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3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5"/>
  </p:notesMasterIdLst>
  <p:handoutMasterIdLst>
    <p:handoutMasterId r:id="rId66"/>
  </p:handoutMasterIdLst>
  <p:sldIdLst>
    <p:sldId id="256" r:id="rId2"/>
    <p:sldId id="331" r:id="rId3"/>
    <p:sldId id="338" r:id="rId4"/>
    <p:sldId id="339" r:id="rId5"/>
    <p:sldId id="385" r:id="rId6"/>
    <p:sldId id="386" r:id="rId7"/>
    <p:sldId id="388" r:id="rId8"/>
    <p:sldId id="334" r:id="rId9"/>
    <p:sldId id="329" r:id="rId10"/>
    <p:sldId id="389" r:id="rId11"/>
    <p:sldId id="368" r:id="rId12"/>
    <p:sldId id="362" r:id="rId13"/>
    <p:sldId id="364" r:id="rId14"/>
    <p:sldId id="365" r:id="rId15"/>
    <p:sldId id="366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0" r:id="rId34"/>
    <p:sldId id="321" r:id="rId35"/>
    <p:sldId id="322" r:id="rId36"/>
    <p:sldId id="323" r:id="rId37"/>
    <p:sldId id="324" r:id="rId38"/>
    <p:sldId id="325" r:id="rId39"/>
    <p:sldId id="390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  <p:sldId id="377" r:id="rId49"/>
    <p:sldId id="391" r:id="rId50"/>
    <p:sldId id="352" r:id="rId51"/>
    <p:sldId id="355" r:id="rId52"/>
    <p:sldId id="353" r:id="rId53"/>
    <p:sldId id="354" r:id="rId54"/>
    <p:sldId id="356" r:id="rId55"/>
    <p:sldId id="357" r:id="rId56"/>
    <p:sldId id="358" r:id="rId57"/>
    <p:sldId id="380" r:id="rId58"/>
    <p:sldId id="381" r:id="rId59"/>
    <p:sldId id="382" r:id="rId60"/>
    <p:sldId id="383" r:id="rId61"/>
    <p:sldId id="384" r:id="rId62"/>
    <p:sldId id="360" r:id="rId63"/>
    <p:sldId id="379" r:id="rId6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624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id-ID" b="1" dirty="0"/>
            <a:t>1. Dasar Penyusunan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id-ID" dirty="0"/>
            <a:t>K</a:t>
          </a:r>
          <a:r>
            <a:rPr lang="en-US" dirty="0" err="1"/>
            <a:t>ebijakan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penyusunan</a:t>
          </a:r>
          <a:r>
            <a:rPr lang="en-US" dirty="0"/>
            <a:t> </a:t>
          </a:r>
          <a:r>
            <a:rPr lang="en-US" dirty="0" err="1"/>
            <a:t>evaluasi</a:t>
          </a:r>
          <a:r>
            <a:rPr lang="en-US" dirty="0"/>
            <a:t> </a:t>
          </a:r>
          <a:r>
            <a:rPr lang="en-US" dirty="0" err="1"/>
            <a:t>diri</a:t>
          </a:r>
          <a:r>
            <a:rPr lang="en-US" dirty="0"/>
            <a:t> di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yang </a:t>
          </a:r>
          <a:r>
            <a:rPr lang="en-US" dirty="0" err="1"/>
            <a:t>didalamnya</a:t>
          </a:r>
          <a:r>
            <a:rPr lang="en-US" dirty="0"/>
            <a:t> </a:t>
          </a:r>
          <a:r>
            <a:rPr lang="en-US" dirty="0" err="1"/>
            <a:t>termasuk</a:t>
          </a:r>
          <a:r>
            <a:rPr lang="en-US" dirty="0"/>
            <a:t> juga </a:t>
          </a:r>
          <a:r>
            <a:rPr lang="en-US" dirty="0" err="1"/>
            <a:t>tujuan</a:t>
          </a:r>
          <a:r>
            <a:rPr lang="en-US" dirty="0"/>
            <a:t> </a:t>
          </a:r>
          <a:r>
            <a:rPr lang="en-US" dirty="0" err="1"/>
            <a:t>dilakukannya</a:t>
          </a:r>
          <a:r>
            <a:rPr lang="en-US" dirty="0"/>
            <a:t> </a:t>
          </a:r>
          <a:r>
            <a:rPr lang="en-US" dirty="0" err="1"/>
            <a:t>penyusunan</a:t>
          </a:r>
          <a:r>
            <a:rPr lang="en-US" dirty="0"/>
            <a:t> LED.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id-ID" b="1" dirty="0"/>
            <a:t>2. </a:t>
          </a:r>
          <a:r>
            <a:rPr lang="en-US" b="1" dirty="0"/>
            <a:t>Tim </a:t>
          </a:r>
          <a:r>
            <a:rPr lang="en-US" b="1" dirty="0" err="1"/>
            <a:t>penyusun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tanggung</a:t>
          </a:r>
          <a:r>
            <a:rPr lang="en-US" b="1" dirty="0"/>
            <a:t> </a:t>
          </a:r>
          <a:r>
            <a:rPr lang="en-US" b="1" dirty="0" err="1"/>
            <a:t>jawabnya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id-ID" dirty="0"/>
            <a:t>T</a:t>
          </a:r>
          <a:r>
            <a:rPr lang="en-US" dirty="0" err="1"/>
            <a:t>im</a:t>
          </a:r>
          <a:r>
            <a:rPr lang="en-US" dirty="0"/>
            <a:t> </a:t>
          </a:r>
          <a:r>
            <a:rPr lang="en-US" dirty="0" err="1"/>
            <a:t>penyusun</a:t>
          </a:r>
          <a:r>
            <a:rPr lang="en-US" dirty="0"/>
            <a:t> LED </a:t>
          </a:r>
          <a:r>
            <a:rPr lang="en-US" dirty="0" err="1"/>
            <a:t>beserta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tugasnya</a:t>
          </a:r>
          <a:r>
            <a:rPr lang="en-US" dirty="0"/>
            <a:t>,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id-ID" b="1" dirty="0"/>
            <a:t>3. </a:t>
          </a:r>
          <a:r>
            <a:rPr lang="en-US" b="1" dirty="0" err="1"/>
            <a:t>Mekanisme</a:t>
          </a:r>
          <a:r>
            <a:rPr lang="en-US" b="1" dirty="0"/>
            <a:t> </a:t>
          </a:r>
          <a:r>
            <a:rPr lang="en-US" b="1" dirty="0" err="1"/>
            <a:t>kerja</a:t>
          </a:r>
          <a:r>
            <a:rPr lang="en-US" b="1" dirty="0"/>
            <a:t> </a:t>
          </a:r>
          <a:r>
            <a:rPr lang="en-US" b="1" dirty="0" err="1"/>
            <a:t>penyusunan</a:t>
          </a:r>
          <a:r>
            <a:rPr lang="en-US" b="1" dirty="0"/>
            <a:t> LED</a:t>
          </a:r>
          <a:endParaRPr lang="en-US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id-ID" dirty="0"/>
            <a:t>M</a:t>
          </a:r>
          <a:r>
            <a:rPr lang="en-US" dirty="0" err="1"/>
            <a:t>ekanisme</a:t>
          </a:r>
          <a:r>
            <a:rPr lang="en-US" dirty="0"/>
            <a:t> </a:t>
          </a:r>
          <a:r>
            <a:rPr lang="en-US" dirty="0" err="1"/>
            <a:t>pengumpulan</a:t>
          </a:r>
          <a:r>
            <a:rPr lang="en-US" dirty="0"/>
            <a:t> data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informasi</a:t>
          </a:r>
          <a:r>
            <a:rPr lang="en-US" dirty="0"/>
            <a:t>, </a:t>
          </a:r>
          <a:r>
            <a:rPr lang="en-US" dirty="0" err="1"/>
            <a:t>verifikasi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validasi</a:t>
          </a:r>
          <a:r>
            <a:rPr lang="en-US" dirty="0"/>
            <a:t> data, </a:t>
          </a:r>
          <a:r>
            <a:rPr lang="en-US" dirty="0" err="1"/>
            <a:t>pengecekan</a:t>
          </a:r>
          <a:r>
            <a:rPr lang="en-US" dirty="0"/>
            <a:t> </a:t>
          </a:r>
          <a:r>
            <a:rPr lang="en-US" dirty="0" err="1"/>
            <a:t>konsistensi</a:t>
          </a:r>
          <a:r>
            <a:rPr lang="en-US" dirty="0"/>
            <a:t> data, </a:t>
          </a:r>
          <a:r>
            <a:rPr lang="en-US" dirty="0" err="1"/>
            <a:t>analisis</a:t>
          </a:r>
          <a:r>
            <a:rPr lang="en-US" dirty="0"/>
            <a:t> data,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strategi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yang </a:t>
          </a:r>
          <a:r>
            <a:rPr lang="en-US" dirty="0" err="1"/>
            <a:t>mengacu</a:t>
          </a:r>
          <a:r>
            <a:rPr lang="en-US" dirty="0"/>
            <a:t> </a:t>
          </a:r>
          <a:r>
            <a:rPr lang="en-US" dirty="0" err="1"/>
            <a:t>pada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jangka</a:t>
          </a:r>
          <a:r>
            <a:rPr lang="en-US" dirty="0"/>
            <a:t> </a:t>
          </a:r>
          <a:r>
            <a:rPr lang="en-US" dirty="0" err="1"/>
            <a:t>panjang</a:t>
          </a:r>
          <a:r>
            <a:rPr lang="en-US" dirty="0"/>
            <a:t>, yang </a:t>
          </a:r>
          <a:r>
            <a:rPr lang="en-US" dirty="0" err="1"/>
            <a:t>didukung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jadwal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 </a:t>
          </a:r>
          <a:r>
            <a:rPr lang="en-US" dirty="0" err="1"/>
            <a:t>tim</a:t>
          </a:r>
          <a:r>
            <a:rPr lang="en-US" dirty="0"/>
            <a:t> yang </a:t>
          </a:r>
          <a:r>
            <a:rPr lang="en-US" dirty="0" err="1"/>
            <a:t>jelas</a:t>
          </a:r>
          <a:r>
            <a:rPr lang="en-US" dirty="0"/>
            <a:t>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6FAECECF-2DDA-4723-92EF-E1662CBA5833}">
      <dgm:prSet/>
      <dgm:spPr/>
      <dgm:t>
        <a:bodyPr/>
        <a:lstStyle/>
        <a:p>
          <a:pPr rtl="0"/>
          <a:endParaRPr lang="en-US" dirty="0"/>
        </a:p>
      </dgm:t>
    </dgm:pt>
    <dgm:pt modelId="{D94B54C9-FD3C-4FDB-8919-662C4030DD98}" type="parTrans" cxnId="{7B2C9542-0472-4D08-B804-E1CD2310C479}">
      <dgm:prSet/>
      <dgm:spPr/>
      <dgm:t>
        <a:bodyPr/>
        <a:lstStyle/>
        <a:p>
          <a:endParaRPr lang="en-US"/>
        </a:p>
      </dgm:t>
    </dgm:pt>
    <dgm:pt modelId="{1A318630-3183-409C-B3AB-ADCEE491FE8B}" type="sibTrans" cxnId="{7B2C9542-0472-4D08-B804-E1CD2310C479}">
      <dgm:prSet/>
      <dgm:spPr/>
      <dgm:t>
        <a:bodyPr/>
        <a:lstStyle/>
        <a:p>
          <a:endParaRPr lang="en-US"/>
        </a:p>
      </dgm:t>
    </dgm:pt>
    <dgm:pt modelId="{BFBCA07D-2900-4AFF-A87E-06E87EE7E5BE}">
      <dgm:prSet/>
      <dgm:spPr/>
      <dgm:t>
        <a:bodyPr/>
        <a:lstStyle/>
        <a:p>
          <a:pPr rtl="0"/>
          <a:r>
            <a:rPr lang="id-ID" dirty="0"/>
            <a:t>K</a:t>
          </a:r>
          <a:r>
            <a:rPr lang="en-US" dirty="0" err="1"/>
            <a:t>eterkaitan</a:t>
          </a:r>
          <a:r>
            <a:rPr lang="en-US" dirty="0"/>
            <a:t> LED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laporan</a:t>
          </a:r>
          <a:r>
            <a:rPr lang="en-US" dirty="0"/>
            <a:t> </a:t>
          </a:r>
          <a:r>
            <a:rPr lang="en-US" dirty="0" err="1"/>
            <a:t>evaluasi</a:t>
          </a:r>
          <a:r>
            <a:rPr lang="en-US" dirty="0"/>
            <a:t> </a:t>
          </a:r>
          <a:r>
            <a:rPr lang="en-US" dirty="0" err="1"/>
            <a:t>diri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re</a:t>
          </a:r>
          <a:r>
            <a:rPr lang="id-ID" dirty="0"/>
            <a:t>n</a:t>
          </a:r>
          <a:r>
            <a:rPr lang="en-US" dirty="0" err="1"/>
            <a:t>cana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institusi</a:t>
          </a:r>
          <a:endParaRPr lang="en-US" b="0" dirty="0"/>
        </a:p>
      </dgm:t>
    </dgm:pt>
    <dgm:pt modelId="{26A39FE8-80BC-4652-86AB-D2BC7855380E}" type="parTrans" cxnId="{B413CEEE-552C-45E6-A1FD-438ECB17A0F9}">
      <dgm:prSet/>
      <dgm:spPr/>
      <dgm:t>
        <a:bodyPr/>
        <a:lstStyle/>
        <a:p>
          <a:endParaRPr lang="en-US"/>
        </a:p>
      </dgm:t>
    </dgm:pt>
    <dgm:pt modelId="{EFA4C316-D798-4792-A33F-C1673D28AA12}" type="sibTrans" cxnId="{B413CEEE-552C-45E6-A1FD-438ECB17A0F9}">
      <dgm:prSet/>
      <dgm:spPr/>
      <dgm:t>
        <a:bodyPr/>
        <a:lstStyle/>
        <a:p>
          <a:endParaRPr lang="en-US"/>
        </a:p>
      </dgm:t>
    </dgm:pt>
    <dgm:pt modelId="{FBC9B3B5-53F2-4632-B8C7-EB7564193088}">
      <dgm:prSet/>
      <dgm:spPr/>
      <dgm:t>
        <a:bodyPr/>
        <a:lstStyle/>
        <a:p>
          <a:pPr rtl="0"/>
          <a:r>
            <a:rPr lang="id-ID" dirty="0"/>
            <a:t>K</a:t>
          </a:r>
          <a:r>
            <a:rPr lang="en-US" dirty="0" err="1"/>
            <a:t>eterlibatan</a:t>
          </a:r>
          <a:r>
            <a:rPr lang="en-US" dirty="0"/>
            <a:t> </a:t>
          </a:r>
          <a:r>
            <a:rPr lang="en-US" dirty="0" err="1"/>
            <a:t>berbagai</a:t>
          </a:r>
          <a:r>
            <a:rPr lang="en-US" dirty="0"/>
            <a:t> unit, </a:t>
          </a:r>
          <a:r>
            <a:rPr lang="en-US" dirty="0" err="1"/>
            <a:t>pemangku</a:t>
          </a:r>
          <a:r>
            <a:rPr lang="en-US" dirty="0"/>
            <a:t> </a:t>
          </a:r>
          <a:r>
            <a:rPr lang="en-US" dirty="0" err="1"/>
            <a:t>kepentingan</a:t>
          </a:r>
          <a:r>
            <a:rPr lang="en-US" dirty="0"/>
            <a:t> internal (</a:t>
          </a:r>
          <a:r>
            <a:rPr lang="en-US" dirty="0" err="1"/>
            <a:t>mahasiswa</a:t>
          </a:r>
          <a:r>
            <a:rPr lang="en-US" dirty="0"/>
            <a:t>, </a:t>
          </a:r>
          <a:r>
            <a:rPr lang="en-US" dirty="0" err="1"/>
            <a:t>pimpinan</a:t>
          </a:r>
          <a:r>
            <a:rPr lang="en-US" dirty="0"/>
            <a:t>, </a:t>
          </a:r>
          <a:r>
            <a:rPr lang="en-US" dirty="0" err="1"/>
            <a:t>dosen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tenaga</a:t>
          </a:r>
          <a:r>
            <a:rPr lang="en-US" dirty="0"/>
            <a:t> </a:t>
          </a:r>
          <a:r>
            <a:rPr lang="en-US" dirty="0" err="1"/>
            <a:t>kependidikan</a:t>
          </a:r>
          <a:r>
            <a:rPr lang="en-US" dirty="0"/>
            <a:t>)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eksternal</a:t>
          </a:r>
          <a:r>
            <a:rPr lang="en-US" dirty="0"/>
            <a:t> (</a:t>
          </a:r>
          <a:r>
            <a:rPr lang="en-US" dirty="0" err="1"/>
            <a:t>lulusan</a:t>
          </a:r>
          <a:r>
            <a:rPr lang="en-US" dirty="0"/>
            <a:t>, </a:t>
          </a:r>
          <a:r>
            <a:rPr lang="en-US" dirty="0" err="1"/>
            <a:t>pengguna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)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penyusunan</a:t>
          </a:r>
          <a:r>
            <a:rPr lang="en-US" dirty="0"/>
            <a:t> LED.</a:t>
          </a:r>
        </a:p>
      </dgm:t>
    </dgm:pt>
    <dgm:pt modelId="{CB6E12B4-C116-484C-BDD4-5D7E19523629}" type="parTrans" cxnId="{B3B982F2-FEBB-401B-AF10-A768F3B743A2}">
      <dgm:prSet/>
      <dgm:spPr/>
      <dgm:t>
        <a:bodyPr/>
        <a:lstStyle/>
        <a:p>
          <a:endParaRPr lang="en-US"/>
        </a:p>
      </dgm:t>
    </dgm:pt>
    <dgm:pt modelId="{ACDB798D-FA07-4C1E-B1DF-C7334DA50E77}" type="sibTrans" cxnId="{B3B982F2-FEBB-401B-AF10-A768F3B743A2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3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3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A3FA0004-30C4-490F-AB63-62101E16B367}" type="presOf" srcId="{03E037EB-70E4-4487-87F8-735C98E42FA2}" destId="{646DFA94-3461-4F5C-B256-ABA727A9510A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8B4DA12B-83EB-4E98-A841-C68D04B2FDD5}" type="presOf" srcId="{F57E9E73-A8B8-47A2-8E84-9AD21A984C92}" destId="{9DC30CB3-5443-4E4F-8798-717384E476F7}" srcOrd="0" destOrd="0" presId="urn:microsoft.com/office/officeart/2005/8/layout/vList2"/>
    <dgm:cxn modelId="{7B2C9542-0472-4D08-B804-E1CD2310C479}" srcId="{C487581C-005D-430B-937C-F362DD2B43CC}" destId="{6FAECECF-2DDA-4723-92EF-E1662CBA5833}" srcOrd="2" destOrd="0" parTransId="{D94B54C9-FD3C-4FDB-8919-662C4030DD98}" sibTransId="{1A318630-3183-409C-B3AB-ADCEE491FE8B}"/>
    <dgm:cxn modelId="{E3AC0044-91CA-471A-907E-4A91EF216BDA}" type="presOf" srcId="{62D0B233-7941-45DF-965D-76C035B08835}" destId="{B743F4D8-190D-4A42-998B-34D5037B107C}" srcOrd="0" destOrd="0" presId="urn:microsoft.com/office/officeart/2005/8/layout/vList2"/>
    <dgm:cxn modelId="{5568E066-CBC8-4505-B206-C1A8086D66A0}" type="presOf" srcId="{FBC9B3B5-53F2-4632-B8C7-EB7564193088}" destId="{B743F4D8-190D-4A42-998B-34D5037B107C}" srcOrd="0" destOrd="1" presId="urn:microsoft.com/office/officeart/2005/8/layout/vList2"/>
    <dgm:cxn modelId="{4A55AB6F-7173-4C07-A0AB-91403E6C2624}" type="presOf" srcId="{DD2B1AB2-1DE7-407C-9008-2F1CB47717DB}" destId="{7438BCAD-2F7D-41A1-8E95-AE8439AF2BF6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F60A8677-EF9B-4BE3-A3B1-DD2A90AA89FA}" type="presOf" srcId="{C487581C-005D-430B-937C-F362DD2B43CC}" destId="{BB10665E-3681-48AF-8D13-2B8A0C41A91D}" srcOrd="0" destOrd="0" presId="urn:microsoft.com/office/officeart/2005/8/layout/vList2"/>
    <dgm:cxn modelId="{A7BB1982-2977-4BC8-AD84-2CCEEE77D079}" type="presOf" srcId="{BFBCA07D-2900-4AFF-A87E-06E87EE7E5BE}" destId="{9DC30CB3-5443-4E4F-8798-717384E476F7}" srcOrd="0" destOrd="1" presId="urn:microsoft.com/office/officeart/2005/8/layout/vList2"/>
    <dgm:cxn modelId="{CEEC2883-52F5-4F57-886B-4B0C71B0DE84}" type="presOf" srcId="{6FAECECF-2DDA-4723-92EF-E1662CBA5833}" destId="{B743F4D8-190D-4A42-998B-34D5037B107C}" srcOrd="0" destOrd="2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3AA142BB-DDFF-457A-A598-62683FC88E19}" type="presOf" srcId="{D4E3E2BC-E1FC-4A7B-961E-2F587B2B0B6F}" destId="{EC95F453-F64D-43CF-93BF-7EB0427E952A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0F1558E6-9A79-479F-A32D-8A9AFD3C4C1F}" type="presOf" srcId="{489E8178-38B9-4004-ABDE-7EFCA511135D}" destId="{0C6250E1-16C7-4468-9673-D02DD1169685}" srcOrd="0" destOrd="0" presId="urn:microsoft.com/office/officeart/2005/8/layout/vList2"/>
    <dgm:cxn modelId="{B413CEEE-552C-45E6-A1FD-438ECB17A0F9}" srcId="{D4E3E2BC-E1FC-4A7B-961E-2F587B2B0B6F}" destId="{BFBCA07D-2900-4AFF-A87E-06E87EE7E5BE}" srcOrd="1" destOrd="0" parTransId="{26A39FE8-80BC-4652-86AB-D2BC7855380E}" sibTransId="{EFA4C316-D798-4792-A33F-C1673D28AA12}"/>
    <dgm:cxn modelId="{B3B982F2-FEBB-401B-AF10-A768F3B743A2}" srcId="{C487581C-005D-430B-937C-F362DD2B43CC}" destId="{FBC9B3B5-53F2-4632-B8C7-EB7564193088}" srcOrd="1" destOrd="0" parTransId="{CB6E12B4-C116-484C-BDD4-5D7E19523629}" sibTransId="{ACDB798D-FA07-4C1E-B1DF-C7334DA50E77}"/>
    <dgm:cxn modelId="{2E9406AB-AE8E-4ED0-8A99-D132B31B8754}" type="presParOf" srcId="{646DFA94-3461-4F5C-B256-ABA727A9510A}" destId="{EC95F453-F64D-43CF-93BF-7EB0427E952A}" srcOrd="0" destOrd="0" presId="urn:microsoft.com/office/officeart/2005/8/layout/vList2"/>
    <dgm:cxn modelId="{1D15AD2B-ACFC-4A52-B197-ECC7BF751521}" type="presParOf" srcId="{646DFA94-3461-4F5C-B256-ABA727A9510A}" destId="{9DC30CB3-5443-4E4F-8798-717384E476F7}" srcOrd="1" destOrd="0" presId="urn:microsoft.com/office/officeart/2005/8/layout/vList2"/>
    <dgm:cxn modelId="{EAC90CD5-60A7-4065-B690-200C74DD3A13}" type="presParOf" srcId="{646DFA94-3461-4F5C-B256-ABA727A9510A}" destId="{BB10665E-3681-48AF-8D13-2B8A0C41A91D}" srcOrd="2" destOrd="0" presId="urn:microsoft.com/office/officeart/2005/8/layout/vList2"/>
    <dgm:cxn modelId="{F1898B46-442F-4416-8C25-02955DD38299}" type="presParOf" srcId="{646DFA94-3461-4F5C-B256-ABA727A9510A}" destId="{B743F4D8-190D-4A42-998B-34D5037B107C}" srcOrd="3" destOrd="0" presId="urn:microsoft.com/office/officeart/2005/8/layout/vList2"/>
    <dgm:cxn modelId="{76CCA6CE-3242-4B08-AA76-4C390A7A1694}" type="presParOf" srcId="{646DFA94-3461-4F5C-B256-ABA727A9510A}" destId="{0C6250E1-16C7-4468-9673-D02DD1169685}" srcOrd="4" destOrd="0" presId="urn:microsoft.com/office/officeart/2005/8/layout/vList2"/>
    <dgm:cxn modelId="{CDB91065-7E02-47F5-A126-3C8379657607}" type="presParOf" srcId="{646DFA94-3461-4F5C-B256-ABA727A9510A}" destId="{7438BCAD-2F7D-41A1-8E95-AE8439AF2BF6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proses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: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didasarkan</a:t>
          </a:r>
          <a:r>
            <a:rPr lang="en-US" dirty="0"/>
            <a:t> </a:t>
          </a:r>
          <a:r>
            <a:rPr lang="en-US" dirty="0" err="1"/>
            <a:t>atas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internal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eksternal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posisi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daya</a:t>
          </a:r>
          <a:r>
            <a:rPr lang="en-US" dirty="0"/>
            <a:t> </a:t>
          </a:r>
          <a:r>
            <a:rPr lang="en-US" dirty="0" err="1"/>
            <a:t>saing</a:t>
          </a:r>
          <a:r>
            <a:rPr lang="en-US" dirty="0"/>
            <a:t> PT.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legal </a:t>
          </a:r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panduan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. 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di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 (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) yang </a:t>
          </a:r>
          <a:r>
            <a:rPr lang="en-US" dirty="0" err="1"/>
            <a:t>memenuhi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melampaui</a:t>
          </a:r>
          <a:r>
            <a:rPr lang="en-US" dirty="0"/>
            <a:t> SN DIKTI.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/>
            <a:t>Ketersediaan</a:t>
          </a:r>
          <a:r>
            <a:rPr lang="en-US" dirty="0"/>
            <a:t>: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Renstra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memuat</a:t>
          </a:r>
          <a:r>
            <a:rPr lang="en-US" dirty="0"/>
            <a:t> </a:t>
          </a:r>
          <a:r>
            <a:rPr lang="en-US" dirty="0" err="1"/>
            <a:t>landasan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, </a:t>
          </a:r>
          <a:r>
            <a:rPr lang="en-US" dirty="0" err="1"/>
            <a:t>peta</a:t>
          </a:r>
          <a:r>
            <a:rPr lang="en-US" dirty="0"/>
            <a:t> </a:t>
          </a:r>
          <a:r>
            <a:rPr lang="en-US" dirty="0" err="1"/>
            <a:t>jalan</a:t>
          </a:r>
          <a:r>
            <a:rPr lang="en-US" dirty="0"/>
            <a:t>, </a:t>
          </a:r>
          <a:r>
            <a:rPr lang="en-US" dirty="0" err="1"/>
            <a:t>sasaran</a:t>
          </a:r>
          <a:r>
            <a:rPr lang="en-US" dirty="0"/>
            <a:t> program </a:t>
          </a:r>
          <a:r>
            <a:rPr lang="en-US" dirty="0" err="1"/>
            <a:t>strategis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</a:t>
          </a:r>
          <a:r>
            <a:rPr lang="en-US" dirty="0" err="1"/>
            <a:t>Renstra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, </a:t>
          </a:r>
          <a:r>
            <a:rPr lang="en-US" dirty="0" err="1"/>
            <a:t>pedoman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</a:t>
          </a:r>
          <a:r>
            <a:rPr lang="en-US" dirty="0" err="1"/>
            <a:t>sosialisasinya</a:t>
          </a:r>
          <a:r>
            <a:rPr lang="en-US" dirty="0"/>
            <a:t>,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proses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tatacara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review,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pengangkatan</a:t>
          </a:r>
          <a:r>
            <a:rPr lang="en-US" dirty="0"/>
            <a:t> reviewer, </a:t>
          </a:r>
          <a:r>
            <a:rPr lang="en-US" dirty="0" err="1"/>
            <a:t>bukti</a:t>
          </a:r>
          <a:r>
            <a:rPr lang="en-US" dirty="0"/>
            <a:t> </a:t>
          </a:r>
          <a:r>
            <a:rPr lang="en-US" dirty="0" err="1"/>
            <a:t>tertulis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usul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penugasan</a:t>
          </a:r>
          <a:r>
            <a:rPr lang="en-US" dirty="0"/>
            <a:t> </a:t>
          </a:r>
          <a:r>
            <a:rPr lang="en-US" dirty="0" err="1"/>
            <a:t>pengabdi</a:t>
          </a:r>
          <a:r>
            <a:rPr lang="en-US" dirty="0"/>
            <a:t>/</a:t>
          </a:r>
          <a:r>
            <a:rPr lang="en-US" dirty="0" err="1"/>
            <a:t>kerjasama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, </a:t>
          </a:r>
          <a:r>
            <a:rPr lang="en-US" dirty="0" err="1"/>
            <a:t>berita</a:t>
          </a:r>
          <a:r>
            <a:rPr lang="en-US" dirty="0"/>
            <a:t> acara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monev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dokumentasi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. </a:t>
          </a:r>
          <a:r>
            <a:rPr lang="en-US" dirty="0" err="1"/>
            <a:t>Dokumentasi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pengelola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kepada</a:t>
          </a:r>
          <a:r>
            <a:rPr lang="en-US" dirty="0"/>
            <a:t> </a:t>
          </a:r>
          <a:r>
            <a:rPr lang="en-US" dirty="0" err="1"/>
            <a:t>pimpinan</a:t>
          </a:r>
          <a:r>
            <a:rPr lang="en-US" dirty="0"/>
            <a:t> PT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/</a:t>
          </a:r>
          <a:r>
            <a:rPr lang="en-US" dirty="0" err="1"/>
            <a:t>pemberi</a:t>
          </a:r>
          <a:r>
            <a:rPr lang="en-US" dirty="0"/>
            <a:t> dana.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proses </a:t>
          </a:r>
          <a:r>
            <a:rPr lang="en-US" dirty="0" err="1"/>
            <a:t>PkM</a:t>
          </a:r>
          <a:r>
            <a:rPr lang="en-US" dirty="0"/>
            <a:t>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melampui</a:t>
          </a:r>
          <a:r>
            <a:rPr lang="en-US" dirty="0"/>
            <a:t> SN DIKTI.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/>
            <a:t>Deskripsi sistem untuk mengukur kepuasan pengguna proses PkM (pengabdi dan mitra), termasuk kejelasan instrumen yang digunakan, pelaksanaan, perekaman dan analisis datanya.</a:t>
          </a:r>
          <a:endParaRPr lang="en-US" dirty="0"/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id-ID" b="1" dirty="0"/>
            <a:t> PkM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id-ID" b="1" dirty="0"/>
            <a:t>PkM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.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2BD1024F-D0D0-4527-81C8-A1AC7186EC9B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pengabdi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0AC576DA-0832-4CE5-BAE2-7AD5A145AC9C}" type="parTrans" cxnId="{0D1773FD-88EA-475D-9593-F1BAC2DDE473}">
      <dgm:prSet/>
      <dgm:spPr/>
      <dgm:t>
        <a:bodyPr/>
        <a:lstStyle/>
        <a:p>
          <a:endParaRPr lang="en-US"/>
        </a:p>
      </dgm:t>
    </dgm:pt>
    <dgm:pt modelId="{24913DAE-C2E0-4FC5-9991-4BD54D37A859}" type="sibTrans" cxnId="{0D1773FD-88EA-475D-9593-F1BAC2DDE473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A48E991F-D2A9-4A49-BDD3-B741EA32157A}" type="presOf" srcId="{D940A34E-2E46-4615-94B9-D998A3085696}" destId="{2DEDA631-A163-4BBA-9953-02E40868F95B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6B1B1333-5DDB-487E-AA4B-045594B24292}" type="presOf" srcId="{BF64CC27-FD5E-4CCC-8AB1-0BA352B162E4}" destId="{A730551C-AD14-47EA-8567-2FF41910E193}" srcOrd="0" destOrd="0" presId="urn:microsoft.com/office/officeart/2005/8/layout/vList2"/>
    <dgm:cxn modelId="{FC7C6948-C362-4654-9C53-53AEB5C971A3}" type="presOf" srcId="{C487581C-005D-430B-937C-F362DD2B43CC}" destId="{BB10665E-3681-48AF-8D13-2B8A0C41A91D}" srcOrd="0" destOrd="0" presId="urn:microsoft.com/office/officeart/2005/8/layout/vList2"/>
    <dgm:cxn modelId="{B830E14D-19F2-4C4A-A658-569452CCF629}" type="presOf" srcId="{19A39D42-6085-4EFA-BCD6-32FF9BA2B3CA}" destId="{D6978E3E-6F50-4722-857B-924D7D7BF191}" srcOrd="0" destOrd="0" presId="urn:microsoft.com/office/officeart/2005/8/layout/vList2"/>
    <dgm:cxn modelId="{E82F4A4E-8BC2-4E3E-9344-DAB741CE3BD2}" type="presOf" srcId="{1AF54BCD-DCF4-4C18-9AB3-ECA1F57D8892}" destId="{5B4B98BC-F355-4510-8CCF-F032AE7AC684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0F29ED75-B913-492D-97A9-F6C4D1B0D1E3}" type="presOf" srcId="{90240692-315F-486F-B575-46450F05A04A}" destId="{C70DD2C8-ECB3-4C03-9359-C9B55E68D106}" srcOrd="0" destOrd="0" presId="urn:microsoft.com/office/officeart/2005/8/layout/vList2"/>
    <dgm:cxn modelId="{2F038077-5DEE-4F90-9596-45EA22D068E7}" type="presOf" srcId="{62D0B233-7941-45DF-965D-76C035B08835}" destId="{B743F4D8-190D-4A42-998B-34D5037B107C}" srcOrd="0" destOrd="0" presId="urn:microsoft.com/office/officeart/2005/8/layout/vList2"/>
    <dgm:cxn modelId="{003AB27E-83B9-4E9E-917A-ED7814E1D85F}" type="presOf" srcId="{F57E9E73-A8B8-47A2-8E84-9AD21A984C92}" destId="{9DC30CB3-5443-4E4F-8798-717384E476F7}" srcOrd="0" destOrd="0" presId="urn:microsoft.com/office/officeart/2005/8/layout/vList2"/>
    <dgm:cxn modelId="{CBF23481-D46F-4A9A-B05D-2D439925C40D}" type="presOf" srcId="{AC004A76-C47A-4985-977E-F786F3E662A8}" destId="{F7AFCEDC-DACF-487F-B7ED-E0728F7D7B31}" srcOrd="0" destOrd="0" presId="urn:microsoft.com/office/officeart/2005/8/layout/vList2"/>
    <dgm:cxn modelId="{16E82E84-A726-4438-BB6E-28EBBAD69171}" type="presOf" srcId="{C6F0C9D9-01A8-4238-9CC1-2350319F1610}" destId="{2B77AAD6-6F7A-4184-95FE-A99485CDABC4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267BC28A-8B24-4891-83C8-43571A53A420}" type="presOf" srcId="{2E837FCB-D90E-42CB-ADAA-04416AEEA113}" destId="{12D3B0C4-5A49-402C-A73C-31D49B9D651D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55686EA9-FAD4-48E8-9FBD-53D36AD5FE5F}" type="presOf" srcId="{16D16AA4-869D-4C19-921F-BF1164470351}" destId="{23F3AF34-2715-49E5-9F52-529EF0CC3006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7E7B44B1-BEEF-48D3-90A1-DAB4F824A53C}" type="presOf" srcId="{489E8178-38B9-4004-ABDE-7EFCA511135D}" destId="{0C6250E1-16C7-4468-9673-D02DD1169685}" srcOrd="0" destOrd="0" presId="urn:microsoft.com/office/officeart/2005/8/layout/vList2"/>
    <dgm:cxn modelId="{CC4C30B8-C67B-44C7-BFA2-11CE3B1AABC3}" type="presOf" srcId="{2BD1024F-D0D0-4527-81C8-A1AC7186EC9B}" destId="{5B4B98BC-F355-4510-8CCF-F032AE7AC684}" srcOrd="0" destOrd="1" presId="urn:microsoft.com/office/officeart/2005/8/layout/vList2"/>
    <dgm:cxn modelId="{A50E25BB-B6DC-440A-BA91-88183EE631C6}" type="presOf" srcId="{D4E3E2BC-E1FC-4A7B-961E-2F587B2B0B6F}" destId="{EC95F453-F64D-43CF-93BF-7EB0427E952A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14E039CC-C84C-468B-8FAF-02513B44716B}" type="presOf" srcId="{97C6B9AF-C4BB-4EF1-9A63-38393697B12A}" destId="{EC187767-1E1E-44F1-B655-FC6822E2F3C7}" srcOrd="0" destOrd="0" presId="urn:microsoft.com/office/officeart/2005/8/layout/vList2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3871E3D7-1D9B-455A-A36F-49BC773C5604}" type="presOf" srcId="{DF1AA189-DE56-4899-82F1-BBAA4A7CAA49}" destId="{D2D630EE-C109-4E93-BA07-03321C5EAE52}" srcOrd="0" destOrd="0" presId="urn:microsoft.com/office/officeart/2005/8/layout/vList2"/>
    <dgm:cxn modelId="{716A09DE-2AC5-4B00-8BCF-7515F59A9BA0}" type="presOf" srcId="{E973707A-9B0D-4141-9A4E-A1DE3E432894}" destId="{3A0457DA-DDB8-4110-925B-CFA3955C25B0}" srcOrd="0" destOrd="0" presId="urn:microsoft.com/office/officeart/2005/8/layout/vList2"/>
    <dgm:cxn modelId="{BEC051E8-7557-410D-A657-6133D3D2A4E6}" type="presOf" srcId="{03E037EB-70E4-4487-87F8-735C98E42FA2}" destId="{646DFA94-3461-4F5C-B256-ABA727A9510A}" srcOrd="0" destOrd="0" presId="urn:microsoft.com/office/officeart/2005/8/layout/vList2"/>
    <dgm:cxn modelId="{49731AE9-8179-4551-8300-8DC764602DFF}" type="presOf" srcId="{DD2B1AB2-1DE7-407C-9008-2F1CB47717DB}" destId="{7438BCAD-2F7D-41A1-8E95-AE8439AF2BF6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0D1773FD-88EA-475D-9593-F1BAC2DDE473}" srcId="{E973707A-9B0D-4141-9A4E-A1DE3E432894}" destId="{2BD1024F-D0D0-4527-81C8-A1AC7186EC9B}" srcOrd="1" destOrd="0" parTransId="{0AC576DA-0832-4CE5-BAE2-7AD5A145AC9C}" sibTransId="{24913DAE-C2E0-4FC5-9991-4BD54D37A859}"/>
    <dgm:cxn modelId="{81FC082C-F28F-489D-9F9E-74284FAD22A4}" type="presParOf" srcId="{646DFA94-3461-4F5C-B256-ABA727A9510A}" destId="{EC95F453-F64D-43CF-93BF-7EB0427E952A}" srcOrd="0" destOrd="0" presId="urn:microsoft.com/office/officeart/2005/8/layout/vList2"/>
    <dgm:cxn modelId="{B7B8A0A3-22AC-4AC3-8CDB-18B4A107E257}" type="presParOf" srcId="{646DFA94-3461-4F5C-B256-ABA727A9510A}" destId="{9DC30CB3-5443-4E4F-8798-717384E476F7}" srcOrd="1" destOrd="0" presId="urn:microsoft.com/office/officeart/2005/8/layout/vList2"/>
    <dgm:cxn modelId="{27FAF5DF-5F52-4679-B5FE-6B6A9661A929}" type="presParOf" srcId="{646DFA94-3461-4F5C-B256-ABA727A9510A}" destId="{BB10665E-3681-48AF-8D13-2B8A0C41A91D}" srcOrd="2" destOrd="0" presId="urn:microsoft.com/office/officeart/2005/8/layout/vList2"/>
    <dgm:cxn modelId="{8E4A9DBC-FD84-4E0E-AEB8-AB2BFFC79F2B}" type="presParOf" srcId="{646DFA94-3461-4F5C-B256-ABA727A9510A}" destId="{B743F4D8-190D-4A42-998B-34D5037B107C}" srcOrd="3" destOrd="0" presId="urn:microsoft.com/office/officeart/2005/8/layout/vList2"/>
    <dgm:cxn modelId="{FE80C1C8-2964-470D-9FA9-5201011CA181}" type="presParOf" srcId="{646DFA94-3461-4F5C-B256-ABA727A9510A}" destId="{0C6250E1-16C7-4468-9673-D02DD1169685}" srcOrd="4" destOrd="0" presId="urn:microsoft.com/office/officeart/2005/8/layout/vList2"/>
    <dgm:cxn modelId="{3E21DB71-1DAD-4521-8B08-D9197DFB8210}" type="presParOf" srcId="{646DFA94-3461-4F5C-B256-ABA727A9510A}" destId="{7438BCAD-2F7D-41A1-8E95-AE8439AF2BF6}" srcOrd="5" destOrd="0" presId="urn:microsoft.com/office/officeart/2005/8/layout/vList2"/>
    <dgm:cxn modelId="{7CEB0C96-7CCF-4034-BAB9-038D767915E5}" type="presParOf" srcId="{646DFA94-3461-4F5C-B256-ABA727A9510A}" destId="{D6978E3E-6F50-4722-857B-924D7D7BF191}" srcOrd="6" destOrd="0" presId="urn:microsoft.com/office/officeart/2005/8/layout/vList2"/>
    <dgm:cxn modelId="{9878AC91-527E-48E6-AE5E-3DB0C7BF52F1}" type="presParOf" srcId="{646DFA94-3461-4F5C-B256-ABA727A9510A}" destId="{F7AFCEDC-DACF-487F-B7ED-E0728F7D7B31}" srcOrd="7" destOrd="0" presId="urn:microsoft.com/office/officeart/2005/8/layout/vList2"/>
    <dgm:cxn modelId="{866CC198-EA69-4F28-B031-ED5214FCC870}" type="presParOf" srcId="{646DFA94-3461-4F5C-B256-ABA727A9510A}" destId="{2DEDA631-A163-4BBA-9953-02E40868F95B}" srcOrd="8" destOrd="0" presId="urn:microsoft.com/office/officeart/2005/8/layout/vList2"/>
    <dgm:cxn modelId="{BEF2953C-AFDA-482F-8CE4-25ED28BED462}" type="presParOf" srcId="{646DFA94-3461-4F5C-B256-ABA727A9510A}" destId="{A730551C-AD14-47EA-8567-2FF41910E193}" srcOrd="9" destOrd="0" presId="urn:microsoft.com/office/officeart/2005/8/layout/vList2"/>
    <dgm:cxn modelId="{65B43590-2660-421F-A92D-E75F08524AEF}" type="presParOf" srcId="{646DFA94-3461-4F5C-B256-ABA727A9510A}" destId="{D2D630EE-C109-4E93-BA07-03321C5EAE52}" srcOrd="10" destOrd="0" presId="urn:microsoft.com/office/officeart/2005/8/layout/vList2"/>
    <dgm:cxn modelId="{9C4DE715-49C3-409E-97D9-B0BC26D383BD}" type="presParOf" srcId="{646DFA94-3461-4F5C-B256-ABA727A9510A}" destId="{23F3AF34-2715-49E5-9F52-529EF0CC3006}" srcOrd="11" destOrd="0" presId="urn:microsoft.com/office/officeart/2005/8/layout/vList2"/>
    <dgm:cxn modelId="{BCF95B30-A9CD-488F-B569-2D87D6797268}" type="presParOf" srcId="{646DFA94-3461-4F5C-B256-ABA727A9510A}" destId="{2B77AAD6-6F7A-4184-95FE-A99485CDABC4}" srcOrd="12" destOrd="0" presId="urn:microsoft.com/office/officeart/2005/8/layout/vList2"/>
    <dgm:cxn modelId="{70244522-137E-4EEE-99F5-D45A9388122B}" type="presParOf" srcId="{646DFA94-3461-4F5C-B256-ABA727A9510A}" destId="{12D3B0C4-5A49-402C-A73C-31D49B9D651D}" srcOrd="13" destOrd="0" presId="urn:microsoft.com/office/officeart/2005/8/layout/vList2"/>
    <dgm:cxn modelId="{311BD398-6E69-44E1-BE6E-28FD2331E4BF}" type="presParOf" srcId="{646DFA94-3461-4F5C-B256-ABA727A9510A}" destId="{3A0457DA-DDB8-4110-925B-CFA3955C25B0}" srcOrd="14" destOrd="0" presId="urn:microsoft.com/office/officeart/2005/8/layout/vList2"/>
    <dgm:cxn modelId="{23728ACA-C0E3-4AE1-985B-1B438EDE2BD8}" type="presParOf" srcId="{646DFA94-3461-4F5C-B256-ABA727A9510A}" destId="{5B4B98BC-F355-4510-8CCF-F032AE7AC684}" srcOrd="15" destOrd="0" presId="urn:microsoft.com/office/officeart/2005/8/layout/vList2"/>
    <dgm:cxn modelId="{E32E1CC8-A01B-470F-92A7-D9564C299570}" type="presParOf" srcId="{646DFA94-3461-4F5C-B256-ABA727A9510A}" destId="{EC187767-1E1E-44F1-B655-FC6822E2F3C7}" srcOrd="16" destOrd="0" presId="urn:microsoft.com/office/officeart/2005/8/layout/vList2"/>
    <dgm:cxn modelId="{DB450701-ACD8-483A-AA30-FA96278FC075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/>
            <a:t>Pendidikan</a:t>
          </a:r>
          <a:r>
            <a:rPr lang="en-US" b="1" dirty="0"/>
            <a:t>, </a:t>
          </a:r>
          <a:r>
            <a:rPr lang="en-US" b="1" dirty="0" err="1"/>
            <a:t>Penelitian</a:t>
          </a:r>
          <a:r>
            <a:rPr lang="en-US" b="1" dirty="0"/>
            <a:t>,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Pengabdian</a:t>
          </a:r>
          <a:r>
            <a:rPr lang="en-US" b="1" dirty="0"/>
            <a:t> </a:t>
          </a:r>
          <a:r>
            <a:rPr lang="en-US" b="1" dirty="0" err="1"/>
            <a:t>kepada</a:t>
          </a:r>
          <a:r>
            <a:rPr lang="en-US" b="1" dirty="0"/>
            <a:t> </a:t>
          </a:r>
          <a:r>
            <a:rPr lang="en-US" b="1" dirty="0" err="1"/>
            <a:t>masyarakat</a:t>
          </a:r>
          <a:r>
            <a:rPr lang="en-US" b="1" dirty="0"/>
            <a:t>.</a:t>
          </a:r>
          <a:endParaRPr lang="en-US" dirty="0"/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melampui</a:t>
          </a:r>
          <a:r>
            <a:rPr lang="en-US" dirty="0"/>
            <a:t> SN DIKTI.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/>
            <a:t>Deskripsi sistem untuk mengukur kepuasan pengguna luaran perguruan tinggi (pengguna lulusan dan mitra), termasuk kejelasan instrumen yang digunakan, pelaksanaan, perekaman, dan analisis datanya.</a:t>
          </a:r>
          <a:endParaRPr lang="en-US" dirty="0"/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en-US" b="1" dirty="0" err="1"/>
            <a:t>Luaran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id-ID" b="1" dirty="0"/>
            <a:t>luaran dan capaiaan tridharma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.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074CF682-08E3-4370-AD13-FF5F7412DAA8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pengguna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AE9705D7-0408-447B-A3B2-1D2B1DB65D23}" type="parTrans" cxnId="{14E084F4-0912-4F9B-A022-1424007D4ECD}">
      <dgm:prSet/>
      <dgm:spPr/>
      <dgm:t>
        <a:bodyPr/>
        <a:lstStyle/>
        <a:p>
          <a:endParaRPr lang="en-US"/>
        </a:p>
      </dgm:t>
    </dgm:pt>
    <dgm:pt modelId="{E15E720D-80E7-40B7-88A0-476365EA53F3}" type="sibTrans" cxnId="{14E084F4-0912-4F9B-A022-1424007D4ECD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0" presStyleCnt="6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1" presStyleCnt="6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1" presStyleCnt="6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2" presStyleCnt="6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3" presStyleCnt="6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4" presStyleCnt="6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5" presStyleCnt="6">
        <dgm:presLayoutVars>
          <dgm:bulletEnabled val="1"/>
        </dgm:presLayoutVars>
      </dgm:prSet>
      <dgm:spPr/>
    </dgm:pt>
  </dgm:ptLst>
  <dgm:cxnLst>
    <dgm:cxn modelId="{C3E49F1C-772A-431D-BC12-503AAE7526A8}" srcId="{03E037EB-70E4-4487-87F8-735C98E42FA2}" destId="{19A39D42-6085-4EFA-BCD6-32FF9BA2B3CA}" srcOrd="0" destOrd="0" parTransId="{FD0C0718-31EE-4523-98CF-8075922A2596}" sibTransId="{5AE62B81-F1E2-4112-9361-963F3E93B124}"/>
    <dgm:cxn modelId="{9CEE5A20-3748-4824-85BA-7F8276C32792}" type="presOf" srcId="{97C6B9AF-C4BB-4EF1-9A63-38393697B12A}" destId="{EC187767-1E1E-44F1-B655-FC6822E2F3C7}" srcOrd="0" destOrd="0" presId="urn:microsoft.com/office/officeart/2005/8/layout/vList2"/>
    <dgm:cxn modelId="{4CE99321-EEEA-4944-86D4-DDDD20450C8B}" type="presOf" srcId="{90240692-315F-486F-B575-46450F05A04A}" destId="{C70DD2C8-ECB3-4C03-9359-C9B55E68D106}" srcOrd="0" destOrd="0" presId="urn:microsoft.com/office/officeart/2005/8/layout/vList2"/>
    <dgm:cxn modelId="{3C0C4E2D-03DB-490C-B5A1-FDF1DF40D331}" type="presOf" srcId="{1AF54BCD-DCF4-4C18-9AB3-ECA1F57D8892}" destId="{5B4B98BC-F355-4510-8CCF-F032AE7AC684}" srcOrd="0" destOrd="0" presId="urn:microsoft.com/office/officeart/2005/8/layout/vList2"/>
    <dgm:cxn modelId="{ABDE4031-6171-4F18-BB6B-11466D5020C9}" srcId="{03E037EB-70E4-4487-87F8-735C98E42FA2}" destId="{C6F0C9D9-01A8-4238-9CC1-2350319F1610}" srcOrd="3" destOrd="0" parTransId="{178EE23C-302D-4BEA-8F99-E8A5C7BD99EE}" sibTransId="{5BA130C9-2CFE-484D-996D-5EB6CA4A8EB7}"/>
    <dgm:cxn modelId="{413FE038-D336-4EDE-A529-7EDCAF581C8F}" type="presOf" srcId="{E973707A-9B0D-4141-9A4E-A1DE3E432894}" destId="{3A0457DA-DDB8-4110-925B-CFA3955C25B0}" srcOrd="0" destOrd="0" presId="urn:microsoft.com/office/officeart/2005/8/layout/vList2"/>
    <dgm:cxn modelId="{CDF8A466-1067-414D-89F7-6CF875154DA6}" type="presOf" srcId="{03E037EB-70E4-4487-87F8-735C98E42FA2}" destId="{646DFA94-3461-4F5C-B256-ABA727A9510A}" srcOrd="0" destOrd="0" presId="urn:microsoft.com/office/officeart/2005/8/layout/vList2"/>
    <dgm:cxn modelId="{C39CAC6F-31D1-4006-BDBE-46AA254A27AC}" srcId="{03E037EB-70E4-4487-87F8-735C98E42FA2}" destId="{E973707A-9B0D-4141-9A4E-A1DE3E432894}" srcOrd="4" destOrd="0" parTransId="{F1ED6F88-FFFC-4DE0-B00D-DED7F109DD83}" sibTransId="{F95A84A8-778D-420D-B6DD-392044ABF5C0}"/>
    <dgm:cxn modelId="{ED15BA72-B086-4AAF-ABC4-813772849A6E}" type="presOf" srcId="{16D16AA4-869D-4C19-921F-BF1164470351}" destId="{23F3AF34-2715-49E5-9F52-529EF0CC3006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2" destOrd="0" parTransId="{910DAE94-1164-4874-B355-82A48B3F2817}" sibTransId="{00D0055D-45EC-48FF-BB43-9EC158ED0A0B}"/>
    <dgm:cxn modelId="{50BA267B-82E1-4F16-9045-C830570B8E4F}" type="presOf" srcId="{D940A34E-2E46-4615-94B9-D998A3085696}" destId="{2DEDA631-A163-4BBA-9953-02E40868F95B}" srcOrd="0" destOrd="0" presId="urn:microsoft.com/office/officeart/2005/8/layout/vList2"/>
    <dgm:cxn modelId="{9272C683-AD46-4415-95ED-F7C5033DB980}" type="presOf" srcId="{C6F0C9D9-01A8-4238-9CC1-2350319F1610}" destId="{2B77AAD6-6F7A-4184-95FE-A99485CDABC4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9F2ED3A1-B242-4ACF-B248-0DC53760DE5F}" type="presOf" srcId="{AC004A76-C47A-4985-977E-F786F3E662A8}" destId="{F7AFCEDC-DACF-487F-B7ED-E0728F7D7B31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E8B52DAD-3474-4673-AD63-6EA58B2E6268}" type="presOf" srcId="{DF1AA189-DE56-4899-82F1-BBAA4A7CAA49}" destId="{D2D630EE-C109-4E93-BA07-03321C5EAE52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94D74BC8-A557-46F9-9982-28C6BCFA21E2}" srcId="{03E037EB-70E4-4487-87F8-735C98E42FA2}" destId="{97C6B9AF-C4BB-4EF1-9A63-38393697B12A}" srcOrd="5" destOrd="0" parTransId="{DCC3DD3B-DCFD-4090-8E3F-AB0BA81D441D}" sibTransId="{83B5F11E-F53D-41E9-968C-A4BC7E8BFA07}"/>
    <dgm:cxn modelId="{26ACDAD4-24BA-44A3-9DBD-2DF6DC5A72EB}" type="presOf" srcId="{19A39D42-6085-4EFA-BCD6-32FF9BA2B3CA}" destId="{D6978E3E-6F50-4722-857B-924D7D7BF191}" srcOrd="0" destOrd="0" presId="urn:microsoft.com/office/officeart/2005/8/layout/vList2"/>
    <dgm:cxn modelId="{77913DEA-5659-4BED-B48A-D948D5034E0D}" type="presOf" srcId="{2E837FCB-D90E-42CB-ADAA-04416AEEA113}" destId="{12D3B0C4-5A49-402C-A73C-31D49B9D651D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1" destOrd="0" parTransId="{509F5731-37B8-43D2-9213-29BE9914E280}" sibTransId="{E605C631-580C-47C1-9E1C-F4C03F2A7E45}"/>
    <dgm:cxn modelId="{1D73F2EF-9F9C-47DB-AA53-2908C76DCC48}" type="presOf" srcId="{074CF682-08E3-4370-AD13-FF5F7412DAA8}" destId="{5B4B98BC-F355-4510-8CCF-F032AE7AC684}" srcOrd="0" destOrd="1" presId="urn:microsoft.com/office/officeart/2005/8/layout/vList2"/>
    <dgm:cxn modelId="{14E084F4-0912-4F9B-A022-1424007D4ECD}" srcId="{E973707A-9B0D-4141-9A4E-A1DE3E432894}" destId="{074CF682-08E3-4370-AD13-FF5F7412DAA8}" srcOrd="1" destOrd="0" parTransId="{AE9705D7-0408-447B-A3B2-1D2B1DB65D23}" sibTransId="{E15E720D-80E7-40B7-88A0-476365EA53F3}"/>
    <dgm:cxn modelId="{DEE5F6FA-03B0-4E4D-A7CA-6BD8056780E1}" type="presOf" srcId="{BF64CC27-FD5E-4CCC-8AB1-0BA352B162E4}" destId="{A730551C-AD14-47EA-8567-2FF41910E193}" srcOrd="0" destOrd="0" presId="urn:microsoft.com/office/officeart/2005/8/layout/vList2"/>
    <dgm:cxn modelId="{106EB542-86FA-451F-80D4-CB7268FBA662}" type="presParOf" srcId="{646DFA94-3461-4F5C-B256-ABA727A9510A}" destId="{D6978E3E-6F50-4722-857B-924D7D7BF191}" srcOrd="0" destOrd="0" presId="urn:microsoft.com/office/officeart/2005/8/layout/vList2"/>
    <dgm:cxn modelId="{36785EE0-5CFC-4876-B7BD-0709049BD7C8}" type="presParOf" srcId="{646DFA94-3461-4F5C-B256-ABA727A9510A}" destId="{F7AFCEDC-DACF-487F-B7ED-E0728F7D7B31}" srcOrd="1" destOrd="0" presId="urn:microsoft.com/office/officeart/2005/8/layout/vList2"/>
    <dgm:cxn modelId="{28BDED25-899E-416B-8BC1-252D0B4C7C5B}" type="presParOf" srcId="{646DFA94-3461-4F5C-B256-ABA727A9510A}" destId="{2DEDA631-A163-4BBA-9953-02E40868F95B}" srcOrd="2" destOrd="0" presId="urn:microsoft.com/office/officeart/2005/8/layout/vList2"/>
    <dgm:cxn modelId="{47A2C1E1-B9DC-45EC-8AAE-3861C4C7562B}" type="presParOf" srcId="{646DFA94-3461-4F5C-B256-ABA727A9510A}" destId="{A730551C-AD14-47EA-8567-2FF41910E193}" srcOrd="3" destOrd="0" presId="urn:microsoft.com/office/officeart/2005/8/layout/vList2"/>
    <dgm:cxn modelId="{2EF9F4CD-F988-4FEA-A2E9-B110AFD47377}" type="presParOf" srcId="{646DFA94-3461-4F5C-B256-ABA727A9510A}" destId="{D2D630EE-C109-4E93-BA07-03321C5EAE52}" srcOrd="4" destOrd="0" presId="urn:microsoft.com/office/officeart/2005/8/layout/vList2"/>
    <dgm:cxn modelId="{EC4F373B-8B29-40B3-BEA5-2BE5CD977A68}" type="presParOf" srcId="{646DFA94-3461-4F5C-B256-ABA727A9510A}" destId="{23F3AF34-2715-49E5-9F52-529EF0CC3006}" srcOrd="5" destOrd="0" presId="urn:microsoft.com/office/officeart/2005/8/layout/vList2"/>
    <dgm:cxn modelId="{D9C32130-18F1-4000-BBAD-A9480B6C2E50}" type="presParOf" srcId="{646DFA94-3461-4F5C-B256-ABA727A9510A}" destId="{2B77AAD6-6F7A-4184-95FE-A99485CDABC4}" srcOrd="6" destOrd="0" presId="urn:microsoft.com/office/officeart/2005/8/layout/vList2"/>
    <dgm:cxn modelId="{697A9A63-3408-4E8F-8BAD-77D9F08C4ECF}" type="presParOf" srcId="{646DFA94-3461-4F5C-B256-ABA727A9510A}" destId="{12D3B0C4-5A49-402C-A73C-31D49B9D651D}" srcOrd="7" destOrd="0" presId="urn:microsoft.com/office/officeart/2005/8/layout/vList2"/>
    <dgm:cxn modelId="{612498A7-DF80-4AFD-BA21-0A2B50133160}" type="presParOf" srcId="{646DFA94-3461-4F5C-B256-ABA727A9510A}" destId="{3A0457DA-DDB8-4110-925B-CFA3955C25B0}" srcOrd="8" destOrd="0" presId="urn:microsoft.com/office/officeart/2005/8/layout/vList2"/>
    <dgm:cxn modelId="{4CDB9DF8-2394-41A6-9E8F-E0557F63CC2D}" type="presParOf" srcId="{646DFA94-3461-4F5C-B256-ABA727A9510A}" destId="{5B4B98BC-F355-4510-8CCF-F032AE7AC684}" srcOrd="9" destOrd="0" presId="urn:microsoft.com/office/officeart/2005/8/layout/vList2"/>
    <dgm:cxn modelId="{ED1484E1-DA47-48F4-A1D6-04D6D42684A4}" type="presParOf" srcId="{646DFA94-3461-4F5C-B256-ABA727A9510A}" destId="{EC187767-1E1E-44F1-B655-FC6822E2F3C7}" srcOrd="10" destOrd="0" presId="urn:microsoft.com/office/officeart/2005/8/layout/vList2"/>
    <dgm:cxn modelId="{1A6F6A87-6C03-4C9E-8A1A-9D97E1200C1F}" type="presParOf" srcId="{646DFA94-3461-4F5C-B256-ABA727A9510A}" destId="{C70DD2C8-ECB3-4C03-9359-C9B55E68D106}" srcOrd="1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id-ID" b="1" dirty="0"/>
            <a:t>1. </a:t>
          </a:r>
          <a:r>
            <a:rPr lang="en-US" b="1" dirty="0" err="1"/>
            <a:t>Analisis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Cakupan</a:t>
          </a:r>
          <a:r>
            <a:rPr lang="en-US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antar</a:t>
          </a:r>
          <a:r>
            <a:rPr lang="en-US" dirty="0"/>
            <a:t> </a:t>
          </a:r>
          <a:r>
            <a:rPr lang="en-US" dirty="0" err="1"/>
            <a:t>kriteria</a:t>
          </a:r>
          <a:r>
            <a:rPr lang="en-US" dirty="0"/>
            <a:t> yang </a:t>
          </a:r>
          <a:r>
            <a:rPr lang="en-US" dirty="0" err="1"/>
            <a:t>dievaluasi</a:t>
          </a:r>
          <a:r>
            <a:rPr lang="en-US" dirty="0"/>
            <a:t>: </a:t>
          </a:r>
          <a:r>
            <a:rPr lang="en-US" dirty="0" err="1"/>
            <a:t>kelengkapan</a:t>
          </a:r>
          <a:r>
            <a:rPr lang="en-US" dirty="0"/>
            <a:t>, </a:t>
          </a:r>
          <a:r>
            <a:rPr lang="en-US" dirty="0" err="1"/>
            <a:t>keluasan</a:t>
          </a:r>
          <a:r>
            <a:rPr lang="en-US" dirty="0"/>
            <a:t>, </a:t>
          </a:r>
          <a:r>
            <a:rPr lang="en-US" dirty="0" err="1"/>
            <a:t>kedalaman</a:t>
          </a:r>
          <a:r>
            <a:rPr lang="en-US" dirty="0"/>
            <a:t>, </a:t>
          </a:r>
          <a:r>
            <a:rPr lang="en-US" dirty="0" err="1"/>
            <a:t>ketepatan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ketajaman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 yang </a:t>
          </a:r>
          <a:r>
            <a:rPr lang="en-US" dirty="0" err="1"/>
            <a:t>didukung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data/</a:t>
          </a:r>
          <a:r>
            <a:rPr lang="en-US" dirty="0" err="1"/>
            <a:t>informasi</a:t>
          </a:r>
          <a:r>
            <a:rPr lang="en-US" dirty="0"/>
            <a:t> yang </a:t>
          </a:r>
          <a:r>
            <a:rPr lang="en-US" dirty="0" err="1"/>
            <a:t>andal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memadai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yang </a:t>
          </a:r>
          <a:r>
            <a:rPr lang="en-US" dirty="0" err="1"/>
            <a:t>disampaikan</a:t>
          </a:r>
          <a:r>
            <a:rPr lang="en-US" dirty="0"/>
            <a:t> </a:t>
          </a:r>
          <a:r>
            <a:rPr lang="en-US" dirty="0" err="1"/>
            <a:t>pada</a:t>
          </a:r>
          <a:r>
            <a:rPr lang="en-US" dirty="0"/>
            <a:t> </a:t>
          </a:r>
          <a:r>
            <a:rPr lang="en-US" dirty="0" err="1"/>
            <a:t>setiap</a:t>
          </a:r>
          <a:r>
            <a:rPr lang="en-US" dirty="0"/>
            <a:t> </a:t>
          </a:r>
          <a:r>
            <a:rPr lang="en-US" dirty="0" err="1"/>
            <a:t>kriteria</a:t>
          </a:r>
          <a:r>
            <a:rPr lang="en-US" dirty="0"/>
            <a:t>.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id-ID" b="1" dirty="0"/>
            <a:t>2. </a:t>
          </a:r>
          <a:r>
            <a:rPr lang="en-US" b="1" dirty="0" err="1"/>
            <a:t>Analisis</a:t>
          </a:r>
          <a:r>
            <a:rPr lang="en-US" b="1" dirty="0"/>
            <a:t> SWOT </a:t>
          </a:r>
          <a:r>
            <a:rPr lang="en-US" b="1" dirty="0" err="1"/>
            <a:t>atau</a:t>
          </a:r>
          <a:r>
            <a:rPr lang="en-US" b="1" dirty="0"/>
            <a:t> </a:t>
          </a:r>
          <a:r>
            <a:rPr lang="en-US" b="1" dirty="0" err="1"/>
            <a:t>analisis</a:t>
          </a:r>
          <a:r>
            <a:rPr lang="en-US" b="1" dirty="0"/>
            <a:t> lain yang </a:t>
          </a:r>
          <a:r>
            <a:rPr lang="en-US" b="1" dirty="0" err="1"/>
            <a:t>relevan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Ketepatan</a:t>
          </a:r>
          <a:r>
            <a:rPr lang="en-US" dirty="0"/>
            <a:t> </a:t>
          </a:r>
          <a:r>
            <a:rPr lang="en-US" dirty="0" err="1"/>
            <a:t>mengidentifikasi</a:t>
          </a:r>
          <a:r>
            <a:rPr lang="en-US" dirty="0"/>
            <a:t> </a:t>
          </a:r>
          <a:r>
            <a:rPr lang="en-US" dirty="0" err="1"/>
            <a:t>kekuatan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pendorong</a:t>
          </a:r>
          <a:r>
            <a:rPr lang="en-US" dirty="0"/>
            <a:t>, </a:t>
          </a:r>
          <a:r>
            <a:rPr lang="en-US" dirty="0" err="1"/>
            <a:t>kelemahan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, </a:t>
          </a:r>
          <a:r>
            <a:rPr lang="en-US" dirty="0" err="1"/>
            <a:t>peluang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ancaman</a:t>
          </a:r>
          <a:r>
            <a:rPr lang="en-US" dirty="0"/>
            <a:t> yang </a:t>
          </a:r>
          <a:r>
            <a:rPr lang="en-US" dirty="0" err="1"/>
            <a:t>dihadapi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keterkaitan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SWOT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strategi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id-ID" b="1" dirty="0"/>
            <a:t>4. </a:t>
          </a:r>
          <a:r>
            <a:rPr lang="en-US" b="1" dirty="0"/>
            <a:t>Program </a:t>
          </a:r>
          <a:r>
            <a:rPr lang="en-US" b="1" dirty="0" err="1"/>
            <a:t>Keberlanjutan</a:t>
          </a:r>
          <a:r>
            <a:rPr lang="en-US" b="1" dirty="0"/>
            <a:t> </a:t>
          </a:r>
          <a:endParaRPr lang="en-US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keberlangsungan</a:t>
          </a:r>
          <a:r>
            <a:rPr lang="en-US" dirty="0"/>
            <a:t> program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i="1" dirty="0"/>
            <a:t>good practices</a:t>
          </a:r>
          <a:r>
            <a:rPr lang="en-US" dirty="0"/>
            <a:t> yang </a:t>
          </a:r>
          <a:r>
            <a:rPr lang="en-US" dirty="0" err="1"/>
            <a:t>dihasilkan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jaminan</a:t>
          </a:r>
          <a:r>
            <a:rPr lang="en-US" dirty="0"/>
            <a:t> </a:t>
          </a:r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sumberdaya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mendukung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program 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yang </a:t>
          </a:r>
          <a:r>
            <a:rPr lang="en-US" dirty="0" err="1"/>
            <a:t>berkelanjutan</a:t>
          </a:r>
          <a:r>
            <a:rPr lang="en-US" dirty="0"/>
            <a:t>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5CB7F30-C360-4B2B-B0DD-76213FA28E9A}">
      <dgm:prSet/>
      <dgm:spPr/>
      <dgm:t>
        <a:bodyPr/>
        <a:lstStyle/>
        <a:p>
          <a:r>
            <a:rPr lang="id-ID" b="1" dirty="0"/>
            <a:t>3. </a:t>
          </a:r>
          <a:r>
            <a:rPr lang="en-US" b="1" dirty="0" err="1"/>
            <a:t>Strategi</a:t>
          </a:r>
          <a:r>
            <a:rPr lang="en-US" b="1" dirty="0"/>
            <a:t> </a:t>
          </a:r>
          <a:r>
            <a:rPr lang="en-US" b="1" dirty="0" err="1"/>
            <a:t>pengembangan</a:t>
          </a:r>
          <a:r>
            <a:rPr lang="en-US" b="1" dirty="0"/>
            <a:t> </a:t>
          </a:r>
          <a:endParaRPr lang="en-US" dirty="0"/>
        </a:p>
      </dgm:t>
    </dgm:pt>
    <dgm:pt modelId="{79BB2303-4CC1-46D0-8F68-638A5648BD0B}" type="parTrans" cxnId="{86754466-2BF4-45A1-AB22-90A47242D384}">
      <dgm:prSet/>
      <dgm:spPr/>
      <dgm:t>
        <a:bodyPr/>
        <a:lstStyle/>
        <a:p>
          <a:endParaRPr lang="en-US"/>
        </a:p>
      </dgm:t>
    </dgm:pt>
    <dgm:pt modelId="{07EFEA4C-CE60-4AE3-B1B9-91C239507801}" type="sibTrans" cxnId="{86754466-2BF4-45A1-AB22-90A47242D384}">
      <dgm:prSet/>
      <dgm:spPr/>
      <dgm:t>
        <a:bodyPr/>
        <a:lstStyle/>
        <a:p>
          <a:endParaRPr lang="en-US"/>
        </a:p>
      </dgm:t>
    </dgm:pt>
    <dgm:pt modelId="{F6F12C10-0970-4C6A-B78E-B3E9F756C360}">
      <dgm:prSet/>
      <dgm:spPr/>
      <dgm:t>
        <a:bodyPr/>
        <a:lstStyle/>
        <a:p>
          <a:r>
            <a:rPr lang="en-US" dirty="0" err="1"/>
            <a:t>Kemampuan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menetapkan</a:t>
          </a:r>
          <a:r>
            <a:rPr lang="en-US" dirty="0"/>
            <a:t> </a:t>
          </a:r>
          <a:r>
            <a:rPr lang="en-US" dirty="0" err="1"/>
            <a:t>prioritas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kapasitas</a:t>
          </a:r>
          <a:r>
            <a:rPr lang="en-US" dirty="0"/>
            <a:t>, </a:t>
          </a:r>
          <a:r>
            <a:rPr lang="en-US" dirty="0" err="1"/>
            <a:t>kebutuhan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strategi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keseluruhan</a:t>
          </a:r>
          <a:r>
            <a:rPr lang="en-US" dirty="0"/>
            <a:t>.</a:t>
          </a:r>
        </a:p>
      </dgm:t>
    </dgm:pt>
    <dgm:pt modelId="{CF3D0FC1-F65A-419F-9E4E-1FCC25F2E1FD}" type="parTrans" cxnId="{59AA3197-DFF7-4824-925F-BE6436637502}">
      <dgm:prSet/>
      <dgm:spPr/>
      <dgm:t>
        <a:bodyPr/>
        <a:lstStyle/>
        <a:p>
          <a:endParaRPr lang="en-US"/>
        </a:p>
      </dgm:t>
    </dgm:pt>
    <dgm:pt modelId="{B63612B0-22BB-4766-B756-5592460D0664}" type="sibTrans" cxnId="{59AA3197-DFF7-4824-925F-BE6436637502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4" custLinFactNeighborX="-403" custLinFactNeighborY="-2106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4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4">
        <dgm:presLayoutVars>
          <dgm:bulletEnabled val="1"/>
        </dgm:presLayoutVars>
      </dgm:prSet>
      <dgm:spPr/>
    </dgm:pt>
    <dgm:pt modelId="{462E5770-2A25-45E5-A752-EFCBE2C4FFB5}" type="pres">
      <dgm:prSet presAssocID="{15CB7F30-C360-4B2B-B0DD-76213FA28E9A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C5659E71-B595-4C74-A5D1-4922110C3637}" type="pres">
      <dgm:prSet presAssocID="{15CB7F30-C360-4B2B-B0DD-76213FA28E9A}" presName="childText" presStyleLbl="revTx" presStyleIdx="2" presStyleCnt="4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3" presStyleCnt="4" custLinFactNeighborX="-569" custLinFactNeighborY="2125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07985507-BFFE-45AD-96BF-EBBAF827B57F}" type="presOf" srcId="{F57E9E73-A8B8-47A2-8E84-9AD21A984C92}" destId="{9DC30CB3-5443-4E4F-8798-717384E476F7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5CF53C46-E0B9-4628-8C88-ECF8256A5E56}" type="presOf" srcId="{DD2B1AB2-1DE7-407C-9008-2F1CB47717DB}" destId="{7438BCAD-2F7D-41A1-8E95-AE8439AF2BF6}" srcOrd="0" destOrd="0" presId="urn:microsoft.com/office/officeart/2005/8/layout/vList2"/>
    <dgm:cxn modelId="{86754466-2BF4-45A1-AB22-90A47242D384}" srcId="{03E037EB-70E4-4487-87F8-735C98E42FA2}" destId="{15CB7F30-C360-4B2B-B0DD-76213FA28E9A}" srcOrd="2" destOrd="0" parTransId="{79BB2303-4CC1-46D0-8F68-638A5648BD0B}" sibTransId="{07EFEA4C-CE60-4AE3-B1B9-91C239507801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89297279-74E8-4612-B37E-FE17EAC18B5C}" type="presOf" srcId="{C487581C-005D-430B-937C-F362DD2B43CC}" destId="{BB10665E-3681-48AF-8D13-2B8A0C41A91D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14C08A8A-7CB5-4A11-A1DC-71AFFF8E9BB0}" type="presOf" srcId="{D4E3E2BC-E1FC-4A7B-961E-2F587B2B0B6F}" destId="{EC95F453-F64D-43CF-93BF-7EB0427E952A}" srcOrd="0" destOrd="0" presId="urn:microsoft.com/office/officeart/2005/8/layout/vList2"/>
    <dgm:cxn modelId="{59AA3197-DFF7-4824-925F-BE6436637502}" srcId="{15CB7F30-C360-4B2B-B0DD-76213FA28E9A}" destId="{F6F12C10-0970-4C6A-B78E-B3E9F756C360}" srcOrd="0" destOrd="0" parTransId="{CF3D0FC1-F65A-419F-9E4E-1FCC25F2E1FD}" sibTransId="{B63612B0-22BB-4766-B756-5592460D0664}"/>
    <dgm:cxn modelId="{1910BD9E-66F1-4213-A088-6F6B2C0A573A}" type="presOf" srcId="{489E8178-38B9-4004-ABDE-7EFCA511135D}" destId="{0C6250E1-16C7-4468-9673-D02DD1169685}" srcOrd="0" destOrd="0" presId="urn:microsoft.com/office/officeart/2005/8/layout/vList2"/>
    <dgm:cxn modelId="{B6ED98C1-11E2-4553-AE36-B44AB208DE19}" srcId="{03E037EB-70E4-4487-87F8-735C98E42FA2}" destId="{489E8178-38B9-4004-ABDE-7EFCA511135D}" srcOrd="3" destOrd="0" parTransId="{74746366-222E-471B-A28C-CA54572E2B80}" sibTransId="{C7468AF5-97D1-40BE-8D37-3990D87AE495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6DFDE7C8-05CE-4F5C-A7B3-B8B8FB4620DD}" type="presOf" srcId="{15CB7F30-C360-4B2B-B0DD-76213FA28E9A}" destId="{462E5770-2A25-45E5-A752-EFCBE2C4FFB5}" srcOrd="0" destOrd="0" presId="urn:microsoft.com/office/officeart/2005/8/layout/vList2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08257D5-E4CD-42ED-82F6-E2EF19A0F9C8}" type="presOf" srcId="{62D0B233-7941-45DF-965D-76C035B08835}" destId="{B743F4D8-190D-4A42-998B-34D5037B107C}" srcOrd="0" destOrd="0" presId="urn:microsoft.com/office/officeart/2005/8/layout/vList2"/>
    <dgm:cxn modelId="{B909DCDE-6CE7-4C27-B7BC-F3247FBE9A1B}" type="presOf" srcId="{03E037EB-70E4-4487-87F8-735C98E42FA2}" destId="{646DFA94-3461-4F5C-B256-ABA727A9510A}" srcOrd="0" destOrd="0" presId="urn:microsoft.com/office/officeart/2005/8/layout/vList2"/>
    <dgm:cxn modelId="{A6BEC8ED-F6ED-423C-ACDE-E8DCA1822BA3}" type="presOf" srcId="{F6F12C10-0970-4C6A-B78E-B3E9F756C360}" destId="{C5659E71-B595-4C74-A5D1-4922110C3637}" srcOrd="0" destOrd="0" presId="urn:microsoft.com/office/officeart/2005/8/layout/vList2"/>
    <dgm:cxn modelId="{A85FFE6D-193D-45BE-B096-70956F7643D6}" type="presParOf" srcId="{646DFA94-3461-4F5C-B256-ABA727A9510A}" destId="{EC95F453-F64D-43CF-93BF-7EB0427E952A}" srcOrd="0" destOrd="0" presId="urn:microsoft.com/office/officeart/2005/8/layout/vList2"/>
    <dgm:cxn modelId="{6AECB0E0-2E0F-4516-B97D-8C4CB1233447}" type="presParOf" srcId="{646DFA94-3461-4F5C-B256-ABA727A9510A}" destId="{9DC30CB3-5443-4E4F-8798-717384E476F7}" srcOrd="1" destOrd="0" presId="urn:microsoft.com/office/officeart/2005/8/layout/vList2"/>
    <dgm:cxn modelId="{CD058421-3F71-44D0-950D-4E0C35C043DE}" type="presParOf" srcId="{646DFA94-3461-4F5C-B256-ABA727A9510A}" destId="{BB10665E-3681-48AF-8D13-2B8A0C41A91D}" srcOrd="2" destOrd="0" presId="urn:microsoft.com/office/officeart/2005/8/layout/vList2"/>
    <dgm:cxn modelId="{57B51FDE-E2CD-4AC0-894A-AA16D1AD3EAE}" type="presParOf" srcId="{646DFA94-3461-4F5C-B256-ABA727A9510A}" destId="{B743F4D8-190D-4A42-998B-34D5037B107C}" srcOrd="3" destOrd="0" presId="urn:microsoft.com/office/officeart/2005/8/layout/vList2"/>
    <dgm:cxn modelId="{169A7F97-A1F8-421A-B2A6-A0BF587F442C}" type="presParOf" srcId="{646DFA94-3461-4F5C-B256-ABA727A9510A}" destId="{462E5770-2A25-45E5-A752-EFCBE2C4FFB5}" srcOrd="4" destOrd="0" presId="urn:microsoft.com/office/officeart/2005/8/layout/vList2"/>
    <dgm:cxn modelId="{42826B4E-5B39-424E-879C-6EF6B34371FD}" type="presParOf" srcId="{646DFA94-3461-4F5C-B256-ABA727A9510A}" destId="{C5659E71-B595-4C74-A5D1-4922110C3637}" srcOrd="5" destOrd="0" presId="urn:microsoft.com/office/officeart/2005/8/layout/vList2"/>
    <dgm:cxn modelId="{2A8BB1BF-F43D-47AD-AD46-A7CF103BC2ED}" type="presParOf" srcId="{646DFA94-3461-4F5C-B256-ABA727A9510A}" destId="{0C6250E1-16C7-4468-9673-D02DD1169685}" srcOrd="6" destOrd="0" presId="urn:microsoft.com/office/officeart/2005/8/layout/vList2"/>
    <dgm:cxn modelId="{E244AB8C-A438-4F96-96BA-2D4419AA0FA8}" type="presParOf" srcId="{646DFA94-3461-4F5C-B256-ABA727A9510A}" destId="{7438BCAD-2F7D-41A1-8E95-AE8439AF2BF6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FB48032-F7A8-4FBD-B2C9-52617F52897E}" type="doc">
      <dgm:prSet loTypeId="urn:microsoft.com/office/officeart/2005/8/layout/arrow2" loCatId="process" qsTypeId="urn:microsoft.com/office/officeart/2005/8/quickstyle/3d3" qsCatId="3D" csTypeId="urn:microsoft.com/office/officeart/2005/8/colors/colorful4" csCatId="colorful" phldr="1"/>
      <dgm:spPr/>
    </dgm:pt>
    <dgm:pt modelId="{40C78BBB-1BC8-466A-9C84-164389564FE1}">
      <dgm:prSet phldrT="[Text]" custT="1"/>
      <dgm:spPr/>
      <dgm:t>
        <a:bodyPr/>
        <a:lstStyle/>
        <a:p>
          <a:pPr algn="just"/>
          <a:endParaRPr lang="en-US" sz="2800" b="1" dirty="0">
            <a:solidFill>
              <a:srgbClr val="00B050"/>
            </a:solidFill>
          </a:endParaRPr>
        </a:p>
      </dgm:t>
    </dgm:pt>
    <dgm:pt modelId="{5D9E1EE6-A085-4494-B29A-753B9516C062}" type="parTrans" cxnId="{C844FD0F-D73E-43CF-AFA9-DF1E531F4933}">
      <dgm:prSet/>
      <dgm:spPr/>
      <dgm:t>
        <a:bodyPr/>
        <a:lstStyle/>
        <a:p>
          <a:endParaRPr lang="en-US"/>
        </a:p>
      </dgm:t>
    </dgm:pt>
    <dgm:pt modelId="{F6978D6A-CC39-4D72-83C3-1681FDAD3659}" type="sibTrans" cxnId="{C844FD0F-D73E-43CF-AFA9-DF1E531F4933}">
      <dgm:prSet/>
      <dgm:spPr/>
      <dgm:t>
        <a:bodyPr/>
        <a:lstStyle/>
        <a:p>
          <a:endParaRPr lang="en-US"/>
        </a:p>
      </dgm:t>
    </dgm:pt>
    <dgm:pt modelId="{3D98BF74-0FBD-44FE-9288-39C0CBA3571F}">
      <dgm:prSet phldrT="[Text]" custT="1"/>
      <dgm:spPr/>
      <dgm:t>
        <a:bodyPr/>
        <a:lstStyle/>
        <a:p>
          <a:endParaRPr lang="en-US" sz="2800" b="1" dirty="0">
            <a:solidFill>
              <a:srgbClr val="00B0F0"/>
            </a:solidFill>
          </a:endParaRPr>
        </a:p>
      </dgm:t>
    </dgm:pt>
    <dgm:pt modelId="{089BAA7F-0203-44F6-959C-CCF798E59FD7}" type="sibTrans" cxnId="{BA96A35C-58A2-4AB8-A1A6-2126A85C04D8}">
      <dgm:prSet/>
      <dgm:spPr/>
      <dgm:t>
        <a:bodyPr/>
        <a:lstStyle/>
        <a:p>
          <a:endParaRPr lang="en-US"/>
        </a:p>
      </dgm:t>
    </dgm:pt>
    <dgm:pt modelId="{12C15748-136C-481F-B7E4-5982E93573E3}" type="parTrans" cxnId="{BA96A35C-58A2-4AB8-A1A6-2126A85C04D8}">
      <dgm:prSet/>
      <dgm:spPr/>
      <dgm:t>
        <a:bodyPr/>
        <a:lstStyle/>
        <a:p>
          <a:endParaRPr lang="en-US"/>
        </a:p>
      </dgm:t>
    </dgm:pt>
    <dgm:pt modelId="{DD5FFC6E-FF47-414F-A670-0A23B4860D12}">
      <dgm:prSet phldrT="[Text]" custT="1"/>
      <dgm:spPr/>
      <dgm:t>
        <a:bodyPr/>
        <a:lstStyle/>
        <a:p>
          <a:endParaRPr lang="en-US" sz="2800" b="1" dirty="0">
            <a:solidFill>
              <a:srgbClr val="FF0000"/>
            </a:solidFill>
          </a:endParaRPr>
        </a:p>
      </dgm:t>
    </dgm:pt>
    <dgm:pt modelId="{5D1FDB04-0C9E-4581-B7DD-E24DDD5CF36A}" type="sibTrans" cxnId="{D96C56C5-2AFD-4898-B29D-91F267119114}">
      <dgm:prSet/>
      <dgm:spPr/>
      <dgm:t>
        <a:bodyPr/>
        <a:lstStyle/>
        <a:p>
          <a:endParaRPr lang="en-US"/>
        </a:p>
      </dgm:t>
    </dgm:pt>
    <dgm:pt modelId="{954EB057-FE2E-4917-8602-FAC295C82E59}" type="parTrans" cxnId="{D96C56C5-2AFD-4898-B29D-91F267119114}">
      <dgm:prSet/>
      <dgm:spPr/>
      <dgm:t>
        <a:bodyPr/>
        <a:lstStyle/>
        <a:p>
          <a:endParaRPr lang="en-US"/>
        </a:p>
      </dgm:t>
    </dgm:pt>
    <dgm:pt modelId="{4D55F70F-5EF7-4953-BB89-83BACF3D805D}" type="pres">
      <dgm:prSet presAssocID="{7FB48032-F7A8-4FBD-B2C9-52617F52897E}" presName="arrowDiagram" presStyleCnt="0">
        <dgm:presLayoutVars>
          <dgm:chMax val="5"/>
          <dgm:dir/>
          <dgm:resizeHandles val="exact"/>
        </dgm:presLayoutVars>
      </dgm:prSet>
      <dgm:spPr/>
    </dgm:pt>
    <dgm:pt modelId="{1DD47A66-2796-4417-AD74-9914878C9A80}" type="pres">
      <dgm:prSet presAssocID="{7FB48032-F7A8-4FBD-B2C9-52617F52897E}" presName="arrow" presStyleLbl="bgShp" presStyleIdx="0" presStyleCnt="1" custScaleX="119047" custLinFactNeighborX="-1305" custLinFactNeighborY="-294"/>
      <dgm:spPr/>
    </dgm:pt>
    <dgm:pt modelId="{D81A8469-AA6D-415D-B21A-D3EFB3D155C1}" type="pres">
      <dgm:prSet presAssocID="{7FB48032-F7A8-4FBD-B2C9-52617F52897E}" presName="arrowDiagram3" presStyleCnt="0"/>
      <dgm:spPr/>
    </dgm:pt>
    <dgm:pt modelId="{60E4B8DE-35CA-447A-9F3F-42085EFED4D5}" type="pres">
      <dgm:prSet presAssocID="{DD5FFC6E-FF47-414F-A670-0A23B4860D12}" presName="bullet3a" presStyleLbl="node1" presStyleIdx="0" presStyleCnt="3" custLinFactY="-100000" custLinFactNeighborX="-13338" custLinFactNeighborY="-140081"/>
      <dgm:spPr>
        <a:solidFill>
          <a:srgbClr val="FF0000"/>
        </a:solidFill>
      </dgm:spPr>
    </dgm:pt>
    <dgm:pt modelId="{E4CD0CC4-B9B3-4745-9E01-0C7E25CB9919}" type="pres">
      <dgm:prSet presAssocID="{DD5FFC6E-FF47-414F-A670-0A23B4860D12}" presName="textBox3a" presStyleLbl="revTx" presStyleIdx="0" presStyleCnt="3" custLinFactNeighborX="-32001" custLinFactNeighborY="-24446">
        <dgm:presLayoutVars>
          <dgm:bulletEnabled val="1"/>
        </dgm:presLayoutVars>
      </dgm:prSet>
      <dgm:spPr/>
    </dgm:pt>
    <dgm:pt modelId="{E3027B32-B7C5-49D9-AF47-AA5E423C6E06}" type="pres">
      <dgm:prSet presAssocID="{3D98BF74-0FBD-44FE-9288-39C0CBA3571F}" presName="bullet3b" presStyleLbl="node1" presStyleIdx="1" presStyleCnt="3" custLinFactX="200000" custLinFactY="-50118" custLinFactNeighborX="216876" custLinFactNeighborY="-100000"/>
      <dgm:spPr>
        <a:solidFill>
          <a:srgbClr val="00B0F0"/>
        </a:solidFill>
      </dgm:spPr>
    </dgm:pt>
    <dgm:pt modelId="{8F7EA310-55C6-4A9F-AFF0-19AD79FA8A3E}" type="pres">
      <dgm:prSet presAssocID="{3D98BF74-0FBD-44FE-9288-39C0CBA3571F}" presName="textBox3b" presStyleLbl="revTx" presStyleIdx="1" presStyleCnt="3" custScaleX="144498" custLinFactNeighborX="56349" custLinFactNeighborY="-15935">
        <dgm:presLayoutVars>
          <dgm:bulletEnabled val="1"/>
        </dgm:presLayoutVars>
      </dgm:prSet>
      <dgm:spPr/>
    </dgm:pt>
    <dgm:pt modelId="{45C2C9B5-54C4-4A1E-852D-913530242709}" type="pres">
      <dgm:prSet presAssocID="{40C78BBB-1BC8-466A-9C84-164389564FE1}" presName="bullet3c" presStyleLbl="node1" presStyleIdx="2" presStyleCnt="3" custLinFactX="200000" custLinFactNeighborX="280794" custLinFactNeighborY="-78661"/>
      <dgm:spPr>
        <a:solidFill>
          <a:srgbClr val="00B050"/>
        </a:solidFill>
      </dgm:spPr>
    </dgm:pt>
    <dgm:pt modelId="{FCFFD425-FAB2-4BAB-9043-4176A45FEF42}" type="pres">
      <dgm:prSet presAssocID="{40C78BBB-1BC8-466A-9C84-164389564FE1}" presName="textBox3c" presStyleLbl="revTx" presStyleIdx="2" presStyleCnt="3" custScaleX="147993" custScaleY="28469" custLinFactNeighborX="80761" custLinFactNeighborY="-41098">
        <dgm:presLayoutVars>
          <dgm:bulletEnabled val="1"/>
        </dgm:presLayoutVars>
      </dgm:prSet>
      <dgm:spPr/>
    </dgm:pt>
  </dgm:ptLst>
  <dgm:cxnLst>
    <dgm:cxn modelId="{C844FD0F-D73E-43CF-AFA9-DF1E531F4933}" srcId="{7FB48032-F7A8-4FBD-B2C9-52617F52897E}" destId="{40C78BBB-1BC8-466A-9C84-164389564FE1}" srcOrd="2" destOrd="0" parTransId="{5D9E1EE6-A085-4494-B29A-753B9516C062}" sibTransId="{F6978D6A-CC39-4D72-83C3-1681FDAD3659}"/>
    <dgm:cxn modelId="{6224A83F-57A9-41C2-B2C2-D9AE0E91D83A}" type="presOf" srcId="{7FB48032-F7A8-4FBD-B2C9-52617F52897E}" destId="{4D55F70F-5EF7-4953-BB89-83BACF3D805D}" srcOrd="0" destOrd="0" presId="urn:microsoft.com/office/officeart/2005/8/layout/arrow2"/>
    <dgm:cxn modelId="{BA96A35C-58A2-4AB8-A1A6-2126A85C04D8}" srcId="{7FB48032-F7A8-4FBD-B2C9-52617F52897E}" destId="{3D98BF74-0FBD-44FE-9288-39C0CBA3571F}" srcOrd="1" destOrd="0" parTransId="{12C15748-136C-481F-B7E4-5982E93573E3}" sibTransId="{089BAA7F-0203-44F6-959C-CCF798E59FD7}"/>
    <dgm:cxn modelId="{84053276-AF9E-46A4-85D0-2B28B0783224}" type="presOf" srcId="{DD5FFC6E-FF47-414F-A670-0A23B4860D12}" destId="{E4CD0CC4-B9B3-4745-9E01-0C7E25CB9919}" srcOrd="0" destOrd="0" presId="urn:microsoft.com/office/officeart/2005/8/layout/arrow2"/>
    <dgm:cxn modelId="{2283E286-5F68-45C1-853E-2AC19F2D8C7F}" type="presOf" srcId="{40C78BBB-1BC8-466A-9C84-164389564FE1}" destId="{FCFFD425-FAB2-4BAB-9043-4176A45FEF42}" srcOrd="0" destOrd="0" presId="urn:microsoft.com/office/officeart/2005/8/layout/arrow2"/>
    <dgm:cxn modelId="{D96C56C5-2AFD-4898-B29D-91F267119114}" srcId="{7FB48032-F7A8-4FBD-B2C9-52617F52897E}" destId="{DD5FFC6E-FF47-414F-A670-0A23B4860D12}" srcOrd="0" destOrd="0" parTransId="{954EB057-FE2E-4917-8602-FAC295C82E59}" sibTransId="{5D1FDB04-0C9E-4581-B7DD-E24DDD5CF36A}"/>
    <dgm:cxn modelId="{D2C26CC9-DD01-4703-83EB-54EE789A4424}" type="presOf" srcId="{3D98BF74-0FBD-44FE-9288-39C0CBA3571F}" destId="{8F7EA310-55C6-4A9F-AFF0-19AD79FA8A3E}" srcOrd="0" destOrd="0" presId="urn:microsoft.com/office/officeart/2005/8/layout/arrow2"/>
    <dgm:cxn modelId="{2F50525A-631F-419A-BAFA-604F5E1A41FE}" type="presParOf" srcId="{4D55F70F-5EF7-4953-BB89-83BACF3D805D}" destId="{1DD47A66-2796-4417-AD74-9914878C9A80}" srcOrd="0" destOrd="0" presId="urn:microsoft.com/office/officeart/2005/8/layout/arrow2"/>
    <dgm:cxn modelId="{7D282DC1-D590-4798-A234-C997DDF0D1D1}" type="presParOf" srcId="{4D55F70F-5EF7-4953-BB89-83BACF3D805D}" destId="{D81A8469-AA6D-415D-B21A-D3EFB3D155C1}" srcOrd="1" destOrd="0" presId="urn:microsoft.com/office/officeart/2005/8/layout/arrow2"/>
    <dgm:cxn modelId="{4CC9057A-55EC-4491-85D2-959CDD175762}" type="presParOf" srcId="{D81A8469-AA6D-415D-B21A-D3EFB3D155C1}" destId="{60E4B8DE-35CA-447A-9F3F-42085EFED4D5}" srcOrd="0" destOrd="0" presId="urn:microsoft.com/office/officeart/2005/8/layout/arrow2"/>
    <dgm:cxn modelId="{0FC34178-8DC8-46C8-A8D4-41C42D1DFFDD}" type="presParOf" srcId="{D81A8469-AA6D-415D-B21A-D3EFB3D155C1}" destId="{E4CD0CC4-B9B3-4745-9E01-0C7E25CB9919}" srcOrd="1" destOrd="0" presId="urn:microsoft.com/office/officeart/2005/8/layout/arrow2"/>
    <dgm:cxn modelId="{9797E48E-BACB-46BF-AAD0-83C25F76D097}" type="presParOf" srcId="{D81A8469-AA6D-415D-B21A-D3EFB3D155C1}" destId="{E3027B32-B7C5-49D9-AF47-AA5E423C6E06}" srcOrd="2" destOrd="0" presId="urn:microsoft.com/office/officeart/2005/8/layout/arrow2"/>
    <dgm:cxn modelId="{74AD1B2C-2C1E-4EF5-AFAF-7A4BD567741B}" type="presParOf" srcId="{D81A8469-AA6D-415D-B21A-D3EFB3D155C1}" destId="{8F7EA310-55C6-4A9F-AFF0-19AD79FA8A3E}" srcOrd="3" destOrd="0" presId="urn:microsoft.com/office/officeart/2005/8/layout/arrow2"/>
    <dgm:cxn modelId="{0DB28E24-D6F8-4D2C-A040-BB5D9860AB44}" type="presParOf" srcId="{D81A8469-AA6D-415D-B21A-D3EFB3D155C1}" destId="{45C2C9B5-54C4-4A1E-852D-913530242709}" srcOrd="4" destOrd="0" presId="urn:microsoft.com/office/officeart/2005/8/layout/arrow2"/>
    <dgm:cxn modelId="{73C3040C-66BA-4DC8-90AC-BB3B77C054C8}" type="presParOf" srcId="{D81A8469-AA6D-415D-B21A-D3EFB3D155C1}" destId="{FCFFD425-FAB2-4BAB-9043-4176A45FEF42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/>
            <a:t>Tujuan Evaluasi Diri</a:t>
          </a:r>
          <a:endParaRPr lang="en-US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sistematik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menghimpun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mengolah</a:t>
          </a:r>
          <a:r>
            <a:rPr lang="en-US" dirty="0"/>
            <a:t> data (</a:t>
          </a:r>
          <a:r>
            <a:rPr lang="en-US" dirty="0" err="1"/>
            <a:t>fakta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informasi</a:t>
          </a:r>
          <a:r>
            <a:rPr lang="en-US" dirty="0"/>
            <a:t>) yang </a:t>
          </a:r>
          <a:r>
            <a:rPr lang="en-US" dirty="0" err="1"/>
            <a:t>handal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sahih</a:t>
          </a:r>
          <a:r>
            <a:rPr lang="en-US" dirty="0"/>
            <a:t>, </a:t>
          </a:r>
          <a:r>
            <a:rPr lang="en-US" dirty="0" err="1"/>
            <a:t>sehingga</a:t>
          </a:r>
          <a:r>
            <a:rPr lang="en-US" dirty="0"/>
            <a:t> </a:t>
          </a:r>
          <a:r>
            <a:rPr lang="en-US" dirty="0" err="1"/>
            <a:t>dapat</a:t>
          </a:r>
          <a:r>
            <a:rPr lang="en-US" dirty="0"/>
            <a:t> </a:t>
          </a:r>
          <a:r>
            <a:rPr lang="en-US" dirty="0" err="1"/>
            <a:t>disimpulkan</a:t>
          </a:r>
          <a:r>
            <a:rPr lang="en-US" dirty="0"/>
            <a:t> </a:t>
          </a:r>
          <a:r>
            <a:rPr lang="en-US" dirty="0" err="1"/>
            <a:t>kenyataan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selanjutnya</a:t>
          </a:r>
          <a:r>
            <a:rPr lang="en-US" dirty="0"/>
            <a:t> </a:t>
          </a:r>
          <a:r>
            <a:rPr lang="en-US" dirty="0" err="1"/>
            <a:t>digunakan</a:t>
          </a:r>
          <a:r>
            <a:rPr lang="en-US" dirty="0"/>
            <a:t> </a:t>
          </a:r>
          <a:r>
            <a:rPr lang="en-US" dirty="0" err="1"/>
            <a:t>sebagai</a:t>
          </a:r>
          <a:r>
            <a:rPr lang="en-US" dirty="0"/>
            <a:t> </a:t>
          </a:r>
          <a:r>
            <a:rPr lang="en-US" dirty="0" err="1"/>
            <a:t>landasan</a:t>
          </a:r>
          <a:r>
            <a:rPr lang="en-US" dirty="0"/>
            <a:t> </a:t>
          </a:r>
          <a:r>
            <a:rPr lang="en-US" dirty="0" err="1"/>
            <a:t>tindakan</a:t>
          </a:r>
          <a:r>
            <a:rPr lang="en-US" dirty="0"/>
            <a:t> </a:t>
          </a:r>
          <a:r>
            <a:rPr lang="en-US" dirty="0" err="1"/>
            <a:t>manajemen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mengelola</a:t>
          </a:r>
          <a:r>
            <a:rPr lang="en-US" dirty="0"/>
            <a:t> </a:t>
          </a:r>
          <a:r>
            <a:rPr lang="en-US" dirty="0" err="1"/>
            <a:t>kalangsungan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program</a:t>
          </a: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/>
            <a:t>Kebutuhan minimum yang harus dipenuhi</a:t>
          </a:r>
          <a:endParaRPr lang="en-US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/>
            <a:t>Setiap komponen evaluasi diri (masukan, proses, luaran, dan capaian) harus memenuhi kebutuhan minimum SN DIKTI. </a:t>
          </a:r>
          <a:r>
            <a:rPr lang="en-US" b="1"/>
            <a:t> </a:t>
          </a:r>
          <a:endParaRPr lang="en-US"/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/>
            <a:t>Masukan</a:t>
          </a:r>
          <a:endParaRPr lang="en-US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Masukan</a:t>
          </a:r>
          <a:r>
            <a:rPr lang="en-US" dirty="0"/>
            <a:t> </a:t>
          </a:r>
          <a:r>
            <a:rPr lang="en-US" dirty="0" err="1"/>
            <a:t>dapat</a:t>
          </a:r>
          <a:r>
            <a:rPr lang="en-US" dirty="0"/>
            <a:t> </a:t>
          </a:r>
          <a:r>
            <a:rPr lang="en-US" dirty="0" err="1"/>
            <a:t>berupa</a:t>
          </a:r>
          <a:r>
            <a:rPr lang="en-US" dirty="0"/>
            <a:t> (1) </a:t>
          </a:r>
          <a:r>
            <a:rPr lang="en-US" b="1" dirty="0" err="1"/>
            <a:t>sumber</a:t>
          </a:r>
          <a:r>
            <a:rPr lang="en-US" b="1" dirty="0"/>
            <a:t> </a:t>
          </a:r>
          <a:r>
            <a:rPr lang="en-US" b="1" dirty="0" err="1"/>
            <a:t>daya</a:t>
          </a:r>
          <a:r>
            <a:rPr lang="en-US" b="1" dirty="0"/>
            <a:t> </a:t>
          </a:r>
          <a:r>
            <a:rPr lang="en-US" b="1" dirty="0" err="1"/>
            <a:t>berwujud</a:t>
          </a:r>
          <a:r>
            <a:rPr lang="en-US" b="1" dirty="0"/>
            <a:t> </a:t>
          </a:r>
          <a:r>
            <a:rPr lang="en-US" dirty="0"/>
            <a:t>(</a:t>
          </a:r>
          <a:r>
            <a:rPr lang="en-US" b="1" i="1" dirty="0"/>
            <a:t>tangible</a:t>
          </a:r>
          <a:r>
            <a:rPr lang="en-US" dirty="0"/>
            <a:t>), </a:t>
          </a:r>
          <a:r>
            <a:rPr lang="en-US" dirty="0" err="1"/>
            <a:t>seperti</a:t>
          </a:r>
          <a:r>
            <a:rPr lang="en-US" dirty="0"/>
            <a:t>: </a:t>
          </a:r>
          <a:r>
            <a:rPr lang="en-US" dirty="0" err="1"/>
            <a:t>mahasiswa</a:t>
          </a:r>
          <a:r>
            <a:rPr lang="en-US" dirty="0"/>
            <a:t>, </a:t>
          </a:r>
          <a:r>
            <a:rPr lang="en-US" dirty="0" err="1"/>
            <a:t>dosen</a:t>
          </a:r>
          <a:r>
            <a:rPr lang="en-US" dirty="0"/>
            <a:t>, </a:t>
          </a:r>
          <a:r>
            <a:rPr lang="en-US" dirty="0" err="1"/>
            <a:t>tenaga</a:t>
          </a:r>
          <a:r>
            <a:rPr lang="en-US" dirty="0"/>
            <a:t> </a:t>
          </a:r>
          <a:r>
            <a:rPr lang="en-US" dirty="0" err="1"/>
            <a:t>kependidikan</a:t>
          </a:r>
          <a:r>
            <a:rPr lang="en-US" dirty="0"/>
            <a:t>, dana,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(2) </a:t>
          </a:r>
          <a:r>
            <a:rPr lang="en-US" b="1" dirty="0" err="1"/>
            <a:t>sumber</a:t>
          </a:r>
          <a:r>
            <a:rPr lang="en-US" b="1" dirty="0"/>
            <a:t> </a:t>
          </a:r>
          <a:r>
            <a:rPr lang="en-US" b="1" dirty="0" err="1"/>
            <a:t>daya</a:t>
          </a:r>
          <a:r>
            <a:rPr lang="en-US" b="1" dirty="0"/>
            <a:t> </a:t>
          </a:r>
          <a:r>
            <a:rPr lang="en-US" b="1" dirty="0" err="1"/>
            <a:t>tidak</a:t>
          </a:r>
          <a:r>
            <a:rPr lang="en-US" b="1" dirty="0"/>
            <a:t> </a:t>
          </a:r>
          <a:r>
            <a:rPr lang="en-US" b="1" dirty="0" err="1"/>
            <a:t>berwujud</a:t>
          </a:r>
          <a:r>
            <a:rPr lang="en-US" b="1" dirty="0"/>
            <a:t> </a:t>
          </a:r>
          <a:r>
            <a:rPr lang="en-US" dirty="0"/>
            <a:t>(</a:t>
          </a:r>
          <a:r>
            <a:rPr lang="en-US" b="1" i="1" dirty="0"/>
            <a:t>intangible</a:t>
          </a:r>
          <a:r>
            <a:rPr lang="en-US" dirty="0"/>
            <a:t>) </a:t>
          </a:r>
          <a:r>
            <a:rPr lang="en-US" dirty="0" err="1"/>
            <a:t>seperti</a:t>
          </a:r>
          <a:r>
            <a:rPr lang="en-US" dirty="0"/>
            <a:t> </a:t>
          </a:r>
          <a:r>
            <a:rPr lang="en-US" dirty="0" err="1"/>
            <a:t>visi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misi</a:t>
          </a:r>
          <a:r>
            <a:rPr lang="en-US" dirty="0"/>
            <a:t>, </a:t>
          </a:r>
          <a:r>
            <a:rPr lang="en-US" dirty="0" err="1"/>
            <a:t>kurikulum</a:t>
          </a:r>
          <a:r>
            <a:rPr lang="en-US" dirty="0"/>
            <a:t>, </a:t>
          </a:r>
          <a:r>
            <a:rPr lang="en-US" dirty="0" err="1"/>
            <a:t>pengetahuan</a:t>
          </a:r>
          <a:r>
            <a:rPr lang="en-US" dirty="0"/>
            <a:t>, </a:t>
          </a:r>
          <a:r>
            <a:rPr lang="en-US" dirty="0" err="1"/>
            <a:t>sikap</a:t>
          </a:r>
          <a:r>
            <a:rPr lang="en-US" dirty="0"/>
            <a:t>, </a:t>
          </a:r>
          <a:r>
            <a:rPr lang="en-US" dirty="0" err="1"/>
            <a:t>kreativitas</a:t>
          </a:r>
          <a:r>
            <a:rPr lang="en-US" dirty="0"/>
            <a:t>,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nilai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budaya</a:t>
          </a:r>
          <a:r>
            <a:rPr lang="en-US" dirty="0"/>
            <a:t>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/>
            <a:t>Proses</a:t>
          </a:r>
          <a:endParaRPr lang="en-US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/>
            <a:t>Proses tersebut mencakup aspek: tatapamong, tatakelola, kepemimpinan, pembelajaran, suasana akademik, penelitian, dan pengabdian kepada masyarakat.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/>
            <a:t>Luaran dan Capaian </a:t>
          </a:r>
          <a:endParaRPr lang="en-US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/>
            <a:t>Luaran adalah hasil langsung dan segera dari proses: mutu dan relevansi lulusan (IPK, masa studi, masa tunggu lulusan, kesesuaian mutu lulusan dengan bidang kerja), hasil penelitian dan PkM (publikasi, hilirisasi, dan HaKI).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5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5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5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5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5">
        <dgm:presLayoutVars>
          <dgm:bulletEnabled val="1"/>
        </dgm:presLayoutVars>
      </dgm:prSet>
      <dgm:spPr/>
    </dgm:pt>
  </dgm:ptLst>
  <dgm:cxnLst>
    <dgm:cxn modelId="{D034A914-EED1-4E5E-A68B-34AB0BF63E4F}" type="presOf" srcId="{D940A34E-2E46-4615-94B9-D998A3085696}" destId="{2DEDA631-A163-4BBA-9953-02E40868F95B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9555ED22-73B6-4757-AF64-DDD22801B59C}" type="presOf" srcId="{19A39D42-6085-4EFA-BCD6-32FF9BA2B3CA}" destId="{D6978E3E-6F50-4722-857B-924D7D7BF191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8AB5E52A-DD9F-4275-ADD5-585529C342EF}" type="presOf" srcId="{AC004A76-C47A-4985-977E-F786F3E662A8}" destId="{F7AFCEDC-DACF-487F-B7ED-E0728F7D7B31}" srcOrd="0" destOrd="0" presId="urn:microsoft.com/office/officeart/2005/8/layout/vList2"/>
    <dgm:cxn modelId="{C191F334-205F-464C-BCA4-F4D4E91D1384}" type="presOf" srcId="{D4E3E2BC-E1FC-4A7B-961E-2F587B2B0B6F}" destId="{EC95F453-F64D-43CF-93BF-7EB0427E952A}" srcOrd="0" destOrd="0" presId="urn:microsoft.com/office/officeart/2005/8/layout/vList2"/>
    <dgm:cxn modelId="{21AFD443-28A0-4714-A66C-061C4F4D3710}" type="presOf" srcId="{F57E9E73-A8B8-47A2-8E84-9AD21A984C92}" destId="{9DC30CB3-5443-4E4F-8798-717384E476F7}" srcOrd="0" destOrd="0" presId="urn:microsoft.com/office/officeart/2005/8/layout/vList2"/>
    <dgm:cxn modelId="{05E4B66E-388C-4CA4-AFDD-FF4CF742D236}" type="presOf" srcId="{C487581C-005D-430B-937C-F362DD2B43CC}" destId="{BB10665E-3681-48AF-8D13-2B8A0C41A91D}" srcOrd="0" destOrd="0" presId="urn:microsoft.com/office/officeart/2005/8/layout/vList2"/>
    <dgm:cxn modelId="{0335AE6F-162F-47B0-A332-760EA837CF38}" type="presOf" srcId="{03E037EB-70E4-4487-87F8-735C98E42FA2}" destId="{646DFA94-3461-4F5C-B256-ABA727A9510A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34A3845A-859E-4986-B549-5F6F2317D0DD}" type="presOf" srcId="{BF64CC27-FD5E-4CCC-8AB1-0BA352B162E4}" destId="{A730551C-AD14-47EA-8567-2FF41910E193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B36EDAAC-2012-41D8-A636-E256C36AAEF2}" type="presOf" srcId="{489E8178-38B9-4004-ABDE-7EFCA511135D}" destId="{0C6250E1-16C7-4468-9673-D02DD1169685}" srcOrd="0" destOrd="0" presId="urn:microsoft.com/office/officeart/2005/8/layout/vList2"/>
    <dgm:cxn modelId="{967B80B6-01F3-40BD-9E91-9FB0A550CB26}" type="presOf" srcId="{DD2B1AB2-1DE7-407C-9008-2F1CB47717DB}" destId="{7438BCAD-2F7D-41A1-8E95-AE8439AF2BF6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B23AA5DF-D33D-4890-9AB9-AD70A4FF3C1E}" type="presOf" srcId="{62D0B233-7941-45DF-965D-76C035B08835}" destId="{B743F4D8-190D-4A42-998B-34D5037B107C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3D197899-D364-49D7-B494-57A3ED5DDBA4}" type="presParOf" srcId="{646DFA94-3461-4F5C-B256-ABA727A9510A}" destId="{EC95F453-F64D-43CF-93BF-7EB0427E952A}" srcOrd="0" destOrd="0" presId="urn:microsoft.com/office/officeart/2005/8/layout/vList2"/>
    <dgm:cxn modelId="{1FA1DCEE-6F36-40E6-8509-535BE32E4B5F}" type="presParOf" srcId="{646DFA94-3461-4F5C-B256-ABA727A9510A}" destId="{9DC30CB3-5443-4E4F-8798-717384E476F7}" srcOrd="1" destOrd="0" presId="urn:microsoft.com/office/officeart/2005/8/layout/vList2"/>
    <dgm:cxn modelId="{BF871927-2A3C-47F9-BFB5-310C52F6EB5B}" type="presParOf" srcId="{646DFA94-3461-4F5C-B256-ABA727A9510A}" destId="{BB10665E-3681-48AF-8D13-2B8A0C41A91D}" srcOrd="2" destOrd="0" presId="urn:microsoft.com/office/officeart/2005/8/layout/vList2"/>
    <dgm:cxn modelId="{1B1CC87C-72DA-43EB-8E08-8BE35B1856AC}" type="presParOf" srcId="{646DFA94-3461-4F5C-B256-ABA727A9510A}" destId="{B743F4D8-190D-4A42-998B-34D5037B107C}" srcOrd="3" destOrd="0" presId="urn:microsoft.com/office/officeart/2005/8/layout/vList2"/>
    <dgm:cxn modelId="{E93B647D-164E-424A-8E58-2D574A5F3D00}" type="presParOf" srcId="{646DFA94-3461-4F5C-B256-ABA727A9510A}" destId="{0C6250E1-16C7-4468-9673-D02DD1169685}" srcOrd="4" destOrd="0" presId="urn:microsoft.com/office/officeart/2005/8/layout/vList2"/>
    <dgm:cxn modelId="{549BECAF-E2EC-48F5-80BB-3FEEE2924A35}" type="presParOf" srcId="{646DFA94-3461-4F5C-B256-ABA727A9510A}" destId="{7438BCAD-2F7D-41A1-8E95-AE8439AF2BF6}" srcOrd="5" destOrd="0" presId="urn:microsoft.com/office/officeart/2005/8/layout/vList2"/>
    <dgm:cxn modelId="{117065D5-F85F-4992-A80D-4C5FD823EEAF}" type="presParOf" srcId="{646DFA94-3461-4F5C-B256-ABA727A9510A}" destId="{D6978E3E-6F50-4722-857B-924D7D7BF191}" srcOrd="6" destOrd="0" presId="urn:microsoft.com/office/officeart/2005/8/layout/vList2"/>
    <dgm:cxn modelId="{3A5772AC-4CF1-427B-90AE-6FD34A675477}" type="presParOf" srcId="{646DFA94-3461-4F5C-B256-ABA727A9510A}" destId="{F7AFCEDC-DACF-487F-B7ED-E0728F7D7B31}" srcOrd="7" destOrd="0" presId="urn:microsoft.com/office/officeart/2005/8/layout/vList2"/>
    <dgm:cxn modelId="{E19C83B7-9289-4A29-9C61-6AD6A366EDEF}" type="presParOf" srcId="{646DFA94-3461-4F5C-B256-ABA727A9510A}" destId="{2DEDA631-A163-4BBA-9953-02E40868F95B}" srcOrd="8" destOrd="0" presId="urn:microsoft.com/office/officeart/2005/8/layout/vList2"/>
    <dgm:cxn modelId="{16D31C0E-DFBE-4CFD-89CF-7ECF5EF2DCEF}" type="presParOf" srcId="{646DFA94-3461-4F5C-B256-ABA727A9510A}" destId="{A730551C-AD14-47EA-8567-2FF41910E193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Efisiensi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kesesuaian</a:t>
          </a:r>
          <a:r>
            <a:rPr lang="en-US" dirty="0"/>
            <a:t> </a:t>
          </a:r>
          <a:r>
            <a:rPr lang="en-US" dirty="0" err="1"/>
            <a:t>antara</a:t>
          </a:r>
          <a:r>
            <a:rPr lang="en-US" dirty="0"/>
            <a:t> input </a:t>
          </a:r>
          <a:r>
            <a:rPr lang="en-US" dirty="0" err="1"/>
            <a:t>dan</a:t>
          </a:r>
          <a:r>
            <a:rPr lang="en-US" dirty="0"/>
            <a:t> proses yang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dapat</a:t>
          </a:r>
          <a:r>
            <a:rPr lang="en-US" dirty="0"/>
            <a:t> </a:t>
          </a:r>
          <a:r>
            <a:rPr lang="en-US" dirty="0" err="1"/>
            <a:t>diperlihatkan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bagaimana</a:t>
          </a:r>
          <a:r>
            <a:rPr lang="en-US" dirty="0"/>
            <a:t> </a:t>
          </a:r>
          <a:r>
            <a:rPr lang="en-US" dirty="0" err="1"/>
            <a:t>peran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manajemen</a:t>
          </a:r>
          <a:r>
            <a:rPr lang="en-US" dirty="0"/>
            <a:t> </a:t>
          </a:r>
          <a:r>
            <a:rPr lang="en-US" dirty="0" err="1"/>
            <a:t>sumberdaya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proses </a:t>
          </a:r>
          <a:r>
            <a:rPr lang="en-US" dirty="0" err="1"/>
            <a:t>tersebut</a:t>
          </a:r>
          <a:r>
            <a:rPr lang="en-US" dirty="0"/>
            <a:t>. Tingkat </a:t>
          </a:r>
          <a:r>
            <a:rPr lang="en-US" dirty="0" err="1"/>
            <a:t>efisiensi</a:t>
          </a:r>
          <a:r>
            <a:rPr lang="en-US" dirty="0"/>
            <a:t> </a:t>
          </a:r>
          <a:r>
            <a:rPr lang="en-US" dirty="0" err="1"/>
            <a:t>dapat</a:t>
          </a:r>
          <a:r>
            <a:rPr lang="en-US" dirty="0"/>
            <a:t> </a:t>
          </a:r>
          <a:r>
            <a:rPr lang="en-US" dirty="0" err="1"/>
            <a:t>dihitung</a:t>
          </a:r>
          <a:r>
            <a:rPr lang="en-US" dirty="0"/>
            <a:t> </a:t>
          </a:r>
          <a:r>
            <a:rPr lang="en-US" dirty="0" err="1"/>
            <a:t>berdasarkan</a:t>
          </a:r>
          <a:r>
            <a:rPr lang="en-US" dirty="0"/>
            <a:t> </a:t>
          </a:r>
          <a:r>
            <a:rPr lang="en-US" dirty="0" err="1"/>
            <a:t>perbandingan</a:t>
          </a:r>
          <a:r>
            <a:rPr lang="en-US" dirty="0"/>
            <a:t> </a:t>
          </a:r>
          <a:r>
            <a:rPr lang="en-US" dirty="0" err="1"/>
            <a:t>antara</a:t>
          </a:r>
          <a:r>
            <a:rPr lang="en-US" dirty="0"/>
            <a:t> </a:t>
          </a:r>
          <a:r>
            <a:rPr lang="en-US" dirty="0" err="1"/>
            <a:t>sumberdaya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dimanfaatkan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sumberdaya</a:t>
          </a:r>
          <a:r>
            <a:rPr lang="en-US" dirty="0"/>
            <a:t> yang </a:t>
          </a:r>
          <a:r>
            <a:rPr lang="en-US" dirty="0" err="1"/>
            <a:t>digunakan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melaksanakan</a:t>
          </a:r>
          <a:r>
            <a:rPr lang="en-US" dirty="0"/>
            <a:t> proses </a:t>
          </a:r>
          <a:r>
            <a:rPr lang="en-US" dirty="0" err="1"/>
            <a:t>tersebut</a:t>
          </a:r>
          <a:r>
            <a:rPr lang="en-US" dirty="0"/>
            <a:t>.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Produktivitas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kesesuaian</a:t>
          </a:r>
          <a:r>
            <a:rPr lang="en-US" dirty="0"/>
            <a:t> </a:t>
          </a:r>
          <a:r>
            <a:rPr lang="en-US" dirty="0" err="1"/>
            <a:t>antara</a:t>
          </a:r>
          <a:r>
            <a:rPr lang="en-US" dirty="0"/>
            <a:t> proses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yang </a:t>
          </a:r>
          <a:r>
            <a:rPr lang="en-US" dirty="0" err="1"/>
            <a:t>dihasilkan</a:t>
          </a:r>
          <a:r>
            <a:rPr lang="en-US" dirty="0"/>
            <a:t>, </a:t>
          </a:r>
          <a:r>
            <a:rPr lang="en-US" dirty="0" err="1"/>
            <a:t>umumnya</a:t>
          </a:r>
          <a:r>
            <a:rPr lang="en-US" dirty="0"/>
            <a:t> </a:t>
          </a:r>
          <a:r>
            <a:rPr lang="en-US" dirty="0" err="1"/>
            <a:t>diperlihatkan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perbandingan</a:t>
          </a:r>
          <a:r>
            <a:rPr lang="en-US" dirty="0"/>
            <a:t> </a:t>
          </a:r>
          <a:r>
            <a:rPr lang="en-US" dirty="0" err="1"/>
            <a:t>jumlah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yang </a:t>
          </a:r>
          <a:r>
            <a:rPr lang="en-US" dirty="0" err="1"/>
            <a:t>dihasilkan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 </a:t>
          </a:r>
          <a:r>
            <a:rPr lang="en-US" dirty="0" err="1"/>
            <a:t>suatu</a:t>
          </a:r>
          <a:r>
            <a:rPr lang="en-US" dirty="0"/>
            <a:t> proses yang </a:t>
          </a:r>
          <a:r>
            <a:rPr lang="en-US" dirty="0" err="1"/>
            <a:t>memanfaatkan</a:t>
          </a:r>
          <a:r>
            <a:rPr lang="en-US" dirty="0"/>
            <a:t> </a:t>
          </a:r>
          <a:r>
            <a:rPr lang="en-US" dirty="0" err="1"/>
            <a:t>sumberdaya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tertentu</a:t>
          </a:r>
          <a:r>
            <a:rPr lang="en-US" dirty="0"/>
            <a:t>. </a:t>
          </a:r>
          <a:r>
            <a:rPr lang="en-US" dirty="0" err="1"/>
            <a:t>Perubahan</a:t>
          </a:r>
          <a:r>
            <a:rPr lang="en-US" dirty="0"/>
            <a:t> proses </a:t>
          </a:r>
          <a:r>
            <a:rPr lang="en-US" dirty="0" err="1"/>
            <a:t>dapat</a:t>
          </a:r>
          <a:r>
            <a:rPr lang="en-US" dirty="0"/>
            <a:t> </a:t>
          </a:r>
          <a:r>
            <a:rPr lang="en-US" dirty="0" err="1"/>
            <a:t>mempengaruhi</a:t>
          </a:r>
          <a:r>
            <a:rPr lang="en-US" dirty="0"/>
            <a:t> </a:t>
          </a:r>
          <a:r>
            <a:rPr lang="en-US" dirty="0" err="1"/>
            <a:t>tingkat</a:t>
          </a:r>
          <a:r>
            <a:rPr lang="en-US" dirty="0"/>
            <a:t> </a:t>
          </a:r>
          <a:r>
            <a:rPr lang="en-US" dirty="0" err="1"/>
            <a:t>produktivitas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/>
            <a:t>Efektivitas</a:t>
          </a:r>
          <a:endParaRPr lang="en-US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kesesuaian</a:t>
          </a:r>
          <a:r>
            <a:rPr lang="en-US" dirty="0"/>
            <a:t> </a:t>
          </a:r>
          <a:r>
            <a:rPr lang="en-US" dirty="0" err="1"/>
            <a:t>antara</a:t>
          </a:r>
          <a:r>
            <a:rPr lang="en-US" dirty="0"/>
            <a:t> </a:t>
          </a:r>
          <a:r>
            <a:rPr lang="en-US" dirty="0" err="1"/>
            <a:t>tujuan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sasaran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yang </a:t>
          </a:r>
          <a:r>
            <a:rPr lang="en-US" dirty="0" err="1"/>
            <a:t>dihasilkan</a:t>
          </a:r>
          <a:r>
            <a:rPr lang="en-US" dirty="0"/>
            <a:t>, </a:t>
          </a:r>
          <a:r>
            <a:rPr lang="en-US" dirty="0" err="1"/>
            <a:t>diperlihatkan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membandingkan</a:t>
          </a:r>
          <a:r>
            <a:rPr lang="en-US" dirty="0"/>
            <a:t> </a:t>
          </a:r>
          <a:r>
            <a:rPr lang="en-US" dirty="0" err="1"/>
            <a:t>tujuan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 proses (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dampak</a:t>
          </a:r>
          <a:r>
            <a:rPr lang="en-US" dirty="0"/>
            <a:t> yang </a:t>
          </a:r>
          <a:r>
            <a:rPr lang="en-US" dirty="0" err="1"/>
            <a:t>dihasilkan</a:t>
          </a:r>
          <a:r>
            <a:rPr lang="en-US" dirty="0"/>
            <a:t>).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Akuntabilitas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tingkat</a:t>
          </a:r>
          <a:r>
            <a:rPr lang="en-US" dirty="0"/>
            <a:t> </a:t>
          </a:r>
          <a:r>
            <a:rPr lang="en-US" dirty="0" err="1"/>
            <a:t>pertanggungjawaban</a:t>
          </a:r>
          <a:r>
            <a:rPr lang="en-US" dirty="0"/>
            <a:t> yang </a:t>
          </a:r>
          <a:r>
            <a:rPr lang="en-US" dirty="0" err="1"/>
            <a:t>menyangkut</a:t>
          </a:r>
          <a:r>
            <a:rPr lang="en-US" dirty="0"/>
            <a:t> </a:t>
          </a:r>
          <a:r>
            <a:rPr lang="en-US" dirty="0" err="1"/>
            <a:t>bagaimana</a:t>
          </a:r>
          <a:r>
            <a:rPr lang="en-US" dirty="0"/>
            <a:t> </a:t>
          </a:r>
          <a:r>
            <a:rPr lang="en-US" dirty="0" err="1"/>
            <a:t>sumberdaya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pendidikan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dimanfaatkan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kegiatan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mencapai</a:t>
          </a:r>
          <a:r>
            <a:rPr lang="en-US" dirty="0"/>
            <a:t> </a:t>
          </a:r>
          <a:r>
            <a:rPr lang="en-US" dirty="0" err="1"/>
            <a:t>tujuan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Suasana</a:t>
          </a:r>
          <a:r>
            <a:rPr lang="en-US" b="1" dirty="0"/>
            <a:t> </a:t>
          </a:r>
          <a:r>
            <a:rPr lang="en-US" b="1" dirty="0" err="1"/>
            <a:t>Akademik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Diartikan</a:t>
          </a:r>
          <a:r>
            <a:rPr lang="en-US" dirty="0"/>
            <a:t> </a:t>
          </a:r>
          <a:r>
            <a:rPr lang="en-US" dirty="0" err="1"/>
            <a:t>sebagai</a:t>
          </a:r>
          <a:r>
            <a:rPr lang="en-US" dirty="0"/>
            <a:t> </a:t>
          </a:r>
          <a:r>
            <a:rPr lang="en-US" dirty="0" err="1"/>
            <a:t>tingkat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motivasi</a:t>
          </a:r>
          <a:r>
            <a:rPr lang="en-US" dirty="0"/>
            <a:t> </a:t>
          </a:r>
          <a:r>
            <a:rPr lang="en-US" dirty="0" err="1"/>
            <a:t>sivitas</a:t>
          </a:r>
          <a:r>
            <a:rPr lang="en-US" dirty="0"/>
            <a:t> </a:t>
          </a:r>
          <a:r>
            <a:rPr lang="en-US" dirty="0" err="1"/>
            <a:t>akademika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menyelesaikan</a:t>
          </a:r>
          <a:r>
            <a:rPr lang="en-US" dirty="0"/>
            <a:t> </a:t>
          </a:r>
          <a:r>
            <a:rPr lang="en-US" dirty="0" err="1"/>
            <a:t>tugasnya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mencapai</a:t>
          </a:r>
          <a:r>
            <a:rPr lang="en-US" dirty="0"/>
            <a:t> </a:t>
          </a:r>
          <a:r>
            <a:rPr lang="en-US" dirty="0" err="1"/>
            <a:t>tujuan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Kemampuan</a:t>
          </a:r>
          <a:r>
            <a:rPr lang="en-US" b="1" dirty="0"/>
            <a:t> </a:t>
          </a:r>
          <a:r>
            <a:rPr lang="en-US" b="1" dirty="0" err="1"/>
            <a:t>Inovatif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kemampuan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menghasilkan</a:t>
          </a:r>
          <a:r>
            <a:rPr lang="en-US" dirty="0"/>
            <a:t> </a:t>
          </a:r>
          <a:r>
            <a:rPr lang="en-US" dirty="0" err="1"/>
            <a:t>nilai</a:t>
          </a:r>
          <a:r>
            <a:rPr lang="en-US" dirty="0"/>
            <a:t> </a:t>
          </a:r>
          <a:r>
            <a:rPr lang="en-US" dirty="0" err="1"/>
            <a:t>tambah</a:t>
          </a:r>
          <a:r>
            <a:rPr lang="en-US" dirty="0"/>
            <a:t> </a:t>
          </a:r>
          <a:r>
            <a:rPr lang="en-US" dirty="0" err="1"/>
            <a:t>pada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6" custLinFactNeighborX="446" custLinFactNeighborY="-3843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6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6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6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6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6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6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6">
        <dgm:presLayoutVars>
          <dgm:bulletEnabled val="1"/>
        </dgm:presLayoutVars>
      </dgm:prSet>
      <dgm:spPr/>
    </dgm:pt>
  </dgm:ptLst>
  <dgm:cxnLst>
    <dgm:cxn modelId="{5BFC8C0C-787B-42B0-9478-54B391EEA886}" type="presOf" srcId="{F57E9E73-A8B8-47A2-8E84-9AD21A984C92}" destId="{9DC30CB3-5443-4E4F-8798-717384E476F7}" srcOrd="0" destOrd="0" presId="urn:microsoft.com/office/officeart/2005/8/layout/vList2"/>
    <dgm:cxn modelId="{D373431A-C72B-49C7-9C5D-149C4E50C549}" type="presOf" srcId="{C487581C-005D-430B-937C-F362DD2B43CC}" destId="{BB10665E-3681-48AF-8D13-2B8A0C41A91D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C3A2EC3B-5F68-4A68-9E85-C269B5C7FD73}" type="presOf" srcId="{62D0B233-7941-45DF-965D-76C035B08835}" destId="{B743F4D8-190D-4A42-998B-34D5037B107C}" srcOrd="0" destOrd="0" presId="urn:microsoft.com/office/officeart/2005/8/layout/vList2"/>
    <dgm:cxn modelId="{8BFD133E-DFB5-4666-ABDD-F1D8594F162D}" type="presOf" srcId="{03E037EB-70E4-4487-87F8-735C98E42FA2}" destId="{646DFA94-3461-4F5C-B256-ABA727A9510A}" srcOrd="0" destOrd="0" presId="urn:microsoft.com/office/officeart/2005/8/layout/vList2"/>
    <dgm:cxn modelId="{A0008F42-80D7-44E9-A7BF-47F6930CCFC6}" type="presOf" srcId="{AC004A76-C47A-4985-977E-F786F3E662A8}" destId="{F7AFCEDC-DACF-487F-B7ED-E0728F7D7B31}" srcOrd="0" destOrd="0" presId="urn:microsoft.com/office/officeart/2005/8/layout/vList2"/>
    <dgm:cxn modelId="{6D1B1B6E-15FE-4210-BC96-45240CE9A8D2}" type="presOf" srcId="{BF64CC27-FD5E-4CCC-8AB1-0BA352B162E4}" destId="{A730551C-AD14-47EA-8567-2FF41910E193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EF152C52-59AB-4885-B248-538B42BCB67B}" type="presOf" srcId="{DD2B1AB2-1DE7-407C-9008-2F1CB47717DB}" destId="{7438BCAD-2F7D-41A1-8E95-AE8439AF2BF6}" srcOrd="0" destOrd="0" presId="urn:microsoft.com/office/officeart/2005/8/layout/vList2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49558C87-0385-43EC-8082-EFCF3AC455B4}" type="presOf" srcId="{489E8178-38B9-4004-ABDE-7EFCA511135D}" destId="{0C6250E1-16C7-4468-9673-D02DD1169685}" srcOrd="0" destOrd="0" presId="urn:microsoft.com/office/officeart/2005/8/layout/vList2"/>
    <dgm:cxn modelId="{8763AE9F-20E9-41E8-91EF-8F07861CE3E9}" type="presOf" srcId="{16D16AA4-869D-4C19-921F-BF1164470351}" destId="{23F3AF34-2715-49E5-9F52-529EF0CC3006}" srcOrd="0" destOrd="0" presId="urn:microsoft.com/office/officeart/2005/8/layout/vList2"/>
    <dgm:cxn modelId="{0AE148A6-ED34-4288-831D-ED98F2006677}" type="presOf" srcId="{D940A34E-2E46-4615-94B9-D998A3085696}" destId="{2DEDA631-A163-4BBA-9953-02E40868F95B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2D65C2AC-4E7B-4D75-B709-A57ACE511139}" type="presOf" srcId="{DF1AA189-DE56-4899-82F1-BBAA4A7CAA49}" destId="{D2D630EE-C109-4E93-BA07-03321C5EAE52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710009EF-5C06-4044-B6E8-D7294EEF3C89}" type="presOf" srcId="{D4E3E2BC-E1FC-4A7B-961E-2F587B2B0B6F}" destId="{EC95F453-F64D-43CF-93BF-7EB0427E952A}" srcOrd="0" destOrd="0" presId="urn:microsoft.com/office/officeart/2005/8/layout/vList2"/>
    <dgm:cxn modelId="{D21F98F1-A057-4B77-A1F8-7BE677B62614}" type="presOf" srcId="{19A39D42-6085-4EFA-BCD6-32FF9BA2B3CA}" destId="{D6978E3E-6F50-4722-857B-924D7D7BF191}" srcOrd="0" destOrd="0" presId="urn:microsoft.com/office/officeart/2005/8/layout/vList2"/>
    <dgm:cxn modelId="{42474554-5A70-4F75-8D14-822A3535C464}" type="presParOf" srcId="{646DFA94-3461-4F5C-B256-ABA727A9510A}" destId="{EC95F453-F64D-43CF-93BF-7EB0427E952A}" srcOrd="0" destOrd="0" presId="urn:microsoft.com/office/officeart/2005/8/layout/vList2"/>
    <dgm:cxn modelId="{D41B7A3B-6516-4C2E-9A02-90EE63FB01BB}" type="presParOf" srcId="{646DFA94-3461-4F5C-B256-ABA727A9510A}" destId="{9DC30CB3-5443-4E4F-8798-717384E476F7}" srcOrd="1" destOrd="0" presId="urn:microsoft.com/office/officeart/2005/8/layout/vList2"/>
    <dgm:cxn modelId="{03E40760-6146-4D76-B0C7-6BB6EBEC76B8}" type="presParOf" srcId="{646DFA94-3461-4F5C-B256-ABA727A9510A}" destId="{BB10665E-3681-48AF-8D13-2B8A0C41A91D}" srcOrd="2" destOrd="0" presId="urn:microsoft.com/office/officeart/2005/8/layout/vList2"/>
    <dgm:cxn modelId="{19F09918-DA52-4A10-B17E-49B8BC6C3BCD}" type="presParOf" srcId="{646DFA94-3461-4F5C-B256-ABA727A9510A}" destId="{B743F4D8-190D-4A42-998B-34D5037B107C}" srcOrd="3" destOrd="0" presId="urn:microsoft.com/office/officeart/2005/8/layout/vList2"/>
    <dgm:cxn modelId="{6CEAACD0-DFE4-4E2D-A4D6-0314508624E6}" type="presParOf" srcId="{646DFA94-3461-4F5C-B256-ABA727A9510A}" destId="{0C6250E1-16C7-4468-9673-D02DD1169685}" srcOrd="4" destOrd="0" presId="urn:microsoft.com/office/officeart/2005/8/layout/vList2"/>
    <dgm:cxn modelId="{DCB00BE6-E19E-4D51-B81C-F338939941D8}" type="presParOf" srcId="{646DFA94-3461-4F5C-B256-ABA727A9510A}" destId="{7438BCAD-2F7D-41A1-8E95-AE8439AF2BF6}" srcOrd="5" destOrd="0" presId="urn:microsoft.com/office/officeart/2005/8/layout/vList2"/>
    <dgm:cxn modelId="{0202926E-324B-4025-99E8-AA30A9ED3EAE}" type="presParOf" srcId="{646DFA94-3461-4F5C-B256-ABA727A9510A}" destId="{D6978E3E-6F50-4722-857B-924D7D7BF191}" srcOrd="6" destOrd="0" presId="urn:microsoft.com/office/officeart/2005/8/layout/vList2"/>
    <dgm:cxn modelId="{D7301710-98FE-4FD0-9E5B-7FB476B118CE}" type="presParOf" srcId="{646DFA94-3461-4F5C-B256-ABA727A9510A}" destId="{F7AFCEDC-DACF-487F-B7ED-E0728F7D7B31}" srcOrd="7" destOrd="0" presId="urn:microsoft.com/office/officeart/2005/8/layout/vList2"/>
    <dgm:cxn modelId="{F76A24C7-D8F8-4052-945C-2F25127361EC}" type="presParOf" srcId="{646DFA94-3461-4F5C-B256-ABA727A9510A}" destId="{2DEDA631-A163-4BBA-9953-02E40868F95B}" srcOrd="8" destOrd="0" presId="urn:microsoft.com/office/officeart/2005/8/layout/vList2"/>
    <dgm:cxn modelId="{BF38511D-9FBA-4644-9794-3EFCF4898616}" type="presParOf" srcId="{646DFA94-3461-4F5C-B256-ABA727A9510A}" destId="{A730551C-AD14-47EA-8567-2FF41910E193}" srcOrd="9" destOrd="0" presId="urn:microsoft.com/office/officeart/2005/8/layout/vList2"/>
    <dgm:cxn modelId="{206F8C42-9BDA-4507-B778-DC4A39A4F718}" type="presParOf" srcId="{646DFA94-3461-4F5C-B256-ABA727A9510A}" destId="{D2D630EE-C109-4E93-BA07-03321C5EAE52}" srcOrd="10" destOrd="0" presId="urn:microsoft.com/office/officeart/2005/8/layout/vList2"/>
    <dgm:cxn modelId="{467DBD6E-5967-428D-BB1B-139E81D2BE0D}" type="presParOf" srcId="{646DFA94-3461-4F5C-B256-ABA727A9510A}" destId="{23F3AF34-2715-49E5-9F52-529EF0CC3006}" srcOrd="1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Penetapan</a:t>
          </a:r>
          <a:r>
            <a:rPr lang="en-US" b="1" dirty="0"/>
            <a:t> Tim </a:t>
          </a:r>
          <a:r>
            <a:rPr lang="en-US" b="1" dirty="0" err="1"/>
            <a:t>Penyusun</a:t>
          </a:r>
          <a:r>
            <a:rPr lang="en-US" b="1" dirty="0"/>
            <a:t> (</a:t>
          </a:r>
          <a:r>
            <a:rPr lang="en-US" b="1" i="1" dirty="0"/>
            <a:t>Task Force</a:t>
          </a:r>
          <a:r>
            <a:rPr lang="en-US" b="1" dirty="0"/>
            <a:t>) 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Pimpinan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menetapkan</a:t>
          </a:r>
          <a:r>
            <a:rPr lang="en-US" dirty="0"/>
            <a:t> </a:t>
          </a:r>
          <a:r>
            <a:rPr lang="en-US" dirty="0" err="1"/>
            <a:t>tim</a:t>
          </a:r>
          <a:r>
            <a:rPr lang="en-US" dirty="0"/>
            <a:t> </a:t>
          </a:r>
          <a:r>
            <a:rPr lang="en-US" dirty="0" err="1"/>
            <a:t>penyusun</a:t>
          </a:r>
          <a:r>
            <a:rPr lang="en-US" dirty="0"/>
            <a:t> LED (LKPT </a:t>
          </a:r>
          <a:r>
            <a:rPr lang="en-US" dirty="0" err="1"/>
            <a:t>bagian</a:t>
          </a:r>
          <a:r>
            <a:rPr lang="en-US" dirty="0"/>
            <a:t> </a:t>
          </a:r>
          <a:r>
            <a:rPr lang="en-US" dirty="0" err="1"/>
            <a:t>tidak</a:t>
          </a:r>
          <a:r>
            <a:rPr lang="en-US" dirty="0"/>
            <a:t> </a:t>
          </a:r>
          <a:r>
            <a:rPr lang="en-US" dirty="0" err="1"/>
            <a:t>terpisahkan</a:t>
          </a:r>
          <a:r>
            <a:rPr lang="en-US" dirty="0"/>
            <a:t>) yang </a:t>
          </a:r>
          <a:r>
            <a:rPr lang="en-US" dirty="0" err="1"/>
            <a:t>merupakan</a:t>
          </a:r>
          <a:r>
            <a:rPr lang="en-US" dirty="0"/>
            <a:t> orang yang </a:t>
          </a:r>
          <a:r>
            <a:rPr lang="en-US" dirty="0" err="1"/>
            <a:t>memahami</a:t>
          </a:r>
          <a:r>
            <a:rPr lang="en-US" dirty="0"/>
            <a:t> </a:t>
          </a:r>
          <a:r>
            <a:rPr lang="en-US" dirty="0" err="1"/>
            <a:t>manajemen</a:t>
          </a:r>
          <a:r>
            <a:rPr lang="en-US" dirty="0"/>
            <a:t> PT </a:t>
          </a:r>
          <a:r>
            <a:rPr lang="en-US" dirty="0" err="1"/>
            <a:t>melalui</a:t>
          </a:r>
          <a:r>
            <a:rPr lang="en-US" dirty="0"/>
            <a:t> </a:t>
          </a:r>
          <a:r>
            <a:rPr lang="en-US" dirty="0" err="1"/>
            <a:t>keputusan</a:t>
          </a:r>
          <a:r>
            <a:rPr lang="en-US" dirty="0"/>
            <a:t> yang legal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disertai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tugas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tanggungjawabnya</a:t>
          </a:r>
          <a:r>
            <a:rPr lang="en-US" dirty="0"/>
            <a:t>. 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Penyusunan</a:t>
          </a:r>
          <a:r>
            <a:rPr lang="en-US" b="1" dirty="0"/>
            <a:t> </a:t>
          </a:r>
          <a:r>
            <a:rPr lang="en-US" b="1" dirty="0" err="1"/>
            <a:t>Jadwal</a:t>
          </a:r>
          <a:r>
            <a:rPr lang="en-US" b="1" dirty="0"/>
            <a:t> </a:t>
          </a:r>
          <a:r>
            <a:rPr lang="en-US" b="1" dirty="0" err="1"/>
            <a:t>Kerja</a:t>
          </a:r>
          <a:r>
            <a:rPr lang="en-US" b="1" dirty="0"/>
            <a:t> Tim 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Jadwal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 yang </a:t>
          </a:r>
          <a:r>
            <a:rPr lang="en-US" dirty="0" err="1"/>
            <a:t>dihitung</a:t>
          </a:r>
          <a:r>
            <a:rPr lang="en-US" dirty="0"/>
            <a:t> </a:t>
          </a:r>
          <a:r>
            <a:rPr lang="en-US" dirty="0" err="1"/>
            <a:t>mundur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 </a:t>
          </a:r>
          <a:r>
            <a:rPr lang="en-US" dirty="0" err="1"/>
            <a:t>batas</a:t>
          </a:r>
          <a:r>
            <a:rPr lang="en-US" dirty="0"/>
            <a:t> </a:t>
          </a:r>
          <a:r>
            <a:rPr lang="en-US" dirty="0" err="1"/>
            <a:t>waktu</a:t>
          </a:r>
          <a:r>
            <a:rPr lang="en-US" dirty="0"/>
            <a:t> </a:t>
          </a:r>
          <a:r>
            <a:rPr lang="en-US" dirty="0" err="1"/>
            <a:t>penyerahan</a:t>
          </a:r>
          <a:r>
            <a:rPr lang="en-US" dirty="0"/>
            <a:t> </a:t>
          </a:r>
          <a:r>
            <a:rPr lang="en-US" dirty="0" err="1"/>
            <a:t>laporan</a:t>
          </a:r>
          <a:r>
            <a:rPr lang="en-US" dirty="0"/>
            <a:t> </a:t>
          </a:r>
          <a:r>
            <a:rPr lang="en-US" dirty="0" err="1"/>
            <a:t>evaluasi</a:t>
          </a:r>
          <a:r>
            <a:rPr lang="en-US" dirty="0"/>
            <a:t> </a:t>
          </a:r>
          <a:r>
            <a:rPr lang="en-US" dirty="0" err="1"/>
            <a:t>diri</a:t>
          </a:r>
          <a:r>
            <a:rPr lang="en-US" dirty="0"/>
            <a:t> </a:t>
          </a:r>
          <a:r>
            <a:rPr lang="en-US" dirty="0" err="1"/>
            <a:t>sebagai</a:t>
          </a:r>
          <a:r>
            <a:rPr lang="en-US" dirty="0"/>
            <a:t> </a:t>
          </a:r>
          <a:r>
            <a:rPr lang="en-US" dirty="0" err="1"/>
            <a:t>bagian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</a:t>
          </a:r>
          <a:r>
            <a:rPr lang="en-US" dirty="0" err="1"/>
            <a:t>usulan</a:t>
          </a:r>
          <a:r>
            <a:rPr lang="en-US" dirty="0"/>
            <a:t> </a:t>
          </a:r>
          <a:r>
            <a:rPr lang="en-US" dirty="0" err="1"/>
            <a:t>akreditasi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/>
            <a:t>Pembagian</a:t>
          </a:r>
          <a:r>
            <a:rPr lang="en-US" b="1" dirty="0"/>
            <a:t> </a:t>
          </a:r>
          <a:r>
            <a:rPr lang="en-US" b="1" dirty="0" err="1"/>
            <a:t>Kerja</a:t>
          </a:r>
          <a:endParaRPr lang="en-US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Mengingat</a:t>
          </a:r>
          <a:r>
            <a:rPr lang="en-US" dirty="0"/>
            <a:t> </a:t>
          </a:r>
          <a:r>
            <a:rPr lang="en-US" dirty="0" err="1"/>
            <a:t>beban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 </a:t>
          </a:r>
          <a:r>
            <a:rPr lang="en-US" dirty="0" err="1"/>
            <a:t>tim</a:t>
          </a:r>
          <a:r>
            <a:rPr lang="en-US" dirty="0"/>
            <a:t> yang </a:t>
          </a:r>
          <a:r>
            <a:rPr lang="en-US" dirty="0" err="1"/>
            <a:t>cukup</a:t>
          </a:r>
          <a:r>
            <a:rPr lang="en-US" dirty="0"/>
            <a:t> </a:t>
          </a:r>
          <a:r>
            <a:rPr lang="en-US" dirty="0" err="1"/>
            <a:t>berat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waktu</a:t>
          </a:r>
          <a:r>
            <a:rPr lang="en-US" dirty="0"/>
            <a:t> </a:t>
          </a:r>
          <a:r>
            <a:rPr lang="en-US" dirty="0" err="1"/>
            <a:t>pembuatan</a:t>
          </a:r>
          <a:r>
            <a:rPr lang="en-US" dirty="0"/>
            <a:t> </a:t>
          </a:r>
          <a:r>
            <a:rPr lang="en-US" dirty="0" err="1"/>
            <a:t>laporan</a:t>
          </a:r>
          <a:r>
            <a:rPr lang="en-US" dirty="0"/>
            <a:t> yang </a:t>
          </a:r>
          <a:r>
            <a:rPr lang="en-US" dirty="0" err="1"/>
            <a:t>umumnya</a:t>
          </a:r>
          <a:r>
            <a:rPr lang="en-US" dirty="0"/>
            <a:t> </a:t>
          </a:r>
          <a:r>
            <a:rPr lang="en-US" dirty="0" err="1"/>
            <a:t>terbatas</a:t>
          </a:r>
          <a:r>
            <a:rPr lang="en-US" dirty="0"/>
            <a:t>, </a:t>
          </a:r>
          <a:r>
            <a:rPr lang="en-US" dirty="0" err="1"/>
            <a:t>maka</a:t>
          </a:r>
          <a:r>
            <a:rPr lang="en-US" dirty="0"/>
            <a:t> </a:t>
          </a:r>
          <a:r>
            <a:rPr lang="en-US" dirty="0" err="1"/>
            <a:t>perlu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pembagian</a:t>
          </a:r>
          <a:r>
            <a:rPr lang="en-US" dirty="0"/>
            <a:t> </a:t>
          </a:r>
          <a:r>
            <a:rPr lang="en-US" dirty="0" err="1"/>
            <a:t>pekerjaan</a:t>
          </a:r>
          <a:r>
            <a:rPr lang="en-US" dirty="0"/>
            <a:t> yang </a:t>
          </a:r>
          <a:r>
            <a:rPr lang="en-US" dirty="0" err="1"/>
            <a:t>jelas</a:t>
          </a:r>
          <a:r>
            <a:rPr lang="en-US" dirty="0"/>
            <a:t>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Pengumpulan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Analisis</a:t>
          </a:r>
          <a:r>
            <a:rPr lang="en-US" b="1" dirty="0"/>
            <a:t> Data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/>
            <a:t>Pengumpulan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data </a:t>
          </a:r>
          <a:r>
            <a:rPr lang="en-US" dirty="0" err="1"/>
            <a:t>umumnya</a:t>
          </a:r>
          <a:r>
            <a:rPr lang="en-US" dirty="0"/>
            <a:t> </a:t>
          </a:r>
          <a:r>
            <a:rPr lang="en-US" dirty="0" err="1"/>
            <a:t>merupakan</a:t>
          </a:r>
          <a:r>
            <a:rPr lang="en-US" dirty="0"/>
            <a:t> proses yang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berulang</a:t>
          </a:r>
          <a:r>
            <a:rPr lang="en-US" dirty="0"/>
            <a:t> (</a:t>
          </a:r>
          <a:r>
            <a:rPr lang="en-US" dirty="0" err="1"/>
            <a:t>iterasi</a:t>
          </a:r>
          <a:r>
            <a:rPr lang="en-US" dirty="0"/>
            <a:t>). Hal </a:t>
          </a:r>
          <a:r>
            <a:rPr lang="en-US" dirty="0" err="1"/>
            <a:t>ini</a:t>
          </a:r>
          <a:r>
            <a:rPr lang="en-US" dirty="0"/>
            <a:t> </a:t>
          </a:r>
          <a:r>
            <a:rPr lang="en-US" dirty="0" err="1"/>
            <a:t>terjadi</a:t>
          </a:r>
          <a:r>
            <a:rPr lang="en-US" dirty="0"/>
            <a:t>, </a:t>
          </a:r>
          <a:r>
            <a:rPr lang="en-US" dirty="0" err="1"/>
            <a:t>karena</a:t>
          </a:r>
          <a:r>
            <a:rPr lang="en-US" dirty="0"/>
            <a:t> </a:t>
          </a:r>
          <a:r>
            <a:rPr lang="en-US" dirty="0" err="1"/>
            <a:t>sering</a:t>
          </a:r>
          <a:r>
            <a:rPr lang="en-US" dirty="0"/>
            <a:t> </a:t>
          </a:r>
          <a:r>
            <a:rPr lang="en-US" dirty="0" err="1"/>
            <a:t>dijumpai</a:t>
          </a:r>
          <a:r>
            <a:rPr lang="en-US" dirty="0"/>
            <a:t> </a:t>
          </a:r>
          <a:r>
            <a:rPr lang="en-US" dirty="0" err="1"/>
            <a:t>adanya</a:t>
          </a:r>
          <a:r>
            <a:rPr lang="en-US" dirty="0"/>
            <a:t> </a:t>
          </a:r>
          <a:r>
            <a:rPr lang="en-US" dirty="0" err="1"/>
            <a:t>kebutuhan</a:t>
          </a:r>
          <a:r>
            <a:rPr lang="en-US" dirty="0"/>
            <a:t> data </a:t>
          </a:r>
          <a:r>
            <a:rPr lang="en-US" dirty="0" err="1"/>
            <a:t>baru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dapat</a:t>
          </a:r>
          <a:r>
            <a:rPr lang="en-US" dirty="0"/>
            <a:t> </a:t>
          </a:r>
          <a:r>
            <a:rPr lang="en-US" dirty="0" err="1"/>
            <a:t>mendukung</a:t>
          </a:r>
          <a:r>
            <a:rPr lang="en-US" dirty="0"/>
            <a:t> </a:t>
          </a:r>
          <a:r>
            <a:rPr lang="en-US" dirty="0" err="1"/>
            <a:t>pengambilan</a:t>
          </a:r>
          <a:r>
            <a:rPr lang="en-US" dirty="0"/>
            <a:t> </a:t>
          </a:r>
          <a:r>
            <a:rPr lang="en-US" dirty="0" err="1"/>
            <a:t>kesimpulan</a:t>
          </a:r>
          <a:r>
            <a:rPr lang="en-US" dirty="0"/>
            <a:t> yang </a:t>
          </a:r>
          <a:r>
            <a:rPr lang="en-US" dirty="0" err="1"/>
            <a:t>logis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benar</a:t>
          </a:r>
          <a:r>
            <a:rPr lang="en-US" dirty="0"/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Penulisan</a:t>
          </a:r>
          <a:r>
            <a:rPr lang="en-US" b="1" dirty="0"/>
            <a:t> LED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/>
            <a:t>LED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gayut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terlihat</a:t>
          </a:r>
          <a:r>
            <a:rPr lang="en-US" dirty="0"/>
            <a:t> </a:t>
          </a:r>
          <a:r>
            <a:rPr lang="en-US" dirty="0" err="1"/>
            <a:t>benang</a:t>
          </a:r>
          <a:r>
            <a:rPr lang="en-US" dirty="0"/>
            <a:t> </a:t>
          </a:r>
          <a:r>
            <a:rPr lang="en-US" dirty="0" err="1"/>
            <a:t>merahnya</a:t>
          </a:r>
          <a:r>
            <a:rPr lang="en-US" dirty="0"/>
            <a:t>, </a:t>
          </a:r>
          <a:r>
            <a:rPr lang="en-US" dirty="0" err="1"/>
            <a:t>penulisan</a:t>
          </a:r>
          <a:r>
            <a:rPr lang="en-US" dirty="0"/>
            <a:t> LED </a:t>
          </a:r>
          <a:r>
            <a:rPr lang="en-US" dirty="0" err="1"/>
            <a:t>seyogyanya</a:t>
          </a:r>
          <a:r>
            <a:rPr lang="en-US" dirty="0"/>
            <a:t> </a:t>
          </a:r>
          <a:r>
            <a:rPr lang="en-US" dirty="0" err="1"/>
            <a:t>tidak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orang yang </a:t>
          </a:r>
          <a:r>
            <a:rPr lang="en-US" dirty="0" err="1"/>
            <a:t>berbeda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setiap</a:t>
          </a:r>
          <a:r>
            <a:rPr lang="en-US" dirty="0"/>
            <a:t> </a:t>
          </a:r>
          <a:r>
            <a:rPr lang="en-US" dirty="0" err="1"/>
            <a:t>bagian</a:t>
          </a:r>
          <a:r>
            <a:rPr lang="en-US" dirty="0"/>
            <a:t>, </a:t>
          </a:r>
          <a:r>
            <a:rPr lang="en-US" dirty="0" err="1"/>
            <a:t>perlu</a:t>
          </a:r>
          <a:r>
            <a:rPr lang="en-US" dirty="0"/>
            <a:t> </a:t>
          </a:r>
          <a:r>
            <a:rPr lang="en-US" dirty="0" err="1"/>
            <a:t>ditunjuk</a:t>
          </a:r>
          <a:r>
            <a:rPr lang="en-US" dirty="0"/>
            <a:t> </a:t>
          </a:r>
          <a:r>
            <a:rPr lang="en-US" dirty="0" err="1"/>
            <a:t>satu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lebih</a:t>
          </a:r>
          <a:r>
            <a:rPr lang="en-US" dirty="0"/>
            <a:t> </a:t>
          </a:r>
          <a:r>
            <a:rPr lang="en-US" dirty="0" err="1"/>
            <a:t>anggota</a:t>
          </a:r>
          <a:r>
            <a:rPr lang="en-US" dirty="0"/>
            <a:t> </a:t>
          </a:r>
          <a:r>
            <a:rPr lang="en-US" dirty="0" err="1"/>
            <a:t>tim</a:t>
          </a:r>
          <a:r>
            <a:rPr lang="en-US" dirty="0"/>
            <a:t> yang </a:t>
          </a:r>
          <a:r>
            <a:rPr lang="en-US" dirty="0" err="1"/>
            <a:t>bertugas</a:t>
          </a:r>
          <a:r>
            <a:rPr lang="en-US" dirty="0"/>
            <a:t> </a:t>
          </a:r>
          <a:r>
            <a:rPr lang="en-US" dirty="0" err="1"/>
            <a:t>sebagai</a:t>
          </a:r>
          <a:r>
            <a:rPr lang="en-US" dirty="0"/>
            <a:t> </a:t>
          </a:r>
          <a:r>
            <a:rPr lang="en-US" b="1" i="1" dirty="0"/>
            <a:t>proof reader</a:t>
          </a:r>
          <a:r>
            <a:rPr lang="en-US" dirty="0"/>
            <a:t> </a:t>
          </a:r>
          <a:r>
            <a:rPr lang="en-US" dirty="0" err="1"/>
            <a:t>materi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ditulis</a:t>
          </a:r>
          <a:r>
            <a:rPr lang="en-US" dirty="0"/>
            <a:t> </a:t>
          </a:r>
          <a:r>
            <a:rPr lang="en-US" dirty="0" err="1"/>
            <a:t>tersebut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draft </a:t>
          </a:r>
          <a:r>
            <a:rPr lang="en-US" dirty="0" err="1"/>
            <a:t>akhir</a:t>
          </a:r>
          <a:r>
            <a:rPr lang="en-US" dirty="0"/>
            <a:t> LED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direview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pimpinan</a:t>
          </a:r>
          <a:r>
            <a:rPr lang="en-US" dirty="0"/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Sosialisasi</a:t>
          </a:r>
          <a:r>
            <a:rPr lang="en-US" b="1" dirty="0"/>
            <a:t> LED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Perbaikan</a:t>
          </a:r>
          <a:r>
            <a:rPr lang="en-US" b="1" dirty="0"/>
            <a:t> LED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Disosialisasikan</a:t>
          </a:r>
          <a:r>
            <a:rPr lang="en-US" dirty="0"/>
            <a:t> </a:t>
          </a:r>
          <a:r>
            <a:rPr lang="en-US" dirty="0" err="1"/>
            <a:t>kembali</a:t>
          </a:r>
          <a:r>
            <a:rPr lang="en-US" dirty="0"/>
            <a:t> </a:t>
          </a:r>
          <a:r>
            <a:rPr lang="en-US" dirty="0" err="1"/>
            <a:t>pada</a:t>
          </a:r>
          <a:r>
            <a:rPr lang="en-US" dirty="0"/>
            <a:t> </a:t>
          </a:r>
          <a:r>
            <a:rPr lang="en-US" dirty="0" err="1"/>
            <a:t>semua</a:t>
          </a:r>
          <a:r>
            <a:rPr lang="en-US" dirty="0"/>
            <a:t> </a:t>
          </a:r>
          <a:r>
            <a:rPr lang="en-US" dirty="0" err="1"/>
            <a:t>pihak</a:t>
          </a:r>
          <a:r>
            <a:rPr lang="en-US" dirty="0"/>
            <a:t> </a:t>
          </a:r>
          <a:r>
            <a:rPr lang="en-US" dirty="0" err="1"/>
            <a:t>berkepentingan</a:t>
          </a:r>
          <a:r>
            <a:rPr lang="en-US" dirty="0"/>
            <a:t> (para </a:t>
          </a:r>
          <a:r>
            <a:rPr lang="en-US" dirty="0" err="1"/>
            <a:t>pemangku</a:t>
          </a:r>
          <a:r>
            <a:rPr lang="en-US" dirty="0"/>
            <a:t> </a:t>
          </a:r>
          <a:r>
            <a:rPr lang="en-US" dirty="0" err="1"/>
            <a:t>kepentingan</a:t>
          </a:r>
          <a:r>
            <a:rPr lang="en-US" dirty="0"/>
            <a:t>), </a:t>
          </a:r>
          <a:r>
            <a:rPr lang="en-US" dirty="0" err="1"/>
            <a:t>khususnya</a:t>
          </a:r>
          <a:r>
            <a:rPr lang="en-US" dirty="0"/>
            <a:t> </a:t>
          </a:r>
          <a:r>
            <a:rPr lang="en-US" dirty="0" err="1"/>
            <a:t>staf</a:t>
          </a:r>
          <a:r>
            <a:rPr lang="en-US" dirty="0"/>
            <a:t> </a:t>
          </a:r>
          <a:r>
            <a:rPr lang="en-US" dirty="0" err="1"/>
            <a:t>akademik</a:t>
          </a:r>
          <a:r>
            <a:rPr lang="en-US" dirty="0"/>
            <a:t>,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mendapatkan</a:t>
          </a:r>
          <a:r>
            <a:rPr lang="en-US" dirty="0"/>
            <a:t> </a:t>
          </a:r>
          <a:r>
            <a:rPr lang="en-US" dirty="0" err="1"/>
            <a:t>masukan</a:t>
          </a:r>
          <a:r>
            <a:rPr lang="en-US" dirty="0"/>
            <a:t>.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penentuan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, </a:t>
          </a:r>
          <a:r>
            <a:rPr lang="en-US" dirty="0" err="1"/>
            <a:t>sebaiknya</a:t>
          </a:r>
          <a:r>
            <a:rPr lang="en-US" dirty="0"/>
            <a:t> </a:t>
          </a:r>
          <a:r>
            <a:rPr lang="en-US" dirty="0" err="1"/>
            <a:t>dibicarakan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disepakati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semua</a:t>
          </a:r>
          <a:r>
            <a:rPr lang="en-US" dirty="0"/>
            <a:t> </a:t>
          </a:r>
          <a:r>
            <a:rPr lang="en-US" dirty="0" err="1"/>
            <a:t>pihak</a:t>
          </a:r>
          <a:r>
            <a:rPr lang="en-US" dirty="0"/>
            <a:t> yang </a:t>
          </a:r>
          <a:r>
            <a:rPr lang="en-US" dirty="0" err="1"/>
            <a:t>terkait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</a:t>
          </a:r>
          <a:r>
            <a:rPr lang="en-US" dirty="0" err="1"/>
            <a:t>implementasi</a:t>
          </a:r>
          <a:r>
            <a:rPr lang="en-US" dirty="0"/>
            <a:t> program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dilaksanakan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Jika</a:t>
          </a:r>
          <a:r>
            <a:rPr lang="en-US" dirty="0"/>
            <a:t> </a:t>
          </a:r>
          <a:r>
            <a:rPr lang="en-US" dirty="0" err="1"/>
            <a:t>masih</a:t>
          </a:r>
          <a:r>
            <a:rPr lang="en-US" dirty="0"/>
            <a:t> </a:t>
          </a:r>
          <a:r>
            <a:rPr lang="en-US" dirty="0" err="1"/>
            <a:t>diperlukan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akhir</a:t>
          </a:r>
          <a:r>
            <a:rPr lang="en-US" dirty="0"/>
            <a:t> </a:t>
          </a:r>
          <a:r>
            <a:rPr lang="en-US" dirty="0" err="1"/>
            <a:t>sebelum</a:t>
          </a:r>
          <a:r>
            <a:rPr lang="en-US" dirty="0"/>
            <a:t> LED (</a:t>
          </a:r>
          <a:r>
            <a:rPr lang="en-US" dirty="0" err="1"/>
            <a:t>dan</a:t>
          </a:r>
          <a:r>
            <a:rPr lang="en-US" dirty="0"/>
            <a:t> LKPT) </a:t>
          </a:r>
          <a:r>
            <a:rPr lang="en-US" dirty="0" err="1"/>
            <a:t>diajukan</a:t>
          </a:r>
          <a:r>
            <a:rPr lang="en-US" dirty="0"/>
            <a:t> </a:t>
          </a:r>
          <a:r>
            <a:rPr lang="en-US" dirty="0" err="1"/>
            <a:t>ke</a:t>
          </a:r>
          <a:r>
            <a:rPr lang="en-US" dirty="0"/>
            <a:t> BAN PT.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7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7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7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7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7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7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7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6" presStyleCnt="7">
        <dgm:presLayoutVars>
          <dgm:bulletEnabled val="1"/>
        </dgm:presLayoutVars>
      </dgm:prSet>
      <dgm:spPr/>
    </dgm:pt>
  </dgm:ptLst>
  <dgm:cxnLst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495E7030-76D2-4115-B35B-992A2B0643CF}" type="presOf" srcId="{F57E9E73-A8B8-47A2-8E84-9AD21A984C92}" destId="{9DC30CB3-5443-4E4F-8798-717384E476F7}" srcOrd="0" destOrd="0" presId="urn:microsoft.com/office/officeart/2005/8/layout/vList2"/>
    <dgm:cxn modelId="{4A807C3A-B1B3-44BB-88FF-996013C048BA}" type="presOf" srcId="{DD2B1AB2-1DE7-407C-9008-2F1CB47717DB}" destId="{7438BCAD-2F7D-41A1-8E95-AE8439AF2BF6}" srcOrd="0" destOrd="0" presId="urn:microsoft.com/office/officeart/2005/8/layout/vList2"/>
    <dgm:cxn modelId="{A9A9F43F-AF67-4FAB-9770-102DD23464F3}" type="presOf" srcId="{16D16AA4-869D-4C19-921F-BF1164470351}" destId="{23F3AF34-2715-49E5-9F52-529EF0CC3006}" srcOrd="0" destOrd="0" presId="urn:microsoft.com/office/officeart/2005/8/layout/vList2"/>
    <dgm:cxn modelId="{CD3F055D-EA1D-45EA-B142-C6C95A4F306D}" type="presOf" srcId="{D4E3E2BC-E1FC-4A7B-961E-2F587B2B0B6F}" destId="{EC95F453-F64D-43CF-93BF-7EB0427E952A}" srcOrd="0" destOrd="0" presId="urn:microsoft.com/office/officeart/2005/8/layout/vList2"/>
    <dgm:cxn modelId="{B906FF5E-1488-4F10-9553-4BC0E1D5FEC2}" type="presOf" srcId="{C487581C-005D-430B-937C-F362DD2B43CC}" destId="{BB10665E-3681-48AF-8D13-2B8A0C41A91D}" srcOrd="0" destOrd="0" presId="urn:microsoft.com/office/officeart/2005/8/layout/vList2"/>
    <dgm:cxn modelId="{C39CAC6F-31D1-4006-BDBE-46AA254A27AC}" srcId="{03E037EB-70E4-4487-87F8-735C98E42FA2}" destId="{E973707A-9B0D-4141-9A4E-A1DE3E432894}" srcOrd="6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1031F850-BDDC-4FED-8E3D-3E2A00BCACC2}" type="presOf" srcId="{DF1AA189-DE56-4899-82F1-BBAA4A7CAA49}" destId="{D2D630EE-C109-4E93-BA07-03321C5EAE52}" srcOrd="0" destOrd="0" presId="urn:microsoft.com/office/officeart/2005/8/layout/vList2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991AA47E-9C0D-48A9-8FEC-B826C91337D2}" type="presOf" srcId="{62D0B233-7941-45DF-965D-76C035B08835}" destId="{B743F4D8-190D-4A42-998B-34D5037B107C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53C5E287-990B-4CAF-A818-4657024CBCAB}" type="presOf" srcId="{19A39D42-6085-4EFA-BCD6-32FF9BA2B3CA}" destId="{D6978E3E-6F50-4722-857B-924D7D7BF191}" srcOrd="0" destOrd="0" presId="urn:microsoft.com/office/officeart/2005/8/layout/vList2"/>
    <dgm:cxn modelId="{341E2D89-7737-49F7-AC30-B7D55098ED72}" type="presOf" srcId="{BF64CC27-FD5E-4CCC-8AB1-0BA352B162E4}" destId="{A730551C-AD14-47EA-8567-2FF41910E193}" srcOrd="0" destOrd="0" presId="urn:microsoft.com/office/officeart/2005/8/layout/vList2"/>
    <dgm:cxn modelId="{57462793-9FCA-46F3-A811-423B118DD857}" type="presOf" srcId="{D940A34E-2E46-4615-94B9-D998A3085696}" destId="{2DEDA631-A163-4BBA-9953-02E40868F95B}" srcOrd="0" destOrd="0" presId="urn:microsoft.com/office/officeart/2005/8/layout/vList2"/>
    <dgm:cxn modelId="{5496FF99-6B86-45A5-9B27-448AD1AAAD6C}" type="presOf" srcId="{AC004A76-C47A-4985-977E-F786F3E662A8}" destId="{F7AFCEDC-DACF-487F-B7ED-E0728F7D7B31}" srcOrd="0" destOrd="0" presId="urn:microsoft.com/office/officeart/2005/8/layout/vList2"/>
    <dgm:cxn modelId="{49D4F89F-E12C-41EB-A082-CE066FF16A22}" type="presOf" srcId="{E973707A-9B0D-4141-9A4E-A1DE3E432894}" destId="{3A0457DA-DDB8-4110-925B-CFA3955C25B0}" srcOrd="0" destOrd="0" presId="urn:microsoft.com/office/officeart/2005/8/layout/vList2"/>
    <dgm:cxn modelId="{00CF51A2-DCEA-4719-8D94-E52D713E4575}" type="presOf" srcId="{489E8178-38B9-4004-ABDE-7EFCA511135D}" destId="{0C6250E1-16C7-4468-9673-D02DD1169685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0F62D9B4-9598-4ACE-95B4-72F5D587C215}" type="presOf" srcId="{03E037EB-70E4-4487-87F8-735C98E42FA2}" destId="{646DFA94-3461-4F5C-B256-ABA727A9510A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7AC567D9-13C7-4E61-8B20-4D5F1D7AF630}" type="presOf" srcId="{1AF54BCD-DCF4-4C18-9AB3-ECA1F57D8892}" destId="{5B4B98BC-F355-4510-8CCF-F032AE7AC684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5834A0F3-D5C2-42AB-8DF8-F9D0D2F2A4B9}" type="presParOf" srcId="{646DFA94-3461-4F5C-B256-ABA727A9510A}" destId="{EC95F453-F64D-43CF-93BF-7EB0427E952A}" srcOrd="0" destOrd="0" presId="urn:microsoft.com/office/officeart/2005/8/layout/vList2"/>
    <dgm:cxn modelId="{3B889052-6743-479A-959A-9AEB5941CD71}" type="presParOf" srcId="{646DFA94-3461-4F5C-B256-ABA727A9510A}" destId="{9DC30CB3-5443-4E4F-8798-717384E476F7}" srcOrd="1" destOrd="0" presId="urn:microsoft.com/office/officeart/2005/8/layout/vList2"/>
    <dgm:cxn modelId="{3E9467E1-C06F-41B8-B552-BB69E955BF04}" type="presParOf" srcId="{646DFA94-3461-4F5C-B256-ABA727A9510A}" destId="{BB10665E-3681-48AF-8D13-2B8A0C41A91D}" srcOrd="2" destOrd="0" presId="urn:microsoft.com/office/officeart/2005/8/layout/vList2"/>
    <dgm:cxn modelId="{18F4EA8D-1EB8-4DA6-9AF8-8853FE4D3EB3}" type="presParOf" srcId="{646DFA94-3461-4F5C-B256-ABA727A9510A}" destId="{B743F4D8-190D-4A42-998B-34D5037B107C}" srcOrd="3" destOrd="0" presId="urn:microsoft.com/office/officeart/2005/8/layout/vList2"/>
    <dgm:cxn modelId="{C4B972B5-868A-45A8-8E3C-89F2861C1C20}" type="presParOf" srcId="{646DFA94-3461-4F5C-B256-ABA727A9510A}" destId="{0C6250E1-16C7-4468-9673-D02DD1169685}" srcOrd="4" destOrd="0" presId="urn:microsoft.com/office/officeart/2005/8/layout/vList2"/>
    <dgm:cxn modelId="{62A2E91A-1C50-4D07-86EB-3D48D9158A78}" type="presParOf" srcId="{646DFA94-3461-4F5C-B256-ABA727A9510A}" destId="{7438BCAD-2F7D-41A1-8E95-AE8439AF2BF6}" srcOrd="5" destOrd="0" presId="urn:microsoft.com/office/officeart/2005/8/layout/vList2"/>
    <dgm:cxn modelId="{291055F3-6348-431F-AE8C-0450F68CC540}" type="presParOf" srcId="{646DFA94-3461-4F5C-B256-ABA727A9510A}" destId="{D6978E3E-6F50-4722-857B-924D7D7BF191}" srcOrd="6" destOrd="0" presId="urn:microsoft.com/office/officeart/2005/8/layout/vList2"/>
    <dgm:cxn modelId="{DDEB513F-46AB-4530-B39E-1F7445C8B054}" type="presParOf" srcId="{646DFA94-3461-4F5C-B256-ABA727A9510A}" destId="{F7AFCEDC-DACF-487F-B7ED-E0728F7D7B31}" srcOrd="7" destOrd="0" presId="urn:microsoft.com/office/officeart/2005/8/layout/vList2"/>
    <dgm:cxn modelId="{735CD5F0-B88D-40F4-B147-99E1E75C9DF1}" type="presParOf" srcId="{646DFA94-3461-4F5C-B256-ABA727A9510A}" destId="{2DEDA631-A163-4BBA-9953-02E40868F95B}" srcOrd="8" destOrd="0" presId="urn:microsoft.com/office/officeart/2005/8/layout/vList2"/>
    <dgm:cxn modelId="{B3A7EE6D-46B9-4F17-A37D-8A1D13CAD2F9}" type="presParOf" srcId="{646DFA94-3461-4F5C-B256-ABA727A9510A}" destId="{A730551C-AD14-47EA-8567-2FF41910E193}" srcOrd="9" destOrd="0" presId="urn:microsoft.com/office/officeart/2005/8/layout/vList2"/>
    <dgm:cxn modelId="{0D9AC8A1-4983-425D-B1F3-BB6D52892DAA}" type="presParOf" srcId="{646DFA94-3461-4F5C-B256-ABA727A9510A}" destId="{D2D630EE-C109-4E93-BA07-03321C5EAE52}" srcOrd="10" destOrd="0" presId="urn:microsoft.com/office/officeart/2005/8/layout/vList2"/>
    <dgm:cxn modelId="{8BC68F95-5B70-4DD0-8E03-DD9405EADA10}" type="presParOf" srcId="{646DFA94-3461-4F5C-B256-ABA727A9510A}" destId="{23F3AF34-2715-49E5-9F52-529EF0CC3006}" srcOrd="11" destOrd="0" presId="urn:microsoft.com/office/officeart/2005/8/layout/vList2"/>
    <dgm:cxn modelId="{4C33DB70-3796-4A0A-9357-83242E609C5D}" type="presParOf" srcId="{646DFA94-3461-4F5C-B256-ABA727A9510A}" destId="{3A0457DA-DDB8-4110-925B-CFA3955C25B0}" srcOrd="12" destOrd="0" presId="urn:microsoft.com/office/officeart/2005/8/layout/vList2"/>
    <dgm:cxn modelId="{60F96C1D-4AAD-46A7-A9A1-FBAA37370F90}" type="presParOf" srcId="{646DFA94-3461-4F5C-B256-ABA727A9510A}" destId="{5B4B98BC-F355-4510-8CCF-F032AE7AC684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Keterlibatan</a:t>
          </a:r>
          <a:r>
            <a:rPr lang="en-US" b="1" dirty="0"/>
            <a:t> </a:t>
          </a:r>
          <a:r>
            <a:rPr lang="en-US" b="1" dirty="0" err="1"/>
            <a:t>semua</a:t>
          </a:r>
          <a:r>
            <a:rPr lang="en-US" b="1" dirty="0"/>
            <a:t> </a:t>
          </a:r>
          <a:r>
            <a:rPr lang="en-US" b="1" dirty="0" err="1"/>
            <a:t>pihak</a:t>
          </a:r>
          <a:r>
            <a:rPr lang="en-US" b="1" dirty="0"/>
            <a:t> 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Seberapa</a:t>
          </a:r>
          <a:r>
            <a:rPr lang="en-US" dirty="0"/>
            <a:t> </a:t>
          </a:r>
          <a:r>
            <a:rPr lang="en-US" dirty="0" err="1"/>
            <a:t>intensif</a:t>
          </a:r>
          <a:r>
            <a:rPr lang="en-US" dirty="0"/>
            <a:t> </a:t>
          </a:r>
          <a:r>
            <a:rPr lang="en-US" dirty="0" err="1"/>
            <a:t>keterlibatan</a:t>
          </a:r>
          <a:r>
            <a:rPr lang="en-US" dirty="0"/>
            <a:t> para </a:t>
          </a:r>
          <a:r>
            <a:rPr lang="en-US" dirty="0" err="1"/>
            <a:t>pemangku</a:t>
          </a:r>
          <a:r>
            <a:rPr lang="en-US" dirty="0"/>
            <a:t> </a:t>
          </a:r>
          <a:r>
            <a:rPr lang="en-US" dirty="0" err="1"/>
            <a:t>kepentingan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penyusunan</a:t>
          </a:r>
          <a:r>
            <a:rPr lang="en-US" dirty="0"/>
            <a:t> LED,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merinci</a:t>
          </a:r>
          <a:r>
            <a:rPr lang="en-US" dirty="0"/>
            <a:t> </a:t>
          </a:r>
          <a:r>
            <a:rPr lang="en-US" dirty="0" err="1"/>
            <a:t>keterlibatan</a:t>
          </a:r>
          <a:r>
            <a:rPr lang="en-US" dirty="0"/>
            <a:t> </a:t>
          </a:r>
          <a:r>
            <a:rPr lang="en-US" dirty="0" err="1"/>
            <a:t>aktor</a:t>
          </a:r>
          <a:r>
            <a:rPr lang="en-US" dirty="0"/>
            <a:t> </a:t>
          </a:r>
          <a:r>
            <a:rPr lang="en-US" dirty="0" err="1"/>
            <a:t>kunci</a:t>
          </a:r>
          <a:r>
            <a:rPr lang="en-US" dirty="0"/>
            <a:t>, </a:t>
          </a:r>
          <a:r>
            <a:rPr lang="en-US" dirty="0" err="1"/>
            <a:t>baik</a:t>
          </a:r>
          <a:r>
            <a:rPr lang="en-US" dirty="0"/>
            <a:t> yang </a:t>
          </a:r>
          <a:r>
            <a:rPr lang="en-US" dirty="0" err="1"/>
            <a:t>ada</a:t>
          </a:r>
          <a:r>
            <a:rPr lang="en-US" dirty="0"/>
            <a:t> di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maupun</a:t>
          </a:r>
          <a:r>
            <a:rPr lang="en-US" dirty="0"/>
            <a:t> di </a:t>
          </a:r>
          <a:r>
            <a:rPr lang="en-US" dirty="0" err="1"/>
            <a:t>luar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Keserbacakupan</a:t>
          </a:r>
          <a:r>
            <a:rPr lang="en-US" b="1" dirty="0"/>
            <a:t> 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Keserbacakupan</a:t>
          </a:r>
          <a:r>
            <a:rPr lang="en-US" dirty="0"/>
            <a:t> LED </a:t>
          </a:r>
          <a:r>
            <a:rPr lang="en-US" dirty="0" err="1"/>
            <a:t>dinilai</a:t>
          </a:r>
          <a:r>
            <a:rPr lang="en-US" dirty="0"/>
            <a:t> </a:t>
          </a:r>
          <a:r>
            <a:rPr lang="en-US" dirty="0" err="1"/>
            <a:t>berdasarkan</a:t>
          </a:r>
          <a:r>
            <a:rPr lang="en-US" dirty="0"/>
            <a:t> </a:t>
          </a:r>
          <a:r>
            <a:rPr lang="en-US" b="1" dirty="0" err="1"/>
            <a:t>kesesuaian</a:t>
          </a:r>
          <a:r>
            <a:rPr lang="en-US" b="1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b="1" dirty="0" err="1"/>
            <a:t>kelengkapan</a:t>
          </a:r>
          <a:r>
            <a:rPr lang="en-US" b="1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isu</a:t>
          </a:r>
          <a:r>
            <a:rPr lang="en-US" dirty="0"/>
            <a:t> </a:t>
          </a:r>
          <a:r>
            <a:rPr lang="en-US" dirty="0" err="1"/>
            <a:t>penting</a:t>
          </a:r>
          <a:r>
            <a:rPr lang="en-US" dirty="0"/>
            <a:t> yang </a:t>
          </a:r>
          <a:r>
            <a:rPr lang="en-US" dirty="0" err="1"/>
            <a:t>diperhatikan</a:t>
          </a:r>
          <a:r>
            <a:rPr lang="en-US" dirty="0"/>
            <a:t>, </a:t>
          </a:r>
          <a:r>
            <a:rPr lang="en-US" dirty="0" err="1"/>
            <a:t>diamati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proses </a:t>
          </a:r>
          <a:r>
            <a:rPr lang="en-US" dirty="0" err="1"/>
            <a:t>penyusunannya</a:t>
          </a:r>
          <a:r>
            <a:rPr lang="en-US" dirty="0"/>
            <a:t>. 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/>
            <a:t>Kualitas</a:t>
          </a:r>
          <a:r>
            <a:rPr lang="en-US" b="1" dirty="0"/>
            <a:t> Data</a:t>
          </a:r>
          <a:endParaRPr lang="en-US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Kualitas</a:t>
          </a:r>
          <a:r>
            <a:rPr lang="en-US" dirty="0"/>
            <a:t> data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b="1" dirty="0" err="1"/>
            <a:t>cukup</a:t>
          </a:r>
          <a:r>
            <a:rPr lang="en-US" dirty="0"/>
            <a:t> </a:t>
          </a:r>
          <a:r>
            <a:rPr lang="en-US" b="1" dirty="0"/>
            <a:t>(</a:t>
          </a:r>
          <a:r>
            <a:rPr lang="en-US" b="1" i="1" dirty="0"/>
            <a:t>adequate</a:t>
          </a:r>
          <a:r>
            <a:rPr lang="en-US" b="1" dirty="0"/>
            <a:t>)</a:t>
          </a:r>
          <a:r>
            <a:rPr lang="en-US" dirty="0"/>
            <a:t>, </a:t>
          </a:r>
          <a:r>
            <a:rPr lang="en-US" b="1" dirty="0" err="1"/>
            <a:t>akurat</a:t>
          </a:r>
          <a:r>
            <a:rPr lang="en-US" b="1" dirty="0"/>
            <a:t> (</a:t>
          </a:r>
          <a:r>
            <a:rPr lang="en-US" b="1" i="1" dirty="0"/>
            <a:t>accurate</a:t>
          </a:r>
          <a:r>
            <a:rPr lang="en-US" b="1" dirty="0"/>
            <a:t>)</a:t>
          </a:r>
          <a:r>
            <a:rPr lang="en-US" dirty="0"/>
            <a:t>, </a:t>
          </a:r>
          <a:r>
            <a:rPr lang="en-US" b="1" dirty="0" err="1"/>
            <a:t>konsisten</a:t>
          </a:r>
          <a:r>
            <a:rPr lang="en-US" b="1" dirty="0"/>
            <a:t> (</a:t>
          </a:r>
          <a:r>
            <a:rPr lang="en-US" b="1" i="1" dirty="0"/>
            <a:t>consistent</a:t>
          </a:r>
          <a:r>
            <a:rPr lang="en-US" b="1" dirty="0"/>
            <a:t>) </a:t>
          </a:r>
          <a:r>
            <a:rPr lang="en-US" dirty="0" err="1"/>
            <a:t>antara</a:t>
          </a:r>
          <a:r>
            <a:rPr lang="en-US" dirty="0"/>
            <a:t> data </a:t>
          </a:r>
          <a:r>
            <a:rPr lang="en-US" dirty="0" err="1"/>
            <a:t>satu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lainnya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b="1" dirty="0" err="1"/>
            <a:t>sesuai</a:t>
          </a:r>
          <a:r>
            <a:rPr lang="en-US" b="1" dirty="0"/>
            <a:t> (</a:t>
          </a:r>
          <a:r>
            <a:rPr lang="en-US" b="1" i="1" dirty="0"/>
            <a:t>relevant</a:t>
          </a:r>
          <a:r>
            <a:rPr lang="en-US" b="1" dirty="0"/>
            <a:t>)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isu</a:t>
          </a:r>
          <a:r>
            <a:rPr lang="en-US" dirty="0"/>
            <a:t> yang </a:t>
          </a:r>
          <a:r>
            <a:rPr lang="en-US" dirty="0" err="1"/>
            <a:t>dibahas</a:t>
          </a:r>
          <a:r>
            <a:rPr lang="en-US" dirty="0"/>
            <a:t>,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menjelaskan</a:t>
          </a:r>
          <a:r>
            <a:rPr lang="en-US" dirty="0"/>
            <a:t> </a:t>
          </a:r>
          <a:r>
            <a:rPr lang="en-US" dirty="0" err="1"/>
            <a:t>masing-masing</a:t>
          </a:r>
          <a:r>
            <a:rPr lang="en-US" dirty="0"/>
            <a:t> </a:t>
          </a:r>
          <a:r>
            <a:rPr lang="en-US" dirty="0" err="1"/>
            <a:t>unsur</a:t>
          </a:r>
          <a:r>
            <a:rPr lang="en-US" dirty="0"/>
            <a:t> yang </a:t>
          </a:r>
          <a:r>
            <a:rPr lang="en-US" dirty="0" err="1"/>
            <a:t>ada</a:t>
          </a:r>
          <a:r>
            <a:rPr lang="en-US" dirty="0"/>
            <a:t> </a:t>
          </a:r>
          <a:r>
            <a:rPr lang="en-US" dirty="0" err="1"/>
            <a:t>pada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internal </a:t>
          </a:r>
          <a:r>
            <a:rPr lang="en-US" dirty="0" err="1"/>
            <a:t>maupun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eksternal</a:t>
          </a:r>
          <a:r>
            <a:rPr lang="en-US" dirty="0"/>
            <a:t>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Kedalaman</a:t>
          </a:r>
          <a:r>
            <a:rPr lang="en-US" b="1" dirty="0"/>
            <a:t> </a:t>
          </a:r>
          <a:r>
            <a:rPr lang="en-US" b="1" dirty="0" err="1"/>
            <a:t>Analisis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/>
            <a:t>Ditunjukkan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b="1" dirty="0" err="1"/>
            <a:t>keterkaitan</a:t>
          </a:r>
          <a:r>
            <a:rPr lang="en-US" b="1" dirty="0"/>
            <a:t> yang </a:t>
          </a:r>
          <a:r>
            <a:rPr lang="en-US" b="1" dirty="0" err="1"/>
            <a:t>jelas</a:t>
          </a:r>
          <a:r>
            <a:rPr lang="en-US" b="1" dirty="0"/>
            <a:t> </a:t>
          </a:r>
          <a:r>
            <a:rPr lang="en-US" dirty="0"/>
            <a:t>(“</a:t>
          </a:r>
          <a:r>
            <a:rPr lang="en-US" dirty="0" err="1"/>
            <a:t>benang</a:t>
          </a:r>
          <a:r>
            <a:rPr lang="en-US" dirty="0"/>
            <a:t> </a:t>
          </a:r>
          <a:r>
            <a:rPr lang="en-US" dirty="0" err="1"/>
            <a:t>merah</a:t>
          </a:r>
          <a:r>
            <a:rPr lang="en-US" dirty="0"/>
            <a:t>”) </a:t>
          </a:r>
          <a:r>
            <a:rPr lang="en-US" dirty="0" err="1"/>
            <a:t>antara</a:t>
          </a:r>
          <a:r>
            <a:rPr lang="en-US" dirty="0"/>
            <a:t>: 1) </a:t>
          </a:r>
          <a:r>
            <a:rPr lang="en-US" dirty="0" err="1"/>
            <a:t>kemampuan</a:t>
          </a:r>
          <a:r>
            <a:rPr lang="en-US" dirty="0"/>
            <a:t> </a:t>
          </a:r>
          <a:r>
            <a:rPr lang="en-US" dirty="0" err="1"/>
            <a:t>menemu</a:t>
          </a:r>
          <a:r>
            <a:rPr lang="en-US" dirty="0"/>
            <a:t> </a:t>
          </a:r>
          <a:r>
            <a:rPr lang="en-US" dirty="0" err="1"/>
            <a:t>kenali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permasalahan</a:t>
          </a:r>
          <a:r>
            <a:rPr lang="en-US" dirty="0"/>
            <a:t> yang </a:t>
          </a:r>
          <a:r>
            <a:rPr lang="en-US" dirty="0" err="1"/>
            <a:t>dihadapi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berdasarkan</a:t>
          </a:r>
          <a:r>
            <a:rPr lang="en-US" dirty="0"/>
            <a:t> data yang </a:t>
          </a:r>
          <a:r>
            <a:rPr lang="en-US" dirty="0" err="1"/>
            <a:t>dicantumkan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LKPT </a:t>
          </a:r>
          <a:r>
            <a:rPr lang="en-US" dirty="0" err="1"/>
            <a:t>dan</a:t>
          </a:r>
          <a:r>
            <a:rPr lang="en-US" dirty="0"/>
            <a:t> data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lainnya</a:t>
          </a:r>
          <a:r>
            <a:rPr lang="en-US" dirty="0"/>
            <a:t>; 2) </a:t>
          </a:r>
          <a:r>
            <a:rPr lang="en-US" dirty="0" err="1"/>
            <a:t>kemampuan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mengembangkan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menanggulangi</a:t>
          </a:r>
          <a:r>
            <a:rPr lang="en-US" dirty="0"/>
            <a:t> </a:t>
          </a:r>
          <a:r>
            <a:rPr lang="en-US" dirty="0" err="1"/>
            <a:t>permasalahan</a:t>
          </a:r>
          <a:r>
            <a:rPr lang="en-US" dirty="0"/>
            <a:t> </a:t>
          </a:r>
          <a:r>
            <a:rPr lang="en-US" dirty="0" err="1"/>
            <a:t>tersebut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3) </a:t>
          </a:r>
          <a:r>
            <a:rPr lang="en-US" dirty="0" err="1"/>
            <a:t>kemampuan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menentukan</a:t>
          </a:r>
          <a:r>
            <a:rPr lang="en-US" dirty="0"/>
            <a:t> </a:t>
          </a:r>
          <a:r>
            <a:rPr lang="en-US" dirty="0" err="1"/>
            <a:t>prioritas</a:t>
          </a:r>
          <a:r>
            <a:rPr lang="en-US" dirty="0"/>
            <a:t> </a:t>
          </a:r>
          <a:r>
            <a:rPr lang="en-US" dirty="0" err="1"/>
            <a:t>strategis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menggunakan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yang </a:t>
          </a:r>
          <a:r>
            <a:rPr lang="en-US" dirty="0" err="1"/>
            <a:t>relevan</a:t>
          </a:r>
          <a:r>
            <a:rPr lang="en-US" dirty="0"/>
            <a:t>, </a:t>
          </a:r>
          <a:r>
            <a:rPr lang="en-US" dirty="0" err="1"/>
            <a:t>seperti</a:t>
          </a:r>
          <a:r>
            <a:rPr lang="en-US" dirty="0"/>
            <a:t> </a:t>
          </a:r>
          <a:r>
            <a:rPr lang="en-US" b="1" dirty="0"/>
            <a:t>SWOT Analysis</a:t>
          </a:r>
          <a:r>
            <a:rPr lang="en-US" dirty="0"/>
            <a:t> </a:t>
          </a:r>
          <a:r>
            <a:rPr lang="en-US" dirty="0" err="1"/>
            <a:t>maupun</a:t>
          </a:r>
          <a:r>
            <a:rPr lang="en-US" dirty="0"/>
            <a:t> </a:t>
          </a:r>
          <a:r>
            <a:rPr lang="en-US" dirty="0" err="1"/>
            <a:t>metode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lainnya</a:t>
          </a:r>
          <a:r>
            <a:rPr lang="en-US" dirty="0"/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Pendekatan</a:t>
          </a:r>
          <a:r>
            <a:rPr lang="en-US" b="1" dirty="0"/>
            <a:t> </a:t>
          </a:r>
          <a:r>
            <a:rPr lang="en-US" b="1" dirty="0" err="1"/>
            <a:t>Inovatif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Kreatif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penggunaan</a:t>
          </a:r>
          <a:r>
            <a:rPr lang="en-US" dirty="0"/>
            <a:t> </a:t>
          </a:r>
          <a:r>
            <a:rPr lang="en-US" dirty="0" err="1"/>
            <a:t>teknik</a:t>
          </a:r>
          <a:r>
            <a:rPr lang="en-US" dirty="0"/>
            <a:t> yang </a:t>
          </a:r>
          <a:r>
            <a:rPr lang="en-US" dirty="0" err="1"/>
            <a:t>mutakhir</a:t>
          </a:r>
          <a:r>
            <a:rPr lang="en-US" dirty="0"/>
            <a:t>, </a:t>
          </a:r>
          <a:r>
            <a:rPr lang="en-US" dirty="0" err="1"/>
            <a:t>bervariasi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relevan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menghimpun</a:t>
          </a:r>
          <a:r>
            <a:rPr lang="en-US" dirty="0"/>
            <a:t>, </a:t>
          </a:r>
          <a:r>
            <a:rPr lang="en-US" dirty="0" err="1"/>
            <a:t>mengolah</a:t>
          </a:r>
          <a:r>
            <a:rPr lang="en-US" dirty="0"/>
            <a:t>, </a:t>
          </a:r>
          <a:r>
            <a:rPr lang="en-US" dirty="0" err="1"/>
            <a:t>menganalisis</a:t>
          </a:r>
          <a:r>
            <a:rPr lang="en-US" dirty="0"/>
            <a:t>, </a:t>
          </a:r>
          <a:r>
            <a:rPr lang="en-US" dirty="0" err="1"/>
            <a:t>menginterpretasikan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menyajikan</a:t>
          </a:r>
          <a:r>
            <a:rPr lang="en-US" dirty="0"/>
            <a:t> data agar LED </a:t>
          </a:r>
          <a:r>
            <a:rPr lang="en-US" dirty="0" err="1"/>
            <a:t>dan</a:t>
          </a:r>
          <a:r>
            <a:rPr lang="en-US" dirty="0"/>
            <a:t> LKPT </a:t>
          </a:r>
          <a:r>
            <a:rPr lang="en-US" dirty="0" err="1"/>
            <a:t>lebih</a:t>
          </a:r>
          <a:r>
            <a:rPr lang="en-US" dirty="0"/>
            <a:t> </a:t>
          </a:r>
          <a:r>
            <a:rPr lang="en-US" dirty="0" err="1"/>
            <a:t>mudah</a:t>
          </a:r>
          <a:r>
            <a:rPr lang="en-US" dirty="0"/>
            <a:t> </a:t>
          </a:r>
          <a:r>
            <a:rPr lang="en-US" dirty="0" err="1"/>
            <a:t>dipahami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lebih</a:t>
          </a:r>
          <a:r>
            <a:rPr lang="en-US" dirty="0"/>
            <a:t> </a:t>
          </a:r>
          <a:r>
            <a:rPr lang="en-US" dirty="0" err="1"/>
            <a:t>baik</a:t>
          </a:r>
          <a:r>
            <a:rPr lang="en-US" dirty="0"/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Rencana</a:t>
          </a:r>
          <a:r>
            <a:rPr lang="en-US" b="1" dirty="0"/>
            <a:t> </a:t>
          </a:r>
          <a:r>
            <a:rPr lang="en-US" b="1" dirty="0" err="1"/>
            <a:t>Pengembangan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Kejujuran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gambaran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global, </a:t>
          </a:r>
          <a:r>
            <a:rPr lang="en-US" dirty="0" err="1"/>
            <a:t>ringkas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jelas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, </a:t>
          </a:r>
          <a:r>
            <a:rPr lang="en-US" dirty="0" err="1"/>
            <a:t>baik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kelemahan</a:t>
          </a:r>
          <a:r>
            <a:rPr lang="en-US" dirty="0"/>
            <a:t> yang </a:t>
          </a:r>
          <a:r>
            <a:rPr lang="en-US" dirty="0" err="1"/>
            <a:t>berhasil</a:t>
          </a:r>
          <a:r>
            <a:rPr lang="en-US" dirty="0"/>
            <a:t> </a:t>
          </a:r>
          <a:r>
            <a:rPr lang="en-US" dirty="0" err="1"/>
            <a:t>diidentifikasi</a:t>
          </a:r>
          <a:r>
            <a:rPr lang="en-US" dirty="0"/>
            <a:t> </a:t>
          </a:r>
          <a:r>
            <a:rPr lang="en-US" dirty="0" err="1"/>
            <a:t>maupun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mendapat</a:t>
          </a:r>
          <a:r>
            <a:rPr lang="en-US" dirty="0"/>
            <a:t> </a:t>
          </a:r>
          <a:r>
            <a:rPr lang="en-US" dirty="0" err="1"/>
            <a:t>keunggulan</a:t>
          </a:r>
          <a:r>
            <a:rPr lang="en-US" dirty="0"/>
            <a:t> </a:t>
          </a:r>
          <a:r>
            <a:rPr lang="en-US" dirty="0" err="1"/>
            <a:t>kompetitif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Evaluasi</a:t>
          </a:r>
          <a:r>
            <a:rPr lang="en-US" dirty="0"/>
            <a:t> </a:t>
          </a:r>
          <a:r>
            <a:rPr lang="en-US" dirty="0" err="1"/>
            <a:t>diri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jujur</a:t>
          </a:r>
          <a:r>
            <a:rPr lang="en-US" dirty="0"/>
            <a:t>, </a:t>
          </a:r>
          <a:r>
            <a:rPr lang="en-US" dirty="0" err="1"/>
            <a:t>dengan</a:t>
          </a:r>
          <a:r>
            <a:rPr lang="en-US" dirty="0"/>
            <a:t> data </a:t>
          </a:r>
          <a:r>
            <a:rPr lang="en-US" dirty="0" err="1"/>
            <a:t>riil</a:t>
          </a:r>
          <a:r>
            <a:rPr lang="en-US" dirty="0"/>
            <a:t> yang </a:t>
          </a:r>
          <a:r>
            <a:rPr lang="en-US" dirty="0" err="1"/>
            <a:t>dipunyai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 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7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7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7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7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7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7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7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6" presStyleCnt="7">
        <dgm:presLayoutVars>
          <dgm:bulletEnabled val="1"/>
        </dgm:presLayoutVars>
      </dgm:prSet>
      <dgm:spPr/>
    </dgm:pt>
  </dgm:ptLst>
  <dgm:cxnLst>
    <dgm:cxn modelId="{0C458C08-FB06-4FA0-84F9-DE555484BFF2}" type="presOf" srcId="{D940A34E-2E46-4615-94B9-D998A3085696}" destId="{2DEDA631-A163-4BBA-9953-02E40868F95B}" srcOrd="0" destOrd="0" presId="urn:microsoft.com/office/officeart/2005/8/layout/vList2"/>
    <dgm:cxn modelId="{B713DD0F-D379-49BF-A560-1A534EAE5A9E}" type="presOf" srcId="{489E8178-38B9-4004-ABDE-7EFCA511135D}" destId="{0C6250E1-16C7-4468-9673-D02DD1169685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1240185B-F95C-45AA-A396-C2C9A4D902FD}" type="presOf" srcId="{E973707A-9B0D-4141-9A4E-A1DE3E432894}" destId="{3A0457DA-DDB8-4110-925B-CFA3955C25B0}" srcOrd="0" destOrd="0" presId="urn:microsoft.com/office/officeart/2005/8/layout/vList2"/>
    <dgm:cxn modelId="{8445D660-8617-466C-B243-532133637E79}" type="presOf" srcId="{DF1AA189-DE56-4899-82F1-BBAA4A7CAA49}" destId="{D2D630EE-C109-4E93-BA07-03321C5EAE52}" srcOrd="0" destOrd="0" presId="urn:microsoft.com/office/officeart/2005/8/layout/vList2"/>
    <dgm:cxn modelId="{2AB2144A-A861-4455-94D8-49D6DBDED4EB}" type="presOf" srcId="{03E037EB-70E4-4487-87F8-735C98E42FA2}" destId="{646DFA94-3461-4F5C-B256-ABA727A9510A}" srcOrd="0" destOrd="0" presId="urn:microsoft.com/office/officeart/2005/8/layout/vList2"/>
    <dgm:cxn modelId="{C39CAC6F-31D1-4006-BDBE-46AA254A27AC}" srcId="{03E037EB-70E4-4487-87F8-735C98E42FA2}" destId="{E973707A-9B0D-4141-9A4E-A1DE3E432894}" srcOrd="6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4F548155-C991-4D9C-95C5-043C9DF818FA}" type="presOf" srcId="{DD2B1AB2-1DE7-407C-9008-2F1CB47717DB}" destId="{7438BCAD-2F7D-41A1-8E95-AE8439AF2BF6}" srcOrd="0" destOrd="0" presId="urn:microsoft.com/office/officeart/2005/8/layout/vList2"/>
    <dgm:cxn modelId="{FEDA725A-9C25-438D-87B9-FE63D4ED719C}" type="presOf" srcId="{D4E3E2BC-E1FC-4A7B-961E-2F587B2B0B6F}" destId="{EC95F453-F64D-43CF-93BF-7EB0427E952A}" srcOrd="0" destOrd="0" presId="urn:microsoft.com/office/officeart/2005/8/layout/vList2"/>
    <dgm:cxn modelId="{5BBD9385-F37F-4857-8D48-AB6D97F7166D}" type="presOf" srcId="{AC004A76-C47A-4985-977E-F786F3E662A8}" destId="{F7AFCEDC-DACF-487F-B7ED-E0728F7D7B31}" srcOrd="0" destOrd="0" presId="urn:microsoft.com/office/officeart/2005/8/layout/vList2"/>
    <dgm:cxn modelId="{6BDE4C86-AF79-4824-847C-596F13973B34}" type="presOf" srcId="{BF64CC27-FD5E-4CCC-8AB1-0BA352B162E4}" destId="{A730551C-AD14-47EA-8567-2FF41910E193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DD98188A-A969-4EE6-B682-5A26572FFC58}" type="presOf" srcId="{19A39D42-6085-4EFA-BCD6-32FF9BA2B3CA}" destId="{D6978E3E-6F50-4722-857B-924D7D7BF191}" srcOrd="0" destOrd="0" presId="urn:microsoft.com/office/officeart/2005/8/layout/vList2"/>
    <dgm:cxn modelId="{E047CD93-71DB-4818-B38E-56C3D32FD78A}" type="presOf" srcId="{F57E9E73-A8B8-47A2-8E84-9AD21A984C92}" destId="{9DC30CB3-5443-4E4F-8798-717384E476F7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7D5ACFCB-E4AE-4F07-8AB1-F7A93416C5E8}" type="presOf" srcId="{1AF54BCD-DCF4-4C18-9AB3-ECA1F57D8892}" destId="{5B4B98BC-F355-4510-8CCF-F032AE7AC684}" srcOrd="0" destOrd="0" presId="urn:microsoft.com/office/officeart/2005/8/layout/vList2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E2D308E5-B891-4598-9D95-6A35BD738715}" type="presOf" srcId="{16D16AA4-869D-4C19-921F-BF1164470351}" destId="{23F3AF34-2715-49E5-9F52-529EF0CC3006}" srcOrd="0" destOrd="0" presId="urn:microsoft.com/office/officeart/2005/8/layout/vList2"/>
    <dgm:cxn modelId="{E4C08BEA-2C0C-45ED-A996-C70837B245ED}" type="presOf" srcId="{C487581C-005D-430B-937C-F362DD2B43CC}" destId="{BB10665E-3681-48AF-8D13-2B8A0C41A91D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DE9A6CFA-F246-43A6-BFE1-1D67E86E4DDA}" type="presOf" srcId="{62D0B233-7941-45DF-965D-76C035B08835}" destId="{B743F4D8-190D-4A42-998B-34D5037B107C}" srcOrd="0" destOrd="0" presId="urn:microsoft.com/office/officeart/2005/8/layout/vList2"/>
    <dgm:cxn modelId="{C4962EEA-B1F2-4287-8658-F49477330A32}" type="presParOf" srcId="{646DFA94-3461-4F5C-B256-ABA727A9510A}" destId="{EC95F453-F64D-43CF-93BF-7EB0427E952A}" srcOrd="0" destOrd="0" presId="urn:microsoft.com/office/officeart/2005/8/layout/vList2"/>
    <dgm:cxn modelId="{C2FE2C98-D8AD-45B8-AF98-436941294683}" type="presParOf" srcId="{646DFA94-3461-4F5C-B256-ABA727A9510A}" destId="{9DC30CB3-5443-4E4F-8798-717384E476F7}" srcOrd="1" destOrd="0" presId="urn:microsoft.com/office/officeart/2005/8/layout/vList2"/>
    <dgm:cxn modelId="{DF3DE063-71B4-4685-954C-93DB17A28C76}" type="presParOf" srcId="{646DFA94-3461-4F5C-B256-ABA727A9510A}" destId="{BB10665E-3681-48AF-8D13-2B8A0C41A91D}" srcOrd="2" destOrd="0" presId="urn:microsoft.com/office/officeart/2005/8/layout/vList2"/>
    <dgm:cxn modelId="{4BA5F774-C7E1-485D-9012-229E1D963DCC}" type="presParOf" srcId="{646DFA94-3461-4F5C-B256-ABA727A9510A}" destId="{B743F4D8-190D-4A42-998B-34D5037B107C}" srcOrd="3" destOrd="0" presId="urn:microsoft.com/office/officeart/2005/8/layout/vList2"/>
    <dgm:cxn modelId="{C88635B3-6389-4CAE-A112-E611301B87CD}" type="presParOf" srcId="{646DFA94-3461-4F5C-B256-ABA727A9510A}" destId="{0C6250E1-16C7-4468-9673-D02DD1169685}" srcOrd="4" destOrd="0" presId="urn:microsoft.com/office/officeart/2005/8/layout/vList2"/>
    <dgm:cxn modelId="{4BC339CA-74A7-4DF2-91CC-10F634BAC477}" type="presParOf" srcId="{646DFA94-3461-4F5C-B256-ABA727A9510A}" destId="{7438BCAD-2F7D-41A1-8E95-AE8439AF2BF6}" srcOrd="5" destOrd="0" presId="urn:microsoft.com/office/officeart/2005/8/layout/vList2"/>
    <dgm:cxn modelId="{61522FFA-AE0C-4C08-A238-79AFA23B4FED}" type="presParOf" srcId="{646DFA94-3461-4F5C-B256-ABA727A9510A}" destId="{D6978E3E-6F50-4722-857B-924D7D7BF191}" srcOrd="6" destOrd="0" presId="urn:microsoft.com/office/officeart/2005/8/layout/vList2"/>
    <dgm:cxn modelId="{CC66DB3B-F25F-4572-B65A-8F59CFEEEE87}" type="presParOf" srcId="{646DFA94-3461-4F5C-B256-ABA727A9510A}" destId="{F7AFCEDC-DACF-487F-B7ED-E0728F7D7B31}" srcOrd="7" destOrd="0" presId="urn:microsoft.com/office/officeart/2005/8/layout/vList2"/>
    <dgm:cxn modelId="{F3E56C94-728D-4589-97FA-E6784CBD5A5D}" type="presParOf" srcId="{646DFA94-3461-4F5C-B256-ABA727A9510A}" destId="{2DEDA631-A163-4BBA-9953-02E40868F95B}" srcOrd="8" destOrd="0" presId="urn:microsoft.com/office/officeart/2005/8/layout/vList2"/>
    <dgm:cxn modelId="{85CAC3CF-F783-41D2-87C4-6A4F68DAF5CF}" type="presParOf" srcId="{646DFA94-3461-4F5C-B256-ABA727A9510A}" destId="{A730551C-AD14-47EA-8567-2FF41910E193}" srcOrd="9" destOrd="0" presId="urn:microsoft.com/office/officeart/2005/8/layout/vList2"/>
    <dgm:cxn modelId="{FAD2F24B-8965-4D70-B8E5-880FAB4F0BDF}" type="presParOf" srcId="{646DFA94-3461-4F5C-B256-ABA727A9510A}" destId="{D2D630EE-C109-4E93-BA07-03321C5EAE52}" srcOrd="10" destOrd="0" presId="urn:microsoft.com/office/officeart/2005/8/layout/vList2"/>
    <dgm:cxn modelId="{0C0E6B12-7040-4251-87AE-87A2D7309417}" type="presParOf" srcId="{646DFA94-3461-4F5C-B256-ABA727A9510A}" destId="{23F3AF34-2715-49E5-9F52-529EF0CC3006}" srcOrd="11" destOrd="0" presId="urn:microsoft.com/office/officeart/2005/8/layout/vList2"/>
    <dgm:cxn modelId="{7E537AE9-5F0C-4B99-AAAD-8B6064EE2528}" type="presParOf" srcId="{646DFA94-3461-4F5C-B256-ABA727A9510A}" destId="{3A0457DA-DDB8-4110-925B-CFA3955C25B0}" srcOrd="12" destOrd="0" presId="urn:microsoft.com/office/officeart/2005/8/layout/vList2"/>
    <dgm:cxn modelId="{D6B47E50-BBAD-442B-A458-9B6D423108E6}" type="presParOf" srcId="{646DFA94-3461-4F5C-B256-ABA727A9510A}" destId="{5B4B98BC-F355-4510-8CCF-F032AE7AC684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 custT="1"/>
      <dgm:spPr/>
      <dgm:t>
        <a:bodyPr/>
        <a:lstStyle/>
        <a:p>
          <a:pPr rtl="0"/>
          <a:r>
            <a:rPr lang="id-ID" sz="1400" b="1" dirty="0"/>
            <a:t>1. </a:t>
          </a:r>
          <a:r>
            <a:rPr lang="en-US" sz="1400" b="1" dirty="0" err="1"/>
            <a:t>Sejarah</a:t>
          </a:r>
          <a:r>
            <a:rPr lang="en-US" sz="1400" b="1" dirty="0"/>
            <a:t> </a:t>
          </a:r>
          <a:r>
            <a:rPr lang="en-US" sz="1400" b="1" dirty="0" err="1"/>
            <a:t>Institusi</a:t>
          </a:r>
          <a:endParaRPr lang="en-US" sz="1400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id-ID" dirty="0">
              <a:latin typeface="+mn-lt"/>
            </a:rPr>
            <a:t>Informasi tentang m</a:t>
          </a:r>
          <a:r>
            <a:rPr lang="en-US" dirty="0" err="1">
              <a:latin typeface="+mn-lt"/>
            </a:rPr>
            <a:t>andat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pendirian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perkembangan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perguruan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tinggi</a:t>
          </a:r>
          <a:r>
            <a:rPr lang="en-US" dirty="0">
              <a:latin typeface="+mn-lt"/>
            </a:rPr>
            <a:t> (</a:t>
          </a:r>
          <a:r>
            <a:rPr lang="en-US" dirty="0" err="1">
              <a:latin typeface="+mn-lt"/>
            </a:rPr>
            <a:t>jika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terjadi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pergeseran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mandat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atau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perubahan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bentuk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institusi</a:t>
          </a:r>
          <a:r>
            <a:rPr lang="en-US" dirty="0">
              <a:latin typeface="+mn-lt"/>
            </a:rPr>
            <a:t>) </a:t>
          </a:r>
          <a:r>
            <a:rPr lang="en-US" dirty="0" err="1">
              <a:latin typeface="+mn-lt"/>
            </a:rPr>
            <a:t>secara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ringkas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jelas</a:t>
          </a:r>
          <a:r>
            <a:rPr lang="en-US" dirty="0">
              <a:latin typeface="+mn-lt"/>
            </a:rPr>
            <a:t>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 custT="1"/>
      <dgm:spPr/>
      <dgm:t>
        <a:bodyPr/>
        <a:lstStyle/>
        <a:p>
          <a:pPr rtl="0"/>
          <a:r>
            <a:rPr lang="id-ID" sz="1400" b="1" dirty="0"/>
            <a:t>2. </a:t>
          </a:r>
          <a:r>
            <a:rPr lang="en-US" sz="1400" b="1" dirty="0" err="1"/>
            <a:t>Visi</a:t>
          </a:r>
          <a:r>
            <a:rPr lang="en-US" sz="1400" b="1" dirty="0"/>
            <a:t>, </a:t>
          </a:r>
          <a:r>
            <a:rPr lang="en-US" sz="1400" b="1" dirty="0" err="1"/>
            <a:t>misi</a:t>
          </a:r>
          <a:r>
            <a:rPr lang="en-US" sz="1400" b="1" dirty="0"/>
            <a:t>, </a:t>
          </a:r>
          <a:r>
            <a:rPr lang="en-US" sz="1400" b="1" dirty="0" err="1"/>
            <a:t>tujuan</a:t>
          </a:r>
          <a:r>
            <a:rPr lang="en-US" sz="1400" b="1" dirty="0"/>
            <a:t>, </a:t>
          </a:r>
          <a:r>
            <a:rPr lang="en-US" sz="1400" b="1" dirty="0" err="1"/>
            <a:t>strategi</a:t>
          </a:r>
          <a:r>
            <a:rPr lang="en-US" sz="1400" b="1" dirty="0"/>
            <a:t>, </a:t>
          </a:r>
          <a:r>
            <a:rPr lang="en-US" sz="1400" b="1" dirty="0" err="1"/>
            <a:t>dan</a:t>
          </a:r>
          <a:r>
            <a:rPr lang="en-US" sz="1400" b="1" dirty="0"/>
            <a:t> </a:t>
          </a:r>
          <a:r>
            <a:rPr lang="en-US" sz="1400" b="1" dirty="0" err="1"/>
            <a:t>tata</a:t>
          </a:r>
          <a:r>
            <a:rPr lang="en-US" sz="1400" b="1" dirty="0"/>
            <a:t> </a:t>
          </a:r>
          <a:r>
            <a:rPr lang="en-US" sz="1400" b="1" dirty="0" err="1"/>
            <a:t>nilai</a:t>
          </a:r>
          <a:endParaRPr lang="en-US" sz="1400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id-ID" dirty="0"/>
            <a:t>D</a:t>
          </a:r>
          <a:r>
            <a:rPr lang="en-US" dirty="0" err="1"/>
            <a:t>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visi</a:t>
          </a:r>
          <a:r>
            <a:rPr lang="en-US" dirty="0"/>
            <a:t>, </a:t>
          </a:r>
          <a:r>
            <a:rPr lang="en-US" dirty="0" err="1"/>
            <a:t>misi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sasaran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nilai</a:t>
          </a:r>
          <a:r>
            <a:rPr lang="en-US" dirty="0"/>
            <a:t> yang </a:t>
          </a:r>
          <a:r>
            <a:rPr lang="en-US" dirty="0" err="1"/>
            <a:t>diterapkan</a:t>
          </a:r>
          <a:r>
            <a:rPr lang="en-US" dirty="0"/>
            <a:t> di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endParaRPr lang="en-US" dirty="0"/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id-ID" sz="1400" b="1" dirty="0"/>
            <a:t>3. </a:t>
          </a:r>
          <a:r>
            <a:rPr lang="en-US" sz="1400" b="1" dirty="0" err="1"/>
            <a:t>Organisasi</a:t>
          </a:r>
          <a:r>
            <a:rPr lang="en-US" sz="1400" b="1" dirty="0"/>
            <a:t> </a:t>
          </a:r>
          <a:r>
            <a:rPr lang="en-US" sz="1400" b="1" dirty="0" err="1"/>
            <a:t>dan</a:t>
          </a:r>
          <a:r>
            <a:rPr lang="en-US" sz="1400" b="1" dirty="0"/>
            <a:t> Tata </a:t>
          </a:r>
          <a:r>
            <a:rPr lang="en-US" sz="1400" b="1" dirty="0" err="1"/>
            <a:t>Kerja</a:t>
          </a:r>
          <a:endParaRPr lang="en-US" sz="14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id-ID" dirty="0"/>
            <a:t>P</a:t>
          </a:r>
          <a:r>
            <a:rPr lang="en-US" dirty="0" err="1"/>
            <a:t>enjelasan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organisasi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 yang </a:t>
          </a:r>
          <a:r>
            <a:rPr lang="en-US" dirty="0" err="1"/>
            <a:t>saat</a:t>
          </a:r>
          <a:r>
            <a:rPr lang="en-US" dirty="0"/>
            <a:t> </a:t>
          </a:r>
          <a:r>
            <a:rPr lang="en-US" dirty="0" err="1"/>
            <a:t>ini</a:t>
          </a:r>
          <a:r>
            <a:rPr lang="en-US" dirty="0"/>
            <a:t> </a:t>
          </a:r>
          <a:r>
            <a:rPr lang="en-US" dirty="0" err="1"/>
            <a:t>berlaku</a:t>
          </a:r>
          <a:r>
            <a:rPr lang="en-US" dirty="0"/>
            <a:t>, 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didalamnya</a:t>
          </a:r>
          <a:r>
            <a:rPr lang="en-US" dirty="0"/>
            <a:t> </a:t>
          </a:r>
          <a:r>
            <a:rPr lang="en-US" dirty="0" err="1"/>
            <a:t>diuraikan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ringkas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struktur</a:t>
          </a:r>
          <a:r>
            <a:rPr lang="en-US" dirty="0"/>
            <a:t> </a:t>
          </a:r>
          <a:r>
            <a:rPr lang="en-US" dirty="0" err="1"/>
            <a:t>organisasi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 (</a:t>
          </a:r>
          <a:r>
            <a:rPr lang="en-US" dirty="0" err="1"/>
            <a:t>Fakultas</a:t>
          </a:r>
          <a:r>
            <a:rPr lang="en-US" dirty="0"/>
            <a:t>, </a:t>
          </a:r>
          <a:r>
            <a:rPr lang="en-US" dirty="0" err="1"/>
            <a:t>Lembaga</a:t>
          </a:r>
          <a:r>
            <a:rPr lang="en-US" dirty="0"/>
            <a:t>, Program </a:t>
          </a:r>
          <a:r>
            <a:rPr lang="en-US" dirty="0" err="1"/>
            <a:t>Studi</a:t>
          </a:r>
          <a:r>
            <a:rPr lang="en-US" dirty="0"/>
            <a:t>, </a:t>
          </a:r>
          <a:r>
            <a:rPr lang="en-US" dirty="0" err="1"/>
            <a:t>dll</a:t>
          </a:r>
          <a:r>
            <a:rPr lang="en-US" dirty="0"/>
            <a:t>.), </a:t>
          </a:r>
          <a:r>
            <a:rPr lang="en-US" dirty="0" err="1"/>
            <a:t>tugas</a:t>
          </a:r>
          <a:r>
            <a:rPr lang="en-US" dirty="0"/>
            <a:t> </a:t>
          </a:r>
          <a:r>
            <a:rPr lang="en-US" dirty="0" err="1"/>
            <a:t>pokok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fungsinya</a:t>
          </a:r>
          <a:r>
            <a:rPr lang="en-US" dirty="0"/>
            <a:t> (</a:t>
          </a:r>
          <a:r>
            <a:rPr lang="en-US" dirty="0" err="1"/>
            <a:t>tupoksi</a:t>
          </a:r>
          <a:r>
            <a:rPr lang="en-US" dirty="0"/>
            <a:t>)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 custT="1"/>
      <dgm:spPr/>
      <dgm:t>
        <a:bodyPr/>
        <a:lstStyle/>
        <a:p>
          <a:pPr rtl="0"/>
          <a:r>
            <a:rPr lang="id-ID" sz="1400" b="1" dirty="0"/>
            <a:t>4. </a:t>
          </a:r>
          <a:r>
            <a:rPr lang="en-US" sz="1400" b="1" dirty="0" err="1"/>
            <a:t>Mahasiswa</a:t>
          </a:r>
          <a:r>
            <a:rPr lang="en-US" sz="1400" b="1" dirty="0"/>
            <a:t> </a:t>
          </a:r>
          <a:r>
            <a:rPr lang="en-US" sz="1400" b="1" dirty="0" err="1"/>
            <a:t>dan</a:t>
          </a:r>
          <a:r>
            <a:rPr lang="en-US" sz="1400" b="1" dirty="0"/>
            <a:t> </a:t>
          </a:r>
          <a:r>
            <a:rPr lang="en-US" sz="1400" b="1" dirty="0" err="1"/>
            <a:t>lulusan</a:t>
          </a:r>
          <a:endParaRPr lang="en-US" sz="1400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id-ID" b="1" dirty="0"/>
            <a:t>D</a:t>
          </a:r>
          <a:r>
            <a:rPr lang="en-US" b="1" dirty="0" err="1"/>
            <a:t>eskripsi</a:t>
          </a:r>
          <a:r>
            <a:rPr lang="en-US" b="1" dirty="0"/>
            <a:t> </a:t>
          </a:r>
          <a:r>
            <a:rPr lang="en-US" b="1" dirty="0" err="1"/>
            <a:t>ringkas</a:t>
          </a:r>
          <a:r>
            <a:rPr lang="en-US" b="1" dirty="0"/>
            <a:t> data </a:t>
          </a:r>
          <a:r>
            <a:rPr lang="en-US" b="1" dirty="0" err="1"/>
            <a:t>jumlah</a:t>
          </a:r>
          <a:r>
            <a:rPr lang="en-US" b="1" dirty="0"/>
            <a:t> </a:t>
          </a:r>
          <a:r>
            <a:rPr lang="en-US" b="1" dirty="0" err="1"/>
            <a:t>mahasiswa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lulusan</a:t>
          </a:r>
          <a:r>
            <a:rPr lang="en-US" b="1" dirty="0"/>
            <a:t>, </a:t>
          </a:r>
          <a:r>
            <a:rPr lang="en-US" b="1" dirty="0" err="1"/>
            <a:t>termasuk</a:t>
          </a:r>
          <a:r>
            <a:rPr lang="en-US" b="1" dirty="0"/>
            <a:t> </a:t>
          </a:r>
          <a:r>
            <a:rPr lang="en-US" b="1" dirty="0" err="1"/>
            <a:t>kualitas</a:t>
          </a:r>
          <a:r>
            <a:rPr lang="en-US" b="1" dirty="0"/>
            <a:t> </a:t>
          </a:r>
          <a:r>
            <a:rPr lang="en-US" b="1" dirty="0" err="1"/>
            <a:t>masukan</a:t>
          </a:r>
          <a:r>
            <a:rPr lang="en-US" b="1" dirty="0"/>
            <a:t>, </a:t>
          </a:r>
          <a:r>
            <a:rPr lang="en-US" b="1" dirty="0" err="1"/>
            <a:t>prestasi</a:t>
          </a:r>
          <a:r>
            <a:rPr lang="en-US" b="1" dirty="0"/>
            <a:t> monumental yang </a:t>
          </a:r>
          <a:r>
            <a:rPr lang="en-US" b="1" dirty="0" err="1"/>
            <a:t>dicapai</a:t>
          </a:r>
          <a:r>
            <a:rPr lang="en-US" b="1" dirty="0"/>
            <a:t> </a:t>
          </a:r>
          <a:r>
            <a:rPr lang="en-US" b="1" dirty="0" err="1"/>
            <a:t>mahasiswa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lulusan</a:t>
          </a:r>
          <a:r>
            <a:rPr lang="en-US" b="1" dirty="0"/>
            <a:t>,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lulusan</a:t>
          </a:r>
          <a:r>
            <a:rPr lang="en-US" b="1" dirty="0"/>
            <a:t>.</a:t>
          </a:r>
          <a:endParaRPr lang="en-US" dirty="0"/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 custT="1"/>
      <dgm:spPr/>
      <dgm:t>
        <a:bodyPr/>
        <a:lstStyle/>
        <a:p>
          <a:pPr rtl="0"/>
          <a:r>
            <a:rPr lang="id-ID" sz="1400" b="1" dirty="0"/>
            <a:t>5. </a:t>
          </a:r>
          <a:r>
            <a:rPr lang="en-US" sz="1400" b="1" dirty="0" err="1"/>
            <a:t>Dosen</a:t>
          </a:r>
          <a:r>
            <a:rPr lang="en-US" sz="1400" b="1" dirty="0"/>
            <a:t> </a:t>
          </a:r>
          <a:r>
            <a:rPr lang="en-US" sz="1400" b="1" dirty="0" err="1"/>
            <a:t>dan</a:t>
          </a:r>
          <a:r>
            <a:rPr lang="en-US" sz="1400" b="1" dirty="0"/>
            <a:t> </a:t>
          </a:r>
          <a:r>
            <a:rPr lang="en-US" sz="1400" b="1" dirty="0" err="1"/>
            <a:t>tenaga</a:t>
          </a:r>
          <a:r>
            <a:rPr lang="en-US" sz="1400" b="1" dirty="0"/>
            <a:t> </a:t>
          </a:r>
          <a:r>
            <a:rPr lang="en-US" sz="1400" b="1" dirty="0" err="1"/>
            <a:t>kependidikan</a:t>
          </a:r>
          <a:endParaRPr lang="en-US" sz="1400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id-ID" dirty="0"/>
            <a:t>I</a:t>
          </a:r>
          <a:r>
            <a:rPr lang="en-US" dirty="0" err="1"/>
            <a:t>nformasi</a:t>
          </a:r>
          <a:r>
            <a:rPr lang="en-US" dirty="0"/>
            <a:t> </a:t>
          </a:r>
          <a:r>
            <a:rPr lang="en-US" dirty="0" err="1"/>
            <a:t>ringkas</a:t>
          </a:r>
          <a:r>
            <a:rPr lang="en-US" dirty="0"/>
            <a:t> </a:t>
          </a:r>
          <a:r>
            <a:rPr lang="en-US" dirty="0" err="1"/>
            <a:t>jumlah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kualifikasi</a:t>
          </a:r>
          <a:r>
            <a:rPr lang="en-US" dirty="0"/>
            <a:t> SDM (</a:t>
          </a:r>
          <a:r>
            <a:rPr lang="en-US" dirty="0" err="1"/>
            <a:t>dosen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tenaga</a:t>
          </a:r>
          <a:r>
            <a:rPr lang="en-US" dirty="0"/>
            <a:t> </a:t>
          </a:r>
          <a:r>
            <a:rPr lang="en-US" dirty="0" err="1"/>
            <a:t>kependidikan</a:t>
          </a:r>
          <a:r>
            <a:rPr lang="en-US" dirty="0"/>
            <a:t>), </a:t>
          </a:r>
          <a:r>
            <a:rPr lang="en-US" dirty="0" err="1"/>
            <a:t>kecukupan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prestasi</a:t>
          </a:r>
          <a:r>
            <a:rPr lang="en-US" dirty="0"/>
            <a:t> monumental yang </a:t>
          </a:r>
          <a:r>
            <a:rPr lang="en-US" dirty="0" err="1"/>
            <a:t>dicapai</a:t>
          </a:r>
          <a:endParaRPr lang="en-US" dirty="0"/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 custT="1"/>
      <dgm:spPr/>
      <dgm:t>
        <a:bodyPr/>
        <a:lstStyle/>
        <a:p>
          <a:r>
            <a:rPr lang="id-ID" sz="1400" b="1" dirty="0"/>
            <a:t>6. </a:t>
          </a:r>
          <a:r>
            <a:rPr lang="en-US" sz="1400" b="1" dirty="0" err="1"/>
            <a:t>Keuangan</a:t>
          </a:r>
          <a:r>
            <a:rPr lang="en-US" sz="1400" b="1" dirty="0"/>
            <a:t>, </a:t>
          </a:r>
          <a:r>
            <a:rPr lang="en-US" sz="1400" b="1" dirty="0" err="1"/>
            <a:t>sarana</a:t>
          </a:r>
          <a:r>
            <a:rPr lang="en-US" sz="1400" b="1" dirty="0"/>
            <a:t>, </a:t>
          </a:r>
          <a:r>
            <a:rPr lang="en-US" sz="1400" b="1" dirty="0" err="1"/>
            <a:t>dan</a:t>
          </a:r>
          <a:r>
            <a:rPr lang="en-US" sz="1400" b="1" dirty="0"/>
            <a:t> </a:t>
          </a:r>
          <a:r>
            <a:rPr lang="en-US" sz="1400" b="1" dirty="0" err="1"/>
            <a:t>prasarana</a:t>
          </a:r>
          <a:endParaRPr lang="en-US" sz="1400" b="1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 custT="1"/>
      <dgm:spPr/>
      <dgm:t>
        <a:bodyPr/>
        <a:lstStyle/>
        <a:p>
          <a:r>
            <a:rPr lang="id-ID" sz="1400" b="1" dirty="0"/>
            <a:t>8. </a:t>
          </a:r>
          <a:r>
            <a:rPr lang="en-US" sz="1400" b="1" dirty="0" err="1"/>
            <a:t>Kinerja</a:t>
          </a:r>
          <a:r>
            <a:rPr lang="en-US" sz="1400" b="1" dirty="0"/>
            <a:t> </a:t>
          </a:r>
          <a:r>
            <a:rPr lang="en-US" sz="1400" b="1" dirty="0" err="1"/>
            <a:t>institusi</a:t>
          </a:r>
          <a:endParaRPr lang="en-US" sz="1400" b="1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id-ID" dirty="0"/>
            <a:t>D</a:t>
          </a:r>
          <a:r>
            <a:rPr lang="en-US" dirty="0" err="1"/>
            <a:t>eskripsi</a:t>
          </a:r>
          <a:r>
            <a:rPr lang="en-US" dirty="0"/>
            <a:t> </a:t>
          </a:r>
          <a:r>
            <a:rPr lang="en-US" dirty="0" err="1"/>
            <a:t>ringkas</a:t>
          </a:r>
          <a:r>
            <a:rPr lang="en-US" dirty="0"/>
            <a:t> </a:t>
          </a:r>
          <a:r>
            <a:rPr lang="en-US" dirty="0" err="1"/>
            <a:t>kecukupan</a:t>
          </a:r>
          <a:r>
            <a:rPr lang="en-US" dirty="0"/>
            <a:t>, </a:t>
          </a:r>
          <a:r>
            <a:rPr lang="en-US" dirty="0" err="1"/>
            <a:t>kelayakan</a:t>
          </a:r>
          <a:r>
            <a:rPr lang="en-US" dirty="0"/>
            <a:t>, </a:t>
          </a:r>
          <a:r>
            <a:rPr lang="en-US" dirty="0" err="1"/>
            <a:t>kualitas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aksesibilitas</a:t>
          </a:r>
          <a:r>
            <a:rPr lang="en-US" dirty="0"/>
            <a:t> </a:t>
          </a:r>
          <a:r>
            <a:rPr lang="en-US" dirty="0" err="1"/>
            <a:t>sumberdaya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endParaRPr lang="en-US" dirty="0"/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id-ID" dirty="0"/>
            <a:t>D</a:t>
          </a:r>
          <a:r>
            <a:rPr lang="en-US" dirty="0" err="1"/>
            <a:t>eskripsi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yang paling </a:t>
          </a:r>
          <a:r>
            <a:rPr lang="en-US" dirty="0" err="1"/>
            <a:t>diunggulkan</a:t>
          </a:r>
          <a:endParaRPr lang="en-US" dirty="0"/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 custT="1"/>
      <dgm:spPr/>
      <dgm:t>
        <a:bodyPr/>
        <a:lstStyle/>
        <a:p>
          <a:r>
            <a:rPr lang="id-ID" sz="1400" b="1" dirty="0"/>
            <a:t>7. </a:t>
          </a:r>
          <a:r>
            <a:rPr lang="en-US" sz="1400" b="1" dirty="0" err="1"/>
            <a:t>Sistem</a:t>
          </a:r>
          <a:r>
            <a:rPr lang="en-US" sz="1400" b="1" dirty="0"/>
            <a:t> </a:t>
          </a:r>
          <a:r>
            <a:rPr lang="en-US" sz="1400" b="1" dirty="0" err="1"/>
            <a:t>Penjaminan</a:t>
          </a:r>
          <a:r>
            <a:rPr lang="en-US" sz="1400" b="1" dirty="0"/>
            <a:t> </a:t>
          </a:r>
          <a:r>
            <a:rPr lang="en-US" sz="1400" b="1" dirty="0" err="1"/>
            <a:t>Mutu</a:t>
          </a:r>
          <a:endParaRPr lang="en-US" sz="1400" b="1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id-ID" dirty="0"/>
            <a:t>D</a:t>
          </a:r>
          <a:r>
            <a:rPr lang="en-US" dirty="0" err="1"/>
            <a:t>eskripsi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id-ID" dirty="0"/>
            <a:t>: </a:t>
          </a:r>
          <a:r>
            <a:rPr lang="en-US" dirty="0" err="1"/>
            <a:t>kebijakan</a:t>
          </a:r>
          <a:r>
            <a:rPr lang="en-US" dirty="0"/>
            <a:t>, </a:t>
          </a:r>
          <a:r>
            <a:rPr lang="en-US" dirty="0" err="1"/>
            <a:t>organisasi</a:t>
          </a:r>
          <a:r>
            <a:rPr lang="en-US" dirty="0"/>
            <a:t>, </a:t>
          </a:r>
          <a:r>
            <a:rPr lang="en-US" dirty="0" err="1"/>
            <a:t>instrumen</a:t>
          </a:r>
          <a:r>
            <a:rPr lang="en-US" dirty="0"/>
            <a:t>, </a:t>
          </a:r>
          <a:r>
            <a:rPr lang="en-US" dirty="0" err="1"/>
            <a:t>implementasi</a:t>
          </a:r>
          <a:r>
            <a:rPr lang="en-US" dirty="0"/>
            <a:t>, monitoring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evaluasi</a:t>
          </a:r>
          <a:r>
            <a:rPr lang="en-US" dirty="0"/>
            <a:t>, </a:t>
          </a:r>
          <a:r>
            <a:rPr lang="en-US" dirty="0" err="1"/>
            <a:t>pelaporan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70BE600C-7F13-4278-B8CB-2BD80DD40D00}">
      <dgm:prSet/>
      <dgm:spPr/>
      <dgm:t>
        <a:bodyPr/>
        <a:lstStyle/>
        <a:p>
          <a:r>
            <a:rPr lang="en-US" dirty="0"/>
            <a:t>S</a:t>
          </a:r>
          <a:r>
            <a:rPr lang="id-ID" dirty="0"/>
            <a:t>i</a:t>
          </a:r>
          <a:r>
            <a:rPr lang="en-US" dirty="0"/>
            <a:t>stem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internal (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 yang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), </a:t>
          </a:r>
          <a:r>
            <a:rPr lang="en-US" dirty="0" err="1"/>
            <a:t>pengakuan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 </a:t>
          </a:r>
          <a:r>
            <a:rPr lang="en-US" dirty="0" err="1"/>
            <a:t>lembaga</a:t>
          </a:r>
          <a:r>
            <a:rPr lang="en-US" dirty="0"/>
            <a:t> audit </a:t>
          </a:r>
          <a:r>
            <a:rPr lang="en-US" dirty="0" err="1"/>
            <a:t>eksternal</a:t>
          </a:r>
          <a:r>
            <a:rPr lang="en-US" dirty="0"/>
            <a:t> (</a:t>
          </a:r>
          <a:r>
            <a:rPr lang="en-US" dirty="0" err="1"/>
            <a:t>bukan</a:t>
          </a:r>
          <a:r>
            <a:rPr lang="en-US" dirty="0"/>
            <a:t> BAN PT), </a:t>
          </a:r>
          <a:r>
            <a:rPr lang="en-US" dirty="0" err="1"/>
            <a:t>lembaga</a:t>
          </a:r>
          <a:r>
            <a:rPr lang="en-US" dirty="0"/>
            <a:t> </a:t>
          </a:r>
          <a:r>
            <a:rPr lang="en-US" dirty="0" err="1"/>
            <a:t>akreditasi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lembaga</a:t>
          </a:r>
          <a:r>
            <a:rPr lang="en-US" dirty="0"/>
            <a:t> </a:t>
          </a:r>
          <a:r>
            <a:rPr lang="en-US" dirty="0" err="1"/>
            <a:t>sertifikasi</a:t>
          </a:r>
          <a:r>
            <a:rPr lang="en-US" dirty="0"/>
            <a:t>.</a:t>
          </a:r>
        </a:p>
      </dgm:t>
    </dgm:pt>
    <dgm:pt modelId="{4146D14F-DF0F-4E59-B7ED-2A638241A054}" type="parTrans" cxnId="{47BDE74B-8913-463E-BA33-8EF559860021}">
      <dgm:prSet/>
      <dgm:spPr/>
      <dgm:t>
        <a:bodyPr/>
        <a:lstStyle/>
        <a:p>
          <a:endParaRPr lang="en-US"/>
        </a:p>
      </dgm:t>
    </dgm:pt>
    <dgm:pt modelId="{3C81C321-F7DE-4BE6-A86C-D42474DB86C8}" type="sibTrans" cxnId="{47BDE74B-8913-463E-BA33-8EF559860021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8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8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8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8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8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8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8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8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8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8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8">
        <dgm:presLayoutVars>
          <dgm:bulletEnabled val="1"/>
        </dgm:presLayoutVars>
      </dgm:prSet>
      <dgm:spPr/>
    </dgm:pt>
  </dgm:ptLst>
  <dgm:cxnLst>
    <dgm:cxn modelId="{50696F09-4F25-4F8B-99AF-4EF36F20E648}" type="presOf" srcId="{1AF54BCD-DCF4-4C18-9AB3-ECA1F57D8892}" destId="{5B4B98BC-F355-4510-8CCF-F032AE7AC684}" srcOrd="0" destOrd="0" presId="urn:microsoft.com/office/officeart/2005/8/layout/vList2"/>
    <dgm:cxn modelId="{0BF27615-F4E5-44EE-9222-BE68CB43A017}" type="presOf" srcId="{DD2B1AB2-1DE7-407C-9008-2F1CB47717DB}" destId="{7438BCAD-2F7D-41A1-8E95-AE8439AF2BF6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AA99E123-18F0-457F-8A65-6FC1AB5C3295}" type="presOf" srcId="{16D16AA4-869D-4C19-921F-BF1164470351}" destId="{23F3AF34-2715-49E5-9F52-529EF0CC3006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8F8ECE36-F3B1-4197-905E-64E2FBE2F9D7}" type="presOf" srcId="{03E037EB-70E4-4487-87F8-735C98E42FA2}" destId="{646DFA94-3461-4F5C-B256-ABA727A9510A}" srcOrd="0" destOrd="0" presId="urn:microsoft.com/office/officeart/2005/8/layout/vList2"/>
    <dgm:cxn modelId="{6F70283B-529A-49A0-B93D-0CD82188FC58}" type="presOf" srcId="{C6F0C9D9-01A8-4238-9CC1-2350319F1610}" destId="{2B77AAD6-6F7A-4184-95FE-A99485CDABC4}" srcOrd="0" destOrd="0" presId="urn:microsoft.com/office/officeart/2005/8/layout/vList2"/>
    <dgm:cxn modelId="{41D85068-B372-44D8-8D5A-C4D25CBBD880}" type="presOf" srcId="{C487581C-005D-430B-937C-F362DD2B43CC}" destId="{BB10665E-3681-48AF-8D13-2B8A0C41A91D}" srcOrd="0" destOrd="0" presId="urn:microsoft.com/office/officeart/2005/8/layout/vList2"/>
    <dgm:cxn modelId="{2AF5CD6B-75B4-4FDA-A439-CA4435163F5A}" type="presOf" srcId="{19A39D42-6085-4EFA-BCD6-32FF9BA2B3CA}" destId="{D6978E3E-6F50-4722-857B-924D7D7BF191}" srcOrd="0" destOrd="0" presId="urn:microsoft.com/office/officeart/2005/8/layout/vList2"/>
    <dgm:cxn modelId="{47BDE74B-8913-463E-BA33-8EF559860021}" srcId="{C6F0C9D9-01A8-4238-9CC1-2350319F1610}" destId="{70BE600C-7F13-4278-B8CB-2BD80DD40D00}" srcOrd="1" destOrd="0" parTransId="{4146D14F-DF0F-4E59-B7ED-2A638241A054}" sibTransId="{3C81C321-F7DE-4BE6-A86C-D42474DB86C8}"/>
    <dgm:cxn modelId="{2B4D3B4C-C816-44DA-A262-DE307C965054}" type="presOf" srcId="{E973707A-9B0D-4141-9A4E-A1DE3E432894}" destId="{3A0457DA-DDB8-4110-925B-CFA3955C25B0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DC077D53-AB5B-4F60-8666-C6CDFC9E6617}" type="presOf" srcId="{BF64CC27-FD5E-4CCC-8AB1-0BA352B162E4}" destId="{A730551C-AD14-47EA-8567-2FF41910E193}" srcOrd="0" destOrd="0" presId="urn:microsoft.com/office/officeart/2005/8/layout/vList2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3F91B675-1E5A-403E-A898-4CC9160B6E01}" type="presOf" srcId="{70BE600C-7F13-4278-B8CB-2BD80DD40D00}" destId="{12D3B0C4-5A49-402C-A73C-31D49B9D651D}" srcOrd="0" destOrd="1" presId="urn:microsoft.com/office/officeart/2005/8/layout/vList2"/>
    <dgm:cxn modelId="{52F94C76-9ADF-4627-8CBA-FA2DCEC5BE42}" type="presOf" srcId="{D940A34E-2E46-4615-94B9-D998A3085696}" destId="{2DEDA631-A163-4BBA-9953-02E40868F95B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69DFDC89-4CBA-4578-9ADD-45101D2E617B}" type="presOf" srcId="{AC004A76-C47A-4985-977E-F786F3E662A8}" destId="{F7AFCEDC-DACF-487F-B7ED-E0728F7D7B31}" srcOrd="0" destOrd="0" presId="urn:microsoft.com/office/officeart/2005/8/layout/vList2"/>
    <dgm:cxn modelId="{D5760D8D-0015-481B-91C3-F53EE557B432}" type="presOf" srcId="{F57E9E73-A8B8-47A2-8E84-9AD21A984C92}" destId="{9DC30CB3-5443-4E4F-8798-717384E476F7}" srcOrd="0" destOrd="0" presId="urn:microsoft.com/office/officeart/2005/8/layout/vList2"/>
    <dgm:cxn modelId="{F6455EA3-832E-4DB8-BE3B-4757D9B5D44D}" type="presOf" srcId="{2E837FCB-D90E-42CB-ADAA-04416AEEA113}" destId="{12D3B0C4-5A49-402C-A73C-31D49B9D651D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BC77CBAD-3663-4CAE-A09C-F4A9A526182A}" type="presOf" srcId="{62D0B233-7941-45DF-965D-76C035B08835}" destId="{B743F4D8-190D-4A42-998B-34D5037B107C}" srcOrd="0" destOrd="0" presId="urn:microsoft.com/office/officeart/2005/8/layout/vList2"/>
    <dgm:cxn modelId="{00F8CDB3-0954-46DD-9848-19517EB18CBC}" type="presOf" srcId="{D4E3E2BC-E1FC-4A7B-961E-2F587B2B0B6F}" destId="{EC95F453-F64D-43CF-93BF-7EB0427E952A}" srcOrd="0" destOrd="0" presId="urn:microsoft.com/office/officeart/2005/8/layout/vList2"/>
    <dgm:cxn modelId="{2A233EB5-35B0-4B74-A60C-9636A9E4FBA7}" type="presOf" srcId="{489E8178-38B9-4004-ABDE-7EFCA511135D}" destId="{0C6250E1-16C7-4468-9673-D02DD1169685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0CB8FCF-6F94-4219-B9E8-B54E3D52CABD}" type="presOf" srcId="{DF1AA189-DE56-4899-82F1-BBAA4A7CAA49}" destId="{D2D630EE-C109-4E93-BA07-03321C5EAE52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718E6022-3123-4246-A355-167E31C91312}" type="presParOf" srcId="{646DFA94-3461-4F5C-B256-ABA727A9510A}" destId="{EC95F453-F64D-43CF-93BF-7EB0427E952A}" srcOrd="0" destOrd="0" presId="urn:microsoft.com/office/officeart/2005/8/layout/vList2"/>
    <dgm:cxn modelId="{C1ADEC4F-E34D-408C-A2A0-CD645AC18C82}" type="presParOf" srcId="{646DFA94-3461-4F5C-B256-ABA727A9510A}" destId="{9DC30CB3-5443-4E4F-8798-717384E476F7}" srcOrd="1" destOrd="0" presId="urn:microsoft.com/office/officeart/2005/8/layout/vList2"/>
    <dgm:cxn modelId="{6D60BE4A-504D-46CD-8704-68D4F0B9633A}" type="presParOf" srcId="{646DFA94-3461-4F5C-B256-ABA727A9510A}" destId="{BB10665E-3681-48AF-8D13-2B8A0C41A91D}" srcOrd="2" destOrd="0" presId="urn:microsoft.com/office/officeart/2005/8/layout/vList2"/>
    <dgm:cxn modelId="{44628201-F4B6-45C0-B478-2700A62D680D}" type="presParOf" srcId="{646DFA94-3461-4F5C-B256-ABA727A9510A}" destId="{B743F4D8-190D-4A42-998B-34D5037B107C}" srcOrd="3" destOrd="0" presId="urn:microsoft.com/office/officeart/2005/8/layout/vList2"/>
    <dgm:cxn modelId="{4ECEE4BB-3A51-48E8-BD1F-6524B37EB76D}" type="presParOf" srcId="{646DFA94-3461-4F5C-B256-ABA727A9510A}" destId="{0C6250E1-16C7-4468-9673-D02DD1169685}" srcOrd="4" destOrd="0" presId="urn:microsoft.com/office/officeart/2005/8/layout/vList2"/>
    <dgm:cxn modelId="{02A9F553-C661-411B-9916-414F08118A8C}" type="presParOf" srcId="{646DFA94-3461-4F5C-B256-ABA727A9510A}" destId="{7438BCAD-2F7D-41A1-8E95-AE8439AF2BF6}" srcOrd="5" destOrd="0" presId="urn:microsoft.com/office/officeart/2005/8/layout/vList2"/>
    <dgm:cxn modelId="{A92A3D2E-00FF-433F-B4CE-890F851CBD2B}" type="presParOf" srcId="{646DFA94-3461-4F5C-B256-ABA727A9510A}" destId="{D6978E3E-6F50-4722-857B-924D7D7BF191}" srcOrd="6" destOrd="0" presId="urn:microsoft.com/office/officeart/2005/8/layout/vList2"/>
    <dgm:cxn modelId="{2C4CA9BF-0CDD-47E9-90C2-F935B4743D77}" type="presParOf" srcId="{646DFA94-3461-4F5C-B256-ABA727A9510A}" destId="{F7AFCEDC-DACF-487F-B7ED-E0728F7D7B31}" srcOrd="7" destOrd="0" presId="urn:microsoft.com/office/officeart/2005/8/layout/vList2"/>
    <dgm:cxn modelId="{1E7A812F-3BC0-4BCF-ABF2-EBBE97B630F0}" type="presParOf" srcId="{646DFA94-3461-4F5C-B256-ABA727A9510A}" destId="{2DEDA631-A163-4BBA-9953-02E40868F95B}" srcOrd="8" destOrd="0" presId="urn:microsoft.com/office/officeart/2005/8/layout/vList2"/>
    <dgm:cxn modelId="{F3EEBA2F-0180-45B4-ABD7-79128C7A5C64}" type="presParOf" srcId="{646DFA94-3461-4F5C-B256-ABA727A9510A}" destId="{A730551C-AD14-47EA-8567-2FF41910E193}" srcOrd="9" destOrd="0" presId="urn:microsoft.com/office/officeart/2005/8/layout/vList2"/>
    <dgm:cxn modelId="{548A1FBA-BCDA-414B-9E1F-7A00B1E65A54}" type="presParOf" srcId="{646DFA94-3461-4F5C-B256-ABA727A9510A}" destId="{D2D630EE-C109-4E93-BA07-03321C5EAE52}" srcOrd="10" destOrd="0" presId="urn:microsoft.com/office/officeart/2005/8/layout/vList2"/>
    <dgm:cxn modelId="{9B431D67-B2C3-4D21-9725-F9CFB41A75FC}" type="presParOf" srcId="{646DFA94-3461-4F5C-B256-ABA727A9510A}" destId="{23F3AF34-2715-49E5-9F52-529EF0CC3006}" srcOrd="11" destOrd="0" presId="urn:microsoft.com/office/officeart/2005/8/layout/vList2"/>
    <dgm:cxn modelId="{A6F3D9C1-2D76-4B5F-89FA-3B2D25A1CC5F}" type="presParOf" srcId="{646DFA94-3461-4F5C-B256-ABA727A9510A}" destId="{2B77AAD6-6F7A-4184-95FE-A99485CDABC4}" srcOrd="12" destOrd="0" presId="urn:microsoft.com/office/officeart/2005/8/layout/vList2"/>
    <dgm:cxn modelId="{9D7B9719-E3AD-4D1F-B31B-0049C6EDE25A}" type="presParOf" srcId="{646DFA94-3461-4F5C-B256-ABA727A9510A}" destId="{12D3B0C4-5A49-402C-A73C-31D49B9D651D}" srcOrd="13" destOrd="0" presId="urn:microsoft.com/office/officeart/2005/8/layout/vList2"/>
    <dgm:cxn modelId="{17E9495A-D77F-4746-9979-E1F39A641F9C}" type="presParOf" srcId="{646DFA94-3461-4F5C-B256-ABA727A9510A}" destId="{3A0457DA-DDB8-4110-925B-CFA3955C25B0}" srcOrd="14" destOrd="0" presId="urn:microsoft.com/office/officeart/2005/8/layout/vList2"/>
    <dgm:cxn modelId="{55FB005C-BBC4-4F65-BC9F-8899C0175612}" type="presParOf" srcId="{646DFA94-3461-4F5C-B256-ABA727A9510A}" destId="{5B4B98BC-F355-4510-8CCF-F032AE7AC684}" srcOrd="1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VMTS: </a:t>
          </a:r>
          <a:r>
            <a:rPr lang="en-US" dirty="0" err="1"/>
            <a:t>keterlibatan</a:t>
          </a:r>
          <a:r>
            <a:rPr lang="en-US" dirty="0"/>
            <a:t> para </a:t>
          </a:r>
          <a:r>
            <a:rPr lang="en-US" dirty="0" err="1"/>
            <a:t>pemangku</a:t>
          </a:r>
          <a:r>
            <a:rPr lang="en-US" dirty="0"/>
            <a:t> </a:t>
          </a:r>
          <a:r>
            <a:rPr lang="en-US" dirty="0" err="1"/>
            <a:t>kepentingan</a:t>
          </a:r>
          <a:r>
            <a:rPr lang="en-US" dirty="0"/>
            <a:t> internal </a:t>
          </a:r>
          <a:r>
            <a:rPr lang="en-US" dirty="0" err="1"/>
            <a:t>maupun</a:t>
          </a:r>
          <a:r>
            <a:rPr lang="en-US" dirty="0"/>
            <a:t> </a:t>
          </a:r>
          <a:r>
            <a:rPr lang="en-US" dirty="0" err="1"/>
            <a:t>eksternal</a:t>
          </a:r>
          <a:r>
            <a:rPr lang="en-US" dirty="0"/>
            <a:t>, </a:t>
          </a:r>
          <a:r>
            <a:rPr lang="en-US" dirty="0" err="1"/>
            <a:t>pertimbangan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kemajuan</a:t>
          </a:r>
          <a:r>
            <a:rPr lang="en-US" dirty="0"/>
            <a:t> IPTEKS,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kebutuhan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PT.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kebijakan</a:t>
          </a:r>
          <a:r>
            <a:rPr lang="en-US" dirty="0"/>
            <a:t> : </a:t>
          </a:r>
          <a:r>
            <a:rPr lang="en-US" dirty="0" err="1"/>
            <a:t>penyusunan</a:t>
          </a:r>
          <a:r>
            <a:rPr lang="en-US" dirty="0"/>
            <a:t>, </a:t>
          </a:r>
          <a:r>
            <a:rPr lang="en-US" dirty="0" err="1"/>
            <a:t>evaluasi</a:t>
          </a:r>
          <a:r>
            <a:rPr lang="en-US" dirty="0"/>
            <a:t>, </a:t>
          </a:r>
          <a:r>
            <a:rPr lang="en-US" dirty="0" err="1"/>
            <a:t>sosialisasi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implementasi</a:t>
          </a:r>
          <a:r>
            <a:rPr lang="en-US" dirty="0"/>
            <a:t> VMTS </a:t>
          </a:r>
          <a:r>
            <a:rPr lang="en-US" dirty="0" err="1"/>
            <a:t>kedalam</a:t>
          </a:r>
          <a:r>
            <a:rPr lang="en-US" dirty="0"/>
            <a:t> </a:t>
          </a:r>
          <a:r>
            <a:rPr lang="en-US" dirty="0" err="1"/>
            <a:t>peraturan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program </a:t>
          </a:r>
          <a:r>
            <a:rPr lang="en-US" dirty="0" err="1"/>
            <a:t>pengembangan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1400" b="1" dirty="0" err="1"/>
            <a:t>Mekanisme</a:t>
          </a:r>
          <a:r>
            <a:rPr lang="en-US" sz="1400" b="1" dirty="0"/>
            <a:t> </a:t>
          </a:r>
          <a:r>
            <a:rPr lang="en-US" sz="1400" b="1" dirty="0" err="1"/>
            <a:t>Penetapan</a:t>
          </a:r>
          <a:r>
            <a:rPr lang="en-US" sz="1400" b="1" dirty="0"/>
            <a:t> </a:t>
          </a:r>
          <a:r>
            <a:rPr lang="en-US" sz="1400" b="1" dirty="0" err="1"/>
            <a:t>dan</a:t>
          </a:r>
          <a:r>
            <a:rPr lang="en-US" sz="1400" b="1" dirty="0"/>
            <a:t> </a:t>
          </a:r>
          <a:r>
            <a:rPr lang="en-US" sz="1400" b="1" dirty="0" err="1"/>
            <a:t>Strategi</a:t>
          </a:r>
          <a:r>
            <a:rPr lang="en-US" sz="1400" b="1" dirty="0"/>
            <a:t> </a:t>
          </a:r>
          <a:r>
            <a:rPr lang="en-US" sz="1400" b="1" dirty="0" err="1"/>
            <a:t>Pencapaian</a:t>
          </a:r>
          <a:r>
            <a:rPr lang="en-US" sz="1400" b="1" dirty="0"/>
            <a:t> </a:t>
          </a:r>
          <a:r>
            <a:rPr lang="en-US" sz="1400" b="1" dirty="0" err="1"/>
            <a:t>Standar</a:t>
          </a:r>
          <a:r>
            <a:rPr lang="en-US" sz="1400" b="1" dirty="0"/>
            <a:t> VMTS</a:t>
          </a:r>
          <a:endParaRPr lang="en-US" sz="14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VMTS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diuraikan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komprehensif</a:t>
          </a:r>
          <a:r>
            <a:rPr lang="en-US" dirty="0"/>
            <a:t> </a:t>
          </a:r>
          <a:r>
            <a:rPr lang="en-US" dirty="0" err="1"/>
            <a:t>strategi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VMTS.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/>
            <a:t>PT </a:t>
          </a:r>
          <a:r>
            <a:rPr lang="en-US" dirty="0" err="1"/>
            <a:t>memiliki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jangka</a:t>
          </a:r>
          <a:r>
            <a:rPr lang="en-US" dirty="0"/>
            <a:t> </a:t>
          </a:r>
          <a:r>
            <a:rPr lang="en-US" dirty="0" err="1"/>
            <a:t>panjang</a:t>
          </a:r>
          <a:r>
            <a:rPr lang="en-US" dirty="0"/>
            <a:t>, </a:t>
          </a:r>
          <a:r>
            <a:rPr lang="en-US" dirty="0" err="1"/>
            <a:t>menengah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pendek</a:t>
          </a:r>
          <a:r>
            <a:rPr lang="en-US" dirty="0"/>
            <a:t> yang </a:t>
          </a:r>
          <a:r>
            <a:rPr lang="en-US" dirty="0" err="1"/>
            <a:t>memuat</a:t>
          </a:r>
          <a:r>
            <a:rPr lang="en-US" dirty="0"/>
            <a:t> IKU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targetnya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mengukur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tujuan</a:t>
          </a:r>
          <a:r>
            <a:rPr lang="en-US" dirty="0"/>
            <a:t> </a:t>
          </a:r>
          <a:r>
            <a:rPr lang="en-US" dirty="0" err="1"/>
            <a:t>strategis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VMTS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PT. Data IKT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, </a:t>
          </a:r>
          <a:r>
            <a:rPr lang="en-US" dirty="0" err="1"/>
            <a:t>dimonitor</a:t>
          </a:r>
          <a:r>
            <a:rPr lang="en-US" dirty="0"/>
            <a:t>, </a:t>
          </a:r>
          <a:r>
            <a:rPr lang="en-US" dirty="0" err="1"/>
            <a:t>dikaji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berkelanjutan</a:t>
          </a:r>
          <a:r>
            <a:rPr lang="en-US" dirty="0"/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VMTS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tindaklanjut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VMTS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evaluasi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VMTS.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Berisi</a:t>
          </a:r>
          <a:r>
            <a:rPr lang="en-US" dirty="0"/>
            <a:t> </a:t>
          </a:r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7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7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7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7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7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7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7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6" presStyleCnt="7">
        <dgm:presLayoutVars>
          <dgm:bulletEnabled val="1"/>
        </dgm:presLayoutVars>
      </dgm:prSet>
      <dgm:spPr/>
    </dgm:pt>
  </dgm:ptLst>
  <dgm:cxnLst>
    <dgm:cxn modelId="{6C024305-7DC8-427A-803D-4940E19A6858}" type="presOf" srcId="{E973707A-9B0D-4141-9A4E-A1DE3E432894}" destId="{3A0457DA-DDB8-4110-925B-CFA3955C25B0}" srcOrd="0" destOrd="0" presId="urn:microsoft.com/office/officeart/2005/8/layout/vList2"/>
    <dgm:cxn modelId="{E5C0BF18-E333-45BF-B003-22A43DC885FF}" type="presOf" srcId="{16D16AA4-869D-4C19-921F-BF1164470351}" destId="{23F3AF34-2715-49E5-9F52-529EF0CC3006}" srcOrd="0" destOrd="0" presId="urn:microsoft.com/office/officeart/2005/8/layout/vList2"/>
    <dgm:cxn modelId="{512D9019-8E1B-44C4-9C66-41BE0D34C6AD}" type="presOf" srcId="{BF64CC27-FD5E-4CCC-8AB1-0BA352B162E4}" destId="{A730551C-AD14-47EA-8567-2FF41910E193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2C1DA920-80C0-4ED1-90F9-A634012B686E}" type="presOf" srcId="{DF1AA189-DE56-4899-82F1-BBAA4A7CAA49}" destId="{D2D630EE-C109-4E93-BA07-03321C5EAE52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9E9F0332-E244-4A83-AA5B-13E70B65834D}" type="presOf" srcId="{19A39D42-6085-4EFA-BCD6-32FF9BA2B3CA}" destId="{D6978E3E-6F50-4722-857B-924D7D7BF191}" srcOrd="0" destOrd="0" presId="urn:microsoft.com/office/officeart/2005/8/layout/vList2"/>
    <dgm:cxn modelId="{414A1734-63F2-43DA-BD1F-8880F9AB5960}" type="presOf" srcId="{F57E9E73-A8B8-47A2-8E84-9AD21A984C92}" destId="{9DC30CB3-5443-4E4F-8798-717384E476F7}" srcOrd="0" destOrd="0" presId="urn:microsoft.com/office/officeart/2005/8/layout/vList2"/>
    <dgm:cxn modelId="{17878C36-5798-4F47-9682-B04A7AAAB6F9}" type="presOf" srcId="{D4E3E2BC-E1FC-4A7B-961E-2F587B2B0B6F}" destId="{EC95F453-F64D-43CF-93BF-7EB0427E952A}" srcOrd="0" destOrd="0" presId="urn:microsoft.com/office/officeart/2005/8/layout/vList2"/>
    <dgm:cxn modelId="{C39CAC6F-31D1-4006-BDBE-46AA254A27AC}" srcId="{03E037EB-70E4-4487-87F8-735C98E42FA2}" destId="{E973707A-9B0D-4141-9A4E-A1DE3E432894}" srcOrd="6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03A7B974-172F-4740-9BD4-174D91ACC13F}" type="presOf" srcId="{AC004A76-C47A-4985-977E-F786F3E662A8}" destId="{F7AFCEDC-DACF-487F-B7ED-E0728F7D7B31}" srcOrd="0" destOrd="0" presId="urn:microsoft.com/office/officeart/2005/8/layout/vList2"/>
    <dgm:cxn modelId="{4F7DDB5A-B7A6-415E-8DB8-5D8B55B76E86}" type="presOf" srcId="{62D0B233-7941-45DF-965D-76C035B08835}" destId="{B743F4D8-190D-4A42-998B-34D5037B107C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672FD090-0F54-45C5-83D9-822ADDD80A4B}" type="presOf" srcId="{C487581C-005D-430B-937C-F362DD2B43CC}" destId="{BB10665E-3681-48AF-8D13-2B8A0C41A91D}" srcOrd="0" destOrd="0" presId="urn:microsoft.com/office/officeart/2005/8/layout/vList2"/>
    <dgm:cxn modelId="{17E49C95-AEE8-4486-860B-711EE9E71837}" type="presOf" srcId="{489E8178-38B9-4004-ABDE-7EFCA511135D}" destId="{0C6250E1-16C7-4468-9673-D02DD1169685}" srcOrd="0" destOrd="0" presId="urn:microsoft.com/office/officeart/2005/8/layout/vList2"/>
    <dgm:cxn modelId="{EF06FA96-E1B9-4209-949C-93B3CCF6817A}" type="presOf" srcId="{DD2B1AB2-1DE7-407C-9008-2F1CB47717DB}" destId="{7438BCAD-2F7D-41A1-8E95-AE8439AF2BF6}" srcOrd="0" destOrd="0" presId="urn:microsoft.com/office/officeart/2005/8/layout/vList2"/>
    <dgm:cxn modelId="{E493BFA3-AF1F-4D18-B6A7-82907D467451}" type="presOf" srcId="{1AF54BCD-DCF4-4C18-9AB3-ECA1F57D8892}" destId="{5B4B98BC-F355-4510-8CCF-F032AE7AC684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0BCB68BE-4DD5-4D01-BACA-9A8BE2F5E797}" type="presOf" srcId="{03E037EB-70E4-4487-87F8-735C98E42FA2}" destId="{646DFA94-3461-4F5C-B256-ABA727A9510A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17D3A4C9-22CE-4CA8-89F9-C6F47295BE5D}" type="presOf" srcId="{D940A34E-2E46-4615-94B9-D998A3085696}" destId="{2DEDA631-A163-4BBA-9953-02E40868F95B}" srcOrd="0" destOrd="0" presId="urn:microsoft.com/office/officeart/2005/8/layout/vList2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BF9CA593-A650-4AC6-961E-6F28667EA811}" type="presParOf" srcId="{646DFA94-3461-4F5C-B256-ABA727A9510A}" destId="{EC95F453-F64D-43CF-93BF-7EB0427E952A}" srcOrd="0" destOrd="0" presId="urn:microsoft.com/office/officeart/2005/8/layout/vList2"/>
    <dgm:cxn modelId="{AC07C690-B136-4BBB-AAB4-B81F6FC22C3A}" type="presParOf" srcId="{646DFA94-3461-4F5C-B256-ABA727A9510A}" destId="{9DC30CB3-5443-4E4F-8798-717384E476F7}" srcOrd="1" destOrd="0" presId="urn:microsoft.com/office/officeart/2005/8/layout/vList2"/>
    <dgm:cxn modelId="{559AA9EB-2B74-4BD0-81B6-A598AE7817F9}" type="presParOf" srcId="{646DFA94-3461-4F5C-B256-ABA727A9510A}" destId="{BB10665E-3681-48AF-8D13-2B8A0C41A91D}" srcOrd="2" destOrd="0" presId="urn:microsoft.com/office/officeart/2005/8/layout/vList2"/>
    <dgm:cxn modelId="{5B1CBCC7-19D6-43CC-9533-C61178611CC5}" type="presParOf" srcId="{646DFA94-3461-4F5C-B256-ABA727A9510A}" destId="{B743F4D8-190D-4A42-998B-34D5037B107C}" srcOrd="3" destOrd="0" presId="urn:microsoft.com/office/officeart/2005/8/layout/vList2"/>
    <dgm:cxn modelId="{C9714AEE-0969-4CA5-AD4B-73C8F3CA38C2}" type="presParOf" srcId="{646DFA94-3461-4F5C-B256-ABA727A9510A}" destId="{0C6250E1-16C7-4468-9673-D02DD1169685}" srcOrd="4" destOrd="0" presId="urn:microsoft.com/office/officeart/2005/8/layout/vList2"/>
    <dgm:cxn modelId="{64A0ECAE-C683-4587-8051-E634772234FE}" type="presParOf" srcId="{646DFA94-3461-4F5C-B256-ABA727A9510A}" destId="{7438BCAD-2F7D-41A1-8E95-AE8439AF2BF6}" srcOrd="5" destOrd="0" presId="urn:microsoft.com/office/officeart/2005/8/layout/vList2"/>
    <dgm:cxn modelId="{D78B3A21-7CE8-4DE9-AD52-7FABF08587D2}" type="presParOf" srcId="{646DFA94-3461-4F5C-B256-ABA727A9510A}" destId="{D6978E3E-6F50-4722-857B-924D7D7BF191}" srcOrd="6" destOrd="0" presId="urn:microsoft.com/office/officeart/2005/8/layout/vList2"/>
    <dgm:cxn modelId="{9E7BC388-9FC2-450C-B52F-03BE5A82E112}" type="presParOf" srcId="{646DFA94-3461-4F5C-B256-ABA727A9510A}" destId="{F7AFCEDC-DACF-487F-B7ED-E0728F7D7B31}" srcOrd="7" destOrd="0" presId="urn:microsoft.com/office/officeart/2005/8/layout/vList2"/>
    <dgm:cxn modelId="{E2525AC1-7AC0-4935-A591-C5DF601C2F3A}" type="presParOf" srcId="{646DFA94-3461-4F5C-B256-ABA727A9510A}" destId="{2DEDA631-A163-4BBA-9953-02E40868F95B}" srcOrd="8" destOrd="0" presId="urn:microsoft.com/office/officeart/2005/8/layout/vList2"/>
    <dgm:cxn modelId="{2541695D-E814-45C4-B346-7DD8D062A203}" type="presParOf" srcId="{646DFA94-3461-4F5C-B256-ABA727A9510A}" destId="{A730551C-AD14-47EA-8567-2FF41910E193}" srcOrd="9" destOrd="0" presId="urn:microsoft.com/office/officeart/2005/8/layout/vList2"/>
    <dgm:cxn modelId="{BA91EAC8-2A43-40ED-9655-7AAB6DEA6A39}" type="presParOf" srcId="{646DFA94-3461-4F5C-B256-ABA727A9510A}" destId="{D2D630EE-C109-4E93-BA07-03321C5EAE52}" srcOrd="10" destOrd="0" presId="urn:microsoft.com/office/officeart/2005/8/layout/vList2"/>
    <dgm:cxn modelId="{EC0C012D-6030-4FC4-A8B4-94D1F5BF8136}" type="presParOf" srcId="{646DFA94-3461-4F5C-B256-ABA727A9510A}" destId="{23F3AF34-2715-49E5-9F52-529EF0CC3006}" srcOrd="11" destOrd="0" presId="urn:microsoft.com/office/officeart/2005/8/layout/vList2"/>
    <dgm:cxn modelId="{32B634A6-6949-45B8-B598-2BB94999A570}" type="presParOf" srcId="{646DFA94-3461-4F5C-B256-ABA727A9510A}" destId="{3A0457DA-DDB8-4110-925B-CFA3955C25B0}" srcOrd="12" destOrd="0" presId="urn:microsoft.com/office/officeart/2005/8/layout/vList2"/>
    <dgm:cxn modelId="{2AD81DA2-771A-460A-A075-5C240489C491}" type="presParOf" srcId="{646DFA94-3461-4F5C-B256-ABA727A9510A}" destId="{5B4B98BC-F355-4510-8CCF-F032AE7AC684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latin typeface="+mn-lt"/>
            </a:rPr>
            <a:t>Menjelaskan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latar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belakang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tujuan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rasional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penetapan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tata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pamong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tata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kelola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kerjasama</a:t>
          </a:r>
          <a:r>
            <a:rPr lang="en-US" dirty="0">
              <a:latin typeface="+mn-lt"/>
            </a:rPr>
            <a:t>: </a:t>
          </a:r>
          <a:r>
            <a:rPr lang="en-US" dirty="0" err="1">
              <a:latin typeface="+mn-lt"/>
            </a:rPr>
            <a:t>sistem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tata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pamong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kepemimpinan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pengelolaan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kode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etik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penjaminan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mutu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kerjasama</a:t>
          </a:r>
          <a:r>
            <a:rPr lang="en-US" dirty="0">
              <a:latin typeface="+mn-lt"/>
            </a:rPr>
            <a:t>. Tata </a:t>
          </a:r>
          <a:r>
            <a:rPr lang="en-US" dirty="0" err="1">
              <a:latin typeface="+mn-lt"/>
            </a:rPr>
            <a:t>pamong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merujuk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pada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struktur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organisasi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mekanisme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proses </a:t>
          </a:r>
          <a:r>
            <a:rPr lang="en-US" dirty="0" err="1">
              <a:latin typeface="+mn-lt"/>
            </a:rPr>
            <a:t>bagaimana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suatu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institusi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dikendalikan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diarahkan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untuk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melaksanakan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misi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mencapai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visinya</a:t>
          </a:r>
          <a:r>
            <a:rPr lang="en-US" dirty="0">
              <a:latin typeface="+mn-lt"/>
            </a:rPr>
            <a:t>. </a:t>
          </a:r>
          <a:r>
            <a:rPr lang="en-US" dirty="0" err="1">
              <a:latin typeface="+mn-lt"/>
            </a:rPr>
            <a:t>Mengimplementasikan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manajemen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risiko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untuk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menjamin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keberlangsungan</a:t>
          </a:r>
          <a:r>
            <a:rPr lang="en-US" dirty="0">
              <a:latin typeface="+mn-lt"/>
            </a:rPr>
            <a:t> PT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perwujudan</a:t>
          </a:r>
          <a:r>
            <a:rPr lang="en-US" dirty="0">
              <a:latin typeface="+mn-lt"/>
            </a:rPr>
            <a:t> GUG </a:t>
          </a:r>
          <a:r>
            <a:rPr lang="en-US" dirty="0" err="1">
              <a:latin typeface="+mn-lt"/>
            </a:rPr>
            <a:t>sistem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pengelolaan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sistem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penjaminan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mutu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kerjasama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dengan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mitra</a:t>
          </a:r>
          <a:r>
            <a:rPr lang="en-US" dirty="0">
              <a:latin typeface="+mn-lt"/>
            </a:rPr>
            <a:t>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pamong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PT,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organisasi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,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pengelolaan</a:t>
          </a:r>
          <a:r>
            <a:rPr lang="en-US" dirty="0"/>
            <a:t>,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kerjasama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PT </a:t>
          </a:r>
          <a:r>
            <a:rPr lang="en-US" dirty="0" err="1"/>
            <a:t>terkait</a:t>
          </a:r>
          <a:r>
            <a:rPr lang="en-US" dirty="0"/>
            <a:t>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pamong</a:t>
          </a:r>
          <a:r>
            <a:rPr lang="en-US" dirty="0"/>
            <a:t> (</a:t>
          </a:r>
          <a:r>
            <a:rPr lang="en-US" dirty="0" err="1"/>
            <a:t>pemenuhan</a:t>
          </a:r>
          <a:r>
            <a:rPr lang="en-US" dirty="0"/>
            <a:t> </a:t>
          </a:r>
          <a:r>
            <a:rPr lang="en-US" dirty="0" err="1"/>
            <a:t>kelengkapan</a:t>
          </a:r>
          <a:r>
            <a:rPr lang="en-US" dirty="0"/>
            <a:t> organ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tupoksinya</a:t>
          </a:r>
          <a:r>
            <a:rPr lang="en-US" dirty="0"/>
            <a:t>),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kelola</a:t>
          </a:r>
          <a:r>
            <a:rPr lang="en-US" dirty="0"/>
            <a:t> (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pengelolaan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)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kerjasama</a:t>
          </a:r>
          <a:r>
            <a:rPr lang="en-US" dirty="0"/>
            <a:t>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/>
            <a:t>Tata </a:t>
          </a:r>
          <a:r>
            <a:rPr lang="en-US" b="1" dirty="0" err="1"/>
            <a:t>Pamong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Tata </a:t>
          </a:r>
          <a:r>
            <a:rPr lang="en-US" b="1" dirty="0" err="1"/>
            <a:t>Kelola</a:t>
          </a:r>
          <a:r>
            <a:rPr lang="en-US" b="1" dirty="0"/>
            <a:t> , </a:t>
          </a:r>
          <a:r>
            <a:rPr lang="en-US" b="1" dirty="0" err="1"/>
            <a:t>Kepemimpinan</a:t>
          </a:r>
          <a:r>
            <a:rPr lang="en-US" b="1" dirty="0"/>
            <a:t>, </a:t>
          </a:r>
          <a:r>
            <a:rPr lang="en-US" b="1" dirty="0" err="1"/>
            <a:t>Pengelolaan</a:t>
          </a:r>
          <a:r>
            <a:rPr lang="en-US" b="1" dirty="0"/>
            <a:t>, </a:t>
          </a:r>
          <a:r>
            <a:rPr lang="en-US" b="1" dirty="0" err="1"/>
            <a:t>Sistem</a:t>
          </a:r>
          <a:r>
            <a:rPr lang="en-US" b="1" dirty="0"/>
            <a:t> </a:t>
          </a:r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,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Kerjasama</a:t>
          </a:r>
          <a:r>
            <a:rPr lang="en-US" b="1" dirty="0"/>
            <a:t>.</a:t>
          </a:r>
          <a:endParaRPr lang="en-US" dirty="0"/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tatapamong</a:t>
          </a:r>
          <a:r>
            <a:rPr lang="en-US" dirty="0"/>
            <a:t>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PT. Data IKT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, </a:t>
          </a:r>
          <a:r>
            <a:rPr lang="en-US" dirty="0" err="1"/>
            <a:t>dimonitor</a:t>
          </a:r>
          <a:r>
            <a:rPr lang="en-US" dirty="0"/>
            <a:t>, </a:t>
          </a:r>
          <a:r>
            <a:rPr lang="en-US" dirty="0" err="1"/>
            <a:t>dikaji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berkelanjutan</a:t>
          </a:r>
          <a:r>
            <a:rPr lang="en-US" dirty="0"/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layanan</a:t>
          </a:r>
          <a:r>
            <a:rPr lang="en-US" dirty="0"/>
            <a:t> </a:t>
          </a:r>
          <a:r>
            <a:rPr lang="en-US" dirty="0" err="1"/>
            <a:t>manajemen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para </a:t>
          </a:r>
          <a:r>
            <a:rPr lang="en-US" dirty="0" err="1"/>
            <a:t>pemangku</a:t>
          </a:r>
          <a:r>
            <a:rPr lang="en-US" dirty="0"/>
            <a:t> </a:t>
          </a:r>
          <a:r>
            <a:rPr lang="en-US" dirty="0" err="1"/>
            <a:t>kepentingan</a:t>
          </a:r>
          <a:r>
            <a:rPr lang="en-US" dirty="0"/>
            <a:t>: </a:t>
          </a:r>
          <a:r>
            <a:rPr lang="en-US" dirty="0" err="1"/>
            <a:t>mahasiswa</a:t>
          </a:r>
          <a:r>
            <a:rPr lang="en-US" dirty="0"/>
            <a:t>, </a:t>
          </a:r>
          <a:r>
            <a:rPr lang="en-US" dirty="0" err="1"/>
            <a:t>dosen</a:t>
          </a:r>
          <a:r>
            <a:rPr lang="en-US" dirty="0"/>
            <a:t>, </a:t>
          </a:r>
          <a:r>
            <a:rPr lang="en-US" dirty="0" err="1"/>
            <a:t>tenaga</a:t>
          </a:r>
          <a:r>
            <a:rPr lang="en-US" dirty="0"/>
            <a:t> </a:t>
          </a:r>
          <a:r>
            <a:rPr lang="en-US" dirty="0" err="1"/>
            <a:t>kependidikan</a:t>
          </a:r>
          <a:r>
            <a:rPr lang="en-US" dirty="0"/>
            <a:t>, </a:t>
          </a:r>
          <a:r>
            <a:rPr lang="en-US" dirty="0" err="1"/>
            <a:t>lulusan</a:t>
          </a:r>
          <a:r>
            <a:rPr lang="en-US" dirty="0"/>
            <a:t>, </a:t>
          </a:r>
          <a:r>
            <a:rPr lang="en-US" dirty="0" err="1"/>
            <a:t>pengguna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Tata </a:t>
          </a:r>
          <a:r>
            <a:rPr lang="en-US" b="1" dirty="0" err="1"/>
            <a:t>Pamong</a:t>
          </a:r>
          <a:r>
            <a:rPr lang="en-US" b="1" dirty="0"/>
            <a:t>, Tata </a:t>
          </a:r>
          <a:r>
            <a:rPr lang="en-US" b="1" dirty="0" err="1"/>
            <a:t>Kelola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Kerjasama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pamong</a:t>
          </a:r>
          <a:r>
            <a:rPr lang="en-US" dirty="0"/>
            <a:t>,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kelola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kerjasama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tata</a:t>
          </a:r>
          <a:r>
            <a:rPr lang="en-US" b="1" dirty="0"/>
            <a:t> </a:t>
          </a:r>
          <a:r>
            <a:rPr lang="en-US" b="1" dirty="0" err="1"/>
            <a:t>pamong</a:t>
          </a:r>
          <a:r>
            <a:rPr lang="en-US" b="1" dirty="0"/>
            <a:t>, </a:t>
          </a:r>
          <a:r>
            <a:rPr lang="en-US" b="1" dirty="0" err="1"/>
            <a:t>tata</a:t>
          </a:r>
          <a:r>
            <a:rPr lang="en-US" b="1" dirty="0"/>
            <a:t> </a:t>
          </a:r>
          <a:r>
            <a:rPr lang="en-US" b="1" dirty="0" err="1"/>
            <a:t>kelola</a:t>
          </a:r>
          <a:r>
            <a:rPr lang="en-US" b="1" dirty="0"/>
            <a:t> 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kerjasama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5D9C1A02-9F44-452B-AE95-8FF6396DE123}" type="presOf" srcId="{D4E3E2BC-E1FC-4A7B-961E-2F587B2B0B6F}" destId="{EC95F453-F64D-43CF-93BF-7EB0427E952A}" srcOrd="0" destOrd="0" presId="urn:microsoft.com/office/officeart/2005/8/layout/vList2"/>
    <dgm:cxn modelId="{9E2E1D17-95AA-4DD1-8461-BE57AF18F6A9}" type="presOf" srcId="{1AF54BCD-DCF4-4C18-9AB3-ECA1F57D8892}" destId="{5B4B98BC-F355-4510-8CCF-F032AE7AC684}" srcOrd="0" destOrd="0" presId="urn:microsoft.com/office/officeart/2005/8/layout/vList2"/>
    <dgm:cxn modelId="{7CE13C17-B72F-4A44-88A3-35D8E0A1BEB8}" type="presOf" srcId="{DD2B1AB2-1DE7-407C-9008-2F1CB47717DB}" destId="{7438BCAD-2F7D-41A1-8E95-AE8439AF2BF6}" srcOrd="0" destOrd="0" presId="urn:microsoft.com/office/officeart/2005/8/layout/vList2"/>
    <dgm:cxn modelId="{575C7C17-87B0-4B67-8D75-627688664020}" type="presOf" srcId="{D940A34E-2E46-4615-94B9-D998A3085696}" destId="{2DEDA631-A163-4BBA-9953-02E40868F95B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343E4122-E297-4C12-B382-4F7EE486385A}" type="presOf" srcId="{AC004A76-C47A-4985-977E-F786F3E662A8}" destId="{F7AFCEDC-DACF-487F-B7ED-E0728F7D7B31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D2FE2633-8660-41D8-B887-128FF6154E3A}" type="presOf" srcId="{62D0B233-7941-45DF-965D-76C035B08835}" destId="{B743F4D8-190D-4A42-998B-34D5037B107C}" srcOrd="0" destOrd="0" presId="urn:microsoft.com/office/officeart/2005/8/layout/vList2"/>
    <dgm:cxn modelId="{2BD77038-DBFE-4362-AC21-246E02F09866}" type="presOf" srcId="{BF64CC27-FD5E-4CCC-8AB1-0BA352B162E4}" destId="{A730551C-AD14-47EA-8567-2FF41910E193}" srcOrd="0" destOrd="0" presId="urn:microsoft.com/office/officeart/2005/8/layout/vList2"/>
    <dgm:cxn modelId="{B18E8F47-3F7D-4AAC-AE0B-FA01548E8428}" type="presOf" srcId="{97C6B9AF-C4BB-4EF1-9A63-38393697B12A}" destId="{EC187767-1E1E-44F1-B655-FC6822E2F3C7}" srcOrd="0" destOrd="0" presId="urn:microsoft.com/office/officeart/2005/8/layout/vList2"/>
    <dgm:cxn modelId="{5AEED86E-6B76-49F2-AC18-A899EDD93553}" type="presOf" srcId="{16D16AA4-869D-4C19-921F-BF1164470351}" destId="{23F3AF34-2715-49E5-9F52-529EF0CC3006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007C0279-B281-4CA1-9322-554E4291D0F7}" type="presOf" srcId="{19A39D42-6085-4EFA-BCD6-32FF9BA2B3CA}" destId="{D6978E3E-6F50-4722-857B-924D7D7BF191}" srcOrd="0" destOrd="0" presId="urn:microsoft.com/office/officeart/2005/8/layout/vList2"/>
    <dgm:cxn modelId="{B8849F7F-F0CC-4CC7-8DD5-764C7F8429C5}" type="presOf" srcId="{90240692-315F-486F-B575-46450F05A04A}" destId="{C70DD2C8-ECB3-4C03-9359-C9B55E68D106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D9850E92-F08D-4363-B979-B11A5206831F}" type="presOf" srcId="{2E837FCB-D90E-42CB-ADAA-04416AEEA113}" destId="{12D3B0C4-5A49-402C-A73C-31D49B9D651D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33DB07A6-CF4F-468B-AEA0-65F11DF36896}" type="presOf" srcId="{489E8178-38B9-4004-ABDE-7EFCA511135D}" destId="{0C6250E1-16C7-4468-9673-D02DD1169685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DC78E6B0-3EE5-4B15-AE4C-8AA5D2A4C568}" type="presOf" srcId="{C487581C-005D-430B-937C-F362DD2B43CC}" destId="{BB10665E-3681-48AF-8D13-2B8A0C41A91D}" srcOrd="0" destOrd="0" presId="urn:microsoft.com/office/officeart/2005/8/layout/vList2"/>
    <dgm:cxn modelId="{31CAABBA-19E9-491D-BA58-FB75B60BA404}" type="presOf" srcId="{E973707A-9B0D-4141-9A4E-A1DE3E432894}" destId="{3A0457DA-DDB8-4110-925B-CFA3955C25B0}" srcOrd="0" destOrd="0" presId="urn:microsoft.com/office/officeart/2005/8/layout/vList2"/>
    <dgm:cxn modelId="{0B14C7BB-4CCB-4EE4-8F5F-17B42A6650D2}" type="presOf" srcId="{C6F0C9D9-01A8-4238-9CC1-2350319F1610}" destId="{2B77AAD6-6F7A-4184-95FE-A99485CDABC4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B0C51DDC-6C06-49A0-9640-0788CEDD0763}" type="presOf" srcId="{DF1AA189-DE56-4899-82F1-BBAA4A7CAA49}" destId="{D2D630EE-C109-4E93-BA07-03321C5EAE52}" srcOrd="0" destOrd="0" presId="urn:microsoft.com/office/officeart/2005/8/layout/vList2"/>
    <dgm:cxn modelId="{868866E5-2633-480B-B2A7-7B8BE5D620D9}" type="presOf" srcId="{F57E9E73-A8B8-47A2-8E84-9AD21A984C92}" destId="{9DC30CB3-5443-4E4F-8798-717384E476F7}" srcOrd="0" destOrd="0" presId="urn:microsoft.com/office/officeart/2005/8/layout/vList2"/>
    <dgm:cxn modelId="{78024EE6-5B04-4E54-AA9D-9622B153B1F8}" type="presOf" srcId="{03E037EB-70E4-4487-87F8-735C98E42FA2}" destId="{646DFA94-3461-4F5C-B256-ABA727A9510A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E608D1A8-B832-4AFD-BD1D-19FFB31D497A}" type="presParOf" srcId="{646DFA94-3461-4F5C-B256-ABA727A9510A}" destId="{EC95F453-F64D-43CF-93BF-7EB0427E952A}" srcOrd="0" destOrd="0" presId="urn:microsoft.com/office/officeart/2005/8/layout/vList2"/>
    <dgm:cxn modelId="{9EE675BC-91F5-4156-B1BE-6B665D575EF7}" type="presParOf" srcId="{646DFA94-3461-4F5C-B256-ABA727A9510A}" destId="{9DC30CB3-5443-4E4F-8798-717384E476F7}" srcOrd="1" destOrd="0" presId="urn:microsoft.com/office/officeart/2005/8/layout/vList2"/>
    <dgm:cxn modelId="{D0D3E558-170B-4E08-99B5-70C9CFE7821E}" type="presParOf" srcId="{646DFA94-3461-4F5C-B256-ABA727A9510A}" destId="{BB10665E-3681-48AF-8D13-2B8A0C41A91D}" srcOrd="2" destOrd="0" presId="urn:microsoft.com/office/officeart/2005/8/layout/vList2"/>
    <dgm:cxn modelId="{87848A38-9E54-4A75-8DC0-363F4ED29057}" type="presParOf" srcId="{646DFA94-3461-4F5C-B256-ABA727A9510A}" destId="{B743F4D8-190D-4A42-998B-34D5037B107C}" srcOrd="3" destOrd="0" presId="urn:microsoft.com/office/officeart/2005/8/layout/vList2"/>
    <dgm:cxn modelId="{868A896C-A343-46F0-B682-92FDF57C4930}" type="presParOf" srcId="{646DFA94-3461-4F5C-B256-ABA727A9510A}" destId="{0C6250E1-16C7-4468-9673-D02DD1169685}" srcOrd="4" destOrd="0" presId="urn:microsoft.com/office/officeart/2005/8/layout/vList2"/>
    <dgm:cxn modelId="{5C3FF242-55C0-49BD-B422-23494391A675}" type="presParOf" srcId="{646DFA94-3461-4F5C-B256-ABA727A9510A}" destId="{7438BCAD-2F7D-41A1-8E95-AE8439AF2BF6}" srcOrd="5" destOrd="0" presId="urn:microsoft.com/office/officeart/2005/8/layout/vList2"/>
    <dgm:cxn modelId="{C7CED4DD-1EF7-4FF6-95B7-992875C17938}" type="presParOf" srcId="{646DFA94-3461-4F5C-B256-ABA727A9510A}" destId="{D6978E3E-6F50-4722-857B-924D7D7BF191}" srcOrd="6" destOrd="0" presId="urn:microsoft.com/office/officeart/2005/8/layout/vList2"/>
    <dgm:cxn modelId="{060F88DA-AB33-46DB-9298-5EF189D5744A}" type="presParOf" srcId="{646DFA94-3461-4F5C-B256-ABA727A9510A}" destId="{F7AFCEDC-DACF-487F-B7ED-E0728F7D7B31}" srcOrd="7" destOrd="0" presId="urn:microsoft.com/office/officeart/2005/8/layout/vList2"/>
    <dgm:cxn modelId="{F4F3AD93-874B-4E0D-A808-9C35F9BC092B}" type="presParOf" srcId="{646DFA94-3461-4F5C-B256-ABA727A9510A}" destId="{2DEDA631-A163-4BBA-9953-02E40868F95B}" srcOrd="8" destOrd="0" presId="urn:microsoft.com/office/officeart/2005/8/layout/vList2"/>
    <dgm:cxn modelId="{49C4B314-FEC2-44D6-A42D-067BFF1F3252}" type="presParOf" srcId="{646DFA94-3461-4F5C-B256-ABA727A9510A}" destId="{A730551C-AD14-47EA-8567-2FF41910E193}" srcOrd="9" destOrd="0" presId="urn:microsoft.com/office/officeart/2005/8/layout/vList2"/>
    <dgm:cxn modelId="{7C72EC2E-5AED-491D-B43D-297BE8578D23}" type="presParOf" srcId="{646DFA94-3461-4F5C-B256-ABA727A9510A}" destId="{D2D630EE-C109-4E93-BA07-03321C5EAE52}" srcOrd="10" destOrd="0" presId="urn:microsoft.com/office/officeart/2005/8/layout/vList2"/>
    <dgm:cxn modelId="{1492F24C-6FD5-4B49-A383-0B72A2C75BDA}" type="presParOf" srcId="{646DFA94-3461-4F5C-B256-ABA727A9510A}" destId="{23F3AF34-2715-49E5-9F52-529EF0CC3006}" srcOrd="11" destOrd="0" presId="urn:microsoft.com/office/officeart/2005/8/layout/vList2"/>
    <dgm:cxn modelId="{22305638-A115-49FE-9A1C-ABBF575EE0BF}" type="presParOf" srcId="{646DFA94-3461-4F5C-B256-ABA727A9510A}" destId="{2B77AAD6-6F7A-4184-95FE-A99485CDABC4}" srcOrd="12" destOrd="0" presId="urn:microsoft.com/office/officeart/2005/8/layout/vList2"/>
    <dgm:cxn modelId="{2D0541EC-BD54-4416-A88F-86818AB67047}" type="presParOf" srcId="{646DFA94-3461-4F5C-B256-ABA727A9510A}" destId="{12D3B0C4-5A49-402C-A73C-31D49B9D651D}" srcOrd="13" destOrd="0" presId="urn:microsoft.com/office/officeart/2005/8/layout/vList2"/>
    <dgm:cxn modelId="{BE4C339B-B178-40FB-8E3A-2EA247D7C840}" type="presParOf" srcId="{646DFA94-3461-4F5C-B256-ABA727A9510A}" destId="{3A0457DA-DDB8-4110-925B-CFA3955C25B0}" srcOrd="14" destOrd="0" presId="urn:microsoft.com/office/officeart/2005/8/layout/vList2"/>
    <dgm:cxn modelId="{F3C88B86-38AE-4DEB-A551-641C1ED8F314}" type="presParOf" srcId="{646DFA94-3461-4F5C-B256-ABA727A9510A}" destId="{5B4B98BC-F355-4510-8CCF-F032AE7AC684}" srcOrd="15" destOrd="0" presId="urn:microsoft.com/office/officeart/2005/8/layout/vList2"/>
    <dgm:cxn modelId="{0D365E1B-69DE-4878-8560-4E9A005D9AE2}" type="presParOf" srcId="{646DFA94-3461-4F5C-B256-ABA727A9510A}" destId="{EC187767-1E1E-44F1-B655-FC6822E2F3C7}" srcOrd="16" destOrd="0" presId="urn:microsoft.com/office/officeart/2005/8/layout/vList2"/>
    <dgm:cxn modelId="{12DED567-6368-4A6B-976E-03DCC39F0AF2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kemahasiswaan</a:t>
          </a:r>
          <a:r>
            <a:rPr lang="en-US" dirty="0"/>
            <a:t> (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seleksi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layanan</a:t>
          </a:r>
          <a:r>
            <a:rPr lang="en-US" dirty="0"/>
            <a:t> </a:t>
          </a:r>
          <a:r>
            <a:rPr lang="en-US" dirty="0" err="1"/>
            <a:t>mahasiswa</a:t>
          </a:r>
          <a:r>
            <a:rPr lang="en-US" dirty="0"/>
            <a:t>).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kebijakan</a:t>
          </a:r>
          <a:r>
            <a:rPr lang="en-US" dirty="0"/>
            <a:t> (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penerimaan</a:t>
          </a:r>
          <a:r>
            <a:rPr lang="en-US" dirty="0"/>
            <a:t> </a:t>
          </a:r>
          <a:r>
            <a:rPr lang="en-US" dirty="0" err="1"/>
            <a:t>mahasiswa</a:t>
          </a:r>
          <a:r>
            <a:rPr lang="en-US" dirty="0"/>
            <a:t> </a:t>
          </a:r>
          <a:r>
            <a:rPr lang="en-US" dirty="0" err="1"/>
            <a:t>baru</a:t>
          </a:r>
          <a:r>
            <a:rPr lang="en-US" dirty="0"/>
            <a:t> )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layanan</a:t>
          </a:r>
          <a:r>
            <a:rPr lang="en-US" dirty="0"/>
            <a:t> </a:t>
          </a:r>
          <a:r>
            <a:rPr lang="en-US" dirty="0" err="1"/>
            <a:t>mahasiswa</a:t>
          </a:r>
          <a:r>
            <a:rPr lang="en-US" dirty="0"/>
            <a:t> (</a:t>
          </a:r>
          <a:r>
            <a:rPr lang="en-US" dirty="0" err="1"/>
            <a:t>bimbingan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konseling</a:t>
          </a:r>
          <a:r>
            <a:rPr lang="en-US" dirty="0"/>
            <a:t>,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nalar</a:t>
          </a:r>
          <a:r>
            <a:rPr lang="en-US" dirty="0"/>
            <a:t>, </a:t>
          </a:r>
          <a:r>
            <a:rPr lang="en-US" dirty="0" err="1"/>
            <a:t>minat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bakat</a:t>
          </a:r>
          <a:r>
            <a:rPr lang="en-US" dirty="0"/>
            <a:t>,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i="1" dirty="0"/>
            <a:t>soft skills</a:t>
          </a:r>
          <a:r>
            <a:rPr lang="en-US" dirty="0"/>
            <a:t>, </a:t>
          </a:r>
          <a:r>
            <a:rPr lang="en-US" dirty="0" err="1"/>
            <a:t>layanan</a:t>
          </a:r>
          <a:r>
            <a:rPr lang="en-US" dirty="0"/>
            <a:t> </a:t>
          </a:r>
          <a:r>
            <a:rPr lang="en-US" dirty="0" err="1"/>
            <a:t>beasiswa</a:t>
          </a:r>
          <a:r>
            <a:rPr lang="en-US" dirty="0"/>
            <a:t>, </a:t>
          </a:r>
          <a:r>
            <a:rPr lang="en-US" dirty="0" err="1"/>
            <a:t>bimbingan</a:t>
          </a:r>
          <a:r>
            <a:rPr lang="en-US" dirty="0"/>
            <a:t> </a:t>
          </a:r>
          <a:r>
            <a:rPr lang="en-US" dirty="0" err="1"/>
            <a:t>karir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kewirausahaan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layanan</a:t>
          </a:r>
          <a:r>
            <a:rPr lang="en-US" dirty="0"/>
            <a:t> </a:t>
          </a:r>
          <a:r>
            <a:rPr lang="en-US" dirty="0" err="1"/>
            <a:t>kesehatan</a:t>
          </a:r>
          <a:r>
            <a:rPr lang="en-US" dirty="0"/>
            <a:t>).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Menjelaskan</a:t>
          </a:r>
          <a:r>
            <a:rPr lang="en-US" b="1" dirty="0"/>
            <a:t> </a:t>
          </a:r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PT </a:t>
          </a:r>
          <a:r>
            <a:rPr lang="en-US" dirty="0" err="1"/>
            <a:t>terkait</a:t>
          </a:r>
          <a:r>
            <a:rPr lang="en-US" dirty="0"/>
            <a:t> </a:t>
          </a:r>
          <a:r>
            <a:rPr lang="en-US" dirty="0" err="1"/>
            <a:t>kemahasiswaan</a:t>
          </a:r>
          <a:r>
            <a:rPr lang="en-US" dirty="0"/>
            <a:t> (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seleksi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layanan</a:t>
          </a:r>
          <a:r>
            <a:rPr lang="en-US" dirty="0"/>
            <a:t> </a:t>
          </a:r>
          <a:r>
            <a:rPr lang="en-US" dirty="0" err="1"/>
            <a:t>mahasiswa</a:t>
          </a:r>
          <a:r>
            <a:rPr lang="en-US" dirty="0"/>
            <a:t>).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/>
            <a:t>Kualitas</a:t>
          </a:r>
          <a:r>
            <a:rPr lang="en-US" b="1" dirty="0"/>
            <a:t> input </a:t>
          </a:r>
          <a:r>
            <a:rPr lang="en-US" b="1" dirty="0" err="1"/>
            <a:t>mahasiswa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Layanan</a:t>
          </a:r>
          <a:r>
            <a:rPr lang="en-US" b="1" dirty="0"/>
            <a:t> </a:t>
          </a:r>
          <a:r>
            <a:rPr lang="en-US" b="1" dirty="0" err="1"/>
            <a:t>kemahasiswaan</a:t>
          </a:r>
          <a:endParaRPr lang="en-US" dirty="0"/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tatapamong</a:t>
          </a:r>
          <a:r>
            <a:rPr lang="en-US" dirty="0"/>
            <a:t>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PT. Data IKT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, </a:t>
          </a:r>
          <a:r>
            <a:rPr lang="en-US" dirty="0" err="1"/>
            <a:t>dimonitor</a:t>
          </a:r>
          <a:r>
            <a:rPr lang="en-US" dirty="0"/>
            <a:t>, </a:t>
          </a:r>
          <a:r>
            <a:rPr lang="en-US" dirty="0" err="1"/>
            <a:t>dikaji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berkelanjutan</a:t>
          </a:r>
          <a:r>
            <a:rPr lang="en-US" dirty="0"/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mengukur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mahasiswa</a:t>
          </a:r>
          <a:r>
            <a:rPr lang="en-US" dirty="0"/>
            <a:t> 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kejelasan</a:t>
          </a:r>
          <a:r>
            <a:rPr lang="en-US" dirty="0"/>
            <a:t> </a:t>
          </a:r>
          <a:r>
            <a:rPr lang="en-US" dirty="0" err="1"/>
            <a:t>instrumen</a:t>
          </a:r>
          <a:r>
            <a:rPr lang="en-US" dirty="0"/>
            <a:t> yang </a:t>
          </a:r>
          <a:r>
            <a:rPr lang="en-US" dirty="0" err="1"/>
            <a:t>digunakan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perekaman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datanya</a:t>
          </a:r>
          <a:r>
            <a:rPr lang="en-US" dirty="0"/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en-US" b="1" dirty="0" err="1"/>
            <a:t>Mahasiswa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</a:t>
          </a:r>
          <a:r>
            <a:rPr lang="en-US" dirty="0" err="1"/>
            <a:t>mahasiswa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en-US" b="1" dirty="0" err="1"/>
            <a:t>kemahasiswaan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2955C76F-7F58-4742-B4C1-E032AB3DD027}">
      <dgm:prSet/>
      <dgm:spPr/>
      <dgm:t>
        <a:bodyPr/>
        <a:lstStyle/>
        <a:p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diuraikan</a:t>
          </a:r>
          <a:r>
            <a:rPr lang="en-US" dirty="0"/>
            <a:t> </a:t>
          </a:r>
          <a:r>
            <a:rPr lang="en-US" dirty="0" err="1"/>
            <a:t>sumber</a:t>
          </a:r>
          <a:r>
            <a:rPr lang="en-US" dirty="0"/>
            <a:t> </a:t>
          </a:r>
          <a:r>
            <a:rPr lang="en-US" dirty="0" err="1"/>
            <a:t>daya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dialokasikan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mencapai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kontrol</a:t>
          </a:r>
          <a:r>
            <a:rPr lang="en-US" dirty="0"/>
            <a:t> </a:t>
          </a:r>
          <a:r>
            <a:rPr lang="en-US" dirty="0" err="1"/>
            <a:t>pencapaiannya</a:t>
          </a:r>
          <a:r>
            <a:rPr lang="en-US" dirty="0"/>
            <a:t>.</a:t>
          </a:r>
        </a:p>
      </dgm:t>
    </dgm:pt>
    <dgm:pt modelId="{1869472A-238A-4AE5-B340-55B3F9B22DC7}" type="parTrans" cxnId="{EF8367F1-5D59-48B5-9538-0A9F2E0D0456}">
      <dgm:prSet/>
      <dgm:spPr/>
      <dgm:t>
        <a:bodyPr/>
        <a:lstStyle/>
        <a:p>
          <a:endParaRPr lang="en-US"/>
        </a:p>
      </dgm:t>
    </dgm:pt>
    <dgm:pt modelId="{F215880E-350D-421B-9273-A691CF227908}" type="sibTrans" cxnId="{EF8367F1-5D59-48B5-9538-0A9F2E0D0456}">
      <dgm:prSet/>
      <dgm:spPr/>
      <dgm:t>
        <a:bodyPr/>
        <a:lstStyle/>
        <a:p>
          <a:endParaRPr lang="en-US"/>
        </a:p>
      </dgm:t>
    </dgm:pt>
    <dgm:pt modelId="{A5F87EE9-C107-4121-9FDA-F18259D5546A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pengguna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8C07B21E-0432-4F61-BF77-8B0CEA384C3A}" type="parTrans" cxnId="{75701734-BB4A-43E2-B287-FA60CE2E67D3}">
      <dgm:prSet/>
      <dgm:spPr/>
      <dgm:t>
        <a:bodyPr/>
        <a:lstStyle/>
        <a:p>
          <a:endParaRPr lang="en-US"/>
        </a:p>
      </dgm:t>
    </dgm:pt>
    <dgm:pt modelId="{F284F8BB-E330-45AB-B586-40FF7F6FD51F}" type="sibTrans" cxnId="{75701734-BB4A-43E2-B287-FA60CE2E67D3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EE43FE16-D52D-4AC4-B922-7D167102F774}" type="presOf" srcId="{2E837FCB-D90E-42CB-ADAA-04416AEEA113}" destId="{12D3B0C4-5A49-402C-A73C-31D49B9D651D}" srcOrd="0" destOrd="0" presId="urn:microsoft.com/office/officeart/2005/8/layout/vList2"/>
    <dgm:cxn modelId="{C819D01A-B920-4CE8-8232-FFB898E65DC3}" type="presOf" srcId="{F57E9E73-A8B8-47A2-8E84-9AD21A984C92}" destId="{9DC30CB3-5443-4E4F-8798-717384E476F7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1B785E26-37E0-4608-83F0-D8AA2DC1FD42}" type="presOf" srcId="{97C6B9AF-C4BB-4EF1-9A63-38393697B12A}" destId="{EC187767-1E1E-44F1-B655-FC6822E2F3C7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92CC9829-22BB-43F2-B25D-0D7E36F731E2}" type="presOf" srcId="{C487581C-005D-430B-937C-F362DD2B43CC}" destId="{BB10665E-3681-48AF-8D13-2B8A0C41A91D}" srcOrd="0" destOrd="0" presId="urn:microsoft.com/office/officeart/2005/8/layout/vList2"/>
    <dgm:cxn modelId="{10223A2B-62AB-40ED-9FD5-69C8D0010C00}" type="presOf" srcId="{D4E3E2BC-E1FC-4A7B-961E-2F587B2B0B6F}" destId="{EC95F453-F64D-43CF-93BF-7EB0427E952A}" srcOrd="0" destOrd="0" presId="urn:microsoft.com/office/officeart/2005/8/layout/vList2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75701734-BB4A-43E2-B287-FA60CE2E67D3}" srcId="{E973707A-9B0D-4141-9A4E-A1DE3E432894}" destId="{A5F87EE9-C107-4121-9FDA-F18259D5546A}" srcOrd="1" destOrd="0" parTransId="{8C07B21E-0432-4F61-BF77-8B0CEA384C3A}" sibTransId="{F284F8BB-E330-45AB-B586-40FF7F6FD51F}"/>
    <dgm:cxn modelId="{EE3C8C36-AA8D-40DA-A825-1E27064F8292}" type="presOf" srcId="{489E8178-38B9-4004-ABDE-7EFCA511135D}" destId="{0C6250E1-16C7-4468-9673-D02DD1169685}" srcOrd="0" destOrd="0" presId="urn:microsoft.com/office/officeart/2005/8/layout/vList2"/>
    <dgm:cxn modelId="{BA6CB460-50CD-4482-9904-1979865D73FC}" type="presOf" srcId="{E973707A-9B0D-4141-9A4E-A1DE3E432894}" destId="{3A0457DA-DDB8-4110-925B-CFA3955C25B0}" srcOrd="0" destOrd="0" presId="urn:microsoft.com/office/officeart/2005/8/layout/vList2"/>
    <dgm:cxn modelId="{74472A48-432C-4110-92DE-C9A1861E6259}" type="presOf" srcId="{A5F87EE9-C107-4121-9FDA-F18259D5546A}" destId="{5B4B98BC-F355-4510-8CCF-F032AE7AC684}" srcOrd="0" destOrd="1" presId="urn:microsoft.com/office/officeart/2005/8/layout/vList2"/>
    <dgm:cxn modelId="{458D8F69-0B57-41FC-9CA0-27A125994397}" type="presOf" srcId="{BF64CC27-FD5E-4CCC-8AB1-0BA352B162E4}" destId="{A730551C-AD14-47EA-8567-2FF41910E193}" srcOrd="0" destOrd="0" presId="urn:microsoft.com/office/officeart/2005/8/layout/vList2"/>
    <dgm:cxn modelId="{18BA076B-C8C5-4947-BF91-B5392C0CFB3D}" type="presOf" srcId="{90240692-315F-486F-B575-46450F05A04A}" destId="{C70DD2C8-ECB3-4C03-9359-C9B55E68D106}" srcOrd="0" destOrd="0" presId="urn:microsoft.com/office/officeart/2005/8/layout/vList2"/>
    <dgm:cxn modelId="{DB63316E-D8B2-4B1B-ADDF-C1D9FE4AFF18}" type="presOf" srcId="{16D16AA4-869D-4C19-921F-BF1164470351}" destId="{23F3AF34-2715-49E5-9F52-529EF0CC3006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B2059C57-0B77-4CE1-A7DA-6C43419D2ABA}" type="presOf" srcId="{2955C76F-7F58-4742-B4C1-E032AB3DD027}" destId="{7438BCAD-2F7D-41A1-8E95-AE8439AF2BF6}" srcOrd="0" destOrd="1" presId="urn:microsoft.com/office/officeart/2005/8/layout/vList2"/>
    <dgm:cxn modelId="{DF616C7F-2EF8-4228-AE33-BD4320F7C734}" type="presOf" srcId="{1AF54BCD-DCF4-4C18-9AB3-ECA1F57D8892}" destId="{5B4B98BC-F355-4510-8CCF-F032AE7AC684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38A8848C-3802-4F9A-8C2B-06298485512D}" type="presOf" srcId="{C6F0C9D9-01A8-4238-9CC1-2350319F1610}" destId="{2B77AAD6-6F7A-4184-95FE-A99485CDABC4}" srcOrd="0" destOrd="0" presId="urn:microsoft.com/office/officeart/2005/8/layout/vList2"/>
    <dgm:cxn modelId="{F2468991-493A-4934-A0BE-43CD732F7F5B}" type="presOf" srcId="{62D0B233-7941-45DF-965D-76C035B08835}" destId="{B743F4D8-190D-4A42-998B-34D5037B107C}" srcOrd="0" destOrd="0" presId="urn:microsoft.com/office/officeart/2005/8/layout/vList2"/>
    <dgm:cxn modelId="{543DDE93-1956-4A20-956F-45098D37ADA5}" type="presOf" srcId="{AC004A76-C47A-4985-977E-F786F3E662A8}" destId="{F7AFCEDC-DACF-487F-B7ED-E0728F7D7B31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ABD0A2AB-1DA7-41F6-BDA7-5498E75C2A65}" type="presOf" srcId="{DD2B1AB2-1DE7-407C-9008-2F1CB47717DB}" destId="{7438BCAD-2F7D-41A1-8E95-AE8439AF2BF6}" srcOrd="0" destOrd="0" presId="urn:microsoft.com/office/officeart/2005/8/layout/vList2"/>
    <dgm:cxn modelId="{5D99B5AF-5AB3-4EB1-8D3F-6077C53118AD}" type="presOf" srcId="{D940A34E-2E46-4615-94B9-D998A3085696}" destId="{2DEDA631-A163-4BBA-9953-02E40868F95B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4D308DE4-32CD-4001-8DC5-FBA2AA24A2DB}" type="presOf" srcId="{03E037EB-70E4-4487-87F8-735C98E42FA2}" destId="{646DFA94-3461-4F5C-B256-ABA727A9510A}" srcOrd="0" destOrd="0" presId="urn:microsoft.com/office/officeart/2005/8/layout/vList2"/>
    <dgm:cxn modelId="{9CC7A7E5-721C-4D1E-AED1-5112B9C3C260}" type="presOf" srcId="{19A39D42-6085-4EFA-BCD6-32FF9BA2B3CA}" destId="{D6978E3E-6F50-4722-857B-924D7D7BF191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EF8367F1-5D59-48B5-9538-0A9F2E0D0456}" srcId="{489E8178-38B9-4004-ABDE-7EFCA511135D}" destId="{2955C76F-7F58-4742-B4C1-E032AB3DD027}" srcOrd="1" destOrd="0" parTransId="{1869472A-238A-4AE5-B340-55B3F9B22DC7}" sibTransId="{F215880E-350D-421B-9273-A691CF227908}"/>
    <dgm:cxn modelId="{F35C9CFA-5D28-4BAC-AEAE-A99C0928C97E}" type="presOf" srcId="{DF1AA189-DE56-4899-82F1-BBAA4A7CAA49}" destId="{D2D630EE-C109-4E93-BA07-03321C5EAE52}" srcOrd="0" destOrd="0" presId="urn:microsoft.com/office/officeart/2005/8/layout/vList2"/>
    <dgm:cxn modelId="{C253A456-ADEB-42F6-ABD4-1DBB7D082CAE}" type="presParOf" srcId="{646DFA94-3461-4F5C-B256-ABA727A9510A}" destId="{EC95F453-F64D-43CF-93BF-7EB0427E952A}" srcOrd="0" destOrd="0" presId="urn:microsoft.com/office/officeart/2005/8/layout/vList2"/>
    <dgm:cxn modelId="{7FD50BAE-5DF4-4E57-8806-3A14069E1DFE}" type="presParOf" srcId="{646DFA94-3461-4F5C-B256-ABA727A9510A}" destId="{9DC30CB3-5443-4E4F-8798-717384E476F7}" srcOrd="1" destOrd="0" presId="urn:microsoft.com/office/officeart/2005/8/layout/vList2"/>
    <dgm:cxn modelId="{AD07FBA4-AF1E-4D58-BA95-E8C5158CD3AB}" type="presParOf" srcId="{646DFA94-3461-4F5C-B256-ABA727A9510A}" destId="{BB10665E-3681-48AF-8D13-2B8A0C41A91D}" srcOrd="2" destOrd="0" presId="urn:microsoft.com/office/officeart/2005/8/layout/vList2"/>
    <dgm:cxn modelId="{6676846B-10C2-4C8B-9B4D-98C29E7FF962}" type="presParOf" srcId="{646DFA94-3461-4F5C-B256-ABA727A9510A}" destId="{B743F4D8-190D-4A42-998B-34D5037B107C}" srcOrd="3" destOrd="0" presId="urn:microsoft.com/office/officeart/2005/8/layout/vList2"/>
    <dgm:cxn modelId="{A22A69DC-4C91-4CD9-A2DE-A30CB71B2AAD}" type="presParOf" srcId="{646DFA94-3461-4F5C-B256-ABA727A9510A}" destId="{0C6250E1-16C7-4468-9673-D02DD1169685}" srcOrd="4" destOrd="0" presId="urn:microsoft.com/office/officeart/2005/8/layout/vList2"/>
    <dgm:cxn modelId="{BE540C33-BA3E-4868-BBEF-AFD2C2EEE18B}" type="presParOf" srcId="{646DFA94-3461-4F5C-B256-ABA727A9510A}" destId="{7438BCAD-2F7D-41A1-8E95-AE8439AF2BF6}" srcOrd="5" destOrd="0" presId="urn:microsoft.com/office/officeart/2005/8/layout/vList2"/>
    <dgm:cxn modelId="{9849437A-51D0-436F-9A9D-2B2514945766}" type="presParOf" srcId="{646DFA94-3461-4F5C-B256-ABA727A9510A}" destId="{D6978E3E-6F50-4722-857B-924D7D7BF191}" srcOrd="6" destOrd="0" presId="urn:microsoft.com/office/officeart/2005/8/layout/vList2"/>
    <dgm:cxn modelId="{52433705-EA4B-47EC-A51E-BF0935D8217F}" type="presParOf" srcId="{646DFA94-3461-4F5C-B256-ABA727A9510A}" destId="{F7AFCEDC-DACF-487F-B7ED-E0728F7D7B31}" srcOrd="7" destOrd="0" presId="urn:microsoft.com/office/officeart/2005/8/layout/vList2"/>
    <dgm:cxn modelId="{0FE27403-2097-427C-8BEC-A6C09EBA1518}" type="presParOf" srcId="{646DFA94-3461-4F5C-B256-ABA727A9510A}" destId="{2DEDA631-A163-4BBA-9953-02E40868F95B}" srcOrd="8" destOrd="0" presId="urn:microsoft.com/office/officeart/2005/8/layout/vList2"/>
    <dgm:cxn modelId="{282B9336-F1A8-4131-9F10-303D41D2AC06}" type="presParOf" srcId="{646DFA94-3461-4F5C-B256-ABA727A9510A}" destId="{A730551C-AD14-47EA-8567-2FF41910E193}" srcOrd="9" destOrd="0" presId="urn:microsoft.com/office/officeart/2005/8/layout/vList2"/>
    <dgm:cxn modelId="{3FDC7C2F-644E-48E4-926E-47928C862E34}" type="presParOf" srcId="{646DFA94-3461-4F5C-B256-ABA727A9510A}" destId="{D2D630EE-C109-4E93-BA07-03321C5EAE52}" srcOrd="10" destOrd="0" presId="urn:microsoft.com/office/officeart/2005/8/layout/vList2"/>
    <dgm:cxn modelId="{B4004359-0DE8-428C-B1E8-4DB0E8E26E13}" type="presParOf" srcId="{646DFA94-3461-4F5C-B256-ABA727A9510A}" destId="{23F3AF34-2715-49E5-9F52-529EF0CC3006}" srcOrd="11" destOrd="0" presId="urn:microsoft.com/office/officeart/2005/8/layout/vList2"/>
    <dgm:cxn modelId="{7398C56B-E73F-4B58-A0B1-3B0F7C0CC057}" type="presParOf" srcId="{646DFA94-3461-4F5C-B256-ABA727A9510A}" destId="{2B77AAD6-6F7A-4184-95FE-A99485CDABC4}" srcOrd="12" destOrd="0" presId="urn:microsoft.com/office/officeart/2005/8/layout/vList2"/>
    <dgm:cxn modelId="{829C95C1-97E9-468E-8DFE-343544098913}" type="presParOf" srcId="{646DFA94-3461-4F5C-B256-ABA727A9510A}" destId="{12D3B0C4-5A49-402C-A73C-31D49B9D651D}" srcOrd="13" destOrd="0" presId="urn:microsoft.com/office/officeart/2005/8/layout/vList2"/>
    <dgm:cxn modelId="{C33DD493-D9EE-4E61-AC4C-42D3AFAB94CE}" type="presParOf" srcId="{646DFA94-3461-4F5C-B256-ABA727A9510A}" destId="{3A0457DA-DDB8-4110-925B-CFA3955C25B0}" srcOrd="14" destOrd="0" presId="urn:microsoft.com/office/officeart/2005/8/layout/vList2"/>
    <dgm:cxn modelId="{85C928FF-8AE0-4779-858E-8A53DABAF8A5}" type="presParOf" srcId="{646DFA94-3461-4F5C-B256-ABA727A9510A}" destId="{5B4B98BC-F355-4510-8CCF-F032AE7AC684}" srcOrd="15" destOrd="0" presId="urn:microsoft.com/office/officeart/2005/8/layout/vList2"/>
    <dgm:cxn modelId="{8DBA9F4E-053D-4735-BF02-8D2A92B287C7}" type="presParOf" srcId="{646DFA94-3461-4F5C-B256-ABA727A9510A}" destId="{EC187767-1E1E-44F1-B655-FC6822E2F3C7}" srcOrd="16" destOrd="0" presId="urn:microsoft.com/office/officeart/2005/8/layout/vList2"/>
    <dgm:cxn modelId="{BE61E16B-1093-4E96-BE79-04EB522258AA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SDM: </a:t>
          </a:r>
          <a:r>
            <a:rPr lang="en-US" dirty="0" err="1"/>
            <a:t>kualifikasi</a:t>
          </a:r>
          <a:r>
            <a:rPr lang="en-US" dirty="0"/>
            <a:t>, </a:t>
          </a:r>
          <a:r>
            <a:rPr lang="en-US" dirty="0" err="1"/>
            <a:t>kompetensi</a:t>
          </a:r>
          <a:r>
            <a:rPr lang="en-US" dirty="0"/>
            <a:t>, </a:t>
          </a:r>
          <a:r>
            <a:rPr lang="en-US" dirty="0" err="1"/>
            <a:t>beban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, </a:t>
          </a:r>
          <a:r>
            <a:rPr lang="en-US" dirty="0" err="1"/>
            <a:t>proporsi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pengelolaan</a:t>
          </a:r>
          <a:r>
            <a:rPr lang="en-US" dirty="0"/>
            <a:t> SDM (</a:t>
          </a:r>
          <a:r>
            <a:rPr lang="en-US" dirty="0" err="1"/>
            <a:t>dosen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tendik</a:t>
          </a:r>
          <a:r>
            <a:rPr lang="en-US" dirty="0"/>
            <a:t>).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kualifikasi</a:t>
          </a:r>
          <a:r>
            <a:rPr lang="en-US" dirty="0"/>
            <a:t>, </a:t>
          </a:r>
          <a:r>
            <a:rPr lang="en-US" dirty="0" err="1"/>
            <a:t>kompetensi</a:t>
          </a:r>
          <a:r>
            <a:rPr lang="en-US" dirty="0"/>
            <a:t>, </a:t>
          </a:r>
          <a:r>
            <a:rPr lang="en-US" dirty="0" err="1"/>
            <a:t>beban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, </a:t>
          </a:r>
          <a:r>
            <a:rPr lang="en-US" dirty="0" err="1"/>
            <a:t>proporsi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pengelolaan</a:t>
          </a:r>
          <a:r>
            <a:rPr lang="en-US" dirty="0"/>
            <a:t> SDM: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rekrutmen</a:t>
          </a:r>
          <a:r>
            <a:rPr lang="en-US" dirty="0"/>
            <a:t>, </a:t>
          </a:r>
          <a:r>
            <a:rPr lang="en-US" dirty="0" err="1"/>
            <a:t>seleksi</a:t>
          </a:r>
          <a:r>
            <a:rPr lang="en-US" dirty="0"/>
            <a:t>, </a:t>
          </a:r>
          <a:r>
            <a:rPr lang="en-US" dirty="0" err="1"/>
            <a:t>penempatan</a:t>
          </a:r>
          <a:r>
            <a:rPr lang="en-US" dirty="0"/>
            <a:t>, </a:t>
          </a:r>
          <a:r>
            <a:rPr lang="en-US" dirty="0" err="1"/>
            <a:t>pengembangan</a:t>
          </a:r>
          <a:r>
            <a:rPr lang="en-US" dirty="0"/>
            <a:t>, </a:t>
          </a:r>
          <a:r>
            <a:rPr lang="en-US" dirty="0" err="1"/>
            <a:t>retensi</a:t>
          </a:r>
          <a:r>
            <a:rPr lang="en-US" dirty="0"/>
            <a:t>, </a:t>
          </a:r>
          <a:r>
            <a:rPr lang="en-US" dirty="0" err="1"/>
            <a:t>pemberhentian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pensiun</a:t>
          </a:r>
          <a:r>
            <a:rPr lang="en-US" dirty="0"/>
            <a:t>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memenuhi</a:t>
          </a:r>
          <a:r>
            <a:rPr lang="en-US" dirty="0"/>
            <a:t> </a:t>
          </a:r>
          <a:r>
            <a:rPr lang="en-US" dirty="0" err="1"/>
            <a:t>kebutuhan</a:t>
          </a:r>
          <a:r>
            <a:rPr lang="en-US" dirty="0"/>
            <a:t> </a:t>
          </a:r>
          <a:r>
            <a:rPr lang="en-US" dirty="0" err="1"/>
            <a:t>pendidikan</a:t>
          </a:r>
          <a:r>
            <a:rPr lang="en-US" dirty="0"/>
            <a:t>, </a:t>
          </a:r>
          <a:r>
            <a:rPr lang="en-US" dirty="0" err="1"/>
            <a:t>penelitian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. </a:t>
          </a:r>
          <a:r>
            <a:rPr lang="en-US" dirty="0" err="1"/>
            <a:t>Kriteria</a:t>
          </a:r>
          <a:r>
            <a:rPr lang="en-US" dirty="0"/>
            <a:t>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rekrutmen</a:t>
          </a:r>
          <a:r>
            <a:rPr lang="en-US" dirty="0"/>
            <a:t>, </a:t>
          </a:r>
          <a:r>
            <a:rPr lang="en-US" dirty="0" err="1"/>
            <a:t>seleksi</a:t>
          </a:r>
          <a:r>
            <a:rPr lang="en-US" dirty="0"/>
            <a:t>, </a:t>
          </a:r>
          <a:r>
            <a:rPr lang="en-US" dirty="0" err="1"/>
            <a:t>penempatan</a:t>
          </a:r>
          <a:r>
            <a:rPr lang="en-US" dirty="0"/>
            <a:t>, </a:t>
          </a:r>
          <a:r>
            <a:rPr lang="en-US" dirty="0" err="1"/>
            <a:t>pengembangan</a:t>
          </a:r>
          <a:r>
            <a:rPr lang="en-US" dirty="0"/>
            <a:t>, </a:t>
          </a:r>
          <a:r>
            <a:rPr lang="en-US" dirty="0" err="1"/>
            <a:t>retensi</a:t>
          </a:r>
          <a:r>
            <a:rPr lang="en-US" dirty="0"/>
            <a:t>, </a:t>
          </a:r>
          <a:r>
            <a:rPr lang="en-US" dirty="0" err="1"/>
            <a:t>pemberhentian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pensiun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dikomunikasikan</a:t>
          </a:r>
          <a:r>
            <a:rPr lang="en-US" dirty="0"/>
            <a:t>. </a:t>
          </a:r>
          <a:r>
            <a:rPr lang="en-US" dirty="0" err="1"/>
            <a:t>Kegiatan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studi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, seminar, </a:t>
          </a:r>
          <a:r>
            <a:rPr lang="en-US" dirty="0" err="1"/>
            <a:t>konferensi</a:t>
          </a:r>
          <a:r>
            <a:rPr lang="en-US" dirty="0"/>
            <a:t>, workshop, </a:t>
          </a:r>
          <a:r>
            <a:rPr lang="en-US" dirty="0" err="1"/>
            <a:t>simposium</a:t>
          </a:r>
          <a:r>
            <a:rPr lang="en-US" dirty="0"/>
            <a:t>, </a:t>
          </a:r>
          <a:r>
            <a:rPr lang="en-US" dirty="0" err="1"/>
            <a:t>dll</a:t>
          </a:r>
          <a:r>
            <a:rPr lang="en-US" dirty="0"/>
            <a:t>. </a:t>
          </a:r>
          <a:r>
            <a:rPr lang="en-US" dirty="0" err="1"/>
            <a:t>Skema</a:t>
          </a:r>
          <a:r>
            <a:rPr lang="en-US" dirty="0"/>
            <a:t> </a:t>
          </a:r>
          <a:r>
            <a:rPr lang="en-US" dirty="0" err="1"/>
            <a:t>pemberian</a:t>
          </a:r>
          <a:r>
            <a:rPr lang="en-US" dirty="0"/>
            <a:t> </a:t>
          </a:r>
          <a:r>
            <a:rPr lang="en-US" i="1" dirty="0"/>
            <a:t>reward</a:t>
          </a:r>
          <a:r>
            <a:rPr lang="en-US" dirty="0"/>
            <a:t>, </a:t>
          </a:r>
          <a:r>
            <a:rPr lang="en-US" dirty="0" err="1"/>
            <a:t>pengakuan</a:t>
          </a:r>
          <a:r>
            <a:rPr lang="en-US" dirty="0"/>
            <a:t>, mentoring </a:t>
          </a:r>
          <a:r>
            <a:rPr lang="en-US" dirty="0" err="1"/>
            <a:t>diimplementasikan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memotivasi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mendukung</a:t>
          </a:r>
          <a:r>
            <a:rPr lang="en-US" dirty="0"/>
            <a:t>  </a:t>
          </a:r>
          <a:r>
            <a:rPr lang="en-US" dirty="0" err="1"/>
            <a:t>tridharma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Menjelaskan</a:t>
          </a:r>
          <a:r>
            <a:rPr lang="en-US" b="1" dirty="0"/>
            <a:t> </a:t>
          </a:r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PT </a:t>
          </a:r>
          <a:r>
            <a:rPr lang="en-US" dirty="0" err="1"/>
            <a:t>terkait</a:t>
          </a:r>
          <a:r>
            <a:rPr lang="en-US" dirty="0"/>
            <a:t> SDM yang </a:t>
          </a:r>
          <a:r>
            <a:rPr lang="en-US" dirty="0" err="1"/>
            <a:t>berisi</a:t>
          </a:r>
          <a:r>
            <a:rPr lang="en-US" dirty="0"/>
            <a:t>: </a:t>
          </a:r>
          <a:r>
            <a:rPr lang="en-US" dirty="0" err="1"/>
            <a:t>bagaimana</a:t>
          </a:r>
          <a:r>
            <a:rPr lang="en-US" dirty="0"/>
            <a:t> </a:t>
          </a:r>
          <a:r>
            <a:rPr lang="en-US" dirty="0" err="1"/>
            <a:t>menetapkan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SDM (</a:t>
          </a:r>
          <a:r>
            <a:rPr lang="en-US" dirty="0" err="1"/>
            <a:t>pendidik</a:t>
          </a:r>
          <a:r>
            <a:rPr lang="en-US" dirty="0"/>
            <a:t>, </a:t>
          </a:r>
          <a:r>
            <a:rPr lang="en-US" dirty="0" err="1"/>
            <a:t>peneliti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pelaksana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).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/>
            <a:t>Profil</a:t>
          </a:r>
          <a:r>
            <a:rPr lang="en-US" b="1" dirty="0"/>
            <a:t> </a:t>
          </a:r>
          <a:r>
            <a:rPr lang="en-US" b="1" dirty="0" err="1"/>
            <a:t>Dosen</a:t>
          </a:r>
          <a:r>
            <a:rPr lang="en-US" b="1" dirty="0"/>
            <a:t>,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dosen</a:t>
          </a:r>
          <a:r>
            <a:rPr lang="en-US" b="1" dirty="0"/>
            <a:t>,  </a:t>
          </a:r>
          <a:r>
            <a:rPr lang="en-US" b="1" dirty="0" err="1"/>
            <a:t>dan</a:t>
          </a:r>
          <a:r>
            <a:rPr lang="en-US" b="1" dirty="0"/>
            <a:t> Tenaga </a:t>
          </a:r>
          <a:r>
            <a:rPr lang="en-US" b="1" dirty="0" err="1"/>
            <a:t>Kependidikan</a:t>
          </a:r>
          <a:r>
            <a:rPr lang="en-US" b="1" dirty="0"/>
            <a:t> </a:t>
          </a:r>
          <a:r>
            <a:rPr lang="en-US" dirty="0"/>
            <a:t>(</a:t>
          </a:r>
          <a:r>
            <a:rPr lang="en-US" dirty="0" err="1"/>
            <a:t>kecukupan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kualifikasi</a:t>
          </a:r>
          <a:r>
            <a:rPr lang="en-US" dirty="0"/>
            <a:t> </a:t>
          </a:r>
          <a:r>
            <a:rPr lang="en-US" dirty="0" err="1"/>
            <a:t>tendik</a:t>
          </a:r>
          <a:r>
            <a:rPr lang="en-US" dirty="0"/>
            <a:t> </a:t>
          </a:r>
          <a:r>
            <a:rPr lang="en-US" dirty="0" err="1"/>
            <a:t>berdasarkan</a:t>
          </a:r>
          <a:r>
            <a:rPr lang="en-US" dirty="0"/>
            <a:t> </a:t>
          </a:r>
          <a:r>
            <a:rPr lang="en-US" dirty="0" err="1"/>
            <a:t>jenis</a:t>
          </a:r>
          <a:r>
            <a:rPr lang="en-US" dirty="0"/>
            <a:t> </a:t>
          </a:r>
          <a:r>
            <a:rPr lang="en-US" dirty="0" err="1"/>
            <a:t>pekerjaannya</a:t>
          </a:r>
          <a:r>
            <a:rPr lang="en-US" dirty="0"/>
            <a:t> (</a:t>
          </a:r>
          <a:r>
            <a:rPr lang="en-US" dirty="0" err="1"/>
            <a:t>pustakawan</a:t>
          </a:r>
          <a:r>
            <a:rPr lang="en-US" dirty="0"/>
            <a:t>, </a:t>
          </a:r>
          <a:r>
            <a:rPr lang="en-US" dirty="0" err="1"/>
            <a:t>laboran</a:t>
          </a:r>
          <a:r>
            <a:rPr lang="en-US" dirty="0"/>
            <a:t>, </a:t>
          </a:r>
          <a:r>
            <a:rPr lang="en-US" dirty="0" err="1"/>
            <a:t>teknisi</a:t>
          </a:r>
          <a:r>
            <a:rPr lang="en-US" dirty="0"/>
            <a:t>, </a:t>
          </a:r>
          <a:r>
            <a:rPr lang="en-US" dirty="0" err="1"/>
            <a:t>dll</a:t>
          </a:r>
          <a:r>
            <a:rPr lang="en-US" dirty="0"/>
            <a:t>.).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Kecukupan</a:t>
          </a:r>
          <a:r>
            <a:rPr lang="en-US" dirty="0"/>
            <a:t>: FTE </a:t>
          </a:r>
          <a:r>
            <a:rPr lang="en-US" dirty="0" err="1"/>
            <a:t>tendik</a:t>
          </a:r>
          <a:r>
            <a:rPr lang="en-US" dirty="0"/>
            <a:t>, </a:t>
          </a:r>
          <a:r>
            <a:rPr lang="en-US" dirty="0" err="1"/>
            <a:t>jumlah</a:t>
          </a:r>
          <a:r>
            <a:rPr lang="en-US" dirty="0"/>
            <a:t>, </a:t>
          </a:r>
          <a:r>
            <a:rPr lang="en-US" dirty="0" err="1"/>
            <a:t>dukungan</a:t>
          </a:r>
          <a:r>
            <a:rPr lang="en-US" dirty="0"/>
            <a:t> </a:t>
          </a:r>
          <a:r>
            <a:rPr lang="en-US" dirty="0" err="1"/>
            <a:t>Teknologi</a:t>
          </a:r>
          <a:r>
            <a:rPr lang="en-US" dirty="0"/>
            <a:t> </a:t>
          </a:r>
          <a:r>
            <a:rPr lang="en-US" dirty="0" err="1"/>
            <a:t>Informasi</a:t>
          </a:r>
          <a:r>
            <a:rPr lang="en-US" dirty="0"/>
            <a:t> (</a:t>
          </a:r>
          <a:r>
            <a:rPr lang="en-US" dirty="0" err="1"/>
            <a:t>fungsi-fungsi</a:t>
          </a:r>
          <a:r>
            <a:rPr lang="en-US" dirty="0"/>
            <a:t> yang </a:t>
          </a:r>
          <a:r>
            <a:rPr lang="en-US" dirty="0" err="1"/>
            <a:t>sudah</a:t>
          </a:r>
          <a:r>
            <a:rPr lang="en-US" dirty="0"/>
            <a:t> </a:t>
          </a:r>
          <a:r>
            <a:rPr lang="en-US" dirty="0" err="1"/>
            <a:t>berjalan</a:t>
          </a:r>
          <a:r>
            <a:rPr lang="en-US" dirty="0"/>
            <a:t>),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kompetensi</a:t>
          </a:r>
          <a:r>
            <a:rPr lang="en-US" dirty="0"/>
            <a:t> </a:t>
          </a:r>
          <a:r>
            <a:rPr lang="en-US" dirty="0" err="1"/>
            <a:t>tendik</a:t>
          </a:r>
          <a:r>
            <a:rPr lang="en-US" dirty="0"/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SDM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PT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melampui</a:t>
          </a:r>
          <a:r>
            <a:rPr lang="en-US" dirty="0"/>
            <a:t> SN DIKTI. Data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tambahan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, </a:t>
          </a:r>
          <a:r>
            <a:rPr lang="en-US" dirty="0" err="1"/>
            <a:t>dimonitor</a:t>
          </a:r>
          <a:r>
            <a:rPr lang="en-US" dirty="0"/>
            <a:t>, </a:t>
          </a:r>
          <a:r>
            <a:rPr lang="en-US" dirty="0" err="1"/>
            <a:t>dikaji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berkelanjutan</a:t>
          </a:r>
          <a:r>
            <a:rPr lang="en-US" dirty="0"/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mengukur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dosen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tendik</a:t>
          </a:r>
          <a:r>
            <a:rPr lang="en-US" dirty="0"/>
            <a:t>, 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kejelasan</a:t>
          </a:r>
          <a:r>
            <a:rPr lang="en-US" dirty="0"/>
            <a:t> </a:t>
          </a:r>
          <a:r>
            <a:rPr lang="en-US" dirty="0" err="1"/>
            <a:t>instrumen</a:t>
          </a:r>
          <a:r>
            <a:rPr lang="en-US" dirty="0"/>
            <a:t> yang </a:t>
          </a:r>
          <a:r>
            <a:rPr lang="en-US" dirty="0" err="1"/>
            <a:t>digunakan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perekaman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datanya</a:t>
          </a:r>
          <a:r>
            <a:rPr lang="en-US" dirty="0"/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id-ID" b="1" dirty="0"/>
            <a:t>SDM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SDM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id-ID" b="1" dirty="0"/>
            <a:t>SDM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SDM.	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139EFBB3-AEA7-4F75-9144-1EC56B7F8F54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pengguna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7BE5EADE-F8F7-4288-B027-9CB6AE395766}" type="parTrans" cxnId="{1AD5C9D3-17A0-49BE-A1A6-264709E75019}">
      <dgm:prSet/>
      <dgm:spPr/>
      <dgm:t>
        <a:bodyPr/>
        <a:lstStyle/>
        <a:p>
          <a:endParaRPr lang="en-US"/>
        </a:p>
      </dgm:t>
    </dgm:pt>
    <dgm:pt modelId="{4C7FF3A5-D294-41CB-8F15-4E2A72B85921}" type="sibTrans" cxnId="{1AD5C9D3-17A0-49BE-A1A6-264709E7501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388D6405-45CB-45A5-B6D9-2E5BDCF42B05}" type="presOf" srcId="{03E037EB-70E4-4487-87F8-735C98E42FA2}" destId="{646DFA94-3461-4F5C-B256-ABA727A9510A}" srcOrd="0" destOrd="0" presId="urn:microsoft.com/office/officeart/2005/8/layout/vList2"/>
    <dgm:cxn modelId="{E1793418-A768-449F-8083-13DB11DF35D1}" type="presOf" srcId="{E973707A-9B0D-4141-9A4E-A1DE3E432894}" destId="{3A0457DA-DDB8-4110-925B-CFA3955C25B0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3657FA25-D3E8-4501-8F0B-36F9DC269B41}" type="presOf" srcId="{16D16AA4-869D-4C19-921F-BF1164470351}" destId="{23F3AF34-2715-49E5-9F52-529EF0CC3006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31D35542-E6D2-4E9D-BB76-A348D5C5D699}" type="presOf" srcId="{139EFBB3-AEA7-4F75-9144-1EC56B7F8F54}" destId="{5B4B98BC-F355-4510-8CCF-F032AE7AC684}" srcOrd="0" destOrd="1" presId="urn:microsoft.com/office/officeart/2005/8/layout/vList2"/>
    <dgm:cxn modelId="{A3F48D4B-1584-4F98-86DE-82594E9244FD}" type="presOf" srcId="{C487581C-005D-430B-937C-F362DD2B43CC}" destId="{BB10665E-3681-48AF-8D13-2B8A0C41A91D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3C35D879-C9FF-4422-86E4-68E12FF38C67}" type="presOf" srcId="{DD2B1AB2-1DE7-407C-9008-2F1CB47717DB}" destId="{7438BCAD-2F7D-41A1-8E95-AE8439AF2BF6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4171AEA0-12B5-49E8-9644-611E3C3230D0}" type="presOf" srcId="{BF64CC27-FD5E-4CCC-8AB1-0BA352B162E4}" destId="{A730551C-AD14-47EA-8567-2FF41910E193}" srcOrd="0" destOrd="0" presId="urn:microsoft.com/office/officeart/2005/8/layout/vList2"/>
    <dgm:cxn modelId="{0F4FF6A0-44DB-4FD8-A325-E51096021F52}" type="presOf" srcId="{97C6B9AF-C4BB-4EF1-9A63-38393697B12A}" destId="{EC187767-1E1E-44F1-B655-FC6822E2F3C7}" srcOrd="0" destOrd="0" presId="urn:microsoft.com/office/officeart/2005/8/layout/vList2"/>
    <dgm:cxn modelId="{E2CA0EA5-541E-4643-AEDA-41C9711930D8}" type="presOf" srcId="{D4E3E2BC-E1FC-4A7B-961E-2F587B2B0B6F}" destId="{EC95F453-F64D-43CF-93BF-7EB0427E952A}" srcOrd="0" destOrd="0" presId="urn:microsoft.com/office/officeart/2005/8/layout/vList2"/>
    <dgm:cxn modelId="{68C42CA5-E660-4C9F-9E44-A031A61FB0DD}" type="presOf" srcId="{19A39D42-6085-4EFA-BCD6-32FF9BA2B3CA}" destId="{D6978E3E-6F50-4722-857B-924D7D7BF191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745A5AB8-4BD1-47DD-9DA2-AB82E949265F}" type="presOf" srcId="{62D0B233-7941-45DF-965D-76C035B08835}" destId="{B743F4D8-190D-4A42-998B-34D5037B107C}" srcOrd="0" destOrd="0" presId="urn:microsoft.com/office/officeart/2005/8/layout/vList2"/>
    <dgm:cxn modelId="{B2A2BBBB-84B5-4345-A903-8A33DAB38DD5}" type="presOf" srcId="{489E8178-38B9-4004-ABDE-7EFCA511135D}" destId="{0C6250E1-16C7-4468-9673-D02DD1169685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6B69B2C7-EE2C-4CAB-B900-9663A2455063}" type="presOf" srcId="{DF1AA189-DE56-4899-82F1-BBAA4A7CAA49}" destId="{D2D630EE-C109-4E93-BA07-03321C5EAE52}" srcOrd="0" destOrd="0" presId="urn:microsoft.com/office/officeart/2005/8/layout/vList2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67FAB6CA-D812-4970-A991-545BC379CB6D}" type="presOf" srcId="{AC004A76-C47A-4985-977E-F786F3E662A8}" destId="{F7AFCEDC-DACF-487F-B7ED-E0728F7D7B31}" srcOrd="0" destOrd="0" presId="urn:microsoft.com/office/officeart/2005/8/layout/vList2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AD5C9D3-17A0-49BE-A1A6-264709E75019}" srcId="{E973707A-9B0D-4141-9A4E-A1DE3E432894}" destId="{139EFBB3-AEA7-4F75-9144-1EC56B7F8F54}" srcOrd="1" destOrd="0" parTransId="{7BE5EADE-F8F7-4288-B027-9CB6AE395766}" sibTransId="{4C7FF3A5-D294-41CB-8F15-4E2A72B85921}"/>
    <dgm:cxn modelId="{4E996ED8-ED58-4918-8C9C-5378770B587B}" type="presOf" srcId="{C6F0C9D9-01A8-4238-9CC1-2350319F1610}" destId="{2B77AAD6-6F7A-4184-95FE-A99485CDABC4}" srcOrd="0" destOrd="0" presId="urn:microsoft.com/office/officeart/2005/8/layout/vList2"/>
    <dgm:cxn modelId="{5FEF22E3-F944-4238-8D56-C77BE71200A7}" type="presOf" srcId="{1AF54BCD-DCF4-4C18-9AB3-ECA1F57D8892}" destId="{5B4B98BC-F355-4510-8CCF-F032AE7AC684}" srcOrd="0" destOrd="0" presId="urn:microsoft.com/office/officeart/2005/8/layout/vList2"/>
    <dgm:cxn modelId="{F02A09EB-6F0C-41BE-8F10-A7D79DB2C5C6}" type="presOf" srcId="{2E837FCB-D90E-42CB-ADAA-04416AEEA113}" destId="{12D3B0C4-5A49-402C-A73C-31D49B9D651D}" srcOrd="0" destOrd="0" presId="urn:microsoft.com/office/officeart/2005/8/layout/vList2"/>
    <dgm:cxn modelId="{857126EB-7B62-44F7-88DF-FA07E0C18D91}" type="presOf" srcId="{D940A34E-2E46-4615-94B9-D998A3085696}" destId="{2DEDA631-A163-4BBA-9953-02E40868F95B}" srcOrd="0" destOrd="0" presId="urn:microsoft.com/office/officeart/2005/8/layout/vList2"/>
    <dgm:cxn modelId="{0C4A13EC-CE4F-4904-A826-26CF18C7434F}" type="presOf" srcId="{F57E9E73-A8B8-47A2-8E84-9AD21A984C92}" destId="{9DC30CB3-5443-4E4F-8798-717384E476F7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15A279F1-E47B-4434-8755-BCD7D5423CAD}" type="presOf" srcId="{90240692-315F-486F-B575-46450F05A04A}" destId="{C70DD2C8-ECB3-4C03-9359-C9B55E68D106}" srcOrd="0" destOrd="0" presId="urn:microsoft.com/office/officeart/2005/8/layout/vList2"/>
    <dgm:cxn modelId="{A73A022F-0BB7-44DF-A849-7A3CA7F2F740}" type="presParOf" srcId="{646DFA94-3461-4F5C-B256-ABA727A9510A}" destId="{EC95F453-F64D-43CF-93BF-7EB0427E952A}" srcOrd="0" destOrd="0" presId="urn:microsoft.com/office/officeart/2005/8/layout/vList2"/>
    <dgm:cxn modelId="{70719C56-FA29-49B9-920E-21CBBD40645B}" type="presParOf" srcId="{646DFA94-3461-4F5C-B256-ABA727A9510A}" destId="{9DC30CB3-5443-4E4F-8798-717384E476F7}" srcOrd="1" destOrd="0" presId="urn:microsoft.com/office/officeart/2005/8/layout/vList2"/>
    <dgm:cxn modelId="{D59ABF44-9C11-4F79-88AE-ECE8F42B9524}" type="presParOf" srcId="{646DFA94-3461-4F5C-B256-ABA727A9510A}" destId="{BB10665E-3681-48AF-8D13-2B8A0C41A91D}" srcOrd="2" destOrd="0" presId="urn:microsoft.com/office/officeart/2005/8/layout/vList2"/>
    <dgm:cxn modelId="{B05A64E4-CCB7-44A6-81A8-2BD4DB5A6B7B}" type="presParOf" srcId="{646DFA94-3461-4F5C-B256-ABA727A9510A}" destId="{B743F4D8-190D-4A42-998B-34D5037B107C}" srcOrd="3" destOrd="0" presId="urn:microsoft.com/office/officeart/2005/8/layout/vList2"/>
    <dgm:cxn modelId="{F2530C4B-ADE8-4C56-A8CF-A28461ABF7CF}" type="presParOf" srcId="{646DFA94-3461-4F5C-B256-ABA727A9510A}" destId="{0C6250E1-16C7-4468-9673-D02DD1169685}" srcOrd="4" destOrd="0" presId="urn:microsoft.com/office/officeart/2005/8/layout/vList2"/>
    <dgm:cxn modelId="{0DA7D2F4-E494-406E-9F4A-C2DBB207A20D}" type="presParOf" srcId="{646DFA94-3461-4F5C-B256-ABA727A9510A}" destId="{7438BCAD-2F7D-41A1-8E95-AE8439AF2BF6}" srcOrd="5" destOrd="0" presId="urn:microsoft.com/office/officeart/2005/8/layout/vList2"/>
    <dgm:cxn modelId="{16F82596-5779-4AD5-91AB-8F0894286651}" type="presParOf" srcId="{646DFA94-3461-4F5C-B256-ABA727A9510A}" destId="{D6978E3E-6F50-4722-857B-924D7D7BF191}" srcOrd="6" destOrd="0" presId="urn:microsoft.com/office/officeart/2005/8/layout/vList2"/>
    <dgm:cxn modelId="{25F35465-6B7F-4C55-BB45-AA2FA467B9D8}" type="presParOf" srcId="{646DFA94-3461-4F5C-B256-ABA727A9510A}" destId="{F7AFCEDC-DACF-487F-B7ED-E0728F7D7B31}" srcOrd="7" destOrd="0" presId="urn:microsoft.com/office/officeart/2005/8/layout/vList2"/>
    <dgm:cxn modelId="{D645BCA3-A78E-4E87-9110-859ABBD7AE6C}" type="presParOf" srcId="{646DFA94-3461-4F5C-B256-ABA727A9510A}" destId="{2DEDA631-A163-4BBA-9953-02E40868F95B}" srcOrd="8" destOrd="0" presId="urn:microsoft.com/office/officeart/2005/8/layout/vList2"/>
    <dgm:cxn modelId="{67174881-68C1-4F3E-AABA-FA87124AFF9C}" type="presParOf" srcId="{646DFA94-3461-4F5C-B256-ABA727A9510A}" destId="{A730551C-AD14-47EA-8567-2FF41910E193}" srcOrd="9" destOrd="0" presId="urn:microsoft.com/office/officeart/2005/8/layout/vList2"/>
    <dgm:cxn modelId="{07B2CED7-E147-4A07-9B23-03AEB539F402}" type="presParOf" srcId="{646DFA94-3461-4F5C-B256-ABA727A9510A}" destId="{D2D630EE-C109-4E93-BA07-03321C5EAE52}" srcOrd="10" destOrd="0" presId="urn:microsoft.com/office/officeart/2005/8/layout/vList2"/>
    <dgm:cxn modelId="{2E151587-63E1-47F7-B721-9333F28B5814}" type="presParOf" srcId="{646DFA94-3461-4F5C-B256-ABA727A9510A}" destId="{23F3AF34-2715-49E5-9F52-529EF0CC3006}" srcOrd="11" destOrd="0" presId="urn:microsoft.com/office/officeart/2005/8/layout/vList2"/>
    <dgm:cxn modelId="{9D702609-897F-481B-B187-C936A65F4B9E}" type="presParOf" srcId="{646DFA94-3461-4F5C-B256-ABA727A9510A}" destId="{2B77AAD6-6F7A-4184-95FE-A99485CDABC4}" srcOrd="12" destOrd="0" presId="urn:microsoft.com/office/officeart/2005/8/layout/vList2"/>
    <dgm:cxn modelId="{3D7056E8-16B8-4448-A6F5-61EA723086B0}" type="presParOf" srcId="{646DFA94-3461-4F5C-B256-ABA727A9510A}" destId="{12D3B0C4-5A49-402C-A73C-31D49B9D651D}" srcOrd="13" destOrd="0" presId="urn:microsoft.com/office/officeart/2005/8/layout/vList2"/>
    <dgm:cxn modelId="{EB986582-C8CF-446A-B1C6-09E980307580}" type="presParOf" srcId="{646DFA94-3461-4F5C-B256-ABA727A9510A}" destId="{3A0457DA-DDB8-4110-925B-CFA3955C25B0}" srcOrd="14" destOrd="0" presId="urn:microsoft.com/office/officeart/2005/8/layout/vList2"/>
    <dgm:cxn modelId="{FCB1C63A-81A7-412A-AB08-46A56A3E15C9}" type="presParOf" srcId="{646DFA94-3461-4F5C-B256-ABA727A9510A}" destId="{5B4B98BC-F355-4510-8CCF-F032AE7AC684}" srcOrd="15" destOrd="0" presId="urn:microsoft.com/office/officeart/2005/8/layout/vList2"/>
    <dgm:cxn modelId="{4661839A-B3DB-41C4-B7C6-BE204595FDE2}" type="presParOf" srcId="{646DFA94-3461-4F5C-B256-ABA727A9510A}" destId="{EC187767-1E1E-44F1-B655-FC6822E2F3C7}" srcOrd="16" destOrd="0" presId="urn:microsoft.com/office/officeart/2005/8/layout/vList2"/>
    <dgm:cxn modelId="{183C9C6D-A234-49B7-ADFC-81BEA3783BCB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: </a:t>
          </a:r>
          <a:r>
            <a:rPr lang="en-US" dirty="0" err="1"/>
            <a:t>penetapan</a:t>
          </a:r>
          <a:r>
            <a:rPr lang="en-US" dirty="0"/>
            <a:t>,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implementasi</a:t>
          </a:r>
          <a:r>
            <a:rPr lang="en-US" dirty="0"/>
            <a:t>, </a:t>
          </a:r>
          <a:r>
            <a:rPr lang="en-US" dirty="0" err="1"/>
            <a:t>pelaporan</a:t>
          </a:r>
          <a:r>
            <a:rPr lang="en-US" dirty="0"/>
            <a:t>, audit,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pengelolaan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: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pemeliharaan</a:t>
          </a:r>
          <a:r>
            <a:rPr lang="en-US" dirty="0"/>
            <a:t>, </a:t>
          </a:r>
          <a:r>
            <a:rPr lang="en-US" dirty="0" err="1"/>
            <a:t>evaluasi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fasilitas</a:t>
          </a:r>
          <a:r>
            <a:rPr lang="en-US" dirty="0"/>
            <a:t> </a:t>
          </a:r>
          <a:r>
            <a:rPr lang="en-US" dirty="0" err="1"/>
            <a:t>fisik</a:t>
          </a:r>
          <a:r>
            <a:rPr lang="en-US" dirty="0"/>
            <a:t>, 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fasilitas</a:t>
          </a:r>
          <a:r>
            <a:rPr lang="en-US" dirty="0"/>
            <a:t> </a:t>
          </a:r>
          <a:r>
            <a:rPr lang="en-US" dirty="0" err="1"/>
            <a:t>Teknologi</a:t>
          </a:r>
          <a:r>
            <a:rPr lang="en-US" dirty="0"/>
            <a:t> </a:t>
          </a:r>
          <a:r>
            <a:rPr lang="en-US" dirty="0" err="1"/>
            <a:t>Informasi</a:t>
          </a:r>
          <a:r>
            <a:rPr lang="en-US" dirty="0"/>
            <a:t>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tentang</a:t>
          </a:r>
          <a:r>
            <a:rPr lang="en-US" dirty="0"/>
            <a:t>: 1) </a:t>
          </a:r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pengelolaan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 (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sumber-sumber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pengalokasian</a:t>
          </a:r>
          <a:r>
            <a:rPr lang="en-US" dirty="0"/>
            <a:t>, </a:t>
          </a:r>
          <a:r>
            <a:rPr lang="en-US" dirty="0" err="1"/>
            <a:t>realisasi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pertanggung</a:t>
          </a:r>
          <a:r>
            <a:rPr lang="en-US" dirty="0"/>
            <a:t> </a:t>
          </a:r>
          <a:r>
            <a:rPr lang="en-US" dirty="0" err="1"/>
            <a:t>jawaban</a:t>
          </a:r>
          <a:r>
            <a:rPr lang="en-US" dirty="0"/>
            <a:t>), 2) </a:t>
          </a:r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pengelolaan</a:t>
          </a:r>
          <a:r>
            <a:rPr lang="en-US" dirty="0"/>
            <a:t> </a:t>
          </a:r>
          <a:r>
            <a:rPr lang="en-US" dirty="0" err="1"/>
            <a:t>sarpras</a:t>
          </a:r>
          <a:r>
            <a:rPr lang="en-US" dirty="0"/>
            <a:t> (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pengadaan</a:t>
          </a:r>
          <a:r>
            <a:rPr lang="en-US" dirty="0"/>
            <a:t>, </a:t>
          </a:r>
          <a:r>
            <a:rPr lang="en-US" dirty="0" err="1"/>
            <a:t>pemanfaatan</a:t>
          </a:r>
          <a:r>
            <a:rPr lang="en-US" dirty="0"/>
            <a:t>, </a:t>
          </a:r>
          <a:r>
            <a:rPr lang="en-US" dirty="0" err="1"/>
            <a:t>pemeliharaan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penghapusan</a:t>
          </a:r>
          <a:r>
            <a:rPr lang="en-US" dirty="0"/>
            <a:t>).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b="1" dirty="0"/>
            <a:t>: </a:t>
          </a:r>
          <a:r>
            <a:rPr lang="en-US" b="0" dirty="0"/>
            <a:t>1) </a:t>
          </a:r>
          <a:r>
            <a:rPr lang="en-US" b="0" dirty="0" err="1"/>
            <a:t>m</a:t>
          </a:r>
          <a:r>
            <a:rPr lang="en-US" dirty="0" err="1"/>
            <a:t>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PT (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sumber-sumber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pengalokasian</a:t>
          </a:r>
          <a:r>
            <a:rPr lang="en-US" dirty="0"/>
            <a:t>, </a:t>
          </a:r>
          <a:r>
            <a:rPr lang="en-US" dirty="0" err="1"/>
            <a:t>realisasi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pertanggung</a:t>
          </a:r>
          <a:r>
            <a:rPr lang="en-US" dirty="0"/>
            <a:t> </a:t>
          </a:r>
          <a:r>
            <a:rPr lang="en-US" dirty="0" err="1"/>
            <a:t>jawaban</a:t>
          </a:r>
          <a:r>
            <a:rPr lang="en-US" dirty="0"/>
            <a:t>)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sarpras</a:t>
          </a:r>
          <a:r>
            <a:rPr lang="en-US" dirty="0"/>
            <a:t> (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pengadaan</a:t>
          </a:r>
          <a:r>
            <a:rPr lang="en-US" dirty="0"/>
            <a:t>, </a:t>
          </a:r>
          <a:r>
            <a:rPr lang="en-US" dirty="0" err="1"/>
            <a:t>pemanfaatan</a:t>
          </a:r>
          <a:r>
            <a:rPr lang="en-US" dirty="0"/>
            <a:t>, </a:t>
          </a:r>
          <a:r>
            <a:rPr lang="en-US" dirty="0" err="1"/>
            <a:t>pemeliharaan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penghapusan</a:t>
          </a:r>
          <a:r>
            <a:rPr lang="en-US" dirty="0"/>
            <a:t>).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/>
            <a:t>Keuangan</a:t>
          </a:r>
          <a:r>
            <a:rPr lang="en-US" b="1" dirty="0"/>
            <a:t>, </a:t>
          </a:r>
          <a:r>
            <a:rPr lang="en-US" b="1" dirty="0" err="1"/>
            <a:t>Sarana</a:t>
          </a:r>
          <a:r>
            <a:rPr lang="en-US" b="1" dirty="0"/>
            <a:t> </a:t>
          </a:r>
          <a:r>
            <a:rPr lang="en-US" b="0" dirty="0"/>
            <a:t>(</a:t>
          </a:r>
          <a:r>
            <a:rPr lang="en-US" b="0" dirty="0" err="1"/>
            <a:t>Kecukupan</a:t>
          </a:r>
          <a:r>
            <a:rPr lang="en-US" b="0" dirty="0"/>
            <a:t>, </a:t>
          </a:r>
          <a:r>
            <a:rPr lang="en-US" b="0" dirty="0" err="1"/>
            <a:t>Aksesibilitas</a:t>
          </a:r>
          <a:r>
            <a:rPr lang="en-US" b="0" dirty="0"/>
            <a:t>, </a:t>
          </a:r>
          <a:r>
            <a:rPr lang="en-US" b="0" dirty="0" err="1"/>
            <a:t>dan</a:t>
          </a:r>
          <a:r>
            <a:rPr lang="en-US" b="0" dirty="0"/>
            <a:t> </a:t>
          </a:r>
          <a:r>
            <a:rPr lang="en-US" b="0" dirty="0" err="1"/>
            <a:t>Mutu</a:t>
          </a:r>
          <a:r>
            <a:rPr lang="en-US" b="0" dirty="0"/>
            <a:t> </a:t>
          </a:r>
          <a:r>
            <a:rPr lang="en-US" b="0" dirty="0" err="1"/>
            <a:t>Sarana</a:t>
          </a:r>
          <a:r>
            <a:rPr lang="en-US" b="0" dirty="0"/>
            <a:t> </a:t>
          </a:r>
          <a:r>
            <a:rPr lang="en-US" b="0" dirty="0" err="1"/>
            <a:t>dan</a:t>
          </a:r>
          <a:r>
            <a:rPr lang="en-US" b="0" dirty="0"/>
            <a:t> </a:t>
          </a:r>
          <a:r>
            <a:rPr lang="en-US" b="0" dirty="0" err="1"/>
            <a:t>Kecukupan</a:t>
          </a:r>
          <a:r>
            <a:rPr lang="en-US" b="0" dirty="0"/>
            <a:t>, </a:t>
          </a:r>
          <a:r>
            <a:rPr lang="en-US" b="0" dirty="0" err="1"/>
            <a:t>aksesibilitas</a:t>
          </a:r>
          <a:r>
            <a:rPr lang="en-US" b="0" dirty="0"/>
            <a:t> </a:t>
          </a:r>
          <a:r>
            <a:rPr lang="en-US" b="0" dirty="0" err="1"/>
            <a:t>dan</a:t>
          </a:r>
          <a:r>
            <a:rPr lang="en-US" b="0" dirty="0"/>
            <a:t> </a:t>
          </a:r>
          <a:r>
            <a:rPr lang="en-US" b="0" dirty="0" err="1"/>
            <a:t>mutu</a:t>
          </a:r>
          <a:r>
            <a:rPr lang="en-US" b="0" dirty="0"/>
            <a:t> </a:t>
          </a:r>
          <a:r>
            <a:rPr lang="en-US" b="0" dirty="0" err="1"/>
            <a:t>Sistem</a:t>
          </a:r>
          <a:r>
            <a:rPr lang="en-US" b="0" dirty="0"/>
            <a:t> </a:t>
          </a:r>
          <a:r>
            <a:rPr lang="en-US" b="0" dirty="0" err="1"/>
            <a:t>informasi</a:t>
          </a:r>
          <a:r>
            <a:rPr lang="en-US" b="0" dirty="0"/>
            <a:t>),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Kecukupan</a:t>
          </a:r>
          <a:r>
            <a:rPr lang="en-US" b="1" dirty="0"/>
            <a:t>, </a:t>
          </a:r>
          <a:r>
            <a:rPr lang="en-US" b="1" dirty="0" err="1"/>
            <a:t>Aksesibilitas</a:t>
          </a:r>
          <a:r>
            <a:rPr lang="en-US" b="1" dirty="0"/>
            <a:t>,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en-US" b="1" dirty="0" err="1"/>
            <a:t>Prasarana</a:t>
          </a:r>
          <a:r>
            <a:rPr lang="en-US" b="1" dirty="0"/>
            <a:t>.</a:t>
          </a:r>
          <a:endParaRPr lang="en-US" dirty="0"/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PT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melampui</a:t>
          </a:r>
          <a:r>
            <a:rPr lang="en-US" dirty="0"/>
            <a:t> SN DIKTI. Data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tambahan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, </a:t>
          </a:r>
          <a:r>
            <a:rPr lang="en-US" dirty="0" err="1"/>
            <a:t>dimonitor</a:t>
          </a:r>
          <a:r>
            <a:rPr lang="en-US" dirty="0"/>
            <a:t>, </a:t>
          </a:r>
          <a:r>
            <a:rPr lang="en-US" dirty="0" err="1"/>
            <a:t>dikaji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berkelanjutan</a:t>
          </a:r>
          <a:r>
            <a:rPr lang="en-US" dirty="0"/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mengukur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(</a:t>
          </a:r>
          <a:r>
            <a:rPr lang="en-US" dirty="0" err="1"/>
            <a:t>pengguna</a:t>
          </a:r>
          <a:r>
            <a:rPr lang="en-US" dirty="0"/>
            <a:t> </a:t>
          </a:r>
          <a:r>
            <a:rPr lang="en-US" dirty="0" err="1"/>
            <a:t>lulusan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), 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kejelasan</a:t>
          </a:r>
          <a:r>
            <a:rPr lang="en-US" dirty="0"/>
            <a:t> </a:t>
          </a:r>
          <a:r>
            <a:rPr lang="en-US" dirty="0" err="1"/>
            <a:t>instrumen</a:t>
          </a:r>
          <a:r>
            <a:rPr lang="en-US" dirty="0"/>
            <a:t> yang </a:t>
          </a:r>
          <a:r>
            <a:rPr lang="en-US" dirty="0" err="1"/>
            <a:t>digunakan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perekaman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datanya</a:t>
          </a:r>
          <a:r>
            <a:rPr lang="en-US" dirty="0"/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id-ID" b="1" dirty="0"/>
            <a:t>Keuangan, Sarana dan Prasarana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id-ID" b="1" dirty="0"/>
            <a:t>Keuangan, Sarana dan Prasarana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 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139EFBB3-AEA7-4F75-9144-1EC56B7F8F54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pengguna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7BE5EADE-F8F7-4288-B027-9CB6AE395766}" type="parTrans" cxnId="{1AD5C9D3-17A0-49BE-A1A6-264709E75019}">
      <dgm:prSet/>
      <dgm:spPr/>
      <dgm:t>
        <a:bodyPr/>
        <a:lstStyle/>
        <a:p>
          <a:endParaRPr lang="en-US"/>
        </a:p>
      </dgm:t>
    </dgm:pt>
    <dgm:pt modelId="{4C7FF3A5-D294-41CB-8F15-4E2A72B85921}" type="sibTrans" cxnId="{1AD5C9D3-17A0-49BE-A1A6-264709E7501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63B81400-B223-416D-A1DD-A202C0B1921D}" type="presOf" srcId="{AC004A76-C47A-4985-977E-F786F3E662A8}" destId="{F7AFCEDC-DACF-487F-B7ED-E0728F7D7B31}" srcOrd="0" destOrd="0" presId="urn:microsoft.com/office/officeart/2005/8/layout/vList2"/>
    <dgm:cxn modelId="{52E6A905-7626-45DA-BD2B-1249BBAA3E35}" type="presOf" srcId="{16D16AA4-869D-4C19-921F-BF1164470351}" destId="{23F3AF34-2715-49E5-9F52-529EF0CC3006}" srcOrd="0" destOrd="0" presId="urn:microsoft.com/office/officeart/2005/8/layout/vList2"/>
    <dgm:cxn modelId="{A514810C-22A9-4BB5-9895-6289BE32646D}" type="presOf" srcId="{C6F0C9D9-01A8-4238-9CC1-2350319F1610}" destId="{2B77AAD6-6F7A-4184-95FE-A99485CDABC4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FF140B24-2CA7-4BE7-9FCA-C985DE732EA5}" type="presOf" srcId="{1AF54BCD-DCF4-4C18-9AB3-ECA1F57D8892}" destId="{5B4B98BC-F355-4510-8CCF-F032AE7AC684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2D89FC28-0B4D-463F-88BF-D396D32BE618}" type="presOf" srcId="{D940A34E-2E46-4615-94B9-D998A3085696}" destId="{2DEDA631-A163-4BBA-9953-02E40868F95B}" srcOrd="0" destOrd="0" presId="urn:microsoft.com/office/officeart/2005/8/layout/vList2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DADB6C35-DF1B-4074-91C8-303830ADE75F}" type="presOf" srcId="{DD2B1AB2-1DE7-407C-9008-2F1CB47717DB}" destId="{7438BCAD-2F7D-41A1-8E95-AE8439AF2BF6}" srcOrd="0" destOrd="0" presId="urn:microsoft.com/office/officeart/2005/8/layout/vList2"/>
    <dgm:cxn modelId="{D7FDD340-5F79-4149-91F2-74C4C42D45C1}" type="presOf" srcId="{C487581C-005D-430B-937C-F362DD2B43CC}" destId="{BB10665E-3681-48AF-8D13-2B8A0C41A91D}" srcOrd="0" destOrd="0" presId="urn:microsoft.com/office/officeart/2005/8/layout/vList2"/>
    <dgm:cxn modelId="{A3B9A95D-A234-4F3B-B235-FA1B46EBEBE7}" type="presOf" srcId="{62D0B233-7941-45DF-965D-76C035B08835}" destId="{B743F4D8-190D-4A42-998B-34D5037B107C}" srcOrd="0" destOrd="0" presId="urn:microsoft.com/office/officeart/2005/8/layout/vList2"/>
    <dgm:cxn modelId="{7727CB48-C744-40C0-BB7E-38C52D8BAEE2}" type="presOf" srcId="{97C6B9AF-C4BB-4EF1-9A63-38393697B12A}" destId="{EC187767-1E1E-44F1-B655-FC6822E2F3C7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73B7B354-F4C1-4BFA-AEEE-E9B05ECD9086}" type="presOf" srcId="{DF1AA189-DE56-4899-82F1-BBAA4A7CAA49}" destId="{D2D630EE-C109-4E93-BA07-03321C5EAE52}" srcOrd="0" destOrd="0" presId="urn:microsoft.com/office/officeart/2005/8/layout/vList2"/>
    <dgm:cxn modelId="{4BAA2E76-370D-48B0-9F90-EDB2378398CC}" type="presOf" srcId="{139EFBB3-AEA7-4F75-9144-1EC56B7F8F54}" destId="{5B4B98BC-F355-4510-8CCF-F032AE7AC684}" srcOrd="0" destOrd="1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654ACDA8-216C-4270-8281-73E94E5E07A5}" type="presOf" srcId="{2E837FCB-D90E-42CB-ADAA-04416AEEA113}" destId="{12D3B0C4-5A49-402C-A73C-31D49B9D651D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07DF14AC-EDC9-414B-A5D3-CFE2448CF38E}" type="presOf" srcId="{E973707A-9B0D-4141-9A4E-A1DE3E432894}" destId="{3A0457DA-DDB8-4110-925B-CFA3955C25B0}" srcOrd="0" destOrd="0" presId="urn:microsoft.com/office/officeart/2005/8/layout/vList2"/>
    <dgm:cxn modelId="{ABEABFB6-5387-47D9-B896-5D8D691A6A0A}" type="presOf" srcId="{D4E3E2BC-E1FC-4A7B-961E-2F587B2B0B6F}" destId="{EC95F453-F64D-43CF-93BF-7EB0427E952A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5C4E9FCA-F125-456E-81C5-40C61CF5E76A}" type="presOf" srcId="{03E037EB-70E4-4487-87F8-735C98E42FA2}" destId="{646DFA94-3461-4F5C-B256-ABA727A9510A}" srcOrd="0" destOrd="0" presId="urn:microsoft.com/office/officeart/2005/8/layout/vList2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AD5C9D3-17A0-49BE-A1A6-264709E75019}" srcId="{E973707A-9B0D-4141-9A4E-A1DE3E432894}" destId="{139EFBB3-AEA7-4F75-9144-1EC56B7F8F54}" srcOrd="1" destOrd="0" parTransId="{7BE5EADE-F8F7-4288-B027-9CB6AE395766}" sibTransId="{4C7FF3A5-D294-41CB-8F15-4E2A72B85921}"/>
    <dgm:cxn modelId="{13A6FFD3-A3A4-4087-BDDD-6B7AE269C80F}" type="presOf" srcId="{19A39D42-6085-4EFA-BCD6-32FF9BA2B3CA}" destId="{D6978E3E-6F50-4722-857B-924D7D7BF191}" srcOrd="0" destOrd="0" presId="urn:microsoft.com/office/officeart/2005/8/layout/vList2"/>
    <dgm:cxn modelId="{842F19D9-6773-4F9E-B540-8E265B9855B9}" type="presOf" srcId="{489E8178-38B9-4004-ABDE-7EFCA511135D}" destId="{0C6250E1-16C7-4468-9673-D02DD1169685}" srcOrd="0" destOrd="0" presId="urn:microsoft.com/office/officeart/2005/8/layout/vList2"/>
    <dgm:cxn modelId="{B892BEDB-4EE9-4506-8D08-E54BD8536C25}" type="presOf" srcId="{BF64CC27-FD5E-4CCC-8AB1-0BA352B162E4}" destId="{A730551C-AD14-47EA-8567-2FF41910E193}" srcOrd="0" destOrd="0" presId="urn:microsoft.com/office/officeart/2005/8/layout/vList2"/>
    <dgm:cxn modelId="{986ABAE0-B5E1-4F59-958E-3F2CB483FFA4}" type="presOf" srcId="{F57E9E73-A8B8-47A2-8E84-9AD21A984C92}" destId="{9DC30CB3-5443-4E4F-8798-717384E476F7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9CB79DEF-7053-494D-BCB1-7D3F88F5D803}" type="presOf" srcId="{90240692-315F-486F-B575-46450F05A04A}" destId="{C70DD2C8-ECB3-4C03-9359-C9B55E68D106}" srcOrd="0" destOrd="0" presId="urn:microsoft.com/office/officeart/2005/8/layout/vList2"/>
    <dgm:cxn modelId="{5370C2E9-D259-45E1-805C-A5982AA6CF6C}" type="presParOf" srcId="{646DFA94-3461-4F5C-B256-ABA727A9510A}" destId="{EC95F453-F64D-43CF-93BF-7EB0427E952A}" srcOrd="0" destOrd="0" presId="urn:microsoft.com/office/officeart/2005/8/layout/vList2"/>
    <dgm:cxn modelId="{4CD72E82-4A76-4DED-B002-094951F46D1F}" type="presParOf" srcId="{646DFA94-3461-4F5C-B256-ABA727A9510A}" destId="{9DC30CB3-5443-4E4F-8798-717384E476F7}" srcOrd="1" destOrd="0" presId="urn:microsoft.com/office/officeart/2005/8/layout/vList2"/>
    <dgm:cxn modelId="{AFE60B21-B8A1-4EFF-86BA-1DBF768B2D42}" type="presParOf" srcId="{646DFA94-3461-4F5C-B256-ABA727A9510A}" destId="{BB10665E-3681-48AF-8D13-2B8A0C41A91D}" srcOrd="2" destOrd="0" presId="urn:microsoft.com/office/officeart/2005/8/layout/vList2"/>
    <dgm:cxn modelId="{4E5F0945-FBFA-49E9-81E1-433E0FB182AB}" type="presParOf" srcId="{646DFA94-3461-4F5C-B256-ABA727A9510A}" destId="{B743F4D8-190D-4A42-998B-34D5037B107C}" srcOrd="3" destOrd="0" presId="urn:microsoft.com/office/officeart/2005/8/layout/vList2"/>
    <dgm:cxn modelId="{1144595D-28C6-41C1-B7C5-EFF16DB7BFD9}" type="presParOf" srcId="{646DFA94-3461-4F5C-B256-ABA727A9510A}" destId="{0C6250E1-16C7-4468-9673-D02DD1169685}" srcOrd="4" destOrd="0" presId="urn:microsoft.com/office/officeart/2005/8/layout/vList2"/>
    <dgm:cxn modelId="{D81C675E-D0A4-4023-AD67-21E15BEB688C}" type="presParOf" srcId="{646DFA94-3461-4F5C-B256-ABA727A9510A}" destId="{7438BCAD-2F7D-41A1-8E95-AE8439AF2BF6}" srcOrd="5" destOrd="0" presId="urn:microsoft.com/office/officeart/2005/8/layout/vList2"/>
    <dgm:cxn modelId="{3B26243F-B5BC-4FAC-84CB-68EAE4F2C07A}" type="presParOf" srcId="{646DFA94-3461-4F5C-B256-ABA727A9510A}" destId="{D6978E3E-6F50-4722-857B-924D7D7BF191}" srcOrd="6" destOrd="0" presId="urn:microsoft.com/office/officeart/2005/8/layout/vList2"/>
    <dgm:cxn modelId="{5FF98758-F921-4CA5-9C59-0E6AB7119164}" type="presParOf" srcId="{646DFA94-3461-4F5C-B256-ABA727A9510A}" destId="{F7AFCEDC-DACF-487F-B7ED-E0728F7D7B31}" srcOrd="7" destOrd="0" presId="urn:microsoft.com/office/officeart/2005/8/layout/vList2"/>
    <dgm:cxn modelId="{A4831892-BF6C-4660-97E5-6CE3B6B1D18E}" type="presParOf" srcId="{646DFA94-3461-4F5C-B256-ABA727A9510A}" destId="{2DEDA631-A163-4BBA-9953-02E40868F95B}" srcOrd="8" destOrd="0" presId="urn:microsoft.com/office/officeart/2005/8/layout/vList2"/>
    <dgm:cxn modelId="{EFC5971C-94A5-4BB1-8A51-088FA97157AC}" type="presParOf" srcId="{646DFA94-3461-4F5C-B256-ABA727A9510A}" destId="{A730551C-AD14-47EA-8567-2FF41910E193}" srcOrd="9" destOrd="0" presId="urn:microsoft.com/office/officeart/2005/8/layout/vList2"/>
    <dgm:cxn modelId="{8BAF7A08-3C66-4637-A328-78AC2E53E03B}" type="presParOf" srcId="{646DFA94-3461-4F5C-B256-ABA727A9510A}" destId="{D2D630EE-C109-4E93-BA07-03321C5EAE52}" srcOrd="10" destOrd="0" presId="urn:microsoft.com/office/officeart/2005/8/layout/vList2"/>
    <dgm:cxn modelId="{FFAD4A84-CB16-4904-BBC2-D896F6642222}" type="presParOf" srcId="{646DFA94-3461-4F5C-B256-ABA727A9510A}" destId="{23F3AF34-2715-49E5-9F52-529EF0CC3006}" srcOrd="11" destOrd="0" presId="urn:microsoft.com/office/officeart/2005/8/layout/vList2"/>
    <dgm:cxn modelId="{03CA43F9-CC1C-4A24-B5D6-87C1E6ADD335}" type="presParOf" srcId="{646DFA94-3461-4F5C-B256-ABA727A9510A}" destId="{2B77AAD6-6F7A-4184-95FE-A99485CDABC4}" srcOrd="12" destOrd="0" presId="urn:microsoft.com/office/officeart/2005/8/layout/vList2"/>
    <dgm:cxn modelId="{13A17D2D-F730-435B-830F-295FEA983DF1}" type="presParOf" srcId="{646DFA94-3461-4F5C-B256-ABA727A9510A}" destId="{12D3B0C4-5A49-402C-A73C-31D49B9D651D}" srcOrd="13" destOrd="0" presId="urn:microsoft.com/office/officeart/2005/8/layout/vList2"/>
    <dgm:cxn modelId="{6A40800A-21CD-433B-B25F-64BAF9380D92}" type="presParOf" srcId="{646DFA94-3461-4F5C-B256-ABA727A9510A}" destId="{3A0457DA-DDB8-4110-925B-CFA3955C25B0}" srcOrd="14" destOrd="0" presId="urn:microsoft.com/office/officeart/2005/8/layout/vList2"/>
    <dgm:cxn modelId="{BD6FA723-C47D-4FE8-A4BB-278CB55AEEAD}" type="presParOf" srcId="{646DFA94-3461-4F5C-B256-ABA727A9510A}" destId="{5B4B98BC-F355-4510-8CCF-F032AE7AC684}" srcOrd="15" destOrd="0" presId="urn:microsoft.com/office/officeart/2005/8/layout/vList2"/>
    <dgm:cxn modelId="{6AD23413-4FE4-43DA-A742-5787AAF8B36C}" type="presParOf" srcId="{646DFA94-3461-4F5C-B256-ABA727A9510A}" destId="{EC187767-1E1E-44F1-B655-FC6822E2F3C7}" srcOrd="16" destOrd="0" presId="urn:microsoft.com/office/officeart/2005/8/layout/vList2"/>
    <dgm:cxn modelId="{3946FA65-588C-4259-9614-0E3E6A001DED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pendidikan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terkait</a:t>
          </a:r>
          <a:r>
            <a:rPr lang="en-US" dirty="0"/>
            <a:t> </a:t>
          </a:r>
          <a:r>
            <a:rPr lang="en-US" dirty="0" err="1"/>
            <a:t>pendidikan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kurikulum</a:t>
          </a:r>
          <a:r>
            <a:rPr lang="en-US" dirty="0"/>
            <a:t>, </a:t>
          </a:r>
          <a:r>
            <a:rPr lang="en-US" dirty="0" err="1"/>
            <a:t>pembelajaran</a:t>
          </a:r>
          <a:r>
            <a:rPr lang="en-US" dirty="0"/>
            <a:t>, </a:t>
          </a:r>
          <a:r>
            <a:rPr lang="en-US" dirty="0" err="1"/>
            <a:t>integrasi</a:t>
          </a:r>
          <a:r>
            <a:rPr lang="en-US" dirty="0"/>
            <a:t> </a:t>
          </a:r>
          <a:r>
            <a:rPr lang="en-US" dirty="0" err="1"/>
            <a:t>kegiatan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pembelajaran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suasana</a:t>
          </a:r>
          <a:r>
            <a:rPr lang="en-US" dirty="0"/>
            <a:t> </a:t>
          </a:r>
          <a:r>
            <a:rPr lang="en-US" dirty="0" err="1"/>
            <a:t>akademik</a:t>
          </a:r>
          <a:r>
            <a:rPr lang="en-US" dirty="0"/>
            <a:t>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panduan</a:t>
          </a:r>
          <a:r>
            <a:rPr lang="en-US" dirty="0"/>
            <a:t> </a:t>
          </a:r>
          <a:r>
            <a:rPr lang="en-US" dirty="0" err="1"/>
            <a:t>pendidikan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tujuan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sasaran</a:t>
          </a:r>
          <a:r>
            <a:rPr lang="en-US" dirty="0"/>
            <a:t> </a:t>
          </a:r>
          <a:r>
            <a:rPr lang="en-US" dirty="0" err="1"/>
            <a:t>pendidikan</a:t>
          </a:r>
          <a:r>
            <a:rPr lang="en-US" dirty="0"/>
            <a:t>, </a:t>
          </a:r>
          <a:r>
            <a:rPr lang="en-US" dirty="0" err="1"/>
            <a:t>strategi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metode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mencapainya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instrumen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cara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mengukur</a:t>
          </a:r>
          <a:r>
            <a:rPr lang="en-US" dirty="0"/>
            <a:t> </a:t>
          </a:r>
          <a:r>
            <a:rPr lang="en-US" dirty="0" err="1"/>
            <a:t>efektivitasnya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pendidikan</a:t>
          </a:r>
          <a:r>
            <a:rPr lang="en-US" dirty="0"/>
            <a:t> di PT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isi</a:t>
          </a:r>
          <a:r>
            <a:rPr lang="en-US" dirty="0"/>
            <a:t> </a:t>
          </a:r>
          <a:r>
            <a:rPr lang="en-US" dirty="0" err="1"/>
            <a:t>pembelajaran</a:t>
          </a:r>
          <a:r>
            <a:rPr lang="en-US" dirty="0"/>
            <a:t> (</a:t>
          </a:r>
          <a:r>
            <a:rPr lang="en-US" dirty="0" err="1"/>
            <a:t>kurikulum</a:t>
          </a:r>
          <a:r>
            <a:rPr lang="en-US" dirty="0"/>
            <a:t>), proses </a:t>
          </a:r>
          <a:r>
            <a:rPr lang="en-US" dirty="0" err="1"/>
            <a:t>pembelajaran</a:t>
          </a:r>
          <a:r>
            <a:rPr lang="en-US" dirty="0"/>
            <a:t> (</a:t>
          </a:r>
          <a:r>
            <a:rPr lang="en-US" dirty="0" err="1"/>
            <a:t>pembelajaran</a:t>
          </a:r>
          <a:r>
            <a:rPr lang="en-US" dirty="0"/>
            <a:t>, </a:t>
          </a:r>
          <a:r>
            <a:rPr lang="en-US" dirty="0" err="1"/>
            <a:t>suasana</a:t>
          </a:r>
          <a:r>
            <a:rPr lang="en-US" dirty="0"/>
            <a:t> </a:t>
          </a:r>
          <a:r>
            <a:rPr lang="en-US" dirty="0" err="1"/>
            <a:t>akademik</a:t>
          </a:r>
          <a:r>
            <a:rPr lang="en-US" dirty="0"/>
            <a:t>, </a:t>
          </a:r>
          <a:r>
            <a:rPr lang="en-US" dirty="0" err="1"/>
            <a:t>integrasi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pembelajaran</a:t>
          </a:r>
          <a:r>
            <a:rPr lang="en-US" dirty="0"/>
            <a:t>),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pembelajaran</a:t>
          </a:r>
          <a:r>
            <a:rPr lang="en-US" dirty="0"/>
            <a:t> yang </a:t>
          </a:r>
          <a:r>
            <a:rPr lang="en-US" dirty="0" err="1"/>
            <a:t>memenuhi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melampaui</a:t>
          </a:r>
          <a:r>
            <a:rPr lang="en-US" dirty="0"/>
            <a:t> SN DIKTI.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/>
            <a:t>Kurikulum</a:t>
          </a:r>
          <a:r>
            <a:rPr lang="en-US" b="1" dirty="0"/>
            <a:t>, </a:t>
          </a:r>
          <a:r>
            <a:rPr lang="en-US" b="1" dirty="0" err="1"/>
            <a:t>Pembelajaran</a:t>
          </a:r>
          <a:r>
            <a:rPr lang="en-US" b="1" dirty="0"/>
            <a:t>, </a:t>
          </a:r>
          <a:r>
            <a:rPr lang="en-US" b="1" dirty="0" err="1"/>
            <a:t>Layanan</a:t>
          </a:r>
          <a:r>
            <a:rPr lang="en-US" b="1" dirty="0"/>
            <a:t> </a:t>
          </a:r>
          <a:r>
            <a:rPr lang="en-US" b="1" dirty="0" err="1"/>
            <a:t>kepada</a:t>
          </a:r>
          <a:r>
            <a:rPr lang="en-US" b="1" dirty="0"/>
            <a:t> </a:t>
          </a:r>
          <a:r>
            <a:rPr lang="en-US" b="1" dirty="0" err="1"/>
            <a:t>Mahasiswa</a:t>
          </a:r>
          <a:r>
            <a:rPr lang="en-US" b="1" dirty="0"/>
            <a:t>, </a:t>
          </a:r>
          <a:r>
            <a:rPr lang="en-US" b="1" dirty="0" err="1"/>
            <a:t>Integrasi</a:t>
          </a:r>
          <a:r>
            <a:rPr lang="en-US" b="1" dirty="0"/>
            <a:t> </a:t>
          </a:r>
          <a:r>
            <a:rPr lang="en-US" b="1" dirty="0" err="1"/>
            <a:t>kegiatan</a:t>
          </a:r>
          <a:r>
            <a:rPr lang="en-US" b="1" dirty="0"/>
            <a:t> </a:t>
          </a:r>
          <a:r>
            <a:rPr lang="en-US" b="1" dirty="0" err="1"/>
            <a:t>penelitian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PkM</a:t>
          </a:r>
          <a:r>
            <a:rPr lang="en-US" b="1" dirty="0"/>
            <a:t> </a:t>
          </a:r>
          <a:r>
            <a:rPr lang="en-US" b="1" dirty="0" err="1"/>
            <a:t>dalam</a:t>
          </a:r>
          <a:r>
            <a:rPr lang="en-US" b="1" dirty="0"/>
            <a:t> </a:t>
          </a:r>
          <a:r>
            <a:rPr lang="en-US" b="1" dirty="0" err="1"/>
            <a:t>pembelajaran</a:t>
          </a:r>
          <a:r>
            <a:rPr lang="en-US" b="1" dirty="0"/>
            <a:t>,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Suasana</a:t>
          </a:r>
          <a:r>
            <a:rPr lang="en-US" b="1" dirty="0"/>
            <a:t> </a:t>
          </a:r>
          <a:r>
            <a:rPr lang="en-US" b="1" dirty="0" err="1"/>
            <a:t>akademik</a:t>
          </a:r>
          <a:r>
            <a:rPr lang="en-US" b="1" dirty="0"/>
            <a:t>. </a:t>
          </a:r>
          <a:endParaRPr lang="en-US" dirty="0"/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proses </a:t>
          </a:r>
          <a:r>
            <a:rPr lang="en-US" dirty="0" err="1"/>
            <a:t>pendidikan</a:t>
          </a:r>
          <a:r>
            <a:rPr lang="en-US" dirty="0"/>
            <a:t>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melampui</a:t>
          </a:r>
          <a:r>
            <a:rPr lang="en-US" dirty="0"/>
            <a:t> SN DIKTI.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mengukur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(</a:t>
          </a:r>
          <a:r>
            <a:rPr lang="en-US" dirty="0" err="1"/>
            <a:t>pengguna</a:t>
          </a:r>
          <a:r>
            <a:rPr lang="en-US" dirty="0"/>
            <a:t> </a:t>
          </a:r>
          <a:r>
            <a:rPr lang="en-US" dirty="0" err="1"/>
            <a:t>lulusan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), 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kejelasan</a:t>
          </a:r>
          <a:r>
            <a:rPr lang="en-US" dirty="0"/>
            <a:t> </a:t>
          </a:r>
          <a:r>
            <a:rPr lang="en-US" dirty="0" err="1"/>
            <a:t>instrumen</a:t>
          </a:r>
          <a:r>
            <a:rPr lang="en-US" dirty="0"/>
            <a:t> yang </a:t>
          </a:r>
          <a:r>
            <a:rPr lang="en-US" dirty="0" err="1"/>
            <a:t>digunakan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perekaman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datanya</a:t>
          </a:r>
          <a:r>
            <a:rPr lang="en-US" dirty="0"/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id-ID" b="1" dirty="0"/>
            <a:t>Pendidikan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proses </a:t>
          </a:r>
          <a:r>
            <a:rPr lang="en-US" dirty="0" err="1"/>
            <a:t>pendidikan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id-ID" b="1" dirty="0"/>
            <a:t>Pendidikan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 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139EFBB3-AEA7-4F75-9144-1EC56B7F8F54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pengguna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7BE5EADE-F8F7-4288-B027-9CB6AE395766}" type="parTrans" cxnId="{1AD5C9D3-17A0-49BE-A1A6-264709E75019}">
      <dgm:prSet/>
      <dgm:spPr/>
      <dgm:t>
        <a:bodyPr/>
        <a:lstStyle/>
        <a:p>
          <a:endParaRPr lang="en-US"/>
        </a:p>
      </dgm:t>
    </dgm:pt>
    <dgm:pt modelId="{4C7FF3A5-D294-41CB-8F15-4E2A72B85921}" type="sibTrans" cxnId="{1AD5C9D3-17A0-49BE-A1A6-264709E7501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70AD8411-ED7F-486D-87DF-921501A8496F}" type="presOf" srcId="{16D16AA4-869D-4C19-921F-BF1164470351}" destId="{23F3AF34-2715-49E5-9F52-529EF0CC3006}" srcOrd="0" destOrd="0" presId="urn:microsoft.com/office/officeart/2005/8/layout/vList2"/>
    <dgm:cxn modelId="{9CC7361A-7C69-46CD-8F30-D75A0F152571}" type="presOf" srcId="{DD2B1AB2-1DE7-407C-9008-2F1CB47717DB}" destId="{7438BCAD-2F7D-41A1-8E95-AE8439AF2BF6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825C293E-F4BF-47A0-8C0E-2F63D6B7C74D}" type="presOf" srcId="{97C6B9AF-C4BB-4EF1-9A63-38393697B12A}" destId="{EC187767-1E1E-44F1-B655-FC6822E2F3C7}" srcOrd="0" destOrd="0" presId="urn:microsoft.com/office/officeart/2005/8/layout/vList2"/>
    <dgm:cxn modelId="{1152D840-EE2D-42F2-B5CA-31FDAD12E3C6}" type="presOf" srcId="{489E8178-38B9-4004-ABDE-7EFCA511135D}" destId="{0C6250E1-16C7-4468-9673-D02DD1169685}" srcOrd="0" destOrd="0" presId="urn:microsoft.com/office/officeart/2005/8/layout/vList2"/>
    <dgm:cxn modelId="{CF804F61-21E1-495B-A194-283F92167D0C}" type="presOf" srcId="{C6F0C9D9-01A8-4238-9CC1-2350319F1610}" destId="{2B77AAD6-6F7A-4184-95FE-A99485CDABC4}" srcOrd="0" destOrd="0" presId="urn:microsoft.com/office/officeart/2005/8/layout/vList2"/>
    <dgm:cxn modelId="{882A684A-70A0-4F8E-88EC-A8A16AA0E3AF}" type="presOf" srcId="{D940A34E-2E46-4615-94B9-D998A3085696}" destId="{2DEDA631-A163-4BBA-9953-02E40868F95B}" srcOrd="0" destOrd="0" presId="urn:microsoft.com/office/officeart/2005/8/layout/vList2"/>
    <dgm:cxn modelId="{21E4D34D-AF58-4B4B-9175-38B13C4AFAA1}" type="presOf" srcId="{D4E3E2BC-E1FC-4A7B-961E-2F587B2B0B6F}" destId="{EC95F453-F64D-43CF-93BF-7EB0427E952A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D4FD4C56-D778-4952-8FDF-9AD8ABD736DA}" type="presOf" srcId="{AC004A76-C47A-4985-977E-F786F3E662A8}" destId="{F7AFCEDC-DACF-487F-B7ED-E0728F7D7B31}" srcOrd="0" destOrd="0" presId="urn:microsoft.com/office/officeart/2005/8/layout/vList2"/>
    <dgm:cxn modelId="{DEAF785A-3B8E-43D4-88FF-385551A1227B}" type="presOf" srcId="{DF1AA189-DE56-4899-82F1-BBAA4A7CAA49}" destId="{D2D630EE-C109-4E93-BA07-03321C5EAE52}" srcOrd="0" destOrd="0" presId="urn:microsoft.com/office/officeart/2005/8/layout/vList2"/>
    <dgm:cxn modelId="{8045C55A-C82E-484B-A8C5-2351C3770F21}" type="presOf" srcId="{BF64CC27-FD5E-4CCC-8AB1-0BA352B162E4}" destId="{A730551C-AD14-47EA-8567-2FF41910E193}" srcOrd="0" destOrd="0" presId="urn:microsoft.com/office/officeart/2005/8/layout/vList2"/>
    <dgm:cxn modelId="{4672817B-60D4-4101-AC1B-87F1453F62BB}" type="presOf" srcId="{19A39D42-6085-4EFA-BCD6-32FF9BA2B3CA}" destId="{D6978E3E-6F50-4722-857B-924D7D7BF191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CEC52F94-C2C1-4358-9C95-19908204FD6C}" type="presOf" srcId="{C487581C-005D-430B-937C-F362DD2B43CC}" destId="{BB10665E-3681-48AF-8D13-2B8A0C41A91D}" srcOrd="0" destOrd="0" presId="urn:microsoft.com/office/officeart/2005/8/layout/vList2"/>
    <dgm:cxn modelId="{7DDD4F9E-4F70-417B-B498-8DAD3282D3DC}" type="presOf" srcId="{F57E9E73-A8B8-47A2-8E84-9AD21A984C92}" destId="{9DC30CB3-5443-4E4F-8798-717384E476F7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FCB7F3B0-4F9F-4DDD-A979-3D6A1BCA970B}" type="presOf" srcId="{62D0B233-7941-45DF-965D-76C035B08835}" destId="{B743F4D8-190D-4A42-998B-34D5037B107C}" srcOrd="0" destOrd="0" presId="urn:microsoft.com/office/officeart/2005/8/layout/vList2"/>
    <dgm:cxn modelId="{F8ADEFBA-4821-41E0-A4E4-B66F90BE72B3}" type="presOf" srcId="{90240692-315F-486F-B575-46450F05A04A}" destId="{C70DD2C8-ECB3-4C03-9359-C9B55E68D106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00C346C2-64D3-4482-9F1E-52F65A72C51B}" type="presOf" srcId="{1AF54BCD-DCF4-4C18-9AB3-ECA1F57D8892}" destId="{5B4B98BC-F355-4510-8CCF-F032AE7AC684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B09C76CF-51CC-430B-A377-6D1D16A4D950}" type="presOf" srcId="{E973707A-9B0D-4141-9A4E-A1DE3E432894}" destId="{3A0457DA-DDB8-4110-925B-CFA3955C25B0}" srcOrd="0" destOrd="0" presId="urn:microsoft.com/office/officeart/2005/8/layout/vList2"/>
    <dgm:cxn modelId="{1AD5C9D3-17A0-49BE-A1A6-264709E75019}" srcId="{E973707A-9B0D-4141-9A4E-A1DE3E432894}" destId="{139EFBB3-AEA7-4F75-9144-1EC56B7F8F54}" srcOrd="1" destOrd="0" parTransId="{7BE5EADE-F8F7-4288-B027-9CB6AE395766}" sibTransId="{4C7FF3A5-D294-41CB-8F15-4E2A72B85921}"/>
    <dgm:cxn modelId="{2A5E93DA-0299-4C47-9015-1A2F213E6331}" type="presOf" srcId="{03E037EB-70E4-4487-87F8-735C98E42FA2}" destId="{646DFA94-3461-4F5C-B256-ABA727A9510A}" srcOrd="0" destOrd="0" presId="urn:microsoft.com/office/officeart/2005/8/layout/vList2"/>
    <dgm:cxn modelId="{62E83EE5-23D2-4054-B928-9A92BF9F4A1C}" type="presOf" srcId="{139EFBB3-AEA7-4F75-9144-1EC56B7F8F54}" destId="{5B4B98BC-F355-4510-8CCF-F032AE7AC684}" srcOrd="0" destOrd="1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CC5D8EF6-5100-4732-9B04-700F294D74FB}" type="presOf" srcId="{2E837FCB-D90E-42CB-ADAA-04416AEEA113}" destId="{12D3B0C4-5A49-402C-A73C-31D49B9D651D}" srcOrd="0" destOrd="0" presId="urn:microsoft.com/office/officeart/2005/8/layout/vList2"/>
    <dgm:cxn modelId="{27804420-A294-41FB-98E9-FD67ABC245B8}" type="presParOf" srcId="{646DFA94-3461-4F5C-B256-ABA727A9510A}" destId="{EC95F453-F64D-43CF-93BF-7EB0427E952A}" srcOrd="0" destOrd="0" presId="urn:microsoft.com/office/officeart/2005/8/layout/vList2"/>
    <dgm:cxn modelId="{04AB880A-1AA0-489C-BAA4-DF916BE48696}" type="presParOf" srcId="{646DFA94-3461-4F5C-B256-ABA727A9510A}" destId="{9DC30CB3-5443-4E4F-8798-717384E476F7}" srcOrd="1" destOrd="0" presId="urn:microsoft.com/office/officeart/2005/8/layout/vList2"/>
    <dgm:cxn modelId="{B85BCF11-E97E-4271-8829-BAD9AACD8A30}" type="presParOf" srcId="{646DFA94-3461-4F5C-B256-ABA727A9510A}" destId="{BB10665E-3681-48AF-8D13-2B8A0C41A91D}" srcOrd="2" destOrd="0" presId="urn:microsoft.com/office/officeart/2005/8/layout/vList2"/>
    <dgm:cxn modelId="{F7B7A5B0-5603-457F-B8FA-97443016DF74}" type="presParOf" srcId="{646DFA94-3461-4F5C-B256-ABA727A9510A}" destId="{B743F4D8-190D-4A42-998B-34D5037B107C}" srcOrd="3" destOrd="0" presId="urn:microsoft.com/office/officeart/2005/8/layout/vList2"/>
    <dgm:cxn modelId="{58F627D7-820F-42C4-BB36-DB3243291CD3}" type="presParOf" srcId="{646DFA94-3461-4F5C-B256-ABA727A9510A}" destId="{0C6250E1-16C7-4468-9673-D02DD1169685}" srcOrd="4" destOrd="0" presId="urn:microsoft.com/office/officeart/2005/8/layout/vList2"/>
    <dgm:cxn modelId="{58F72E75-CCA8-4AF7-9AE8-48827AD53908}" type="presParOf" srcId="{646DFA94-3461-4F5C-B256-ABA727A9510A}" destId="{7438BCAD-2F7D-41A1-8E95-AE8439AF2BF6}" srcOrd="5" destOrd="0" presId="urn:microsoft.com/office/officeart/2005/8/layout/vList2"/>
    <dgm:cxn modelId="{DE586055-8EE5-4A11-9731-019239705F06}" type="presParOf" srcId="{646DFA94-3461-4F5C-B256-ABA727A9510A}" destId="{D6978E3E-6F50-4722-857B-924D7D7BF191}" srcOrd="6" destOrd="0" presId="urn:microsoft.com/office/officeart/2005/8/layout/vList2"/>
    <dgm:cxn modelId="{59037E46-9CD4-46B2-8E7F-1461164DCD85}" type="presParOf" srcId="{646DFA94-3461-4F5C-B256-ABA727A9510A}" destId="{F7AFCEDC-DACF-487F-B7ED-E0728F7D7B31}" srcOrd="7" destOrd="0" presId="urn:microsoft.com/office/officeart/2005/8/layout/vList2"/>
    <dgm:cxn modelId="{C4BCEF2A-3626-4E7B-8564-E149EF222B48}" type="presParOf" srcId="{646DFA94-3461-4F5C-B256-ABA727A9510A}" destId="{2DEDA631-A163-4BBA-9953-02E40868F95B}" srcOrd="8" destOrd="0" presId="urn:microsoft.com/office/officeart/2005/8/layout/vList2"/>
    <dgm:cxn modelId="{8014BB88-9563-4D17-BE14-82349613F1A9}" type="presParOf" srcId="{646DFA94-3461-4F5C-B256-ABA727A9510A}" destId="{A730551C-AD14-47EA-8567-2FF41910E193}" srcOrd="9" destOrd="0" presId="urn:microsoft.com/office/officeart/2005/8/layout/vList2"/>
    <dgm:cxn modelId="{0297E257-9B62-4325-875C-3C0D0C1AFFE7}" type="presParOf" srcId="{646DFA94-3461-4F5C-B256-ABA727A9510A}" destId="{D2D630EE-C109-4E93-BA07-03321C5EAE52}" srcOrd="10" destOrd="0" presId="urn:microsoft.com/office/officeart/2005/8/layout/vList2"/>
    <dgm:cxn modelId="{DCFE517E-7BC4-4C1A-A1A4-B9807E762C75}" type="presParOf" srcId="{646DFA94-3461-4F5C-B256-ABA727A9510A}" destId="{23F3AF34-2715-49E5-9F52-529EF0CC3006}" srcOrd="11" destOrd="0" presId="urn:microsoft.com/office/officeart/2005/8/layout/vList2"/>
    <dgm:cxn modelId="{6E6A6876-3E78-43AD-BFAB-B9A01B6BAB05}" type="presParOf" srcId="{646DFA94-3461-4F5C-B256-ABA727A9510A}" destId="{2B77AAD6-6F7A-4184-95FE-A99485CDABC4}" srcOrd="12" destOrd="0" presId="urn:microsoft.com/office/officeart/2005/8/layout/vList2"/>
    <dgm:cxn modelId="{9582E842-7352-40BB-9DC4-756F6A5DD7C5}" type="presParOf" srcId="{646DFA94-3461-4F5C-B256-ABA727A9510A}" destId="{12D3B0C4-5A49-402C-A73C-31D49B9D651D}" srcOrd="13" destOrd="0" presId="urn:microsoft.com/office/officeart/2005/8/layout/vList2"/>
    <dgm:cxn modelId="{939B5F08-FC57-484F-A4AD-1C457119C10B}" type="presParOf" srcId="{646DFA94-3461-4F5C-B256-ABA727A9510A}" destId="{3A0457DA-DDB8-4110-925B-CFA3955C25B0}" srcOrd="14" destOrd="0" presId="urn:microsoft.com/office/officeart/2005/8/layout/vList2"/>
    <dgm:cxn modelId="{52315941-876B-48A6-B327-BB27759A1E04}" type="presParOf" srcId="{646DFA94-3461-4F5C-B256-ABA727A9510A}" destId="{5B4B98BC-F355-4510-8CCF-F032AE7AC684}" srcOrd="15" destOrd="0" presId="urn:microsoft.com/office/officeart/2005/8/layout/vList2"/>
    <dgm:cxn modelId="{DA5BD8B0-EC5B-4058-8FD8-499C1E456199}" type="presParOf" srcId="{646DFA94-3461-4F5C-B256-ABA727A9510A}" destId="{EC187767-1E1E-44F1-B655-FC6822E2F3C7}" srcOrd="16" destOrd="0" presId="urn:microsoft.com/office/officeart/2005/8/layout/vList2"/>
    <dgm:cxn modelId="{D530EFC8-D4DD-4A5C-AE2C-987DFB7702A1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proses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: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didasarkan</a:t>
          </a:r>
          <a:r>
            <a:rPr lang="en-US" dirty="0"/>
            <a:t> </a:t>
          </a:r>
          <a:r>
            <a:rPr lang="en-US" dirty="0" err="1"/>
            <a:t>atas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internal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eksternal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posisi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daya</a:t>
          </a:r>
          <a:r>
            <a:rPr lang="en-US" dirty="0"/>
            <a:t> </a:t>
          </a:r>
          <a:r>
            <a:rPr lang="en-US" dirty="0" err="1"/>
            <a:t>saing</a:t>
          </a:r>
          <a:r>
            <a:rPr lang="en-US" dirty="0"/>
            <a:t> PT.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perencanaan</a:t>
          </a:r>
          <a:r>
            <a:rPr lang="en-US" dirty="0"/>
            <a:t> (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arah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fokus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),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panduan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di PT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, yang </a:t>
          </a:r>
          <a:r>
            <a:rPr lang="en-US" dirty="0" err="1"/>
            <a:t>memenuhi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melampaui</a:t>
          </a:r>
          <a:r>
            <a:rPr lang="en-US" dirty="0"/>
            <a:t> SN DIKTI.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/>
            <a:t>Ketersediaan</a:t>
          </a:r>
          <a:r>
            <a:rPr lang="en-US" dirty="0"/>
            <a:t>: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Renstra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memuat</a:t>
          </a:r>
          <a:r>
            <a:rPr lang="en-US" dirty="0"/>
            <a:t> </a:t>
          </a:r>
          <a:r>
            <a:rPr lang="en-US" dirty="0" err="1"/>
            <a:t>landasan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, </a:t>
          </a:r>
          <a:r>
            <a:rPr lang="en-US" dirty="0" err="1"/>
            <a:t>peta</a:t>
          </a:r>
          <a:r>
            <a:rPr lang="en-US" dirty="0"/>
            <a:t> </a:t>
          </a:r>
          <a:r>
            <a:rPr lang="en-US" dirty="0" err="1"/>
            <a:t>jalan</a:t>
          </a:r>
          <a:r>
            <a:rPr lang="en-US" dirty="0"/>
            <a:t>, </a:t>
          </a:r>
          <a:r>
            <a:rPr lang="en-US" dirty="0" err="1"/>
            <a:t>sasaran</a:t>
          </a:r>
          <a:r>
            <a:rPr lang="en-US" dirty="0"/>
            <a:t> program </a:t>
          </a:r>
          <a:r>
            <a:rPr lang="en-US" dirty="0" err="1"/>
            <a:t>strategis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</a:t>
          </a:r>
          <a:r>
            <a:rPr lang="en-US" dirty="0" err="1"/>
            <a:t>Renstra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, </a:t>
          </a:r>
          <a:r>
            <a:rPr lang="en-US" dirty="0" err="1"/>
            <a:t>pedoman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</a:t>
          </a:r>
          <a:r>
            <a:rPr lang="en-US" dirty="0" err="1"/>
            <a:t>sosialisasinya</a:t>
          </a:r>
          <a:r>
            <a:rPr lang="en-US" dirty="0"/>
            <a:t>,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proses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tatacara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i="1" dirty="0"/>
            <a:t>review</a:t>
          </a:r>
          <a:r>
            <a:rPr lang="en-US" dirty="0"/>
            <a:t>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pengangkatan</a:t>
          </a:r>
          <a:r>
            <a:rPr lang="en-US" dirty="0"/>
            <a:t> </a:t>
          </a:r>
          <a:r>
            <a:rPr lang="en-US" i="1" dirty="0"/>
            <a:t>reviewer</a:t>
          </a:r>
          <a:r>
            <a:rPr lang="en-US" dirty="0"/>
            <a:t>, </a:t>
          </a:r>
          <a:r>
            <a:rPr lang="en-US" dirty="0" err="1"/>
            <a:t>bukti</a:t>
          </a:r>
          <a:r>
            <a:rPr lang="en-US" dirty="0"/>
            <a:t> </a:t>
          </a:r>
          <a:r>
            <a:rPr lang="en-US" dirty="0" err="1"/>
            <a:t>tertulis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usul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penugasan</a:t>
          </a:r>
          <a:r>
            <a:rPr lang="en-US" dirty="0"/>
            <a:t> </a:t>
          </a:r>
          <a:r>
            <a:rPr lang="en-US" dirty="0" err="1"/>
            <a:t>peneliti</a:t>
          </a:r>
          <a:r>
            <a:rPr lang="en-US" dirty="0"/>
            <a:t>/</a:t>
          </a:r>
          <a:r>
            <a:rPr lang="en-US" dirty="0" err="1"/>
            <a:t>kerjasama</a:t>
          </a:r>
          <a:r>
            <a:rPr lang="en-US" dirty="0"/>
            <a:t> </a:t>
          </a:r>
          <a:r>
            <a:rPr lang="en-US" dirty="0" err="1"/>
            <a:t>peneliti</a:t>
          </a:r>
          <a:r>
            <a:rPr lang="en-US" dirty="0"/>
            <a:t>, </a:t>
          </a:r>
          <a:r>
            <a:rPr lang="en-US" dirty="0" err="1"/>
            <a:t>berita</a:t>
          </a:r>
          <a:r>
            <a:rPr lang="en-US" dirty="0"/>
            <a:t> acara </a:t>
          </a:r>
          <a:r>
            <a:rPr lang="en-US" dirty="0" err="1"/>
            <a:t>hasil</a:t>
          </a:r>
          <a:r>
            <a:rPr lang="en-US" dirty="0"/>
            <a:t> monitoring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evaluasi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dokumentasi</a:t>
          </a:r>
          <a:r>
            <a:rPr lang="en-US" dirty="0"/>
            <a:t> output </a:t>
          </a:r>
          <a:r>
            <a:rPr lang="en-US" dirty="0" err="1"/>
            <a:t>penelitian</a:t>
          </a:r>
          <a:r>
            <a:rPr lang="en-US" dirty="0"/>
            <a:t>, </a:t>
          </a:r>
          <a:r>
            <a:rPr lang="en-US" dirty="0" err="1"/>
            <a:t>dokumentasi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pengelola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kepada</a:t>
          </a:r>
          <a:r>
            <a:rPr lang="en-US" dirty="0"/>
            <a:t> </a:t>
          </a:r>
          <a:r>
            <a:rPr lang="en-US" dirty="0" err="1"/>
            <a:t>pimpinan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/</a:t>
          </a:r>
          <a:r>
            <a:rPr lang="en-US" dirty="0" err="1"/>
            <a:t>pemberi</a:t>
          </a:r>
          <a:r>
            <a:rPr lang="en-US" dirty="0"/>
            <a:t> dana,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keberadaan</a:t>
          </a:r>
          <a:r>
            <a:rPr lang="en-US" dirty="0"/>
            <a:t> </a:t>
          </a:r>
          <a:r>
            <a:rPr lang="en-US" dirty="0" err="1"/>
            <a:t>kelompok</a:t>
          </a:r>
          <a:r>
            <a:rPr lang="en-US" dirty="0"/>
            <a:t> </a:t>
          </a:r>
          <a:r>
            <a:rPr lang="en-US" dirty="0" err="1"/>
            <a:t>riset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laboratorium</a:t>
          </a:r>
          <a:r>
            <a:rPr lang="en-US" dirty="0"/>
            <a:t> </a:t>
          </a:r>
          <a:r>
            <a:rPr lang="en-US" dirty="0" err="1"/>
            <a:t>riset</a:t>
          </a:r>
          <a:r>
            <a:rPr lang="en-US" dirty="0"/>
            <a:t> yang </a:t>
          </a:r>
          <a:r>
            <a:rPr lang="en-US" dirty="0" err="1"/>
            <a:t>fungsional</a:t>
          </a:r>
          <a:r>
            <a:rPr lang="en-US" dirty="0"/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proses </a:t>
          </a:r>
          <a:r>
            <a:rPr lang="en-US" dirty="0" err="1"/>
            <a:t>penelitian</a:t>
          </a:r>
          <a:r>
            <a:rPr lang="en-US" dirty="0"/>
            <a:t> lain </a:t>
          </a:r>
          <a:r>
            <a:rPr lang="en-US" dirty="0" err="1"/>
            <a:t>untuk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melampui</a:t>
          </a:r>
          <a:r>
            <a:rPr lang="en-US" dirty="0"/>
            <a:t> SN DIKTI.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/>
            <a:t>Deskripsi sistem untuk mengukur kepuasan pengguna proses penelitian (peneliti dan mitra), termasuk kejelasan instrumen yang digunakan, pelaksanaan, perekaman, dan analisis datanya.</a:t>
          </a:r>
          <a:endParaRPr lang="en-US" dirty="0"/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id-ID" b="1" dirty="0"/>
            <a:t>Penelitian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proses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id-ID" b="1" dirty="0"/>
            <a:t>penelitian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 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28E99F51-A00F-4EFF-B028-DEE6AFF5D940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peneliti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3CB03AFC-2E9B-4A95-BAA2-017E067AAA22}" type="parTrans" cxnId="{9AFF8B8E-8359-439D-9F4D-914A90D9D633}">
      <dgm:prSet/>
      <dgm:spPr/>
      <dgm:t>
        <a:bodyPr/>
        <a:lstStyle/>
        <a:p>
          <a:endParaRPr lang="en-US"/>
        </a:p>
      </dgm:t>
    </dgm:pt>
    <dgm:pt modelId="{2E21EABC-2C96-40D5-98EA-02C60BE2AB85}" type="sibTrans" cxnId="{9AFF8B8E-8359-439D-9F4D-914A90D9D633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88E78E15-82B1-4D8B-B0BE-AF015FD5301E}" type="presOf" srcId="{489E8178-38B9-4004-ABDE-7EFCA511135D}" destId="{0C6250E1-16C7-4468-9673-D02DD1169685}" srcOrd="0" destOrd="0" presId="urn:microsoft.com/office/officeart/2005/8/layout/vList2"/>
    <dgm:cxn modelId="{D229CF17-EA2D-499F-AAE7-CE66D3AE41FF}" type="presOf" srcId="{D4E3E2BC-E1FC-4A7B-961E-2F587B2B0B6F}" destId="{EC95F453-F64D-43CF-93BF-7EB0427E952A}" srcOrd="0" destOrd="0" presId="urn:microsoft.com/office/officeart/2005/8/layout/vList2"/>
    <dgm:cxn modelId="{5494521B-716B-4B08-BF1C-AC484C085D34}" type="presOf" srcId="{DD2B1AB2-1DE7-407C-9008-2F1CB47717DB}" destId="{7438BCAD-2F7D-41A1-8E95-AE8439AF2BF6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CDF6F437-3332-4E5B-AEB8-F841F2B0D0E8}" type="presOf" srcId="{1AF54BCD-DCF4-4C18-9AB3-ECA1F57D8892}" destId="{5B4B98BC-F355-4510-8CCF-F032AE7AC684}" srcOrd="0" destOrd="0" presId="urn:microsoft.com/office/officeart/2005/8/layout/vList2"/>
    <dgm:cxn modelId="{4E7ED83A-408B-4346-9947-891C9911316B}" type="presOf" srcId="{16D16AA4-869D-4C19-921F-BF1164470351}" destId="{23F3AF34-2715-49E5-9F52-529EF0CC3006}" srcOrd="0" destOrd="0" presId="urn:microsoft.com/office/officeart/2005/8/layout/vList2"/>
    <dgm:cxn modelId="{9E4BE15D-5CC3-481A-AC97-7948BF74664D}" type="presOf" srcId="{62D0B233-7941-45DF-965D-76C035B08835}" destId="{B743F4D8-190D-4A42-998B-34D5037B107C}" srcOrd="0" destOrd="0" presId="urn:microsoft.com/office/officeart/2005/8/layout/vList2"/>
    <dgm:cxn modelId="{CE8D5945-CCBD-4AED-BB26-286F545BFC31}" type="presOf" srcId="{D940A34E-2E46-4615-94B9-D998A3085696}" destId="{2DEDA631-A163-4BBA-9953-02E40868F95B}" srcOrd="0" destOrd="0" presId="urn:microsoft.com/office/officeart/2005/8/layout/vList2"/>
    <dgm:cxn modelId="{F2539245-1C58-4327-8817-201B2338C8F1}" type="presOf" srcId="{AC004A76-C47A-4985-977E-F786F3E662A8}" destId="{F7AFCEDC-DACF-487F-B7ED-E0728F7D7B31}" srcOrd="0" destOrd="0" presId="urn:microsoft.com/office/officeart/2005/8/layout/vList2"/>
    <dgm:cxn modelId="{888B7D6C-5919-43B2-9999-5B791D7DD89A}" type="presOf" srcId="{03E037EB-70E4-4487-87F8-735C98E42FA2}" destId="{646DFA94-3461-4F5C-B256-ABA727A9510A}" srcOrd="0" destOrd="0" presId="urn:microsoft.com/office/officeart/2005/8/layout/vList2"/>
    <dgm:cxn modelId="{E0E1D86D-DFEB-4A38-91EE-B041980B29D9}" type="presOf" srcId="{19A39D42-6085-4EFA-BCD6-32FF9BA2B3CA}" destId="{D6978E3E-6F50-4722-857B-924D7D7BF191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9A72587B-8074-453F-8AB1-7A7B1133DBE8}" type="presOf" srcId="{97C6B9AF-C4BB-4EF1-9A63-38393697B12A}" destId="{EC187767-1E1E-44F1-B655-FC6822E2F3C7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42732D8C-AE7E-48BF-BC28-251AFC026E6D}" type="presOf" srcId="{90240692-315F-486F-B575-46450F05A04A}" destId="{C70DD2C8-ECB3-4C03-9359-C9B55E68D106}" srcOrd="0" destOrd="0" presId="urn:microsoft.com/office/officeart/2005/8/layout/vList2"/>
    <dgm:cxn modelId="{9AFF8B8E-8359-439D-9F4D-914A90D9D633}" srcId="{E973707A-9B0D-4141-9A4E-A1DE3E432894}" destId="{28E99F51-A00F-4EFF-B028-DEE6AFF5D940}" srcOrd="1" destOrd="0" parTransId="{3CB03AFC-2E9B-4A95-BAA2-017E067AAA22}" sibTransId="{2E21EABC-2C96-40D5-98EA-02C60BE2AB85}"/>
    <dgm:cxn modelId="{ADE7DA9E-F8C8-47B4-986D-FE1C6ED2C526}" type="presOf" srcId="{28E99F51-A00F-4EFF-B028-DEE6AFF5D940}" destId="{5B4B98BC-F355-4510-8CCF-F032AE7AC684}" srcOrd="0" destOrd="1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A91629B5-7EE5-474C-BF7F-B9D6EFC1054E}" type="presOf" srcId="{F57E9E73-A8B8-47A2-8E84-9AD21A984C92}" destId="{9DC30CB3-5443-4E4F-8798-717384E476F7}" srcOrd="0" destOrd="0" presId="urn:microsoft.com/office/officeart/2005/8/layout/vList2"/>
    <dgm:cxn modelId="{9F41CFBE-7A00-4FFE-9B8D-FA1ADC760E19}" type="presOf" srcId="{C487581C-005D-430B-937C-F362DD2B43CC}" destId="{BB10665E-3681-48AF-8D13-2B8A0C41A91D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49FC61D0-6585-42EA-8FFA-905C8AE304A9}" type="presOf" srcId="{DF1AA189-DE56-4899-82F1-BBAA4A7CAA49}" destId="{D2D630EE-C109-4E93-BA07-03321C5EAE52}" srcOrd="0" destOrd="0" presId="urn:microsoft.com/office/officeart/2005/8/layout/vList2"/>
    <dgm:cxn modelId="{16C05BE5-3973-4694-AD5D-00760136112A}" type="presOf" srcId="{BF64CC27-FD5E-4CCC-8AB1-0BA352B162E4}" destId="{A730551C-AD14-47EA-8567-2FF41910E193}" srcOrd="0" destOrd="0" presId="urn:microsoft.com/office/officeart/2005/8/layout/vList2"/>
    <dgm:cxn modelId="{95C08AE9-5E2A-4B6F-9084-5F6AA40533F7}" type="presOf" srcId="{2E837FCB-D90E-42CB-ADAA-04416AEEA113}" destId="{12D3B0C4-5A49-402C-A73C-31D49B9D651D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3F6FA1EF-3B1A-4D97-88E0-2EAD2686453B}" type="presOf" srcId="{E973707A-9B0D-4141-9A4E-A1DE3E432894}" destId="{3A0457DA-DDB8-4110-925B-CFA3955C25B0}" srcOrd="0" destOrd="0" presId="urn:microsoft.com/office/officeart/2005/8/layout/vList2"/>
    <dgm:cxn modelId="{AA5F30FE-AF50-47B1-866F-DD7EEA4B5FE5}" type="presOf" srcId="{C6F0C9D9-01A8-4238-9CC1-2350319F1610}" destId="{2B77AAD6-6F7A-4184-95FE-A99485CDABC4}" srcOrd="0" destOrd="0" presId="urn:microsoft.com/office/officeart/2005/8/layout/vList2"/>
    <dgm:cxn modelId="{61705CBA-FA98-4E52-87D7-430006FCE5AC}" type="presParOf" srcId="{646DFA94-3461-4F5C-B256-ABA727A9510A}" destId="{EC95F453-F64D-43CF-93BF-7EB0427E952A}" srcOrd="0" destOrd="0" presId="urn:microsoft.com/office/officeart/2005/8/layout/vList2"/>
    <dgm:cxn modelId="{46282C19-2E18-4515-9027-80F3D9639127}" type="presParOf" srcId="{646DFA94-3461-4F5C-B256-ABA727A9510A}" destId="{9DC30CB3-5443-4E4F-8798-717384E476F7}" srcOrd="1" destOrd="0" presId="urn:microsoft.com/office/officeart/2005/8/layout/vList2"/>
    <dgm:cxn modelId="{45DD8C37-E573-4C86-ABD4-EB0D09415E69}" type="presParOf" srcId="{646DFA94-3461-4F5C-B256-ABA727A9510A}" destId="{BB10665E-3681-48AF-8D13-2B8A0C41A91D}" srcOrd="2" destOrd="0" presId="urn:microsoft.com/office/officeart/2005/8/layout/vList2"/>
    <dgm:cxn modelId="{36EAFC7F-A0A8-4C9C-B729-3034F898C128}" type="presParOf" srcId="{646DFA94-3461-4F5C-B256-ABA727A9510A}" destId="{B743F4D8-190D-4A42-998B-34D5037B107C}" srcOrd="3" destOrd="0" presId="urn:microsoft.com/office/officeart/2005/8/layout/vList2"/>
    <dgm:cxn modelId="{BE22C986-E236-4F42-AE10-399643CB104F}" type="presParOf" srcId="{646DFA94-3461-4F5C-B256-ABA727A9510A}" destId="{0C6250E1-16C7-4468-9673-D02DD1169685}" srcOrd="4" destOrd="0" presId="urn:microsoft.com/office/officeart/2005/8/layout/vList2"/>
    <dgm:cxn modelId="{8BD51122-3F0C-4F31-A9DD-FD4DD2F68D90}" type="presParOf" srcId="{646DFA94-3461-4F5C-B256-ABA727A9510A}" destId="{7438BCAD-2F7D-41A1-8E95-AE8439AF2BF6}" srcOrd="5" destOrd="0" presId="urn:microsoft.com/office/officeart/2005/8/layout/vList2"/>
    <dgm:cxn modelId="{B1F31859-F03A-47D6-B77D-80D2D1CF672D}" type="presParOf" srcId="{646DFA94-3461-4F5C-B256-ABA727A9510A}" destId="{D6978E3E-6F50-4722-857B-924D7D7BF191}" srcOrd="6" destOrd="0" presId="urn:microsoft.com/office/officeart/2005/8/layout/vList2"/>
    <dgm:cxn modelId="{6CF8C13B-0338-4B6F-ACB9-34D73C826B69}" type="presParOf" srcId="{646DFA94-3461-4F5C-B256-ABA727A9510A}" destId="{F7AFCEDC-DACF-487F-B7ED-E0728F7D7B31}" srcOrd="7" destOrd="0" presId="urn:microsoft.com/office/officeart/2005/8/layout/vList2"/>
    <dgm:cxn modelId="{1947049D-C261-4A64-A5D3-28902ABED796}" type="presParOf" srcId="{646DFA94-3461-4F5C-B256-ABA727A9510A}" destId="{2DEDA631-A163-4BBA-9953-02E40868F95B}" srcOrd="8" destOrd="0" presId="urn:microsoft.com/office/officeart/2005/8/layout/vList2"/>
    <dgm:cxn modelId="{123273F1-BBB0-4E49-A5E7-246549554F3A}" type="presParOf" srcId="{646DFA94-3461-4F5C-B256-ABA727A9510A}" destId="{A730551C-AD14-47EA-8567-2FF41910E193}" srcOrd="9" destOrd="0" presId="urn:microsoft.com/office/officeart/2005/8/layout/vList2"/>
    <dgm:cxn modelId="{A138AEAF-67B9-411A-8517-D6E55F560856}" type="presParOf" srcId="{646DFA94-3461-4F5C-B256-ABA727A9510A}" destId="{D2D630EE-C109-4E93-BA07-03321C5EAE52}" srcOrd="10" destOrd="0" presId="urn:microsoft.com/office/officeart/2005/8/layout/vList2"/>
    <dgm:cxn modelId="{17D503B0-3B97-4227-BB1E-38CF6B156814}" type="presParOf" srcId="{646DFA94-3461-4F5C-B256-ABA727A9510A}" destId="{23F3AF34-2715-49E5-9F52-529EF0CC3006}" srcOrd="11" destOrd="0" presId="urn:microsoft.com/office/officeart/2005/8/layout/vList2"/>
    <dgm:cxn modelId="{351C4157-7EF0-44A2-8A14-CD341540786A}" type="presParOf" srcId="{646DFA94-3461-4F5C-B256-ABA727A9510A}" destId="{2B77AAD6-6F7A-4184-95FE-A99485CDABC4}" srcOrd="12" destOrd="0" presId="urn:microsoft.com/office/officeart/2005/8/layout/vList2"/>
    <dgm:cxn modelId="{F726991F-1BF2-4C00-A4F3-4F34983B3F09}" type="presParOf" srcId="{646DFA94-3461-4F5C-B256-ABA727A9510A}" destId="{12D3B0C4-5A49-402C-A73C-31D49B9D651D}" srcOrd="13" destOrd="0" presId="urn:microsoft.com/office/officeart/2005/8/layout/vList2"/>
    <dgm:cxn modelId="{24B6ADF5-03BA-4F8D-B979-02A9B65B0F6C}" type="presParOf" srcId="{646DFA94-3461-4F5C-B256-ABA727A9510A}" destId="{3A0457DA-DDB8-4110-925B-CFA3955C25B0}" srcOrd="14" destOrd="0" presId="urn:microsoft.com/office/officeart/2005/8/layout/vList2"/>
    <dgm:cxn modelId="{6CAF4BA9-29FE-45E6-B4EE-534468080B59}" type="presParOf" srcId="{646DFA94-3461-4F5C-B256-ABA727A9510A}" destId="{5B4B98BC-F355-4510-8CCF-F032AE7AC684}" srcOrd="15" destOrd="0" presId="urn:microsoft.com/office/officeart/2005/8/layout/vList2"/>
    <dgm:cxn modelId="{2307B2A9-88DB-4D2E-98A0-189C0DCB4C5E}" type="presParOf" srcId="{646DFA94-3461-4F5C-B256-ABA727A9510A}" destId="{EC187767-1E1E-44F1-B655-FC6822E2F3C7}" srcOrd="16" destOrd="0" presId="urn:microsoft.com/office/officeart/2005/8/layout/vList2"/>
    <dgm:cxn modelId="{5B8093EA-8D0C-4D27-945A-50F3DFC598EC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4874"/>
          <a:ext cx="6411729" cy="52767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200" b="1" kern="1200" dirty="0"/>
            <a:t>1. Dasar Penyusunan</a:t>
          </a:r>
          <a:endParaRPr lang="en-US" sz="2200" kern="1200" dirty="0"/>
        </a:p>
      </dsp:txBody>
      <dsp:txXfrm>
        <a:off x="25759" y="30633"/>
        <a:ext cx="6360211" cy="476152"/>
      </dsp:txXfrm>
    </dsp:sp>
    <dsp:sp modelId="{9DC30CB3-5443-4E4F-8798-717384E476F7}">
      <dsp:nvSpPr>
        <dsp:cNvPr id="0" name=""/>
        <dsp:cNvSpPr/>
      </dsp:nvSpPr>
      <dsp:spPr>
        <a:xfrm>
          <a:off x="0" y="532544"/>
          <a:ext cx="6411729" cy="1297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7940" rIns="156464" bIns="27940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d-ID" sz="1700" kern="1200" dirty="0"/>
            <a:t>K</a:t>
          </a:r>
          <a:r>
            <a:rPr lang="en-US" sz="1700" kern="1200" dirty="0" err="1"/>
            <a:t>ebijakan</a:t>
          </a:r>
          <a:r>
            <a:rPr lang="en-US" sz="1700" kern="1200" dirty="0"/>
            <a:t> </a:t>
          </a:r>
          <a:r>
            <a:rPr lang="en-US" sz="1700" kern="1200" dirty="0" err="1"/>
            <a:t>tentang</a:t>
          </a:r>
          <a:r>
            <a:rPr lang="en-US" sz="1700" kern="1200" dirty="0"/>
            <a:t> </a:t>
          </a:r>
          <a:r>
            <a:rPr lang="en-US" sz="1700" kern="1200" dirty="0" err="1"/>
            <a:t>penyusunan</a:t>
          </a:r>
          <a:r>
            <a:rPr lang="en-US" sz="1700" kern="1200" dirty="0"/>
            <a:t> </a:t>
          </a:r>
          <a:r>
            <a:rPr lang="en-US" sz="1700" kern="1200" dirty="0" err="1"/>
            <a:t>evaluasi</a:t>
          </a:r>
          <a:r>
            <a:rPr lang="en-US" sz="1700" kern="1200" dirty="0"/>
            <a:t> </a:t>
          </a:r>
          <a:r>
            <a:rPr lang="en-US" sz="1700" kern="1200" dirty="0" err="1"/>
            <a:t>diri</a:t>
          </a:r>
          <a:r>
            <a:rPr lang="en-US" sz="1700" kern="1200" dirty="0"/>
            <a:t> di </a:t>
          </a:r>
          <a:r>
            <a:rPr lang="en-US" sz="1700" kern="1200" dirty="0" err="1"/>
            <a:t>perguruan</a:t>
          </a:r>
          <a:r>
            <a:rPr lang="en-US" sz="1700" kern="1200" dirty="0"/>
            <a:t> </a:t>
          </a:r>
          <a:r>
            <a:rPr lang="en-US" sz="1700" kern="1200" dirty="0" err="1"/>
            <a:t>tinggi</a:t>
          </a:r>
          <a:r>
            <a:rPr lang="en-US" sz="1700" kern="1200" dirty="0"/>
            <a:t> yang </a:t>
          </a:r>
          <a:r>
            <a:rPr lang="en-US" sz="1700" kern="1200" dirty="0" err="1"/>
            <a:t>didalamnya</a:t>
          </a:r>
          <a:r>
            <a:rPr lang="en-US" sz="1700" kern="1200" dirty="0"/>
            <a:t> </a:t>
          </a:r>
          <a:r>
            <a:rPr lang="en-US" sz="1700" kern="1200" dirty="0" err="1"/>
            <a:t>termasuk</a:t>
          </a:r>
          <a:r>
            <a:rPr lang="en-US" sz="1700" kern="1200" dirty="0"/>
            <a:t> juga </a:t>
          </a:r>
          <a:r>
            <a:rPr lang="en-US" sz="1700" kern="1200" dirty="0" err="1"/>
            <a:t>tujuan</a:t>
          </a:r>
          <a:r>
            <a:rPr lang="en-US" sz="1700" kern="1200" dirty="0"/>
            <a:t> </a:t>
          </a:r>
          <a:r>
            <a:rPr lang="en-US" sz="1700" kern="1200" dirty="0" err="1"/>
            <a:t>dilakukannya</a:t>
          </a:r>
          <a:r>
            <a:rPr lang="en-US" sz="1700" kern="1200" dirty="0"/>
            <a:t> </a:t>
          </a:r>
          <a:r>
            <a:rPr lang="en-US" sz="1700" kern="1200" dirty="0" err="1"/>
            <a:t>penyusunan</a:t>
          </a:r>
          <a:r>
            <a:rPr lang="en-US" sz="1700" kern="1200" dirty="0"/>
            <a:t> LED.</a:t>
          </a:r>
          <a:endParaRPr lang="en-US" sz="1700" b="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d-ID" sz="1700" kern="1200" dirty="0"/>
            <a:t>K</a:t>
          </a:r>
          <a:r>
            <a:rPr lang="en-US" sz="1700" kern="1200" dirty="0" err="1"/>
            <a:t>eterkaitan</a:t>
          </a:r>
          <a:r>
            <a:rPr lang="en-US" sz="1700" kern="1200" dirty="0"/>
            <a:t> LED </a:t>
          </a:r>
          <a:r>
            <a:rPr lang="en-US" sz="1700" kern="1200" dirty="0" err="1"/>
            <a:t>dengan</a:t>
          </a:r>
          <a:r>
            <a:rPr lang="en-US" sz="1700" kern="1200" dirty="0"/>
            <a:t> </a:t>
          </a:r>
          <a:r>
            <a:rPr lang="en-US" sz="1700" kern="1200" dirty="0" err="1"/>
            <a:t>laporan</a:t>
          </a:r>
          <a:r>
            <a:rPr lang="en-US" sz="1700" kern="1200" dirty="0"/>
            <a:t> </a:t>
          </a:r>
          <a:r>
            <a:rPr lang="en-US" sz="1700" kern="1200" dirty="0" err="1"/>
            <a:t>evaluasi</a:t>
          </a:r>
          <a:r>
            <a:rPr lang="en-US" sz="1700" kern="1200" dirty="0"/>
            <a:t> </a:t>
          </a:r>
          <a:r>
            <a:rPr lang="en-US" sz="1700" kern="1200" dirty="0" err="1"/>
            <a:t>diri</a:t>
          </a:r>
          <a:r>
            <a:rPr lang="en-US" sz="1700" kern="1200" dirty="0"/>
            <a:t> </a:t>
          </a:r>
          <a:r>
            <a:rPr lang="en-US" sz="1700" kern="1200" dirty="0" err="1"/>
            <a:t>dan</a:t>
          </a:r>
          <a:r>
            <a:rPr lang="en-US" sz="1700" kern="1200" dirty="0"/>
            <a:t> re</a:t>
          </a:r>
          <a:r>
            <a:rPr lang="id-ID" sz="1700" kern="1200" dirty="0"/>
            <a:t>n</a:t>
          </a:r>
          <a:r>
            <a:rPr lang="en-US" sz="1700" kern="1200" dirty="0" err="1"/>
            <a:t>cana</a:t>
          </a:r>
          <a:r>
            <a:rPr lang="en-US" sz="1700" kern="1200" dirty="0"/>
            <a:t> </a:t>
          </a:r>
          <a:r>
            <a:rPr lang="en-US" sz="1700" kern="1200" dirty="0" err="1"/>
            <a:t>pengembangan</a:t>
          </a:r>
          <a:r>
            <a:rPr lang="en-US" sz="1700" kern="1200" dirty="0"/>
            <a:t> </a:t>
          </a:r>
          <a:r>
            <a:rPr lang="en-US" sz="1700" kern="1200" dirty="0" err="1"/>
            <a:t>institusi</a:t>
          </a:r>
          <a:endParaRPr lang="en-US" sz="1700" b="0" kern="1200" dirty="0"/>
        </a:p>
      </dsp:txBody>
      <dsp:txXfrm>
        <a:off x="0" y="532544"/>
        <a:ext cx="6411729" cy="1297890"/>
      </dsp:txXfrm>
    </dsp:sp>
    <dsp:sp modelId="{BB10665E-3681-48AF-8D13-2B8A0C41A91D}">
      <dsp:nvSpPr>
        <dsp:cNvPr id="0" name=""/>
        <dsp:cNvSpPr/>
      </dsp:nvSpPr>
      <dsp:spPr>
        <a:xfrm>
          <a:off x="0" y="1830435"/>
          <a:ext cx="6411729" cy="527670"/>
        </a:xfrm>
        <a:prstGeom prst="round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200" b="1" kern="1200" dirty="0"/>
            <a:t>2. </a:t>
          </a:r>
          <a:r>
            <a:rPr lang="en-US" sz="2200" b="1" kern="1200" dirty="0"/>
            <a:t>Tim </a:t>
          </a:r>
          <a:r>
            <a:rPr lang="en-US" sz="2200" b="1" kern="1200" dirty="0" err="1"/>
            <a:t>penyusun</a:t>
          </a:r>
          <a:r>
            <a:rPr lang="en-US" sz="2200" b="1" kern="1200" dirty="0"/>
            <a:t> </a:t>
          </a:r>
          <a:r>
            <a:rPr lang="en-US" sz="2200" b="1" kern="1200" dirty="0" err="1"/>
            <a:t>dan</a:t>
          </a:r>
          <a:r>
            <a:rPr lang="en-US" sz="2200" b="1" kern="1200" dirty="0"/>
            <a:t> </a:t>
          </a:r>
          <a:r>
            <a:rPr lang="en-US" sz="2200" b="1" kern="1200" dirty="0" err="1"/>
            <a:t>tanggung</a:t>
          </a:r>
          <a:r>
            <a:rPr lang="en-US" sz="2200" b="1" kern="1200" dirty="0"/>
            <a:t> </a:t>
          </a:r>
          <a:r>
            <a:rPr lang="en-US" sz="2200" b="1" kern="1200" dirty="0" err="1"/>
            <a:t>jawabnya</a:t>
          </a:r>
          <a:endParaRPr lang="en-US" sz="2200" kern="1200" dirty="0"/>
        </a:p>
      </dsp:txBody>
      <dsp:txXfrm>
        <a:off x="25759" y="1856194"/>
        <a:ext cx="6360211" cy="476152"/>
      </dsp:txXfrm>
    </dsp:sp>
    <dsp:sp modelId="{B743F4D8-190D-4A42-998B-34D5037B107C}">
      <dsp:nvSpPr>
        <dsp:cNvPr id="0" name=""/>
        <dsp:cNvSpPr/>
      </dsp:nvSpPr>
      <dsp:spPr>
        <a:xfrm>
          <a:off x="0" y="2358105"/>
          <a:ext cx="6411729" cy="1366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7940" rIns="156464" bIns="27940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d-ID" sz="1700" kern="1200" dirty="0"/>
            <a:t>T</a:t>
          </a:r>
          <a:r>
            <a:rPr lang="en-US" sz="1700" kern="1200" dirty="0" err="1"/>
            <a:t>im</a:t>
          </a:r>
          <a:r>
            <a:rPr lang="en-US" sz="1700" kern="1200" dirty="0"/>
            <a:t> </a:t>
          </a:r>
          <a:r>
            <a:rPr lang="en-US" sz="1700" kern="1200" dirty="0" err="1"/>
            <a:t>penyusun</a:t>
          </a:r>
          <a:r>
            <a:rPr lang="en-US" sz="1700" kern="1200" dirty="0"/>
            <a:t> LED </a:t>
          </a:r>
          <a:r>
            <a:rPr lang="en-US" sz="1700" kern="1200" dirty="0" err="1"/>
            <a:t>beserta</a:t>
          </a:r>
          <a:r>
            <a:rPr lang="en-US" sz="1700" kern="1200" dirty="0"/>
            <a:t> </a:t>
          </a:r>
          <a:r>
            <a:rPr lang="en-US" sz="1700" kern="1200" dirty="0" err="1"/>
            <a:t>deskripsi</a:t>
          </a:r>
          <a:r>
            <a:rPr lang="en-US" sz="1700" kern="1200" dirty="0"/>
            <a:t> </a:t>
          </a:r>
          <a:r>
            <a:rPr lang="en-US" sz="1700" kern="1200" dirty="0" err="1"/>
            <a:t>tugasnya</a:t>
          </a:r>
          <a:r>
            <a:rPr lang="en-US" sz="1700" kern="1200" dirty="0"/>
            <a:t>,</a:t>
          </a: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d-ID" sz="1700" kern="1200" dirty="0"/>
            <a:t>K</a:t>
          </a:r>
          <a:r>
            <a:rPr lang="en-US" sz="1700" kern="1200" dirty="0" err="1"/>
            <a:t>eterlibatan</a:t>
          </a:r>
          <a:r>
            <a:rPr lang="en-US" sz="1700" kern="1200" dirty="0"/>
            <a:t> </a:t>
          </a:r>
          <a:r>
            <a:rPr lang="en-US" sz="1700" kern="1200" dirty="0" err="1"/>
            <a:t>berbagai</a:t>
          </a:r>
          <a:r>
            <a:rPr lang="en-US" sz="1700" kern="1200" dirty="0"/>
            <a:t> unit, </a:t>
          </a:r>
          <a:r>
            <a:rPr lang="en-US" sz="1700" kern="1200" dirty="0" err="1"/>
            <a:t>pemangku</a:t>
          </a:r>
          <a:r>
            <a:rPr lang="en-US" sz="1700" kern="1200" dirty="0"/>
            <a:t> </a:t>
          </a:r>
          <a:r>
            <a:rPr lang="en-US" sz="1700" kern="1200" dirty="0" err="1"/>
            <a:t>kepentingan</a:t>
          </a:r>
          <a:r>
            <a:rPr lang="en-US" sz="1700" kern="1200" dirty="0"/>
            <a:t> internal (</a:t>
          </a:r>
          <a:r>
            <a:rPr lang="en-US" sz="1700" kern="1200" dirty="0" err="1"/>
            <a:t>mahasiswa</a:t>
          </a:r>
          <a:r>
            <a:rPr lang="en-US" sz="1700" kern="1200" dirty="0"/>
            <a:t>, </a:t>
          </a:r>
          <a:r>
            <a:rPr lang="en-US" sz="1700" kern="1200" dirty="0" err="1"/>
            <a:t>pimpinan</a:t>
          </a:r>
          <a:r>
            <a:rPr lang="en-US" sz="1700" kern="1200" dirty="0"/>
            <a:t>, </a:t>
          </a:r>
          <a:r>
            <a:rPr lang="en-US" sz="1700" kern="1200" dirty="0" err="1"/>
            <a:t>dosen</a:t>
          </a:r>
          <a:r>
            <a:rPr lang="en-US" sz="1700" kern="1200" dirty="0"/>
            <a:t>, </a:t>
          </a:r>
          <a:r>
            <a:rPr lang="en-US" sz="1700" kern="1200" dirty="0" err="1"/>
            <a:t>dan</a:t>
          </a:r>
          <a:r>
            <a:rPr lang="en-US" sz="1700" kern="1200" dirty="0"/>
            <a:t> </a:t>
          </a:r>
          <a:r>
            <a:rPr lang="en-US" sz="1700" kern="1200" dirty="0" err="1"/>
            <a:t>tenaga</a:t>
          </a:r>
          <a:r>
            <a:rPr lang="en-US" sz="1700" kern="1200" dirty="0"/>
            <a:t> </a:t>
          </a:r>
          <a:r>
            <a:rPr lang="en-US" sz="1700" kern="1200" dirty="0" err="1"/>
            <a:t>kependidikan</a:t>
          </a:r>
          <a:r>
            <a:rPr lang="en-US" sz="1700" kern="1200" dirty="0"/>
            <a:t>) </a:t>
          </a:r>
          <a:r>
            <a:rPr lang="en-US" sz="1700" kern="1200" dirty="0" err="1"/>
            <a:t>dan</a:t>
          </a:r>
          <a:r>
            <a:rPr lang="en-US" sz="1700" kern="1200" dirty="0"/>
            <a:t> </a:t>
          </a:r>
          <a:r>
            <a:rPr lang="en-US" sz="1700" kern="1200" dirty="0" err="1"/>
            <a:t>eksternal</a:t>
          </a:r>
          <a:r>
            <a:rPr lang="en-US" sz="1700" kern="1200" dirty="0"/>
            <a:t> (</a:t>
          </a:r>
          <a:r>
            <a:rPr lang="en-US" sz="1700" kern="1200" dirty="0" err="1"/>
            <a:t>lulusan</a:t>
          </a:r>
          <a:r>
            <a:rPr lang="en-US" sz="1700" kern="1200" dirty="0"/>
            <a:t>, </a:t>
          </a:r>
          <a:r>
            <a:rPr lang="en-US" sz="1700" kern="1200" dirty="0" err="1"/>
            <a:t>pengguna</a:t>
          </a:r>
          <a:r>
            <a:rPr lang="en-US" sz="1700" kern="1200" dirty="0"/>
            <a:t>, </a:t>
          </a:r>
          <a:r>
            <a:rPr lang="en-US" sz="1700" kern="1200" dirty="0" err="1"/>
            <a:t>dan</a:t>
          </a:r>
          <a:r>
            <a:rPr lang="en-US" sz="1700" kern="1200" dirty="0"/>
            <a:t> </a:t>
          </a:r>
          <a:r>
            <a:rPr lang="en-US" sz="1700" kern="1200" dirty="0" err="1"/>
            <a:t>mitra</a:t>
          </a:r>
          <a:r>
            <a:rPr lang="en-US" sz="1700" kern="1200" dirty="0"/>
            <a:t>) </a:t>
          </a:r>
          <a:r>
            <a:rPr lang="en-US" sz="1700" kern="1200" dirty="0" err="1"/>
            <a:t>dalam</a:t>
          </a:r>
          <a:r>
            <a:rPr lang="en-US" sz="1700" kern="1200" dirty="0"/>
            <a:t> </a:t>
          </a:r>
          <a:r>
            <a:rPr lang="en-US" sz="1700" kern="1200" dirty="0" err="1"/>
            <a:t>penyusunan</a:t>
          </a:r>
          <a:r>
            <a:rPr lang="en-US" sz="1700" kern="1200" dirty="0"/>
            <a:t> LED.</a:t>
          </a: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endParaRPr lang="en-US" sz="1700" kern="1200" dirty="0"/>
        </a:p>
      </dsp:txBody>
      <dsp:txXfrm>
        <a:off x="0" y="2358105"/>
        <a:ext cx="6411729" cy="1366200"/>
      </dsp:txXfrm>
    </dsp:sp>
    <dsp:sp modelId="{0C6250E1-16C7-4468-9673-D02DD1169685}">
      <dsp:nvSpPr>
        <dsp:cNvPr id="0" name=""/>
        <dsp:cNvSpPr/>
      </dsp:nvSpPr>
      <dsp:spPr>
        <a:xfrm>
          <a:off x="0" y="3724305"/>
          <a:ext cx="6411729" cy="52767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200" b="1" kern="1200" dirty="0"/>
            <a:t>3. </a:t>
          </a:r>
          <a:r>
            <a:rPr lang="en-US" sz="2200" b="1" kern="1200" dirty="0" err="1"/>
            <a:t>Mekanisme</a:t>
          </a:r>
          <a:r>
            <a:rPr lang="en-US" sz="2200" b="1" kern="1200" dirty="0"/>
            <a:t> </a:t>
          </a:r>
          <a:r>
            <a:rPr lang="en-US" sz="2200" b="1" kern="1200" dirty="0" err="1"/>
            <a:t>kerja</a:t>
          </a:r>
          <a:r>
            <a:rPr lang="en-US" sz="2200" b="1" kern="1200" dirty="0"/>
            <a:t> </a:t>
          </a:r>
          <a:r>
            <a:rPr lang="en-US" sz="2200" b="1" kern="1200" dirty="0" err="1"/>
            <a:t>penyusunan</a:t>
          </a:r>
          <a:r>
            <a:rPr lang="en-US" sz="2200" b="1" kern="1200" dirty="0"/>
            <a:t> LED</a:t>
          </a:r>
          <a:endParaRPr lang="en-US" sz="2200" kern="1200" dirty="0"/>
        </a:p>
      </dsp:txBody>
      <dsp:txXfrm>
        <a:off x="25759" y="3750064"/>
        <a:ext cx="6360211" cy="476152"/>
      </dsp:txXfrm>
    </dsp:sp>
    <dsp:sp modelId="{7438BCAD-2F7D-41A1-8E95-AE8439AF2BF6}">
      <dsp:nvSpPr>
        <dsp:cNvPr id="0" name=""/>
        <dsp:cNvSpPr/>
      </dsp:nvSpPr>
      <dsp:spPr>
        <a:xfrm>
          <a:off x="0" y="4251975"/>
          <a:ext cx="6411729" cy="1252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7940" rIns="156464" bIns="27940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d-ID" sz="1700" kern="1200" dirty="0"/>
            <a:t>M</a:t>
          </a:r>
          <a:r>
            <a:rPr lang="en-US" sz="1700" kern="1200" dirty="0" err="1"/>
            <a:t>ekanisme</a:t>
          </a:r>
          <a:r>
            <a:rPr lang="en-US" sz="1700" kern="1200" dirty="0"/>
            <a:t> </a:t>
          </a:r>
          <a:r>
            <a:rPr lang="en-US" sz="1700" kern="1200" dirty="0" err="1"/>
            <a:t>pengumpulan</a:t>
          </a:r>
          <a:r>
            <a:rPr lang="en-US" sz="1700" kern="1200" dirty="0"/>
            <a:t> data </a:t>
          </a:r>
          <a:r>
            <a:rPr lang="en-US" sz="1700" kern="1200" dirty="0" err="1"/>
            <a:t>dan</a:t>
          </a:r>
          <a:r>
            <a:rPr lang="en-US" sz="1700" kern="1200" dirty="0"/>
            <a:t> </a:t>
          </a:r>
          <a:r>
            <a:rPr lang="en-US" sz="1700" kern="1200" dirty="0" err="1"/>
            <a:t>informasi</a:t>
          </a:r>
          <a:r>
            <a:rPr lang="en-US" sz="1700" kern="1200" dirty="0"/>
            <a:t>, </a:t>
          </a:r>
          <a:r>
            <a:rPr lang="en-US" sz="1700" kern="1200" dirty="0" err="1"/>
            <a:t>verifikasi</a:t>
          </a:r>
          <a:r>
            <a:rPr lang="en-US" sz="1700" kern="1200" dirty="0"/>
            <a:t> </a:t>
          </a:r>
          <a:r>
            <a:rPr lang="en-US" sz="1700" kern="1200" dirty="0" err="1"/>
            <a:t>dan</a:t>
          </a:r>
          <a:r>
            <a:rPr lang="en-US" sz="1700" kern="1200" dirty="0"/>
            <a:t> </a:t>
          </a:r>
          <a:r>
            <a:rPr lang="en-US" sz="1700" kern="1200" dirty="0" err="1"/>
            <a:t>validasi</a:t>
          </a:r>
          <a:r>
            <a:rPr lang="en-US" sz="1700" kern="1200" dirty="0"/>
            <a:t> data, </a:t>
          </a:r>
          <a:r>
            <a:rPr lang="en-US" sz="1700" kern="1200" dirty="0" err="1"/>
            <a:t>pengecekan</a:t>
          </a:r>
          <a:r>
            <a:rPr lang="en-US" sz="1700" kern="1200" dirty="0"/>
            <a:t> </a:t>
          </a:r>
          <a:r>
            <a:rPr lang="en-US" sz="1700" kern="1200" dirty="0" err="1"/>
            <a:t>konsistensi</a:t>
          </a:r>
          <a:r>
            <a:rPr lang="en-US" sz="1700" kern="1200" dirty="0"/>
            <a:t> data, </a:t>
          </a:r>
          <a:r>
            <a:rPr lang="en-US" sz="1700" kern="1200" dirty="0" err="1"/>
            <a:t>analisis</a:t>
          </a:r>
          <a:r>
            <a:rPr lang="en-US" sz="1700" kern="1200" dirty="0"/>
            <a:t> data, </a:t>
          </a:r>
          <a:r>
            <a:rPr lang="en-US" sz="1700" kern="1200" dirty="0" err="1"/>
            <a:t>identifikasi</a:t>
          </a:r>
          <a:r>
            <a:rPr lang="en-US" sz="1700" kern="1200" dirty="0"/>
            <a:t> </a:t>
          </a:r>
          <a:r>
            <a:rPr lang="en-US" sz="1700" kern="1200" dirty="0" err="1"/>
            <a:t>akar</a:t>
          </a:r>
          <a:r>
            <a:rPr lang="en-US" sz="1700" kern="1200" dirty="0"/>
            <a:t> </a:t>
          </a:r>
          <a:r>
            <a:rPr lang="en-US" sz="1700" kern="1200" dirty="0" err="1"/>
            <a:t>masalah</a:t>
          </a:r>
          <a:r>
            <a:rPr lang="en-US" sz="1700" kern="1200" dirty="0"/>
            <a:t> </a:t>
          </a:r>
          <a:r>
            <a:rPr lang="en-US" sz="1700" kern="1200" dirty="0" err="1"/>
            <a:t>dan</a:t>
          </a:r>
          <a:r>
            <a:rPr lang="en-US" sz="1700" kern="1200" dirty="0"/>
            <a:t> </a:t>
          </a:r>
          <a:r>
            <a:rPr lang="en-US" sz="1700" kern="1200" dirty="0" err="1"/>
            <a:t>penetapan</a:t>
          </a:r>
          <a:r>
            <a:rPr lang="en-US" sz="1700" kern="1200" dirty="0"/>
            <a:t> </a:t>
          </a:r>
          <a:r>
            <a:rPr lang="en-US" sz="1700" kern="1200" dirty="0" err="1"/>
            <a:t>strategi</a:t>
          </a:r>
          <a:r>
            <a:rPr lang="en-US" sz="1700" kern="1200" dirty="0"/>
            <a:t> </a:t>
          </a:r>
          <a:r>
            <a:rPr lang="en-US" sz="1700" kern="1200" dirty="0" err="1"/>
            <a:t>pengembangan</a:t>
          </a:r>
          <a:r>
            <a:rPr lang="en-US" sz="1700" kern="1200" dirty="0"/>
            <a:t> yang </a:t>
          </a:r>
          <a:r>
            <a:rPr lang="en-US" sz="1700" kern="1200" dirty="0" err="1"/>
            <a:t>mengacu</a:t>
          </a:r>
          <a:r>
            <a:rPr lang="en-US" sz="1700" kern="1200" dirty="0"/>
            <a:t> </a:t>
          </a:r>
          <a:r>
            <a:rPr lang="en-US" sz="1700" kern="1200" dirty="0" err="1"/>
            <a:t>pada</a:t>
          </a:r>
          <a:r>
            <a:rPr lang="en-US" sz="1700" kern="1200" dirty="0"/>
            <a:t> </a:t>
          </a:r>
          <a:r>
            <a:rPr lang="en-US" sz="1700" kern="1200" dirty="0" err="1"/>
            <a:t>rencana</a:t>
          </a:r>
          <a:r>
            <a:rPr lang="en-US" sz="1700" kern="1200" dirty="0"/>
            <a:t> </a:t>
          </a:r>
          <a:r>
            <a:rPr lang="en-US" sz="1700" kern="1200" dirty="0" err="1"/>
            <a:t>pengembangan</a:t>
          </a:r>
          <a:r>
            <a:rPr lang="en-US" sz="1700" kern="1200" dirty="0"/>
            <a:t> </a:t>
          </a:r>
          <a:r>
            <a:rPr lang="en-US" sz="1700" kern="1200" dirty="0" err="1"/>
            <a:t>jangka</a:t>
          </a:r>
          <a:r>
            <a:rPr lang="en-US" sz="1700" kern="1200" dirty="0"/>
            <a:t> </a:t>
          </a:r>
          <a:r>
            <a:rPr lang="en-US" sz="1700" kern="1200" dirty="0" err="1"/>
            <a:t>panjang</a:t>
          </a:r>
          <a:r>
            <a:rPr lang="en-US" sz="1700" kern="1200" dirty="0"/>
            <a:t>, yang </a:t>
          </a:r>
          <a:r>
            <a:rPr lang="en-US" sz="1700" kern="1200" dirty="0" err="1"/>
            <a:t>didukung</a:t>
          </a:r>
          <a:r>
            <a:rPr lang="en-US" sz="1700" kern="1200" dirty="0"/>
            <a:t> </a:t>
          </a:r>
          <a:r>
            <a:rPr lang="en-US" sz="1700" kern="1200" dirty="0" err="1"/>
            <a:t>dengan</a:t>
          </a:r>
          <a:r>
            <a:rPr lang="en-US" sz="1700" kern="1200" dirty="0"/>
            <a:t> </a:t>
          </a:r>
          <a:r>
            <a:rPr lang="en-US" sz="1700" kern="1200" dirty="0" err="1"/>
            <a:t>jadwal</a:t>
          </a:r>
          <a:r>
            <a:rPr lang="en-US" sz="1700" kern="1200" dirty="0"/>
            <a:t> </a:t>
          </a:r>
          <a:r>
            <a:rPr lang="en-US" sz="1700" kern="1200" dirty="0" err="1"/>
            <a:t>kerja</a:t>
          </a:r>
          <a:r>
            <a:rPr lang="en-US" sz="1700" kern="1200" dirty="0"/>
            <a:t> </a:t>
          </a:r>
          <a:r>
            <a:rPr lang="en-US" sz="1700" kern="1200" dirty="0" err="1"/>
            <a:t>tim</a:t>
          </a:r>
          <a:r>
            <a:rPr lang="en-US" sz="1700" kern="1200" dirty="0"/>
            <a:t> yang </a:t>
          </a:r>
          <a:r>
            <a:rPr lang="en-US" sz="1700" kern="1200" dirty="0" err="1"/>
            <a:t>jelas</a:t>
          </a:r>
          <a:r>
            <a:rPr lang="en-US" sz="1700" kern="1200" dirty="0"/>
            <a:t>.</a:t>
          </a:r>
        </a:p>
      </dsp:txBody>
      <dsp:txXfrm>
        <a:off x="0" y="4251975"/>
        <a:ext cx="6411729" cy="125235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378937"/>
          <a:ext cx="6411729" cy="239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Latar</a:t>
          </a:r>
          <a:r>
            <a:rPr lang="en-US" sz="1000" b="1" kern="1200" dirty="0"/>
            <a:t> </a:t>
          </a:r>
          <a:r>
            <a:rPr lang="en-US" sz="1000" b="1" kern="1200" dirty="0" err="1"/>
            <a:t>Belakang</a:t>
          </a:r>
          <a:endParaRPr lang="en-US" sz="1000" kern="1200" dirty="0"/>
        </a:p>
      </dsp:txBody>
      <dsp:txXfrm>
        <a:off x="11709" y="390646"/>
        <a:ext cx="6388311" cy="216432"/>
      </dsp:txXfrm>
    </dsp:sp>
    <dsp:sp modelId="{9DC30CB3-5443-4E4F-8798-717384E476F7}">
      <dsp:nvSpPr>
        <dsp:cNvPr id="0" name=""/>
        <dsp:cNvSpPr/>
      </dsp:nvSpPr>
      <dsp:spPr>
        <a:xfrm>
          <a:off x="0" y="61878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latar</a:t>
          </a:r>
          <a:r>
            <a:rPr lang="en-US" sz="800" kern="1200" dirty="0"/>
            <a:t> </a:t>
          </a:r>
          <a:r>
            <a:rPr lang="en-US" sz="800" kern="1200" dirty="0" err="1"/>
            <a:t>belakang</a:t>
          </a:r>
          <a:r>
            <a:rPr lang="en-US" sz="800" kern="1200" dirty="0"/>
            <a:t>, </a:t>
          </a:r>
          <a:r>
            <a:rPr lang="en-US" sz="800" kern="1200" dirty="0" err="1"/>
            <a:t>tujuan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rasional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proses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: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didasarkan</a:t>
          </a:r>
          <a:r>
            <a:rPr lang="en-US" sz="800" kern="1200" dirty="0"/>
            <a:t> </a:t>
          </a:r>
          <a:r>
            <a:rPr lang="en-US" sz="800" kern="1200" dirty="0" err="1"/>
            <a:t>atas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internal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eksternal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posisi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daya</a:t>
          </a:r>
          <a:r>
            <a:rPr lang="en-US" sz="800" kern="1200" dirty="0"/>
            <a:t> </a:t>
          </a:r>
          <a:r>
            <a:rPr lang="en-US" sz="800" kern="1200" dirty="0" err="1"/>
            <a:t>saing</a:t>
          </a:r>
          <a:r>
            <a:rPr lang="en-US" sz="800" kern="1200" dirty="0"/>
            <a:t> PT.</a:t>
          </a:r>
          <a:endParaRPr lang="en-US" sz="800" b="0" kern="1200" dirty="0">
            <a:latin typeface="+mn-lt"/>
          </a:endParaRPr>
        </a:p>
      </dsp:txBody>
      <dsp:txXfrm>
        <a:off x="0" y="618787"/>
        <a:ext cx="6411729" cy="253575"/>
      </dsp:txXfrm>
    </dsp:sp>
    <dsp:sp modelId="{BB10665E-3681-48AF-8D13-2B8A0C41A91D}">
      <dsp:nvSpPr>
        <dsp:cNvPr id="0" name=""/>
        <dsp:cNvSpPr/>
      </dsp:nvSpPr>
      <dsp:spPr>
        <a:xfrm>
          <a:off x="0" y="872362"/>
          <a:ext cx="6411729" cy="239850"/>
        </a:xfrm>
        <a:prstGeom prst="roundRect">
          <a:avLst/>
        </a:prstGeom>
        <a:solidFill>
          <a:schemeClr val="accent3">
            <a:hueOff val="338825"/>
            <a:satOff val="12500"/>
            <a:lumOff val="-18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Kebijakan</a:t>
          </a:r>
          <a:endParaRPr lang="en-US" sz="1000" kern="1200" dirty="0"/>
        </a:p>
      </dsp:txBody>
      <dsp:txXfrm>
        <a:off x="11709" y="884071"/>
        <a:ext cx="6388311" cy="216432"/>
      </dsp:txXfrm>
    </dsp:sp>
    <dsp:sp modelId="{B743F4D8-190D-4A42-998B-34D5037B107C}">
      <dsp:nvSpPr>
        <dsp:cNvPr id="0" name=""/>
        <dsp:cNvSpPr/>
      </dsp:nvSpPr>
      <dsp:spPr>
        <a:xfrm>
          <a:off x="0" y="1112212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dokumen</a:t>
          </a:r>
          <a:r>
            <a:rPr lang="en-US" sz="800" kern="1200" dirty="0"/>
            <a:t> legal </a:t>
          </a:r>
          <a:r>
            <a:rPr lang="en-US" sz="800" kern="1200" dirty="0" err="1"/>
            <a:t>kebijakan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panduan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. </a:t>
          </a:r>
        </a:p>
      </dsp:txBody>
      <dsp:txXfrm>
        <a:off x="0" y="1112212"/>
        <a:ext cx="6411729" cy="165600"/>
      </dsp:txXfrm>
    </dsp:sp>
    <dsp:sp modelId="{0C6250E1-16C7-4468-9673-D02DD1169685}">
      <dsp:nvSpPr>
        <dsp:cNvPr id="0" name=""/>
        <dsp:cNvSpPr/>
      </dsp:nvSpPr>
      <dsp:spPr>
        <a:xfrm>
          <a:off x="0" y="1277812"/>
          <a:ext cx="6411729" cy="239850"/>
        </a:xfrm>
        <a:prstGeom prst="roundRect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1709" y="1289521"/>
        <a:ext cx="6388311" cy="216432"/>
      </dsp:txXfrm>
    </dsp:sp>
    <dsp:sp modelId="{7438BCAD-2F7D-41A1-8E95-AE8439AF2BF6}">
      <dsp:nvSpPr>
        <dsp:cNvPr id="0" name=""/>
        <dsp:cNvSpPr/>
      </dsp:nvSpPr>
      <dsp:spPr>
        <a:xfrm>
          <a:off x="0" y="151766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Mekanisme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di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 (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) yang </a:t>
          </a:r>
          <a:r>
            <a:rPr lang="en-US" sz="800" kern="1200" dirty="0" err="1"/>
            <a:t>memenuhi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melampaui</a:t>
          </a:r>
          <a:r>
            <a:rPr lang="en-US" sz="800" kern="1200" dirty="0"/>
            <a:t> SN DIKTI.</a:t>
          </a:r>
        </a:p>
      </dsp:txBody>
      <dsp:txXfrm>
        <a:off x="0" y="1517662"/>
        <a:ext cx="6411729" cy="253575"/>
      </dsp:txXfrm>
    </dsp:sp>
    <dsp:sp modelId="{D6978E3E-6F50-4722-857B-924D7D7BF191}">
      <dsp:nvSpPr>
        <dsp:cNvPr id="0" name=""/>
        <dsp:cNvSpPr/>
      </dsp:nvSpPr>
      <dsp:spPr>
        <a:xfrm>
          <a:off x="0" y="1771237"/>
          <a:ext cx="6411729" cy="239850"/>
        </a:xfrm>
        <a:prstGeom prst="roundRect">
          <a:avLst/>
        </a:prstGeom>
        <a:solidFill>
          <a:schemeClr val="accent3">
            <a:hueOff val="1016475"/>
            <a:satOff val="37500"/>
            <a:lumOff val="-55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Utama</a:t>
          </a:r>
          <a:endParaRPr lang="en-US" sz="1000" kern="1200" dirty="0"/>
        </a:p>
      </dsp:txBody>
      <dsp:txXfrm>
        <a:off x="11709" y="1782946"/>
        <a:ext cx="6388311" cy="216432"/>
      </dsp:txXfrm>
    </dsp:sp>
    <dsp:sp modelId="{F7AFCEDC-DACF-487F-B7ED-E0728F7D7B31}">
      <dsp:nvSpPr>
        <dsp:cNvPr id="0" name=""/>
        <dsp:cNvSpPr/>
      </dsp:nvSpPr>
      <dsp:spPr>
        <a:xfrm>
          <a:off x="0" y="2011087"/>
          <a:ext cx="6411729" cy="476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: </a:t>
          </a:r>
          <a:r>
            <a:rPr lang="en-US" sz="800" kern="1200" dirty="0" err="1"/>
            <a:t>dokumen</a:t>
          </a:r>
          <a:r>
            <a:rPr lang="en-US" sz="800" kern="1200" dirty="0"/>
            <a:t> formal </a:t>
          </a:r>
          <a:r>
            <a:rPr lang="en-US" sz="800" kern="1200" dirty="0" err="1"/>
            <a:t>Renstra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memuat</a:t>
          </a:r>
          <a:r>
            <a:rPr lang="en-US" sz="800" kern="1200" dirty="0"/>
            <a:t> </a:t>
          </a:r>
          <a:r>
            <a:rPr lang="en-US" sz="800" kern="1200" dirty="0" err="1"/>
            <a:t>landasan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, </a:t>
          </a:r>
          <a:r>
            <a:rPr lang="en-US" sz="800" kern="1200" dirty="0" err="1"/>
            <a:t>peta</a:t>
          </a:r>
          <a:r>
            <a:rPr lang="en-US" sz="800" kern="1200" dirty="0"/>
            <a:t> </a:t>
          </a:r>
          <a:r>
            <a:rPr lang="en-US" sz="800" kern="1200" dirty="0" err="1"/>
            <a:t>jalan</a:t>
          </a:r>
          <a:r>
            <a:rPr lang="en-US" sz="800" kern="1200" dirty="0"/>
            <a:t>, </a:t>
          </a:r>
          <a:r>
            <a:rPr lang="en-US" sz="800" kern="1200" dirty="0" err="1"/>
            <a:t>sasaran</a:t>
          </a:r>
          <a:r>
            <a:rPr lang="en-US" sz="800" kern="1200" dirty="0"/>
            <a:t> program </a:t>
          </a:r>
          <a:r>
            <a:rPr lang="en-US" sz="800" kern="1200" dirty="0" err="1"/>
            <a:t>strategis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pelaksanaan</a:t>
          </a:r>
          <a:r>
            <a:rPr lang="en-US" sz="800" kern="1200" dirty="0"/>
            <a:t> </a:t>
          </a:r>
          <a:r>
            <a:rPr lang="en-US" sz="800" kern="1200" dirty="0" err="1"/>
            <a:t>Renstra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, </a:t>
          </a:r>
          <a:r>
            <a:rPr lang="en-US" sz="800" kern="1200" dirty="0" err="1"/>
            <a:t>pedoman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</a:t>
          </a:r>
          <a:r>
            <a:rPr lang="en-US" sz="800" kern="1200" dirty="0" err="1"/>
            <a:t>sosialisasinya</a:t>
          </a:r>
          <a:r>
            <a:rPr lang="en-US" sz="800" kern="1200" dirty="0"/>
            <a:t>,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pelaksanaan</a:t>
          </a:r>
          <a:r>
            <a:rPr lang="en-US" sz="800" kern="1200" dirty="0"/>
            <a:t> proses </a:t>
          </a:r>
          <a:r>
            <a:rPr lang="en-US" sz="800" kern="1200" dirty="0" err="1"/>
            <a:t>PkM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tatacara</a:t>
          </a:r>
          <a:r>
            <a:rPr lang="en-US" sz="800" kern="1200" dirty="0"/>
            <a:t> </a:t>
          </a:r>
          <a:r>
            <a:rPr lang="en-US" sz="800" kern="1200" dirty="0" err="1"/>
            <a:t>penilaian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review, </a:t>
          </a:r>
          <a:r>
            <a:rPr lang="en-US" sz="800" kern="1200" dirty="0" err="1"/>
            <a:t>legalitas</a:t>
          </a:r>
          <a:r>
            <a:rPr lang="en-US" sz="800" kern="1200" dirty="0"/>
            <a:t> </a:t>
          </a:r>
          <a:r>
            <a:rPr lang="en-US" sz="800" kern="1200" dirty="0" err="1"/>
            <a:t>pengangkatan</a:t>
          </a:r>
          <a:r>
            <a:rPr lang="en-US" sz="800" kern="1200" dirty="0"/>
            <a:t> reviewer, </a:t>
          </a:r>
          <a:r>
            <a:rPr lang="en-US" sz="800" kern="1200" dirty="0" err="1"/>
            <a:t>bukti</a:t>
          </a:r>
          <a:r>
            <a:rPr lang="en-US" sz="800" kern="1200" dirty="0"/>
            <a:t> </a:t>
          </a:r>
          <a:r>
            <a:rPr lang="en-US" sz="800" kern="1200" dirty="0" err="1"/>
            <a:t>tertulis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penilaian</a:t>
          </a:r>
          <a:r>
            <a:rPr lang="en-US" sz="800" kern="1200" dirty="0"/>
            <a:t> </a:t>
          </a:r>
          <a:r>
            <a:rPr lang="en-US" sz="800" kern="1200" dirty="0" err="1"/>
            <a:t>usul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, </a:t>
          </a:r>
          <a:r>
            <a:rPr lang="en-US" sz="800" kern="1200" dirty="0" err="1"/>
            <a:t>legalitas</a:t>
          </a:r>
          <a:r>
            <a:rPr lang="en-US" sz="800" kern="1200" dirty="0"/>
            <a:t> </a:t>
          </a:r>
          <a:r>
            <a:rPr lang="en-US" sz="800" kern="1200" dirty="0" err="1"/>
            <a:t>penugasan</a:t>
          </a:r>
          <a:r>
            <a:rPr lang="en-US" sz="800" kern="1200" dirty="0"/>
            <a:t> </a:t>
          </a:r>
          <a:r>
            <a:rPr lang="en-US" sz="800" kern="1200" dirty="0" err="1"/>
            <a:t>pengabdi</a:t>
          </a:r>
          <a:r>
            <a:rPr lang="en-US" sz="800" kern="1200" dirty="0"/>
            <a:t>/</a:t>
          </a:r>
          <a:r>
            <a:rPr lang="en-US" sz="800" kern="1200" dirty="0" err="1"/>
            <a:t>kerjasama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, </a:t>
          </a:r>
          <a:r>
            <a:rPr lang="en-US" sz="800" kern="1200" dirty="0" err="1"/>
            <a:t>berita</a:t>
          </a:r>
          <a:r>
            <a:rPr lang="en-US" sz="800" kern="1200" dirty="0"/>
            <a:t> acara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monev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dokumentasi</a:t>
          </a:r>
          <a:r>
            <a:rPr lang="en-US" sz="800" kern="1200" dirty="0"/>
            <a:t> </a:t>
          </a:r>
          <a:r>
            <a:rPr lang="en-US" sz="800" kern="1200" dirty="0" err="1"/>
            <a:t>luaran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. </a:t>
          </a:r>
          <a:r>
            <a:rPr lang="en-US" sz="800" kern="1200" dirty="0" err="1"/>
            <a:t>Dokumentasi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pengelola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</a:t>
          </a:r>
          <a:r>
            <a:rPr lang="en-US" sz="800" kern="1200" dirty="0" err="1"/>
            <a:t>kepada</a:t>
          </a:r>
          <a:r>
            <a:rPr lang="en-US" sz="800" kern="1200" dirty="0"/>
            <a:t> </a:t>
          </a:r>
          <a:r>
            <a:rPr lang="en-US" sz="800" kern="1200" dirty="0" err="1"/>
            <a:t>pimpinan</a:t>
          </a:r>
          <a:r>
            <a:rPr lang="en-US" sz="800" kern="1200" dirty="0"/>
            <a:t> PT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/</a:t>
          </a:r>
          <a:r>
            <a:rPr lang="en-US" sz="800" kern="1200" dirty="0" err="1"/>
            <a:t>pemberi</a:t>
          </a:r>
          <a:r>
            <a:rPr lang="en-US" sz="800" kern="1200" dirty="0"/>
            <a:t> dana.</a:t>
          </a:r>
        </a:p>
      </dsp:txBody>
      <dsp:txXfrm>
        <a:off x="0" y="2011087"/>
        <a:ext cx="6411729" cy="476100"/>
      </dsp:txXfrm>
    </dsp:sp>
    <dsp:sp modelId="{2DEDA631-A163-4BBA-9953-02E40868F95B}">
      <dsp:nvSpPr>
        <dsp:cNvPr id="0" name=""/>
        <dsp:cNvSpPr/>
      </dsp:nvSpPr>
      <dsp:spPr>
        <a:xfrm>
          <a:off x="0" y="2483632"/>
          <a:ext cx="6411729" cy="23985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Tambahan</a:t>
          </a:r>
          <a:endParaRPr lang="en-US" sz="1000" kern="1200" dirty="0"/>
        </a:p>
      </dsp:txBody>
      <dsp:txXfrm>
        <a:off x="11709" y="2495341"/>
        <a:ext cx="6388311" cy="216432"/>
      </dsp:txXfrm>
    </dsp:sp>
    <dsp:sp modelId="{A730551C-AD14-47EA-8567-2FF41910E193}">
      <dsp:nvSpPr>
        <dsp:cNvPr id="0" name=""/>
        <dsp:cNvSpPr/>
      </dsp:nvSpPr>
      <dsp:spPr>
        <a:xfrm>
          <a:off x="0" y="2727037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Adalah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proses </a:t>
          </a:r>
          <a:r>
            <a:rPr lang="en-US" sz="800" kern="1200" dirty="0" err="1"/>
            <a:t>PkM</a:t>
          </a:r>
          <a:r>
            <a:rPr lang="en-US" sz="800" kern="1200" dirty="0"/>
            <a:t> lain yang </a:t>
          </a:r>
          <a:r>
            <a:rPr lang="en-US" sz="800" kern="1200" dirty="0" err="1"/>
            <a:t>ditetapkan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melampui</a:t>
          </a:r>
          <a:r>
            <a:rPr lang="en-US" sz="800" kern="1200" dirty="0"/>
            <a:t> SN DIKTI. </a:t>
          </a:r>
        </a:p>
      </dsp:txBody>
      <dsp:txXfrm>
        <a:off x="0" y="2727037"/>
        <a:ext cx="6411729" cy="165600"/>
      </dsp:txXfrm>
    </dsp:sp>
    <dsp:sp modelId="{D2D630EE-C109-4E93-BA07-03321C5EAE52}">
      <dsp:nvSpPr>
        <dsp:cNvPr id="0" name=""/>
        <dsp:cNvSpPr/>
      </dsp:nvSpPr>
      <dsp:spPr>
        <a:xfrm>
          <a:off x="0" y="2892637"/>
          <a:ext cx="6411729" cy="239850"/>
        </a:xfrm>
        <a:prstGeom prst="roundRect">
          <a:avLst/>
        </a:prstGeom>
        <a:solidFill>
          <a:schemeClr val="accent3">
            <a:hueOff val="1694124"/>
            <a:satOff val="62500"/>
            <a:lumOff val="-91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Capaian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endParaRPr lang="en-US" sz="1000" kern="1200" dirty="0"/>
        </a:p>
      </dsp:txBody>
      <dsp:txXfrm>
        <a:off x="11709" y="2904346"/>
        <a:ext cx="6388311" cy="216432"/>
      </dsp:txXfrm>
    </dsp:sp>
    <dsp:sp modelId="{23F3AF34-2715-49E5-9F52-529EF0CC3006}">
      <dsp:nvSpPr>
        <dsp:cNvPr id="0" name=""/>
        <dsp:cNvSpPr/>
      </dsp:nvSpPr>
      <dsp:spPr>
        <a:xfrm>
          <a:off x="0" y="3132487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ketidakberhasilan</a:t>
          </a:r>
          <a:r>
            <a:rPr lang="en-US" sz="800" kern="1200" dirty="0"/>
            <a:t> </a:t>
          </a:r>
          <a:r>
            <a:rPr lang="en-US" sz="800" kern="1200" dirty="0" err="1"/>
            <a:t>pencapaian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yang </a:t>
          </a:r>
          <a:r>
            <a:rPr lang="en-US" sz="800" kern="1200" dirty="0" err="1"/>
            <a:t>telah</a:t>
          </a:r>
          <a:r>
            <a:rPr lang="en-US" sz="800" kern="1200" dirty="0"/>
            <a:t> </a:t>
          </a:r>
          <a:r>
            <a:rPr lang="en-US" sz="800" kern="1200" dirty="0" err="1"/>
            <a:t>ditetapkan</a:t>
          </a:r>
          <a:r>
            <a:rPr lang="en-US" sz="800" kern="1200" dirty="0"/>
            <a:t>.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diukur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metoda</a:t>
          </a:r>
          <a:r>
            <a:rPr lang="en-US" sz="800" kern="1200" dirty="0"/>
            <a:t> yang </a:t>
          </a:r>
          <a:r>
            <a:rPr lang="en-US" sz="800" kern="1200" dirty="0" err="1"/>
            <a:t>tepat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dianalisis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.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terhadap</a:t>
          </a:r>
          <a:r>
            <a:rPr lang="en-US" sz="800" kern="1200" dirty="0"/>
            <a:t>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identifikasi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pendukung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penghambat</a:t>
          </a:r>
          <a:r>
            <a:rPr lang="en-US" sz="800" kern="1200" dirty="0"/>
            <a:t> </a:t>
          </a:r>
          <a:r>
            <a:rPr lang="en-US" sz="800" kern="1200" dirty="0" err="1"/>
            <a:t>ketercapaian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singkat</a:t>
          </a:r>
          <a:r>
            <a:rPr lang="en-US" sz="800" kern="1200" dirty="0"/>
            <a:t> </a:t>
          </a:r>
          <a:r>
            <a:rPr lang="en-US" sz="800" kern="1200" dirty="0" err="1"/>
            <a:t>tindak</a:t>
          </a:r>
          <a:r>
            <a:rPr lang="en-US" sz="800" kern="1200" dirty="0"/>
            <a:t> </a:t>
          </a:r>
          <a:r>
            <a:rPr lang="en-US" sz="800" kern="1200" dirty="0" err="1"/>
            <a:t>lanjut</a:t>
          </a:r>
          <a:r>
            <a:rPr lang="en-US" sz="800" kern="1200" dirty="0"/>
            <a:t> yang </a:t>
          </a:r>
          <a:r>
            <a:rPr lang="en-US" sz="800" kern="1200" dirty="0" err="1"/>
            <a:t>akan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institusi</a:t>
          </a:r>
          <a:r>
            <a:rPr lang="en-US" sz="800" kern="1200" dirty="0"/>
            <a:t>.</a:t>
          </a:r>
        </a:p>
      </dsp:txBody>
      <dsp:txXfrm>
        <a:off x="0" y="3132487"/>
        <a:ext cx="6411729" cy="362250"/>
      </dsp:txXfrm>
    </dsp:sp>
    <dsp:sp modelId="{2B77AAD6-6F7A-4184-95FE-A99485CDABC4}">
      <dsp:nvSpPr>
        <dsp:cNvPr id="0" name=""/>
        <dsp:cNvSpPr/>
      </dsp:nvSpPr>
      <dsp:spPr>
        <a:xfrm>
          <a:off x="0" y="3494737"/>
          <a:ext cx="6411729" cy="239850"/>
        </a:xfrm>
        <a:prstGeom prst="roundRect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Penjaminan</a:t>
          </a:r>
          <a:r>
            <a:rPr lang="en-US" sz="1000" b="1" kern="1200" dirty="0"/>
            <a:t> </a:t>
          </a:r>
          <a:r>
            <a:rPr lang="en-US" sz="1000" b="1" kern="1200" dirty="0" err="1"/>
            <a:t>Mutu</a:t>
          </a:r>
          <a:r>
            <a:rPr lang="id-ID" sz="1000" b="1" kern="1200" dirty="0"/>
            <a:t> PkM</a:t>
          </a:r>
          <a:endParaRPr lang="en-US" sz="1000" kern="1200" dirty="0"/>
        </a:p>
      </dsp:txBody>
      <dsp:txXfrm>
        <a:off x="11709" y="3506446"/>
        <a:ext cx="6388311" cy="216432"/>
      </dsp:txXfrm>
    </dsp:sp>
    <dsp:sp modelId="{12D3B0C4-5A49-402C-A73C-31D49B9D651D}">
      <dsp:nvSpPr>
        <dsp:cNvPr id="0" name=""/>
        <dsp:cNvSpPr/>
      </dsp:nvSpPr>
      <dsp:spPr>
        <a:xfrm>
          <a:off x="0" y="373458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penjaminan</a:t>
          </a:r>
          <a:r>
            <a:rPr lang="en-US" sz="800" kern="1200" dirty="0"/>
            <a:t> </a:t>
          </a:r>
          <a:r>
            <a:rPr lang="en-US" sz="800" kern="1200" dirty="0" err="1"/>
            <a:t>mutu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ditetapkan</a:t>
          </a:r>
          <a:r>
            <a:rPr lang="en-US" sz="800" kern="1200" dirty="0"/>
            <a:t>, </a:t>
          </a:r>
          <a:r>
            <a:rPr lang="en-US" sz="800" kern="1200" dirty="0" err="1"/>
            <a:t>dilaksanakan</a:t>
          </a:r>
          <a:r>
            <a:rPr lang="en-US" sz="800" kern="1200" dirty="0"/>
            <a:t>,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dikendalikan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upaya</a:t>
          </a:r>
          <a:r>
            <a:rPr lang="en-US" sz="800" kern="1200" dirty="0"/>
            <a:t> </a:t>
          </a:r>
          <a:r>
            <a:rPr lang="en-US" sz="800" kern="1200" dirty="0" err="1"/>
            <a:t>peningkatan</a:t>
          </a:r>
          <a:r>
            <a:rPr lang="en-US" sz="800" kern="1200" dirty="0"/>
            <a:t> </a:t>
          </a:r>
          <a:r>
            <a:rPr lang="en-US" sz="800" kern="1200" dirty="0" err="1"/>
            <a:t>sesuai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siklus</a:t>
          </a:r>
          <a:r>
            <a:rPr lang="en-US" sz="800" kern="1200" dirty="0"/>
            <a:t> PPEPP.</a:t>
          </a:r>
        </a:p>
      </dsp:txBody>
      <dsp:txXfrm>
        <a:off x="0" y="3734587"/>
        <a:ext cx="6411729" cy="253575"/>
      </dsp:txXfrm>
    </dsp:sp>
    <dsp:sp modelId="{3A0457DA-DDB8-4110-925B-CFA3955C25B0}">
      <dsp:nvSpPr>
        <dsp:cNvPr id="0" name=""/>
        <dsp:cNvSpPr/>
      </dsp:nvSpPr>
      <dsp:spPr>
        <a:xfrm>
          <a:off x="0" y="3988162"/>
          <a:ext cx="6411729" cy="239850"/>
        </a:xfrm>
        <a:prstGeom prst="roundRect">
          <a:avLst/>
        </a:prstGeom>
        <a:solidFill>
          <a:schemeClr val="accent3">
            <a:hueOff val="2371774"/>
            <a:satOff val="87500"/>
            <a:lumOff val="-128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Kepuasan</a:t>
          </a:r>
          <a:r>
            <a:rPr lang="en-US" sz="1000" b="1" kern="1200" dirty="0"/>
            <a:t> </a:t>
          </a:r>
          <a:r>
            <a:rPr lang="en-US" sz="1000" b="1" kern="1200" dirty="0" err="1"/>
            <a:t>Pengguna</a:t>
          </a:r>
          <a:endParaRPr lang="en-US" sz="1000" kern="1200" dirty="0"/>
        </a:p>
      </dsp:txBody>
      <dsp:txXfrm>
        <a:off x="11709" y="3999871"/>
        <a:ext cx="6388311" cy="216432"/>
      </dsp:txXfrm>
    </dsp:sp>
    <dsp:sp modelId="{5B4B98BC-F355-4510-8CCF-F032AE7AC684}">
      <dsp:nvSpPr>
        <dsp:cNvPr id="0" name=""/>
        <dsp:cNvSpPr/>
      </dsp:nvSpPr>
      <dsp:spPr>
        <a:xfrm>
          <a:off x="0" y="4228012"/>
          <a:ext cx="6411729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/>
            <a:t>Deskripsi sistem untuk mengukur kepuasan pengguna proses PkM (pengabdi dan mitra), termasuk kejelasan instrumen yang digunakan, pelaksanaan, perekaman dan analisis datanya.</a:t>
          </a:r>
          <a:endParaRPr lang="en-US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pengukuran</a:t>
          </a:r>
          <a:r>
            <a:rPr lang="en-US" sz="800" kern="1200" dirty="0"/>
            <a:t> </a:t>
          </a:r>
          <a:r>
            <a:rPr lang="en-US" sz="800" kern="1200" dirty="0" err="1"/>
            <a:t>kepuasan</a:t>
          </a:r>
          <a:r>
            <a:rPr lang="en-US" sz="800" kern="1200" dirty="0"/>
            <a:t> </a:t>
          </a:r>
          <a:r>
            <a:rPr lang="en-US" sz="800" kern="1200" dirty="0" err="1"/>
            <a:t>pengabdi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 yang </a:t>
          </a:r>
          <a:r>
            <a:rPr lang="en-US" sz="800" kern="1200" dirty="0" err="1"/>
            <a:t>dilaksanakan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konsisten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ditindaklanjuti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berkala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tersistem</a:t>
          </a:r>
          <a:r>
            <a:rPr lang="en-US" sz="800" kern="1200" dirty="0"/>
            <a:t>.</a:t>
          </a:r>
        </a:p>
      </dsp:txBody>
      <dsp:txXfrm>
        <a:off x="0" y="4228012"/>
        <a:ext cx="6411729" cy="496800"/>
      </dsp:txXfrm>
    </dsp:sp>
    <dsp:sp modelId="{EC187767-1E1E-44F1-B655-FC6822E2F3C7}">
      <dsp:nvSpPr>
        <dsp:cNvPr id="0" name=""/>
        <dsp:cNvSpPr/>
      </dsp:nvSpPr>
      <dsp:spPr>
        <a:xfrm>
          <a:off x="0" y="4724812"/>
          <a:ext cx="6411729" cy="23985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Kesimpulan</a:t>
          </a:r>
          <a:r>
            <a:rPr lang="en-US" sz="1000" b="1" kern="1200" dirty="0"/>
            <a:t> </a:t>
          </a:r>
          <a:r>
            <a:rPr lang="en-US" sz="1000" b="1" kern="1200" dirty="0" err="1"/>
            <a:t>hasil</a:t>
          </a:r>
          <a:r>
            <a:rPr lang="en-US" sz="1000" b="1" kern="1200" dirty="0"/>
            <a:t> </a:t>
          </a: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ketercapaian</a:t>
          </a:r>
          <a:r>
            <a:rPr lang="en-US" sz="1000" b="1" kern="1200" dirty="0"/>
            <a:t> </a:t>
          </a:r>
          <a:r>
            <a:rPr lang="en-US" sz="1000" b="1" kern="1200" dirty="0" err="1"/>
            <a:t>standar</a:t>
          </a:r>
          <a:r>
            <a:rPr lang="en-US" sz="1000" b="1" kern="1200" dirty="0"/>
            <a:t> </a:t>
          </a:r>
          <a:r>
            <a:rPr lang="id-ID" sz="1000" b="1" kern="1200" dirty="0"/>
            <a:t>PkM</a:t>
          </a:r>
          <a:r>
            <a:rPr lang="en-US" sz="1000" b="1" kern="1200" dirty="0"/>
            <a:t> </a:t>
          </a:r>
          <a:r>
            <a:rPr lang="en-US" sz="1000" b="1" kern="1200" dirty="0" err="1"/>
            <a:t>serta</a:t>
          </a:r>
          <a:r>
            <a:rPr lang="en-US" sz="1000" b="1" kern="1200" dirty="0"/>
            <a:t> </a:t>
          </a:r>
          <a:r>
            <a:rPr lang="en-US" sz="1000" b="1" kern="1200" dirty="0" err="1"/>
            <a:t>tindak</a:t>
          </a:r>
          <a:r>
            <a:rPr lang="en-US" sz="1000" b="1" kern="1200" dirty="0"/>
            <a:t> </a:t>
          </a:r>
          <a:r>
            <a:rPr lang="en-US" sz="1000" b="1" kern="1200" dirty="0" err="1"/>
            <a:t>lanjut</a:t>
          </a:r>
          <a:endParaRPr lang="en-US" sz="1000" kern="1200" dirty="0"/>
        </a:p>
      </dsp:txBody>
      <dsp:txXfrm>
        <a:off x="11709" y="4736521"/>
        <a:ext cx="6388311" cy="216432"/>
      </dsp:txXfrm>
    </dsp:sp>
    <dsp:sp modelId="{C70DD2C8-ECB3-4C03-9359-C9B55E68D106}">
      <dsp:nvSpPr>
        <dsp:cNvPr id="0" name=""/>
        <dsp:cNvSpPr/>
      </dsp:nvSpPr>
      <dsp:spPr>
        <a:xfrm>
          <a:off x="0" y="4964662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Ringkasan</a:t>
          </a:r>
          <a:r>
            <a:rPr lang="en-US" sz="800" kern="1200" dirty="0"/>
            <a:t> </a:t>
          </a:r>
          <a:r>
            <a:rPr lang="en-US" sz="800" kern="1200" dirty="0" err="1"/>
            <a:t>dari</a:t>
          </a:r>
          <a:r>
            <a:rPr lang="en-US" sz="800" kern="1200" dirty="0"/>
            <a:t>: </a:t>
          </a:r>
          <a:r>
            <a:rPr lang="en-US" sz="800" kern="1200" dirty="0" err="1"/>
            <a:t>pemosisian</a:t>
          </a:r>
          <a:r>
            <a:rPr lang="en-US" sz="800" kern="1200" dirty="0"/>
            <a:t>, </a:t>
          </a:r>
          <a:r>
            <a:rPr lang="en-US" sz="800" kern="1200" dirty="0" err="1"/>
            <a:t>masalah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rencana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.</a:t>
          </a:r>
        </a:p>
      </dsp:txBody>
      <dsp:txXfrm>
        <a:off x="0" y="4964662"/>
        <a:ext cx="6411729" cy="16560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978E3E-6F50-4722-857B-924D7D7BF191}">
      <dsp:nvSpPr>
        <dsp:cNvPr id="0" name=""/>
        <dsp:cNvSpPr/>
      </dsp:nvSpPr>
      <dsp:spPr>
        <a:xfrm>
          <a:off x="0" y="112100"/>
          <a:ext cx="6411729" cy="51642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/>
            <a:t>Indikator</a:t>
          </a:r>
          <a:r>
            <a:rPr lang="en-US" sz="1300" b="1" kern="1200" dirty="0"/>
            <a:t> </a:t>
          </a:r>
          <a:r>
            <a:rPr lang="en-US" sz="1300" b="1" kern="1200" dirty="0" err="1"/>
            <a:t>Kinerja</a:t>
          </a:r>
          <a:r>
            <a:rPr lang="en-US" sz="1300" b="1" kern="1200" dirty="0"/>
            <a:t> </a:t>
          </a:r>
          <a:r>
            <a:rPr lang="en-US" sz="1300" b="1" kern="1200" dirty="0" err="1"/>
            <a:t>Utama</a:t>
          </a:r>
          <a:endParaRPr lang="en-US" sz="1300" kern="1200" dirty="0"/>
        </a:p>
      </dsp:txBody>
      <dsp:txXfrm>
        <a:off x="25210" y="137310"/>
        <a:ext cx="6361309" cy="466007"/>
      </dsp:txXfrm>
    </dsp:sp>
    <dsp:sp modelId="{F7AFCEDC-DACF-487F-B7ED-E0728F7D7B31}">
      <dsp:nvSpPr>
        <dsp:cNvPr id="0" name=""/>
        <dsp:cNvSpPr/>
      </dsp:nvSpPr>
      <dsp:spPr>
        <a:xfrm>
          <a:off x="0" y="628527"/>
          <a:ext cx="6411729" cy="215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b="1" kern="1200" dirty="0" err="1"/>
            <a:t>Pendidikan</a:t>
          </a:r>
          <a:r>
            <a:rPr lang="en-US" sz="1000" b="1" kern="1200" dirty="0"/>
            <a:t>, </a:t>
          </a:r>
          <a:r>
            <a:rPr lang="en-US" sz="1000" b="1" kern="1200" dirty="0" err="1"/>
            <a:t>Penelitian</a:t>
          </a:r>
          <a:r>
            <a:rPr lang="en-US" sz="1000" b="1" kern="1200" dirty="0"/>
            <a:t>, </a:t>
          </a:r>
          <a:r>
            <a:rPr lang="en-US" sz="1000" b="1" kern="1200" dirty="0" err="1"/>
            <a:t>dan</a:t>
          </a:r>
          <a:r>
            <a:rPr lang="en-US" sz="1000" b="1" kern="1200" dirty="0"/>
            <a:t> </a:t>
          </a:r>
          <a:r>
            <a:rPr lang="en-US" sz="1000" b="1" kern="1200" dirty="0" err="1"/>
            <a:t>Pengabdian</a:t>
          </a:r>
          <a:r>
            <a:rPr lang="en-US" sz="1000" b="1" kern="1200" dirty="0"/>
            <a:t> </a:t>
          </a:r>
          <a:r>
            <a:rPr lang="en-US" sz="1000" b="1" kern="1200" dirty="0" err="1"/>
            <a:t>kepada</a:t>
          </a:r>
          <a:r>
            <a:rPr lang="en-US" sz="1000" b="1" kern="1200" dirty="0"/>
            <a:t> </a:t>
          </a:r>
          <a:r>
            <a:rPr lang="en-US" sz="1000" b="1" kern="1200" dirty="0" err="1"/>
            <a:t>masyarakat</a:t>
          </a:r>
          <a:r>
            <a:rPr lang="en-US" sz="1000" b="1" kern="1200" dirty="0"/>
            <a:t>.</a:t>
          </a:r>
          <a:endParaRPr lang="en-US" sz="1000" kern="1200" dirty="0"/>
        </a:p>
      </dsp:txBody>
      <dsp:txXfrm>
        <a:off x="0" y="628527"/>
        <a:ext cx="6411729" cy="215280"/>
      </dsp:txXfrm>
    </dsp:sp>
    <dsp:sp modelId="{2DEDA631-A163-4BBA-9953-02E40868F95B}">
      <dsp:nvSpPr>
        <dsp:cNvPr id="0" name=""/>
        <dsp:cNvSpPr/>
      </dsp:nvSpPr>
      <dsp:spPr>
        <a:xfrm>
          <a:off x="0" y="839185"/>
          <a:ext cx="6411729" cy="516427"/>
        </a:xfrm>
        <a:prstGeom prst="roundRect">
          <a:avLst/>
        </a:prstGeom>
        <a:solidFill>
          <a:schemeClr val="accent3">
            <a:hueOff val="542120"/>
            <a:satOff val="20000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/>
            <a:t>Indikator</a:t>
          </a:r>
          <a:r>
            <a:rPr lang="en-US" sz="1300" b="1" kern="1200" dirty="0"/>
            <a:t> </a:t>
          </a:r>
          <a:r>
            <a:rPr lang="en-US" sz="1300" b="1" kern="1200" dirty="0" err="1"/>
            <a:t>Kinerja</a:t>
          </a:r>
          <a:r>
            <a:rPr lang="en-US" sz="1300" b="1" kern="1200" dirty="0"/>
            <a:t> </a:t>
          </a:r>
          <a:r>
            <a:rPr lang="en-US" sz="1300" b="1" kern="1200" dirty="0" err="1"/>
            <a:t>Tambahan</a:t>
          </a:r>
          <a:endParaRPr lang="en-US" sz="1300" kern="1200" dirty="0"/>
        </a:p>
      </dsp:txBody>
      <dsp:txXfrm>
        <a:off x="25210" y="864395"/>
        <a:ext cx="6361309" cy="466007"/>
      </dsp:txXfrm>
    </dsp:sp>
    <dsp:sp modelId="{A730551C-AD14-47EA-8567-2FF41910E193}">
      <dsp:nvSpPr>
        <dsp:cNvPr id="0" name=""/>
        <dsp:cNvSpPr/>
      </dsp:nvSpPr>
      <dsp:spPr>
        <a:xfrm>
          <a:off x="0" y="1360234"/>
          <a:ext cx="6411729" cy="215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/>
            <a:t>Adalah</a:t>
          </a:r>
          <a:r>
            <a:rPr lang="en-US" sz="1000" kern="1200" dirty="0"/>
            <a:t> </a:t>
          </a:r>
          <a:r>
            <a:rPr lang="en-US" sz="1000" kern="1200" dirty="0" err="1"/>
            <a:t>indikator</a:t>
          </a:r>
          <a:r>
            <a:rPr lang="en-US" sz="1000" kern="1200" dirty="0"/>
            <a:t> </a:t>
          </a:r>
          <a:r>
            <a:rPr lang="en-US" sz="1000" kern="1200" dirty="0" err="1"/>
            <a:t>luaran</a:t>
          </a:r>
          <a:r>
            <a:rPr lang="en-US" sz="1000" kern="1200" dirty="0"/>
            <a:t> lain yang </a:t>
          </a:r>
          <a:r>
            <a:rPr lang="en-US" sz="1000" kern="1200" dirty="0" err="1"/>
            <a:t>ditetapkan</a:t>
          </a:r>
          <a:r>
            <a:rPr lang="en-US" sz="1000" kern="1200" dirty="0"/>
            <a:t> </a:t>
          </a:r>
          <a:r>
            <a:rPr lang="en-US" sz="1000" kern="1200" dirty="0" err="1"/>
            <a:t>oleh</a:t>
          </a:r>
          <a:r>
            <a:rPr lang="en-US" sz="1000" kern="1200" dirty="0"/>
            <a:t> </a:t>
          </a:r>
          <a:r>
            <a:rPr lang="en-US" sz="1000" kern="1200" dirty="0" err="1"/>
            <a:t>masing</a:t>
          </a:r>
          <a:r>
            <a:rPr lang="en-US" sz="1000" kern="1200" dirty="0"/>
            <a:t> </a:t>
          </a:r>
          <a:r>
            <a:rPr lang="en-US" sz="1000" kern="1200" dirty="0" err="1"/>
            <a:t>masing</a:t>
          </a:r>
          <a:r>
            <a:rPr lang="en-US" sz="1000" kern="1200" dirty="0"/>
            <a:t> </a:t>
          </a:r>
          <a:r>
            <a:rPr lang="en-US" sz="1000" kern="1200" dirty="0" err="1"/>
            <a:t>perguruan</a:t>
          </a:r>
          <a:r>
            <a:rPr lang="en-US" sz="1000" kern="1200" dirty="0"/>
            <a:t> </a:t>
          </a:r>
          <a:r>
            <a:rPr lang="en-US" sz="1000" kern="1200" dirty="0" err="1"/>
            <a:t>tinggi</a:t>
          </a:r>
          <a:r>
            <a:rPr lang="en-US" sz="1000" kern="1200" dirty="0"/>
            <a:t> </a:t>
          </a:r>
          <a:r>
            <a:rPr lang="en-US" sz="1000" kern="1200" dirty="0" err="1"/>
            <a:t>untuk</a:t>
          </a:r>
          <a:r>
            <a:rPr lang="en-US" sz="1000" kern="1200" dirty="0"/>
            <a:t> </a:t>
          </a:r>
          <a:r>
            <a:rPr lang="en-US" sz="1000" kern="1200" dirty="0" err="1"/>
            <a:t>melampui</a:t>
          </a:r>
          <a:r>
            <a:rPr lang="en-US" sz="1000" kern="1200" dirty="0"/>
            <a:t> SN DIKTI.</a:t>
          </a:r>
        </a:p>
      </dsp:txBody>
      <dsp:txXfrm>
        <a:off x="0" y="1360234"/>
        <a:ext cx="6411729" cy="215280"/>
      </dsp:txXfrm>
    </dsp:sp>
    <dsp:sp modelId="{D2D630EE-C109-4E93-BA07-03321C5EAE52}">
      <dsp:nvSpPr>
        <dsp:cNvPr id="0" name=""/>
        <dsp:cNvSpPr/>
      </dsp:nvSpPr>
      <dsp:spPr>
        <a:xfrm>
          <a:off x="0" y="1575514"/>
          <a:ext cx="6411729" cy="516427"/>
        </a:xfrm>
        <a:prstGeom prst="roundRect">
          <a:avLst/>
        </a:prstGeom>
        <a:solidFill>
          <a:schemeClr val="accent3">
            <a:hueOff val="1084240"/>
            <a:satOff val="40000"/>
            <a:lumOff val="-58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/>
            <a:t>Evaluasi</a:t>
          </a:r>
          <a:r>
            <a:rPr lang="en-US" sz="1300" b="1" kern="1200" dirty="0"/>
            <a:t> </a:t>
          </a:r>
          <a:r>
            <a:rPr lang="en-US" sz="1300" b="1" kern="1200" dirty="0" err="1"/>
            <a:t>Capaian</a:t>
          </a:r>
          <a:r>
            <a:rPr lang="en-US" sz="1300" b="1" kern="1200" dirty="0"/>
            <a:t> </a:t>
          </a:r>
          <a:r>
            <a:rPr lang="en-US" sz="1300" b="1" kern="1200" dirty="0" err="1"/>
            <a:t>Kinerja</a:t>
          </a:r>
          <a:endParaRPr lang="en-US" sz="1300" kern="1200" dirty="0"/>
        </a:p>
      </dsp:txBody>
      <dsp:txXfrm>
        <a:off x="25210" y="1600724"/>
        <a:ext cx="6361309" cy="466007"/>
      </dsp:txXfrm>
    </dsp:sp>
    <dsp:sp modelId="{23F3AF34-2715-49E5-9F52-529EF0CC3006}">
      <dsp:nvSpPr>
        <dsp:cNvPr id="0" name=""/>
        <dsp:cNvSpPr/>
      </dsp:nvSpPr>
      <dsp:spPr>
        <a:xfrm>
          <a:off x="0" y="2091941"/>
          <a:ext cx="6411729" cy="592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/>
            <a:t>Deskripsi</a:t>
          </a:r>
          <a:r>
            <a:rPr lang="en-US" sz="1000" kern="1200" dirty="0"/>
            <a:t> </a:t>
          </a:r>
          <a:r>
            <a:rPr lang="en-US" sz="1000" kern="1200" dirty="0" err="1"/>
            <a:t>dan</a:t>
          </a:r>
          <a:r>
            <a:rPr lang="en-US" sz="1000" kern="1200" dirty="0"/>
            <a:t> </a:t>
          </a:r>
          <a:r>
            <a:rPr lang="en-US" sz="1000" kern="1200" dirty="0" err="1"/>
            <a:t>analisis</a:t>
          </a:r>
          <a:r>
            <a:rPr lang="en-US" sz="1000" kern="1200" dirty="0"/>
            <a:t> </a:t>
          </a:r>
          <a:r>
            <a:rPr lang="en-US" sz="1000" kern="1200" dirty="0" err="1"/>
            <a:t>keberhasilan</a:t>
          </a:r>
          <a:r>
            <a:rPr lang="en-US" sz="1000" kern="1200" dirty="0"/>
            <a:t> </a:t>
          </a:r>
          <a:r>
            <a:rPr lang="en-US" sz="1000" kern="1200" dirty="0" err="1"/>
            <a:t>dan</a:t>
          </a:r>
          <a:r>
            <a:rPr lang="en-US" sz="1000" kern="1200" dirty="0"/>
            <a:t>/</a:t>
          </a:r>
          <a:r>
            <a:rPr lang="en-US" sz="1000" kern="1200" dirty="0" err="1"/>
            <a:t>atau</a:t>
          </a:r>
          <a:r>
            <a:rPr lang="en-US" sz="1000" kern="1200" dirty="0"/>
            <a:t> </a:t>
          </a:r>
          <a:r>
            <a:rPr lang="en-US" sz="1000" kern="1200" dirty="0" err="1"/>
            <a:t>ketidakberhasilan</a:t>
          </a:r>
          <a:r>
            <a:rPr lang="en-US" sz="1000" kern="1200" dirty="0"/>
            <a:t> </a:t>
          </a:r>
          <a:r>
            <a:rPr lang="en-US" sz="1000" kern="1200" dirty="0" err="1"/>
            <a:t>pencapaian</a:t>
          </a:r>
          <a:r>
            <a:rPr lang="en-US" sz="1000" kern="1200" dirty="0"/>
            <a:t> </a:t>
          </a:r>
          <a:r>
            <a:rPr lang="en-US" sz="1000" kern="1200" dirty="0" err="1"/>
            <a:t>standar</a:t>
          </a:r>
          <a:r>
            <a:rPr lang="en-US" sz="1000" kern="1200" dirty="0"/>
            <a:t> yang </a:t>
          </a:r>
          <a:r>
            <a:rPr lang="en-US" sz="1000" kern="1200" dirty="0" err="1"/>
            <a:t>telah</a:t>
          </a:r>
          <a:r>
            <a:rPr lang="en-US" sz="1000" kern="1200" dirty="0"/>
            <a:t> </a:t>
          </a:r>
          <a:r>
            <a:rPr lang="en-US" sz="1000" kern="1200" dirty="0" err="1"/>
            <a:t>ditetapkan</a:t>
          </a:r>
          <a:r>
            <a:rPr lang="en-US" sz="1000" kern="1200" dirty="0"/>
            <a:t>. </a:t>
          </a:r>
          <a:r>
            <a:rPr lang="en-US" sz="1000" kern="1200" dirty="0" err="1"/>
            <a:t>Capaian</a:t>
          </a:r>
          <a:r>
            <a:rPr lang="en-US" sz="1000" kern="1200" dirty="0"/>
            <a:t> </a:t>
          </a:r>
          <a:r>
            <a:rPr lang="en-US" sz="1000" kern="1200" dirty="0" err="1"/>
            <a:t>kinerja</a:t>
          </a:r>
          <a:r>
            <a:rPr lang="en-US" sz="1000" kern="1200" dirty="0"/>
            <a:t> </a:t>
          </a:r>
          <a:r>
            <a:rPr lang="en-US" sz="1000" kern="1200" dirty="0" err="1"/>
            <a:t>harus</a:t>
          </a:r>
          <a:r>
            <a:rPr lang="en-US" sz="1000" kern="1200" dirty="0"/>
            <a:t> </a:t>
          </a:r>
          <a:r>
            <a:rPr lang="en-US" sz="1000" kern="1200" dirty="0" err="1"/>
            <a:t>diukur</a:t>
          </a:r>
          <a:r>
            <a:rPr lang="en-US" sz="1000" kern="1200" dirty="0"/>
            <a:t> </a:t>
          </a:r>
          <a:r>
            <a:rPr lang="en-US" sz="1000" kern="1200" dirty="0" err="1"/>
            <a:t>dengan</a:t>
          </a:r>
          <a:r>
            <a:rPr lang="en-US" sz="1000" kern="1200" dirty="0"/>
            <a:t> </a:t>
          </a:r>
          <a:r>
            <a:rPr lang="en-US" sz="1000" kern="1200" dirty="0" err="1"/>
            <a:t>metoda</a:t>
          </a:r>
          <a:r>
            <a:rPr lang="en-US" sz="1000" kern="1200" dirty="0"/>
            <a:t> yang </a:t>
          </a:r>
          <a:r>
            <a:rPr lang="en-US" sz="1000" kern="1200" dirty="0" err="1"/>
            <a:t>tepat</a:t>
          </a:r>
          <a:r>
            <a:rPr lang="en-US" sz="1000" kern="1200" dirty="0"/>
            <a:t>, </a:t>
          </a:r>
          <a:r>
            <a:rPr lang="en-US" sz="1000" kern="1200" dirty="0" err="1"/>
            <a:t>dan</a:t>
          </a:r>
          <a:r>
            <a:rPr lang="en-US" sz="1000" kern="1200" dirty="0"/>
            <a:t> </a:t>
          </a:r>
          <a:r>
            <a:rPr lang="en-US" sz="1000" kern="1200" dirty="0" err="1"/>
            <a:t>hasilnya</a:t>
          </a:r>
          <a:r>
            <a:rPr lang="en-US" sz="1000" kern="1200" dirty="0"/>
            <a:t> </a:t>
          </a:r>
          <a:r>
            <a:rPr lang="en-US" sz="1000" kern="1200" dirty="0" err="1"/>
            <a:t>dianalisis</a:t>
          </a:r>
          <a:r>
            <a:rPr lang="en-US" sz="1000" kern="1200" dirty="0"/>
            <a:t> </a:t>
          </a:r>
          <a:r>
            <a:rPr lang="en-US" sz="1000" kern="1200" dirty="0" err="1"/>
            <a:t>serta</a:t>
          </a:r>
          <a:r>
            <a:rPr lang="en-US" sz="1000" kern="1200" dirty="0"/>
            <a:t> </a:t>
          </a:r>
          <a:r>
            <a:rPr lang="en-US" sz="1000" kern="1200" dirty="0" err="1"/>
            <a:t>dievaluasi</a:t>
          </a:r>
          <a:r>
            <a:rPr lang="en-US" sz="1000" kern="1200" dirty="0"/>
            <a:t>. </a:t>
          </a:r>
          <a:r>
            <a:rPr lang="en-US" sz="1000" kern="1200" dirty="0" err="1"/>
            <a:t>Analisis</a:t>
          </a:r>
          <a:r>
            <a:rPr lang="en-US" sz="1000" kern="1200" dirty="0"/>
            <a:t> </a:t>
          </a:r>
          <a:r>
            <a:rPr lang="en-US" sz="1000" kern="1200" dirty="0" err="1"/>
            <a:t>terhadap</a:t>
          </a:r>
          <a:r>
            <a:rPr lang="en-US" sz="1000" kern="1200" dirty="0"/>
            <a:t> </a:t>
          </a:r>
          <a:r>
            <a:rPr lang="en-US" sz="1000" kern="1200" dirty="0" err="1"/>
            <a:t>capaian</a:t>
          </a:r>
          <a:r>
            <a:rPr lang="en-US" sz="1000" kern="1200" dirty="0"/>
            <a:t> </a:t>
          </a:r>
          <a:r>
            <a:rPr lang="en-US" sz="1000" kern="1200" dirty="0" err="1"/>
            <a:t>kinerja</a:t>
          </a:r>
          <a:r>
            <a:rPr lang="en-US" sz="1000" kern="1200" dirty="0"/>
            <a:t> </a:t>
          </a:r>
          <a:r>
            <a:rPr lang="en-US" sz="1000" kern="1200" dirty="0" err="1"/>
            <a:t>harus</a:t>
          </a:r>
          <a:r>
            <a:rPr lang="en-US" sz="1000" kern="1200" dirty="0"/>
            <a:t> </a:t>
          </a:r>
          <a:r>
            <a:rPr lang="en-US" sz="1000" kern="1200" dirty="0" err="1"/>
            <a:t>mencakup</a:t>
          </a:r>
          <a:r>
            <a:rPr lang="en-US" sz="1000" kern="1200" dirty="0"/>
            <a:t> </a:t>
          </a:r>
          <a:r>
            <a:rPr lang="en-US" sz="1000" kern="1200" dirty="0" err="1"/>
            <a:t>identifikasi</a:t>
          </a:r>
          <a:r>
            <a:rPr lang="en-US" sz="1000" kern="1200" dirty="0"/>
            <a:t> </a:t>
          </a:r>
          <a:r>
            <a:rPr lang="en-US" sz="1000" kern="1200" dirty="0" err="1"/>
            <a:t>akar</a:t>
          </a:r>
          <a:r>
            <a:rPr lang="en-US" sz="1000" kern="1200" dirty="0"/>
            <a:t> </a:t>
          </a:r>
          <a:r>
            <a:rPr lang="en-US" sz="1000" kern="1200" dirty="0" err="1"/>
            <a:t>masalah</a:t>
          </a:r>
          <a:r>
            <a:rPr lang="en-US" sz="1000" kern="1200" dirty="0"/>
            <a:t>, </a:t>
          </a:r>
          <a:r>
            <a:rPr lang="en-US" sz="1000" kern="1200" dirty="0" err="1"/>
            <a:t>faktor</a:t>
          </a:r>
          <a:r>
            <a:rPr lang="en-US" sz="1000" kern="1200" dirty="0"/>
            <a:t> </a:t>
          </a:r>
          <a:r>
            <a:rPr lang="en-US" sz="1000" kern="1200" dirty="0" err="1"/>
            <a:t>pendukung</a:t>
          </a:r>
          <a:r>
            <a:rPr lang="en-US" sz="1000" kern="1200" dirty="0"/>
            <a:t> </a:t>
          </a:r>
          <a:r>
            <a:rPr lang="en-US" sz="1000" kern="1200" dirty="0" err="1"/>
            <a:t>keberhasilan</a:t>
          </a:r>
          <a:r>
            <a:rPr lang="en-US" sz="1000" kern="1200" dirty="0"/>
            <a:t> </a:t>
          </a:r>
          <a:r>
            <a:rPr lang="en-US" sz="1000" kern="1200" dirty="0" err="1"/>
            <a:t>dan</a:t>
          </a:r>
          <a:r>
            <a:rPr lang="en-US" sz="1000" kern="1200" dirty="0"/>
            <a:t> </a:t>
          </a:r>
          <a:r>
            <a:rPr lang="en-US" sz="1000" kern="1200" dirty="0" err="1"/>
            <a:t>faktor</a:t>
          </a:r>
          <a:r>
            <a:rPr lang="en-US" sz="1000" kern="1200" dirty="0"/>
            <a:t> </a:t>
          </a:r>
          <a:r>
            <a:rPr lang="en-US" sz="1000" kern="1200" dirty="0" err="1"/>
            <a:t>penghambat</a:t>
          </a:r>
          <a:r>
            <a:rPr lang="en-US" sz="1000" kern="1200" dirty="0"/>
            <a:t> </a:t>
          </a:r>
          <a:r>
            <a:rPr lang="en-US" sz="1000" kern="1200" dirty="0" err="1"/>
            <a:t>ketercapaian</a:t>
          </a:r>
          <a:r>
            <a:rPr lang="en-US" sz="1000" kern="1200" dirty="0"/>
            <a:t> </a:t>
          </a:r>
          <a:r>
            <a:rPr lang="en-US" sz="1000" kern="1200" dirty="0" err="1"/>
            <a:t>standar</a:t>
          </a:r>
          <a:r>
            <a:rPr lang="en-US" sz="1000" kern="1200" dirty="0"/>
            <a:t>, </a:t>
          </a:r>
          <a:r>
            <a:rPr lang="en-US" sz="1000" kern="1200" dirty="0" err="1"/>
            <a:t>dan</a:t>
          </a:r>
          <a:r>
            <a:rPr lang="en-US" sz="1000" kern="1200" dirty="0"/>
            <a:t> </a:t>
          </a:r>
          <a:r>
            <a:rPr lang="en-US" sz="1000" kern="1200" dirty="0" err="1"/>
            <a:t>deskripsi</a:t>
          </a:r>
          <a:r>
            <a:rPr lang="en-US" sz="1000" kern="1200" dirty="0"/>
            <a:t> </a:t>
          </a:r>
          <a:r>
            <a:rPr lang="en-US" sz="1000" kern="1200" dirty="0" err="1"/>
            <a:t>singkat</a:t>
          </a:r>
          <a:r>
            <a:rPr lang="en-US" sz="1000" kern="1200" dirty="0"/>
            <a:t> </a:t>
          </a:r>
          <a:r>
            <a:rPr lang="en-US" sz="1000" kern="1200" dirty="0" err="1"/>
            <a:t>tindak</a:t>
          </a:r>
          <a:r>
            <a:rPr lang="en-US" sz="1000" kern="1200" dirty="0"/>
            <a:t> </a:t>
          </a:r>
          <a:r>
            <a:rPr lang="en-US" sz="1000" kern="1200" dirty="0" err="1"/>
            <a:t>lanjut</a:t>
          </a:r>
          <a:r>
            <a:rPr lang="en-US" sz="1000" kern="1200" dirty="0"/>
            <a:t> yang </a:t>
          </a:r>
          <a:r>
            <a:rPr lang="en-US" sz="1000" kern="1200" dirty="0" err="1"/>
            <a:t>akan</a:t>
          </a:r>
          <a:r>
            <a:rPr lang="en-US" sz="1000" kern="1200" dirty="0"/>
            <a:t> </a:t>
          </a:r>
          <a:r>
            <a:rPr lang="en-US" sz="1000" kern="1200" dirty="0" err="1"/>
            <a:t>dilakukan</a:t>
          </a:r>
          <a:r>
            <a:rPr lang="en-US" sz="1000" kern="1200" dirty="0"/>
            <a:t> </a:t>
          </a:r>
          <a:r>
            <a:rPr lang="en-US" sz="1000" kern="1200" dirty="0" err="1"/>
            <a:t>institusi</a:t>
          </a:r>
          <a:r>
            <a:rPr lang="en-US" sz="1000" kern="1200" dirty="0"/>
            <a:t>.</a:t>
          </a:r>
        </a:p>
      </dsp:txBody>
      <dsp:txXfrm>
        <a:off x="0" y="2091941"/>
        <a:ext cx="6411729" cy="592020"/>
      </dsp:txXfrm>
    </dsp:sp>
    <dsp:sp modelId="{2B77AAD6-6F7A-4184-95FE-A99485CDABC4}">
      <dsp:nvSpPr>
        <dsp:cNvPr id="0" name=""/>
        <dsp:cNvSpPr/>
      </dsp:nvSpPr>
      <dsp:spPr>
        <a:xfrm>
          <a:off x="0" y="2683961"/>
          <a:ext cx="6411729" cy="516427"/>
        </a:xfrm>
        <a:prstGeom prst="roundRect">
          <a:avLst/>
        </a:prstGeom>
        <a:solidFill>
          <a:schemeClr val="accent3">
            <a:hueOff val="1626359"/>
            <a:satOff val="60000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/>
            <a:t>Penjaminan</a:t>
          </a:r>
          <a:r>
            <a:rPr lang="en-US" sz="1300" b="1" kern="1200" dirty="0"/>
            <a:t> </a:t>
          </a:r>
          <a:r>
            <a:rPr lang="en-US" sz="1300" b="1" kern="1200" dirty="0" err="1"/>
            <a:t>Mutu</a:t>
          </a:r>
          <a:r>
            <a:rPr lang="en-US" sz="1300" b="1" kern="1200" dirty="0"/>
            <a:t> </a:t>
          </a:r>
          <a:r>
            <a:rPr lang="en-US" sz="1300" b="1" kern="1200" dirty="0" err="1"/>
            <a:t>Luaran</a:t>
          </a:r>
          <a:endParaRPr lang="en-US" sz="1300" kern="1200" dirty="0"/>
        </a:p>
      </dsp:txBody>
      <dsp:txXfrm>
        <a:off x="25210" y="2709171"/>
        <a:ext cx="6361309" cy="466007"/>
      </dsp:txXfrm>
    </dsp:sp>
    <dsp:sp modelId="{12D3B0C4-5A49-402C-A73C-31D49B9D651D}">
      <dsp:nvSpPr>
        <dsp:cNvPr id="0" name=""/>
        <dsp:cNvSpPr/>
      </dsp:nvSpPr>
      <dsp:spPr>
        <a:xfrm>
          <a:off x="0" y="3200388"/>
          <a:ext cx="6411729" cy="316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/>
            <a:t>Deskripsi</a:t>
          </a:r>
          <a:r>
            <a:rPr lang="en-US" sz="1000" kern="1200" dirty="0"/>
            <a:t> </a:t>
          </a:r>
          <a:r>
            <a:rPr lang="en-US" sz="1000" kern="1200" dirty="0" err="1"/>
            <a:t>dan</a:t>
          </a:r>
          <a:r>
            <a:rPr lang="en-US" sz="1000" kern="1200" dirty="0"/>
            <a:t> </a:t>
          </a:r>
          <a:r>
            <a:rPr lang="en-US" sz="1000" kern="1200" dirty="0" err="1"/>
            <a:t>bukti</a:t>
          </a:r>
          <a:r>
            <a:rPr lang="en-US" sz="1000" kern="1200" dirty="0"/>
            <a:t> yang </a:t>
          </a:r>
          <a:r>
            <a:rPr lang="en-US" sz="1000" kern="1200" dirty="0" err="1"/>
            <a:t>sahih</a:t>
          </a:r>
          <a:r>
            <a:rPr lang="en-US" sz="1000" kern="1200" dirty="0"/>
            <a:t> </a:t>
          </a:r>
          <a:r>
            <a:rPr lang="en-US" sz="1000" kern="1200" dirty="0" err="1"/>
            <a:t>sistem</a:t>
          </a:r>
          <a:r>
            <a:rPr lang="en-US" sz="1000" kern="1200" dirty="0"/>
            <a:t> </a:t>
          </a:r>
          <a:r>
            <a:rPr lang="en-US" sz="1000" kern="1200" dirty="0" err="1"/>
            <a:t>penjaminan</a:t>
          </a:r>
          <a:r>
            <a:rPr lang="en-US" sz="1000" kern="1200" dirty="0"/>
            <a:t> </a:t>
          </a:r>
          <a:r>
            <a:rPr lang="en-US" sz="1000" kern="1200" dirty="0" err="1"/>
            <a:t>mutu</a:t>
          </a:r>
          <a:r>
            <a:rPr lang="en-US" sz="1000" kern="1200" dirty="0"/>
            <a:t> </a:t>
          </a:r>
          <a:r>
            <a:rPr lang="en-US" sz="1000" kern="1200" dirty="0" err="1"/>
            <a:t>luaran</a:t>
          </a:r>
          <a:r>
            <a:rPr lang="en-US" sz="1000" kern="1200" dirty="0"/>
            <a:t> </a:t>
          </a:r>
          <a:r>
            <a:rPr lang="en-US" sz="1000" kern="1200" dirty="0" err="1"/>
            <a:t>dan</a:t>
          </a:r>
          <a:r>
            <a:rPr lang="en-US" sz="1000" kern="1200" dirty="0"/>
            <a:t> </a:t>
          </a:r>
          <a:r>
            <a:rPr lang="en-US" sz="1000" kern="1200" dirty="0" err="1"/>
            <a:t>capaian</a:t>
          </a:r>
          <a:r>
            <a:rPr lang="en-US" sz="1000" kern="1200" dirty="0"/>
            <a:t> yang </a:t>
          </a:r>
          <a:r>
            <a:rPr lang="en-US" sz="1000" kern="1200" dirty="0" err="1"/>
            <a:t>ditetapkan</a:t>
          </a:r>
          <a:r>
            <a:rPr lang="en-US" sz="1000" kern="1200" dirty="0"/>
            <a:t>, </a:t>
          </a:r>
          <a:r>
            <a:rPr lang="en-US" sz="1000" kern="1200" dirty="0" err="1"/>
            <a:t>dilaksanakan</a:t>
          </a:r>
          <a:r>
            <a:rPr lang="en-US" sz="1000" kern="1200" dirty="0"/>
            <a:t>, </a:t>
          </a:r>
          <a:r>
            <a:rPr lang="en-US" sz="1000" kern="1200" dirty="0" err="1"/>
            <a:t>hasilnya</a:t>
          </a:r>
          <a:r>
            <a:rPr lang="en-US" sz="1000" kern="1200" dirty="0"/>
            <a:t> </a:t>
          </a:r>
          <a:r>
            <a:rPr lang="en-US" sz="1000" kern="1200" dirty="0" err="1"/>
            <a:t>dievaluasi</a:t>
          </a:r>
          <a:r>
            <a:rPr lang="en-US" sz="1000" kern="1200" dirty="0"/>
            <a:t> </a:t>
          </a:r>
          <a:r>
            <a:rPr lang="en-US" sz="1000" kern="1200" dirty="0" err="1"/>
            <a:t>dan</a:t>
          </a:r>
          <a:r>
            <a:rPr lang="en-US" sz="1000" kern="1200" dirty="0"/>
            <a:t> </a:t>
          </a:r>
          <a:r>
            <a:rPr lang="en-US" sz="1000" kern="1200" dirty="0" err="1"/>
            <a:t>dikendalikan</a:t>
          </a:r>
          <a:r>
            <a:rPr lang="en-US" sz="1000" kern="1200" dirty="0"/>
            <a:t> </a:t>
          </a:r>
          <a:r>
            <a:rPr lang="en-US" sz="1000" kern="1200" dirty="0" err="1"/>
            <a:t>serta</a:t>
          </a:r>
          <a:r>
            <a:rPr lang="en-US" sz="1000" kern="1200" dirty="0"/>
            <a:t> </a:t>
          </a:r>
          <a:r>
            <a:rPr lang="en-US" sz="1000" kern="1200" dirty="0" err="1"/>
            <a:t>dilakukan</a:t>
          </a:r>
          <a:r>
            <a:rPr lang="en-US" sz="1000" kern="1200" dirty="0"/>
            <a:t> </a:t>
          </a:r>
          <a:r>
            <a:rPr lang="en-US" sz="1000" kern="1200" dirty="0" err="1"/>
            <a:t>upaya</a:t>
          </a:r>
          <a:r>
            <a:rPr lang="en-US" sz="1000" kern="1200" dirty="0"/>
            <a:t> </a:t>
          </a:r>
          <a:r>
            <a:rPr lang="en-US" sz="1000" kern="1200" dirty="0" err="1"/>
            <a:t>peningkatan</a:t>
          </a:r>
          <a:r>
            <a:rPr lang="en-US" sz="1000" kern="1200" dirty="0"/>
            <a:t> </a:t>
          </a:r>
          <a:r>
            <a:rPr lang="en-US" sz="1000" kern="1200" dirty="0" err="1"/>
            <a:t>sesuai</a:t>
          </a:r>
          <a:r>
            <a:rPr lang="en-US" sz="1000" kern="1200" dirty="0"/>
            <a:t> </a:t>
          </a:r>
          <a:r>
            <a:rPr lang="en-US" sz="1000" kern="1200" dirty="0" err="1"/>
            <a:t>dengan</a:t>
          </a:r>
          <a:r>
            <a:rPr lang="en-US" sz="1000" kern="1200" dirty="0"/>
            <a:t> </a:t>
          </a:r>
          <a:r>
            <a:rPr lang="en-US" sz="1000" kern="1200" dirty="0" err="1"/>
            <a:t>siklus</a:t>
          </a:r>
          <a:r>
            <a:rPr lang="en-US" sz="1000" kern="1200" dirty="0"/>
            <a:t> PPEPP.</a:t>
          </a:r>
        </a:p>
      </dsp:txBody>
      <dsp:txXfrm>
        <a:off x="0" y="3200388"/>
        <a:ext cx="6411729" cy="316192"/>
      </dsp:txXfrm>
    </dsp:sp>
    <dsp:sp modelId="{3A0457DA-DDB8-4110-925B-CFA3955C25B0}">
      <dsp:nvSpPr>
        <dsp:cNvPr id="0" name=""/>
        <dsp:cNvSpPr/>
      </dsp:nvSpPr>
      <dsp:spPr>
        <a:xfrm>
          <a:off x="0" y="3516580"/>
          <a:ext cx="6411729" cy="516427"/>
        </a:xfrm>
        <a:prstGeom prst="roundRect">
          <a:avLst/>
        </a:prstGeom>
        <a:solidFill>
          <a:schemeClr val="accent3">
            <a:hueOff val="2168479"/>
            <a:satOff val="80000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/>
            <a:t>Kepuasan</a:t>
          </a:r>
          <a:r>
            <a:rPr lang="en-US" sz="1300" b="1" kern="1200" dirty="0"/>
            <a:t> </a:t>
          </a:r>
          <a:r>
            <a:rPr lang="en-US" sz="1300" b="1" kern="1200" dirty="0" err="1"/>
            <a:t>Pengguna</a:t>
          </a:r>
          <a:endParaRPr lang="en-US" sz="1300" kern="1200" dirty="0"/>
        </a:p>
      </dsp:txBody>
      <dsp:txXfrm>
        <a:off x="25210" y="3541790"/>
        <a:ext cx="6361309" cy="466007"/>
      </dsp:txXfrm>
    </dsp:sp>
    <dsp:sp modelId="{5B4B98BC-F355-4510-8CCF-F032AE7AC684}">
      <dsp:nvSpPr>
        <dsp:cNvPr id="0" name=""/>
        <dsp:cNvSpPr/>
      </dsp:nvSpPr>
      <dsp:spPr>
        <a:xfrm>
          <a:off x="0" y="4033007"/>
          <a:ext cx="6411729" cy="6323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/>
            <a:t>Deskripsi sistem untuk mengukur kepuasan pengguna luaran perguruan tinggi (pengguna lulusan dan mitra), termasuk kejelasan instrumen yang digunakan, pelaksanaan, perekaman, dan analisis datanya.</a:t>
          </a:r>
          <a:endParaRPr lang="en-US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/>
            <a:t>Ketersediaan</a:t>
          </a:r>
          <a:r>
            <a:rPr lang="en-US" sz="1000" kern="1200" dirty="0"/>
            <a:t> </a:t>
          </a:r>
          <a:r>
            <a:rPr lang="en-US" sz="1000" kern="1200" dirty="0" err="1"/>
            <a:t>bukti</a:t>
          </a:r>
          <a:r>
            <a:rPr lang="en-US" sz="1000" kern="1200" dirty="0"/>
            <a:t> yang </a:t>
          </a:r>
          <a:r>
            <a:rPr lang="en-US" sz="1000" kern="1200" dirty="0" err="1"/>
            <a:t>sahih</a:t>
          </a:r>
          <a:r>
            <a:rPr lang="en-US" sz="1000" kern="1200" dirty="0"/>
            <a:t> </a:t>
          </a:r>
          <a:r>
            <a:rPr lang="en-US" sz="1000" kern="1200" dirty="0" err="1"/>
            <a:t>tentang</a:t>
          </a:r>
          <a:r>
            <a:rPr lang="en-US" sz="1000" kern="1200" dirty="0"/>
            <a:t> </a:t>
          </a:r>
          <a:r>
            <a:rPr lang="en-US" sz="1000" kern="1200" dirty="0" err="1"/>
            <a:t>hasil</a:t>
          </a:r>
          <a:r>
            <a:rPr lang="en-US" sz="1000" kern="1200" dirty="0"/>
            <a:t> </a:t>
          </a:r>
          <a:r>
            <a:rPr lang="en-US" sz="1000" kern="1200" dirty="0" err="1"/>
            <a:t>pengukuran</a:t>
          </a:r>
          <a:r>
            <a:rPr lang="en-US" sz="1000" kern="1200" dirty="0"/>
            <a:t> </a:t>
          </a:r>
          <a:r>
            <a:rPr lang="en-US" sz="1000" kern="1200" dirty="0" err="1"/>
            <a:t>kepuasan</a:t>
          </a:r>
          <a:r>
            <a:rPr lang="en-US" sz="1000" kern="1200" dirty="0"/>
            <a:t> </a:t>
          </a:r>
          <a:r>
            <a:rPr lang="en-US" sz="1000" kern="1200" dirty="0" err="1"/>
            <a:t>pengguna</a:t>
          </a:r>
          <a:r>
            <a:rPr lang="en-US" sz="1000" kern="1200" dirty="0"/>
            <a:t> yang </a:t>
          </a:r>
          <a:r>
            <a:rPr lang="en-US" sz="1000" kern="1200" dirty="0" err="1"/>
            <a:t>dilaksanakan</a:t>
          </a:r>
          <a:r>
            <a:rPr lang="en-US" sz="1000" kern="1200" dirty="0"/>
            <a:t> </a:t>
          </a:r>
          <a:r>
            <a:rPr lang="en-US" sz="1000" kern="1200" dirty="0" err="1"/>
            <a:t>secara</a:t>
          </a:r>
          <a:r>
            <a:rPr lang="en-US" sz="1000" kern="1200" dirty="0"/>
            <a:t> </a:t>
          </a:r>
          <a:r>
            <a:rPr lang="en-US" sz="1000" kern="1200" dirty="0" err="1"/>
            <a:t>konsisten</a:t>
          </a:r>
          <a:r>
            <a:rPr lang="en-US" sz="1000" kern="1200" dirty="0"/>
            <a:t>, </a:t>
          </a:r>
          <a:r>
            <a:rPr lang="en-US" sz="1000" kern="1200" dirty="0" err="1"/>
            <a:t>dan</a:t>
          </a:r>
          <a:r>
            <a:rPr lang="en-US" sz="1000" kern="1200" dirty="0"/>
            <a:t> </a:t>
          </a:r>
          <a:r>
            <a:rPr lang="en-US" sz="1000" kern="1200" dirty="0" err="1"/>
            <a:t>ditindaklanjuti</a:t>
          </a:r>
          <a:r>
            <a:rPr lang="en-US" sz="1000" kern="1200" dirty="0"/>
            <a:t> </a:t>
          </a:r>
          <a:r>
            <a:rPr lang="en-US" sz="1000" kern="1200" dirty="0" err="1"/>
            <a:t>secara</a:t>
          </a:r>
          <a:r>
            <a:rPr lang="en-US" sz="1000" kern="1200" dirty="0"/>
            <a:t> </a:t>
          </a:r>
          <a:r>
            <a:rPr lang="en-US" sz="1000" kern="1200" dirty="0" err="1"/>
            <a:t>berkala</a:t>
          </a:r>
          <a:r>
            <a:rPr lang="en-US" sz="1000" kern="1200" dirty="0"/>
            <a:t> </a:t>
          </a:r>
          <a:r>
            <a:rPr lang="en-US" sz="1000" kern="1200" dirty="0" err="1"/>
            <a:t>dan</a:t>
          </a:r>
          <a:r>
            <a:rPr lang="en-US" sz="1000" kern="1200" dirty="0"/>
            <a:t> </a:t>
          </a:r>
          <a:r>
            <a:rPr lang="en-US" sz="1000" kern="1200" dirty="0" err="1"/>
            <a:t>tersistem</a:t>
          </a:r>
          <a:r>
            <a:rPr lang="en-US" sz="1000" kern="1200" dirty="0"/>
            <a:t>.</a:t>
          </a:r>
        </a:p>
      </dsp:txBody>
      <dsp:txXfrm>
        <a:off x="0" y="4033007"/>
        <a:ext cx="6411729" cy="632385"/>
      </dsp:txXfrm>
    </dsp:sp>
    <dsp:sp modelId="{EC187767-1E1E-44F1-B655-FC6822E2F3C7}">
      <dsp:nvSpPr>
        <dsp:cNvPr id="0" name=""/>
        <dsp:cNvSpPr/>
      </dsp:nvSpPr>
      <dsp:spPr>
        <a:xfrm>
          <a:off x="0" y="4665392"/>
          <a:ext cx="6411729" cy="516427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/>
            <a:t>Kesimpulan</a:t>
          </a:r>
          <a:r>
            <a:rPr lang="en-US" sz="1300" b="1" kern="1200" dirty="0"/>
            <a:t> </a:t>
          </a:r>
          <a:r>
            <a:rPr lang="en-US" sz="1300" b="1" kern="1200" dirty="0" err="1"/>
            <a:t>hasil</a:t>
          </a:r>
          <a:r>
            <a:rPr lang="en-US" sz="1300" b="1" kern="1200" dirty="0"/>
            <a:t> </a:t>
          </a:r>
          <a:r>
            <a:rPr lang="en-US" sz="1300" b="1" kern="1200" dirty="0" err="1"/>
            <a:t>evaluasi</a:t>
          </a:r>
          <a:r>
            <a:rPr lang="en-US" sz="1300" b="1" kern="1200" dirty="0"/>
            <a:t> </a:t>
          </a:r>
          <a:r>
            <a:rPr lang="en-US" sz="1300" b="1" kern="1200" dirty="0" err="1"/>
            <a:t>ketercapaian</a:t>
          </a:r>
          <a:r>
            <a:rPr lang="en-US" sz="1300" b="1" kern="1200" dirty="0"/>
            <a:t> </a:t>
          </a:r>
          <a:r>
            <a:rPr lang="en-US" sz="1300" b="1" kern="1200" dirty="0" err="1"/>
            <a:t>standar</a:t>
          </a:r>
          <a:r>
            <a:rPr lang="en-US" sz="1300" b="1" kern="1200" dirty="0"/>
            <a:t> </a:t>
          </a:r>
          <a:r>
            <a:rPr lang="id-ID" sz="1300" b="1" kern="1200" dirty="0"/>
            <a:t>luaran dan capaiaan tridharma</a:t>
          </a:r>
          <a:r>
            <a:rPr lang="en-US" sz="1300" b="1" kern="1200" dirty="0"/>
            <a:t> </a:t>
          </a:r>
          <a:r>
            <a:rPr lang="en-US" sz="1300" b="1" kern="1200" dirty="0" err="1"/>
            <a:t>serta</a:t>
          </a:r>
          <a:r>
            <a:rPr lang="en-US" sz="1300" b="1" kern="1200" dirty="0"/>
            <a:t> </a:t>
          </a:r>
          <a:r>
            <a:rPr lang="en-US" sz="1300" b="1" kern="1200" dirty="0" err="1"/>
            <a:t>tindak</a:t>
          </a:r>
          <a:r>
            <a:rPr lang="en-US" sz="1300" b="1" kern="1200" dirty="0"/>
            <a:t> </a:t>
          </a:r>
          <a:r>
            <a:rPr lang="en-US" sz="1300" b="1" kern="1200" dirty="0" err="1"/>
            <a:t>lanjut</a:t>
          </a:r>
          <a:endParaRPr lang="en-US" sz="1300" kern="1200" dirty="0"/>
        </a:p>
      </dsp:txBody>
      <dsp:txXfrm>
        <a:off x="25210" y="4690602"/>
        <a:ext cx="6361309" cy="466007"/>
      </dsp:txXfrm>
    </dsp:sp>
    <dsp:sp modelId="{C70DD2C8-ECB3-4C03-9359-C9B55E68D106}">
      <dsp:nvSpPr>
        <dsp:cNvPr id="0" name=""/>
        <dsp:cNvSpPr/>
      </dsp:nvSpPr>
      <dsp:spPr>
        <a:xfrm>
          <a:off x="0" y="5181819"/>
          <a:ext cx="6411729" cy="215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/>
            <a:t>Ringkasan</a:t>
          </a:r>
          <a:r>
            <a:rPr lang="en-US" sz="1000" kern="1200" dirty="0"/>
            <a:t> </a:t>
          </a:r>
          <a:r>
            <a:rPr lang="en-US" sz="1000" kern="1200" dirty="0" err="1"/>
            <a:t>dari</a:t>
          </a:r>
          <a:r>
            <a:rPr lang="en-US" sz="1000" kern="1200" dirty="0"/>
            <a:t>: </a:t>
          </a:r>
          <a:r>
            <a:rPr lang="en-US" sz="1000" kern="1200" dirty="0" err="1"/>
            <a:t>pemosisian</a:t>
          </a:r>
          <a:r>
            <a:rPr lang="en-US" sz="1000" kern="1200" dirty="0"/>
            <a:t>, </a:t>
          </a:r>
          <a:r>
            <a:rPr lang="en-US" sz="1000" kern="1200" dirty="0" err="1"/>
            <a:t>masalah</a:t>
          </a:r>
          <a:r>
            <a:rPr lang="en-US" sz="1000" kern="1200" dirty="0"/>
            <a:t> </a:t>
          </a:r>
          <a:r>
            <a:rPr lang="en-US" sz="1000" kern="1200" dirty="0" err="1"/>
            <a:t>dan</a:t>
          </a:r>
          <a:r>
            <a:rPr lang="en-US" sz="1000" kern="1200" dirty="0"/>
            <a:t> </a:t>
          </a:r>
          <a:r>
            <a:rPr lang="en-US" sz="1000" kern="1200" dirty="0" err="1"/>
            <a:t>akar</a:t>
          </a:r>
          <a:r>
            <a:rPr lang="en-US" sz="1000" kern="1200" dirty="0"/>
            <a:t> </a:t>
          </a:r>
          <a:r>
            <a:rPr lang="en-US" sz="1000" kern="1200" dirty="0" err="1"/>
            <a:t>masalah</a:t>
          </a:r>
          <a:r>
            <a:rPr lang="en-US" sz="1000" kern="1200" dirty="0"/>
            <a:t>, </a:t>
          </a:r>
          <a:r>
            <a:rPr lang="en-US" sz="1000" kern="1200" dirty="0" err="1"/>
            <a:t>serta</a:t>
          </a:r>
          <a:r>
            <a:rPr lang="en-US" sz="1000" kern="1200" dirty="0"/>
            <a:t> </a:t>
          </a:r>
          <a:r>
            <a:rPr lang="en-US" sz="1000" kern="1200" dirty="0" err="1"/>
            <a:t>rencana</a:t>
          </a:r>
          <a:r>
            <a:rPr lang="en-US" sz="1000" kern="1200" dirty="0"/>
            <a:t> </a:t>
          </a:r>
          <a:r>
            <a:rPr lang="en-US" sz="1000" kern="1200" dirty="0" err="1"/>
            <a:t>perbaikan</a:t>
          </a:r>
          <a:r>
            <a:rPr lang="en-US" sz="1000" kern="1200" dirty="0"/>
            <a:t> </a:t>
          </a:r>
          <a:r>
            <a:rPr lang="en-US" sz="1000" kern="1200" dirty="0" err="1"/>
            <a:t>dan</a:t>
          </a:r>
          <a:r>
            <a:rPr lang="en-US" sz="1000" kern="1200" dirty="0"/>
            <a:t> </a:t>
          </a:r>
          <a:r>
            <a:rPr lang="en-US" sz="1000" kern="1200" dirty="0" err="1"/>
            <a:t>pengembangan</a:t>
          </a:r>
          <a:r>
            <a:rPr lang="en-US" sz="1000" kern="1200" dirty="0"/>
            <a:t> </a:t>
          </a:r>
          <a:r>
            <a:rPr lang="en-US" sz="1000" kern="1200" dirty="0" err="1"/>
            <a:t>PkM</a:t>
          </a:r>
          <a:r>
            <a:rPr lang="en-US" sz="1000" kern="1200" dirty="0"/>
            <a:t>.</a:t>
          </a:r>
        </a:p>
      </dsp:txBody>
      <dsp:txXfrm>
        <a:off x="0" y="5181819"/>
        <a:ext cx="6411729" cy="21528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14095"/>
          <a:ext cx="6411729" cy="52767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200" b="1" kern="1200" dirty="0"/>
            <a:t>1. </a:t>
          </a:r>
          <a:r>
            <a:rPr lang="en-US" sz="2200" b="1" kern="1200" dirty="0" err="1"/>
            <a:t>Analisis</a:t>
          </a:r>
          <a:r>
            <a:rPr lang="en-US" sz="2200" b="1" kern="1200" dirty="0"/>
            <a:t> </a:t>
          </a:r>
          <a:r>
            <a:rPr lang="en-US" sz="2200" b="1" kern="1200" dirty="0" err="1"/>
            <a:t>capaian</a:t>
          </a:r>
          <a:r>
            <a:rPr lang="en-US" sz="2200" b="1" kern="1200" dirty="0"/>
            <a:t> </a:t>
          </a:r>
          <a:r>
            <a:rPr lang="en-US" sz="2200" b="1" kern="1200" dirty="0" err="1"/>
            <a:t>kinerja</a:t>
          </a:r>
          <a:endParaRPr lang="en-US" sz="2200" kern="1200" dirty="0"/>
        </a:p>
      </dsp:txBody>
      <dsp:txXfrm>
        <a:off x="25759" y="39854"/>
        <a:ext cx="6360211" cy="476152"/>
      </dsp:txXfrm>
    </dsp:sp>
    <dsp:sp modelId="{9DC30CB3-5443-4E4F-8798-717384E476F7}">
      <dsp:nvSpPr>
        <dsp:cNvPr id="0" name=""/>
        <dsp:cNvSpPr/>
      </dsp:nvSpPr>
      <dsp:spPr>
        <a:xfrm>
          <a:off x="0" y="568139"/>
          <a:ext cx="6411729" cy="1252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7940" rIns="156464" bIns="27940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 dirty="0" err="1"/>
            <a:t>Cakupan</a:t>
          </a:r>
          <a:r>
            <a:rPr lang="en-US" sz="1700" kern="1200" dirty="0"/>
            <a:t> </a:t>
          </a:r>
          <a:r>
            <a:rPr lang="en-US" sz="1700" kern="1200" dirty="0" err="1"/>
            <a:t>aspek</a:t>
          </a:r>
          <a:r>
            <a:rPr lang="en-US" sz="1700" kern="1200" dirty="0"/>
            <a:t> </a:t>
          </a:r>
          <a:r>
            <a:rPr lang="en-US" sz="1700" kern="1200" dirty="0" err="1"/>
            <a:t>antar</a:t>
          </a:r>
          <a:r>
            <a:rPr lang="en-US" sz="1700" kern="1200" dirty="0"/>
            <a:t> </a:t>
          </a:r>
          <a:r>
            <a:rPr lang="en-US" sz="1700" kern="1200" dirty="0" err="1"/>
            <a:t>kriteria</a:t>
          </a:r>
          <a:r>
            <a:rPr lang="en-US" sz="1700" kern="1200" dirty="0"/>
            <a:t> yang </a:t>
          </a:r>
          <a:r>
            <a:rPr lang="en-US" sz="1700" kern="1200" dirty="0" err="1"/>
            <a:t>dievaluasi</a:t>
          </a:r>
          <a:r>
            <a:rPr lang="en-US" sz="1700" kern="1200" dirty="0"/>
            <a:t>: </a:t>
          </a:r>
          <a:r>
            <a:rPr lang="en-US" sz="1700" kern="1200" dirty="0" err="1"/>
            <a:t>kelengkapan</a:t>
          </a:r>
          <a:r>
            <a:rPr lang="en-US" sz="1700" kern="1200" dirty="0"/>
            <a:t>, </a:t>
          </a:r>
          <a:r>
            <a:rPr lang="en-US" sz="1700" kern="1200" dirty="0" err="1"/>
            <a:t>keluasan</a:t>
          </a:r>
          <a:r>
            <a:rPr lang="en-US" sz="1700" kern="1200" dirty="0"/>
            <a:t>, </a:t>
          </a:r>
          <a:r>
            <a:rPr lang="en-US" sz="1700" kern="1200" dirty="0" err="1"/>
            <a:t>kedalaman</a:t>
          </a:r>
          <a:r>
            <a:rPr lang="en-US" sz="1700" kern="1200" dirty="0"/>
            <a:t>, </a:t>
          </a:r>
          <a:r>
            <a:rPr lang="en-US" sz="1700" kern="1200" dirty="0" err="1"/>
            <a:t>ketepatan</a:t>
          </a:r>
          <a:r>
            <a:rPr lang="en-US" sz="1700" kern="1200" dirty="0"/>
            <a:t>, </a:t>
          </a:r>
          <a:r>
            <a:rPr lang="en-US" sz="1700" kern="1200" dirty="0" err="1"/>
            <a:t>dan</a:t>
          </a:r>
          <a:r>
            <a:rPr lang="en-US" sz="1700" kern="1200" dirty="0"/>
            <a:t> </a:t>
          </a:r>
          <a:r>
            <a:rPr lang="en-US" sz="1700" kern="1200" dirty="0" err="1"/>
            <a:t>ketajaman</a:t>
          </a:r>
          <a:r>
            <a:rPr lang="en-US" sz="1700" kern="1200" dirty="0"/>
            <a:t> </a:t>
          </a:r>
          <a:r>
            <a:rPr lang="en-US" sz="1700" kern="1200" dirty="0" err="1"/>
            <a:t>analisis</a:t>
          </a:r>
          <a:r>
            <a:rPr lang="en-US" sz="1700" kern="1200" dirty="0"/>
            <a:t> </a:t>
          </a:r>
          <a:r>
            <a:rPr lang="en-US" sz="1700" kern="1200" dirty="0" err="1"/>
            <a:t>untuk</a:t>
          </a:r>
          <a:r>
            <a:rPr lang="en-US" sz="1700" kern="1200" dirty="0"/>
            <a:t> </a:t>
          </a:r>
          <a:r>
            <a:rPr lang="en-US" sz="1700" kern="1200" dirty="0" err="1"/>
            <a:t>mengidentifikasi</a:t>
          </a:r>
          <a:r>
            <a:rPr lang="en-US" sz="1700" kern="1200" dirty="0"/>
            <a:t> </a:t>
          </a:r>
          <a:r>
            <a:rPr lang="en-US" sz="1700" kern="1200" dirty="0" err="1"/>
            <a:t>akar</a:t>
          </a:r>
          <a:r>
            <a:rPr lang="en-US" sz="1700" kern="1200" dirty="0"/>
            <a:t> </a:t>
          </a:r>
          <a:r>
            <a:rPr lang="en-US" sz="1700" kern="1200" dirty="0" err="1"/>
            <a:t>masalah</a:t>
          </a:r>
          <a:r>
            <a:rPr lang="en-US" sz="1700" kern="1200" dirty="0"/>
            <a:t> yang </a:t>
          </a:r>
          <a:r>
            <a:rPr lang="en-US" sz="1700" kern="1200" dirty="0" err="1"/>
            <a:t>didukung</a:t>
          </a:r>
          <a:r>
            <a:rPr lang="en-US" sz="1700" kern="1200" dirty="0"/>
            <a:t> </a:t>
          </a:r>
          <a:r>
            <a:rPr lang="en-US" sz="1700" kern="1200" dirty="0" err="1"/>
            <a:t>oleh</a:t>
          </a:r>
          <a:r>
            <a:rPr lang="en-US" sz="1700" kern="1200" dirty="0"/>
            <a:t> data/</a:t>
          </a:r>
          <a:r>
            <a:rPr lang="en-US" sz="1700" kern="1200" dirty="0" err="1"/>
            <a:t>informasi</a:t>
          </a:r>
          <a:r>
            <a:rPr lang="en-US" sz="1700" kern="1200" dirty="0"/>
            <a:t> yang </a:t>
          </a:r>
          <a:r>
            <a:rPr lang="en-US" sz="1700" kern="1200" dirty="0" err="1"/>
            <a:t>andal</a:t>
          </a:r>
          <a:r>
            <a:rPr lang="en-US" sz="1700" kern="1200" dirty="0"/>
            <a:t> </a:t>
          </a:r>
          <a:r>
            <a:rPr lang="en-US" sz="1700" kern="1200" dirty="0" err="1"/>
            <a:t>dan</a:t>
          </a:r>
          <a:r>
            <a:rPr lang="en-US" sz="1700" kern="1200" dirty="0"/>
            <a:t> </a:t>
          </a:r>
          <a:r>
            <a:rPr lang="en-US" sz="1700" kern="1200" dirty="0" err="1"/>
            <a:t>memadai</a:t>
          </a:r>
          <a:r>
            <a:rPr lang="en-US" sz="1700" kern="1200" dirty="0"/>
            <a:t> </a:t>
          </a:r>
          <a:r>
            <a:rPr lang="en-US" sz="1700" kern="1200" dirty="0" err="1"/>
            <a:t>serta</a:t>
          </a:r>
          <a:r>
            <a:rPr lang="en-US" sz="1700" kern="1200" dirty="0"/>
            <a:t> </a:t>
          </a:r>
          <a:r>
            <a:rPr lang="en-US" sz="1700" kern="1200" dirty="0" err="1"/>
            <a:t>konsisten</a:t>
          </a:r>
          <a:r>
            <a:rPr lang="en-US" sz="1700" kern="1200" dirty="0"/>
            <a:t> </a:t>
          </a:r>
          <a:r>
            <a:rPr lang="en-US" sz="1700" kern="1200" dirty="0" err="1"/>
            <a:t>dengan</a:t>
          </a:r>
          <a:r>
            <a:rPr lang="en-US" sz="1700" kern="1200" dirty="0"/>
            <a:t> </a:t>
          </a:r>
          <a:r>
            <a:rPr lang="en-US" sz="1700" kern="1200" dirty="0" err="1"/>
            <a:t>hasil</a:t>
          </a:r>
          <a:r>
            <a:rPr lang="en-US" sz="1700" kern="1200" dirty="0"/>
            <a:t> </a:t>
          </a:r>
          <a:r>
            <a:rPr lang="en-US" sz="1700" kern="1200" dirty="0" err="1"/>
            <a:t>analisis</a:t>
          </a:r>
          <a:r>
            <a:rPr lang="en-US" sz="1700" kern="1200" dirty="0"/>
            <a:t> yang </a:t>
          </a:r>
          <a:r>
            <a:rPr lang="en-US" sz="1700" kern="1200" dirty="0" err="1"/>
            <a:t>disampaikan</a:t>
          </a:r>
          <a:r>
            <a:rPr lang="en-US" sz="1700" kern="1200" dirty="0"/>
            <a:t> </a:t>
          </a:r>
          <a:r>
            <a:rPr lang="en-US" sz="1700" kern="1200" dirty="0" err="1"/>
            <a:t>pada</a:t>
          </a:r>
          <a:r>
            <a:rPr lang="en-US" sz="1700" kern="1200" dirty="0"/>
            <a:t> </a:t>
          </a:r>
          <a:r>
            <a:rPr lang="en-US" sz="1700" kern="1200" dirty="0" err="1"/>
            <a:t>setiap</a:t>
          </a:r>
          <a:r>
            <a:rPr lang="en-US" sz="1700" kern="1200" dirty="0"/>
            <a:t> </a:t>
          </a:r>
          <a:r>
            <a:rPr lang="en-US" sz="1700" kern="1200" dirty="0" err="1"/>
            <a:t>kriteria</a:t>
          </a:r>
          <a:r>
            <a:rPr lang="en-US" sz="1700" kern="1200" dirty="0"/>
            <a:t>.</a:t>
          </a:r>
          <a:endParaRPr lang="en-US" sz="1700" b="0" kern="1200" dirty="0"/>
        </a:p>
      </dsp:txBody>
      <dsp:txXfrm>
        <a:off x="0" y="568139"/>
        <a:ext cx="6411729" cy="1252350"/>
      </dsp:txXfrm>
    </dsp:sp>
    <dsp:sp modelId="{BB10665E-3681-48AF-8D13-2B8A0C41A91D}">
      <dsp:nvSpPr>
        <dsp:cNvPr id="0" name=""/>
        <dsp:cNvSpPr/>
      </dsp:nvSpPr>
      <dsp:spPr>
        <a:xfrm>
          <a:off x="0" y="1820489"/>
          <a:ext cx="6411729" cy="527670"/>
        </a:xfrm>
        <a:prstGeom prst="roundRec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200" b="1" kern="1200" dirty="0"/>
            <a:t>2. </a:t>
          </a:r>
          <a:r>
            <a:rPr lang="en-US" sz="2200" b="1" kern="1200" dirty="0" err="1"/>
            <a:t>Analisis</a:t>
          </a:r>
          <a:r>
            <a:rPr lang="en-US" sz="2200" b="1" kern="1200" dirty="0"/>
            <a:t> SWOT </a:t>
          </a:r>
          <a:r>
            <a:rPr lang="en-US" sz="2200" b="1" kern="1200" dirty="0" err="1"/>
            <a:t>atau</a:t>
          </a:r>
          <a:r>
            <a:rPr lang="en-US" sz="2200" b="1" kern="1200" dirty="0"/>
            <a:t> </a:t>
          </a:r>
          <a:r>
            <a:rPr lang="en-US" sz="2200" b="1" kern="1200" dirty="0" err="1"/>
            <a:t>analisis</a:t>
          </a:r>
          <a:r>
            <a:rPr lang="en-US" sz="2200" b="1" kern="1200" dirty="0"/>
            <a:t> lain yang </a:t>
          </a:r>
          <a:r>
            <a:rPr lang="en-US" sz="2200" b="1" kern="1200" dirty="0" err="1"/>
            <a:t>relevan</a:t>
          </a:r>
          <a:endParaRPr lang="en-US" sz="2200" kern="1200" dirty="0"/>
        </a:p>
      </dsp:txBody>
      <dsp:txXfrm>
        <a:off x="25759" y="1846248"/>
        <a:ext cx="6360211" cy="476152"/>
      </dsp:txXfrm>
    </dsp:sp>
    <dsp:sp modelId="{B743F4D8-190D-4A42-998B-34D5037B107C}">
      <dsp:nvSpPr>
        <dsp:cNvPr id="0" name=""/>
        <dsp:cNvSpPr/>
      </dsp:nvSpPr>
      <dsp:spPr>
        <a:xfrm>
          <a:off x="0" y="2348159"/>
          <a:ext cx="6411729" cy="1024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7940" rIns="156464" bIns="27940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 dirty="0" err="1"/>
            <a:t>Ketepatan</a:t>
          </a:r>
          <a:r>
            <a:rPr lang="en-US" sz="1700" kern="1200" dirty="0"/>
            <a:t> </a:t>
          </a:r>
          <a:r>
            <a:rPr lang="en-US" sz="1700" kern="1200" dirty="0" err="1"/>
            <a:t>mengidentifikasi</a:t>
          </a:r>
          <a:r>
            <a:rPr lang="en-US" sz="1700" kern="1200" dirty="0"/>
            <a:t> </a:t>
          </a:r>
          <a:r>
            <a:rPr lang="en-US" sz="1700" kern="1200" dirty="0" err="1"/>
            <a:t>kekuatan</a:t>
          </a:r>
          <a:r>
            <a:rPr lang="en-US" sz="1700" kern="1200" dirty="0"/>
            <a:t> </a:t>
          </a:r>
          <a:r>
            <a:rPr lang="en-US" sz="1700" kern="1200" dirty="0" err="1"/>
            <a:t>atau</a:t>
          </a:r>
          <a:r>
            <a:rPr lang="en-US" sz="1700" kern="1200" dirty="0"/>
            <a:t> </a:t>
          </a:r>
          <a:r>
            <a:rPr lang="en-US" sz="1700" kern="1200" dirty="0" err="1"/>
            <a:t>faktor</a:t>
          </a:r>
          <a:r>
            <a:rPr lang="en-US" sz="1700" kern="1200" dirty="0"/>
            <a:t> </a:t>
          </a:r>
          <a:r>
            <a:rPr lang="en-US" sz="1700" kern="1200" dirty="0" err="1"/>
            <a:t>pendorong</a:t>
          </a:r>
          <a:r>
            <a:rPr lang="en-US" sz="1700" kern="1200" dirty="0"/>
            <a:t>, </a:t>
          </a:r>
          <a:r>
            <a:rPr lang="en-US" sz="1700" kern="1200" dirty="0" err="1"/>
            <a:t>kelemahan</a:t>
          </a:r>
          <a:r>
            <a:rPr lang="en-US" sz="1700" kern="1200" dirty="0"/>
            <a:t> </a:t>
          </a:r>
          <a:r>
            <a:rPr lang="en-US" sz="1700" kern="1200" dirty="0" err="1"/>
            <a:t>atau</a:t>
          </a:r>
          <a:r>
            <a:rPr lang="en-US" sz="1700" kern="1200" dirty="0"/>
            <a:t> </a:t>
          </a:r>
          <a:r>
            <a:rPr lang="en-US" sz="1700" kern="1200" dirty="0" err="1"/>
            <a:t>faktor</a:t>
          </a:r>
          <a:r>
            <a:rPr lang="en-US" sz="1700" kern="1200" dirty="0"/>
            <a:t> </a:t>
          </a:r>
          <a:r>
            <a:rPr lang="en-US" sz="1700" kern="1200" dirty="0" err="1"/>
            <a:t>penghambat</a:t>
          </a:r>
          <a:r>
            <a:rPr lang="en-US" sz="1700" kern="1200" dirty="0"/>
            <a:t>, </a:t>
          </a:r>
          <a:r>
            <a:rPr lang="en-US" sz="1700" kern="1200" dirty="0" err="1"/>
            <a:t>peluang</a:t>
          </a:r>
          <a:r>
            <a:rPr lang="en-US" sz="1700" kern="1200" dirty="0"/>
            <a:t> </a:t>
          </a:r>
          <a:r>
            <a:rPr lang="en-US" sz="1700" kern="1200" dirty="0" err="1"/>
            <a:t>dan</a:t>
          </a:r>
          <a:r>
            <a:rPr lang="en-US" sz="1700" kern="1200" dirty="0"/>
            <a:t> </a:t>
          </a:r>
          <a:r>
            <a:rPr lang="en-US" sz="1700" kern="1200" dirty="0" err="1"/>
            <a:t>ancaman</a:t>
          </a:r>
          <a:r>
            <a:rPr lang="en-US" sz="1700" kern="1200" dirty="0"/>
            <a:t> yang </a:t>
          </a:r>
          <a:r>
            <a:rPr lang="en-US" sz="1700" kern="1200" dirty="0" err="1"/>
            <a:t>dihadapi</a:t>
          </a:r>
          <a:r>
            <a:rPr lang="en-US" sz="1700" kern="1200" dirty="0"/>
            <a:t> </a:t>
          </a:r>
          <a:r>
            <a:rPr lang="en-US" sz="1700" kern="1200" dirty="0" err="1"/>
            <a:t>serta</a:t>
          </a:r>
          <a:r>
            <a:rPr lang="en-US" sz="1700" kern="1200" dirty="0"/>
            <a:t> </a:t>
          </a:r>
          <a:r>
            <a:rPr lang="en-US" sz="1700" kern="1200" dirty="0" err="1"/>
            <a:t>keterkaitan</a:t>
          </a:r>
          <a:r>
            <a:rPr lang="en-US" sz="1700" kern="1200" dirty="0"/>
            <a:t> </a:t>
          </a:r>
          <a:r>
            <a:rPr lang="en-US" sz="1700" kern="1200" dirty="0" err="1"/>
            <a:t>dengan</a:t>
          </a:r>
          <a:r>
            <a:rPr lang="en-US" sz="1700" kern="1200" dirty="0"/>
            <a:t> </a:t>
          </a:r>
          <a:r>
            <a:rPr lang="en-US" sz="1700" kern="1200" dirty="0" err="1"/>
            <a:t>hasil</a:t>
          </a:r>
          <a:r>
            <a:rPr lang="en-US" sz="1700" kern="1200" dirty="0"/>
            <a:t> </a:t>
          </a:r>
          <a:r>
            <a:rPr lang="en-US" sz="1700" kern="1200" dirty="0" err="1"/>
            <a:t>analisis</a:t>
          </a:r>
          <a:r>
            <a:rPr lang="en-US" sz="1700" kern="1200" dirty="0"/>
            <a:t> </a:t>
          </a:r>
          <a:r>
            <a:rPr lang="en-US" sz="1700" kern="1200" dirty="0" err="1"/>
            <a:t>capaian</a:t>
          </a:r>
          <a:r>
            <a:rPr lang="en-US" sz="1700" kern="1200" dirty="0"/>
            <a:t> </a:t>
          </a:r>
          <a:r>
            <a:rPr lang="en-US" sz="1700" kern="1200" dirty="0" err="1"/>
            <a:t>kinerja</a:t>
          </a:r>
          <a:r>
            <a:rPr lang="en-US" sz="1700" kern="1200" dirty="0"/>
            <a:t>. </a:t>
          </a:r>
          <a:r>
            <a:rPr lang="en-US" sz="1700" kern="1200" dirty="0" err="1"/>
            <a:t>Analisis</a:t>
          </a:r>
          <a:r>
            <a:rPr lang="en-US" sz="1700" kern="1200" dirty="0"/>
            <a:t> SWOT </a:t>
          </a:r>
          <a:r>
            <a:rPr lang="en-US" sz="1700" kern="1200" dirty="0" err="1"/>
            <a:t>harus</a:t>
          </a:r>
          <a:r>
            <a:rPr lang="en-US" sz="1700" kern="1200" dirty="0"/>
            <a:t> </a:t>
          </a:r>
          <a:r>
            <a:rPr lang="en-US" sz="1700" kern="1200" dirty="0" err="1"/>
            <a:t>mencakup</a:t>
          </a:r>
          <a:r>
            <a:rPr lang="en-US" sz="1700" kern="1200" dirty="0"/>
            <a:t> </a:t>
          </a:r>
          <a:r>
            <a:rPr lang="en-US" sz="1700" kern="1200" dirty="0" err="1"/>
            <a:t>strategi</a:t>
          </a:r>
          <a:r>
            <a:rPr lang="en-US" sz="1700" kern="1200" dirty="0"/>
            <a:t> </a:t>
          </a:r>
          <a:r>
            <a:rPr lang="en-US" sz="1700" kern="1200" dirty="0" err="1"/>
            <a:t>pengembangan</a:t>
          </a:r>
          <a:r>
            <a:rPr lang="en-US" sz="1700" kern="1200" dirty="0"/>
            <a:t>.</a:t>
          </a:r>
        </a:p>
      </dsp:txBody>
      <dsp:txXfrm>
        <a:off x="0" y="2348159"/>
        <a:ext cx="6411729" cy="1024650"/>
      </dsp:txXfrm>
    </dsp:sp>
    <dsp:sp modelId="{462E5770-2A25-45E5-A752-EFCBE2C4FFB5}">
      <dsp:nvSpPr>
        <dsp:cNvPr id="0" name=""/>
        <dsp:cNvSpPr/>
      </dsp:nvSpPr>
      <dsp:spPr>
        <a:xfrm>
          <a:off x="0" y="3372810"/>
          <a:ext cx="6411729" cy="527670"/>
        </a:xfrm>
        <a:prstGeom prst="roundRec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200" b="1" kern="1200" dirty="0"/>
            <a:t>3. </a:t>
          </a:r>
          <a:r>
            <a:rPr lang="en-US" sz="2200" b="1" kern="1200" dirty="0" err="1"/>
            <a:t>Strategi</a:t>
          </a:r>
          <a:r>
            <a:rPr lang="en-US" sz="2200" b="1" kern="1200" dirty="0"/>
            <a:t> </a:t>
          </a:r>
          <a:r>
            <a:rPr lang="en-US" sz="2200" b="1" kern="1200" dirty="0" err="1"/>
            <a:t>pengembangan</a:t>
          </a:r>
          <a:r>
            <a:rPr lang="en-US" sz="2200" b="1" kern="1200" dirty="0"/>
            <a:t> </a:t>
          </a:r>
          <a:endParaRPr lang="en-US" sz="2200" kern="1200" dirty="0"/>
        </a:p>
      </dsp:txBody>
      <dsp:txXfrm>
        <a:off x="25759" y="3398569"/>
        <a:ext cx="6360211" cy="476152"/>
      </dsp:txXfrm>
    </dsp:sp>
    <dsp:sp modelId="{C5659E71-B595-4C74-A5D1-4922110C3637}">
      <dsp:nvSpPr>
        <dsp:cNvPr id="0" name=""/>
        <dsp:cNvSpPr/>
      </dsp:nvSpPr>
      <dsp:spPr>
        <a:xfrm>
          <a:off x="0" y="3900480"/>
          <a:ext cx="6411729" cy="7741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 dirty="0" err="1"/>
            <a:t>Kemampuan</a:t>
          </a:r>
          <a:r>
            <a:rPr lang="en-US" sz="1700" kern="1200" dirty="0"/>
            <a:t> </a:t>
          </a:r>
          <a:r>
            <a:rPr lang="en-US" sz="1700" kern="1200" dirty="0" err="1"/>
            <a:t>institusi</a:t>
          </a:r>
          <a:r>
            <a:rPr lang="en-US" sz="1700" kern="1200" dirty="0"/>
            <a:t> </a:t>
          </a:r>
          <a:r>
            <a:rPr lang="en-US" sz="1700" kern="1200" dirty="0" err="1"/>
            <a:t>dalam</a:t>
          </a:r>
          <a:r>
            <a:rPr lang="en-US" sz="1700" kern="1200" dirty="0"/>
            <a:t> </a:t>
          </a:r>
          <a:r>
            <a:rPr lang="en-US" sz="1700" kern="1200" dirty="0" err="1"/>
            <a:t>menetapkan</a:t>
          </a:r>
          <a:r>
            <a:rPr lang="en-US" sz="1700" kern="1200" dirty="0"/>
            <a:t> </a:t>
          </a:r>
          <a:r>
            <a:rPr lang="en-US" sz="1700" kern="1200" dirty="0" err="1"/>
            <a:t>prioritas</a:t>
          </a:r>
          <a:r>
            <a:rPr lang="en-US" sz="1700" kern="1200" dirty="0"/>
            <a:t> </a:t>
          </a:r>
          <a:r>
            <a:rPr lang="en-US" sz="1700" kern="1200" dirty="0" err="1"/>
            <a:t>pengembangan</a:t>
          </a:r>
          <a:r>
            <a:rPr lang="en-US" sz="1700" kern="1200" dirty="0"/>
            <a:t> </a:t>
          </a:r>
          <a:r>
            <a:rPr lang="en-US" sz="1700" kern="1200" dirty="0" err="1"/>
            <a:t>sesuai</a:t>
          </a:r>
          <a:r>
            <a:rPr lang="en-US" sz="1700" kern="1200" dirty="0"/>
            <a:t> </a:t>
          </a:r>
          <a:r>
            <a:rPr lang="en-US" sz="1700" kern="1200" dirty="0" err="1"/>
            <a:t>dengan</a:t>
          </a:r>
          <a:r>
            <a:rPr lang="en-US" sz="1700" kern="1200" dirty="0"/>
            <a:t> </a:t>
          </a:r>
          <a:r>
            <a:rPr lang="en-US" sz="1700" kern="1200" dirty="0" err="1"/>
            <a:t>kapasitas</a:t>
          </a:r>
          <a:r>
            <a:rPr lang="en-US" sz="1700" kern="1200" dirty="0"/>
            <a:t>, </a:t>
          </a:r>
          <a:r>
            <a:rPr lang="en-US" sz="1700" kern="1200" dirty="0" err="1"/>
            <a:t>kebutuhan</a:t>
          </a:r>
          <a:r>
            <a:rPr lang="en-US" sz="1700" kern="1200" dirty="0"/>
            <a:t>, </a:t>
          </a:r>
          <a:r>
            <a:rPr lang="en-US" sz="1700" kern="1200" dirty="0" err="1"/>
            <a:t>dan</a:t>
          </a:r>
          <a:r>
            <a:rPr lang="en-US" sz="1700" kern="1200" dirty="0"/>
            <a:t> </a:t>
          </a:r>
          <a:r>
            <a:rPr lang="en-US" sz="1700" kern="1200" dirty="0" err="1"/>
            <a:t>rencana</a:t>
          </a:r>
          <a:r>
            <a:rPr lang="en-US" sz="1700" kern="1200" dirty="0"/>
            <a:t> </a:t>
          </a:r>
          <a:r>
            <a:rPr lang="en-US" sz="1700" kern="1200" dirty="0" err="1"/>
            <a:t>strategi</a:t>
          </a:r>
          <a:r>
            <a:rPr lang="en-US" sz="1700" kern="1200" dirty="0"/>
            <a:t> </a:t>
          </a:r>
          <a:r>
            <a:rPr lang="en-US" sz="1700" kern="1200" dirty="0" err="1"/>
            <a:t>pengembangan</a:t>
          </a:r>
          <a:r>
            <a:rPr lang="en-US" sz="1700" kern="1200" dirty="0"/>
            <a:t> </a:t>
          </a:r>
          <a:r>
            <a:rPr lang="en-US" sz="1700" kern="1200" dirty="0" err="1"/>
            <a:t>institusi</a:t>
          </a:r>
          <a:r>
            <a:rPr lang="en-US" sz="1700" kern="1200" dirty="0"/>
            <a:t> </a:t>
          </a:r>
          <a:r>
            <a:rPr lang="en-US" sz="1700" kern="1200" dirty="0" err="1"/>
            <a:t>secara</a:t>
          </a:r>
          <a:r>
            <a:rPr lang="en-US" sz="1700" kern="1200" dirty="0"/>
            <a:t> </a:t>
          </a:r>
          <a:r>
            <a:rPr lang="en-US" sz="1700" kern="1200" dirty="0" err="1"/>
            <a:t>keseluruhan</a:t>
          </a:r>
          <a:r>
            <a:rPr lang="en-US" sz="1700" kern="1200" dirty="0"/>
            <a:t>.</a:t>
          </a:r>
        </a:p>
      </dsp:txBody>
      <dsp:txXfrm>
        <a:off x="0" y="3900480"/>
        <a:ext cx="6411729" cy="774180"/>
      </dsp:txXfrm>
    </dsp:sp>
    <dsp:sp modelId="{0C6250E1-16C7-4468-9673-D02DD1169685}">
      <dsp:nvSpPr>
        <dsp:cNvPr id="0" name=""/>
        <dsp:cNvSpPr/>
      </dsp:nvSpPr>
      <dsp:spPr>
        <a:xfrm>
          <a:off x="0" y="4696433"/>
          <a:ext cx="6411729" cy="527670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200" b="1" kern="1200" dirty="0"/>
            <a:t>4. </a:t>
          </a:r>
          <a:r>
            <a:rPr lang="en-US" sz="2200" b="1" kern="1200" dirty="0"/>
            <a:t>Program </a:t>
          </a:r>
          <a:r>
            <a:rPr lang="en-US" sz="2200" b="1" kern="1200" dirty="0" err="1"/>
            <a:t>Keberlanjutan</a:t>
          </a:r>
          <a:r>
            <a:rPr lang="en-US" sz="2200" b="1" kern="1200" dirty="0"/>
            <a:t> </a:t>
          </a:r>
          <a:endParaRPr lang="en-US" sz="2200" kern="1200" dirty="0"/>
        </a:p>
      </dsp:txBody>
      <dsp:txXfrm>
        <a:off x="25759" y="4722192"/>
        <a:ext cx="6360211" cy="476152"/>
      </dsp:txXfrm>
    </dsp:sp>
    <dsp:sp modelId="{7438BCAD-2F7D-41A1-8E95-AE8439AF2BF6}">
      <dsp:nvSpPr>
        <dsp:cNvPr id="0" name=""/>
        <dsp:cNvSpPr/>
      </dsp:nvSpPr>
      <dsp:spPr>
        <a:xfrm>
          <a:off x="0" y="5202330"/>
          <a:ext cx="6411729" cy="1024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7940" rIns="156464" bIns="27940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700" kern="1200" dirty="0" err="1"/>
            <a:t>Mekanisme</a:t>
          </a:r>
          <a:r>
            <a:rPr lang="en-US" sz="1700" kern="1200" dirty="0"/>
            <a:t> </a:t>
          </a:r>
          <a:r>
            <a:rPr lang="en-US" sz="1700" kern="1200" dirty="0" err="1"/>
            <a:t>penjaminan</a:t>
          </a:r>
          <a:r>
            <a:rPr lang="en-US" sz="1700" kern="1200" dirty="0"/>
            <a:t> </a:t>
          </a:r>
          <a:r>
            <a:rPr lang="en-US" sz="1700" kern="1200" dirty="0" err="1"/>
            <a:t>keberlangsungan</a:t>
          </a:r>
          <a:r>
            <a:rPr lang="en-US" sz="1700" kern="1200" dirty="0"/>
            <a:t> program </a:t>
          </a:r>
          <a:r>
            <a:rPr lang="en-US" sz="1700" kern="1200" dirty="0" err="1"/>
            <a:t>dan</a:t>
          </a:r>
          <a:r>
            <a:rPr lang="en-US" sz="1700" kern="1200" dirty="0"/>
            <a:t> </a:t>
          </a:r>
          <a:r>
            <a:rPr lang="en-US" sz="1700" i="1" kern="1200" dirty="0"/>
            <a:t>good practices</a:t>
          </a:r>
          <a:r>
            <a:rPr lang="en-US" sz="1700" kern="1200" dirty="0"/>
            <a:t> yang </a:t>
          </a:r>
          <a:r>
            <a:rPr lang="en-US" sz="1700" kern="1200" dirty="0" err="1"/>
            <a:t>dihasilkan</a:t>
          </a:r>
          <a:r>
            <a:rPr lang="en-US" sz="1700" kern="1200" dirty="0"/>
            <a:t>, </a:t>
          </a:r>
          <a:r>
            <a:rPr lang="en-US" sz="1700" kern="1200" dirty="0" err="1"/>
            <a:t>serta</a:t>
          </a:r>
          <a:r>
            <a:rPr lang="en-US" sz="1700" kern="1200" dirty="0"/>
            <a:t> </a:t>
          </a:r>
          <a:r>
            <a:rPr lang="en-US" sz="1700" kern="1200" dirty="0" err="1"/>
            <a:t>jaminan</a:t>
          </a:r>
          <a:r>
            <a:rPr lang="en-US" sz="1700" kern="1200" dirty="0"/>
            <a:t> </a:t>
          </a:r>
          <a:r>
            <a:rPr lang="en-US" sz="1700" kern="1200" dirty="0" err="1"/>
            <a:t>ketersediaan</a:t>
          </a:r>
          <a:r>
            <a:rPr lang="en-US" sz="1700" kern="1200" dirty="0"/>
            <a:t> </a:t>
          </a:r>
          <a:r>
            <a:rPr lang="en-US" sz="1700" kern="1200" dirty="0" err="1"/>
            <a:t>sumberdaya</a:t>
          </a:r>
          <a:r>
            <a:rPr lang="en-US" sz="1700" kern="1200" dirty="0"/>
            <a:t> </a:t>
          </a:r>
          <a:r>
            <a:rPr lang="en-US" sz="1700" kern="1200" dirty="0" err="1"/>
            <a:t>untuk</a:t>
          </a:r>
          <a:r>
            <a:rPr lang="en-US" sz="1700" kern="1200" dirty="0"/>
            <a:t> </a:t>
          </a:r>
          <a:r>
            <a:rPr lang="en-US" sz="1700" kern="1200" dirty="0" err="1"/>
            <a:t>mendukung</a:t>
          </a:r>
          <a:r>
            <a:rPr lang="en-US" sz="1700" kern="1200" dirty="0"/>
            <a:t> </a:t>
          </a:r>
          <a:r>
            <a:rPr lang="en-US" sz="1700" kern="1200" dirty="0" err="1"/>
            <a:t>pelaksanaan</a:t>
          </a:r>
          <a:r>
            <a:rPr lang="en-US" sz="1700" kern="1200" dirty="0"/>
            <a:t> program </a:t>
          </a:r>
          <a:r>
            <a:rPr lang="en-US" sz="1700" kern="1200" dirty="0" err="1"/>
            <a:t>termasuk</a:t>
          </a:r>
          <a:r>
            <a:rPr lang="en-US" sz="1700" kern="1200" dirty="0"/>
            <a:t> </a:t>
          </a:r>
          <a:r>
            <a:rPr lang="en-US" sz="1700" kern="1200" dirty="0" err="1"/>
            <a:t>rencana</a:t>
          </a:r>
          <a:r>
            <a:rPr lang="en-US" sz="1700" kern="1200" dirty="0"/>
            <a:t> </a:t>
          </a:r>
          <a:r>
            <a:rPr lang="en-US" sz="1700" kern="1200" dirty="0" err="1"/>
            <a:t>penjaminan</a:t>
          </a:r>
          <a:r>
            <a:rPr lang="en-US" sz="1700" kern="1200" dirty="0"/>
            <a:t> </a:t>
          </a:r>
          <a:r>
            <a:rPr lang="en-US" sz="1700" kern="1200" dirty="0" err="1"/>
            <a:t>mutu</a:t>
          </a:r>
          <a:r>
            <a:rPr lang="en-US" sz="1700" kern="1200" dirty="0"/>
            <a:t> yang </a:t>
          </a:r>
          <a:r>
            <a:rPr lang="en-US" sz="1700" kern="1200" dirty="0" err="1"/>
            <a:t>berkelanjutan</a:t>
          </a:r>
          <a:r>
            <a:rPr lang="en-US" sz="1700" kern="1200" dirty="0"/>
            <a:t>.</a:t>
          </a:r>
        </a:p>
      </dsp:txBody>
      <dsp:txXfrm>
        <a:off x="0" y="5202330"/>
        <a:ext cx="6411729" cy="102465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D47A66-2796-4417-AD74-9914878C9A80}">
      <dsp:nvSpPr>
        <dsp:cNvPr id="0" name=""/>
        <dsp:cNvSpPr/>
      </dsp:nvSpPr>
      <dsp:spPr>
        <a:xfrm>
          <a:off x="-1" y="0"/>
          <a:ext cx="7300110" cy="3832578"/>
        </a:xfrm>
        <a:prstGeom prst="swooshArrow">
          <a:avLst>
            <a:gd name="adj1" fmla="val 25000"/>
            <a:gd name="adj2" fmla="val 25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E4B8DE-35CA-447A-9F3F-42085EFED4D5}">
      <dsp:nvSpPr>
        <dsp:cNvPr id="0" name=""/>
        <dsp:cNvSpPr/>
      </dsp:nvSpPr>
      <dsp:spPr>
        <a:xfrm>
          <a:off x="1341505" y="2262471"/>
          <a:ext cx="159435" cy="159435"/>
        </a:xfrm>
        <a:prstGeom prst="ellipse">
          <a:avLst/>
        </a:prstGeom>
        <a:solidFill>
          <a:srgbClr val="FF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4CD0CC4-B9B3-4745-9E01-0C7E25CB9919}">
      <dsp:nvSpPr>
        <dsp:cNvPr id="0" name=""/>
        <dsp:cNvSpPr/>
      </dsp:nvSpPr>
      <dsp:spPr>
        <a:xfrm>
          <a:off x="985263" y="2454195"/>
          <a:ext cx="1428785" cy="1107615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4481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b="1" kern="1200" dirty="0">
            <a:solidFill>
              <a:srgbClr val="FF0000"/>
            </a:solidFill>
          </a:endParaRPr>
        </a:p>
      </dsp:txBody>
      <dsp:txXfrm>
        <a:off x="985263" y="2454195"/>
        <a:ext cx="1428785" cy="1107615"/>
      </dsp:txXfrm>
    </dsp:sp>
    <dsp:sp modelId="{E3027B32-B7C5-49D9-AF47-AA5E423C6E06}">
      <dsp:nvSpPr>
        <dsp:cNvPr id="0" name=""/>
        <dsp:cNvSpPr/>
      </dsp:nvSpPr>
      <dsp:spPr>
        <a:xfrm>
          <a:off x="3971571" y="1170895"/>
          <a:ext cx="288209" cy="288209"/>
        </a:xfrm>
        <a:prstGeom prst="ellipse">
          <a:avLst/>
        </a:prstGeom>
        <a:solidFill>
          <a:srgbClr val="00B0F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7EA310-55C6-4A9F-AFF0-19AD79FA8A3E}">
      <dsp:nvSpPr>
        <dsp:cNvPr id="0" name=""/>
        <dsp:cNvSpPr/>
      </dsp:nvSpPr>
      <dsp:spPr>
        <a:xfrm>
          <a:off x="3416051" y="1415423"/>
          <a:ext cx="2126591" cy="208492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716" tIns="0" rIns="0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b="1" kern="1200" dirty="0">
            <a:solidFill>
              <a:srgbClr val="00B0F0"/>
            </a:solidFill>
          </a:endParaRPr>
        </a:p>
      </dsp:txBody>
      <dsp:txXfrm>
        <a:off x="3416051" y="1415423"/>
        <a:ext cx="2126591" cy="2084922"/>
      </dsp:txXfrm>
    </dsp:sp>
    <dsp:sp modelId="{45C2C9B5-54C4-4A1E-852D-913530242709}">
      <dsp:nvSpPr>
        <dsp:cNvPr id="0" name=""/>
        <dsp:cNvSpPr/>
      </dsp:nvSpPr>
      <dsp:spPr>
        <a:xfrm>
          <a:off x="6378947" y="656108"/>
          <a:ext cx="398588" cy="398588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CFFD425-FAB2-4BAB-9043-4176A45FEF42}">
      <dsp:nvSpPr>
        <dsp:cNvPr id="0" name=""/>
        <dsp:cNvSpPr/>
      </dsp:nvSpPr>
      <dsp:spPr>
        <a:xfrm>
          <a:off x="5122079" y="1026897"/>
          <a:ext cx="2178027" cy="758312"/>
        </a:xfrm>
        <a:prstGeom prst="rect">
          <a:avLst/>
        </a:prstGeom>
        <a:noFill/>
        <a:ln w="6350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1204" tIns="0" rIns="0" bIns="0" numCol="1" spcCol="1270" anchor="t" anchorCtr="0">
          <a:noAutofit/>
        </a:bodyPr>
        <a:lstStyle/>
        <a:p>
          <a:pPr marL="0" lvl="0" indent="0" algn="just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b="1" kern="1200" dirty="0">
            <a:solidFill>
              <a:srgbClr val="00B050"/>
            </a:solidFill>
          </a:endParaRPr>
        </a:p>
      </dsp:txBody>
      <dsp:txXfrm>
        <a:off x="5122079" y="1026897"/>
        <a:ext cx="2178027" cy="75831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82409"/>
          <a:ext cx="6411729" cy="43173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Tujuan Evaluasi Diri</a:t>
          </a:r>
          <a:endParaRPr lang="en-US" sz="1800" kern="1200"/>
        </a:p>
      </dsp:txBody>
      <dsp:txXfrm>
        <a:off x="21075" y="103484"/>
        <a:ext cx="6369579" cy="389580"/>
      </dsp:txXfrm>
    </dsp:sp>
    <dsp:sp modelId="{9DC30CB3-5443-4E4F-8798-717384E476F7}">
      <dsp:nvSpPr>
        <dsp:cNvPr id="0" name=""/>
        <dsp:cNvSpPr/>
      </dsp:nvSpPr>
      <dsp:spPr>
        <a:xfrm>
          <a:off x="0" y="514139"/>
          <a:ext cx="6411729" cy="838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 err="1"/>
            <a:t>Upaya</a:t>
          </a:r>
          <a:r>
            <a:rPr lang="en-US" sz="1400" kern="1200" dirty="0"/>
            <a:t> </a:t>
          </a:r>
          <a:r>
            <a:rPr lang="en-US" sz="1400" kern="1200" dirty="0" err="1"/>
            <a:t>sistematik</a:t>
          </a:r>
          <a:r>
            <a:rPr lang="en-US" sz="1400" kern="1200" dirty="0"/>
            <a:t> </a:t>
          </a:r>
          <a:r>
            <a:rPr lang="en-US" sz="1400" kern="1200" dirty="0" err="1"/>
            <a:t>untuk</a:t>
          </a:r>
          <a:r>
            <a:rPr lang="en-US" sz="1400" kern="1200" dirty="0"/>
            <a:t> </a:t>
          </a:r>
          <a:r>
            <a:rPr lang="en-US" sz="1400" kern="1200" dirty="0" err="1"/>
            <a:t>menghimpun</a:t>
          </a:r>
          <a:r>
            <a:rPr lang="en-US" sz="1400" kern="1200" dirty="0"/>
            <a:t> </a:t>
          </a:r>
          <a:r>
            <a:rPr lang="en-US" sz="1400" kern="1200" dirty="0" err="1"/>
            <a:t>dan</a:t>
          </a:r>
          <a:r>
            <a:rPr lang="en-US" sz="1400" kern="1200" dirty="0"/>
            <a:t> </a:t>
          </a:r>
          <a:r>
            <a:rPr lang="en-US" sz="1400" kern="1200" dirty="0" err="1"/>
            <a:t>mengolah</a:t>
          </a:r>
          <a:r>
            <a:rPr lang="en-US" sz="1400" kern="1200" dirty="0"/>
            <a:t> data (</a:t>
          </a:r>
          <a:r>
            <a:rPr lang="en-US" sz="1400" kern="1200" dirty="0" err="1"/>
            <a:t>fakta</a:t>
          </a:r>
          <a:r>
            <a:rPr lang="en-US" sz="1400" kern="1200" dirty="0"/>
            <a:t> </a:t>
          </a:r>
          <a:r>
            <a:rPr lang="en-US" sz="1400" kern="1200" dirty="0" err="1"/>
            <a:t>dan</a:t>
          </a:r>
          <a:r>
            <a:rPr lang="en-US" sz="1400" kern="1200" dirty="0"/>
            <a:t> </a:t>
          </a:r>
          <a:r>
            <a:rPr lang="en-US" sz="1400" kern="1200" dirty="0" err="1"/>
            <a:t>informasi</a:t>
          </a:r>
          <a:r>
            <a:rPr lang="en-US" sz="1400" kern="1200" dirty="0"/>
            <a:t>) yang </a:t>
          </a:r>
          <a:r>
            <a:rPr lang="en-US" sz="1400" kern="1200" dirty="0" err="1"/>
            <a:t>handal</a:t>
          </a:r>
          <a:r>
            <a:rPr lang="en-US" sz="1400" kern="1200" dirty="0"/>
            <a:t> </a:t>
          </a:r>
          <a:r>
            <a:rPr lang="en-US" sz="1400" kern="1200" dirty="0" err="1"/>
            <a:t>dan</a:t>
          </a:r>
          <a:r>
            <a:rPr lang="en-US" sz="1400" kern="1200" dirty="0"/>
            <a:t> </a:t>
          </a:r>
          <a:r>
            <a:rPr lang="en-US" sz="1400" kern="1200" dirty="0" err="1"/>
            <a:t>sahih</a:t>
          </a:r>
          <a:r>
            <a:rPr lang="en-US" sz="1400" kern="1200" dirty="0"/>
            <a:t>, </a:t>
          </a:r>
          <a:r>
            <a:rPr lang="en-US" sz="1400" kern="1200" dirty="0" err="1"/>
            <a:t>sehingga</a:t>
          </a:r>
          <a:r>
            <a:rPr lang="en-US" sz="1400" kern="1200" dirty="0"/>
            <a:t> </a:t>
          </a:r>
          <a:r>
            <a:rPr lang="en-US" sz="1400" kern="1200" dirty="0" err="1"/>
            <a:t>dapat</a:t>
          </a:r>
          <a:r>
            <a:rPr lang="en-US" sz="1400" kern="1200" dirty="0"/>
            <a:t> </a:t>
          </a:r>
          <a:r>
            <a:rPr lang="en-US" sz="1400" kern="1200" dirty="0" err="1"/>
            <a:t>disimpulkan</a:t>
          </a:r>
          <a:r>
            <a:rPr lang="en-US" sz="1400" kern="1200" dirty="0"/>
            <a:t> </a:t>
          </a:r>
          <a:r>
            <a:rPr lang="en-US" sz="1400" kern="1200" dirty="0" err="1"/>
            <a:t>kenyataan</a:t>
          </a:r>
          <a:r>
            <a:rPr lang="en-US" sz="1400" kern="1200" dirty="0"/>
            <a:t> </a:t>
          </a:r>
          <a:r>
            <a:rPr lang="en-US" sz="1400" kern="1200" dirty="0" err="1"/>
            <a:t>untuk</a:t>
          </a:r>
          <a:r>
            <a:rPr lang="en-US" sz="1400" kern="1200" dirty="0"/>
            <a:t> </a:t>
          </a:r>
          <a:r>
            <a:rPr lang="en-US" sz="1400" kern="1200" dirty="0" err="1"/>
            <a:t>selanjutnya</a:t>
          </a:r>
          <a:r>
            <a:rPr lang="en-US" sz="1400" kern="1200" dirty="0"/>
            <a:t> </a:t>
          </a:r>
          <a:r>
            <a:rPr lang="en-US" sz="1400" kern="1200" dirty="0" err="1"/>
            <a:t>digunakan</a:t>
          </a:r>
          <a:r>
            <a:rPr lang="en-US" sz="1400" kern="1200" dirty="0"/>
            <a:t> </a:t>
          </a:r>
          <a:r>
            <a:rPr lang="en-US" sz="1400" kern="1200" dirty="0" err="1"/>
            <a:t>sebagai</a:t>
          </a:r>
          <a:r>
            <a:rPr lang="en-US" sz="1400" kern="1200" dirty="0"/>
            <a:t> </a:t>
          </a:r>
          <a:r>
            <a:rPr lang="en-US" sz="1400" kern="1200" dirty="0" err="1"/>
            <a:t>landasan</a:t>
          </a:r>
          <a:r>
            <a:rPr lang="en-US" sz="1400" kern="1200" dirty="0"/>
            <a:t> </a:t>
          </a:r>
          <a:r>
            <a:rPr lang="en-US" sz="1400" kern="1200" dirty="0" err="1"/>
            <a:t>tindakan</a:t>
          </a:r>
          <a:r>
            <a:rPr lang="en-US" sz="1400" kern="1200" dirty="0"/>
            <a:t> </a:t>
          </a:r>
          <a:r>
            <a:rPr lang="en-US" sz="1400" kern="1200" dirty="0" err="1"/>
            <a:t>manajemen</a:t>
          </a:r>
          <a:r>
            <a:rPr lang="en-US" sz="1400" kern="1200" dirty="0"/>
            <a:t> </a:t>
          </a:r>
          <a:r>
            <a:rPr lang="en-US" sz="1400" kern="1200" dirty="0" err="1"/>
            <a:t>untuk</a:t>
          </a:r>
          <a:r>
            <a:rPr lang="en-US" sz="1400" kern="1200" dirty="0"/>
            <a:t> </a:t>
          </a:r>
          <a:r>
            <a:rPr lang="en-US" sz="1400" kern="1200" dirty="0" err="1"/>
            <a:t>mengelola</a:t>
          </a:r>
          <a:r>
            <a:rPr lang="en-US" sz="1400" kern="1200" dirty="0"/>
            <a:t> </a:t>
          </a:r>
          <a:r>
            <a:rPr lang="en-US" sz="1400" kern="1200" dirty="0" err="1"/>
            <a:t>kalangsungan</a:t>
          </a:r>
          <a:r>
            <a:rPr lang="en-US" sz="1400" kern="1200" dirty="0"/>
            <a:t> </a:t>
          </a:r>
          <a:r>
            <a:rPr lang="en-US" sz="1400" kern="1200" dirty="0" err="1"/>
            <a:t>institusi</a:t>
          </a:r>
          <a:r>
            <a:rPr lang="en-US" sz="1400" kern="1200" dirty="0"/>
            <a:t> </a:t>
          </a:r>
          <a:r>
            <a:rPr lang="en-US" sz="1400" kern="1200" dirty="0" err="1"/>
            <a:t>atau</a:t>
          </a:r>
          <a:r>
            <a:rPr lang="en-US" sz="1400" kern="1200" dirty="0"/>
            <a:t> program</a:t>
          </a:r>
        </a:p>
      </dsp:txBody>
      <dsp:txXfrm>
        <a:off x="0" y="514139"/>
        <a:ext cx="6411729" cy="838350"/>
      </dsp:txXfrm>
    </dsp:sp>
    <dsp:sp modelId="{BB10665E-3681-48AF-8D13-2B8A0C41A91D}">
      <dsp:nvSpPr>
        <dsp:cNvPr id="0" name=""/>
        <dsp:cNvSpPr/>
      </dsp:nvSpPr>
      <dsp:spPr>
        <a:xfrm>
          <a:off x="0" y="1352489"/>
          <a:ext cx="6411729" cy="431730"/>
        </a:xfrm>
        <a:prstGeom prst="roundRect">
          <a:avLst/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Kebutuhan minimum yang harus dipenuhi</a:t>
          </a:r>
          <a:endParaRPr lang="en-US" sz="1800" kern="1200"/>
        </a:p>
      </dsp:txBody>
      <dsp:txXfrm>
        <a:off x="21075" y="1373564"/>
        <a:ext cx="6369579" cy="389580"/>
      </dsp:txXfrm>
    </dsp:sp>
    <dsp:sp modelId="{B743F4D8-190D-4A42-998B-34D5037B107C}">
      <dsp:nvSpPr>
        <dsp:cNvPr id="0" name=""/>
        <dsp:cNvSpPr/>
      </dsp:nvSpPr>
      <dsp:spPr>
        <a:xfrm>
          <a:off x="0" y="1784219"/>
          <a:ext cx="6411729" cy="4378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/>
            <a:t>Setiap komponen evaluasi diri (masukan, proses, luaran, dan capaian) harus memenuhi kebutuhan minimum SN DIKTI. </a:t>
          </a:r>
          <a:r>
            <a:rPr lang="en-US" sz="1400" b="1" kern="1200"/>
            <a:t> </a:t>
          </a:r>
          <a:endParaRPr lang="en-US" sz="1400" kern="1200"/>
        </a:p>
      </dsp:txBody>
      <dsp:txXfrm>
        <a:off x="0" y="1784219"/>
        <a:ext cx="6411729" cy="437805"/>
      </dsp:txXfrm>
    </dsp:sp>
    <dsp:sp modelId="{0C6250E1-16C7-4468-9673-D02DD1169685}">
      <dsp:nvSpPr>
        <dsp:cNvPr id="0" name=""/>
        <dsp:cNvSpPr/>
      </dsp:nvSpPr>
      <dsp:spPr>
        <a:xfrm>
          <a:off x="0" y="2222025"/>
          <a:ext cx="6411729" cy="431730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Masukan</a:t>
          </a:r>
          <a:endParaRPr lang="en-US" sz="1800" kern="1200"/>
        </a:p>
      </dsp:txBody>
      <dsp:txXfrm>
        <a:off x="21075" y="2243100"/>
        <a:ext cx="6369579" cy="389580"/>
      </dsp:txXfrm>
    </dsp:sp>
    <dsp:sp modelId="{7438BCAD-2F7D-41A1-8E95-AE8439AF2BF6}">
      <dsp:nvSpPr>
        <dsp:cNvPr id="0" name=""/>
        <dsp:cNvSpPr/>
      </dsp:nvSpPr>
      <dsp:spPr>
        <a:xfrm>
          <a:off x="0" y="2653755"/>
          <a:ext cx="6411729" cy="838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 err="1"/>
            <a:t>Masukan</a:t>
          </a:r>
          <a:r>
            <a:rPr lang="en-US" sz="1400" kern="1200" dirty="0"/>
            <a:t> </a:t>
          </a:r>
          <a:r>
            <a:rPr lang="en-US" sz="1400" kern="1200" dirty="0" err="1"/>
            <a:t>dapat</a:t>
          </a:r>
          <a:r>
            <a:rPr lang="en-US" sz="1400" kern="1200" dirty="0"/>
            <a:t> </a:t>
          </a:r>
          <a:r>
            <a:rPr lang="en-US" sz="1400" kern="1200" dirty="0" err="1"/>
            <a:t>berupa</a:t>
          </a:r>
          <a:r>
            <a:rPr lang="en-US" sz="1400" kern="1200" dirty="0"/>
            <a:t> (1) </a:t>
          </a:r>
          <a:r>
            <a:rPr lang="en-US" sz="1400" b="1" kern="1200" dirty="0" err="1"/>
            <a:t>sumber</a:t>
          </a:r>
          <a:r>
            <a:rPr lang="en-US" sz="1400" b="1" kern="1200" dirty="0"/>
            <a:t> </a:t>
          </a:r>
          <a:r>
            <a:rPr lang="en-US" sz="1400" b="1" kern="1200" dirty="0" err="1"/>
            <a:t>daya</a:t>
          </a:r>
          <a:r>
            <a:rPr lang="en-US" sz="1400" b="1" kern="1200" dirty="0"/>
            <a:t> </a:t>
          </a:r>
          <a:r>
            <a:rPr lang="en-US" sz="1400" b="1" kern="1200" dirty="0" err="1"/>
            <a:t>berwujud</a:t>
          </a:r>
          <a:r>
            <a:rPr lang="en-US" sz="1400" b="1" kern="1200" dirty="0"/>
            <a:t> </a:t>
          </a:r>
          <a:r>
            <a:rPr lang="en-US" sz="1400" kern="1200" dirty="0"/>
            <a:t>(</a:t>
          </a:r>
          <a:r>
            <a:rPr lang="en-US" sz="1400" b="1" i="1" kern="1200" dirty="0"/>
            <a:t>tangible</a:t>
          </a:r>
          <a:r>
            <a:rPr lang="en-US" sz="1400" kern="1200" dirty="0"/>
            <a:t>), </a:t>
          </a:r>
          <a:r>
            <a:rPr lang="en-US" sz="1400" kern="1200" dirty="0" err="1"/>
            <a:t>seperti</a:t>
          </a:r>
          <a:r>
            <a:rPr lang="en-US" sz="1400" kern="1200" dirty="0"/>
            <a:t>: </a:t>
          </a:r>
          <a:r>
            <a:rPr lang="en-US" sz="1400" kern="1200" dirty="0" err="1"/>
            <a:t>mahasiswa</a:t>
          </a:r>
          <a:r>
            <a:rPr lang="en-US" sz="1400" kern="1200" dirty="0"/>
            <a:t>, </a:t>
          </a:r>
          <a:r>
            <a:rPr lang="en-US" sz="1400" kern="1200" dirty="0" err="1"/>
            <a:t>dosen</a:t>
          </a:r>
          <a:r>
            <a:rPr lang="en-US" sz="1400" kern="1200" dirty="0"/>
            <a:t>, </a:t>
          </a:r>
          <a:r>
            <a:rPr lang="en-US" sz="1400" kern="1200" dirty="0" err="1"/>
            <a:t>tenaga</a:t>
          </a:r>
          <a:r>
            <a:rPr lang="en-US" sz="1400" kern="1200" dirty="0"/>
            <a:t> </a:t>
          </a:r>
          <a:r>
            <a:rPr lang="en-US" sz="1400" kern="1200" dirty="0" err="1"/>
            <a:t>kependidikan</a:t>
          </a:r>
          <a:r>
            <a:rPr lang="en-US" sz="1400" kern="1200" dirty="0"/>
            <a:t>, dana, </a:t>
          </a:r>
          <a:r>
            <a:rPr lang="en-US" sz="1400" kern="1200" dirty="0" err="1"/>
            <a:t>sarana</a:t>
          </a:r>
          <a:r>
            <a:rPr lang="en-US" sz="1400" kern="1200" dirty="0"/>
            <a:t> </a:t>
          </a:r>
          <a:r>
            <a:rPr lang="en-US" sz="1400" kern="1200" dirty="0" err="1"/>
            <a:t>dan</a:t>
          </a:r>
          <a:r>
            <a:rPr lang="en-US" sz="1400" kern="1200" dirty="0"/>
            <a:t> </a:t>
          </a:r>
          <a:r>
            <a:rPr lang="en-US" sz="1400" kern="1200" dirty="0" err="1"/>
            <a:t>prasarana</a:t>
          </a:r>
          <a:r>
            <a:rPr lang="en-US" sz="1400" kern="1200" dirty="0"/>
            <a:t>, </a:t>
          </a:r>
          <a:r>
            <a:rPr lang="en-US" sz="1400" kern="1200" dirty="0" err="1"/>
            <a:t>dan</a:t>
          </a:r>
          <a:r>
            <a:rPr lang="en-US" sz="1400" kern="1200" dirty="0"/>
            <a:t> (2) </a:t>
          </a:r>
          <a:r>
            <a:rPr lang="en-US" sz="1400" b="1" kern="1200" dirty="0" err="1"/>
            <a:t>sumber</a:t>
          </a:r>
          <a:r>
            <a:rPr lang="en-US" sz="1400" b="1" kern="1200" dirty="0"/>
            <a:t> </a:t>
          </a:r>
          <a:r>
            <a:rPr lang="en-US" sz="1400" b="1" kern="1200" dirty="0" err="1"/>
            <a:t>daya</a:t>
          </a:r>
          <a:r>
            <a:rPr lang="en-US" sz="1400" b="1" kern="1200" dirty="0"/>
            <a:t> </a:t>
          </a:r>
          <a:r>
            <a:rPr lang="en-US" sz="1400" b="1" kern="1200" dirty="0" err="1"/>
            <a:t>tidak</a:t>
          </a:r>
          <a:r>
            <a:rPr lang="en-US" sz="1400" b="1" kern="1200" dirty="0"/>
            <a:t> </a:t>
          </a:r>
          <a:r>
            <a:rPr lang="en-US" sz="1400" b="1" kern="1200" dirty="0" err="1"/>
            <a:t>berwujud</a:t>
          </a:r>
          <a:r>
            <a:rPr lang="en-US" sz="1400" b="1" kern="1200" dirty="0"/>
            <a:t> </a:t>
          </a:r>
          <a:r>
            <a:rPr lang="en-US" sz="1400" kern="1200" dirty="0"/>
            <a:t>(</a:t>
          </a:r>
          <a:r>
            <a:rPr lang="en-US" sz="1400" b="1" i="1" kern="1200" dirty="0"/>
            <a:t>intangible</a:t>
          </a:r>
          <a:r>
            <a:rPr lang="en-US" sz="1400" kern="1200" dirty="0"/>
            <a:t>) </a:t>
          </a:r>
          <a:r>
            <a:rPr lang="en-US" sz="1400" kern="1200" dirty="0" err="1"/>
            <a:t>seperti</a:t>
          </a:r>
          <a:r>
            <a:rPr lang="en-US" sz="1400" kern="1200" dirty="0"/>
            <a:t> </a:t>
          </a:r>
          <a:r>
            <a:rPr lang="en-US" sz="1400" kern="1200" dirty="0" err="1"/>
            <a:t>visi</a:t>
          </a:r>
          <a:r>
            <a:rPr lang="en-US" sz="1400" kern="1200" dirty="0"/>
            <a:t> </a:t>
          </a:r>
          <a:r>
            <a:rPr lang="en-US" sz="1400" kern="1200" dirty="0" err="1"/>
            <a:t>dan</a:t>
          </a:r>
          <a:r>
            <a:rPr lang="en-US" sz="1400" kern="1200" dirty="0"/>
            <a:t> </a:t>
          </a:r>
          <a:r>
            <a:rPr lang="en-US" sz="1400" kern="1200" dirty="0" err="1"/>
            <a:t>misi</a:t>
          </a:r>
          <a:r>
            <a:rPr lang="en-US" sz="1400" kern="1200" dirty="0"/>
            <a:t>, </a:t>
          </a:r>
          <a:r>
            <a:rPr lang="en-US" sz="1400" kern="1200" dirty="0" err="1"/>
            <a:t>kurikulum</a:t>
          </a:r>
          <a:r>
            <a:rPr lang="en-US" sz="1400" kern="1200" dirty="0"/>
            <a:t>, </a:t>
          </a:r>
          <a:r>
            <a:rPr lang="en-US" sz="1400" kern="1200" dirty="0" err="1"/>
            <a:t>pengetahuan</a:t>
          </a:r>
          <a:r>
            <a:rPr lang="en-US" sz="1400" kern="1200" dirty="0"/>
            <a:t>, </a:t>
          </a:r>
          <a:r>
            <a:rPr lang="en-US" sz="1400" kern="1200" dirty="0" err="1"/>
            <a:t>sikap</a:t>
          </a:r>
          <a:r>
            <a:rPr lang="en-US" sz="1400" kern="1200" dirty="0"/>
            <a:t>, </a:t>
          </a:r>
          <a:r>
            <a:rPr lang="en-US" sz="1400" kern="1200" dirty="0" err="1"/>
            <a:t>kreativitas</a:t>
          </a:r>
          <a:r>
            <a:rPr lang="en-US" sz="1400" kern="1200" dirty="0"/>
            <a:t>, </a:t>
          </a:r>
          <a:r>
            <a:rPr lang="en-US" sz="1400" kern="1200" dirty="0" err="1"/>
            <a:t>tata</a:t>
          </a:r>
          <a:r>
            <a:rPr lang="en-US" sz="1400" kern="1200" dirty="0"/>
            <a:t> </a:t>
          </a:r>
          <a:r>
            <a:rPr lang="en-US" sz="1400" kern="1200" dirty="0" err="1"/>
            <a:t>nilai</a:t>
          </a:r>
          <a:r>
            <a:rPr lang="en-US" sz="1400" kern="1200" dirty="0"/>
            <a:t> </a:t>
          </a:r>
          <a:r>
            <a:rPr lang="en-US" sz="1400" kern="1200" dirty="0" err="1"/>
            <a:t>dan</a:t>
          </a:r>
          <a:r>
            <a:rPr lang="en-US" sz="1400" kern="1200" dirty="0"/>
            <a:t> </a:t>
          </a:r>
          <a:r>
            <a:rPr lang="en-US" sz="1400" kern="1200" dirty="0" err="1"/>
            <a:t>budaya</a:t>
          </a:r>
          <a:r>
            <a:rPr lang="en-US" sz="1400" kern="1200" dirty="0"/>
            <a:t>.</a:t>
          </a:r>
        </a:p>
      </dsp:txBody>
      <dsp:txXfrm>
        <a:off x="0" y="2653755"/>
        <a:ext cx="6411729" cy="838350"/>
      </dsp:txXfrm>
    </dsp:sp>
    <dsp:sp modelId="{D6978E3E-6F50-4722-857B-924D7D7BF191}">
      <dsp:nvSpPr>
        <dsp:cNvPr id="0" name=""/>
        <dsp:cNvSpPr/>
      </dsp:nvSpPr>
      <dsp:spPr>
        <a:xfrm>
          <a:off x="0" y="3492105"/>
          <a:ext cx="6411729" cy="431730"/>
        </a:xfrm>
        <a:prstGeom prst="roundRect">
          <a:avLst/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Proses</a:t>
          </a:r>
          <a:endParaRPr lang="en-US" sz="1800" kern="1200"/>
        </a:p>
      </dsp:txBody>
      <dsp:txXfrm>
        <a:off x="21075" y="3513180"/>
        <a:ext cx="6369579" cy="389580"/>
      </dsp:txXfrm>
    </dsp:sp>
    <dsp:sp modelId="{F7AFCEDC-DACF-487F-B7ED-E0728F7D7B31}">
      <dsp:nvSpPr>
        <dsp:cNvPr id="0" name=""/>
        <dsp:cNvSpPr/>
      </dsp:nvSpPr>
      <dsp:spPr>
        <a:xfrm>
          <a:off x="0" y="3923835"/>
          <a:ext cx="6411729" cy="4378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/>
            <a:t>Proses tersebut mencakup aspek: tatapamong, tatakelola, kepemimpinan, pembelajaran, suasana akademik, penelitian, dan pengabdian kepada masyarakat.</a:t>
          </a:r>
        </a:p>
      </dsp:txBody>
      <dsp:txXfrm>
        <a:off x="0" y="3923835"/>
        <a:ext cx="6411729" cy="437805"/>
      </dsp:txXfrm>
    </dsp:sp>
    <dsp:sp modelId="{2DEDA631-A163-4BBA-9953-02E40868F95B}">
      <dsp:nvSpPr>
        <dsp:cNvPr id="0" name=""/>
        <dsp:cNvSpPr/>
      </dsp:nvSpPr>
      <dsp:spPr>
        <a:xfrm>
          <a:off x="0" y="4361640"/>
          <a:ext cx="6411729" cy="43173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Luaran dan Capaian </a:t>
          </a:r>
          <a:endParaRPr lang="en-US" sz="1800" kern="1200"/>
        </a:p>
      </dsp:txBody>
      <dsp:txXfrm>
        <a:off x="21075" y="4382715"/>
        <a:ext cx="6369579" cy="389580"/>
      </dsp:txXfrm>
    </dsp:sp>
    <dsp:sp modelId="{A730551C-AD14-47EA-8567-2FF41910E193}">
      <dsp:nvSpPr>
        <dsp:cNvPr id="0" name=""/>
        <dsp:cNvSpPr/>
      </dsp:nvSpPr>
      <dsp:spPr>
        <a:xfrm>
          <a:off x="0" y="4793370"/>
          <a:ext cx="6411729" cy="633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/>
            <a:t>Luaran adalah hasil langsung dan segera dari proses: mutu dan relevansi lulusan (IPK, masa studi, masa tunggu lulusan, kesesuaian mutu lulusan dengan bidang kerja), hasil penelitian dan PkM (publikasi, hilirisasi, dan HaKI). </a:t>
          </a:r>
        </a:p>
      </dsp:txBody>
      <dsp:txXfrm>
        <a:off x="0" y="4793370"/>
        <a:ext cx="6411729" cy="63342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89953"/>
          <a:ext cx="6411729" cy="40774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Efisiensi</a:t>
          </a:r>
          <a:endParaRPr lang="en-US" sz="1700" kern="1200" dirty="0"/>
        </a:p>
      </dsp:txBody>
      <dsp:txXfrm>
        <a:off x="19904" y="109857"/>
        <a:ext cx="6371921" cy="367937"/>
      </dsp:txXfrm>
    </dsp:sp>
    <dsp:sp modelId="{9DC30CB3-5443-4E4F-8798-717384E476F7}">
      <dsp:nvSpPr>
        <dsp:cNvPr id="0" name=""/>
        <dsp:cNvSpPr/>
      </dsp:nvSpPr>
      <dsp:spPr>
        <a:xfrm>
          <a:off x="0" y="534888"/>
          <a:ext cx="6411729" cy="9677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/>
            <a:t>Adalah</a:t>
          </a:r>
          <a:r>
            <a:rPr lang="en-US" sz="1300" kern="1200" dirty="0"/>
            <a:t> </a:t>
          </a:r>
          <a:r>
            <a:rPr lang="en-US" sz="1300" kern="1200" dirty="0" err="1"/>
            <a:t>kesesuaian</a:t>
          </a:r>
          <a:r>
            <a:rPr lang="en-US" sz="1300" kern="1200" dirty="0"/>
            <a:t> </a:t>
          </a:r>
          <a:r>
            <a:rPr lang="en-US" sz="1300" kern="1200" dirty="0" err="1"/>
            <a:t>antara</a:t>
          </a:r>
          <a:r>
            <a:rPr lang="en-US" sz="1300" kern="1200" dirty="0"/>
            <a:t> input </a:t>
          </a:r>
          <a:r>
            <a:rPr lang="en-US" sz="1300" kern="1200" dirty="0" err="1"/>
            <a:t>dan</a:t>
          </a:r>
          <a:r>
            <a:rPr lang="en-US" sz="1300" kern="1200" dirty="0"/>
            <a:t> proses yang </a:t>
          </a:r>
          <a:r>
            <a:rPr lang="en-US" sz="1300" kern="1200" dirty="0" err="1"/>
            <a:t>dilaksanakan</a:t>
          </a:r>
          <a:r>
            <a:rPr lang="en-US" sz="1300" kern="1200" dirty="0"/>
            <a:t>, </a:t>
          </a:r>
          <a:r>
            <a:rPr lang="en-US" sz="1300" kern="1200" dirty="0" err="1"/>
            <a:t>dapat</a:t>
          </a:r>
          <a:r>
            <a:rPr lang="en-US" sz="1300" kern="1200" dirty="0"/>
            <a:t> </a:t>
          </a:r>
          <a:r>
            <a:rPr lang="en-US" sz="1300" kern="1200" dirty="0" err="1"/>
            <a:t>diperlihatkan</a:t>
          </a:r>
          <a:r>
            <a:rPr lang="en-US" sz="1300" kern="1200" dirty="0"/>
            <a:t> </a:t>
          </a:r>
          <a:r>
            <a:rPr lang="en-US" sz="1300" kern="1200" dirty="0" err="1"/>
            <a:t>dengan</a:t>
          </a:r>
          <a:r>
            <a:rPr lang="en-US" sz="1300" kern="1200" dirty="0"/>
            <a:t> </a:t>
          </a:r>
          <a:r>
            <a:rPr lang="en-US" sz="1300" kern="1200" dirty="0" err="1"/>
            <a:t>bagaimana</a:t>
          </a:r>
          <a:r>
            <a:rPr lang="en-US" sz="1300" kern="1200" dirty="0"/>
            <a:t> </a:t>
          </a:r>
          <a:r>
            <a:rPr lang="en-US" sz="1300" kern="1200" dirty="0" err="1"/>
            <a:t>peran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kinerja</a:t>
          </a:r>
          <a:r>
            <a:rPr lang="en-US" sz="1300" kern="1200" dirty="0"/>
            <a:t> </a:t>
          </a:r>
          <a:r>
            <a:rPr lang="en-US" sz="1300" kern="1200" dirty="0" err="1"/>
            <a:t>manajemen</a:t>
          </a:r>
          <a:r>
            <a:rPr lang="en-US" sz="1300" kern="1200" dirty="0"/>
            <a:t> </a:t>
          </a:r>
          <a:r>
            <a:rPr lang="en-US" sz="1300" kern="1200" dirty="0" err="1"/>
            <a:t>sumberdaya</a:t>
          </a:r>
          <a:r>
            <a:rPr lang="en-US" sz="1300" kern="1200" dirty="0"/>
            <a:t> </a:t>
          </a:r>
          <a:r>
            <a:rPr lang="en-US" sz="1300" kern="1200" dirty="0" err="1"/>
            <a:t>dalam</a:t>
          </a:r>
          <a:r>
            <a:rPr lang="en-US" sz="1300" kern="1200" dirty="0"/>
            <a:t> </a:t>
          </a:r>
          <a:r>
            <a:rPr lang="en-US" sz="1300" kern="1200" dirty="0" err="1"/>
            <a:t>pelaksanaan</a:t>
          </a:r>
          <a:r>
            <a:rPr lang="en-US" sz="1300" kern="1200" dirty="0"/>
            <a:t> proses </a:t>
          </a:r>
          <a:r>
            <a:rPr lang="en-US" sz="1300" kern="1200" dirty="0" err="1"/>
            <a:t>tersebut</a:t>
          </a:r>
          <a:r>
            <a:rPr lang="en-US" sz="1300" kern="1200" dirty="0"/>
            <a:t>. Tingkat </a:t>
          </a:r>
          <a:r>
            <a:rPr lang="en-US" sz="1300" kern="1200" dirty="0" err="1"/>
            <a:t>efisiensi</a:t>
          </a:r>
          <a:r>
            <a:rPr lang="en-US" sz="1300" kern="1200" dirty="0"/>
            <a:t> </a:t>
          </a:r>
          <a:r>
            <a:rPr lang="en-US" sz="1300" kern="1200" dirty="0" err="1"/>
            <a:t>dapat</a:t>
          </a:r>
          <a:r>
            <a:rPr lang="en-US" sz="1300" kern="1200" dirty="0"/>
            <a:t> </a:t>
          </a:r>
          <a:r>
            <a:rPr lang="en-US" sz="1300" kern="1200" dirty="0" err="1"/>
            <a:t>dihitung</a:t>
          </a:r>
          <a:r>
            <a:rPr lang="en-US" sz="1300" kern="1200" dirty="0"/>
            <a:t> </a:t>
          </a:r>
          <a:r>
            <a:rPr lang="en-US" sz="1300" kern="1200" dirty="0" err="1"/>
            <a:t>berdasarkan</a:t>
          </a:r>
          <a:r>
            <a:rPr lang="en-US" sz="1300" kern="1200" dirty="0"/>
            <a:t> </a:t>
          </a:r>
          <a:r>
            <a:rPr lang="en-US" sz="1300" kern="1200" dirty="0" err="1"/>
            <a:t>perbandingan</a:t>
          </a:r>
          <a:r>
            <a:rPr lang="en-US" sz="1300" kern="1200" dirty="0"/>
            <a:t> </a:t>
          </a:r>
          <a:r>
            <a:rPr lang="en-US" sz="1300" kern="1200" dirty="0" err="1"/>
            <a:t>antara</a:t>
          </a:r>
          <a:r>
            <a:rPr lang="en-US" sz="1300" kern="1200" dirty="0"/>
            <a:t> </a:t>
          </a:r>
          <a:r>
            <a:rPr lang="en-US" sz="1300" kern="1200" dirty="0" err="1"/>
            <a:t>sumberdaya</a:t>
          </a:r>
          <a:r>
            <a:rPr lang="en-US" sz="1300" kern="1200" dirty="0"/>
            <a:t> yang </a:t>
          </a:r>
          <a:r>
            <a:rPr lang="en-US" sz="1300" kern="1200" dirty="0" err="1"/>
            <a:t>telah</a:t>
          </a:r>
          <a:r>
            <a:rPr lang="en-US" sz="1300" kern="1200" dirty="0"/>
            <a:t> </a:t>
          </a:r>
          <a:r>
            <a:rPr lang="en-US" sz="1300" kern="1200" dirty="0" err="1"/>
            <a:t>dimanfaatkan</a:t>
          </a:r>
          <a:r>
            <a:rPr lang="en-US" sz="1300" kern="1200" dirty="0"/>
            <a:t> </a:t>
          </a:r>
          <a:r>
            <a:rPr lang="en-US" sz="1300" kern="1200" dirty="0" err="1"/>
            <a:t>dengan</a:t>
          </a:r>
          <a:r>
            <a:rPr lang="en-US" sz="1300" kern="1200" dirty="0"/>
            <a:t> </a:t>
          </a:r>
          <a:r>
            <a:rPr lang="en-US" sz="1300" kern="1200" dirty="0" err="1"/>
            <a:t>sumberdaya</a:t>
          </a:r>
          <a:r>
            <a:rPr lang="en-US" sz="1300" kern="1200" dirty="0"/>
            <a:t> yang </a:t>
          </a:r>
          <a:r>
            <a:rPr lang="en-US" sz="1300" kern="1200" dirty="0" err="1"/>
            <a:t>digunakan</a:t>
          </a:r>
          <a:r>
            <a:rPr lang="en-US" sz="1300" kern="1200" dirty="0"/>
            <a:t> </a:t>
          </a:r>
          <a:r>
            <a:rPr lang="en-US" sz="1300" kern="1200" dirty="0" err="1"/>
            <a:t>dalam</a:t>
          </a:r>
          <a:r>
            <a:rPr lang="en-US" sz="1300" kern="1200" dirty="0"/>
            <a:t> </a:t>
          </a:r>
          <a:r>
            <a:rPr lang="en-US" sz="1300" kern="1200" dirty="0" err="1"/>
            <a:t>melaksanakan</a:t>
          </a:r>
          <a:r>
            <a:rPr lang="en-US" sz="1300" kern="1200" dirty="0"/>
            <a:t> proses </a:t>
          </a:r>
          <a:r>
            <a:rPr lang="en-US" sz="1300" kern="1200" dirty="0" err="1"/>
            <a:t>tersebut</a:t>
          </a:r>
          <a:r>
            <a:rPr lang="en-US" sz="1300" kern="1200" dirty="0"/>
            <a:t>.</a:t>
          </a:r>
          <a:endParaRPr lang="en-US" sz="1300" b="0" kern="1200" dirty="0"/>
        </a:p>
      </dsp:txBody>
      <dsp:txXfrm>
        <a:off x="0" y="534888"/>
        <a:ext cx="6411729" cy="967725"/>
      </dsp:txXfrm>
    </dsp:sp>
    <dsp:sp modelId="{BB10665E-3681-48AF-8D13-2B8A0C41A91D}">
      <dsp:nvSpPr>
        <dsp:cNvPr id="0" name=""/>
        <dsp:cNvSpPr/>
      </dsp:nvSpPr>
      <dsp:spPr>
        <a:xfrm>
          <a:off x="0" y="1502613"/>
          <a:ext cx="6411729" cy="407745"/>
        </a:xfrm>
        <a:prstGeom prst="roundRect">
          <a:avLst/>
        </a:prstGeom>
        <a:solidFill>
          <a:schemeClr val="accent5">
            <a:hueOff val="-1470669"/>
            <a:satOff val="-2046"/>
            <a:lumOff val="-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Produktivitas</a:t>
          </a:r>
          <a:endParaRPr lang="en-US" sz="1700" kern="1200" dirty="0"/>
        </a:p>
      </dsp:txBody>
      <dsp:txXfrm>
        <a:off x="19904" y="1522517"/>
        <a:ext cx="6371921" cy="367937"/>
      </dsp:txXfrm>
    </dsp:sp>
    <dsp:sp modelId="{B743F4D8-190D-4A42-998B-34D5037B107C}">
      <dsp:nvSpPr>
        <dsp:cNvPr id="0" name=""/>
        <dsp:cNvSpPr/>
      </dsp:nvSpPr>
      <dsp:spPr>
        <a:xfrm>
          <a:off x="0" y="1910358"/>
          <a:ext cx="6411729" cy="7741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/>
            <a:t>Adalah</a:t>
          </a:r>
          <a:r>
            <a:rPr lang="en-US" sz="1300" kern="1200" dirty="0"/>
            <a:t> </a:t>
          </a:r>
          <a:r>
            <a:rPr lang="en-US" sz="1300" kern="1200" dirty="0" err="1"/>
            <a:t>kesesuaian</a:t>
          </a:r>
          <a:r>
            <a:rPr lang="en-US" sz="1300" kern="1200" dirty="0"/>
            <a:t> </a:t>
          </a:r>
          <a:r>
            <a:rPr lang="en-US" sz="1300" kern="1200" dirty="0" err="1"/>
            <a:t>antara</a:t>
          </a:r>
          <a:r>
            <a:rPr lang="en-US" sz="1300" kern="1200" dirty="0"/>
            <a:t> proses </a:t>
          </a:r>
          <a:r>
            <a:rPr lang="en-US" sz="1300" kern="1200" dirty="0" err="1"/>
            <a:t>dengan</a:t>
          </a:r>
          <a:r>
            <a:rPr lang="en-US" sz="1300" kern="1200" dirty="0"/>
            <a:t> </a:t>
          </a:r>
          <a:r>
            <a:rPr lang="en-US" sz="1300" kern="1200" dirty="0" err="1"/>
            <a:t>luaran</a:t>
          </a:r>
          <a:r>
            <a:rPr lang="en-US" sz="1300" kern="1200" dirty="0"/>
            <a:t> yang </a:t>
          </a:r>
          <a:r>
            <a:rPr lang="en-US" sz="1300" kern="1200" dirty="0" err="1"/>
            <a:t>dihasilkan</a:t>
          </a:r>
          <a:r>
            <a:rPr lang="en-US" sz="1300" kern="1200" dirty="0"/>
            <a:t>, </a:t>
          </a:r>
          <a:r>
            <a:rPr lang="en-US" sz="1300" kern="1200" dirty="0" err="1"/>
            <a:t>umumnya</a:t>
          </a:r>
          <a:r>
            <a:rPr lang="en-US" sz="1300" kern="1200" dirty="0"/>
            <a:t> </a:t>
          </a:r>
          <a:r>
            <a:rPr lang="en-US" sz="1300" kern="1200" dirty="0" err="1"/>
            <a:t>diperlihatkan</a:t>
          </a:r>
          <a:r>
            <a:rPr lang="en-US" sz="1300" kern="1200" dirty="0"/>
            <a:t> </a:t>
          </a:r>
          <a:r>
            <a:rPr lang="en-US" sz="1300" kern="1200" dirty="0" err="1"/>
            <a:t>dengan</a:t>
          </a:r>
          <a:r>
            <a:rPr lang="en-US" sz="1300" kern="1200" dirty="0"/>
            <a:t> </a:t>
          </a:r>
          <a:r>
            <a:rPr lang="en-US" sz="1300" kern="1200" dirty="0" err="1"/>
            <a:t>perbandingan</a:t>
          </a:r>
          <a:r>
            <a:rPr lang="en-US" sz="1300" kern="1200" dirty="0"/>
            <a:t> </a:t>
          </a:r>
          <a:r>
            <a:rPr lang="en-US" sz="1300" kern="1200" dirty="0" err="1"/>
            <a:t>jumlah</a:t>
          </a:r>
          <a:r>
            <a:rPr lang="en-US" sz="1300" kern="1200" dirty="0"/>
            <a:t> </a:t>
          </a:r>
          <a:r>
            <a:rPr lang="en-US" sz="1300" kern="1200" dirty="0" err="1"/>
            <a:t>luaran</a:t>
          </a:r>
          <a:r>
            <a:rPr lang="en-US" sz="1300" kern="1200" dirty="0"/>
            <a:t> yang </a:t>
          </a:r>
          <a:r>
            <a:rPr lang="en-US" sz="1300" kern="1200" dirty="0" err="1"/>
            <a:t>dihasilkan</a:t>
          </a:r>
          <a:r>
            <a:rPr lang="en-US" sz="1300" kern="1200" dirty="0"/>
            <a:t> </a:t>
          </a:r>
          <a:r>
            <a:rPr lang="en-US" sz="1300" kern="1200" dirty="0" err="1"/>
            <a:t>dari</a:t>
          </a:r>
          <a:r>
            <a:rPr lang="en-US" sz="1300" kern="1200" dirty="0"/>
            <a:t> </a:t>
          </a:r>
          <a:r>
            <a:rPr lang="en-US" sz="1300" kern="1200" dirty="0" err="1"/>
            <a:t>suatu</a:t>
          </a:r>
          <a:r>
            <a:rPr lang="en-US" sz="1300" kern="1200" dirty="0"/>
            <a:t> proses yang </a:t>
          </a:r>
          <a:r>
            <a:rPr lang="en-US" sz="1300" kern="1200" dirty="0" err="1"/>
            <a:t>memanfaatkan</a:t>
          </a:r>
          <a:r>
            <a:rPr lang="en-US" sz="1300" kern="1200" dirty="0"/>
            <a:t> </a:t>
          </a:r>
          <a:r>
            <a:rPr lang="en-US" sz="1300" kern="1200" dirty="0" err="1"/>
            <a:t>sumberdaya</a:t>
          </a:r>
          <a:r>
            <a:rPr lang="en-US" sz="1300" kern="1200" dirty="0"/>
            <a:t> </a:t>
          </a:r>
          <a:r>
            <a:rPr lang="en-US" sz="1300" kern="1200" dirty="0" err="1"/>
            <a:t>dengan</a:t>
          </a:r>
          <a:r>
            <a:rPr lang="en-US" sz="1300" kern="1200" dirty="0"/>
            <a:t> </a:t>
          </a:r>
          <a:r>
            <a:rPr lang="en-US" sz="1300" kern="1200" dirty="0" err="1"/>
            <a:t>standar</a:t>
          </a:r>
          <a:r>
            <a:rPr lang="en-US" sz="1300" kern="1200" dirty="0"/>
            <a:t> </a:t>
          </a:r>
          <a:r>
            <a:rPr lang="en-US" sz="1300" kern="1200" dirty="0" err="1"/>
            <a:t>tertentu</a:t>
          </a:r>
          <a:r>
            <a:rPr lang="en-US" sz="1300" kern="1200" dirty="0"/>
            <a:t>. </a:t>
          </a:r>
          <a:r>
            <a:rPr lang="en-US" sz="1300" kern="1200" dirty="0" err="1"/>
            <a:t>Perubahan</a:t>
          </a:r>
          <a:r>
            <a:rPr lang="en-US" sz="1300" kern="1200" dirty="0"/>
            <a:t> proses </a:t>
          </a:r>
          <a:r>
            <a:rPr lang="en-US" sz="1300" kern="1200" dirty="0" err="1"/>
            <a:t>dapat</a:t>
          </a:r>
          <a:r>
            <a:rPr lang="en-US" sz="1300" kern="1200" dirty="0"/>
            <a:t> </a:t>
          </a:r>
          <a:r>
            <a:rPr lang="en-US" sz="1300" kern="1200" dirty="0" err="1"/>
            <a:t>mempengaruhi</a:t>
          </a:r>
          <a:r>
            <a:rPr lang="en-US" sz="1300" kern="1200" dirty="0"/>
            <a:t> </a:t>
          </a:r>
          <a:r>
            <a:rPr lang="en-US" sz="1300" kern="1200" dirty="0" err="1"/>
            <a:t>tingkat</a:t>
          </a:r>
          <a:r>
            <a:rPr lang="en-US" sz="1300" kern="1200" dirty="0"/>
            <a:t> </a:t>
          </a:r>
          <a:r>
            <a:rPr lang="en-US" sz="1300" kern="1200" dirty="0" err="1"/>
            <a:t>produktivitas</a:t>
          </a:r>
          <a:r>
            <a:rPr lang="en-US" sz="1300" kern="1200" dirty="0"/>
            <a:t>.</a:t>
          </a:r>
        </a:p>
      </dsp:txBody>
      <dsp:txXfrm>
        <a:off x="0" y="1910358"/>
        <a:ext cx="6411729" cy="774180"/>
      </dsp:txXfrm>
    </dsp:sp>
    <dsp:sp modelId="{0C6250E1-16C7-4468-9673-D02DD1169685}">
      <dsp:nvSpPr>
        <dsp:cNvPr id="0" name=""/>
        <dsp:cNvSpPr/>
      </dsp:nvSpPr>
      <dsp:spPr>
        <a:xfrm>
          <a:off x="0" y="2684538"/>
          <a:ext cx="6411729" cy="407745"/>
        </a:xfrm>
        <a:prstGeom prst="roundRect">
          <a:avLst/>
        </a:prstGeom>
        <a:solidFill>
          <a:schemeClr val="accent5">
            <a:hueOff val="-2941338"/>
            <a:satOff val="-4091"/>
            <a:lumOff val="-15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Efektivitas</a:t>
          </a:r>
          <a:endParaRPr lang="en-US" sz="1700" kern="1200" dirty="0"/>
        </a:p>
      </dsp:txBody>
      <dsp:txXfrm>
        <a:off x="19904" y="2704442"/>
        <a:ext cx="6371921" cy="367937"/>
      </dsp:txXfrm>
    </dsp:sp>
    <dsp:sp modelId="{7438BCAD-2F7D-41A1-8E95-AE8439AF2BF6}">
      <dsp:nvSpPr>
        <dsp:cNvPr id="0" name=""/>
        <dsp:cNvSpPr/>
      </dsp:nvSpPr>
      <dsp:spPr>
        <a:xfrm>
          <a:off x="0" y="3092283"/>
          <a:ext cx="6411729" cy="5982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/>
            <a:t>Adalah</a:t>
          </a:r>
          <a:r>
            <a:rPr lang="en-US" sz="1300" kern="1200" dirty="0"/>
            <a:t> </a:t>
          </a:r>
          <a:r>
            <a:rPr lang="en-US" sz="1300" kern="1200" dirty="0" err="1"/>
            <a:t>kesesuaian</a:t>
          </a:r>
          <a:r>
            <a:rPr lang="en-US" sz="1300" kern="1200" dirty="0"/>
            <a:t> </a:t>
          </a:r>
          <a:r>
            <a:rPr lang="en-US" sz="1300" kern="1200" dirty="0" err="1"/>
            <a:t>antara</a:t>
          </a:r>
          <a:r>
            <a:rPr lang="en-US" sz="1300" kern="1200" dirty="0"/>
            <a:t> </a:t>
          </a:r>
          <a:r>
            <a:rPr lang="en-US" sz="1300" kern="1200" dirty="0" err="1"/>
            <a:t>tujuan</a:t>
          </a:r>
          <a:r>
            <a:rPr lang="en-US" sz="1300" kern="1200" dirty="0"/>
            <a:t> </a:t>
          </a:r>
          <a:r>
            <a:rPr lang="en-US" sz="1300" kern="1200" dirty="0" err="1"/>
            <a:t>atau</a:t>
          </a:r>
          <a:r>
            <a:rPr lang="en-US" sz="1300" kern="1200" dirty="0"/>
            <a:t> </a:t>
          </a:r>
          <a:r>
            <a:rPr lang="en-US" sz="1300" kern="1200" dirty="0" err="1"/>
            <a:t>sasaran</a:t>
          </a:r>
          <a:r>
            <a:rPr lang="en-US" sz="1300" kern="1200" dirty="0"/>
            <a:t> </a:t>
          </a:r>
          <a:r>
            <a:rPr lang="en-US" sz="1300" kern="1200" dirty="0" err="1"/>
            <a:t>dengan</a:t>
          </a:r>
          <a:r>
            <a:rPr lang="en-US" sz="1300" kern="1200" dirty="0"/>
            <a:t> </a:t>
          </a:r>
          <a:r>
            <a:rPr lang="en-US" sz="1300" kern="1200" dirty="0" err="1"/>
            <a:t>luaran</a:t>
          </a:r>
          <a:r>
            <a:rPr lang="en-US" sz="1300" kern="1200" dirty="0"/>
            <a:t> yang </a:t>
          </a:r>
          <a:r>
            <a:rPr lang="en-US" sz="1300" kern="1200" dirty="0" err="1"/>
            <a:t>dihasilkan</a:t>
          </a:r>
          <a:r>
            <a:rPr lang="en-US" sz="1300" kern="1200" dirty="0"/>
            <a:t>, </a:t>
          </a:r>
          <a:r>
            <a:rPr lang="en-US" sz="1300" kern="1200" dirty="0" err="1"/>
            <a:t>diperlihatkan</a:t>
          </a:r>
          <a:r>
            <a:rPr lang="en-US" sz="1300" kern="1200" dirty="0"/>
            <a:t> </a:t>
          </a:r>
          <a:r>
            <a:rPr lang="en-US" sz="1300" kern="1200" dirty="0" err="1"/>
            <a:t>dengan</a:t>
          </a:r>
          <a:r>
            <a:rPr lang="en-US" sz="1300" kern="1200" dirty="0"/>
            <a:t> </a:t>
          </a:r>
          <a:r>
            <a:rPr lang="en-US" sz="1300" kern="1200" dirty="0" err="1"/>
            <a:t>membandingkan</a:t>
          </a:r>
          <a:r>
            <a:rPr lang="en-US" sz="1300" kern="1200" dirty="0"/>
            <a:t> </a:t>
          </a:r>
          <a:r>
            <a:rPr lang="en-US" sz="1300" kern="1200" dirty="0" err="1"/>
            <a:t>tujuan</a:t>
          </a:r>
          <a:r>
            <a:rPr lang="en-US" sz="1300" kern="1200" dirty="0"/>
            <a:t> </a:t>
          </a:r>
          <a:r>
            <a:rPr lang="en-US" sz="1300" kern="1200" dirty="0" err="1"/>
            <a:t>dengan</a:t>
          </a:r>
          <a:r>
            <a:rPr lang="en-US" sz="1300" kern="1200" dirty="0"/>
            <a:t> </a:t>
          </a:r>
          <a:r>
            <a:rPr lang="en-US" sz="1300" kern="1200" dirty="0" err="1"/>
            <a:t>hasil</a:t>
          </a:r>
          <a:r>
            <a:rPr lang="en-US" sz="1300" kern="1200" dirty="0"/>
            <a:t> </a:t>
          </a:r>
          <a:r>
            <a:rPr lang="en-US" sz="1300" kern="1200" dirty="0" err="1"/>
            <a:t>dari</a:t>
          </a:r>
          <a:r>
            <a:rPr lang="en-US" sz="1300" kern="1200" dirty="0"/>
            <a:t> proses (</a:t>
          </a:r>
          <a:r>
            <a:rPr lang="en-US" sz="1300" kern="1200" dirty="0" err="1"/>
            <a:t>termasuk</a:t>
          </a:r>
          <a:r>
            <a:rPr lang="en-US" sz="1300" kern="1200" dirty="0"/>
            <a:t> </a:t>
          </a:r>
          <a:r>
            <a:rPr lang="en-US" sz="1300" kern="1200" dirty="0" err="1"/>
            <a:t>dampak</a:t>
          </a:r>
          <a:r>
            <a:rPr lang="en-US" sz="1300" kern="1200" dirty="0"/>
            <a:t> yang </a:t>
          </a:r>
          <a:r>
            <a:rPr lang="en-US" sz="1300" kern="1200" dirty="0" err="1"/>
            <a:t>dihasilkan</a:t>
          </a:r>
          <a:r>
            <a:rPr lang="en-US" sz="1300" kern="1200" dirty="0"/>
            <a:t>). </a:t>
          </a:r>
        </a:p>
      </dsp:txBody>
      <dsp:txXfrm>
        <a:off x="0" y="3092283"/>
        <a:ext cx="6411729" cy="598230"/>
      </dsp:txXfrm>
    </dsp:sp>
    <dsp:sp modelId="{D6978E3E-6F50-4722-857B-924D7D7BF191}">
      <dsp:nvSpPr>
        <dsp:cNvPr id="0" name=""/>
        <dsp:cNvSpPr/>
      </dsp:nvSpPr>
      <dsp:spPr>
        <a:xfrm>
          <a:off x="0" y="3690513"/>
          <a:ext cx="6411729" cy="407745"/>
        </a:xfrm>
        <a:prstGeom prst="roundRect">
          <a:avLst/>
        </a:prstGeom>
        <a:solidFill>
          <a:schemeClr val="accent5">
            <a:hueOff val="-4412007"/>
            <a:satOff val="-6137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Akuntabilitas</a:t>
          </a:r>
          <a:endParaRPr lang="en-US" sz="1700" kern="1200" dirty="0"/>
        </a:p>
      </dsp:txBody>
      <dsp:txXfrm>
        <a:off x="19904" y="3710417"/>
        <a:ext cx="6371921" cy="367937"/>
      </dsp:txXfrm>
    </dsp:sp>
    <dsp:sp modelId="{F7AFCEDC-DACF-487F-B7ED-E0728F7D7B31}">
      <dsp:nvSpPr>
        <dsp:cNvPr id="0" name=""/>
        <dsp:cNvSpPr/>
      </dsp:nvSpPr>
      <dsp:spPr>
        <a:xfrm>
          <a:off x="0" y="4098258"/>
          <a:ext cx="6411729" cy="5982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/>
            <a:t>Adalah</a:t>
          </a:r>
          <a:r>
            <a:rPr lang="en-US" sz="1300" kern="1200" dirty="0"/>
            <a:t> </a:t>
          </a:r>
          <a:r>
            <a:rPr lang="en-US" sz="1300" kern="1200" dirty="0" err="1"/>
            <a:t>tingkat</a:t>
          </a:r>
          <a:r>
            <a:rPr lang="en-US" sz="1300" kern="1200" dirty="0"/>
            <a:t> </a:t>
          </a:r>
          <a:r>
            <a:rPr lang="en-US" sz="1300" kern="1200" dirty="0" err="1"/>
            <a:t>pertanggungjawaban</a:t>
          </a:r>
          <a:r>
            <a:rPr lang="en-US" sz="1300" kern="1200" dirty="0"/>
            <a:t> yang </a:t>
          </a:r>
          <a:r>
            <a:rPr lang="en-US" sz="1300" kern="1200" dirty="0" err="1"/>
            <a:t>menyangkut</a:t>
          </a:r>
          <a:r>
            <a:rPr lang="en-US" sz="1300" kern="1200" dirty="0"/>
            <a:t> </a:t>
          </a:r>
          <a:r>
            <a:rPr lang="en-US" sz="1300" kern="1200" dirty="0" err="1"/>
            <a:t>bagaimana</a:t>
          </a:r>
          <a:r>
            <a:rPr lang="en-US" sz="1300" kern="1200" dirty="0"/>
            <a:t> </a:t>
          </a:r>
          <a:r>
            <a:rPr lang="en-US" sz="1300" kern="1200" dirty="0" err="1"/>
            <a:t>sumberdaya</a:t>
          </a:r>
          <a:r>
            <a:rPr lang="en-US" sz="1300" kern="1200" dirty="0"/>
            <a:t> </a:t>
          </a:r>
          <a:r>
            <a:rPr lang="en-US" sz="1300" kern="1200" dirty="0" err="1"/>
            <a:t>institusi</a:t>
          </a:r>
          <a:r>
            <a:rPr lang="en-US" sz="1300" kern="1200" dirty="0"/>
            <a:t> </a:t>
          </a:r>
          <a:r>
            <a:rPr lang="en-US" sz="1300" kern="1200" dirty="0" err="1"/>
            <a:t>pendidikan</a:t>
          </a:r>
          <a:r>
            <a:rPr lang="en-US" sz="1300" kern="1200" dirty="0"/>
            <a:t> </a:t>
          </a:r>
          <a:r>
            <a:rPr lang="en-US" sz="1300" kern="1200" dirty="0" err="1"/>
            <a:t>tinggi</a:t>
          </a:r>
          <a:r>
            <a:rPr lang="en-US" sz="1300" kern="1200" dirty="0"/>
            <a:t> </a:t>
          </a:r>
          <a:r>
            <a:rPr lang="en-US" sz="1300" kern="1200" dirty="0" err="1"/>
            <a:t>dimanfaatkan</a:t>
          </a:r>
          <a:r>
            <a:rPr lang="en-US" sz="1300" kern="1200" dirty="0"/>
            <a:t> </a:t>
          </a:r>
          <a:r>
            <a:rPr lang="en-US" sz="1300" kern="1200" dirty="0" err="1"/>
            <a:t>dalam</a:t>
          </a:r>
          <a:r>
            <a:rPr lang="en-US" sz="1300" kern="1200" dirty="0"/>
            <a:t> </a:t>
          </a:r>
          <a:r>
            <a:rPr lang="en-US" sz="1300" kern="1200" dirty="0" err="1"/>
            <a:t>upaya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kegiatan</a:t>
          </a:r>
          <a:r>
            <a:rPr lang="en-US" sz="1300" kern="1200" dirty="0"/>
            <a:t> </a:t>
          </a:r>
          <a:r>
            <a:rPr lang="en-US" sz="1300" kern="1200" dirty="0" err="1"/>
            <a:t>untuk</a:t>
          </a:r>
          <a:r>
            <a:rPr lang="en-US" sz="1300" kern="1200" dirty="0"/>
            <a:t> </a:t>
          </a:r>
          <a:r>
            <a:rPr lang="en-US" sz="1300" kern="1200" dirty="0" err="1"/>
            <a:t>mencapai</a:t>
          </a:r>
          <a:r>
            <a:rPr lang="en-US" sz="1300" kern="1200" dirty="0"/>
            <a:t> </a:t>
          </a:r>
          <a:r>
            <a:rPr lang="en-US" sz="1300" kern="1200" dirty="0" err="1"/>
            <a:t>tujuan</a:t>
          </a:r>
          <a:r>
            <a:rPr lang="en-US" sz="1300" kern="1200" dirty="0"/>
            <a:t> yang </a:t>
          </a:r>
          <a:r>
            <a:rPr lang="en-US" sz="1300" kern="1200" dirty="0" err="1"/>
            <a:t>telah</a:t>
          </a:r>
          <a:r>
            <a:rPr lang="en-US" sz="1300" kern="1200" dirty="0"/>
            <a:t> </a:t>
          </a:r>
          <a:r>
            <a:rPr lang="en-US" sz="1300" kern="1200" dirty="0" err="1"/>
            <a:t>ditetapkan</a:t>
          </a:r>
          <a:r>
            <a:rPr lang="en-US" sz="1300" kern="1200" dirty="0"/>
            <a:t>. </a:t>
          </a:r>
        </a:p>
      </dsp:txBody>
      <dsp:txXfrm>
        <a:off x="0" y="4098258"/>
        <a:ext cx="6411729" cy="598230"/>
      </dsp:txXfrm>
    </dsp:sp>
    <dsp:sp modelId="{2DEDA631-A163-4BBA-9953-02E40868F95B}">
      <dsp:nvSpPr>
        <dsp:cNvPr id="0" name=""/>
        <dsp:cNvSpPr/>
      </dsp:nvSpPr>
      <dsp:spPr>
        <a:xfrm>
          <a:off x="0" y="4687610"/>
          <a:ext cx="6411729" cy="407745"/>
        </a:xfrm>
        <a:prstGeom prst="roundRect">
          <a:avLst/>
        </a:prstGeom>
        <a:solidFill>
          <a:schemeClr val="accent5">
            <a:hueOff val="-5882676"/>
            <a:satOff val="-8182"/>
            <a:lumOff val="-31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Suasana</a:t>
          </a:r>
          <a:r>
            <a:rPr lang="en-US" sz="1700" b="1" kern="1200" dirty="0"/>
            <a:t> </a:t>
          </a:r>
          <a:r>
            <a:rPr lang="en-US" sz="1700" b="1" kern="1200" dirty="0" err="1"/>
            <a:t>Akademik</a:t>
          </a:r>
          <a:endParaRPr lang="en-US" sz="1700" kern="1200" dirty="0"/>
        </a:p>
      </dsp:txBody>
      <dsp:txXfrm>
        <a:off x="19904" y="4707514"/>
        <a:ext cx="6371921" cy="367937"/>
      </dsp:txXfrm>
    </dsp:sp>
    <dsp:sp modelId="{A730551C-AD14-47EA-8567-2FF41910E193}">
      <dsp:nvSpPr>
        <dsp:cNvPr id="0" name=""/>
        <dsp:cNvSpPr/>
      </dsp:nvSpPr>
      <dsp:spPr>
        <a:xfrm>
          <a:off x="0" y="5104233"/>
          <a:ext cx="6411729" cy="4134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/>
            <a:t>Diartikan</a:t>
          </a:r>
          <a:r>
            <a:rPr lang="en-US" sz="1300" kern="1200" dirty="0"/>
            <a:t> </a:t>
          </a:r>
          <a:r>
            <a:rPr lang="en-US" sz="1300" kern="1200" dirty="0" err="1"/>
            <a:t>sebagai</a:t>
          </a:r>
          <a:r>
            <a:rPr lang="en-US" sz="1300" kern="1200" dirty="0"/>
            <a:t> </a:t>
          </a:r>
          <a:r>
            <a:rPr lang="en-US" sz="1300" kern="1200" dirty="0" err="1"/>
            <a:t>tingkat</a:t>
          </a:r>
          <a:r>
            <a:rPr lang="en-US" sz="1300" kern="1200" dirty="0"/>
            <a:t> </a:t>
          </a:r>
          <a:r>
            <a:rPr lang="en-US" sz="1300" kern="1200" dirty="0" err="1"/>
            <a:t>kepuasan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motivasi</a:t>
          </a:r>
          <a:r>
            <a:rPr lang="en-US" sz="1300" kern="1200" dirty="0"/>
            <a:t> </a:t>
          </a:r>
          <a:r>
            <a:rPr lang="en-US" sz="1300" kern="1200" dirty="0" err="1"/>
            <a:t>sivitas</a:t>
          </a:r>
          <a:r>
            <a:rPr lang="en-US" sz="1300" kern="1200" dirty="0"/>
            <a:t> </a:t>
          </a:r>
          <a:r>
            <a:rPr lang="en-US" sz="1300" kern="1200" dirty="0" err="1"/>
            <a:t>akademika</a:t>
          </a:r>
          <a:r>
            <a:rPr lang="en-US" sz="1300" kern="1200" dirty="0"/>
            <a:t> </a:t>
          </a:r>
          <a:r>
            <a:rPr lang="en-US" sz="1300" kern="1200" dirty="0" err="1"/>
            <a:t>dalam</a:t>
          </a:r>
          <a:r>
            <a:rPr lang="en-US" sz="1300" kern="1200" dirty="0"/>
            <a:t> </a:t>
          </a:r>
          <a:r>
            <a:rPr lang="en-US" sz="1300" kern="1200" dirty="0" err="1"/>
            <a:t>menyelesaikan</a:t>
          </a:r>
          <a:r>
            <a:rPr lang="en-US" sz="1300" kern="1200" dirty="0"/>
            <a:t> </a:t>
          </a:r>
          <a:r>
            <a:rPr lang="en-US" sz="1300" kern="1200" dirty="0" err="1"/>
            <a:t>tugasnya</a:t>
          </a:r>
          <a:r>
            <a:rPr lang="en-US" sz="1300" kern="1200" dirty="0"/>
            <a:t> </a:t>
          </a:r>
          <a:r>
            <a:rPr lang="en-US" sz="1300" kern="1200" dirty="0" err="1"/>
            <a:t>untuk</a:t>
          </a:r>
          <a:r>
            <a:rPr lang="en-US" sz="1300" kern="1200" dirty="0"/>
            <a:t> </a:t>
          </a:r>
          <a:r>
            <a:rPr lang="en-US" sz="1300" kern="1200" dirty="0" err="1"/>
            <a:t>mencapai</a:t>
          </a:r>
          <a:r>
            <a:rPr lang="en-US" sz="1300" kern="1200" dirty="0"/>
            <a:t> </a:t>
          </a:r>
          <a:r>
            <a:rPr lang="en-US" sz="1300" kern="1200" dirty="0" err="1"/>
            <a:t>tujuan</a:t>
          </a:r>
          <a:r>
            <a:rPr lang="en-US" sz="1300" kern="1200" dirty="0"/>
            <a:t> </a:t>
          </a:r>
          <a:r>
            <a:rPr lang="en-US" sz="1300" kern="1200" dirty="0" err="1"/>
            <a:t>institusi</a:t>
          </a:r>
          <a:r>
            <a:rPr lang="en-US" sz="1300" kern="1200" dirty="0"/>
            <a:t>. </a:t>
          </a:r>
        </a:p>
      </dsp:txBody>
      <dsp:txXfrm>
        <a:off x="0" y="5104233"/>
        <a:ext cx="6411729" cy="413482"/>
      </dsp:txXfrm>
    </dsp:sp>
    <dsp:sp modelId="{D2D630EE-C109-4E93-BA07-03321C5EAE52}">
      <dsp:nvSpPr>
        <dsp:cNvPr id="0" name=""/>
        <dsp:cNvSpPr/>
      </dsp:nvSpPr>
      <dsp:spPr>
        <a:xfrm>
          <a:off x="0" y="5517715"/>
          <a:ext cx="6411729" cy="407745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Kemampuan</a:t>
          </a:r>
          <a:r>
            <a:rPr lang="en-US" sz="1700" b="1" kern="1200" dirty="0"/>
            <a:t> </a:t>
          </a:r>
          <a:r>
            <a:rPr lang="en-US" sz="1700" b="1" kern="1200" dirty="0" err="1"/>
            <a:t>Inovatif</a:t>
          </a:r>
          <a:endParaRPr lang="en-US" sz="1700" kern="1200" dirty="0"/>
        </a:p>
      </dsp:txBody>
      <dsp:txXfrm>
        <a:off x="19904" y="5537619"/>
        <a:ext cx="6371921" cy="367937"/>
      </dsp:txXfrm>
    </dsp:sp>
    <dsp:sp modelId="{23F3AF34-2715-49E5-9F52-529EF0CC3006}">
      <dsp:nvSpPr>
        <dsp:cNvPr id="0" name=""/>
        <dsp:cNvSpPr/>
      </dsp:nvSpPr>
      <dsp:spPr>
        <a:xfrm>
          <a:off x="0" y="5925460"/>
          <a:ext cx="6411729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/>
            <a:t>Adalah</a:t>
          </a:r>
          <a:r>
            <a:rPr lang="en-US" sz="1300" kern="1200" dirty="0"/>
            <a:t> </a:t>
          </a:r>
          <a:r>
            <a:rPr lang="en-US" sz="1300" kern="1200" dirty="0" err="1"/>
            <a:t>kemampuan</a:t>
          </a:r>
          <a:r>
            <a:rPr lang="en-US" sz="1300" kern="1200" dirty="0"/>
            <a:t> </a:t>
          </a:r>
          <a:r>
            <a:rPr lang="en-US" sz="1300" kern="1200" dirty="0" err="1"/>
            <a:t>institusi</a:t>
          </a:r>
          <a:r>
            <a:rPr lang="en-US" sz="1300" kern="1200" dirty="0"/>
            <a:t> </a:t>
          </a:r>
          <a:r>
            <a:rPr lang="en-US" sz="1300" kern="1200" dirty="0" err="1"/>
            <a:t>dalam</a:t>
          </a:r>
          <a:r>
            <a:rPr lang="en-US" sz="1300" kern="1200" dirty="0"/>
            <a:t> </a:t>
          </a:r>
          <a:r>
            <a:rPr lang="en-US" sz="1300" kern="1200" dirty="0" err="1"/>
            <a:t>menghasilkan</a:t>
          </a:r>
          <a:r>
            <a:rPr lang="en-US" sz="1300" kern="1200" dirty="0"/>
            <a:t> </a:t>
          </a:r>
          <a:r>
            <a:rPr lang="en-US" sz="1300" kern="1200" dirty="0" err="1"/>
            <a:t>nilai</a:t>
          </a:r>
          <a:r>
            <a:rPr lang="en-US" sz="1300" kern="1200" dirty="0"/>
            <a:t> </a:t>
          </a:r>
          <a:r>
            <a:rPr lang="en-US" sz="1300" kern="1200" dirty="0" err="1"/>
            <a:t>tambah</a:t>
          </a:r>
          <a:r>
            <a:rPr lang="en-US" sz="1300" kern="1200" dirty="0"/>
            <a:t> </a:t>
          </a:r>
          <a:r>
            <a:rPr lang="en-US" sz="1300" kern="1200" dirty="0" err="1"/>
            <a:t>pada</a:t>
          </a:r>
          <a:r>
            <a:rPr lang="en-US" sz="1300" kern="1200" dirty="0"/>
            <a:t> </a:t>
          </a:r>
          <a:r>
            <a:rPr lang="en-US" sz="1300" kern="1200" dirty="0" err="1"/>
            <a:t>luaran</a:t>
          </a:r>
          <a:r>
            <a:rPr lang="en-US" sz="1300" kern="1200" dirty="0"/>
            <a:t>.</a:t>
          </a:r>
        </a:p>
      </dsp:txBody>
      <dsp:txXfrm>
        <a:off x="0" y="5925460"/>
        <a:ext cx="6411729" cy="28152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88563"/>
          <a:ext cx="6604951" cy="35977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 err="1"/>
            <a:t>Penetapan</a:t>
          </a:r>
          <a:r>
            <a:rPr lang="en-US" sz="1500" b="1" kern="1200" dirty="0"/>
            <a:t> Tim </a:t>
          </a:r>
          <a:r>
            <a:rPr lang="en-US" sz="1500" b="1" kern="1200" dirty="0" err="1"/>
            <a:t>Penyusun</a:t>
          </a:r>
          <a:r>
            <a:rPr lang="en-US" sz="1500" b="1" kern="1200" dirty="0"/>
            <a:t> (</a:t>
          </a:r>
          <a:r>
            <a:rPr lang="en-US" sz="1500" b="1" i="1" kern="1200" dirty="0"/>
            <a:t>Task Force</a:t>
          </a:r>
          <a:r>
            <a:rPr lang="en-US" sz="1500" b="1" kern="1200" dirty="0"/>
            <a:t>) </a:t>
          </a:r>
          <a:endParaRPr lang="en-US" sz="1500" kern="1200" dirty="0"/>
        </a:p>
      </dsp:txBody>
      <dsp:txXfrm>
        <a:off x="17563" y="106126"/>
        <a:ext cx="6569825" cy="324648"/>
      </dsp:txXfrm>
    </dsp:sp>
    <dsp:sp modelId="{9DC30CB3-5443-4E4F-8798-717384E476F7}">
      <dsp:nvSpPr>
        <dsp:cNvPr id="0" name=""/>
        <dsp:cNvSpPr/>
      </dsp:nvSpPr>
      <dsp:spPr>
        <a:xfrm>
          <a:off x="0" y="448338"/>
          <a:ext cx="6604951" cy="543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707" tIns="19050" rIns="106680" bIns="1905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Pimpinan</a:t>
          </a:r>
          <a:r>
            <a:rPr lang="en-US" sz="1200" kern="1200" dirty="0"/>
            <a:t> </a:t>
          </a:r>
          <a:r>
            <a:rPr lang="en-US" sz="1200" kern="1200" dirty="0" err="1"/>
            <a:t>institusi</a:t>
          </a:r>
          <a:r>
            <a:rPr lang="en-US" sz="1200" kern="1200" dirty="0"/>
            <a:t> </a:t>
          </a:r>
          <a:r>
            <a:rPr lang="en-US" sz="1200" kern="1200" dirty="0" err="1"/>
            <a:t>menetapkan</a:t>
          </a:r>
          <a:r>
            <a:rPr lang="en-US" sz="1200" kern="1200" dirty="0"/>
            <a:t> </a:t>
          </a:r>
          <a:r>
            <a:rPr lang="en-US" sz="1200" kern="1200" dirty="0" err="1"/>
            <a:t>tim</a:t>
          </a:r>
          <a:r>
            <a:rPr lang="en-US" sz="1200" kern="1200" dirty="0"/>
            <a:t> </a:t>
          </a:r>
          <a:r>
            <a:rPr lang="en-US" sz="1200" kern="1200" dirty="0" err="1"/>
            <a:t>penyusun</a:t>
          </a:r>
          <a:r>
            <a:rPr lang="en-US" sz="1200" kern="1200" dirty="0"/>
            <a:t> LED (LKPT </a:t>
          </a:r>
          <a:r>
            <a:rPr lang="en-US" sz="1200" kern="1200" dirty="0" err="1"/>
            <a:t>bagian</a:t>
          </a:r>
          <a:r>
            <a:rPr lang="en-US" sz="1200" kern="1200" dirty="0"/>
            <a:t> </a:t>
          </a:r>
          <a:r>
            <a:rPr lang="en-US" sz="1200" kern="1200" dirty="0" err="1"/>
            <a:t>tidak</a:t>
          </a:r>
          <a:r>
            <a:rPr lang="en-US" sz="1200" kern="1200" dirty="0"/>
            <a:t> </a:t>
          </a:r>
          <a:r>
            <a:rPr lang="en-US" sz="1200" kern="1200" dirty="0" err="1"/>
            <a:t>terpisahkan</a:t>
          </a:r>
          <a:r>
            <a:rPr lang="en-US" sz="1200" kern="1200" dirty="0"/>
            <a:t>) yang </a:t>
          </a:r>
          <a:r>
            <a:rPr lang="en-US" sz="1200" kern="1200" dirty="0" err="1"/>
            <a:t>merupakan</a:t>
          </a:r>
          <a:r>
            <a:rPr lang="en-US" sz="1200" kern="1200" dirty="0"/>
            <a:t> orang yang </a:t>
          </a:r>
          <a:r>
            <a:rPr lang="en-US" sz="1200" kern="1200" dirty="0" err="1"/>
            <a:t>memahami</a:t>
          </a:r>
          <a:r>
            <a:rPr lang="en-US" sz="1200" kern="1200" dirty="0"/>
            <a:t> </a:t>
          </a:r>
          <a:r>
            <a:rPr lang="en-US" sz="1200" kern="1200" dirty="0" err="1"/>
            <a:t>manajemen</a:t>
          </a:r>
          <a:r>
            <a:rPr lang="en-US" sz="1200" kern="1200" dirty="0"/>
            <a:t> PT </a:t>
          </a:r>
          <a:r>
            <a:rPr lang="en-US" sz="1200" kern="1200" dirty="0" err="1"/>
            <a:t>melalui</a:t>
          </a:r>
          <a:r>
            <a:rPr lang="en-US" sz="1200" kern="1200" dirty="0"/>
            <a:t> </a:t>
          </a:r>
          <a:r>
            <a:rPr lang="en-US" sz="1200" kern="1200" dirty="0" err="1"/>
            <a:t>keputusan</a:t>
          </a:r>
          <a:r>
            <a:rPr lang="en-US" sz="1200" kern="1200" dirty="0"/>
            <a:t> yang legal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disertai</a:t>
          </a:r>
          <a:r>
            <a:rPr lang="en-US" sz="1200" kern="1200" dirty="0"/>
            <a:t> </a:t>
          </a:r>
          <a:r>
            <a:rPr lang="en-US" sz="1200" kern="1200" dirty="0" err="1"/>
            <a:t>dengan</a:t>
          </a:r>
          <a:r>
            <a:rPr lang="en-US" sz="1200" kern="1200" dirty="0"/>
            <a:t> </a:t>
          </a:r>
          <a:r>
            <a:rPr lang="en-US" sz="1200" kern="1200" dirty="0" err="1"/>
            <a:t>tugas</a:t>
          </a:r>
          <a:r>
            <a:rPr lang="en-US" sz="1200" kern="1200" dirty="0"/>
            <a:t>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tanggungjawabnya</a:t>
          </a:r>
          <a:r>
            <a:rPr lang="en-US" sz="1200" kern="1200" dirty="0"/>
            <a:t>. </a:t>
          </a:r>
          <a:endParaRPr lang="en-US" sz="1200" b="0" kern="1200" dirty="0"/>
        </a:p>
      </dsp:txBody>
      <dsp:txXfrm>
        <a:off x="0" y="448338"/>
        <a:ext cx="6604951" cy="543375"/>
      </dsp:txXfrm>
    </dsp:sp>
    <dsp:sp modelId="{BB10665E-3681-48AF-8D13-2B8A0C41A91D}">
      <dsp:nvSpPr>
        <dsp:cNvPr id="0" name=""/>
        <dsp:cNvSpPr/>
      </dsp:nvSpPr>
      <dsp:spPr>
        <a:xfrm>
          <a:off x="0" y="991713"/>
          <a:ext cx="6604951" cy="359774"/>
        </a:xfrm>
        <a:prstGeom prst="roundRect">
          <a:avLst/>
        </a:prstGeom>
        <a:solidFill>
          <a:schemeClr val="accent5">
            <a:hueOff val="-1225557"/>
            <a:satOff val="-1705"/>
            <a:lumOff val="-6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 err="1"/>
            <a:t>Penyusunan</a:t>
          </a:r>
          <a:r>
            <a:rPr lang="en-US" sz="1500" b="1" kern="1200" dirty="0"/>
            <a:t> </a:t>
          </a:r>
          <a:r>
            <a:rPr lang="en-US" sz="1500" b="1" kern="1200" dirty="0" err="1"/>
            <a:t>Jadwal</a:t>
          </a:r>
          <a:r>
            <a:rPr lang="en-US" sz="1500" b="1" kern="1200" dirty="0"/>
            <a:t> </a:t>
          </a:r>
          <a:r>
            <a:rPr lang="en-US" sz="1500" b="1" kern="1200" dirty="0" err="1"/>
            <a:t>Kerja</a:t>
          </a:r>
          <a:r>
            <a:rPr lang="en-US" sz="1500" b="1" kern="1200" dirty="0"/>
            <a:t> Tim </a:t>
          </a:r>
          <a:endParaRPr lang="en-US" sz="1500" kern="1200" dirty="0"/>
        </a:p>
      </dsp:txBody>
      <dsp:txXfrm>
        <a:off x="17563" y="1009276"/>
        <a:ext cx="6569825" cy="324648"/>
      </dsp:txXfrm>
    </dsp:sp>
    <dsp:sp modelId="{B743F4D8-190D-4A42-998B-34D5037B107C}">
      <dsp:nvSpPr>
        <dsp:cNvPr id="0" name=""/>
        <dsp:cNvSpPr/>
      </dsp:nvSpPr>
      <dsp:spPr>
        <a:xfrm>
          <a:off x="0" y="1351488"/>
          <a:ext cx="6604951" cy="380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707" tIns="19050" rIns="106680" bIns="1905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Jadwal</a:t>
          </a:r>
          <a:r>
            <a:rPr lang="en-US" sz="1200" kern="1200" dirty="0"/>
            <a:t> </a:t>
          </a:r>
          <a:r>
            <a:rPr lang="en-US" sz="1200" kern="1200" dirty="0" err="1"/>
            <a:t>kerja</a:t>
          </a:r>
          <a:r>
            <a:rPr lang="en-US" sz="1200" kern="1200" dirty="0"/>
            <a:t> yang </a:t>
          </a:r>
          <a:r>
            <a:rPr lang="en-US" sz="1200" kern="1200" dirty="0" err="1"/>
            <a:t>dihitung</a:t>
          </a:r>
          <a:r>
            <a:rPr lang="en-US" sz="1200" kern="1200" dirty="0"/>
            <a:t> </a:t>
          </a:r>
          <a:r>
            <a:rPr lang="en-US" sz="1200" kern="1200" dirty="0" err="1"/>
            <a:t>mundur</a:t>
          </a:r>
          <a:r>
            <a:rPr lang="en-US" sz="1200" kern="1200" dirty="0"/>
            <a:t> </a:t>
          </a:r>
          <a:r>
            <a:rPr lang="en-US" sz="1200" kern="1200" dirty="0" err="1"/>
            <a:t>dari</a:t>
          </a:r>
          <a:r>
            <a:rPr lang="en-US" sz="1200" kern="1200" dirty="0"/>
            <a:t> </a:t>
          </a:r>
          <a:r>
            <a:rPr lang="en-US" sz="1200" kern="1200" dirty="0" err="1"/>
            <a:t>batas</a:t>
          </a:r>
          <a:r>
            <a:rPr lang="en-US" sz="1200" kern="1200" dirty="0"/>
            <a:t> </a:t>
          </a:r>
          <a:r>
            <a:rPr lang="en-US" sz="1200" kern="1200" dirty="0" err="1"/>
            <a:t>waktu</a:t>
          </a:r>
          <a:r>
            <a:rPr lang="en-US" sz="1200" kern="1200" dirty="0"/>
            <a:t> </a:t>
          </a:r>
          <a:r>
            <a:rPr lang="en-US" sz="1200" kern="1200" dirty="0" err="1"/>
            <a:t>penyerahan</a:t>
          </a:r>
          <a:r>
            <a:rPr lang="en-US" sz="1200" kern="1200" dirty="0"/>
            <a:t> </a:t>
          </a:r>
          <a:r>
            <a:rPr lang="en-US" sz="1200" kern="1200" dirty="0" err="1"/>
            <a:t>laporan</a:t>
          </a:r>
          <a:r>
            <a:rPr lang="en-US" sz="1200" kern="1200" dirty="0"/>
            <a:t> </a:t>
          </a:r>
          <a:r>
            <a:rPr lang="en-US" sz="1200" kern="1200" dirty="0" err="1"/>
            <a:t>evaluasi</a:t>
          </a:r>
          <a:r>
            <a:rPr lang="en-US" sz="1200" kern="1200" dirty="0"/>
            <a:t> </a:t>
          </a:r>
          <a:r>
            <a:rPr lang="en-US" sz="1200" kern="1200" dirty="0" err="1"/>
            <a:t>diri</a:t>
          </a:r>
          <a:r>
            <a:rPr lang="en-US" sz="1200" kern="1200" dirty="0"/>
            <a:t> </a:t>
          </a:r>
          <a:r>
            <a:rPr lang="en-US" sz="1200" kern="1200" dirty="0" err="1"/>
            <a:t>sebagai</a:t>
          </a:r>
          <a:r>
            <a:rPr lang="en-US" sz="1200" kern="1200" dirty="0"/>
            <a:t> </a:t>
          </a:r>
          <a:r>
            <a:rPr lang="en-US" sz="1200" kern="1200" dirty="0" err="1"/>
            <a:t>bagian</a:t>
          </a:r>
          <a:r>
            <a:rPr lang="en-US" sz="1200" kern="1200" dirty="0"/>
            <a:t> </a:t>
          </a:r>
          <a:r>
            <a:rPr lang="en-US" sz="1200" kern="1200" dirty="0" err="1"/>
            <a:t>dari</a:t>
          </a:r>
          <a:r>
            <a:rPr lang="en-US" sz="1200" kern="1200" dirty="0"/>
            <a:t> </a:t>
          </a:r>
          <a:r>
            <a:rPr lang="en-US" sz="1200" kern="1200" dirty="0" err="1"/>
            <a:t>dokumen</a:t>
          </a:r>
          <a:r>
            <a:rPr lang="en-US" sz="1200" kern="1200" dirty="0"/>
            <a:t> </a:t>
          </a:r>
          <a:r>
            <a:rPr lang="en-US" sz="1200" kern="1200" dirty="0" err="1"/>
            <a:t>usulan</a:t>
          </a:r>
          <a:r>
            <a:rPr lang="en-US" sz="1200" kern="1200" dirty="0"/>
            <a:t> </a:t>
          </a:r>
          <a:r>
            <a:rPr lang="en-US" sz="1200" kern="1200" dirty="0" err="1"/>
            <a:t>akreditasi</a:t>
          </a:r>
          <a:r>
            <a:rPr lang="en-US" sz="1200" kern="1200" dirty="0"/>
            <a:t>.</a:t>
          </a:r>
        </a:p>
      </dsp:txBody>
      <dsp:txXfrm>
        <a:off x="0" y="1351488"/>
        <a:ext cx="6604951" cy="380362"/>
      </dsp:txXfrm>
    </dsp:sp>
    <dsp:sp modelId="{0C6250E1-16C7-4468-9673-D02DD1169685}">
      <dsp:nvSpPr>
        <dsp:cNvPr id="0" name=""/>
        <dsp:cNvSpPr/>
      </dsp:nvSpPr>
      <dsp:spPr>
        <a:xfrm>
          <a:off x="0" y="1731851"/>
          <a:ext cx="6604951" cy="359774"/>
        </a:xfrm>
        <a:prstGeom prst="round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 err="1"/>
            <a:t>Pembagian</a:t>
          </a:r>
          <a:r>
            <a:rPr lang="en-US" sz="1500" b="1" kern="1200" dirty="0"/>
            <a:t> </a:t>
          </a:r>
          <a:r>
            <a:rPr lang="en-US" sz="1500" b="1" kern="1200" dirty="0" err="1"/>
            <a:t>Kerja</a:t>
          </a:r>
          <a:endParaRPr lang="en-US" sz="1500" kern="1200" dirty="0"/>
        </a:p>
      </dsp:txBody>
      <dsp:txXfrm>
        <a:off x="17563" y="1749414"/>
        <a:ext cx="6569825" cy="324648"/>
      </dsp:txXfrm>
    </dsp:sp>
    <dsp:sp modelId="{7438BCAD-2F7D-41A1-8E95-AE8439AF2BF6}">
      <dsp:nvSpPr>
        <dsp:cNvPr id="0" name=""/>
        <dsp:cNvSpPr/>
      </dsp:nvSpPr>
      <dsp:spPr>
        <a:xfrm>
          <a:off x="0" y="2091626"/>
          <a:ext cx="6604951" cy="380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707" tIns="19050" rIns="106680" bIns="1905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Mengingat</a:t>
          </a:r>
          <a:r>
            <a:rPr lang="en-US" sz="1200" kern="1200" dirty="0"/>
            <a:t> </a:t>
          </a:r>
          <a:r>
            <a:rPr lang="en-US" sz="1200" kern="1200" dirty="0" err="1"/>
            <a:t>beban</a:t>
          </a:r>
          <a:r>
            <a:rPr lang="en-US" sz="1200" kern="1200" dirty="0"/>
            <a:t> </a:t>
          </a:r>
          <a:r>
            <a:rPr lang="en-US" sz="1200" kern="1200" dirty="0" err="1"/>
            <a:t>kerja</a:t>
          </a:r>
          <a:r>
            <a:rPr lang="en-US" sz="1200" kern="1200" dirty="0"/>
            <a:t> </a:t>
          </a:r>
          <a:r>
            <a:rPr lang="en-US" sz="1200" kern="1200" dirty="0" err="1"/>
            <a:t>tim</a:t>
          </a:r>
          <a:r>
            <a:rPr lang="en-US" sz="1200" kern="1200" dirty="0"/>
            <a:t> yang </a:t>
          </a:r>
          <a:r>
            <a:rPr lang="en-US" sz="1200" kern="1200" dirty="0" err="1"/>
            <a:t>cukup</a:t>
          </a:r>
          <a:r>
            <a:rPr lang="en-US" sz="1200" kern="1200" dirty="0"/>
            <a:t> </a:t>
          </a:r>
          <a:r>
            <a:rPr lang="en-US" sz="1200" kern="1200" dirty="0" err="1"/>
            <a:t>berat</a:t>
          </a:r>
          <a:r>
            <a:rPr lang="en-US" sz="1200" kern="1200" dirty="0"/>
            <a:t>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waktu</a:t>
          </a:r>
          <a:r>
            <a:rPr lang="en-US" sz="1200" kern="1200" dirty="0"/>
            <a:t> </a:t>
          </a:r>
          <a:r>
            <a:rPr lang="en-US" sz="1200" kern="1200" dirty="0" err="1"/>
            <a:t>pembuatan</a:t>
          </a:r>
          <a:r>
            <a:rPr lang="en-US" sz="1200" kern="1200" dirty="0"/>
            <a:t> </a:t>
          </a:r>
          <a:r>
            <a:rPr lang="en-US" sz="1200" kern="1200" dirty="0" err="1"/>
            <a:t>laporan</a:t>
          </a:r>
          <a:r>
            <a:rPr lang="en-US" sz="1200" kern="1200" dirty="0"/>
            <a:t> yang </a:t>
          </a:r>
          <a:r>
            <a:rPr lang="en-US" sz="1200" kern="1200" dirty="0" err="1"/>
            <a:t>umumnya</a:t>
          </a:r>
          <a:r>
            <a:rPr lang="en-US" sz="1200" kern="1200" dirty="0"/>
            <a:t> </a:t>
          </a:r>
          <a:r>
            <a:rPr lang="en-US" sz="1200" kern="1200" dirty="0" err="1"/>
            <a:t>terbatas</a:t>
          </a:r>
          <a:r>
            <a:rPr lang="en-US" sz="1200" kern="1200" dirty="0"/>
            <a:t>, </a:t>
          </a:r>
          <a:r>
            <a:rPr lang="en-US" sz="1200" kern="1200" dirty="0" err="1"/>
            <a:t>maka</a:t>
          </a:r>
          <a:r>
            <a:rPr lang="en-US" sz="1200" kern="1200" dirty="0"/>
            <a:t> </a:t>
          </a:r>
          <a:r>
            <a:rPr lang="en-US" sz="1200" kern="1200" dirty="0" err="1"/>
            <a:t>perlu</a:t>
          </a:r>
          <a:r>
            <a:rPr lang="en-US" sz="1200" kern="1200" dirty="0"/>
            <a:t> </a:t>
          </a:r>
          <a:r>
            <a:rPr lang="en-US" sz="1200" kern="1200" dirty="0" err="1"/>
            <a:t>dilakukan</a:t>
          </a:r>
          <a:r>
            <a:rPr lang="en-US" sz="1200" kern="1200" dirty="0"/>
            <a:t> </a:t>
          </a:r>
          <a:r>
            <a:rPr lang="en-US" sz="1200" kern="1200" dirty="0" err="1"/>
            <a:t>pembagian</a:t>
          </a:r>
          <a:r>
            <a:rPr lang="en-US" sz="1200" kern="1200" dirty="0"/>
            <a:t> </a:t>
          </a:r>
          <a:r>
            <a:rPr lang="en-US" sz="1200" kern="1200" dirty="0" err="1"/>
            <a:t>pekerjaan</a:t>
          </a:r>
          <a:r>
            <a:rPr lang="en-US" sz="1200" kern="1200" dirty="0"/>
            <a:t> yang </a:t>
          </a:r>
          <a:r>
            <a:rPr lang="en-US" sz="1200" kern="1200" dirty="0" err="1"/>
            <a:t>jelas</a:t>
          </a:r>
          <a:r>
            <a:rPr lang="en-US" sz="1200" kern="1200" dirty="0"/>
            <a:t>.</a:t>
          </a:r>
        </a:p>
      </dsp:txBody>
      <dsp:txXfrm>
        <a:off x="0" y="2091626"/>
        <a:ext cx="6604951" cy="380362"/>
      </dsp:txXfrm>
    </dsp:sp>
    <dsp:sp modelId="{D6978E3E-6F50-4722-857B-924D7D7BF191}">
      <dsp:nvSpPr>
        <dsp:cNvPr id="0" name=""/>
        <dsp:cNvSpPr/>
      </dsp:nvSpPr>
      <dsp:spPr>
        <a:xfrm>
          <a:off x="0" y="2471988"/>
          <a:ext cx="6604951" cy="359774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 err="1"/>
            <a:t>Pengumpulan</a:t>
          </a:r>
          <a:r>
            <a:rPr lang="en-US" sz="1500" b="1" kern="1200" dirty="0"/>
            <a:t> </a:t>
          </a:r>
          <a:r>
            <a:rPr lang="en-US" sz="1500" b="1" kern="1200" dirty="0" err="1"/>
            <a:t>dan</a:t>
          </a:r>
          <a:r>
            <a:rPr lang="en-US" sz="1500" b="1" kern="1200" dirty="0"/>
            <a:t> </a:t>
          </a:r>
          <a:r>
            <a:rPr lang="en-US" sz="1500" b="1" kern="1200" dirty="0" err="1"/>
            <a:t>Analisis</a:t>
          </a:r>
          <a:r>
            <a:rPr lang="en-US" sz="1500" b="1" kern="1200" dirty="0"/>
            <a:t> Data</a:t>
          </a:r>
          <a:endParaRPr lang="en-US" sz="1500" kern="1200" dirty="0"/>
        </a:p>
      </dsp:txBody>
      <dsp:txXfrm>
        <a:off x="17563" y="2489551"/>
        <a:ext cx="6569825" cy="324648"/>
      </dsp:txXfrm>
    </dsp:sp>
    <dsp:sp modelId="{F7AFCEDC-DACF-487F-B7ED-E0728F7D7B31}">
      <dsp:nvSpPr>
        <dsp:cNvPr id="0" name=""/>
        <dsp:cNvSpPr/>
      </dsp:nvSpPr>
      <dsp:spPr>
        <a:xfrm>
          <a:off x="0" y="2831763"/>
          <a:ext cx="6604951" cy="543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707" tIns="19050" rIns="106680" bIns="1905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Pengumpulan</a:t>
          </a:r>
          <a:r>
            <a:rPr lang="en-US" sz="1200" kern="1200" dirty="0"/>
            <a:t>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analisis</a:t>
          </a:r>
          <a:r>
            <a:rPr lang="en-US" sz="1200" kern="1200" dirty="0"/>
            <a:t> data </a:t>
          </a:r>
          <a:r>
            <a:rPr lang="en-US" sz="1200" kern="1200" dirty="0" err="1"/>
            <a:t>umumnya</a:t>
          </a:r>
          <a:r>
            <a:rPr lang="en-US" sz="1200" kern="1200" dirty="0"/>
            <a:t> </a:t>
          </a:r>
          <a:r>
            <a:rPr lang="en-US" sz="1200" kern="1200" dirty="0" err="1"/>
            <a:t>merupakan</a:t>
          </a:r>
          <a:r>
            <a:rPr lang="en-US" sz="1200" kern="1200" dirty="0"/>
            <a:t> proses yang </a:t>
          </a:r>
          <a:r>
            <a:rPr lang="en-US" sz="1200" kern="1200" dirty="0" err="1"/>
            <a:t>dilakukan</a:t>
          </a:r>
          <a:r>
            <a:rPr lang="en-US" sz="1200" kern="1200" dirty="0"/>
            <a:t> </a:t>
          </a:r>
          <a:r>
            <a:rPr lang="en-US" sz="1200" kern="1200" dirty="0" err="1"/>
            <a:t>secara</a:t>
          </a:r>
          <a:r>
            <a:rPr lang="en-US" sz="1200" kern="1200" dirty="0"/>
            <a:t> </a:t>
          </a:r>
          <a:r>
            <a:rPr lang="en-US" sz="1200" kern="1200" dirty="0" err="1"/>
            <a:t>berulang</a:t>
          </a:r>
          <a:r>
            <a:rPr lang="en-US" sz="1200" kern="1200" dirty="0"/>
            <a:t> (</a:t>
          </a:r>
          <a:r>
            <a:rPr lang="en-US" sz="1200" kern="1200" dirty="0" err="1"/>
            <a:t>iterasi</a:t>
          </a:r>
          <a:r>
            <a:rPr lang="en-US" sz="1200" kern="1200" dirty="0"/>
            <a:t>). Hal </a:t>
          </a:r>
          <a:r>
            <a:rPr lang="en-US" sz="1200" kern="1200" dirty="0" err="1"/>
            <a:t>ini</a:t>
          </a:r>
          <a:r>
            <a:rPr lang="en-US" sz="1200" kern="1200" dirty="0"/>
            <a:t> </a:t>
          </a:r>
          <a:r>
            <a:rPr lang="en-US" sz="1200" kern="1200" dirty="0" err="1"/>
            <a:t>terjadi</a:t>
          </a:r>
          <a:r>
            <a:rPr lang="en-US" sz="1200" kern="1200" dirty="0"/>
            <a:t>, </a:t>
          </a:r>
          <a:r>
            <a:rPr lang="en-US" sz="1200" kern="1200" dirty="0" err="1"/>
            <a:t>karena</a:t>
          </a:r>
          <a:r>
            <a:rPr lang="en-US" sz="1200" kern="1200" dirty="0"/>
            <a:t> </a:t>
          </a:r>
          <a:r>
            <a:rPr lang="en-US" sz="1200" kern="1200" dirty="0" err="1"/>
            <a:t>sering</a:t>
          </a:r>
          <a:r>
            <a:rPr lang="en-US" sz="1200" kern="1200" dirty="0"/>
            <a:t> </a:t>
          </a:r>
          <a:r>
            <a:rPr lang="en-US" sz="1200" kern="1200" dirty="0" err="1"/>
            <a:t>dijumpai</a:t>
          </a:r>
          <a:r>
            <a:rPr lang="en-US" sz="1200" kern="1200" dirty="0"/>
            <a:t> </a:t>
          </a:r>
          <a:r>
            <a:rPr lang="en-US" sz="1200" kern="1200" dirty="0" err="1"/>
            <a:t>adanya</a:t>
          </a:r>
          <a:r>
            <a:rPr lang="en-US" sz="1200" kern="1200" dirty="0"/>
            <a:t> </a:t>
          </a:r>
          <a:r>
            <a:rPr lang="en-US" sz="1200" kern="1200" dirty="0" err="1"/>
            <a:t>kebutuhan</a:t>
          </a:r>
          <a:r>
            <a:rPr lang="en-US" sz="1200" kern="1200" dirty="0"/>
            <a:t> data </a:t>
          </a:r>
          <a:r>
            <a:rPr lang="en-US" sz="1200" kern="1200" dirty="0" err="1"/>
            <a:t>baru</a:t>
          </a:r>
          <a:r>
            <a:rPr lang="en-US" sz="1200" kern="1200" dirty="0"/>
            <a:t> </a:t>
          </a:r>
          <a:r>
            <a:rPr lang="en-US" sz="1200" kern="1200" dirty="0" err="1"/>
            <a:t>untuk</a:t>
          </a:r>
          <a:r>
            <a:rPr lang="en-US" sz="1200" kern="1200" dirty="0"/>
            <a:t> </a:t>
          </a:r>
          <a:r>
            <a:rPr lang="en-US" sz="1200" kern="1200" dirty="0" err="1"/>
            <a:t>dapat</a:t>
          </a:r>
          <a:r>
            <a:rPr lang="en-US" sz="1200" kern="1200" dirty="0"/>
            <a:t> </a:t>
          </a:r>
          <a:r>
            <a:rPr lang="en-US" sz="1200" kern="1200" dirty="0" err="1"/>
            <a:t>mendukung</a:t>
          </a:r>
          <a:r>
            <a:rPr lang="en-US" sz="1200" kern="1200" dirty="0"/>
            <a:t> </a:t>
          </a:r>
          <a:r>
            <a:rPr lang="en-US" sz="1200" kern="1200" dirty="0" err="1"/>
            <a:t>pengambilan</a:t>
          </a:r>
          <a:r>
            <a:rPr lang="en-US" sz="1200" kern="1200" dirty="0"/>
            <a:t> </a:t>
          </a:r>
          <a:r>
            <a:rPr lang="en-US" sz="1200" kern="1200" dirty="0" err="1"/>
            <a:t>kesimpulan</a:t>
          </a:r>
          <a:r>
            <a:rPr lang="en-US" sz="1200" kern="1200" dirty="0"/>
            <a:t> yang </a:t>
          </a:r>
          <a:r>
            <a:rPr lang="en-US" sz="1200" kern="1200" dirty="0" err="1"/>
            <a:t>logis</a:t>
          </a:r>
          <a:r>
            <a:rPr lang="en-US" sz="1200" kern="1200" dirty="0"/>
            <a:t>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benar</a:t>
          </a:r>
          <a:r>
            <a:rPr lang="en-US" sz="1200" kern="1200" dirty="0"/>
            <a:t>.</a:t>
          </a:r>
        </a:p>
      </dsp:txBody>
      <dsp:txXfrm>
        <a:off x="0" y="2831763"/>
        <a:ext cx="6604951" cy="543375"/>
      </dsp:txXfrm>
    </dsp:sp>
    <dsp:sp modelId="{2DEDA631-A163-4BBA-9953-02E40868F95B}">
      <dsp:nvSpPr>
        <dsp:cNvPr id="0" name=""/>
        <dsp:cNvSpPr/>
      </dsp:nvSpPr>
      <dsp:spPr>
        <a:xfrm>
          <a:off x="0" y="3359806"/>
          <a:ext cx="6604951" cy="359774"/>
        </a:xfrm>
        <a:prstGeom prst="round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 err="1"/>
            <a:t>Penulisan</a:t>
          </a:r>
          <a:r>
            <a:rPr lang="en-US" sz="1500" b="1" kern="1200" dirty="0"/>
            <a:t> LED</a:t>
          </a:r>
          <a:endParaRPr lang="en-US" sz="1500" kern="1200" dirty="0"/>
        </a:p>
      </dsp:txBody>
      <dsp:txXfrm>
        <a:off x="17563" y="3377369"/>
        <a:ext cx="6569825" cy="324648"/>
      </dsp:txXfrm>
    </dsp:sp>
    <dsp:sp modelId="{A730551C-AD14-47EA-8567-2FF41910E193}">
      <dsp:nvSpPr>
        <dsp:cNvPr id="0" name=""/>
        <dsp:cNvSpPr/>
      </dsp:nvSpPr>
      <dsp:spPr>
        <a:xfrm>
          <a:off x="0" y="3734913"/>
          <a:ext cx="6604951" cy="714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707" tIns="19050" rIns="106680" bIns="1905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/>
            <a:t>LED </a:t>
          </a:r>
          <a:r>
            <a:rPr lang="en-US" sz="1200" kern="1200" dirty="0" err="1"/>
            <a:t>harus</a:t>
          </a:r>
          <a:r>
            <a:rPr lang="en-US" sz="1200" kern="1200" dirty="0"/>
            <a:t> </a:t>
          </a:r>
          <a:r>
            <a:rPr lang="en-US" sz="1200" kern="1200" dirty="0" err="1"/>
            <a:t>gayut</a:t>
          </a:r>
          <a:r>
            <a:rPr lang="en-US" sz="1200" kern="1200" dirty="0"/>
            <a:t>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terlihat</a:t>
          </a:r>
          <a:r>
            <a:rPr lang="en-US" sz="1200" kern="1200" dirty="0"/>
            <a:t> </a:t>
          </a:r>
          <a:r>
            <a:rPr lang="en-US" sz="1200" kern="1200" dirty="0" err="1"/>
            <a:t>benang</a:t>
          </a:r>
          <a:r>
            <a:rPr lang="en-US" sz="1200" kern="1200" dirty="0"/>
            <a:t> </a:t>
          </a:r>
          <a:r>
            <a:rPr lang="en-US" sz="1200" kern="1200" dirty="0" err="1"/>
            <a:t>merahnya</a:t>
          </a:r>
          <a:r>
            <a:rPr lang="en-US" sz="1200" kern="1200" dirty="0"/>
            <a:t>, </a:t>
          </a:r>
          <a:r>
            <a:rPr lang="en-US" sz="1200" kern="1200" dirty="0" err="1"/>
            <a:t>penulisan</a:t>
          </a:r>
          <a:r>
            <a:rPr lang="en-US" sz="1200" kern="1200" dirty="0"/>
            <a:t> LED </a:t>
          </a:r>
          <a:r>
            <a:rPr lang="en-US" sz="1200" kern="1200" dirty="0" err="1"/>
            <a:t>seyogyanya</a:t>
          </a:r>
          <a:r>
            <a:rPr lang="en-US" sz="1200" kern="1200" dirty="0"/>
            <a:t> </a:t>
          </a:r>
          <a:r>
            <a:rPr lang="en-US" sz="1200" kern="1200" dirty="0" err="1"/>
            <a:t>tidak</a:t>
          </a:r>
          <a:r>
            <a:rPr lang="en-US" sz="1200" kern="1200" dirty="0"/>
            <a:t> </a:t>
          </a:r>
          <a:r>
            <a:rPr lang="en-US" sz="1200" kern="1200" dirty="0" err="1"/>
            <a:t>dilakukan</a:t>
          </a:r>
          <a:r>
            <a:rPr lang="en-US" sz="1200" kern="1200" dirty="0"/>
            <a:t> </a:t>
          </a:r>
          <a:r>
            <a:rPr lang="en-US" sz="1200" kern="1200" dirty="0" err="1"/>
            <a:t>oleh</a:t>
          </a:r>
          <a:r>
            <a:rPr lang="en-US" sz="1200" kern="1200" dirty="0"/>
            <a:t> orang yang </a:t>
          </a:r>
          <a:r>
            <a:rPr lang="en-US" sz="1200" kern="1200" dirty="0" err="1"/>
            <a:t>berbeda</a:t>
          </a:r>
          <a:r>
            <a:rPr lang="en-US" sz="1200" kern="1200" dirty="0"/>
            <a:t> </a:t>
          </a:r>
          <a:r>
            <a:rPr lang="en-US" sz="1200" kern="1200" dirty="0" err="1"/>
            <a:t>untuk</a:t>
          </a:r>
          <a:r>
            <a:rPr lang="en-US" sz="1200" kern="1200" dirty="0"/>
            <a:t> </a:t>
          </a:r>
          <a:r>
            <a:rPr lang="en-US" sz="1200" kern="1200" dirty="0" err="1"/>
            <a:t>setiap</a:t>
          </a:r>
          <a:r>
            <a:rPr lang="en-US" sz="1200" kern="1200" dirty="0"/>
            <a:t> </a:t>
          </a:r>
          <a:r>
            <a:rPr lang="en-US" sz="1200" kern="1200" dirty="0" err="1"/>
            <a:t>bagian</a:t>
          </a:r>
          <a:r>
            <a:rPr lang="en-US" sz="1200" kern="1200" dirty="0"/>
            <a:t>, </a:t>
          </a:r>
          <a:r>
            <a:rPr lang="en-US" sz="1200" kern="1200" dirty="0" err="1"/>
            <a:t>perlu</a:t>
          </a:r>
          <a:r>
            <a:rPr lang="en-US" sz="1200" kern="1200" dirty="0"/>
            <a:t> </a:t>
          </a:r>
          <a:r>
            <a:rPr lang="en-US" sz="1200" kern="1200" dirty="0" err="1"/>
            <a:t>ditunjuk</a:t>
          </a:r>
          <a:r>
            <a:rPr lang="en-US" sz="1200" kern="1200" dirty="0"/>
            <a:t> </a:t>
          </a:r>
          <a:r>
            <a:rPr lang="en-US" sz="1200" kern="1200" dirty="0" err="1"/>
            <a:t>satu</a:t>
          </a:r>
          <a:r>
            <a:rPr lang="en-US" sz="1200" kern="1200" dirty="0"/>
            <a:t> </a:t>
          </a:r>
          <a:r>
            <a:rPr lang="en-US" sz="1200" kern="1200" dirty="0" err="1"/>
            <a:t>atau</a:t>
          </a:r>
          <a:r>
            <a:rPr lang="en-US" sz="1200" kern="1200" dirty="0"/>
            <a:t> </a:t>
          </a:r>
          <a:r>
            <a:rPr lang="en-US" sz="1200" kern="1200" dirty="0" err="1"/>
            <a:t>lebih</a:t>
          </a:r>
          <a:r>
            <a:rPr lang="en-US" sz="1200" kern="1200" dirty="0"/>
            <a:t> </a:t>
          </a:r>
          <a:r>
            <a:rPr lang="en-US" sz="1200" kern="1200" dirty="0" err="1"/>
            <a:t>anggota</a:t>
          </a:r>
          <a:r>
            <a:rPr lang="en-US" sz="1200" kern="1200" dirty="0"/>
            <a:t> </a:t>
          </a:r>
          <a:r>
            <a:rPr lang="en-US" sz="1200" kern="1200" dirty="0" err="1"/>
            <a:t>tim</a:t>
          </a:r>
          <a:r>
            <a:rPr lang="en-US" sz="1200" kern="1200" dirty="0"/>
            <a:t> yang </a:t>
          </a:r>
          <a:r>
            <a:rPr lang="en-US" sz="1200" kern="1200" dirty="0" err="1"/>
            <a:t>bertugas</a:t>
          </a:r>
          <a:r>
            <a:rPr lang="en-US" sz="1200" kern="1200" dirty="0"/>
            <a:t> </a:t>
          </a:r>
          <a:r>
            <a:rPr lang="en-US" sz="1200" kern="1200" dirty="0" err="1"/>
            <a:t>sebagai</a:t>
          </a:r>
          <a:r>
            <a:rPr lang="en-US" sz="1200" kern="1200" dirty="0"/>
            <a:t> </a:t>
          </a:r>
          <a:r>
            <a:rPr lang="en-US" sz="1200" b="1" i="1" kern="1200" dirty="0"/>
            <a:t>proof reader</a:t>
          </a:r>
          <a:r>
            <a:rPr lang="en-US" sz="1200" kern="1200" dirty="0"/>
            <a:t> </a:t>
          </a:r>
          <a:r>
            <a:rPr lang="en-US" sz="1200" kern="1200" dirty="0" err="1"/>
            <a:t>materi</a:t>
          </a:r>
          <a:r>
            <a:rPr lang="en-US" sz="1200" kern="1200" dirty="0"/>
            <a:t> yang </a:t>
          </a:r>
          <a:r>
            <a:rPr lang="en-US" sz="1200" kern="1200" dirty="0" err="1"/>
            <a:t>telah</a:t>
          </a:r>
          <a:r>
            <a:rPr lang="en-US" sz="1200" kern="1200" dirty="0"/>
            <a:t> </a:t>
          </a:r>
          <a:r>
            <a:rPr lang="en-US" sz="1200" kern="1200" dirty="0" err="1"/>
            <a:t>ditulis</a:t>
          </a:r>
          <a:r>
            <a:rPr lang="en-US" sz="1200" kern="1200" dirty="0"/>
            <a:t> </a:t>
          </a:r>
          <a:r>
            <a:rPr lang="en-US" sz="1200" kern="1200" dirty="0" err="1"/>
            <a:t>tersebut</a:t>
          </a:r>
          <a:r>
            <a:rPr lang="en-US" sz="1200" kern="1200" dirty="0"/>
            <a:t> </a:t>
          </a:r>
          <a:r>
            <a:rPr lang="en-US" sz="1200" kern="1200" dirty="0" err="1"/>
            <a:t>serta</a:t>
          </a:r>
          <a:r>
            <a:rPr lang="en-US" sz="1200" kern="1200" dirty="0"/>
            <a:t> draft </a:t>
          </a:r>
          <a:r>
            <a:rPr lang="en-US" sz="1200" kern="1200" dirty="0" err="1"/>
            <a:t>akhir</a:t>
          </a:r>
          <a:r>
            <a:rPr lang="en-US" sz="1200" kern="1200" dirty="0"/>
            <a:t> LED </a:t>
          </a:r>
          <a:r>
            <a:rPr lang="en-US" sz="1200" kern="1200" dirty="0" err="1"/>
            <a:t>harus</a:t>
          </a:r>
          <a:r>
            <a:rPr lang="en-US" sz="1200" kern="1200" dirty="0"/>
            <a:t> </a:t>
          </a:r>
          <a:r>
            <a:rPr lang="en-US" sz="1200" kern="1200" dirty="0" err="1"/>
            <a:t>direview</a:t>
          </a:r>
          <a:r>
            <a:rPr lang="en-US" sz="1200" kern="1200" dirty="0"/>
            <a:t> </a:t>
          </a:r>
          <a:r>
            <a:rPr lang="en-US" sz="1200" kern="1200" dirty="0" err="1"/>
            <a:t>oleh</a:t>
          </a:r>
          <a:r>
            <a:rPr lang="en-US" sz="1200" kern="1200" dirty="0"/>
            <a:t> </a:t>
          </a:r>
          <a:r>
            <a:rPr lang="en-US" sz="1200" kern="1200" dirty="0" err="1"/>
            <a:t>pimpinan</a:t>
          </a:r>
          <a:r>
            <a:rPr lang="en-US" sz="1200" kern="1200" dirty="0"/>
            <a:t>.</a:t>
          </a:r>
        </a:p>
      </dsp:txBody>
      <dsp:txXfrm>
        <a:off x="0" y="3734913"/>
        <a:ext cx="6604951" cy="714150"/>
      </dsp:txXfrm>
    </dsp:sp>
    <dsp:sp modelId="{D2D630EE-C109-4E93-BA07-03321C5EAE52}">
      <dsp:nvSpPr>
        <dsp:cNvPr id="0" name=""/>
        <dsp:cNvSpPr/>
      </dsp:nvSpPr>
      <dsp:spPr>
        <a:xfrm>
          <a:off x="0" y="4449064"/>
          <a:ext cx="6604951" cy="359774"/>
        </a:xfrm>
        <a:prstGeom prst="roundRect">
          <a:avLst/>
        </a:prstGeom>
        <a:solidFill>
          <a:schemeClr val="accent5">
            <a:hueOff val="-6127787"/>
            <a:satOff val="-8523"/>
            <a:lumOff val="-32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 err="1"/>
            <a:t>Sosialisasi</a:t>
          </a:r>
          <a:r>
            <a:rPr lang="en-US" sz="1500" b="1" kern="1200" dirty="0"/>
            <a:t> LED</a:t>
          </a:r>
          <a:endParaRPr lang="en-US" sz="1500" kern="1200" dirty="0"/>
        </a:p>
      </dsp:txBody>
      <dsp:txXfrm>
        <a:off x="17563" y="4466627"/>
        <a:ext cx="6569825" cy="324648"/>
      </dsp:txXfrm>
    </dsp:sp>
    <dsp:sp modelId="{23F3AF34-2715-49E5-9F52-529EF0CC3006}">
      <dsp:nvSpPr>
        <dsp:cNvPr id="0" name=""/>
        <dsp:cNvSpPr/>
      </dsp:nvSpPr>
      <dsp:spPr>
        <a:xfrm>
          <a:off x="0" y="4808839"/>
          <a:ext cx="6604951" cy="714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707" tIns="19050" rIns="106680" bIns="190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Disosialisasikan</a:t>
          </a:r>
          <a:r>
            <a:rPr lang="en-US" sz="1200" kern="1200" dirty="0"/>
            <a:t> </a:t>
          </a:r>
          <a:r>
            <a:rPr lang="en-US" sz="1200" kern="1200" dirty="0" err="1"/>
            <a:t>kembali</a:t>
          </a:r>
          <a:r>
            <a:rPr lang="en-US" sz="1200" kern="1200" dirty="0"/>
            <a:t> </a:t>
          </a:r>
          <a:r>
            <a:rPr lang="en-US" sz="1200" kern="1200" dirty="0" err="1"/>
            <a:t>pada</a:t>
          </a:r>
          <a:r>
            <a:rPr lang="en-US" sz="1200" kern="1200" dirty="0"/>
            <a:t> </a:t>
          </a:r>
          <a:r>
            <a:rPr lang="en-US" sz="1200" kern="1200" dirty="0" err="1"/>
            <a:t>semua</a:t>
          </a:r>
          <a:r>
            <a:rPr lang="en-US" sz="1200" kern="1200" dirty="0"/>
            <a:t> </a:t>
          </a:r>
          <a:r>
            <a:rPr lang="en-US" sz="1200" kern="1200" dirty="0" err="1"/>
            <a:t>pihak</a:t>
          </a:r>
          <a:r>
            <a:rPr lang="en-US" sz="1200" kern="1200" dirty="0"/>
            <a:t> </a:t>
          </a:r>
          <a:r>
            <a:rPr lang="en-US" sz="1200" kern="1200" dirty="0" err="1"/>
            <a:t>berkepentingan</a:t>
          </a:r>
          <a:r>
            <a:rPr lang="en-US" sz="1200" kern="1200" dirty="0"/>
            <a:t> (para </a:t>
          </a:r>
          <a:r>
            <a:rPr lang="en-US" sz="1200" kern="1200" dirty="0" err="1"/>
            <a:t>pemangku</a:t>
          </a:r>
          <a:r>
            <a:rPr lang="en-US" sz="1200" kern="1200" dirty="0"/>
            <a:t> </a:t>
          </a:r>
          <a:r>
            <a:rPr lang="en-US" sz="1200" kern="1200" dirty="0" err="1"/>
            <a:t>kepentingan</a:t>
          </a:r>
          <a:r>
            <a:rPr lang="en-US" sz="1200" kern="1200" dirty="0"/>
            <a:t>), </a:t>
          </a:r>
          <a:r>
            <a:rPr lang="en-US" sz="1200" kern="1200" dirty="0" err="1"/>
            <a:t>khususnya</a:t>
          </a:r>
          <a:r>
            <a:rPr lang="en-US" sz="1200" kern="1200" dirty="0"/>
            <a:t> </a:t>
          </a:r>
          <a:r>
            <a:rPr lang="en-US" sz="1200" kern="1200" dirty="0" err="1"/>
            <a:t>staf</a:t>
          </a:r>
          <a:r>
            <a:rPr lang="en-US" sz="1200" kern="1200" dirty="0"/>
            <a:t> </a:t>
          </a:r>
          <a:r>
            <a:rPr lang="en-US" sz="1200" kern="1200" dirty="0" err="1"/>
            <a:t>akademik</a:t>
          </a:r>
          <a:r>
            <a:rPr lang="en-US" sz="1200" kern="1200" dirty="0"/>
            <a:t>, </a:t>
          </a:r>
          <a:r>
            <a:rPr lang="en-US" sz="1200" kern="1200" dirty="0" err="1"/>
            <a:t>untuk</a:t>
          </a:r>
          <a:r>
            <a:rPr lang="en-US" sz="1200" kern="1200" dirty="0"/>
            <a:t> </a:t>
          </a:r>
          <a:r>
            <a:rPr lang="en-US" sz="1200" kern="1200" dirty="0" err="1"/>
            <a:t>mendapatkan</a:t>
          </a:r>
          <a:r>
            <a:rPr lang="en-US" sz="1200" kern="1200" dirty="0"/>
            <a:t> </a:t>
          </a:r>
          <a:r>
            <a:rPr lang="en-US" sz="1200" kern="1200" dirty="0" err="1"/>
            <a:t>masukan</a:t>
          </a:r>
          <a:r>
            <a:rPr lang="en-US" sz="1200" kern="1200" dirty="0"/>
            <a:t>. </a:t>
          </a:r>
          <a:r>
            <a:rPr lang="en-US" sz="1200" kern="1200" dirty="0" err="1"/>
            <a:t>Untuk</a:t>
          </a:r>
          <a:r>
            <a:rPr lang="en-US" sz="1200" kern="1200" dirty="0"/>
            <a:t> </a:t>
          </a:r>
          <a:r>
            <a:rPr lang="en-US" sz="1200" kern="1200" dirty="0" err="1"/>
            <a:t>penentuan</a:t>
          </a:r>
          <a:r>
            <a:rPr lang="en-US" sz="1200" kern="1200" dirty="0"/>
            <a:t> </a:t>
          </a:r>
          <a:r>
            <a:rPr lang="en-US" sz="1200" kern="1200" dirty="0" err="1"/>
            <a:t>indikator</a:t>
          </a:r>
          <a:r>
            <a:rPr lang="en-US" sz="1200" kern="1200" dirty="0"/>
            <a:t> </a:t>
          </a:r>
          <a:r>
            <a:rPr lang="en-US" sz="1200" kern="1200" dirty="0" err="1"/>
            <a:t>kinerja</a:t>
          </a:r>
          <a:r>
            <a:rPr lang="en-US" sz="1200" kern="1200" dirty="0"/>
            <a:t>, </a:t>
          </a:r>
          <a:r>
            <a:rPr lang="en-US" sz="1200" kern="1200" dirty="0" err="1"/>
            <a:t>sebaiknya</a:t>
          </a:r>
          <a:r>
            <a:rPr lang="en-US" sz="1200" kern="1200" dirty="0"/>
            <a:t> </a:t>
          </a:r>
          <a:r>
            <a:rPr lang="en-US" sz="1200" kern="1200" dirty="0" err="1"/>
            <a:t>dibicarakan</a:t>
          </a:r>
          <a:r>
            <a:rPr lang="en-US" sz="1200" kern="1200" dirty="0"/>
            <a:t>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disepakati</a:t>
          </a:r>
          <a:r>
            <a:rPr lang="en-US" sz="1200" kern="1200" dirty="0"/>
            <a:t> </a:t>
          </a:r>
          <a:r>
            <a:rPr lang="en-US" sz="1200" kern="1200" dirty="0" err="1"/>
            <a:t>oleh</a:t>
          </a:r>
          <a:r>
            <a:rPr lang="en-US" sz="1200" kern="1200" dirty="0"/>
            <a:t> </a:t>
          </a:r>
          <a:r>
            <a:rPr lang="en-US" sz="1200" kern="1200" dirty="0" err="1"/>
            <a:t>semua</a:t>
          </a:r>
          <a:r>
            <a:rPr lang="en-US" sz="1200" kern="1200" dirty="0"/>
            <a:t> </a:t>
          </a:r>
          <a:r>
            <a:rPr lang="en-US" sz="1200" kern="1200" dirty="0" err="1"/>
            <a:t>pihak</a:t>
          </a:r>
          <a:r>
            <a:rPr lang="en-US" sz="1200" kern="1200" dirty="0"/>
            <a:t> yang </a:t>
          </a:r>
          <a:r>
            <a:rPr lang="en-US" sz="1200" kern="1200" dirty="0" err="1"/>
            <a:t>terkait</a:t>
          </a:r>
          <a:r>
            <a:rPr lang="en-US" sz="1200" kern="1200" dirty="0"/>
            <a:t> </a:t>
          </a:r>
          <a:r>
            <a:rPr lang="en-US" sz="1200" kern="1200" dirty="0" err="1"/>
            <a:t>dalam</a:t>
          </a:r>
          <a:r>
            <a:rPr lang="en-US" sz="1200" kern="1200" dirty="0"/>
            <a:t> </a:t>
          </a:r>
          <a:r>
            <a:rPr lang="en-US" sz="1200" kern="1200" dirty="0" err="1"/>
            <a:t>pelaksanaan</a:t>
          </a:r>
          <a:r>
            <a:rPr lang="en-US" sz="1200" kern="1200" dirty="0"/>
            <a:t> </a:t>
          </a:r>
          <a:r>
            <a:rPr lang="en-US" sz="1200" kern="1200" dirty="0" err="1"/>
            <a:t>implementasi</a:t>
          </a:r>
          <a:r>
            <a:rPr lang="en-US" sz="1200" kern="1200" dirty="0"/>
            <a:t> program yang </a:t>
          </a:r>
          <a:r>
            <a:rPr lang="en-US" sz="1200" kern="1200" dirty="0" err="1"/>
            <a:t>akan</a:t>
          </a:r>
          <a:r>
            <a:rPr lang="en-US" sz="1200" kern="1200" dirty="0"/>
            <a:t> </a:t>
          </a:r>
          <a:r>
            <a:rPr lang="en-US" sz="1200" kern="1200" dirty="0" err="1"/>
            <a:t>dilaksanakan</a:t>
          </a:r>
          <a:r>
            <a:rPr lang="en-US" sz="1200" kern="1200" dirty="0"/>
            <a:t>.</a:t>
          </a:r>
        </a:p>
      </dsp:txBody>
      <dsp:txXfrm>
        <a:off x="0" y="4808839"/>
        <a:ext cx="6604951" cy="714150"/>
      </dsp:txXfrm>
    </dsp:sp>
    <dsp:sp modelId="{3A0457DA-DDB8-4110-925B-CFA3955C25B0}">
      <dsp:nvSpPr>
        <dsp:cNvPr id="0" name=""/>
        <dsp:cNvSpPr/>
      </dsp:nvSpPr>
      <dsp:spPr>
        <a:xfrm>
          <a:off x="0" y="5522989"/>
          <a:ext cx="6604951" cy="359774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 err="1"/>
            <a:t>Perbaikan</a:t>
          </a:r>
          <a:r>
            <a:rPr lang="en-US" sz="1500" b="1" kern="1200" dirty="0"/>
            <a:t> LED</a:t>
          </a:r>
          <a:endParaRPr lang="en-US" sz="1500" kern="1200" dirty="0"/>
        </a:p>
      </dsp:txBody>
      <dsp:txXfrm>
        <a:off x="17563" y="5540552"/>
        <a:ext cx="6569825" cy="324648"/>
      </dsp:txXfrm>
    </dsp:sp>
    <dsp:sp modelId="{5B4B98BC-F355-4510-8CCF-F032AE7AC684}">
      <dsp:nvSpPr>
        <dsp:cNvPr id="0" name=""/>
        <dsp:cNvSpPr/>
      </dsp:nvSpPr>
      <dsp:spPr>
        <a:xfrm>
          <a:off x="0" y="5882764"/>
          <a:ext cx="6604951" cy="248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707" tIns="19050" rIns="106680" bIns="190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Jika</a:t>
          </a:r>
          <a:r>
            <a:rPr lang="en-US" sz="1200" kern="1200" dirty="0"/>
            <a:t> </a:t>
          </a:r>
          <a:r>
            <a:rPr lang="en-US" sz="1200" kern="1200" dirty="0" err="1"/>
            <a:t>masih</a:t>
          </a:r>
          <a:r>
            <a:rPr lang="en-US" sz="1200" kern="1200" dirty="0"/>
            <a:t> </a:t>
          </a:r>
          <a:r>
            <a:rPr lang="en-US" sz="1200" kern="1200" dirty="0" err="1"/>
            <a:t>diperlukan</a:t>
          </a:r>
          <a:r>
            <a:rPr lang="en-US" sz="1200" kern="1200" dirty="0"/>
            <a:t> </a:t>
          </a:r>
          <a:r>
            <a:rPr lang="en-US" sz="1200" kern="1200" dirty="0" err="1"/>
            <a:t>perbaikan</a:t>
          </a:r>
          <a:r>
            <a:rPr lang="en-US" sz="1200" kern="1200" dirty="0"/>
            <a:t> </a:t>
          </a:r>
          <a:r>
            <a:rPr lang="en-US" sz="1200" kern="1200" dirty="0" err="1"/>
            <a:t>akhir</a:t>
          </a:r>
          <a:r>
            <a:rPr lang="en-US" sz="1200" kern="1200" dirty="0"/>
            <a:t> </a:t>
          </a:r>
          <a:r>
            <a:rPr lang="en-US" sz="1200" kern="1200" dirty="0" err="1"/>
            <a:t>sebelum</a:t>
          </a:r>
          <a:r>
            <a:rPr lang="en-US" sz="1200" kern="1200" dirty="0"/>
            <a:t> LED (</a:t>
          </a:r>
          <a:r>
            <a:rPr lang="en-US" sz="1200" kern="1200" dirty="0" err="1"/>
            <a:t>dan</a:t>
          </a:r>
          <a:r>
            <a:rPr lang="en-US" sz="1200" kern="1200" dirty="0"/>
            <a:t> LKPT) </a:t>
          </a:r>
          <a:r>
            <a:rPr lang="en-US" sz="1200" kern="1200" dirty="0" err="1"/>
            <a:t>diajukan</a:t>
          </a:r>
          <a:r>
            <a:rPr lang="en-US" sz="1200" kern="1200" dirty="0"/>
            <a:t> </a:t>
          </a:r>
          <a:r>
            <a:rPr lang="en-US" sz="1200" kern="1200" dirty="0" err="1"/>
            <a:t>ke</a:t>
          </a:r>
          <a:r>
            <a:rPr lang="en-US" sz="1200" kern="1200" dirty="0"/>
            <a:t> BAN PT.</a:t>
          </a:r>
        </a:p>
      </dsp:txBody>
      <dsp:txXfrm>
        <a:off x="0" y="5882764"/>
        <a:ext cx="6604951" cy="24840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50849"/>
          <a:ext cx="6728776" cy="35977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 err="1"/>
            <a:t>Keterlibatan</a:t>
          </a:r>
          <a:r>
            <a:rPr lang="en-US" sz="1500" b="1" kern="1200" dirty="0"/>
            <a:t> </a:t>
          </a:r>
          <a:r>
            <a:rPr lang="en-US" sz="1500" b="1" kern="1200" dirty="0" err="1"/>
            <a:t>semua</a:t>
          </a:r>
          <a:r>
            <a:rPr lang="en-US" sz="1500" b="1" kern="1200" dirty="0"/>
            <a:t> </a:t>
          </a:r>
          <a:r>
            <a:rPr lang="en-US" sz="1500" b="1" kern="1200" dirty="0" err="1"/>
            <a:t>pihak</a:t>
          </a:r>
          <a:r>
            <a:rPr lang="en-US" sz="1500" b="1" kern="1200" dirty="0"/>
            <a:t> </a:t>
          </a:r>
          <a:endParaRPr lang="en-US" sz="1500" kern="1200" dirty="0"/>
        </a:p>
      </dsp:txBody>
      <dsp:txXfrm>
        <a:off x="17563" y="68412"/>
        <a:ext cx="6693650" cy="324648"/>
      </dsp:txXfrm>
    </dsp:sp>
    <dsp:sp modelId="{9DC30CB3-5443-4E4F-8798-717384E476F7}">
      <dsp:nvSpPr>
        <dsp:cNvPr id="0" name=""/>
        <dsp:cNvSpPr/>
      </dsp:nvSpPr>
      <dsp:spPr>
        <a:xfrm>
          <a:off x="0" y="410624"/>
          <a:ext cx="6728776" cy="380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39" tIns="19050" rIns="106680" bIns="1905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Seberapa</a:t>
          </a:r>
          <a:r>
            <a:rPr lang="en-US" sz="1200" kern="1200" dirty="0"/>
            <a:t> </a:t>
          </a:r>
          <a:r>
            <a:rPr lang="en-US" sz="1200" kern="1200" dirty="0" err="1"/>
            <a:t>intensif</a:t>
          </a:r>
          <a:r>
            <a:rPr lang="en-US" sz="1200" kern="1200" dirty="0"/>
            <a:t> </a:t>
          </a:r>
          <a:r>
            <a:rPr lang="en-US" sz="1200" kern="1200" dirty="0" err="1"/>
            <a:t>keterlibatan</a:t>
          </a:r>
          <a:r>
            <a:rPr lang="en-US" sz="1200" kern="1200" dirty="0"/>
            <a:t> para </a:t>
          </a:r>
          <a:r>
            <a:rPr lang="en-US" sz="1200" kern="1200" dirty="0" err="1"/>
            <a:t>pemangku</a:t>
          </a:r>
          <a:r>
            <a:rPr lang="en-US" sz="1200" kern="1200" dirty="0"/>
            <a:t> </a:t>
          </a:r>
          <a:r>
            <a:rPr lang="en-US" sz="1200" kern="1200" dirty="0" err="1"/>
            <a:t>kepentingan</a:t>
          </a:r>
          <a:r>
            <a:rPr lang="en-US" sz="1200" kern="1200" dirty="0"/>
            <a:t> </a:t>
          </a:r>
          <a:r>
            <a:rPr lang="en-US" sz="1200" kern="1200" dirty="0" err="1"/>
            <a:t>dalam</a:t>
          </a:r>
          <a:r>
            <a:rPr lang="en-US" sz="1200" kern="1200" dirty="0"/>
            <a:t> </a:t>
          </a:r>
          <a:r>
            <a:rPr lang="en-US" sz="1200" kern="1200" dirty="0" err="1"/>
            <a:t>penyusunan</a:t>
          </a:r>
          <a:r>
            <a:rPr lang="en-US" sz="1200" kern="1200" dirty="0"/>
            <a:t> LED, </a:t>
          </a:r>
          <a:r>
            <a:rPr lang="en-US" sz="1200" kern="1200" dirty="0" err="1"/>
            <a:t>dengan</a:t>
          </a:r>
          <a:r>
            <a:rPr lang="en-US" sz="1200" kern="1200" dirty="0"/>
            <a:t> </a:t>
          </a:r>
          <a:r>
            <a:rPr lang="en-US" sz="1200" kern="1200" dirty="0" err="1"/>
            <a:t>merinci</a:t>
          </a:r>
          <a:r>
            <a:rPr lang="en-US" sz="1200" kern="1200" dirty="0"/>
            <a:t> </a:t>
          </a:r>
          <a:r>
            <a:rPr lang="en-US" sz="1200" kern="1200" dirty="0" err="1"/>
            <a:t>keterlibatan</a:t>
          </a:r>
          <a:r>
            <a:rPr lang="en-US" sz="1200" kern="1200" dirty="0"/>
            <a:t> </a:t>
          </a:r>
          <a:r>
            <a:rPr lang="en-US" sz="1200" kern="1200" dirty="0" err="1"/>
            <a:t>aktor</a:t>
          </a:r>
          <a:r>
            <a:rPr lang="en-US" sz="1200" kern="1200" dirty="0"/>
            <a:t> </a:t>
          </a:r>
          <a:r>
            <a:rPr lang="en-US" sz="1200" kern="1200" dirty="0" err="1"/>
            <a:t>kunci</a:t>
          </a:r>
          <a:r>
            <a:rPr lang="en-US" sz="1200" kern="1200" dirty="0"/>
            <a:t>, </a:t>
          </a:r>
          <a:r>
            <a:rPr lang="en-US" sz="1200" kern="1200" dirty="0" err="1"/>
            <a:t>baik</a:t>
          </a:r>
          <a:r>
            <a:rPr lang="en-US" sz="1200" kern="1200" dirty="0"/>
            <a:t> yang </a:t>
          </a:r>
          <a:r>
            <a:rPr lang="en-US" sz="1200" kern="1200" dirty="0" err="1"/>
            <a:t>ada</a:t>
          </a:r>
          <a:r>
            <a:rPr lang="en-US" sz="1200" kern="1200" dirty="0"/>
            <a:t> di </a:t>
          </a:r>
          <a:r>
            <a:rPr lang="en-US" sz="1200" kern="1200" dirty="0" err="1"/>
            <a:t>dalam</a:t>
          </a:r>
          <a:r>
            <a:rPr lang="en-US" sz="1200" kern="1200" dirty="0"/>
            <a:t> </a:t>
          </a:r>
          <a:r>
            <a:rPr lang="en-US" sz="1200" kern="1200" dirty="0" err="1"/>
            <a:t>maupun</a:t>
          </a:r>
          <a:r>
            <a:rPr lang="en-US" sz="1200" kern="1200" dirty="0"/>
            <a:t> di </a:t>
          </a:r>
          <a:r>
            <a:rPr lang="en-US" sz="1200" kern="1200" dirty="0" err="1"/>
            <a:t>luar</a:t>
          </a:r>
          <a:r>
            <a:rPr lang="en-US" sz="1200" kern="1200" dirty="0"/>
            <a:t> </a:t>
          </a:r>
          <a:r>
            <a:rPr lang="en-US" sz="1200" kern="1200" dirty="0" err="1"/>
            <a:t>institusi</a:t>
          </a:r>
          <a:r>
            <a:rPr lang="en-US" sz="1200" kern="1200" dirty="0"/>
            <a:t>.</a:t>
          </a:r>
          <a:endParaRPr lang="en-US" sz="1200" b="0" kern="1200" dirty="0"/>
        </a:p>
      </dsp:txBody>
      <dsp:txXfrm>
        <a:off x="0" y="410624"/>
        <a:ext cx="6728776" cy="380362"/>
      </dsp:txXfrm>
    </dsp:sp>
    <dsp:sp modelId="{BB10665E-3681-48AF-8D13-2B8A0C41A91D}">
      <dsp:nvSpPr>
        <dsp:cNvPr id="0" name=""/>
        <dsp:cNvSpPr/>
      </dsp:nvSpPr>
      <dsp:spPr>
        <a:xfrm>
          <a:off x="0" y="790987"/>
          <a:ext cx="6728776" cy="359774"/>
        </a:xfrm>
        <a:prstGeom prst="roundRect">
          <a:avLst/>
        </a:prstGeom>
        <a:solidFill>
          <a:schemeClr val="accent5">
            <a:hueOff val="-1225557"/>
            <a:satOff val="-1705"/>
            <a:lumOff val="-6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 err="1"/>
            <a:t>Keserbacakupan</a:t>
          </a:r>
          <a:r>
            <a:rPr lang="en-US" sz="1500" b="1" kern="1200" dirty="0"/>
            <a:t> </a:t>
          </a:r>
          <a:endParaRPr lang="en-US" sz="1500" kern="1200" dirty="0"/>
        </a:p>
      </dsp:txBody>
      <dsp:txXfrm>
        <a:off x="17563" y="808550"/>
        <a:ext cx="6693650" cy="324648"/>
      </dsp:txXfrm>
    </dsp:sp>
    <dsp:sp modelId="{B743F4D8-190D-4A42-998B-34D5037B107C}">
      <dsp:nvSpPr>
        <dsp:cNvPr id="0" name=""/>
        <dsp:cNvSpPr/>
      </dsp:nvSpPr>
      <dsp:spPr>
        <a:xfrm>
          <a:off x="0" y="1150762"/>
          <a:ext cx="6728776" cy="380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39" tIns="19050" rIns="106680" bIns="1905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Keserbacakupan</a:t>
          </a:r>
          <a:r>
            <a:rPr lang="en-US" sz="1200" kern="1200" dirty="0"/>
            <a:t> LED </a:t>
          </a:r>
          <a:r>
            <a:rPr lang="en-US" sz="1200" kern="1200" dirty="0" err="1"/>
            <a:t>dinilai</a:t>
          </a:r>
          <a:r>
            <a:rPr lang="en-US" sz="1200" kern="1200" dirty="0"/>
            <a:t> </a:t>
          </a:r>
          <a:r>
            <a:rPr lang="en-US" sz="1200" kern="1200" dirty="0" err="1"/>
            <a:t>berdasarkan</a:t>
          </a:r>
          <a:r>
            <a:rPr lang="en-US" sz="1200" kern="1200" dirty="0"/>
            <a:t> </a:t>
          </a:r>
          <a:r>
            <a:rPr lang="en-US" sz="1200" b="1" kern="1200" dirty="0" err="1"/>
            <a:t>kesesuaian</a:t>
          </a:r>
          <a:r>
            <a:rPr lang="en-US" sz="1200" b="1" kern="1200" dirty="0"/>
            <a:t> </a:t>
          </a:r>
          <a:r>
            <a:rPr lang="en-US" sz="1200" kern="1200" dirty="0" err="1"/>
            <a:t>serta</a:t>
          </a:r>
          <a:r>
            <a:rPr lang="en-US" sz="1200" kern="1200" dirty="0"/>
            <a:t> </a:t>
          </a:r>
          <a:r>
            <a:rPr lang="en-US" sz="1200" b="1" kern="1200" dirty="0" err="1"/>
            <a:t>kelengkapan</a:t>
          </a:r>
          <a:r>
            <a:rPr lang="en-US" sz="1200" b="1" kern="1200" dirty="0"/>
            <a:t> </a:t>
          </a:r>
          <a:r>
            <a:rPr lang="en-US" sz="1200" kern="1200" dirty="0" err="1"/>
            <a:t>aspek</a:t>
          </a:r>
          <a:r>
            <a:rPr lang="en-US" sz="1200" kern="1200" dirty="0"/>
            <a:t>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isu</a:t>
          </a:r>
          <a:r>
            <a:rPr lang="en-US" sz="1200" kern="1200" dirty="0"/>
            <a:t> </a:t>
          </a:r>
          <a:r>
            <a:rPr lang="en-US" sz="1200" kern="1200" dirty="0" err="1"/>
            <a:t>penting</a:t>
          </a:r>
          <a:r>
            <a:rPr lang="en-US" sz="1200" kern="1200" dirty="0"/>
            <a:t> yang </a:t>
          </a:r>
          <a:r>
            <a:rPr lang="en-US" sz="1200" kern="1200" dirty="0" err="1"/>
            <a:t>diperhatikan</a:t>
          </a:r>
          <a:r>
            <a:rPr lang="en-US" sz="1200" kern="1200" dirty="0"/>
            <a:t>, </a:t>
          </a:r>
          <a:r>
            <a:rPr lang="en-US" sz="1200" kern="1200" dirty="0" err="1"/>
            <a:t>diamati</a:t>
          </a:r>
          <a:r>
            <a:rPr lang="en-US" sz="1200" kern="1200" dirty="0"/>
            <a:t>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dianalisis</a:t>
          </a:r>
          <a:r>
            <a:rPr lang="en-US" sz="1200" kern="1200" dirty="0"/>
            <a:t> </a:t>
          </a:r>
          <a:r>
            <a:rPr lang="en-US" sz="1200" kern="1200" dirty="0" err="1"/>
            <a:t>dalam</a:t>
          </a:r>
          <a:r>
            <a:rPr lang="en-US" sz="1200" kern="1200" dirty="0"/>
            <a:t> proses </a:t>
          </a:r>
          <a:r>
            <a:rPr lang="en-US" sz="1200" kern="1200" dirty="0" err="1"/>
            <a:t>penyusunannya</a:t>
          </a:r>
          <a:r>
            <a:rPr lang="en-US" sz="1200" kern="1200" dirty="0"/>
            <a:t>. </a:t>
          </a:r>
        </a:p>
      </dsp:txBody>
      <dsp:txXfrm>
        <a:off x="0" y="1150762"/>
        <a:ext cx="6728776" cy="380362"/>
      </dsp:txXfrm>
    </dsp:sp>
    <dsp:sp modelId="{0C6250E1-16C7-4468-9673-D02DD1169685}">
      <dsp:nvSpPr>
        <dsp:cNvPr id="0" name=""/>
        <dsp:cNvSpPr/>
      </dsp:nvSpPr>
      <dsp:spPr>
        <a:xfrm>
          <a:off x="0" y="1531124"/>
          <a:ext cx="6728776" cy="359774"/>
        </a:xfrm>
        <a:prstGeom prst="round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 err="1"/>
            <a:t>Kualitas</a:t>
          </a:r>
          <a:r>
            <a:rPr lang="en-US" sz="1500" b="1" kern="1200" dirty="0"/>
            <a:t> Data</a:t>
          </a:r>
          <a:endParaRPr lang="en-US" sz="1500" kern="1200" dirty="0"/>
        </a:p>
      </dsp:txBody>
      <dsp:txXfrm>
        <a:off x="17563" y="1548687"/>
        <a:ext cx="6693650" cy="324648"/>
      </dsp:txXfrm>
    </dsp:sp>
    <dsp:sp modelId="{7438BCAD-2F7D-41A1-8E95-AE8439AF2BF6}">
      <dsp:nvSpPr>
        <dsp:cNvPr id="0" name=""/>
        <dsp:cNvSpPr/>
      </dsp:nvSpPr>
      <dsp:spPr>
        <a:xfrm>
          <a:off x="0" y="1890899"/>
          <a:ext cx="6728776" cy="543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39" tIns="19050" rIns="106680" bIns="1905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Kualitas</a:t>
          </a:r>
          <a:r>
            <a:rPr lang="en-US" sz="1200" kern="1200" dirty="0"/>
            <a:t> data </a:t>
          </a:r>
          <a:r>
            <a:rPr lang="en-US" sz="1200" kern="1200" dirty="0" err="1"/>
            <a:t>harus</a:t>
          </a:r>
          <a:r>
            <a:rPr lang="en-US" sz="1200" kern="1200" dirty="0"/>
            <a:t> </a:t>
          </a:r>
          <a:r>
            <a:rPr lang="en-US" sz="1200" b="1" kern="1200" dirty="0" err="1"/>
            <a:t>cukup</a:t>
          </a:r>
          <a:r>
            <a:rPr lang="en-US" sz="1200" kern="1200" dirty="0"/>
            <a:t> </a:t>
          </a:r>
          <a:r>
            <a:rPr lang="en-US" sz="1200" b="1" kern="1200" dirty="0"/>
            <a:t>(</a:t>
          </a:r>
          <a:r>
            <a:rPr lang="en-US" sz="1200" b="1" i="1" kern="1200" dirty="0"/>
            <a:t>adequate</a:t>
          </a:r>
          <a:r>
            <a:rPr lang="en-US" sz="1200" b="1" kern="1200" dirty="0"/>
            <a:t>)</a:t>
          </a:r>
          <a:r>
            <a:rPr lang="en-US" sz="1200" kern="1200" dirty="0"/>
            <a:t>, </a:t>
          </a:r>
          <a:r>
            <a:rPr lang="en-US" sz="1200" b="1" kern="1200" dirty="0" err="1"/>
            <a:t>akurat</a:t>
          </a:r>
          <a:r>
            <a:rPr lang="en-US" sz="1200" b="1" kern="1200" dirty="0"/>
            <a:t> (</a:t>
          </a:r>
          <a:r>
            <a:rPr lang="en-US" sz="1200" b="1" i="1" kern="1200" dirty="0"/>
            <a:t>accurate</a:t>
          </a:r>
          <a:r>
            <a:rPr lang="en-US" sz="1200" b="1" kern="1200" dirty="0"/>
            <a:t>)</a:t>
          </a:r>
          <a:r>
            <a:rPr lang="en-US" sz="1200" kern="1200" dirty="0"/>
            <a:t>, </a:t>
          </a:r>
          <a:r>
            <a:rPr lang="en-US" sz="1200" b="1" kern="1200" dirty="0" err="1"/>
            <a:t>konsisten</a:t>
          </a:r>
          <a:r>
            <a:rPr lang="en-US" sz="1200" b="1" kern="1200" dirty="0"/>
            <a:t> (</a:t>
          </a:r>
          <a:r>
            <a:rPr lang="en-US" sz="1200" b="1" i="1" kern="1200" dirty="0"/>
            <a:t>consistent</a:t>
          </a:r>
          <a:r>
            <a:rPr lang="en-US" sz="1200" b="1" kern="1200" dirty="0"/>
            <a:t>) </a:t>
          </a:r>
          <a:r>
            <a:rPr lang="en-US" sz="1200" kern="1200" dirty="0" err="1"/>
            <a:t>antara</a:t>
          </a:r>
          <a:r>
            <a:rPr lang="en-US" sz="1200" kern="1200" dirty="0"/>
            <a:t> data </a:t>
          </a:r>
          <a:r>
            <a:rPr lang="en-US" sz="1200" kern="1200" dirty="0" err="1"/>
            <a:t>satu</a:t>
          </a:r>
          <a:r>
            <a:rPr lang="en-US" sz="1200" kern="1200" dirty="0"/>
            <a:t> </a:t>
          </a:r>
          <a:r>
            <a:rPr lang="en-US" sz="1200" kern="1200" dirty="0" err="1"/>
            <a:t>dengan</a:t>
          </a:r>
          <a:r>
            <a:rPr lang="en-US" sz="1200" kern="1200" dirty="0"/>
            <a:t> </a:t>
          </a:r>
          <a:r>
            <a:rPr lang="en-US" sz="1200" kern="1200" dirty="0" err="1"/>
            <a:t>lainnya</a:t>
          </a:r>
          <a:r>
            <a:rPr lang="en-US" sz="1200" kern="1200" dirty="0"/>
            <a:t>,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b="1" kern="1200" dirty="0" err="1"/>
            <a:t>sesuai</a:t>
          </a:r>
          <a:r>
            <a:rPr lang="en-US" sz="1200" b="1" kern="1200" dirty="0"/>
            <a:t> (</a:t>
          </a:r>
          <a:r>
            <a:rPr lang="en-US" sz="1200" b="1" i="1" kern="1200" dirty="0"/>
            <a:t>relevant</a:t>
          </a:r>
          <a:r>
            <a:rPr lang="en-US" sz="1200" b="1" kern="1200" dirty="0"/>
            <a:t>) </a:t>
          </a:r>
          <a:r>
            <a:rPr lang="en-US" sz="1200" kern="1200" dirty="0" err="1"/>
            <a:t>dengan</a:t>
          </a:r>
          <a:r>
            <a:rPr lang="en-US" sz="1200" kern="1200" dirty="0"/>
            <a:t> </a:t>
          </a:r>
          <a:r>
            <a:rPr lang="en-US" sz="1200" kern="1200" dirty="0" err="1"/>
            <a:t>aspek</a:t>
          </a:r>
          <a:r>
            <a:rPr lang="en-US" sz="1200" kern="1200" dirty="0"/>
            <a:t> </a:t>
          </a:r>
          <a:r>
            <a:rPr lang="en-US" sz="1200" kern="1200" dirty="0" err="1"/>
            <a:t>atau</a:t>
          </a:r>
          <a:r>
            <a:rPr lang="en-US" sz="1200" kern="1200" dirty="0"/>
            <a:t> </a:t>
          </a:r>
          <a:r>
            <a:rPr lang="en-US" sz="1200" kern="1200" dirty="0" err="1"/>
            <a:t>isu</a:t>
          </a:r>
          <a:r>
            <a:rPr lang="en-US" sz="1200" kern="1200" dirty="0"/>
            <a:t> yang </a:t>
          </a:r>
          <a:r>
            <a:rPr lang="en-US" sz="1200" kern="1200" dirty="0" err="1"/>
            <a:t>dibahas</a:t>
          </a:r>
          <a:r>
            <a:rPr lang="en-US" sz="1200" kern="1200" dirty="0"/>
            <a:t>, </a:t>
          </a:r>
          <a:r>
            <a:rPr lang="en-US" sz="1200" kern="1200" dirty="0" err="1"/>
            <a:t>dalam</a:t>
          </a:r>
          <a:r>
            <a:rPr lang="en-US" sz="1200" kern="1200" dirty="0"/>
            <a:t> </a:t>
          </a:r>
          <a:r>
            <a:rPr lang="en-US" sz="1200" kern="1200" dirty="0" err="1"/>
            <a:t>menjelaskan</a:t>
          </a:r>
          <a:r>
            <a:rPr lang="en-US" sz="1200" kern="1200" dirty="0"/>
            <a:t> </a:t>
          </a:r>
          <a:r>
            <a:rPr lang="en-US" sz="1200" kern="1200" dirty="0" err="1"/>
            <a:t>masing-masing</a:t>
          </a:r>
          <a:r>
            <a:rPr lang="en-US" sz="1200" kern="1200" dirty="0"/>
            <a:t> </a:t>
          </a:r>
          <a:r>
            <a:rPr lang="en-US" sz="1200" kern="1200" dirty="0" err="1"/>
            <a:t>unsur</a:t>
          </a:r>
          <a:r>
            <a:rPr lang="en-US" sz="1200" kern="1200" dirty="0"/>
            <a:t> yang </a:t>
          </a:r>
          <a:r>
            <a:rPr lang="en-US" sz="1200" kern="1200" dirty="0" err="1"/>
            <a:t>ada</a:t>
          </a:r>
          <a:r>
            <a:rPr lang="en-US" sz="1200" kern="1200" dirty="0"/>
            <a:t> </a:t>
          </a:r>
          <a:r>
            <a:rPr lang="en-US" sz="1200" kern="1200" dirty="0" err="1"/>
            <a:t>pada</a:t>
          </a:r>
          <a:r>
            <a:rPr lang="en-US" sz="1200" kern="1200" dirty="0"/>
            <a:t> </a:t>
          </a:r>
          <a:r>
            <a:rPr lang="en-US" sz="1200" kern="1200" dirty="0" err="1"/>
            <a:t>faktor</a:t>
          </a:r>
          <a:r>
            <a:rPr lang="en-US" sz="1200" kern="1200" dirty="0"/>
            <a:t> internal </a:t>
          </a:r>
          <a:r>
            <a:rPr lang="en-US" sz="1200" kern="1200" dirty="0" err="1"/>
            <a:t>maupun</a:t>
          </a:r>
          <a:r>
            <a:rPr lang="en-US" sz="1200" kern="1200" dirty="0"/>
            <a:t> </a:t>
          </a:r>
          <a:r>
            <a:rPr lang="en-US" sz="1200" kern="1200" dirty="0" err="1"/>
            <a:t>faktor</a:t>
          </a:r>
          <a:r>
            <a:rPr lang="en-US" sz="1200" kern="1200" dirty="0"/>
            <a:t> </a:t>
          </a:r>
          <a:r>
            <a:rPr lang="en-US" sz="1200" kern="1200" dirty="0" err="1"/>
            <a:t>eksternal</a:t>
          </a:r>
          <a:r>
            <a:rPr lang="en-US" sz="1200" kern="1200" dirty="0"/>
            <a:t>. </a:t>
          </a:r>
        </a:p>
      </dsp:txBody>
      <dsp:txXfrm>
        <a:off x="0" y="1890899"/>
        <a:ext cx="6728776" cy="543375"/>
      </dsp:txXfrm>
    </dsp:sp>
    <dsp:sp modelId="{D6978E3E-6F50-4722-857B-924D7D7BF191}">
      <dsp:nvSpPr>
        <dsp:cNvPr id="0" name=""/>
        <dsp:cNvSpPr/>
      </dsp:nvSpPr>
      <dsp:spPr>
        <a:xfrm>
          <a:off x="0" y="2434274"/>
          <a:ext cx="6728776" cy="359774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 err="1"/>
            <a:t>Kedalaman</a:t>
          </a:r>
          <a:r>
            <a:rPr lang="en-US" sz="1500" b="1" kern="1200" dirty="0"/>
            <a:t> </a:t>
          </a:r>
          <a:r>
            <a:rPr lang="en-US" sz="1500" b="1" kern="1200" dirty="0" err="1"/>
            <a:t>Analisis</a:t>
          </a:r>
          <a:endParaRPr lang="en-US" sz="1500" kern="1200" dirty="0"/>
        </a:p>
      </dsp:txBody>
      <dsp:txXfrm>
        <a:off x="17563" y="2451837"/>
        <a:ext cx="6693650" cy="324648"/>
      </dsp:txXfrm>
    </dsp:sp>
    <dsp:sp modelId="{F7AFCEDC-DACF-487F-B7ED-E0728F7D7B31}">
      <dsp:nvSpPr>
        <dsp:cNvPr id="0" name=""/>
        <dsp:cNvSpPr/>
      </dsp:nvSpPr>
      <dsp:spPr>
        <a:xfrm>
          <a:off x="0" y="2794049"/>
          <a:ext cx="6728776" cy="10557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39" tIns="19050" rIns="106680" bIns="1905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Ditunjukkan</a:t>
          </a:r>
          <a:r>
            <a:rPr lang="en-US" sz="1200" kern="1200" dirty="0"/>
            <a:t> </a:t>
          </a:r>
          <a:r>
            <a:rPr lang="en-US" sz="1200" kern="1200" dirty="0" err="1"/>
            <a:t>dengan</a:t>
          </a:r>
          <a:r>
            <a:rPr lang="en-US" sz="1200" kern="1200" dirty="0"/>
            <a:t> </a:t>
          </a:r>
          <a:r>
            <a:rPr lang="en-US" sz="1200" b="1" kern="1200" dirty="0" err="1"/>
            <a:t>keterkaitan</a:t>
          </a:r>
          <a:r>
            <a:rPr lang="en-US" sz="1200" b="1" kern="1200" dirty="0"/>
            <a:t> yang </a:t>
          </a:r>
          <a:r>
            <a:rPr lang="en-US" sz="1200" b="1" kern="1200" dirty="0" err="1"/>
            <a:t>jelas</a:t>
          </a:r>
          <a:r>
            <a:rPr lang="en-US" sz="1200" b="1" kern="1200" dirty="0"/>
            <a:t> </a:t>
          </a:r>
          <a:r>
            <a:rPr lang="en-US" sz="1200" kern="1200" dirty="0"/>
            <a:t>(“</a:t>
          </a:r>
          <a:r>
            <a:rPr lang="en-US" sz="1200" kern="1200" dirty="0" err="1"/>
            <a:t>benang</a:t>
          </a:r>
          <a:r>
            <a:rPr lang="en-US" sz="1200" kern="1200" dirty="0"/>
            <a:t> </a:t>
          </a:r>
          <a:r>
            <a:rPr lang="en-US" sz="1200" kern="1200" dirty="0" err="1"/>
            <a:t>merah</a:t>
          </a:r>
          <a:r>
            <a:rPr lang="en-US" sz="1200" kern="1200" dirty="0"/>
            <a:t>”) </a:t>
          </a:r>
          <a:r>
            <a:rPr lang="en-US" sz="1200" kern="1200" dirty="0" err="1"/>
            <a:t>antara</a:t>
          </a:r>
          <a:r>
            <a:rPr lang="en-US" sz="1200" kern="1200" dirty="0"/>
            <a:t>: 1) </a:t>
          </a:r>
          <a:r>
            <a:rPr lang="en-US" sz="1200" kern="1200" dirty="0" err="1"/>
            <a:t>kemampuan</a:t>
          </a:r>
          <a:r>
            <a:rPr lang="en-US" sz="1200" kern="1200" dirty="0"/>
            <a:t> </a:t>
          </a:r>
          <a:r>
            <a:rPr lang="en-US" sz="1200" kern="1200" dirty="0" err="1"/>
            <a:t>menemu</a:t>
          </a:r>
          <a:r>
            <a:rPr lang="en-US" sz="1200" kern="1200" dirty="0"/>
            <a:t> </a:t>
          </a:r>
          <a:r>
            <a:rPr lang="en-US" sz="1200" kern="1200" dirty="0" err="1"/>
            <a:t>kenali</a:t>
          </a:r>
          <a:r>
            <a:rPr lang="en-US" sz="1200" kern="1200" dirty="0"/>
            <a:t> </a:t>
          </a:r>
          <a:r>
            <a:rPr lang="en-US" sz="1200" kern="1200" dirty="0" err="1"/>
            <a:t>akar</a:t>
          </a:r>
          <a:r>
            <a:rPr lang="en-US" sz="1200" kern="1200" dirty="0"/>
            <a:t> </a:t>
          </a:r>
          <a:r>
            <a:rPr lang="en-US" sz="1200" kern="1200" dirty="0" err="1"/>
            <a:t>permasalahan</a:t>
          </a:r>
          <a:r>
            <a:rPr lang="en-US" sz="1200" kern="1200" dirty="0"/>
            <a:t> yang </a:t>
          </a:r>
          <a:r>
            <a:rPr lang="en-US" sz="1200" kern="1200" dirty="0" err="1"/>
            <a:t>dihadapi</a:t>
          </a:r>
          <a:r>
            <a:rPr lang="en-US" sz="1200" kern="1200" dirty="0"/>
            <a:t> </a:t>
          </a:r>
          <a:r>
            <a:rPr lang="en-US" sz="1200" kern="1200" dirty="0" err="1"/>
            <a:t>oleh</a:t>
          </a:r>
          <a:r>
            <a:rPr lang="en-US" sz="1200" kern="1200" dirty="0"/>
            <a:t> </a:t>
          </a:r>
          <a:r>
            <a:rPr lang="en-US" sz="1200" kern="1200" dirty="0" err="1"/>
            <a:t>institusi</a:t>
          </a:r>
          <a:r>
            <a:rPr lang="en-US" sz="1200" kern="1200" dirty="0"/>
            <a:t> </a:t>
          </a:r>
          <a:r>
            <a:rPr lang="en-US" sz="1200" kern="1200" dirty="0" err="1"/>
            <a:t>berdasarkan</a:t>
          </a:r>
          <a:r>
            <a:rPr lang="en-US" sz="1200" kern="1200" dirty="0"/>
            <a:t> data yang </a:t>
          </a:r>
          <a:r>
            <a:rPr lang="en-US" sz="1200" kern="1200" dirty="0" err="1"/>
            <a:t>dicantumkan</a:t>
          </a:r>
          <a:r>
            <a:rPr lang="en-US" sz="1200" kern="1200" dirty="0"/>
            <a:t> </a:t>
          </a:r>
          <a:r>
            <a:rPr lang="en-US" sz="1200" kern="1200" dirty="0" err="1"/>
            <a:t>dalam</a:t>
          </a:r>
          <a:r>
            <a:rPr lang="en-US" sz="1200" kern="1200" dirty="0"/>
            <a:t> LKPT </a:t>
          </a:r>
          <a:r>
            <a:rPr lang="en-US" sz="1200" kern="1200" dirty="0" err="1"/>
            <a:t>dan</a:t>
          </a:r>
          <a:r>
            <a:rPr lang="en-US" sz="1200" kern="1200" dirty="0"/>
            <a:t> data </a:t>
          </a:r>
          <a:r>
            <a:rPr lang="en-US" sz="1200" kern="1200" dirty="0" err="1"/>
            <a:t>pendukung</a:t>
          </a:r>
          <a:r>
            <a:rPr lang="en-US" sz="1200" kern="1200" dirty="0"/>
            <a:t> </a:t>
          </a:r>
          <a:r>
            <a:rPr lang="en-US" sz="1200" kern="1200" dirty="0" err="1"/>
            <a:t>lainnya</a:t>
          </a:r>
          <a:r>
            <a:rPr lang="en-US" sz="1200" kern="1200" dirty="0"/>
            <a:t>; 2) </a:t>
          </a:r>
          <a:r>
            <a:rPr lang="en-US" sz="1200" kern="1200" dirty="0" err="1"/>
            <a:t>kemampuan</a:t>
          </a:r>
          <a:r>
            <a:rPr lang="en-US" sz="1200" kern="1200" dirty="0"/>
            <a:t> </a:t>
          </a:r>
          <a:r>
            <a:rPr lang="en-US" sz="1200" kern="1200" dirty="0" err="1"/>
            <a:t>untuk</a:t>
          </a:r>
          <a:r>
            <a:rPr lang="en-US" sz="1200" kern="1200" dirty="0"/>
            <a:t> </a:t>
          </a:r>
          <a:r>
            <a:rPr lang="en-US" sz="1200" kern="1200" dirty="0" err="1"/>
            <a:t>mengembangkan</a:t>
          </a:r>
          <a:r>
            <a:rPr lang="en-US" sz="1200" kern="1200" dirty="0"/>
            <a:t> </a:t>
          </a:r>
          <a:r>
            <a:rPr lang="en-US" sz="1200" kern="1200" dirty="0" err="1"/>
            <a:t>rencana</a:t>
          </a:r>
          <a:r>
            <a:rPr lang="en-US" sz="1200" kern="1200" dirty="0"/>
            <a:t> </a:t>
          </a:r>
          <a:r>
            <a:rPr lang="en-US" sz="1200" kern="1200" dirty="0" err="1"/>
            <a:t>perbaikan</a:t>
          </a:r>
          <a:r>
            <a:rPr lang="en-US" sz="1200" kern="1200" dirty="0"/>
            <a:t> </a:t>
          </a:r>
          <a:r>
            <a:rPr lang="en-US" sz="1200" kern="1200" dirty="0" err="1"/>
            <a:t>untuk</a:t>
          </a:r>
          <a:r>
            <a:rPr lang="en-US" sz="1200" kern="1200" dirty="0"/>
            <a:t> </a:t>
          </a:r>
          <a:r>
            <a:rPr lang="en-US" sz="1200" kern="1200" dirty="0" err="1"/>
            <a:t>menanggulangi</a:t>
          </a:r>
          <a:r>
            <a:rPr lang="en-US" sz="1200" kern="1200" dirty="0"/>
            <a:t> </a:t>
          </a:r>
          <a:r>
            <a:rPr lang="en-US" sz="1200" kern="1200" dirty="0" err="1"/>
            <a:t>permasalahan</a:t>
          </a:r>
          <a:r>
            <a:rPr lang="en-US" sz="1200" kern="1200" dirty="0"/>
            <a:t> </a:t>
          </a:r>
          <a:r>
            <a:rPr lang="en-US" sz="1200" kern="1200" dirty="0" err="1"/>
            <a:t>tersebut</a:t>
          </a:r>
          <a:r>
            <a:rPr lang="en-US" sz="1200" kern="1200" dirty="0"/>
            <a:t>, </a:t>
          </a:r>
          <a:r>
            <a:rPr lang="en-US" sz="1200" kern="1200" dirty="0" err="1"/>
            <a:t>dan</a:t>
          </a:r>
          <a:r>
            <a:rPr lang="en-US" sz="1200" kern="1200" dirty="0"/>
            <a:t> 3) </a:t>
          </a:r>
          <a:r>
            <a:rPr lang="en-US" sz="1200" kern="1200" dirty="0" err="1"/>
            <a:t>kemampuan</a:t>
          </a:r>
          <a:r>
            <a:rPr lang="en-US" sz="1200" kern="1200" dirty="0"/>
            <a:t> </a:t>
          </a:r>
          <a:r>
            <a:rPr lang="en-US" sz="1200" kern="1200" dirty="0" err="1"/>
            <a:t>untuk</a:t>
          </a:r>
          <a:r>
            <a:rPr lang="en-US" sz="1200" kern="1200" dirty="0"/>
            <a:t> </a:t>
          </a:r>
          <a:r>
            <a:rPr lang="en-US" sz="1200" kern="1200" dirty="0" err="1"/>
            <a:t>menentukan</a:t>
          </a:r>
          <a:r>
            <a:rPr lang="en-US" sz="1200" kern="1200" dirty="0"/>
            <a:t> </a:t>
          </a:r>
          <a:r>
            <a:rPr lang="en-US" sz="1200" kern="1200" dirty="0" err="1"/>
            <a:t>prioritas</a:t>
          </a:r>
          <a:r>
            <a:rPr lang="en-US" sz="1200" kern="1200" dirty="0"/>
            <a:t> </a:t>
          </a:r>
          <a:r>
            <a:rPr lang="en-US" sz="1200" kern="1200" dirty="0" err="1"/>
            <a:t>strategis</a:t>
          </a:r>
          <a:r>
            <a:rPr lang="en-US" sz="1200" kern="1200" dirty="0"/>
            <a:t> </a:t>
          </a:r>
          <a:r>
            <a:rPr lang="en-US" sz="1200" kern="1200" dirty="0" err="1"/>
            <a:t>dengan</a:t>
          </a:r>
          <a:r>
            <a:rPr lang="en-US" sz="1200" kern="1200" dirty="0"/>
            <a:t> </a:t>
          </a:r>
          <a:r>
            <a:rPr lang="en-US" sz="1200" kern="1200" dirty="0" err="1"/>
            <a:t>menggunakan</a:t>
          </a:r>
          <a:r>
            <a:rPr lang="en-US" sz="1200" kern="1200" dirty="0"/>
            <a:t> </a:t>
          </a:r>
          <a:r>
            <a:rPr lang="en-US" sz="1200" kern="1200" dirty="0" err="1"/>
            <a:t>metoda</a:t>
          </a:r>
          <a:r>
            <a:rPr lang="en-US" sz="1200" kern="1200" dirty="0"/>
            <a:t> </a:t>
          </a:r>
          <a:r>
            <a:rPr lang="en-US" sz="1200" kern="1200" dirty="0" err="1"/>
            <a:t>analisis</a:t>
          </a:r>
          <a:r>
            <a:rPr lang="en-US" sz="1200" kern="1200" dirty="0"/>
            <a:t> yang </a:t>
          </a:r>
          <a:r>
            <a:rPr lang="en-US" sz="1200" kern="1200" dirty="0" err="1"/>
            <a:t>relevan</a:t>
          </a:r>
          <a:r>
            <a:rPr lang="en-US" sz="1200" kern="1200" dirty="0"/>
            <a:t>, </a:t>
          </a:r>
          <a:r>
            <a:rPr lang="en-US" sz="1200" kern="1200" dirty="0" err="1"/>
            <a:t>seperti</a:t>
          </a:r>
          <a:r>
            <a:rPr lang="en-US" sz="1200" kern="1200" dirty="0"/>
            <a:t> </a:t>
          </a:r>
          <a:r>
            <a:rPr lang="en-US" sz="1200" b="1" kern="1200" dirty="0"/>
            <a:t>SWOT Analysis</a:t>
          </a:r>
          <a:r>
            <a:rPr lang="en-US" sz="1200" kern="1200" dirty="0"/>
            <a:t> </a:t>
          </a:r>
          <a:r>
            <a:rPr lang="en-US" sz="1200" kern="1200" dirty="0" err="1"/>
            <a:t>maupun</a:t>
          </a:r>
          <a:r>
            <a:rPr lang="en-US" sz="1200" kern="1200" dirty="0"/>
            <a:t> </a:t>
          </a:r>
          <a:r>
            <a:rPr lang="en-US" sz="1200" kern="1200" dirty="0" err="1"/>
            <a:t>metode</a:t>
          </a:r>
          <a:r>
            <a:rPr lang="en-US" sz="1200" kern="1200" dirty="0"/>
            <a:t> </a:t>
          </a:r>
          <a:r>
            <a:rPr lang="en-US" sz="1200" kern="1200" dirty="0" err="1"/>
            <a:t>analisis</a:t>
          </a:r>
          <a:r>
            <a:rPr lang="en-US" sz="1200" kern="1200" dirty="0"/>
            <a:t> </a:t>
          </a:r>
          <a:r>
            <a:rPr lang="en-US" sz="1200" kern="1200" dirty="0" err="1"/>
            <a:t>lainnya</a:t>
          </a:r>
          <a:r>
            <a:rPr lang="en-US" sz="1200" kern="1200" dirty="0"/>
            <a:t>.</a:t>
          </a:r>
        </a:p>
      </dsp:txBody>
      <dsp:txXfrm>
        <a:off x="0" y="2794049"/>
        <a:ext cx="6728776" cy="1055700"/>
      </dsp:txXfrm>
    </dsp:sp>
    <dsp:sp modelId="{2DEDA631-A163-4BBA-9953-02E40868F95B}">
      <dsp:nvSpPr>
        <dsp:cNvPr id="0" name=""/>
        <dsp:cNvSpPr/>
      </dsp:nvSpPr>
      <dsp:spPr>
        <a:xfrm>
          <a:off x="0" y="3838083"/>
          <a:ext cx="6728776" cy="359774"/>
        </a:xfrm>
        <a:prstGeom prst="round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 err="1"/>
            <a:t>Pendekatan</a:t>
          </a:r>
          <a:r>
            <a:rPr lang="en-US" sz="1500" b="1" kern="1200" dirty="0"/>
            <a:t> </a:t>
          </a:r>
          <a:r>
            <a:rPr lang="en-US" sz="1500" b="1" kern="1200" dirty="0" err="1"/>
            <a:t>Inovatif</a:t>
          </a:r>
          <a:r>
            <a:rPr lang="en-US" sz="1500" b="1" kern="1200" dirty="0"/>
            <a:t> </a:t>
          </a:r>
          <a:r>
            <a:rPr lang="en-US" sz="1500" b="1" kern="1200" dirty="0" err="1"/>
            <a:t>dan</a:t>
          </a:r>
          <a:r>
            <a:rPr lang="en-US" sz="1500" b="1" kern="1200" dirty="0"/>
            <a:t> </a:t>
          </a:r>
          <a:r>
            <a:rPr lang="en-US" sz="1500" b="1" kern="1200" dirty="0" err="1"/>
            <a:t>Kreatif</a:t>
          </a:r>
          <a:endParaRPr lang="en-US" sz="1500" kern="1200" dirty="0"/>
        </a:p>
      </dsp:txBody>
      <dsp:txXfrm>
        <a:off x="17563" y="3855646"/>
        <a:ext cx="6693650" cy="324648"/>
      </dsp:txXfrm>
    </dsp:sp>
    <dsp:sp modelId="{A730551C-AD14-47EA-8567-2FF41910E193}">
      <dsp:nvSpPr>
        <dsp:cNvPr id="0" name=""/>
        <dsp:cNvSpPr/>
      </dsp:nvSpPr>
      <dsp:spPr>
        <a:xfrm>
          <a:off x="0" y="4209524"/>
          <a:ext cx="6728776" cy="543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39" tIns="19050" rIns="106680" bIns="1905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Adalah</a:t>
          </a:r>
          <a:r>
            <a:rPr lang="en-US" sz="1200" kern="1200" dirty="0"/>
            <a:t> </a:t>
          </a:r>
          <a:r>
            <a:rPr lang="en-US" sz="1200" kern="1200" dirty="0" err="1"/>
            <a:t>penggunaan</a:t>
          </a:r>
          <a:r>
            <a:rPr lang="en-US" sz="1200" kern="1200" dirty="0"/>
            <a:t> </a:t>
          </a:r>
          <a:r>
            <a:rPr lang="en-US" sz="1200" kern="1200" dirty="0" err="1"/>
            <a:t>teknik</a:t>
          </a:r>
          <a:r>
            <a:rPr lang="en-US" sz="1200" kern="1200" dirty="0"/>
            <a:t> yang </a:t>
          </a:r>
          <a:r>
            <a:rPr lang="en-US" sz="1200" kern="1200" dirty="0" err="1"/>
            <a:t>mutakhir</a:t>
          </a:r>
          <a:r>
            <a:rPr lang="en-US" sz="1200" kern="1200" dirty="0"/>
            <a:t>, </a:t>
          </a:r>
          <a:r>
            <a:rPr lang="en-US" sz="1200" kern="1200" dirty="0" err="1"/>
            <a:t>bervariasi</a:t>
          </a:r>
          <a:r>
            <a:rPr lang="en-US" sz="1200" kern="1200" dirty="0"/>
            <a:t>,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relevan</a:t>
          </a:r>
          <a:r>
            <a:rPr lang="en-US" sz="1200" kern="1200" dirty="0"/>
            <a:t> </a:t>
          </a:r>
          <a:r>
            <a:rPr lang="en-US" sz="1200" kern="1200" dirty="0" err="1"/>
            <a:t>untuk</a:t>
          </a:r>
          <a:r>
            <a:rPr lang="en-US" sz="1200" kern="1200" dirty="0"/>
            <a:t> </a:t>
          </a:r>
          <a:r>
            <a:rPr lang="en-US" sz="1200" kern="1200" dirty="0" err="1"/>
            <a:t>menghimpun</a:t>
          </a:r>
          <a:r>
            <a:rPr lang="en-US" sz="1200" kern="1200" dirty="0"/>
            <a:t>, </a:t>
          </a:r>
          <a:r>
            <a:rPr lang="en-US" sz="1200" kern="1200" dirty="0" err="1"/>
            <a:t>mengolah</a:t>
          </a:r>
          <a:r>
            <a:rPr lang="en-US" sz="1200" kern="1200" dirty="0"/>
            <a:t>, </a:t>
          </a:r>
          <a:r>
            <a:rPr lang="en-US" sz="1200" kern="1200" dirty="0" err="1"/>
            <a:t>menganalisis</a:t>
          </a:r>
          <a:r>
            <a:rPr lang="en-US" sz="1200" kern="1200" dirty="0"/>
            <a:t>, </a:t>
          </a:r>
          <a:r>
            <a:rPr lang="en-US" sz="1200" kern="1200" dirty="0" err="1"/>
            <a:t>menginterpretasikan</a:t>
          </a:r>
          <a:r>
            <a:rPr lang="en-US" sz="1200" kern="1200" dirty="0"/>
            <a:t>,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menyajikan</a:t>
          </a:r>
          <a:r>
            <a:rPr lang="en-US" sz="1200" kern="1200" dirty="0"/>
            <a:t> data agar LED </a:t>
          </a:r>
          <a:r>
            <a:rPr lang="en-US" sz="1200" kern="1200" dirty="0" err="1"/>
            <a:t>dan</a:t>
          </a:r>
          <a:r>
            <a:rPr lang="en-US" sz="1200" kern="1200" dirty="0"/>
            <a:t> LKPT </a:t>
          </a:r>
          <a:r>
            <a:rPr lang="en-US" sz="1200" kern="1200" dirty="0" err="1"/>
            <a:t>lebih</a:t>
          </a:r>
          <a:r>
            <a:rPr lang="en-US" sz="1200" kern="1200" dirty="0"/>
            <a:t> </a:t>
          </a:r>
          <a:r>
            <a:rPr lang="en-US" sz="1200" kern="1200" dirty="0" err="1"/>
            <a:t>mudah</a:t>
          </a:r>
          <a:r>
            <a:rPr lang="en-US" sz="1200" kern="1200" dirty="0"/>
            <a:t> </a:t>
          </a:r>
          <a:r>
            <a:rPr lang="en-US" sz="1200" kern="1200" dirty="0" err="1"/>
            <a:t>dipahami</a:t>
          </a:r>
          <a:r>
            <a:rPr lang="en-US" sz="1200" kern="1200" dirty="0"/>
            <a:t> </a:t>
          </a:r>
          <a:r>
            <a:rPr lang="en-US" sz="1200" kern="1200" dirty="0" err="1"/>
            <a:t>secara</a:t>
          </a:r>
          <a:r>
            <a:rPr lang="en-US" sz="1200" kern="1200" dirty="0"/>
            <a:t> </a:t>
          </a:r>
          <a:r>
            <a:rPr lang="en-US" sz="1200" kern="1200" dirty="0" err="1"/>
            <a:t>lebih</a:t>
          </a:r>
          <a:r>
            <a:rPr lang="en-US" sz="1200" kern="1200" dirty="0"/>
            <a:t> </a:t>
          </a:r>
          <a:r>
            <a:rPr lang="en-US" sz="1200" kern="1200" dirty="0" err="1"/>
            <a:t>baik</a:t>
          </a:r>
          <a:r>
            <a:rPr lang="en-US" sz="1200" kern="1200" dirty="0"/>
            <a:t>.</a:t>
          </a:r>
        </a:p>
      </dsp:txBody>
      <dsp:txXfrm>
        <a:off x="0" y="4209524"/>
        <a:ext cx="6728776" cy="543375"/>
      </dsp:txXfrm>
    </dsp:sp>
    <dsp:sp modelId="{D2D630EE-C109-4E93-BA07-03321C5EAE52}">
      <dsp:nvSpPr>
        <dsp:cNvPr id="0" name=""/>
        <dsp:cNvSpPr/>
      </dsp:nvSpPr>
      <dsp:spPr>
        <a:xfrm>
          <a:off x="0" y="4752899"/>
          <a:ext cx="6728776" cy="359774"/>
        </a:xfrm>
        <a:prstGeom prst="roundRect">
          <a:avLst/>
        </a:prstGeom>
        <a:solidFill>
          <a:schemeClr val="accent5">
            <a:hueOff val="-6127787"/>
            <a:satOff val="-8523"/>
            <a:lumOff val="-32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 err="1"/>
            <a:t>Rencana</a:t>
          </a:r>
          <a:r>
            <a:rPr lang="en-US" sz="1500" b="1" kern="1200" dirty="0"/>
            <a:t> </a:t>
          </a:r>
          <a:r>
            <a:rPr lang="en-US" sz="1500" b="1" kern="1200" dirty="0" err="1"/>
            <a:t>Pengembangan</a:t>
          </a:r>
          <a:endParaRPr lang="en-US" sz="1500" kern="1200" dirty="0"/>
        </a:p>
      </dsp:txBody>
      <dsp:txXfrm>
        <a:off x="17563" y="4770462"/>
        <a:ext cx="6693650" cy="324648"/>
      </dsp:txXfrm>
    </dsp:sp>
    <dsp:sp modelId="{23F3AF34-2715-49E5-9F52-529EF0CC3006}">
      <dsp:nvSpPr>
        <dsp:cNvPr id="0" name=""/>
        <dsp:cNvSpPr/>
      </dsp:nvSpPr>
      <dsp:spPr>
        <a:xfrm>
          <a:off x="0" y="5112674"/>
          <a:ext cx="6728776" cy="543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39" tIns="19050" rIns="106680" bIns="190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Adalah</a:t>
          </a:r>
          <a:r>
            <a:rPr lang="en-US" sz="1200" kern="1200" dirty="0"/>
            <a:t> </a:t>
          </a:r>
          <a:r>
            <a:rPr lang="en-US" sz="1200" kern="1200" dirty="0" err="1"/>
            <a:t>gambaran</a:t>
          </a:r>
          <a:r>
            <a:rPr lang="en-US" sz="1200" kern="1200" dirty="0"/>
            <a:t> </a:t>
          </a:r>
          <a:r>
            <a:rPr lang="en-US" sz="1200" kern="1200" dirty="0" err="1"/>
            <a:t>secara</a:t>
          </a:r>
          <a:r>
            <a:rPr lang="en-US" sz="1200" kern="1200" dirty="0"/>
            <a:t> global, </a:t>
          </a:r>
          <a:r>
            <a:rPr lang="en-US" sz="1200" kern="1200" dirty="0" err="1"/>
            <a:t>ringkas</a:t>
          </a:r>
          <a:r>
            <a:rPr lang="en-US" sz="1200" kern="1200" dirty="0"/>
            <a:t>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jelas</a:t>
          </a:r>
          <a:r>
            <a:rPr lang="en-US" sz="1200" kern="1200" dirty="0"/>
            <a:t> </a:t>
          </a:r>
          <a:r>
            <a:rPr lang="en-US" sz="1200" kern="1200" dirty="0" err="1"/>
            <a:t>tentang</a:t>
          </a:r>
          <a:r>
            <a:rPr lang="en-US" sz="1200" kern="1200" dirty="0"/>
            <a:t> </a:t>
          </a:r>
          <a:r>
            <a:rPr lang="en-US" sz="1200" kern="1200" dirty="0" err="1"/>
            <a:t>rencana</a:t>
          </a:r>
          <a:r>
            <a:rPr lang="en-US" sz="1200" kern="1200" dirty="0"/>
            <a:t> </a:t>
          </a:r>
          <a:r>
            <a:rPr lang="en-US" sz="1200" kern="1200" dirty="0" err="1"/>
            <a:t>pengembangan</a:t>
          </a:r>
          <a:r>
            <a:rPr lang="en-US" sz="1200" kern="1200" dirty="0"/>
            <a:t>, </a:t>
          </a:r>
          <a:r>
            <a:rPr lang="en-US" sz="1200" kern="1200" dirty="0" err="1"/>
            <a:t>baik</a:t>
          </a:r>
          <a:r>
            <a:rPr lang="en-US" sz="1200" kern="1200" dirty="0"/>
            <a:t> </a:t>
          </a:r>
          <a:r>
            <a:rPr lang="en-US" sz="1200" kern="1200" dirty="0" err="1"/>
            <a:t>untuk</a:t>
          </a:r>
          <a:r>
            <a:rPr lang="en-US" sz="1200" kern="1200" dirty="0"/>
            <a:t> </a:t>
          </a:r>
          <a:r>
            <a:rPr lang="en-US" sz="1200" kern="1200" dirty="0" err="1"/>
            <a:t>perbaikan</a:t>
          </a:r>
          <a:r>
            <a:rPr lang="en-US" sz="1200" kern="1200" dirty="0"/>
            <a:t> </a:t>
          </a:r>
          <a:r>
            <a:rPr lang="en-US" sz="1200" kern="1200" dirty="0" err="1"/>
            <a:t>masalah</a:t>
          </a:r>
          <a:r>
            <a:rPr lang="en-US" sz="1200" kern="1200" dirty="0"/>
            <a:t>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kelemahan</a:t>
          </a:r>
          <a:r>
            <a:rPr lang="en-US" sz="1200" kern="1200" dirty="0"/>
            <a:t> yang </a:t>
          </a:r>
          <a:r>
            <a:rPr lang="en-US" sz="1200" kern="1200" dirty="0" err="1"/>
            <a:t>berhasil</a:t>
          </a:r>
          <a:r>
            <a:rPr lang="en-US" sz="1200" kern="1200" dirty="0"/>
            <a:t> </a:t>
          </a:r>
          <a:r>
            <a:rPr lang="en-US" sz="1200" kern="1200" dirty="0" err="1"/>
            <a:t>diidentifikasi</a:t>
          </a:r>
          <a:r>
            <a:rPr lang="en-US" sz="1200" kern="1200" dirty="0"/>
            <a:t> </a:t>
          </a:r>
          <a:r>
            <a:rPr lang="en-US" sz="1200" kern="1200" dirty="0" err="1"/>
            <a:t>maupun</a:t>
          </a:r>
          <a:r>
            <a:rPr lang="en-US" sz="1200" kern="1200" dirty="0"/>
            <a:t> </a:t>
          </a:r>
          <a:r>
            <a:rPr lang="en-US" sz="1200" kern="1200" dirty="0" err="1"/>
            <a:t>untuk</a:t>
          </a:r>
          <a:r>
            <a:rPr lang="en-US" sz="1200" kern="1200" dirty="0"/>
            <a:t> </a:t>
          </a:r>
          <a:r>
            <a:rPr lang="en-US" sz="1200" kern="1200" dirty="0" err="1"/>
            <a:t>mendapat</a:t>
          </a:r>
          <a:r>
            <a:rPr lang="en-US" sz="1200" kern="1200" dirty="0"/>
            <a:t> </a:t>
          </a:r>
          <a:r>
            <a:rPr lang="en-US" sz="1200" kern="1200" dirty="0" err="1"/>
            <a:t>keunggulan</a:t>
          </a:r>
          <a:r>
            <a:rPr lang="en-US" sz="1200" kern="1200" dirty="0"/>
            <a:t> </a:t>
          </a:r>
          <a:r>
            <a:rPr lang="en-US" sz="1200" kern="1200" dirty="0" err="1"/>
            <a:t>kompetitif</a:t>
          </a:r>
          <a:r>
            <a:rPr lang="en-US" sz="1200" kern="1200" dirty="0"/>
            <a:t>.</a:t>
          </a:r>
        </a:p>
      </dsp:txBody>
      <dsp:txXfrm>
        <a:off x="0" y="5112674"/>
        <a:ext cx="6728776" cy="543375"/>
      </dsp:txXfrm>
    </dsp:sp>
    <dsp:sp modelId="{3A0457DA-DDB8-4110-925B-CFA3955C25B0}">
      <dsp:nvSpPr>
        <dsp:cNvPr id="0" name=""/>
        <dsp:cNvSpPr/>
      </dsp:nvSpPr>
      <dsp:spPr>
        <a:xfrm>
          <a:off x="0" y="5656049"/>
          <a:ext cx="6728776" cy="359774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 err="1"/>
            <a:t>Kejujuran</a:t>
          </a:r>
          <a:endParaRPr lang="en-US" sz="1500" kern="1200" dirty="0"/>
        </a:p>
      </dsp:txBody>
      <dsp:txXfrm>
        <a:off x="17563" y="5673612"/>
        <a:ext cx="6693650" cy="324648"/>
      </dsp:txXfrm>
    </dsp:sp>
    <dsp:sp modelId="{5B4B98BC-F355-4510-8CCF-F032AE7AC684}">
      <dsp:nvSpPr>
        <dsp:cNvPr id="0" name=""/>
        <dsp:cNvSpPr/>
      </dsp:nvSpPr>
      <dsp:spPr>
        <a:xfrm>
          <a:off x="0" y="6015824"/>
          <a:ext cx="6728776" cy="248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639" tIns="19050" rIns="106680" bIns="1905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Evaluasi</a:t>
          </a:r>
          <a:r>
            <a:rPr lang="en-US" sz="1200" kern="1200" dirty="0"/>
            <a:t> </a:t>
          </a:r>
          <a:r>
            <a:rPr lang="en-US" sz="1200" kern="1200" dirty="0" err="1"/>
            <a:t>diri</a:t>
          </a:r>
          <a:r>
            <a:rPr lang="en-US" sz="1200" kern="1200" dirty="0"/>
            <a:t> </a:t>
          </a:r>
          <a:r>
            <a:rPr lang="en-US" sz="1200" kern="1200" dirty="0" err="1"/>
            <a:t>harus</a:t>
          </a:r>
          <a:r>
            <a:rPr lang="en-US" sz="1200" kern="1200" dirty="0"/>
            <a:t> </a:t>
          </a:r>
          <a:r>
            <a:rPr lang="en-US" sz="1200" kern="1200" dirty="0" err="1"/>
            <a:t>dilakukan</a:t>
          </a:r>
          <a:r>
            <a:rPr lang="en-US" sz="1200" kern="1200" dirty="0"/>
            <a:t> </a:t>
          </a:r>
          <a:r>
            <a:rPr lang="en-US" sz="1200" kern="1200" dirty="0" err="1"/>
            <a:t>secara</a:t>
          </a:r>
          <a:r>
            <a:rPr lang="en-US" sz="1200" kern="1200" dirty="0"/>
            <a:t> </a:t>
          </a:r>
          <a:r>
            <a:rPr lang="en-US" sz="1200" kern="1200" dirty="0" err="1"/>
            <a:t>jujur</a:t>
          </a:r>
          <a:r>
            <a:rPr lang="en-US" sz="1200" kern="1200" dirty="0"/>
            <a:t>, </a:t>
          </a:r>
          <a:r>
            <a:rPr lang="en-US" sz="1200" kern="1200" dirty="0" err="1"/>
            <a:t>dengan</a:t>
          </a:r>
          <a:r>
            <a:rPr lang="en-US" sz="1200" kern="1200" dirty="0"/>
            <a:t> data </a:t>
          </a:r>
          <a:r>
            <a:rPr lang="en-US" sz="1200" kern="1200" dirty="0" err="1"/>
            <a:t>riil</a:t>
          </a:r>
          <a:r>
            <a:rPr lang="en-US" sz="1200" kern="1200" dirty="0"/>
            <a:t> yang </a:t>
          </a:r>
          <a:r>
            <a:rPr lang="en-US" sz="1200" kern="1200" dirty="0" err="1"/>
            <a:t>dipunyai</a:t>
          </a:r>
          <a:r>
            <a:rPr lang="en-US" sz="1200" kern="1200" dirty="0"/>
            <a:t> </a:t>
          </a:r>
          <a:r>
            <a:rPr lang="en-US" sz="1200" kern="1200" dirty="0" err="1"/>
            <a:t>institusi</a:t>
          </a:r>
          <a:r>
            <a:rPr lang="en-US" sz="1200" kern="1200" dirty="0"/>
            <a:t>. </a:t>
          </a:r>
        </a:p>
      </dsp:txBody>
      <dsp:txXfrm>
        <a:off x="0" y="6015824"/>
        <a:ext cx="6728776" cy="2484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84086"/>
          <a:ext cx="6832017" cy="33579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400" b="1" kern="1200" dirty="0"/>
            <a:t>1. </a:t>
          </a:r>
          <a:r>
            <a:rPr lang="en-US" sz="1400" b="1" kern="1200" dirty="0" err="1"/>
            <a:t>Sejarah</a:t>
          </a:r>
          <a:r>
            <a:rPr lang="en-US" sz="1400" b="1" kern="1200" dirty="0"/>
            <a:t> </a:t>
          </a:r>
          <a:r>
            <a:rPr lang="en-US" sz="1400" b="1" kern="1200" dirty="0" err="1"/>
            <a:t>Institusi</a:t>
          </a:r>
          <a:endParaRPr lang="en-US" sz="1400" kern="1200" dirty="0"/>
        </a:p>
      </dsp:txBody>
      <dsp:txXfrm>
        <a:off x="16392" y="100478"/>
        <a:ext cx="6799233" cy="303006"/>
      </dsp:txXfrm>
    </dsp:sp>
    <dsp:sp modelId="{9DC30CB3-5443-4E4F-8798-717384E476F7}">
      <dsp:nvSpPr>
        <dsp:cNvPr id="0" name=""/>
        <dsp:cNvSpPr/>
      </dsp:nvSpPr>
      <dsp:spPr>
        <a:xfrm>
          <a:off x="0" y="419876"/>
          <a:ext cx="6832017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917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d-ID" sz="1100" kern="1200" dirty="0">
              <a:latin typeface="+mn-lt"/>
            </a:rPr>
            <a:t>Informasi tentang m</a:t>
          </a:r>
          <a:r>
            <a:rPr lang="en-US" sz="1100" kern="1200" dirty="0" err="1">
              <a:latin typeface="+mn-lt"/>
            </a:rPr>
            <a:t>andat</a:t>
          </a:r>
          <a:r>
            <a:rPr lang="en-US" sz="1100" kern="1200" dirty="0">
              <a:latin typeface="+mn-lt"/>
            </a:rPr>
            <a:t> </a:t>
          </a:r>
          <a:r>
            <a:rPr lang="en-US" sz="1100" kern="1200" dirty="0" err="1">
              <a:latin typeface="+mn-lt"/>
            </a:rPr>
            <a:t>pendirian</a:t>
          </a:r>
          <a:r>
            <a:rPr lang="en-US" sz="1100" kern="1200" dirty="0">
              <a:latin typeface="+mn-lt"/>
            </a:rPr>
            <a:t> </a:t>
          </a:r>
          <a:r>
            <a:rPr lang="en-US" sz="1100" kern="1200" dirty="0" err="1">
              <a:latin typeface="+mn-lt"/>
            </a:rPr>
            <a:t>dan</a:t>
          </a:r>
          <a:r>
            <a:rPr lang="en-US" sz="1100" kern="1200" dirty="0">
              <a:latin typeface="+mn-lt"/>
            </a:rPr>
            <a:t> </a:t>
          </a:r>
          <a:r>
            <a:rPr lang="en-US" sz="1100" kern="1200" dirty="0" err="1">
              <a:latin typeface="+mn-lt"/>
            </a:rPr>
            <a:t>perkembangan</a:t>
          </a:r>
          <a:r>
            <a:rPr lang="en-US" sz="1100" kern="1200" dirty="0">
              <a:latin typeface="+mn-lt"/>
            </a:rPr>
            <a:t> </a:t>
          </a:r>
          <a:r>
            <a:rPr lang="en-US" sz="1100" kern="1200" dirty="0" err="1">
              <a:latin typeface="+mn-lt"/>
            </a:rPr>
            <a:t>perguruan</a:t>
          </a:r>
          <a:r>
            <a:rPr lang="en-US" sz="1100" kern="1200" dirty="0">
              <a:latin typeface="+mn-lt"/>
            </a:rPr>
            <a:t> </a:t>
          </a:r>
          <a:r>
            <a:rPr lang="en-US" sz="1100" kern="1200" dirty="0" err="1">
              <a:latin typeface="+mn-lt"/>
            </a:rPr>
            <a:t>tinggi</a:t>
          </a:r>
          <a:r>
            <a:rPr lang="en-US" sz="1100" kern="1200" dirty="0">
              <a:latin typeface="+mn-lt"/>
            </a:rPr>
            <a:t> (</a:t>
          </a:r>
          <a:r>
            <a:rPr lang="en-US" sz="1100" kern="1200" dirty="0" err="1">
              <a:latin typeface="+mn-lt"/>
            </a:rPr>
            <a:t>jika</a:t>
          </a:r>
          <a:r>
            <a:rPr lang="en-US" sz="1100" kern="1200" dirty="0">
              <a:latin typeface="+mn-lt"/>
            </a:rPr>
            <a:t> </a:t>
          </a:r>
          <a:r>
            <a:rPr lang="en-US" sz="1100" kern="1200" dirty="0" err="1">
              <a:latin typeface="+mn-lt"/>
            </a:rPr>
            <a:t>terjadi</a:t>
          </a:r>
          <a:r>
            <a:rPr lang="en-US" sz="1100" kern="1200" dirty="0">
              <a:latin typeface="+mn-lt"/>
            </a:rPr>
            <a:t> </a:t>
          </a:r>
          <a:r>
            <a:rPr lang="en-US" sz="1100" kern="1200" dirty="0" err="1">
              <a:latin typeface="+mn-lt"/>
            </a:rPr>
            <a:t>pergeseran</a:t>
          </a:r>
          <a:r>
            <a:rPr lang="en-US" sz="1100" kern="1200" dirty="0">
              <a:latin typeface="+mn-lt"/>
            </a:rPr>
            <a:t> </a:t>
          </a:r>
          <a:r>
            <a:rPr lang="en-US" sz="1100" kern="1200" dirty="0" err="1">
              <a:latin typeface="+mn-lt"/>
            </a:rPr>
            <a:t>mandat</a:t>
          </a:r>
          <a:r>
            <a:rPr lang="en-US" sz="1100" kern="1200" dirty="0">
              <a:latin typeface="+mn-lt"/>
            </a:rPr>
            <a:t> </a:t>
          </a:r>
          <a:r>
            <a:rPr lang="en-US" sz="1100" kern="1200" dirty="0" err="1">
              <a:latin typeface="+mn-lt"/>
            </a:rPr>
            <a:t>atau</a:t>
          </a:r>
          <a:r>
            <a:rPr lang="en-US" sz="1100" kern="1200" dirty="0">
              <a:latin typeface="+mn-lt"/>
            </a:rPr>
            <a:t> </a:t>
          </a:r>
          <a:r>
            <a:rPr lang="en-US" sz="1100" kern="1200" dirty="0" err="1">
              <a:latin typeface="+mn-lt"/>
            </a:rPr>
            <a:t>perubahan</a:t>
          </a:r>
          <a:r>
            <a:rPr lang="en-US" sz="1100" kern="1200" dirty="0">
              <a:latin typeface="+mn-lt"/>
            </a:rPr>
            <a:t> </a:t>
          </a:r>
          <a:r>
            <a:rPr lang="en-US" sz="1100" kern="1200" dirty="0" err="1">
              <a:latin typeface="+mn-lt"/>
            </a:rPr>
            <a:t>bentuk</a:t>
          </a:r>
          <a:r>
            <a:rPr lang="en-US" sz="1100" kern="1200" dirty="0">
              <a:latin typeface="+mn-lt"/>
            </a:rPr>
            <a:t> </a:t>
          </a:r>
          <a:r>
            <a:rPr lang="en-US" sz="1100" kern="1200" dirty="0" err="1">
              <a:latin typeface="+mn-lt"/>
            </a:rPr>
            <a:t>institusi</a:t>
          </a:r>
          <a:r>
            <a:rPr lang="en-US" sz="1100" kern="1200" dirty="0">
              <a:latin typeface="+mn-lt"/>
            </a:rPr>
            <a:t>) </a:t>
          </a:r>
          <a:r>
            <a:rPr lang="en-US" sz="1100" kern="1200" dirty="0" err="1">
              <a:latin typeface="+mn-lt"/>
            </a:rPr>
            <a:t>secara</a:t>
          </a:r>
          <a:r>
            <a:rPr lang="en-US" sz="1100" kern="1200" dirty="0">
              <a:latin typeface="+mn-lt"/>
            </a:rPr>
            <a:t> </a:t>
          </a:r>
          <a:r>
            <a:rPr lang="en-US" sz="1100" kern="1200" dirty="0" err="1">
              <a:latin typeface="+mn-lt"/>
            </a:rPr>
            <a:t>ringkas</a:t>
          </a:r>
          <a:r>
            <a:rPr lang="en-US" sz="1100" kern="1200" dirty="0">
              <a:latin typeface="+mn-lt"/>
            </a:rPr>
            <a:t> </a:t>
          </a:r>
          <a:r>
            <a:rPr lang="en-US" sz="1100" kern="1200" dirty="0" err="1">
              <a:latin typeface="+mn-lt"/>
            </a:rPr>
            <a:t>dan</a:t>
          </a:r>
          <a:r>
            <a:rPr lang="en-US" sz="1100" kern="1200" dirty="0">
              <a:latin typeface="+mn-lt"/>
            </a:rPr>
            <a:t> </a:t>
          </a:r>
          <a:r>
            <a:rPr lang="en-US" sz="1100" kern="1200" dirty="0" err="1">
              <a:latin typeface="+mn-lt"/>
            </a:rPr>
            <a:t>jelas</a:t>
          </a:r>
          <a:r>
            <a:rPr lang="en-US" sz="1100" kern="1200" dirty="0">
              <a:latin typeface="+mn-lt"/>
            </a:rPr>
            <a:t>.</a:t>
          </a:r>
          <a:endParaRPr lang="en-US" sz="1100" b="0" kern="1200" dirty="0">
            <a:latin typeface="+mn-lt"/>
          </a:endParaRPr>
        </a:p>
      </dsp:txBody>
      <dsp:txXfrm>
        <a:off x="0" y="419876"/>
        <a:ext cx="6832017" cy="347760"/>
      </dsp:txXfrm>
    </dsp:sp>
    <dsp:sp modelId="{BB10665E-3681-48AF-8D13-2B8A0C41A91D}">
      <dsp:nvSpPr>
        <dsp:cNvPr id="0" name=""/>
        <dsp:cNvSpPr/>
      </dsp:nvSpPr>
      <dsp:spPr>
        <a:xfrm>
          <a:off x="0" y="767636"/>
          <a:ext cx="6832017" cy="335790"/>
        </a:xfrm>
        <a:prstGeom prst="roundRect">
          <a:avLst/>
        </a:prstGeom>
        <a:solidFill>
          <a:schemeClr val="accent3">
            <a:hueOff val="387228"/>
            <a:satOff val="14286"/>
            <a:lumOff val="-210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400" b="1" kern="1200" dirty="0"/>
            <a:t>2. </a:t>
          </a:r>
          <a:r>
            <a:rPr lang="en-US" sz="1400" b="1" kern="1200" dirty="0" err="1"/>
            <a:t>Visi</a:t>
          </a:r>
          <a:r>
            <a:rPr lang="en-US" sz="1400" b="1" kern="1200" dirty="0"/>
            <a:t>, </a:t>
          </a:r>
          <a:r>
            <a:rPr lang="en-US" sz="1400" b="1" kern="1200" dirty="0" err="1"/>
            <a:t>misi</a:t>
          </a:r>
          <a:r>
            <a:rPr lang="en-US" sz="1400" b="1" kern="1200" dirty="0"/>
            <a:t>, </a:t>
          </a:r>
          <a:r>
            <a:rPr lang="en-US" sz="1400" b="1" kern="1200" dirty="0" err="1"/>
            <a:t>tujuan</a:t>
          </a:r>
          <a:r>
            <a:rPr lang="en-US" sz="1400" b="1" kern="1200" dirty="0"/>
            <a:t>, </a:t>
          </a:r>
          <a:r>
            <a:rPr lang="en-US" sz="1400" b="1" kern="1200" dirty="0" err="1"/>
            <a:t>strategi</a:t>
          </a:r>
          <a:r>
            <a:rPr lang="en-US" sz="1400" b="1" kern="1200" dirty="0"/>
            <a:t>, </a:t>
          </a:r>
          <a:r>
            <a:rPr lang="en-US" sz="1400" b="1" kern="1200" dirty="0" err="1"/>
            <a:t>dan</a:t>
          </a:r>
          <a:r>
            <a:rPr lang="en-US" sz="1400" b="1" kern="1200" dirty="0"/>
            <a:t> </a:t>
          </a:r>
          <a:r>
            <a:rPr lang="en-US" sz="1400" b="1" kern="1200" dirty="0" err="1"/>
            <a:t>tata</a:t>
          </a:r>
          <a:r>
            <a:rPr lang="en-US" sz="1400" b="1" kern="1200" dirty="0"/>
            <a:t> </a:t>
          </a:r>
          <a:r>
            <a:rPr lang="en-US" sz="1400" b="1" kern="1200" dirty="0" err="1"/>
            <a:t>nilai</a:t>
          </a:r>
          <a:endParaRPr lang="en-US" sz="1400" kern="1200" dirty="0"/>
        </a:p>
      </dsp:txBody>
      <dsp:txXfrm>
        <a:off x="16392" y="784028"/>
        <a:ext cx="6799233" cy="303006"/>
      </dsp:txXfrm>
    </dsp:sp>
    <dsp:sp modelId="{B743F4D8-190D-4A42-998B-34D5037B107C}">
      <dsp:nvSpPr>
        <dsp:cNvPr id="0" name=""/>
        <dsp:cNvSpPr/>
      </dsp:nvSpPr>
      <dsp:spPr>
        <a:xfrm>
          <a:off x="0" y="1103426"/>
          <a:ext cx="6832017" cy="231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917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d-ID" sz="1100" kern="1200" dirty="0"/>
            <a:t>D</a:t>
          </a:r>
          <a:r>
            <a:rPr lang="en-US" sz="1100" kern="1200" dirty="0" err="1"/>
            <a:t>eskripsi</a:t>
          </a:r>
          <a:r>
            <a:rPr lang="en-US" sz="1100" kern="1200" dirty="0"/>
            <a:t> </a:t>
          </a:r>
          <a:r>
            <a:rPr lang="en-US" sz="1100" kern="1200" dirty="0" err="1"/>
            <a:t>singkat</a:t>
          </a:r>
          <a:r>
            <a:rPr lang="en-US" sz="1100" kern="1200" dirty="0"/>
            <a:t> </a:t>
          </a:r>
          <a:r>
            <a:rPr lang="en-US" sz="1100" kern="1200" dirty="0" err="1"/>
            <a:t>visi</a:t>
          </a:r>
          <a:r>
            <a:rPr lang="en-US" sz="1100" kern="1200" dirty="0"/>
            <a:t>, </a:t>
          </a:r>
          <a:r>
            <a:rPr lang="en-US" sz="1100" kern="1200" dirty="0" err="1"/>
            <a:t>misi</a:t>
          </a:r>
          <a:r>
            <a:rPr lang="en-US" sz="1100" kern="1200" dirty="0"/>
            <a:t>, </a:t>
          </a:r>
          <a:r>
            <a:rPr lang="en-US" sz="1100" kern="1200" dirty="0" err="1"/>
            <a:t>tujuan</a:t>
          </a:r>
          <a:r>
            <a:rPr lang="en-US" sz="1100" kern="1200" dirty="0"/>
            <a:t>, </a:t>
          </a:r>
          <a:r>
            <a:rPr lang="en-US" sz="1100" kern="1200" dirty="0" err="1"/>
            <a:t>sasaran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tata</a:t>
          </a:r>
          <a:r>
            <a:rPr lang="en-US" sz="1100" kern="1200" dirty="0"/>
            <a:t> </a:t>
          </a:r>
          <a:r>
            <a:rPr lang="en-US" sz="1100" kern="1200" dirty="0" err="1"/>
            <a:t>nilai</a:t>
          </a:r>
          <a:r>
            <a:rPr lang="en-US" sz="1100" kern="1200" dirty="0"/>
            <a:t> yang </a:t>
          </a:r>
          <a:r>
            <a:rPr lang="en-US" sz="1100" kern="1200" dirty="0" err="1"/>
            <a:t>diterapkan</a:t>
          </a:r>
          <a:r>
            <a:rPr lang="en-US" sz="1100" kern="1200" dirty="0"/>
            <a:t> di </a:t>
          </a:r>
          <a:r>
            <a:rPr lang="en-US" sz="1100" kern="1200" dirty="0" err="1"/>
            <a:t>perguruan</a:t>
          </a:r>
          <a:r>
            <a:rPr lang="en-US" sz="1100" kern="1200" dirty="0"/>
            <a:t> </a:t>
          </a:r>
          <a:r>
            <a:rPr lang="en-US" sz="1100" kern="1200" dirty="0" err="1"/>
            <a:t>tinggi</a:t>
          </a:r>
          <a:endParaRPr lang="en-US" sz="1100" kern="1200" dirty="0"/>
        </a:p>
      </dsp:txBody>
      <dsp:txXfrm>
        <a:off x="0" y="1103426"/>
        <a:ext cx="6832017" cy="231840"/>
      </dsp:txXfrm>
    </dsp:sp>
    <dsp:sp modelId="{0C6250E1-16C7-4468-9673-D02DD1169685}">
      <dsp:nvSpPr>
        <dsp:cNvPr id="0" name=""/>
        <dsp:cNvSpPr/>
      </dsp:nvSpPr>
      <dsp:spPr>
        <a:xfrm>
          <a:off x="0" y="1335266"/>
          <a:ext cx="6832017" cy="335790"/>
        </a:xfrm>
        <a:prstGeom prst="roundRect">
          <a:avLst/>
        </a:prstGeom>
        <a:solidFill>
          <a:schemeClr val="accent3">
            <a:hueOff val="774457"/>
            <a:satOff val="28571"/>
            <a:lumOff val="-42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400" b="1" kern="1200" dirty="0"/>
            <a:t>3. </a:t>
          </a:r>
          <a:r>
            <a:rPr lang="en-US" sz="1400" b="1" kern="1200" dirty="0" err="1"/>
            <a:t>Organisasi</a:t>
          </a:r>
          <a:r>
            <a:rPr lang="en-US" sz="1400" b="1" kern="1200" dirty="0"/>
            <a:t> </a:t>
          </a:r>
          <a:r>
            <a:rPr lang="en-US" sz="1400" b="1" kern="1200" dirty="0" err="1"/>
            <a:t>dan</a:t>
          </a:r>
          <a:r>
            <a:rPr lang="en-US" sz="1400" b="1" kern="1200" dirty="0"/>
            <a:t> Tata </a:t>
          </a:r>
          <a:r>
            <a:rPr lang="en-US" sz="1400" b="1" kern="1200" dirty="0" err="1"/>
            <a:t>Kerja</a:t>
          </a:r>
          <a:endParaRPr lang="en-US" sz="1400" kern="1200" dirty="0"/>
        </a:p>
      </dsp:txBody>
      <dsp:txXfrm>
        <a:off x="16392" y="1351658"/>
        <a:ext cx="6799233" cy="303006"/>
      </dsp:txXfrm>
    </dsp:sp>
    <dsp:sp modelId="{7438BCAD-2F7D-41A1-8E95-AE8439AF2BF6}">
      <dsp:nvSpPr>
        <dsp:cNvPr id="0" name=""/>
        <dsp:cNvSpPr/>
      </dsp:nvSpPr>
      <dsp:spPr>
        <a:xfrm>
          <a:off x="0" y="1671056"/>
          <a:ext cx="6832017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917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d-ID" sz="1100" kern="1200" dirty="0"/>
            <a:t>P</a:t>
          </a:r>
          <a:r>
            <a:rPr lang="en-US" sz="1100" kern="1200" dirty="0" err="1"/>
            <a:t>enjelasan</a:t>
          </a:r>
          <a:r>
            <a:rPr lang="en-US" sz="1100" kern="1200" dirty="0"/>
            <a:t> </a:t>
          </a:r>
          <a:r>
            <a:rPr lang="en-US" sz="1100" kern="1200" dirty="0" err="1"/>
            <a:t>dokumen</a:t>
          </a:r>
          <a:r>
            <a:rPr lang="en-US" sz="1100" kern="1200" dirty="0"/>
            <a:t> formal </a:t>
          </a:r>
          <a:r>
            <a:rPr lang="en-US" sz="1100" kern="1200" dirty="0" err="1"/>
            <a:t>organisasi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tata</a:t>
          </a:r>
          <a:r>
            <a:rPr lang="en-US" sz="1100" kern="1200" dirty="0"/>
            <a:t> </a:t>
          </a:r>
          <a:r>
            <a:rPr lang="en-US" sz="1100" kern="1200" dirty="0" err="1"/>
            <a:t>kerja</a:t>
          </a:r>
          <a:r>
            <a:rPr lang="en-US" sz="1100" kern="1200" dirty="0"/>
            <a:t> yang </a:t>
          </a:r>
          <a:r>
            <a:rPr lang="en-US" sz="1100" kern="1200" dirty="0" err="1"/>
            <a:t>saat</a:t>
          </a:r>
          <a:r>
            <a:rPr lang="en-US" sz="1100" kern="1200" dirty="0"/>
            <a:t> </a:t>
          </a:r>
          <a:r>
            <a:rPr lang="en-US" sz="1100" kern="1200" dirty="0" err="1"/>
            <a:t>ini</a:t>
          </a:r>
          <a:r>
            <a:rPr lang="en-US" sz="1100" kern="1200" dirty="0"/>
            <a:t> </a:t>
          </a:r>
          <a:r>
            <a:rPr lang="en-US" sz="1100" kern="1200" dirty="0" err="1"/>
            <a:t>berlaku</a:t>
          </a:r>
          <a:r>
            <a:rPr lang="en-US" sz="1100" kern="1200" dirty="0"/>
            <a:t>, </a:t>
          </a:r>
          <a:r>
            <a:rPr lang="en-US" sz="1100" kern="1200" dirty="0" err="1"/>
            <a:t>termasuk</a:t>
          </a:r>
          <a:r>
            <a:rPr lang="en-US" sz="1100" kern="1200" dirty="0"/>
            <a:t> </a:t>
          </a:r>
          <a:r>
            <a:rPr lang="en-US" sz="1100" kern="1200" dirty="0" err="1"/>
            <a:t>didalamnya</a:t>
          </a:r>
          <a:r>
            <a:rPr lang="en-US" sz="1100" kern="1200" dirty="0"/>
            <a:t> </a:t>
          </a:r>
          <a:r>
            <a:rPr lang="en-US" sz="1100" kern="1200" dirty="0" err="1"/>
            <a:t>diuraikan</a:t>
          </a:r>
          <a:r>
            <a:rPr lang="en-US" sz="1100" kern="1200" dirty="0"/>
            <a:t> </a:t>
          </a:r>
          <a:r>
            <a:rPr lang="en-US" sz="1100" kern="1200" dirty="0" err="1"/>
            <a:t>secara</a:t>
          </a:r>
          <a:r>
            <a:rPr lang="en-US" sz="1100" kern="1200" dirty="0"/>
            <a:t> </a:t>
          </a:r>
          <a:r>
            <a:rPr lang="en-US" sz="1100" kern="1200" dirty="0" err="1"/>
            <a:t>ringkas</a:t>
          </a:r>
          <a:r>
            <a:rPr lang="en-US" sz="1100" kern="1200" dirty="0"/>
            <a:t> </a:t>
          </a:r>
          <a:r>
            <a:rPr lang="en-US" sz="1100" kern="1200" dirty="0" err="1"/>
            <a:t>tentang</a:t>
          </a:r>
          <a:r>
            <a:rPr lang="en-US" sz="1100" kern="1200" dirty="0"/>
            <a:t> </a:t>
          </a:r>
          <a:r>
            <a:rPr lang="en-US" sz="1100" kern="1200" dirty="0" err="1"/>
            <a:t>struktur</a:t>
          </a:r>
          <a:r>
            <a:rPr lang="en-US" sz="1100" kern="1200" dirty="0"/>
            <a:t> </a:t>
          </a:r>
          <a:r>
            <a:rPr lang="en-US" sz="1100" kern="1200" dirty="0" err="1"/>
            <a:t>organisasi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tata</a:t>
          </a:r>
          <a:r>
            <a:rPr lang="en-US" sz="1100" kern="1200" dirty="0"/>
            <a:t> </a:t>
          </a:r>
          <a:r>
            <a:rPr lang="en-US" sz="1100" kern="1200" dirty="0" err="1"/>
            <a:t>kerja</a:t>
          </a:r>
          <a:r>
            <a:rPr lang="en-US" sz="1100" kern="1200" dirty="0"/>
            <a:t> (</a:t>
          </a:r>
          <a:r>
            <a:rPr lang="en-US" sz="1100" kern="1200" dirty="0" err="1"/>
            <a:t>Fakultas</a:t>
          </a:r>
          <a:r>
            <a:rPr lang="en-US" sz="1100" kern="1200" dirty="0"/>
            <a:t>, </a:t>
          </a:r>
          <a:r>
            <a:rPr lang="en-US" sz="1100" kern="1200" dirty="0" err="1"/>
            <a:t>Lembaga</a:t>
          </a:r>
          <a:r>
            <a:rPr lang="en-US" sz="1100" kern="1200" dirty="0"/>
            <a:t>, Program </a:t>
          </a:r>
          <a:r>
            <a:rPr lang="en-US" sz="1100" kern="1200" dirty="0" err="1"/>
            <a:t>Studi</a:t>
          </a:r>
          <a:r>
            <a:rPr lang="en-US" sz="1100" kern="1200" dirty="0"/>
            <a:t>, </a:t>
          </a:r>
          <a:r>
            <a:rPr lang="en-US" sz="1100" kern="1200" dirty="0" err="1"/>
            <a:t>dll</a:t>
          </a:r>
          <a:r>
            <a:rPr lang="en-US" sz="1100" kern="1200" dirty="0"/>
            <a:t>.), </a:t>
          </a:r>
          <a:r>
            <a:rPr lang="en-US" sz="1100" kern="1200" dirty="0" err="1"/>
            <a:t>tugas</a:t>
          </a:r>
          <a:r>
            <a:rPr lang="en-US" sz="1100" kern="1200" dirty="0"/>
            <a:t> </a:t>
          </a:r>
          <a:r>
            <a:rPr lang="en-US" sz="1100" kern="1200" dirty="0" err="1"/>
            <a:t>pokok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fungsinya</a:t>
          </a:r>
          <a:r>
            <a:rPr lang="en-US" sz="1100" kern="1200" dirty="0"/>
            <a:t> (</a:t>
          </a:r>
          <a:r>
            <a:rPr lang="en-US" sz="1100" kern="1200" dirty="0" err="1"/>
            <a:t>tupoksi</a:t>
          </a:r>
          <a:r>
            <a:rPr lang="en-US" sz="1100" kern="1200" dirty="0"/>
            <a:t>)</a:t>
          </a:r>
        </a:p>
      </dsp:txBody>
      <dsp:txXfrm>
        <a:off x="0" y="1671056"/>
        <a:ext cx="6832017" cy="507150"/>
      </dsp:txXfrm>
    </dsp:sp>
    <dsp:sp modelId="{D6978E3E-6F50-4722-857B-924D7D7BF191}">
      <dsp:nvSpPr>
        <dsp:cNvPr id="0" name=""/>
        <dsp:cNvSpPr/>
      </dsp:nvSpPr>
      <dsp:spPr>
        <a:xfrm>
          <a:off x="0" y="2178206"/>
          <a:ext cx="6832017" cy="335790"/>
        </a:xfrm>
        <a:prstGeom prst="roundRect">
          <a:avLst/>
        </a:prstGeom>
        <a:solidFill>
          <a:schemeClr val="accent3">
            <a:hueOff val="1161685"/>
            <a:satOff val="42857"/>
            <a:lumOff val="-63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400" b="1" kern="1200" dirty="0"/>
            <a:t>4. </a:t>
          </a:r>
          <a:r>
            <a:rPr lang="en-US" sz="1400" b="1" kern="1200" dirty="0" err="1"/>
            <a:t>Mahasiswa</a:t>
          </a:r>
          <a:r>
            <a:rPr lang="en-US" sz="1400" b="1" kern="1200" dirty="0"/>
            <a:t> </a:t>
          </a:r>
          <a:r>
            <a:rPr lang="en-US" sz="1400" b="1" kern="1200" dirty="0" err="1"/>
            <a:t>dan</a:t>
          </a:r>
          <a:r>
            <a:rPr lang="en-US" sz="1400" b="1" kern="1200" dirty="0"/>
            <a:t> </a:t>
          </a:r>
          <a:r>
            <a:rPr lang="en-US" sz="1400" b="1" kern="1200" dirty="0" err="1"/>
            <a:t>lulusan</a:t>
          </a:r>
          <a:endParaRPr lang="en-US" sz="1400" kern="1200" dirty="0"/>
        </a:p>
      </dsp:txBody>
      <dsp:txXfrm>
        <a:off x="16392" y="2194598"/>
        <a:ext cx="6799233" cy="303006"/>
      </dsp:txXfrm>
    </dsp:sp>
    <dsp:sp modelId="{F7AFCEDC-DACF-487F-B7ED-E0728F7D7B31}">
      <dsp:nvSpPr>
        <dsp:cNvPr id="0" name=""/>
        <dsp:cNvSpPr/>
      </dsp:nvSpPr>
      <dsp:spPr>
        <a:xfrm>
          <a:off x="0" y="2513996"/>
          <a:ext cx="6832017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917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d-ID" sz="1100" b="1" kern="1200" dirty="0"/>
            <a:t>D</a:t>
          </a:r>
          <a:r>
            <a:rPr lang="en-US" sz="1100" b="1" kern="1200" dirty="0" err="1"/>
            <a:t>eskripsi</a:t>
          </a:r>
          <a:r>
            <a:rPr lang="en-US" sz="1100" b="1" kern="1200" dirty="0"/>
            <a:t> </a:t>
          </a:r>
          <a:r>
            <a:rPr lang="en-US" sz="1100" b="1" kern="1200" dirty="0" err="1"/>
            <a:t>ringkas</a:t>
          </a:r>
          <a:r>
            <a:rPr lang="en-US" sz="1100" b="1" kern="1200" dirty="0"/>
            <a:t> data </a:t>
          </a:r>
          <a:r>
            <a:rPr lang="en-US" sz="1100" b="1" kern="1200" dirty="0" err="1"/>
            <a:t>jumlah</a:t>
          </a:r>
          <a:r>
            <a:rPr lang="en-US" sz="1100" b="1" kern="1200" dirty="0"/>
            <a:t> </a:t>
          </a:r>
          <a:r>
            <a:rPr lang="en-US" sz="1100" b="1" kern="1200" dirty="0" err="1"/>
            <a:t>mahasiswa</a:t>
          </a:r>
          <a:r>
            <a:rPr lang="en-US" sz="1100" b="1" kern="1200" dirty="0"/>
            <a:t> </a:t>
          </a:r>
          <a:r>
            <a:rPr lang="en-US" sz="1100" b="1" kern="1200" dirty="0" err="1"/>
            <a:t>dan</a:t>
          </a:r>
          <a:r>
            <a:rPr lang="en-US" sz="1100" b="1" kern="1200" dirty="0"/>
            <a:t> </a:t>
          </a:r>
          <a:r>
            <a:rPr lang="en-US" sz="1100" b="1" kern="1200" dirty="0" err="1"/>
            <a:t>lulusan</a:t>
          </a:r>
          <a:r>
            <a:rPr lang="en-US" sz="1100" b="1" kern="1200" dirty="0"/>
            <a:t>, </a:t>
          </a:r>
          <a:r>
            <a:rPr lang="en-US" sz="1100" b="1" kern="1200" dirty="0" err="1"/>
            <a:t>termasuk</a:t>
          </a:r>
          <a:r>
            <a:rPr lang="en-US" sz="1100" b="1" kern="1200" dirty="0"/>
            <a:t> </a:t>
          </a:r>
          <a:r>
            <a:rPr lang="en-US" sz="1100" b="1" kern="1200" dirty="0" err="1"/>
            <a:t>kualitas</a:t>
          </a:r>
          <a:r>
            <a:rPr lang="en-US" sz="1100" b="1" kern="1200" dirty="0"/>
            <a:t> </a:t>
          </a:r>
          <a:r>
            <a:rPr lang="en-US" sz="1100" b="1" kern="1200" dirty="0" err="1"/>
            <a:t>masukan</a:t>
          </a:r>
          <a:r>
            <a:rPr lang="en-US" sz="1100" b="1" kern="1200" dirty="0"/>
            <a:t>, </a:t>
          </a:r>
          <a:r>
            <a:rPr lang="en-US" sz="1100" b="1" kern="1200" dirty="0" err="1"/>
            <a:t>prestasi</a:t>
          </a:r>
          <a:r>
            <a:rPr lang="en-US" sz="1100" b="1" kern="1200" dirty="0"/>
            <a:t> monumental yang </a:t>
          </a:r>
          <a:r>
            <a:rPr lang="en-US" sz="1100" b="1" kern="1200" dirty="0" err="1"/>
            <a:t>dicapai</a:t>
          </a:r>
          <a:r>
            <a:rPr lang="en-US" sz="1100" b="1" kern="1200" dirty="0"/>
            <a:t> </a:t>
          </a:r>
          <a:r>
            <a:rPr lang="en-US" sz="1100" b="1" kern="1200" dirty="0" err="1"/>
            <a:t>mahasiswa</a:t>
          </a:r>
          <a:r>
            <a:rPr lang="en-US" sz="1100" b="1" kern="1200" dirty="0"/>
            <a:t> </a:t>
          </a:r>
          <a:r>
            <a:rPr lang="en-US" sz="1100" b="1" kern="1200" dirty="0" err="1"/>
            <a:t>dan</a:t>
          </a:r>
          <a:r>
            <a:rPr lang="en-US" sz="1100" b="1" kern="1200" dirty="0"/>
            <a:t> </a:t>
          </a:r>
          <a:r>
            <a:rPr lang="en-US" sz="1100" b="1" kern="1200" dirty="0" err="1"/>
            <a:t>lulusan</a:t>
          </a:r>
          <a:r>
            <a:rPr lang="en-US" sz="1100" b="1" kern="1200" dirty="0"/>
            <a:t>, </a:t>
          </a:r>
          <a:r>
            <a:rPr lang="en-US" sz="1100" b="1" kern="1200" dirty="0" err="1"/>
            <a:t>serta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r>
            <a:rPr lang="en-US" sz="1100" b="1" kern="1200" dirty="0"/>
            <a:t> </a:t>
          </a:r>
          <a:r>
            <a:rPr lang="en-US" sz="1100" b="1" kern="1200" dirty="0" err="1"/>
            <a:t>lulusan</a:t>
          </a:r>
          <a:r>
            <a:rPr lang="en-US" sz="1100" b="1" kern="1200" dirty="0"/>
            <a:t>.</a:t>
          </a:r>
          <a:endParaRPr lang="en-US" sz="1100" kern="1200" dirty="0"/>
        </a:p>
      </dsp:txBody>
      <dsp:txXfrm>
        <a:off x="0" y="2513996"/>
        <a:ext cx="6832017" cy="347760"/>
      </dsp:txXfrm>
    </dsp:sp>
    <dsp:sp modelId="{2DEDA631-A163-4BBA-9953-02E40868F95B}">
      <dsp:nvSpPr>
        <dsp:cNvPr id="0" name=""/>
        <dsp:cNvSpPr/>
      </dsp:nvSpPr>
      <dsp:spPr>
        <a:xfrm>
          <a:off x="0" y="2854289"/>
          <a:ext cx="6832017" cy="335790"/>
        </a:xfrm>
        <a:prstGeom prst="roundRect">
          <a:avLst/>
        </a:prstGeom>
        <a:solidFill>
          <a:schemeClr val="accent3">
            <a:hueOff val="1548914"/>
            <a:satOff val="57143"/>
            <a:lumOff val="-84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400" b="1" kern="1200" dirty="0"/>
            <a:t>5. </a:t>
          </a:r>
          <a:r>
            <a:rPr lang="en-US" sz="1400" b="1" kern="1200" dirty="0" err="1"/>
            <a:t>Dosen</a:t>
          </a:r>
          <a:r>
            <a:rPr lang="en-US" sz="1400" b="1" kern="1200" dirty="0"/>
            <a:t> </a:t>
          </a:r>
          <a:r>
            <a:rPr lang="en-US" sz="1400" b="1" kern="1200" dirty="0" err="1"/>
            <a:t>dan</a:t>
          </a:r>
          <a:r>
            <a:rPr lang="en-US" sz="1400" b="1" kern="1200" dirty="0"/>
            <a:t> </a:t>
          </a:r>
          <a:r>
            <a:rPr lang="en-US" sz="1400" b="1" kern="1200" dirty="0" err="1"/>
            <a:t>tenaga</a:t>
          </a:r>
          <a:r>
            <a:rPr lang="en-US" sz="1400" b="1" kern="1200" dirty="0"/>
            <a:t> </a:t>
          </a:r>
          <a:r>
            <a:rPr lang="en-US" sz="1400" b="1" kern="1200" dirty="0" err="1"/>
            <a:t>kependidikan</a:t>
          </a:r>
          <a:endParaRPr lang="en-US" sz="1400" kern="1200" dirty="0"/>
        </a:p>
      </dsp:txBody>
      <dsp:txXfrm>
        <a:off x="16392" y="2870681"/>
        <a:ext cx="6799233" cy="303006"/>
      </dsp:txXfrm>
    </dsp:sp>
    <dsp:sp modelId="{A730551C-AD14-47EA-8567-2FF41910E193}">
      <dsp:nvSpPr>
        <dsp:cNvPr id="0" name=""/>
        <dsp:cNvSpPr/>
      </dsp:nvSpPr>
      <dsp:spPr>
        <a:xfrm>
          <a:off x="0" y="3197546"/>
          <a:ext cx="6832017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917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d-ID" sz="1100" kern="1200" dirty="0"/>
            <a:t>I</a:t>
          </a:r>
          <a:r>
            <a:rPr lang="en-US" sz="1100" kern="1200" dirty="0" err="1"/>
            <a:t>nformasi</a:t>
          </a:r>
          <a:r>
            <a:rPr lang="en-US" sz="1100" kern="1200" dirty="0"/>
            <a:t> </a:t>
          </a:r>
          <a:r>
            <a:rPr lang="en-US" sz="1100" kern="1200" dirty="0" err="1"/>
            <a:t>ringkas</a:t>
          </a:r>
          <a:r>
            <a:rPr lang="en-US" sz="1100" kern="1200" dirty="0"/>
            <a:t> </a:t>
          </a:r>
          <a:r>
            <a:rPr lang="en-US" sz="1100" kern="1200" dirty="0" err="1"/>
            <a:t>jumlah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kualifikasi</a:t>
          </a:r>
          <a:r>
            <a:rPr lang="en-US" sz="1100" kern="1200" dirty="0"/>
            <a:t> SDM (</a:t>
          </a:r>
          <a:r>
            <a:rPr lang="en-US" sz="1100" kern="1200" dirty="0" err="1"/>
            <a:t>dosen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tenaga</a:t>
          </a:r>
          <a:r>
            <a:rPr lang="en-US" sz="1100" kern="1200" dirty="0"/>
            <a:t> </a:t>
          </a:r>
          <a:r>
            <a:rPr lang="en-US" sz="1100" kern="1200" dirty="0" err="1"/>
            <a:t>kependidikan</a:t>
          </a:r>
          <a:r>
            <a:rPr lang="en-US" sz="1100" kern="1200" dirty="0"/>
            <a:t>), </a:t>
          </a:r>
          <a:r>
            <a:rPr lang="en-US" sz="1100" kern="1200" dirty="0" err="1"/>
            <a:t>kecukupan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kinerja</a:t>
          </a:r>
          <a:r>
            <a:rPr lang="en-US" sz="1100" kern="1200" dirty="0"/>
            <a:t>, </a:t>
          </a:r>
          <a:r>
            <a:rPr lang="en-US" sz="1100" kern="1200" dirty="0" err="1"/>
            <a:t>serta</a:t>
          </a:r>
          <a:r>
            <a:rPr lang="en-US" sz="1100" kern="1200" dirty="0"/>
            <a:t> </a:t>
          </a:r>
          <a:r>
            <a:rPr lang="en-US" sz="1100" kern="1200" dirty="0" err="1"/>
            <a:t>prestasi</a:t>
          </a:r>
          <a:r>
            <a:rPr lang="en-US" sz="1100" kern="1200" dirty="0"/>
            <a:t> monumental yang </a:t>
          </a:r>
          <a:r>
            <a:rPr lang="en-US" sz="1100" kern="1200" dirty="0" err="1"/>
            <a:t>dicapai</a:t>
          </a:r>
          <a:endParaRPr lang="en-US" sz="1100" kern="1200" dirty="0"/>
        </a:p>
      </dsp:txBody>
      <dsp:txXfrm>
        <a:off x="0" y="3197546"/>
        <a:ext cx="6832017" cy="347760"/>
      </dsp:txXfrm>
    </dsp:sp>
    <dsp:sp modelId="{D2D630EE-C109-4E93-BA07-03321C5EAE52}">
      <dsp:nvSpPr>
        <dsp:cNvPr id="0" name=""/>
        <dsp:cNvSpPr/>
      </dsp:nvSpPr>
      <dsp:spPr>
        <a:xfrm>
          <a:off x="0" y="3545306"/>
          <a:ext cx="6832017" cy="335790"/>
        </a:xfrm>
        <a:prstGeom prst="roundRect">
          <a:avLst/>
        </a:prstGeom>
        <a:solidFill>
          <a:schemeClr val="accent3">
            <a:hueOff val="1936142"/>
            <a:satOff val="71429"/>
            <a:lumOff val="-105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400" b="1" kern="1200" dirty="0"/>
            <a:t>6. </a:t>
          </a:r>
          <a:r>
            <a:rPr lang="en-US" sz="1400" b="1" kern="1200" dirty="0" err="1"/>
            <a:t>Keuangan</a:t>
          </a:r>
          <a:r>
            <a:rPr lang="en-US" sz="1400" b="1" kern="1200" dirty="0"/>
            <a:t>, </a:t>
          </a:r>
          <a:r>
            <a:rPr lang="en-US" sz="1400" b="1" kern="1200" dirty="0" err="1"/>
            <a:t>sarana</a:t>
          </a:r>
          <a:r>
            <a:rPr lang="en-US" sz="1400" b="1" kern="1200" dirty="0"/>
            <a:t>, </a:t>
          </a:r>
          <a:r>
            <a:rPr lang="en-US" sz="1400" b="1" kern="1200" dirty="0" err="1"/>
            <a:t>dan</a:t>
          </a:r>
          <a:r>
            <a:rPr lang="en-US" sz="1400" b="1" kern="1200" dirty="0"/>
            <a:t> </a:t>
          </a:r>
          <a:r>
            <a:rPr lang="en-US" sz="1400" b="1" kern="1200" dirty="0" err="1"/>
            <a:t>prasarana</a:t>
          </a:r>
          <a:endParaRPr lang="en-US" sz="1400" b="1" kern="1200" dirty="0"/>
        </a:p>
      </dsp:txBody>
      <dsp:txXfrm>
        <a:off x="16392" y="3561698"/>
        <a:ext cx="6799233" cy="303006"/>
      </dsp:txXfrm>
    </dsp:sp>
    <dsp:sp modelId="{23F3AF34-2715-49E5-9F52-529EF0CC3006}">
      <dsp:nvSpPr>
        <dsp:cNvPr id="0" name=""/>
        <dsp:cNvSpPr/>
      </dsp:nvSpPr>
      <dsp:spPr>
        <a:xfrm>
          <a:off x="0" y="3881096"/>
          <a:ext cx="6832017" cy="231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917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d-ID" sz="1100" kern="1200" dirty="0"/>
            <a:t>D</a:t>
          </a:r>
          <a:r>
            <a:rPr lang="en-US" sz="1100" kern="1200" dirty="0" err="1"/>
            <a:t>eskripsi</a:t>
          </a:r>
          <a:r>
            <a:rPr lang="en-US" sz="1100" kern="1200" dirty="0"/>
            <a:t> </a:t>
          </a:r>
          <a:r>
            <a:rPr lang="en-US" sz="1100" kern="1200" dirty="0" err="1"/>
            <a:t>ringkas</a:t>
          </a:r>
          <a:r>
            <a:rPr lang="en-US" sz="1100" kern="1200" dirty="0"/>
            <a:t> </a:t>
          </a:r>
          <a:r>
            <a:rPr lang="en-US" sz="1100" kern="1200" dirty="0" err="1"/>
            <a:t>kecukupan</a:t>
          </a:r>
          <a:r>
            <a:rPr lang="en-US" sz="1100" kern="1200" dirty="0"/>
            <a:t>, </a:t>
          </a:r>
          <a:r>
            <a:rPr lang="en-US" sz="1100" kern="1200" dirty="0" err="1"/>
            <a:t>kelayakan</a:t>
          </a:r>
          <a:r>
            <a:rPr lang="en-US" sz="1100" kern="1200" dirty="0"/>
            <a:t>, </a:t>
          </a:r>
          <a:r>
            <a:rPr lang="en-US" sz="1100" kern="1200" dirty="0" err="1"/>
            <a:t>kualitas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aksesibilitas</a:t>
          </a:r>
          <a:r>
            <a:rPr lang="en-US" sz="1100" kern="1200" dirty="0"/>
            <a:t> </a:t>
          </a:r>
          <a:r>
            <a:rPr lang="en-US" sz="1100" kern="1200" dirty="0" err="1"/>
            <a:t>sumberdaya</a:t>
          </a:r>
          <a:r>
            <a:rPr lang="en-US" sz="1100" kern="1200" dirty="0"/>
            <a:t> </a:t>
          </a:r>
          <a:r>
            <a:rPr lang="en-US" sz="1100" kern="1200" dirty="0" err="1"/>
            <a:t>keuangan</a:t>
          </a:r>
          <a:r>
            <a:rPr lang="en-US" sz="1100" kern="1200" dirty="0"/>
            <a:t>, </a:t>
          </a:r>
          <a:r>
            <a:rPr lang="en-US" sz="1100" kern="1200" dirty="0" err="1"/>
            <a:t>sarana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prasarana</a:t>
          </a:r>
          <a:endParaRPr lang="en-US" sz="1100" kern="1200" dirty="0"/>
        </a:p>
      </dsp:txBody>
      <dsp:txXfrm>
        <a:off x="0" y="3881096"/>
        <a:ext cx="6832017" cy="231840"/>
      </dsp:txXfrm>
    </dsp:sp>
    <dsp:sp modelId="{2B77AAD6-6F7A-4184-95FE-A99485CDABC4}">
      <dsp:nvSpPr>
        <dsp:cNvPr id="0" name=""/>
        <dsp:cNvSpPr/>
      </dsp:nvSpPr>
      <dsp:spPr>
        <a:xfrm>
          <a:off x="0" y="4112936"/>
          <a:ext cx="6832017" cy="335790"/>
        </a:xfrm>
        <a:prstGeom prst="roundRect">
          <a:avLst/>
        </a:prstGeom>
        <a:solidFill>
          <a:schemeClr val="accent3">
            <a:hueOff val="2323371"/>
            <a:satOff val="85714"/>
            <a:lumOff val="-126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400" b="1" kern="1200" dirty="0"/>
            <a:t>7. </a:t>
          </a:r>
          <a:r>
            <a:rPr lang="en-US" sz="1400" b="1" kern="1200" dirty="0" err="1"/>
            <a:t>Sistem</a:t>
          </a:r>
          <a:r>
            <a:rPr lang="en-US" sz="1400" b="1" kern="1200" dirty="0"/>
            <a:t> </a:t>
          </a:r>
          <a:r>
            <a:rPr lang="en-US" sz="1400" b="1" kern="1200" dirty="0" err="1"/>
            <a:t>Penjaminan</a:t>
          </a:r>
          <a:r>
            <a:rPr lang="en-US" sz="1400" b="1" kern="1200" dirty="0"/>
            <a:t> </a:t>
          </a:r>
          <a:r>
            <a:rPr lang="en-US" sz="1400" b="1" kern="1200" dirty="0" err="1"/>
            <a:t>Mutu</a:t>
          </a:r>
          <a:endParaRPr lang="en-US" sz="1400" b="1" kern="1200" dirty="0"/>
        </a:p>
      </dsp:txBody>
      <dsp:txXfrm>
        <a:off x="16392" y="4129328"/>
        <a:ext cx="6799233" cy="303006"/>
      </dsp:txXfrm>
    </dsp:sp>
    <dsp:sp modelId="{12D3B0C4-5A49-402C-A73C-31D49B9D651D}">
      <dsp:nvSpPr>
        <dsp:cNvPr id="0" name=""/>
        <dsp:cNvSpPr/>
      </dsp:nvSpPr>
      <dsp:spPr>
        <a:xfrm>
          <a:off x="0" y="4448726"/>
          <a:ext cx="6832017" cy="695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917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d-ID" sz="1100" kern="1200" dirty="0"/>
            <a:t>D</a:t>
          </a:r>
          <a:r>
            <a:rPr lang="en-US" sz="1100" kern="1200" dirty="0" err="1"/>
            <a:t>eskripsi</a:t>
          </a:r>
          <a:r>
            <a:rPr lang="en-US" sz="1100" kern="1200" dirty="0"/>
            <a:t> </a:t>
          </a:r>
          <a:r>
            <a:rPr lang="en-US" sz="1100" kern="1200" dirty="0" err="1"/>
            <a:t>Sistem</a:t>
          </a:r>
          <a:r>
            <a:rPr lang="en-US" sz="1100" kern="1200" dirty="0"/>
            <a:t> </a:t>
          </a:r>
          <a:r>
            <a:rPr lang="en-US" sz="1100" kern="1200" dirty="0" err="1"/>
            <a:t>Penjaminan</a:t>
          </a:r>
          <a:r>
            <a:rPr lang="en-US" sz="1100" kern="1200" dirty="0"/>
            <a:t> </a:t>
          </a:r>
          <a:r>
            <a:rPr lang="en-US" sz="1100" kern="1200" dirty="0" err="1"/>
            <a:t>Mutu</a:t>
          </a:r>
          <a:r>
            <a:rPr lang="id-ID" sz="1100" kern="1200" dirty="0"/>
            <a:t>: </a:t>
          </a:r>
          <a:r>
            <a:rPr lang="en-US" sz="1100" kern="1200" dirty="0" err="1"/>
            <a:t>kebijakan</a:t>
          </a:r>
          <a:r>
            <a:rPr lang="en-US" sz="1100" kern="1200" dirty="0"/>
            <a:t>, </a:t>
          </a:r>
          <a:r>
            <a:rPr lang="en-US" sz="1100" kern="1200" dirty="0" err="1"/>
            <a:t>organisasi</a:t>
          </a:r>
          <a:r>
            <a:rPr lang="en-US" sz="1100" kern="1200" dirty="0"/>
            <a:t>, </a:t>
          </a:r>
          <a:r>
            <a:rPr lang="en-US" sz="1100" kern="1200" dirty="0" err="1"/>
            <a:t>instrumen</a:t>
          </a:r>
          <a:r>
            <a:rPr lang="en-US" sz="1100" kern="1200" dirty="0"/>
            <a:t>, </a:t>
          </a:r>
          <a:r>
            <a:rPr lang="en-US" sz="1100" kern="1200" dirty="0" err="1"/>
            <a:t>implementasi</a:t>
          </a:r>
          <a:r>
            <a:rPr lang="en-US" sz="1100" kern="1200" dirty="0"/>
            <a:t>, monitoring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evaluasi</a:t>
          </a:r>
          <a:r>
            <a:rPr lang="en-US" sz="1100" kern="1200" dirty="0"/>
            <a:t>, </a:t>
          </a:r>
          <a:r>
            <a:rPr lang="en-US" sz="1100" kern="1200" dirty="0" err="1"/>
            <a:t>pelaporan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tindak</a:t>
          </a:r>
          <a:r>
            <a:rPr lang="en-US" sz="1100" kern="1200" dirty="0"/>
            <a:t> </a:t>
          </a:r>
          <a:r>
            <a:rPr lang="en-US" sz="1100" kern="1200" dirty="0" err="1"/>
            <a:t>lanjut</a:t>
          </a:r>
          <a:r>
            <a:rPr lang="en-US" sz="1100" kern="1200" dirty="0"/>
            <a:t>.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/>
            <a:t>S</a:t>
          </a:r>
          <a:r>
            <a:rPr lang="id-ID" sz="1100" kern="1200" dirty="0"/>
            <a:t>i</a:t>
          </a:r>
          <a:r>
            <a:rPr lang="en-US" sz="1100" kern="1200" dirty="0"/>
            <a:t>stem </a:t>
          </a:r>
          <a:r>
            <a:rPr lang="en-US" sz="1100" kern="1200" dirty="0" err="1"/>
            <a:t>penjaminan</a:t>
          </a:r>
          <a:r>
            <a:rPr lang="en-US" sz="1100" kern="1200" dirty="0"/>
            <a:t> </a:t>
          </a:r>
          <a:r>
            <a:rPr lang="en-US" sz="1100" kern="1200" dirty="0" err="1"/>
            <a:t>mutu</a:t>
          </a:r>
          <a:r>
            <a:rPr lang="en-US" sz="1100" kern="1200" dirty="0"/>
            <a:t> internal (</a:t>
          </a:r>
          <a:r>
            <a:rPr lang="en-US" sz="1100" kern="1200" dirty="0" err="1"/>
            <a:t>dengan</a:t>
          </a:r>
          <a:r>
            <a:rPr lang="en-US" sz="1100" kern="1200" dirty="0"/>
            <a:t> </a:t>
          </a:r>
          <a:r>
            <a:rPr lang="en-US" sz="1100" kern="1200" dirty="0" err="1"/>
            <a:t>siklus</a:t>
          </a:r>
          <a:r>
            <a:rPr lang="en-US" sz="1100" kern="1200" dirty="0"/>
            <a:t> PPEPP yang </a:t>
          </a:r>
          <a:r>
            <a:rPr lang="en-US" sz="1100" kern="1200" dirty="0" err="1"/>
            <a:t>dilakukan</a:t>
          </a:r>
          <a:r>
            <a:rPr lang="en-US" sz="1100" kern="1200" dirty="0"/>
            <a:t> </a:t>
          </a:r>
          <a:r>
            <a:rPr lang="en-US" sz="1100" kern="1200" dirty="0" err="1"/>
            <a:t>oleh</a:t>
          </a:r>
          <a:r>
            <a:rPr lang="en-US" sz="1100" kern="1200" dirty="0"/>
            <a:t> </a:t>
          </a:r>
          <a:r>
            <a:rPr lang="en-US" sz="1100" kern="1200" dirty="0" err="1"/>
            <a:t>institusi</a:t>
          </a:r>
          <a:r>
            <a:rPr lang="en-US" sz="1100" kern="1200" dirty="0"/>
            <a:t>), </a:t>
          </a:r>
          <a:r>
            <a:rPr lang="en-US" sz="1100" kern="1200" dirty="0" err="1"/>
            <a:t>pengakuan</a:t>
          </a:r>
          <a:r>
            <a:rPr lang="en-US" sz="1100" kern="1200" dirty="0"/>
            <a:t> </a:t>
          </a:r>
          <a:r>
            <a:rPr lang="en-US" sz="1100" kern="1200" dirty="0" err="1"/>
            <a:t>mutu</a:t>
          </a:r>
          <a:r>
            <a:rPr lang="en-US" sz="1100" kern="1200" dirty="0"/>
            <a:t> </a:t>
          </a:r>
          <a:r>
            <a:rPr lang="en-US" sz="1100" kern="1200" dirty="0" err="1"/>
            <a:t>dari</a:t>
          </a:r>
          <a:r>
            <a:rPr lang="en-US" sz="1100" kern="1200" dirty="0"/>
            <a:t> </a:t>
          </a:r>
          <a:r>
            <a:rPr lang="en-US" sz="1100" kern="1200" dirty="0" err="1"/>
            <a:t>lembaga</a:t>
          </a:r>
          <a:r>
            <a:rPr lang="en-US" sz="1100" kern="1200" dirty="0"/>
            <a:t> audit </a:t>
          </a:r>
          <a:r>
            <a:rPr lang="en-US" sz="1100" kern="1200" dirty="0" err="1"/>
            <a:t>eksternal</a:t>
          </a:r>
          <a:r>
            <a:rPr lang="en-US" sz="1100" kern="1200" dirty="0"/>
            <a:t> (</a:t>
          </a:r>
          <a:r>
            <a:rPr lang="en-US" sz="1100" kern="1200" dirty="0" err="1"/>
            <a:t>bukan</a:t>
          </a:r>
          <a:r>
            <a:rPr lang="en-US" sz="1100" kern="1200" dirty="0"/>
            <a:t> BAN PT), </a:t>
          </a:r>
          <a:r>
            <a:rPr lang="en-US" sz="1100" kern="1200" dirty="0" err="1"/>
            <a:t>lembaga</a:t>
          </a:r>
          <a:r>
            <a:rPr lang="en-US" sz="1100" kern="1200" dirty="0"/>
            <a:t> </a:t>
          </a:r>
          <a:r>
            <a:rPr lang="en-US" sz="1100" kern="1200" dirty="0" err="1"/>
            <a:t>akreditasi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lembaga</a:t>
          </a:r>
          <a:r>
            <a:rPr lang="en-US" sz="1100" kern="1200" dirty="0"/>
            <a:t> </a:t>
          </a:r>
          <a:r>
            <a:rPr lang="en-US" sz="1100" kern="1200" dirty="0" err="1"/>
            <a:t>sertifikasi</a:t>
          </a:r>
          <a:r>
            <a:rPr lang="en-US" sz="1100" kern="1200" dirty="0"/>
            <a:t>.</a:t>
          </a:r>
        </a:p>
      </dsp:txBody>
      <dsp:txXfrm>
        <a:off x="0" y="4448726"/>
        <a:ext cx="6832017" cy="695520"/>
      </dsp:txXfrm>
    </dsp:sp>
    <dsp:sp modelId="{3A0457DA-DDB8-4110-925B-CFA3955C25B0}">
      <dsp:nvSpPr>
        <dsp:cNvPr id="0" name=""/>
        <dsp:cNvSpPr/>
      </dsp:nvSpPr>
      <dsp:spPr>
        <a:xfrm>
          <a:off x="0" y="5144246"/>
          <a:ext cx="6832017" cy="33579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1400" b="1" kern="1200" dirty="0"/>
            <a:t>8. </a:t>
          </a:r>
          <a:r>
            <a:rPr lang="en-US" sz="1400" b="1" kern="1200" dirty="0" err="1"/>
            <a:t>Kinerja</a:t>
          </a:r>
          <a:r>
            <a:rPr lang="en-US" sz="1400" b="1" kern="1200" dirty="0"/>
            <a:t> </a:t>
          </a:r>
          <a:r>
            <a:rPr lang="en-US" sz="1400" b="1" kern="1200" dirty="0" err="1"/>
            <a:t>institusi</a:t>
          </a:r>
          <a:endParaRPr lang="en-US" sz="1400" b="1" kern="1200" dirty="0"/>
        </a:p>
      </dsp:txBody>
      <dsp:txXfrm>
        <a:off x="16392" y="5160638"/>
        <a:ext cx="6799233" cy="303006"/>
      </dsp:txXfrm>
    </dsp:sp>
    <dsp:sp modelId="{5B4B98BC-F355-4510-8CCF-F032AE7AC684}">
      <dsp:nvSpPr>
        <dsp:cNvPr id="0" name=""/>
        <dsp:cNvSpPr/>
      </dsp:nvSpPr>
      <dsp:spPr>
        <a:xfrm>
          <a:off x="0" y="5480035"/>
          <a:ext cx="6832017" cy="231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917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d-ID" sz="1100" kern="1200" dirty="0"/>
            <a:t>D</a:t>
          </a:r>
          <a:r>
            <a:rPr lang="en-US" sz="1100" kern="1200" dirty="0" err="1"/>
            <a:t>eskripsi</a:t>
          </a:r>
          <a:r>
            <a:rPr lang="en-US" sz="1100" kern="1200" dirty="0"/>
            <a:t> </a:t>
          </a:r>
          <a:r>
            <a:rPr lang="en-US" sz="1100" kern="1200" dirty="0" err="1"/>
            <a:t>capaian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luaran</a:t>
          </a:r>
          <a:r>
            <a:rPr lang="en-US" sz="1100" kern="1200" dirty="0"/>
            <a:t> </a:t>
          </a:r>
          <a:r>
            <a:rPr lang="en-US" sz="1100" kern="1200" dirty="0" err="1"/>
            <a:t>perguruan</a:t>
          </a:r>
          <a:r>
            <a:rPr lang="en-US" sz="1100" kern="1200" dirty="0"/>
            <a:t> </a:t>
          </a:r>
          <a:r>
            <a:rPr lang="en-US" sz="1100" kern="1200" dirty="0" err="1"/>
            <a:t>tinggi</a:t>
          </a:r>
          <a:r>
            <a:rPr lang="en-US" sz="1100" kern="1200" dirty="0"/>
            <a:t> yang paling </a:t>
          </a:r>
          <a:r>
            <a:rPr lang="en-US" sz="1100" kern="1200" dirty="0" err="1"/>
            <a:t>diunggulkan</a:t>
          </a:r>
          <a:endParaRPr lang="en-US" sz="1100" kern="1200" dirty="0"/>
        </a:p>
      </dsp:txBody>
      <dsp:txXfrm>
        <a:off x="0" y="5480035"/>
        <a:ext cx="6832017" cy="2318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67989"/>
          <a:ext cx="6411729" cy="33579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Latar</a:t>
          </a:r>
          <a:r>
            <a:rPr lang="en-US" sz="1400" b="1" kern="1200" dirty="0"/>
            <a:t> </a:t>
          </a:r>
          <a:r>
            <a:rPr lang="en-US" sz="1400" b="1" kern="1200" dirty="0" err="1"/>
            <a:t>Belakang</a:t>
          </a:r>
          <a:endParaRPr lang="en-US" sz="1400" kern="1200" dirty="0"/>
        </a:p>
      </dsp:txBody>
      <dsp:txXfrm>
        <a:off x="16392" y="284381"/>
        <a:ext cx="6378945" cy="303006"/>
      </dsp:txXfrm>
    </dsp:sp>
    <dsp:sp modelId="{9DC30CB3-5443-4E4F-8798-717384E476F7}">
      <dsp:nvSpPr>
        <dsp:cNvPr id="0" name=""/>
        <dsp:cNvSpPr/>
      </dsp:nvSpPr>
      <dsp:spPr>
        <a:xfrm>
          <a:off x="0" y="603779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Mencakup</a:t>
          </a:r>
          <a:r>
            <a:rPr lang="en-US" sz="1100" kern="1200" dirty="0"/>
            <a:t> </a:t>
          </a:r>
          <a:r>
            <a:rPr lang="en-US" sz="1100" kern="1200" dirty="0" err="1"/>
            <a:t>latar</a:t>
          </a:r>
          <a:r>
            <a:rPr lang="en-US" sz="1100" kern="1200" dirty="0"/>
            <a:t> </a:t>
          </a:r>
          <a:r>
            <a:rPr lang="en-US" sz="1100" kern="1200" dirty="0" err="1"/>
            <a:t>belakang</a:t>
          </a:r>
          <a:r>
            <a:rPr lang="en-US" sz="1100" kern="1200" dirty="0"/>
            <a:t>, </a:t>
          </a:r>
          <a:r>
            <a:rPr lang="en-US" sz="1100" kern="1200" dirty="0" err="1"/>
            <a:t>tujuan</a:t>
          </a:r>
          <a:r>
            <a:rPr lang="en-US" sz="1100" kern="1200" dirty="0"/>
            <a:t>, </a:t>
          </a:r>
          <a:r>
            <a:rPr lang="en-US" sz="1100" kern="1200" dirty="0" err="1"/>
            <a:t>rasional</a:t>
          </a:r>
          <a:r>
            <a:rPr lang="en-US" sz="1100" kern="1200" dirty="0"/>
            <a:t> </a:t>
          </a:r>
          <a:r>
            <a:rPr lang="en-US" sz="1100" kern="1200" dirty="0" err="1"/>
            <a:t>penetapan</a:t>
          </a:r>
          <a:r>
            <a:rPr lang="en-US" sz="1100" kern="1200" dirty="0"/>
            <a:t> VMTS: </a:t>
          </a:r>
          <a:r>
            <a:rPr lang="en-US" sz="1100" kern="1200" dirty="0" err="1"/>
            <a:t>keterlibatan</a:t>
          </a:r>
          <a:r>
            <a:rPr lang="en-US" sz="1100" kern="1200" dirty="0"/>
            <a:t> para </a:t>
          </a:r>
          <a:r>
            <a:rPr lang="en-US" sz="1100" kern="1200" dirty="0" err="1"/>
            <a:t>pemangku</a:t>
          </a:r>
          <a:r>
            <a:rPr lang="en-US" sz="1100" kern="1200" dirty="0"/>
            <a:t> </a:t>
          </a:r>
          <a:r>
            <a:rPr lang="en-US" sz="1100" kern="1200" dirty="0" err="1"/>
            <a:t>kepentingan</a:t>
          </a:r>
          <a:r>
            <a:rPr lang="en-US" sz="1100" kern="1200" dirty="0"/>
            <a:t> internal </a:t>
          </a:r>
          <a:r>
            <a:rPr lang="en-US" sz="1100" kern="1200" dirty="0" err="1"/>
            <a:t>maupun</a:t>
          </a:r>
          <a:r>
            <a:rPr lang="en-US" sz="1100" kern="1200" dirty="0"/>
            <a:t> </a:t>
          </a:r>
          <a:r>
            <a:rPr lang="en-US" sz="1100" kern="1200" dirty="0" err="1"/>
            <a:t>eksternal</a:t>
          </a:r>
          <a:r>
            <a:rPr lang="en-US" sz="1100" kern="1200" dirty="0"/>
            <a:t>, </a:t>
          </a:r>
          <a:r>
            <a:rPr lang="en-US" sz="1100" kern="1200" dirty="0" err="1"/>
            <a:t>pertimbangan</a:t>
          </a:r>
          <a:r>
            <a:rPr lang="en-US" sz="1100" kern="1200" dirty="0"/>
            <a:t> </a:t>
          </a:r>
          <a:r>
            <a:rPr lang="en-US" sz="1100" kern="1200" dirty="0" err="1"/>
            <a:t>terhadap</a:t>
          </a:r>
          <a:r>
            <a:rPr lang="en-US" sz="1100" kern="1200" dirty="0"/>
            <a:t> </a:t>
          </a:r>
          <a:r>
            <a:rPr lang="en-US" sz="1100" kern="1200" dirty="0" err="1"/>
            <a:t>kemajuan</a:t>
          </a:r>
          <a:r>
            <a:rPr lang="en-US" sz="1100" kern="1200" dirty="0"/>
            <a:t> IPTEKS,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kebutuhan</a:t>
          </a:r>
          <a:r>
            <a:rPr lang="en-US" sz="1100" kern="1200" dirty="0"/>
            <a:t> </a:t>
          </a:r>
          <a:r>
            <a:rPr lang="en-US" sz="1100" kern="1200" dirty="0" err="1"/>
            <a:t>pengembangan</a:t>
          </a:r>
          <a:r>
            <a:rPr lang="en-US" sz="1100" kern="1200" dirty="0"/>
            <a:t> PT.</a:t>
          </a:r>
          <a:endParaRPr lang="en-US" sz="1100" b="0" kern="1200" dirty="0"/>
        </a:p>
      </dsp:txBody>
      <dsp:txXfrm>
        <a:off x="0" y="603779"/>
        <a:ext cx="6411729" cy="347760"/>
      </dsp:txXfrm>
    </dsp:sp>
    <dsp:sp modelId="{BB10665E-3681-48AF-8D13-2B8A0C41A91D}">
      <dsp:nvSpPr>
        <dsp:cNvPr id="0" name=""/>
        <dsp:cNvSpPr/>
      </dsp:nvSpPr>
      <dsp:spPr>
        <a:xfrm>
          <a:off x="0" y="951539"/>
          <a:ext cx="6411729" cy="335790"/>
        </a:xfrm>
        <a:prstGeom prst="roundRect">
          <a:avLst/>
        </a:prstGeom>
        <a:solidFill>
          <a:schemeClr val="accent3">
            <a:hueOff val="451767"/>
            <a:satOff val="16667"/>
            <a:lumOff val="-24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Kebijakan</a:t>
          </a:r>
          <a:endParaRPr lang="en-US" sz="1400" kern="1200" dirty="0"/>
        </a:p>
      </dsp:txBody>
      <dsp:txXfrm>
        <a:off x="16392" y="967931"/>
        <a:ext cx="6378945" cy="303006"/>
      </dsp:txXfrm>
    </dsp:sp>
    <dsp:sp modelId="{B743F4D8-190D-4A42-998B-34D5037B107C}">
      <dsp:nvSpPr>
        <dsp:cNvPr id="0" name=""/>
        <dsp:cNvSpPr/>
      </dsp:nvSpPr>
      <dsp:spPr>
        <a:xfrm>
          <a:off x="0" y="1287329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Deskripsi</a:t>
          </a:r>
          <a:r>
            <a:rPr lang="en-US" sz="1100" kern="1200" dirty="0"/>
            <a:t> </a:t>
          </a:r>
          <a:r>
            <a:rPr lang="en-US" sz="1100" kern="1200" dirty="0" err="1"/>
            <a:t>dokumen</a:t>
          </a:r>
          <a:r>
            <a:rPr lang="en-US" sz="1100" kern="1200" dirty="0"/>
            <a:t> formal </a:t>
          </a:r>
          <a:r>
            <a:rPr lang="en-US" sz="1100" kern="1200" dirty="0" err="1"/>
            <a:t>kebijakan</a:t>
          </a:r>
          <a:r>
            <a:rPr lang="en-US" sz="1100" kern="1200" dirty="0"/>
            <a:t> : </a:t>
          </a:r>
          <a:r>
            <a:rPr lang="en-US" sz="1100" kern="1200" dirty="0" err="1"/>
            <a:t>penyusunan</a:t>
          </a:r>
          <a:r>
            <a:rPr lang="en-US" sz="1100" kern="1200" dirty="0"/>
            <a:t>, </a:t>
          </a:r>
          <a:r>
            <a:rPr lang="en-US" sz="1100" kern="1200" dirty="0" err="1"/>
            <a:t>evaluasi</a:t>
          </a:r>
          <a:r>
            <a:rPr lang="en-US" sz="1100" kern="1200" dirty="0"/>
            <a:t>, </a:t>
          </a:r>
          <a:r>
            <a:rPr lang="en-US" sz="1100" kern="1200" dirty="0" err="1"/>
            <a:t>sosialisasi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implementasi</a:t>
          </a:r>
          <a:r>
            <a:rPr lang="en-US" sz="1100" kern="1200" dirty="0"/>
            <a:t> VMTS </a:t>
          </a:r>
          <a:r>
            <a:rPr lang="en-US" sz="1100" kern="1200" dirty="0" err="1"/>
            <a:t>kedalam</a:t>
          </a:r>
          <a:r>
            <a:rPr lang="en-US" sz="1100" kern="1200" dirty="0"/>
            <a:t> </a:t>
          </a:r>
          <a:r>
            <a:rPr lang="en-US" sz="1100" kern="1200" dirty="0" err="1"/>
            <a:t>peraturan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program </a:t>
          </a:r>
          <a:r>
            <a:rPr lang="en-US" sz="1100" kern="1200" dirty="0" err="1"/>
            <a:t>pengembangan</a:t>
          </a:r>
          <a:r>
            <a:rPr lang="en-US" sz="1100" kern="1200" dirty="0"/>
            <a:t>.</a:t>
          </a:r>
        </a:p>
      </dsp:txBody>
      <dsp:txXfrm>
        <a:off x="0" y="1287329"/>
        <a:ext cx="6411729" cy="347760"/>
      </dsp:txXfrm>
    </dsp:sp>
    <dsp:sp modelId="{0C6250E1-16C7-4468-9673-D02DD1169685}">
      <dsp:nvSpPr>
        <dsp:cNvPr id="0" name=""/>
        <dsp:cNvSpPr/>
      </dsp:nvSpPr>
      <dsp:spPr>
        <a:xfrm>
          <a:off x="0" y="1635089"/>
          <a:ext cx="6411729" cy="335790"/>
        </a:xfrm>
        <a:prstGeom prst="roundRect">
          <a:avLst/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Mekanisme</a:t>
          </a:r>
          <a:r>
            <a:rPr lang="en-US" sz="1400" b="1" kern="1200" dirty="0"/>
            <a:t> </a:t>
          </a:r>
          <a:r>
            <a:rPr lang="en-US" sz="1400" b="1" kern="1200" dirty="0" err="1"/>
            <a:t>Penetapan</a:t>
          </a:r>
          <a:r>
            <a:rPr lang="en-US" sz="1400" b="1" kern="1200" dirty="0"/>
            <a:t> </a:t>
          </a:r>
          <a:r>
            <a:rPr lang="en-US" sz="1400" b="1" kern="1200" dirty="0" err="1"/>
            <a:t>dan</a:t>
          </a:r>
          <a:r>
            <a:rPr lang="en-US" sz="1400" b="1" kern="1200" dirty="0"/>
            <a:t> </a:t>
          </a:r>
          <a:r>
            <a:rPr lang="en-US" sz="1400" b="1" kern="1200" dirty="0" err="1"/>
            <a:t>Strategi</a:t>
          </a:r>
          <a:r>
            <a:rPr lang="en-US" sz="1400" b="1" kern="1200" dirty="0"/>
            <a:t> </a:t>
          </a:r>
          <a:r>
            <a:rPr lang="en-US" sz="1400" b="1" kern="1200" dirty="0" err="1"/>
            <a:t>Pencapaian</a:t>
          </a:r>
          <a:r>
            <a:rPr lang="en-US" sz="1400" b="1" kern="1200" dirty="0"/>
            <a:t> </a:t>
          </a:r>
          <a:r>
            <a:rPr lang="en-US" sz="1400" b="1" kern="1200" dirty="0" err="1"/>
            <a:t>Standar</a:t>
          </a:r>
          <a:r>
            <a:rPr lang="en-US" sz="1400" b="1" kern="1200" dirty="0"/>
            <a:t> VMTS</a:t>
          </a:r>
          <a:endParaRPr lang="en-US" sz="1400" kern="1200" dirty="0"/>
        </a:p>
      </dsp:txBody>
      <dsp:txXfrm>
        <a:off x="16392" y="1651481"/>
        <a:ext cx="6378945" cy="303006"/>
      </dsp:txXfrm>
    </dsp:sp>
    <dsp:sp modelId="{7438BCAD-2F7D-41A1-8E95-AE8439AF2BF6}">
      <dsp:nvSpPr>
        <dsp:cNvPr id="0" name=""/>
        <dsp:cNvSpPr/>
      </dsp:nvSpPr>
      <dsp:spPr>
        <a:xfrm>
          <a:off x="0" y="1970880"/>
          <a:ext cx="6411729" cy="231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Mekanisme</a:t>
          </a:r>
          <a:r>
            <a:rPr lang="en-US" sz="1100" kern="1200" dirty="0"/>
            <a:t> </a:t>
          </a:r>
          <a:r>
            <a:rPr lang="en-US" sz="1100" kern="1200" dirty="0" err="1"/>
            <a:t>penetapan</a:t>
          </a:r>
          <a:r>
            <a:rPr lang="en-US" sz="1100" kern="1200" dirty="0"/>
            <a:t> VMTS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harus</a:t>
          </a:r>
          <a:r>
            <a:rPr lang="en-US" sz="1100" kern="1200" dirty="0"/>
            <a:t> </a:t>
          </a:r>
          <a:r>
            <a:rPr lang="en-US" sz="1100" kern="1200" dirty="0" err="1"/>
            <a:t>diuraikan</a:t>
          </a:r>
          <a:r>
            <a:rPr lang="en-US" sz="1100" kern="1200" dirty="0"/>
            <a:t> </a:t>
          </a:r>
          <a:r>
            <a:rPr lang="en-US" sz="1100" kern="1200" dirty="0" err="1"/>
            <a:t>secara</a:t>
          </a:r>
          <a:r>
            <a:rPr lang="en-US" sz="1100" kern="1200" dirty="0"/>
            <a:t> </a:t>
          </a:r>
          <a:r>
            <a:rPr lang="en-US" sz="1100" kern="1200" dirty="0" err="1"/>
            <a:t>komprehensif</a:t>
          </a:r>
          <a:r>
            <a:rPr lang="en-US" sz="1100" kern="1200" dirty="0"/>
            <a:t> </a:t>
          </a:r>
          <a:r>
            <a:rPr lang="en-US" sz="1100" kern="1200" dirty="0" err="1"/>
            <a:t>strategi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pencapaian</a:t>
          </a:r>
          <a:r>
            <a:rPr lang="en-US" sz="1100" kern="1200" dirty="0"/>
            <a:t> VMTS.</a:t>
          </a:r>
        </a:p>
      </dsp:txBody>
      <dsp:txXfrm>
        <a:off x="0" y="1970880"/>
        <a:ext cx="6411729" cy="231840"/>
      </dsp:txXfrm>
    </dsp:sp>
    <dsp:sp modelId="{D6978E3E-6F50-4722-857B-924D7D7BF191}">
      <dsp:nvSpPr>
        <dsp:cNvPr id="0" name=""/>
        <dsp:cNvSpPr/>
      </dsp:nvSpPr>
      <dsp:spPr>
        <a:xfrm>
          <a:off x="0" y="2202719"/>
          <a:ext cx="6411729" cy="33579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Indikator</a:t>
          </a:r>
          <a:r>
            <a:rPr lang="en-US" sz="1400" b="1" kern="1200" dirty="0"/>
            <a:t> </a:t>
          </a:r>
          <a:r>
            <a:rPr lang="en-US" sz="1400" b="1" kern="1200" dirty="0" err="1"/>
            <a:t>Kinerja</a:t>
          </a:r>
          <a:r>
            <a:rPr lang="en-US" sz="1400" b="1" kern="1200" dirty="0"/>
            <a:t> </a:t>
          </a:r>
          <a:r>
            <a:rPr lang="en-US" sz="1400" b="1" kern="1200" dirty="0" err="1"/>
            <a:t>Utama</a:t>
          </a:r>
          <a:endParaRPr lang="en-US" sz="1400" kern="1200" dirty="0"/>
        </a:p>
      </dsp:txBody>
      <dsp:txXfrm>
        <a:off x="16392" y="2219111"/>
        <a:ext cx="6378945" cy="303006"/>
      </dsp:txXfrm>
    </dsp:sp>
    <dsp:sp modelId="{F7AFCEDC-DACF-487F-B7ED-E0728F7D7B31}">
      <dsp:nvSpPr>
        <dsp:cNvPr id="0" name=""/>
        <dsp:cNvSpPr/>
      </dsp:nvSpPr>
      <dsp:spPr>
        <a:xfrm>
          <a:off x="0" y="2538509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/>
            <a:t>PT </a:t>
          </a:r>
          <a:r>
            <a:rPr lang="en-US" sz="1100" kern="1200" dirty="0" err="1"/>
            <a:t>memiliki</a:t>
          </a:r>
          <a:r>
            <a:rPr lang="en-US" sz="1100" kern="1200" dirty="0"/>
            <a:t> </a:t>
          </a:r>
          <a:r>
            <a:rPr lang="en-US" sz="1100" kern="1200" dirty="0" err="1"/>
            <a:t>rencana</a:t>
          </a:r>
          <a:r>
            <a:rPr lang="en-US" sz="1100" kern="1200" dirty="0"/>
            <a:t> </a:t>
          </a:r>
          <a:r>
            <a:rPr lang="en-US" sz="1100" kern="1200" dirty="0" err="1"/>
            <a:t>pengembangan</a:t>
          </a:r>
          <a:r>
            <a:rPr lang="en-US" sz="1100" kern="1200" dirty="0"/>
            <a:t> </a:t>
          </a:r>
          <a:r>
            <a:rPr lang="en-US" sz="1100" kern="1200" dirty="0" err="1"/>
            <a:t>jangka</a:t>
          </a:r>
          <a:r>
            <a:rPr lang="en-US" sz="1100" kern="1200" dirty="0"/>
            <a:t> </a:t>
          </a:r>
          <a:r>
            <a:rPr lang="en-US" sz="1100" kern="1200" dirty="0" err="1"/>
            <a:t>panjang</a:t>
          </a:r>
          <a:r>
            <a:rPr lang="en-US" sz="1100" kern="1200" dirty="0"/>
            <a:t>, </a:t>
          </a:r>
          <a:r>
            <a:rPr lang="en-US" sz="1100" kern="1200" dirty="0" err="1"/>
            <a:t>menengah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pendek</a:t>
          </a:r>
          <a:r>
            <a:rPr lang="en-US" sz="1100" kern="1200" dirty="0"/>
            <a:t> yang </a:t>
          </a:r>
          <a:r>
            <a:rPr lang="en-US" sz="1100" kern="1200" dirty="0" err="1"/>
            <a:t>memuat</a:t>
          </a:r>
          <a:r>
            <a:rPr lang="en-US" sz="1100" kern="1200" dirty="0"/>
            <a:t> IKU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targetnya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mengukur</a:t>
          </a:r>
          <a:r>
            <a:rPr lang="en-US" sz="1100" kern="1200" dirty="0"/>
            <a:t> </a:t>
          </a:r>
          <a:r>
            <a:rPr lang="en-US" sz="1100" kern="1200" dirty="0" err="1"/>
            <a:t>ketercapaian</a:t>
          </a:r>
          <a:r>
            <a:rPr lang="en-US" sz="1100" kern="1200" dirty="0"/>
            <a:t> </a:t>
          </a:r>
          <a:r>
            <a:rPr lang="en-US" sz="1100" kern="1200" dirty="0" err="1"/>
            <a:t>tujuan</a:t>
          </a:r>
          <a:r>
            <a:rPr lang="en-US" sz="1100" kern="1200" dirty="0"/>
            <a:t> </a:t>
          </a:r>
          <a:r>
            <a:rPr lang="en-US" sz="1100" kern="1200" dirty="0" err="1"/>
            <a:t>strategis</a:t>
          </a:r>
          <a:r>
            <a:rPr lang="en-US" sz="1100" kern="1200" dirty="0"/>
            <a:t> yang </a:t>
          </a:r>
          <a:r>
            <a:rPr lang="en-US" sz="1100" kern="1200" dirty="0" err="1"/>
            <a:t>telah</a:t>
          </a:r>
          <a:r>
            <a:rPr lang="en-US" sz="1100" kern="1200" dirty="0"/>
            <a:t> </a:t>
          </a:r>
          <a:r>
            <a:rPr lang="en-US" sz="1100" kern="1200" dirty="0" err="1"/>
            <a:t>ditetapkan</a:t>
          </a:r>
          <a:r>
            <a:rPr lang="en-US" sz="1100" kern="1200" dirty="0"/>
            <a:t>. </a:t>
          </a:r>
        </a:p>
      </dsp:txBody>
      <dsp:txXfrm>
        <a:off x="0" y="2538509"/>
        <a:ext cx="6411729" cy="347760"/>
      </dsp:txXfrm>
    </dsp:sp>
    <dsp:sp modelId="{2DEDA631-A163-4BBA-9953-02E40868F95B}">
      <dsp:nvSpPr>
        <dsp:cNvPr id="0" name=""/>
        <dsp:cNvSpPr/>
      </dsp:nvSpPr>
      <dsp:spPr>
        <a:xfrm>
          <a:off x="0" y="2878803"/>
          <a:ext cx="6411729" cy="335790"/>
        </a:xfrm>
        <a:prstGeom prst="roundRect">
          <a:avLst/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Indikator</a:t>
          </a:r>
          <a:r>
            <a:rPr lang="en-US" sz="1400" b="1" kern="1200" dirty="0"/>
            <a:t> </a:t>
          </a:r>
          <a:r>
            <a:rPr lang="en-US" sz="1400" b="1" kern="1200" dirty="0" err="1"/>
            <a:t>Kinerja</a:t>
          </a:r>
          <a:r>
            <a:rPr lang="en-US" sz="1400" b="1" kern="1200" dirty="0"/>
            <a:t> </a:t>
          </a:r>
          <a:r>
            <a:rPr lang="en-US" sz="1400" b="1" kern="1200" dirty="0" err="1"/>
            <a:t>Tambahan</a:t>
          </a:r>
          <a:endParaRPr lang="en-US" sz="1400" kern="1200" dirty="0"/>
        </a:p>
      </dsp:txBody>
      <dsp:txXfrm>
        <a:off x="16392" y="2895195"/>
        <a:ext cx="6378945" cy="303006"/>
      </dsp:txXfrm>
    </dsp:sp>
    <dsp:sp modelId="{A730551C-AD14-47EA-8567-2FF41910E193}">
      <dsp:nvSpPr>
        <dsp:cNvPr id="0" name=""/>
        <dsp:cNvSpPr/>
      </dsp:nvSpPr>
      <dsp:spPr>
        <a:xfrm>
          <a:off x="0" y="3222060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Adalah</a:t>
          </a:r>
          <a:r>
            <a:rPr lang="en-US" sz="1100" kern="1200" dirty="0"/>
            <a:t> </a:t>
          </a:r>
          <a:r>
            <a:rPr lang="en-US" sz="1100" kern="1200" dirty="0" err="1"/>
            <a:t>indikator</a:t>
          </a:r>
          <a:r>
            <a:rPr lang="en-US" sz="1100" kern="1200" dirty="0"/>
            <a:t> VMTS lain yang </a:t>
          </a:r>
          <a:r>
            <a:rPr lang="en-US" sz="1100" kern="1200" dirty="0" err="1"/>
            <a:t>ditetapkan</a:t>
          </a:r>
          <a:r>
            <a:rPr lang="en-US" sz="1100" kern="1200" dirty="0"/>
            <a:t> </a:t>
          </a:r>
          <a:r>
            <a:rPr lang="en-US" sz="1100" kern="1200" dirty="0" err="1"/>
            <a:t>oleh</a:t>
          </a:r>
          <a:r>
            <a:rPr lang="en-US" sz="1100" kern="1200" dirty="0"/>
            <a:t> </a:t>
          </a:r>
          <a:r>
            <a:rPr lang="en-US" sz="1100" kern="1200" dirty="0" err="1"/>
            <a:t>masing</a:t>
          </a:r>
          <a:r>
            <a:rPr lang="en-US" sz="1100" kern="1200" dirty="0"/>
            <a:t> </a:t>
          </a:r>
          <a:r>
            <a:rPr lang="en-US" sz="1100" kern="1200" dirty="0" err="1"/>
            <a:t>masing</a:t>
          </a:r>
          <a:r>
            <a:rPr lang="en-US" sz="1100" kern="1200" dirty="0"/>
            <a:t> PT. Data IKT yang </a:t>
          </a:r>
          <a:r>
            <a:rPr lang="en-US" sz="1100" kern="1200" dirty="0" err="1"/>
            <a:t>sahih</a:t>
          </a:r>
          <a:r>
            <a:rPr lang="en-US" sz="1100" kern="1200" dirty="0"/>
            <a:t> </a:t>
          </a:r>
          <a:r>
            <a:rPr lang="en-US" sz="1100" kern="1200" dirty="0" err="1"/>
            <a:t>harus</a:t>
          </a:r>
          <a:r>
            <a:rPr lang="en-US" sz="1100" kern="1200" dirty="0"/>
            <a:t> </a:t>
          </a:r>
          <a:r>
            <a:rPr lang="en-US" sz="1100" kern="1200" dirty="0" err="1"/>
            <a:t>diukur</a:t>
          </a:r>
          <a:r>
            <a:rPr lang="en-US" sz="1100" kern="1200" dirty="0"/>
            <a:t>, </a:t>
          </a:r>
          <a:r>
            <a:rPr lang="en-US" sz="1100" kern="1200" dirty="0" err="1"/>
            <a:t>dimonitor</a:t>
          </a:r>
          <a:r>
            <a:rPr lang="en-US" sz="1100" kern="1200" dirty="0"/>
            <a:t>, </a:t>
          </a:r>
          <a:r>
            <a:rPr lang="en-US" sz="1100" kern="1200" dirty="0" err="1"/>
            <a:t>dikaji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dianalisis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perbaikan</a:t>
          </a:r>
          <a:r>
            <a:rPr lang="en-US" sz="1100" kern="1200" dirty="0"/>
            <a:t> </a:t>
          </a:r>
          <a:r>
            <a:rPr lang="en-US" sz="1100" kern="1200" dirty="0" err="1"/>
            <a:t>berkelanjutan</a:t>
          </a:r>
          <a:r>
            <a:rPr lang="en-US" sz="1100" kern="1200" dirty="0"/>
            <a:t>.</a:t>
          </a:r>
        </a:p>
      </dsp:txBody>
      <dsp:txXfrm>
        <a:off x="0" y="3222060"/>
        <a:ext cx="6411729" cy="347760"/>
      </dsp:txXfrm>
    </dsp:sp>
    <dsp:sp modelId="{D2D630EE-C109-4E93-BA07-03321C5EAE52}">
      <dsp:nvSpPr>
        <dsp:cNvPr id="0" name=""/>
        <dsp:cNvSpPr/>
      </dsp:nvSpPr>
      <dsp:spPr>
        <a:xfrm>
          <a:off x="0" y="3569820"/>
          <a:ext cx="6411729" cy="335790"/>
        </a:xfrm>
        <a:prstGeom prst="roundRect">
          <a:avLst/>
        </a:prstGeom>
        <a:solidFill>
          <a:schemeClr val="accent3">
            <a:hueOff val="2258833"/>
            <a:satOff val="83333"/>
            <a:lumOff val="-1225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Evaluasi</a:t>
          </a:r>
          <a:r>
            <a:rPr lang="en-US" sz="1400" b="1" kern="1200" dirty="0"/>
            <a:t> </a:t>
          </a:r>
          <a:r>
            <a:rPr lang="en-US" sz="1400" b="1" kern="1200" dirty="0" err="1"/>
            <a:t>Capaian</a:t>
          </a:r>
          <a:r>
            <a:rPr lang="en-US" sz="1400" b="1" kern="1200" dirty="0"/>
            <a:t> </a:t>
          </a:r>
          <a:r>
            <a:rPr lang="en-US" sz="1400" b="1" kern="1200" dirty="0" err="1"/>
            <a:t>Kinerja</a:t>
          </a:r>
          <a:endParaRPr lang="en-US" sz="1400" kern="1200" dirty="0"/>
        </a:p>
      </dsp:txBody>
      <dsp:txXfrm>
        <a:off x="16392" y="3586212"/>
        <a:ext cx="6378945" cy="303006"/>
      </dsp:txXfrm>
    </dsp:sp>
    <dsp:sp modelId="{23F3AF34-2715-49E5-9F52-529EF0CC3006}">
      <dsp:nvSpPr>
        <dsp:cNvPr id="0" name=""/>
        <dsp:cNvSpPr/>
      </dsp:nvSpPr>
      <dsp:spPr>
        <a:xfrm>
          <a:off x="0" y="3905610"/>
          <a:ext cx="6411729" cy="652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Deskripsi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analisis</a:t>
          </a:r>
          <a:r>
            <a:rPr lang="en-US" sz="1100" kern="1200" dirty="0"/>
            <a:t> </a:t>
          </a:r>
          <a:r>
            <a:rPr lang="en-US" sz="1100" kern="1200" dirty="0" err="1"/>
            <a:t>keberhasilan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/</a:t>
          </a:r>
          <a:r>
            <a:rPr lang="en-US" sz="1100" kern="1200" dirty="0" err="1"/>
            <a:t>atau</a:t>
          </a:r>
          <a:r>
            <a:rPr lang="en-US" sz="1100" kern="1200" dirty="0"/>
            <a:t> </a:t>
          </a:r>
          <a:r>
            <a:rPr lang="en-US" sz="1100" kern="1200" dirty="0" err="1"/>
            <a:t>ketidakberhasilan</a:t>
          </a:r>
          <a:r>
            <a:rPr lang="en-US" sz="1100" kern="1200" dirty="0"/>
            <a:t> </a:t>
          </a:r>
          <a:r>
            <a:rPr lang="en-US" sz="1100" kern="1200" dirty="0" err="1"/>
            <a:t>pencapaian</a:t>
          </a:r>
          <a:r>
            <a:rPr lang="en-US" sz="1100" kern="1200" dirty="0"/>
            <a:t> VMTS yang </a:t>
          </a:r>
          <a:r>
            <a:rPr lang="en-US" sz="1100" kern="1200" dirty="0" err="1"/>
            <a:t>telah</a:t>
          </a:r>
          <a:r>
            <a:rPr lang="en-US" sz="1100" kern="1200" dirty="0"/>
            <a:t> </a:t>
          </a:r>
          <a:r>
            <a:rPr lang="en-US" sz="1100" kern="1200" dirty="0" err="1"/>
            <a:t>ditetapkan</a:t>
          </a:r>
          <a:r>
            <a:rPr lang="en-US" sz="1100" kern="1200" dirty="0"/>
            <a:t>. </a:t>
          </a:r>
          <a:r>
            <a:rPr lang="en-US" sz="1100" kern="1200" dirty="0" err="1"/>
            <a:t>Capaian</a:t>
          </a:r>
          <a:r>
            <a:rPr lang="en-US" sz="1100" kern="1200" dirty="0"/>
            <a:t> </a:t>
          </a:r>
          <a:r>
            <a:rPr lang="en-US" sz="1100" kern="1200" dirty="0" err="1"/>
            <a:t>kinerja</a:t>
          </a:r>
          <a:r>
            <a:rPr lang="en-US" sz="1100" kern="1200" dirty="0"/>
            <a:t> </a:t>
          </a:r>
          <a:r>
            <a:rPr lang="en-US" sz="1100" kern="1200" dirty="0" err="1"/>
            <a:t>harus</a:t>
          </a:r>
          <a:r>
            <a:rPr lang="en-US" sz="1100" kern="1200" dirty="0"/>
            <a:t> </a:t>
          </a:r>
          <a:r>
            <a:rPr lang="en-US" sz="1100" kern="1200" dirty="0" err="1"/>
            <a:t>diukur</a:t>
          </a:r>
          <a:r>
            <a:rPr lang="en-US" sz="1100" kern="1200" dirty="0"/>
            <a:t> </a:t>
          </a:r>
          <a:r>
            <a:rPr lang="en-US" sz="1100" kern="1200" dirty="0" err="1"/>
            <a:t>dengan</a:t>
          </a:r>
          <a:r>
            <a:rPr lang="en-US" sz="1100" kern="1200" dirty="0"/>
            <a:t> </a:t>
          </a:r>
          <a:r>
            <a:rPr lang="en-US" sz="1100" kern="1200" dirty="0" err="1"/>
            <a:t>metoda</a:t>
          </a:r>
          <a:r>
            <a:rPr lang="en-US" sz="1100" kern="1200" dirty="0"/>
            <a:t> yang </a:t>
          </a:r>
          <a:r>
            <a:rPr lang="en-US" sz="1100" kern="1200" dirty="0" err="1"/>
            <a:t>tepat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hasilnya</a:t>
          </a:r>
          <a:r>
            <a:rPr lang="en-US" sz="1100" kern="1200" dirty="0"/>
            <a:t> </a:t>
          </a:r>
          <a:r>
            <a:rPr lang="en-US" sz="1100" kern="1200" dirty="0" err="1"/>
            <a:t>dianalisis</a:t>
          </a:r>
          <a:r>
            <a:rPr lang="en-US" sz="1100" kern="1200" dirty="0"/>
            <a:t> </a:t>
          </a:r>
          <a:r>
            <a:rPr lang="en-US" sz="1100" kern="1200" dirty="0" err="1"/>
            <a:t>serta</a:t>
          </a:r>
          <a:r>
            <a:rPr lang="en-US" sz="1100" kern="1200" dirty="0"/>
            <a:t> </a:t>
          </a:r>
          <a:r>
            <a:rPr lang="en-US" sz="1100" kern="1200" dirty="0" err="1"/>
            <a:t>dievaluasi</a:t>
          </a:r>
          <a:r>
            <a:rPr lang="en-US" sz="1100" kern="1200" dirty="0"/>
            <a:t>. </a:t>
          </a:r>
          <a:r>
            <a:rPr lang="en-US" sz="1100" kern="1200" dirty="0" err="1"/>
            <a:t>Analisis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evaluasi</a:t>
          </a:r>
          <a:r>
            <a:rPr lang="en-US" sz="1100" kern="1200" dirty="0"/>
            <a:t> </a:t>
          </a:r>
          <a:r>
            <a:rPr lang="en-US" sz="1100" kern="1200" dirty="0" err="1"/>
            <a:t>terhadap</a:t>
          </a:r>
          <a:r>
            <a:rPr lang="en-US" sz="1100" kern="1200" dirty="0"/>
            <a:t> </a:t>
          </a:r>
          <a:r>
            <a:rPr lang="en-US" sz="1100" kern="1200" dirty="0" err="1"/>
            <a:t>capaian</a:t>
          </a:r>
          <a:r>
            <a:rPr lang="en-US" sz="1100" kern="1200" dirty="0"/>
            <a:t> </a:t>
          </a:r>
          <a:r>
            <a:rPr lang="en-US" sz="1100" kern="1200" dirty="0" err="1"/>
            <a:t>kinerja</a:t>
          </a:r>
          <a:r>
            <a:rPr lang="en-US" sz="1100" kern="1200" dirty="0"/>
            <a:t> </a:t>
          </a:r>
          <a:r>
            <a:rPr lang="en-US" sz="1100" kern="1200" dirty="0" err="1"/>
            <a:t>harus</a:t>
          </a:r>
          <a:r>
            <a:rPr lang="en-US" sz="1100" kern="1200" dirty="0"/>
            <a:t> </a:t>
          </a:r>
          <a:r>
            <a:rPr lang="en-US" sz="1100" kern="1200" dirty="0" err="1"/>
            <a:t>mencakup</a:t>
          </a:r>
          <a:r>
            <a:rPr lang="en-US" sz="1100" kern="1200" dirty="0"/>
            <a:t> </a:t>
          </a:r>
          <a:r>
            <a:rPr lang="en-US" sz="1100" kern="1200" dirty="0" err="1"/>
            <a:t>identifikasi</a:t>
          </a:r>
          <a:r>
            <a:rPr lang="en-US" sz="1100" kern="1200" dirty="0"/>
            <a:t> </a:t>
          </a:r>
          <a:r>
            <a:rPr lang="en-US" sz="1100" kern="1200" dirty="0" err="1"/>
            <a:t>akar</a:t>
          </a:r>
          <a:r>
            <a:rPr lang="en-US" sz="1100" kern="1200" dirty="0"/>
            <a:t> </a:t>
          </a:r>
          <a:r>
            <a:rPr lang="en-US" sz="1100" kern="1200" dirty="0" err="1"/>
            <a:t>masalah</a:t>
          </a:r>
          <a:r>
            <a:rPr lang="en-US" sz="1100" kern="1200" dirty="0"/>
            <a:t>, </a:t>
          </a:r>
          <a:r>
            <a:rPr lang="en-US" sz="1100" kern="1200" dirty="0" err="1"/>
            <a:t>faktor</a:t>
          </a:r>
          <a:r>
            <a:rPr lang="en-US" sz="1100" kern="1200" dirty="0"/>
            <a:t> </a:t>
          </a:r>
          <a:r>
            <a:rPr lang="en-US" sz="1100" kern="1200" dirty="0" err="1"/>
            <a:t>pendukung</a:t>
          </a:r>
          <a:r>
            <a:rPr lang="en-US" sz="1100" kern="1200" dirty="0"/>
            <a:t> </a:t>
          </a:r>
          <a:r>
            <a:rPr lang="en-US" sz="1100" kern="1200" dirty="0" err="1"/>
            <a:t>keberhasilan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faktor</a:t>
          </a:r>
          <a:r>
            <a:rPr lang="en-US" sz="1100" kern="1200" dirty="0"/>
            <a:t> </a:t>
          </a:r>
          <a:r>
            <a:rPr lang="en-US" sz="1100" kern="1200" dirty="0" err="1"/>
            <a:t>penghambat</a:t>
          </a:r>
          <a:r>
            <a:rPr lang="en-US" sz="1100" kern="1200" dirty="0"/>
            <a:t> </a:t>
          </a:r>
          <a:r>
            <a:rPr lang="en-US" sz="1100" kern="1200" dirty="0" err="1"/>
            <a:t>ketercapaian</a:t>
          </a:r>
          <a:r>
            <a:rPr lang="en-US" sz="1100" kern="1200" dirty="0"/>
            <a:t> VMTS.</a:t>
          </a:r>
        </a:p>
      </dsp:txBody>
      <dsp:txXfrm>
        <a:off x="0" y="3905610"/>
        <a:ext cx="6411729" cy="652050"/>
      </dsp:txXfrm>
    </dsp:sp>
    <dsp:sp modelId="{3A0457DA-DDB8-4110-925B-CFA3955C25B0}">
      <dsp:nvSpPr>
        <dsp:cNvPr id="0" name=""/>
        <dsp:cNvSpPr/>
      </dsp:nvSpPr>
      <dsp:spPr>
        <a:xfrm>
          <a:off x="0" y="4557660"/>
          <a:ext cx="6411729" cy="33579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Kesimpulan</a:t>
          </a:r>
          <a:r>
            <a:rPr lang="en-US" sz="1400" b="1" kern="1200" dirty="0"/>
            <a:t> </a:t>
          </a:r>
          <a:r>
            <a:rPr lang="en-US" sz="1400" b="1" kern="1200" dirty="0" err="1"/>
            <a:t>hasil</a:t>
          </a:r>
          <a:r>
            <a:rPr lang="en-US" sz="1400" b="1" kern="1200" dirty="0"/>
            <a:t> </a:t>
          </a:r>
          <a:r>
            <a:rPr lang="en-US" sz="1400" b="1" kern="1200" dirty="0" err="1"/>
            <a:t>evaluasi</a:t>
          </a:r>
          <a:r>
            <a:rPr lang="en-US" sz="1400" b="1" kern="1200" dirty="0"/>
            <a:t> </a:t>
          </a:r>
          <a:r>
            <a:rPr lang="en-US" sz="1400" b="1" kern="1200" dirty="0" err="1"/>
            <a:t>ketercapaian</a:t>
          </a:r>
          <a:r>
            <a:rPr lang="en-US" sz="1400" b="1" kern="1200" dirty="0"/>
            <a:t> VMTS </a:t>
          </a:r>
          <a:r>
            <a:rPr lang="en-US" sz="1400" b="1" kern="1200" dirty="0" err="1"/>
            <a:t>dan</a:t>
          </a:r>
          <a:r>
            <a:rPr lang="en-US" sz="1400" b="1" kern="1200" dirty="0"/>
            <a:t> </a:t>
          </a:r>
          <a:r>
            <a:rPr lang="en-US" sz="1400" b="1" kern="1200" dirty="0" err="1"/>
            <a:t>tindaklanjut</a:t>
          </a:r>
          <a:endParaRPr lang="en-US" sz="1400" kern="1200" dirty="0"/>
        </a:p>
      </dsp:txBody>
      <dsp:txXfrm>
        <a:off x="16392" y="4574052"/>
        <a:ext cx="6378945" cy="303006"/>
      </dsp:txXfrm>
    </dsp:sp>
    <dsp:sp modelId="{5B4B98BC-F355-4510-8CCF-F032AE7AC684}">
      <dsp:nvSpPr>
        <dsp:cNvPr id="0" name=""/>
        <dsp:cNvSpPr/>
      </dsp:nvSpPr>
      <dsp:spPr>
        <a:xfrm>
          <a:off x="0" y="4893450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Berisi</a:t>
          </a:r>
          <a:r>
            <a:rPr lang="en-US" sz="1100" kern="1200" dirty="0"/>
            <a:t> </a:t>
          </a:r>
          <a:r>
            <a:rPr lang="en-US" sz="1100" kern="1200" dirty="0" err="1"/>
            <a:t>ringkasan</a:t>
          </a:r>
          <a:r>
            <a:rPr lang="en-US" sz="1100" kern="1200" dirty="0"/>
            <a:t> </a:t>
          </a:r>
          <a:r>
            <a:rPr lang="en-US" sz="1100" kern="1200" dirty="0" err="1"/>
            <a:t>dari</a:t>
          </a:r>
          <a:r>
            <a:rPr lang="en-US" sz="1100" kern="1200" dirty="0"/>
            <a:t>: </a:t>
          </a:r>
          <a:r>
            <a:rPr lang="en-US" sz="1100" kern="1200" dirty="0" err="1"/>
            <a:t>pemosisian</a:t>
          </a:r>
          <a:r>
            <a:rPr lang="en-US" sz="1100" kern="1200" dirty="0"/>
            <a:t>, </a:t>
          </a:r>
          <a:r>
            <a:rPr lang="en-US" sz="1100" kern="1200" dirty="0" err="1"/>
            <a:t>masalah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akar</a:t>
          </a:r>
          <a:r>
            <a:rPr lang="en-US" sz="1100" kern="1200" dirty="0"/>
            <a:t> </a:t>
          </a:r>
          <a:r>
            <a:rPr lang="en-US" sz="1100" kern="1200" dirty="0" err="1"/>
            <a:t>masalah</a:t>
          </a:r>
          <a:r>
            <a:rPr lang="en-US" sz="1100" kern="1200" dirty="0"/>
            <a:t>, </a:t>
          </a:r>
          <a:r>
            <a:rPr lang="en-US" sz="1100" kern="1200" dirty="0" err="1"/>
            <a:t>serta</a:t>
          </a:r>
          <a:r>
            <a:rPr lang="en-US" sz="1100" kern="1200" dirty="0"/>
            <a:t> </a:t>
          </a:r>
          <a:r>
            <a:rPr lang="en-US" sz="1100" kern="1200" dirty="0" err="1"/>
            <a:t>rencana</a:t>
          </a:r>
          <a:r>
            <a:rPr lang="en-US" sz="1100" kern="1200" dirty="0"/>
            <a:t> </a:t>
          </a:r>
          <a:r>
            <a:rPr lang="en-US" sz="1100" kern="1200" dirty="0" err="1"/>
            <a:t>perbaikan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pengembangan</a:t>
          </a:r>
          <a:r>
            <a:rPr lang="en-US" sz="1100" kern="1200" dirty="0"/>
            <a:t> </a:t>
          </a:r>
          <a:r>
            <a:rPr lang="en-US" sz="1100" kern="1200" dirty="0" err="1"/>
            <a:t>institusi</a:t>
          </a:r>
          <a:r>
            <a:rPr lang="en-US" sz="1100" kern="1200" dirty="0"/>
            <a:t>.</a:t>
          </a:r>
        </a:p>
      </dsp:txBody>
      <dsp:txXfrm>
        <a:off x="0" y="4893450"/>
        <a:ext cx="6411729" cy="3477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75907"/>
          <a:ext cx="6411729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Latar</a:t>
          </a:r>
          <a:r>
            <a:rPr lang="en-US" sz="1100" b="1" kern="1200" dirty="0"/>
            <a:t> </a:t>
          </a:r>
          <a:r>
            <a:rPr lang="en-US" sz="1100" b="1" kern="1200" dirty="0" err="1"/>
            <a:t>Belakang</a:t>
          </a:r>
          <a:endParaRPr lang="en-US" sz="1100" kern="1200" dirty="0"/>
        </a:p>
      </dsp:txBody>
      <dsp:txXfrm>
        <a:off x="12879" y="88786"/>
        <a:ext cx="6385971" cy="238077"/>
      </dsp:txXfrm>
    </dsp:sp>
    <dsp:sp modelId="{9DC30CB3-5443-4E4F-8798-717384E476F7}">
      <dsp:nvSpPr>
        <dsp:cNvPr id="0" name=""/>
        <dsp:cNvSpPr/>
      </dsp:nvSpPr>
      <dsp:spPr>
        <a:xfrm>
          <a:off x="0" y="339742"/>
          <a:ext cx="6411729" cy="660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latin typeface="+mn-lt"/>
            </a:rPr>
            <a:t>Menjelaskan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latar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belakang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tujuan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dan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rasional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penetapan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tata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pamong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tata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kelola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dan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kerjasama</a:t>
          </a:r>
          <a:r>
            <a:rPr lang="en-US" sz="900" kern="1200" dirty="0">
              <a:latin typeface="+mn-lt"/>
            </a:rPr>
            <a:t>: </a:t>
          </a:r>
          <a:r>
            <a:rPr lang="en-US" sz="900" kern="1200" dirty="0" err="1">
              <a:latin typeface="+mn-lt"/>
            </a:rPr>
            <a:t>sistem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tata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pamong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kepemimpinan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pengelolaan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kode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etik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penjaminan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mutu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dan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kerjasama</a:t>
          </a:r>
          <a:r>
            <a:rPr lang="en-US" sz="900" kern="1200" dirty="0">
              <a:latin typeface="+mn-lt"/>
            </a:rPr>
            <a:t>. Tata </a:t>
          </a:r>
          <a:r>
            <a:rPr lang="en-US" sz="900" kern="1200" dirty="0" err="1">
              <a:latin typeface="+mn-lt"/>
            </a:rPr>
            <a:t>pamong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merujuk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pada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struktur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organisasi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mekanisme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dan</a:t>
          </a:r>
          <a:r>
            <a:rPr lang="en-US" sz="900" kern="1200" dirty="0">
              <a:latin typeface="+mn-lt"/>
            </a:rPr>
            <a:t> proses </a:t>
          </a:r>
          <a:r>
            <a:rPr lang="en-US" sz="900" kern="1200" dirty="0" err="1">
              <a:latin typeface="+mn-lt"/>
            </a:rPr>
            <a:t>bagaimana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suatu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institusi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dikendalikan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dan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diarahkan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untuk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melaksanakan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misi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dan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mencapai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visinya</a:t>
          </a:r>
          <a:r>
            <a:rPr lang="en-US" sz="900" kern="1200" dirty="0">
              <a:latin typeface="+mn-lt"/>
            </a:rPr>
            <a:t>. </a:t>
          </a:r>
          <a:r>
            <a:rPr lang="en-US" sz="900" kern="1200" dirty="0" err="1">
              <a:latin typeface="+mn-lt"/>
            </a:rPr>
            <a:t>Mengimplementasikan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manajemen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risiko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untuk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menjamin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keberlangsungan</a:t>
          </a:r>
          <a:r>
            <a:rPr lang="en-US" sz="900" kern="1200" dirty="0">
              <a:latin typeface="+mn-lt"/>
            </a:rPr>
            <a:t> PT </a:t>
          </a:r>
          <a:r>
            <a:rPr lang="en-US" sz="900" kern="1200" dirty="0" err="1">
              <a:latin typeface="+mn-lt"/>
            </a:rPr>
            <a:t>dan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perwujudan</a:t>
          </a:r>
          <a:r>
            <a:rPr lang="en-US" sz="900" kern="1200" dirty="0">
              <a:latin typeface="+mn-lt"/>
            </a:rPr>
            <a:t> GUG </a:t>
          </a:r>
          <a:r>
            <a:rPr lang="en-US" sz="900" kern="1200" dirty="0" err="1">
              <a:latin typeface="+mn-lt"/>
            </a:rPr>
            <a:t>sistem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pengelolaan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sistem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penjaminan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mutu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dan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kerjasama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dengan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mitra</a:t>
          </a:r>
          <a:r>
            <a:rPr lang="en-US" sz="900" kern="1200" dirty="0">
              <a:latin typeface="+mn-lt"/>
            </a:rPr>
            <a:t>.</a:t>
          </a:r>
          <a:endParaRPr lang="en-US" sz="900" b="0" kern="1200" dirty="0">
            <a:latin typeface="+mn-lt"/>
          </a:endParaRPr>
        </a:p>
      </dsp:txBody>
      <dsp:txXfrm>
        <a:off x="0" y="339742"/>
        <a:ext cx="6411729" cy="660330"/>
      </dsp:txXfrm>
    </dsp:sp>
    <dsp:sp modelId="{BB10665E-3681-48AF-8D13-2B8A0C41A91D}">
      <dsp:nvSpPr>
        <dsp:cNvPr id="0" name=""/>
        <dsp:cNvSpPr/>
      </dsp:nvSpPr>
      <dsp:spPr>
        <a:xfrm>
          <a:off x="0" y="1000072"/>
          <a:ext cx="6411729" cy="263835"/>
        </a:xfrm>
        <a:prstGeom prst="roundRect">
          <a:avLst/>
        </a:prstGeom>
        <a:solidFill>
          <a:schemeClr val="accent3">
            <a:hueOff val="338825"/>
            <a:satOff val="12500"/>
            <a:lumOff val="-18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Kebijakan</a:t>
          </a:r>
          <a:endParaRPr lang="en-US" sz="1100" kern="1200" dirty="0"/>
        </a:p>
      </dsp:txBody>
      <dsp:txXfrm>
        <a:off x="12879" y="1012951"/>
        <a:ext cx="6385971" cy="238077"/>
      </dsp:txXfrm>
    </dsp:sp>
    <dsp:sp modelId="{B743F4D8-190D-4A42-998B-34D5037B107C}">
      <dsp:nvSpPr>
        <dsp:cNvPr id="0" name=""/>
        <dsp:cNvSpPr/>
      </dsp:nvSpPr>
      <dsp:spPr>
        <a:xfrm>
          <a:off x="0" y="1263907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dokumen</a:t>
          </a:r>
          <a:r>
            <a:rPr lang="en-US" sz="900" kern="1200" dirty="0"/>
            <a:t> formal </a:t>
          </a:r>
          <a:r>
            <a:rPr lang="en-US" sz="900" kern="1200" dirty="0" err="1"/>
            <a:t>kebijakan</a:t>
          </a:r>
          <a:r>
            <a:rPr lang="en-US" sz="900" kern="1200" dirty="0"/>
            <a:t> </a:t>
          </a:r>
          <a:r>
            <a:rPr lang="en-US" sz="900" kern="1200" dirty="0" err="1"/>
            <a:t>pengembangan</a:t>
          </a:r>
          <a:r>
            <a:rPr lang="en-US" sz="900" kern="1200" dirty="0"/>
            <a:t> 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tata</a:t>
          </a:r>
          <a:r>
            <a:rPr lang="en-US" sz="900" kern="1200" dirty="0"/>
            <a:t> </a:t>
          </a:r>
          <a:r>
            <a:rPr lang="en-US" sz="900" kern="1200" dirty="0" err="1"/>
            <a:t>pamong</a:t>
          </a:r>
          <a:r>
            <a:rPr lang="en-US" sz="900" kern="1200" dirty="0"/>
            <a:t> yang </a:t>
          </a:r>
          <a:r>
            <a:rPr lang="en-US" sz="900" kern="1200" dirty="0" err="1"/>
            <a:t>ditetapkan</a:t>
          </a:r>
          <a:r>
            <a:rPr lang="en-US" sz="900" kern="1200" dirty="0"/>
            <a:t> </a:t>
          </a:r>
          <a:r>
            <a:rPr lang="en-US" sz="900" kern="1200" dirty="0" err="1"/>
            <a:t>oleh</a:t>
          </a:r>
          <a:r>
            <a:rPr lang="en-US" sz="900" kern="1200" dirty="0"/>
            <a:t> PT, </a:t>
          </a:r>
          <a:r>
            <a:rPr lang="en-US" sz="900" kern="1200" dirty="0" err="1"/>
            <a:t>legalitas</a:t>
          </a:r>
          <a:r>
            <a:rPr lang="en-US" sz="900" kern="1200" dirty="0"/>
            <a:t> </a:t>
          </a:r>
          <a:r>
            <a:rPr lang="en-US" sz="900" kern="1200" dirty="0" err="1"/>
            <a:t>organisasi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tata</a:t>
          </a:r>
          <a:r>
            <a:rPr lang="en-US" sz="900" kern="1200" dirty="0"/>
            <a:t> </a:t>
          </a:r>
          <a:r>
            <a:rPr lang="en-US" sz="900" kern="1200" dirty="0" err="1"/>
            <a:t>kerja</a:t>
          </a:r>
          <a:r>
            <a:rPr lang="en-US" sz="900" kern="1200" dirty="0"/>
            <a:t> </a:t>
          </a:r>
          <a:r>
            <a:rPr lang="en-US" sz="900" kern="1200" dirty="0" err="1"/>
            <a:t>institusi</a:t>
          </a:r>
          <a:r>
            <a:rPr lang="en-US" sz="900" kern="1200" dirty="0"/>
            <a:t>, 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pengelolaan</a:t>
          </a:r>
          <a:r>
            <a:rPr lang="en-US" sz="900" kern="1200" dirty="0"/>
            <a:t>, 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penjaminan</a:t>
          </a:r>
          <a:r>
            <a:rPr lang="en-US" sz="900" kern="1200" dirty="0"/>
            <a:t> </a:t>
          </a:r>
          <a:r>
            <a:rPr lang="en-US" sz="900" kern="1200" dirty="0" err="1"/>
            <a:t>mutu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kerjasama</a:t>
          </a:r>
          <a:r>
            <a:rPr lang="en-US" sz="900" kern="1200" dirty="0"/>
            <a:t>.</a:t>
          </a:r>
        </a:p>
      </dsp:txBody>
      <dsp:txXfrm>
        <a:off x="0" y="1263907"/>
        <a:ext cx="6411729" cy="284625"/>
      </dsp:txXfrm>
    </dsp:sp>
    <dsp:sp modelId="{0C6250E1-16C7-4468-9673-D02DD1169685}">
      <dsp:nvSpPr>
        <dsp:cNvPr id="0" name=""/>
        <dsp:cNvSpPr/>
      </dsp:nvSpPr>
      <dsp:spPr>
        <a:xfrm>
          <a:off x="0" y="1548532"/>
          <a:ext cx="6411729" cy="263835"/>
        </a:xfrm>
        <a:prstGeom prst="roundRect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2879" y="1561411"/>
        <a:ext cx="6385971" cy="238077"/>
      </dsp:txXfrm>
    </dsp:sp>
    <dsp:sp modelId="{7438BCAD-2F7D-41A1-8E95-AE8439AF2BF6}">
      <dsp:nvSpPr>
        <dsp:cNvPr id="0" name=""/>
        <dsp:cNvSpPr/>
      </dsp:nvSpPr>
      <dsp:spPr>
        <a:xfrm>
          <a:off x="0" y="1812367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Mekanisme</a:t>
          </a:r>
          <a:r>
            <a:rPr lang="en-US" sz="900" kern="1200" dirty="0"/>
            <a:t> </a:t>
          </a:r>
          <a:r>
            <a:rPr lang="en-US" sz="900" kern="1200" dirty="0" err="1"/>
            <a:t>penetapan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pencapaian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PT </a:t>
          </a:r>
          <a:r>
            <a:rPr lang="en-US" sz="900" kern="1200" dirty="0" err="1"/>
            <a:t>terkait</a:t>
          </a:r>
          <a:r>
            <a:rPr lang="en-US" sz="900" kern="1200" dirty="0"/>
            <a:t> </a:t>
          </a:r>
          <a:r>
            <a:rPr lang="en-US" sz="900" kern="1200" dirty="0" err="1"/>
            <a:t>tata</a:t>
          </a:r>
          <a:r>
            <a:rPr lang="en-US" sz="900" kern="1200" dirty="0"/>
            <a:t> </a:t>
          </a:r>
          <a:r>
            <a:rPr lang="en-US" sz="900" kern="1200" dirty="0" err="1"/>
            <a:t>pamong</a:t>
          </a:r>
          <a:r>
            <a:rPr lang="en-US" sz="900" kern="1200" dirty="0"/>
            <a:t> (</a:t>
          </a:r>
          <a:r>
            <a:rPr lang="en-US" sz="900" kern="1200" dirty="0" err="1"/>
            <a:t>pemenuhan</a:t>
          </a:r>
          <a:r>
            <a:rPr lang="en-US" sz="900" kern="1200" dirty="0"/>
            <a:t> </a:t>
          </a:r>
          <a:r>
            <a:rPr lang="en-US" sz="900" kern="1200" dirty="0" err="1"/>
            <a:t>kelengkapan</a:t>
          </a:r>
          <a:r>
            <a:rPr lang="en-US" sz="900" kern="1200" dirty="0"/>
            <a:t> organ </a:t>
          </a:r>
          <a:r>
            <a:rPr lang="en-US" sz="900" kern="1200" dirty="0" err="1"/>
            <a:t>perguruan</a:t>
          </a:r>
          <a:r>
            <a:rPr lang="en-US" sz="900" kern="1200" dirty="0"/>
            <a:t> </a:t>
          </a:r>
          <a:r>
            <a:rPr lang="en-US" sz="900" kern="1200" dirty="0" err="1"/>
            <a:t>tinggi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tupoksinya</a:t>
          </a:r>
          <a:r>
            <a:rPr lang="en-US" sz="900" kern="1200" dirty="0"/>
            <a:t>), </a:t>
          </a:r>
          <a:r>
            <a:rPr lang="en-US" sz="900" kern="1200" dirty="0" err="1"/>
            <a:t>tata</a:t>
          </a:r>
          <a:r>
            <a:rPr lang="en-US" sz="900" kern="1200" dirty="0"/>
            <a:t> </a:t>
          </a:r>
          <a:r>
            <a:rPr lang="en-US" sz="900" kern="1200" dirty="0" err="1"/>
            <a:t>kelola</a:t>
          </a:r>
          <a:r>
            <a:rPr lang="en-US" sz="900" kern="1200" dirty="0"/>
            <a:t> (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pengelolaan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penjaminan</a:t>
          </a:r>
          <a:r>
            <a:rPr lang="en-US" sz="900" kern="1200" dirty="0"/>
            <a:t> </a:t>
          </a:r>
          <a:r>
            <a:rPr lang="en-US" sz="900" kern="1200" dirty="0" err="1"/>
            <a:t>mutu</a:t>
          </a:r>
          <a:r>
            <a:rPr lang="en-US" sz="900" kern="1200" dirty="0"/>
            <a:t>)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kerjasama</a:t>
          </a:r>
          <a:r>
            <a:rPr lang="en-US" sz="900" kern="1200" dirty="0"/>
            <a:t>. </a:t>
          </a:r>
        </a:p>
      </dsp:txBody>
      <dsp:txXfrm>
        <a:off x="0" y="1812367"/>
        <a:ext cx="6411729" cy="284625"/>
      </dsp:txXfrm>
    </dsp:sp>
    <dsp:sp modelId="{D6978E3E-6F50-4722-857B-924D7D7BF191}">
      <dsp:nvSpPr>
        <dsp:cNvPr id="0" name=""/>
        <dsp:cNvSpPr/>
      </dsp:nvSpPr>
      <dsp:spPr>
        <a:xfrm>
          <a:off x="0" y="2096992"/>
          <a:ext cx="6411729" cy="263835"/>
        </a:xfrm>
        <a:prstGeom prst="roundRect">
          <a:avLst/>
        </a:prstGeom>
        <a:solidFill>
          <a:schemeClr val="accent3">
            <a:hueOff val="1016475"/>
            <a:satOff val="37500"/>
            <a:lumOff val="-55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Indikator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r>
            <a:rPr lang="en-US" sz="1100" b="1" kern="1200" dirty="0"/>
            <a:t> </a:t>
          </a:r>
          <a:r>
            <a:rPr lang="en-US" sz="1100" b="1" kern="1200" dirty="0" err="1"/>
            <a:t>Utama</a:t>
          </a:r>
          <a:endParaRPr lang="en-US" sz="1100" kern="1200" dirty="0"/>
        </a:p>
      </dsp:txBody>
      <dsp:txXfrm>
        <a:off x="12879" y="2109871"/>
        <a:ext cx="6385971" cy="238077"/>
      </dsp:txXfrm>
    </dsp:sp>
    <dsp:sp modelId="{F7AFCEDC-DACF-487F-B7ED-E0728F7D7B31}">
      <dsp:nvSpPr>
        <dsp:cNvPr id="0" name=""/>
        <dsp:cNvSpPr/>
      </dsp:nvSpPr>
      <dsp:spPr>
        <a:xfrm>
          <a:off x="0" y="2360827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b="1" kern="1200" dirty="0"/>
            <a:t>Tata </a:t>
          </a:r>
          <a:r>
            <a:rPr lang="en-US" sz="900" b="1" kern="1200" dirty="0" err="1"/>
            <a:t>Pamong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Tata </a:t>
          </a:r>
          <a:r>
            <a:rPr lang="en-US" sz="900" b="1" kern="1200" dirty="0" err="1"/>
            <a:t>Kelola</a:t>
          </a:r>
          <a:r>
            <a:rPr lang="en-US" sz="900" b="1" kern="1200" dirty="0"/>
            <a:t> , </a:t>
          </a:r>
          <a:r>
            <a:rPr lang="en-US" sz="900" b="1" kern="1200" dirty="0" err="1"/>
            <a:t>Kepemimpinan</a:t>
          </a:r>
          <a:r>
            <a:rPr lang="en-US" sz="900" b="1" kern="1200" dirty="0"/>
            <a:t>, </a:t>
          </a:r>
          <a:r>
            <a:rPr lang="en-US" sz="900" b="1" kern="1200" dirty="0" err="1"/>
            <a:t>Pengelolaan</a:t>
          </a:r>
          <a:r>
            <a:rPr lang="en-US" sz="900" b="1" kern="1200" dirty="0"/>
            <a:t>, </a:t>
          </a:r>
          <a:r>
            <a:rPr lang="en-US" sz="900" b="1" kern="1200" dirty="0" err="1"/>
            <a:t>Sistem</a:t>
          </a:r>
          <a:r>
            <a:rPr lang="en-US" sz="900" b="1" kern="1200" dirty="0"/>
            <a:t> </a:t>
          </a:r>
          <a:r>
            <a:rPr lang="en-US" sz="900" b="1" kern="1200" dirty="0" err="1"/>
            <a:t>Penjaminan</a:t>
          </a:r>
          <a:r>
            <a:rPr lang="en-US" sz="900" b="1" kern="1200" dirty="0"/>
            <a:t> </a:t>
          </a:r>
          <a:r>
            <a:rPr lang="en-US" sz="900" b="1" kern="1200" dirty="0" err="1"/>
            <a:t>Mutu</a:t>
          </a:r>
          <a:r>
            <a:rPr lang="en-US" sz="900" b="1" kern="1200" dirty="0"/>
            <a:t>,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Kerjasama</a:t>
          </a:r>
          <a:r>
            <a:rPr lang="en-US" sz="900" b="1" kern="1200" dirty="0"/>
            <a:t>.</a:t>
          </a:r>
          <a:endParaRPr lang="en-US" sz="900" kern="1200" dirty="0"/>
        </a:p>
      </dsp:txBody>
      <dsp:txXfrm>
        <a:off x="0" y="2360827"/>
        <a:ext cx="6411729" cy="182160"/>
      </dsp:txXfrm>
    </dsp:sp>
    <dsp:sp modelId="{2DEDA631-A163-4BBA-9953-02E40868F95B}">
      <dsp:nvSpPr>
        <dsp:cNvPr id="0" name=""/>
        <dsp:cNvSpPr/>
      </dsp:nvSpPr>
      <dsp:spPr>
        <a:xfrm>
          <a:off x="0" y="2536876"/>
          <a:ext cx="6411729" cy="263835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Indikator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r>
            <a:rPr lang="en-US" sz="1100" b="1" kern="1200" dirty="0"/>
            <a:t> </a:t>
          </a:r>
          <a:r>
            <a:rPr lang="en-US" sz="1100" b="1" kern="1200" dirty="0" err="1"/>
            <a:t>Tambahan</a:t>
          </a:r>
          <a:endParaRPr lang="en-US" sz="1100" kern="1200" dirty="0"/>
        </a:p>
      </dsp:txBody>
      <dsp:txXfrm>
        <a:off x="12879" y="2549755"/>
        <a:ext cx="6385971" cy="238077"/>
      </dsp:txXfrm>
    </dsp:sp>
    <dsp:sp modelId="{A730551C-AD14-47EA-8567-2FF41910E193}">
      <dsp:nvSpPr>
        <dsp:cNvPr id="0" name=""/>
        <dsp:cNvSpPr/>
      </dsp:nvSpPr>
      <dsp:spPr>
        <a:xfrm>
          <a:off x="0" y="280682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Adalah</a:t>
          </a:r>
          <a:r>
            <a:rPr lang="en-US" sz="900" kern="1200" dirty="0"/>
            <a:t> </a:t>
          </a:r>
          <a:r>
            <a:rPr lang="en-US" sz="900" kern="1200" dirty="0" err="1"/>
            <a:t>indikator</a:t>
          </a:r>
          <a:r>
            <a:rPr lang="en-US" sz="900" kern="1200" dirty="0"/>
            <a:t> </a:t>
          </a:r>
          <a:r>
            <a:rPr lang="en-US" sz="900" kern="1200" dirty="0" err="1"/>
            <a:t>tatapamong</a:t>
          </a:r>
          <a:r>
            <a:rPr lang="en-US" sz="900" kern="1200" dirty="0"/>
            <a:t> lain yang </a:t>
          </a:r>
          <a:r>
            <a:rPr lang="en-US" sz="900" kern="1200" dirty="0" err="1"/>
            <a:t>ditetapkan</a:t>
          </a:r>
          <a:r>
            <a:rPr lang="en-US" sz="900" kern="1200" dirty="0"/>
            <a:t> </a:t>
          </a:r>
          <a:r>
            <a:rPr lang="en-US" sz="900" kern="1200" dirty="0" err="1"/>
            <a:t>oleh</a:t>
          </a:r>
          <a:r>
            <a:rPr lang="en-US" sz="900" kern="1200" dirty="0"/>
            <a:t> </a:t>
          </a:r>
          <a:r>
            <a:rPr lang="en-US" sz="900" kern="1200" dirty="0" err="1"/>
            <a:t>masing</a:t>
          </a:r>
          <a:r>
            <a:rPr lang="en-US" sz="900" kern="1200" dirty="0"/>
            <a:t> </a:t>
          </a:r>
          <a:r>
            <a:rPr lang="en-US" sz="900" kern="1200" dirty="0" err="1"/>
            <a:t>masing</a:t>
          </a:r>
          <a:r>
            <a:rPr lang="en-US" sz="900" kern="1200" dirty="0"/>
            <a:t> PT. Data IKT yang </a:t>
          </a:r>
          <a:r>
            <a:rPr lang="en-US" sz="900" kern="1200" dirty="0" err="1"/>
            <a:t>sahih</a:t>
          </a:r>
          <a:r>
            <a:rPr lang="en-US" sz="900" kern="1200" dirty="0"/>
            <a:t> </a:t>
          </a: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diukur</a:t>
          </a:r>
          <a:r>
            <a:rPr lang="en-US" sz="900" kern="1200" dirty="0"/>
            <a:t>, </a:t>
          </a:r>
          <a:r>
            <a:rPr lang="en-US" sz="900" kern="1200" dirty="0" err="1"/>
            <a:t>dimonitor</a:t>
          </a:r>
          <a:r>
            <a:rPr lang="en-US" sz="900" kern="1200" dirty="0"/>
            <a:t>, </a:t>
          </a:r>
          <a:r>
            <a:rPr lang="en-US" sz="900" kern="1200" dirty="0" err="1"/>
            <a:t>dikaji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dianalisis</a:t>
          </a:r>
          <a:r>
            <a:rPr lang="en-US" sz="900" kern="1200" dirty="0"/>
            <a:t> </a:t>
          </a:r>
          <a:r>
            <a:rPr lang="en-US" sz="900" kern="1200" dirty="0" err="1"/>
            <a:t>untuk</a:t>
          </a:r>
          <a:r>
            <a:rPr lang="en-US" sz="900" kern="1200" dirty="0"/>
            <a:t> </a:t>
          </a:r>
          <a:r>
            <a:rPr lang="en-US" sz="900" kern="1200" dirty="0" err="1"/>
            <a:t>perbaikan</a:t>
          </a:r>
          <a:r>
            <a:rPr lang="en-US" sz="900" kern="1200" dirty="0"/>
            <a:t> </a:t>
          </a:r>
          <a:r>
            <a:rPr lang="en-US" sz="900" kern="1200" dirty="0" err="1"/>
            <a:t>berkelanjutan</a:t>
          </a:r>
          <a:r>
            <a:rPr lang="en-US" sz="900" kern="1200" dirty="0"/>
            <a:t>.</a:t>
          </a:r>
        </a:p>
      </dsp:txBody>
      <dsp:txXfrm>
        <a:off x="0" y="2806822"/>
        <a:ext cx="6411729" cy="284625"/>
      </dsp:txXfrm>
    </dsp:sp>
    <dsp:sp modelId="{D2D630EE-C109-4E93-BA07-03321C5EAE52}">
      <dsp:nvSpPr>
        <dsp:cNvPr id="0" name=""/>
        <dsp:cNvSpPr/>
      </dsp:nvSpPr>
      <dsp:spPr>
        <a:xfrm>
          <a:off x="0" y="3091447"/>
          <a:ext cx="6411729" cy="263835"/>
        </a:xfrm>
        <a:prstGeom prst="roundRect">
          <a:avLst/>
        </a:prstGeom>
        <a:solidFill>
          <a:schemeClr val="accent3">
            <a:hueOff val="1694124"/>
            <a:satOff val="62500"/>
            <a:lumOff val="-91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Evaluasi</a:t>
          </a:r>
          <a:r>
            <a:rPr lang="en-US" sz="1100" b="1" kern="1200" dirty="0"/>
            <a:t> </a:t>
          </a:r>
          <a:r>
            <a:rPr lang="en-US" sz="1100" b="1" kern="1200" dirty="0" err="1"/>
            <a:t>Capaian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endParaRPr lang="en-US" sz="1100" kern="1200" dirty="0"/>
        </a:p>
      </dsp:txBody>
      <dsp:txXfrm>
        <a:off x="12879" y="3104326"/>
        <a:ext cx="6385971" cy="238077"/>
      </dsp:txXfrm>
    </dsp:sp>
    <dsp:sp modelId="{23F3AF34-2715-49E5-9F52-529EF0CC3006}">
      <dsp:nvSpPr>
        <dsp:cNvPr id="0" name=""/>
        <dsp:cNvSpPr/>
      </dsp:nvSpPr>
      <dsp:spPr>
        <a:xfrm>
          <a:off x="0" y="3355282"/>
          <a:ext cx="6411729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analisis</a:t>
          </a:r>
          <a:r>
            <a:rPr lang="en-US" sz="900" kern="1200" dirty="0"/>
            <a:t> </a:t>
          </a:r>
          <a:r>
            <a:rPr lang="en-US" sz="900" kern="1200" dirty="0" err="1"/>
            <a:t>keberhasilan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/</a:t>
          </a:r>
          <a:r>
            <a:rPr lang="en-US" sz="900" kern="1200" dirty="0" err="1"/>
            <a:t>atau</a:t>
          </a:r>
          <a:r>
            <a:rPr lang="en-US" sz="900" kern="1200" dirty="0"/>
            <a:t> </a:t>
          </a:r>
          <a:r>
            <a:rPr lang="en-US" sz="900" kern="1200" dirty="0" err="1"/>
            <a:t>ketidakberhasilan</a:t>
          </a:r>
          <a:r>
            <a:rPr lang="en-US" sz="900" kern="1200" dirty="0"/>
            <a:t> </a:t>
          </a:r>
          <a:r>
            <a:rPr lang="en-US" sz="900" kern="1200" dirty="0" err="1"/>
            <a:t>pencapaian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yang </a:t>
          </a:r>
          <a:r>
            <a:rPr lang="en-US" sz="900" kern="1200" dirty="0" err="1"/>
            <a:t>telah</a:t>
          </a:r>
          <a:r>
            <a:rPr lang="en-US" sz="900" kern="1200" dirty="0"/>
            <a:t> </a:t>
          </a:r>
          <a:r>
            <a:rPr lang="en-US" sz="900" kern="1200" dirty="0" err="1"/>
            <a:t>ditetapkan</a:t>
          </a:r>
          <a:r>
            <a:rPr lang="en-US" sz="900" kern="1200" dirty="0"/>
            <a:t>. </a:t>
          </a:r>
          <a:r>
            <a:rPr lang="en-US" sz="900" kern="1200" dirty="0" err="1"/>
            <a:t>Capaian</a:t>
          </a:r>
          <a:r>
            <a:rPr lang="en-US" sz="900" kern="1200" dirty="0"/>
            <a:t> </a:t>
          </a:r>
          <a:r>
            <a:rPr lang="en-US" sz="900" kern="1200" dirty="0" err="1"/>
            <a:t>kinerja</a:t>
          </a:r>
          <a:r>
            <a:rPr lang="en-US" sz="900" kern="1200" dirty="0"/>
            <a:t> </a:t>
          </a: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diukur</a:t>
          </a:r>
          <a:r>
            <a:rPr lang="en-US" sz="900" kern="1200" dirty="0"/>
            <a:t> </a:t>
          </a:r>
          <a:r>
            <a:rPr lang="en-US" sz="900" kern="1200" dirty="0" err="1"/>
            <a:t>dengan</a:t>
          </a:r>
          <a:r>
            <a:rPr lang="en-US" sz="900" kern="1200" dirty="0"/>
            <a:t> </a:t>
          </a:r>
          <a:r>
            <a:rPr lang="en-US" sz="900" kern="1200" dirty="0" err="1"/>
            <a:t>metoda</a:t>
          </a:r>
          <a:r>
            <a:rPr lang="en-US" sz="900" kern="1200" dirty="0"/>
            <a:t> yang </a:t>
          </a:r>
          <a:r>
            <a:rPr lang="en-US" sz="900" kern="1200" dirty="0" err="1"/>
            <a:t>tepat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hasilnya</a:t>
          </a:r>
          <a:r>
            <a:rPr lang="en-US" sz="900" kern="1200" dirty="0"/>
            <a:t> </a:t>
          </a:r>
          <a:r>
            <a:rPr lang="en-US" sz="900" kern="1200" dirty="0" err="1"/>
            <a:t>dianalisis</a:t>
          </a:r>
          <a:r>
            <a:rPr lang="en-US" sz="900" kern="1200" dirty="0"/>
            <a:t>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dievaluasi</a:t>
          </a:r>
          <a:r>
            <a:rPr lang="en-US" sz="900" kern="1200" dirty="0"/>
            <a:t>. </a:t>
          </a:r>
          <a:r>
            <a:rPr lang="en-US" sz="900" kern="1200" dirty="0" err="1"/>
            <a:t>Analisis</a:t>
          </a:r>
          <a:r>
            <a:rPr lang="en-US" sz="900" kern="1200" dirty="0"/>
            <a:t> </a:t>
          </a:r>
          <a:r>
            <a:rPr lang="en-US" sz="900" kern="1200" dirty="0" err="1"/>
            <a:t>terhadap</a:t>
          </a:r>
          <a:r>
            <a:rPr lang="en-US" sz="900" kern="1200" dirty="0"/>
            <a:t> </a:t>
          </a:r>
          <a:r>
            <a:rPr lang="en-US" sz="900" kern="1200" dirty="0" err="1"/>
            <a:t>capaian</a:t>
          </a:r>
          <a:r>
            <a:rPr lang="en-US" sz="900" kern="1200" dirty="0"/>
            <a:t> </a:t>
          </a:r>
          <a:r>
            <a:rPr lang="en-US" sz="900" kern="1200" dirty="0" err="1"/>
            <a:t>kinerja</a:t>
          </a:r>
          <a:r>
            <a:rPr lang="en-US" sz="900" kern="1200" dirty="0"/>
            <a:t> </a:t>
          </a: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mencakup</a:t>
          </a:r>
          <a:r>
            <a:rPr lang="en-US" sz="900" kern="1200" dirty="0"/>
            <a:t> </a:t>
          </a:r>
          <a:r>
            <a:rPr lang="en-US" sz="900" kern="1200" dirty="0" err="1"/>
            <a:t>identifikasi</a:t>
          </a:r>
          <a:r>
            <a:rPr lang="en-US" sz="900" kern="1200" dirty="0"/>
            <a:t> </a:t>
          </a:r>
          <a:r>
            <a:rPr lang="en-US" sz="900" kern="1200" dirty="0" err="1"/>
            <a:t>akar</a:t>
          </a:r>
          <a:r>
            <a:rPr lang="en-US" sz="900" kern="1200" dirty="0"/>
            <a:t> </a:t>
          </a:r>
          <a:r>
            <a:rPr lang="en-US" sz="900" kern="1200" dirty="0" err="1"/>
            <a:t>masalah</a:t>
          </a:r>
          <a:r>
            <a:rPr lang="en-US" sz="900" kern="1200" dirty="0"/>
            <a:t>, </a:t>
          </a:r>
          <a:r>
            <a:rPr lang="en-US" sz="900" kern="1200" dirty="0" err="1"/>
            <a:t>faktor</a:t>
          </a:r>
          <a:r>
            <a:rPr lang="en-US" sz="900" kern="1200" dirty="0"/>
            <a:t> </a:t>
          </a:r>
          <a:r>
            <a:rPr lang="en-US" sz="900" kern="1200" dirty="0" err="1"/>
            <a:t>pendukung</a:t>
          </a:r>
          <a:r>
            <a:rPr lang="en-US" sz="900" kern="1200" dirty="0"/>
            <a:t> </a:t>
          </a:r>
          <a:r>
            <a:rPr lang="en-US" sz="900" kern="1200" dirty="0" err="1"/>
            <a:t>keberhasilan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faktor</a:t>
          </a:r>
          <a:r>
            <a:rPr lang="en-US" sz="900" kern="1200" dirty="0"/>
            <a:t> </a:t>
          </a:r>
          <a:r>
            <a:rPr lang="en-US" sz="900" kern="1200" dirty="0" err="1"/>
            <a:t>penghambat</a:t>
          </a:r>
          <a:r>
            <a:rPr lang="en-US" sz="900" kern="1200" dirty="0"/>
            <a:t> </a:t>
          </a:r>
          <a:r>
            <a:rPr lang="en-US" sz="900" kern="1200" dirty="0" err="1"/>
            <a:t>ketercapaian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singkat</a:t>
          </a:r>
          <a:r>
            <a:rPr lang="en-US" sz="900" kern="1200" dirty="0"/>
            <a:t> </a:t>
          </a:r>
          <a:r>
            <a:rPr lang="en-US" sz="900" kern="1200" dirty="0" err="1"/>
            <a:t>tindak</a:t>
          </a:r>
          <a:r>
            <a:rPr lang="en-US" sz="900" kern="1200" dirty="0"/>
            <a:t> </a:t>
          </a:r>
          <a:r>
            <a:rPr lang="en-US" sz="900" kern="1200" dirty="0" err="1"/>
            <a:t>lanjut</a:t>
          </a:r>
          <a:r>
            <a:rPr lang="en-US" sz="900" kern="1200" dirty="0"/>
            <a:t> yang </a:t>
          </a:r>
          <a:r>
            <a:rPr lang="en-US" sz="900" kern="1200" dirty="0" err="1"/>
            <a:t>akan</a:t>
          </a:r>
          <a:r>
            <a:rPr lang="en-US" sz="900" kern="1200" dirty="0"/>
            <a:t> </a:t>
          </a:r>
          <a:r>
            <a:rPr lang="en-US" sz="900" kern="1200" dirty="0" err="1"/>
            <a:t>dilakukan</a:t>
          </a:r>
          <a:r>
            <a:rPr lang="en-US" sz="900" kern="1200" dirty="0"/>
            <a:t> </a:t>
          </a:r>
          <a:r>
            <a:rPr lang="en-US" sz="900" kern="1200" dirty="0" err="1"/>
            <a:t>institusi</a:t>
          </a:r>
          <a:r>
            <a:rPr lang="en-US" sz="900" kern="1200" dirty="0"/>
            <a:t>.</a:t>
          </a:r>
        </a:p>
      </dsp:txBody>
      <dsp:txXfrm>
        <a:off x="0" y="3355282"/>
        <a:ext cx="6411729" cy="535095"/>
      </dsp:txXfrm>
    </dsp:sp>
    <dsp:sp modelId="{2B77AAD6-6F7A-4184-95FE-A99485CDABC4}">
      <dsp:nvSpPr>
        <dsp:cNvPr id="0" name=""/>
        <dsp:cNvSpPr/>
      </dsp:nvSpPr>
      <dsp:spPr>
        <a:xfrm>
          <a:off x="0" y="3890377"/>
          <a:ext cx="6411729" cy="263835"/>
        </a:xfrm>
        <a:prstGeom prst="roundRect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Penjaminan</a:t>
          </a:r>
          <a:r>
            <a:rPr lang="en-US" sz="1100" b="1" kern="1200" dirty="0"/>
            <a:t> </a:t>
          </a:r>
          <a:r>
            <a:rPr lang="en-US" sz="1100" b="1" kern="1200" dirty="0" err="1"/>
            <a:t>Mutu</a:t>
          </a:r>
          <a:r>
            <a:rPr lang="en-US" sz="1100" b="1" kern="1200" dirty="0"/>
            <a:t> Tata </a:t>
          </a:r>
          <a:r>
            <a:rPr lang="en-US" sz="1100" b="1" kern="1200" dirty="0" err="1"/>
            <a:t>Pamong</a:t>
          </a:r>
          <a:r>
            <a:rPr lang="en-US" sz="1100" b="1" kern="1200" dirty="0"/>
            <a:t>, Tata </a:t>
          </a:r>
          <a:r>
            <a:rPr lang="en-US" sz="1100" b="1" kern="1200" dirty="0" err="1"/>
            <a:t>Kelola</a:t>
          </a:r>
          <a:r>
            <a:rPr lang="en-US" sz="1100" b="1" kern="1200" dirty="0"/>
            <a:t> </a:t>
          </a:r>
          <a:r>
            <a:rPr lang="en-US" sz="1100" b="1" kern="1200" dirty="0" err="1"/>
            <a:t>dan</a:t>
          </a:r>
          <a:r>
            <a:rPr lang="en-US" sz="1100" b="1" kern="1200" dirty="0"/>
            <a:t> </a:t>
          </a:r>
          <a:r>
            <a:rPr lang="en-US" sz="1100" b="1" kern="1200" dirty="0" err="1"/>
            <a:t>Kerjasama</a:t>
          </a:r>
          <a:endParaRPr lang="en-US" sz="1100" kern="1200" dirty="0"/>
        </a:p>
      </dsp:txBody>
      <dsp:txXfrm>
        <a:off x="12879" y="3903256"/>
        <a:ext cx="6385971" cy="238077"/>
      </dsp:txXfrm>
    </dsp:sp>
    <dsp:sp modelId="{12D3B0C4-5A49-402C-A73C-31D49B9D651D}">
      <dsp:nvSpPr>
        <dsp:cNvPr id="0" name=""/>
        <dsp:cNvSpPr/>
      </dsp:nvSpPr>
      <dsp:spPr>
        <a:xfrm>
          <a:off x="0" y="415421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bukti</a:t>
          </a:r>
          <a:r>
            <a:rPr lang="en-US" sz="900" kern="1200" dirty="0"/>
            <a:t> yang </a:t>
          </a:r>
          <a:r>
            <a:rPr lang="en-US" sz="900" kern="1200" dirty="0" err="1"/>
            <a:t>sahih</a:t>
          </a:r>
          <a:r>
            <a:rPr lang="en-US" sz="900" kern="1200" dirty="0"/>
            <a:t> 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penjaminan</a:t>
          </a:r>
          <a:r>
            <a:rPr lang="en-US" sz="900" kern="1200" dirty="0"/>
            <a:t> </a:t>
          </a:r>
          <a:r>
            <a:rPr lang="en-US" sz="900" kern="1200" dirty="0" err="1"/>
            <a:t>mutu</a:t>
          </a:r>
          <a:r>
            <a:rPr lang="en-US" sz="900" kern="1200" dirty="0"/>
            <a:t> </a:t>
          </a:r>
          <a:r>
            <a:rPr lang="en-US" sz="900" kern="1200" dirty="0" err="1"/>
            <a:t>tata</a:t>
          </a:r>
          <a:r>
            <a:rPr lang="en-US" sz="900" kern="1200" dirty="0"/>
            <a:t> </a:t>
          </a:r>
          <a:r>
            <a:rPr lang="en-US" sz="900" kern="1200" dirty="0" err="1"/>
            <a:t>pamong</a:t>
          </a:r>
          <a:r>
            <a:rPr lang="en-US" sz="900" kern="1200" dirty="0"/>
            <a:t>, </a:t>
          </a:r>
          <a:r>
            <a:rPr lang="en-US" sz="900" kern="1200" dirty="0" err="1"/>
            <a:t>tata</a:t>
          </a:r>
          <a:r>
            <a:rPr lang="en-US" sz="900" kern="1200" dirty="0"/>
            <a:t> </a:t>
          </a:r>
          <a:r>
            <a:rPr lang="en-US" sz="900" kern="1200" dirty="0" err="1"/>
            <a:t>kelola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kerjasama</a:t>
          </a:r>
          <a:r>
            <a:rPr lang="en-US" sz="900" kern="1200" dirty="0"/>
            <a:t> yang </a:t>
          </a:r>
          <a:r>
            <a:rPr lang="en-US" sz="900" kern="1200" dirty="0" err="1"/>
            <a:t>ditetapkan</a:t>
          </a:r>
          <a:r>
            <a:rPr lang="en-US" sz="900" kern="1200" dirty="0"/>
            <a:t>, </a:t>
          </a:r>
          <a:r>
            <a:rPr lang="en-US" sz="900" kern="1200" dirty="0" err="1"/>
            <a:t>dilaksanakan</a:t>
          </a:r>
          <a:r>
            <a:rPr lang="en-US" sz="900" kern="1200" dirty="0"/>
            <a:t>, </a:t>
          </a:r>
          <a:r>
            <a:rPr lang="en-US" sz="900" kern="1200" dirty="0" err="1"/>
            <a:t>hasilnya</a:t>
          </a:r>
          <a:r>
            <a:rPr lang="en-US" sz="900" kern="1200" dirty="0"/>
            <a:t> </a:t>
          </a:r>
          <a:r>
            <a:rPr lang="en-US" sz="900" kern="1200" dirty="0" err="1"/>
            <a:t>dievaluasi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dikendalikan</a:t>
          </a:r>
          <a:r>
            <a:rPr lang="en-US" sz="900" kern="1200" dirty="0"/>
            <a:t>,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dilakukan</a:t>
          </a:r>
          <a:r>
            <a:rPr lang="en-US" sz="900" kern="1200" dirty="0"/>
            <a:t> </a:t>
          </a:r>
          <a:r>
            <a:rPr lang="en-US" sz="900" kern="1200" dirty="0" err="1"/>
            <a:t>upaya</a:t>
          </a:r>
          <a:r>
            <a:rPr lang="en-US" sz="900" kern="1200" dirty="0"/>
            <a:t> </a:t>
          </a:r>
          <a:r>
            <a:rPr lang="en-US" sz="900" kern="1200" dirty="0" err="1"/>
            <a:t>peningkatan</a:t>
          </a:r>
          <a:r>
            <a:rPr lang="en-US" sz="900" kern="1200" dirty="0"/>
            <a:t> </a:t>
          </a:r>
          <a:r>
            <a:rPr lang="en-US" sz="900" kern="1200" dirty="0" err="1"/>
            <a:t>sesuai</a:t>
          </a:r>
          <a:r>
            <a:rPr lang="en-US" sz="900" kern="1200" dirty="0"/>
            <a:t> </a:t>
          </a:r>
          <a:r>
            <a:rPr lang="en-US" sz="900" kern="1200" dirty="0" err="1"/>
            <a:t>dengan</a:t>
          </a:r>
          <a:r>
            <a:rPr lang="en-US" sz="900" kern="1200" dirty="0"/>
            <a:t> </a:t>
          </a:r>
          <a:r>
            <a:rPr lang="en-US" sz="900" kern="1200" dirty="0" err="1"/>
            <a:t>siklus</a:t>
          </a:r>
          <a:r>
            <a:rPr lang="en-US" sz="900" kern="1200" dirty="0"/>
            <a:t> PPEPP.</a:t>
          </a:r>
        </a:p>
      </dsp:txBody>
      <dsp:txXfrm>
        <a:off x="0" y="4154212"/>
        <a:ext cx="6411729" cy="284625"/>
      </dsp:txXfrm>
    </dsp:sp>
    <dsp:sp modelId="{3A0457DA-DDB8-4110-925B-CFA3955C25B0}">
      <dsp:nvSpPr>
        <dsp:cNvPr id="0" name=""/>
        <dsp:cNvSpPr/>
      </dsp:nvSpPr>
      <dsp:spPr>
        <a:xfrm>
          <a:off x="0" y="4438837"/>
          <a:ext cx="6411729" cy="263835"/>
        </a:xfrm>
        <a:prstGeom prst="roundRect">
          <a:avLst/>
        </a:prstGeom>
        <a:solidFill>
          <a:schemeClr val="accent3">
            <a:hueOff val="2371774"/>
            <a:satOff val="87500"/>
            <a:lumOff val="-128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Kepuasan</a:t>
          </a:r>
          <a:r>
            <a:rPr lang="en-US" sz="1100" b="1" kern="1200" dirty="0"/>
            <a:t> </a:t>
          </a:r>
          <a:r>
            <a:rPr lang="en-US" sz="1100" b="1" kern="1200" dirty="0" err="1"/>
            <a:t>Pengguna</a:t>
          </a:r>
          <a:endParaRPr lang="en-US" sz="1100" kern="1200" dirty="0"/>
        </a:p>
      </dsp:txBody>
      <dsp:txXfrm>
        <a:off x="12879" y="4451716"/>
        <a:ext cx="6385971" cy="238077"/>
      </dsp:txXfrm>
    </dsp:sp>
    <dsp:sp modelId="{5B4B98BC-F355-4510-8CCF-F032AE7AC684}">
      <dsp:nvSpPr>
        <dsp:cNvPr id="0" name=""/>
        <dsp:cNvSpPr/>
      </dsp:nvSpPr>
      <dsp:spPr>
        <a:xfrm>
          <a:off x="0" y="470267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Pengukuran</a:t>
          </a:r>
          <a:r>
            <a:rPr lang="en-US" sz="900" kern="1200" dirty="0"/>
            <a:t> </a:t>
          </a:r>
          <a:r>
            <a:rPr lang="en-US" sz="900" kern="1200" dirty="0" err="1"/>
            <a:t>kepuasan</a:t>
          </a:r>
          <a:r>
            <a:rPr lang="en-US" sz="900" kern="1200" dirty="0"/>
            <a:t> </a:t>
          </a:r>
          <a:r>
            <a:rPr lang="en-US" sz="900" kern="1200" dirty="0" err="1"/>
            <a:t>layanan</a:t>
          </a:r>
          <a:r>
            <a:rPr lang="en-US" sz="900" kern="1200" dirty="0"/>
            <a:t> </a:t>
          </a:r>
          <a:r>
            <a:rPr lang="en-US" sz="900" kern="1200" dirty="0" err="1"/>
            <a:t>manajemen</a:t>
          </a:r>
          <a:r>
            <a:rPr lang="en-US" sz="900" kern="1200" dirty="0"/>
            <a:t> </a:t>
          </a:r>
          <a:r>
            <a:rPr lang="en-US" sz="900" kern="1200" dirty="0" err="1"/>
            <a:t>terhadap</a:t>
          </a:r>
          <a:r>
            <a:rPr lang="en-US" sz="900" kern="1200" dirty="0"/>
            <a:t> para </a:t>
          </a:r>
          <a:r>
            <a:rPr lang="en-US" sz="900" kern="1200" dirty="0" err="1"/>
            <a:t>pemangku</a:t>
          </a:r>
          <a:r>
            <a:rPr lang="en-US" sz="900" kern="1200" dirty="0"/>
            <a:t> </a:t>
          </a:r>
          <a:r>
            <a:rPr lang="en-US" sz="900" kern="1200" dirty="0" err="1"/>
            <a:t>kepentingan</a:t>
          </a:r>
          <a:r>
            <a:rPr lang="en-US" sz="900" kern="1200" dirty="0"/>
            <a:t>: </a:t>
          </a:r>
          <a:r>
            <a:rPr lang="en-US" sz="900" kern="1200" dirty="0" err="1"/>
            <a:t>mahasiswa</a:t>
          </a:r>
          <a:r>
            <a:rPr lang="en-US" sz="900" kern="1200" dirty="0"/>
            <a:t>, </a:t>
          </a:r>
          <a:r>
            <a:rPr lang="en-US" sz="900" kern="1200" dirty="0" err="1"/>
            <a:t>dosen</a:t>
          </a:r>
          <a:r>
            <a:rPr lang="en-US" sz="900" kern="1200" dirty="0"/>
            <a:t>, </a:t>
          </a:r>
          <a:r>
            <a:rPr lang="en-US" sz="900" kern="1200" dirty="0" err="1"/>
            <a:t>tenaga</a:t>
          </a:r>
          <a:r>
            <a:rPr lang="en-US" sz="900" kern="1200" dirty="0"/>
            <a:t> </a:t>
          </a:r>
          <a:r>
            <a:rPr lang="en-US" sz="900" kern="1200" dirty="0" err="1"/>
            <a:t>kependidikan</a:t>
          </a:r>
          <a:r>
            <a:rPr lang="en-US" sz="900" kern="1200" dirty="0"/>
            <a:t>, </a:t>
          </a:r>
          <a:r>
            <a:rPr lang="en-US" sz="900" kern="1200" dirty="0" err="1"/>
            <a:t>lulusan</a:t>
          </a:r>
          <a:r>
            <a:rPr lang="en-US" sz="900" kern="1200" dirty="0"/>
            <a:t>, </a:t>
          </a:r>
          <a:r>
            <a:rPr lang="en-US" sz="900" kern="1200" dirty="0" err="1"/>
            <a:t>pengguna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mitra</a:t>
          </a:r>
          <a:r>
            <a:rPr lang="en-US" sz="900" kern="1200" dirty="0"/>
            <a:t>.</a:t>
          </a:r>
        </a:p>
      </dsp:txBody>
      <dsp:txXfrm>
        <a:off x="0" y="4702672"/>
        <a:ext cx="6411729" cy="284625"/>
      </dsp:txXfrm>
    </dsp:sp>
    <dsp:sp modelId="{EC187767-1E1E-44F1-B655-FC6822E2F3C7}">
      <dsp:nvSpPr>
        <dsp:cNvPr id="0" name=""/>
        <dsp:cNvSpPr/>
      </dsp:nvSpPr>
      <dsp:spPr>
        <a:xfrm>
          <a:off x="0" y="4987297"/>
          <a:ext cx="6411729" cy="263835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Kesimpulan</a:t>
          </a:r>
          <a:r>
            <a:rPr lang="en-US" sz="1100" b="1" kern="1200" dirty="0"/>
            <a:t> </a:t>
          </a:r>
          <a:r>
            <a:rPr lang="en-US" sz="1100" b="1" kern="1200" dirty="0" err="1"/>
            <a:t>hasil</a:t>
          </a:r>
          <a:r>
            <a:rPr lang="en-US" sz="1100" b="1" kern="1200" dirty="0"/>
            <a:t> </a:t>
          </a:r>
          <a:r>
            <a:rPr lang="en-US" sz="1100" b="1" kern="1200" dirty="0" err="1"/>
            <a:t>evaluasi</a:t>
          </a:r>
          <a:r>
            <a:rPr lang="en-US" sz="1100" b="1" kern="1200" dirty="0"/>
            <a:t> </a:t>
          </a:r>
          <a:r>
            <a:rPr lang="en-US" sz="1100" b="1" kern="1200" dirty="0" err="1"/>
            <a:t>ketercapaian</a:t>
          </a:r>
          <a:r>
            <a:rPr lang="en-US" sz="1100" b="1" kern="1200" dirty="0"/>
            <a:t> </a:t>
          </a:r>
          <a:r>
            <a:rPr lang="en-US" sz="1100" b="1" kern="1200" dirty="0" err="1"/>
            <a:t>tata</a:t>
          </a:r>
          <a:r>
            <a:rPr lang="en-US" sz="1100" b="1" kern="1200" dirty="0"/>
            <a:t> </a:t>
          </a:r>
          <a:r>
            <a:rPr lang="en-US" sz="1100" b="1" kern="1200" dirty="0" err="1"/>
            <a:t>pamong</a:t>
          </a:r>
          <a:r>
            <a:rPr lang="en-US" sz="1100" b="1" kern="1200" dirty="0"/>
            <a:t>, </a:t>
          </a:r>
          <a:r>
            <a:rPr lang="en-US" sz="1100" b="1" kern="1200" dirty="0" err="1"/>
            <a:t>tata</a:t>
          </a:r>
          <a:r>
            <a:rPr lang="en-US" sz="1100" b="1" kern="1200" dirty="0"/>
            <a:t> </a:t>
          </a:r>
          <a:r>
            <a:rPr lang="en-US" sz="1100" b="1" kern="1200" dirty="0" err="1"/>
            <a:t>kelola</a:t>
          </a:r>
          <a:r>
            <a:rPr lang="en-US" sz="1100" b="1" kern="1200" dirty="0"/>
            <a:t>  </a:t>
          </a:r>
          <a:r>
            <a:rPr lang="en-US" sz="1100" b="1" kern="1200" dirty="0" err="1"/>
            <a:t>dan</a:t>
          </a:r>
          <a:r>
            <a:rPr lang="en-US" sz="1100" b="1" kern="1200" dirty="0"/>
            <a:t> </a:t>
          </a:r>
          <a:r>
            <a:rPr lang="en-US" sz="1100" b="1" kern="1200" dirty="0" err="1"/>
            <a:t>kerjasama</a:t>
          </a:r>
          <a:r>
            <a:rPr lang="en-US" sz="1100" b="1" kern="1200" dirty="0"/>
            <a:t> </a:t>
          </a:r>
          <a:r>
            <a:rPr lang="en-US" sz="1100" b="1" kern="1200" dirty="0" err="1"/>
            <a:t>serta</a:t>
          </a:r>
          <a:r>
            <a:rPr lang="en-US" sz="1100" b="1" kern="1200" dirty="0"/>
            <a:t> </a:t>
          </a:r>
          <a:r>
            <a:rPr lang="en-US" sz="1100" b="1" kern="1200" dirty="0" err="1"/>
            <a:t>tindak</a:t>
          </a:r>
          <a:r>
            <a:rPr lang="en-US" sz="1100" b="1" kern="1200" dirty="0"/>
            <a:t> </a:t>
          </a:r>
          <a:r>
            <a:rPr lang="en-US" sz="1100" b="1" kern="1200" dirty="0" err="1"/>
            <a:t>lanjut</a:t>
          </a:r>
          <a:endParaRPr lang="en-US" sz="1100" kern="1200" dirty="0"/>
        </a:p>
      </dsp:txBody>
      <dsp:txXfrm>
        <a:off x="12879" y="5000176"/>
        <a:ext cx="6385971" cy="238077"/>
      </dsp:txXfrm>
    </dsp:sp>
    <dsp:sp modelId="{C70DD2C8-ECB3-4C03-9359-C9B55E68D106}">
      <dsp:nvSpPr>
        <dsp:cNvPr id="0" name=""/>
        <dsp:cNvSpPr/>
      </dsp:nvSpPr>
      <dsp:spPr>
        <a:xfrm>
          <a:off x="0" y="5251132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Ringkasan</a:t>
          </a:r>
          <a:r>
            <a:rPr lang="en-US" sz="900" kern="1200" dirty="0"/>
            <a:t> </a:t>
          </a:r>
          <a:r>
            <a:rPr lang="en-US" sz="900" kern="1200" dirty="0" err="1"/>
            <a:t>dari</a:t>
          </a:r>
          <a:r>
            <a:rPr lang="en-US" sz="900" kern="1200" dirty="0"/>
            <a:t>: </a:t>
          </a:r>
          <a:r>
            <a:rPr lang="en-US" sz="900" kern="1200" dirty="0" err="1"/>
            <a:t>pemosisian</a:t>
          </a:r>
          <a:r>
            <a:rPr lang="en-US" sz="900" kern="1200" dirty="0"/>
            <a:t>, </a:t>
          </a:r>
          <a:r>
            <a:rPr lang="en-US" sz="900" kern="1200" dirty="0" err="1"/>
            <a:t>masalah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akar</a:t>
          </a:r>
          <a:r>
            <a:rPr lang="en-US" sz="900" kern="1200" dirty="0"/>
            <a:t> </a:t>
          </a:r>
          <a:r>
            <a:rPr lang="en-US" sz="900" kern="1200" dirty="0" err="1"/>
            <a:t>masalah</a:t>
          </a:r>
          <a:r>
            <a:rPr lang="en-US" sz="900" kern="1200" dirty="0"/>
            <a:t>,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rencana</a:t>
          </a:r>
          <a:r>
            <a:rPr lang="en-US" sz="900" kern="1200" dirty="0"/>
            <a:t> </a:t>
          </a:r>
          <a:r>
            <a:rPr lang="en-US" sz="900" kern="1200" dirty="0" err="1"/>
            <a:t>perbaikan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pengembangan</a:t>
          </a:r>
          <a:r>
            <a:rPr lang="en-US" sz="900" kern="1200" dirty="0"/>
            <a:t> </a:t>
          </a:r>
          <a:r>
            <a:rPr lang="en-US" sz="900" kern="1200" dirty="0" err="1"/>
            <a:t>institusi</a:t>
          </a:r>
          <a:r>
            <a:rPr lang="en-US" sz="900" kern="1200" dirty="0"/>
            <a:t>.</a:t>
          </a:r>
        </a:p>
      </dsp:txBody>
      <dsp:txXfrm>
        <a:off x="0" y="5251132"/>
        <a:ext cx="6411729" cy="1821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36059"/>
          <a:ext cx="6411729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Latar</a:t>
          </a:r>
          <a:r>
            <a:rPr lang="en-US" sz="1100" b="1" kern="1200" dirty="0"/>
            <a:t> </a:t>
          </a:r>
          <a:r>
            <a:rPr lang="en-US" sz="1100" b="1" kern="1200" dirty="0" err="1"/>
            <a:t>Belakang</a:t>
          </a:r>
          <a:endParaRPr lang="en-US" sz="1100" kern="1200" dirty="0"/>
        </a:p>
      </dsp:txBody>
      <dsp:txXfrm>
        <a:off x="12879" y="48938"/>
        <a:ext cx="6385971" cy="238077"/>
      </dsp:txXfrm>
    </dsp:sp>
    <dsp:sp modelId="{9DC30CB3-5443-4E4F-8798-717384E476F7}">
      <dsp:nvSpPr>
        <dsp:cNvPr id="0" name=""/>
        <dsp:cNvSpPr/>
      </dsp:nvSpPr>
      <dsp:spPr>
        <a:xfrm>
          <a:off x="0" y="299894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Mencakup</a:t>
          </a:r>
          <a:r>
            <a:rPr lang="en-US" sz="900" kern="1200" dirty="0"/>
            <a:t> </a:t>
          </a:r>
          <a:r>
            <a:rPr lang="en-US" sz="900" kern="1200" dirty="0" err="1"/>
            <a:t>latar</a:t>
          </a:r>
          <a:r>
            <a:rPr lang="en-US" sz="900" kern="1200" dirty="0"/>
            <a:t> </a:t>
          </a:r>
          <a:r>
            <a:rPr lang="en-US" sz="900" kern="1200" dirty="0" err="1"/>
            <a:t>belakang</a:t>
          </a:r>
          <a:r>
            <a:rPr lang="en-US" sz="900" kern="1200" dirty="0"/>
            <a:t>, </a:t>
          </a:r>
          <a:r>
            <a:rPr lang="en-US" sz="900" kern="1200" dirty="0" err="1"/>
            <a:t>tujuan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rasional</a:t>
          </a:r>
          <a:r>
            <a:rPr lang="en-US" sz="900" kern="1200" dirty="0"/>
            <a:t> </a:t>
          </a:r>
          <a:r>
            <a:rPr lang="en-US" sz="900" kern="1200" dirty="0" err="1"/>
            <a:t>penetapan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</a:t>
          </a:r>
          <a:r>
            <a:rPr lang="en-US" sz="900" kern="1200" dirty="0" err="1"/>
            <a:t>kemahasiswaan</a:t>
          </a:r>
          <a:r>
            <a:rPr lang="en-US" sz="900" kern="1200" dirty="0"/>
            <a:t> (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seleksi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layanan</a:t>
          </a:r>
          <a:r>
            <a:rPr lang="en-US" sz="900" kern="1200" dirty="0"/>
            <a:t> </a:t>
          </a:r>
          <a:r>
            <a:rPr lang="en-US" sz="900" kern="1200" dirty="0" err="1"/>
            <a:t>mahasiswa</a:t>
          </a:r>
          <a:r>
            <a:rPr lang="en-US" sz="900" kern="1200" dirty="0"/>
            <a:t>).</a:t>
          </a:r>
          <a:endParaRPr lang="en-US" sz="900" b="0" kern="1200" dirty="0">
            <a:latin typeface="+mn-lt"/>
          </a:endParaRPr>
        </a:p>
      </dsp:txBody>
      <dsp:txXfrm>
        <a:off x="0" y="299894"/>
        <a:ext cx="6411729" cy="182160"/>
      </dsp:txXfrm>
    </dsp:sp>
    <dsp:sp modelId="{BB10665E-3681-48AF-8D13-2B8A0C41A91D}">
      <dsp:nvSpPr>
        <dsp:cNvPr id="0" name=""/>
        <dsp:cNvSpPr/>
      </dsp:nvSpPr>
      <dsp:spPr>
        <a:xfrm>
          <a:off x="0" y="482054"/>
          <a:ext cx="6411729" cy="263835"/>
        </a:xfrm>
        <a:prstGeom prst="roundRect">
          <a:avLst/>
        </a:prstGeom>
        <a:solidFill>
          <a:schemeClr val="accent3">
            <a:hueOff val="338825"/>
            <a:satOff val="12500"/>
            <a:lumOff val="-18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Kebijakan</a:t>
          </a:r>
          <a:endParaRPr lang="en-US" sz="1100" kern="1200" dirty="0"/>
        </a:p>
      </dsp:txBody>
      <dsp:txXfrm>
        <a:off x="12879" y="494933"/>
        <a:ext cx="6385971" cy="238077"/>
      </dsp:txXfrm>
    </dsp:sp>
    <dsp:sp modelId="{B743F4D8-190D-4A42-998B-34D5037B107C}">
      <dsp:nvSpPr>
        <dsp:cNvPr id="0" name=""/>
        <dsp:cNvSpPr/>
      </dsp:nvSpPr>
      <dsp:spPr>
        <a:xfrm>
          <a:off x="0" y="745889"/>
          <a:ext cx="6411729" cy="409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Dokumen</a:t>
          </a:r>
          <a:r>
            <a:rPr lang="en-US" sz="900" kern="1200" dirty="0"/>
            <a:t> formal </a:t>
          </a:r>
          <a:r>
            <a:rPr lang="en-US" sz="900" kern="1200" dirty="0" err="1"/>
            <a:t>kebijakan</a:t>
          </a:r>
          <a:r>
            <a:rPr lang="en-US" sz="900" kern="1200" dirty="0"/>
            <a:t> (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penerimaan</a:t>
          </a:r>
          <a:r>
            <a:rPr lang="en-US" sz="900" kern="1200" dirty="0"/>
            <a:t> </a:t>
          </a:r>
          <a:r>
            <a:rPr lang="en-US" sz="900" kern="1200" dirty="0" err="1"/>
            <a:t>mahasiswa</a:t>
          </a:r>
          <a:r>
            <a:rPr lang="en-US" sz="900" kern="1200" dirty="0"/>
            <a:t> </a:t>
          </a:r>
          <a:r>
            <a:rPr lang="en-US" sz="900" kern="1200" dirty="0" err="1"/>
            <a:t>baru</a:t>
          </a:r>
          <a:r>
            <a:rPr lang="en-US" sz="900" kern="1200" dirty="0"/>
            <a:t> )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layanan</a:t>
          </a:r>
          <a:r>
            <a:rPr lang="en-US" sz="900" kern="1200" dirty="0"/>
            <a:t> </a:t>
          </a:r>
          <a:r>
            <a:rPr lang="en-US" sz="900" kern="1200" dirty="0" err="1"/>
            <a:t>mahasiswa</a:t>
          </a:r>
          <a:r>
            <a:rPr lang="en-US" sz="900" kern="1200" dirty="0"/>
            <a:t> (</a:t>
          </a:r>
          <a:r>
            <a:rPr lang="en-US" sz="900" kern="1200" dirty="0" err="1"/>
            <a:t>bimbingan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konseling</a:t>
          </a:r>
          <a:r>
            <a:rPr lang="en-US" sz="900" kern="1200" dirty="0"/>
            <a:t>, </a:t>
          </a:r>
          <a:r>
            <a:rPr lang="en-US" sz="900" kern="1200" dirty="0" err="1"/>
            <a:t>pengembangan</a:t>
          </a:r>
          <a:r>
            <a:rPr lang="en-US" sz="900" kern="1200" dirty="0"/>
            <a:t> </a:t>
          </a:r>
          <a:r>
            <a:rPr lang="en-US" sz="900" kern="1200" dirty="0" err="1"/>
            <a:t>nalar</a:t>
          </a:r>
          <a:r>
            <a:rPr lang="en-US" sz="900" kern="1200" dirty="0"/>
            <a:t>, </a:t>
          </a:r>
          <a:r>
            <a:rPr lang="en-US" sz="900" kern="1200" dirty="0" err="1"/>
            <a:t>minat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bakat</a:t>
          </a:r>
          <a:r>
            <a:rPr lang="en-US" sz="900" kern="1200" dirty="0"/>
            <a:t>, </a:t>
          </a:r>
          <a:r>
            <a:rPr lang="en-US" sz="900" kern="1200" dirty="0" err="1"/>
            <a:t>pengembangan</a:t>
          </a:r>
          <a:r>
            <a:rPr lang="en-US" sz="900" kern="1200" dirty="0"/>
            <a:t> </a:t>
          </a:r>
          <a:r>
            <a:rPr lang="en-US" sz="900" i="1" kern="1200" dirty="0"/>
            <a:t>soft skills</a:t>
          </a:r>
          <a:r>
            <a:rPr lang="en-US" sz="900" kern="1200" dirty="0"/>
            <a:t>, </a:t>
          </a:r>
          <a:r>
            <a:rPr lang="en-US" sz="900" kern="1200" dirty="0" err="1"/>
            <a:t>layanan</a:t>
          </a:r>
          <a:r>
            <a:rPr lang="en-US" sz="900" kern="1200" dirty="0"/>
            <a:t> </a:t>
          </a:r>
          <a:r>
            <a:rPr lang="en-US" sz="900" kern="1200" dirty="0" err="1"/>
            <a:t>beasiswa</a:t>
          </a:r>
          <a:r>
            <a:rPr lang="en-US" sz="900" kern="1200" dirty="0"/>
            <a:t>, </a:t>
          </a:r>
          <a:r>
            <a:rPr lang="en-US" sz="900" kern="1200" dirty="0" err="1"/>
            <a:t>bimbingan</a:t>
          </a:r>
          <a:r>
            <a:rPr lang="en-US" sz="900" kern="1200" dirty="0"/>
            <a:t> </a:t>
          </a:r>
          <a:r>
            <a:rPr lang="en-US" sz="900" kern="1200" dirty="0" err="1"/>
            <a:t>karir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kewirausahaan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layanan</a:t>
          </a:r>
          <a:r>
            <a:rPr lang="en-US" sz="900" kern="1200" dirty="0"/>
            <a:t> </a:t>
          </a:r>
          <a:r>
            <a:rPr lang="en-US" sz="900" kern="1200" dirty="0" err="1"/>
            <a:t>kesehatan</a:t>
          </a:r>
          <a:r>
            <a:rPr lang="en-US" sz="900" kern="1200" dirty="0"/>
            <a:t>).</a:t>
          </a:r>
        </a:p>
      </dsp:txBody>
      <dsp:txXfrm>
        <a:off x="0" y="745889"/>
        <a:ext cx="6411729" cy="409860"/>
      </dsp:txXfrm>
    </dsp:sp>
    <dsp:sp modelId="{0C6250E1-16C7-4468-9673-D02DD1169685}">
      <dsp:nvSpPr>
        <dsp:cNvPr id="0" name=""/>
        <dsp:cNvSpPr/>
      </dsp:nvSpPr>
      <dsp:spPr>
        <a:xfrm>
          <a:off x="0" y="1155749"/>
          <a:ext cx="6411729" cy="263835"/>
        </a:xfrm>
        <a:prstGeom prst="roundRect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2879" y="1168628"/>
        <a:ext cx="6385971" cy="238077"/>
      </dsp:txXfrm>
    </dsp:sp>
    <dsp:sp modelId="{7438BCAD-2F7D-41A1-8E95-AE8439AF2BF6}">
      <dsp:nvSpPr>
        <dsp:cNvPr id="0" name=""/>
        <dsp:cNvSpPr/>
      </dsp:nvSpPr>
      <dsp:spPr>
        <a:xfrm>
          <a:off x="0" y="1419584"/>
          <a:ext cx="6411729" cy="432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Menjelaskan</a:t>
          </a:r>
          <a:r>
            <a:rPr lang="en-US" sz="900" b="1" kern="1200" dirty="0"/>
            <a:t> </a:t>
          </a:r>
          <a:r>
            <a:rPr lang="en-US" sz="900" kern="1200" dirty="0" err="1"/>
            <a:t>mekanisme</a:t>
          </a:r>
          <a:r>
            <a:rPr lang="en-US" sz="900" kern="1200" dirty="0"/>
            <a:t> </a:t>
          </a:r>
          <a:r>
            <a:rPr lang="en-US" sz="900" kern="1200" dirty="0" err="1"/>
            <a:t>penetapan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PT </a:t>
          </a:r>
          <a:r>
            <a:rPr lang="en-US" sz="900" kern="1200" dirty="0" err="1"/>
            <a:t>terkait</a:t>
          </a:r>
          <a:r>
            <a:rPr lang="en-US" sz="900" kern="1200" dirty="0"/>
            <a:t> </a:t>
          </a:r>
          <a:r>
            <a:rPr lang="en-US" sz="900" kern="1200" dirty="0" err="1"/>
            <a:t>kemahasiswaan</a:t>
          </a:r>
          <a:r>
            <a:rPr lang="en-US" sz="900" kern="1200" dirty="0"/>
            <a:t> (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seleksi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layanan</a:t>
          </a:r>
          <a:r>
            <a:rPr lang="en-US" sz="900" kern="1200" dirty="0"/>
            <a:t> </a:t>
          </a:r>
          <a:r>
            <a:rPr lang="en-US" sz="900" kern="1200" dirty="0" err="1"/>
            <a:t>mahasiswa</a:t>
          </a:r>
          <a:r>
            <a:rPr lang="en-US" sz="900" kern="1200" dirty="0"/>
            <a:t>). 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diuraikan</a:t>
          </a:r>
          <a:r>
            <a:rPr lang="en-US" sz="900" kern="1200" dirty="0"/>
            <a:t> </a:t>
          </a:r>
          <a:r>
            <a:rPr lang="en-US" sz="900" kern="1200" dirty="0" err="1"/>
            <a:t>sumber</a:t>
          </a:r>
          <a:r>
            <a:rPr lang="en-US" sz="900" kern="1200" dirty="0"/>
            <a:t> </a:t>
          </a:r>
          <a:r>
            <a:rPr lang="en-US" sz="900" kern="1200" dirty="0" err="1"/>
            <a:t>daya</a:t>
          </a:r>
          <a:r>
            <a:rPr lang="en-US" sz="900" kern="1200" dirty="0"/>
            <a:t> yang </a:t>
          </a:r>
          <a:r>
            <a:rPr lang="en-US" sz="900" kern="1200" dirty="0" err="1"/>
            <a:t>akan</a:t>
          </a:r>
          <a:r>
            <a:rPr lang="en-US" sz="900" kern="1200" dirty="0"/>
            <a:t> </a:t>
          </a:r>
          <a:r>
            <a:rPr lang="en-US" sz="900" kern="1200" dirty="0" err="1"/>
            <a:t>dialokasikan</a:t>
          </a:r>
          <a:r>
            <a:rPr lang="en-US" sz="900" kern="1200" dirty="0"/>
            <a:t> </a:t>
          </a:r>
          <a:r>
            <a:rPr lang="en-US" sz="900" kern="1200" dirty="0" err="1"/>
            <a:t>untuk</a:t>
          </a:r>
          <a:r>
            <a:rPr lang="en-US" sz="900" kern="1200" dirty="0"/>
            <a:t> </a:t>
          </a:r>
          <a:r>
            <a:rPr lang="en-US" sz="900" kern="1200" dirty="0" err="1"/>
            <a:t>mencapai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yang </a:t>
          </a:r>
          <a:r>
            <a:rPr lang="en-US" sz="900" kern="1200" dirty="0" err="1"/>
            <a:t>telah</a:t>
          </a:r>
          <a:r>
            <a:rPr lang="en-US" sz="900" kern="1200" dirty="0"/>
            <a:t> </a:t>
          </a:r>
          <a:r>
            <a:rPr lang="en-US" sz="900" kern="1200" dirty="0" err="1"/>
            <a:t>ditetapkan</a:t>
          </a:r>
          <a:r>
            <a:rPr lang="en-US" sz="900" kern="1200" dirty="0"/>
            <a:t>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mekanisme</a:t>
          </a:r>
          <a:r>
            <a:rPr lang="en-US" sz="900" kern="1200" dirty="0"/>
            <a:t> </a:t>
          </a:r>
          <a:r>
            <a:rPr lang="en-US" sz="900" kern="1200" dirty="0" err="1"/>
            <a:t>kontrol</a:t>
          </a:r>
          <a:r>
            <a:rPr lang="en-US" sz="900" kern="1200" dirty="0"/>
            <a:t> </a:t>
          </a:r>
          <a:r>
            <a:rPr lang="en-US" sz="900" kern="1200" dirty="0" err="1"/>
            <a:t>pencapaiannya</a:t>
          </a:r>
          <a:r>
            <a:rPr lang="en-US" sz="900" kern="1200" dirty="0"/>
            <a:t>.</a:t>
          </a:r>
        </a:p>
      </dsp:txBody>
      <dsp:txXfrm>
        <a:off x="0" y="1419584"/>
        <a:ext cx="6411729" cy="432630"/>
      </dsp:txXfrm>
    </dsp:sp>
    <dsp:sp modelId="{D6978E3E-6F50-4722-857B-924D7D7BF191}">
      <dsp:nvSpPr>
        <dsp:cNvPr id="0" name=""/>
        <dsp:cNvSpPr/>
      </dsp:nvSpPr>
      <dsp:spPr>
        <a:xfrm>
          <a:off x="0" y="1852214"/>
          <a:ext cx="6411729" cy="263835"/>
        </a:xfrm>
        <a:prstGeom prst="roundRect">
          <a:avLst/>
        </a:prstGeom>
        <a:solidFill>
          <a:schemeClr val="accent3">
            <a:hueOff val="1016475"/>
            <a:satOff val="37500"/>
            <a:lumOff val="-55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Indikator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r>
            <a:rPr lang="en-US" sz="1100" b="1" kern="1200" dirty="0"/>
            <a:t> </a:t>
          </a:r>
          <a:r>
            <a:rPr lang="en-US" sz="1100" b="1" kern="1200" dirty="0" err="1"/>
            <a:t>Utama</a:t>
          </a:r>
          <a:endParaRPr lang="en-US" sz="1100" kern="1200" dirty="0"/>
        </a:p>
      </dsp:txBody>
      <dsp:txXfrm>
        <a:off x="12879" y="1865093"/>
        <a:ext cx="6385971" cy="238077"/>
      </dsp:txXfrm>
    </dsp:sp>
    <dsp:sp modelId="{F7AFCEDC-DACF-487F-B7ED-E0728F7D7B31}">
      <dsp:nvSpPr>
        <dsp:cNvPr id="0" name=""/>
        <dsp:cNvSpPr/>
      </dsp:nvSpPr>
      <dsp:spPr>
        <a:xfrm>
          <a:off x="0" y="2116049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b="1" kern="1200" dirty="0" err="1"/>
            <a:t>Kualitas</a:t>
          </a:r>
          <a:r>
            <a:rPr lang="en-US" sz="900" b="1" kern="1200" dirty="0"/>
            <a:t> input </a:t>
          </a:r>
          <a:r>
            <a:rPr lang="en-US" sz="900" b="1" kern="1200" dirty="0" err="1"/>
            <a:t>mahasiswa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Layanan</a:t>
          </a:r>
          <a:r>
            <a:rPr lang="en-US" sz="900" b="1" kern="1200" dirty="0"/>
            <a:t> </a:t>
          </a:r>
          <a:r>
            <a:rPr lang="en-US" sz="900" b="1" kern="1200" dirty="0" err="1"/>
            <a:t>kemahasiswaan</a:t>
          </a:r>
          <a:endParaRPr lang="en-US" sz="900" kern="1200" dirty="0"/>
        </a:p>
      </dsp:txBody>
      <dsp:txXfrm>
        <a:off x="0" y="2116049"/>
        <a:ext cx="6411729" cy="182160"/>
      </dsp:txXfrm>
    </dsp:sp>
    <dsp:sp modelId="{2DEDA631-A163-4BBA-9953-02E40868F95B}">
      <dsp:nvSpPr>
        <dsp:cNvPr id="0" name=""/>
        <dsp:cNvSpPr/>
      </dsp:nvSpPr>
      <dsp:spPr>
        <a:xfrm>
          <a:off x="0" y="2292099"/>
          <a:ext cx="6411729" cy="263835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Indikator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r>
            <a:rPr lang="en-US" sz="1100" b="1" kern="1200" dirty="0"/>
            <a:t> </a:t>
          </a:r>
          <a:r>
            <a:rPr lang="en-US" sz="1100" b="1" kern="1200" dirty="0" err="1"/>
            <a:t>Tambahan</a:t>
          </a:r>
          <a:endParaRPr lang="en-US" sz="1100" kern="1200" dirty="0"/>
        </a:p>
      </dsp:txBody>
      <dsp:txXfrm>
        <a:off x="12879" y="2304978"/>
        <a:ext cx="6385971" cy="238077"/>
      </dsp:txXfrm>
    </dsp:sp>
    <dsp:sp modelId="{A730551C-AD14-47EA-8567-2FF41910E193}">
      <dsp:nvSpPr>
        <dsp:cNvPr id="0" name=""/>
        <dsp:cNvSpPr/>
      </dsp:nvSpPr>
      <dsp:spPr>
        <a:xfrm>
          <a:off x="0" y="2562044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Adalah</a:t>
          </a:r>
          <a:r>
            <a:rPr lang="en-US" sz="900" kern="1200" dirty="0"/>
            <a:t> </a:t>
          </a:r>
          <a:r>
            <a:rPr lang="en-US" sz="900" kern="1200" dirty="0" err="1"/>
            <a:t>indikator</a:t>
          </a:r>
          <a:r>
            <a:rPr lang="en-US" sz="900" kern="1200" dirty="0"/>
            <a:t> </a:t>
          </a:r>
          <a:r>
            <a:rPr lang="en-US" sz="900" kern="1200" dirty="0" err="1"/>
            <a:t>tatapamong</a:t>
          </a:r>
          <a:r>
            <a:rPr lang="en-US" sz="900" kern="1200" dirty="0"/>
            <a:t> lain yang </a:t>
          </a:r>
          <a:r>
            <a:rPr lang="en-US" sz="900" kern="1200" dirty="0" err="1"/>
            <a:t>ditetapkan</a:t>
          </a:r>
          <a:r>
            <a:rPr lang="en-US" sz="900" kern="1200" dirty="0"/>
            <a:t> </a:t>
          </a:r>
          <a:r>
            <a:rPr lang="en-US" sz="900" kern="1200" dirty="0" err="1"/>
            <a:t>oleh</a:t>
          </a:r>
          <a:r>
            <a:rPr lang="en-US" sz="900" kern="1200" dirty="0"/>
            <a:t> </a:t>
          </a:r>
          <a:r>
            <a:rPr lang="en-US" sz="900" kern="1200" dirty="0" err="1"/>
            <a:t>masing</a:t>
          </a:r>
          <a:r>
            <a:rPr lang="en-US" sz="900" kern="1200" dirty="0"/>
            <a:t> </a:t>
          </a:r>
          <a:r>
            <a:rPr lang="en-US" sz="900" kern="1200" dirty="0" err="1"/>
            <a:t>masing</a:t>
          </a:r>
          <a:r>
            <a:rPr lang="en-US" sz="900" kern="1200" dirty="0"/>
            <a:t> PT. Data IKT yang </a:t>
          </a:r>
          <a:r>
            <a:rPr lang="en-US" sz="900" kern="1200" dirty="0" err="1"/>
            <a:t>sahih</a:t>
          </a:r>
          <a:r>
            <a:rPr lang="en-US" sz="900" kern="1200" dirty="0"/>
            <a:t> </a:t>
          </a: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diukur</a:t>
          </a:r>
          <a:r>
            <a:rPr lang="en-US" sz="900" kern="1200" dirty="0"/>
            <a:t>, </a:t>
          </a:r>
          <a:r>
            <a:rPr lang="en-US" sz="900" kern="1200" dirty="0" err="1"/>
            <a:t>dimonitor</a:t>
          </a:r>
          <a:r>
            <a:rPr lang="en-US" sz="900" kern="1200" dirty="0"/>
            <a:t>, </a:t>
          </a:r>
          <a:r>
            <a:rPr lang="en-US" sz="900" kern="1200" dirty="0" err="1"/>
            <a:t>dikaji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dianalisis</a:t>
          </a:r>
          <a:r>
            <a:rPr lang="en-US" sz="900" kern="1200" dirty="0"/>
            <a:t> </a:t>
          </a:r>
          <a:r>
            <a:rPr lang="en-US" sz="900" kern="1200" dirty="0" err="1"/>
            <a:t>untuk</a:t>
          </a:r>
          <a:r>
            <a:rPr lang="en-US" sz="900" kern="1200" dirty="0"/>
            <a:t> </a:t>
          </a:r>
          <a:r>
            <a:rPr lang="en-US" sz="900" kern="1200" dirty="0" err="1"/>
            <a:t>perbaikan</a:t>
          </a:r>
          <a:r>
            <a:rPr lang="en-US" sz="900" kern="1200" dirty="0"/>
            <a:t> </a:t>
          </a:r>
          <a:r>
            <a:rPr lang="en-US" sz="900" kern="1200" dirty="0" err="1"/>
            <a:t>berkelanjutan</a:t>
          </a:r>
          <a:r>
            <a:rPr lang="en-US" sz="900" kern="1200" dirty="0"/>
            <a:t>.</a:t>
          </a:r>
        </a:p>
      </dsp:txBody>
      <dsp:txXfrm>
        <a:off x="0" y="2562044"/>
        <a:ext cx="6411729" cy="284625"/>
      </dsp:txXfrm>
    </dsp:sp>
    <dsp:sp modelId="{D2D630EE-C109-4E93-BA07-03321C5EAE52}">
      <dsp:nvSpPr>
        <dsp:cNvPr id="0" name=""/>
        <dsp:cNvSpPr/>
      </dsp:nvSpPr>
      <dsp:spPr>
        <a:xfrm>
          <a:off x="0" y="2846669"/>
          <a:ext cx="6411729" cy="263835"/>
        </a:xfrm>
        <a:prstGeom prst="roundRect">
          <a:avLst/>
        </a:prstGeom>
        <a:solidFill>
          <a:schemeClr val="accent3">
            <a:hueOff val="1694124"/>
            <a:satOff val="62500"/>
            <a:lumOff val="-91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Evaluasi</a:t>
          </a:r>
          <a:r>
            <a:rPr lang="en-US" sz="1100" b="1" kern="1200" dirty="0"/>
            <a:t> </a:t>
          </a:r>
          <a:r>
            <a:rPr lang="en-US" sz="1100" b="1" kern="1200" dirty="0" err="1"/>
            <a:t>Capaian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endParaRPr lang="en-US" sz="1100" kern="1200" dirty="0"/>
        </a:p>
      </dsp:txBody>
      <dsp:txXfrm>
        <a:off x="12879" y="2859548"/>
        <a:ext cx="6385971" cy="238077"/>
      </dsp:txXfrm>
    </dsp:sp>
    <dsp:sp modelId="{23F3AF34-2715-49E5-9F52-529EF0CC3006}">
      <dsp:nvSpPr>
        <dsp:cNvPr id="0" name=""/>
        <dsp:cNvSpPr/>
      </dsp:nvSpPr>
      <dsp:spPr>
        <a:xfrm>
          <a:off x="0" y="3110504"/>
          <a:ext cx="6411729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analisis</a:t>
          </a:r>
          <a:r>
            <a:rPr lang="en-US" sz="900" kern="1200" dirty="0"/>
            <a:t> </a:t>
          </a:r>
          <a:r>
            <a:rPr lang="en-US" sz="900" kern="1200" dirty="0" err="1"/>
            <a:t>keberhasilan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/</a:t>
          </a:r>
          <a:r>
            <a:rPr lang="en-US" sz="900" kern="1200" dirty="0" err="1"/>
            <a:t>atau</a:t>
          </a:r>
          <a:r>
            <a:rPr lang="en-US" sz="900" kern="1200" dirty="0"/>
            <a:t> </a:t>
          </a:r>
          <a:r>
            <a:rPr lang="en-US" sz="900" kern="1200" dirty="0" err="1"/>
            <a:t>ketidakberhasilan</a:t>
          </a:r>
          <a:r>
            <a:rPr lang="en-US" sz="900" kern="1200" dirty="0"/>
            <a:t> </a:t>
          </a:r>
          <a:r>
            <a:rPr lang="en-US" sz="900" kern="1200" dirty="0" err="1"/>
            <a:t>pencapaian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yang </a:t>
          </a:r>
          <a:r>
            <a:rPr lang="en-US" sz="900" kern="1200" dirty="0" err="1"/>
            <a:t>telah</a:t>
          </a:r>
          <a:r>
            <a:rPr lang="en-US" sz="900" kern="1200" dirty="0"/>
            <a:t> </a:t>
          </a:r>
          <a:r>
            <a:rPr lang="en-US" sz="900" kern="1200" dirty="0" err="1"/>
            <a:t>ditetapkan</a:t>
          </a:r>
          <a:r>
            <a:rPr lang="en-US" sz="900" kern="1200" dirty="0"/>
            <a:t>. </a:t>
          </a:r>
          <a:r>
            <a:rPr lang="en-US" sz="900" kern="1200" dirty="0" err="1"/>
            <a:t>Capaian</a:t>
          </a:r>
          <a:r>
            <a:rPr lang="en-US" sz="900" kern="1200" dirty="0"/>
            <a:t> </a:t>
          </a:r>
          <a:r>
            <a:rPr lang="en-US" sz="900" kern="1200" dirty="0" err="1"/>
            <a:t>kinerja</a:t>
          </a:r>
          <a:r>
            <a:rPr lang="en-US" sz="900" kern="1200" dirty="0"/>
            <a:t> </a:t>
          </a: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diukur</a:t>
          </a:r>
          <a:r>
            <a:rPr lang="en-US" sz="900" kern="1200" dirty="0"/>
            <a:t> </a:t>
          </a:r>
          <a:r>
            <a:rPr lang="en-US" sz="900" kern="1200" dirty="0" err="1"/>
            <a:t>dengan</a:t>
          </a:r>
          <a:r>
            <a:rPr lang="en-US" sz="900" kern="1200" dirty="0"/>
            <a:t> </a:t>
          </a:r>
          <a:r>
            <a:rPr lang="en-US" sz="900" kern="1200" dirty="0" err="1"/>
            <a:t>metoda</a:t>
          </a:r>
          <a:r>
            <a:rPr lang="en-US" sz="900" kern="1200" dirty="0"/>
            <a:t> yang </a:t>
          </a:r>
          <a:r>
            <a:rPr lang="en-US" sz="900" kern="1200" dirty="0" err="1"/>
            <a:t>tepat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hasilnya</a:t>
          </a:r>
          <a:r>
            <a:rPr lang="en-US" sz="900" kern="1200" dirty="0"/>
            <a:t> </a:t>
          </a:r>
          <a:r>
            <a:rPr lang="en-US" sz="900" kern="1200" dirty="0" err="1"/>
            <a:t>dianalisis</a:t>
          </a:r>
          <a:r>
            <a:rPr lang="en-US" sz="900" kern="1200" dirty="0"/>
            <a:t>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dievaluasi</a:t>
          </a:r>
          <a:r>
            <a:rPr lang="en-US" sz="900" kern="1200" dirty="0"/>
            <a:t>. </a:t>
          </a:r>
          <a:r>
            <a:rPr lang="en-US" sz="900" kern="1200" dirty="0" err="1"/>
            <a:t>Analisis</a:t>
          </a:r>
          <a:r>
            <a:rPr lang="en-US" sz="900" kern="1200" dirty="0"/>
            <a:t> </a:t>
          </a:r>
          <a:r>
            <a:rPr lang="en-US" sz="900" kern="1200" dirty="0" err="1"/>
            <a:t>terhadap</a:t>
          </a:r>
          <a:r>
            <a:rPr lang="en-US" sz="900" kern="1200" dirty="0"/>
            <a:t> </a:t>
          </a:r>
          <a:r>
            <a:rPr lang="en-US" sz="900" kern="1200" dirty="0" err="1"/>
            <a:t>capaian</a:t>
          </a:r>
          <a:r>
            <a:rPr lang="en-US" sz="900" kern="1200" dirty="0"/>
            <a:t> </a:t>
          </a:r>
          <a:r>
            <a:rPr lang="en-US" sz="900" kern="1200" dirty="0" err="1"/>
            <a:t>kinerja</a:t>
          </a:r>
          <a:r>
            <a:rPr lang="en-US" sz="900" kern="1200" dirty="0"/>
            <a:t> </a:t>
          </a: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mencakup</a:t>
          </a:r>
          <a:r>
            <a:rPr lang="en-US" sz="900" kern="1200" dirty="0"/>
            <a:t> </a:t>
          </a:r>
          <a:r>
            <a:rPr lang="en-US" sz="900" kern="1200" dirty="0" err="1"/>
            <a:t>identifikasi</a:t>
          </a:r>
          <a:r>
            <a:rPr lang="en-US" sz="900" kern="1200" dirty="0"/>
            <a:t> </a:t>
          </a:r>
          <a:r>
            <a:rPr lang="en-US" sz="900" kern="1200" dirty="0" err="1"/>
            <a:t>akar</a:t>
          </a:r>
          <a:r>
            <a:rPr lang="en-US" sz="900" kern="1200" dirty="0"/>
            <a:t> </a:t>
          </a:r>
          <a:r>
            <a:rPr lang="en-US" sz="900" kern="1200" dirty="0" err="1"/>
            <a:t>masalah</a:t>
          </a:r>
          <a:r>
            <a:rPr lang="en-US" sz="900" kern="1200" dirty="0"/>
            <a:t>, </a:t>
          </a:r>
          <a:r>
            <a:rPr lang="en-US" sz="900" kern="1200" dirty="0" err="1"/>
            <a:t>faktor</a:t>
          </a:r>
          <a:r>
            <a:rPr lang="en-US" sz="900" kern="1200" dirty="0"/>
            <a:t> </a:t>
          </a:r>
          <a:r>
            <a:rPr lang="en-US" sz="900" kern="1200" dirty="0" err="1"/>
            <a:t>pendukung</a:t>
          </a:r>
          <a:r>
            <a:rPr lang="en-US" sz="900" kern="1200" dirty="0"/>
            <a:t> </a:t>
          </a:r>
          <a:r>
            <a:rPr lang="en-US" sz="900" kern="1200" dirty="0" err="1"/>
            <a:t>keberhasilan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faktor</a:t>
          </a:r>
          <a:r>
            <a:rPr lang="en-US" sz="900" kern="1200" dirty="0"/>
            <a:t> </a:t>
          </a:r>
          <a:r>
            <a:rPr lang="en-US" sz="900" kern="1200" dirty="0" err="1"/>
            <a:t>penghambat</a:t>
          </a:r>
          <a:r>
            <a:rPr lang="en-US" sz="900" kern="1200" dirty="0"/>
            <a:t> </a:t>
          </a:r>
          <a:r>
            <a:rPr lang="en-US" sz="900" kern="1200" dirty="0" err="1"/>
            <a:t>ketercapaian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singkat</a:t>
          </a:r>
          <a:r>
            <a:rPr lang="en-US" sz="900" kern="1200" dirty="0"/>
            <a:t> </a:t>
          </a:r>
          <a:r>
            <a:rPr lang="en-US" sz="900" kern="1200" dirty="0" err="1"/>
            <a:t>tindak</a:t>
          </a:r>
          <a:r>
            <a:rPr lang="en-US" sz="900" kern="1200" dirty="0"/>
            <a:t> </a:t>
          </a:r>
          <a:r>
            <a:rPr lang="en-US" sz="900" kern="1200" dirty="0" err="1"/>
            <a:t>lanjut</a:t>
          </a:r>
          <a:r>
            <a:rPr lang="en-US" sz="900" kern="1200" dirty="0"/>
            <a:t> yang </a:t>
          </a:r>
          <a:r>
            <a:rPr lang="en-US" sz="900" kern="1200" dirty="0" err="1"/>
            <a:t>akan</a:t>
          </a:r>
          <a:r>
            <a:rPr lang="en-US" sz="900" kern="1200" dirty="0"/>
            <a:t> </a:t>
          </a:r>
          <a:r>
            <a:rPr lang="en-US" sz="900" kern="1200" dirty="0" err="1"/>
            <a:t>dilakukan</a:t>
          </a:r>
          <a:r>
            <a:rPr lang="en-US" sz="900" kern="1200" dirty="0"/>
            <a:t> </a:t>
          </a:r>
          <a:r>
            <a:rPr lang="en-US" sz="900" kern="1200" dirty="0" err="1"/>
            <a:t>institusi</a:t>
          </a:r>
          <a:r>
            <a:rPr lang="en-US" sz="900" kern="1200" dirty="0"/>
            <a:t>.</a:t>
          </a:r>
        </a:p>
      </dsp:txBody>
      <dsp:txXfrm>
        <a:off x="0" y="3110504"/>
        <a:ext cx="6411729" cy="535095"/>
      </dsp:txXfrm>
    </dsp:sp>
    <dsp:sp modelId="{2B77AAD6-6F7A-4184-95FE-A99485CDABC4}">
      <dsp:nvSpPr>
        <dsp:cNvPr id="0" name=""/>
        <dsp:cNvSpPr/>
      </dsp:nvSpPr>
      <dsp:spPr>
        <a:xfrm>
          <a:off x="0" y="3645600"/>
          <a:ext cx="6411729" cy="263835"/>
        </a:xfrm>
        <a:prstGeom prst="roundRect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Penjaminan</a:t>
          </a:r>
          <a:r>
            <a:rPr lang="en-US" sz="1100" b="1" kern="1200" dirty="0"/>
            <a:t> </a:t>
          </a:r>
          <a:r>
            <a:rPr lang="en-US" sz="1100" b="1" kern="1200" dirty="0" err="1"/>
            <a:t>Mutu</a:t>
          </a:r>
          <a:r>
            <a:rPr lang="en-US" sz="1100" b="1" kern="1200" dirty="0"/>
            <a:t> </a:t>
          </a:r>
          <a:r>
            <a:rPr lang="en-US" sz="1100" b="1" kern="1200" dirty="0" err="1"/>
            <a:t>Mahasiswa</a:t>
          </a:r>
          <a:endParaRPr lang="en-US" sz="1100" kern="1200" dirty="0"/>
        </a:p>
      </dsp:txBody>
      <dsp:txXfrm>
        <a:off x="12879" y="3658479"/>
        <a:ext cx="6385971" cy="238077"/>
      </dsp:txXfrm>
    </dsp:sp>
    <dsp:sp modelId="{12D3B0C4-5A49-402C-A73C-31D49B9D651D}">
      <dsp:nvSpPr>
        <dsp:cNvPr id="0" name=""/>
        <dsp:cNvSpPr/>
      </dsp:nvSpPr>
      <dsp:spPr>
        <a:xfrm>
          <a:off x="0" y="3909435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bukti</a:t>
          </a:r>
          <a:r>
            <a:rPr lang="en-US" sz="900" kern="1200" dirty="0"/>
            <a:t> yang </a:t>
          </a:r>
          <a:r>
            <a:rPr lang="en-US" sz="900" kern="1200" dirty="0" err="1"/>
            <a:t>sahih</a:t>
          </a:r>
          <a:r>
            <a:rPr lang="en-US" sz="900" kern="1200" dirty="0"/>
            <a:t> 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penjaminan</a:t>
          </a:r>
          <a:r>
            <a:rPr lang="en-US" sz="900" kern="1200" dirty="0"/>
            <a:t> </a:t>
          </a:r>
          <a:r>
            <a:rPr lang="en-US" sz="900" kern="1200" dirty="0" err="1"/>
            <a:t>mutu</a:t>
          </a:r>
          <a:r>
            <a:rPr lang="en-US" sz="900" kern="1200" dirty="0"/>
            <a:t> </a:t>
          </a:r>
          <a:r>
            <a:rPr lang="en-US" sz="900" kern="1200" dirty="0" err="1"/>
            <a:t>mahasiswa</a:t>
          </a:r>
          <a:r>
            <a:rPr lang="en-US" sz="900" kern="1200" dirty="0"/>
            <a:t> yang </a:t>
          </a:r>
          <a:r>
            <a:rPr lang="en-US" sz="900" kern="1200" dirty="0" err="1"/>
            <a:t>ditetapkan</a:t>
          </a:r>
          <a:r>
            <a:rPr lang="en-US" sz="900" kern="1200" dirty="0"/>
            <a:t>, </a:t>
          </a:r>
          <a:r>
            <a:rPr lang="en-US" sz="900" kern="1200" dirty="0" err="1"/>
            <a:t>dilaksanakan</a:t>
          </a:r>
          <a:r>
            <a:rPr lang="en-US" sz="900" kern="1200" dirty="0"/>
            <a:t>, </a:t>
          </a:r>
          <a:r>
            <a:rPr lang="en-US" sz="900" kern="1200" dirty="0" err="1"/>
            <a:t>hasilnya</a:t>
          </a:r>
          <a:r>
            <a:rPr lang="en-US" sz="900" kern="1200" dirty="0"/>
            <a:t> </a:t>
          </a:r>
          <a:r>
            <a:rPr lang="en-US" sz="900" kern="1200" dirty="0" err="1"/>
            <a:t>dievaluasi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dikendalikan</a:t>
          </a:r>
          <a:r>
            <a:rPr lang="en-US" sz="900" kern="1200" dirty="0"/>
            <a:t>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dilakukan</a:t>
          </a:r>
          <a:r>
            <a:rPr lang="en-US" sz="900" kern="1200" dirty="0"/>
            <a:t> </a:t>
          </a:r>
          <a:r>
            <a:rPr lang="en-US" sz="900" kern="1200" dirty="0" err="1"/>
            <a:t>upaya</a:t>
          </a:r>
          <a:r>
            <a:rPr lang="en-US" sz="900" kern="1200" dirty="0"/>
            <a:t> </a:t>
          </a:r>
          <a:r>
            <a:rPr lang="en-US" sz="900" kern="1200" dirty="0" err="1"/>
            <a:t>peningkatan</a:t>
          </a:r>
          <a:r>
            <a:rPr lang="en-US" sz="900" kern="1200" dirty="0"/>
            <a:t> </a:t>
          </a:r>
          <a:r>
            <a:rPr lang="en-US" sz="900" kern="1200" dirty="0" err="1"/>
            <a:t>sesuai</a:t>
          </a:r>
          <a:r>
            <a:rPr lang="en-US" sz="900" kern="1200" dirty="0"/>
            <a:t> </a:t>
          </a:r>
          <a:r>
            <a:rPr lang="en-US" sz="900" kern="1200" dirty="0" err="1"/>
            <a:t>dengan</a:t>
          </a:r>
          <a:r>
            <a:rPr lang="en-US" sz="900" kern="1200" dirty="0"/>
            <a:t> </a:t>
          </a:r>
          <a:r>
            <a:rPr lang="en-US" sz="900" kern="1200" dirty="0" err="1"/>
            <a:t>siklus</a:t>
          </a:r>
          <a:r>
            <a:rPr lang="en-US" sz="900" kern="1200" dirty="0"/>
            <a:t> PPEPP.</a:t>
          </a:r>
        </a:p>
      </dsp:txBody>
      <dsp:txXfrm>
        <a:off x="0" y="3909435"/>
        <a:ext cx="6411729" cy="284625"/>
      </dsp:txXfrm>
    </dsp:sp>
    <dsp:sp modelId="{3A0457DA-DDB8-4110-925B-CFA3955C25B0}">
      <dsp:nvSpPr>
        <dsp:cNvPr id="0" name=""/>
        <dsp:cNvSpPr/>
      </dsp:nvSpPr>
      <dsp:spPr>
        <a:xfrm>
          <a:off x="0" y="4194060"/>
          <a:ext cx="6411729" cy="263835"/>
        </a:xfrm>
        <a:prstGeom prst="roundRect">
          <a:avLst/>
        </a:prstGeom>
        <a:solidFill>
          <a:schemeClr val="accent3">
            <a:hueOff val="2371774"/>
            <a:satOff val="87500"/>
            <a:lumOff val="-128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Kepuasan</a:t>
          </a:r>
          <a:r>
            <a:rPr lang="en-US" sz="1100" b="1" kern="1200" dirty="0"/>
            <a:t> </a:t>
          </a:r>
          <a:r>
            <a:rPr lang="en-US" sz="1100" b="1" kern="1200" dirty="0" err="1"/>
            <a:t>Pengguna</a:t>
          </a:r>
          <a:endParaRPr lang="en-US" sz="1100" kern="1200" dirty="0"/>
        </a:p>
      </dsp:txBody>
      <dsp:txXfrm>
        <a:off x="12879" y="4206939"/>
        <a:ext cx="6385971" cy="238077"/>
      </dsp:txXfrm>
    </dsp:sp>
    <dsp:sp modelId="{5B4B98BC-F355-4510-8CCF-F032AE7AC684}">
      <dsp:nvSpPr>
        <dsp:cNvPr id="0" name=""/>
        <dsp:cNvSpPr/>
      </dsp:nvSpPr>
      <dsp:spPr>
        <a:xfrm>
          <a:off x="0" y="4457895"/>
          <a:ext cx="6411729" cy="56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untuk</a:t>
          </a:r>
          <a:r>
            <a:rPr lang="en-US" sz="900" kern="1200" dirty="0"/>
            <a:t> </a:t>
          </a:r>
          <a:r>
            <a:rPr lang="en-US" sz="900" kern="1200" dirty="0" err="1"/>
            <a:t>mengukur</a:t>
          </a:r>
          <a:r>
            <a:rPr lang="en-US" sz="900" kern="1200" dirty="0"/>
            <a:t> </a:t>
          </a:r>
          <a:r>
            <a:rPr lang="en-US" sz="900" kern="1200" dirty="0" err="1"/>
            <a:t>kepuasan</a:t>
          </a:r>
          <a:r>
            <a:rPr lang="en-US" sz="900" kern="1200" dirty="0"/>
            <a:t> </a:t>
          </a:r>
          <a:r>
            <a:rPr lang="en-US" sz="900" kern="1200" dirty="0" err="1"/>
            <a:t>mahasiswa</a:t>
          </a:r>
          <a:r>
            <a:rPr lang="en-US" sz="900" kern="1200" dirty="0"/>
            <a:t> </a:t>
          </a:r>
          <a:r>
            <a:rPr lang="en-US" sz="900" kern="1200" dirty="0" err="1"/>
            <a:t>termasuk</a:t>
          </a:r>
          <a:r>
            <a:rPr lang="en-US" sz="900" kern="1200" dirty="0"/>
            <a:t> </a:t>
          </a:r>
          <a:r>
            <a:rPr lang="en-US" sz="900" kern="1200" dirty="0" err="1"/>
            <a:t>kejelasan</a:t>
          </a:r>
          <a:r>
            <a:rPr lang="en-US" sz="900" kern="1200" dirty="0"/>
            <a:t> </a:t>
          </a:r>
          <a:r>
            <a:rPr lang="en-US" sz="900" kern="1200" dirty="0" err="1"/>
            <a:t>instrumen</a:t>
          </a:r>
          <a:r>
            <a:rPr lang="en-US" sz="900" kern="1200" dirty="0"/>
            <a:t> yang </a:t>
          </a:r>
          <a:r>
            <a:rPr lang="en-US" sz="900" kern="1200" dirty="0" err="1"/>
            <a:t>digunakan</a:t>
          </a:r>
          <a:r>
            <a:rPr lang="en-US" sz="900" kern="1200" dirty="0"/>
            <a:t>, </a:t>
          </a:r>
          <a:r>
            <a:rPr lang="en-US" sz="900" kern="1200" dirty="0" err="1"/>
            <a:t>pelaksanaan</a:t>
          </a:r>
          <a:r>
            <a:rPr lang="en-US" sz="900" kern="1200" dirty="0"/>
            <a:t>, </a:t>
          </a:r>
          <a:r>
            <a:rPr lang="en-US" sz="900" kern="1200" dirty="0" err="1"/>
            <a:t>perekaman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analisis</a:t>
          </a:r>
          <a:r>
            <a:rPr lang="en-US" sz="900" kern="1200" dirty="0"/>
            <a:t> </a:t>
          </a:r>
          <a:r>
            <a:rPr lang="en-US" sz="900" kern="1200" dirty="0" err="1"/>
            <a:t>datanya</a:t>
          </a:r>
          <a:r>
            <a:rPr lang="en-US" sz="900" kern="1200" dirty="0"/>
            <a:t>.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Ketersediaan</a:t>
          </a:r>
          <a:r>
            <a:rPr lang="en-US" sz="900" kern="1200" dirty="0"/>
            <a:t> </a:t>
          </a:r>
          <a:r>
            <a:rPr lang="en-US" sz="900" kern="1200" dirty="0" err="1"/>
            <a:t>bukti</a:t>
          </a:r>
          <a:r>
            <a:rPr lang="en-US" sz="900" kern="1200" dirty="0"/>
            <a:t> yang </a:t>
          </a:r>
          <a:r>
            <a:rPr lang="en-US" sz="900" kern="1200" dirty="0" err="1"/>
            <a:t>sahih</a:t>
          </a:r>
          <a:r>
            <a:rPr lang="en-US" sz="900" kern="1200" dirty="0"/>
            <a:t> </a:t>
          </a:r>
          <a:r>
            <a:rPr lang="en-US" sz="900" kern="1200" dirty="0" err="1"/>
            <a:t>tentang</a:t>
          </a:r>
          <a:r>
            <a:rPr lang="en-US" sz="900" kern="1200" dirty="0"/>
            <a:t> </a:t>
          </a:r>
          <a:r>
            <a:rPr lang="en-US" sz="900" kern="1200" dirty="0" err="1"/>
            <a:t>hasil</a:t>
          </a:r>
          <a:r>
            <a:rPr lang="en-US" sz="900" kern="1200" dirty="0"/>
            <a:t> </a:t>
          </a:r>
          <a:r>
            <a:rPr lang="en-US" sz="900" kern="1200" dirty="0" err="1"/>
            <a:t>pengukuran</a:t>
          </a:r>
          <a:r>
            <a:rPr lang="en-US" sz="900" kern="1200" dirty="0"/>
            <a:t> </a:t>
          </a:r>
          <a:r>
            <a:rPr lang="en-US" sz="900" kern="1200" dirty="0" err="1"/>
            <a:t>kepuasan</a:t>
          </a:r>
          <a:r>
            <a:rPr lang="en-US" sz="900" kern="1200" dirty="0"/>
            <a:t> </a:t>
          </a:r>
          <a:r>
            <a:rPr lang="en-US" sz="900" kern="1200" dirty="0" err="1"/>
            <a:t>pengguna</a:t>
          </a:r>
          <a:r>
            <a:rPr lang="en-US" sz="900" kern="1200" dirty="0"/>
            <a:t> yang </a:t>
          </a:r>
          <a:r>
            <a:rPr lang="en-US" sz="900" kern="1200" dirty="0" err="1"/>
            <a:t>dilaksanakan</a:t>
          </a:r>
          <a:r>
            <a:rPr lang="en-US" sz="900" kern="1200" dirty="0"/>
            <a:t> </a:t>
          </a:r>
          <a:r>
            <a:rPr lang="en-US" sz="900" kern="1200" dirty="0" err="1"/>
            <a:t>secara</a:t>
          </a:r>
          <a:r>
            <a:rPr lang="en-US" sz="900" kern="1200" dirty="0"/>
            <a:t> </a:t>
          </a:r>
          <a:r>
            <a:rPr lang="en-US" sz="900" kern="1200" dirty="0" err="1"/>
            <a:t>konsisten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ditindaklanjuti</a:t>
          </a:r>
          <a:r>
            <a:rPr lang="en-US" sz="900" kern="1200" dirty="0"/>
            <a:t> </a:t>
          </a:r>
          <a:r>
            <a:rPr lang="en-US" sz="900" kern="1200" dirty="0" err="1"/>
            <a:t>secara</a:t>
          </a:r>
          <a:r>
            <a:rPr lang="en-US" sz="900" kern="1200" dirty="0"/>
            <a:t> </a:t>
          </a:r>
          <a:r>
            <a:rPr lang="en-US" sz="900" kern="1200" dirty="0" err="1"/>
            <a:t>berkala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tersistem</a:t>
          </a:r>
          <a:r>
            <a:rPr lang="en-US" sz="900" kern="1200" dirty="0"/>
            <a:t>.</a:t>
          </a:r>
        </a:p>
      </dsp:txBody>
      <dsp:txXfrm>
        <a:off x="0" y="4457895"/>
        <a:ext cx="6411729" cy="569250"/>
      </dsp:txXfrm>
    </dsp:sp>
    <dsp:sp modelId="{EC187767-1E1E-44F1-B655-FC6822E2F3C7}">
      <dsp:nvSpPr>
        <dsp:cNvPr id="0" name=""/>
        <dsp:cNvSpPr/>
      </dsp:nvSpPr>
      <dsp:spPr>
        <a:xfrm>
          <a:off x="0" y="5027145"/>
          <a:ext cx="6411729" cy="263835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Kesimpulan</a:t>
          </a:r>
          <a:r>
            <a:rPr lang="en-US" sz="1100" b="1" kern="1200" dirty="0"/>
            <a:t> </a:t>
          </a:r>
          <a:r>
            <a:rPr lang="en-US" sz="1100" b="1" kern="1200" dirty="0" err="1"/>
            <a:t>hasil</a:t>
          </a:r>
          <a:r>
            <a:rPr lang="en-US" sz="1100" b="1" kern="1200" dirty="0"/>
            <a:t> </a:t>
          </a:r>
          <a:r>
            <a:rPr lang="en-US" sz="1100" b="1" kern="1200" dirty="0" err="1"/>
            <a:t>evaluasi</a:t>
          </a:r>
          <a:r>
            <a:rPr lang="en-US" sz="1100" b="1" kern="1200" dirty="0"/>
            <a:t> </a:t>
          </a:r>
          <a:r>
            <a:rPr lang="en-US" sz="1100" b="1" kern="1200" dirty="0" err="1"/>
            <a:t>ketercapaian</a:t>
          </a:r>
          <a:r>
            <a:rPr lang="en-US" sz="1100" b="1" kern="1200" dirty="0"/>
            <a:t> </a:t>
          </a:r>
          <a:r>
            <a:rPr lang="en-US" sz="1100" b="1" kern="1200" dirty="0" err="1"/>
            <a:t>standar</a:t>
          </a:r>
          <a:r>
            <a:rPr lang="en-US" sz="1100" b="1" kern="1200" dirty="0"/>
            <a:t> </a:t>
          </a:r>
          <a:r>
            <a:rPr lang="en-US" sz="1100" b="1" kern="1200" dirty="0" err="1"/>
            <a:t>kemahasiswaan</a:t>
          </a:r>
          <a:r>
            <a:rPr lang="en-US" sz="1100" b="1" kern="1200" dirty="0"/>
            <a:t> </a:t>
          </a:r>
          <a:r>
            <a:rPr lang="en-US" sz="1100" b="1" kern="1200" dirty="0" err="1"/>
            <a:t>serta</a:t>
          </a:r>
          <a:r>
            <a:rPr lang="en-US" sz="1100" b="1" kern="1200" dirty="0"/>
            <a:t> </a:t>
          </a:r>
          <a:r>
            <a:rPr lang="en-US" sz="1100" b="1" kern="1200" dirty="0" err="1"/>
            <a:t>tindak</a:t>
          </a:r>
          <a:r>
            <a:rPr lang="en-US" sz="1100" b="1" kern="1200" dirty="0"/>
            <a:t> </a:t>
          </a:r>
          <a:r>
            <a:rPr lang="en-US" sz="1100" b="1" kern="1200" dirty="0" err="1"/>
            <a:t>lanjut</a:t>
          </a:r>
          <a:endParaRPr lang="en-US" sz="1100" kern="1200" dirty="0"/>
        </a:p>
      </dsp:txBody>
      <dsp:txXfrm>
        <a:off x="12879" y="5040024"/>
        <a:ext cx="6385971" cy="238077"/>
      </dsp:txXfrm>
    </dsp:sp>
    <dsp:sp modelId="{C70DD2C8-ECB3-4C03-9359-C9B55E68D106}">
      <dsp:nvSpPr>
        <dsp:cNvPr id="0" name=""/>
        <dsp:cNvSpPr/>
      </dsp:nvSpPr>
      <dsp:spPr>
        <a:xfrm>
          <a:off x="0" y="5290980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Ringkasan</a:t>
          </a:r>
          <a:r>
            <a:rPr lang="en-US" sz="900" kern="1200" dirty="0"/>
            <a:t> </a:t>
          </a:r>
          <a:r>
            <a:rPr lang="en-US" sz="900" kern="1200" dirty="0" err="1"/>
            <a:t>dari</a:t>
          </a:r>
          <a:r>
            <a:rPr lang="en-US" sz="900" kern="1200" dirty="0"/>
            <a:t>: </a:t>
          </a:r>
          <a:r>
            <a:rPr lang="en-US" sz="900" kern="1200" dirty="0" err="1"/>
            <a:t>pemosisian</a:t>
          </a:r>
          <a:r>
            <a:rPr lang="en-US" sz="900" kern="1200" dirty="0"/>
            <a:t>, </a:t>
          </a:r>
          <a:r>
            <a:rPr lang="en-US" sz="900" kern="1200" dirty="0" err="1"/>
            <a:t>masalah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akar</a:t>
          </a:r>
          <a:r>
            <a:rPr lang="en-US" sz="900" kern="1200" dirty="0"/>
            <a:t> </a:t>
          </a:r>
          <a:r>
            <a:rPr lang="en-US" sz="900" kern="1200" dirty="0" err="1"/>
            <a:t>masalah</a:t>
          </a:r>
          <a:r>
            <a:rPr lang="en-US" sz="900" kern="1200" dirty="0"/>
            <a:t>,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rencana</a:t>
          </a:r>
          <a:r>
            <a:rPr lang="en-US" sz="900" kern="1200" dirty="0"/>
            <a:t> </a:t>
          </a:r>
          <a:r>
            <a:rPr lang="en-US" sz="900" kern="1200" dirty="0" err="1"/>
            <a:t>perbaikan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pengembangan</a:t>
          </a:r>
          <a:r>
            <a:rPr lang="en-US" sz="900" kern="1200" dirty="0"/>
            <a:t> </a:t>
          </a:r>
          <a:r>
            <a:rPr lang="en-US" sz="900" kern="1200" dirty="0" err="1"/>
            <a:t>institusi</a:t>
          </a:r>
          <a:r>
            <a:rPr lang="en-US" sz="900" kern="1200" dirty="0"/>
            <a:t>.</a:t>
          </a:r>
        </a:p>
      </dsp:txBody>
      <dsp:txXfrm>
        <a:off x="0" y="5290980"/>
        <a:ext cx="6411729" cy="1821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34037"/>
          <a:ext cx="6411729" cy="239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Latar</a:t>
          </a:r>
          <a:r>
            <a:rPr lang="en-US" sz="1000" b="1" kern="1200" dirty="0"/>
            <a:t> </a:t>
          </a:r>
          <a:r>
            <a:rPr lang="en-US" sz="1000" b="1" kern="1200" dirty="0" err="1"/>
            <a:t>Belakang</a:t>
          </a:r>
          <a:endParaRPr lang="en-US" sz="1000" kern="1200" dirty="0"/>
        </a:p>
      </dsp:txBody>
      <dsp:txXfrm>
        <a:off x="11709" y="245746"/>
        <a:ext cx="6388311" cy="216432"/>
      </dsp:txXfrm>
    </dsp:sp>
    <dsp:sp modelId="{9DC30CB3-5443-4E4F-8798-717384E476F7}">
      <dsp:nvSpPr>
        <dsp:cNvPr id="0" name=""/>
        <dsp:cNvSpPr/>
      </dsp:nvSpPr>
      <dsp:spPr>
        <a:xfrm>
          <a:off x="0" y="47388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latar</a:t>
          </a:r>
          <a:r>
            <a:rPr lang="en-US" sz="800" kern="1200" dirty="0"/>
            <a:t> </a:t>
          </a:r>
          <a:r>
            <a:rPr lang="en-US" sz="800" kern="1200" dirty="0" err="1"/>
            <a:t>belakang</a:t>
          </a:r>
          <a:r>
            <a:rPr lang="en-US" sz="800" kern="1200" dirty="0"/>
            <a:t>, </a:t>
          </a:r>
          <a:r>
            <a:rPr lang="en-US" sz="800" kern="1200" dirty="0" err="1"/>
            <a:t>tujuan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rasional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SDM: </a:t>
          </a:r>
          <a:r>
            <a:rPr lang="en-US" sz="800" kern="1200" dirty="0" err="1"/>
            <a:t>kualifikasi</a:t>
          </a:r>
          <a:r>
            <a:rPr lang="en-US" sz="800" kern="1200" dirty="0"/>
            <a:t>, </a:t>
          </a:r>
          <a:r>
            <a:rPr lang="en-US" sz="800" kern="1200" dirty="0" err="1"/>
            <a:t>kompetensi</a:t>
          </a:r>
          <a:r>
            <a:rPr lang="en-US" sz="800" kern="1200" dirty="0"/>
            <a:t>, </a:t>
          </a:r>
          <a:r>
            <a:rPr lang="en-US" sz="800" kern="1200" dirty="0" err="1"/>
            <a:t>beban</a:t>
          </a:r>
          <a:r>
            <a:rPr lang="en-US" sz="800" kern="1200" dirty="0"/>
            <a:t> </a:t>
          </a:r>
          <a:r>
            <a:rPr lang="en-US" sz="800" kern="1200" dirty="0" err="1"/>
            <a:t>kerja</a:t>
          </a:r>
          <a:r>
            <a:rPr lang="en-US" sz="800" kern="1200" dirty="0"/>
            <a:t>, </a:t>
          </a:r>
          <a:r>
            <a:rPr lang="en-US" sz="800" kern="1200" dirty="0" err="1"/>
            <a:t>proporsi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pengelolaan</a:t>
          </a:r>
          <a:r>
            <a:rPr lang="en-US" sz="800" kern="1200" dirty="0"/>
            <a:t> SDM (</a:t>
          </a:r>
          <a:r>
            <a:rPr lang="en-US" sz="800" kern="1200" dirty="0" err="1"/>
            <a:t>dosen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tendik</a:t>
          </a:r>
          <a:r>
            <a:rPr lang="en-US" sz="800" kern="1200" dirty="0"/>
            <a:t>).</a:t>
          </a:r>
          <a:endParaRPr lang="en-US" sz="800" b="0" kern="1200" dirty="0">
            <a:latin typeface="+mn-lt"/>
          </a:endParaRPr>
        </a:p>
      </dsp:txBody>
      <dsp:txXfrm>
        <a:off x="0" y="473887"/>
        <a:ext cx="6411729" cy="253575"/>
      </dsp:txXfrm>
    </dsp:sp>
    <dsp:sp modelId="{BB10665E-3681-48AF-8D13-2B8A0C41A91D}">
      <dsp:nvSpPr>
        <dsp:cNvPr id="0" name=""/>
        <dsp:cNvSpPr/>
      </dsp:nvSpPr>
      <dsp:spPr>
        <a:xfrm>
          <a:off x="0" y="727462"/>
          <a:ext cx="6411729" cy="239850"/>
        </a:xfrm>
        <a:prstGeom prst="roundRect">
          <a:avLst/>
        </a:prstGeom>
        <a:solidFill>
          <a:schemeClr val="accent3">
            <a:hueOff val="338825"/>
            <a:satOff val="12500"/>
            <a:lumOff val="-18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Kebijakan</a:t>
          </a:r>
          <a:endParaRPr lang="en-US" sz="1000" kern="1200" dirty="0"/>
        </a:p>
      </dsp:txBody>
      <dsp:txXfrm>
        <a:off x="11709" y="739171"/>
        <a:ext cx="6388311" cy="216432"/>
      </dsp:txXfrm>
    </dsp:sp>
    <dsp:sp modelId="{B743F4D8-190D-4A42-998B-34D5037B107C}">
      <dsp:nvSpPr>
        <dsp:cNvPr id="0" name=""/>
        <dsp:cNvSpPr/>
      </dsp:nvSpPr>
      <dsp:spPr>
        <a:xfrm>
          <a:off x="0" y="967312"/>
          <a:ext cx="6411729" cy="589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Kebijakan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</a:t>
          </a:r>
          <a:r>
            <a:rPr lang="en-US" sz="800" kern="1200" dirty="0" err="1"/>
            <a:t>kualifikasi</a:t>
          </a:r>
          <a:r>
            <a:rPr lang="en-US" sz="800" kern="1200" dirty="0"/>
            <a:t>, </a:t>
          </a:r>
          <a:r>
            <a:rPr lang="en-US" sz="800" kern="1200" dirty="0" err="1"/>
            <a:t>kompetensi</a:t>
          </a:r>
          <a:r>
            <a:rPr lang="en-US" sz="800" kern="1200" dirty="0"/>
            <a:t>, </a:t>
          </a:r>
          <a:r>
            <a:rPr lang="en-US" sz="800" kern="1200" dirty="0" err="1"/>
            <a:t>beban</a:t>
          </a:r>
          <a:r>
            <a:rPr lang="en-US" sz="800" kern="1200" dirty="0"/>
            <a:t> </a:t>
          </a:r>
          <a:r>
            <a:rPr lang="en-US" sz="800" kern="1200" dirty="0" err="1"/>
            <a:t>kerja</a:t>
          </a:r>
          <a:r>
            <a:rPr lang="en-US" sz="800" kern="1200" dirty="0"/>
            <a:t>, </a:t>
          </a:r>
          <a:r>
            <a:rPr lang="en-US" sz="800" kern="1200" dirty="0" err="1"/>
            <a:t>proporsi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pengelolaan</a:t>
          </a:r>
          <a:r>
            <a:rPr lang="en-US" sz="800" kern="1200" dirty="0"/>
            <a:t> SDM: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rekrutmen</a:t>
          </a:r>
          <a:r>
            <a:rPr lang="en-US" sz="800" kern="1200" dirty="0"/>
            <a:t>, </a:t>
          </a:r>
          <a:r>
            <a:rPr lang="en-US" sz="800" kern="1200" dirty="0" err="1"/>
            <a:t>seleksi</a:t>
          </a:r>
          <a:r>
            <a:rPr lang="en-US" sz="800" kern="1200" dirty="0"/>
            <a:t>, </a:t>
          </a:r>
          <a:r>
            <a:rPr lang="en-US" sz="800" kern="1200" dirty="0" err="1"/>
            <a:t>penempatan</a:t>
          </a:r>
          <a:r>
            <a:rPr lang="en-US" sz="800" kern="1200" dirty="0"/>
            <a:t>, </a:t>
          </a:r>
          <a:r>
            <a:rPr lang="en-US" sz="800" kern="1200" dirty="0" err="1"/>
            <a:t>pengembangan</a:t>
          </a:r>
          <a:r>
            <a:rPr lang="en-US" sz="800" kern="1200" dirty="0"/>
            <a:t>, </a:t>
          </a:r>
          <a:r>
            <a:rPr lang="en-US" sz="800" kern="1200" dirty="0" err="1"/>
            <a:t>retensi</a:t>
          </a:r>
          <a:r>
            <a:rPr lang="en-US" sz="800" kern="1200" dirty="0"/>
            <a:t>, </a:t>
          </a:r>
          <a:r>
            <a:rPr lang="en-US" sz="800" kern="1200" dirty="0" err="1"/>
            <a:t>pemberhentian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pensiun</a:t>
          </a:r>
          <a:r>
            <a:rPr lang="en-US" sz="800" kern="1200" dirty="0"/>
            <a:t> </a:t>
          </a:r>
          <a:r>
            <a:rPr lang="en-US" sz="800" kern="1200" dirty="0" err="1"/>
            <a:t>telah</a:t>
          </a:r>
          <a:r>
            <a:rPr lang="en-US" sz="800" kern="1200" dirty="0"/>
            <a:t> </a:t>
          </a:r>
          <a:r>
            <a:rPr lang="en-US" sz="800" kern="1200" dirty="0" err="1"/>
            <a:t>ditetapkan</a:t>
          </a:r>
          <a:r>
            <a:rPr lang="en-US" sz="800" kern="1200" dirty="0"/>
            <a:t>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memenuhi</a:t>
          </a:r>
          <a:r>
            <a:rPr lang="en-US" sz="800" kern="1200" dirty="0"/>
            <a:t> </a:t>
          </a:r>
          <a:r>
            <a:rPr lang="en-US" sz="800" kern="1200" dirty="0" err="1"/>
            <a:t>kebutuhan</a:t>
          </a:r>
          <a:r>
            <a:rPr lang="en-US" sz="800" kern="1200" dirty="0"/>
            <a:t> </a:t>
          </a:r>
          <a:r>
            <a:rPr lang="en-US" sz="800" kern="1200" dirty="0" err="1"/>
            <a:t>pendidikan</a:t>
          </a:r>
          <a:r>
            <a:rPr lang="en-US" sz="800" kern="1200" dirty="0"/>
            <a:t>, </a:t>
          </a:r>
          <a:r>
            <a:rPr lang="en-US" sz="800" kern="1200" dirty="0" err="1"/>
            <a:t>penelitian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. </a:t>
          </a:r>
          <a:r>
            <a:rPr lang="en-US" sz="800" kern="1200" dirty="0" err="1"/>
            <a:t>Kriteria</a:t>
          </a:r>
          <a:r>
            <a:rPr lang="en-US" sz="800" kern="1200" dirty="0"/>
            <a:t>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rekrutmen</a:t>
          </a:r>
          <a:r>
            <a:rPr lang="en-US" sz="800" kern="1200" dirty="0"/>
            <a:t>, </a:t>
          </a:r>
          <a:r>
            <a:rPr lang="en-US" sz="800" kern="1200" dirty="0" err="1"/>
            <a:t>seleksi</a:t>
          </a:r>
          <a:r>
            <a:rPr lang="en-US" sz="800" kern="1200" dirty="0"/>
            <a:t>, </a:t>
          </a:r>
          <a:r>
            <a:rPr lang="en-US" sz="800" kern="1200" dirty="0" err="1"/>
            <a:t>penempatan</a:t>
          </a:r>
          <a:r>
            <a:rPr lang="en-US" sz="800" kern="1200" dirty="0"/>
            <a:t>, </a:t>
          </a:r>
          <a:r>
            <a:rPr lang="en-US" sz="800" kern="1200" dirty="0" err="1"/>
            <a:t>pengembangan</a:t>
          </a:r>
          <a:r>
            <a:rPr lang="en-US" sz="800" kern="1200" dirty="0"/>
            <a:t>, </a:t>
          </a:r>
          <a:r>
            <a:rPr lang="en-US" sz="800" kern="1200" dirty="0" err="1"/>
            <a:t>retensi</a:t>
          </a:r>
          <a:r>
            <a:rPr lang="en-US" sz="800" kern="1200" dirty="0"/>
            <a:t>, </a:t>
          </a:r>
          <a:r>
            <a:rPr lang="en-US" sz="800" kern="1200" dirty="0" err="1"/>
            <a:t>pemberhentian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pensiun</a:t>
          </a:r>
          <a:r>
            <a:rPr lang="en-US" sz="800" kern="1200" dirty="0"/>
            <a:t> </a:t>
          </a:r>
          <a:r>
            <a:rPr lang="en-US" sz="800" kern="1200" dirty="0" err="1"/>
            <a:t>ditetapkan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dikomunikasikan</a:t>
          </a:r>
          <a:r>
            <a:rPr lang="en-US" sz="800" kern="1200" dirty="0"/>
            <a:t>. </a:t>
          </a:r>
          <a:r>
            <a:rPr lang="en-US" sz="800" kern="1200" dirty="0" err="1"/>
            <a:t>Kegiatan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studi</a:t>
          </a:r>
          <a:r>
            <a:rPr lang="en-US" sz="800" kern="1200" dirty="0"/>
            <a:t> </a:t>
          </a:r>
          <a:r>
            <a:rPr lang="en-US" sz="800" kern="1200" dirty="0" err="1"/>
            <a:t>lanjut</a:t>
          </a:r>
          <a:r>
            <a:rPr lang="en-US" sz="800" kern="1200" dirty="0"/>
            <a:t>, seminar, </a:t>
          </a:r>
          <a:r>
            <a:rPr lang="en-US" sz="800" kern="1200" dirty="0" err="1"/>
            <a:t>konferensi</a:t>
          </a:r>
          <a:r>
            <a:rPr lang="en-US" sz="800" kern="1200" dirty="0"/>
            <a:t>, workshop, </a:t>
          </a:r>
          <a:r>
            <a:rPr lang="en-US" sz="800" kern="1200" dirty="0" err="1"/>
            <a:t>simposium</a:t>
          </a:r>
          <a:r>
            <a:rPr lang="en-US" sz="800" kern="1200" dirty="0"/>
            <a:t>, </a:t>
          </a:r>
          <a:r>
            <a:rPr lang="en-US" sz="800" kern="1200" dirty="0" err="1"/>
            <a:t>dll</a:t>
          </a:r>
          <a:r>
            <a:rPr lang="en-US" sz="800" kern="1200" dirty="0"/>
            <a:t>. </a:t>
          </a:r>
          <a:r>
            <a:rPr lang="en-US" sz="800" kern="1200" dirty="0" err="1"/>
            <a:t>Skema</a:t>
          </a:r>
          <a:r>
            <a:rPr lang="en-US" sz="800" kern="1200" dirty="0"/>
            <a:t> </a:t>
          </a:r>
          <a:r>
            <a:rPr lang="en-US" sz="800" kern="1200" dirty="0" err="1"/>
            <a:t>pemberian</a:t>
          </a:r>
          <a:r>
            <a:rPr lang="en-US" sz="800" kern="1200" dirty="0"/>
            <a:t> </a:t>
          </a:r>
          <a:r>
            <a:rPr lang="en-US" sz="800" i="1" kern="1200" dirty="0"/>
            <a:t>reward</a:t>
          </a:r>
          <a:r>
            <a:rPr lang="en-US" sz="800" kern="1200" dirty="0"/>
            <a:t>, </a:t>
          </a:r>
          <a:r>
            <a:rPr lang="en-US" sz="800" kern="1200" dirty="0" err="1"/>
            <a:t>pengakuan</a:t>
          </a:r>
          <a:r>
            <a:rPr lang="en-US" sz="800" kern="1200" dirty="0"/>
            <a:t>, mentoring </a:t>
          </a:r>
          <a:r>
            <a:rPr lang="en-US" sz="800" kern="1200" dirty="0" err="1"/>
            <a:t>diimplementasikan</a:t>
          </a:r>
          <a:r>
            <a:rPr lang="en-US" sz="800" kern="1200" dirty="0"/>
            <a:t>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memotivasi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mendukung</a:t>
          </a:r>
          <a:r>
            <a:rPr lang="en-US" sz="800" kern="1200" dirty="0"/>
            <a:t>  </a:t>
          </a:r>
          <a:r>
            <a:rPr lang="en-US" sz="800" kern="1200" dirty="0" err="1"/>
            <a:t>tridharma</a:t>
          </a:r>
          <a:r>
            <a:rPr lang="en-US" sz="800" kern="1200" dirty="0"/>
            <a:t>.</a:t>
          </a:r>
        </a:p>
      </dsp:txBody>
      <dsp:txXfrm>
        <a:off x="0" y="967312"/>
        <a:ext cx="6411729" cy="589950"/>
      </dsp:txXfrm>
    </dsp:sp>
    <dsp:sp modelId="{0C6250E1-16C7-4468-9673-D02DD1169685}">
      <dsp:nvSpPr>
        <dsp:cNvPr id="0" name=""/>
        <dsp:cNvSpPr/>
      </dsp:nvSpPr>
      <dsp:spPr>
        <a:xfrm>
          <a:off x="0" y="1557262"/>
          <a:ext cx="6411729" cy="239850"/>
        </a:xfrm>
        <a:prstGeom prst="roundRect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1709" y="1568971"/>
        <a:ext cx="6388311" cy="216432"/>
      </dsp:txXfrm>
    </dsp:sp>
    <dsp:sp modelId="{7438BCAD-2F7D-41A1-8E95-AE8439AF2BF6}">
      <dsp:nvSpPr>
        <dsp:cNvPr id="0" name=""/>
        <dsp:cNvSpPr/>
      </dsp:nvSpPr>
      <dsp:spPr>
        <a:xfrm>
          <a:off x="0" y="179711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Menjelaskan</a:t>
          </a:r>
          <a:r>
            <a:rPr lang="en-US" sz="800" b="1" kern="1200" dirty="0"/>
            <a:t> </a:t>
          </a:r>
          <a:r>
            <a:rPr lang="en-US" sz="800" kern="1200" dirty="0" err="1"/>
            <a:t>mekanisme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PT </a:t>
          </a:r>
          <a:r>
            <a:rPr lang="en-US" sz="800" kern="1200" dirty="0" err="1"/>
            <a:t>terkait</a:t>
          </a:r>
          <a:r>
            <a:rPr lang="en-US" sz="800" kern="1200" dirty="0"/>
            <a:t> SDM yang </a:t>
          </a:r>
          <a:r>
            <a:rPr lang="en-US" sz="800" kern="1200" dirty="0" err="1"/>
            <a:t>berisi</a:t>
          </a:r>
          <a:r>
            <a:rPr lang="en-US" sz="800" kern="1200" dirty="0"/>
            <a:t>: </a:t>
          </a:r>
          <a:r>
            <a:rPr lang="en-US" sz="800" kern="1200" dirty="0" err="1"/>
            <a:t>bagaimana</a:t>
          </a:r>
          <a:r>
            <a:rPr lang="en-US" sz="800" kern="1200" dirty="0"/>
            <a:t> </a:t>
          </a:r>
          <a:r>
            <a:rPr lang="en-US" sz="800" kern="1200" dirty="0" err="1"/>
            <a:t>menetapkan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SDM (</a:t>
          </a:r>
          <a:r>
            <a:rPr lang="en-US" sz="800" kern="1200" dirty="0" err="1"/>
            <a:t>pendidik</a:t>
          </a:r>
          <a:r>
            <a:rPr lang="en-US" sz="800" kern="1200" dirty="0"/>
            <a:t>, </a:t>
          </a:r>
          <a:r>
            <a:rPr lang="en-US" sz="800" kern="1200" dirty="0" err="1"/>
            <a:t>peneliti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pelaksana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).</a:t>
          </a:r>
        </a:p>
      </dsp:txBody>
      <dsp:txXfrm>
        <a:off x="0" y="1797112"/>
        <a:ext cx="6411729" cy="253575"/>
      </dsp:txXfrm>
    </dsp:sp>
    <dsp:sp modelId="{D6978E3E-6F50-4722-857B-924D7D7BF191}">
      <dsp:nvSpPr>
        <dsp:cNvPr id="0" name=""/>
        <dsp:cNvSpPr/>
      </dsp:nvSpPr>
      <dsp:spPr>
        <a:xfrm>
          <a:off x="0" y="2050687"/>
          <a:ext cx="6411729" cy="239850"/>
        </a:xfrm>
        <a:prstGeom prst="roundRect">
          <a:avLst/>
        </a:prstGeom>
        <a:solidFill>
          <a:schemeClr val="accent3">
            <a:hueOff val="1016475"/>
            <a:satOff val="37500"/>
            <a:lumOff val="-55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Utama</a:t>
          </a:r>
          <a:endParaRPr lang="en-US" sz="1000" kern="1200" dirty="0"/>
        </a:p>
      </dsp:txBody>
      <dsp:txXfrm>
        <a:off x="11709" y="2062396"/>
        <a:ext cx="6388311" cy="216432"/>
      </dsp:txXfrm>
    </dsp:sp>
    <dsp:sp modelId="{F7AFCEDC-DACF-487F-B7ED-E0728F7D7B31}">
      <dsp:nvSpPr>
        <dsp:cNvPr id="0" name=""/>
        <dsp:cNvSpPr/>
      </dsp:nvSpPr>
      <dsp:spPr>
        <a:xfrm>
          <a:off x="0" y="229053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b="1" kern="1200" dirty="0" err="1"/>
            <a:t>Profil</a:t>
          </a:r>
          <a:r>
            <a:rPr lang="en-US" sz="800" b="1" kern="1200" dirty="0"/>
            <a:t> </a:t>
          </a:r>
          <a:r>
            <a:rPr lang="en-US" sz="800" b="1" kern="1200" dirty="0" err="1"/>
            <a:t>Dosen</a:t>
          </a:r>
          <a:r>
            <a:rPr lang="en-US" sz="800" b="1" kern="1200" dirty="0"/>
            <a:t>, </a:t>
          </a:r>
          <a:r>
            <a:rPr lang="en-US" sz="800" b="1" kern="1200" dirty="0" err="1"/>
            <a:t>Kinerja</a:t>
          </a:r>
          <a:r>
            <a:rPr lang="en-US" sz="800" b="1" kern="1200" dirty="0"/>
            <a:t> </a:t>
          </a:r>
          <a:r>
            <a:rPr lang="en-US" sz="800" b="1" kern="1200" dirty="0" err="1"/>
            <a:t>dosen</a:t>
          </a:r>
          <a:r>
            <a:rPr lang="en-US" sz="800" b="1" kern="1200" dirty="0"/>
            <a:t>,  </a:t>
          </a:r>
          <a:r>
            <a:rPr lang="en-US" sz="800" b="1" kern="1200" dirty="0" err="1"/>
            <a:t>dan</a:t>
          </a:r>
          <a:r>
            <a:rPr lang="en-US" sz="800" b="1" kern="1200" dirty="0"/>
            <a:t> Tenaga </a:t>
          </a:r>
          <a:r>
            <a:rPr lang="en-US" sz="800" b="1" kern="1200" dirty="0" err="1"/>
            <a:t>Kependidikan</a:t>
          </a:r>
          <a:r>
            <a:rPr lang="en-US" sz="800" b="1" kern="1200" dirty="0"/>
            <a:t> </a:t>
          </a:r>
          <a:r>
            <a:rPr lang="en-US" sz="800" kern="1200" dirty="0"/>
            <a:t>(</a:t>
          </a:r>
          <a:r>
            <a:rPr lang="en-US" sz="800" kern="1200" dirty="0" err="1"/>
            <a:t>kecukupan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kualifikasi</a:t>
          </a:r>
          <a:r>
            <a:rPr lang="en-US" sz="800" kern="1200" dirty="0"/>
            <a:t> </a:t>
          </a:r>
          <a:r>
            <a:rPr lang="en-US" sz="800" kern="1200" dirty="0" err="1"/>
            <a:t>tendik</a:t>
          </a:r>
          <a:r>
            <a:rPr lang="en-US" sz="800" kern="1200" dirty="0"/>
            <a:t> </a:t>
          </a:r>
          <a:r>
            <a:rPr lang="en-US" sz="800" kern="1200" dirty="0" err="1"/>
            <a:t>berdasarkan</a:t>
          </a:r>
          <a:r>
            <a:rPr lang="en-US" sz="800" kern="1200" dirty="0"/>
            <a:t> </a:t>
          </a:r>
          <a:r>
            <a:rPr lang="en-US" sz="800" kern="1200" dirty="0" err="1"/>
            <a:t>jenis</a:t>
          </a:r>
          <a:r>
            <a:rPr lang="en-US" sz="800" kern="1200" dirty="0"/>
            <a:t> </a:t>
          </a:r>
          <a:r>
            <a:rPr lang="en-US" sz="800" kern="1200" dirty="0" err="1"/>
            <a:t>pekerjaannya</a:t>
          </a:r>
          <a:r>
            <a:rPr lang="en-US" sz="800" kern="1200" dirty="0"/>
            <a:t> (</a:t>
          </a:r>
          <a:r>
            <a:rPr lang="en-US" sz="800" kern="1200" dirty="0" err="1"/>
            <a:t>pustakawan</a:t>
          </a:r>
          <a:r>
            <a:rPr lang="en-US" sz="800" kern="1200" dirty="0"/>
            <a:t>, </a:t>
          </a:r>
          <a:r>
            <a:rPr lang="en-US" sz="800" kern="1200" dirty="0" err="1"/>
            <a:t>laboran</a:t>
          </a:r>
          <a:r>
            <a:rPr lang="en-US" sz="800" kern="1200" dirty="0"/>
            <a:t>, </a:t>
          </a:r>
          <a:r>
            <a:rPr lang="en-US" sz="800" kern="1200" dirty="0" err="1"/>
            <a:t>teknisi</a:t>
          </a:r>
          <a:r>
            <a:rPr lang="en-US" sz="800" kern="1200" dirty="0"/>
            <a:t>, </a:t>
          </a:r>
          <a:r>
            <a:rPr lang="en-US" sz="800" kern="1200" dirty="0" err="1"/>
            <a:t>dll</a:t>
          </a:r>
          <a:r>
            <a:rPr lang="en-US" sz="800" kern="1200" dirty="0"/>
            <a:t>.). </a:t>
          </a:r>
          <a:r>
            <a:rPr lang="en-US" sz="800" kern="1200" dirty="0" err="1"/>
            <a:t>Indikator</a:t>
          </a:r>
          <a:r>
            <a:rPr lang="en-US" sz="800" kern="1200" dirty="0"/>
            <a:t> </a:t>
          </a:r>
          <a:r>
            <a:rPr lang="en-US" sz="800" kern="1200" dirty="0" err="1"/>
            <a:t>Kecukupan</a:t>
          </a:r>
          <a:r>
            <a:rPr lang="en-US" sz="800" kern="1200" dirty="0"/>
            <a:t>: FTE </a:t>
          </a:r>
          <a:r>
            <a:rPr lang="en-US" sz="800" kern="1200" dirty="0" err="1"/>
            <a:t>tendik</a:t>
          </a:r>
          <a:r>
            <a:rPr lang="en-US" sz="800" kern="1200" dirty="0"/>
            <a:t>, </a:t>
          </a:r>
          <a:r>
            <a:rPr lang="en-US" sz="800" kern="1200" dirty="0" err="1"/>
            <a:t>jumlah</a:t>
          </a:r>
          <a:r>
            <a:rPr lang="en-US" sz="800" kern="1200" dirty="0"/>
            <a:t>, </a:t>
          </a:r>
          <a:r>
            <a:rPr lang="en-US" sz="800" kern="1200" dirty="0" err="1"/>
            <a:t>dukungan</a:t>
          </a:r>
          <a:r>
            <a:rPr lang="en-US" sz="800" kern="1200" dirty="0"/>
            <a:t> </a:t>
          </a:r>
          <a:r>
            <a:rPr lang="en-US" sz="800" kern="1200" dirty="0" err="1"/>
            <a:t>Teknologi</a:t>
          </a:r>
          <a:r>
            <a:rPr lang="en-US" sz="800" kern="1200" dirty="0"/>
            <a:t> </a:t>
          </a:r>
          <a:r>
            <a:rPr lang="en-US" sz="800" kern="1200" dirty="0" err="1"/>
            <a:t>Informasi</a:t>
          </a:r>
          <a:r>
            <a:rPr lang="en-US" sz="800" kern="1200" dirty="0"/>
            <a:t> (</a:t>
          </a:r>
          <a:r>
            <a:rPr lang="en-US" sz="800" kern="1200" dirty="0" err="1"/>
            <a:t>fungsi-fungsi</a:t>
          </a:r>
          <a:r>
            <a:rPr lang="en-US" sz="800" kern="1200" dirty="0"/>
            <a:t> yang </a:t>
          </a:r>
          <a:r>
            <a:rPr lang="en-US" sz="800" kern="1200" dirty="0" err="1"/>
            <a:t>sudah</a:t>
          </a:r>
          <a:r>
            <a:rPr lang="en-US" sz="800" kern="1200" dirty="0"/>
            <a:t> </a:t>
          </a:r>
          <a:r>
            <a:rPr lang="en-US" sz="800" kern="1200" dirty="0" err="1"/>
            <a:t>berjalan</a:t>
          </a:r>
          <a:r>
            <a:rPr lang="en-US" sz="800" kern="1200" dirty="0"/>
            <a:t>),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kompetensi</a:t>
          </a:r>
          <a:r>
            <a:rPr lang="en-US" sz="800" kern="1200" dirty="0"/>
            <a:t> </a:t>
          </a:r>
          <a:r>
            <a:rPr lang="en-US" sz="800" kern="1200" dirty="0" err="1"/>
            <a:t>tendik</a:t>
          </a:r>
          <a:r>
            <a:rPr lang="en-US" sz="800" kern="1200" dirty="0"/>
            <a:t>.</a:t>
          </a:r>
        </a:p>
      </dsp:txBody>
      <dsp:txXfrm>
        <a:off x="0" y="2290537"/>
        <a:ext cx="6411729" cy="253575"/>
      </dsp:txXfrm>
    </dsp:sp>
    <dsp:sp modelId="{2DEDA631-A163-4BBA-9953-02E40868F95B}">
      <dsp:nvSpPr>
        <dsp:cNvPr id="0" name=""/>
        <dsp:cNvSpPr/>
      </dsp:nvSpPr>
      <dsp:spPr>
        <a:xfrm>
          <a:off x="0" y="2538668"/>
          <a:ext cx="6411729" cy="23985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Tambahan</a:t>
          </a:r>
          <a:endParaRPr lang="en-US" sz="1000" kern="1200" dirty="0"/>
        </a:p>
      </dsp:txBody>
      <dsp:txXfrm>
        <a:off x="11709" y="2550377"/>
        <a:ext cx="6388311" cy="216432"/>
      </dsp:txXfrm>
    </dsp:sp>
    <dsp:sp modelId="{A730551C-AD14-47EA-8567-2FF41910E193}">
      <dsp:nvSpPr>
        <dsp:cNvPr id="0" name=""/>
        <dsp:cNvSpPr/>
      </dsp:nvSpPr>
      <dsp:spPr>
        <a:xfrm>
          <a:off x="0" y="278396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Adalah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SDM lain yang </a:t>
          </a:r>
          <a:r>
            <a:rPr lang="en-US" sz="800" kern="1200" dirty="0" err="1"/>
            <a:t>ditetapkan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PT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melampui</a:t>
          </a:r>
          <a:r>
            <a:rPr lang="en-US" sz="800" kern="1200" dirty="0"/>
            <a:t> SN DIKTI. Data </a:t>
          </a:r>
          <a:r>
            <a:rPr lang="en-US" sz="800" kern="1200" dirty="0" err="1"/>
            <a:t>indikator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tambahan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diukur</a:t>
          </a:r>
          <a:r>
            <a:rPr lang="en-US" sz="800" kern="1200" dirty="0"/>
            <a:t>, </a:t>
          </a:r>
          <a:r>
            <a:rPr lang="en-US" sz="800" kern="1200" dirty="0" err="1"/>
            <a:t>dimonitor</a:t>
          </a:r>
          <a:r>
            <a:rPr lang="en-US" sz="800" kern="1200" dirty="0"/>
            <a:t>, </a:t>
          </a:r>
          <a:r>
            <a:rPr lang="en-US" sz="800" kern="1200" dirty="0" err="1"/>
            <a:t>dikaji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dianalisis</a:t>
          </a:r>
          <a:r>
            <a:rPr lang="en-US" sz="800" kern="1200" dirty="0"/>
            <a:t>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berkelanjutan</a:t>
          </a:r>
          <a:r>
            <a:rPr lang="en-US" sz="800" kern="1200" dirty="0"/>
            <a:t>.</a:t>
          </a:r>
        </a:p>
      </dsp:txBody>
      <dsp:txXfrm>
        <a:off x="0" y="2783962"/>
        <a:ext cx="6411729" cy="253575"/>
      </dsp:txXfrm>
    </dsp:sp>
    <dsp:sp modelId="{D2D630EE-C109-4E93-BA07-03321C5EAE52}">
      <dsp:nvSpPr>
        <dsp:cNvPr id="0" name=""/>
        <dsp:cNvSpPr/>
      </dsp:nvSpPr>
      <dsp:spPr>
        <a:xfrm>
          <a:off x="0" y="3037537"/>
          <a:ext cx="6411729" cy="239850"/>
        </a:xfrm>
        <a:prstGeom prst="roundRect">
          <a:avLst/>
        </a:prstGeom>
        <a:solidFill>
          <a:schemeClr val="accent3">
            <a:hueOff val="1694124"/>
            <a:satOff val="62500"/>
            <a:lumOff val="-91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Capaian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endParaRPr lang="en-US" sz="1000" kern="1200" dirty="0"/>
        </a:p>
      </dsp:txBody>
      <dsp:txXfrm>
        <a:off x="11709" y="3049246"/>
        <a:ext cx="6388311" cy="216432"/>
      </dsp:txXfrm>
    </dsp:sp>
    <dsp:sp modelId="{23F3AF34-2715-49E5-9F52-529EF0CC3006}">
      <dsp:nvSpPr>
        <dsp:cNvPr id="0" name=""/>
        <dsp:cNvSpPr/>
      </dsp:nvSpPr>
      <dsp:spPr>
        <a:xfrm>
          <a:off x="0" y="3277387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ketidakberhasilan</a:t>
          </a:r>
          <a:r>
            <a:rPr lang="en-US" sz="800" kern="1200" dirty="0"/>
            <a:t> </a:t>
          </a:r>
          <a:r>
            <a:rPr lang="en-US" sz="800" kern="1200" dirty="0" err="1"/>
            <a:t>pencapaian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yang </a:t>
          </a:r>
          <a:r>
            <a:rPr lang="en-US" sz="800" kern="1200" dirty="0" err="1"/>
            <a:t>telah</a:t>
          </a:r>
          <a:r>
            <a:rPr lang="en-US" sz="800" kern="1200" dirty="0"/>
            <a:t> </a:t>
          </a:r>
          <a:r>
            <a:rPr lang="en-US" sz="800" kern="1200" dirty="0" err="1"/>
            <a:t>ditetapkan</a:t>
          </a:r>
          <a:r>
            <a:rPr lang="en-US" sz="800" kern="1200" dirty="0"/>
            <a:t>.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diukur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metoda</a:t>
          </a:r>
          <a:r>
            <a:rPr lang="en-US" sz="800" kern="1200" dirty="0"/>
            <a:t> yang </a:t>
          </a:r>
          <a:r>
            <a:rPr lang="en-US" sz="800" kern="1200" dirty="0" err="1"/>
            <a:t>tepat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dianalisis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.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terhadap</a:t>
          </a:r>
          <a:r>
            <a:rPr lang="en-US" sz="800" kern="1200" dirty="0"/>
            <a:t>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identifikasi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pendukung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penghambat</a:t>
          </a:r>
          <a:r>
            <a:rPr lang="en-US" sz="800" kern="1200" dirty="0"/>
            <a:t> </a:t>
          </a:r>
          <a:r>
            <a:rPr lang="en-US" sz="800" kern="1200" dirty="0" err="1"/>
            <a:t>ketercapaian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singkat</a:t>
          </a:r>
          <a:r>
            <a:rPr lang="en-US" sz="800" kern="1200" dirty="0"/>
            <a:t> </a:t>
          </a:r>
          <a:r>
            <a:rPr lang="en-US" sz="800" kern="1200" dirty="0" err="1"/>
            <a:t>tindak</a:t>
          </a:r>
          <a:r>
            <a:rPr lang="en-US" sz="800" kern="1200" dirty="0"/>
            <a:t> </a:t>
          </a:r>
          <a:r>
            <a:rPr lang="en-US" sz="800" kern="1200" dirty="0" err="1"/>
            <a:t>lanjut</a:t>
          </a:r>
          <a:r>
            <a:rPr lang="en-US" sz="800" kern="1200" dirty="0"/>
            <a:t> yang </a:t>
          </a:r>
          <a:r>
            <a:rPr lang="en-US" sz="800" kern="1200" dirty="0" err="1"/>
            <a:t>akan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institusi</a:t>
          </a:r>
          <a:r>
            <a:rPr lang="en-US" sz="800" kern="1200" dirty="0"/>
            <a:t>.</a:t>
          </a:r>
        </a:p>
      </dsp:txBody>
      <dsp:txXfrm>
        <a:off x="0" y="3277387"/>
        <a:ext cx="6411729" cy="362250"/>
      </dsp:txXfrm>
    </dsp:sp>
    <dsp:sp modelId="{2B77AAD6-6F7A-4184-95FE-A99485CDABC4}">
      <dsp:nvSpPr>
        <dsp:cNvPr id="0" name=""/>
        <dsp:cNvSpPr/>
      </dsp:nvSpPr>
      <dsp:spPr>
        <a:xfrm>
          <a:off x="0" y="3639637"/>
          <a:ext cx="6411729" cy="239850"/>
        </a:xfrm>
        <a:prstGeom prst="roundRect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Penjaminan</a:t>
          </a:r>
          <a:r>
            <a:rPr lang="en-US" sz="1000" b="1" kern="1200" dirty="0"/>
            <a:t> </a:t>
          </a:r>
          <a:r>
            <a:rPr lang="en-US" sz="1000" b="1" kern="1200" dirty="0" err="1"/>
            <a:t>Mutu</a:t>
          </a:r>
          <a:r>
            <a:rPr lang="en-US" sz="1000" b="1" kern="1200" dirty="0"/>
            <a:t> </a:t>
          </a:r>
          <a:r>
            <a:rPr lang="id-ID" sz="1000" b="1" kern="1200" dirty="0"/>
            <a:t>SDM</a:t>
          </a:r>
          <a:endParaRPr lang="en-US" sz="1000" kern="1200" dirty="0"/>
        </a:p>
      </dsp:txBody>
      <dsp:txXfrm>
        <a:off x="11709" y="3651346"/>
        <a:ext cx="6388311" cy="216432"/>
      </dsp:txXfrm>
    </dsp:sp>
    <dsp:sp modelId="{12D3B0C4-5A49-402C-A73C-31D49B9D651D}">
      <dsp:nvSpPr>
        <dsp:cNvPr id="0" name=""/>
        <dsp:cNvSpPr/>
      </dsp:nvSpPr>
      <dsp:spPr>
        <a:xfrm>
          <a:off x="0" y="387948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penjaminan</a:t>
          </a:r>
          <a:r>
            <a:rPr lang="en-US" sz="800" kern="1200" dirty="0"/>
            <a:t> </a:t>
          </a:r>
          <a:r>
            <a:rPr lang="en-US" sz="800" kern="1200" dirty="0" err="1"/>
            <a:t>mutu</a:t>
          </a:r>
          <a:r>
            <a:rPr lang="en-US" sz="800" kern="1200" dirty="0"/>
            <a:t> SDM yang </a:t>
          </a:r>
          <a:r>
            <a:rPr lang="en-US" sz="800" kern="1200" dirty="0" err="1"/>
            <a:t>ditetapkan</a:t>
          </a:r>
          <a:r>
            <a:rPr lang="en-US" sz="800" kern="1200" dirty="0"/>
            <a:t>, </a:t>
          </a:r>
          <a:r>
            <a:rPr lang="en-US" sz="800" kern="1200" dirty="0" err="1"/>
            <a:t>dilaksanakan</a:t>
          </a:r>
          <a:r>
            <a:rPr lang="en-US" sz="800" kern="1200" dirty="0"/>
            <a:t>,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dikendalikan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upaya</a:t>
          </a:r>
          <a:r>
            <a:rPr lang="en-US" sz="800" kern="1200" dirty="0"/>
            <a:t> </a:t>
          </a:r>
          <a:r>
            <a:rPr lang="en-US" sz="800" kern="1200" dirty="0" err="1"/>
            <a:t>peningkatan</a:t>
          </a:r>
          <a:r>
            <a:rPr lang="en-US" sz="800" kern="1200" dirty="0"/>
            <a:t> </a:t>
          </a:r>
          <a:r>
            <a:rPr lang="en-US" sz="800" kern="1200" dirty="0" err="1"/>
            <a:t>sesuai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siklus</a:t>
          </a:r>
          <a:r>
            <a:rPr lang="en-US" sz="800" kern="1200" dirty="0"/>
            <a:t> PPEPP.</a:t>
          </a:r>
        </a:p>
      </dsp:txBody>
      <dsp:txXfrm>
        <a:off x="0" y="3879487"/>
        <a:ext cx="6411729" cy="253575"/>
      </dsp:txXfrm>
    </dsp:sp>
    <dsp:sp modelId="{3A0457DA-DDB8-4110-925B-CFA3955C25B0}">
      <dsp:nvSpPr>
        <dsp:cNvPr id="0" name=""/>
        <dsp:cNvSpPr/>
      </dsp:nvSpPr>
      <dsp:spPr>
        <a:xfrm>
          <a:off x="0" y="4133062"/>
          <a:ext cx="6411729" cy="239850"/>
        </a:xfrm>
        <a:prstGeom prst="roundRect">
          <a:avLst/>
        </a:prstGeom>
        <a:solidFill>
          <a:schemeClr val="accent3">
            <a:hueOff val="2371774"/>
            <a:satOff val="87500"/>
            <a:lumOff val="-128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Kepuasan</a:t>
          </a:r>
          <a:r>
            <a:rPr lang="en-US" sz="1000" b="1" kern="1200" dirty="0"/>
            <a:t> </a:t>
          </a:r>
          <a:r>
            <a:rPr lang="en-US" sz="1000" b="1" kern="1200" dirty="0" err="1"/>
            <a:t>Pengguna</a:t>
          </a:r>
          <a:endParaRPr lang="en-US" sz="1000" kern="1200" dirty="0"/>
        </a:p>
      </dsp:txBody>
      <dsp:txXfrm>
        <a:off x="11709" y="4144771"/>
        <a:ext cx="6388311" cy="216432"/>
      </dsp:txXfrm>
    </dsp:sp>
    <dsp:sp modelId="{5B4B98BC-F355-4510-8CCF-F032AE7AC684}">
      <dsp:nvSpPr>
        <dsp:cNvPr id="0" name=""/>
        <dsp:cNvSpPr/>
      </dsp:nvSpPr>
      <dsp:spPr>
        <a:xfrm>
          <a:off x="0" y="4372912"/>
          <a:ext cx="6411729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mengukur</a:t>
          </a:r>
          <a:r>
            <a:rPr lang="en-US" sz="800" kern="1200" dirty="0"/>
            <a:t> </a:t>
          </a:r>
          <a:r>
            <a:rPr lang="en-US" sz="800" kern="1200" dirty="0" err="1"/>
            <a:t>kepuasan</a:t>
          </a:r>
          <a:r>
            <a:rPr lang="en-US" sz="800" kern="1200" dirty="0"/>
            <a:t> </a:t>
          </a:r>
          <a:r>
            <a:rPr lang="en-US" sz="800" kern="1200" dirty="0" err="1"/>
            <a:t>dosen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tendik</a:t>
          </a:r>
          <a:r>
            <a:rPr lang="en-US" sz="800" kern="1200" dirty="0"/>
            <a:t>, </a:t>
          </a:r>
          <a:r>
            <a:rPr lang="en-US" sz="800" kern="1200" dirty="0" err="1"/>
            <a:t>termasuk</a:t>
          </a:r>
          <a:r>
            <a:rPr lang="en-US" sz="800" kern="1200" dirty="0"/>
            <a:t> </a:t>
          </a:r>
          <a:r>
            <a:rPr lang="en-US" sz="800" kern="1200" dirty="0" err="1"/>
            <a:t>kejelasan</a:t>
          </a:r>
          <a:r>
            <a:rPr lang="en-US" sz="800" kern="1200" dirty="0"/>
            <a:t> </a:t>
          </a:r>
          <a:r>
            <a:rPr lang="en-US" sz="800" kern="1200" dirty="0" err="1"/>
            <a:t>instrumen</a:t>
          </a:r>
          <a:r>
            <a:rPr lang="en-US" sz="800" kern="1200" dirty="0"/>
            <a:t> yang </a:t>
          </a:r>
          <a:r>
            <a:rPr lang="en-US" sz="800" kern="1200" dirty="0" err="1"/>
            <a:t>digunakan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perekaman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datanya</a:t>
          </a:r>
          <a:r>
            <a:rPr lang="en-US" sz="800" kern="1200" dirty="0"/>
            <a:t>.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pengukuran</a:t>
          </a:r>
          <a:r>
            <a:rPr lang="en-US" sz="800" kern="1200" dirty="0"/>
            <a:t> </a:t>
          </a:r>
          <a:r>
            <a:rPr lang="en-US" sz="800" kern="1200" dirty="0" err="1"/>
            <a:t>kepuasan</a:t>
          </a:r>
          <a:r>
            <a:rPr lang="en-US" sz="800" kern="1200" dirty="0"/>
            <a:t> </a:t>
          </a:r>
          <a:r>
            <a:rPr lang="en-US" sz="800" kern="1200" dirty="0" err="1"/>
            <a:t>pengguna</a:t>
          </a:r>
          <a:r>
            <a:rPr lang="en-US" sz="800" kern="1200" dirty="0"/>
            <a:t> yang </a:t>
          </a:r>
          <a:r>
            <a:rPr lang="en-US" sz="800" kern="1200" dirty="0" err="1"/>
            <a:t>dilaksanakan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konsisten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ditindaklanjuti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berkala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tersistem</a:t>
          </a:r>
          <a:r>
            <a:rPr lang="en-US" sz="800" kern="1200" dirty="0"/>
            <a:t>.</a:t>
          </a:r>
        </a:p>
      </dsp:txBody>
      <dsp:txXfrm>
        <a:off x="0" y="4372912"/>
        <a:ext cx="6411729" cy="496800"/>
      </dsp:txXfrm>
    </dsp:sp>
    <dsp:sp modelId="{EC187767-1E1E-44F1-B655-FC6822E2F3C7}">
      <dsp:nvSpPr>
        <dsp:cNvPr id="0" name=""/>
        <dsp:cNvSpPr/>
      </dsp:nvSpPr>
      <dsp:spPr>
        <a:xfrm>
          <a:off x="0" y="4869712"/>
          <a:ext cx="6411729" cy="23985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Kesimpulan</a:t>
          </a:r>
          <a:r>
            <a:rPr lang="en-US" sz="1000" b="1" kern="1200" dirty="0"/>
            <a:t> </a:t>
          </a:r>
          <a:r>
            <a:rPr lang="en-US" sz="1000" b="1" kern="1200" dirty="0" err="1"/>
            <a:t>hasil</a:t>
          </a:r>
          <a:r>
            <a:rPr lang="en-US" sz="1000" b="1" kern="1200" dirty="0"/>
            <a:t> </a:t>
          </a: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ketercapaian</a:t>
          </a:r>
          <a:r>
            <a:rPr lang="en-US" sz="1000" b="1" kern="1200" dirty="0"/>
            <a:t> </a:t>
          </a:r>
          <a:r>
            <a:rPr lang="en-US" sz="1000" b="1" kern="1200" dirty="0" err="1"/>
            <a:t>standar</a:t>
          </a:r>
          <a:r>
            <a:rPr lang="en-US" sz="1000" b="1" kern="1200" dirty="0"/>
            <a:t> </a:t>
          </a:r>
          <a:r>
            <a:rPr lang="id-ID" sz="1000" b="1" kern="1200" dirty="0"/>
            <a:t>SDM</a:t>
          </a:r>
          <a:r>
            <a:rPr lang="en-US" sz="1000" b="1" kern="1200" dirty="0"/>
            <a:t> </a:t>
          </a:r>
          <a:r>
            <a:rPr lang="en-US" sz="1000" b="1" kern="1200" dirty="0" err="1"/>
            <a:t>serta</a:t>
          </a:r>
          <a:r>
            <a:rPr lang="en-US" sz="1000" b="1" kern="1200" dirty="0"/>
            <a:t> </a:t>
          </a:r>
          <a:r>
            <a:rPr lang="en-US" sz="1000" b="1" kern="1200" dirty="0" err="1"/>
            <a:t>tindak</a:t>
          </a:r>
          <a:r>
            <a:rPr lang="en-US" sz="1000" b="1" kern="1200" dirty="0"/>
            <a:t> </a:t>
          </a:r>
          <a:r>
            <a:rPr lang="en-US" sz="1000" b="1" kern="1200" dirty="0" err="1"/>
            <a:t>lanjut</a:t>
          </a:r>
          <a:endParaRPr lang="en-US" sz="1000" kern="1200" dirty="0"/>
        </a:p>
      </dsp:txBody>
      <dsp:txXfrm>
        <a:off x="11709" y="4881421"/>
        <a:ext cx="6388311" cy="216432"/>
      </dsp:txXfrm>
    </dsp:sp>
    <dsp:sp modelId="{C70DD2C8-ECB3-4C03-9359-C9B55E68D106}">
      <dsp:nvSpPr>
        <dsp:cNvPr id="0" name=""/>
        <dsp:cNvSpPr/>
      </dsp:nvSpPr>
      <dsp:spPr>
        <a:xfrm>
          <a:off x="0" y="5109562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Ringkasan</a:t>
          </a:r>
          <a:r>
            <a:rPr lang="en-US" sz="800" kern="1200" dirty="0"/>
            <a:t> </a:t>
          </a:r>
          <a:r>
            <a:rPr lang="en-US" sz="800" kern="1200" dirty="0" err="1"/>
            <a:t>dari</a:t>
          </a:r>
          <a:r>
            <a:rPr lang="en-US" sz="800" kern="1200" dirty="0"/>
            <a:t>: </a:t>
          </a:r>
          <a:r>
            <a:rPr lang="en-US" sz="800" kern="1200" dirty="0" err="1"/>
            <a:t>pemosisian</a:t>
          </a:r>
          <a:r>
            <a:rPr lang="en-US" sz="800" kern="1200" dirty="0"/>
            <a:t>, </a:t>
          </a:r>
          <a:r>
            <a:rPr lang="en-US" sz="800" kern="1200" dirty="0" err="1"/>
            <a:t>masalah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rencana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 SDM.	</a:t>
          </a:r>
        </a:p>
      </dsp:txBody>
      <dsp:txXfrm>
        <a:off x="0" y="5109562"/>
        <a:ext cx="6411729" cy="1656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347887"/>
          <a:ext cx="6411729" cy="239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Latar</a:t>
          </a:r>
          <a:r>
            <a:rPr lang="en-US" sz="1000" b="1" kern="1200" dirty="0"/>
            <a:t> </a:t>
          </a:r>
          <a:r>
            <a:rPr lang="en-US" sz="1000" b="1" kern="1200" dirty="0" err="1"/>
            <a:t>Belakang</a:t>
          </a:r>
          <a:endParaRPr lang="en-US" sz="1000" kern="1200" dirty="0"/>
        </a:p>
      </dsp:txBody>
      <dsp:txXfrm>
        <a:off x="11709" y="359596"/>
        <a:ext cx="6388311" cy="216432"/>
      </dsp:txXfrm>
    </dsp:sp>
    <dsp:sp modelId="{9DC30CB3-5443-4E4F-8798-717384E476F7}">
      <dsp:nvSpPr>
        <dsp:cNvPr id="0" name=""/>
        <dsp:cNvSpPr/>
      </dsp:nvSpPr>
      <dsp:spPr>
        <a:xfrm>
          <a:off x="0" y="587737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latar</a:t>
          </a:r>
          <a:r>
            <a:rPr lang="en-US" sz="800" kern="1200" dirty="0"/>
            <a:t> </a:t>
          </a:r>
          <a:r>
            <a:rPr lang="en-US" sz="800" kern="1200" dirty="0" err="1"/>
            <a:t>belakang</a:t>
          </a:r>
          <a:r>
            <a:rPr lang="en-US" sz="800" kern="1200" dirty="0"/>
            <a:t>, </a:t>
          </a:r>
          <a:r>
            <a:rPr lang="en-US" sz="800" kern="1200" dirty="0" err="1"/>
            <a:t>tujuan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rasional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: </a:t>
          </a:r>
          <a:r>
            <a:rPr lang="en-US" sz="800" kern="1200" dirty="0" err="1"/>
            <a:t>penetapan</a:t>
          </a:r>
          <a:r>
            <a:rPr lang="en-US" sz="800" kern="1200" dirty="0"/>
            <a:t>,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implementasi</a:t>
          </a:r>
          <a:r>
            <a:rPr lang="en-US" sz="800" kern="1200" dirty="0"/>
            <a:t>, </a:t>
          </a:r>
          <a:r>
            <a:rPr lang="en-US" sz="800" kern="1200" dirty="0" err="1"/>
            <a:t>pelaporan</a:t>
          </a:r>
          <a:r>
            <a:rPr lang="en-US" sz="800" kern="1200" dirty="0"/>
            <a:t>, audit,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pengelolaan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</a:t>
          </a:r>
          <a:r>
            <a:rPr lang="en-US" sz="800" kern="1200" dirty="0" err="1"/>
            <a:t>sarana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prasarana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: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pemeliharaan</a:t>
          </a:r>
          <a:r>
            <a:rPr lang="en-US" sz="800" kern="1200" dirty="0"/>
            <a:t>, </a:t>
          </a:r>
          <a:r>
            <a:rPr lang="en-US" sz="800" kern="1200" dirty="0" err="1"/>
            <a:t>evaluasi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terhadap</a:t>
          </a:r>
          <a:r>
            <a:rPr lang="en-US" sz="800" kern="1200" dirty="0"/>
            <a:t> </a:t>
          </a:r>
          <a:r>
            <a:rPr lang="en-US" sz="800" kern="1200" dirty="0" err="1"/>
            <a:t>fasilitas</a:t>
          </a:r>
          <a:r>
            <a:rPr lang="en-US" sz="800" kern="1200" dirty="0"/>
            <a:t> </a:t>
          </a:r>
          <a:r>
            <a:rPr lang="en-US" sz="800" kern="1200" dirty="0" err="1"/>
            <a:t>fisik</a:t>
          </a:r>
          <a:r>
            <a:rPr lang="en-US" sz="800" kern="1200" dirty="0"/>
            <a:t>, </a:t>
          </a:r>
          <a:r>
            <a:rPr lang="en-US" sz="800" kern="1200" dirty="0" err="1"/>
            <a:t>termasuk</a:t>
          </a:r>
          <a:r>
            <a:rPr lang="en-US" sz="800" kern="1200" dirty="0"/>
            <a:t> </a:t>
          </a:r>
          <a:r>
            <a:rPr lang="en-US" sz="800" kern="1200" dirty="0" err="1"/>
            <a:t>fasilitas</a:t>
          </a:r>
          <a:r>
            <a:rPr lang="en-US" sz="800" kern="1200" dirty="0"/>
            <a:t> </a:t>
          </a:r>
          <a:r>
            <a:rPr lang="en-US" sz="800" kern="1200" dirty="0" err="1"/>
            <a:t>Teknologi</a:t>
          </a:r>
          <a:r>
            <a:rPr lang="en-US" sz="800" kern="1200" dirty="0"/>
            <a:t> </a:t>
          </a:r>
          <a:r>
            <a:rPr lang="en-US" sz="800" kern="1200" dirty="0" err="1"/>
            <a:t>Informasi</a:t>
          </a:r>
          <a:r>
            <a:rPr lang="en-US" sz="800" kern="1200" dirty="0"/>
            <a:t>.</a:t>
          </a:r>
          <a:endParaRPr lang="en-US" sz="800" b="0" kern="1200" dirty="0">
            <a:latin typeface="+mn-lt"/>
          </a:endParaRPr>
        </a:p>
      </dsp:txBody>
      <dsp:txXfrm>
        <a:off x="0" y="587737"/>
        <a:ext cx="6411729" cy="362250"/>
      </dsp:txXfrm>
    </dsp:sp>
    <dsp:sp modelId="{BB10665E-3681-48AF-8D13-2B8A0C41A91D}">
      <dsp:nvSpPr>
        <dsp:cNvPr id="0" name=""/>
        <dsp:cNvSpPr/>
      </dsp:nvSpPr>
      <dsp:spPr>
        <a:xfrm>
          <a:off x="0" y="949987"/>
          <a:ext cx="6411729" cy="239850"/>
        </a:xfrm>
        <a:prstGeom prst="roundRect">
          <a:avLst/>
        </a:prstGeom>
        <a:solidFill>
          <a:schemeClr val="accent3">
            <a:hueOff val="338825"/>
            <a:satOff val="12500"/>
            <a:lumOff val="-18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Kebijakan</a:t>
          </a:r>
          <a:endParaRPr lang="en-US" sz="1000" kern="1200" dirty="0"/>
        </a:p>
      </dsp:txBody>
      <dsp:txXfrm>
        <a:off x="11709" y="961696"/>
        <a:ext cx="6388311" cy="216432"/>
      </dsp:txXfrm>
    </dsp:sp>
    <dsp:sp modelId="{B743F4D8-190D-4A42-998B-34D5037B107C}">
      <dsp:nvSpPr>
        <dsp:cNvPr id="0" name=""/>
        <dsp:cNvSpPr/>
      </dsp:nvSpPr>
      <dsp:spPr>
        <a:xfrm>
          <a:off x="0" y="118983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Dokumen</a:t>
          </a:r>
          <a:r>
            <a:rPr lang="en-US" sz="800" kern="1200" dirty="0"/>
            <a:t> formal </a:t>
          </a:r>
          <a:r>
            <a:rPr lang="en-US" sz="800" kern="1200" dirty="0" err="1"/>
            <a:t>tentang</a:t>
          </a:r>
          <a:r>
            <a:rPr lang="en-US" sz="800" kern="1200" dirty="0"/>
            <a:t>: 1) </a:t>
          </a:r>
          <a:r>
            <a:rPr lang="en-US" sz="800" kern="1200" dirty="0" err="1"/>
            <a:t>kebijakan</a:t>
          </a:r>
          <a:r>
            <a:rPr lang="en-US" sz="800" kern="1200" dirty="0"/>
            <a:t> </a:t>
          </a:r>
          <a:r>
            <a:rPr lang="en-US" sz="800" kern="1200" dirty="0" err="1"/>
            <a:t>pengelolaan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 (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sumber-sumber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, </a:t>
          </a:r>
          <a:r>
            <a:rPr lang="en-US" sz="800" kern="1200" dirty="0" err="1"/>
            <a:t>pengalokasian</a:t>
          </a:r>
          <a:r>
            <a:rPr lang="en-US" sz="800" kern="1200" dirty="0"/>
            <a:t>, </a:t>
          </a:r>
          <a:r>
            <a:rPr lang="en-US" sz="800" kern="1200" dirty="0" err="1"/>
            <a:t>realisasi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pertanggung</a:t>
          </a:r>
          <a:r>
            <a:rPr lang="en-US" sz="800" kern="1200" dirty="0"/>
            <a:t> </a:t>
          </a:r>
          <a:r>
            <a:rPr lang="en-US" sz="800" kern="1200" dirty="0" err="1"/>
            <a:t>jawaban</a:t>
          </a:r>
          <a:r>
            <a:rPr lang="en-US" sz="800" kern="1200" dirty="0"/>
            <a:t>), 2) </a:t>
          </a:r>
          <a:r>
            <a:rPr lang="en-US" sz="800" kern="1200" dirty="0" err="1"/>
            <a:t>kebijakan</a:t>
          </a:r>
          <a:r>
            <a:rPr lang="en-US" sz="800" kern="1200" dirty="0"/>
            <a:t> </a:t>
          </a:r>
          <a:r>
            <a:rPr lang="en-US" sz="800" kern="1200" dirty="0" err="1"/>
            <a:t>pengelolaan</a:t>
          </a:r>
          <a:r>
            <a:rPr lang="en-US" sz="800" kern="1200" dirty="0"/>
            <a:t> </a:t>
          </a:r>
          <a:r>
            <a:rPr lang="en-US" sz="800" kern="1200" dirty="0" err="1"/>
            <a:t>sarpras</a:t>
          </a:r>
          <a:r>
            <a:rPr lang="en-US" sz="800" kern="1200" dirty="0"/>
            <a:t> (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pengadaan</a:t>
          </a:r>
          <a:r>
            <a:rPr lang="en-US" sz="800" kern="1200" dirty="0"/>
            <a:t>, </a:t>
          </a:r>
          <a:r>
            <a:rPr lang="en-US" sz="800" kern="1200" dirty="0" err="1"/>
            <a:t>pemanfaatan</a:t>
          </a:r>
          <a:r>
            <a:rPr lang="en-US" sz="800" kern="1200" dirty="0"/>
            <a:t>, </a:t>
          </a:r>
          <a:r>
            <a:rPr lang="en-US" sz="800" kern="1200" dirty="0" err="1"/>
            <a:t>pemeliharaan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penghapusan</a:t>
          </a:r>
          <a:r>
            <a:rPr lang="en-US" sz="800" kern="1200" dirty="0"/>
            <a:t>).</a:t>
          </a:r>
        </a:p>
      </dsp:txBody>
      <dsp:txXfrm>
        <a:off x="0" y="1189837"/>
        <a:ext cx="6411729" cy="253575"/>
      </dsp:txXfrm>
    </dsp:sp>
    <dsp:sp modelId="{0C6250E1-16C7-4468-9673-D02DD1169685}">
      <dsp:nvSpPr>
        <dsp:cNvPr id="0" name=""/>
        <dsp:cNvSpPr/>
      </dsp:nvSpPr>
      <dsp:spPr>
        <a:xfrm>
          <a:off x="0" y="1443412"/>
          <a:ext cx="6411729" cy="239850"/>
        </a:xfrm>
        <a:prstGeom prst="roundRect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1709" y="1455121"/>
        <a:ext cx="6388311" cy="216432"/>
      </dsp:txXfrm>
    </dsp:sp>
    <dsp:sp modelId="{7438BCAD-2F7D-41A1-8E95-AE8439AF2BF6}">
      <dsp:nvSpPr>
        <dsp:cNvPr id="0" name=""/>
        <dsp:cNvSpPr/>
      </dsp:nvSpPr>
      <dsp:spPr>
        <a:xfrm>
          <a:off x="0" y="168326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Mencakup</a:t>
          </a:r>
          <a:r>
            <a:rPr lang="en-US" sz="800" b="1" kern="1200" dirty="0"/>
            <a:t>: </a:t>
          </a:r>
          <a:r>
            <a:rPr lang="en-US" sz="800" b="0" kern="1200" dirty="0"/>
            <a:t>1) </a:t>
          </a:r>
          <a:r>
            <a:rPr lang="en-US" sz="800" b="0" kern="1200" dirty="0" err="1"/>
            <a:t>m</a:t>
          </a:r>
          <a:r>
            <a:rPr lang="en-US" sz="800" kern="1200" dirty="0" err="1"/>
            <a:t>ekanisme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PT (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sumber-sumber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, </a:t>
          </a:r>
          <a:r>
            <a:rPr lang="en-US" sz="800" kern="1200" dirty="0" err="1"/>
            <a:t>pengalokasian</a:t>
          </a:r>
          <a:r>
            <a:rPr lang="en-US" sz="800" kern="1200" dirty="0"/>
            <a:t>, </a:t>
          </a:r>
          <a:r>
            <a:rPr lang="en-US" sz="800" kern="1200" dirty="0" err="1"/>
            <a:t>realisasi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pertanggung</a:t>
          </a:r>
          <a:r>
            <a:rPr lang="en-US" sz="800" kern="1200" dirty="0"/>
            <a:t> </a:t>
          </a:r>
          <a:r>
            <a:rPr lang="en-US" sz="800" kern="1200" dirty="0" err="1"/>
            <a:t>jawaban</a:t>
          </a:r>
          <a:r>
            <a:rPr lang="en-US" sz="800" kern="1200" dirty="0"/>
            <a:t>)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sarpras</a:t>
          </a:r>
          <a:r>
            <a:rPr lang="en-US" sz="800" kern="1200" dirty="0"/>
            <a:t> (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pengadaan</a:t>
          </a:r>
          <a:r>
            <a:rPr lang="en-US" sz="800" kern="1200" dirty="0"/>
            <a:t>, </a:t>
          </a:r>
          <a:r>
            <a:rPr lang="en-US" sz="800" kern="1200" dirty="0" err="1"/>
            <a:t>pemanfaatan</a:t>
          </a:r>
          <a:r>
            <a:rPr lang="en-US" sz="800" kern="1200" dirty="0"/>
            <a:t>, </a:t>
          </a:r>
          <a:r>
            <a:rPr lang="en-US" sz="800" kern="1200" dirty="0" err="1"/>
            <a:t>pemeliharaan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penghapusan</a:t>
          </a:r>
          <a:r>
            <a:rPr lang="en-US" sz="800" kern="1200" dirty="0"/>
            <a:t>).</a:t>
          </a:r>
        </a:p>
      </dsp:txBody>
      <dsp:txXfrm>
        <a:off x="0" y="1683262"/>
        <a:ext cx="6411729" cy="253575"/>
      </dsp:txXfrm>
    </dsp:sp>
    <dsp:sp modelId="{D6978E3E-6F50-4722-857B-924D7D7BF191}">
      <dsp:nvSpPr>
        <dsp:cNvPr id="0" name=""/>
        <dsp:cNvSpPr/>
      </dsp:nvSpPr>
      <dsp:spPr>
        <a:xfrm>
          <a:off x="0" y="1936837"/>
          <a:ext cx="6411729" cy="239850"/>
        </a:xfrm>
        <a:prstGeom prst="roundRect">
          <a:avLst/>
        </a:prstGeom>
        <a:solidFill>
          <a:schemeClr val="accent3">
            <a:hueOff val="1016475"/>
            <a:satOff val="37500"/>
            <a:lumOff val="-55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Utama</a:t>
          </a:r>
          <a:endParaRPr lang="en-US" sz="1000" kern="1200" dirty="0"/>
        </a:p>
      </dsp:txBody>
      <dsp:txXfrm>
        <a:off x="11709" y="1948546"/>
        <a:ext cx="6388311" cy="216432"/>
      </dsp:txXfrm>
    </dsp:sp>
    <dsp:sp modelId="{F7AFCEDC-DACF-487F-B7ED-E0728F7D7B31}">
      <dsp:nvSpPr>
        <dsp:cNvPr id="0" name=""/>
        <dsp:cNvSpPr/>
      </dsp:nvSpPr>
      <dsp:spPr>
        <a:xfrm>
          <a:off x="0" y="217668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b="1" kern="1200" dirty="0" err="1"/>
            <a:t>Keuangan</a:t>
          </a:r>
          <a:r>
            <a:rPr lang="en-US" sz="800" b="1" kern="1200" dirty="0"/>
            <a:t>, </a:t>
          </a:r>
          <a:r>
            <a:rPr lang="en-US" sz="800" b="1" kern="1200" dirty="0" err="1"/>
            <a:t>Sarana</a:t>
          </a:r>
          <a:r>
            <a:rPr lang="en-US" sz="800" b="1" kern="1200" dirty="0"/>
            <a:t> </a:t>
          </a:r>
          <a:r>
            <a:rPr lang="en-US" sz="800" b="0" kern="1200" dirty="0"/>
            <a:t>(</a:t>
          </a:r>
          <a:r>
            <a:rPr lang="en-US" sz="800" b="0" kern="1200" dirty="0" err="1"/>
            <a:t>Kecukupan</a:t>
          </a:r>
          <a:r>
            <a:rPr lang="en-US" sz="800" b="0" kern="1200" dirty="0"/>
            <a:t>, </a:t>
          </a:r>
          <a:r>
            <a:rPr lang="en-US" sz="800" b="0" kern="1200" dirty="0" err="1"/>
            <a:t>Aksesibilitas</a:t>
          </a:r>
          <a:r>
            <a:rPr lang="en-US" sz="800" b="0" kern="1200" dirty="0"/>
            <a:t>, </a:t>
          </a:r>
          <a:r>
            <a:rPr lang="en-US" sz="800" b="0" kern="1200" dirty="0" err="1"/>
            <a:t>dan</a:t>
          </a:r>
          <a:r>
            <a:rPr lang="en-US" sz="800" b="0" kern="1200" dirty="0"/>
            <a:t> </a:t>
          </a:r>
          <a:r>
            <a:rPr lang="en-US" sz="800" b="0" kern="1200" dirty="0" err="1"/>
            <a:t>Mutu</a:t>
          </a:r>
          <a:r>
            <a:rPr lang="en-US" sz="800" b="0" kern="1200" dirty="0"/>
            <a:t> </a:t>
          </a:r>
          <a:r>
            <a:rPr lang="en-US" sz="800" b="0" kern="1200" dirty="0" err="1"/>
            <a:t>Sarana</a:t>
          </a:r>
          <a:r>
            <a:rPr lang="en-US" sz="800" b="0" kern="1200" dirty="0"/>
            <a:t> </a:t>
          </a:r>
          <a:r>
            <a:rPr lang="en-US" sz="800" b="0" kern="1200" dirty="0" err="1"/>
            <a:t>dan</a:t>
          </a:r>
          <a:r>
            <a:rPr lang="en-US" sz="800" b="0" kern="1200" dirty="0"/>
            <a:t> </a:t>
          </a:r>
          <a:r>
            <a:rPr lang="en-US" sz="800" b="0" kern="1200" dirty="0" err="1"/>
            <a:t>Kecukupan</a:t>
          </a:r>
          <a:r>
            <a:rPr lang="en-US" sz="800" b="0" kern="1200" dirty="0"/>
            <a:t>, </a:t>
          </a:r>
          <a:r>
            <a:rPr lang="en-US" sz="800" b="0" kern="1200" dirty="0" err="1"/>
            <a:t>aksesibilitas</a:t>
          </a:r>
          <a:r>
            <a:rPr lang="en-US" sz="800" b="0" kern="1200" dirty="0"/>
            <a:t> </a:t>
          </a:r>
          <a:r>
            <a:rPr lang="en-US" sz="800" b="0" kern="1200" dirty="0" err="1"/>
            <a:t>dan</a:t>
          </a:r>
          <a:r>
            <a:rPr lang="en-US" sz="800" b="0" kern="1200" dirty="0"/>
            <a:t> </a:t>
          </a:r>
          <a:r>
            <a:rPr lang="en-US" sz="800" b="0" kern="1200" dirty="0" err="1"/>
            <a:t>mutu</a:t>
          </a:r>
          <a:r>
            <a:rPr lang="en-US" sz="800" b="0" kern="1200" dirty="0"/>
            <a:t> </a:t>
          </a:r>
          <a:r>
            <a:rPr lang="en-US" sz="800" b="0" kern="1200" dirty="0" err="1"/>
            <a:t>Sistem</a:t>
          </a:r>
          <a:r>
            <a:rPr lang="en-US" sz="800" b="0" kern="1200" dirty="0"/>
            <a:t> </a:t>
          </a:r>
          <a:r>
            <a:rPr lang="en-US" sz="800" b="0" kern="1200" dirty="0" err="1"/>
            <a:t>informasi</a:t>
          </a:r>
          <a:r>
            <a:rPr lang="en-US" sz="800" b="0" kern="1200" dirty="0"/>
            <a:t>), </a:t>
          </a:r>
          <a:r>
            <a:rPr lang="en-US" sz="800" b="1" kern="1200" dirty="0" err="1"/>
            <a:t>dan</a:t>
          </a:r>
          <a:r>
            <a:rPr lang="en-US" sz="800" b="1" kern="1200" dirty="0"/>
            <a:t> </a:t>
          </a:r>
          <a:r>
            <a:rPr lang="en-US" sz="800" b="1" kern="1200" dirty="0" err="1"/>
            <a:t>Kecukupan</a:t>
          </a:r>
          <a:r>
            <a:rPr lang="en-US" sz="800" b="1" kern="1200" dirty="0"/>
            <a:t>, </a:t>
          </a:r>
          <a:r>
            <a:rPr lang="en-US" sz="800" b="1" kern="1200" dirty="0" err="1"/>
            <a:t>Aksesibilitas</a:t>
          </a:r>
          <a:r>
            <a:rPr lang="en-US" sz="800" b="1" kern="1200" dirty="0"/>
            <a:t>, </a:t>
          </a:r>
          <a:r>
            <a:rPr lang="en-US" sz="800" b="1" kern="1200" dirty="0" err="1"/>
            <a:t>dan</a:t>
          </a:r>
          <a:r>
            <a:rPr lang="en-US" sz="800" b="1" kern="1200" dirty="0"/>
            <a:t> </a:t>
          </a:r>
          <a:r>
            <a:rPr lang="en-US" sz="800" b="1" kern="1200" dirty="0" err="1"/>
            <a:t>Mutu</a:t>
          </a:r>
          <a:r>
            <a:rPr lang="en-US" sz="800" b="1" kern="1200" dirty="0"/>
            <a:t> </a:t>
          </a:r>
          <a:r>
            <a:rPr lang="en-US" sz="800" b="1" kern="1200" dirty="0" err="1"/>
            <a:t>Prasarana</a:t>
          </a:r>
          <a:r>
            <a:rPr lang="en-US" sz="800" b="1" kern="1200" dirty="0"/>
            <a:t>.</a:t>
          </a:r>
          <a:endParaRPr lang="en-US" sz="800" kern="1200" dirty="0"/>
        </a:p>
      </dsp:txBody>
      <dsp:txXfrm>
        <a:off x="0" y="2176687"/>
        <a:ext cx="6411729" cy="253575"/>
      </dsp:txXfrm>
    </dsp:sp>
    <dsp:sp modelId="{2DEDA631-A163-4BBA-9953-02E40868F95B}">
      <dsp:nvSpPr>
        <dsp:cNvPr id="0" name=""/>
        <dsp:cNvSpPr/>
      </dsp:nvSpPr>
      <dsp:spPr>
        <a:xfrm>
          <a:off x="0" y="2424818"/>
          <a:ext cx="6411729" cy="23985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Tambahan</a:t>
          </a:r>
          <a:endParaRPr lang="en-US" sz="1000" kern="1200" dirty="0"/>
        </a:p>
      </dsp:txBody>
      <dsp:txXfrm>
        <a:off x="11709" y="2436527"/>
        <a:ext cx="6388311" cy="216432"/>
      </dsp:txXfrm>
    </dsp:sp>
    <dsp:sp modelId="{A730551C-AD14-47EA-8567-2FF41910E193}">
      <dsp:nvSpPr>
        <dsp:cNvPr id="0" name=""/>
        <dsp:cNvSpPr/>
      </dsp:nvSpPr>
      <dsp:spPr>
        <a:xfrm>
          <a:off x="0" y="267011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Adalah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, </a:t>
          </a:r>
          <a:r>
            <a:rPr lang="en-US" sz="800" kern="1200" dirty="0" err="1"/>
            <a:t>sarana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prasarana</a:t>
          </a:r>
          <a:r>
            <a:rPr lang="en-US" sz="800" kern="1200" dirty="0"/>
            <a:t> lain yang </a:t>
          </a:r>
          <a:r>
            <a:rPr lang="en-US" sz="800" kern="1200" dirty="0" err="1"/>
            <a:t>ditetapkan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PT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melampui</a:t>
          </a:r>
          <a:r>
            <a:rPr lang="en-US" sz="800" kern="1200" dirty="0"/>
            <a:t> SN DIKTI. Data </a:t>
          </a:r>
          <a:r>
            <a:rPr lang="en-US" sz="800" kern="1200" dirty="0" err="1"/>
            <a:t>indikator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tambahan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diukur</a:t>
          </a:r>
          <a:r>
            <a:rPr lang="en-US" sz="800" kern="1200" dirty="0"/>
            <a:t>, </a:t>
          </a:r>
          <a:r>
            <a:rPr lang="en-US" sz="800" kern="1200" dirty="0" err="1"/>
            <a:t>dimonitor</a:t>
          </a:r>
          <a:r>
            <a:rPr lang="en-US" sz="800" kern="1200" dirty="0"/>
            <a:t>, </a:t>
          </a:r>
          <a:r>
            <a:rPr lang="en-US" sz="800" kern="1200" dirty="0" err="1"/>
            <a:t>dikaji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dianalisis</a:t>
          </a:r>
          <a:r>
            <a:rPr lang="en-US" sz="800" kern="1200" dirty="0"/>
            <a:t>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berkelanjutan</a:t>
          </a:r>
          <a:r>
            <a:rPr lang="en-US" sz="800" kern="1200" dirty="0"/>
            <a:t>.</a:t>
          </a:r>
        </a:p>
      </dsp:txBody>
      <dsp:txXfrm>
        <a:off x="0" y="2670112"/>
        <a:ext cx="6411729" cy="253575"/>
      </dsp:txXfrm>
    </dsp:sp>
    <dsp:sp modelId="{D2D630EE-C109-4E93-BA07-03321C5EAE52}">
      <dsp:nvSpPr>
        <dsp:cNvPr id="0" name=""/>
        <dsp:cNvSpPr/>
      </dsp:nvSpPr>
      <dsp:spPr>
        <a:xfrm>
          <a:off x="0" y="2923687"/>
          <a:ext cx="6411729" cy="239850"/>
        </a:xfrm>
        <a:prstGeom prst="roundRect">
          <a:avLst/>
        </a:prstGeom>
        <a:solidFill>
          <a:schemeClr val="accent3">
            <a:hueOff val="1694124"/>
            <a:satOff val="62500"/>
            <a:lumOff val="-91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Capaian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endParaRPr lang="en-US" sz="1000" kern="1200" dirty="0"/>
        </a:p>
      </dsp:txBody>
      <dsp:txXfrm>
        <a:off x="11709" y="2935396"/>
        <a:ext cx="6388311" cy="216432"/>
      </dsp:txXfrm>
    </dsp:sp>
    <dsp:sp modelId="{23F3AF34-2715-49E5-9F52-529EF0CC3006}">
      <dsp:nvSpPr>
        <dsp:cNvPr id="0" name=""/>
        <dsp:cNvSpPr/>
      </dsp:nvSpPr>
      <dsp:spPr>
        <a:xfrm>
          <a:off x="0" y="3163537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ketidakberhasilan</a:t>
          </a:r>
          <a:r>
            <a:rPr lang="en-US" sz="800" kern="1200" dirty="0"/>
            <a:t> </a:t>
          </a:r>
          <a:r>
            <a:rPr lang="en-US" sz="800" kern="1200" dirty="0" err="1"/>
            <a:t>pencapaian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yang </a:t>
          </a:r>
          <a:r>
            <a:rPr lang="en-US" sz="800" kern="1200" dirty="0" err="1"/>
            <a:t>telah</a:t>
          </a:r>
          <a:r>
            <a:rPr lang="en-US" sz="800" kern="1200" dirty="0"/>
            <a:t> </a:t>
          </a:r>
          <a:r>
            <a:rPr lang="en-US" sz="800" kern="1200" dirty="0" err="1"/>
            <a:t>ditetapkan</a:t>
          </a:r>
          <a:r>
            <a:rPr lang="en-US" sz="800" kern="1200" dirty="0"/>
            <a:t>.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diukur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metoda</a:t>
          </a:r>
          <a:r>
            <a:rPr lang="en-US" sz="800" kern="1200" dirty="0"/>
            <a:t> yang </a:t>
          </a:r>
          <a:r>
            <a:rPr lang="en-US" sz="800" kern="1200" dirty="0" err="1"/>
            <a:t>tepat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dianalisis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.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terhadap</a:t>
          </a:r>
          <a:r>
            <a:rPr lang="en-US" sz="800" kern="1200" dirty="0"/>
            <a:t>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identifikasi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pendukung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penghambat</a:t>
          </a:r>
          <a:r>
            <a:rPr lang="en-US" sz="800" kern="1200" dirty="0"/>
            <a:t> </a:t>
          </a:r>
          <a:r>
            <a:rPr lang="en-US" sz="800" kern="1200" dirty="0" err="1"/>
            <a:t>ketercapaian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singkat</a:t>
          </a:r>
          <a:r>
            <a:rPr lang="en-US" sz="800" kern="1200" dirty="0"/>
            <a:t> </a:t>
          </a:r>
          <a:r>
            <a:rPr lang="en-US" sz="800" kern="1200" dirty="0" err="1"/>
            <a:t>tindak</a:t>
          </a:r>
          <a:r>
            <a:rPr lang="en-US" sz="800" kern="1200" dirty="0"/>
            <a:t> </a:t>
          </a:r>
          <a:r>
            <a:rPr lang="en-US" sz="800" kern="1200" dirty="0" err="1"/>
            <a:t>lanjut</a:t>
          </a:r>
          <a:r>
            <a:rPr lang="en-US" sz="800" kern="1200" dirty="0"/>
            <a:t> yang </a:t>
          </a:r>
          <a:r>
            <a:rPr lang="en-US" sz="800" kern="1200" dirty="0" err="1"/>
            <a:t>akan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institusi</a:t>
          </a:r>
          <a:r>
            <a:rPr lang="en-US" sz="800" kern="1200" dirty="0"/>
            <a:t>.</a:t>
          </a:r>
        </a:p>
      </dsp:txBody>
      <dsp:txXfrm>
        <a:off x="0" y="3163537"/>
        <a:ext cx="6411729" cy="362250"/>
      </dsp:txXfrm>
    </dsp:sp>
    <dsp:sp modelId="{2B77AAD6-6F7A-4184-95FE-A99485CDABC4}">
      <dsp:nvSpPr>
        <dsp:cNvPr id="0" name=""/>
        <dsp:cNvSpPr/>
      </dsp:nvSpPr>
      <dsp:spPr>
        <a:xfrm>
          <a:off x="0" y="3525787"/>
          <a:ext cx="6411729" cy="239850"/>
        </a:xfrm>
        <a:prstGeom prst="roundRect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Penjaminan</a:t>
          </a:r>
          <a:r>
            <a:rPr lang="en-US" sz="1000" b="1" kern="1200" dirty="0"/>
            <a:t> </a:t>
          </a:r>
          <a:r>
            <a:rPr lang="en-US" sz="1000" b="1" kern="1200" dirty="0" err="1"/>
            <a:t>Mutu</a:t>
          </a:r>
          <a:r>
            <a:rPr lang="en-US" sz="1000" b="1" kern="1200" dirty="0"/>
            <a:t> </a:t>
          </a:r>
          <a:r>
            <a:rPr lang="id-ID" sz="1000" b="1" kern="1200" dirty="0"/>
            <a:t>Keuangan, Sarana dan Prasarana</a:t>
          </a:r>
          <a:endParaRPr lang="en-US" sz="1000" kern="1200" dirty="0"/>
        </a:p>
      </dsp:txBody>
      <dsp:txXfrm>
        <a:off x="11709" y="3537496"/>
        <a:ext cx="6388311" cy="216432"/>
      </dsp:txXfrm>
    </dsp:sp>
    <dsp:sp modelId="{12D3B0C4-5A49-402C-A73C-31D49B9D651D}">
      <dsp:nvSpPr>
        <dsp:cNvPr id="0" name=""/>
        <dsp:cNvSpPr/>
      </dsp:nvSpPr>
      <dsp:spPr>
        <a:xfrm>
          <a:off x="0" y="376563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penjaminan</a:t>
          </a:r>
          <a:r>
            <a:rPr lang="en-US" sz="800" kern="1200" dirty="0"/>
            <a:t> </a:t>
          </a:r>
          <a:r>
            <a:rPr lang="en-US" sz="800" kern="1200" dirty="0" err="1"/>
            <a:t>mutu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, </a:t>
          </a:r>
          <a:r>
            <a:rPr lang="en-US" sz="800" kern="1200" dirty="0" err="1"/>
            <a:t>sarana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prasarana</a:t>
          </a:r>
          <a:r>
            <a:rPr lang="en-US" sz="800" kern="1200" dirty="0"/>
            <a:t> yang </a:t>
          </a:r>
          <a:r>
            <a:rPr lang="en-US" sz="800" kern="1200" dirty="0" err="1"/>
            <a:t>ditetapkan</a:t>
          </a:r>
          <a:r>
            <a:rPr lang="en-US" sz="800" kern="1200" dirty="0"/>
            <a:t>, </a:t>
          </a:r>
          <a:r>
            <a:rPr lang="en-US" sz="800" kern="1200" dirty="0" err="1"/>
            <a:t>dilaksanakan</a:t>
          </a:r>
          <a:r>
            <a:rPr lang="en-US" sz="800" kern="1200" dirty="0"/>
            <a:t>,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dikendalikan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upaya</a:t>
          </a:r>
          <a:r>
            <a:rPr lang="en-US" sz="800" kern="1200" dirty="0"/>
            <a:t> </a:t>
          </a:r>
          <a:r>
            <a:rPr lang="en-US" sz="800" kern="1200" dirty="0" err="1"/>
            <a:t>peningkatan</a:t>
          </a:r>
          <a:r>
            <a:rPr lang="en-US" sz="800" kern="1200" dirty="0"/>
            <a:t> </a:t>
          </a:r>
          <a:r>
            <a:rPr lang="en-US" sz="800" kern="1200" dirty="0" err="1"/>
            <a:t>sesuai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siklus</a:t>
          </a:r>
          <a:r>
            <a:rPr lang="en-US" sz="800" kern="1200" dirty="0"/>
            <a:t> PPEPP.</a:t>
          </a:r>
        </a:p>
      </dsp:txBody>
      <dsp:txXfrm>
        <a:off x="0" y="3765637"/>
        <a:ext cx="6411729" cy="253575"/>
      </dsp:txXfrm>
    </dsp:sp>
    <dsp:sp modelId="{3A0457DA-DDB8-4110-925B-CFA3955C25B0}">
      <dsp:nvSpPr>
        <dsp:cNvPr id="0" name=""/>
        <dsp:cNvSpPr/>
      </dsp:nvSpPr>
      <dsp:spPr>
        <a:xfrm>
          <a:off x="0" y="4019212"/>
          <a:ext cx="6411729" cy="239850"/>
        </a:xfrm>
        <a:prstGeom prst="roundRect">
          <a:avLst/>
        </a:prstGeom>
        <a:solidFill>
          <a:schemeClr val="accent3">
            <a:hueOff val="2371774"/>
            <a:satOff val="87500"/>
            <a:lumOff val="-128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Kepuasan</a:t>
          </a:r>
          <a:r>
            <a:rPr lang="en-US" sz="1000" b="1" kern="1200" dirty="0"/>
            <a:t> </a:t>
          </a:r>
          <a:r>
            <a:rPr lang="en-US" sz="1000" b="1" kern="1200" dirty="0" err="1"/>
            <a:t>Pengguna</a:t>
          </a:r>
          <a:endParaRPr lang="en-US" sz="1000" kern="1200" dirty="0"/>
        </a:p>
      </dsp:txBody>
      <dsp:txXfrm>
        <a:off x="11709" y="4030921"/>
        <a:ext cx="6388311" cy="216432"/>
      </dsp:txXfrm>
    </dsp:sp>
    <dsp:sp modelId="{5B4B98BC-F355-4510-8CCF-F032AE7AC684}">
      <dsp:nvSpPr>
        <dsp:cNvPr id="0" name=""/>
        <dsp:cNvSpPr/>
      </dsp:nvSpPr>
      <dsp:spPr>
        <a:xfrm>
          <a:off x="0" y="4259062"/>
          <a:ext cx="6411729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mengukur</a:t>
          </a:r>
          <a:r>
            <a:rPr lang="en-US" sz="800" kern="1200" dirty="0"/>
            <a:t> </a:t>
          </a:r>
          <a:r>
            <a:rPr lang="en-US" sz="800" kern="1200" dirty="0" err="1"/>
            <a:t>kepuasan</a:t>
          </a:r>
          <a:r>
            <a:rPr lang="en-US" sz="800" kern="1200" dirty="0"/>
            <a:t> </a:t>
          </a:r>
          <a:r>
            <a:rPr lang="en-US" sz="800" kern="1200" dirty="0" err="1"/>
            <a:t>luaran</a:t>
          </a:r>
          <a:r>
            <a:rPr lang="en-US" sz="800" kern="1200" dirty="0"/>
            <a:t>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(</a:t>
          </a:r>
          <a:r>
            <a:rPr lang="en-US" sz="800" kern="1200" dirty="0" err="1"/>
            <a:t>pengguna</a:t>
          </a:r>
          <a:r>
            <a:rPr lang="en-US" sz="800" kern="1200" dirty="0"/>
            <a:t> </a:t>
          </a:r>
          <a:r>
            <a:rPr lang="en-US" sz="800" kern="1200" dirty="0" err="1"/>
            <a:t>lulusan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), </a:t>
          </a:r>
          <a:r>
            <a:rPr lang="en-US" sz="800" kern="1200" dirty="0" err="1"/>
            <a:t>termasuk</a:t>
          </a:r>
          <a:r>
            <a:rPr lang="en-US" sz="800" kern="1200" dirty="0"/>
            <a:t> </a:t>
          </a:r>
          <a:r>
            <a:rPr lang="en-US" sz="800" kern="1200" dirty="0" err="1"/>
            <a:t>kejelasan</a:t>
          </a:r>
          <a:r>
            <a:rPr lang="en-US" sz="800" kern="1200" dirty="0"/>
            <a:t> </a:t>
          </a:r>
          <a:r>
            <a:rPr lang="en-US" sz="800" kern="1200" dirty="0" err="1"/>
            <a:t>instrumen</a:t>
          </a:r>
          <a:r>
            <a:rPr lang="en-US" sz="800" kern="1200" dirty="0"/>
            <a:t> yang </a:t>
          </a:r>
          <a:r>
            <a:rPr lang="en-US" sz="800" kern="1200" dirty="0" err="1"/>
            <a:t>digunakan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perekaman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datanya</a:t>
          </a:r>
          <a:r>
            <a:rPr lang="en-US" sz="800" kern="1200" dirty="0"/>
            <a:t>.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pengukuran</a:t>
          </a:r>
          <a:r>
            <a:rPr lang="en-US" sz="800" kern="1200" dirty="0"/>
            <a:t> </a:t>
          </a:r>
          <a:r>
            <a:rPr lang="en-US" sz="800" kern="1200" dirty="0" err="1"/>
            <a:t>kepuasan</a:t>
          </a:r>
          <a:r>
            <a:rPr lang="en-US" sz="800" kern="1200" dirty="0"/>
            <a:t> </a:t>
          </a:r>
          <a:r>
            <a:rPr lang="en-US" sz="800" kern="1200" dirty="0" err="1"/>
            <a:t>pengguna</a:t>
          </a:r>
          <a:r>
            <a:rPr lang="en-US" sz="800" kern="1200" dirty="0"/>
            <a:t> yang </a:t>
          </a:r>
          <a:r>
            <a:rPr lang="en-US" sz="800" kern="1200" dirty="0" err="1"/>
            <a:t>dilaksanakan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konsisten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ditindaklanjuti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berkala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tersistem</a:t>
          </a:r>
          <a:r>
            <a:rPr lang="en-US" sz="800" kern="1200" dirty="0"/>
            <a:t>.</a:t>
          </a:r>
        </a:p>
      </dsp:txBody>
      <dsp:txXfrm>
        <a:off x="0" y="4259062"/>
        <a:ext cx="6411729" cy="496800"/>
      </dsp:txXfrm>
    </dsp:sp>
    <dsp:sp modelId="{EC187767-1E1E-44F1-B655-FC6822E2F3C7}">
      <dsp:nvSpPr>
        <dsp:cNvPr id="0" name=""/>
        <dsp:cNvSpPr/>
      </dsp:nvSpPr>
      <dsp:spPr>
        <a:xfrm>
          <a:off x="0" y="4755862"/>
          <a:ext cx="6411729" cy="23985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Kesimpulan</a:t>
          </a:r>
          <a:r>
            <a:rPr lang="en-US" sz="1000" b="1" kern="1200" dirty="0"/>
            <a:t> </a:t>
          </a:r>
          <a:r>
            <a:rPr lang="en-US" sz="1000" b="1" kern="1200" dirty="0" err="1"/>
            <a:t>hasil</a:t>
          </a:r>
          <a:r>
            <a:rPr lang="en-US" sz="1000" b="1" kern="1200" dirty="0"/>
            <a:t> </a:t>
          </a: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ketercapaian</a:t>
          </a:r>
          <a:r>
            <a:rPr lang="en-US" sz="1000" b="1" kern="1200" dirty="0"/>
            <a:t> </a:t>
          </a:r>
          <a:r>
            <a:rPr lang="en-US" sz="1000" b="1" kern="1200" dirty="0" err="1"/>
            <a:t>standar</a:t>
          </a:r>
          <a:r>
            <a:rPr lang="en-US" sz="1000" b="1" kern="1200" dirty="0"/>
            <a:t> </a:t>
          </a:r>
          <a:r>
            <a:rPr lang="id-ID" sz="1000" b="1" kern="1200" dirty="0"/>
            <a:t>Keuangan, Sarana dan Prasarana</a:t>
          </a:r>
          <a:r>
            <a:rPr lang="en-US" sz="1000" b="1" kern="1200" dirty="0"/>
            <a:t> </a:t>
          </a:r>
          <a:r>
            <a:rPr lang="en-US" sz="1000" b="1" kern="1200" dirty="0" err="1"/>
            <a:t>serta</a:t>
          </a:r>
          <a:r>
            <a:rPr lang="en-US" sz="1000" b="1" kern="1200" dirty="0"/>
            <a:t> </a:t>
          </a:r>
          <a:r>
            <a:rPr lang="en-US" sz="1000" b="1" kern="1200" dirty="0" err="1"/>
            <a:t>tindak</a:t>
          </a:r>
          <a:r>
            <a:rPr lang="en-US" sz="1000" b="1" kern="1200" dirty="0"/>
            <a:t> </a:t>
          </a:r>
          <a:r>
            <a:rPr lang="en-US" sz="1000" b="1" kern="1200" dirty="0" err="1"/>
            <a:t>lanjut</a:t>
          </a:r>
          <a:endParaRPr lang="en-US" sz="1000" kern="1200" dirty="0"/>
        </a:p>
      </dsp:txBody>
      <dsp:txXfrm>
        <a:off x="11709" y="4767571"/>
        <a:ext cx="6388311" cy="216432"/>
      </dsp:txXfrm>
    </dsp:sp>
    <dsp:sp modelId="{C70DD2C8-ECB3-4C03-9359-C9B55E68D106}">
      <dsp:nvSpPr>
        <dsp:cNvPr id="0" name=""/>
        <dsp:cNvSpPr/>
      </dsp:nvSpPr>
      <dsp:spPr>
        <a:xfrm>
          <a:off x="0" y="4995712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Ringkasan</a:t>
          </a:r>
          <a:r>
            <a:rPr lang="en-US" sz="800" kern="1200" dirty="0"/>
            <a:t> </a:t>
          </a:r>
          <a:r>
            <a:rPr lang="en-US" sz="800" kern="1200" dirty="0" err="1"/>
            <a:t>dari</a:t>
          </a:r>
          <a:r>
            <a:rPr lang="en-US" sz="800" kern="1200" dirty="0"/>
            <a:t>: </a:t>
          </a:r>
          <a:r>
            <a:rPr lang="en-US" sz="800" kern="1200" dirty="0" err="1"/>
            <a:t>pemosisian</a:t>
          </a:r>
          <a:r>
            <a:rPr lang="en-US" sz="800" kern="1200" dirty="0"/>
            <a:t>, </a:t>
          </a:r>
          <a:r>
            <a:rPr lang="en-US" sz="800" kern="1200" dirty="0" err="1"/>
            <a:t>masalah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rencana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, </a:t>
          </a:r>
          <a:r>
            <a:rPr lang="en-US" sz="800" kern="1200" dirty="0" err="1"/>
            <a:t>sarana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prasarana</a:t>
          </a:r>
          <a:r>
            <a:rPr lang="en-US" sz="800" kern="1200" dirty="0"/>
            <a:t> </a:t>
          </a:r>
        </a:p>
      </dsp:txBody>
      <dsp:txXfrm>
        <a:off x="0" y="4995712"/>
        <a:ext cx="6411729" cy="1656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7597"/>
          <a:ext cx="6411729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Latar</a:t>
          </a:r>
          <a:r>
            <a:rPr lang="en-US" sz="1100" b="1" kern="1200" dirty="0"/>
            <a:t> </a:t>
          </a:r>
          <a:r>
            <a:rPr lang="en-US" sz="1100" b="1" kern="1200" dirty="0" err="1"/>
            <a:t>Belakang</a:t>
          </a:r>
          <a:endParaRPr lang="en-US" sz="1100" kern="1200" dirty="0"/>
        </a:p>
      </dsp:txBody>
      <dsp:txXfrm>
        <a:off x="12879" y="20476"/>
        <a:ext cx="6385971" cy="238077"/>
      </dsp:txXfrm>
    </dsp:sp>
    <dsp:sp modelId="{9DC30CB3-5443-4E4F-8798-717384E476F7}">
      <dsp:nvSpPr>
        <dsp:cNvPr id="0" name=""/>
        <dsp:cNvSpPr/>
      </dsp:nvSpPr>
      <dsp:spPr>
        <a:xfrm>
          <a:off x="0" y="27143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Mencakup</a:t>
          </a:r>
          <a:r>
            <a:rPr lang="en-US" sz="900" kern="1200" dirty="0"/>
            <a:t> </a:t>
          </a:r>
          <a:r>
            <a:rPr lang="en-US" sz="900" kern="1200" dirty="0" err="1"/>
            <a:t>latar</a:t>
          </a:r>
          <a:r>
            <a:rPr lang="en-US" sz="900" kern="1200" dirty="0"/>
            <a:t> </a:t>
          </a:r>
          <a:r>
            <a:rPr lang="en-US" sz="900" kern="1200" dirty="0" err="1"/>
            <a:t>belakang</a:t>
          </a:r>
          <a:r>
            <a:rPr lang="en-US" sz="900" kern="1200" dirty="0"/>
            <a:t>, </a:t>
          </a:r>
          <a:r>
            <a:rPr lang="en-US" sz="900" kern="1200" dirty="0" err="1"/>
            <a:t>tujuan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rasional</a:t>
          </a:r>
          <a:r>
            <a:rPr lang="en-US" sz="900" kern="1200" dirty="0"/>
            <a:t> </a:t>
          </a:r>
          <a:r>
            <a:rPr lang="en-US" sz="900" kern="1200" dirty="0" err="1"/>
            <a:t>penetapan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</a:t>
          </a:r>
          <a:r>
            <a:rPr lang="en-US" sz="900" kern="1200" dirty="0" err="1"/>
            <a:t>pendidikan</a:t>
          </a:r>
          <a:r>
            <a:rPr lang="en-US" sz="900" kern="1200" dirty="0"/>
            <a:t> </a:t>
          </a:r>
          <a:r>
            <a:rPr lang="en-US" sz="900" kern="1200" dirty="0" err="1"/>
            <a:t>tinggi</a:t>
          </a:r>
          <a:r>
            <a:rPr lang="en-US" sz="900" kern="1200" dirty="0"/>
            <a:t> </a:t>
          </a:r>
          <a:r>
            <a:rPr lang="en-US" sz="900" kern="1200" dirty="0" err="1"/>
            <a:t>terkait</a:t>
          </a:r>
          <a:r>
            <a:rPr lang="en-US" sz="900" kern="1200" dirty="0"/>
            <a:t> </a:t>
          </a:r>
          <a:r>
            <a:rPr lang="en-US" sz="900" kern="1200" dirty="0" err="1"/>
            <a:t>pendidikan</a:t>
          </a:r>
          <a:r>
            <a:rPr lang="en-US" sz="900" kern="1200" dirty="0"/>
            <a:t> yang </a:t>
          </a:r>
          <a:r>
            <a:rPr lang="en-US" sz="900" kern="1200" dirty="0" err="1"/>
            <a:t>mencakup</a:t>
          </a:r>
          <a:r>
            <a:rPr lang="en-US" sz="900" kern="1200" dirty="0"/>
            <a:t> </a:t>
          </a:r>
          <a:r>
            <a:rPr lang="en-US" sz="900" kern="1200" dirty="0" err="1"/>
            <a:t>kurikulum</a:t>
          </a:r>
          <a:r>
            <a:rPr lang="en-US" sz="900" kern="1200" dirty="0"/>
            <a:t>, </a:t>
          </a:r>
          <a:r>
            <a:rPr lang="en-US" sz="900" kern="1200" dirty="0" err="1"/>
            <a:t>pembelajaran</a:t>
          </a:r>
          <a:r>
            <a:rPr lang="en-US" sz="900" kern="1200" dirty="0"/>
            <a:t>, </a:t>
          </a:r>
          <a:r>
            <a:rPr lang="en-US" sz="900" kern="1200" dirty="0" err="1"/>
            <a:t>integrasi</a:t>
          </a:r>
          <a:r>
            <a:rPr lang="en-US" sz="900" kern="1200" dirty="0"/>
            <a:t> </a:t>
          </a:r>
          <a:r>
            <a:rPr lang="en-US" sz="900" kern="1200" dirty="0" err="1"/>
            <a:t>kegiatan</a:t>
          </a:r>
          <a:r>
            <a:rPr lang="en-US" sz="900" kern="1200" dirty="0"/>
            <a:t> </a:t>
          </a:r>
          <a:r>
            <a:rPr lang="en-US" sz="900" kern="1200" dirty="0" err="1"/>
            <a:t>penelitian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PkM</a:t>
          </a:r>
          <a:r>
            <a:rPr lang="en-US" sz="900" kern="1200" dirty="0"/>
            <a:t> </a:t>
          </a:r>
          <a:r>
            <a:rPr lang="en-US" sz="900" kern="1200" dirty="0" err="1"/>
            <a:t>dalam</a:t>
          </a:r>
          <a:r>
            <a:rPr lang="en-US" sz="900" kern="1200" dirty="0"/>
            <a:t> </a:t>
          </a:r>
          <a:r>
            <a:rPr lang="en-US" sz="900" kern="1200" dirty="0" err="1"/>
            <a:t>pembelajaran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suasana</a:t>
          </a:r>
          <a:r>
            <a:rPr lang="en-US" sz="900" kern="1200" dirty="0"/>
            <a:t> </a:t>
          </a:r>
          <a:r>
            <a:rPr lang="en-US" sz="900" kern="1200" dirty="0" err="1"/>
            <a:t>akademik</a:t>
          </a:r>
          <a:r>
            <a:rPr lang="en-US" sz="900" kern="1200" dirty="0"/>
            <a:t>.</a:t>
          </a:r>
          <a:endParaRPr lang="en-US" sz="900" b="0" kern="1200" dirty="0">
            <a:latin typeface="+mn-lt"/>
          </a:endParaRPr>
        </a:p>
      </dsp:txBody>
      <dsp:txXfrm>
        <a:off x="0" y="271432"/>
        <a:ext cx="6411729" cy="284625"/>
      </dsp:txXfrm>
    </dsp:sp>
    <dsp:sp modelId="{BB10665E-3681-48AF-8D13-2B8A0C41A91D}">
      <dsp:nvSpPr>
        <dsp:cNvPr id="0" name=""/>
        <dsp:cNvSpPr/>
      </dsp:nvSpPr>
      <dsp:spPr>
        <a:xfrm>
          <a:off x="0" y="556057"/>
          <a:ext cx="6411729" cy="263835"/>
        </a:xfrm>
        <a:prstGeom prst="roundRect">
          <a:avLst/>
        </a:prstGeom>
        <a:solidFill>
          <a:schemeClr val="accent3">
            <a:hueOff val="338825"/>
            <a:satOff val="12500"/>
            <a:lumOff val="-18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Kebijakan</a:t>
          </a:r>
          <a:endParaRPr lang="en-US" sz="1100" kern="1200" dirty="0"/>
        </a:p>
      </dsp:txBody>
      <dsp:txXfrm>
        <a:off x="12879" y="568936"/>
        <a:ext cx="6385971" cy="238077"/>
      </dsp:txXfrm>
    </dsp:sp>
    <dsp:sp modelId="{B743F4D8-190D-4A42-998B-34D5037B107C}">
      <dsp:nvSpPr>
        <dsp:cNvPr id="0" name=""/>
        <dsp:cNvSpPr/>
      </dsp:nvSpPr>
      <dsp:spPr>
        <a:xfrm>
          <a:off x="0" y="81989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dokumen</a:t>
          </a:r>
          <a:r>
            <a:rPr lang="en-US" sz="900" kern="1200" dirty="0"/>
            <a:t> formal </a:t>
          </a:r>
          <a:r>
            <a:rPr lang="en-US" sz="900" kern="1200" dirty="0" err="1"/>
            <a:t>kebijakan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panduan</a:t>
          </a:r>
          <a:r>
            <a:rPr lang="en-US" sz="900" kern="1200" dirty="0"/>
            <a:t> </a:t>
          </a:r>
          <a:r>
            <a:rPr lang="en-US" sz="900" kern="1200" dirty="0" err="1"/>
            <a:t>pendidikan</a:t>
          </a:r>
          <a:r>
            <a:rPr lang="en-US" sz="900" kern="1200" dirty="0"/>
            <a:t> yang </a:t>
          </a:r>
          <a:r>
            <a:rPr lang="en-US" sz="900" kern="1200" dirty="0" err="1"/>
            <a:t>mencakup</a:t>
          </a:r>
          <a:r>
            <a:rPr lang="en-US" sz="900" kern="1200" dirty="0"/>
            <a:t> </a:t>
          </a:r>
          <a:r>
            <a:rPr lang="en-US" sz="900" kern="1200" dirty="0" err="1"/>
            <a:t>tujuan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sasaran</a:t>
          </a:r>
          <a:r>
            <a:rPr lang="en-US" sz="900" kern="1200" dirty="0"/>
            <a:t> </a:t>
          </a:r>
          <a:r>
            <a:rPr lang="en-US" sz="900" kern="1200" dirty="0" err="1"/>
            <a:t>pendidikan</a:t>
          </a:r>
          <a:r>
            <a:rPr lang="en-US" sz="900" kern="1200" dirty="0"/>
            <a:t>, </a:t>
          </a:r>
          <a:r>
            <a:rPr lang="en-US" sz="900" kern="1200" dirty="0" err="1"/>
            <a:t>strategi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metode</a:t>
          </a:r>
          <a:r>
            <a:rPr lang="en-US" sz="900" kern="1200" dirty="0"/>
            <a:t> </a:t>
          </a:r>
          <a:r>
            <a:rPr lang="en-US" sz="900" kern="1200" dirty="0" err="1"/>
            <a:t>untuk</a:t>
          </a:r>
          <a:r>
            <a:rPr lang="en-US" sz="900" kern="1200" dirty="0"/>
            <a:t> </a:t>
          </a:r>
          <a:r>
            <a:rPr lang="en-US" sz="900" kern="1200" dirty="0" err="1"/>
            <a:t>mencapainya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instrumen</a:t>
          </a:r>
          <a:r>
            <a:rPr lang="en-US" sz="900" kern="1200" dirty="0"/>
            <a:t> </a:t>
          </a:r>
          <a:r>
            <a:rPr lang="en-US" sz="900" kern="1200" dirty="0" err="1"/>
            <a:t>atau</a:t>
          </a:r>
          <a:r>
            <a:rPr lang="en-US" sz="900" kern="1200" dirty="0"/>
            <a:t> </a:t>
          </a:r>
          <a:r>
            <a:rPr lang="en-US" sz="900" kern="1200" dirty="0" err="1"/>
            <a:t>cara</a:t>
          </a:r>
          <a:r>
            <a:rPr lang="en-US" sz="900" kern="1200" dirty="0"/>
            <a:t> </a:t>
          </a:r>
          <a:r>
            <a:rPr lang="en-US" sz="900" kern="1200" dirty="0" err="1"/>
            <a:t>untuk</a:t>
          </a:r>
          <a:r>
            <a:rPr lang="en-US" sz="900" kern="1200" dirty="0"/>
            <a:t> </a:t>
          </a:r>
          <a:r>
            <a:rPr lang="en-US" sz="900" kern="1200" dirty="0" err="1"/>
            <a:t>mengukur</a:t>
          </a:r>
          <a:r>
            <a:rPr lang="en-US" sz="900" kern="1200" dirty="0"/>
            <a:t> </a:t>
          </a:r>
          <a:r>
            <a:rPr lang="en-US" sz="900" kern="1200" dirty="0" err="1"/>
            <a:t>efektivitasnya</a:t>
          </a:r>
          <a:r>
            <a:rPr lang="en-US" sz="900" kern="1200" dirty="0"/>
            <a:t>.</a:t>
          </a:r>
        </a:p>
      </dsp:txBody>
      <dsp:txXfrm>
        <a:off x="0" y="819892"/>
        <a:ext cx="6411729" cy="284625"/>
      </dsp:txXfrm>
    </dsp:sp>
    <dsp:sp modelId="{0C6250E1-16C7-4468-9673-D02DD1169685}">
      <dsp:nvSpPr>
        <dsp:cNvPr id="0" name=""/>
        <dsp:cNvSpPr/>
      </dsp:nvSpPr>
      <dsp:spPr>
        <a:xfrm>
          <a:off x="0" y="1104517"/>
          <a:ext cx="6411729" cy="263835"/>
        </a:xfrm>
        <a:prstGeom prst="roundRect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2879" y="1117396"/>
        <a:ext cx="6385971" cy="238077"/>
      </dsp:txXfrm>
    </dsp:sp>
    <dsp:sp modelId="{7438BCAD-2F7D-41A1-8E95-AE8439AF2BF6}">
      <dsp:nvSpPr>
        <dsp:cNvPr id="0" name=""/>
        <dsp:cNvSpPr/>
      </dsp:nvSpPr>
      <dsp:spPr>
        <a:xfrm>
          <a:off x="0" y="1368352"/>
          <a:ext cx="6411729" cy="409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Mekanisme</a:t>
          </a:r>
          <a:r>
            <a:rPr lang="en-US" sz="900" kern="1200" dirty="0"/>
            <a:t> </a:t>
          </a:r>
          <a:r>
            <a:rPr lang="en-US" sz="900" kern="1200" dirty="0" err="1"/>
            <a:t>penetapan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</a:t>
          </a:r>
          <a:r>
            <a:rPr lang="en-US" sz="900" kern="1200" dirty="0" err="1"/>
            <a:t>pendidikan</a:t>
          </a:r>
          <a:r>
            <a:rPr lang="en-US" sz="900" kern="1200" dirty="0"/>
            <a:t> di PT yang </a:t>
          </a:r>
          <a:r>
            <a:rPr lang="en-US" sz="900" kern="1200" dirty="0" err="1"/>
            <a:t>mencakup</a:t>
          </a:r>
          <a:r>
            <a:rPr lang="en-US" sz="900" kern="1200" dirty="0"/>
            <a:t> </a:t>
          </a:r>
          <a:r>
            <a:rPr lang="en-US" sz="900" kern="1200" dirty="0" err="1"/>
            <a:t>isi</a:t>
          </a:r>
          <a:r>
            <a:rPr lang="en-US" sz="900" kern="1200" dirty="0"/>
            <a:t> </a:t>
          </a:r>
          <a:r>
            <a:rPr lang="en-US" sz="900" kern="1200" dirty="0" err="1"/>
            <a:t>pembelajaran</a:t>
          </a:r>
          <a:r>
            <a:rPr lang="en-US" sz="900" kern="1200" dirty="0"/>
            <a:t> (</a:t>
          </a:r>
          <a:r>
            <a:rPr lang="en-US" sz="900" kern="1200" dirty="0" err="1"/>
            <a:t>kurikulum</a:t>
          </a:r>
          <a:r>
            <a:rPr lang="en-US" sz="900" kern="1200" dirty="0"/>
            <a:t>), proses </a:t>
          </a:r>
          <a:r>
            <a:rPr lang="en-US" sz="900" kern="1200" dirty="0" err="1"/>
            <a:t>pembelajaran</a:t>
          </a:r>
          <a:r>
            <a:rPr lang="en-US" sz="900" kern="1200" dirty="0"/>
            <a:t> (</a:t>
          </a:r>
          <a:r>
            <a:rPr lang="en-US" sz="900" kern="1200" dirty="0" err="1"/>
            <a:t>pembelajaran</a:t>
          </a:r>
          <a:r>
            <a:rPr lang="en-US" sz="900" kern="1200" dirty="0"/>
            <a:t>, </a:t>
          </a:r>
          <a:r>
            <a:rPr lang="en-US" sz="900" kern="1200" dirty="0" err="1"/>
            <a:t>suasana</a:t>
          </a:r>
          <a:r>
            <a:rPr lang="en-US" sz="900" kern="1200" dirty="0"/>
            <a:t> </a:t>
          </a:r>
          <a:r>
            <a:rPr lang="en-US" sz="900" kern="1200" dirty="0" err="1"/>
            <a:t>akademik</a:t>
          </a:r>
          <a:r>
            <a:rPr lang="en-US" sz="900" kern="1200" dirty="0"/>
            <a:t>, </a:t>
          </a:r>
          <a:r>
            <a:rPr lang="en-US" sz="900" kern="1200" dirty="0" err="1"/>
            <a:t>integrasi</a:t>
          </a:r>
          <a:r>
            <a:rPr lang="en-US" sz="900" kern="1200" dirty="0"/>
            <a:t> </a:t>
          </a:r>
          <a:r>
            <a:rPr lang="en-US" sz="900" kern="1200" dirty="0" err="1"/>
            <a:t>penelitian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PkM</a:t>
          </a:r>
          <a:r>
            <a:rPr lang="en-US" sz="900" kern="1200" dirty="0"/>
            <a:t> </a:t>
          </a:r>
          <a:r>
            <a:rPr lang="en-US" sz="900" kern="1200" dirty="0" err="1"/>
            <a:t>dalam</a:t>
          </a:r>
          <a:r>
            <a:rPr lang="en-US" sz="900" kern="1200" dirty="0"/>
            <a:t> </a:t>
          </a:r>
          <a:r>
            <a:rPr lang="en-US" sz="900" kern="1200" dirty="0" err="1"/>
            <a:t>pembelajaran</a:t>
          </a:r>
          <a:r>
            <a:rPr lang="en-US" sz="900" kern="1200" dirty="0"/>
            <a:t>),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penilaian</a:t>
          </a:r>
          <a:r>
            <a:rPr lang="en-US" sz="900" kern="1200" dirty="0"/>
            <a:t> </a:t>
          </a:r>
          <a:r>
            <a:rPr lang="en-US" sz="900" kern="1200" dirty="0" err="1"/>
            <a:t>pembelajaran</a:t>
          </a:r>
          <a:r>
            <a:rPr lang="en-US" sz="900" kern="1200" dirty="0"/>
            <a:t> yang </a:t>
          </a:r>
          <a:r>
            <a:rPr lang="en-US" sz="900" kern="1200" dirty="0" err="1"/>
            <a:t>memenuhi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/</a:t>
          </a:r>
          <a:r>
            <a:rPr lang="en-US" sz="900" kern="1200" dirty="0" err="1"/>
            <a:t>atau</a:t>
          </a:r>
          <a:r>
            <a:rPr lang="en-US" sz="900" kern="1200" dirty="0"/>
            <a:t> </a:t>
          </a:r>
          <a:r>
            <a:rPr lang="en-US" sz="900" kern="1200" dirty="0" err="1"/>
            <a:t>melampaui</a:t>
          </a:r>
          <a:r>
            <a:rPr lang="en-US" sz="900" kern="1200" dirty="0"/>
            <a:t> SN DIKTI. </a:t>
          </a:r>
        </a:p>
      </dsp:txBody>
      <dsp:txXfrm>
        <a:off x="0" y="1368352"/>
        <a:ext cx="6411729" cy="409860"/>
      </dsp:txXfrm>
    </dsp:sp>
    <dsp:sp modelId="{D6978E3E-6F50-4722-857B-924D7D7BF191}">
      <dsp:nvSpPr>
        <dsp:cNvPr id="0" name=""/>
        <dsp:cNvSpPr/>
      </dsp:nvSpPr>
      <dsp:spPr>
        <a:xfrm>
          <a:off x="0" y="1778212"/>
          <a:ext cx="6411729" cy="263835"/>
        </a:xfrm>
        <a:prstGeom prst="roundRect">
          <a:avLst/>
        </a:prstGeom>
        <a:solidFill>
          <a:schemeClr val="accent3">
            <a:hueOff val="1016475"/>
            <a:satOff val="37500"/>
            <a:lumOff val="-55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Indikator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r>
            <a:rPr lang="en-US" sz="1100" b="1" kern="1200" dirty="0"/>
            <a:t> </a:t>
          </a:r>
          <a:r>
            <a:rPr lang="en-US" sz="1100" b="1" kern="1200" dirty="0" err="1"/>
            <a:t>Utama</a:t>
          </a:r>
          <a:endParaRPr lang="en-US" sz="1100" kern="1200" dirty="0"/>
        </a:p>
      </dsp:txBody>
      <dsp:txXfrm>
        <a:off x="12879" y="1791091"/>
        <a:ext cx="6385971" cy="238077"/>
      </dsp:txXfrm>
    </dsp:sp>
    <dsp:sp modelId="{F7AFCEDC-DACF-487F-B7ED-E0728F7D7B31}">
      <dsp:nvSpPr>
        <dsp:cNvPr id="0" name=""/>
        <dsp:cNvSpPr/>
      </dsp:nvSpPr>
      <dsp:spPr>
        <a:xfrm>
          <a:off x="0" y="2042047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b="1" kern="1200" dirty="0" err="1"/>
            <a:t>Kurikulum</a:t>
          </a:r>
          <a:r>
            <a:rPr lang="en-US" sz="900" b="1" kern="1200" dirty="0"/>
            <a:t>, </a:t>
          </a:r>
          <a:r>
            <a:rPr lang="en-US" sz="900" b="1" kern="1200" dirty="0" err="1"/>
            <a:t>Pembelajaran</a:t>
          </a:r>
          <a:r>
            <a:rPr lang="en-US" sz="900" b="1" kern="1200" dirty="0"/>
            <a:t>, </a:t>
          </a:r>
          <a:r>
            <a:rPr lang="en-US" sz="900" b="1" kern="1200" dirty="0" err="1"/>
            <a:t>Layanan</a:t>
          </a:r>
          <a:r>
            <a:rPr lang="en-US" sz="900" b="1" kern="1200" dirty="0"/>
            <a:t> </a:t>
          </a:r>
          <a:r>
            <a:rPr lang="en-US" sz="900" b="1" kern="1200" dirty="0" err="1"/>
            <a:t>kepada</a:t>
          </a:r>
          <a:r>
            <a:rPr lang="en-US" sz="900" b="1" kern="1200" dirty="0"/>
            <a:t> </a:t>
          </a:r>
          <a:r>
            <a:rPr lang="en-US" sz="900" b="1" kern="1200" dirty="0" err="1"/>
            <a:t>Mahasiswa</a:t>
          </a:r>
          <a:r>
            <a:rPr lang="en-US" sz="900" b="1" kern="1200" dirty="0"/>
            <a:t>, </a:t>
          </a:r>
          <a:r>
            <a:rPr lang="en-US" sz="900" b="1" kern="1200" dirty="0" err="1"/>
            <a:t>Integrasi</a:t>
          </a:r>
          <a:r>
            <a:rPr lang="en-US" sz="900" b="1" kern="1200" dirty="0"/>
            <a:t> </a:t>
          </a:r>
          <a:r>
            <a:rPr lang="en-US" sz="900" b="1" kern="1200" dirty="0" err="1"/>
            <a:t>kegiatan</a:t>
          </a:r>
          <a:r>
            <a:rPr lang="en-US" sz="900" b="1" kern="1200" dirty="0"/>
            <a:t> </a:t>
          </a:r>
          <a:r>
            <a:rPr lang="en-US" sz="900" b="1" kern="1200" dirty="0" err="1"/>
            <a:t>penelitian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PkM</a:t>
          </a:r>
          <a:r>
            <a:rPr lang="en-US" sz="900" b="1" kern="1200" dirty="0"/>
            <a:t> </a:t>
          </a:r>
          <a:r>
            <a:rPr lang="en-US" sz="900" b="1" kern="1200" dirty="0" err="1"/>
            <a:t>dalam</a:t>
          </a:r>
          <a:r>
            <a:rPr lang="en-US" sz="900" b="1" kern="1200" dirty="0"/>
            <a:t> </a:t>
          </a:r>
          <a:r>
            <a:rPr lang="en-US" sz="900" b="1" kern="1200" dirty="0" err="1"/>
            <a:t>pembelajaran</a:t>
          </a:r>
          <a:r>
            <a:rPr lang="en-US" sz="900" b="1" kern="1200" dirty="0"/>
            <a:t>,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Suasana</a:t>
          </a:r>
          <a:r>
            <a:rPr lang="en-US" sz="900" b="1" kern="1200" dirty="0"/>
            <a:t> </a:t>
          </a:r>
          <a:r>
            <a:rPr lang="en-US" sz="900" b="1" kern="1200" dirty="0" err="1"/>
            <a:t>akademik</a:t>
          </a:r>
          <a:r>
            <a:rPr lang="en-US" sz="900" b="1" kern="1200" dirty="0"/>
            <a:t>. </a:t>
          </a:r>
          <a:endParaRPr lang="en-US" sz="900" kern="1200" dirty="0"/>
        </a:p>
      </dsp:txBody>
      <dsp:txXfrm>
        <a:off x="0" y="2042047"/>
        <a:ext cx="6411729" cy="284625"/>
      </dsp:txXfrm>
    </dsp:sp>
    <dsp:sp modelId="{2DEDA631-A163-4BBA-9953-02E40868F95B}">
      <dsp:nvSpPr>
        <dsp:cNvPr id="0" name=""/>
        <dsp:cNvSpPr/>
      </dsp:nvSpPr>
      <dsp:spPr>
        <a:xfrm>
          <a:off x="0" y="2322761"/>
          <a:ext cx="6411729" cy="263835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Indikator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r>
            <a:rPr lang="en-US" sz="1100" b="1" kern="1200" dirty="0"/>
            <a:t> </a:t>
          </a:r>
          <a:r>
            <a:rPr lang="en-US" sz="1100" b="1" kern="1200" dirty="0" err="1"/>
            <a:t>Tambahan</a:t>
          </a:r>
          <a:endParaRPr lang="en-US" sz="1100" kern="1200" dirty="0"/>
        </a:p>
      </dsp:txBody>
      <dsp:txXfrm>
        <a:off x="12879" y="2335640"/>
        <a:ext cx="6385971" cy="238077"/>
      </dsp:txXfrm>
    </dsp:sp>
    <dsp:sp modelId="{A730551C-AD14-47EA-8567-2FF41910E193}">
      <dsp:nvSpPr>
        <dsp:cNvPr id="0" name=""/>
        <dsp:cNvSpPr/>
      </dsp:nvSpPr>
      <dsp:spPr>
        <a:xfrm>
          <a:off x="0" y="2590507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Adalah</a:t>
          </a:r>
          <a:r>
            <a:rPr lang="en-US" sz="900" kern="1200" dirty="0"/>
            <a:t> </a:t>
          </a:r>
          <a:r>
            <a:rPr lang="en-US" sz="900" kern="1200" dirty="0" err="1"/>
            <a:t>indikator</a:t>
          </a:r>
          <a:r>
            <a:rPr lang="en-US" sz="900" kern="1200" dirty="0"/>
            <a:t> proses </a:t>
          </a:r>
          <a:r>
            <a:rPr lang="en-US" sz="900" kern="1200" dirty="0" err="1"/>
            <a:t>pendidikan</a:t>
          </a:r>
          <a:r>
            <a:rPr lang="en-US" sz="900" kern="1200" dirty="0"/>
            <a:t> lain yang </a:t>
          </a:r>
          <a:r>
            <a:rPr lang="en-US" sz="900" kern="1200" dirty="0" err="1"/>
            <a:t>ditetapkan</a:t>
          </a:r>
          <a:r>
            <a:rPr lang="en-US" sz="900" kern="1200" dirty="0"/>
            <a:t> </a:t>
          </a:r>
          <a:r>
            <a:rPr lang="en-US" sz="900" kern="1200" dirty="0" err="1"/>
            <a:t>oleh</a:t>
          </a:r>
          <a:r>
            <a:rPr lang="en-US" sz="900" kern="1200" dirty="0"/>
            <a:t> </a:t>
          </a:r>
          <a:r>
            <a:rPr lang="en-US" sz="900" kern="1200" dirty="0" err="1"/>
            <a:t>masing</a:t>
          </a:r>
          <a:r>
            <a:rPr lang="en-US" sz="900" kern="1200" dirty="0"/>
            <a:t> </a:t>
          </a:r>
          <a:r>
            <a:rPr lang="en-US" sz="900" kern="1200" dirty="0" err="1"/>
            <a:t>masing</a:t>
          </a:r>
          <a:r>
            <a:rPr lang="en-US" sz="900" kern="1200" dirty="0"/>
            <a:t> </a:t>
          </a:r>
          <a:r>
            <a:rPr lang="en-US" sz="900" kern="1200" dirty="0" err="1"/>
            <a:t>perguruan</a:t>
          </a:r>
          <a:r>
            <a:rPr lang="en-US" sz="900" kern="1200" dirty="0"/>
            <a:t> </a:t>
          </a:r>
          <a:r>
            <a:rPr lang="en-US" sz="900" kern="1200" dirty="0" err="1"/>
            <a:t>tinggi</a:t>
          </a:r>
          <a:r>
            <a:rPr lang="en-US" sz="900" kern="1200" dirty="0"/>
            <a:t> </a:t>
          </a:r>
          <a:r>
            <a:rPr lang="en-US" sz="900" kern="1200" dirty="0" err="1"/>
            <a:t>untuk</a:t>
          </a:r>
          <a:r>
            <a:rPr lang="en-US" sz="900" kern="1200" dirty="0"/>
            <a:t> </a:t>
          </a:r>
          <a:r>
            <a:rPr lang="en-US" sz="900" kern="1200" dirty="0" err="1"/>
            <a:t>melampui</a:t>
          </a:r>
          <a:r>
            <a:rPr lang="en-US" sz="900" kern="1200" dirty="0"/>
            <a:t> SN DIKTI. </a:t>
          </a:r>
        </a:p>
      </dsp:txBody>
      <dsp:txXfrm>
        <a:off x="0" y="2590507"/>
        <a:ext cx="6411729" cy="182160"/>
      </dsp:txXfrm>
    </dsp:sp>
    <dsp:sp modelId="{D2D630EE-C109-4E93-BA07-03321C5EAE52}">
      <dsp:nvSpPr>
        <dsp:cNvPr id="0" name=""/>
        <dsp:cNvSpPr/>
      </dsp:nvSpPr>
      <dsp:spPr>
        <a:xfrm>
          <a:off x="0" y="2772667"/>
          <a:ext cx="6411729" cy="263835"/>
        </a:xfrm>
        <a:prstGeom prst="roundRect">
          <a:avLst/>
        </a:prstGeom>
        <a:solidFill>
          <a:schemeClr val="accent3">
            <a:hueOff val="1694124"/>
            <a:satOff val="62500"/>
            <a:lumOff val="-91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Evaluasi</a:t>
          </a:r>
          <a:r>
            <a:rPr lang="en-US" sz="1100" b="1" kern="1200" dirty="0"/>
            <a:t> </a:t>
          </a:r>
          <a:r>
            <a:rPr lang="en-US" sz="1100" b="1" kern="1200" dirty="0" err="1"/>
            <a:t>Capaian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endParaRPr lang="en-US" sz="1100" kern="1200" dirty="0"/>
        </a:p>
      </dsp:txBody>
      <dsp:txXfrm>
        <a:off x="12879" y="2785546"/>
        <a:ext cx="6385971" cy="238077"/>
      </dsp:txXfrm>
    </dsp:sp>
    <dsp:sp modelId="{23F3AF34-2715-49E5-9F52-529EF0CC3006}">
      <dsp:nvSpPr>
        <dsp:cNvPr id="0" name=""/>
        <dsp:cNvSpPr/>
      </dsp:nvSpPr>
      <dsp:spPr>
        <a:xfrm>
          <a:off x="0" y="3036502"/>
          <a:ext cx="6411729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analisis</a:t>
          </a:r>
          <a:r>
            <a:rPr lang="en-US" sz="900" kern="1200" dirty="0"/>
            <a:t> </a:t>
          </a:r>
          <a:r>
            <a:rPr lang="en-US" sz="900" kern="1200" dirty="0" err="1"/>
            <a:t>keberhasilan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/</a:t>
          </a:r>
          <a:r>
            <a:rPr lang="en-US" sz="900" kern="1200" dirty="0" err="1"/>
            <a:t>atau</a:t>
          </a:r>
          <a:r>
            <a:rPr lang="en-US" sz="900" kern="1200" dirty="0"/>
            <a:t> </a:t>
          </a:r>
          <a:r>
            <a:rPr lang="en-US" sz="900" kern="1200" dirty="0" err="1"/>
            <a:t>ketidakberhasilan</a:t>
          </a:r>
          <a:r>
            <a:rPr lang="en-US" sz="900" kern="1200" dirty="0"/>
            <a:t> </a:t>
          </a:r>
          <a:r>
            <a:rPr lang="en-US" sz="900" kern="1200" dirty="0" err="1"/>
            <a:t>pencapaian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yang </a:t>
          </a:r>
          <a:r>
            <a:rPr lang="en-US" sz="900" kern="1200" dirty="0" err="1"/>
            <a:t>telah</a:t>
          </a:r>
          <a:r>
            <a:rPr lang="en-US" sz="900" kern="1200" dirty="0"/>
            <a:t> </a:t>
          </a:r>
          <a:r>
            <a:rPr lang="en-US" sz="900" kern="1200" dirty="0" err="1"/>
            <a:t>ditetapkan</a:t>
          </a:r>
          <a:r>
            <a:rPr lang="en-US" sz="900" kern="1200" dirty="0"/>
            <a:t>. </a:t>
          </a:r>
          <a:r>
            <a:rPr lang="en-US" sz="900" kern="1200" dirty="0" err="1"/>
            <a:t>Capaian</a:t>
          </a:r>
          <a:r>
            <a:rPr lang="en-US" sz="900" kern="1200" dirty="0"/>
            <a:t> </a:t>
          </a:r>
          <a:r>
            <a:rPr lang="en-US" sz="900" kern="1200" dirty="0" err="1"/>
            <a:t>kinerja</a:t>
          </a:r>
          <a:r>
            <a:rPr lang="en-US" sz="900" kern="1200" dirty="0"/>
            <a:t> </a:t>
          </a: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diukur</a:t>
          </a:r>
          <a:r>
            <a:rPr lang="en-US" sz="900" kern="1200" dirty="0"/>
            <a:t> </a:t>
          </a:r>
          <a:r>
            <a:rPr lang="en-US" sz="900" kern="1200" dirty="0" err="1"/>
            <a:t>dengan</a:t>
          </a:r>
          <a:r>
            <a:rPr lang="en-US" sz="900" kern="1200" dirty="0"/>
            <a:t> </a:t>
          </a:r>
          <a:r>
            <a:rPr lang="en-US" sz="900" kern="1200" dirty="0" err="1"/>
            <a:t>metoda</a:t>
          </a:r>
          <a:r>
            <a:rPr lang="en-US" sz="900" kern="1200" dirty="0"/>
            <a:t> yang </a:t>
          </a:r>
          <a:r>
            <a:rPr lang="en-US" sz="900" kern="1200" dirty="0" err="1"/>
            <a:t>tepat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hasilnya</a:t>
          </a:r>
          <a:r>
            <a:rPr lang="en-US" sz="900" kern="1200" dirty="0"/>
            <a:t> </a:t>
          </a:r>
          <a:r>
            <a:rPr lang="en-US" sz="900" kern="1200" dirty="0" err="1"/>
            <a:t>dianalisis</a:t>
          </a:r>
          <a:r>
            <a:rPr lang="en-US" sz="900" kern="1200" dirty="0"/>
            <a:t>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dievaluasi</a:t>
          </a:r>
          <a:r>
            <a:rPr lang="en-US" sz="900" kern="1200" dirty="0"/>
            <a:t>. </a:t>
          </a:r>
          <a:r>
            <a:rPr lang="en-US" sz="900" kern="1200" dirty="0" err="1"/>
            <a:t>Analisis</a:t>
          </a:r>
          <a:r>
            <a:rPr lang="en-US" sz="900" kern="1200" dirty="0"/>
            <a:t> </a:t>
          </a:r>
          <a:r>
            <a:rPr lang="en-US" sz="900" kern="1200" dirty="0" err="1"/>
            <a:t>terhadap</a:t>
          </a:r>
          <a:r>
            <a:rPr lang="en-US" sz="900" kern="1200" dirty="0"/>
            <a:t> </a:t>
          </a:r>
          <a:r>
            <a:rPr lang="en-US" sz="900" kern="1200" dirty="0" err="1"/>
            <a:t>capaian</a:t>
          </a:r>
          <a:r>
            <a:rPr lang="en-US" sz="900" kern="1200" dirty="0"/>
            <a:t> </a:t>
          </a:r>
          <a:r>
            <a:rPr lang="en-US" sz="900" kern="1200" dirty="0" err="1"/>
            <a:t>kinerja</a:t>
          </a:r>
          <a:r>
            <a:rPr lang="en-US" sz="900" kern="1200" dirty="0"/>
            <a:t> </a:t>
          </a: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mencakup</a:t>
          </a:r>
          <a:r>
            <a:rPr lang="en-US" sz="900" kern="1200" dirty="0"/>
            <a:t> </a:t>
          </a:r>
          <a:r>
            <a:rPr lang="en-US" sz="900" kern="1200" dirty="0" err="1"/>
            <a:t>identifikasi</a:t>
          </a:r>
          <a:r>
            <a:rPr lang="en-US" sz="900" kern="1200" dirty="0"/>
            <a:t> </a:t>
          </a:r>
          <a:r>
            <a:rPr lang="en-US" sz="900" kern="1200" dirty="0" err="1"/>
            <a:t>akar</a:t>
          </a:r>
          <a:r>
            <a:rPr lang="en-US" sz="900" kern="1200" dirty="0"/>
            <a:t> </a:t>
          </a:r>
          <a:r>
            <a:rPr lang="en-US" sz="900" kern="1200" dirty="0" err="1"/>
            <a:t>masalah</a:t>
          </a:r>
          <a:r>
            <a:rPr lang="en-US" sz="900" kern="1200" dirty="0"/>
            <a:t>, </a:t>
          </a:r>
          <a:r>
            <a:rPr lang="en-US" sz="900" kern="1200" dirty="0" err="1"/>
            <a:t>faktor</a:t>
          </a:r>
          <a:r>
            <a:rPr lang="en-US" sz="900" kern="1200" dirty="0"/>
            <a:t> </a:t>
          </a:r>
          <a:r>
            <a:rPr lang="en-US" sz="900" kern="1200" dirty="0" err="1"/>
            <a:t>pendukung</a:t>
          </a:r>
          <a:r>
            <a:rPr lang="en-US" sz="900" kern="1200" dirty="0"/>
            <a:t> </a:t>
          </a:r>
          <a:r>
            <a:rPr lang="en-US" sz="900" kern="1200" dirty="0" err="1"/>
            <a:t>keberhasilan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faktor</a:t>
          </a:r>
          <a:r>
            <a:rPr lang="en-US" sz="900" kern="1200" dirty="0"/>
            <a:t> </a:t>
          </a:r>
          <a:r>
            <a:rPr lang="en-US" sz="900" kern="1200" dirty="0" err="1"/>
            <a:t>penghambat</a:t>
          </a:r>
          <a:r>
            <a:rPr lang="en-US" sz="900" kern="1200" dirty="0"/>
            <a:t> </a:t>
          </a:r>
          <a:r>
            <a:rPr lang="en-US" sz="900" kern="1200" dirty="0" err="1"/>
            <a:t>ketercapaian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singkat</a:t>
          </a:r>
          <a:r>
            <a:rPr lang="en-US" sz="900" kern="1200" dirty="0"/>
            <a:t> </a:t>
          </a:r>
          <a:r>
            <a:rPr lang="en-US" sz="900" kern="1200" dirty="0" err="1"/>
            <a:t>tindak</a:t>
          </a:r>
          <a:r>
            <a:rPr lang="en-US" sz="900" kern="1200" dirty="0"/>
            <a:t> </a:t>
          </a:r>
          <a:r>
            <a:rPr lang="en-US" sz="900" kern="1200" dirty="0" err="1"/>
            <a:t>lanjut</a:t>
          </a:r>
          <a:r>
            <a:rPr lang="en-US" sz="900" kern="1200" dirty="0"/>
            <a:t> yang </a:t>
          </a:r>
          <a:r>
            <a:rPr lang="en-US" sz="900" kern="1200" dirty="0" err="1"/>
            <a:t>akan</a:t>
          </a:r>
          <a:r>
            <a:rPr lang="en-US" sz="900" kern="1200" dirty="0"/>
            <a:t> </a:t>
          </a:r>
          <a:r>
            <a:rPr lang="en-US" sz="900" kern="1200" dirty="0" err="1"/>
            <a:t>dilakukan</a:t>
          </a:r>
          <a:r>
            <a:rPr lang="en-US" sz="900" kern="1200" dirty="0"/>
            <a:t> </a:t>
          </a:r>
          <a:r>
            <a:rPr lang="en-US" sz="900" kern="1200" dirty="0" err="1"/>
            <a:t>institusi</a:t>
          </a:r>
          <a:r>
            <a:rPr lang="en-US" sz="900" kern="1200" dirty="0"/>
            <a:t>.</a:t>
          </a:r>
        </a:p>
      </dsp:txBody>
      <dsp:txXfrm>
        <a:off x="0" y="3036502"/>
        <a:ext cx="6411729" cy="535095"/>
      </dsp:txXfrm>
    </dsp:sp>
    <dsp:sp modelId="{2B77AAD6-6F7A-4184-95FE-A99485CDABC4}">
      <dsp:nvSpPr>
        <dsp:cNvPr id="0" name=""/>
        <dsp:cNvSpPr/>
      </dsp:nvSpPr>
      <dsp:spPr>
        <a:xfrm>
          <a:off x="0" y="3571597"/>
          <a:ext cx="6411729" cy="263835"/>
        </a:xfrm>
        <a:prstGeom prst="roundRect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Penjaminan</a:t>
          </a:r>
          <a:r>
            <a:rPr lang="en-US" sz="1100" b="1" kern="1200" dirty="0"/>
            <a:t> </a:t>
          </a:r>
          <a:r>
            <a:rPr lang="en-US" sz="1100" b="1" kern="1200" dirty="0" err="1"/>
            <a:t>Mutu</a:t>
          </a:r>
          <a:r>
            <a:rPr lang="en-US" sz="1100" b="1" kern="1200" dirty="0"/>
            <a:t> </a:t>
          </a:r>
          <a:r>
            <a:rPr lang="id-ID" sz="1100" b="1" kern="1200" dirty="0"/>
            <a:t>Pendidikan</a:t>
          </a:r>
          <a:endParaRPr lang="en-US" sz="1100" kern="1200" dirty="0"/>
        </a:p>
      </dsp:txBody>
      <dsp:txXfrm>
        <a:off x="12879" y="3584476"/>
        <a:ext cx="6385971" cy="238077"/>
      </dsp:txXfrm>
    </dsp:sp>
    <dsp:sp modelId="{12D3B0C4-5A49-402C-A73C-31D49B9D651D}">
      <dsp:nvSpPr>
        <dsp:cNvPr id="0" name=""/>
        <dsp:cNvSpPr/>
      </dsp:nvSpPr>
      <dsp:spPr>
        <a:xfrm>
          <a:off x="0" y="383543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bukti</a:t>
          </a:r>
          <a:r>
            <a:rPr lang="en-US" sz="900" kern="1200" dirty="0"/>
            <a:t> yang </a:t>
          </a:r>
          <a:r>
            <a:rPr lang="en-US" sz="900" kern="1200" dirty="0" err="1"/>
            <a:t>sahih</a:t>
          </a:r>
          <a:r>
            <a:rPr lang="en-US" sz="900" kern="1200" dirty="0"/>
            <a:t> 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penjaminan</a:t>
          </a:r>
          <a:r>
            <a:rPr lang="en-US" sz="900" kern="1200" dirty="0"/>
            <a:t> </a:t>
          </a:r>
          <a:r>
            <a:rPr lang="en-US" sz="900" kern="1200" dirty="0" err="1"/>
            <a:t>mutu</a:t>
          </a:r>
          <a:r>
            <a:rPr lang="en-US" sz="900" kern="1200" dirty="0"/>
            <a:t> proses </a:t>
          </a:r>
          <a:r>
            <a:rPr lang="en-US" sz="900" kern="1200" dirty="0" err="1"/>
            <a:t>pendidikan</a:t>
          </a:r>
          <a:r>
            <a:rPr lang="en-US" sz="900" kern="1200" dirty="0"/>
            <a:t> yang </a:t>
          </a:r>
          <a:r>
            <a:rPr lang="en-US" sz="900" kern="1200" dirty="0" err="1"/>
            <a:t>ditetapkan</a:t>
          </a:r>
          <a:r>
            <a:rPr lang="en-US" sz="900" kern="1200" dirty="0"/>
            <a:t>, </a:t>
          </a:r>
          <a:r>
            <a:rPr lang="en-US" sz="900" kern="1200" dirty="0" err="1"/>
            <a:t>dilaksanakan</a:t>
          </a:r>
          <a:r>
            <a:rPr lang="en-US" sz="900" kern="1200" dirty="0"/>
            <a:t>, </a:t>
          </a:r>
          <a:r>
            <a:rPr lang="en-US" sz="900" kern="1200" dirty="0" err="1"/>
            <a:t>hasilnya</a:t>
          </a:r>
          <a:r>
            <a:rPr lang="en-US" sz="900" kern="1200" dirty="0"/>
            <a:t> </a:t>
          </a:r>
          <a:r>
            <a:rPr lang="en-US" sz="900" kern="1200" dirty="0" err="1"/>
            <a:t>dievaluasi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dikendalikan</a:t>
          </a:r>
          <a:r>
            <a:rPr lang="en-US" sz="900" kern="1200" dirty="0"/>
            <a:t>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dilakukan</a:t>
          </a:r>
          <a:r>
            <a:rPr lang="en-US" sz="900" kern="1200" dirty="0"/>
            <a:t> </a:t>
          </a:r>
          <a:r>
            <a:rPr lang="en-US" sz="900" kern="1200" dirty="0" err="1"/>
            <a:t>upaya</a:t>
          </a:r>
          <a:r>
            <a:rPr lang="en-US" sz="900" kern="1200" dirty="0"/>
            <a:t> </a:t>
          </a:r>
          <a:r>
            <a:rPr lang="en-US" sz="900" kern="1200" dirty="0" err="1"/>
            <a:t>peningkatan</a:t>
          </a:r>
          <a:r>
            <a:rPr lang="en-US" sz="900" kern="1200" dirty="0"/>
            <a:t> </a:t>
          </a:r>
          <a:r>
            <a:rPr lang="en-US" sz="900" kern="1200" dirty="0" err="1"/>
            <a:t>sesuai</a:t>
          </a:r>
          <a:r>
            <a:rPr lang="en-US" sz="900" kern="1200" dirty="0"/>
            <a:t> </a:t>
          </a:r>
          <a:r>
            <a:rPr lang="en-US" sz="900" kern="1200" dirty="0" err="1"/>
            <a:t>dengan</a:t>
          </a:r>
          <a:r>
            <a:rPr lang="en-US" sz="900" kern="1200" dirty="0"/>
            <a:t> </a:t>
          </a:r>
          <a:r>
            <a:rPr lang="en-US" sz="900" kern="1200" dirty="0" err="1"/>
            <a:t>siklus</a:t>
          </a:r>
          <a:r>
            <a:rPr lang="en-US" sz="900" kern="1200" dirty="0"/>
            <a:t> PPEPP.</a:t>
          </a:r>
        </a:p>
      </dsp:txBody>
      <dsp:txXfrm>
        <a:off x="0" y="3835432"/>
        <a:ext cx="6411729" cy="284625"/>
      </dsp:txXfrm>
    </dsp:sp>
    <dsp:sp modelId="{3A0457DA-DDB8-4110-925B-CFA3955C25B0}">
      <dsp:nvSpPr>
        <dsp:cNvPr id="0" name=""/>
        <dsp:cNvSpPr/>
      </dsp:nvSpPr>
      <dsp:spPr>
        <a:xfrm>
          <a:off x="0" y="4120057"/>
          <a:ext cx="6411729" cy="263835"/>
        </a:xfrm>
        <a:prstGeom prst="roundRect">
          <a:avLst/>
        </a:prstGeom>
        <a:solidFill>
          <a:schemeClr val="accent3">
            <a:hueOff val="2371774"/>
            <a:satOff val="87500"/>
            <a:lumOff val="-128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Kepuasan</a:t>
          </a:r>
          <a:r>
            <a:rPr lang="en-US" sz="1100" b="1" kern="1200" dirty="0"/>
            <a:t> </a:t>
          </a:r>
          <a:r>
            <a:rPr lang="en-US" sz="1100" b="1" kern="1200" dirty="0" err="1"/>
            <a:t>Pengguna</a:t>
          </a:r>
          <a:endParaRPr lang="en-US" sz="1100" kern="1200" dirty="0"/>
        </a:p>
      </dsp:txBody>
      <dsp:txXfrm>
        <a:off x="12879" y="4132936"/>
        <a:ext cx="6385971" cy="238077"/>
      </dsp:txXfrm>
    </dsp:sp>
    <dsp:sp modelId="{5B4B98BC-F355-4510-8CCF-F032AE7AC684}">
      <dsp:nvSpPr>
        <dsp:cNvPr id="0" name=""/>
        <dsp:cNvSpPr/>
      </dsp:nvSpPr>
      <dsp:spPr>
        <a:xfrm>
          <a:off x="0" y="4383892"/>
          <a:ext cx="6411729" cy="56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untuk</a:t>
          </a:r>
          <a:r>
            <a:rPr lang="en-US" sz="900" kern="1200" dirty="0"/>
            <a:t> </a:t>
          </a:r>
          <a:r>
            <a:rPr lang="en-US" sz="900" kern="1200" dirty="0" err="1"/>
            <a:t>mengukur</a:t>
          </a:r>
          <a:r>
            <a:rPr lang="en-US" sz="900" kern="1200" dirty="0"/>
            <a:t> </a:t>
          </a:r>
          <a:r>
            <a:rPr lang="en-US" sz="900" kern="1200" dirty="0" err="1"/>
            <a:t>kepuasan</a:t>
          </a:r>
          <a:r>
            <a:rPr lang="en-US" sz="900" kern="1200" dirty="0"/>
            <a:t> </a:t>
          </a:r>
          <a:r>
            <a:rPr lang="en-US" sz="900" kern="1200" dirty="0" err="1"/>
            <a:t>luaran</a:t>
          </a:r>
          <a:r>
            <a:rPr lang="en-US" sz="900" kern="1200" dirty="0"/>
            <a:t> </a:t>
          </a:r>
          <a:r>
            <a:rPr lang="en-US" sz="900" kern="1200" dirty="0" err="1"/>
            <a:t>perguruan</a:t>
          </a:r>
          <a:r>
            <a:rPr lang="en-US" sz="900" kern="1200" dirty="0"/>
            <a:t> </a:t>
          </a:r>
          <a:r>
            <a:rPr lang="en-US" sz="900" kern="1200" dirty="0" err="1"/>
            <a:t>tinggi</a:t>
          </a:r>
          <a:r>
            <a:rPr lang="en-US" sz="900" kern="1200" dirty="0"/>
            <a:t> (</a:t>
          </a:r>
          <a:r>
            <a:rPr lang="en-US" sz="900" kern="1200" dirty="0" err="1"/>
            <a:t>pengguna</a:t>
          </a:r>
          <a:r>
            <a:rPr lang="en-US" sz="900" kern="1200" dirty="0"/>
            <a:t> </a:t>
          </a:r>
          <a:r>
            <a:rPr lang="en-US" sz="900" kern="1200" dirty="0" err="1"/>
            <a:t>lulusan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mitra</a:t>
          </a:r>
          <a:r>
            <a:rPr lang="en-US" sz="900" kern="1200" dirty="0"/>
            <a:t>), </a:t>
          </a:r>
          <a:r>
            <a:rPr lang="en-US" sz="900" kern="1200" dirty="0" err="1"/>
            <a:t>termasuk</a:t>
          </a:r>
          <a:r>
            <a:rPr lang="en-US" sz="900" kern="1200" dirty="0"/>
            <a:t> </a:t>
          </a:r>
          <a:r>
            <a:rPr lang="en-US" sz="900" kern="1200" dirty="0" err="1"/>
            <a:t>kejelasan</a:t>
          </a:r>
          <a:r>
            <a:rPr lang="en-US" sz="900" kern="1200" dirty="0"/>
            <a:t> </a:t>
          </a:r>
          <a:r>
            <a:rPr lang="en-US" sz="900" kern="1200" dirty="0" err="1"/>
            <a:t>instrumen</a:t>
          </a:r>
          <a:r>
            <a:rPr lang="en-US" sz="900" kern="1200" dirty="0"/>
            <a:t> yang </a:t>
          </a:r>
          <a:r>
            <a:rPr lang="en-US" sz="900" kern="1200" dirty="0" err="1"/>
            <a:t>digunakan</a:t>
          </a:r>
          <a:r>
            <a:rPr lang="en-US" sz="900" kern="1200" dirty="0"/>
            <a:t>, </a:t>
          </a:r>
          <a:r>
            <a:rPr lang="en-US" sz="900" kern="1200" dirty="0" err="1"/>
            <a:t>pelaksanaan</a:t>
          </a:r>
          <a:r>
            <a:rPr lang="en-US" sz="900" kern="1200" dirty="0"/>
            <a:t>, </a:t>
          </a:r>
          <a:r>
            <a:rPr lang="en-US" sz="900" kern="1200" dirty="0" err="1"/>
            <a:t>perekaman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analisis</a:t>
          </a:r>
          <a:r>
            <a:rPr lang="en-US" sz="900" kern="1200" dirty="0"/>
            <a:t> </a:t>
          </a:r>
          <a:r>
            <a:rPr lang="en-US" sz="900" kern="1200" dirty="0" err="1"/>
            <a:t>datanya</a:t>
          </a:r>
          <a:r>
            <a:rPr lang="en-US" sz="900" kern="1200" dirty="0"/>
            <a:t>.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Ketersediaan</a:t>
          </a:r>
          <a:r>
            <a:rPr lang="en-US" sz="900" kern="1200" dirty="0"/>
            <a:t> </a:t>
          </a:r>
          <a:r>
            <a:rPr lang="en-US" sz="900" kern="1200" dirty="0" err="1"/>
            <a:t>bukti</a:t>
          </a:r>
          <a:r>
            <a:rPr lang="en-US" sz="900" kern="1200" dirty="0"/>
            <a:t> yang </a:t>
          </a:r>
          <a:r>
            <a:rPr lang="en-US" sz="900" kern="1200" dirty="0" err="1"/>
            <a:t>sahih</a:t>
          </a:r>
          <a:r>
            <a:rPr lang="en-US" sz="900" kern="1200" dirty="0"/>
            <a:t> </a:t>
          </a:r>
          <a:r>
            <a:rPr lang="en-US" sz="900" kern="1200" dirty="0" err="1"/>
            <a:t>tentang</a:t>
          </a:r>
          <a:r>
            <a:rPr lang="en-US" sz="900" kern="1200" dirty="0"/>
            <a:t> </a:t>
          </a:r>
          <a:r>
            <a:rPr lang="en-US" sz="900" kern="1200" dirty="0" err="1"/>
            <a:t>hasil</a:t>
          </a:r>
          <a:r>
            <a:rPr lang="en-US" sz="900" kern="1200" dirty="0"/>
            <a:t> </a:t>
          </a:r>
          <a:r>
            <a:rPr lang="en-US" sz="900" kern="1200" dirty="0" err="1"/>
            <a:t>pengukuran</a:t>
          </a:r>
          <a:r>
            <a:rPr lang="en-US" sz="900" kern="1200" dirty="0"/>
            <a:t> </a:t>
          </a:r>
          <a:r>
            <a:rPr lang="en-US" sz="900" kern="1200" dirty="0" err="1"/>
            <a:t>kepuasan</a:t>
          </a:r>
          <a:r>
            <a:rPr lang="en-US" sz="900" kern="1200" dirty="0"/>
            <a:t> </a:t>
          </a:r>
          <a:r>
            <a:rPr lang="en-US" sz="900" kern="1200" dirty="0" err="1"/>
            <a:t>pengguna</a:t>
          </a:r>
          <a:r>
            <a:rPr lang="en-US" sz="900" kern="1200" dirty="0"/>
            <a:t> yang </a:t>
          </a:r>
          <a:r>
            <a:rPr lang="en-US" sz="900" kern="1200" dirty="0" err="1"/>
            <a:t>dilaksanakan</a:t>
          </a:r>
          <a:r>
            <a:rPr lang="en-US" sz="900" kern="1200" dirty="0"/>
            <a:t> </a:t>
          </a:r>
          <a:r>
            <a:rPr lang="en-US" sz="900" kern="1200" dirty="0" err="1"/>
            <a:t>secara</a:t>
          </a:r>
          <a:r>
            <a:rPr lang="en-US" sz="900" kern="1200" dirty="0"/>
            <a:t> </a:t>
          </a:r>
          <a:r>
            <a:rPr lang="en-US" sz="900" kern="1200" dirty="0" err="1"/>
            <a:t>konsisten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ditindaklanjuti</a:t>
          </a:r>
          <a:r>
            <a:rPr lang="en-US" sz="900" kern="1200" dirty="0"/>
            <a:t> </a:t>
          </a:r>
          <a:r>
            <a:rPr lang="en-US" sz="900" kern="1200" dirty="0" err="1"/>
            <a:t>secara</a:t>
          </a:r>
          <a:r>
            <a:rPr lang="en-US" sz="900" kern="1200" dirty="0"/>
            <a:t> </a:t>
          </a:r>
          <a:r>
            <a:rPr lang="en-US" sz="900" kern="1200" dirty="0" err="1"/>
            <a:t>berkala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tersistem</a:t>
          </a:r>
          <a:r>
            <a:rPr lang="en-US" sz="900" kern="1200" dirty="0"/>
            <a:t>.</a:t>
          </a:r>
        </a:p>
      </dsp:txBody>
      <dsp:txXfrm>
        <a:off x="0" y="4383892"/>
        <a:ext cx="6411729" cy="569250"/>
      </dsp:txXfrm>
    </dsp:sp>
    <dsp:sp modelId="{EC187767-1E1E-44F1-B655-FC6822E2F3C7}">
      <dsp:nvSpPr>
        <dsp:cNvPr id="0" name=""/>
        <dsp:cNvSpPr/>
      </dsp:nvSpPr>
      <dsp:spPr>
        <a:xfrm>
          <a:off x="0" y="4953142"/>
          <a:ext cx="6411729" cy="263835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Kesimpulan</a:t>
          </a:r>
          <a:r>
            <a:rPr lang="en-US" sz="1100" b="1" kern="1200" dirty="0"/>
            <a:t> </a:t>
          </a:r>
          <a:r>
            <a:rPr lang="en-US" sz="1100" b="1" kern="1200" dirty="0" err="1"/>
            <a:t>hasil</a:t>
          </a:r>
          <a:r>
            <a:rPr lang="en-US" sz="1100" b="1" kern="1200" dirty="0"/>
            <a:t> </a:t>
          </a:r>
          <a:r>
            <a:rPr lang="en-US" sz="1100" b="1" kern="1200" dirty="0" err="1"/>
            <a:t>evaluasi</a:t>
          </a:r>
          <a:r>
            <a:rPr lang="en-US" sz="1100" b="1" kern="1200" dirty="0"/>
            <a:t> </a:t>
          </a:r>
          <a:r>
            <a:rPr lang="en-US" sz="1100" b="1" kern="1200" dirty="0" err="1"/>
            <a:t>ketercapaian</a:t>
          </a:r>
          <a:r>
            <a:rPr lang="en-US" sz="1100" b="1" kern="1200" dirty="0"/>
            <a:t> </a:t>
          </a:r>
          <a:r>
            <a:rPr lang="en-US" sz="1100" b="1" kern="1200" dirty="0" err="1"/>
            <a:t>standar</a:t>
          </a:r>
          <a:r>
            <a:rPr lang="en-US" sz="1100" b="1" kern="1200" dirty="0"/>
            <a:t> </a:t>
          </a:r>
          <a:r>
            <a:rPr lang="id-ID" sz="1100" b="1" kern="1200" dirty="0"/>
            <a:t>Pendidikan</a:t>
          </a:r>
          <a:r>
            <a:rPr lang="en-US" sz="1100" b="1" kern="1200" dirty="0"/>
            <a:t> </a:t>
          </a:r>
          <a:r>
            <a:rPr lang="en-US" sz="1100" b="1" kern="1200" dirty="0" err="1"/>
            <a:t>serta</a:t>
          </a:r>
          <a:r>
            <a:rPr lang="en-US" sz="1100" b="1" kern="1200" dirty="0"/>
            <a:t> </a:t>
          </a:r>
          <a:r>
            <a:rPr lang="en-US" sz="1100" b="1" kern="1200" dirty="0" err="1"/>
            <a:t>tindak</a:t>
          </a:r>
          <a:r>
            <a:rPr lang="en-US" sz="1100" b="1" kern="1200" dirty="0"/>
            <a:t> </a:t>
          </a:r>
          <a:r>
            <a:rPr lang="en-US" sz="1100" b="1" kern="1200" dirty="0" err="1"/>
            <a:t>lanjut</a:t>
          </a:r>
          <a:endParaRPr lang="en-US" sz="1100" kern="1200" dirty="0"/>
        </a:p>
      </dsp:txBody>
      <dsp:txXfrm>
        <a:off x="12879" y="4966021"/>
        <a:ext cx="6385971" cy="238077"/>
      </dsp:txXfrm>
    </dsp:sp>
    <dsp:sp modelId="{C70DD2C8-ECB3-4C03-9359-C9B55E68D106}">
      <dsp:nvSpPr>
        <dsp:cNvPr id="0" name=""/>
        <dsp:cNvSpPr/>
      </dsp:nvSpPr>
      <dsp:spPr>
        <a:xfrm>
          <a:off x="0" y="5216977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Ringkasan</a:t>
          </a:r>
          <a:r>
            <a:rPr lang="en-US" sz="900" kern="1200" dirty="0"/>
            <a:t> </a:t>
          </a:r>
          <a:r>
            <a:rPr lang="en-US" sz="900" kern="1200" dirty="0" err="1"/>
            <a:t>dari</a:t>
          </a:r>
          <a:r>
            <a:rPr lang="en-US" sz="900" kern="1200" dirty="0"/>
            <a:t>: </a:t>
          </a:r>
          <a:r>
            <a:rPr lang="en-US" sz="900" kern="1200" dirty="0" err="1"/>
            <a:t>pemosisian</a:t>
          </a:r>
          <a:r>
            <a:rPr lang="en-US" sz="900" kern="1200" dirty="0"/>
            <a:t>, </a:t>
          </a:r>
          <a:r>
            <a:rPr lang="en-US" sz="900" kern="1200" dirty="0" err="1"/>
            <a:t>masalah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akar</a:t>
          </a:r>
          <a:r>
            <a:rPr lang="en-US" sz="900" kern="1200" dirty="0"/>
            <a:t> </a:t>
          </a:r>
          <a:r>
            <a:rPr lang="en-US" sz="900" kern="1200" dirty="0" err="1"/>
            <a:t>masalah</a:t>
          </a:r>
          <a:r>
            <a:rPr lang="en-US" sz="900" kern="1200" dirty="0"/>
            <a:t>,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rencana</a:t>
          </a:r>
          <a:r>
            <a:rPr lang="en-US" sz="900" kern="1200" dirty="0"/>
            <a:t> </a:t>
          </a:r>
          <a:r>
            <a:rPr lang="en-US" sz="900" kern="1200" dirty="0" err="1"/>
            <a:t>perbaikan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pengembangan</a:t>
          </a:r>
          <a:r>
            <a:rPr lang="en-US" sz="900" kern="1200" dirty="0"/>
            <a:t> </a:t>
          </a:r>
          <a:r>
            <a:rPr lang="en-US" sz="900" kern="1200" dirty="0" err="1"/>
            <a:t>keuangan</a:t>
          </a:r>
          <a:r>
            <a:rPr lang="en-US" sz="900" kern="1200" dirty="0"/>
            <a:t>, </a:t>
          </a:r>
          <a:r>
            <a:rPr lang="en-US" sz="900" kern="1200" dirty="0" err="1"/>
            <a:t>sarana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prasarana</a:t>
          </a:r>
          <a:r>
            <a:rPr lang="en-US" sz="900" kern="1200" dirty="0"/>
            <a:t> </a:t>
          </a:r>
        </a:p>
      </dsp:txBody>
      <dsp:txXfrm>
        <a:off x="0" y="5216977"/>
        <a:ext cx="6411729" cy="28462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21099"/>
          <a:ext cx="6411729" cy="239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Latar</a:t>
          </a:r>
          <a:r>
            <a:rPr lang="en-US" sz="1000" b="1" kern="1200" dirty="0"/>
            <a:t> </a:t>
          </a:r>
          <a:r>
            <a:rPr lang="en-US" sz="1000" b="1" kern="1200" dirty="0" err="1"/>
            <a:t>Belakang</a:t>
          </a:r>
          <a:endParaRPr lang="en-US" sz="1000" kern="1200" dirty="0"/>
        </a:p>
      </dsp:txBody>
      <dsp:txXfrm>
        <a:off x="11709" y="232808"/>
        <a:ext cx="6388311" cy="216432"/>
      </dsp:txXfrm>
    </dsp:sp>
    <dsp:sp modelId="{9DC30CB3-5443-4E4F-8798-717384E476F7}">
      <dsp:nvSpPr>
        <dsp:cNvPr id="0" name=""/>
        <dsp:cNvSpPr/>
      </dsp:nvSpPr>
      <dsp:spPr>
        <a:xfrm>
          <a:off x="0" y="460950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latar</a:t>
          </a:r>
          <a:r>
            <a:rPr lang="en-US" sz="800" kern="1200" dirty="0"/>
            <a:t> </a:t>
          </a:r>
          <a:r>
            <a:rPr lang="en-US" sz="800" kern="1200" dirty="0" err="1"/>
            <a:t>belakang</a:t>
          </a:r>
          <a:r>
            <a:rPr lang="en-US" sz="800" kern="1200" dirty="0"/>
            <a:t>, </a:t>
          </a:r>
          <a:r>
            <a:rPr lang="en-US" sz="800" kern="1200" dirty="0" err="1"/>
            <a:t>tujuan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rasional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proses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: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didasarkan</a:t>
          </a:r>
          <a:r>
            <a:rPr lang="en-US" sz="800" kern="1200" dirty="0"/>
            <a:t> </a:t>
          </a:r>
          <a:r>
            <a:rPr lang="en-US" sz="800" kern="1200" dirty="0" err="1"/>
            <a:t>atas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internal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eksternal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posisi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daya</a:t>
          </a:r>
          <a:r>
            <a:rPr lang="en-US" sz="800" kern="1200" dirty="0"/>
            <a:t> </a:t>
          </a:r>
          <a:r>
            <a:rPr lang="en-US" sz="800" kern="1200" dirty="0" err="1"/>
            <a:t>saing</a:t>
          </a:r>
          <a:r>
            <a:rPr lang="en-US" sz="800" kern="1200" dirty="0"/>
            <a:t> PT.</a:t>
          </a:r>
          <a:endParaRPr lang="en-US" sz="800" b="0" kern="1200" dirty="0">
            <a:latin typeface="+mn-lt"/>
          </a:endParaRPr>
        </a:p>
      </dsp:txBody>
      <dsp:txXfrm>
        <a:off x="0" y="460950"/>
        <a:ext cx="6411729" cy="253575"/>
      </dsp:txXfrm>
    </dsp:sp>
    <dsp:sp modelId="{BB10665E-3681-48AF-8D13-2B8A0C41A91D}">
      <dsp:nvSpPr>
        <dsp:cNvPr id="0" name=""/>
        <dsp:cNvSpPr/>
      </dsp:nvSpPr>
      <dsp:spPr>
        <a:xfrm>
          <a:off x="0" y="714525"/>
          <a:ext cx="6411729" cy="239850"/>
        </a:xfrm>
        <a:prstGeom prst="roundRect">
          <a:avLst/>
        </a:prstGeom>
        <a:solidFill>
          <a:schemeClr val="accent3">
            <a:hueOff val="338825"/>
            <a:satOff val="12500"/>
            <a:lumOff val="-18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Kebijakan</a:t>
          </a:r>
          <a:endParaRPr lang="en-US" sz="1000" kern="1200" dirty="0"/>
        </a:p>
      </dsp:txBody>
      <dsp:txXfrm>
        <a:off x="11709" y="726234"/>
        <a:ext cx="6388311" cy="216432"/>
      </dsp:txXfrm>
    </dsp:sp>
    <dsp:sp modelId="{B743F4D8-190D-4A42-998B-34D5037B107C}">
      <dsp:nvSpPr>
        <dsp:cNvPr id="0" name=""/>
        <dsp:cNvSpPr/>
      </dsp:nvSpPr>
      <dsp:spPr>
        <a:xfrm>
          <a:off x="0" y="954375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dokumen</a:t>
          </a:r>
          <a:r>
            <a:rPr lang="en-US" sz="800" kern="1200" dirty="0"/>
            <a:t> formal </a:t>
          </a:r>
          <a:r>
            <a:rPr lang="en-US" sz="800" kern="1200" dirty="0" err="1"/>
            <a:t>kebijakan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perencanaan</a:t>
          </a:r>
          <a:r>
            <a:rPr lang="en-US" sz="800" kern="1200" dirty="0"/>
            <a:t> (</a:t>
          </a:r>
          <a:r>
            <a:rPr lang="en-US" sz="800" kern="1200" dirty="0" err="1"/>
            <a:t>termasuk</a:t>
          </a:r>
          <a:r>
            <a:rPr lang="en-US" sz="800" kern="1200" dirty="0"/>
            <a:t> </a:t>
          </a:r>
          <a:r>
            <a:rPr lang="en-US" sz="800" kern="1200" dirty="0" err="1"/>
            <a:t>arah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fokus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),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panduan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.</a:t>
          </a:r>
        </a:p>
      </dsp:txBody>
      <dsp:txXfrm>
        <a:off x="0" y="954375"/>
        <a:ext cx="6411729" cy="253575"/>
      </dsp:txXfrm>
    </dsp:sp>
    <dsp:sp modelId="{0C6250E1-16C7-4468-9673-D02DD1169685}">
      <dsp:nvSpPr>
        <dsp:cNvPr id="0" name=""/>
        <dsp:cNvSpPr/>
      </dsp:nvSpPr>
      <dsp:spPr>
        <a:xfrm>
          <a:off x="0" y="1207950"/>
          <a:ext cx="6411729" cy="239850"/>
        </a:xfrm>
        <a:prstGeom prst="roundRect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1709" y="1219659"/>
        <a:ext cx="6388311" cy="216432"/>
      </dsp:txXfrm>
    </dsp:sp>
    <dsp:sp modelId="{7438BCAD-2F7D-41A1-8E95-AE8439AF2BF6}">
      <dsp:nvSpPr>
        <dsp:cNvPr id="0" name=""/>
        <dsp:cNvSpPr/>
      </dsp:nvSpPr>
      <dsp:spPr>
        <a:xfrm>
          <a:off x="0" y="1447800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Mekanisme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di PT yang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aspek</a:t>
          </a:r>
          <a:r>
            <a:rPr lang="en-US" sz="800" kern="1200" dirty="0"/>
            <a:t>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, yang </a:t>
          </a:r>
          <a:r>
            <a:rPr lang="en-US" sz="800" kern="1200" dirty="0" err="1"/>
            <a:t>memenuhi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melampaui</a:t>
          </a:r>
          <a:r>
            <a:rPr lang="en-US" sz="800" kern="1200" dirty="0"/>
            <a:t> SN DIKTI.</a:t>
          </a:r>
        </a:p>
      </dsp:txBody>
      <dsp:txXfrm>
        <a:off x="0" y="1447800"/>
        <a:ext cx="6411729" cy="253575"/>
      </dsp:txXfrm>
    </dsp:sp>
    <dsp:sp modelId="{D6978E3E-6F50-4722-857B-924D7D7BF191}">
      <dsp:nvSpPr>
        <dsp:cNvPr id="0" name=""/>
        <dsp:cNvSpPr/>
      </dsp:nvSpPr>
      <dsp:spPr>
        <a:xfrm>
          <a:off x="0" y="1701375"/>
          <a:ext cx="6411729" cy="239850"/>
        </a:xfrm>
        <a:prstGeom prst="roundRect">
          <a:avLst/>
        </a:prstGeom>
        <a:solidFill>
          <a:schemeClr val="accent3">
            <a:hueOff val="1016475"/>
            <a:satOff val="37500"/>
            <a:lumOff val="-55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Utama</a:t>
          </a:r>
          <a:endParaRPr lang="en-US" sz="1000" kern="1200" dirty="0"/>
        </a:p>
      </dsp:txBody>
      <dsp:txXfrm>
        <a:off x="11709" y="1713084"/>
        <a:ext cx="6388311" cy="216432"/>
      </dsp:txXfrm>
    </dsp:sp>
    <dsp:sp modelId="{F7AFCEDC-DACF-487F-B7ED-E0728F7D7B31}">
      <dsp:nvSpPr>
        <dsp:cNvPr id="0" name=""/>
        <dsp:cNvSpPr/>
      </dsp:nvSpPr>
      <dsp:spPr>
        <a:xfrm>
          <a:off x="0" y="1941225"/>
          <a:ext cx="6411729" cy="703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: </a:t>
          </a:r>
          <a:r>
            <a:rPr lang="en-US" sz="800" kern="1200" dirty="0" err="1"/>
            <a:t>dokumen</a:t>
          </a:r>
          <a:r>
            <a:rPr lang="en-US" sz="800" kern="1200" dirty="0"/>
            <a:t> formal </a:t>
          </a:r>
          <a:r>
            <a:rPr lang="en-US" sz="800" kern="1200" dirty="0" err="1"/>
            <a:t>Renstra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memuat</a:t>
          </a:r>
          <a:r>
            <a:rPr lang="en-US" sz="800" kern="1200" dirty="0"/>
            <a:t> </a:t>
          </a:r>
          <a:r>
            <a:rPr lang="en-US" sz="800" kern="1200" dirty="0" err="1"/>
            <a:t>landasan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, </a:t>
          </a:r>
          <a:r>
            <a:rPr lang="en-US" sz="800" kern="1200" dirty="0" err="1"/>
            <a:t>peta</a:t>
          </a:r>
          <a:r>
            <a:rPr lang="en-US" sz="800" kern="1200" dirty="0"/>
            <a:t> </a:t>
          </a:r>
          <a:r>
            <a:rPr lang="en-US" sz="800" kern="1200" dirty="0" err="1"/>
            <a:t>jalan</a:t>
          </a:r>
          <a:r>
            <a:rPr lang="en-US" sz="800" kern="1200" dirty="0"/>
            <a:t>, </a:t>
          </a:r>
          <a:r>
            <a:rPr lang="en-US" sz="800" kern="1200" dirty="0" err="1"/>
            <a:t>sasaran</a:t>
          </a:r>
          <a:r>
            <a:rPr lang="en-US" sz="800" kern="1200" dirty="0"/>
            <a:t> program </a:t>
          </a:r>
          <a:r>
            <a:rPr lang="en-US" sz="800" kern="1200" dirty="0" err="1"/>
            <a:t>strategis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pelaksanaan</a:t>
          </a:r>
          <a:r>
            <a:rPr lang="en-US" sz="800" kern="1200" dirty="0"/>
            <a:t> </a:t>
          </a:r>
          <a:r>
            <a:rPr lang="en-US" sz="800" kern="1200" dirty="0" err="1"/>
            <a:t>Renstra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, </a:t>
          </a:r>
          <a:r>
            <a:rPr lang="en-US" sz="800" kern="1200" dirty="0" err="1"/>
            <a:t>pedoman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</a:t>
          </a:r>
          <a:r>
            <a:rPr lang="en-US" sz="800" kern="1200" dirty="0" err="1"/>
            <a:t>sosialisasinya</a:t>
          </a:r>
          <a:r>
            <a:rPr lang="en-US" sz="800" kern="1200" dirty="0"/>
            <a:t>,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pelaksanaan</a:t>
          </a:r>
          <a:r>
            <a:rPr lang="en-US" sz="800" kern="1200" dirty="0"/>
            <a:t> proses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tatacara</a:t>
          </a:r>
          <a:r>
            <a:rPr lang="en-US" sz="800" kern="1200" dirty="0"/>
            <a:t> </a:t>
          </a:r>
          <a:r>
            <a:rPr lang="en-US" sz="800" kern="1200" dirty="0" err="1"/>
            <a:t>penilaian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i="1" kern="1200" dirty="0"/>
            <a:t>review</a:t>
          </a:r>
          <a:r>
            <a:rPr lang="en-US" sz="800" kern="1200" dirty="0"/>
            <a:t>, </a:t>
          </a:r>
          <a:r>
            <a:rPr lang="en-US" sz="800" kern="1200" dirty="0" err="1"/>
            <a:t>legalitas</a:t>
          </a:r>
          <a:r>
            <a:rPr lang="en-US" sz="800" kern="1200" dirty="0"/>
            <a:t> </a:t>
          </a:r>
          <a:r>
            <a:rPr lang="en-US" sz="800" kern="1200" dirty="0" err="1"/>
            <a:t>pengangkatan</a:t>
          </a:r>
          <a:r>
            <a:rPr lang="en-US" sz="800" kern="1200" dirty="0"/>
            <a:t> </a:t>
          </a:r>
          <a:r>
            <a:rPr lang="en-US" sz="800" i="1" kern="1200" dirty="0"/>
            <a:t>reviewer</a:t>
          </a:r>
          <a:r>
            <a:rPr lang="en-US" sz="800" kern="1200" dirty="0"/>
            <a:t>, </a:t>
          </a:r>
          <a:r>
            <a:rPr lang="en-US" sz="800" kern="1200" dirty="0" err="1"/>
            <a:t>bukti</a:t>
          </a:r>
          <a:r>
            <a:rPr lang="en-US" sz="800" kern="1200" dirty="0"/>
            <a:t> </a:t>
          </a:r>
          <a:r>
            <a:rPr lang="en-US" sz="800" kern="1200" dirty="0" err="1"/>
            <a:t>tertulis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penilaian</a:t>
          </a:r>
          <a:r>
            <a:rPr lang="en-US" sz="800" kern="1200" dirty="0"/>
            <a:t> </a:t>
          </a:r>
          <a:r>
            <a:rPr lang="en-US" sz="800" kern="1200" dirty="0" err="1"/>
            <a:t>usul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, </a:t>
          </a:r>
          <a:r>
            <a:rPr lang="en-US" sz="800" kern="1200" dirty="0" err="1"/>
            <a:t>legalitas</a:t>
          </a:r>
          <a:r>
            <a:rPr lang="en-US" sz="800" kern="1200" dirty="0"/>
            <a:t> </a:t>
          </a:r>
          <a:r>
            <a:rPr lang="en-US" sz="800" kern="1200" dirty="0" err="1"/>
            <a:t>penugasan</a:t>
          </a:r>
          <a:r>
            <a:rPr lang="en-US" sz="800" kern="1200" dirty="0"/>
            <a:t> </a:t>
          </a:r>
          <a:r>
            <a:rPr lang="en-US" sz="800" kern="1200" dirty="0" err="1"/>
            <a:t>peneliti</a:t>
          </a:r>
          <a:r>
            <a:rPr lang="en-US" sz="800" kern="1200" dirty="0"/>
            <a:t>/</a:t>
          </a:r>
          <a:r>
            <a:rPr lang="en-US" sz="800" kern="1200" dirty="0" err="1"/>
            <a:t>kerjasama</a:t>
          </a:r>
          <a:r>
            <a:rPr lang="en-US" sz="800" kern="1200" dirty="0"/>
            <a:t> </a:t>
          </a:r>
          <a:r>
            <a:rPr lang="en-US" sz="800" kern="1200" dirty="0" err="1"/>
            <a:t>peneliti</a:t>
          </a:r>
          <a:r>
            <a:rPr lang="en-US" sz="800" kern="1200" dirty="0"/>
            <a:t>, </a:t>
          </a:r>
          <a:r>
            <a:rPr lang="en-US" sz="800" kern="1200" dirty="0" err="1"/>
            <a:t>berita</a:t>
          </a:r>
          <a:r>
            <a:rPr lang="en-US" sz="800" kern="1200" dirty="0"/>
            <a:t> acara </a:t>
          </a:r>
          <a:r>
            <a:rPr lang="en-US" sz="800" kern="1200" dirty="0" err="1"/>
            <a:t>hasil</a:t>
          </a:r>
          <a:r>
            <a:rPr lang="en-US" sz="800" kern="1200" dirty="0"/>
            <a:t> monitoring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evaluasi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dokumentasi</a:t>
          </a:r>
          <a:r>
            <a:rPr lang="en-US" sz="800" kern="1200" dirty="0"/>
            <a:t> output </a:t>
          </a:r>
          <a:r>
            <a:rPr lang="en-US" sz="800" kern="1200" dirty="0" err="1"/>
            <a:t>penelitian</a:t>
          </a:r>
          <a:r>
            <a:rPr lang="en-US" sz="800" kern="1200" dirty="0"/>
            <a:t>, </a:t>
          </a:r>
          <a:r>
            <a:rPr lang="en-US" sz="800" kern="1200" dirty="0" err="1"/>
            <a:t>dokumentasi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pengelola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kepada</a:t>
          </a:r>
          <a:r>
            <a:rPr lang="en-US" sz="800" kern="1200" dirty="0"/>
            <a:t> </a:t>
          </a:r>
          <a:r>
            <a:rPr lang="en-US" sz="800" kern="1200" dirty="0" err="1"/>
            <a:t>pimpinan</a:t>
          </a:r>
          <a:r>
            <a:rPr lang="en-US" sz="800" kern="1200" dirty="0"/>
            <a:t>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/</a:t>
          </a:r>
          <a:r>
            <a:rPr lang="en-US" sz="800" kern="1200" dirty="0" err="1"/>
            <a:t>pemberi</a:t>
          </a:r>
          <a:r>
            <a:rPr lang="en-US" sz="800" kern="1200" dirty="0"/>
            <a:t> dana,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keberadaan</a:t>
          </a:r>
          <a:r>
            <a:rPr lang="en-US" sz="800" kern="1200" dirty="0"/>
            <a:t> </a:t>
          </a:r>
          <a:r>
            <a:rPr lang="en-US" sz="800" kern="1200" dirty="0" err="1"/>
            <a:t>kelompok</a:t>
          </a:r>
          <a:r>
            <a:rPr lang="en-US" sz="800" kern="1200" dirty="0"/>
            <a:t> </a:t>
          </a:r>
          <a:r>
            <a:rPr lang="en-US" sz="800" kern="1200" dirty="0" err="1"/>
            <a:t>riset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laboratorium</a:t>
          </a:r>
          <a:r>
            <a:rPr lang="en-US" sz="800" kern="1200" dirty="0"/>
            <a:t> </a:t>
          </a:r>
          <a:r>
            <a:rPr lang="en-US" sz="800" kern="1200" dirty="0" err="1"/>
            <a:t>riset</a:t>
          </a:r>
          <a:r>
            <a:rPr lang="en-US" sz="800" kern="1200" dirty="0"/>
            <a:t> yang </a:t>
          </a:r>
          <a:r>
            <a:rPr lang="en-US" sz="800" kern="1200" dirty="0" err="1"/>
            <a:t>fungsional</a:t>
          </a:r>
          <a:r>
            <a:rPr lang="en-US" sz="800" kern="1200" dirty="0"/>
            <a:t>.</a:t>
          </a:r>
        </a:p>
      </dsp:txBody>
      <dsp:txXfrm>
        <a:off x="0" y="1941225"/>
        <a:ext cx="6411729" cy="703800"/>
      </dsp:txXfrm>
    </dsp:sp>
    <dsp:sp modelId="{2DEDA631-A163-4BBA-9953-02E40868F95B}">
      <dsp:nvSpPr>
        <dsp:cNvPr id="0" name=""/>
        <dsp:cNvSpPr/>
      </dsp:nvSpPr>
      <dsp:spPr>
        <a:xfrm>
          <a:off x="0" y="2641469"/>
          <a:ext cx="6411729" cy="23985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Tambahan</a:t>
          </a:r>
          <a:endParaRPr lang="en-US" sz="1000" kern="1200" dirty="0"/>
        </a:p>
      </dsp:txBody>
      <dsp:txXfrm>
        <a:off x="11709" y="2653178"/>
        <a:ext cx="6388311" cy="216432"/>
      </dsp:txXfrm>
    </dsp:sp>
    <dsp:sp modelId="{A730551C-AD14-47EA-8567-2FF41910E193}">
      <dsp:nvSpPr>
        <dsp:cNvPr id="0" name=""/>
        <dsp:cNvSpPr/>
      </dsp:nvSpPr>
      <dsp:spPr>
        <a:xfrm>
          <a:off x="0" y="2884875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Adalah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proses </a:t>
          </a:r>
          <a:r>
            <a:rPr lang="en-US" sz="800" kern="1200" dirty="0" err="1"/>
            <a:t>penelitian</a:t>
          </a:r>
          <a:r>
            <a:rPr lang="en-US" sz="800" kern="1200" dirty="0"/>
            <a:t> lain </a:t>
          </a:r>
          <a:r>
            <a:rPr lang="en-US" sz="800" kern="1200" dirty="0" err="1"/>
            <a:t>untuk</a:t>
          </a:r>
          <a:r>
            <a:rPr lang="en-US" sz="800" kern="1200" dirty="0"/>
            <a:t> yang </a:t>
          </a:r>
          <a:r>
            <a:rPr lang="en-US" sz="800" kern="1200" dirty="0" err="1"/>
            <a:t>ditetapkan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</a:t>
          </a:r>
          <a:r>
            <a:rPr lang="en-US" sz="800" kern="1200" dirty="0" err="1"/>
            <a:t>melampui</a:t>
          </a:r>
          <a:r>
            <a:rPr lang="en-US" sz="800" kern="1200" dirty="0"/>
            <a:t> SN DIKTI. </a:t>
          </a:r>
        </a:p>
      </dsp:txBody>
      <dsp:txXfrm>
        <a:off x="0" y="2884875"/>
        <a:ext cx="6411729" cy="165600"/>
      </dsp:txXfrm>
    </dsp:sp>
    <dsp:sp modelId="{D2D630EE-C109-4E93-BA07-03321C5EAE52}">
      <dsp:nvSpPr>
        <dsp:cNvPr id="0" name=""/>
        <dsp:cNvSpPr/>
      </dsp:nvSpPr>
      <dsp:spPr>
        <a:xfrm>
          <a:off x="0" y="3050475"/>
          <a:ext cx="6411729" cy="239850"/>
        </a:xfrm>
        <a:prstGeom prst="roundRect">
          <a:avLst/>
        </a:prstGeom>
        <a:solidFill>
          <a:schemeClr val="accent3">
            <a:hueOff val="1694124"/>
            <a:satOff val="62500"/>
            <a:lumOff val="-91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Capaian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endParaRPr lang="en-US" sz="1000" kern="1200" dirty="0"/>
        </a:p>
      </dsp:txBody>
      <dsp:txXfrm>
        <a:off x="11709" y="3062184"/>
        <a:ext cx="6388311" cy="216432"/>
      </dsp:txXfrm>
    </dsp:sp>
    <dsp:sp modelId="{23F3AF34-2715-49E5-9F52-529EF0CC3006}">
      <dsp:nvSpPr>
        <dsp:cNvPr id="0" name=""/>
        <dsp:cNvSpPr/>
      </dsp:nvSpPr>
      <dsp:spPr>
        <a:xfrm>
          <a:off x="0" y="3290324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ketidakberhasilan</a:t>
          </a:r>
          <a:r>
            <a:rPr lang="en-US" sz="800" kern="1200" dirty="0"/>
            <a:t> </a:t>
          </a:r>
          <a:r>
            <a:rPr lang="en-US" sz="800" kern="1200" dirty="0" err="1"/>
            <a:t>pencapaian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yang </a:t>
          </a:r>
          <a:r>
            <a:rPr lang="en-US" sz="800" kern="1200" dirty="0" err="1"/>
            <a:t>telah</a:t>
          </a:r>
          <a:r>
            <a:rPr lang="en-US" sz="800" kern="1200" dirty="0"/>
            <a:t> </a:t>
          </a:r>
          <a:r>
            <a:rPr lang="en-US" sz="800" kern="1200" dirty="0" err="1"/>
            <a:t>ditetapkan</a:t>
          </a:r>
          <a:r>
            <a:rPr lang="en-US" sz="800" kern="1200" dirty="0"/>
            <a:t>.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diukur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metoda</a:t>
          </a:r>
          <a:r>
            <a:rPr lang="en-US" sz="800" kern="1200" dirty="0"/>
            <a:t> yang </a:t>
          </a:r>
          <a:r>
            <a:rPr lang="en-US" sz="800" kern="1200" dirty="0" err="1"/>
            <a:t>tepat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dianalisis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.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terhadap</a:t>
          </a:r>
          <a:r>
            <a:rPr lang="en-US" sz="800" kern="1200" dirty="0"/>
            <a:t>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identifikasi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pendukung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penghambat</a:t>
          </a:r>
          <a:r>
            <a:rPr lang="en-US" sz="800" kern="1200" dirty="0"/>
            <a:t> </a:t>
          </a:r>
          <a:r>
            <a:rPr lang="en-US" sz="800" kern="1200" dirty="0" err="1"/>
            <a:t>ketercapaian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singkat</a:t>
          </a:r>
          <a:r>
            <a:rPr lang="en-US" sz="800" kern="1200" dirty="0"/>
            <a:t> </a:t>
          </a:r>
          <a:r>
            <a:rPr lang="en-US" sz="800" kern="1200" dirty="0" err="1"/>
            <a:t>tindak</a:t>
          </a:r>
          <a:r>
            <a:rPr lang="en-US" sz="800" kern="1200" dirty="0"/>
            <a:t> </a:t>
          </a:r>
          <a:r>
            <a:rPr lang="en-US" sz="800" kern="1200" dirty="0" err="1"/>
            <a:t>lanjut</a:t>
          </a:r>
          <a:r>
            <a:rPr lang="en-US" sz="800" kern="1200" dirty="0"/>
            <a:t> yang </a:t>
          </a:r>
          <a:r>
            <a:rPr lang="en-US" sz="800" kern="1200" dirty="0" err="1"/>
            <a:t>akan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institusi</a:t>
          </a:r>
          <a:r>
            <a:rPr lang="en-US" sz="800" kern="1200" dirty="0"/>
            <a:t>.</a:t>
          </a:r>
        </a:p>
      </dsp:txBody>
      <dsp:txXfrm>
        <a:off x="0" y="3290324"/>
        <a:ext cx="6411729" cy="362250"/>
      </dsp:txXfrm>
    </dsp:sp>
    <dsp:sp modelId="{2B77AAD6-6F7A-4184-95FE-A99485CDABC4}">
      <dsp:nvSpPr>
        <dsp:cNvPr id="0" name=""/>
        <dsp:cNvSpPr/>
      </dsp:nvSpPr>
      <dsp:spPr>
        <a:xfrm>
          <a:off x="0" y="3652575"/>
          <a:ext cx="6411729" cy="239850"/>
        </a:xfrm>
        <a:prstGeom prst="roundRect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Penjaminan</a:t>
          </a:r>
          <a:r>
            <a:rPr lang="en-US" sz="1000" b="1" kern="1200" dirty="0"/>
            <a:t> </a:t>
          </a:r>
          <a:r>
            <a:rPr lang="en-US" sz="1000" b="1" kern="1200" dirty="0" err="1"/>
            <a:t>Mutu</a:t>
          </a:r>
          <a:r>
            <a:rPr lang="en-US" sz="1000" b="1" kern="1200" dirty="0"/>
            <a:t> </a:t>
          </a:r>
          <a:r>
            <a:rPr lang="id-ID" sz="1000" b="1" kern="1200" dirty="0"/>
            <a:t>Penelitian</a:t>
          </a:r>
          <a:endParaRPr lang="en-US" sz="1000" kern="1200" dirty="0"/>
        </a:p>
      </dsp:txBody>
      <dsp:txXfrm>
        <a:off x="11709" y="3664284"/>
        <a:ext cx="6388311" cy="216432"/>
      </dsp:txXfrm>
    </dsp:sp>
    <dsp:sp modelId="{12D3B0C4-5A49-402C-A73C-31D49B9D651D}">
      <dsp:nvSpPr>
        <dsp:cNvPr id="0" name=""/>
        <dsp:cNvSpPr/>
      </dsp:nvSpPr>
      <dsp:spPr>
        <a:xfrm>
          <a:off x="0" y="3892424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penjaminan</a:t>
          </a:r>
          <a:r>
            <a:rPr lang="en-US" sz="800" kern="1200" dirty="0"/>
            <a:t> </a:t>
          </a:r>
          <a:r>
            <a:rPr lang="en-US" sz="800" kern="1200" dirty="0" err="1"/>
            <a:t>mutu</a:t>
          </a:r>
          <a:r>
            <a:rPr lang="en-US" sz="800" kern="1200" dirty="0"/>
            <a:t> proses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ditetapkan</a:t>
          </a:r>
          <a:r>
            <a:rPr lang="en-US" sz="800" kern="1200" dirty="0"/>
            <a:t>, </a:t>
          </a:r>
          <a:r>
            <a:rPr lang="en-US" sz="800" kern="1200" dirty="0" err="1"/>
            <a:t>dilaksanakan</a:t>
          </a:r>
          <a:r>
            <a:rPr lang="en-US" sz="800" kern="1200" dirty="0"/>
            <a:t>,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dikendalikan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upaya</a:t>
          </a:r>
          <a:r>
            <a:rPr lang="en-US" sz="800" kern="1200" dirty="0"/>
            <a:t> </a:t>
          </a:r>
          <a:r>
            <a:rPr lang="en-US" sz="800" kern="1200" dirty="0" err="1"/>
            <a:t>peningkatan</a:t>
          </a:r>
          <a:r>
            <a:rPr lang="en-US" sz="800" kern="1200" dirty="0"/>
            <a:t> </a:t>
          </a:r>
          <a:r>
            <a:rPr lang="en-US" sz="800" kern="1200" dirty="0" err="1"/>
            <a:t>sesuai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siklus</a:t>
          </a:r>
          <a:r>
            <a:rPr lang="en-US" sz="800" kern="1200" dirty="0"/>
            <a:t> PPEPP.</a:t>
          </a:r>
        </a:p>
      </dsp:txBody>
      <dsp:txXfrm>
        <a:off x="0" y="3892424"/>
        <a:ext cx="6411729" cy="253575"/>
      </dsp:txXfrm>
    </dsp:sp>
    <dsp:sp modelId="{3A0457DA-DDB8-4110-925B-CFA3955C25B0}">
      <dsp:nvSpPr>
        <dsp:cNvPr id="0" name=""/>
        <dsp:cNvSpPr/>
      </dsp:nvSpPr>
      <dsp:spPr>
        <a:xfrm>
          <a:off x="0" y="4146000"/>
          <a:ext cx="6411729" cy="239850"/>
        </a:xfrm>
        <a:prstGeom prst="roundRect">
          <a:avLst/>
        </a:prstGeom>
        <a:solidFill>
          <a:schemeClr val="accent3">
            <a:hueOff val="2371774"/>
            <a:satOff val="87500"/>
            <a:lumOff val="-128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Kepuasan</a:t>
          </a:r>
          <a:r>
            <a:rPr lang="en-US" sz="1000" b="1" kern="1200" dirty="0"/>
            <a:t> </a:t>
          </a:r>
          <a:r>
            <a:rPr lang="en-US" sz="1000" b="1" kern="1200" dirty="0" err="1"/>
            <a:t>Pengguna</a:t>
          </a:r>
          <a:endParaRPr lang="en-US" sz="1000" kern="1200" dirty="0"/>
        </a:p>
      </dsp:txBody>
      <dsp:txXfrm>
        <a:off x="11709" y="4157709"/>
        <a:ext cx="6388311" cy="216432"/>
      </dsp:txXfrm>
    </dsp:sp>
    <dsp:sp modelId="{5B4B98BC-F355-4510-8CCF-F032AE7AC684}">
      <dsp:nvSpPr>
        <dsp:cNvPr id="0" name=""/>
        <dsp:cNvSpPr/>
      </dsp:nvSpPr>
      <dsp:spPr>
        <a:xfrm>
          <a:off x="0" y="4385850"/>
          <a:ext cx="6411729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/>
            <a:t>Deskripsi sistem untuk mengukur kepuasan pengguna proses penelitian (peneliti dan mitra), termasuk kejelasan instrumen yang digunakan, pelaksanaan, perekaman, dan analisis datanya.</a:t>
          </a:r>
          <a:endParaRPr lang="en-US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pengukuran</a:t>
          </a:r>
          <a:r>
            <a:rPr lang="en-US" sz="800" kern="1200" dirty="0"/>
            <a:t> </a:t>
          </a:r>
          <a:r>
            <a:rPr lang="en-US" sz="800" kern="1200" dirty="0" err="1"/>
            <a:t>kepuasan</a:t>
          </a:r>
          <a:r>
            <a:rPr lang="en-US" sz="800" kern="1200" dirty="0"/>
            <a:t> </a:t>
          </a:r>
          <a:r>
            <a:rPr lang="en-US" sz="800" kern="1200" dirty="0" err="1"/>
            <a:t>peneliti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 yang </a:t>
          </a:r>
          <a:r>
            <a:rPr lang="en-US" sz="800" kern="1200" dirty="0" err="1"/>
            <a:t>dilaksanakan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konsisten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ditindaklanjuti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berkala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tersistem</a:t>
          </a:r>
          <a:r>
            <a:rPr lang="en-US" sz="800" kern="1200" dirty="0"/>
            <a:t>.</a:t>
          </a:r>
        </a:p>
      </dsp:txBody>
      <dsp:txXfrm>
        <a:off x="0" y="4385850"/>
        <a:ext cx="6411729" cy="496800"/>
      </dsp:txXfrm>
    </dsp:sp>
    <dsp:sp modelId="{EC187767-1E1E-44F1-B655-FC6822E2F3C7}">
      <dsp:nvSpPr>
        <dsp:cNvPr id="0" name=""/>
        <dsp:cNvSpPr/>
      </dsp:nvSpPr>
      <dsp:spPr>
        <a:xfrm>
          <a:off x="0" y="4882650"/>
          <a:ext cx="6411729" cy="23985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Kesimpulan</a:t>
          </a:r>
          <a:r>
            <a:rPr lang="en-US" sz="1000" b="1" kern="1200" dirty="0"/>
            <a:t> </a:t>
          </a:r>
          <a:r>
            <a:rPr lang="en-US" sz="1000" b="1" kern="1200" dirty="0" err="1"/>
            <a:t>hasil</a:t>
          </a:r>
          <a:r>
            <a:rPr lang="en-US" sz="1000" b="1" kern="1200" dirty="0"/>
            <a:t> </a:t>
          </a: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ketercapaian</a:t>
          </a:r>
          <a:r>
            <a:rPr lang="en-US" sz="1000" b="1" kern="1200" dirty="0"/>
            <a:t> </a:t>
          </a:r>
          <a:r>
            <a:rPr lang="en-US" sz="1000" b="1" kern="1200" dirty="0" err="1"/>
            <a:t>standar</a:t>
          </a:r>
          <a:r>
            <a:rPr lang="en-US" sz="1000" b="1" kern="1200" dirty="0"/>
            <a:t> </a:t>
          </a:r>
          <a:r>
            <a:rPr lang="id-ID" sz="1000" b="1" kern="1200" dirty="0"/>
            <a:t>penelitian</a:t>
          </a:r>
          <a:r>
            <a:rPr lang="en-US" sz="1000" b="1" kern="1200" dirty="0"/>
            <a:t> </a:t>
          </a:r>
          <a:r>
            <a:rPr lang="en-US" sz="1000" b="1" kern="1200" dirty="0" err="1"/>
            <a:t>serta</a:t>
          </a:r>
          <a:r>
            <a:rPr lang="en-US" sz="1000" b="1" kern="1200" dirty="0"/>
            <a:t> </a:t>
          </a:r>
          <a:r>
            <a:rPr lang="en-US" sz="1000" b="1" kern="1200" dirty="0" err="1"/>
            <a:t>tindak</a:t>
          </a:r>
          <a:r>
            <a:rPr lang="en-US" sz="1000" b="1" kern="1200" dirty="0"/>
            <a:t> </a:t>
          </a:r>
          <a:r>
            <a:rPr lang="en-US" sz="1000" b="1" kern="1200" dirty="0" err="1"/>
            <a:t>lanjut</a:t>
          </a:r>
          <a:endParaRPr lang="en-US" sz="1000" kern="1200" dirty="0"/>
        </a:p>
      </dsp:txBody>
      <dsp:txXfrm>
        <a:off x="11709" y="4894359"/>
        <a:ext cx="6388311" cy="216432"/>
      </dsp:txXfrm>
    </dsp:sp>
    <dsp:sp modelId="{C70DD2C8-ECB3-4C03-9359-C9B55E68D106}">
      <dsp:nvSpPr>
        <dsp:cNvPr id="0" name=""/>
        <dsp:cNvSpPr/>
      </dsp:nvSpPr>
      <dsp:spPr>
        <a:xfrm>
          <a:off x="0" y="5122500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Ringkasan</a:t>
          </a:r>
          <a:r>
            <a:rPr lang="en-US" sz="800" kern="1200" dirty="0"/>
            <a:t> </a:t>
          </a:r>
          <a:r>
            <a:rPr lang="en-US" sz="800" kern="1200" dirty="0" err="1"/>
            <a:t>dari</a:t>
          </a:r>
          <a:r>
            <a:rPr lang="en-US" sz="800" kern="1200" dirty="0"/>
            <a:t>: </a:t>
          </a:r>
          <a:r>
            <a:rPr lang="en-US" sz="800" kern="1200" dirty="0" err="1"/>
            <a:t>pemosisian</a:t>
          </a:r>
          <a:r>
            <a:rPr lang="en-US" sz="800" kern="1200" dirty="0"/>
            <a:t>, </a:t>
          </a:r>
          <a:r>
            <a:rPr lang="en-US" sz="800" kern="1200" dirty="0" err="1"/>
            <a:t>masalah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rencana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, </a:t>
          </a:r>
          <a:r>
            <a:rPr lang="en-US" sz="800" kern="1200" dirty="0" err="1"/>
            <a:t>sarana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prasarana</a:t>
          </a:r>
          <a:r>
            <a:rPr lang="en-US" sz="800" kern="1200" dirty="0"/>
            <a:t> </a:t>
          </a:r>
        </a:p>
      </dsp:txBody>
      <dsp:txXfrm>
        <a:off x="0" y="5122500"/>
        <a:ext cx="6411729" cy="165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D5FC7B-979D-43DF-9BB8-021BB744AE6A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3E1DD-6155-4E15-A530-012D32389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2122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71A7FE-C8C3-4688-AEF4-022436698839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93C4E-F821-4101-8CB0-7491292331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762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93C4E-F821-4101-8CB0-74912923314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260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en-US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C7A2571-7A65-44CD-9C32-783F28F0A748}" type="slidenum">
              <a:rPr lang="en-GB" altLang="en-US" sz="1200">
                <a:latin typeface="Arial" panose="020B0604020202020204" pitchFamily="34" charset="0"/>
              </a:rPr>
              <a:pPr eaLnBrk="1" hangingPunct="1"/>
              <a:t>52</a:t>
            </a:fld>
            <a:endParaRPr lang="en-GB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113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en-US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C7A2571-7A65-44CD-9C32-783F28F0A748}" type="slidenum">
              <a:rPr lang="en-GB" altLang="en-US" sz="1200">
                <a:latin typeface="Arial" panose="020B0604020202020204" pitchFamily="34" charset="0"/>
              </a:rPr>
              <a:pPr eaLnBrk="1" hangingPunct="1"/>
              <a:t>53</a:t>
            </a:fld>
            <a:endParaRPr lang="en-GB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341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048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457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063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3AE6D6F-1B66-4C99-81B0-9C38A419CF49}" type="slidenum">
              <a:rPr lang="en-GB" altLang="en-US" sz="1200">
                <a:latin typeface="Arial" panose="020B0604020202020204" pitchFamily="34" charset="0"/>
              </a:rPr>
              <a:pPr eaLnBrk="1" hangingPunct="1"/>
              <a:t>60</a:t>
            </a:fld>
            <a:endParaRPr lang="en-GB" altLang="en-US" sz="1200">
              <a:latin typeface="Arial" panose="020B0604020202020204" pitchFamily="34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14425" y="679450"/>
            <a:ext cx="4627563" cy="3470275"/>
          </a:xfrm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75150"/>
            <a:ext cx="5029200" cy="40735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d-ID" altLang="en-US"/>
          </a:p>
        </p:txBody>
      </p:sp>
    </p:spTree>
    <p:extLst>
      <p:ext uri="{BB962C8B-B14F-4D97-AF65-F5344CB8AC3E}">
        <p14:creationId xmlns:p14="http://schemas.microsoft.com/office/powerpoint/2010/main" val="2218282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94787"/>
            <a:ext cx="7772400" cy="16151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8ABD9-210A-4A5D-9BA1-D7F2D2E1BF5E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BD80-E318-4E94-A48C-CABE42C1285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423447" cy="120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141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8ABD9-210A-4A5D-9BA1-D7F2D2E1BF5E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BD80-E318-4E94-A48C-CABE42C12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022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8ABD9-210A-4A5D-9BA1-D7F2D2E1BF5E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BD80-E318-4E94-A48C-CABE42C12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268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57200"/>
            <a:ext cx="72390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1148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24400" y="1981200"/>
            <a:ext cx="41148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724400" y="4114800"/>
            <a:ext cx="41148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FB91D1-8FE1-495A-BA8F-B809AEBFCE1E}" type="slidenum">
              <a:rPr lang="en-US"/>
              <a:pPr/>
              <a:t>‹#›</a:t>
            </a:fld>
            <a:endParaRPr lang="en-US" sz="105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988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-9435" y="6557855"/>
            <a:ext cx="9180000" cy="307777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83000">
                <a:schemeClr val="accent4">
                  <a:lumMod val="97000"/>
                  <a:lumOff val="3000"/>
                  <a:alpha val="46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1400" b="1" i="1" dirty="0">
                <a:solidFill>
                  <a:srgbClr val="0000FF"/>
                </a:solidFill>
                <a:latin typeface="+mn-lt"/>
              </a:rPr>
              <a:t>Sosialisasi instrumen</a:t>
            </a:r>
            <a:r>
              <a:rPr lang="id-ID" sz="1400" b="1" i="1" baseline="0" dirty="0">
                <a:solidFill>
                  <a:srgbClr val="0000FF"/>
                </a:solidFill>
                <a:latin typeface="+mn-lt"/>
              </a:rPr>
              <a:t> baru APT 3.0 BAN PT</a:t>
            </a:r>
            <a:endParaRPr lang="en-US" sz="1400" b="1" i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820" y="6579914"/>
            <a:ext cx="339432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902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8ABD9-210A-4A5D-9BA1-D7F2D2E1BF5E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BD80-E318-4E94-A48C-CABE42C12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135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-9435" y="6557855"/>
            <a:ext cx="9180000" cy="307777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83000">
                <a:schemeClr val="accent4">
                  <a:lumMod val="97000"/>
                  <a:lumOff val="3000"/>
                  <a:alpha val="46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1400" b="1" i="1" dirty="0">
                <a:solidFill>
                  <a:srgbClr val="0000FF"/>
                </a:solidFill>
                <a:latin typeface="+mn-lt"/>
              </a:rPr>
              <a:t>Sosialisasi instrumen</a:t>
            </a:r>
            <a:r>
              <a:rPr lang="id-ID" sz="1400" b="1" i="1" baseline="0" dirty="0">
                <a:solidFill>
                  <a:srgbClr val="0000FF"/>
                </a:solidFill>
                <a:latin typeface="+mn-lt"/>
              </a:rPr>
              <a:t> baru APT 3.0 BAN PT</a:t>
            </a:r>
            <a:endParaRPr lang="en-US" sz="1400" b="1" i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820" y="6579914"/>
            <a:ext cx="339432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37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-9435" y="6557855"/>
            <a:ext cx="9180000" cy="307777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83000">
                <a:schemeClr val="accent4">
                  <a:lumMod val="97000"/>
                  <a:lumOff val="3000"/>
                  <a:alpha val="46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1400" b="1" i="1" dirty="0">
                <a:solidFill>
                  <a:srgbClr val="0000FF"/>
                </a:solidFill>
                <a:latin typeface="+mn-lt"/>
              </a:rPr>
              <a:t>Sosialisasi instrumen</a:t>
            </a:r>
            <a:r>
              <a:rPr lang="id-ID" sz="1400" b="1" i="1" baseline="0" dirty="0">
                <a:solidFill>
                  <a:srgbClr val="0000FF"/>
                </a:solidFill>
                <a:latin typeface="+mn-lt"/>
              </a:rPr>
              <a:t> baru APT 3.0 BAN PT</a:t>
            </a:r>
            <a:endParaRPr lang="en-US" sz="1400" b="1" i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820" y="6579914"/>
            <a:ext cx="339432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494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8ABD9-210A-4A5D-9BA1-D7F2D2E1BF5E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BD80-E318-4E94-A48C-CABE42C12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354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8ABD9-210A-4A5D-9BA1-D7F2D2E1BF5E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BD80-E318-4E94-A48C-CABE42C12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152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8ABD9-210A-4A5D-9BA1-D7F2D2E1BF5E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BD80-E318-4E94-A48C-CABE42C12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4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8ABD9-210A-4A5D-9BA1-D7F2D2E1BF5E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8BD80-E318-4E94-A48C-CABE42C12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208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8ABD9-210A-4A5D-9BA1-D7F2D2E1BF5E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8BD80-E318-4E94-A48C-CABE42C12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536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2.wmf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7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e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6.wmf"/><Relationship Id="rId4" Type="http://schemas.openxmlformats.org/officeDocument/2006/relationships/image" Target="../media/image13.wmf"/><Relationship Id="rId9" Type="http://schemas.openxmlformats.org/officeDocument/2006/relationships/image" Target="../media/image15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8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8175" y="1466162"/>
            <a:ext cx="7772400" cy="2239063"/>
          </a:xfrm>
        </p:spPr>
        <p:txBody>
          <a:bodyPr anchor="ctr">
            <a:noAutofit/>
          </a:bodyPr>
          <a:lstStyle/>
          <a:p>
            <a:pPr algn="r"/>
            <a:r>
              <a:rPr lang="id-ID" sz="4000" b="1" dirty="0"/>
              <a:t>Instrumen Akreditasi Perguruan Tinggi 3.0 BAN PT:</a:t>
            </a:r>
            <a:br>
              <a:rPr lang="id-ID" sz="4000" b="1" dirty="0"/>
            </a:br>
            <a:r>
              <a:rPr lang="id-ID" sz="4000" b="1" i="1" dirty="0">
                <a:solidFill>
                  <a:srgbClr val="0000FF"/>
                </a:solidFill>
              </a:rPr>
              <a:t>Laporan Evaluasi Diri dan Laporan Kinerja </a:t>
            </a:r>
            <a:endParaRPr lang="en-US" sz="8800" i="1" dirty="0">
              <a:ln w="0"/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76376" y="28486"/>
            <a:ext cx="7667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i="0" u="none" strike="noStrike" baseline="0" dirty="0">
                <a:solidFill>
                  <a:srgbClr val="0000FF"/>
                </a:solidFill>
                <a:latin typeface="+mj-lt"/>
              </a:rPr>
              <a:t>B</a:t>
            </a:r>
            <a:r>
              <a:rPr lang="id-ID" sz="2400" b="1" i="0" u="none" strike="noStrike" baseline="0" dirty="0">
                <a:solidFill>
                  <a:srgbClr val="0000FF"/>
                </a:solidFill>
                <a:latin typeface="+mj-lt"/>
              </a:rPr>
              <a:t>adan</a:t>
            </a:r>
            <a:r>
              <a:rPr lang="en-US" sz="2400" b="1" i="0" u="none" strike="noStrike" baseline="0" dirty="0">
                <a:solidFill>
                  <a:srgbClr val="0000FF"/>
                </a:solidFill>
                <a:latin typeface="+mj-lt"/>
              </a:rPr>
              <a:t> A</a:t>
            </a:r>
            <a:r>
              <a:rPr lang="id-ID" sz="2400" b="1" i="0" u="none" strike="noStrike" baseline="0" dirty="0">
                <a:solidFill>
                  <a:srgbClr val="0000FF"/>
                </a:solidFill>
                <a:latin typeface="+mj-lt"/>
              </a:rPr>
              <a:t>kreditasi</a:t>
            </a:r>
            <a:r>
              <a:rPr lang="en-US" sz="2400" b="1" i="0" u="none" strike="noStrike" baseline="0" dirty="0">
                <a:solidFill>
                  <a:srgbClr val="0000FF"/>
                </a:solidFill>
                <a:latin typeface="+mj-lt"/>
              </a:rPr>
              <a:t> N</a:t>
            </a:r>
            <a:r>
              <a:rPr lang="id-ID" sz="2400" b="1" i="0" u="none" strike="noStrike" baseline="0" dirty="0">
                <a:solidFill>
                  <a:srgbClr val="0000FF"/>
                </a:solidFill>
                <a:latin typeface="+mj-lt"/>
              </a:rPr>
              <a:t>asional </a:t>
            </a:r>
            <a:r>
              <a:rPr lang="en-US" sz="2400" b="1" i="0" u="none" strike="noStrike" baseline="0" dirty="0">
                <a:solidFill>
                  <a:srgbClr val="0000FF"/>
                </a:solidFill>
                <a:latin typeface="+mj-lt"/>
              </a:rPr>
              <a:t>P</a:t>
            </a:r>
            <a:r>
              <a:rPr lang="id-ID" sz="2400" b="1" i="0" u="none" strike="noStrike" baseline="0" dirty="0">
                <a:solidFill>
                  <a:srgbClr val="0000FF"/>
                </a:solidFill>
                <a:latin typeface="+mj-lt"/>
              </a:rPr>
              <a:t>erguruan</a:t>
            </a:r>
            <a:r>
              <a:rPr lang="en-US" sz="2400" b="1" i="0" u="none" strike="noStrike" baseline="0" dirty="0">
                <a:solidFill>
                  <a:srgbClr val="0000FF"/>
                </a:solidFill>
                <a:latin typeface="+mj-lt"/>
              </a:rPr>
              <a:t> T</a:t>
            </a:r>
            <a:r>
              <a:rPr lang="id-ID" sz="2400" b="1" i="0" u="none" strike="noStrike" baseline="0" dirty="0">
                <a:solidFill>
                  <a:srgbClr val="0000FF"/>
                </a:solidFill>
                <a:latin typeface="+mj-lt"/>
              </a:rPr>
              <a:t>inggi</a:t>
            </a:r>
            <a:r>
              <a:rPr lang="en-US" sz="2400" b="1" i="0" u="none" strike="noStrike" baseline="0" dirty="0">
                <a:solidFill>
                  <a:srgbClr val="0000FF"/>
                </a:solidFill>
                <a:latin typeface="+mj-lt"/>
              </a:rPr>
              <a:t> (BAN-PT)</a:t>
            </a:r>
          </a:p>
          <a:p>
            <a:pPr algn="ctr"/>
            <a:r>
              <a:rPr lang="en-US" sz="2400" b="1" i="1" u="none" strike="noStrike" baseline="0" dirty="0">
                <a:solidFill>
                  <a:srgbClr val="000000"/>
                </a:solidFill>
                <a:latin typeface="+mj-lt"/>
              </a:rPr>
              <a:t>National Accreditation Agency for</a:t>
            </a:r>
            <a:r>
              <a:rPr lang="id-ID" sz="2400" b="1" i="1" u="none" strike="noStrike" baseline="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sz="2400" b="1" i="1" u="none" strike="noStrike" baseline="0" dirty="0">
                <a:solidFill>
                  <a:srgbClr val="000000"/>
                </a:solidFill>
                <a:latin typeface="+mj-lt"/>
              </a:rPr>
              <a:t>Higher Education (NAAHE)</a:t>
            </a:r>
            <a:endParaRPr lang="en-US" sz="2400" dirty="0">
              <a:latin typeface="+mj-lt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0" y="5630864"/>
            <a:ext cx="9143999" cy="12080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d-ID" b="1" dirty="0">
                <a:solidFill>
                  <a:schemeClr val="bg1"/>
                </a:solidFill>
              </a:rPr>
              <a:t>Sosialisasi Instrumen Akreditasi PT 3.0 BAN PT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d-ID" b="1" dirty="0">
                <a:solidFill>
                  <a:schemeClr val="bg1"/>
                </a:solidFill>
              </a:rPr>
              <a:t>Lembaga Layanan Pendidikan Tinggi (L2Dikti) Wilayah I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d-ID" b="1" dirty="0">
                <a:solidFill>
                  <a:schemeClr val="bg1"/>
                </a:solidFill>
              </a:rPr>
              <a:t>Hotel Polonia Medan, 6-7 Agustus 2018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876300" y="3943350"/>
            <a:ext cx="7496175" cy="1571625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id-ID" u="sng" dirty="0"/>
              <a:t>disampaikan oleh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id-ID" sz="2600" b="1" dirty="0"/>
              <a:t>Rujito Agus Suwignyo (rujito@unsri.ac.id)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id-ID" sz="2600" b="1" dirty="0"/>
              <a:t>Abdurrahman Adisaputra(abas_750@yahoo.co.id)</a:t>
            </a:r>
            <a:endParaRPr lang="id-ID" b="1" dirty="0"/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id-ID" sz="2200" i="1" dirty="0"/>
              <a:t>Asesor BAN PT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id-ID" sz="2200" i="1" dirty="0"/>
              <a:t>Tim penyusun instrumen baru APT dan APS BAN PT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3588714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id-ID" b="1" dirty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id-ID" dirty="0"/>
              <a:t>Pendahuluan</a:t>
            </a:r>
          </a:p>
          <a:p>
            <a:pPr marL="514350" indent="-514350">
              <a:buFont typeface="+mj-lt"/>
              <a:buAutoNum type="arabicPeriod"/>
            </a:pPr>
            <a:r>
              <a:rPr lang="id-ID" b="1" dirty="0">
                <a:solidFill>
                  <a:srgbClr val="0000FF"/>
                </a:solidFill>
              </a:rPr>
              <a:t>Dokumen Laporan Evaluasi Diri Perguruan Tinggi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Laporan Kinerja Perguruan Tinggi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Proses penyusunan dokumen akreditasi (laporan evaluasi diri dan laporan kinerja PT) dan laporannya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112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9526"/>
            <a:ext cx="9144000" cy="514350"/>
          </a:xfr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id-ID" sz="2800" b="1" dirty="0"/>
              <a:t>Dokumen yang disubmit pada Akreditasi Perguruan Tinggi 3.0</a:t>
            </a:r>
            <a:endParaRPr lang="en-US" sz="2800" b="1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6343" y="1104899"/>
            <a:ext cx="4315631" cy="514351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800" dirty="0"/>
              <a:t>1. Laporan Evaluasi Diri (LED)</a:t>
            </a:r>
            <a:endParaRPr lang="en-US" sz="1800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344" y="1760377"/>
            <a:ext cx="4315631" cy="46499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600575" y="1104899"/>
            <a:ext cx="4305300" cy="523875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800" dirty="0"/>
              <a:t>2. Laporan Kinerja Perguruan Tinggi (LKPT)</a:t>
            </a:r>
            <a:endParaRPr lang="en-US" sz="1800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591050" y="1756488"/>
            <a:ext cx="4314825" cy="46538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15" name="Straight Connector 14"/>
          <p:cNvCxnSpPr>
            <a:stCxn id="5" idx="2"/>
          </p:cNvCxnSpPr>
          <p:nvPr/>
        </p:nvCxnSpPr>
        <p:spPr>
          <a:xfrm>
            <a:off x="4572000" y="523876"/>
            <a:ext cx="0" cy="4095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885950" y="914400"/>
            <a:ext cx="268605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885950" y="904874"/>
            <a:ext cx="0" cy="18000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581525" y="923925"/>
            <a:ext cx="27000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7277100" y="933449"/>
            <a:ext cx="0" cy="18000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4495800" y="1075349"/>
            <a:ext cx="4572000" cy="5325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18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7312" y="2700825"/>
            <a:ext cx="1846263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/>
              <a:t>STRUKTUR LED</a:t>
            </a:r>
            <a:endParaRPr lang="en-US" sz="28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6220890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03718" y="400659"/>
            <a:ext cx="6597408" cy="6001643"/>
          </a:xfrm>
          <a:prstGeom prst="rect">
            <a:avLst/>
          </a:prstGeom>
          <a:solidFill>
            <a:srgbClr val="0000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600" b="1" dirty="0"/>
              <a:t>IDENTITAS PENGUSUL</a:t>
            </a:r>
          </a:p>
          <a:p>
            <a:r>
              <a:rPr lang="en-US" sz="1600" b="1" dirty="0"/>
              <a:t>IDENTITAS TIM PENYUSUN LAPORAN EVALUASI DIRI</a:t>
            </a:r>
          </a:p>
          <a:p>
            <a:r>
              <a:rPr lang="en-US" sz="1600" b="1" dirty="0"/>
              <a:t>KATA PENGANTAR</a:t>
            </a:r>
          </a:p>
          <a:p>
            <a:r>
              <a:rPr lang="en-US" sz="1600" b="1" dirty="0"/>
              <a:t>RINGKASAN EKSEKUTIF</a:t>
            </a:r>
          </a:p>
          <a:p>
            <a:r>
              <a:rPr lang="en-US" sz="1600" b="1" dirty="0"/>
              <a:t>BAB I. PENDAHULUAN</a:t>
            </a:r>
          </a:p>
          <a:p>
            <a:r>
              <a:rPr lang="en-US" sz="1600" b="1" dirty="0"/>
              <a:t>A.</a:t>
            </a:r>
            <a:r>
              <a:rPr lang="id-ID" sz="1600" b="1" dirty="0"/>
              <a:t> Latar Belakang</a:t>
            </a:r>
            <a:r>
              <a:rPr lang="en-US" sz="1600" b="1" dirty="0"/>
              <a:t> </a:t>
            </a:r>
            <a:endParaRPr lang="id-ID" sz="1600" b="1" dirty="0"/>
          </a:p>
          <a:p>
            <a:r>
              <a:rPr lang="id-ID" sz="1600" b="1" dirty="0"/>
              <a:t>     1. </a:t>
            </a:r>
            <a:r>
              <a:rPr lang="en-US" sz="1600" b="1" dirty="0"/>
              <a:t>D</a:t>
            </a:r>
            <a:r>
              <a:rPr lang="id-ID" sz="1600" b="1" dirty="0"/>
              <a:t>asar Penyusunan</a:t>
            </a:r>
            <a:endParaRPr lang="en-US" sz="1600" b="1" dirty="0"/>
          </a:p>
          <a:p>
            <a:r>
              <a:rPr lang="id-ID" sz="1600" b="1" dirty="0"/>
              <a:t>     2</a:t>
            </a:r>
            <a:r>
              <a:rPr lang="en-US" sz="1600" b="1" dirty="0"/>
              <a:t>. T</a:t>
            </a:r>
            <a:r>
              <a:rPr lang="id-ID" sz="1600" b="1" dirty="0"/>
              <a:t>im Penyusun dan Tanggung Jawabnya</a:t>
            </a:r>
            <a:endParaRPr lang="en-US" sz="1600" b="1" dirty="0"/>
          </a:p>
          <a:p>
            <a:r>
              <a:rPr lang="id-ID" sz="1600" b="1" dirty="0"/>
              <a:t>     3</a:t>
            </a:r>
            <a:r>
              <a:rPr lang="en-US" sz="1600" b="1" dirty="0"/>
              <a:t>. M</a:t>
            </a:r>
            <a:r>
              <a:rPr lang="id-ID" sz="1600" b="1" dirty="0"/>
              <a:t>ekanisme</a:t>
            </a:r>
            <a:r>
              <a:rPr lang="en-US" sz="1600" b="1" dirty="0"/>
              <a:t> K</a:t>
            </a:r>
            <a:r>
              <a:rPr lang="id-ID" sz="1600" b="1" dirty="0"/>
              <a:t>erja</a:t>
            </a:r>
            <a:r>
              <a:rPr lang="en-US" sz="1600" b="1" dirty="0"/>
              <a:t> P</a:t>
            </a:r>
            <a:r>
              <a:rPr lang="id-ID" sz="1600" b="1" dirty="0"/>
              <a:t>enyusunan</a:t>
            </a:r>
            <a:r>
              <a:rPr lang="en-US" sz="1600" b="1" dirty="0"/>
              <a:t> E</a:t>
            </a:r>
            <a:r>
              <a:rPr lang="id-ID" sz="1600" b="1" dirty="0"/>
              <a:t>valuasi</a:t>
            </a:r>
            <a:r>
              <a:rPr lang="en-US" sz="1600" b="1" dirty="0"/>
              <a:t> D</a:t>
            </a:r>
            <a:r>
              <a:rPr lang="id-ID" sz="1600" b="1" dirty="0"/>
              <a:t>iri</a:t>
            </a:r>
          </a:p>
          <a:p>
            <a:r>
              <a:rPr lang="id-ID" sz="1600" b="1" dirty="0"/>
              <a:t>B. Kondisi Eksternal</a:t>
            </a:r>
          </a:p>
          <a:p>
            <a:r>
              <a:rPr lang="id-ID" sz="1600" b="1" dirty="0"/>
              <a:t>C. Profil Institusi</a:t>
            </a:r>
            <a:endParaRPr lang="en-US" sz="1600" b="1" dirty="0"/>
          </a:p>
          <a:p>
            <a:r>
              <a:rPr lang="en-US" sz="1600" b="1" dirty="0"/>
              <a:t>BAB II. </a:t>
            </a:r>
            <a:r>
              <a:rPr lang="id-ID" sz="1600" b="1" dirty="0"/>
              <a:t>KRITERIA</a:t>
            </a:r>
            <a:endParaRPr lang="en-US" sz="1600" b="1" dirty="0"/>
          </a:p>
          <a:p>
            <a:r>
              <a:rPr lang="id-ID" sz="1600" b="1" dirty="0"/>
              <a:t>     1. </a:t>
            </a:r>
            <a:r>
              <a:rPr lang="en-US" sz="1600" b="1" dirty="0" err="1"/>
              <a:t>Visi</a:t>
            </a:r>
            <a:r>
              <a:rPr lang="en-US" sz="1600" b="1" dirty="0"/>
              <a:t>, </a:t>
            </a:r>
            <a:r>
              <a:rPr lang="en-US" sz="1600" b="1" dirty="0" err="1"/>
              <a:t>Misi</a:t>
            </a:r>
            <a:r>
              <a:rPr lang="en-US" sz="1600" b="1" dirty="0"/>
              <a:t>, </a:t>
            </a:r>
            <a:r>
              <a:rPr lang="en-US" sz="1600" b="1" dirty="0" err="1"/>
              <a:t>Tujuan</a:t>
            </a:r>
            <a:r>
              <a:rPr lang="en-US" sz="1600" b="1" dirty="0"/>
              <a:t>, </a:t>
            </a:r>
            <a:r>
              <a:rPr lang="en-US" sz="1600" b="1" dirty="0" err="1"/>
              <a:t>dan</a:t>
            </a:r>
            <a:r>
              <a:rPr lang="en-US" sz="1600" b="1" dirty="0"/>
              <a:t> </a:t>
            </a:r>
            <a:r>
              <a:rPr lang="en-US" sz="1600" b="1" dirty="0" err="1"/>
              <a:t>Strategi</a:t>
            </a:r>
            <a:endParaRPr lang="id-ID" sz="1600" b="1" dirty="0"/>
          </a:p>
          <a:p>
            <a:r>
              <a:rPr lang="id-ID" sz="1600" b="1" dirty="0"/>
              <a:t>     2. </a:t>
            </a:r>
            <a:r>
              <a:rPr lang="fi-FI" sz="1600" b="1" dirty="0"/>
              <a:t>Tata Pamong, Tata Kelola, dan Kerjasama</a:t>
            </a:r>
            <a:endParaRPr lang="id-ID" sz="1600" b="1" dirty="0"/>
          </a:p>
          <a:p>
            <a:r>
              <a:rPr lang="id-ID" sz="1600" b="1" dirty="0"/>
              <a:t>     3. </a:t>
            </a:r>
            <a:r>
              <a:rPr lang="en-US" sz="1600" b="1" dirty="0" err="1"/>
              <a:t>Mahasiswa</a:t>
            </a:r>
            <a:endParaRPr lang="id-ID" sz="1600" b="1" dirty="0"/>
          </a:p>
          <a:p>
            <a:r>
              <a:rPr lang="id-ID" sz="1600" b="1" dirty="0"/>
              <a:t>     4. </a:t>
            </a:r>
            <a:r>
              <a:rPr lang="en-US" sz="1600" b="1" dirty="0" err="1"/>
              <a:t>Sumber</a:t>
            </a:r>
            <a:r>
              <a:rPr lang="en-US" sz="1600" b="1" dirty="0"/>
              <a:t> </a:t>
            </a:r>
            <a:r>
              <a:rPr lang="en-US" sz="1600" b="1" dirty="0" err="1"/>
              <a:t>Daya</a:t>
            </a:r>
            <a:r>
              <a:rPr lang="en-US" sz="1600" b="1" dirty="0"/>
              <a:t> </a:t>
            </a:r>
            <a:r>
              <a:rPr lang="en-US" sz="1600" b="1" dirty="0" err="1"/>
              <a:t>Manusia</a:t>
            </a:r>
            <a:endParaRPr lang="id-ID" sz="1600" b="1" dirty="0"/>
          </a:p>
          <a:p>
            <a:r>
              <a:rPr lang="id-ID" sz="1600" b="1" dirty="0"/>
              <a:t>     5. </a:t>
            </a:r>
            <a:r>
              <a:rPr lang="en-US" sz="1600" b="1" dirty="0" err="1"/>
              <a:t>Keuangan</a:t>
            </a:r>
            <a:r>
              <a:rPr lang="en-US" sz="1600" b="1" dirty="0"/>
              <a:t>, </a:t>
            </a:r>
            <a:r>
              <a:rPr lang="en-US" sz="1600" b="1" dirty="0" err="1"/>
              <a:t>Sarana</a:t>
            </a:r>
            <a:r>
              <a:rPr lang="en-US" sz="1600" b="1" dirty="0"/>
              <a:t>, </a:t>
            </a:r>
            <a:r>
              <a:rPr lang="en-US" sz="1600" b="1" dirty="0" err="1"/>
              <a:t>dan</a:t>
            </a:r>
            <a:r>
              <a:rPr lang="en-US" sz="1600" b="1" dirty="0"/>
              <a:t> </a:t>
            </a:r>
            <a:r>
              <a:rPr lang="en-US" sz="1600" b="1" dirty="0" err="1"/>
              <a:t>Prasarana</a:t>
            </a:r>
            <a:endParaRPr lang="id-ID" sz="1600" b="1" dirty="0"/>
          </a:p>
          <a:p>
            <a:r>
              <a:rPr lang="id-ID" sz="1600" b="1" dirty="0"/>
              <a:t>     6. </a:t>
            </a:r>
            <a:r>
              <a:rPr lang="en-US" sz="1600" b="1" dirty="0" err="1"/>
              <a:t>Pendidikan</a:t>
            </a:r>
            <a:endParaRPr lang="id-ID" sz="1600" b="1" dirty="0"/>
          </a:p>
          <a:p>
            <a:r>
              <a:rPr lang="id-ID" sz="1600" b="1" dirty="0"/>
              <a:t>     7. </a:t>
            </a:r>
            <a:r>
              <a:rPr lang="en-US" sz="1600" b="1" dirty="0" err="1"/>
              <a:t>Penelitian</a:t>
            </a:r>
            <a:endParaRPr lang="id-ID" sz="1600" b="1" dirty="0"/>
          </a:p>
          <a:p>
            <a:r>
              <a:rPr lang="id-ID" sz="1600" b="1" dirty="0"/>
              <a:t>     8. </a:t>
            </a:r>
            <a:r>
              <a:rPr lang="en-US" sz="1600" b="1" dirty="0" err="1"/>
              <a:t>Pengabdian</a:t>
            </a:r>
            <a:r>
              <a:rPr lang="en-US" sz="1600" b="1" dirty="0"/>
              <a:t> </a:t>
            </a:r>
            <a:r>
              <a:rPr lang="en-US" sz="1600" b="1" dirty="0" err="1"/>
              <a:t>kepada</a:t>
            </a:r>
            <a:r>
              <a:rPr lang="en-US" sz="1600" b="1" dirty="0"/>
              <a:t> </a:t>
            </a:r>
            <a:r>
              <a:rPr lang="en-US" sz="1600" b="1" dirty="0" err="1"/>
              <a:t>Masyarakat</a:t>
            </a:r>
            <a:endParaRPr lang="id-ID" sz="1600" b="1" dirty="0"/>
          </a:p>
          <a:p>
            <a:r>
              <a:rPr lang="id-ID" sz="1600" b="1" dirty="0"/>
              <a:t>     9. </a:t>
            </a:r>
            <a:r>
              <a:rPr lang="en-US" sz="1600" b="1" dirty="0" err="1"/>
              <a:t>Luaran</a:t>
            </a:r>
            <a:r>
              <a:rPr lang="en-US" sz="1600" b="1" dirty="0"/>
              <a:t> </a:t>
            </a:r>
            <a:r>
              <a:rPr lang="en-US" sz="1600" b="1" dirty="0" err="1"/>
              <a:t>dan</a:t>
            </a:r>
            <a:r>
              <a:rPr lang="en-US" sz="1600" b="1" dirty="0"/>
              <a:t> </a:t>
            </a:r>
            <a:r>
              <a:rPr lang="en-US" sz="1600" b="1" dirty="0" err="1"/>
              <a:t>Capaian</a:t>
            </a:r>
            <a:r>
              <a:rPr lang="en-US" sz="1600" b="1" dirty="0"/>
              <a:t> </a:t>
            </a:r>
            <a:r>
              <a:rPr lang="en-US" sz="1600" b="1" dirty="0" err="1"/>
              <a:t>Tridharma</a:t>
            </a:r>
            <a:endParaRPr lang="en-US" sz="1600" b="1" dirty="0"/>
          </a:p>
          <a:p>
            <a:r>
              <a:rPr lang="id-ID" sz="1600" b="1" dirty="0"/>
              <a:t>BAB III.</a:t>
            </a:r>
            <a:r>
              <a:rPr lang="en-US" sz="1600" b="1" dirty="0"/>
              <a:t> </a:t>
            </a:r>
            <a:r>
              <a:rPr lang="nn-NO" sz="1600" b="1" dirty="0"/>
              <a:t>ANALISIS DAN PENETAPAN PROGRAM PENGEMBANGAN INSTITUSI </a:t>
            </a:r>
            <a:r>
              <a:rPr lang="en-US" sz="1600" b="1" dirty="0"/>
              <a:t> </a:t>
            </a:r>
            <a:endParaRPr lang="id-ID" sz="1600" b="1" dirty="0"/>
          </a:p>
          <a:p>
            <a:r>
              <a:rPr lang="en-US" sz="1600" b="1" dirty="0"/>
              <a:t>BAB I</a:t>
            </a:r>
            <a:r>
              <a:rPr lang="id-ID" sz="1600" b="1" dirty="0"/>
              <a:t>V</a:t>
            </a:r>
            <a:r>
              <a:rPr lang="en-US" sz="1600" b="1" dirty="0"/>
              <a:t>. PENUTUP</a:t>
            </a:r>
          </a:p>
          <a:p>
            <a:r>
              <a:rPr lang="en-US" sz="1600" b="1" dirty="0"/>
              <a:t>LAMPIRAN</a:t>
            </a:r>
          </a:p>
        </p:txBody>
      </p:sp>
    </p:spTree>
    <p:extLst>
      <p:ext uri="{BB962C8B-B14F-4D97-AF65-F5344CB8AC3E}">
        <p14:creationId xmlns:p14="http://schemas.microsoft.com/office/powerpoint/2010/main" val="3475054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2616213"/>
            <a:ext cx="1874838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id-ID" sz="2000" b="1" dirty="0"/>
              <a:t>BAB I. PENDAHULUAN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132285"/>
            <a:ext cx="571300" cy="6354239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894069353"/>
              </p:ext>
            </p:extLst>
          </p:nvPr>
        </p:nvGraphicFramePr>
        <p:xfrm>
          <a:off x="2481899" y="1000000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 9"/>
          <p:cNvSpPr/>
          <p:nvPr/>
        </p:nvSpPr>
        <p:spPr>
          <a:xfrm>
            <a:off x="3377716" y="132285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id-ID" sz="2400" b="1" dirty="0"/>
              <a:t>Latar Belakang</a:t>
            </a:r>
            <a:endParaRPr lang="en-US" sz="2400" b="1" dirty="0"/>
          </a:p>
        </p:txBody>
      </p:sp>
      <p:sp>
        <p:nvSpPr>
          <p:cNvPr id="11" name="Oval 10"/>
          <p:cNvSpPr/>
          <p:nvPr/>
        </p:nvSpPr>
        <p:spPr>
          <a:xfrm>
            <a:off x="2481899" y="196391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408464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2616213"/>
            <a:ext cx="1874838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id-ID" sz="2000" b="1" dirty="0"/>
              <a:t>BAB I. PENDAHULUAN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132285"/>
            <a:ext cx="571300" cy="6354239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77716" y="132285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/>
              <a:t>Kondisi</a:t>
            </a:r>
            <a:r>
              <a:rPr lang="en-US" sz="2400" b="1" dirty="0"/>
              <a:t> </a:t>
            </a:r>
            <a:r>
              <a:rPr lang="en-US" sz="2400" b="1" dirty="0" err="1"/>
              <a:t>Eksternal</a:t>
            </a:r>
            <a:r>
              <a:rPr lang="en-US" sz="2400" b="1" dirty="0"/>
              <a:t> </a:t>
            </a:r>
          </a:p>
        </p:txBody>
      </p:sp>
      <p:sp>
        <p:nvSpPr>
          <p:cNvPr id="11" name="Oval 10"/>
          <p:cNvSpPr/>
          <p:nvPr/>
        </p:nvSpPr>
        <p:spPr>
          <a:xfrm>
            <a:off x="2481899" y="196391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dirty="0"/>
              <a:t>B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481899" y="1216038"/>
            <a:ext cx="632485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b="1" dirty="0" err="1"/>
              <a:t>Kondisi</a:t>
            </a:r>
            <a:r>
              <a:rPr lang="en-US" sz="2000" b="1" dirty="0"/>
              <a:t> </a:t>
            </a:r>
            <a:r>
              <a:rPr lang="en-US" sz="2000" b="1" dirty="0" err="1"/>
              <a:t>eksternal</a:t>
            </a:r>
            <a:r>
              <a:rPr lang="en-US" sz="2000" b="1" dirty="0"/>
              <a:t> </a:t>
            </a:r>
            <a:r>
              <a:rPr lang="en-US" sz="2000" b="1" dirty="0" err="1"/>
              <a:t>terdiri</a:t>
            </a:r>
            <a:r>
              <a:rPr lang="en-US" sz="2000" b="1" dirty="0"/>
              <a:t> </a:t>
            </a:r>
            <a:r>
              <a:rPr lang="en-US" sz="2000" b="1" dirty="0" err="1"/>
              <a:t>dari</a:t>
            </a:r>
            <a:r>
              <a:rPr lang="en-US" sz="2000" b="1" dirty="0"/>
              <a:t> </a:t>
            </a:r>
            <a:r>
              <a:rPr lang="en-US" sz="2000" b="1" dirty="0" err="1"/>
              <a:t>lingkungan</a:t>
            </a:r>
            <a:r>
              <a:rPr lang="en-US" sz="2000" b="1" dirty="0"/>
              <a:t> </a:t>
            </a:r>
            <a:r>
              <a:rPr lang="en-US" sz="2000" b="1" dirty="0" err="1"/>
              <a:t>makro</a:t>
            </a:r>
            <a:r>
              <a:rPr lang="en-US" sz="2000" b="1" dirty="0"/>
              <a:t>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lingkungan</a:t>
            </a:r>
            <a:r>
              <a:rPr lang="en-US" sz="2000" b="1" dirty="0"/>
              <a:t> </a:t>
            </a:r>
            <a:r>
              <a:rPr lang="en-US" sz="2000" b="1" dirty="0" err="1"/>
              <a:t>mikro</a:t>
            </a:r>
            <a:r>
              <a:rPr lang="en-US" sz="2000" b="1" dirty="0"/>
              <a:t> </a:t>
            </a:r>
            <a:r>
              <a:rPr lang="en-US" sz="2000" b="1" dirty="0" err="1"/>
              <a:t>ditingkat</a:t>
            </a:r>
            <a:r>
              <a:rPr lang="en-US" sz="2000" b="1" dirty="0"/>
              <a:t> </a:t>
            </a:r>
            <a:r>
              <a:rPr lang="en-US" sz="2000" b="1" dirty="0" err="1"/>
              <a:t>lokal</a:t>
            </a:r>
            <a:r>
              <a:rPr lang="en-US" sz="2000" b="1" dirty="0"/>
              <a:t>, </a:t>
            </a:r>
            <a:r>
              <a:rPr lang="en-US" sz="2000" b="1" dirty="0" err="1"/>
              <a:t>nasional</a:t>
            </a:r>
            <a:r>
              <a:rPr lang="en-US" sz="2000" b="1" dirty="0"/>
              <a:t>,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internasional</a:t>
            </a:r>
            <a:r>
              <a:rPr lang="en-US" sz="2000" b="1" dirty="0"/>
              <a:t>. </a:t>
            </a:r>
            <a:endParaRPr lang="id-ID" sz="2000" b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b="1" dirty="0" err="1"/>
              <a:t>Lingkungan</a:t>
            </a:r>
            <a:r>
              <a:rPr lang="en-US" sz="2000" b="1" dirty="0"/>
              <a:t> </a:t>
            </a:r>
            <a:r>
              <a:rPr lang="en-US" sz="2000" b="1" dirty="0" err="1"/>
              <a:t>makro</a:t>
            </a:r>
            <a:r>
              <a:rPr lang="en-US" sz="2000" b="1" dirty="0"/>
              <a:t> </a:t>
            </a:r>
            <a:r>
              <a:rPr lang="en-US" sz="2000" b="1" dirty="0" err="1"/>
              <a:t>mencakup</a:t>
            </a:r>
            <a:r>
              <a:rPr lang="en-US" sz="2000" b="1" dirty="0"/>
              <a:t> </a:t>
            </a:r>
            <a:r>
              <a:rPr lang="en-US" sz="2000" b="1" dirty="0" err="1"/>
              <a:t>aspek</a:t>
            </a:r>
            <a:r>
              <a:rPr lang="en-US" sz="2000" b="1" dirty="0"/>
              <a:t> </a:t>
            </a:r>
            <a:r>
              <a:rPr lang="en-US" sz="2000" b="1" dirty="0" err="1"/>
              <a:t>politik</a:t>
            </a:r>
            <a:r>
              <a:rPr lang="en-US" sz="2000" b="1" dirty="0"/>
              <a:t>, </a:t>
            </a:r>
            <a:r>
              <a:rPr lang="en-US" sz="2000" b="1" dirty="0" err="1"/>
              <a:t>ekonomi</a:t>
            </a:r>
            <a:r>
              <a:rPr lang="en-US" sz="2000" b="1" dirty="0"/>
              <a:t>, </a:t>
            </a:r>
            <a:r>
              <a:rPr lang="en-US" sz="2000" b="1" dirty="0" err="1"/>
              <a:t>kebijakan</a:t>
            </a:r>
            <a:r>
              <a:rPr lang="en-US" sz="2000" b="1" dirty="0"/>
              <a:t>, </a:t>
            </a:r>
            <a:r>
              <a:rPr lang="en-US" sz="2000" b="1" dirty="0" err="1"/>
              <a:t>sosial</a:t>
            </a:r>
            <a:r>
              <a:rPr lang="en-US" sz="2000" b="1" dirty="0"/>
              <a:t>, </a:t>
            </a:r>
            <a:r>
              <a:rPr lang="en-US" sz="2000" b="1" dirty="0" err="1"/>
              <a:t>budaya</a:t>
            </a:r>
            <a:r>
              <a:rPr lang="en-US" sz="2000" b="1" dirty="0"/>
              <a:t>, </a:t>
            </a:r>
            <a:r>
              <a:rPr lang="en-US" sz="2000" b="1" dirty="0" err="1"/>
              <a:t>perkembangan</a:t>
            </a:r>
            <a:r>
              <a:rPr lang="en-US" sz="2000" b="1" dirty="0"/>
              <a:t> </a:t>
            </a:r>
            <a:r>
              <a:rPr lang="en-US" sz="2000" b="1" dirty="0" err="1"/>
              <a:t>ilmu</a:t>
            </a:r>
            <a:r>
              <a:rPr lang="en-US" sz="2000" b="1" dirty="0"/>
              <a:t> </a:t>
            </a:r>
            <a:r>
              <a:rPr lang="en-US" sz="2000" b="1" dirty="0" err="1"/>
              <a:t>pengetahuan</a:t>
            </a:r>
            <a:r>
              <a:rPr lang="en-US" sz="2000" b="1" dirty="0"/>
              <a:t>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teknologi</a:t>
            </a:r>
            <a:r>
              <a:rPr lang="en-US" sz="2000" b="1" dirty="0"/>
              <a:t>. </a:t>
            </a:r>
            <a:endParaRPr lang="id-ID" sz="2000" b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b="1" dirty="0" err="1"/>
              <a:t>Lingkungan</a:t>
            </a:r>
            <a:r>
              <a:rPr lang="en-US" sz="2000" b="1" dirty="0"/>
              <a:t> </a:t>
            </a:r>
            <a:r>
              <a:rPr lang="en-US" sz="2000" b="1" dirty="0" err="1"/>
              <a:t>mikro</a:t>
            </a:r>
            <a:r>
              <a:rPr lang="en-US" sz="2000" b="1" dirty="0"/>
              <a:t> </a:t>
            </a:r>
            <a:r>
              <a:rPr lang="en-US" sz="2000" b="1" dirty="0" err="1"/>
              <a:t>mencakup</a:t>
            </a:r>
            <a:r>
              <a:rPr lang="en-US" sz="2000" b="1" dirty="0"/>
              <a:t> </a:t>
            </a:r>
            <a:r>
              <a:rPr lang="en-US" sz="2000" b="1" dirty="0" err="1"/>
              <a:t>aspek</a:t>
            </a:r>
            <a:r>
              <a:rPr lang="en-US" sz="2000" b="1" dirty="0"/>
              <a:t> </a:t>
            </a:r>
            <a:r>
              <a:rPr lang="en-US" sz="2000" b="1" dirty="0" err="1"/>
              <a:t>pesaing</a:t>
            </a:r>
            <a:r>
              <a:rPr lang="en-US" sz="2000" b="1" dirty="0"/>
              <a:t>, </a:t>
            </a:r>
            <a:r>
              <a:rPr lang="en-US" sz="2000" b="1" dirty="0" err="1"/>
              <a:t>pengguna</a:t>
            </a:r>
            <a:r>
              <a:rPr lang="en-US" sz="2000" b="1" dirty="0"/>
              <a:t> </a:t>
            </a:r>
            <a:r>
              <a:rPr lang="en-US" sz="2000" b="1" dirty="0" err="1"/>
              <a:t>lulusan</a:t>
            </a:r>
            <a:r>
              <a:rPr lang="en-US" sz="2000" b="1" dirty="0"/>
              <a:t>, </a:t>
            </a:r>
            <a:r>
              <a:rPr lang="en-US" sz="2000" b="1" dirty="0" err="1"/>
              <a:t>sumber</a:t>
            </a:r>
            <a:r>
              <a:rPr lang="en-US" sz="2000" b="1" dirty="0"/>
              <a:t> </a:t>
            </a:r>
            <a:r>
              <a:rPr lang="en-US" sz="2000" b="1" dirty="0" err="1"/>
              <a:t>calon</a:t>
            </a:r>
            <a:r>
              <a:rPr lang="en-US" sz="2000" b="1" dirty="0"/>
              <a:t> </a:t>
            </a:r>
            <a:r>
              <a:rPr lang="en-US" sz="2000" b="1" dirty="0" err="1"/>
              <a:t>mahasiswa</a:t>
            </a:r>
            <a:r>
              <a:rPr lang="en-US" sz="2000" b="1" dirty="0"/>
              <a:t>, </a:t>
            </a:r>
            <a:r>
              <a:rPr lang="en-US" sz="2000" b="1" dirty="0" err="1"/>
              <a:t>sumber</a:t>
            </a:r>
            <a:r>
              <a:rPr lang="en-US" sz="2000" b="1" dirty="0"/>
              <a:t> </a:t>
            </a:r>
            <a:r>
              <a:rPr lang="en-US" sz="2000" b="1" dirty="0" err="1"/>
              <a:t>calon</a:t>
            </a:r>
            <a:r>
              <a:rPr lang="en-US" sz="2000" b="1" dirty="0"/>
              <a:t> </a:t>
            </a:r>
            <a:r>
              <a:rPr lang="en-US" sz="2000" b="1" dirty="0" err="1"/>
              <a:t>dosen</a:t>
            </a:r>
            <a:r>
              <a:rPr lang="en-US" sz="2000" b="1" dirty="0"/>
              <a:t>, </a:t>
            </a:r>
            <a:r>
              <a:rPr lang="en-US" sz="2000" b="1" dirty="0" err="1"/>
              <a:t>sumber</a:t>
            </a:r>
            <a:r>
              <a:rPr lang="en-US" sz="2000" b="1" dirty="0"/>
              <a:t> </a:t>
            </a:r>
            <a:r>
              <a:rPr lang="en-US" sz="2000" b="1" dirty="0" err="1"/>
              <a:t>tenaga</a:t>
            </a:r>
            <a:r>
              <a:rPr lang="en-US" sz="2000" b="1" dirty="0"/>
              <a:t> </a:t>
            </a:r>
            <a:r>
              <a:rPr lang="en-US" sz="2000" b="1" dirty="0" err="1"/>
              <a:t>kependidikan</a:t>
            </a:r>
            <a:r>
              <a:rPr lang="en-US" sz="2000" b="1" dirty="0"/>
              <a:t>, e-Learning, </a:t>
            </a:r>
            <a:r>
              <a:rPr lang="en-US" sz="2000" b="1" dirty="0" err="1"/>
              <a:t>pendidikan</a:t>
            </a:r>
            <a:r>
              <a:rPr lang="en-US" sz="2000" b="1" dirty="0"/>
              <a:t> </a:t>
            </a:r>
            <a:r>
              <a:rPr lang="en-US" sz="2000" b="1" dirty="0" err="1"/>
              <a:t>jarak</a:t>
            </a:r>
            <a:r>
              <a:rPr lang="en-US" sz="2000" b="1" dirty="0"/>
              <a:t> </a:t>
            </a:r>
            <a:r>
              <a:rPr lang="en-US" sz="2000" b="1" dirty="0" err="1"/>
              <a:t>jauh</a:t>
            </a:r>
            <a:r>
              <a:rPr lang="en-US" sz="2000" b="1" dirty="0"/>
              <a:t>, </a:t>
            </a:r>
            <a:r>
              <a:rPr lang="en-US" sz="2000" b="1" i="1" dirty="0"/>
              <a:t>Open Course Ware </a:t>
            </a:r>
            <a:r>
              <a:rPr lang="en-US" sz="2000" b="1" dirty="0"/>
              <a:t>(OCW), </a:t>
            </a:r>
            <a:r>
              <a:rPr lang="en-US" sz="2000" b="1" dirty="0" err="1"/>
              <a:t>kebutuhan</a:t>
            </a:r>
            <a:r>
              <a:rPr lang="en-US" sz="2000" b="1" dirty="0"/>
              <a:t> </a:t>
            </a:r>
            <a:r>
              <a:rPr lang="en-US" sz="2000" b="1" dirty="0" err="1"/>
              <a:t>dunia</a:t>
            </a:r>
            <a:r>
              <a:rPr lang="en-US" sz="2000" b="1" dirty="0"/>
              <a:t> </a:t>
            </a:r>
            <a:r>
              <a:rPr lang="en-US" sz="2000" b="1" dirty="0" err="1"/>
              <a:t>usaha</a:t>
            </a:r>
            <a:r>
              <a:rPr lang="en-US" sz="2000" b="1" dirty="0"/>
              <a:t>/</a:t>
            </a:r>
            <a:r>
              <a:rPr lang="en-US" sz="2000" b="1" dirty="0" err="1"/>
              <a:t>industri</a:t>
            </a:r>
            <a:r>
              <a:rPr lang="en-US" sz="2000" b="1" dirty="0"/>
              <a:t>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masyarakat</a:t>
            </a:r>
            <a:r>
              <a:rPr lang="en-US" sz="2000" b="1" dirty="0"/>
              <a:t>, </a:t>
            </a:r>
            <a:r>
              <a:rPr lang="en-US" sz="2000" b="1" dirty="0" err="1"/>
              <a:t>mitra</a:t>
            </a:r>
            <a:r>
              <a:rPr lang="en-US" sz="2000" b="1" dirty="0"/>
              <a:t>,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aliansi</a:t>
            </a:r>
            <a:r>
              <a:rPr lang="en-US" sz="2000" b="1" dirty="0"/>
              <a:t>.</a:t>
            </a:r>
            <a:endParaRPr lang="id-ID" sz="2000" b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d-ID" sz="2000" b="1" dirty="0"/>
              <a:t>A</a:t>
            </a:r>
            <a:r>
              <a:rPr lang="en-US" sz="2000" b="1" dirty="0" err="1"/>
              <a:t>nalisis</a:t>
            </a:r>
            <a:r>
              <a:rPr lang="en-US" sz="2000" b="1" dirty="0"/>
              <a:t> </a:t>
            </a:r>
            <a:r>
              <a:rPr lang="en-US" sz="2000" b="1" dirty="0" err="1"/>
              <a:t>aspek-aspek</a:t>
            </a:r>
            <a:r>
              <a:rPr lang="en-US" sz="2000" b="1" dirty="0"/>
              <a:t> </a:t>
            </a:r>
            <a:r>
              <a:rPr lang="en-US" sz="2000" b="1" dirty="0" err="1"/>
              <a:t>dalam</a:t>
            </a:r>
            <a:r>
              <a:rPr lang="en-US" sz="2000" b="1" dirty="0"/>
              <a:t> </a:t>
            </a:r>
            <a:r>
              <a:rPr lang="en-US" sz="2000" b="1" dirty="0" err="1"/>
              <a:t>lingkungan</a:t>
            </a:r>
            <a:r>
              <a:rPr lang="en-US" sz="2000" b="1" dirty="0"/>
              <a:t> </a:t>
            </a:r>
            <a:r>
              <a:rPr lang="en-US" sz="2000" b="1" dirty="0" err="1"/>
              <a:t>makro</a:t>
            </a:r>
            <a:r>
              <a:rPr lang="en-US" sz="2000" b="1" dirty="0"/>
              <a:t>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lingkungan</a:t>
            </a:r>
            <a:r>
              <a:rPr lang="en-US" sz="2000" b="1" dirty="0"/>
              <a:t> </a:t>
            </a:r>
            <a:r>
              <a:rPr lang="en-US" sz="2000" b="1" dirty="0" err="1"/>
              <a:t>mikro</a:t>
            </a:r>
            <a:r>
              <a:rPr lang="en-US" sz="2000" b="1" dirty="0"/>
              <a:t> yang </a:t>
            </a:r>
            <a:r>
              <a:rPr lang="en-US" sz="2000" b="1" dirty="0" err="1"/>
              <a:t>relevan</a:t>
            </a:r>
            <a:r>
              <a:rPr lang="en-US" sz="2000" b="1" dirty="0"/>
              <a:t>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dapat</a:t>
            </a:r>
            <a:r>
              <a:rPr lang="en-US" sz="2000" b="1" dirty="0"/>
              <a:t> </a:t>
            </a:r>
            <a:r>
              <a:rPr lang="en-US" sz="2000" b="1" dirty="0" err="1"/>
              <a:t>mempengaruhi</a:t>
            </a:r>
            <a:r>
              <a:rPr lang="en-US" sz="2000" b="1" dirty="0"/>
              <a:t> </a:t>
            </a:r>
            <a:r>
              <a:rPr lang="en-US" sz="2000" b="1" dirty="0" err="1"/>
              <a:t>eksistensi</a:t>
            </a:r>
            <a:r>
              <a:rPr lang="en-US" sz="2000" b="1" dirty="0"/>
              <a:t>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pengembangan</a:t>
            </a:r>
            <a:r>
              <a:rPr lang="en-US" sz="2000" b="1" dirty="0"/>
              <a:t> </a:t>
            </a:r>
            <a:r>
              <a:rPr lang="en-US" sz="2000" b="1" dirty="0" err="1"/>
              <a:t>institusi</a:t>
            </a:r>
            <a:r>
              <a:rPr lang="en-US" sz="2000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49764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2781986413"/>
              </p:ext>
            </p:extLst>
          </p:nvPr>
        </p:nvGraphicFramePr>
        <p:xfrm>
          <a:off x="2235782" y="766763"/>
          <a:ext cx="6832017" cy="579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39687" y="2616213"/>
            <a:ext cx="1874838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id-ID" sz="2000" b="1" dirty="0"/>
              <a:t>BAB I. PENDAHULUAN</a:t>
            </a:r>
            <a:endParaRPr lang="en-US" sz="2000" dirty="0"/>
          </a:p>
        </p:txBody>
      </p:sp>
      <p:sp>
        <p:nvSpPr>
          <p:cNvPr id="8" name="Chevron 7"/>
          <p:cNvSpPr/>
          <p:nvPr/>
        </p:nvSpPr>
        <p:spPr>
          <a:xfrm>
            <a:off x="1664482" y="132285"/>
            <a:ext cx="571300" cy="6354239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81899" y="101141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dirty="0"/>
              <a:t>C</a:t>
            </a:r>
            <a:endParaRPr lang="en-US" sz="2800" dirty="0"/>
          </a:p>
        </p:txBody>
      </p:sp>
      <p:sp>
        <p:nvSpPr>
          <p:cNvPr id="10" name="Rectangle 9"/>
          <p:cNvSpPr/>
          <p:nvPr/>
        </p:nvSpPr>
        <p:spPr>
          <a:xfrm>
            <a:off x="3377716" y="132286"/>
            <a:ext cx="2557876" cy="60114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400" b="1" dirty="0"/>
              <a:t>Profil Institusi</a:t>
            </a:r>
            <a:r>
              <a:rPr lang="en-US" sz="24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65254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4462" y="2564682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id-ID" sz="2000" b="1" dirty="0"/>
              <a:t>BAB II.</a:t>
            </a:r>
          </a:p>
          <a:p>
            <a:pPr algn="r"/>
            <a:r>
              <a:rPr lang="id-ID" sz="2000" b="1" dirty="0"/>
              <a:t>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180975"/>
            <a:ext cx="571300" cy="6379183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5074" y="-15799"/>
            <a:ext cx="6494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0000FF"/>
                </a:solidFill>
                <a:latin typeface="AR CENA" panose="02000000000000000000" pitchFamily="2" charset="0"/>
              </a:rPr>
              <a:t>Laporan</a:t>
            </a:r>
            <a:r>
              <a:rPr lang="en-US" sz="2000" b="1" dirty="0">
                <a:solidFill>
                  <a:srgbClr val="0000FF"/>
                </a:solidFill>
                <a:latin typeface="AR CENA" panose="02000000000000000000" pitchFamily="2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AR CENA" panose="02000000000000000000" pitchFamily="2" charset="0"/>
              </a:rPr>
              <a:t>evaluasi</a:t>
            </a:r>
            <a:r>
              <a:rPr lang="en-US" sz="2000" b="1" dirty="0">
                <a:solidFill>
                  <a:srgbClr val="0000FF"/>
                </a:solidFill>
                <a:latin typeface="AR CENA" panose="02000000000000000000" pitchFamily="2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AR CENA" panose="02000000000000000000" pitchFamily="2" charset="0"/>
              </a:rPr>
              <a:t>diri</a:t>
            </a:r>
            <a:r>
              <a:rPr lang="en-US" sz="2000" b="1" dirty="0">
                <a:solidFill>
                  <a:srgbClr val="0000FF"/>
                </a:solidFill>
                <a:latin typeface="AR CENA" panose="02000000000000000000" pitchFamily="2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AR CENA" panose="02000000000000000000" pitchFamily="2" charset="0"/>
              </a:rPr>
              <a:t>harus</a:t>
            </a:r>
            <a:r>
              <a:rPr lang="en-US" sz="2000" b="1" dirty="0">
                <a:solidFill>
                  <a:srgbClr val="0000FF"/>
                </a:solidFill>
                <a:latin typeface="AR CENA" panose="02000000000000000000" pitchFamily="2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AR CENA" panose="02000000000000000000" pitchFamily="2" charset="0"/>
              </a:rPr>
              <a:t>memuat</a:t>
            </a:r>
            <a:r>
              <a:rPr lang="en-US" sz="2000" b="1" dirty="0">
                <a:solidFill>
                  <a:srgbClr val="0000FF"/>
                </a:solidFill>
                <a:latin typeface="AR CENA" panose="02000000000000000000" pitchFamily="2" charset="0"/>
              </a:rPr>
              <a:t> 9 </a:t>
            </a:r>
            <a:r>
              <a:rPr lang="en-US" sz="2000" b="1" dirty="0" err="1">
                <a:solidFill>
                  <a:srgbClr val="0000FF"/>
                </a:solidFill>
                <a:latin typeface="AR CENA" panose="02000000000000000000" pitchFamily="2" charset="0"/>
              </a:rPr>
              <a:t>kriteria</a:t>
            </a:r>
            <a:r>
              <a:rPr lang="en-US" sz="2000" b="1" dirty="0">
                <a:solidFill>
                  <a:srgbClr val="0000FF"/>
                </a:solidFill>
                <a:latin typeface="AR CENA" panose="02000000000000000000" pitchFamily="2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AR CENA" panose="02000000000000000000" pitchFamily="2" charset="0"/>
              </a:rPr>
              <a:t>akreditasi</a:t>
            </a:r>
            <a:r>
              <a:rPr lang="en-US" sz="2000" b="1" dirty="0">
                <a:solidFill>
                  <a:srgbClr val="0000FF"/>
                </a:solidFill>
                <a:latin typeface="AR CENA" panose="02000000000000000000" pitchFamily="2" charset="0"/>
              </a:rPr>
              <a:t> yang </a:t>
            </a:r>
            <a:r>
              <a:rPr lang="en-US" sz="2000" b="1" dirty="0" err="1">
                <a:solidFill>
                  <a:srgbClr val="0000FF"/>
                </a:solidFill>
                <a:latin typeface="AR CENA" panose="02000000000000000000" pitchFamily="2" charset="0"/>
              </a:rPr>
              <a:t>meliputi</a:t>
            </a:r>
            <a:r>
              <a:rPr lang="en-US" sz="2000" b="1" dirty="0">
                <a:solidFill>
                  <a:srgbClr val="0000FF"/>
                </a:solidFill>
                <a:latin typeface="AR CENA" panose="02000000000000000000" pitchFamily="2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AR CENA" panose="02000000000000000000" pitchFamily="2" charset="0"/>
              </a:rPr>
              <a:t>kriteria</a:t>
            </a:r>
            <a:r>
              <a:rPr lang="en-US" sz="2000" b="1" dirty="0">
                <a:solidFill>
                  <a:srgbClr val="0000FF"/>
                </a:solidFill>
                <a:latin typeface="AR CENA" panose="02000000000000000000" pitchFamily="2" charset="0"/>
              </a:rPr>
              <a:t>: </a:t>
            </a:r>
          </a:p>
        </p:txBody>
      </p:sp>
      <p:sp>
        <p:nvSpPr>
          <p:cNvPr id="16" name="Pentagon 15"/>
          <p:cNvSpPr/>
          <p:nvPr/>
        </p:nvSpPr>
        <p:spPr>
          <a:xfrm>
            <a:off x="2425075" y="663313"/>
            <a:ext cx="6300000" cy="576000"/>
          </a:xfrm>
          <a:prstGeom prst="homePlate">
            <a:avLst>
              <a:gd name="adj" fmla="val 26596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1.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Visi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Misi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Tujuan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Strategi</a:t>
            </a:r>
            <a:endParaRPr lang="en-US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8" name="Pentagon 17"/>
          <p:cNvSpPr/>
          <p:nvPr/>
        </p:nvSpPr>
        <p:spPr>
          <a:xfrm>
            <a:off x="2425075" y="1308146"/>
            <a:ext cx="6300000" cy="576000"/>
          </a:xfrm>
          <a:prstGeom prst="homePlate">
            <a:avLst>
              <a:gd name="adj" fmla="val 26596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9" name="Pentagon 18"/>
          <p:cNvSpPr/>
          <p:nvPr/>
        </p:nvSpPr>
        <p:spPr>
          <a:xfrm>
            <a:off x="2425075" y="1954389"/>
            <a:ext cx="6300000" cy="576000"/>
          </a:xfrm>
          <a:prstGeom prst="homePlate">
            <a:avLst>
              <a:gd name="adj" fmla="val 26596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3.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Mahasiswa</a:t>
            </a:r>
            <a:endParaRPr lang="en-US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" name="Pentagon 19"/>
          <p:cNvSpPr/>
          <p:nvPr/>
        </p:nvSpPr>
        <p:spPr>
          <a:xfrm>
            <a:off x="2425075" y="2592603"/>
            <a:ext cx="6300000" cy="576000"/>
          </a:xfrm>
          <a:prstGeom prst="homePlate">
            <a:avLst>
              <a:gd name="adj" fmla="val 26596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4.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Sumber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Daya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Manusia</a:t>
            </a:r>
            <a:endParaRPr lang="en-US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1" name="Pentagon 20"/>
          <p:cNvSpPr/>
          <p:nvPr/>
        </p:nvSpPr>
        <p:spPr>
          <a:xfrm>
            <a:off x="2425074" y="3224644"/>
            <a:ext cx="6300000" cy="576000"/>
          </a:xfrm>
          <a:prstGeom prst="homePlate">
            <a:avLst>
              <a:gd name="adj" fmla="val 26596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5.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Keuangan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Sarana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Prasarana</a:t>
            </a:r>
            <a:endParaRPr lang="en-US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2" name="Pentagon 21"/>
          <p:cNvSpPr/>
          <p:nvPr/>
        </p:nvSpPr>
        <p:spPr>
          <a:xfrm>
            <a:off x="2425075" y="3878556"/>
            <a:ext cx="6300000" cy="576000"/>
          </a:xfrm>
          <a:prstGeom prst="homePlate">
            <a:avLst>
              <a:gd name="adj" fmla="val 26596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6.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Pendidikan</a:t>
            </a:r>
            <a:endParaRPr lang="en-US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3" name="Pentagon 22"/>
          <p:cNvSpPr/>
          <p:nvPr/>
        </p:nvSpPr>
        <p:spPr>
          <a:xfrm>
            <a:off x="2425075" y="4532468"/>
            <a:ext cx="6300000" cy="576000"/>
          </a:xfrm>
          <a:prstGeom prst="homePlate">
            <a:avLst>
              <a:gd name="adj" fmla="val 26596"/>
            </a:avLst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7.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Penelitian</a:t>
            </a:r>
            <a:endParaRPr lang="en-US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4" name="Pentagon 23"/>
          <p:cNvSpPr/>
          <p:nvPr/>
        </p:nvSpPr>
        <p:spPr>
          <a:xfrm>
            <a:off x="2425075" y="5186380"/>
            <a:ext cx="6300000" cy="576000"/>
          </a:xfrm>
          <a:prstGeom prst="homePlate">
            <a:avLst>
              <a:gd name="adj" fmla="val 26596"/>
            </a:avLst>
          </a:prstGeom>
          <a:solidFill>
            <a:schemeClr val="accent2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8.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Pengabdian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kepada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Masyarakat</a:t>
            </a:r>
            <a:endParaRPr lang="en-US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5" name="Pentagon 24"/>
          <p:cNvSpPr/>
          <p:nvPr/>
        </p:nvSpPr>
        <p:spPr>
          <a:xfrm>
            <a:off x="2425074" y="5840292"/>
            <a:ext cx="6300000" cy="576000"/>
          </a:xfrm>
          <a:prstGeom prst="homePlate">
            <a:avLst>
              <a:gd name="adj" fmla="val 26596"/>
            </a:avLst>
          </a:prstGeo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9.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Luaran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Capaian</a:t>
            </a:r>
            <a:r>
              <a:rPr lang="en-US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Tridharma</a:t>
            </a:r>
            <a:endParaRPr lang="en-US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029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>
            <a:off x="2646723" y="822784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1.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Visi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Misi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Tujuan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Strategi</a:t>
            </a:r>
            <a:endParaRPr lang="en-US" sz="1600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99872" y="1941624"/>
            <a:ext cx="3509555" cy="455774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sz="1600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99873" y="2485741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3.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Mahasiswa</a:t>
            </a:r>
            <a:endParaRPr lang="en-US" sz="1600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99873" y="3003806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4.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Sumber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Daya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Manusia</a:t>
            </a:r>
            <a:endParaRPr lang="en-US" sz="1600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99873" y="3521871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5.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Keuangan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Sarana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Prasarana</a:t>
            </a:r>
            <a:endParaRPr lang="en-US" sz="1600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" name="Pentagon 9"/>
          <p:cNvSpPr/>
          <p:nvPr/>
        </p:nvSpPr>
        <p:spPr>
          <a:xfrm>
            <a:off x="99873" y="4039936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6.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Pendidikan</a:t>
            </a:r>
            <a:endParaRPr lang="en-US" sz="1600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1" name="Pentagon 10"/>
          <p:cNvSpPr/>
          <p:nvPr/>
        </p:nvSpPr>
        <p:spPr>
          <a:xfrm>
            <a:off x="99873" y="4558001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7.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Penelitian</a:t>
            </a:r>
            <a:endParaRPr lang="en-US" sz="1600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2" name="Pentagon 11"/>
          <p:cNvSpPr/>
          <p:nvPr/>
        </p:nvSpPr>
        <p:spPr>
          <a:xfrm>
            <a:off x="99872" y="5076066"/>
            <a:ext cx="350955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8.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Pengabdian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kepada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Masyarakat</a:t>
            </a:r>
            <a:endParaRPr lang="en-US" sz="1600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3" name="Pentagon 12"/>
          <p:cNvSpPr/>
          <p:nvPr/>
        </p:nvSpPr>
        <p:spPr>
          <a:xfrm>
            <a:off x="2776955" y="5592018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9.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Luaran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Capaian</a:t>
            </a:r>
            <a:r>
              <a:rPr lang="en-US" sz="16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Tridharma</a:t>
            </a:r>
            <a:endParaRPr lang="en-US" sz="1600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6412888" y="82387"/>
            <a:ext cx="2610796" cy="2123660"/>
            <a:chOff x="6412888" y="88353"/>
            <a:chExt cx="2610796" cy="2123660"/>
          </a:xfrm>
        </p:grpSpPr>
        <p:sp>
          <p:nvSpPr>
            <p:cNvPr id="16" name="Pentagon 15"/>
            <p:cNvSpPr/>
            <p:nvPr/>
          </p:nvSpPr>
          <p:spPr>
            <a:xfrm rot="10800000">
              <a:off x="6412888" y="88353"/>
              <a:ext cx="2574705" cy="2123660"/>
            </a:xfrm>
            <a:prstGeom prst="homePlate">
              <a:avLst>
                <a:gd name="adj" fmla="val 8102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581273" y="88355"/>
              <a:ext cx="2442411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Latar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Belakang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Kebijakan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Mekanisme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Penetapan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dan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Strategi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Pencapaian</a:t>
              </a:r>
              <a:r>
                <a:rPr lang="en-US" sz="1200" b="1" dirty="0">
                  <a:latin typeface="+mj-lt"/>
                </a:rPr>
                <a:t> VMTS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Indikator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Utama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Indikator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Tambahan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Evaluasi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Kesimpulan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hasil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evaluasi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ketercapaian</a:t>
              </a:r>
              <a:r>
                <a:rPr lang="en-US" sz="1200" b="1" dirty="0">
                  <a:latin typeface="+mj-lt"/>
                </a:rPr>
                <a:t> VMTS </a:t>
              </a:r>
              <a:r>
                <a:rPr lang="en-US" sz="1200" b="1" dirty="0" err="1">
                  <a:latin typeface="+mj-lt"/>
                </a:rPr>
                <a:t>dan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tindaklanjut</a:t>
              </a:r>
              <a:r>
                <a:rPr lang="en-US" sz="1200" b="1" dirty="0">
                  <a:latin typeface="+mj-lt"/>
                </a:rPr>
                <a:t> </a:t>
              </a:r>
              <a:endParaRPr lang="en-US" sz="1200" dirty="0">
                <a:latin typeface="+mj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412888" y="4746113"/>
            <a:ext cx="2622829" cy="1754328"/>
            <a:chOff x="6412888" y="4786543"/>
            <a:chExt cx="2622829" cy="1754328"/>
          </a:xfrm>
        </p:grpSpPr>
        <p:sp>
          <p:nvSpPr>
            <p:cNvPr id="21" name="Pentagon 20"/>
            <p:cNvSpPr/>
            <p:nvPr/>
          </p:nvSpPr>
          <p:spPr>
            <a:xfrm rot="10800000">
              <a:off x="6412888" y="4786543"/>
              <a:ext cx="2574705" cy="1754328"/>
            </a:xfrm>
            <a:prstGeom prst="homePlate">
              <a:avLst>
                <a:gd name="adj" fmla="val 8557"/>
              </a:avLst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93306" y="4786545"/>
              <a:ext cx="244241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Indikator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Kinerja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Utama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(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Pendidikan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,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Penelitian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dan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PkM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)</a:t>
              </a:r>
              <a:endParaRPr lang="en-US" sz="1200" dirty="0">
                <a:solidFill>
                  <a:srgbClr val="FFFF00"/>
                </a:solidFill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Indikator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Tambahan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Evaluasi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Penjaminan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Mutu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Luaran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Kepuasan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Pengguna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Kesimpulan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hasil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evaluasi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ketercapaian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standar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luaran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dan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serta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tindak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lanjut</a:t>
              </a:r>
              <a:endParaRPr lang="en-US" sz="1200" dirty="0">
                <a:latin typeface="+mj-lt"/>
              </a:endParaRPr>
            </a:p>
          </p:txBody>
        </p:sp>
      </p:grpSp>
      <p:sp>
        <p:nvSpPr>
          <p:cNvPr id="25" name="Pentagon 24"/>
          <p:cNvSpPr/>
          <p:nvPr/>
        </p:nvSpPr>
        <p:spPr>
          <a:xfrm rot="10800000">
            <a:off x="3717734" y="2458088"/>
            <a:ext cx="3132889" cy="2206744"/>
          </a:xfrm>
          <a:prstGeom prst="homePlate">
            <a:avLst>
              <a:gd name="adj" fmla="val 11501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6" name="TextBox 25"/>
          <p:cNvSpPr txBox="1"/>
          <p:nvPr/>
        </p:nvSpPr>
        <p:spPr>
          <a:xfrm>
            <a:off x="4014008" y="2509268"/>
            <a:ext cx="280804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Latar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Belakang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Kebijakan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Mekanisme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Penetapan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dan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Strategi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Pencapaian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Standar</a:t>
            </a:r>
            <a:r>
              <a:rPr lang="en-US" sz="1200" b="1" dirty="0">
                <a:latin typeface="+mj-lt"/>
              </a:rPr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Indikator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Kinerja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Utama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Indikator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Kinerja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Tambahan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Evaluasi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Capaian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Kinerja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Penjaminan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Mutu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Kepuasan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Pengguna</a:t>
            </a:r>
            <a:endParaRPr lang="en-US" sz="1200" b="1" dirty="0">
              <a:solidFill>
                <a:srgbClr val="FF0000"/>
              </a:solidFill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Kesimpulan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hasil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evaluasi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ketercapaian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kriteria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dan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tindaklanjut</a:t>
            </a:r>
            <a:r>
              <a:rPr lang="en-US" sz="1200" b="1" dirty="0">
                <a:latin typeface="+mj-lt"/>
              </a:rPr>
              <a:t> 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59665" y="224936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dirty="0">
                <a:solidFill>
                  <a:schemeClr val="bg1"/>
                </a:solidFill>
              </a:rPr>
              <a:t>STRUKTUR PENULISAN UNTUK SETIAP KRITERIA:</a:t>
            </a:r>
          </a:p>
        </p:txBody>
      </p:sp>
      <p:sp>
        <p:nvSpPr>
          <p:cNvPr id="32" name="Chevron 31"/>
          <p:cNvSpPr/>
          <p:nvPr/>
        </p:nvSpPr>
        <p:spPr>
          <a:xfrm>
            <a:off x="1976569" y="82387"/>
            <a:ext cx="548235" cy="175258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078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6130816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Pentagon 15"/>
          <p:cNvSpPr/>
          <p:nvPr/>
        </p:nvSpPr>
        <p:spPr>
          <a:xfrm>
            <a:off x="2390514" y="275160"/>
            <a:ext cx="4848486" cy="782115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1.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Visi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Misi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Tujuan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Strategi</a:t>
            </a:r>
            <a:endParaRPr lang="en-US" sz="2400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26" name="Diagram 25"/>
          <p:cNvGraphicFramePr/>
          <p:nvPr/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48182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1137" y="2615100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6049440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/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entagon 5"/>
          <p:cNvSpPr/>
          <p:nvPr/>
        </p:nvSpPr>
        <p:spPr>
          <a:xfrm>
            <a:off x="2471266" y="275160"/>
            <a:ext cx="6501283" cy="621616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sz="2400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840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id-ID" b="1" dirty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id-ID" b="1" dirty="0">
                <a:solidFill>
                  <a:srgbClr val="0000FF"/>
                </a:solidFill>
              </a:rPr>
              <a:t>Pendahuluan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Dokumen Laporan Evaluasi Diri Perguruan Tinggi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Laporan Kinerja Perguruan Tinggi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Proses penyusunan dokumen akreditasi (laporan evaluasi diri dan laporan kinerja PT) dan laporannya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2092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4095"/>
            <a:ext cx="6411729" cy="620190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sz="2400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1245054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/>
              <a:t>Indikator</a:t>
            </a:r>
            <a:r>
              <a:rPr lang="en-US" sz="2000" b="1" dirty="0"/>
              <a:t> </a:t>
            </a:r>
            <a:r>
              <a:rPr lang="en-US" sz="2000" b="1" dirty="0" err="1"/>
              <a:t>Kinerja</a:t>
            </a:r>
            <a:r>
              <a:rPr lang="en-US" sz="2000" b="1" dirty="0"/>
              <a:t> </a:t>
            </a:r>
            <a:r>
              <a:rPr lang="en-US" sz="2000" b="1" dirty="0" err="1"/>
              <a:t>Utama</a:t>
            </a:r>
            <a:endParaRPr lang="en-US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58143" y="1901838"/>
            <a:ext cx="63248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A. Tata </a:t>
            </a:r>
            <a:r>
              <a:rPr lang="en-US" b="1" dirty="0" err="1"/>
              <a:t>Pamong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Tata </a:t>
            </a:r>
            <a:r>
              <a:rPr lang="en-US" b="1" dirty="0" err="1"/>
              <a:t>Kelola</a:t>
            </a:r>
            <a:r>
              <a:rPr lang="en-US" b="1" dirty="0"/>
              <a:t> 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tata</a:t>
            </a:r>
            <a:r>
              <a:rPr lang="en-US" dirty="0"/>
              <a:t> </a:t>
            </a:r>
            <a:r>
              <a:rPr lang="en-US" dirty="0" err="1"/>
              <a:t>pamong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tata</a:t>
            </a:r>
            <a:r>
              <a:rPr lang="en-US" dirty="0"/>
              <a:t> </a:t>
            </a:r>
            <a:r>
              <a:rPr lang="en-US" dirty="0" err="1"/>
              <a:t>kelola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menyusun</a:t>
            </a:r>
            <a:r>
              <a:rPr lang="en-US" dirty="0"/>
              <a:t> </a:t>
            </a:r>
            <a:r>
              <a:rPr lang="en-US" dirty="0" err="1"/>
              <a:t>arah</a:t>
            </a:r>
            <a:r>
              <a:rPr lang="en-US" dirty="0"/>
              <a:t> </a:t>
            </a:r>
            <a:r>
              <a:rPr lang="en-US" dirty="0" err="1"/>
              <a:t>strategis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konteks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menjamin</a:t>
            </a:r>
            <a:r>
              <a:rPr lang="en-US" dirty="0"/>
              <a:t> </a:t>
            </a:r>
            <a:r>
              <a:rPr lang="en-US" dirty="0" err="1"/>
              <a:t>akuntabilitas</a:t>
            </a:r>
            <a:r>
              <a:rPr lang="en-US" dirty="0"/>
              <a:t>, </a:t>
            </a:r>
            <a:r>
              <a:rPr lang="en-US" dirty="0" err="1"/>
              <a:t>keberlanjutan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transparansi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memitigasi</a:t>
            </a:r>
            <a:r>
              <a:rPr lang="en-US" dirty="0"/>
              <a:t> </a:t>
            </a:r>
            <a:r>
              <a:rPr lang="en-US" dirty="0" err="1"/>
              <a:t>potensi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. 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struktur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tata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beserta</a:t>
            </a:r>
            <a:r>
              <a:rPr lang="en-US" dirty="0"/>
              <a:t> </a:t>
            </a:r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fungsinya</a:t>
            </a:r>
            <a:r>
              <a:rPr lang="en-US" dirty="0"/>
              <a:t>. 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terkait</a:t>
            </a:r>
            <a:r>
              <a:rPr lang="en-US" dirty="0"/>
              <a:t> </a:t>
            </a:r>
            <a:r>
              <a:rPr lang="en-US" dirty="0" err="1"/>
              <a:t>praktek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perwujudan</a:t>
            </a:r>
            <a:r>
              <a:rPr lang="en-US" dirty="0"/>
              <a:t> GUG </a:t>
            </a:r>
            <a:r>
              <a:rPr lang="en-US" dirty="0" err="1"/>
              <a:t>mencakup</a:t>
            </a:r>
            <a:r>
              <a:rPr lang="en-US" dirty="0"/>
              <a:t> 5 </a:t>
            </a:r>
            <a:r>
              <a:rPr lang="en-US" dirty="0" err="1"/>
              <a:t>pilar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: </a:t>
            </a:r>
            <a:r>
              <a:rPr lang="en-US" dirty="0" err="1"/>
              <a:t>kredibilitas</a:t>
            </a:r>
            <a:r>
              <a:rPr lang="en-US" dirty="0"/>
              <a:t>, </a:t>
            </a:r>
            <a:r>
              <a:rPr lang="en-US" dirty="0" err="1"/>
              <a:t>transparansi</a:t>
            </a:r>
            <a:r>
              <a:rPr lang="en-US" dirty="0"/>
              <a:t>, </a:t>
            </a:r>
            <a:r>
              <a:rPr lang="en-US" dirty="0" err="1"/>
              <a:t>akuntabilitas</a:t>
            </a:r>
            <a:r>
              <a:rPr lang="en-US" dirty="0"/>
              <a:t>, </a:t>
            </a:r>
            <a:r>
              <a:rPr lang="en-US" dirty="0" err="1"/>
              <a:t>tanggung</a:t>
            </a:r>
            <a:r>
              <a:rPr lang="en-US" dirty="0"/>
              <a:t> </a:t>
            </a:r>
            <a:r>
              <a:rPr lang="en-US" dirty="0" err="1"/>
              <a:t>jawab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berkeadilan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5657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8143" y="1901838"/>
            <a:ext cx="6324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B. </a:t>
            </a:r>
            <a:r>
              <a:rPr lang="en-US" b="1" dirty="0" err="1"/>
              <a:t>Kepemimpinan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legal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efektivitas</a:t>
            </a:r>
            <a:r>
              <a:rPr lang="en-US" dirty="0"/>
              <a:t> </a:t>
            </a:r>
            <a:r>
              <a:rPr lang="en-US" dirty="0" err="1"/>
              <a:t>kepemimpinan</a:t>
            </a:r>
            <a:r>
              <a:rPr lang="en-US" dirty="0"/>
              <a:t> yang </a:t>
            </a:r>
            <a:r>
              <a:rPr lang="en-US" dirty="0" err="1"/>
              <a:t>mencakup</a:t>
            </a:r>
            <a:r>
              <a:rPr lang="en-US" dirty="0"/>
              <a:t> 3 </a:t>
            </a:r>
            <a:r>
              <a:rPr lang="en-US" dirty="0" err="1"/>
              <a:t>aspek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: </a:t>
            </a:r>
          </a:p>
          <a:p>
            <a:endParaRPr lang="en-US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Kepemimpinan</a:t>
            </a:r>
            <a:r>
              <a:rPr lang="en-US" dirty="0"/>
              <a:t> </a:t>
            </a:r>
            <a:r>
              <a:rPr lang="en-US" dirty="0" err="1"/>
              <a:t>Operasional</a:t>
            </a:r>
            <a:r>
              <a:rPr lang="en-US" dirty="0"/>
              <a:t>. </a:t>
            </a:r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Kepemimpinan</a:t>
            </a:r>
            <a:r>
              <a:rPr lang="en-US" dirty="0"/>
              <a:t> </a:t>
            </a:r>
            <a:r>
              <a:rPr lang="en-US" dirty="0" err="1"/>
              <a:t>Organisasional</a:t>
            </a:r>
            <a:r>
              <a:rPr lang="en-US" dirty="0"/>
              <a:t>. </a:t>
            </a:r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Kepemimpinan</a:t>
            </a:r>
            <a:r>
              <a:rPr lang="en-US" dirty="0"/>
              <a:t> </a:t>
            </a:r>
            <a:r>
              <a:rPr lang="en-US" dirty="0" err="1"/>
              <a:t>Publik</a:t>
            </a:r>
            <a:r>
              <a:rPr lang="en-US" dirty="0"/>
              <a:t>.</a:t>
            </a:r>
          </a:p>
        </p:txBody>
      </p:sp>
      <p:sp>
        <p:nvSpPr>
          <p:cNvPr id="7" name="Pentagon 6"/>
          <p:cNvSpPr/>
          <p:nvPr/>
        </p:nvSpPr>
        <p:spPr>
          <a:xfrm>
            <a:off x="2471267" y="274095"/>
            <a:ext cx="6411729" cy="620190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sz="2400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471267" y="1245054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/>
              <a:t>Indikator</a:t>
            </a:r>
            <a:r>
              <a:rPr lang="en-US" sz="2000" b="1" dirty="0"/>
              <a:t> </a:t>
            </a:r>
            <a:r>
              <a:rPr lang="en-US" sz="2000" b="1" dirty="0" err="1"/>
              <a:t>Kinerja</a:t>
            </a:r>
            <a:r>
              <a:rPr lang="en-US" sz="2000" b="1" dirty="0"/>
              <a:t> </a:t>
            </a:r>
            <a:r>
              <a:rPr lang="en-US" sz="2000" b="1" dirty="0" err="1"/>
              <a:t>Utama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1629484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71267" y="1609261"/>
            <a:ext cx="641172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C. </a:t>
            </a:r>
            <a:r>
              <a:rPr lang="en-US" b="1" dirty="0" err="1"/>
              <a:t>Pengelolaan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formal </a:t>
            </a:r>
            <a:r>
              <a:rPr lang="en-US" dirty="0" err="1"/>
              <a:t>keberfungsian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operasional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yang </a:t>
            </a:r>
            <a:r>
              <a:rPr lang="en-US" dirty="0" err="1"/>
              <a:t>meliputi</a:t>
            </a:r>
            <a:r>
              <a:rPr lang="en-US" dirty="0"/>
              <a:t> </a:t>
            </a:r>
            <a:r>
              <a:rPr lang="en-US" dirty="0" err="1"/>
              <a:t>perencanaan</a:t>
            </a:r>
            <a:r>
              <a:rPr lang="en-US" dirty="0"/>
              <a:t> (</a:t>
            </a:r>
            <a:r>
              <a:rPr lang="en-US" i="1" dirty="0"/>
              <a:t>planning</a:t>
            </a:r>
            <a:r>
              <a:rPr lang="en-US" dirty="0"/>
              <a:t>), </a:t>
            </a:r>
            <a:r>
              <a:rPr lang="en-US" dirty="0" err="1"/>
              <a:t>pengorganisasian</a:t>
            </a:r>
            <a:r>
              <a:rPr lang="en-US" dirty="0"/>
              <a:t> (</a:t>
            </a:r>
            <a:r>
              <a:rPr lang="en-US" i="1" dirty="0"/>
              <a:t>organizing</a:t>
            </a:r>
            <a:r>
              <a:rPr lang="en-US" dirty="0"/>
              <a:t>), </a:t>
            </a:r>
            <a:r>
              <a:rPr lang="en-US" dirty="0" err="1"/>
              <a:t>penempatan</a:t>
            </a:r>
            <a:r>
              <a:rPr lang="en-US" dirty="0"/>
              <a:t> </a:t>
            </a:r>
            <a:r>
              <a:rPr lang="en-US" dirty="0" err="1"/>
              <a:t>personil</a:t>
            </a:r>
            <a:r>
              <a:rPr lang="en-US" dirty="0"/>
              <a:t> (</a:t>
            </a:r>
            <a:r>
              <a:rPr lang="en-US" i="1" dirty="0"/>
              <a:t>staffing</a:t>
            </a:r>
            <a:r>
              <a:rPr lang="en-US" dirty="0"/>
              <a:t>), </a:t>
            </a:r>
            <a:r>
              <a:rPr lang="en-US" dirty="0" err="1"/>
              <a:t>pengarahan</a:t>
            </a:r>
            <a:r>
              <a:rPr lang="en-US" dirty="0"/>
              <a:t> (</a:t>
            </a:r>
            <a:r>
              <a:rPr lang="en-US" i="1" dirty="0"/>
              <a:t>leading</a:t>
            </a:r>
            <a:r>
              <a:rPr lang="en-US" dirty="0"/>
              <a:t>),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pengawasan</a:t>
            </a:r>
            <a:r>
              <a:rPr lang="en-US" dirty="0"/>
              <a:t> (</a:t>
            </a:r>
            <a:r>
              <a:rPr lang="en-US" i="1" dirty="0"/>
              <a:t>controlling</a:t>
            </a:r>
            <a:r>
              <a:rPr lang="en-US" dirty="0"/>
              <a:t>).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implementasi</a:t>
            </a:r>
            <a:r>
              <a:rPr lang="en-US" dirty="0"/>
              <a:t>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pedoman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, 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aspek</a:t>
            </a:r>
            <a:r>
              <a:rPr lang="en-US" dirty="0"/>
              <a:t>: a) </a:t>
            </a:r>
            <a:r>
              <a:rPr lang="en-US" dirty="0" err="1"/>
              <a:t>pendidikan</a:t>
            </a:r>
            <a:r>
              <a:rPr lang="en-US" dirty="0"/>
              <a:t>, b)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suasana</a:t>
            </a:r>
            <a:r>
              <a:rPr lang="en-US" dirty="0"/>
              <a:t> </a:t>
            </a:r>
            <a:r>
              <a:rPr lang="en-US" dirty="0" err="1"/>
              <a:t>akademik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otonomi</a:t>
            </a:r>
            <a:r>
              <a:rPr lang="en-US" dirty="0"/>
              <a:t> </a:t>
            </a:r>
            <a:r>
              <a:rPr lang="en-US" dirty="0" err="1"/>
              <a:t>keilmuan</a:t>
            </a:r>
            <a:r>
              <a:rPr lang="en-US" dirty="0"/>
              <a:t>, c) </a:t>
            </a:r>
            <a:r>
              <a:rPr lang="en-US" dirty="0" err="1"/>
              <a:t>kemahasiswaan</a:t>
            </a:r>
            <a:r>
              <a:rPr lang="en-US" dirty="0"/>
              <a:t>, d) </a:t>
            </a:r>
            <a:r>
              <a:rPr lang="en-US" dirty="0" err="1"/>
              <a:t>penelitian</a:t>
            </a:r>
            <a:r>
              <a:rPr lang="en-US" dirty="0"/>
              <a:t>, e) </a:t>
            </a:r>
            <a:r>
              <a:rPr lang="en-US" dirty="0" err="1"/>
              <a:t>PkM</a:t>
            </a:r>
            <a:r>
              <a:rPr lang="en-US" dirty="0"/>
              <a:t>, f) SDM, g) </a:t>
            </a:r>
            <a:r>
              <a:rPr lang="en-US" dirty="0" err="1"/>
              <a:t>Keuangan</a:t>
            </a:r>
            <a:r>
              <a:rPr lang="en-US" dirty="0"/>
              <a:t>, h) </a:t>
            </a:r>
            <a:r>
              <a:rPr lang="en-US" dirty="0" err="1"/>
              <a:t>Sarana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i</a:t>
            </a:r>
            <a:r>
              <a:rPr lang="en-US" dirty="0"/>
              <a:t>)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j) </a:t>
            </a:r>
            <a:r>
              <a:rPr lang="en-US" dirty="0" err="1"/>
              <a:t>Kerjasama</a:t>
            </a:r>
            <a:r>
              <a:rPr lang="en-US" dirty="0"/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mekanisme</a:t>
            </a:r>
            <a:r>
              <a:rPr lang="en-US" dirty="0"/>
              <a:t> </a:t>
            </a:r>
            <a:r>
              <a:rPr lang="en-US" dirty="0" err="1"/>
              <a:t>persetujuan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penetapan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strategis</a:t>
            </a:r>
            <a:r>
              <a:rPr lang="en-US" dirty="0"/>
              <a:t> (</a:t>
            </a:r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finansial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sumberdaya</a:t>
            </a:r>
            <a:r>
              <a:rPr lang="en-US" dirty="0"/>
              <a:t>,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pengendalian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, </a:t>
            </a:r>
            <a:r>
              <a:rPr lang="en-US" dirty="0" err="1"/>
              <a:t>kepatuhan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peraturan</a:t>
            </a:r>
            <a:r>
              <a:rPr lang="en-US" dirty="0"/>
              <a:t>, </a:t>
            </a:r>
            <a:r>
              <a:rPr lang="en-US" dirty="0" err="1"/>
              <a:t>konflik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, </a:t>
            </a:r>
            <a:r>
              <a:rPr lang="en-US" dirty="0" err="1"/>
              <a:t>pelaporan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audit).</a:t>
            </a:r>
          </a:p>
        </p:txBody>
      </p:sp>
      <p:sp>
        <p:nvSpPr>
          <p:cNvPr id="7" name="Pentagon 6"/>
          <p:cNvSpPr/>
          <p:nvPr/>
        </p:nvSpPr>
        <p:spPr>
          <a:xfrm>
            <a:off x="2471267" y="102645"/>
            <a:ext cx="6411729" cy="620190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sz="2400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471267" y="1073604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/>
              <a:t>Indikator</a:t>
            </a:r>
            <a:r>
              <a:rPr lang="en-US" sz="2000" b="1" dirty="0"/>
              <a:t> </a:t>
            </a:r>
            <a:r>
              <a:rPr lang="en-US" sz="2000" b="1" dirty="0" err="1"/>
              <a:t>Kinerja</a:t>
            </a:r>
            <a:r>
              <a:rPr lang="en-US" sz="2000" b="1" dirty="0"/>
              <a:t> </a:t>
            </a:r>
            <a:r>
              <a:rPr lang="en-US" sz="2000" b="1" dirty="0" err="1"/>
              <a:t>Utama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8319983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71267" y="1674573"/>
            <a:ext cx="632485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C. </a:t>
            </a:r>
            <a:r>
              <a:rPr lang="en-US" b="1" dirty="0" err="1"/>
              <a:t>Pengelolaan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formal </a:t>
            </a:r>
            <a:r>
              <a:rPr lang="en-US" dirty="0" err="1"/>
              <a:t>keberfungsian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operasional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yang </a:t>
            </a:r>
            <a:r>
              <a:rPr lang="en-US" dirty="0" err="1"/>
              <a:t>meliputi</a:t>
            </a:r>
            <a:r>
              <a:rPr lang="en-US" dirty="0"/>
              <a:t> </a:t>
            </a:r>
            <a:r>
              <a:rPr lang="en-US" dirty="0" err="1"/>
              <a:t>perencanaan</a:t>
            </a:r>
            <a:r>
              <a:rPr lang="en-US" dirty="0"/>
              <a:t> (</a:t>
            </a:r>
            <a:r>
              <a:rPr lang="en-US" i="1" dirty="0"/>
              <a:t>planning</a:t>
            </a:r>
            <a:r>
              <a:rPr lang="en-US" dirty="0"/>
              <a:t>), </a:t>
            </a:r>
            <a:r>
              <a:rPr lang="en-US" dirty="0" err="1"/>
              <a:t>pengorganisasian</a:t>
            </a:r>
            <a:r>
              <a:rPr lang="en-US" dirty="0"/>
              <a:t> (</a:t>
            </a:r>
            <a:r>
              <a:rPr lang="en-US" i="1" dirty="0"/>
              <a:t>organizing</a:t>
            </a:r>
            <a:r>
              <a:rPr lang="en-US" dirty="0"/>
              <a:t>), </a:t>
            </a:r>
            <a:r>
              <a:rPr lang="en-US" dirty="0" err="1"/>
              <a:t>penempatan</a:t>
            </a:r>
            <a:r>
              <a:rPr lang="en-US" dirty="0"/>
              <a:t> </a:t>
            </a:r>
            <a:r>
              <a:rPr lang="en-US" dirty="0" err="1"/>
              <a:t>personil</a:t>
            </a:r>
            <a:r>
              <a:rPr lang="en-US" dirty="0"/>
              <a:t> (</a:t>
            </a:r>
            <a:r>
              <a:rPr lang="en-US" i="1" dirty="0"/>
              <a:t>staffing</a:t>
            </a:r>
            <a:r>
              <a:rPr lang="en-US" dirty="0"/>
              <a:t>), </a:t>
            </a:r>
            <a:r>
              <a:rPr lang="en-US" dirty="0" err="1"/>
              <a:t>pengarahan</a:t>
            </a:r>
            <a:r>
              <a:rPr lang="en-US" dirty="0"/>
              <a:t> (</a:t>
            </a:r>
            <a:r>
              <a:rPr lang="en-US" i="1" dirty="0"/>
              <a:t>leading</a:t>
            </a:r>
            <a:r>
              <a:rPr lang="en-US" dirty="0"/>
              <a:t>),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pengawasan</a:t>
            </a:r>
            <a:r>
              <a:rPr lang="en-US" dirty="0"/>
              <a:t> (</a:t>
            </a:r>
            <a:r>
              <a:rPr lang="en-US" i="1" dirty="0"/>
              <a:t>controlling</a:t>
            </a:r>
            <a:r>
              <a:rPr lang="en-US" dirty="0"/>
              <a:t>).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implementasi</a:t>
            </a:r>
            <a:r>
              <a:rPr lang="en-US" dirty="0"/>
              <a:t>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pedoman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, 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aspek</a:t>
            </a:r>
            <a:r>
              <a:rPr lang="en-US" dirty="0"/>
              <a:t>: </a:t>
            </a:r>
            <a:r>
              <a:rPr lang="en-US" b="1" dirty="0" err="1"/>
              <a:t>pendidikan</a:t>
            </a:r>
            <a:r>
              <a:rPr lang="en-US" b="1" dirty="0"/>
              <a:t>, </a:t>
            </a:r>
            <a:r>
              <a:rPr lang="en-US" b="1" dirty="0" err="1"/>
              <a:t>pengembangan</a:t>
            </a:r>
            <a:r>
              <a:rPr lang="en-US" b="1" dirty="0"/>
              <a:t> </a:t>
            </a:r>
            <a:r>
              <a:rPr lang="en-US" b="1" dirty="0" err="1"/>
              <a:t>suasana</a:t>
            </a:r>
            <a:r>
              <a:rPr lang="en-US" b="1" dirty="0"/>
              <a:t> </a:t>
            </a:r>
            <a:r>
              <a:rPr lang="en-US" b="1" dirty="0" err="1"/>
              <a:t>akademik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otonomi</a:t>
            </a:r>
            <a:r>
              <a:rPr lang="en-US" b="1" dirty="0"/>
              <a:t> </a:t>
            </a:r>
            <a:r>
              <a:rPr lang="en-US" b="1" dirty="0" err="1"/>
              <a:t>keilmuan</a:t>
            </a:r>
            <a:r>
              <a:rPr lang="en-US" b="1" dirty="0"/>
              <a:t>, </a:t>
            </a:r>
            <a:r>
              <a:rPr lang="en-US" b="1" dirty="0" err="1"/>
              <a:t>kemahasiswaan</a:t>
            </a:r>
            <a:r>
              <a:rPr lang="en-US" b="1" dirty="0"/>
              <a:t>, </a:t>
            </a:r>
            <a:r>
              <a:rPr lang="en-US" b="1" dirty="0" err="1"/>
              <a:t>penelitian</a:t>
            </a:r>
            <a:r>
              <a:rPr lang="en-US" b="1" dirty="0"/>
              <a:t>, </a:t>
            </a:r>
            <a:r>
              <a:rPr lang="en-US" b="1" dirty="0" err="1"/>
              <a:t>PkM</a:t>
            </a:r>
            <a:r>
              <a:rPr lang="en-US" b="1" dirty="0"/>
              <a:t>, SDM, </a:t>
            </a:r>
            <a:r>
              <a:rPr lang="en-US" b="1" dirty="0" err="1"/>
              <a:t>Keuangan</a:t>
            </a:r>
            <a:r>
              <a:rPr lang="en-US" b="1" dirty="0"/>
              <a:t>, </a:t>
            </a:r>
            <a:r>
              <a:rPr lang="en-US" b="1" dirty="0" err="1"/>
              <a:t>Sarana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Prasarana</a:t>
            </a:r>
            <a:r>
              <a:rPr lang="en-US" b="1" dirty="0"/>
              <a:t>, </a:t>
            </a:r>
            <a:r>
              <a:rPr lang="en-US" b="1" dirty="0" err="1"/>
              <a:t>Sistem</a:t>
            </a:r>
            <a:r>
              <a:rPr lang="en-US" b="1" dirty="0"/>
              <a:t> </a:t>
            </a:r>
            <a:r>
              <a:rPr lang="en-US" b="1" dirty="0" err="1"/>
              <a:t>Penjaminan</a:t>
            </a:r>
            <a:r>
              <a:rPr lang="en-US" b="1" dirty="0"/>
              <a:t> </a:t>
            </a:r>
            <a:r>
              <a:rPr lang="en-US" b="1" dirty="0" err="1"/>
              <a:t>Mutu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b="1" dirty="0" err="1"/>
              <a:t>Kerjasama</a:t>
            </a:r>
            <a:r>
              <a:rPr lang="en-US" dirty="0"/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mekanisme</a:t>
            </a:r>
            <a:r>
              <a:rPr lang="en-US" dirty="0"/>
              <a:t> </a:t>
            </a:r>
            <a:r>
              <a:rPr lang="en-US" dirty="0" err="1"/>
              <a:t>persetujuan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penetapan</a:t>
            </a:r>
            <a:r>
              <a:rPr lang="en-US" dirty="0"/>
              <a:t> RENSTRA (</a:t>
            </a:r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finansial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sumberdaya</a:t>
            </a:r>
            <a:r>
              <a:rPr lang="en-US" dirty="0"/>
              <a:t>,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pengendalian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, </a:t>
            </a:r>
            <a:r>
              <a:rPr lang="en-US" dirty="0" err="1"/>
              <a:t>kepatuhan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peraturan</a:t>
            </a:r>
            <a:r>
              <a:rPr lang="en-US" dirty="0"/>
              <a:t>, </a:t>
            </a:r>
            <a:r>
              <a:rPr lang="en-US" dirty="0" err="1"/>
              <a:t>konflik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, </a:t>
            </a:r>
            <a:r>
              <a:rPr lang="en-US" dirty="0" err="1"/>
              <a:t>pelaporan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audit).</a:t>
            </a:r>
          </a:p>
        </p:txBody>
      </p:sp>
      <p:sp>
        <p:nvSpPr>
          <p:cNvPr id="7" name="Pentagon 6"/>
          <p:cNvSpPr/>
          <p:nvPr/>
        </p:nvSpPr>
        <p:spPr>
          <a:xfrm>
            <a:off x="2471267" y="102645"/>
            <a:ext cx="6411729" cy="620190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2400" b="1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sz="2400" b="1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471267" y="1073604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/>
              <a:t>Indikator</a:t>
            </a:r>
            <a:r>
              <a:rPr lang="en-US" sz="2000" b="1" dirty="0"/>
              <a:t> </a:t>
            </a:r>
            <a:r>
              <a:rPr lang="en-US" sz="2000" b="1" dirty="0" err="1"/>
              <a:t>Kinerja</a:t>
            </a:r>
            <a:r>
              <a:rPr lang="en-US" sz="2000" b="1" dirty="0"/>
              <a:t> </a:t>
            </a:r>
            <a:r>
              <a:rPr lang="en-US" sz="2000" b="1" dirty="0" err="1"/>
              <a:t>Utama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684112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71267" y="1500397"/>
            <a:ext cx="632485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D. </a:t>
            </a:r>
            <a:r>
              <a:rPr lang="en-US" b="1" dirty="0" err="1"/>
              <a:t>Sistem</a:t>
            </a:r>
            <a:r>
              <a:rPr lang="en-US" b="1" dirty="0"/>
              <a:t> </a:t>
            </a:r>
            <a:r>
              <a:rPr lang="en-US" b="1" dirty="0" err="1"/>
              <a:t>Penjaminan</a:t>
            </a:r>
            <a:r>
              <a:rPr lang="en-US" b="1" dirty="0"/>
              <a:t> </a:t>
            </a:r>
            <a:r>
              <a:rPr lang="en-US" b="1" dirty="0" err="1"/>
              <a:t>Mutu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pengembangan</a:t>
            </a:r>
            <a:r>
              <a:rPr lang="en-US" dirty="0"/>
              <a:t> SPMPT, minimal: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pembentukan</a:t>
            </a:r>
            <a:r>
              <a:rPr lang="en-US" dirty="0"/>
              <a:t> </a:t>
            </a:r>
            <a:r>
              <a:rPr lang="en-US" dirty="0" err="1"/>
              <a:t>unsur</a:t>
            </a:r>
            <a:r>
              <a:rPr lang="en-US" dirty="0"/>
              <a:t> </a:t>
            </a:r>
            <a:r>
              <a:rPr lang="en-US" dirty="0" err="1"/>
              <a:t>pelaksana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internal.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: </a:t>
            </a:r>
            <a:r>
              <a:rPr lang="en-US" dirty="0" err="1"/>
              <a:t>pernyataan</a:t>
            </a:r>
            <a:r>
              <a:rPr lang="en-US" dirty="0"/>
              <a:t> </a:t>
            </a:r>
            <a:r>
              <a:rPr lang="en-US" dirty="0" err="1"/>
              <a:t>komitmen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manual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lain yang </a:t>
            </a:r>
            <a:r>
              <a:rPr lang="en-US" dirty="0" err="1"/>
              <a:t>diperlukan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: </a:t>
            </a:r>
            <a:r>
              <a:rPr lang="en-US" dirty="0" err="1"/>
              <a:t>strategi</a:t>
            </a:r>
            <a:r>
              <a:rPr lang="en-US" dirty="0"/>
              <a:t>, </a:t>
            </a:r>
            <a:r>
              <a:rPr lang="en-US" dirty="0" err="1"/>
              <a:t>kebijakan</a:t>
            </a:r>
            <a:r>
              <a:rPr lang="en-US" dirty="0"/>
              <a:t>, </a:t>
            </a:r>
            <a:r>
              <a:rPr lang="en-US" dirty="0" err="1"/>
              <a:t>pemberdayaan</a:t>
            </a:r>
            <a:r>
              <a:rPr lang="en-US" dirty="0"/>
              <a:t> para </a:t>
            </a:r>
            <a:r>
              <a:rPr lang="en-US" dirty="0" err="1"/>
              <a:t>pemangku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 yang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 </a:t>
            </a: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jangka</a:t>
            </a:r>
            <a:r>
              <a:rPr lang="en-US" dirty="0"/>
              <a:t> </a:t>
            </a:r>
            <a:r>
              <a:rPr lang="en-US" dirty="0" err="1"/>
              <a:t>menengah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jangka</a:t>
            </a:r>
            <a:r>
              <a:rPr lang="en-US" dirty="0"/>
              <a:t> </a:t>
            </a:r>
            <a:r>
              <a:rPr lang="en-US" dirty="0" err="1"/>
              <a:t>panjang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(PPEPP).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monev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: </a:t>
            </a:r>
            <a:r>
              <a:rPr lang="en-US" dirty="0" err="1"/>
              <a:t>terstruktur</a:t>
            </a:r>
            <a:r>
              <a:rPr lang="en-US" dirty="0"/>
              <a:t>, </a:t>
            </a:r>
            <a:r>
              <a:rPr lang="en-US" dirty="0" err="1"/>
              <a:t>ditindaklanjuti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berkelanjutan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perekaman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dokumentasi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publikasi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internal </a:t>
            </a:r>
            <a:r>
              <a:rPr lang="en-US" dirty="0" err="1"/>
              <a:t>kepada</a:t>
            </a:r>
            <a:r>
              <a:rPr lang="en-US" dirty="0"/>
              <a:t> para </a:t>
            </a:r>
            <a:r>
              <a:rPr lang="en-US" dirty="0" err="1"/>
              <a:t>pemangku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terkait</a:t>
            </a:r>
            <a:r>
              <a:rPr lang="en-US" dirty="0"/>
              <a:t> </a:t>
            </a:r>
            <a:r>
              <a:rPr lang="en-US" dirty="0" err="1"/>
              <a:t>praktek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. </a:t>
            </a:r>
          </a:p>
        </p:txBody>
      </p:sp>
      <p:sp>
        <p:nvSpPr>
          <p:cNvPr id="7" name="Pentagon 6"/>
          <p:cNvSpPr/>
          <p:nvPr/>
        </p:nvSpPr>
        <p:spPr>
          <a:xfrm>
            <a:off x="2471267" y="45495"/>
            <a:ext cx="6411729" cy="620190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2. Tata </a:t>
            </a:r>
            <a:r>
              <a:rPr lang="en-US" sz="2800" b="1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Pamong</a:t>
            </a:r>
            <a:r>
              <a:rPr lang="en-US" sz="28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, Tata </a:t>
            </a:r>
            <a:r>
              <a:rPr lang="en-US" sz="2800" b="1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Kelola</a:t>
            </a:r>
            <a:r>
              <a:rPr lang="en-US" sz="28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dan</a:t>
            </a:r>
            <a:r>
              <a:rPr lang="en-US" sz="28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Kerjasama</a:t>
            </a:r>
            <a:endParaRPr lang="en-US" sz="2800" b="1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471267" y="1016454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/>
              <a:t>Indikator</a:t>
            </a:r>
            <a:r>
              <a:rPr lang="en-US" sz="2000" b="1" dirty="0"/>
              <a:t> </a:t>
            </a:r>
            <a:r>
              <a:rPr lang="en-US" sz="2000" b="1" dirty="0" err="1"/>
              <a:t>Kinerja</a:t>
            </a:r>
            <a:r>
              <a:rPr lang="en-US" sz="2000" b="1" dirty="0"/>
              <a:t> </a:t>
            </a:r>
            <a:r>
              <a:rPr lang="en-US" sz="2000" b="1" dirty="0" err="1"/>
              <a:t>Utama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1714823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6501283" cy="572565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2. Tata </a:t>
            </a:r>
            <a:r>
              <a:rPr lang="en-US" sz="2800" b="1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Pamong</a:t>
            </a:r>
            <a:r>
              <a:rPr lang="en-US" sz="28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, Tata </a:t>
            </a:r>
            <a:r>
              <a:rPr lang="en-US" sz="2800" b="1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Kelola</a:t>
            </a:r>
            <a:r>
              <a:rPr lang="en-US" sz="28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sz="2800" b="1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dan</a:t>
            </a:r>
            <a:r>
              <a:rPr lang="en-US" sz="28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Kerjasama</a:t>
            </a:r>
            <a:endParaRPr lang="en-US" sz="2800" b="1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/>
              <a:t>Indikator</a:t>
            </a:r>
            <a:r>
              <a:rPr lang="en-US" sz="2000" b="1" dirty="0"/>
              <a:t> </a:t>
            </a:r>
            <a:r>
              <a:rPr lang="en-US" sz="2000" b="1" dirty="0" err="1"/>
              <a:t>Kinerja</a:t>
            </a:r>
            <a:r>
              <a:rPr lang="en-US" sz="2000" b="1" dirty="0"/>
              <a:t> </a:t>
            </a:r>
            <a:r>
              <a:rPr lang="en-US" sz="2000" b="1" dirty="0" err="1"/>
              <a:t>Utama</a:t>
            </a:r>
            <a:endParaRPr lang="en-US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816083"/>
            <a:ext cx="63248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 err="1"/>
              <a:t>Hasil</a:t>
            </a:r>
            <a:r>
              <a:rPr lang="en-US" b="1" dirty="0"/>
              <a:t> </a:t>
            </a:r>
            <a:r>
              <a:rPr lang="en-US" b="1" dirty="0" err="1"/>
              <a:t>analisis</a:t>
            </a:r>
            <a:r>
              <a:rPr lang="en-US" b="1" dirty="0"/>
              <a:t> data </a:t>
            </a:r>
            <a:r>
              <a:rPr lang="en-US" b="1" dirty="0" err="1"/>
              <a:t>dari</a:t>
            </a:r>
            <a:r>
              <a:rPr lang="en-US" b="1" dirty="0"/>
              <a:t> LKPT </a:t>
            </a:r>
            <a:r>
              <a:rPr lang="en-US" b="1" dirty="0" err="1"/>
              <a:t>terkait</a:t>
            </a:r>
            <a:r>
              <a:rPr lang="en-US" b="1" dirty="0"/>
              <a:t>:</a:t>
            </a:r>
            <a:endParaRPr lang="en-US" dirty="0"/>
          </a:p>
          <a:p>
            <a:pPr lvl="0"/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lingkup</a:t>
            </a:r>
            <a:r>
              <a:rPr lang="en-US" dirty="0"/>
              <a:t> audit </a:t>
            </a:r>
            <a:r>
              <a:rPr lang="en-US" dirty="0" err="1"/>
              <a:t>keuangan</a:t>
            </a:r>
            <a:r>
              <a:rPr lang="en-US" dirty="0"/>
              <a:t> </a:t>
            </a:r>
            <a:r>
              <a:rPr lang="en-US" dirty="0" err="1"/>
              <a:t>eksternal</a:t>
            </a:r>
            <a:r>
              <a:rPr lang="en-US" dirty="0"/>
              <a:t> yang </a:t>
            </a:r>
            <a:r>
              <a:rPr lang="en-US" dirty="0" err="1"/>
              <a:t>dimiliki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1.a.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lingkup</a:t>
            </a:r>
            <a:r>
              <a:rPr lang="en-US" dirty="0"/>
              <a:t> </a:t>
            </a:r>
            <a:r>
              <a:rPr lang="en-US" dirty="0" err="1"/>
              <a:t>sertifikasi</a:t>
            </a:r>
            <a:r>
              <a:rPr lang="en-US" dirty="0"/>
              <a:t>/</a:t>
            </a:r>
            <a:r>
              <a:rPr lang="en-US" dirty="0" err="1"/>
              <a:t>akreditasi</a:t>
            </a:r>
            <a:r>
              <a:rPr lang="en-US" dirty="0"/>
              <a:t> </a:t>
            </a:r>
            <a:r>
              <a:rPr lang="en-US" dirty="0" err="1"/>
              <a:t>eksternal</a:t>
            </a:r>
            <a:r>
              <a:rPr lang="en-US" dirty="0"/>
              <a:t> yang </a:t>
            </a:r>
            <a:r>
              <a:rPr lang="en-US" dirty="0" err="1"/>
              <a:t>dimiliki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1.a.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Perolehan</a:t>
            </a:r>
            <a:r>
              <a:rPr lang="en-US" dirty="0"/>
              <a:t> status </a:t>
            </a:r>
            <a:r>
              <a:rPr lang="en-US" dirty="0" err="1"/>
              <a:t>akreditasi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peringkat</a:t>
            </a:r>
            <a:r>
              <a:rPr lang="en-US" dirty="0"/>
              <a:t> </a:t>
            </a:r>
            <a:r>
              <a:rPr lang="en-US" dirty="0" err="1"/>
              <a:t>terakreditasi</a:t>
            </a:r>
            <a:r>
              <a:rPr lang="en-US" dirty="0"/>
              <a:t> BAN PT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seluruh</a:t>
            </a:r>
            <a:r>
              <a:rPr lang="en-US" dirty="0"/>
              <a:t> program </a:t>
            </a:r>
            <a:r>
              <a:rPr lang="en-US" dirty="0" err="1"/>
              <a:t>studi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1.b. LKPT).</a:t>
            </a:r>
          </a:p>
        </p:txBody>
      </p:sp>
    </p:spTree>
    <p:extLst>
      <p:ext uri="{BB962C8B-B14F-4D97-AF65-F5344CB8AC3E}">
        <p14:creationId xmlns:p14="http://schemas.microsoft.com/office/powerpoint/2010/main" val="3478398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22447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132285"/>
            <a:ext cx="6082183" cy="693669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2. Tata </a:t>
            </a:r>
            <a:r>
              <a:rPr lang="en-US" sz="2400" b="1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Pamong</a:t>
            </a:r>
            <a:r>
              <a:rPr lang="en-US" sz="24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, Tata </a:t>
            </a:r>
            <a:r>
              <a:rPr lang="en-US" sz="2400" b="1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Kelola</a:t>
            </a:r>
            <a:r>
              <a:rPr lang="en-US" sz="24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dan</a:t>
            </a:r>
            <a:r>
              <a:rPr lang="en-US" sz="24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Kerjasama</a:t>
            </a:r>
            <a:endParaRPr lang="en-US" sz="2400" b="1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/>
              <a:t>Indikator</a:t>
            </a:r>
            <a:r>
              <a:rPr lang="en-US" sz="2000" b="1" dirty="0"/>
              <a:t> </a:t>
            </a:r>
            <a:r>
              <a:rPr lang="en-US" sz="2000" b="1" dirty="0" err="1"/>
              <a:t>Kinerja</a:t>
            </a:r>
            <a:r>
              <a:rPr lang="en-US" sz="2000" b="1" dirty="0"/>
              <a:t> </a:t>
            </a:r>
            <a:r>
              <a:rPr lang="en-US" sz="2000" b="1" dirty="0" err="1"/>
              <a:t>Utama</a:t>
            </a:r>
            <a:endParaRPr lang="en-US" sz="2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826969"/>
            <a:ext cx="63248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E. </a:t>
            </a:r>
            <a:r>
              <a:rPr lang="en-US" b="1" dirty="0" err="1"/>
              <a:t>Kerjasama</a:t>
            </a:r>
            <a:endParaRPr lang="en-US" dirty="0"/>
          </a:p>
          <a:p>
            <a:pPr lvl="0"/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prosedur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jejaring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kemitraan</a:t>
            </a:r>
            <a:r>
              <a:rPr lang="en-US" dirty="0"/>
              <a:t> (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luar</a:t>
            </a:r>
            <a:r>
              <a:rPr lang="en-US" dirty="0"/>
              <a:t> </a:t>
            </a:r>
            <a:r>
              <a:rPr lang="en-US" dirty="0" err="1"/>
              <a:t>negeri</a:t>
            </a:r>
            <a:r>
              <a:rPr lang="en-US" dirty="0"/>
              <a:t>),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monev</a:t>
            </a:r>
            <a:r>
              <a:rPr lang="en-US" dirty="0"/>
              <a:t>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mitra</a:t>
            </a:r>
            <a:r>
              <a:rPr lang="en-US" dirty="0"/>
              <a:t> </a:t>
            </a:r>
            <a:r>
              <a:rPr lang="en-US" dirty="0" err="1"/>
              <a:t>kerjasama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jejaring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kemitraan</a:t>
            </a:r>
            <a:r>
              <a:rPr lang="en-US" dirty="0"/>
              <a:t> yang </a:t>
            </a:r>
            <a:r>
              <a:rPr lang="en-US" dirty="0" err="1"/>
              <a:t>ditetapkan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mencapai</a:t>
            </a:r>
            <a:r>
              <a:rPr lang="en-US" dirty="0"/>
              <a:t> VMTS.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data </a:t>
            </a:r>
            <a:r>
              <a:rPr lang="en-US" dirty="0" err="1"/>
              <a:t>jumlah</a:t>
            </a:r>
            <a:r>
              <a:rPr lang="en-US" dirty="0"/>
              <a:t>, </a:t>
            </a:r>
            <a:r>
              <a:rPr lang="en-US" dirty="0" err="1"/>
              <a:t>lingkup</a:t>
            </a:r>
            <a:r>
              <a:rPr lang="en-US" dirty="0"/>
              <a:t>, </a:t>
            </a:r>
            <a:r>
              <a:rPr lang="en-US" dirty="0" err="1"/>
              <a:t>relevansi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kemanfaatan</a:t>
            </a:r>
            <a:r>
              <a:rPr lang="en-US" dirty="0"/>
              <a:t> </a:t>
            </a:r>
            <a:r>
              <a:rPr lang="en-US" dirty="0" err="1"/>
              <a:t>kerjasama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monev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program </a:t>
            </a:r>
            <a:r>
              <a:rPr lang="en-US" dirty="0" err="1"/>
              <a:t>kemitraan</a:t>
            </a:r>
            <a:r>
              <a:rPr lang="en-US" dirty="0"/>
              <a:t>, </a:t>
            </a:r>
            <a:r>
              <a:rPr lang="en-US" dirty="0" err="1"/>
              <a:t>tingkat</a:t>
            </a:r>
            <a:r>
              <a:rPr lang="en-US" dirty="0"/>
              <a:t>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mitra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perbaikan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jejaring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kemitraan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menjamin</a:t>
            </a:r>
            <a:r>
              <a:rPr lang="en-US" dirty="0"/>
              <a:t> </a:t>
            </a:r>
            <a:r>
              <a:rPr lang="en-US" dirty="0" err="1"/>
              <a:t>ketercapaian</a:t>
            </a:r>
            <a:r>
              <a:rPr lang="en-US" dirty="0"/>
              <a:t> VMTS.</a:t>
            </a:r>
          </a:p>
        </p:txBody>
      </p:sp>
    </p:spTree>
    <p:extLst>
      <p:ext uri="{BB962C8B-B14F-4D97-AF65-F5344CB8AC3E}">
        <p14:creationId xmlns:p14="http://schemas.microsoft.com/office/powerpoint/2010/main" val="15941887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/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Pentagon 6"/>
          <p:cNvSpPr/>
          <p:nvPr/>
        </p:nvSpPr>
        <p:spPr>
          <a:xfrm>
            <a:off x="2471266" y="275160"/>
            <a:ext cx="6234583" cy="477315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3. </a:t>
            </a:r>
            <a:r>
              <a:rPr lang="en-US" sz="2800" b="1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Mahasiswa</a:t>
            </a:r>
            <a:endParaRPr lang="en-US" sz="2800" b="1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9902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816083"/>
            <a:ext cx="632485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 err="1"/>
              <a:t>Hasil</a:t>
            </a:r>
            <a:r>
              <a:rPr lang="en-US" b="1" dirty="0"/>
              <a:t> </a:t>
            </a:r>
            <a:r>
              <a:rPr lang="en-US" b="1" dirty="0" err="1"/>
              <a:t>analisis</a:t>
            </a:r>
            <a:r>
              <a:rPr lang="en-US" b="1" dirty="0"/>
              <a:t> data </a:t>
            </a:r>
            <a:r>
              <a:rPr lang="en-US" b="1" dirty="0" err="1"/>
              <a:t>dari</a:t>
            </a:r>
            <a:r>
              <a:rPr lang="en-US" b="1" dirty="0"/>
              <a:t> LKPT </a:t>
            </a:r>
            <a:r>
              <a:rPr lang="en-US" b="1" dirty="0" err="1"/>
              <a:t>terkait</a:t>
            </a:r>
            <a:r>
              <a:rPr lang="en-US" b="1" dirty="0"/>
              <a:t>:</a:t>
            </a:r>
            <a:endParaRPr lang="en-US" dirty="0"/>
          </a:p>
          <a:p>
            <a:pPr lvl="0"/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Seleksi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: </a:t>
            </a:r>
            <a:r>
              <a:rPr lang="en-US" dirty="0" err="1"/>
              <a:t>rasio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pendaftar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pendaftar</a:t>
            </a:r>
            <a:r>
              <a:rPr lang="en-US" dirty="0"/>
              <a:t> yang lulus </a:t>
            </a:r>
            <a:r>
              <a:rPr lang="en-US" dirty="0" err="1"/>
              <a:t>seleksi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persentase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pendaftar</a:t>
            </a:r>
            <a:r>
              <a:rPr lang="en-US" dirty="0"/>
              <a:t> yang lulus </a:t>
            </a:r>
            <a:r>
              <a:rPr lang="en-US" dirty="0" err="1"/>
              <a:t>seleksi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yang </a:t>
            </a:r>
            <a:r>
              <a:rPr lang="en-US" dirty="0" err="1"/>
              <a:t>mendaftar</a:t>
            </a:r>
            <a:r>
              <a:rPr lang="en-US" dirty="0"/>
              <a:t> </a:t>
            </a:r>
            <a:r>
              <a:rPr lang="en-US" dirty="0" err="1"/>
              <a:t>ulang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2.a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dirty="0" err="1"/>
              <a:t>Asing</a:t>
            </a:r>
            <a:r>
              <a:rPr lang="en-US" dirty="0"/>
              <a:t>: </a:t>
            </a:r>
            <a:r>
              <a:rPr lang="en-US" dirty="0" err="1"/>
              <a:t>rasio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dirty="0" err="1"/>
              <a:t>asing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seluruh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2.b. LKPT).</a:t>
            </a:r>
          </a:p>
        </p:txBody>
      </p:sp>
      <p:sp>
        <p:nvSpPr>
          <p:cNvPr id="8" name="Pentagon 7"/>
          <p:cNvSpPr/>
          <p:nvPr/>
        </p:nvSpPr>
        <p:spPr>
          <a:xfrm>
            <a:off x="2471266" y="275160"/>
            <a:ext cx="6234583" cy="477315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3. </a:t>
            </a:r>
            <a:r>
              <a:rPr lang="en-US" sz="2800" b="1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Mahasiswa</a:t>
            </a:r>
            <a:endParaRPr lang="en-US" sz="2800" b="1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8812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337643901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entagon 5"/>
          <p:cNvSpPr/>
          <p:nvPr/>
        </p:nvSpPr>
        <p:spPr>
          <a:xfrm>
            <a:off x="2471267" y="275160"/>
            <a:ext cx="6263158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4.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Sumber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Daya</a:t>
            </a:r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cs typeface="Arial" panose="020B0604020202020204" pitchFamily="34" charset="0"/>
              </a:rPr>
              <a:t>Manusia</a:t>
            </a:r>
            <a:endParaRPr lang="en-US" sz="20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890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0014" y="180552"/>
            <a:ext cx="9008261" cy="578644"/>
          </a:xfrm>
        </p:spPr>
        <p:txBody>
          <a:bodyPr>
            <a:normAutofit fontScale="90000"/>
          </a:bodyPr>
          <a:lstStyle/>
          <a:p>
            <a:pPr algn="ctr"/>
            <a:r>
              <a:rPr lang="id-ID" b="1" dirty="0">
                <a:solidFill>
                  <a:srgbClr val="0000FF"/>
                </a:solidFill>
              </a:rPr>
              <a:t>Instrument out of date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50014" y="1494977"/>
            <a:ext cx="2285993" cy="61793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r>
              <a:rPr lang="id-ID" b="1" dirty="0">
                <a:latin typeface="Calibri" panose="020F0502020204030204" pitchFamily="34" charset="0"/>
                <a:cs typeface="Calibri" panose="020F0502020204030204" pitchFamily="34" charset="0"/>
              </a:rPr>
              <a:t>Instrumen yang berlaku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9" name="Content Placeholder 18"/>
          <p:cNvGraphicFramePr>
            <a:graphicFrameLocks noGrp="1"/>
          </p:cNvGraphicFramePr>
          <p:nvPr>
            <p:ph sz="half" idx="2"/>
          </p:nvPr>
        </p:nvGraphicFramePr>
        <p:xfrm>
          <a:off x="50014" y="2184797"/>
          <a:ext cx="2278857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7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0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err="1">
                          <a:solidFill>
                            <a:schemeClr val="lt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Instrumen</a:t>
                      </a:r>
                      <a:endParaRPr lang="en-US" sz="18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d-ID" sz="18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Tahun</a:t>
                      </a:r>
                      <a:endParaRPr lang="en-US" sz="18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id-ID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Diploma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d-ID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2009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id-ID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Sarjana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d-ID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2008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id-ID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Magister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d-ID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2009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id-ID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Doktor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d-ID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2009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r>
                        <a:rPr lang="id-ID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AIPT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id-ID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2011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2967030" y="836859"/>
            <a:ext cx="6091245" cy="426545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id-ID" sz="2700" dirty="0">
                <a:latin typeface="Calibri" panose="020F0502020204030204" pitchFamily="34" charset="0"/>
                <a:cs typeface="Calibri" panose="020F0502020204030204" pitchFamily="34" charset="0"/>
              </a:rPr>
              <a:t>Peraturan-peraturan baru</a:t>
            </a:r>
            <a:endParaRPr lang="en-US"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4"/>
          </p:nvPr>
        </p:nvSpPr>
        <p:spPr>
          <a:xfrm>
            <a:off x="2967030" y="1341067"/>
            <a:ext cx="6091247" cy="461664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57175" indent="-257175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Undang-Undang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Nomor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12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Tahun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2012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tentang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Pendidikan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Tinggi</a:t>
            </a:r>
          </a:p>
          <a:p>
            <a:pPr marL="257175" indent="-257175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Peraturan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Pemerintah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Nomor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19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Tahun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2005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tentang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Standar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Nasional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Pendidikan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sebagaimana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telah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diubah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dengan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Peraturan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Pemerintah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Nomor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32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Tahun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2013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tentang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Perubahan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atas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Peraturan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Pemerintah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Nomor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19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Tahun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2005;</a:t>
            </a:r>
          </a:p>
          <a:p>
            <a:pPr marL="257175" indent="-257175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Peraturan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Pemerintah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Nomor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17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Tahun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2010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tentang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Pengelolaan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Penyelenggaraan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Pendidikan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sebagaimana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telah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diubah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dengan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Peraturan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Pemerintah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Nomor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66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Tahun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2010</a:t>
            </a:r>
            <a:r>
              <a:rPr lang="id-ID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;</a:t>
            </a:r>
            <a:endParaRPr lang="en-US" sz="1400" dirty="0">
              <a:latin typeface="Calibri" panose="020F050202020403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57175" indent="-257175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Peraturan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Pemerintah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Nomor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4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Tahun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2014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tentang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Penyelenggaraan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Pendidikan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Tinggi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Pengelolaan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Perguruan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Tinggi</a:t>
            </a:r>
            <a:r>
              <a:rPr lang="id-ID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;</a:t>
            </a:r>
            <a:endParaRPr lang="en-US" sz="1400" dirty="0">
              <a:latin typeface="Calibri" panose="020F050202020403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57175" indent="-257175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Peraturan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Presiden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Nomor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8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Tahun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2012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tentang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Kerangka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Kualifikasi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Nasional Indonesia</a:t>
            </a:r>
            <a:r>
              <a:rPr lang="id-ID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;</a:t>
            </a:r>
            <a:endParaRPr lang="en-US" sz="1400" dirty="0">
              <a:latin typeface="Calibri" panose="020F050202020403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57175" indent="-257175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Peraturan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Menteri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Riset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Teknologi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Pendidikan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Tinggi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Nomor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44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Tahun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2015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tentang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Standar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Nasional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Pendidikan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Tinggi</a:t>
            </a:r>
            <a:r>
              <a:rPr lang="id-ID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;</a:t>
            </a:r>
            <a:endParaRPr lang="en-US" sz="1400" dirty="0">
              <a:latin typeface="Calibri" panose="020F050202020403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57175" indent="-257175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Peraturan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Menteri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Riset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Teknologi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Pendidikan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Tinggi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Nomor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32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Tahun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2016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tentang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Akreditasi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Program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Studi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Perguruan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Tinggi</a:t>
            </a:r>
            <a:r>
              <a:rPr lang="id-ID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;</a:t>
            </a:r>
            <a:endParaRPr lang="en-US" sz="1400" dirty="0">
              <a:latin typeface="Calibri" panose="020F050202020403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57175" indent="-257175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Peraturan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Menteri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Riset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Teknologi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Pendidikan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Tinggi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Nomor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62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Tahun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2016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tentang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Sistem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Penjaminan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Mutu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Pendidikan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Tinggi</a:t>
            </a:r>
            <a:r>
              <a:rPr lang="id-ID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;</a:t>
            </a:r>
            <a:endParaRPr lang="en-US" sz="1400" dirty="0">
              <a:latin typeface="Calibri" panose="020F050202020403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257175" indent="-257175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Peraturan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Menteri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Riset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Teknologi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Pendidikan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Tinggi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Nomor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100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Tahun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2016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tentang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Pendirian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Perubahan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Pembubaran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Perguruan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Tinggi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Negeri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, Dan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Pendirian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Perubahan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,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Pencabutan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Izin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Perguruan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Tinggi </a:t>
            </a:r>
            <a:r>
              <a:rPr lang="en-US" sz="1400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Swasta</a:t>
            </a:r>
            <a:endParaRPr lang="en-US" sz="1400" dirty="0">
              <a:latin typeface="Calibri" panose="020F050202020403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2400301" y="1494977"/>
            <a:ext cx="495299" cy="2928398"/>
          </a:xfrm>
          <a:prstGeom prst="rightArrow">
            <a:avLst>
              <a:gd name="adj1" fmla="val 59893"/>
              <a:gd name="adj2" fmla="val 73148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/>
          <p:cNvSpPr txBox="1"/>
          <p:nvPr/>
        </p:nvSpPr>
        <p:spPr>
          <a:xfrm>
            <a:off x="35726" y="4807744"/>
            <a:ext cx="2285993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d-ID" sz="2400" b="1" dirty="0">
                <a:latin typeface="Calibri" panose="020F0502020204030204" pitchFamily="34" charset="0"/>
                <a:cs typeface="Calibri" panose="020F0502020204030204" pitchFamily="34" charset="0"/>
              </a:rPr>
              <a:t>Perlu penyesuaian dan perbaikan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235744" y="4307681"/>
            <a:ext cx="2000250" cy="500063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2498137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816083"/>
            <a:ext cx="63248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 err="1"/>
              <a:t>Hasil</a:t>
            </a:r>
            <a:r>
              <a:rPr lang="en-US" b="1" dirty="0"/>
              <a:t> </a:t>
            </a:r>
            <a:r>
              <a:rPr lang="en-US" b="1" dirty="0" err="1"/>
              <a:t>analisis</a:t>
            </a:r>
            <a:r>
              <a:rPr lang="en-US" b="1" dirty="0"/>
              <a:t> data </a:t>
            </a:r>
            <a:r>
              <a:rPr lang="en-US" b="1" dirty="0" err="1"/>
              <a:t>dari</a:t>
            </a:r>
            <a:r>
              <a:rPr lang="en-US" b="1" dirty="0"/>
              <a:t> LKPT </a:t>
            </a:r>
            <a:r>
              <a:rPr lang="en-US" b="1" dirty="0" err="1"/>
              <a:t>terkait</a:t>
            </a:r>
            <a:r>
              <a:rPr lang="en-US" b="1" dirty="0"/>
              <a:t>: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b="1" dirty="0" err="1"/>
              <a:t>Profil</a:t>
            </a:r>
            <a:r>
              <a:rPr lang="en-US" b="1" dirty="0"/>
              <a:t> </a:t>
            </a:r>
            <a:r>
              <a:rPr lang="en-US" b="1" dirty="0" err="1"/>
              <a:t>Dosen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Kecukupan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Tinggi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3.a.1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Jabatan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3.a.2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Sertifikasi</a:t>
            </a:r>
            <a:r>
              <a:rPr lang="en-US" dirty="0"/>
              <a:t> </a:t>
            </a:r>
            <a:r>
              <a:rPr lang="en-US" dirty="0" err="1"/>
              <a:t>Profesi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3.a.3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3.a.4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/>
              <a:t>Beban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Pendidikan</a:t>
            </a:r>
            <a:r>
              <a:rPr lang="en-US" b="1" dirty="0"/>
              <a:t>, </a:t>
            </a:r>
            <a:r>
              <a:rPr lang="en-US" b="1" dirty="0" err="1"/>
              <a:t>Penelitian</a:t>
            </a:r>
            <a:r>
              <a:rPr lang="en-US" b="1" dirty="0"/>
              <a:t>,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PkM</a:t>
            </a:r>
            <a:r>
              <a:rPr lang="en-US" b="1" dirty="0"/>
              <a:t>), (</a:t>
            </a:r>
            <a:r>
              <a:rPr lang="en-US" b="1" dirty="0" err="1"/>
              <a:t>Tabel</a:t>
            </a:r>
            <a:r>
              <a:rPr lang="en-US" b="1" dirty="0"/>
              <a:t> 3.b, </a:t>
            </a:r>
            <a:r>
              <a:rPr lang="en-US" b="1" dirty="0" err="1"/>
              <a:t>Tabel</a:t>
            </a:r>
            <a:r>
              <a:rPr lang="en-US" b="1" dirty="0"/>
              <a:t> 3.c.1,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Tabel</a:t>
            </a:r>
            <a:r>
              <a:rPr lang="en-US" b="1" dirty="0"/>
              <a:t> 3.c.2 LKPT).</a:t>
            </a:r>
          </a:p>
          <a:p>
            <a:r>
              <a:rPr lang="en-US" dirty="0"/>
              <a:t> </a:t>
            </a:r>
          </a:p>
          <a:p>
            <a:pPr lvl="0"/>
            <a:r>
              <a:rPr lang="en-US" b="1" dirty="0" err="1"/>
              <a:t>Kinerja</a:t>
            </a:r>
            <a:r>
              <a:rPr lang="en-US" b="1" dirty="0"/>
              <a:t> </a:t>
            </a:r>
            <a:r>
              <a:rPr lang="en-US" b="1" dirty="0" err="1"/>
              <a:t>dosen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Produktivitas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3.c.1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Tabel</a:t>
            </a:r>
            <a:r>
              <a:rPr lang="en-US" b="1" dirty="0"/>
              <a:t> 3.c.2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Rekognisi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3.d LKPT).</a:t>
            </a:r>
          </a:p>
        </p:txBody>
      </p:sp>
      <p:sp>
        <p:nvSpPr>
          <p:cNvPr id="8" name="Pentagon 7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4.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Sumber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Daya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Manusia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1051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3948729273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Pentagon 6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5.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Keuangan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Sarana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Prasarana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5632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3985961071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Pentagon 7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6.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Pendidikan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1220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4076563094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entagon 5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7.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Penelitian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8228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1535661563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Pentagon 6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8.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Pengabdian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kepada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Masyarakat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8911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2053421990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entagon 5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9.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Luaran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Capaian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Tridharma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9545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LUARAN DAN CAPAIAN TRIDHARMA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480980"/>
            <a:ext cx="6411729" cy="5116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4704" y="1367966"/>
            <a:ext cx="632485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PENDIDIKAN 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Keberadaan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implementasi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yang </a:t>
            </a:r>
            <a:r>
              <a:rPr lang="en-US" dirty="0" err="1"/>
              <a:t>menghasilkan</a:t>
            </a:r>
            <a:r>
              <a:rPr lang="en-US" dirty="0"/>
              <a:t> data </a:t>
            </a:r>
            <a:r>
              <a:rPr lang="en-US" dirty="0" err="1"/>
              <a:t>luaran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paling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mencakup</a:t>
            </a:r>
            <a:r>
              <a:rPr lang="en-US" dirty="0"/>
              <a:t> IPK, </a:t>
            </a:r>
            <a:r>
              <a:rPr lang="en-US" dirty="0" err="1"/>
              <a:t>prestasi</a:t>
            </a:r>
            <a:r>
              <a:rPr lang="en-US" dirty="0"/>
              <a:t> </a:t>
            </a:r>
            <a:r>
              <a:rPr lang="en-US" dirty="0" err="1"/>
              <a:t>akademik</a:t>
            </a:r>
            <a:r>
              <a:rPr lang="en-US" dirty="0"/>
              <a:t>/non-</a:t>
            </a:r>
            <a:r>
              <a:rPr lang="en-US" dirty="0" err="1"/>
              <a:t>akademik</a:t>
            </a:r>
            <a:r>
              <a:rPr lang="en-US" dirty="0"/>
              <a:t>, masa </a:t>
            </a:r>
            <a:r>
              <a:rPr lang="en-US" dirty="0" err="1"/>
              <a:t>studi</a:t>
            </a:r>
            <a:r>
              <a:rPr lang="en-US" dirty="0"/>
              <a:t>,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saing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(masa </a:t>
            </a:r>
            <a:r>
              <a:rPr lang="en-US" dirty="0" err="1"/>
              <a:t>tunggu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kesesuaian</a:t>
            </a:r>
            <a:r>
              <a:rPr lang="en-US" dirty="0"/>
              <a:t> </a:t>
            </a:r>
            <a:r>
              <a:rPr lang="en-US" dirty="0" err="1"/>
              <a:t>bidang</a:t>
            </a:r>
            <a:r>
              <a:rPr lang="en-US" dirty="0"/>
              <a:t>)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,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penghargaan</a:t>
            </a:r>
            <a:r>
              <a:rPr lang="en-US" dirty="0"/>
              <a:t> yang </a:t>
            </a:r>
            <a:r>
              <a:rPr lang="en-US" dirty="0" err="1"/>
              <a:t>diterima</a:t>
            </a:r>
            <a:r>
              <a:rPr lang="en-US" dirty="0"/>
              <a:t>), yang </a:t>
            </a:r>
            <a:r>
              <a:rPr lang="en-US" dirty="0" err="1"/>
              <a:t>dikumpulkan</a:t>
            </a:r>
            <a:r>
              <a:rPr lang="en-US" dirty="0"/>
              <a:t>, </a:t>
            </a:r>
            <a:r>
              <a:rPr lang="en-US" dirty="0" err="1"/>
              <a:t>dimonitor</a:t>
            </a:r>
            <a:r>
              <a:rPr lang="en-US" dirty="0"/>
              <a:t>, </a:t>
            </a:r>
            <a:r>
              <a:rPr lang="en-US" dirty="0" err="1"/>
              <a:t>dikaji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dianalisis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perbaikan</a:t>
            </a:r>
            <a:r>
              <a:rPr lang="en-US" dirty="0"/>
              <a:t> </a:t>
            </a:r>
            <a:r>
              <a:rPr lang="en-US" dirty="0" err="1"/>
              <a:t>berkelanjutan</a:t>
            </a:r>
            <a:r>
              <a:rPr lang="en-US" dirty="0"/>
              <a:t>.</a:t>
            </a:r>
          </a:p>
          <a:p>
            <a:endParaRPr lang="en-US" b="1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pembelajaran</a:t>
            </a:r>
            <a:r>
              <a:rPr lang="en-US" dirty="0"/>
              <a:t>/</a:t>
            </a:r>
            <a:r>
              <a:rPr lang="en-US" dirty="0" err="1"/>
              <a:t>kompetensi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5.a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Prestasi</a:t>
            </a:r>
            <a:r>
              <a:rPr lang="en-US" dirty="0"/>
              <a:t> </a:t>
            </a:r>
            <a:r>
              <a:rPr lang="en-US" dirty="0" err="1"/>
              <a:t>akademik</a:t>
            </a:r>
            <a:r>
              <a:rPr lang="en-US" dirty="0"/>
              <a:t>/non-</a:t>
            </a:r>
            <a:r>
              <a:rPr lang="en-US" dirty="0" err="1"/>
              <a:t>akademik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5.b.1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5.b.2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Efektifitas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Produktifitas</a:t>
            </a:r>
            <a:r>
              <a:rPr lang="en-US" dirty="0"/>
              <a:t> Program </a:t>
            </a:r>
            <a:r>
              <a:rPr lang="en-US" dirty="0" err="1"/>
              <a:t>Pendidikan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5.c.1, </a:t>
            </a:r>
            <a:r>
              <a:rPr lang="en-US" dirty="0" err="1"/>
              <a:t>Tabel</a:t>
            </a:r>
            <a:r>
              <a:rPr lang="en-US" dirty="0"/>
              <a:t> 5.c.2 a - h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saing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5.d.1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5.d.2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5.e.1, </a:t>
            </a:r>
            <a:r>
              <a:rPr lang="en-US" dirty="0" err="1"/>
              <a:t>Tabel</a:t>
            </a:r>
            <a:r>
              <a:rPr lang="en-US" dirty="0"/>
              <a:t> 5.e.2,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5.e.3 LKPT).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748268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LUARAN DAN CAPAIAN TRIDHARMA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474925"/>
            <a:ext cx="6411729" cy="5116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525412"/>
            <a:ext cx="632485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/>
              <a:t>PENELITIAN DAN PKM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Berisi</a:t>
            </a:r>
            <a:r>
              <a:rPr lang="en-US" sz="2000" dirty="0"/>
              <a:t> data </a:t>
            </a:r>
            <a:r>
              <a:rPr lang="en-US" sz="2000" dirty="0" err="1"/>
              <a:t>publikasi</a:t>
            </a:r>
            <a:r>
              <a:rPr lang="en-US" sz="2000" dirty="0"/>
              <a:t>, </a:t>
            </a:r>
            <a:r>
              <a:rPr lang="en-US" sz="2000" dirty="0" err="1"/>
              <a:t>sitasi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luaran</a:t>
            </a:r>
            <a:r>
              <a:rPr lang="en-US" sz="2000" dirty="0"/>
              <a:t> </a:t>
            </a:r>
            <a:r>
              <a:rPr lang="en-US" sz="2000" dirty="0" err="1"/>
              <a:t>penelitian</a:t>
            </a:r>
            <a:r>
              <a:rPr lang="en-US" sz="2000" dirty="0"/>
              <a:t> </a:t>
            </a:r>
            <a:r>
              <a:rPr lang="en-US" sz="2000" dirty="0" err="1"/>
              <a:t>maupun</a:t>
            </a:r>
            <a:r>
              <a:rPr lang="en-US" sz="2000" dirty="0"/>
              <a:t> </a:t>
            </a:r>
            <a:r>
              <a:rPr lang="en-US" sz="2000" dirty="0" err="1"/>
              <a:t>PkM</a:t>
            </a:r>
            <a:r>
              <a:rPr lang="en-US" sz="2000" dirty="0"/>
              <a:t> yang </a:t>
            </a:r>
            <a:r>
              <a:rPr lang="en-US" sz="2000" dirty="0" err="1"/>
              <a:t>sahih</a:t>
            </a:r>
            <a:r>
              <a:rPr lang="en-US" sz="2000" dirty="0"/>
              <a:t>, </a:t>
            </a:r>
            <a:r>
              <a:rPr lang="en-US" sz="2000" dirty="0" err="1"/>
              <a:t>dikumpulkan</a:t>
            </a:r>
            <a:r>
              <a:rPr lang="en-US" sz="2000" dirty="0"/>
              <a:t>, </a:t>
            </a:r>
            <a:r>
              <a:rPr lang="en-US" sz="2000" dirty="0" err="1"/>
              <a:t>dimonitor</a:t>
            </a:r>
            <a:r>
              <a:rPr lang="en-US" sz="2000" dirty="0"/>
              <a:t>, </a:t>
            </a:r>
            <a:r>
              <a:rPr lang="en-US" sz="2000" dirty="0" err="1"/>
              <a:t>dikaji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dianalisis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perbaikan</a:t>
            </a:r>
            <a:r>
              <a:rPr lang="en-US" sz="2000" dirty="0"/>
              <a:t> </a:t>
            </a:r>
            <a:r>
              <a:rPr lang="en-US" sz="2000" dirty="0" err="1"/>
              <a:t>berkelanjutan</a:t>
            </a:r>
            <a:r>
              <a:rPr lang="en-US" sz="2000" dirty="0"/>
              <a:t>. </a:t>
            </a:r>
          </a:p>
          <a:p>
            <a:endParaRPr lang="en-US" sz="2000" b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Publikasi</a:t>
            </a:r>
            <a:r>
              <a:rPr lang="en-US" sz="2000" dirty="0"/>
              <a:t> </a:t>
            </a:r>
            <a:r>
              <a:rPr lang="en-US" sz="2000" dirty="0" err="1"/>
              <a:t>Karya</a:t>
            </a:r>
            <a:r>
              <a:rPr lang="en-US" sz="2000" dirty="0"/>
              <a:t> </a:t>
            </a:r>
            <a:r>
              <a:rPr lang="en-US" sz="2000" dirty="0" err="1"/>
              <a:t>Ilmiah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5.f LKPT).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Sitasi</a:t>
            </a:r>
            <a:r>
              <a:rPr lang="en-US" sz="2000" dirty="0"/>
              <a:t> </a:t>
            </a:r>
            <a:r>
              <a:rPr lang="en-US" sz="2000" dirty="0" err="1"/>
              <a:t>Karya</a:t>
            </a:r>
            <a:r>
              <a:rPr lang="en-US" sz="2000" dirty="0"/>
              <a:t> </a:t>
            </a:r>
            <a:r>
              <a:rPr lang="en-US" sz="2000" dirty="0" err="1"/>
              <a:t>Ilmiah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5.g LKPT).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Luaran</a:t>
            </a:r>
            <a:r>
              <a:rPr lang="en-US" sz="2000" dirty="0"/>
              <a:t> </a:t>
            </a:r>
            <a:r>
              <a:rPr lang="en-US" sz="2000" dirty="0" err="1"/>
              <a:t>Lainnya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5.h LKPT).</a:t>
            </a:r>
          </a:p>
          <a:p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7612988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099" y="2073288"/>
            <a:ext cx="2143125" cy="262253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id-ID" sz="2000" b="1" dirty="0"/>
              <a:t>BAB III.</a:t>
            </a:r>
          </a:p>
          <a:p>
            <a:pPr algn="r"/>
            <a:r>
              <a:rPr lang="en-US" sz="2000" dirty="0"/>
              <a:t>A</a:t>
            </a:r>
            <a:r>
              <a:rPr lang="id-ID" sz="2000" dirty="0"/>
              <a:t>NALISIS</a:t>
            </a:r>
            <a:r>
              <a:rPr lang="en-US" sz="2000" dirty="0"/>
              <a:t> </a:t>
            </a:r>
            <a:r>
              <a:rPr lang="id-ID" sz="2000" dirty="0"/>
              <a:t>DAN</a:t>
            </a:r>
            <a:r>
              <a:rPr lang="en-US" sz="2000" dirty="0"/>
              <a:t> </a:t>
            </a:r>
            <a:r>
              <a:rPr lang="id-ID" sz="2000" dirty="0"/>
              <a:t>PENETAPAN</a:t>
            </a:r>
            <a:r>
              <a:rPr lang="en-US" sz="2000" dirty="0"/>
              <a:t> </a:t>
            </a:r>
            <a:r>
              <a:rPr lang="id-ID" sz="2000" dirty="0"/>
              <a:t>PROGRAM</a:t>
            </a:r>
            <a:r>
              <a:rPr lang="en-US" sz="2000" dirty="0"/>
              <a:t> </a:t>
            </a:r>
            <a:r>
              <a:rPr lang="id-ID" sz="2000" dirty="0"/>
              <a:t>PENGEMBANGAN INSTITUSI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2019300" y="227534"/>
            <a:ext cx="666750" cy="6268515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900122741"/>
              </p:ext>
            </p:extLst>
          </p:nvPr>
        </p:nvGraphicFramePr>
        <p:xfrm>
          <a:off x="2758124" y="161926"/>
          <a:ext cx="6411729" cy="6267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49E03251-0FF3-42D9-AB37-A6D66E0E20BD}"/>
              </a:ext>
            </a:extLst>
          </p:cNvPr>
          <p:cNvSpPr/>
          <p:nvPr/>
        </p:nvSpPr>
        <p:spPr>
          <a:xfrm>
            <a:off x="209550" y="227534"/>
            <a:ext cx="214312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INI PAK RIDWAN</a:t>
            </a:r>
            <a:endParaRPr 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07612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id-ID" b="1" dirty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id-ID" dirty="0"/>
              <a:t>Pendahuluan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Dokumen Laporan Evaluasi Diri Perguruan Tinggi</a:t>
            </a:r>
          </a:p>
          <a:p>
            <a:pPr marL="514350" indent="-514350">
              <a:buFont typeface="+mj-lt"/>
              <a:buAutoNum type="arabicPeriod"/>
            </a:pPr>
            <a:r>
              <a:rPr lang="id-ID" b="1" dirty="0">
                <a:solidFill>
                  <a:srgbClr val="0000FF"/>
                </a:solidFill>
              </a:rPr>
              <a:t>Laporan Kinerja Perguruan Tinggi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Proses penyusunan dokumen akreditasi (laporan evaluasi diri dan laporan kinerja PT) dan laporannya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376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69" y="139892"/>
            <a:ext cx="8958264" cy="676877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id-ID" b="1" dirty="0">
                <a:latin typeface="Calibri" panose="020F0502020204030204" pitchFamily="34" charset="0"/>
                <a:cs typeface="Calibri" panose="020F0502020204030204" pitchFamily="34" charset="0"/>
              </a:rPr>
              <a:t>Permenristekdikti No. 32 Tahun 2016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869" y="923925"/>
            <a:ext cx="5600700" cy="546015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400" b="1" dirty="0">
                <a:latin typeface="Calibri" panose="020F0502020204030204" pitchFamily="34" charset="0"/>
                <a:cs typeface="Calibri" panose="020F0502020204030204" pitchFamily="34" charset="0"/>
              </a:rPr>
              <a:t>Pasal 7 </a:t>
            </a:r>
            <a:endParaRPr lang="en-US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-3429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d-ID" sz="1400" dirty="0">
                <a:latin typeface="Calibri" panose="020F0502020204030204" pitchFamily="34" charset="0"/>
                <a:cs typeface="Calibri" panose="020F0502020204030204" pitchFamily="34" charset="0"/>
              </a:rPr>
              <a:t>Akreditasi Program Studi dan Perguruan Tinggi dilakukan dengan menggunakan instrumen akreditasi.</a:t>
            </a:r>
          </a:p>
          <a:p>
            <a:pPr marL="0" indent="-3429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d-ID" sz="1400" dirty="0">
                <a:latin typeface="Calibri" panose="020F0502020204030204" pitchFamily="34" charset="0"/>
                <a:cs typeface="Calibri" panose="020F0502020204030204" pitchFamily="34" charset="0"/>
              </a:rPr>
              <a:t>Instrumen akreditasi sebagaimana dimaksud pada ayat (1) terdiri atas: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indent="-342900">
              <a:lnSpc>
                <a:spcPct val="100000"/>
              </a:lnSpc>
              <a:spcBef>
                <a:spcPts val="0"/>
              </a:spcBef>
              <a:buFont typeface="+mj-lt"/>
              <a:buAutoNum type="alphaLcPeriod"/>
            </a:pPr>
            <a:r>
              <a:rPr lang="id-ID" sz="1400" dirty="0">
                <a:latin typeface="Calibri" panose="020F0502020204030204" pitchFamily="34" charset="0"/>
                <a:cs typeface="Calibri" panose="020F0502020204030204" pitchFamily="34" charset="0"/>
              </a:rPr>
              <a:t>instrumen akreditasi untuk </a:t>
            </a:r>
            <a:r>
              <a:rPr lang="id-ID" sz="1400" b="1" dirty="0">
                <a:latin typeface="Calibri" panose="020F0502020204030204" pitchFamily="34" charset="0"/>
                <a:cs typeface="Calibri" panose="020F0502020204030204" pitchFamily="34" charset="0"/>
              </a:rPr>
              <a:t>Program Studi</a:t>
            </a:r>
            <a:r>
              <a:rPr lang="id-ID" sz="1400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0" lvl="1" indent="-342900">
              <a:lnSpc>
                <a:spcPct val="100000"/>
              </a:lnSpc>
              <a:spcBef>
                <a:spcPts val="0"/>
              </a:spcBef>
              <a:buFont typeface="+mj-lt"/>
              <a:buAutoNum type="alphaLcPeriod"/>
            </a:pPr>
            <a:r>
              <a:rPr lang="id-ID" sz="1400" dirty="0">
                <a:latin typeface="Calibri" panose="020F0502020204030204" pitchFamily="34" charset="0"/>
                <a:cs typeface="Calibri" panose="020F0502020204030204" pitchFamily="34" charset="0"/>
              </a:rPr>
              <a:t>instrumen akreditasi untuk </a:t>
            </a:r>
            <a:r>
              <a:rPr lang="id-ID" sz="1400" b="1" dirty="0">
                <a:latin typeface="Calibri" panose="020F0502020204030204" pitchFamily="34" charset="0"/>
                <a:cs typeface="Calibri" panose="020F0502020204030204" pitchFamily="34" charset="0"/>
              </a:rPr>
              <a:t>Perguruan Tinggi</a:t>
            </a:r>
            <a:r>
              <a:rPr lang="id-ID" sz="1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-3429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d-ID" sz="1400" dirty="0">
                <a:latin typeface="Calibri" panose="020F0502020204030204" pitchFamily="34" charset="0"/>
                <a:cs typeface="Calibri" panose="020F0502020204030204" pitchFamily="34" charset="0"/>
              </a:rPr>
              <a:t>Instrumen akreditasi Program Studi dan Perguruan Tinggi disusun berdasarkan interaksi antar standar di dalam Standar Pendidikan Tinggi.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-3429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d-ID" sz="1400" dirty="0">
                <a:latin typeface="Calibri" panose="020F0502020204030204" pitchFamily="34" charset="0"/>
                <a:cs typeface="Calibri" panose="020F0502020204030204" pitchFamily="34" charset="0"/>
              </a:rPr>
              <a:t>Instrumen akreditasi Program Studi sebagaimana dimaksud pada ayat (2) huruf a disusun berdasarkan: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indent="-342900">
              <a:lnSpc>
                <a:spcPct val="100000"/>
              </a:lnSpc>
              <a:spcBef>
                <a:spcPts val="0"/>
              </a:spcBef>
              <a:buFont typeface="+mj-lt"/>
              <a:buAutoNum type="alphaLcPeriod"/>
            </a:pPr>
            <a:r>
              <a:rPr lang="id-ID" sz="1400" b="1" dirty="0">
                <a:latin typeface="Calibri" panose="020F0502020204030204" pitchFamily="34" charset="0"/>
                <a:cs typeface="Calibri" panose="020F0502020204030204" pitchFamily="34" charset="0"/>
              </a:rPr>
              <a:t>jenis pendidikan</a:t>
            </a:r>
            <a:r>
              <a:rPr lang="id-ID" sz="1400" dirty="0">
                <a:latin typeface="Calibri" panose="020F0502020204030204" pitchFamily="34" charset="0"/>
                <a:cs typeface="Calibri" panose="020F0502020204030204" pitchFamily="34" charset="0"/>
              </a:rPr>
              <a:t>, yaitu vokasi, akademik, profesi,</a:t>
            </a:r>
          </a:p>
          <a:p>
            <a:pPr marL="0" lvl="1" indent="-342900">
              <a:lnSpc>
                <a:spcPct val="100000"/>
              </a:lnSpc>
              <a:spcBef>
                <a:spcPts val="0"/>
              </a:spcBef>
              <a:buFont typeface="+mj-lt"/>
              <a:buAutoNum type="alphaLcPeriod"/>
            </a:pPr>
            <a:r>
              <a:rPr lang="id-ID" sz="1400" b="1" dirty="0">
                <a:latin typeface="Calibri" panose="020F0502020204030204" pitchFamily="34" charset="0"/>
                <a:cs typeface="Calibri" panose="020F0502020204030204" pitchFamily="34" charset="0"/>
              </a:rPr>
              <a:t>program pendidikan</a:t>
            </a:r>
            <a:r>
              <a:rPr lang="id-ID" sz="1400" dirty="0">
                <a:latin typeface="Calibri" panose="020F0502020204030204" pitchFamily="34" charset="0"/>
                <a:cs typeface="Calibri" panose="020F0502020204030204" pitchFamily="34" charset="0"/>
              </a:rPr>
              <a:t>, yaitu program diploma, sarjana, sarjana terapan, magister, magister terapan, profesi, spesialis, doktor, dan doktor terapan;</a:t>
            </a:r>
          </a:p>
          <a:p>
            <a:pPr marL="0" lvl="1" indent="-342900">
              <a:lnSpc>
                <a:spcPct val="100000"/>
              </a:lnSpc>
              <a:spcBef>
                <a:spcPts val="0"/>
              </a:spcBef>
              <a:buFont typeface="+mj-lt"/>
              <a:buAutoNum type="alphaLcPeriod"/>
            </a:pPr>
            <a:r>
              <a:rPr lang="id-ID" sz="1400" dirty="0">
                <a:latin typeface="Calibri" panose="020F0502020204030204" pitchFamily="34" charset="0"/>
                <a:cs typeface="Calibri" panose="020F0502020204030204" pitchFamily="34" charset="0"/>
              </a:rPr>
              <a:t>modus pembelajaran, yaitu tatap muka dan jarak jauh; dan </a:t>
            </a:r>
          </a:p>
          <a:p>
            <a:pPr marL="0" lvl="1" indent="-342900">
              <a:lnSpc>
                <a:spcPct val="100000"/>
              </a:lnSpc>
              <a:spcBef>
                <a:spcPts val="0"/>
              </a:spcBef>
              <a:buFont typeface="+mj-lt"/>
              <a:buAutoNum type="alphaLcPeriod"/>
            </a:pPr>
            <a:r>
              <a:rPr lang="id-ID" sz="1400" dirty="0">
                <a:latin typeface="Calibri" panose="020F0502020204030204" pitchFamily="34" charset="0"/>
                <a:cs typeface="Calibri" panose="020F0502020204030204" pitchFamily="34" charset="0"/>
              </a:rPr>
              <a:t>hal-hal khusus.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-3429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id-ID" sz="1400" dirty="0">
                <a:latin typeface="Calibri" panose="020F0502020204030204" pitchFamily="34" charset="0"/>
                <a:cs typeface="Calibri" panose="020F0502020204030204" pitchFamily="34" charset="0"/>
              </a:rPr>
              <a:t>Instrumen akreditasi Perguruan Tinggi sebagaimana dimaksud pada ayat (2) huruf b disusun berdasarkan </a:t>
            </a:r>
            <a:r>
              <a:rPr lang="id-ID" sz="1400" b="1" dirty="0">
                <a:latin typeface="Calibri" panose="020F0502020204030204" pitchFamily="34" charset="0"/>
                <a:cs typeface="Calibri" panose="020F0502020204030204" pitchFamily="34" charset="0"/>
              </a:rPr>
              <a:t>pengelolaan perguruan tinggi</a:t>
            </a:r>
            <a:r>
              <a:rPr lang="id-ID" sz="1400" dirty="0">
                <a:latin typeface="Calibri" panose="020F0502020204030204" pitchFamily="34" charset="0"/>
                <a:cs typeface="Calibri" panose="020F0502020204030204" pitchFamily="34" charset="0"/>
              </a:rPr>
              <a:t>, yaitu perguruan tinggi swasta, perguruan tinggi negeri, perguruan tinggi negeri dengan pola pengelolaan keuangan badan layanan umum, atau perguruan tinggi negeri badan hukum.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5729288" y="1843088"/>
            <a:ext cx="604837" cy="40505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TextBox 4"/>
          <p:cNvSpPr txBox="1"/>
          <p:nvPr/>
        </p:nvSpPr>
        <p:spPr>
          <a:xfrm>
            <a:off x="6369845" y="903569"/>
            <a:ext cx="2681288" cy="55092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id-ID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d-ID" sz="3200" dirty="0">
                <a:latin typeface="Calibri" panose="020F0502020204030204" pitchFamily="34" charset="0"/>
                <a:cs typeface="Calibri" panose="020F0502020204030204" pitchFamily="34" charset="0"/>
              </a:rPr>
              <a:t>Perlu instrumen akreditasi yang </a:t>
            </a:r>
            <a:r>
              <a:rPr lang="id-ID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spesifik dan sesuai</a:t>
            </a:r>
            <a:r>
              <a:rPr lang="id-ID" sz="3200" dirty="0">
                <a:latin typeface="Calibri" panose="020F0502020204030204" pitchFamily="34" charset="0"/>
                <a:cs typeface="Calibri" panose="020F0502020204030204" pitchFamily="34" charset="0"/>
              </a:rPr>
              <a:t> untuk mengakomodir </a:t>
            </a:r>
            <a:r>
              <a:rPr lang="id-ID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kekhasan</a:t>
            </a:r>
            <a:r>
              <a:rPr lang="id-ID" sz="3200" dirty="0">
                <a:latin typeface="Calibri" panose="020F0502020204030204" pitchFamily="34" charset="0"/>
                <a:cs typeface="Calibri" panose="020F0502020204030204" pitchFamily="34" charset="0"/>
              </a:rPr>
              <a:t> program studi dan institusi</a:t>
            </a:r>
          </a:p>
          <a:p>
            <a:endParaRPr lang="id-ID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30122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9526"/>
            <a:ext cx="9144000" cy="514350"/>
          </a:xfr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id-ID" sz="2800" b="1" dirty="0"/>
              <a:t>Dokumen yang disubmit pada Akreditasi Perguruan Tinggi 3.0</a:t>
            </a:r>
            <a:endParaRPr lang="en-US" sz="2800" b="1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6343" y="1104899"/>
            <a:ext cx="4315631" cy="514351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800" dirty="0"/>
              <a:t>1. Laporan Evaluasi Diri (LED)</a:t>
            </a:r>
            <a:endParaRPr lang="en-US" sz="1800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344" y="1760377"/>
            <a:ext cx="4315631" cy="46499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600575" y="1104899"/>
            <a:ext cx="4305300" cy="523875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800" dirty="0"/>
              <a:t>2. Laporan Kinerja Perguruan Tinggi (LKPT)</a:t>
            </a:r>
            <a:endParaRPr lang="en-US" sz="1800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591050" y="1756488"/>
            <a:ext cx="4314825" cy="46538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15" name="Straight Connector 14"/>
          <p:cNvCxnSpPr>
            <a:stCxn id="5" idx="2"/>
          </p:cNvCxnSpPr>
          <p:nvPr/>
        </p:nvCxnSpPr>
        <p:spPr>
          <a:xfrm>
            <a:off x="4572000" y="523876"/>
            <a:ext cx="0" cy="4095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885950" y="914400"/>
            <a:ext cx="268605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885950" y="904874"/>
            <a:ext cx="0" cy="18000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581525" y="923925"/>
            <a:ext cx="27000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7277100" y="933449"/>
            <a:ext cx="0" cy="18000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-71842" y="1113449"/>
            <a:ext cx="4572000" cy="5325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39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6837" y="2700825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b="1" dirty="0"/>
              <a:t>STRUKTUR </a:t>
            </a:r>
            <a:r>
              <a:rPr lang="id-ID" sz="2400" b="1" dirty="0"/>
              <a:t>LKPT</a:t>
            </a:r>
            <a:endParaRPr lang="en-US" sz="2400" dirty="0"/>
          </a:p>
        </p:txBody>
      </p:sp>
      <p:sp>
        <p:nvSpPr>
          <p:cNvPr id="17" name="Chevron 16"/>
          <p:cNvSpPr/>
          <p:nvPr/>
        </p:nvSpPr>
        <p:spPr>
          <a:xfrm>
            <a:off x="1645432" y="275160"/>
            <a:ext cx="571300" cy="6220890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95525" y="1123446"/>
            <a:ext cx="683895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KATA PENGANTAR</a:t>
            </a:r>
            <a:r>
              <a:rPr lang="en-US" sz="2400" dirty="0"/>
              <a:t>	</a:t>
            </a:r>
          </a:p>
          <a:p>
            <a:r>
              <a:rPr lang="en-US" sz="2400" b="1" dirty="0"/>
              <a:t>DAFTAR IS</a:t>
            </a:r>
            <a:r>
              <a:rPr lang="id-ID" sz="2400" b="1" dirty="0"/>
              <a:t>I</a:t>
            </a:r>
            <a:endParaRPr lang="en-US" sz="2400" dirty="0"/>
          </a:p>
          <a:p>
            <a:r>
              <a:rPr lang="fi-FI" sz="2400" b="1" dirty="0"/>
              <a:t>HALAMAN MUKA</a:t>
            </a:r>
            <a:endParaRPr lang="fi-FI" sz="2400" dirty="0"/>
          </a:p>
          <a:p>
            <a:r>
              <a:rPr lang="en-US" sz="2400" b="1" dirty="0"/>
              <a:t>IDENTITAS PERGURUAN TINGGI</a:t>
            </a:r>
            <a:endParaRPr lang="en-US" sz="2400" dirty="0"/>
          </a:p>
          <a:p>
            <a:r>
              <a:rPr lang="en-US" sz="2400" b="1" dirty="0"/>
              <a:t>IDENTITAS TIM PENYUSUN</a:t>
            </a:r>
            <a:endParaRPr lang="en-US" sz="2400" dirty="0"/>
          </a:p>
          <a:p>
            <a:r>
              <a:rPr lang="sv-SE" sz="2400" b="1" dirty="0"/>
              <a:t>BORANG INDIKATOR KINERJA UTAMA</a:t>
            </a:r>
            <a:endParaRPr lang="en-US" sz="2400" dirty="0"/>
          </a:p>
          <a:p>
            <a:r>
              <a:rPr lang="fi-FI" sz="2400" b="1" dirty="0"/>
              <a:t>1. TATA PAMONG, TATA KELOLA DAN KERJASAMA </a:t>
            </a:r>
            <a:endParaRPr lang="en-US" sz="2400" dirty="0"/>
          </a:p>
          <a:p>
            <a:r>
              <a:rPr lang="en-US" sz="2400" b="1" dirty="0"/>
              <a:t>2. MAHASISWA </a:t>
            </a:r>
            <a:endParaRPr lang="en-US" sz="2400" dirty="0"/>
          </a:p>
          <a:p>
            <a:r>
              <a:rPr lang="en-US" sz="2400" b="1" dirty="0"/>
              <a:t>3. SUMBER DAYA MANUSIA</a:t>
            </a:r>
            <a:endParaRPr lang="en-US" sz="2400" dirty="0"/>
          </a:p>
          <a:p>
            <a:r>
              <a:rPr lang="en-US" sz="2400" b="1" dirty="0"/>
              <a:t>4. KEUANGAN, SARANA DAN PRASARANA </a:t>
            </a:r>
            <a:endParaRPr lang="en-US" sz="2400" dirty="0"/>
          </a:p>
          <a:p>
            <a:r>
              <a:rPr lang="en-US" sz="2400" b="1" dirty="0"/>
              <a:t>5. LUARAN DAN CAPAIAN TRIDHARMA </a:t>
            </a:r>
            <a:endParaRPr lang="en-US" sz="2400" dirty="0"/>
          </a:p>
          <a:p>
            <a:r>
              <a:rPr lang="en-US" sz="2400" b="1" dirty="0"/>
              <a:t>DAFTAR LAMPIRAN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561169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2616213"/>
            <a:ext cx="1874838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id-ID" sz="2000" b="1" dirty="0"/>
              <a:t>1. </a:t>
            </a:r>
            <a:r>
              <a:rPr lang="fi-FI" sz="2000" b="1" dirty="0"/>
              <a:t>TATA PAMONG, TATA KELOLA DAN KERJASAMA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132285"/>
            <a:ext cx="571300" cy="6354239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562" y="1405550"/>
            <a:ext cx="6083537" cy="309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3834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2616213"/>
            <a:ext cx="1874838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id-ID" sz="2000" b="1" dirty="0"/>
              <a:t>1. </a:t>
            </a:r>
            <a:r>
              <a:rPr lang="fi-FI" sz="2000" b="1" dirty="0"/>
              <a:t>TATA PAMONG, TATA KELOLA DAN KERJASAMA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132285"/>
            <a:ext cx="571300" cy="6354239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807" y="1237758"/>
            <a:ext cx="6161170" cy="28484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4432" y="4000991"/>
            <a:ext cx="6045228" cy="224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5146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2616213"/>
            <a:ext cx="1874838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id-ID" sz="2000" b="1" dirty="0"/>
              <a:t>1. </a:t>
            </a:r>
            <a:r>
              <a:rPr lang="fi-FI" sz="2000" b="1" dirty="0"/>
              <a:t>TATA PAMONG, TATA KELOLA DAN KERJASAMA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132285"/>
            <a:ext cx="571300" cy="6354239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537" y="1187191"/>
            <a:ext cx="6283878" cy="357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7969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6837" y="2700825"/>
            <a:ext cx="2198688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b="1" dirty="0"/>
              <a:t>2. </a:t>
            </a:r>
            <a:r>
              <a:rPr lang="id-ID" sz="2400" b="1" dirty="0"/>
              <a:t>M</a:t>
            </a:r>
            <a:r>
              <a:rPr lang="en-US" sz="2400" b="1" dirty="0"/>
              <a:t>AHASISWA </a:t>
            </a:r>
            <a:endParaRPr lang="en-US" sz="2400" dirty="0"/>
          </a:p>
        </p:txBody>
      </p:sp>
      <p:sp>
        <p:nvSpPr>
          <p:cNvPr id="17" name="Chevron 16"/>
          <p:cNvSpPr/>
          <p:nvPr/>
        </p:nvSpPr>
        <p:spPr>
          <a:xfrm>
            <a:off x="2076550" y="275158"/>
            <a:ext cx="571300" cy="6220890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47850" y="2218821"/>
            <a:ext cx="64103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/>
          </a:p>
          <a:p>
            <a:r>
              <a:rPr lang="en-US" sz="2400" b="1" dirty="0"/>
              <a:t>a. </a:t>
            </a:r>
            <a:r>
              <a:rPr lang="en-US" sz="2400" b="1" dirty="0" err="1"/>
              <a:t>Seleksi</a:t>
            </a:r>
            <a:r>
              <a:rPr lang="en-US" sz="2400" b="1" dirty="0"/>
              <a:t> </a:t>
            </a:r>
            <a:r>
              <a:rPr lang="en-US" sz="2400" b="1" dirty="0" err="1"/>
              <a:t>Mahasiswa</a:t>
            </a:r>
            <a:r>
              <a:rPr lang="en-US" sz="2400" b="1" dirty="0"/>
              <a:t> </a:t>
            </a:r>
            <a:r>
              <a:rPr lang="en-US" sz="2400" b="1" dirty="0" err="1"/>
              <a:t>Baru</a:t>
            </a:r>
            <a:r>
              <a:rPr lang="en-US" sz="2400" b="1" dirty="0"/>
              <a:t> </a:t>
            </a:r>
            <a:endParaRPr lang="en-US" sz="2400" dirty="0"/>
          </a:p>
          <a:p>
            <a:r>
              <a:rPr lang="en-US" sz="2400" b="1" dirty="0"/>
              <a:t>b. </a:t>
            </a:r>
            <a:r>
              <a:rPr lang="en-US" sz="2400" b="1" dirty="0" err="1"/>
              <a:t>Mahasiswa</a:t>
            </a:r>
            <a:r>
              <a:rPr lang="en-US" sz="2400" b="1" dirty="0"/>
              <a:t> </a:t>
            </a:r>
            <a:r>
              <a:rPr lang="en-US" sz="2400" b="1" dirty="0" err="1"/>
              <a:t>Asing</a:t>
            </a:r>
            <a:r>
              <a:rPr lang="en-US" sz="2400" b="1" dirty="0"/>
              <a:t> </a:t>
            </a:r>
            <a:endParaRPr lang="en-US" sz="2400" dirty="0"/>
          </a:p>
          <a:p>
            <a:r>
              <a:rPr lang="en-US" sz="2400" b="1" dirty="0"/>
              <a:t>c. </a:t>
            </a:r>
            <a:r>
              <a:rPr lang="en-US" sz="2400" b="1" dirty="0" err="1"/>
              <a:t>Pembelajaran</a:t>
            </a:r>
            <a:r>
              <a:rPr lang="en-US" sz="2400" b="1" dirty="0"/>
              <a:t> </a:t>
            </a:r>
            <a:r>
              <a:rPr lang="en-US" sz="2400" b="1" dirty="0" err="1"/>
              <a:t>Praktikum</a:t>
            </a:r>
            <a:r>
              <a:rPr lang="en-US" sz="2400" b="1" dirty="0"/>
              <a:t>/</a:t>
            </a:r>
            <a:r>
              <a:rPr lang="en-US" sz="2400" b="1" dirty="0" err="1"/>
              <a:t>Praktik</a:t>
            </a:r>
            <a:r>
              <a:rPr lang="en-US" sz="2400" b="1" dirty="0"/>
              <a:t>/PKL </a:t>
            </a:r>
            <a:r>
              <a:rPr lang="id-ID" sz="2400" b="1" dirty="0"/>
              <a:t>(khusus untuk program vokasi)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324284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6837" y="2700825"/>
            <a:ext cx="2198688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id-ID" sz="2400" b="1" dirty="0"/>
              <a:t>3</a:t>
            </a:r>
            <a:r>
              <a:rPr lang="en-US" sz="2400" b="1" dirty="0"/>
              <a:t>. </a:t>
            </a:r>
            <a:r>
              <a:rPr lang="id-ID" sz="2400" b="1" dirty="0"/>
              <a:t>SUMBER DAYA MANUSIA</a:t>
            </a:r>
            <a:r>
              <a:rPr lang="en-US" sz="2400" b="1" dirty="0"/>
              <a:t> </a:t>
            </a:r>
            <a:endParaRPr lang="en-US" sz="2400" dirty="0"/>
          </a:p>
        </p:txBody>
      </p:sp>
      <p:sp>
        <p:nvSpPr>
          <p:cNvPr id="17" name="Chevron 16"/>
          <p:cNvSpPr/>
          <p:nvPr/>
        </p:nvSpPr>
        <p:spPr>
          <a:xfrm>
            <a:off x="2076550" y="275158"/>
            <a:ext cx="571300" cy="6220890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19300" y="1075258"/>
            <a:ext cx="641032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400" b="1" dirty="0"/>
              <a:t>a. Kecukupan Dosen Perguruan Tinggi </a:t>
            </a:r>
            <a:endParaRPr lang="fi-FI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Jabatan</a:t>
            </a:r>
            <a:r>
              <a:rPr lang="en-US" sz="2400" dirty="0"/>
              <a:t> </a:t>
            </a:r>
            <a:r>
              <a:rPr lang="en-US" sz="2400" dirty="0" err="1"/>
              <a:t>Akademik</a:t>
            </a:r>
            <a:r>
              <a:rPr lang="en-US" sz="2400" dirty="0"/>
              <a:t> </a:t>
            </a:r>
            <a:r>
              <a:rPr lang="en-US" sz="2400" dirty="0" err="1"/>
              <a:t>Dosen</a:t>
            </a:r>
            <a:r>
              <a:rPr lang="en-US" sz="2400" dirty="0"/>
              <a:t> </a:t>
            </a:r>
            <a:r>
              <a:rPr lang="en-US" sz="2400" dirty="0" err="1"/>
              <a:t>Tetap</a:t>
            </a:r>
            <a:endParaRPr lang="id-ID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b-NO" sz="2400" dirty="0"/>
              <a:t>Sertifikasi Pendidik Profesional/Sertifikat Profesi/Sertifikat Industri/Sertifikat Kompetensi</a:t>
            </a:r>
            <a:endParaRPr lang="id-ID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Dosen</a:t>
            </a:r>
            <a:r>
              <a:rPr lang="en-US" sz="2400" dirty="0"/>
              <a:t>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Tetap</a:t>
            </a:r>
            <a:r>
              <a:rPr lang="en-US" sz="2400" dirty="0"/>
              <a:t> </a:t>
            </a:r>
            <a:endParaRPr lang="id-ID" sz="2400" dirty="0"/>
          </a:p>
          <a:p>
            <a:r>
              <a:rPr lang="en-US" sz="2400" b="1" dirty="0"/>
              <a:t>b. Beban </a:t>
            </a:r>
            <a:r>
              <a:rPr lang="en-US" sz="2400" b="1" dirty="0" err="1"/>
              <a:t>Kerja</a:t>
            </a:r>
            <a:r>
              <a:rPr lang="en-US" sz="2400" b="1" dirty="0"/>
              <a:t> </a:t>
            </a:r>
            <a:r>
              <a:rPr lang="en-US" sz="2400" b="1" dirty="0" err="1"/>
              <a:t>dosen</a:t>
            </a:r>
            <a:r>
              <a:rPr lang="id-ID" sz="2400" b="1" dirty="0"/>
              <a:t> (</a:t>
            </a:r>
            <a:r>
              <a:rPr lang="en-US" sz="2400" dirty="0" err="1"/>
              <a:t>Rasio</a:t>
            </a:r>
            <a:r>
              <a:rPr lang="en-US" sz="2400" dirty="0"/>
              <a:t> </a:t>
            </a:r>
            <a:r>
              <a:rPr lang="en-US" sz="2400" dirty="0" err="1"/>
              <a:t>Dosen</a:t>
            </a:r>
            <a:r>
              <a:rPr lang="en-US" sz="2400" dirty="0"/>
              <a:t> </a:t>
            </a:r>
            <a:r>
              <a:rPr lang="en-US" sz="2400" dirty="0" err="1"/>
              <a:t>terhadap</a:t>
            </a:r>
            <a:r>
              <a:rPr lang="en-US" sz="2400" dirty="0"/>
              <a:t> </a:t>
            </a:r>
            <a:r>
              <a:rPr lang="en-US" sz="2400" dirty="0" err="1"/>
              <a:t>Mahasiswa</a:t>
            </a:r>
            <a:r>
              <a:rPr lang="id-ID" sz="2400" dirty="0"/>
              <a:t>)</a:t>
            </a:r>
            <a:endParaRPr lang="en-US" sz="2400" dirty="0"/>
          </a:p>
          <a:p>
            <a:r>
              <a:rPr lang="en-US" sz="2400" b="1" dirty="0"/>
              <a:t>c. </a:t>
            </a:r>
            <a:r>
              <a:rPr lang="en-US" sz="2400" b="1" dirty="0" err="1"/>
              <a:t>Produktivitas</a:t>
            </a:r>
            <a:r>
              <a:rPr lang="en-US" sz="2400" b="1" dirty="0"/>
              <a:t> </a:t>
            </a:r>
            <a:r>
              <a:rPr lang="en-US" sz="2400" b="1" dirty="0" err="1"/>
              <a:t>Penelitian</a:t>
            </a:r>
            <a:r>
              <a:rPr lang="en-US" sz="2400" b="1" dirty="0"/>
              <a:t> </a:t>
            </a:r>
            <a:r>
              <a:rPr lang="en-US" sz="2400" b="1" dirty="0" err="1"/>
              <a:t>dan</a:t>
            </a:r>
            <a:r>
              <a:rPr lang="en-US" sz="2400" b="1" dirty="0"/>
              <a:t> </a:t>
            </a:r>
            <a:r>
              <a:rPr lang="en-US" sz="2400" b="1" dirty="0" err="1"/>
              <a:t>PkM</a:t>
            </a:r>
            <a:r>
              <a:rPr lang="en-US" sz="2400" b="1" dirty="0"/>
              <a:t> </a:t>
            </a:r>
            <a:endParaRPr lang="en-US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Produktivitas</a:t>
            </a:r>
            <a:r>
              <a:rPr lang="en-US" sz="2400" dirty="0"/>
              <a:t> </a:t>
            </a:r>
            <a:r>
              <a:rPr lang="en-US" sz="2400" dirty="0" err="1"/>
              <a:t>Penelitian</a:t>
            </a:r>
            <a:r>
              <a:rPr lang="en-US" sz="2400" dirty="0"/>
              <a:t> </a:t>
            </a:r>
            <a:r>
              <a:rPr lang="en-US" sz="2400" dirty="0" err="1"/>
              <a:t>Dosen</a:t>
            </a:r>
            <a:endParaRPr lang="id-ID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Produktivitas</a:t>
            </a:r>
            <a:r>
              <a:rPr lang="en-US" sz="2400" dirty="0"/>
              <a:t> </a:t>
            </a:r>
            <a:r>
              <a:rPr lang="en-US" sz="2400" dirty="0" err="1"/>
              <a:t>PkM</a:t>
            </a:r>
            <a:r>
              <a:rPr lang="en-US" sz="2400" dirty="0"/>
              <a:t> </a:t>
            </a:r>
            <a:r>
              <a:rPr lang="en-US" sz="2400" dirty="0" err="1"/>
              <a:t>Dosen</a:t>
            </a:r>
            <a:endParaRPr lang="id-ID" sz="2400" dirty="0"/>
          </a:p>
          <a:p>
            <a:r>
              <a:rPr lang="en-US" sz="2400" b="1" dirty="0"/>
              <a:t>d. </a:t>
            </a:r>
            <a:r>
              <a:rPr lang="en-US" sz="2400" b="1" dirty="0" err="1"/>
              <a:t>Rekognisi</a:t>
            </a:r>
            <a:r>
              <a:rPr lang="en-US" sz="2400" b="1" dirty="0"/>
              <a:t> </a:t>
            </a:r>
            <a:r>
              <a:rPr lang="en-US" sz="2400" b="1" dirty="0" err="1"/>
              <a:t>dosen</a:t>
            </a:r>
            <a:r>
              <a:rPr lang="en-US" sz="2400" b="1" dirty="0"/>
              <a:t> </a:t>
            </a:r>
            <a:endParaRPr lang="en-US" sz="2400" dirty="0"/>
          </a:p>
          <a:p>
            <a:r>
              <a:rPr lang="id-ID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3363239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6837" y="2700825"/>
            <a:ext cx="2198688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b="1" dirty="0"/>
              <a:t>4. </a:t>
            </a:r>
            <a:r>
              <a:rPr lang="en-US" sz="2400" b="1" dirty="0" err="1"/>
              <a:t>Keuangan</a:t>
            </a:r>
            <a:r>
              <a:rPr lang="en-US" sz="2400" b="1" dirty="0"/>
              <a:t>, </a:t>
            </a:r>
            <a:r>
              <a:rPr lang="en-US" sz="2400" b="1" dirty="0" err="1"/>
              <a:t>Sarana</a:t>
            </a:r>
            <a:r>
              <a:rPr lang="en-US" sz="2400" b="1" dirty="0"/>
              <a:t> </a:t>
            </a:r>
            <a:r>
              <a:rPr lang="en-US" sz="2400" b="1" dirty="0" err="1"/>
              <a:t>dan</a:t>
            </a:r>
            <a:r>
              <a:rPr lang="en-US" sz="2400" b="1" dirty="0"/>
              <a:t> </a:t>
            </a:r>
            <a:r>
              <a:rPr lang="en-US" sz="2400" b="1" dirty="0" err="1"/>
              <a:t>Prasarana</a:t>
            </a:r>
            <a:r>
              <a:rPr lang="en-US" sz="2400" b="1" dirty="0"/>
              <a:t>  </a:t>
            </a:r>
            <a:endParaRPr lang="en-US" sz="2400" dirty="0"/>
          </a:p>
        </p:txBody>
      </p:sp>
      <p:sp>
        <p:nvSpPr>
          <p:cNvPr id="17" name="Chevron 16"/>
          <p:cNvSpPr/>
          <p:nvPr/>
        </p:nvSpPr>
        <p:spPr>
          <a:xfrm>
            <a:off x="2076550" y="275158"/>
            <a:ext cx="571300" cy="6220890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47850" y="2970104"/>
            <a:ext cx="64103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a. </a:t>
            </a:r>
            <a:r>
              <a:rPr lang="en-US" sz="2400" b="1" dirty="0" err="1"/>
              <a:t>Perolehan</a:t>
            </a:r>
            <a:r>
              <a:rPr lang="en-US" sz="2400" b="1" dirty="0"/>
              <a:t> Dana </a:t>
            </a:r>
            <a:endParaRPr lang="en-US" sz="2400" dirty="0"/>
          </a:p>
          <a:p>
            <a:r>
              <a:rPr lang="en-US" sz="2400" b="1" dirty="0"/>
              <a:t>b. </a:t>
            </a:r>
            <a:r>
              <a:rPr lang="en-US" sz="2400" b="1" dirty="0" err="1"/>
              <a:t>Penggunaan</a:t>
            </a:r>
            <a:r>
              <a:rPr lang="en-US" sz="2400" b="1" dirty="0"/>
              <a:t> Dana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6451853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6837" y="2700825"/>
            <a:ext cx="2198688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b="1" dirty="0"/>
              <a:t>5. </a:t>
            </a:r>
            <a:r>
              <a:rPr lang="en-US" sz="2400" b="1" dirty="0" err="1"/>
              <a:t>Luaran</a:t>
            </a:r>
            <a:r>
              <a:rPr lang="en-US" sz="2400" b="1" dirty="0"/>
              <a:t> </a:t>
            </a:r>
            <a:r>
              <a:rPr lang="en-US" sz="2400" b="1" dirty="0" err="1"/>
              <a:t>dan</a:t>
            </a:r>
            <a:r>
              <a:rPr lang="en-US" sz="2400" b="1" dirty="0"/>
              <a:t> </a:t>
            </a:r>
            <a:r>
              <a:rPr lang="en-US" sz="2400" b="1" dirty="0" err="1"/>
              <a:t>Capaian</a:t>
            </a:r>
            <a:r>
              <a:rPr lang="en-US" sz="2400" b="1" dirty="0"/>
              <a:t> </a:t>
            </a:r>
          </a:p>
        </p:txBody>
      </p:sp>
      <p:sp>
        <p:nvSpPr>
          <p:cNvPr id="17" name="Chevron 16"/>
          <p:cNvSpPr/>
          <p:nvPr/>
        </p:nvSpPr>
        <p:spPr>
          <a:xfrm>
            <a:off x="2076550" y="275158"/>
            <a:ext cx="571300" cy="6220890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81301" y="938779"/>
            <a:ext cx="611505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a. </a:t>
            </a:r>
            <a:r>
              <a:rPr lang="en-US" sz="2400" b="1" dirty="0" err="1"/>
              <a:t>Indeks</a:t>
            </a:r>
            <a:r>
              <a:rPr lang="en-US" sz="2400" b="1" dirty="0"/>
              <a:t> </a:t>
            </a:r>
            <a:r>
              <a:rPr lang="en-US" sz="2400" b="1" dirty="0" err="1"/>
              <a:t>Prestasi</a:t>
            </a:r>
            <a:r>
              <a:rPr lang="en-US" sz="2400" b="1" dirty="0"/>
              <a:t> </a:t>
            </a:r>
            <a:r>
              <a:rPr lang="en-US" sz="2400" b="1" dirty="0" err="1"/>
              <a:t>Mahasiswa</a:t>
            </a:r>
            <a:r>
              <a:rPr lang="en-US" sz="2400" b="1" dirty="0"/>
              <a:t> </a:t>
            </a:r>
            <a:r>
              <a:rPr lang="en-US" sz="2400" b="1" dirty="0" err="1"/>
              <a:t>dan</a:t>
            </a:r>
            <a:r>
              <a:rPr lang="en-US" sz="2400" b="1" dirty="0"/>
              <a:t> </a:t>
            </a:r>
            <a:r>
              <a:rPr lang="en-US" sz="2400" b="1" dirty="0" err="1"/>
              <a:t>Sertifikat</a:t>
            </a:r>
            <a:r>
              <a:rPr lang="en-US" sz="2400" b="1" dirty="0"/>
              <a:t> </a:t>
            </a:r>
            <a:r>
              <a:rPr lang="en-US" sz="2400" b="1" dirty="0" err="1"/>
              <a:t>Kompetensi</a:t>
            </a:r>
            <a:r>
              <a:rPr lang="en-US" sz="2400" b="1" dirty="0"/>
              <a:t>/</a:t>
            </a:r>
            <a:r>
              <a:rPr lang="en-US" sz="2400" b="1" dirty="0" err="1"/>
              <a:t>Profesi</a:t>
            </a:r>
            <a:r>
              <a:rPr lang="en-US" sz="2400" b="1" dirty="0"/>
              <a:t>/</a:t>
            </a:r>
            <a:r>
              <a:rPr lang="en-US" sz="2400" b="1" dirty="0" err="1"/>
              <a:t>Industri</a:t>
            </a:r>
            <a:r>
              <a:rPr lang="en-US" sz="2400" b="1" dirty="0"/>
              <a:t> </a:t>
            </a:r>
          </a:p>
          <a:p>
            <a:r>
              <a:rPr lang="en-US" sz="2400" b="1" dirty="0"/>
              <a:t>b. </a:t>
            </a:r>
            <a:r>
              <a:rPr lang="en-US" sz="2400" b="1" dirty="0" err="1"/>
              <a:t>Prestasi</a:t>
            </a:r>
            <a:r>
              <a:rPr lang="en-US" sz="2400" b="1" dirty="0"/>
              <a:t> </a:t>
            </a:r>
            <a:r>
              <a:rPr lang="en-US" sz="2400" b="1" dirty="0" err="1"/>
              <a:t>Akademik</a:t>
            </a:r>
            <a:r>
              <a:rPr lang="en-US" sz="2400" b="1" dirty="0"/>
              <a:t>/Non-</a:t>
            </a:r>
            <a:r>
              <a:rPr lang="en-US" sz="2400" b="1" dirty="0" err="1"/>
              <a:t>akademik</a:t>
            </a:r>
            <a:r>
              <a:rPr lang="en-US" sz="2400" b="1" dirty="0"/>
              <a:t> </a:t>
            </a:r>
            <a:r>
              <a:rPr lang="en-US" sz="2400" b="1" dirty="0" err="1"/>
              <a:t>Mahasiswa</a:t>
            </a:r>
            <a:endParaRPr lang="id-ID" sz="2400" b="1" dirty="0"/>
          </a:p>
          <a:p>
            <a:r>
              <a:rPr lang="en-US" sz="2400" b="1" dirty="0"/>
              <a:t>c. </a:t>
            </a:r>
            <a:r>
              <a:rPr lang="en-US" sz="2400" b="1" dirty="0" err="1"/>
              <a:t>Efektivitas</a:t>
            </a:r>
            <a:r>
              <a:rPr lang="en-US" sz="2400" b="1" dirty="0"/>
              <a:t> </a:t>
            </a:r>
            <a:r>
              <a:rPr lang="en-US" sz="2400" b="1" dirty="0" err="1"/>
              <a:t>dan</a:t>
            </a:r>
            <a:r>
              <a:rPr lang="en-US" sz="2400" b="1" dirty="0"/>
              <a:t> </a:t>
            </a:r>
            <a:r>
              <a:rPr lang="en-US" sz="2400" b="1" dirty="0" err="1"/>
              <a:t>Produktivitas</a:t>
            </a:r>
            <a:r>
              <a:rPr lang="en-US" sz="2400" b="1" dirty="0"/>
              <a:t> </a:t>
            </a:r>
            <a:r>
              <a:rPr lang="en-US" sz="2400" b="1" dirty="0" err="1"/>
              <a:t>Pendidikan</a:t>
            </a:r>
            <a:r>
              <a:rPr lang="en-US" sz="2400" b="1" dirty="0"/>
              <a:t> </a:t>
            </a:r>
          </a:p>
          <a:p>
            <a:r>
              <a:rPr lang="en-US" sz="2400" b="1" dirty="0"/>
              <a:t>d. </a:t>
            </a:r>
            <a:r>
              <a:rPr lang="en-US" sz="2400" b="1" dirty="0" err="1"/>
              <a:t>Daya</a:t>
            </a:r>
            <a:r>
              <a:rPr lang="en-US" sz="2400" b="1" dirty="0"/>
              <a:t> </a:t>
            </a:r>
            <a:r>
              <a:rPr lang="en-US" sz="2400" b="1" dirty="0" err="1"/>
              <a:t>Saing</a:t>
            </a:r>
            <a:r>
              <a:rPr lang="en-US" sz="2400" b="1" dirty="0"/>
              <a:t> </a:t>
            </a:r>
            <a:r>
              <a:rPr lang="en-US" sz="2400" b="1" dirty="0" err="1"/>
              <a:t>Lulusan</a:t>
            </a:r>
            <a:r>
              <a:rPr lang="en-US" sz="2400" b="1" dirty="0"/>
              <a:t> </a:t>
            </a:r>
          </a:p>
          <a:p>
            <a:r>
              <a:rPr lang="en-US" sz="2400" b="1" dirty="0"/>
              <a:t>e. </a:t>
            </a:r>
            <a:r>
              <a:rPr lang="en-US" sz="2400" b="1" dirty="0" err="1"/>
              <a:t>Kinerja</a:t>
            </a:r>
            <a:r>
              <a:rPr lang="en-US" sz="2400" b="1" dirty="0"/>
              <a:t> </a:t>
            </a:r>
            <a:r>
              <a:rPr lang="en-US" sz="2400" b="1" dirty="0" err="1"/>
              <a:t>Lulusan</a:t>
            </a:r>
            <a:r>
              <a:rPr lang="en-US" sz="2400" b="1" dirty="0"/>
              <a:t> </a:t>
            </a:r>
          </a:p>
          <a:p>
            <a:r>
              <a:rPr lang="en-US" sz="2400" b="1" dirty="0"/>
              <a:t>f. </a:t>
            </a:r>
            <a:r>
              <a:rPr lang="en-US" sz="2400" b="1" dirty="0" err="1"/>
              <a:t>Publikasi</a:t>
            </a:r>
            <a:r>
              <a:rPr lang="en-US" sz="2400" b="1" dirty="0"/>
              <a:t> </a:t>
            </a:r>
            <a:r>
              <a:rPr lang="en-US" sz="2400" b="1" dirty="0" err="1"/>
              <a:t>Karya</a:t>
            </a:r>
            <a:r>
              <a:rPr lang="en-US" sz="2400" b="1" dirty="0"/>
              <a:t> </a:t>
            </a:r>
            <a:r>
              <a:rPr lang="en-US" sz="2400" b="1" dirty="0" err="1"/>
              <a:t>ilmiah</a:t>
            </a:r>
            <a:endParaRPr lang="id-ID" sz="2400" b="1" dirty="0"/>
          </a:p>
          <a:p>
            <a:r>
              <a:rPr lang="en-US" sz="2400" b="1" dirty="0"/>
              <a:t>g. </a:t>
            </a:r>
            <a:r>
              <a:rPr lang="en-US" sz="2400" b="1" dirty="0" err="1"/>
              <a:t>Sitasi</a:t>
            </a:r>
            <a:r>
              <a:rPr lang="en-US" sz="2400" b="1" dirty="0"/>
              <a:t> </a:t>
            </a:r>
            <a:r>
              <a:rPr lang="en-US" sz="2400" b="1" dirty="0" err="1"/>
              <a:t>ilmiah</a:t>
            </a:r>
            <a:r>
              <a:rPr lang="id-ID" sz="2400" b="1" dirty="0"/>
              <a:t> (akademik); </a:t>
            </a:r>
            <a:r>
              <a:rPr lang="en-US" sz="2400" b="1" dirty="0" err="1"/>
              <a:t>Produk</a:t>
            </a:r>
            <a:r>
              <a:rPr lang="en-US" sz="2400" b="1" dirty="0"/>
              <a:t>/</a:t>
            </a:r>
            <a:r>
              <a:rPr lang="en-US" sz="2400" b="1" dirty="0" err="1"/>
              <a:t>jasa</a:t>
            </a:r>
            <a:r>
              <a:rPr lang="en-US" sz="2400" b="1" dirty="0"/>
              <a:t> yang </a:t>
            </a:r>
            <a:r>
              <a:rPr lang="en-US" sz="2400" b="1" dirty="0" err="1"/>
              <a:t>diadopsi</a:t>
            </a:r>
            <a:r>
              <a:rPr lang="en-US" sz="2400" b="1" dirty="0"/>
              <a:t> </a:t>
            </a:r>
            <a:r>
              <a:rPr lang="en-US" sz="2400" b="1" dirty="0" err="1"/>
              <a:t>oleh</a:t>
            </a:r>
            <a:r>
              <a:rPr lang="en-US" sz="2400" b="1" dirty="0"/>
              <a:t> </a:t>
            </a:r>
            <a:r>
              <a:rPr lang="en-US" sz="2400" b="1" dirty="0" err="1"/>
              <a:t>industri</a:t>
            </a:r>
            <a:r>
              <a:rPr lang="en-US" sz="2400" b="1" dirty="0"/>
              <a:t>/</a:t>
            </a:r>
            <a:r>
              <a:rPr lang="en-US" sz="2400" b="1" dirty="0" err="1"/>
              <a:t>masyarakat</a:t>
            </a:r>
            <a:r>
              <a:rPr lang="en-US" sz="2400" b="1" dirty="0"/>
              <a:t> </a:t>
            </a:r>
            <a:r>
              <a:rPr lang="id-ID" sz="2400" b="1" dirty="0"/>
              <a:t>(vokasi)</a:t>
            </a:r>
          </a:p>
          <a:p>
            <a:r>
              <a:rPr lang="en-US" sz="2400" b="1" dirty="0"/>
              <a:t>h. </a:t>
            </a:r>
            <a:r>
              <a:rPr lang="en-US" sz="2400" b="1" dirty="0" err="1"/>
              <a:t>Luaran</a:t>
            </a:r>
            <a:r>
              <a:rPr lang="en-US" sz="2400" b="1" dirty="0"/>
              <a:t> </a:t>
            </a:r>
            <a:r>
              <a:rPr lang="en-US" sz="2400" b="1" dirty="0" err="1"/>
              <a:t>penelitian</a:t>
            </a:r>
            <a:endParaRPr lang="id-ID" sz="2400" b="1" dirty="0"/>
          </a:p>
          <a:p>
            <a:r>
              <a:rPr lang="en-US" sz="2400" b="1" dirty="0" err="1"/>
              <a:t>i</a:t>
            </a:r>
            <a:r>
              <a:rPr lang="en-US" sz="2400" b="1" dirty="0"/>
              <a:t>. </a:t>
            </a:r>
            <a:r>
              <a:rPr lang="en-US" sz="2400" b="1" dirty="0" err="1"/>
              <a:t>Publikasipengabdian</a:t>
            </a:r>
            <a:r>
              <a:rPr lang="en-US" sz="2400" b="1" dirty="0"/>
              <a:t> </a:t>
            </a:r>
            <a:r>
              <a:rPr lang="en-US" sz="2400" b="1" dirty="0" err="1"/>
              <a:t>kepada</a:t>
            </a:r>
            <a:r>
              <a:rPr lang="en-US" sz="2400" b="1" dirty="0"/>
              <a:t> </a:t>
            </a:r>
            <a:r>
              <a:rPr lang="en-US" sz="2400" b="1" dirty="0" err="1"/>
              <a:t>masyarakat</a:t>
            </a:r>
            <a:r>
              <a:rPr lang="en-US" sz="2400" b="1" dirty="0"/>
              <a:t> </a:t>
            </a:r>
          </a:p>
          <a:p>
            <a:r>
              <a:rPr lang="fi-FI" sz="2400" b="1" dirty="0"/>
              <a:t>j. Luaran pengabdian kepada masyarakat </a:t>
            </a:r>
          </a:p>
        </p:txBody>
      </p:sp>
    </p:spTree>
    <p:extLst>
      <p:ext uri="{BB962C8B-B14F-4D97-AF65-F5344CB8AC3E}">
        <p14:creationId xmlns:p14="http://schemas.microsoft.com/office/powerpoint/2010/main" val="421913196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id-ID" b="1" dirty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id-ID" dirty="0"/>
              <a:t>Pendahuluan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Dokumen Laporan Evaluasi Diri Perguruan Tinggi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Laporan Kinerja Perguruan Tinggi</a:t>
            </a:r>
          </a:p>
          <a:p>
            <a:pPr marL="514350" indent="-514350">
              <a:buFont typeface="+mj-lt"/>
              <a:buAutoNum type="arabicPeriod"/>
            </a:pPr>
            <a:r>
              <a:rPr lang="id-ID" b="1" dirty="0">
                <a:solidFill>
                  <a:srgbClr val="0000FF"/>
                </a:solidFill>
              </a:rPr>
              <a:t>Proses penyusunan dokumen akreditasi (laporan evaluasi diri dan laporan kinerja PT) dan laporannya</a:t>
            </a:r>
            <a:endParaRPr 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254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449" y="433583"/>
            <a:ext cx="7742133" cy="485279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1925" y="5496610"/>
            <a:ext cx="8877300" cy="707886"/>
          </a:xfrm>
          <a:prstGeom prst="rect">
            <a:avLst/>
          </a:prstGeom>
          <a:solidFill>
            <a:srgbClr val="0000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000" b="1" dirty="0" err="1">
                <a:latin typeface="+mj-lt"/>
              </a:rPr>
              <a:t>Siklus</a:t>
            </a:r>
            <a:r>
              <a:rPr lang="en-US" sz="2000" b="1" dirty="0">
                <a:latin typeface="+mj-lt"/>
              </a:rPr>
              <a:t> </a:t>
            </a:r>
            <a:r>
              <a:rPr lang="id-ID" sz="2000" b="1" dirty="0">
                <a:latin typeface="+mj-lt"/>
              </a:rPr>
              <a:t>p</a:t>
            </a:r>
            <a:r>
              <a:rPr lang="en-US" sz="2000" b="1" dirty="0" err="1">
                <a:latin typeface="+mj-lt"/>
              </a:rPr>
              <a:t>eningkatan</a:t>
            </a:r>
            <a:r>
              <a:rPr lang="en-US" sz="2000" b="1" dirty="0">
                <a:latin typeface="+mj-lt"/>
              </a:rPr>
              <a:t> </a:t>
            </a:r>
            <a:r>
              <a:rPr lang="id-ID" sz="2000" b="1" dirty="0">
                <a:latin typeface="+mj-lt"/>
              </a:rPr>
              <a:t>m</a:t>
            </a:r>
            <a:r>
              <a:rPr lang="en-US" sz="2000" b="1" dirty="0">
                <a:latin typeface="+mj-lt"/>
              </a:rPr>
              <a:t>utu </a:t>
            </a:r>
            <a:r>
              <a:rPr lang="id-ID" sz="2000" b="1" dirty="0">
                <a:latin typeface="+mj-lt"/>
              </a:rPr>
              <a:t>b</a:t>
            </a:r>
            <a:r>
              <a:rPr lang="en-US" sz="2000" b="1" dirty="0" err="1">
                <a:latin typeface="+mj-lt"/>
              </a:rPr>
              <a:t>erkelanjutan</a:t>
            </a:r>
            <a:r>
              <a:rPr lang="en-US" sz="2000" b="1" dirty="0">
                <a:latin typeface="+mj-lt"/>
              </a:rPr>
              <a:t> </a:t>
            </a:r>
            <a:r>
              <a:rPr lang="id-ID" sz="2000" b="1" dirty="0">
                <a:latin typeface="+mj-lt"/>
              </a:rPr>
              <a:t>m</a:t>
            </a:r>
            <a:r>
              <a:rPr lang="en-US" sz="2000" b="1" dirty="0" err="1">
                <a:latin typeface="+mj-lt"/>
              </a:rPr>
              <a:t>elalui</a:t>
            </a:r>
            <a:r>
              <a:rPr lang="en-US" sz="2000" b="1" dirty="0">
                <a:latin typeface="+mj-lt"/>
              </a:rPr>
              <a:t> SPMI </a:t>
            </a:r>
            <a:r>
              <a:rPr lang="en-US" sz="2000" b="1" dirty="0" err="1">
                <a:latin typeface="+mj-lt"/>
              </a:rPr>
              <a:t>dan</a:t>
            </a:r>
            <a:r>
              <a:rPr lang="en-US" sz="2000" b="1" dirty="0">
                <a:latin typeface="+mj-lt"/>
              </a:rPr>
              <a:t> </a:t>
            </a:r>
            <a:r>
              <a:rPr lang="id-ID" sz="2000" b="1" dirty="0">
                <a:latin typeface="+mj-lt"/>
              </a:rPr>
              <a:t>SPME (Peraturan BAN PT No 2 tahun 2017 tentang SAN-Dikti</a:t>
            </a:r>
            <a:endParaRPr lang="en-US" sz="2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9421264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42895" y="1797089"/>
            <a:ext cx="3921113" cy="309336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id-ID" sz="2800" b="1" dirty="0">
                <a:solidFill>
                  <a:schemeClr val="bg1"/>
                </a:solidFill>
              </a:rPr>
              <a:t>Kerangka Konseptual dan proses penyusunan laporan evaluasi diri dan laporannya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31846" y="1180171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/>
              <a:t>ED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Institusi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131846" y="2072351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Konsep</a:t>
            </a:r>
            <a:r>
              <a:rPr lang="en-US" dirty="0"/>
              <a:t> </a:t>
            </a:r>
            <a:r>
              <a:rPr lang="en-US" dirty="0" err="1"/>
              <a:t>Evaluasi</a:t>
            </a:r>
            <a:r>
              <a:rPr lang="en-US" dirty="0"/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6131846" y="2947902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6131846" y="3852911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Langkah-langkah</a:t>
            </a:r>
            <a:r>
              <a:rPr lang="en-US" dirty="0"/>
              <a:t> </a:t>
            </a:r>
            <a:r>
              <a:rPr lang="en-US" dirty="0" err="1"/>
              <a:t>Penyusunan</a:t>
            </a:r>
            <a:r>
              <a:rPr lang="en-US" dirty="0"/>
              <a:t> </a:t>
            </a:r>
            <a:r>
              <a:rPr lang="en-US" dirty="0" err="1"/>
              <a:t>Laporan</a:t>
            </a:r>
            <a:r>
              <a:rPr lang="en-US" dirty="0"/>
              <a:t> 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31845" y="4791905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Atribut</a:t>
            </a:r>
            <a:r>
              <a:rPr lang="en-US" dirty="0"/>
              <a:t> LED</a:t>
            </a:r>
          </a:p>
        </p:txBody>
      </p:sp>
      <p:sp>
        <p:nvSpPr>
          <p:cNvPr id="14" name="Oval 13"/>
          <p:cNvSpPr/>
          <p:nvPr/>
        </p:nvSpPr>
        <p:spPr>
          <a:xfrm>
            <a:off x="5236029" y="1222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17" name="Oval 16"/>
          <p:cNvSpPr/>
          <p:nvPr/>
        </p:nvSpPr>
        <p:spPr>
          <a:xfrm>
            <a:off x="5289230" y="483437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dirty="0"/>
              <a:t>E</a:t>
            </a:r>
            <a:endParaRPr lang="en-US" sz="2800" dirty="0"/>
          </a:p>
        </p:txBody>
      </p:sp>
      <p:sp>
        <p:nvSpPr>
          <p:cNvPr id="18" name="Oval 17"/>
          <p:cNvSpPr/>
          <p:nvPr/>
        </p:nvSpPr>
        <p:spPr>
          <a:xfrm>
            <a:off x="5236027" y="3915968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</a:t>
            </a:r>
          </a:p>
        </p:txBody>
      </p:sp>
      <p:sp>
        <p:nvSpPr>
          <p:cNvPr id="19" name="Oval 18"/>
          <p:cNvSpPr/>
          <p:nvPr/>
        </p:nvSpPr>
        <p:spPr>
          <a:xfrm>
            <a:off x="5236026" y="3010959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</a:t>
            </a:r>
          </a:p>
        </p:txBody>
      </p:sp>
      <p:sp>
        <p:nvSpPr>
          <p:cNvPr id="20" name="Oval 19"/>
          <p:cNvSpPr/>
          <p:nvPr/>
        </p:nvSpPr>
        <p:spPr>
          <a:xfrm>
            <a:off x="5236025" y="214062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  <p:sp>
        <p:nvSpPr>
          <p:cNvPr id="21" name="Chevron 20"/>
          <p:cNvSpPr/>
          <p:nvPr/>
        </p:nvSpPr>
        <p:spPr>
          <a:xfrm>
            <a:off x="4517572" y="823796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32510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662015"/>
            <a:ext cx="2557876" cy="135753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en-US" sz="2400" dirty="0"/>
              <a:t>ED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Pengembangan</a:t>
            </a:r>
            <a:r>
              <a:rPr lang="en-US" sz="2400" dirty="0"/>
              <a:t> </a:t>
            </a:r>
            <a:r>
              <a:rPr lang="en-US" sz="2400" dirty="0" err="1"/>
              <a:t>Institusi</a:t>
            </a:r>
            <a:endParaRPr lang="en-US" sz="2400" dirty="0"/>
          </a:p>
        </p:txBody>
      </p:sp>
      <p:sp>
        <p:nvSpPr>
          <p:cNvPr id="11" name="Oval 10"/>
          <p:cNvSpPr/>
          <p:nvPr/>
        </p:nvSpPr>
        <p:spPr>
          <a:xfrm>
            <a:off x="1780867" y="1823921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17" name="Chevron 16"/>
          <p:cNvSpPr/>
          <p:nvPr/>
        </p:nvSpPr>
        <p:spPr>
          <a:xfrm>
            <a:off x="2602908" y="537909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33775" y="209811"/>
            <a:ext cx="5359853" cy="258532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memahami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(</a:t>
            </a:r>
            <a:r>
              <a:rPr lang="en-US" i="1" dirty="0"/>
              <a:t>Institution Quality and Condition At Present</a:t>
            </a:r>
            <a:r>
              <a:rPr lang="en-US" dirty="0"/>
              <a:t>/IQCAP)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landasan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menentukan</a:t>
            </a:r>
            <a:r>
              <a:rPr lang="en-US" dirty="0"/>
              <a:t> </a:t>
            </a: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yang </a:t>
            </a:r>
            <a:r>
              <a:rPr lang="en-US" dirty="0" err="1"/>
              <a:t>diinginkan</a:t>
            </a:r>
            <a:r>
              <a:rPr lang="en-US" dirty="0"/>
              <a:t> di masa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datang</a:t>
            </a:r>
            <a:r>
              <a:rPr lang="en-US" dirty="0"/>
              <a:t> (</a:t>
            </a:r>
            <a:r>
              <a:rPr lang="en-US" i="1" dirty="0"/>
              <a:t>Institution Quality and Condition At Future</a:t>
            </a:r>
            <a:r>
              <a:rPr lang="en-US" dirty="0"/>
              <a:t>/IQCAF).</a:t>
            </a:r>
          </a:p>
          <a:p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533775" y="2976622"/>
            <a:ext cx="5359853" cy="31393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sistematik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menghimpun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mengolah</a:t>
            </a:r>
            <a:r>
              <a:rPr lang="en-US" dirty="0"/>
              <a:t> data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fakta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informasi</a:t>
            </a:r>
            <a:r>
              <a:rPr lang="en-US" dirty="0"/>
              <a:t> yang </a:t>
            </a:r>
            <a:r>
              <a:rPr lang="en-US" dirty="0" err="1"/>
              <a:t>handal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sahih</a:t>
            </a:r>
            <a:r>
              <a:rPr lang="en-US" dirty="0"/>
              <a:t>,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disimpulkan</a:t>
            </a:r>
            <a:r>
              <a:rPr lang="en-US" dirty="0"/>
              <a:t> </a:t>
            </a:r>
            <a:r>
              <a:rPr lang="en-US" dirty="0" err="1"/>
              <a:t>kondisi</a:t>
            </a:r>
            <a:r>
              <a:rPr lang="en-US" dirty="0"/>
              <a:t> yang </a:t>
            </a:r>
            <a:r>
              <a:rPr lang="en-US" dirty="0" err="1"/>
              <a:t>benar</a:t>
            </a:r>
            <a:r>
              <a:rPr lang="en-US" dirty="0"/>
              <a:t>,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: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 err="1"/>
              <a:t>memperlihatkan</a:t>
            </a:r>
            <a:r>
              <a:rPr lang="en-US" dirty="0"/>
              <a:t> </a:t>
            </a:r>
            <a:r>
              <a:rPr lang="en-US" dirty="0" err="1"/>
              <a:t>pencapaian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manajerial</a:t>
            </a:r>
            <a:r>
              <a:rPr lang="en-US" dirty="0"/>
              <a:t>,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menjaga</a:t>
            </a:r>
            <a:r>
              <a:rPr lang="en-US" dirty="0"/>
              <a:t> agar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dicapai</a:t>
            </a:r>
            <a:r>
              <a:rPr lang="en-US" dirty="0"/>
              <a:t>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dirty="0" err="1"/>
              <a:t>terjaga</a:t>
            </a:r>
            <a:r>
              <a:rPr lang="en-US" dirty="0"/>
              <a:t> </a:t>
            </a:r>
            <a:r>
              <a:rPr lang="en-US" dirty="0" err="1"/>
              <a:t>keberlangsungannya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manajerial</a:t>
            </a:r>
            <a:r>
              <a:rPr lang="en-US" dirty="0"/>
              <a:t> yang </a:t>
            </a:r>
            <a:r>
              <a:rPr lang="en-US" dirty="0" err="1"/>
              <a:t>ditujukan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penyusunan</a:t>
            </a:r>
            <a:r>
              <a:rPr lang="en-US" dirty="0"/>
              <a:t> </a:t>
            </a: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dimasa</a:t>
            </a:r>
            <a:r>
              <a:rPr lang="en-US" dirty="0"/>
              <a:t> </a:t>
            </a:r>
            <a:r>
              <a:rPr lang="en-US" dirty="0" err="1"/>
              <a:t>mendatang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619518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847726" y="1616149"/>
            <a:ext cx="6999102" cy="3760843"/>
          </a:xfrm>
        </p:spPr>
        <p:txBody>
          <a:bodyPr>
            <a:normAutofit/>
          </a:bodyPr>
          <a:lstStyle/>
          <a:p>
            <a:pPr algn="r" eaLnBrk="1" hangingPunct="1">
              <a:defRPr/>
            </a:pPr>
            <a:r>
              <a:rPr lang="id-ID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Rencana Pengembangan Institusi</a:t>
            </a:r>
            <a:br>
              <a:rPr lang="id-ID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</a:br>
            <a:r>
              <a:rPr lang="id-ID" sz="28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(Rencana Pengembangan Jangka Panjang, Jangka Menengah, Jangka Pendek)</a:t>
            </a:r>
            <a:r>
              <a:rPr lang="id-ID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 </a:t>
            </a:r>
            <a:endParaRPr lang="en-US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727474" y="1496108"/>
          <a:ext cx="7300107" cy="3832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0050" name="Line 2"/>
          <p:cNvSpPr>
            <a:spLocks noChangeShapeType="1"/>
          </p:cNvSpPr>
          <p:nvPr/>
        </p:nvSpPr>
        <p:spPr bwMode="auto">
          <a:xfrm>
            <a:off x="685800" y="5328685"/>
            <a:ext cx="80772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600" tIns="46800" rIns="93600" bIns="46800"/>
          <a:lstStyle/>
          <a:p>
            <a:endParaRPr lang="en-US"/>
          </a:p>
        </p:txBody>
      </p:sp>
      <p:sp>
        <p:nvSpPr>
          <p:cNvPr id="130051" name="Line 3"/>
          <p:cNvSpPr>
            <a:spLocks noChangeShapeType="1"/>
          </p:cNvSpPr>
          <p:nvPr/>
        </p:nvSpPr>
        <p:spPr bwMode="auto">
          <a:xfrm>
            <a:off x="685800" y="1447800"/>
            <a:ext cx="8077200" cy="0"/>
          </a:xfrm>
          <a:prstGeom prst="line">
            <a:avLst/>
          </a:prstGeom>
          <a:noFill/>
          <a:ln w="38100">
            <a:solidFill>
              <a:srgbClr val="00B050"/>
            </a:solidFill>
            <a:prstDash val="sys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600" tIns="46800" rIns="93600" bIns="46800"/>
          <a:lstStyle/>
          <a:p>
            <a:endParaRPr lang="en-US"/>
          </a:p>
        </p:txBody>
      </p:sp>
      <p:sp>
        <p:nvSpPr>
          <p:cNvPr id="130056" name="Freeform 8"/>
          <p:cNvSpPr>
            <a:spLocks/>
          </p:cNvSpPr>
          <p:nvPr/>
        </p:nvSpPr>
        <p:spPr bwMode="auto">
          <a:xfrm>
            <a:off x="685800" y="228599"/>
            <a:ext cx="8305800" cy="5833733"/>
          </a:xfrm>
          <a:custGeom>
            <a:avLst/>
            <a:gdLst>
              <a:gd name="T0" fmla="*/ 0 w 4656"/>
              <a:gd name="T1" fmla="*/ 0 h 2976"/>
              <a:gd name="T2" fmla="*/ 0 w 4656"/>
              <a:gd name="T3" fmla="*/ 2976 h 2976"/>
              <a:gd name="T4" fmla="*/ 4656 w 4656"/>
              <a:gd name="T5" fmla="*/ 2976 h 2976"/>
              <a:gd name="T6" fmla="*/ 0 60000 65536"/>
              <a:gd name="T7" fmla="*/ 0 60000 65536"/>
              <a:gd name="T8" fmla="*/ 0 60000 65536"/>
              <a:gd name="T9" fmla="*/ 0 w 4656"/>
              <a:gd name="T10" fmla="*/ 0 h 2976"/>
              <a:gd name="T11" fmla="*/ 4656 w 4656"/>
              <a:gd name="T12" fmla="*/ 2976 h 29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56" h="2976">
                <a:moveTo>
                  <a:pt x="0" y="0"/>
                </a:moveTo>
                <a:lnTo>
                  <a:pt x="0" y="2976"/>
                </a:lnTo>
                <a:lnTo>
                  <a:pt x="4656" y="2976"/>
                </a:lnTo>
              </a:path>
            </a:pathLst>
          </a:custGeom>
          <a:noFill/>
          <a:ln w="53975" cap="flat" cmpd="sng">
            <a:solidFill>
              <a:srgbClr val="0000FF"/>
            </a:solidFill>
            <a:prstDash val="solid"/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3600" tIns="46800" rIns="93600" bIns="46800"/>
          <a:lstStyle/>
          <a:p>
            <a:endParaRPr lang="en-US"/>
          </a:p>
        </p:txBody>
      </p:sp>
      <p:sp>
        <p:nvSpPr>
          <p:cNvPr id="130057" name="Text Box 9"/>
          <p:cNvSpPr txBox="1">
            <a:spLocks noChangeArrowheads="1"/>
          </p:cNvSpPr>
          <p:nvPr/>
        </p:nvSpPr>
        <p:spPr bwMode="auto">
          <a:xfrm>
            <a:off x="-10633" y="1306956"/>
            <a:ext cx="681471" cy="289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vert270" wrap="none" lIns="93600" tIns="46800" rIns="936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d-ID" altLang="en-US" sz="3200" b="1" dirty="0">
                <a:solidFill>
                  <a:srgbClr val="0000FF"/>
                </a:solidFill>
                <a:latin typeface="+mn-lt"/>
              </a:rPr>
              <a:t>Kualitas Institusi</a:t>
            </a:r>
            <a:endParaRPr lang="en-US" altLang="en-US" sz="32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30058" name="Text Box 10"/>
          <p:cNvSpPr txBox="1">
            <a:spLocks noChangeArrowheads="1"/>
          </p:cNvSpPr>
          <p:nvPr/>
        </p:nvSpPr>
        <p:spPr bwMode="auto">
          <a:xfrm>
            <a:off x="7392365" y="6062332"/>
            <a:ext cx="130555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3600" tIns="46800" rIns="936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d-ID" altLang="en-US" sz="3200" b="1" dirty="0">
                <a:solidFill>
                  <a:srgbClr val="0000FF"/>
                </a:solidFill>
                <a:latin typeface="+mn-lt"/>
              </a:rPr>
              <a:t>Waktu</a:t>
            </a:r>
            <a:endParaRPr lang="en-US" altLang="en-US" sz="32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5306140"/>
            <a:ext cx="8077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b="1" dirty="0" err="1">
                <a:solidFill>
                  <a:srgbClr val="FF0000"/>
                </a:solidFill>
              </a:rPr>
              <a:t>kondisi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dan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mutu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institusi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saat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ini</a:t>
            </a:r>
            <a:r>
              <a:rPr lang="en-US" sz="2000" b="1" dirty="0">
                <a:solidFill>
                  <a:srgbClr val="FF0000"/>
                </a:solidFill>
              </a:rPr>
              <a:t> (</a:t>
            </a:r>
            <a:r>
              <a:rPr lang="en-US" sz="2000" b="1" i="1" dirty="0">
                <a:solidFill>
                  <a:srgbClr val="FF0000"/>
                </a:solidFill>
              </a:rPr>
              <a:t>Institution Quality and Condition At Present</a:t>
            </a:r>
            <a:r>
              <a:rPr lang="en-US" sz="2000" b="1" dirty="0">
                <a:solidFill>
                  <a:srgbClr val="FF0000"/>
                </a:solidFill>
              </a:rPr>
              <a:t>/IQCAP)</a:t>
            </a:r>
          </a:p>
        </p:txBody>
      </p:sp>
      <p:sp>
        <p:nvSpPr>
          <p:cNvPr id="4" name="Rectangle 3"/>
          <p:cNvSpPr/>
          <p:nvPr/>
        </p:nvSpPr>
        <p:spPr>
          <a:xfrm>
            <a:off x="727474" y="807190"/>
            <a:ext cx="8050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b="1" dirty="0">
                <a:solidFill>
                  <a:srgbClr val="00B050"/>
                </a:solidFill>
              </a:rPr>
              <a:t>K</a:t>
            </a:r>
            <a:r>
              <a:rPr lang="en-US" b="1" dirty="0" err="1">
                <a:solidFill>
                  <a:srgbClr val="00B050"/>
                </a:solidFill>
              </a:rPr>
              <a:t>ondisi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dan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mutu</a:t>
            </a:r>
            <a:r>
              <a:rPr lang="en-US" b="1" dirty="0">
                <a:solidFill>
                  <a:srgbClr val="00B050"/>
                </a:solidFill>
              </a:rPr>
              <a:t> yang </a:t>
            </a:r>
            <a:r>
              <a:rPr lang="en-US" b="1" dirty="0" err="1">
                <a:solidFill>
                  <a:srgbClr val="00B050"/>
                </a:solidFill>
              </a:rPr>
              <a:t>diinginkan</a:t>
            </a:r>
            <a:r>
              <a:rPr lang="en-US" b="1" dirty="0">
                <a:solidFill>
                  <a:srgbClr val="00B050"/>
                </a:solidFill>
              </a:rPr>
              <a:t> di masa yang </a:t>
            </a:r>
            <a:r>
              <a:rPr lang="en-US" b="1" dirty="0" err="1">
                <a:solidFill>
                  <a:srgbClr val="00B050"/>
                </a:solidFill>
              </a:rPr>
              <a:t>akan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datang</a:t>
            </a:r>
            <a:r>
              <a:rPr lang="en-US" b="1" dirty="0">
                <a:solidFill>
                  <a:srgbClr val="00B050"/>
                </a:solidFill>
              </a:rPr>
              <a:t> (</a:t>
            </a:r>
            <a:r>
              <a:rPr lang="en-US" b="1" i="1" dirty="0">
                <a:solidFill>
                  <a:srgbClr val="00B050"/>
                </a:solidFill>
              </a:rPr>
              <a:t>Institution Quality and Condition At Future</a:t>
            </a:r>
            <a:r>
              <a:rPr lang="en-US" b="1" dirty="0">
                <a:solidFill>
                  <a:srgbClr val="00B050"/>
                </a:solidFill>
              </a:rPr>
              <a:t>/IQCAF)</a:t>
            </a:r>
          </a:p>
        </p:txBody>
      </p:sp>
      <p:sp>
        <p:nvSpPr>
          <p:cNvPr id="6" name="Up Arrow 5"/>
          <p:cNvSpPr/>
          <p:nvPr/>
        </p:nvSpPr>
        <p:spPr>
          <a:xfrm>
            <a:off x="8027581" y="1467287"/>
            <a:ext cx="1116419" cy="3816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id-ID" sz="3200" b="1" dirty="0"/>
              <a:t>Pningkatan Kualitas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75879586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5" grpId="1"/>
      <p:bldGraphic spid="5" grpId="0">
        <p:bldAsOne/>
      </p:bldGraphic>
      <p:bldP spid="130050" grpId="0" animBg="1"/>
      <p:bldP spid="130051" grpId="0" animBg="1"/>
      <p:bldP spid="130056" grpId="0" animBg="1"/>
      <p:bldP spid="130057" grpId="0"/>
      <p:bldP spid="130058" grpId="0"/>
      <p:bldP spid="3" grpId="0"/>
      <p:bldP spid="4" grpId="0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Line 2"/>
          <p:cNvSpPr>
            <a:spLocks noChangeShapeType="1"/>
          </p:cNvSpPr>
          <p:nvPr/>
        </p:nvSpPr>
        <p:spPr bwMode="auto">
          <a:xfrm>
            <a:off x="685800" y="5328685"/>
            <a:ext cx="807720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600" tIns="46800" rIns="93600" bIns="46800"/>
          <a:lstStyle/>
          <a:p>
            <a:endParaRPr lang="en-US"/>
          </a:p>
        </p:txBody>
      </p:sp>
      <p:sp>
        <p:nvSpPr>
          <p:cNvPr id="130051" name="Line 3"/>
          <p:cNvSpPr>
            <a:spLocks noChangeShapeType="1"/>
          </p:cNvSpPr>
          <p:nvPr/>
        </p:nvSpPr>
        <p:spPr bwMode="auto">
          <a:xfrm>
            <a:off x="685800" y="682251"/>
            <a:ext cx="8077200" cy="0"/>
          </a:xfrm>
          <a:prstGeom prst="line">
            <a:avLst/>
          </a:prstGeom>
          <a:noFill/>
          <a:ln w="38100">
            <a:solidFill>
              <a:srgbClr val="00B050"/>
            </a:solidFill>
            <a:prstDash val="sysDash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600" tIns="46800" rIns="93600" bIns="46800"/>
          <a:lstStyle/>
          <a:p>
            <a:endParaRPr lang="en-US"/>
          </a:p>
        </p:txBody>
      </p:sp>
      <p:sp>
        <p:nvSpPr>
          <p:cNvPr id="130056" name="Freeform 8"/>
          <p:cNvSpPr>
            <a:spLocks/>
          </p:cNvSpPr>
          <p:nvPr/>
        </p:nvSpPr>
        <p:spPr bwMode="auto">
          <a:xfrm>
            <a:off x="685800" y="228599"/>
            <a:ext cx="8305800" cy="5833733"/>
          </a:xfrm>
          <a:custGeom>
            <a:avLst/>
            <a:gdLst>
              <a:gd name="T0" fmla="*/ 0 w 4656"/>
              <a:gd name="T1" fmla="*/ 0 h 2976"/>
              <a:gd name="T2" fmla="*/ 0 w 4656"/>
              <a:gd name="T3" fmla="*/ 2976 h 2976"/>
              <a:gd name="T4" fmla="*/ 4656 w 4656"/>
              <a:gd name="T5" fmla="*/ 2976 h 2976"/>
              <a:gd name="T6" fmla="*/ 0 60000 65536"/>
              <a:gd name="T7" fmla="*/ 0 60000 65536"/>
              <a:gd name="T8" fmla="*/ 0 60000 65536"/>
              <a:gd name="T9" fmla="*/ 0 w 4656"/>
              <a:gd name="T10" fmla="*/ 0 h 2976"/>
              <a:gd name="T11" fmla="*/ 4656 w 4656"/>
              <a:gd name="T12" fmla="*/ 2976 h 29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56" h="2976">
                <a:moveTo>
                  <a:pt x="0" y="0"/>
                </a:moveTo>
                <a:lnTo>
                  <a:pt x="0" y="2976"/>
                </a:lnTo>
                <a:lnTo>
                  <a:pt x="4656" y="2976"/>
                </a:lnTo>
              </a:path>
            </a:pathLst>
          </a:custGeom>
          <a:noFill/>
          <a:ln w="53975" cap="flat" cmpd="sng">
            <a:solidFill>
              <a:srgbClr val="0000FF"/>
            </a:solidFill>
            <a:prstDash val="solid"/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3600" tIns="46800" rIns="93600" bIns="46800"/>
          <a:lstStyle/>
          <a:p>
            <a:endParaRPr lang="en-US"/>
          </a:p>
        </p:txBody>
      </p:sp>
      <p:sp>
        <p:nvSpPr>
          <p:cNvPr id="130057" name="Text Box 9"/>
          <p:cNvSpPr txBox="1">
            <a:spLocks noChangeArrowheads="1"/>
          </p:cNvSpPr>
          <p:nvPr/>
        </p:nvSpPr>
        <p:spPr bwMode="auto">
          <a:xfrm>
            <a:off x="-10633" y="1306956"/>
            <a:ext cx="681471" cy="2893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vert270" wrap="none" lIns="93600" tIns="46800" rIns="936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d-ID" altLang="en-US" sz="3200" b="1" dirty="0">
                <a:solidFill>
                  <a:srgbClr val="0000FF"/>
                </a:solidFill>
                <a:latin typeface="+mn-lt"/>
              </a:rPr>
              <a:t>Kualitas Institusi</a:t>
            </a:r>
            <a:endParaRPr lang="en-US" altLang="en-US" sz="32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30058" name="Text Box 10"/>
          <p:cNvSpPr txBox="1">
            <a:spLocks noChangeArrowheads="1"/>
          </p:cNvSpPr>
          <p:nvPr/>
        </p:nvSpPr>
        <p:spPr bwMode="auto">
          <a:xfrm>
            <a:off x="7392365" y="6062332"/>
            <a:ext cx="1305552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3600" tIns="46800" rIns="93600" bIns="4680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id-ID" altLang="en-US" sz="3200" b="1" dirty="0">
                <a:solidFill>
                  <a:srgbClr val="0000FF"/>
                </a:solidFill>
                <a:latin typeface="+mn-lt"/>
              </a:rPr>
              <a:t>Waktu</a:t>
            </a:r>
            <a:endParaRPr lang="en-US" altLang="en-US" sz="32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5306140"/>
            <a:ext cx="8077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b="1" dirty="0" err="1">
                <a:solidFill>
                  <a:srgbClr val="FF0000"/>
                </a:solidFill>
              </a:rPr>
              <a:t>kondisi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dan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mutu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institusi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saat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ini</a:t>
            </a:r>
            <a:r>
              <a:rPr lang="en-US" sz="2000" b="1" dirty="0">
                <a:solidFill>
                  <a:srgbClr val="FF0000"/>
                </a:solidFill>
              </a:rPr>
              <a:t> (</a:t>
            </a:r>
            <a:r>
              <a:rPr lang="en-US" sz="2000" b="1" i="1" dirty="0">
                <a:solidFill>
                  <a:srgbClr val="FF0000"/>
                </a:solidFill>
              </a:rPr>
              <a:t>Institution Quality and Condition At Present</a:t>
            </a:r>
            <a:r>
              <a:rPr lang="en-US" sz="2000" b="1" dirty="0">
                <a:solidFill>
                  <a:srgbClr val="FF0000"/>
                </a:solidFill>
              </a:rPr>
              <a:t>/IQCAP)</a:t>
            </a:r>
          </a:p>
        </p:txBody>
      </p:sp>
      <p:sp>
        <p:nvSpPr>
          <p:cNvPr id="4" name="Rectangle 3"/>
          <p:cNvSpPr/>
          <p:nvPr/>
        </p:nvSpPr>
        <p:spPr>
          <a:xfrm>
            <a:off x="727474" y="9749"/>
            <a:ext cx="8050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b="1" dirty="0">
                <a:solidFill>
                  <a:srgbClr val="00B050"/>
                </a:solidFill>
              </a:rPr>
              <a:t>K</a:t>
            </a:r>
            <a:r>
              <a:rPr lang="en-US" b="1" dirty="0" err="1">
                <a:solidFill>
                  <a:srgbClr val="00B050"/>
                </a:solidFill>
              </a:rPr>
              <a:t>ondisi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dan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mutu</a:t>
            </a:r>
            <a:r>
              <a:rPr lang="en-US" b="1" dirty="0">
                <a:solidFill>
                  <a:srgbClr val="00B050"/>
                </a:solidFill>
              </a:rPr>
              <a:t> yang </a:t>
            </a:r>
            <a:r>
              <a:rPr lang="en-US" b="1" dirty="0" err="1">
                <a:solidFill>
                  <a:srgbClr val="00B050"/>
                </a:solidFill>
              </a:rPr>
              <a:t>diinginkan</a:t>
            </a:r>
            <a:r>
              <a:rPr lang="en-US" b="1" dirty="0">
                <a:solidFill>
                  <a:srgbClr val="00B050"/>
                </a:solidFill>
              </a:rPr>
              <a:t> di masa yang </a:t>
            </a:r>
            <a:r>
              <a:rPr lang="en-US" b="1" dirty="0" err="1">
                <a:solidFill>
                  <a:srgbClr val="00B050"/>
                </a:solidFill>
              </a:rPr>
              <a:t>akan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datang</a:t>
            </a:r>
            <a:r>
              <a:rPr lang="en-US" b="1" dirty="0">
                <a:solidFill>
                  <a:srgbClr val="00B050"/>
                </a:solidFill>
              </a:rPr>
              <a:t> (</a:t>
            </a:r>
            <a:r>
              <a:rPr lang="en-US" b="1" i="1" dirty="0">
                <a:solidFill>
                  <a:srgbClr val="00B050"/>
                </a:solidFill>
              </a:rPr>
              <a:t>Institution Quality and Condition At Future</a:t>
            </a:r>
            <a:r>
              <a:rPr lang="en-US" b="1" dirty="0">
                <a:solidFill>
                  <a:srgbClr val="00B050"/>
                </a:solidFill>
              </a:rPr>
              <a:t>/IQCAF)</a:t>
            </a:r>
          </a:p>
        </p:txBody>
      </p:sp>
      <p:sp>
        <p:nvSpPr>
          <p:cNvPr id="12" name="Freeform 3"/>
          <p:cNvSpPr>
            <a:spLocks/>
          </p:cNvSpPr>
          <p:nvPr/>
        </p:nvSpPr>
        <p:spPr bwMode="auto">
          <a:xfrm>
            <a:off x="723006" y="4466265"/>
            <a:ext cx="7848600" cy="1232784"/>
          </a:xfrm>
          <a:custGeom>
            <a:avLst/>
            <a:gdLst>
              <a:gd name="T0" fmla="*/ 0 w 4944"/>
              <a:gd name="T1" fmla="*/ 416 h 624"/>
              <a:gd name="T2" fmla="*/ 720 w 4944"/>
              <a:gd name="T3" fmla="*/ 32 h 624"/>
              <a:gd name="T4" fmla="*/ 1680 w 4944"/>
              <a:gd name="T5" fmla="*/ 608 h 624"/>
              <a:gd name="T6" fmla="*/ 2640 w 4944"/>
              <a:gd name="T7" fmla="*/ 128 h 624"/>
              <a:gd name="T8" fmla="*/ 3408 w 4944"/>
              <a:gd name="T9" fmla="*/ 608 h 624"/>
              <a:gd name="T10" fmla="*/ 4224 w 4944"/>
              <a:gd name="T11" fmla="*/ 32 h 624"/>
              <a:gd name="T12" fmla="*/ 4944 w 4944"/>
              <a:gd name="T13" fmla="*/ 560 h 62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944"/>
              <a:gd name="T22" fmla="*/ 0 h 624"/>
              <a:gd name="T23" fmla="*/ 4944 w 4944"/>
              <a:gd name="T24" fmla="*/ 624 h 62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944" h="624">
                <a:moveTo>
                  <a:pt x="0" y="416"/>
                </a:moveTo>
                <a:cubicBezTo>
                  <a:pt x="220" y="208"/>
                  <a:pt x="440" y="0"/>
                  <a:pt x="720" y="32"/>
                </a:cubicBezTo>
                <a:cubicBezTo>
                  <a:pt x="1000" y="64"/>
                  <a:pt x="1360" y="592"/>
                  <a:pt x="1680" y="608"/>
                </a:cubicBezTo>
                <a:cubicBezTo>
                  <a:pt x="2000" y="624"/>
                  <a:pt x="2352" y="128"/>
                  <a:pt x="2640" y="128"/>
                </a:cubicBezTo>
                <a:cubicBezTo>
                  <a:pt x="2928" y="128"/>
                  <a:pt x="3144" y="624"/>
                  <a:pt x="3408" y="608"/>
                </a:cubicBezTo>
                <a:cubicBezTo>
                  <a:pt x="3672" y="592"/>
                  <a:pt x="3968" y="40"/>
                  <a:pt x="4224" y="32"/>
                </a:cubicBezTo>
                <a:cubicBezTo>
                  <a:pt x="4480" y="24"/>
                  <a:pt x="4712" y="292"/>
                  <a:pt x="4944" y="560"/>
                </a:cubicBezTo>
              </a:path>
            </a:pathLst>
          </a:custGeom>
          <a:noFill/>
          <a:ln w="38100" cap="flat" cmpd="sng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3600" tIns="46800" rIns="93600" bIns="46800"/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731012" y="4208981"/>
            <a:ext cx="1967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rgbClr val="C00000"/>
                </a:solidFill>
              </a:rPr>
              <a:t>Tanpa Evaluasi Diri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691120" y="3880886"/>
            <a:ext cx="7848600" cy="1447800"/>
          </a:xfrm>
          <a:custGeom>
            <a:avLst/>
            <a:gdLst>
              <a:gd name="T0" fmla="*/ 0 w 4944"/>
              <a:gd name="T1" fmla="*/ 912 h 912"/>
              <a:gd name="T2" fmla="*/ 1026 w 4944"/>
              <a:gd name="T3" fmla="*/ 261 h 912"/>
              <a:gd name="T4" fmla="*/ 4944 w 4944"/>
              <a:gd name="T5" fmla="*/ 0 h 912"/>
              <a:gd name="T6" fmla="*/ 0 60000 65536"/>
              <a:gd name="T7" fmla="*/ 0 60000 65536"/>
              <a:gd name="T8" fmla="*/ 0 60000 65536"/>
              <a:gd name="T9" fmla="*/ 0 w 4944"/>
              <a:gd name="T10" fmla="*/ 0 h 912"/>
              <a:gd name="T11" fmla="*/ 4944 w 4944"/>
              <a:gd name="T12" fmla="*/ 912 h 91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944" h="912">
                <a:moveTo>
                  <a:pt x="0" y="912"/>
                </a:moveTo>
                <a:cubicBezTo>
                  <a:pt x="126" y="738"/>
                  <a:pt x="202" y="413"/>
                  <a:pt x="1026" y="261"/>
                </a:cubicBezTo>
                <a:cubicBezTo>
                  <a:pt x="1850" y="109"/>
                  <a:pt x="4128" y="54"/>
                  <a:pt x="4944" y="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3600" tIns="46800" rIns="93600" bIns="46800"/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306726" y="3510778"/>
            <a:ext cx="5312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b="1" dirty="0"/>
              <a:t>dengan evaluasi diri + sumberdaya internal</a:t>
            </a:r>
            <a:endParaRPr lang="en-US" b="1" dirty="0"/>
          </a:p>
        </p:txBody>
      </p:sp>
      <p:sp>
        <p:nvSpPr>
          <p:cNvPr id="17" name="Freeform 7"/>
          <p:cNvSpPr>
            <a:spLocks/>
          </p:cNvSpPr>
          <p:nvPr/>
        </p:nvSpPr>
        <p:spPr bwMode="auto">
          <a:xfrm>
            <a:off x="712387" y="2883911"/>
            <a:ext cx="7848600" cy="2391612"/>
          </a:xfrm>
          <a:custGeom>
            <a:avLst/>
            <a:gdLst>
              <a:gd name="T0" fmla="*/ 0 w 4944"/>
              <a:gd name="T1" fmla="*/ 1776 h 1776"/>
              <a:gd name="T2" fmla="*/ 2106 w 4944"/>
              <a:gd name="T3" fmla="*/ 296 h 1776"/>
              <a:gd name="T4" fmla="*/ 4944 w 4944"/>
              <a:gd name="T5" fmla="*/ 1 h 1776"/>
              <a:gd name="T6" fmla="*/ 0 60000 65536"/>
              <a:gd name="T7" fmla="*/ 0 60000 65536"/>
              <a:gd name="T8" fmla="*/ 0 60000 65536"/>
              <a:gd name="T9" fmla="*/ 0 w 4944"/>
              <a:gd name="T10" fmla="*/ 0 h 1776"/>
              <a:gd name="T11" fmla="*/ 4944 w 4944"/>
              <a:gd name="T12" fmla="*/ 1776 h 17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944" h="1776">
                <a:moveTo>
                  <a:pt x="0" y="1776"/>
                </a:moveTo>
                <a:cubicBezTo>
                  <a:pt x="207" y="1107"/>
                  <a:pt x="1282" y="592"/>
                  <a:pt x="2106" y="296"/>
                </a:cubicBezTo>
                <a:cubicBezTo>
                  <a:pt x="2930" y="0"/>
                  <a:pt x="4320" y="19"/>
                  <a:pt x="4944" y="1"/>
                </a:cubicBezTo>
              </a:path>
            </a:pathLst>
          </a:custGeom>
          <a:noFill/>
          <a:ln w="38100" cap="flat" cmpd="sng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3600" tIns="46800" rIns="93600" bIns="46800"/>
          <a:lstStyle/>
          <a:p>
            <a:endParaRPr 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691117" y="730558"/>
            <a:ext cx="7924800" cy="4567815"/>
          </a:xfrm>
          <a:custGeom>
            <a:avLst/>
            <a:gdLst>
              <a:gd name="T0" fmla="*/ 0 w 4992"/>
              <a:gd name="T1" fmla="*/ 2833 h 2833"/>
              <a:gd name="T2" fmla="*/ 1950 w 4992"/>
              <a:gd name="T3" fmla="*/ 551 h 2833"/>
              <a:gd name="T4" fmla="*/ 4992 w 4992"/>
              <a:gd name="T5" fmla="*/ 0 h 2833"/>
              <a:gd name="T6" fmla="*/ 0 60000 65536"/>
              <a:gd name="T7" fmla="*/ 0 60000 65536"/>
              <a:gd name="T8" fmla="*/ 0 60000 65536"/>
              <a:gd name="T9" fmla="*/ 0 w 4992"/>
              <a:gd name="T10" fmla="*/ 0 h 2833"/>
              <a:gd name="T11" fmla="*/ 4992 w 4992"/>
              <a:gd name="T12" fmla="*/ 2833 h 283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992" h="2833">
                <a:moveTo>
                  <a:pt x="0" y="2833"/>
                </a:moveTo>
                <a:cubicBezTo>
                  <a:pt x="209" y="1765"/>
                  <a:pt x="1118" y="1023"/>
                  <a:pt x="1950" y="551"/>
                </a:cubicBezTo>
                <a:cubicBezTo>
                  <a:pt x="2782" y="78"/>
                  <a:pt x="4254" y="27"/>
                  <a:pt x="4992" y="0"/>
                </a:cubicBezTo>
              </a:path>
            </a:pathLst>
          </a:custGeom>
          <a:noFill/>
          <a:ln w="38100" cap="flat" cmpd="sng">
            <a:solidFill>
              <a:schemeClr val="hlink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3600" tIns="46800" rIns="93600" bIns="46800"/>
          <a:lstStyle/>
          <a:p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232831" y="2509613"/>
            <a:ext cx="639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b="1" dirty="0">
                <a:solidFill>
                  <a:schemeClr val="accent6">
                    <a:lumMod val="50000"/>
                  </a:schemeClr>
                </a:solidFill>
              </a:rPr>
              <a:t>dengan evaluasi diri + (sumberdaya internal dan kerjasama)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47690" y="1099024"/>
            <a:ext cx="3650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b="1" dirty="0">
                <a:solidFill>
                  <a:srgbClr val="0070C0"/>
                </a:solidFill>
              </a:rPr>
              <a:t>dengan evaluasi diri + (sumberdaya internal, kerjasama dan bantuan investasi)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21" name="Up Arrow 20"/>
          <p:cNvSpPr/>
          <p:nvPr/>
        </p:nvSpPr>
        <p:spPr>
          <a:xfrm>
            <a:off x="8539719" y="656080"/>
            <a:ext cx="636179" cy="462720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id-ID" sz="2400" b="1" dirty="0"/>
              <a:t>Target Pningkatan Kualitas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5504000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animBg="1"/>
      <p:bldP spid="130051" grpId="0" animBg="1"/>
      <p:bldP spid="130056" grpId="0" animBg="1"/>
      <p:bldP spid="130057" grpId="0"/>
      <p:bldP spid="130058" grpId="0"/>
      <p:bldP spid="3" grpId="0"/>
      <p:bldP spid="4" grpId="0"/>
      <p:bldP spid="12" grpId="0" animBg="1"/>
      <p:bldP spid="6" grpId="0"/>
      <p:bldP spid="14" grpId="0" animBg="1"/>
      <p:bldP spid="16" grpId="0"/>
      <p:bldP spid="17" grpId="0" animBg="1"/>
      <p:bldP spid="18" grpId="0" animBg="1"/>
      <p:bldP spid="19" grpId="0"/>
      <p:bldP spid="20" grpId="0"/>
      <p:bldP spid="21" grpId="0" animBg="1"/>
      <p:bldP spid="21" grpId="1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evron 16"/>
          <p:cNvSpPr/>
          <p:nvPr/>
        </p:nvSpPr>
        <p:spPr>
          <a:xfrm>
            <a:off x="1769261" y="2370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532881327"/>
              </p:ext>
            </p:extLst>
          </p:nvPr>
        </p:nvGraphicFramePr>
        <p:xfrm>
          <a:off x="2521780" y="436788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161925" y="2418285"/>
            <a:ext cx="1790700" cy="111549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en-US" sz="2400" b="1" dirty="0" err="1"/>
              <a:t>Konsep</a:t>
            </a:r>
            <a:r>
              <a:rPr lang="en-US" sz="2400" b="1" dirty="0"/>
              <a:t> </a:t>
            </a:r>
            <a:r>
              <a:rPr lang="en-US" sz="2400" b="1" dirty="0" err="1"/>
              <a:t>Evaluasi</a:t>
            </a:r>
            <a:r>
              <a:rPr lang="en-US" sz="2400" b="1" dirty="0"/>
              <a:t> </a:t>
            </a:r>
          </a:p>
        </p:txBody>
      </p:sp>
      <p:sp>
        <p:nvSpPr>
          <p:cNvPr id="9" name="Oval 8"/>
          <p:cNvSpPr/>
          <p:nvPr/>
        </p:nvSpPr>
        <p:spPr>
          <a:xfrm>
            <a:off x="736146" y="1667410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5406704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483927785"/>
              </p:ext>
            </p:extLst>
          </p:nvPr>
        </p:nvGraphicFramePr>
        <p:xfrm>
          <a:off x="2491424" y="95251"/>
          <a:ext cx="6411729" cy="6334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95414" y="2355324"/>
            <a:ext cx="1876261" cy="112130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en-US" sz="2000" b="1" dirty="0" err="1"/>
              <a:t>Indikator</a:t>
            </a:r>
            <a:r>
              <a:rPr lang="en-US" sz="2000" b="1" dirty="0"/>
              <a:t> </a:t>
            </a:r>
            <a:r>
              <a:rPr lang="en-US" sz="2000" b="1" dirty="0" err="1"/>
              <a:t>Kinerja</a:t>
            </a:r>
            <a:r>
              <a:rPr lang="en-US" sz="2000" b="1" dirty="0"/>
              <a:t>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Kualitas</a:t>
            </a:r>
            <a:r>
              <a:rPr lang="en-US" sz="2000" b="1" dirty="0"/>
              <a:t> </a:t>
            </a:r>
          </a:p>
        </p:txBody>
      </p:sp>
      <p:sp>
        <p:nvSpPr>
          <p:cNvPr id="10" name="Oval 9"/>
          <p:cNvSpPr/>
          <p:nvPr/>
        </p:nvSpPr>
        <p:spPr>
          <a:xfrm>
            <a:off x="732095" y="1643142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21140697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775238995"/>
              </p:ext>
            </p:extLst>
          </p:nvPr>
        </p:nvGraphicFramePr>
        <p:xfrm>
          <a:off x="2424749" y="181072"/>
          <a:ext cx="6604951" cy="6219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95415" y="2399235"/>
            <a:ext cx="1857210" cy="158221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en-US" sz="2400" b="1" dirty="0" err="1"/>
              <a:t>Langkah-langkah</a:t>
            </a:r>
            <a:r>
              <a:rPr lang="en-US" sz="2400" b="1" dirty="0"/>
              <a:t> </a:t>
            </a:r>
            <a:r>
              <a:rPr lang="en-US" sz="2400" b="1" dirty="0" err="1"/>
              <a:t>Penyusunan</a:t>
            </a:r>
            <a:r>
              <a:rPr lang="en-US" sz="2400" b="1" dirty="0"/>
              <a:t> LED</a:t>
            </a:r>
          </a:p>
        </p:txBody>
      </p:sp>
      <p:sp>
        <p:nvSpPr>
          <p:cNvPr id="9" name="Oval 8"/>
          <p:cNvSpPr/>
          <p:nvPr/>
        </p:nvSpPr>
        <p:spPr>
          <a:xfrm>
            <a:off x="732096" y="169076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88157714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2590800" y="90488"/>
            <a:ext cx="6019800" cy="90328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>
                <a:solidFill>
                  <a:schemeClr val="tx2">
                    <a:satMod val="130000"/>
                  </a:schemeClr>
                </a:solidFill>
              </a:rPr>
              <a:t>Pengolahan Data</a:t>
            </a:r>
            <a:endParaRPr lang="en-US" sz="1000" b="1" i="1">
              <a:solidFill>
                <a:schemeClr val="tx2">
                  <a:satMod val="130000"/>
                </a:schemeClr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486400" y="1676400"/>
            <a:ext cx="2286000" cy="2028825"/>
            <a:chOff x="3504" y="1344"/>
            <a:chExt cx="1440" cy="1278"/>
          </a:xfrm>
        </p:grpSpPr>
        <p:pic>
          <p:nvPicPr>
            <p:cNvPr id="1080" name="Picture 4" descr="TOON3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4" y="1344"/>
              <a:ext cx="1440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781" name="AutoShape 5"/>
            <p:cNvSpPr>
              <a:spLocks noChangeArrowheads="1"/>
            </p:cNvSpPr>
            <p:nvPr/>
          </p:nvSpPr>
          <p:spPr bwMode="auto">
            <a:xfrm>
              <a:off x="4272" y="1680"/>
              <a:ext cx="288" cy="336"/>
            </a:xfrm>
            <a:prstGeom prst="leftArrow">
              <a:avLst>
                <a:gd name="adj1" fmla="val 50000"/>
                <a:gd name="adj2" fmla="val 47222"/>
              </a:avLst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d-ID">
                <a:latin typeface="Arial" charset="0"/>
              </a:endParaRPr>
            </a:p>
          </p:txBody>
        </p:sp>
        <p:sp>
          <p:nvSpPr>
            <p:cNvPr id="1082" name="Text Box 6"/>
            <p:cNvSpPr txBox="1">
              <a:spLocks noChangeArrowheads="1"/>
            </p:cNvSpPr>
            <p:nvPr/>
          </p:nvSpPr>
          <p:spPr bwMode="auto">
            <a:xfrm>
              <a:off x="3600" y="2256"/>
              <a:ext cx="658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b="1">
                  <a:latin typeface="Times New Roman" panose="02020603050405020304" pitchFamily="18" charset="0"/>
                </a:rPr>
                <a:t>Verifikasi</a:t>
              </a:r>
            </a:p>
            <a:p>
              <a:pPr algn="ctr"/>
              <a:r>
                <a:rPr lang="en-US" altLang="en-US" sz="1600" b="1">
                  <a:latin typeface="Times New Roman" panose="02020603050405020304" pitchFamily="18" charset="0"/>
                </a:rPr>
                <a:t>Data</a:t>
              </a:r>
              <a:endParaRPr lang="en-US" altLang="en-US" sz="16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590800" y="1676400"/>
            <a:ext cx="2743200" cy="2028825"/>
            <a:chOff x="1680" y="1344"/>
            <a:chExt cx="1728" cy="1278"/>
          </a:xfrm>
        </p:grpSpPr>
        <p:pic>
          <p:nvPicPr>
            <p:cNvPr id="1077" name="Picture 8" descr="TOON3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0" y="1344"/>
              <a:ext cx="1440" cy="1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785" name="AutoShape 9"/>
            <p:cNvSpPr>
              <a:spLocks noChangeArrowheads="1"/>
            </p:cNvSpPr>
            <p:nvPr/>
          </p:nvSpPr>
          <p:spPr bwMode="auto">
            <a:xfrm>
              <a:off x="3120" y="1680"/>
              <a:ext cx="288" cy="336"/>
            </a:xfrm>
            <a:prstGeom prst="leftArrow">
              <a:avLst>
                <a:gd name="adj1" fmla="val 50000"/>
                <a:gd name="adj2" fmla="val 47222"/>
              </a:avLst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d-ID">
                <a:latin typeface="Arial" charset="0"/>
              </a:endParaRPr>
            </a:p>
          </p:txBody>
        </p:sp>
        <p:sp>
          <p:nvSpPr>
            <p:cNvPr id="1079" name="Text Box 10"/>
            <p:cNvSpPr txBox="1">
              <a:spLocks noChangeArrowheads="1"/>
            </p:cNvSpPr>
            <p:nvPr/>
          </p:nvSpPr>
          <p:spPr bwMode="auto">
            <a:xfrm>
              <a:off x="1872" y="2256"/>
              <a:ext cx="991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b="1">
                  <a:latin typeface="Times New Roman" panose="02020603050405020304" pitchFamily="18" charset="0"/>
                </a:rPr>
                <a:t>Pengelompokan</a:t>
              </a:r>
            </a:p>
            <a:p>
              <a:pPr algn="ctr"/>
              <a:r>
                <a:rPr lang="en-US" altLang="en-US" sz="1600" b="1">
                  <a:latin typeface="Times New Roman" panose="02020603050405020304" pitchFamily="18" charset="0"/>
                </a:rPr>
                <a:t>Data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33400" y="1447800"/>
            <a:ext cx="1981200" cy="2184400"/>
            <a:chOff x="240" y="1152"/>
            <a:chExt cx="1248" cy="1376"/>
          </a:xfrm>
        </p:grpSpPr>
        <p:grpSp>
          <p:nvGrpSpPr>
            <p:cNvPr id="1067" name="Group 12"/>
            <p:cNvGrpSpPr>
              <a:grpSpLocks/>
            </p:cNvGrpSpPr>
            <p:nvPr/>
          </p:nvGrpSpPr>
          <p:grpSpPr bwMode="auto">
            <a:xfrm>
              <a:off x="240" y="1584"/>
              <a:ext cx="720" cy="384"/>
              <a:chOff x="294" y="2700"/>
              <a:chExt cx="1506" cy="516"/>
            </a:xfrm>
          </p:grpSpPr>
          <p:sp>
            <p:nvSpPr>
              <p:cNvPr id="1076" name="Rectangle 13"/>
              <p:cNvSpPr>
                <a:spLocks noChangeArrowheads="1"/>
              </p:cNvSpPr>
              <p:nvPr/>
            </p:nvSpPr>
            <p:spPr bwMode="auto">
              <a:xfrm>
                <a:off x="294" y="2700"/>
                <a:ext cx="1506" cy="51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graphicFrame>
            <p:nvGraphicFramePr>
              <p:cNvPr id="1029" name="Object 5"/>
              <p:cNvGraphicFramePr>
                <a:graphicFrameLocks noChangeAspect="1"/>
              </p:cNvGraphicFramePr>
              <p:nvPr/>
            </p:nvGraphicFramePr>
            <p:xfrm>
              <a:off x="356" y="2754"/>
              <a:ext cx="1371" cy="40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r:id="rId5" imgW="4990680" imgH="1461960" progId="Excel.Sheet.8">
                      <p:embed/>
                    </p:oleObj>
                  </mc:Choice>
                  <mc:Fallback>
                    <p:oleObj name="Worksheet" r:id="rId5" imgW="4990680" imgH="1461960" progId="Excel.Sheet.8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6" y="2754"/>
                            <a:ext cx="1371" cy="402"/>
                          </a:xfrm>
                          <a:prstGeom prst="rect">
                            <a:avLst/>
                          </a:prstGeom>
                          <a:solidFill>
                            <a:schemeClr val="folHlink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068" name="Group 15"/>
            <p:cNvGrpSpPr>
              <a:grpSpLocks/>
            </p:cNvGrpSpPr>
            <p:nvPr/>
          </p:nvGrpSpPr>
          <p:grpSpPr bwMode="auto">
            <a:xfrm>
              <a:off x="240" y="1152"/>
              <a:ext cx="720" cy="384"/>
              <a:chOff x="294" y="2700"/>
              <a:chExt cx="1506" cy="516"/>
            </a:xfrm>
          </p:grpSpPr>
          <p:sp>
            <p:nvSpPr>
              <p:cNvPr id="1075" name="Rectangle 16"/>
              <p:cNvSpPr>
                <a:spLocks noChangeArrowheads="1"/>
              </p:cNvSpPr>
              <p:nvPr/>
            </p:nvSpPr>
            <p:spPr bwMode="auto">
              <a:xfrm>
                <a:off x="294" y="2700"/>
                <a:ext cx="1506" cy="51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graphicFrame>
            <p:nvGraphicFramePr>
              <p:cNvPr id="1028" name="Object 4"/>
              <p:cNvGraphicFramePr>
                <a:graphicFrameLocks noChangeAspect="1"/>
              </p:cNvGraphicFramePr>
              <p:nvPr/>
            </p:nvGraphicFramePr>
            <p:xfrm>
              <a:off x="356" y="2754"/>
              <a:ext cx="1371" cy="40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r:id="rId7" imgW="4990680" imgH="1461960" progId="Excel.Sheet.8">
                      <p:embed/>
                    </p:oleObj>
                  </mc:Choice>
                  <mc:Fallback>
                    <p:oleObj name="Worksheet" r:id="rId7" imgW="4990680" imgH="1461960" progId="Excel.Sheet.8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6" y="2754"/>
                            <a:ext cx="1371" cy="402"/>
                          </a:xfrm>
                          <a:prstGeom prst="rect">
                            <a:avLst/>
                          </a:prstGeom>
                          <a:solidFill>
                            <a:schemeClr val="folHlink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069" name="Group 18"/>
            <p:cNvGrpSpPr>
              <a:grpSpLocks/>
            </p:cNvGrpSpPr>
            <p:nvPr/>
          </p:nvGrpSpPr>
          <p:grpSpPr bwMode="auto">
            <a:xfrm>
              <a:off x="240" y="2016"/>
              <a:ext cx="720" cy="384"/>
              <a:chOff x="294" y="2700"/>
              <a:chExt cx="1506" cy="516"/>
            </a:xfrm>
          </p:grpSpPr>
          <p:sp>
            <p:nvSpPr>
              <p:cNvPr id="1074" name="Rectangle 19"/>
              <p:cNvSpPr>
                <a:spLocks noChangeArrowheads="1"/>
              </p:cNvSpPr>
              <p:nvPr/>
            </p:nvSpPr>
            <p:spPr bwMode="auto">
              <a:xfrm>
                <a:off x="294" y="2700"/>
                <a:ext cx="1506" cy="51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graphicFrame>
            <p:nvGraphicFramePr>
              <p:cNvPr id="1027" name="Object 3"/>
              <p:cNvGraphicFramePr>
                <a:graphicFrameLocks noChangeAspect="1"/>
              </p:cNvGraphicFramePr>
              <p:nvPr/>
            </p:nvGraphicFramePr>
            <p:xfrm>
              <a:off x="356" y="2754"/>
              <a:ext cx="1371" cy="40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Worksheet" r:id="rId8" imgW="4990680" imgH="1461960" progId="Excel.Sheet.8">
                      <p:embed/>
                    </p:oleObj>
                  </mc:Choice>
                  <mc:Fallback>
                    <p:oleObj name="Worksheet" r:id="rId8" imgW="4990680" imgH="1461960" progId="Excel.Sheet.8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6" y="2754"/>
                            <a:ext cx="1371" cy="402"/>
                          </a:xfrm>
                          <a:prstGeom prst="rect">
                            <a:avLst/>
                          </a:prstGeom>
                          <a:solidFill>
                            <a:schemeClr val="folHlink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070" name="Line 21"/>
            <p:cNvSpPr>
              <a:spLocks noChangeShapeType="1"/>
            </p:cNvSpPr>
            <p:nvPr/>
          </p:nvSpPr>
          <p:spPr bwMode="auto">
            <a:xfrm flipH="1" flipV="1">
              <a:off x="1008" y="1344"/>
              <a:ext cx="48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1" name="Line 22"/>
            <p:cNvSpPr>
              <a:spLocks noChangeShapeType="1"/>
            </p:cNvSpPr>
            <p:nvPr/>
          </p:nvSpPr>
          <p:spPr bwMode="auto">
            <a:xfrm flipH="1" flipV="1">
              <a:off x="1056" y="1776"/>
              <a:ext cx="432" cy="4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2" name="Line 23"/>
            <p:cNvSpPr>
              <a:spLocks noChangeShapeType="1"/>
            </p:cNvSpPr>
            <p:nvPr/>
          </p:nvSpPr>
          <p:spPr bwMode="auto">
            <a:xfrm flipH="1">
              <a:off x="1056" y="1824"/>
              <a:ext cx="432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3" name="Text Box 24"/>
            <p:cNvSpPr txBox="1">
              <a:spLocks noChangeArrowheads="1"/>
            </p:cNvSpPr>
            <p:nvPr/>
          </p:nvSpPr>
          <p:spPr bwMode="auto">
            <a:xfrm>
              <a:off x="960" y="2160"/>
              <a:ext cx="421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 b="1">
                  <a:latin typeface="Times New Roman" panose="02020603050405020304" pitchFamily="18" charset="0"/>
                </a:rPr>
                <a:t>Isi</a:t>
              </a:r>
            </a:p>
            <a:p>
              <a:r>
                <a:rPr lang="en-US" altLang="en-US" sz="1600" b="1">
                  <a:latin typeface="Times New Roman" panose="02020603050405020304" pitchFamily="18" charset="0"/>
                </a:rPr>
                <a:t>Tabel</a:t>
              </a:r>
            </a:p>
          </p:txBody>
        </p:sp>
      </p:grpSp>
      <p:grpSp>
        <p:nvGrpSpPr>
          <p:cNvPr id="9" name="Group 29"/>
          <p:cNvGrpSpPr>
            <a:grpSpLocks/>
          </p:cNvGrpSpPr>
          <p:nvPr/>
        </p:nvGrpSpPr>
        <p:grpSpPr bwMode="auto">
          <a:xfrm>
            <a:off x="2590800" y="3810000"/>
            <a:ext cx="1828800" cy="2257425"/>
            <a:chOff x="1680" y="2688"/>
            <a:chExt cx="1152" cy="1422"/>
          </a:xfrm>
        </p:grpSpPr>
        <p:pic>
          <p:nvPicPr>
            <p:cNvPr id="1064" name="Picture 30" descr="TOON8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0" y="2928"/>
              <a:ext cx="1152" cy="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807" name="AutoShape 31"/>
            <p:cNvSpPr>
              <a:spLocks noChangeArrowheads="1"/>
            </p:cNvSpPr>
            <p:nvPr/>
          </p:nvSpPr>
          <p:spPr bwMode="auto">
            <a:xfrm rot="5400000" flipH="1">
              <a:off x="2088" y="2664"/>
              <a:ext cx="288" cy="336"/>
            </a:xfrm>
            <a:prstGeom prst="leftArrow">
              <a:avLst>
                <a:gd name="adj1" fmla="val 50000"/>
                <a:gd name="adj2" fmla="val 47222"/>
              </a:avLst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d-ID">
                <a:latin typeface="Arial" charset="0"/>
              </a:endParaRPr>
            </a:p>
          </p:txBody>
        </p:sp>
        <p:sp>
          <p:nvSpPr>
            <p:cNvPr id="1066" name="Text Box 32"/>
            <p:cNvSpPr txBox="1">
              <a:spLocks noChangeArrowheads="1"/>
            </p:cNvSpPr>
            <p:nvPr/>
          </p:nvSpPr>
          <p:spPr bwMode="auto">
            <a:xfrm>
              <a:off x="1816" y="3744"/>
              <a:ext cx="1013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b="1">
                  <a:latin typeface="Times New Roman" panose="02020603050405020304" pitchFamily="18" charset="0"/>
                </a:rPr>
                <a:t>Cek </a:t>
              </a:r>
              <a:r>
                <a:rPr lang="en-US" altLang="en-US" sz="16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Konsistensi</a:t>
              </a:r>
            </a:p>
            <a:p>
              <a:pPr algn="ctr"/>
              <a:r>
                <a:rPr lang="en-US" altLang="en-US" sz="16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Data</a:t>
              </a:r>
              <a:r>
                <a:rPr lang="en-US" altLang="en-US" sz="1600" b="1">
                  <a:latin typeface="Times New Roman" panose="02020603050405020304" pitchFamily="18" charset="0"/>
                </a:rPr>
                <a:t> antar tabel</a:t>
              </a:r>
            </a:p>
          </p:txBody>
        </p:sp>
      </p:grpSp>
      <p:grpSp>
        <p:nvGrpSpPr>
          <p:cNvPr id="10" name="Group 33"/>
          <p:cNvGrpSpPr>
            <a:grpSpLocks/>
          </p:cNvGrpSpPr>
          <p:nvPr/>
        </p:nvGrpSpPr>
        <p:grpSpPr bwMode="auto">
          <a:xfrm>
            <a:off x="4419600" y="4103688"/>
            <a:ext cx="3214688" cy="2144712"/>
            <a:chOff x="2832" y="2873"/>
            <a:chExt cx="2025" cy="1351"/>
          </a:xfrm>
        </p:grpSpPr>
        <p:sp>
          <p:nvSpPr>
            <p:cNvPr id="75810" name="AutoShape 34"/>
            <p:cNvSpPr>
              <a:spLocks noChangeArrowheads="1"/>
            </p:cNvSpPr>
            <p:nvPr/>
          </p:nvSpPr>
          <p:spPr bwMode="auto">
            <a:xfrm flipH="1">
              <a:off x="2832" y="3120"/>
              <a:ext cx="288" cy="336"/>
            </a:xfrm>
            <a:prstGeom prst="leftArrow">
              <a:avLst>
                <a:gd name="adj1" fmla="val 50000"/>
                <a:gd name="adj2" fmla="val 47222"/>
              </a:avLst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d-ID">
                <a:latin typeface="Arial" charset="0"/>
              </a:endParaRPr>
            </a:p>
          </p:txBody>
        </p:sp>
        <p:sp>
          <p:nvSpPr>
            <p:cNvPr id="1062" name="Text Box 35"/>
            <p:cNvSpPr txBox="1">
              <a:spLocks noChangeArrowheads="1"/>
            </p:cNvSpPr>
            <p:nvPr/>
          </p:nvSpPr>
          <p:spPr bwMode="auto">
            <a:xfrm>
              <a:off x="3120" y="3744"/>
              <a:ext cx="1737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 b="1">
                  <a:latin typeface="Times New Roman" panose="02020603050405020304" pitchFamily="18" charset="0"/>
                </a:rPr>
                <a:t>Analisa </a:t>
              </a:r>
              <a:r>
                <a:rPr lang="id-ID" altLang="en-US" sz="1600" b="1">
                  <a:latin typeface="Times New Roman" panose="02020603050405020304" pitchFamily="18" charset="0"/>
                </a:rPr>
                <a:t>Setiap</a:t>
              </a:r>
              <a:r>
                <a:rPr lang="en-US" altLang="en-US" sz="1600" b="1">
                  <a:latin typeface="Times New Roman" panose="02020603050405020304" pitchFamily="18" charset="0"/>
                </a:rPr>
                <a:t> Tabel</a:t>
              </a:r>
            </a:p>
            <a:p>
              <a:r>
                <a:rPr lang="en-US" altLang="en-US" sz="1400" b="1">
                  <a:latin typeface="Times New Roman" panose="02020603050405020304" pitchFamily="18" charset="0"/>
                </a:rPr>
                <a:t>- </a:t>
              </a:r>
              <a:r>
                <a:rPr lang="en-US" altLang="en-US" sz="14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Performance</a:t>
              </a:r>
              <a:r>
                <a:rPr lang="en-US" altLang="en-US" sz="1400" b="1">
                  <a:latin typeface="Times New Roman" panose="02020603050405020304" pitchFamily="18" charset="0"/>
                </a:rPr>
                <a:t>: lihat </a:t>
              </a:r>
              <a:r>
                <a:rPr lang="en-US" altLang="en-US" sz="14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trend</a:t>
              </a:r>
              <a:endParaRPr lang="en-US" altLang="en-US" sz="1400" b="1">
                <a:latin typeface="Times New Roman" panose="02020603050405020304" pitchFamily="18" charset="0"/>
              </a:endParaRPr>
            </a:p>
            <a:p>
              <a:r>
                <a:rPr lang="en-US" altLang="en-US" sz="1400" b="1">
                  <a:latin typeface="Times New Roman" panose="02020603050405020304" pitchFamily="18" charset="0"/>
                </a:rPr>
                <a:t>- </a:t>
              </a:r>
              <a:r>
                <a:rPr lang="en-US" altLang="en-US" sz="1400" b="1" i="1">
                  <a:solidFill>
                    <a:srgbClr val="CC0000"/>
                  </a:solidFill>
                  <a:latin typeface="Times New Roman" panose="02020603050405020304" pitchFamily="18" charset="0"/>
                </a:rPr>
                <a:t>Profile</a:t>
              </a:r>
              <a:r>
                <a:rPr lang="en-US" altLang="en-US" sz="1400" b="1">
                  <a:latin typeface="Times New Roman" panose="02020603050405020304" pitchFamily="18" charset="0"/>
                </a:rPr>
                <a:t>: bandingkan dng standar</a:t>
              </a:r>
            </a:p>
          </p:txBody>
        </p:sp>
        <p:pic>
          <p:nvPicPr>
            <p:cNvPr id="1063" name="Picture 36" descr="TOON18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6" y="2873"/>
              <a:ext cx="1200" cy="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Group 37"/>
          <p:cNvGrpSpPr>
            <a:grpSpLocks/>
          </p:cNvGrpSpPr>
          <p:nvPr/>
        </p:nvGrpSpPr>
        <p:grpSpPr bwMode="auto">
          <a:xfrm>
            <a:off x="7086600" y="3886200"/>
            <a:ext cx="1752600" cy="2311400"/>
            <a:chOff x="4512" y="2736"/>
            <a:chExt cx="1104" cy="1456"/>
          </a:xfrm>
        </p:grpSpPr>
        <p:grpSp>
          <p:nvGrpSpPr>
            <p:cNvPr id="1043" name="Group 38"/>
            <p:cNvGrpSpPr>
              <a:grpSpLocks/>
            </p:cNvGrpSpPr>
            <p:nvPr/>
          </p:nvGrpSpPr>
          <p:grpSpPr bwMode="auto">
            <a:xfrm>
              <a:off x="4944" y="3504"/>
              <a:ext cx="672" cy="688"/>
              <a:chOff x="4944" y="3504"/>
              <a:chExt cx="672" cy="688"/>
            </a:xfrm>
          </p:grpSpPr>
          <p:grpSp>
            <p:nvGrpSpPr>
              <p:cNvPr id="1058" name="Group 39"/>
              <p:cNvGrpSpPr>
                <a:grpSpLocks/>
              </p:cNvGrpSpPr>
              <p:nvPr/>
            </p:nvGrpSpPr>
            <p:grpSpPr bwMode="auto">
              <a:xfrm>
                <a:off x="4944" y="3504"/>
                <a:ext cx="672" cy="384"/>
                <a:chOff x="294" y="2700"/>
                <a:chExt cx="1506" cy="516"/>
              </a:xfrm>
            </p:grpSpPr>
            <p:sp>
              <p:nvSpPr>
                <p:cNvPr id="1060" name="Rectangle 40"/>
                <p:cNvSpPr>
                  <a:spLocks noChangeArrowheads="1"/>
                </p:cNvSpPr>
                <p:nvPr/>
              </p:nvSpPr>
              <p:spPr bwMode="auto">
                <a:xfrm>
                  <a:off x="294" y="2700"/>
                  <a:ext cx="1506" cy="51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graphicFrame>
              <p:nvGraphicFramePr>
                <p:cNvPr id="1026" name="Object 2"/>
                <p:cNvGraphicFramePr>
                  <a:graphicFrameLocks noChangeAspect="1"/>
                </p:cNvGraphicFramePr>
                <p:nvPr/>
              </p:nvGraphicFramePr>
              <p:xfrm>
                <a:off x="356" y="2754"/>
                <a:ext cx="1371" cy="40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Worksheet" r:id="rId11" imgW="4990680" imgH="1461960" progId="Excel.Sheet.8">
                        <p:embed/>
                      </p:oleObj>
                    </mc:Choice>
                    <mc:Fallback>
                      <p:oleObj name="Worksheet" r:id="rId11" imgW="4990680" imgH="1461960" progId="Excel.Sheet.8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56" y="2754"/>
                              <a:ext cx="1371" cy="402"/>
                            </a:xfrm>
                            <a:prstGeom prst="rect">
                              <a:avLst/>
                            </a:prstGeom>
                            <a:solidFill>
                              <a:schemeClr val="folHlink"/>
                            </a:solidFill>
                            <a:ln>
                              <a:noFill/>
                            </a:ln>
                            <a:effectLst/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1059" name="Text Box 42"/>
              <p:cNvSpPr txBox="1">
                <a:spLocks noChangeArrowheads="1"/>
              </p:cNvSpPr>
              <p:nvPr/>
            </p:nvSpPr>
            <p:spPr bwMode="auto">
              <a:xfrm>
                <a:off x="5037" y="3903"/>
                <a:ext cx="485" cy="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800" b="1">
                    <a:latin typeface="Times New Roman" panose="02020603050405020304" pitchFamily="18" charset="0"/>
                  </a:rPr>
                  <a:t>Kesimpulan: </a:t>
                </a:r>
              </a:p>
              <a:p>
                <a:pPr algn="ctr"/>
                <a:r>
                  <a:rPr lang="en-US" altLang="en-US" sz="800" b="1">
                    <a:latin typeface="Times New Roman" panose="02020603050405020304" pitchFamily="18" charset="0"/>
                  </a:rPr>
                  <a:t>……………</a:t>
                </a:r>
              </a:p>
              <a:p>
                <a:pPr algn="ctr"/>
                <a:r>
                  <a:rPr lang="en-US" altLang="en-US" sz="800" b="1">
                    <a:latin typeface="Times New Roman" panose="02020603050405020304" pitchFamily="18" charset="0"/>
                  </a:rPr>
                  <a:t>……………</a:t>
                </a:r>
              </a:p>
            </p:txBody>
          </p:sp>
        </p:grpSp>
        <p:grpSp>
          <p:nvGrpSpPr>
            <p:cNvPr id="1044" name="Group 43"/>
            <p:cNvGrpSpPr>
              <a:grpSpLocks/>
            </p:cNvGrpSpPr>
            <p:nvPr/>
          </p:nvGrpSpPr>
          <p:grpSpPr bwMode="auto">
            <a:xfrm>
              <a:off x="4944" y="2736"/>
              <a:ext cx="642" cy="688"/>
              <a:chOff x="4848" y="3264"/>
              <a:chExt cx="642" cy="688"/>
            </a:xfrm>
          </p:grpSpPr>
          <p:grpSp>
            <p:nvGrpSpPr>
              <p:cNvPr id="1047" name="Group 44"/>
              <p:cNvGrpSpPr>
                <a:grpSpLocks/>
              </p:cNvGrpSpPr>
              <p:nvPr/>
            </p:nvGrpSpPr>
            <p:grpSpPr bwMode="auto">
              <a:xfrm>
                <a:off x="4848" y="3264"/>
                <a:ext cx="642" cy="372"/>
                <a:chOff x="2508" y="1896"/>
                <a:chExt cx="882" cy="516"/>
              </a:xfrm>
            </p:grpSpPr>
            <p:sp>
              <p:nvSpPr>
                <p:cNvPr id="1049" name="Rectangle 45"/>
                <p:cNvSpPr>
                  <a:spLocks noChangeArrowheads="1"/>
                </p:cNvSpPr>
                <p:nvPr/>
              </p:nvSpPr>
              <p:spPr bwMode="auto">
                <a:xfrm>
                  <a:off x="2508" y="1896"/>
                  <a:ext cx="882" cy="51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grpSp>
              <p:nvGrpSpPr>
                <p:cNvPr id="1050" name="Group 46"/>
                <p:cNvGrpSpPr>
                  <a:grpSpLocks/>
                </p:cNvGrpSpPr>
                <p:nvPr/>
              </p:nvGrpSpPr>
              <p:grpSpPr bwMode="auto">
                <a:xfrm>
                  <a:off x="2562" y="1950"/>
                  <a:ext cx="732" cy="396"/>
                  <a:chOff x="2562" y="1950"/>
                  <a:chExt cx="732" cy="396"/>
                </a:xfrm>
              </p:grpSpPr>
              <p:sp>
                <p:nvSpPr>
                  <p:cNvPr id="1051" name="Freeform 47"/>
                  <p:cNvSpPr>
                    <a:spLocks/>
                  </p:cNvSpPr>
                  <p:nvPr/>
                </p:nvSpPr>
                <p:spPr bwMode="auto">
                  <a:xfrm>
                    <a:off x="2562" y="2340"/>
                    <a:ext cx="732" cy="3"/>
                  </a:xfrm>
                  <a:custGeom>
                    <a:avLst/>
                    <a:gdLst>
                      <a:gd name="T0" fmla="*/ 0 w 732"/>
                      <a:gd name="T1" fmla="*/ 3 h 3"/>
                      <a:gd name="T2" fmla="*/ 732 w 732"/>
                      <a:gd name="T3" fmla="*/ 0 h 3"/>
                      <a:gd name="T4" fmla="*/ 0 60000 65536"/>
                      <a:gd name="T5" fmla="*/ 0 60000 65536"/>
                      <a:gd name="T6" fmla="*/ 0 w 732"/>
                      <a:gd name="T7" fmla="*/ 0 h 3"/>
                      <a:gd name="T8" fmla="*/ 732 w 732"/>
                      <a:gd name="T9" fmla="*/ 3 h 3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732" h="3">
                        <a:moveTo>
                          <a:pt x="0" y="3"/>
                        </a:moveTo>
                        <a:lnTo>
                          <a:pt x="732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endParaRPr lang="en-US" altLang="en-US"/>
                  </a:p>
                </p:txBody>
              </p:sp>
              <p:sp>
                <p:nvSpPr>
                  <p:cNvPr id="1052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2562" y="2232"/>
                    <a:ext cx="727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sysDot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53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2562" y="2010"/>
                    <a:ext cx="727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sysDot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054" name="Freeform 50"/>
                  <p:cNvSpPr>
                    <a:spLocks/>
                  </p:cNvSpPr>
                  <p:nvPr/>
                </p:nvSpPr>
                <p:spPr bwMode="auto">
                  <a:xfrm>
                    <a:off x="2562" y="2155"/>
                    <a:ext cx="724" cy="70"/>
                  </a:xfrm>
                  <a:custGeom>
                    <a:avLst/>
                    <a:gdLst>
                      <a:gd name="T0" fmla="*/ 0 w 3726"/>
                      <a:gd name="T1" fmla="*/ 426 h 426"/>
                      <a:gd name="T2" fmla="*/ 1686 w 3726"/>
                      <a:gd name="T3" fmla="*/ 108 h 426"/>
                      <a:gd name="T4" fmla="*/ 3726 w 3726"/>
                      <a:gd name="T5" fmla="*/ 24 h 426"/>
                      <a:gd name="T6" fmla="*/ 0 60000 65536"/>
                      <a:gd name="T7" fmla="*/ 0 60000 65536"/>
                      <a:gd name="T8" fmla="*/ 0 60000 65536"/>
                      <a:gd name="T9" fmla="*/ 0 w 3726"/>
                      <a:gd name="T10" fmla="*/ 0 h 426"/>
                      <a:gd name="T11" fmla="*/ 3726 w 3726"/>
                      <a:gd name="T12" fmla="*/ 426 h 42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3726" h="426">
                        <a:moveTo>
                          <a:pt x="0" y="426"/>
                        </a:moveTo>
                        <a:cubicBezTo>
                          <a:pt x="281" y="373"/>
                          <a:pt x="1065" y="175"/>
                          <a:pt x="1686" y="108"/>
                        </a:cubicBezTo>
                        <a:cubicBezTo>
                          <a:pt x="2430" y="0"/>
                          <a:pt x="3301" y="42"/>
                          <a:pt x="3726" y="24"/>
                        </a:cubicBezTo>
                      </a:path>
                    </a:pathLst>
                  </a:custGeom>
                  <a:noFill/>
                  <a:ln w="9525">
                    <a:solidFill>
                      <a:srgbClr val="33CC33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endParaRPr lang="en-US" altLang="en-US"/>
                  </a:p>
                </p:txBody>
              </p:sp>
              <p:sp>
                <p:nvSpPr>
                  <p:cNvPr id="1055" name="Freeform 51"/>
                  <p:cNvSpPr>
                    <a:spLocks/>
                  </p:cNvSpPr>
                  <p:nvPr/>
                </p:nvSpPr>
                <p:spPr bwMode="auto">
                  <a:xfrm>
                    <a:off x="2562" y="2077"/>
                    <a:ext cx="717" cy="148"/>
                  </a:xfrm>
                  <a:custGeom>
                    <a:avLst/>
                    <a:gdLst>
                      <a:gd name="T0" fmla="*/ 0 w 3690"/>
                      <a:gd name="T1" fmla="*/ 902 h 902"/>
                      <a:gd name="T2" fmla="*/ 1854 w 3690"/>
                      <a:gd name="T3" fmla="*/ 152 h 902"/>
                      <a:gd name="T4" fmla="*/ 3690 w 3690"/>
                      <a:gd name="T5" fmla="*/ 14 h 902"/>
                      <a:gd name="T6" fmla="*/ 0 60000 65536"/>
                      <a:gd name="T7" fmla="*/ 0 60000 65536"/>
                      <a:gd name="T8" fmla="*/ 0 60000 65536"/>
                      <a:gd name="T9" fmla="*/ 0 w 3690"/>
                      <a:gd name="T10" fmla="*/ 0 h 902"/>
                      <a:gd name="T11" fmla="*/ 3690 w 3690"/>
                      <a:gd name="T12" fmla="*/ 902 h 902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3690" h="902">
                        <a:moveTo>
                          <a:pt x="0" y="902"/>
                        </a:moveTo>
                        <a:cubicBezTo>
                          <a:pt x="309" y="777"/>
                          <a:pt x="1239" y="300"/>
                          <a:pt x="1854" y="152"/>
                        </a:cubicBezTo>
                        <a:cubicBezTo>
                          <a:pt x="2470" y="0"/>
                          <a:pt x="3308" y="43"/>
                          <a:pt x="3690" y="14"/>
                        </a:cubicBezTo>
                      </a:path>
                    </a:pathLst>
                  </a:custGeom>
                  <a:noFill/>
                  <a:ln w="9525">
                    <a:solidFill>
                      <a:srgbClr val="33CC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endParaRPr lang="en-US" altLang="en-US"/>
                  </a:p>
                </p:txBody>
              </p:sp>
              <p:sp>
                <p:nvSpPr>
                  <p:cNvPr id="1056" name="Freeform 52"/>
                  <p:cNvSpPr>
                    <a:spLocks/>
                  </p:cNvSpPr>
                  <p:nvPr/>
                </p:nvSpPr>
                <p:spPr bwMode="auto">
                  <a:xfrm>
                    <a:off x="2562" y="1998"/>
                    <a:ext cx="720" cy="227"/>
                  </a:xfrm>
                  <a:custGeom>
                    <a:avLst/>
                    <a:gdLst>
                      <a:gd name="T0" fmla="*/ 0 w 3708"/>
                      <a:gd name="T1" fmla="*/ 1379 h 1379"/>
                      <a:gd name="T2" fmla="*/ 726 w 3708"/>
                      <a:gd name="T3" fmla="*/ 965 h 1379"/>
                      <a:gd name="T4" fmla="*/ 2118 w 3708"/>
                      <a:gd name="T5" fmla="*/ 149 h 1379"/>
                      <a:gd name="T6" fmla="*/ 3708 w 3708"/>
                      <a:gd name="T7" fmla="*/ 4 h 137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3708"/>
                      <a:gd name="T13" fmla="*/ 0 h 1379"/>
                      <a:gd name="T14" fmla="*/ 3708 w 3708"/>
                      <a:gd name="T15" fmla="*/ 1379 h 137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3708" h="1379">
                        <a:moveTo>
                          <a:pt x="0" y="1379"/>
                        </a:moveTo>
                        <a:cubicBezTo>
                          <a:pt x="121" y="1310"/>
                          <a:pt x="408" y="1199"/>
                          <a:pt x="726" y="965"/>
                        </a:cubicBezTo>
                        <a:cubicBezTo>
                          <a:pt x="1044" y="731"/>
                          <a:pt x="1643" y="298"/>
                          <a:pt x="2118" y="149"/>
                        </a:cubicBezTo>
                        <a:cubicBezTo>
                          <a:pt x="2593" y="0"/>
                          <a:pt x="3377" y="34"/>
                          <a:pt x="3708" y="4"/>
                        </a:cubicBezTo>
                      </a:path>
                    </a:pathLst>
                  </a:custGeom>
                  <a:noFill/>
                  <a:ln w="9525">
                    <a:solidFill>
                      <a:srgbClr val="0000CC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endParaRPr lang="en-US" altLang="en-US"/>
                  </a:p>
                </p:txBody>
              </p:sp>
              <p:sp>
                <p:nvSpPr>
                  <p:cNvPr id="1057" name="Freeform 53"/>
                  <p:cNvSpPr>
                    <a:spLocks/>
                  </p:cNvSpPr>
                  <p:nvPr/>
                </p:nvSpPr>
                <p:spPr bwMode="auto">
                  <a:xfrm>
                    <a:off x="2562" y="1950"/>
                    <a:ext cx="1" cy="396"/>
                  </a:xfrm>
                  <a:custGeom>
                    <a:avLst/>
                    <a:gdLst>
                      <a:gd name="T0" fmla="*/ 0 w 3"/>
                      <a:gd name="T1" fmla="*/ 0 h 2400"/>
                      <a:gd name="T2" fmla="*/ 3 w 3"/>
                      <a:gd name="T3" fmla="*/ 2400 h 2400"/>
                      <a:gd name="T4" fmla="*/ 0 60000 65536"/>
                      <a:gd name="T5" fmla="*/ 0 60000 65536"/>
                      <a:gd name="T6" fmla="*/ 0 w 3"/>
                      <a:gd name="T7" fmla="*/ 0 h 2400"/>
                      <a:gd name="T8" fmla="*/ 3 w 3"/>
                      <a:gd name="T9" fmla="*/ 2400 h 2400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3" h="2400">
                        <a:moveTo>
                          <a:pt x="0" y="0"/>
                        </a:moveTo>
                        <a:lnTo>
                          <a:pt x="3" y="240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endParaRPr lang="en-US" altLang="en-US"/>
                  </a:p>
                </p:txBody>
              </p:sp>
            </p:grpSp>
          </p:grpSp>
          <p:sp>
            <p:nvSpPr>
              <p:cNvPr id="1048" name="Text Box 54"/>
              <p:cNvSpPr txBox="1">
                <a:spLocks noChangeArrowheads="1"/>
              </p:cNvSpPr>
              <p:nvPr/>
            </p:nvSpPr>
            <p:spPr bwMode="auto">
              <a:xfrm>
                <a:off x="4903" y="3663"/>
                <a:ext cx="485" cy="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800" b="1">
                    <a:latin typeface="Times New Roman" panose="02020603050405020304" pitchFamily="18" charset="0"/>
                  </a:rPr>
                  <a:t>Kesimpulan: </a:t>
                </a:r>
              </a:p>
              <a:p>
                <a:pPr algn="ctr"/>
                <a:r>
                  <a:rPr lang="en-US" altLang="en-US" sz="800" b="1">
                    <a:latin typeface="Times New Roman" panose="02020603050405020304" pitchFamily="18" charset="0"/>
                  </a:rPr>
                  <a:t>……………</a:t>
                </a:r>
              </a:p>
              <a:p>
                <a:pPr algn="ctr"/>
                <a:r>
                  <a:rPr lang="en-US" altLang="en-US" sz="800" b="1">
                    <a:latin typeface="Times New Roman" panose="02020603050405020304" pitchFamily="18" charset="0"/>
                  </a:rPr>
                  <a:t>……………</a:t>
                </a:r>
              </a:p>
            </p:txBody>
          </p:sp>
        </p:grpSp>
        <p:sp>
          <p:nvSpPr>
            <p:cNvPr id="1045" name="Line 55"/>
            <p:cNvSpPr>
              <a:spLocks noChangeShapeType="1"/>
            </p:cNvSpPr>
            <p:nvPr/>
          </p:nvSpPr>
          <p:spPr bwMode="auto">
            <a:xfrm flipV="1">
              <a:off x="4512" y="2976"/>
              <a:ext cx="384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6" name="Line 56"/>
            <p:cNvSpPr>
              <a:spLocks noChangeShapeType="1"/>
            </p:cNvSpPr>
            <p:nvPr/>
          </p:nvSpPr>
          <p:spPr bwMode="auto">
            <a:xfrm>
              <a:off x="4512" y="3312"/>
              <a:ext cx="336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" name="Group 57"/>
          <p:cNvGrpSpPr>
            <a:grpSpLocks/>
          </p:cNvGrpSpPr>
          <p:nvPr/>
        </p:nvGrpSpPr>
        <p:grpSpPr bwMode="auto">
          <a:xfrm>
            <a:off x="7315200" y="1676400"/>
            <a:ext cx="1392238" cy="2028825"/>
            <a:chOff x="4608" y="1152"/>
            <a:chExt cx="877" cy="1278"/>
          </a:xfrm>
        </p:grpSpPr>
        <p:sp>
          <p:nvSpPr>
            <p:cNvPr id="1041" name="Text Box 58"/>
            <p:cNvSpPr txBox="1">
              <a:spLocks noChangeArrowheads="1"/>
            </p:cNvSpPr>
            <p:nvPr/>
          </p:nvSpPr>
          <p:spPr bwMode="auto">
            <a:xfrm>
              <a:off x="4608" y="2064"/>
              <a:ext cx="877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en-US" sz="1600" b="1">
                  <a:latin typeface="Times New Roman" panose="02020603050405020304" pitchFamily="18" charset="0"/>
                </a:rPr>
                <a:t>Pengumpulan</a:t>
              </a:r>
              <a:br>
                <a:rPr lang="en-US" altLang="en-US" sz="1600" b="1">
                  <a:latin typeface="Times New Roman" panose="02020603050405020304" pitchFamily="18" charset="0"/>
                </a:rPr>
              </a:br>
              <a:r>
                <a:rPr lang="en-US" altLang="en-US" sz="1600" b="1">
                  <a:latin typeface="Times New Roman" panose="02020603050405020304" pitchFamily="18" charset="0"/>
                </a:rPr>
                <a:t>Data</a:t>
              </a:r>
            </a:p>
          </p:txBody>
        </p:sp>
        <p:pic>
          <p:nvPicPr>
            <p:cNvPr id="1042" name="Picture 59" descr="j0280731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739" y="1152"/>
              <a:ext cx="615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2725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Box 135"/>
          <p:cNvSpPr txBox="1"/>
          <p:nvPr/>
        </p:nvSpPr>
        <p:spPr>
          <a:xfrm>
            <a:off x="3426096" y="4632234"/>
            <a:ext cx="5428343" cy="18578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b"/>
          <a:lstStyle/>
          <a:p>
            <a:pPr algn="r">
              <a:defRPr/>
            </a:pPr>
            <a:r>
              <a:rPr lang="id-ID" sz="2800" b="1">
                <a:latin typeface="+mj-lt"/>
                <a:cs typeface="Times New Roman" pitchFamily="18" charset="0"/>
              </a:rPr>
              <a:t>Konsolidasi institusi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3410856" y="1233714"/>
            <a:ext cx="5428343" cy="18578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r">
              <a:defRPr/>
            </a:pPr>
            <a:r>
              <a:rPr lang="id-ID" sz="2800" b="1">
                <a:latin typeface="+mj-lt"/>
                <a:cs typeface="Times New Roman" pitchFamily="18" charset="0"/>
              </a:rPr>
              <a:t>Pengembangan institusi</a:t>
            </a:r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id-ID" sz="3200" b="1">
                <a:solidFill>
                  <a:schemeClr val="tx2">
                    <a:satMod val="130000"/>
                  </a:schemeClr>
                </a:solidFill>
              </a:rPr>
              <a:t>Analisis TOWS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14463" y="1717675"/>
            <a:ext cx="1600200" cy="4114800"/>
            <a:chOff x="192" y="1152"/>
            <a:chExt cx="1008" cy="2592"/>
          </a:xfrm>
        </p:grpSpPr>
        <p:grpSp>
          <p:nvGrpSpPr>
            <p:cNvPr id="2162" name="Group 4"/>
            <p:cNvGrpSpPr>
              <a:grpSpLocks/>
            </p:cNvGrpSpPr>
            <p:nvPr/>
          </p:nvGrpSpPr>
          <p:grpSpPr bwMode="auto">
            <a:xfrm>
              <a:off x="192" y="1536"/>
              <a:ext cx="1008" cy="2208"/>
              <a:chOff x="192" y="1536"/>
              <a:chExt cx="1008" cy="2208"/>
            </a:xfrm>
          </p:grpSpPr>
          <p:grpSp>
            <p:nvGrpSpPr>
              <p:cNvPr id="2165" name="Group 5"/>
              <p:cNvGrpSpPr>
                <a:grpSpLocks/>
              </p:cNvGrpSpPr>
              <p:nvPr/>
            </p:nvGrpSpPr>
            <p:grpSpPr bwMode="auto">
              <a:xfrm>
                <a:off x="240" y="1728"/>
                <a:ext cx="882" cy="1930"/>
                <a:chOff x="240" y="1248"/>
                <a:chExt cx="882" cy="1930"/>
              </a:xfrm>
            </p:grpSpPr>
            <p:grpSp>
              <p:nvGrpSpPr>
                <p:cNvPr id="2167" name="Group 6"/>
                <p:cNvGrpSpPr>
                  <a:grpSpLocks/>
                </p:cNvGrpSpPr>
                <p:nvPr/>
              </p:nvGrpSpPr>
              <p:grpSpPr bwMode="auto">
                <a:xfrm>
                  <a:off x="240" y="1248"/>
                  <a:ext cx="882" cy="922"/>
                  <a:chOff x="480" y="3072"/>
                  <a:chExt cx="882" cy="922"/>
                </a:xfrm>
              </p:grpSpPr>
              <p:grpSp>
                <p:nvGrpSpPr>
                  <p:cNvPr id="2180" name="Group 7"/>
                  <p:cNvGrpSpPr>
                    <a:grpSpLocks/>
                  </p:cNvGrpSpPr>
                  <p:nvPr/>
                </p:nvGrpSpPr>
                <p:grpSpPr bwMode="auto">
                  <a:xfrm>
                    <a:off x="480" y="3072"/>
                    <a:ext cx="882" cy="516"/>
                    <a:chOff x="294" y="2700"/>
                    <a:chExt cx="1506" cy="516"/>
                  </a:xfrm>
                </p:grpSpPr>
                <p:sp>
                  <p:nvSpPr>
                    <p:cNvPr id="2182" name="Rectangle 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4" y="2700"/>
                      <a:ext cx="1506" cy="516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endParaRPr lang="en-US" altLang="en-US"/>
                    </a:p>
                  </p:txBody>
                </p:sp>
                <p:graphicFrame>
                  <p:nvGraphicFramePr>
                    <p:cNvPr id="2050" name="Object 2"/>
                    <p:cNvGraphicFramePr>
                      <a:graphicFrameLocks noChangeAspect="1"/>
                    </p:cNvGraphicFramePr>
                    <p:nvPr/>
                  </p:nvGraphicFramePr>
                  <p:xfrm>
                    <a:off x="356" y="2754"/>
                    <a:ext cx="1371" cy="40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name="Worksheet" r:id="rId3" imgW="4990680" imgH="1461960" progId="Excel.Sheet.8">
                            <p:embed/>
                          </p:oleObj>
                        </mc:Choice>
                        <mc:Fallback>
                          <p:oleObj name="Worksheet" r:id="rId3" imgW="4990680" imgH="1461960" progId="Excel.Sheet.8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4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356" y="2754"/>
                                  <a:ext cx="1371" cy="402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folHlink"/>
                                </a:solidFill>
                                <a:ln>
                                  <a:noFill/>
                                </a:ln>
                                <a:effectLst/>
                                <a:extLs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chemeClr val="tx1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sp>
                <p:nvSpPr>
                  <p:cNvPr id="2181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34" y="3648"/>
                    <a:ext cx="575" cy="3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ctr"/>
                    <a:r>
                      <a:rPr lang="en-US" altLang="en-US" sz="1000" b="1">
                        <a:latin typeface="Times New Roman" panose="02020603050405020304" pitchFamily="18" charset="0"/>
                      </a:rPr>
                      <a:t>Kesimpulan: </a:t>
                    </a:r>
                  </a:p>
                  <a:p>
                    <a:pPr algn="ctr"/>
                    <a:r>
                      <a:rPr lang="en-US" altLang="en-US" sz="1000" b="1">
                        <a:latin typeface="Times New Roman" panose="02020603050405020304" pitchFamily="18" charset="0"/>
                      </a:rPr>
                      <a:t>……………</a:t>
                    </a:r>
                  </a:p>
                  <a:p>
                    <a:pPr algn="ctr"/>
                    <a:r>
                      <a:rPr lang="en-US" altLang="en-US" sz="1000" b="1">
                        <a:latin typeface="Times New Roman" panose="02020603050405020304" pitchFamily="18" charset="0"/>
                      </a:rPr>
                      <a:t>……………</a:t>
                    </a:r>
                  </a:p>
                </p:txBody>
              </p:sp>
            </p:grpSp>
            <p:grpSp>
              <p:nvGrpSpPr>
                <p:cNvPr id="2168" name="Group 11"/>
                <p:cNvGrpSpPr>
                  <a:grpSpLocks/>
                </p:cNvGrpSpPr>
                <p:nvPr/>
              </p:nvGrpSpPr>
              <p:grpSpPr bwMode="auto">
                <a:xfrm>
                  <a:off x="240" y="2256"/>
                  <a:ext cx="882" cy="922"/>
                  <a:chOff x="1632" y="3072"/>
                  <a:chExt cx="882" cy="922"/>
                </a:xfrm>
              </p:grpSpPr>
              <p:grpSp>
                <p:nvGrpSpPr>
                  <p:cNvPr id="2169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1632" y="3072"/>
                    <a:ext cx="882" cy="516"/>
                    <a:chOff x="2508" y="1896"/>
                    <a:chExt cx="882" cy="516"/>
                  </a:xfrm>
                </p:grpSpPr>
                <p:sp>
                  <p:nvSpPr>
                    <p:cNvPr id="2171" name="Rectangle 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08" y="1896"/>
                      <a:ext cx="882" cy="516"/>
                    </a:xfrm>
                    <a:prstGeom prst="rect">
                      <a:avLst/>
                    </a:prstGeom>
                    <a:solidFill>
                      <a:schemeClr val="folHlink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endParaRPr lang="en-US" altLang="en-US"/>
                    </a:p>
                  </p:txBody>
                </p:sp>
                <p:grpSp>
                  <p:nvGrpSpPr>
                    <p:cNvPr id="2172" name="Group 1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62" y="1950"/>
                      <a:ext cx="732" cy="396"/>
                      <a:chOff x="2562" y="1950"/>
                      <a:chExt cx="732" cy="396"/>
                    </a:xfrm>
                  </p:grpSpPr>
                  <p:sp>
                    <p:nvSpPr>
                      <p:cNvPr id="2173" name="Freeform 1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62" y="2340"/>
                        <a:ext cx="732" cy="3"/>
                      </a:xfrm>
                      <a:custGeom>
                        <a:avLst/>
                        <a:gdLst>
                          <a:gd name="T0" fmla="*/ 0 w 732"/>
                          <a:gd name="T1" fmla="*/ 3 h 3"/>
                          <a:gd name="T2" fmla="*/ 732 w 732"/>
                          <a:gd name="T3" fmla="*/ 0 h 3"/>
                          <a:gd name="T4" fmla="*/ 0 60000 65536"/>
                          <a:gd name="T5" fmla="*/ 0 60000 65536"/>
                          <a:gd name="T6" fmla="*/ 0 w 732"/>
                          <a:gd name="T7" fmla="*/ 0 h 3"/>
                          <a:gd name="T8" fmla="*/ 732 w 732"/>
                          <a:gd name="T9" fmla="*/ 3 h 3"/>
                        </a:gdLst>
                        <a:ahLst/>
                        <a:cxnLst>
                          <a:cxn ang="T4">
                            <a:pos x="T0" y="T1"/>
                          </a:cxn>
                          <a:cxn ang="T5">
                            <a:pos x="T2" y="T3"/>
                          </a:cxn>
                        </a:cxnLst>
                        <a:rect l="T6" t="T7" r="T8" b="T9"/>
                        <a:pathLst>
                          <a:path w="732" h="3">
                            <a:moveTo>
                              <a:pt x="0" y="3"/>
                            </a:moveTo>
                            <a:lnTo>
                              <a:pt x="732" y="0"/>
                            </a:lnTo>
                          </a:path>
                        </a:pathLst>
                      </a:cu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endParaRPr lang="en-US" altLang="en-US"/>
                      </a:p>
                    </p:txBody>
                  </p:sp>
                  <p:sp>
                    <p:nvSpPr>
                      <p:cNvPr id="2174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62" y="2232"/>
                        <a:ext cx="727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prstDash val="sysDot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175" name="Line 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62" y="2010"/>
                        <a:ext cx="727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prstDash val="sysDot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176" name="Freeform 1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62" y="2155"/>
                        <a:ext cx="724" cy="70"/>
                      </a:xfrm>
                      <a:custGeom>
                        <a:avLst/>
                        <a:gdLst>
                          <a:gd name="T0" fmla="*/ 0 w 3726"/>
                          <a:gd name="T1" fmla="*/ 426 h 426"/>
                          <a:gd name="T2" fmla="*/ 1686 w 3726"/>
                          <a:gd name="T3" fmla="*/ 108 h 426"/>
                          <a:gd name="T4" fmla="*/ 3726 w 3726"/>
                          <a:gd name="T5" fmla="*/ 24 h 426"/>
                          <a:gd name="T6" fmla="*/ 0 60000 65536"/>
                          <a:gd name="T7" fmla="*/ 0 60000 65536"/>
                          <a:gd name="T8" fmla="*/ 0 60000 65536"/>
                          <a:gd name="T9" fmla="*/ 0 w 3726"/>
                          <a:gd name="T10" fmla="*/ 0 h 426"/>
                          <a:gd name="T11" fmla="*/ 3726 w 3726"/>
                          <a:gd name="T12" fmla="*/ 426 h 426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3726" h="426">
                            <a:moveTo>
                              <a:pt x="0" y="426"/>
                            </a:moveTo>
                            <a:cubicBezTo>
                              <a:pt x="281" y="373"/>
                              <a:pt x="1065" y="175"/>
                              <a:pt x="1686" y="108"/>
                            </a:cubicBezTo>
                            <a:cubicBezTo>
                              <a:pt x="2430" y="0"/>
                              <a:pt x="3301" y="42"/>
                              <a:pt x="3726" y="24"/>
                            </a:cubicBezTo>
                          </a:path>
                        </a:pathLst>
                      </a:custGeom>
                      <a:noFill/>
                      <a:ln w="9525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endParaRPr lang="en-US" altLang="en-US"/>
                      </a:p>
                    </p:txBody>
                  </p:sp>
                  <p:sp>
                    <p:nvSpPr>
                      <p:cNvPr id="2177" name="Freeform 1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62" y="2077"/>
                        <a:ext cx="717" cy="148"/>
                      </a:xfrm>
                      <a:custGeom>
                        <a:avLst/>
                        <a:gdLst>
                          <a:gd name="T0" fmla="*/ 0 w 3690"/>
                          <a:gd name="T1" fmla="*/ 902 h 902"/>
                          <a:gd name="T2" fmla="*/ 1854 w 3690"/>
                          <a:gd name="T3" fmla="*/ 152 h 902"/>
                          <a:gd name="T4" fmla="*/ 3690 w 3690"/>
                          <a:gd name="T5" fmla="*/ 14 h 902"/>
                          <a:gd name="T6" fmla="*/ 0 60000 65536"/>
                          <a:gd name="T7" fmla="*/ 0 60000 65536"/>
                          <a:gd name="T8" fmla="*/ 0 60000 65536"/>
                          <a:gd name="T9" fmla="*/ 0 w 3690"/>
                          <a:gd name="T10" fmla="*/ 0 h 902"/>
                          <a:gd name="T11" fmla="*/ 3690 w 3690"/>
                          <a:gd name="T12" fmla="*/ 902 h 902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3690" h="902">
                            <a:moveTo>
                              <a:pt x="0" y="902"/>
                            </a:moveTo>
                            <a:cubicBezTo>
                              <a:pt x="309" y="777"/>
                              <a:pt x="1239" y="300"/>
                              <a:pt x="1854" y="152"/>
                            </a:cubicBezTo>
                            <a:cubicBezTo>
                              <a:pt x="2470" y="0"/>
                              <a:pt x="3308" y="43"/>
                              <a:pt x="3690" y="14"/>
                            </a:cubicBezTo>
                          </a:path>
                        </a:pathLst>
                      </a:custGeom>
                      <a:noFill/>
                      <a:ln w="9525">
                        <a:solidFill>
                          <a:srgbClr val="33CCF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endParaRPr lang="en-US" altLang="en-US"/>
                      </a:p>
                    </p:txBody>
                  </p:sp>
                  <p:sp>
                    <p:nvSpPr>
                      <p:cNvPr id="2178" name="Freeform 2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62" y="1998"/>
                        <a:ext cx="720" cy="227"/>
                      </a:xfrm>
                      <a:custGeom>
                        <a:avLst/>
                        <a:gdLst>
                          <a:gd name="T0" fmla="*/ 0 w 3708"/>
                          <a:gd name="T1" fmla="*/ 1379 h 1379"/>
                          <a:gd name="T2" fmla="*/ 726 w 3708"/>
                          <a:gd name="T3" fmla="*/ 965 h 1379"/>
                          <a:gd name="T4" fmla="*/ 2118 w 3708"/>
                          <a:gd name="T5" fmla="*/ 149 h 1379"/>
                          <a:gd name="T6" fmla="*/ 3708 w 3708"/>
                          <a:gd name="T7" fmla="*/ 4 h 1379"/>
                          <a:gd name="T8" fmla="*/ 0 60000 65536"/>
                          <a:gd name="T9" fmla="*/ 0 60000 65536"/>
                          <a:gd name="T10" fmla="*/ 0 60000 65536"/>
                          <a:gd name="T11" fmla="*/ 0 60000 65536"/>
                          <a:gd name="T12" fmla="*/ 0 w 3708"/>
                          <a:gd name="T13" fmla="*/ 0 h 1379"/>
                          <a:gd name="T14" fmla="*/ 3708 w 3708"/>
                          <a:gd name="T15" fmla="*/ 1379 h 1379"/>
                        </a:gdLst>
                        <a:ahLst/>
                        <a:cxnLst>
                          <a:cxn ang="T8">
                            <a:pos x="T0" y="T1"/>
                          </a:cxn>
                          <a:cxn ang="T9">
                            <a:pos x="T2" y="T3"/>
                          </a:cxn>
                          <a:cxn ang="T10">
                            <a:pos x="T4" y="T5"/>
                          </a:cxn>
                          <a:cxn ang="T11">
                            <a:pos x="T6" y="T7"/>
                          </a:cxn>
                        </a:cxnLst>
                        <a:rect l="T12" t="T13" r="T14" b="T15"/>
                        <a:pathLst>
                          <a:path w="3708" h="1379">
                            <a:moveTo>
                              <a:pt x="0" y="1379"/>
                            </a:moveTo>
                            <a:cubicBezTo>
                              <a:pt x="121" y="1310"/>
                              <a:pt x="408" y="1199"/>
                              <a:pt x="726" y="965"/>
                            </a:cubicBezTo>
                            <a:cubicBezTo>
                              <a:pt x="1044" y="731"/>
                              <a:pt x="1643" y="298"/>
                              <a:pt x="2118" y="149"/>
                            </a:cubicBezTo>
                            <a:cubicBezTo>
                              <a:pt x="2593" y="0"/>
                              <a:pt x="3377" y="34"/>
                              <a:pt x="3708" y="4"/>
                            </a:cubicBezTo>
                          </a:path>
                        </a:pathLst>
                      </a:custGeom>
                      <a:noFill/>
                      <a:ln w="9525">
                        <a:solidFill>
                          <a:srgbClr val="0000CC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endParaRPr lang="en-US" altLang="en-US"/>
                      </a:p>
                    </p:txBody>
                  </p:sp>
                  <p:sp>
                    <p:nvSpPr>
                      <p:cNvPr id="2179" name="Freeform 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62" y="1950"/>
                        <a:ext cx="1" cy="396"/>
                      </a:xfrm>
                      <a:custGeom>
                        <a:avLst/>
                        <a:gdLst>
                          <a:gd name="T0" fmla="*/ 0 w 3"/>
                          <a:gd name="T1" fmla="*/ 0 h 2400"/>
                          <a:gd name="T2" fmla="*/ 3 w 3"/>
                          <a:gd name="T3" fmla="*/ 2400 h 2400"/>
                          <a:gd name="T4" fmla="*/ 0 60000 65536"/>
                          <a:gd name="T5" fmla="*/ 0 60000 65536"/>
                          <a:gd name="T6" fmla="*/ 0 w 3"/>
                          <a:gd name="T7" fmla="*/ 0 h 2400"/>
                          <a:gd name="T8" fmla="*/ 3 w 3"/>
                          <a:gd name="T9" fmla="*/ 2400 h 2400"/>
                        </a:gdLst>
                        <a:ahLst/>
                        <a:cxnLst>
                          <a:cxn ang="T4">
                            <a:pos x="T0" y="T1"/>
                          </a:cxn>
                          <a:cxn ang="T5">
                            <a:pos x="T2" y="T3"/>
                          </a:cxn>
                        </a:cxnLst>
                        <a:rect l="T6" t="T7" r="T8" b="T9"/>
                        <a:pathLst>
                          <a:path w="3" h="2400">
                            <a:moveTo>
                              <a:pt x="0" y="0"/>
                            </a:moveTo>
                            <a:lnTo>
                              <a:pt x="3" y="2400"/>
                            </a:lnTo>
                          </a:path>
                        </a:pathLst>
                      </a:cu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endParaRPr lang="en-US" altLang="en-US"/>
                      </a:p>
                    </p:txBody>
                  </p:sp>
                </p:grpSp>
              </p:grpSp>
              <p:sp>
                <p:nvSpPr>
                  <p:cNvPr id="2170" name="Text Box 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86" y="3648"/>
                    <a:ext cx="575" cy="3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ctr"/>
                    <a:r>
                      <a:rPr lang="en-US" altLang="en-US" sz="1000" b="1">
                        <a:latin typeface="Times New Roman" panose="02020603050405020304" pitchFamily="18" charset="0"/>
                      </a:rPr>
                      <a:t>Kesimpulan: </a:t>
                    </a:r>
                  </a:p>
                  <a:p>
                    <a:pPr algn="ctr"/>
                    <a:r>
                      <a:rPr lang="en-US" altLang="en-US" sz="1000" b="1">
                        <a:latin typeface="Times New Roman" panose="02020603050405020304" pitchFamily="18" charset="0"/>
                      </a:rPr>
                      <a:t>……………</a:t>
                    </a:r>
                  </a:p>
                  <a:p>
                    <a:pPr algn="ctr"/>
                    <a:r>
                      <a:rPr lang="en-US" altLang="en-US" sz="1000" b="1">
                        <a:latin typeface="Times New Roman" panose="02020603050405020304" pitchFamily="18" charset="0"/>
                      </a:rPr>
                      <a:t>……………</a:t>
                    </a:r>
                  </a:p>
                </p:txBody>
              </p:sp>
            </p:grpSp>
          </p:grpSp>
          <p:sp>
            <p:nvSpPr>
              <p:cNvPr id="2166" name="Rectangle 23"/>
              <p:cNvSpPr>
                <a:spLocks noChangeArrowheads="1"/>
              </p:cNvSpPr>
              <p:nvPr/>
            </p:nvSpPr>
            <p:spPr bwMode="auto">
              <a:xfrm>
                <a:off x="192" y="1536"/>
                <a:ext cx="1008" cy="22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</p:grpSp>
        <p:sp>
          <p:nvSpPr>
            <p:cNvPr id="2163" name="Text Box 24"/>
            <p:cNvSpPr txBox="1">
              <a:spLocks noChangeArrowheads="1"/>
            </p:cNvSpPr>
            <p:nvPr/>
          </p:nvSpPr>
          <p:spPr bwMode="auto">
            <a:xfrm>
              <a:off x="216" y="1296"/>
              <a:ext cx="9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b="1">
                  <a:latin typeface="Times New Roman" panose="02020603050405020304" pitchFamily="18" charset="0"/>
                </a:rPr>
                <a:t>Internal data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164" name="Text Box 25"/>
            <p:cNvSpPr txBox="1">
              <a:spLocks noChangeArrowheads="1"/>
            </p:cNvSpPr>
            <p:nvPr/>
          </p:nvSpPr>
          <p:spPr bwMode="auto">
            <a:xfrm>
              <a:off x="200" y="1152"/>
              <a:ext cx="96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b="1">
                  <a:latin typeface="Times New Roman" panose="02020603050405020304" pitchFamily="18" charset="0"/>
                </a:rPr>
                <a:t>External data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" name="Group 26"/>
          <p:cNvGrpSpPr>
            <a:grpSpLocks/>
          </p:cNvGrpSpPr>
          <p:nvPr/>
        </p:nvGrpSpPr>
        <p:grpSpPr bwMode="auto">
          <a:xfrm>
            <a:off x="3090863" y="3394075"/>
            <a:ext cx="2286000" cy="914400"/>
            <a:chOff x="1248" y="2208"/>
            <a:chExt cx="1440" cy="576"/>
          </a:xfrm>
        </p:grpSpPr>
        <p:grpSp>
          <p:nvGrpSpPr>
            <p:cNvPr id="2158" name="Group 27"/>
            <p:cNvGrpSpPr>
              <a:grpSpLocks/>
            </p:cNvGrpSpPr>
            <p:nvPr/>
          </p:nvGrpSpPr>
          <p:grpSpPr bwMode="auto">
            <a:xfrm>
              <a:off x="1632" y="2208"/>
              <a:ext cx="1056" cy="576"/>
              <a:chOff x="2736" y="2160"/>
              <a:chExt cx="1056" cy="576"/>
            </a:xfrm>
          </p:grpSpPr>
          <p:sp>
            <p:nvSpPr>
              <p:cNvPr id="2160" name="Rectangle 28"/>
              <p:cNvSpPr>
                <a:spLocks noChangeArrowheads="1"/>
              </p:cNvSpPr>
              <p:nvPr/>
            </p:nvSpPr>
            <p:spPr bwMode="auto">
              <a:xfrm>
                <a:off x="2736" y="2160"/>
                <a:ext cx="1056" cy="57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161" name="Text Box 29"/>
              <p:cNvSpPr txBox="1">
                <a:spLocks noChangeArrowheads="1"/>
              </p:cNvSpPr>
              <p:nvPr/>
            </p:nvSpPr>
            <p:spPr bwMode="auto">
              <a:xfrm>
                <a:off x="2906" y="2246"/>
                <a:ext cx="717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/>
                <a:r>
                  <a:rPr lang="id-ID" altLang="en-US" b="1">
                    <a:solidFill>
                      <a:srgbClr val="CC0000"/>
                    </a:solidFill>
                    <a:latin typeface="Benguiat Bk BT" pitchFamily="18" charset="0"/>
                  </a:rPr>
                  <a:t>TOWS</a:t>
                </a:r>
                <a:endParaRPr lang="en-US" altLang="en-US" b="1">
                  <a:solidFill>
                    <a:srgbClr val="CC0000"/>
                  </a:solidFill>
                  <a:latin typeface="Benguiat Bk BT" pitchFamily="18" charset="0"/>
                </a:endParaRPr>
              </a:p>
              <a:p>
                <a:pPr algn="ctr"/>
                <a:r>
                  <a:rPr lang="en-US" altLang="en-US" b="1">
                    <a:solidFill>
                      <a:srgbClr val="CC0000"/>
                    </a:solidFill>
                    <a:latin typeface="Benguiat Bk BT" pitchFamily="18" charset="0"/>
                  </a:rPr>
                  <a:t>Analysis</a:t>
                </a:r>
                <a:endParaRPr lang="en-US" altLang="en-US" sz="1600">
                  <a:solidFill>
                    <a:srgbClr val="CC0000"/>
                  </a:solidFill>
                  <a:latin typeface="Benguiat Bk BT" pitchFamily="18" charset="0"/>
                </a:endParaRPr>
              </a:p>
            </p:txBody>
          </p:sp>
        </p:grpSp>
        <p:sp>
          <p:nvSpPr>
            <p:cNvPr id="2159" name="Line 30"/>
            <p:cNvSpPr>
              <a:spLocks noChangeShapeType="1"/>
            </p:cNvSpPr>
            <p:nvPr/>
          </p:nvSpPr>
          <p:spPr bwMode="auto">
            <a:xfrm>
              <a:off x="1248" y="2496"/>
              <a:ext cx="33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" name="Group 31"/>
          <p:cNvGrpSpPr>
            <a:grpSpLocks/>
          </p:cNvGrpSpPr>
          <p:nvPr/>
        </p:nvGrpSpPr>
        <p:grpSpPr bwMode="auto">
          <a:xfrm>
            <a:off x="5453063" y="3241675"/>
            <a:ext cx="2362200" cy="1200150"/>
            <a:chOff x="3840" y="2064"/>
            <a:chExt cx="1488" cy="756"/>
          </a:xfrm>
        </p:grpSpPr>
        <p:grpSp>
          <p:nvGrpSpPr>
            <p:cNvPr id="2154" name="Group 32"/>
            <p:cNvGrpSpPr>
              <a:grpSpLocks/>
            </p:cNvGrpSpPr>
            <p:nvPr/>
          </p:nvGrpSpPr>
          <p:grpSpPr bwMode="auto">
            <a:xfrm>
              <a:off x="4224" y="2064"/>
              <a:ext cx="1104" cy="756"/>
              <a:chOff x="4078" y="1908"/>
              <a:chExt cx="1104" cy="756"/>
            </a:xfrm>
          </p:grpSpPr>
          <p:sp>
            <p:nvSpPr>
              <p:cNvPr id="2156" name="Rectangle 33"/>
              <p:cNvSpPr>
                <a:spLocks noChangeArrowheads="1"/>
              </p:cNvSpPr>
              <p:nvPr/>
            </p:nvSpPr>
            <p:spPr bwMode="auto">
              <a:xfrm>
                <a:off x="4078" y="1908"/>
                <a:ext cx="1104" cy="75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157" name="Text Box 34"/>
              <p:cNvSpPr txBox="1">
                <a:spLocks noChangeArrowheads="1"/>
              </p:cNvSpPr>
              <p:nvPr/>
            </p:nvSpPr>
            <p:spPr bwMode="auto">
              <a:xfrm>
                <a:off x="4079" y="1969"/>
                <a:ext cx="1101" cy="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latin typeface="Times New Roman" panose="02020603050405020304" pitchFamily="18" charset="0"/>
                  </a:rPr>
                  <a:t>Strength	Weaknesses</a:t>
                </a:r>
              </a:p>
              <a:p>
                <a:r>
                  <a:rPr lang="en-US" altLang="en-US" sz="1000" b="1">
                    <a:latin typeface="Times New Roman" panose="02020603050405020304" pitchFamily="18" charset="0"/>
                  </a:rPr>
                  <a:t>…………	 …………</a:t>
                </a:r>
              </a:p>
              <a:p>
                <a:r>
                  <a:rPr lang="en-US" altLang="en-US" sz="1000" b="1">
                    <a:latin typeface="Times New Roman" panose="02020603050405020304" pitchFamily="18" charset="0"/>
                  </a:rPr>
                  <a:t>…………	 …………</a:t>
                </a:r>
              </a:p>
              <a:p>
                <a:r>
                  <a:rPr lang="en-US" altLang="en-US" sz="1000" b="1">
                    <a:latin typeface="Times New Roman" panose="02020603050405020304" pitchFamily="18" charset="0"/>
                  </a:rPr>
                  <a:t>Opportunities	Threats</a:t>
                </a:r>
              </a:p>
              <a:p>
                <a:r>
                  <a:rPr lang="en-US" altLang="en-US" sz="1000" b="1">
                    <a:latin typeface="Times New Roman" panose="02020603050405020304" pitchFamily="18" charset="0"/>
                  </a:rPr>
                  <a:t>………….	 …………</a:t>
                </a:r>
              </a:p>
              <a:p>
                <a:r>
                  <a:rPr lang="en-US" altLang="en-US" sz="1000" b="1">
                    <a:latin typeface="Times New Roman" panose="02020603050405020304" pitchFamily="18" charset="0"/>
                  </a:rPr>
                  <a:t>………….	 …………</a:t>
                </a:r>
              </a:p>
            </p:txBody>
          </p:sp>
        </p:grpSp>
        <p:sp>
          <p:nvSpPr>
            <p:cNvPr id="2155" name="Line 35"/>
            <p:cNvSpPr>
              <a:spLocks noChangeShapeType="1"/>
            </p:cNvSpPr>
            <p:nvPr/>
          </p:nvSpPr>
          <p:spPr bwMode="auto">
            <a:xfrm>
              <a:off x="3840" y="2442"/>
              <a:ext cx="33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4" name="Group 36"/>
          <p:cNvGrpSpPr>
            <a:grpSpLocks/>
          </p:cNvGrpSpPr>
          <p:nvPr/>
        </p:nvGrpSpPr>
        <p:grpSpPr bwMode="auto">
          <a:xfrm>
            <a:off x="3522663" y="1336675"/>
            <a:ext cx="3848100" cy="1828800"/>
            <a:chOff x="1520" y="912"/>
            <a:chExt cx="2424" cy="1152"/>
          </a:xfrm>
        </p:grpSpPr>
        <p:grpSp>
          <p:nvGrpSpPr>
            <p:cNvPr id="2109" name="Group 37"/>
            <p:cNvGrpSpPr>
              <a:grpSpLocks/>
            </p:cNvGrpSpPr>
            <p:nvPr/>
          </p:nvGrpSpPr>
          <p:grpSpPr bwMode="auto">
            <a:xfrm>
              <a:off x="1520" y="912"/>
              <a:ext cx="2424" cy="1008"/>
              <a:chOff x="2880" y="768"/>
              <a:chExt cx="2424" cy="1008"/>
            </a:xfrm>
          </p:grpSpPr>
          <p:sp>
            <p:nvSpPr>
              <p:cNvPr id="2111" name="Text Box 38"/>
              <p:cNvSpPr txBox="1">
                <a:spLocks noChangeArrowheads="1"/>
              </p:cNvSpPr>
              <p:nvPr/>
            </p:nvSpPr>
            <p:spPr bwMode="auto">
              <a:xfrm>
                <a:off x="3744" y="1067"/>
                <a:ext cx="1560" cy="41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b="1" i="1">
                    <a:solidFill>
                      <a:srgbClr val="CC0000"/>
                    </a:solidFill>
                    <a:latin typeface="Times New Roman" panose="02020603050405020304" pitchFamily="18" charset="0"/>
                  </a:rPr>
                  <a:t>S</a:t>
                </a:r>
                <a:r>
                  <a:rPr lang="en-US" altLang="en-US" i="1">
                    <a:latin typeface="Times New Roman" panose="02020603050405020304" pitchFamily="18" charset="0"/>
                  </a:rPr>
                  <a:t>trength</a:t>
                </a:r>
                <a:r>
                  <a:rPr lang="en-US" altLang="en-US">
                    <a:latin typeface="Times New Roman" panose="02020603050405020304" pitchFamily="18" charset="0"/>
                  </a:rPr>
                  <a:t> </a:t>
                </a:r>
                <a:r>
                  <a:rPr lang="en-US" altLang="en-US" b="1">
                    <a:latin typeface="Times New Roman" panose="02020603050405020304" pitchFamily="18" charset="0"/>
                  </a:rPr>
                  <a:t>&gt;</a:t>
                </a:r>
                <a:r>
                  <a:rPr lang="en-US" altLang="en-US">
                    <a:latin typeface="Times New Roman" panose="02020603050405020304" pitchFamily="18" charset="0"/>
                  </a:rPr>
                  <a:t> </a:t>
                </a:r>
                <a:r>
                  <a:rPr lang="en-US" altLang="en-US" b="1" i="1">
                    <a:solidFill>
                      <a:srgbClr val="CC0000"/>
                    </a:solidFill>
                    <a:latin typeface="Times New Roman" panose="02020603050405020304" pitchFamily="18" charset="0"/>
                  </a:rPr>
                  <a:t>W</a:t>
                </a:r>
                <a:r>
                  <a:rPr lang="en-US" altLang="en-US" i="1">
                    <a:latin typeface="Times New Roman" panose="02020603050405020304" pitchFamily="18" charset="0"/>
                  </a:rPr>
                  <a:t>eaknesess</a:t>
                </a:r>
                <a:r>
                  <a:rPr lang="en-US" altLang="en-US">
                    <a:latin typeface="Times New Roman" panose="02020603050405020304" pitchFamily="18" charset="0"/>
                  </a:rPr>
                  <a:t> </a:t>
                </a:r>
              </a:p>
              <a:p>
                <a:r>
                  <a:rPr lang="en-US" altLang="en-US" b="1" i="1">
                    <a:solidFill>
                      <a:srgbClr val="CC0000"/>
                    </a:solidFill>
                    <a:latin typeface="Times New Roman" panose="02020603050405020304" pitchFamily="18" charset="0"/>
                  </a:rPr>
                  <a:t>O</a:t>
                </a:r>
                <a:r>
                  <a:rPr lang="en-US" altLang="en-US" i="1">
                    <a:latin typeface="Times New Roman" panose="02020603050405020304" pitchFamily="18" charset="0"/>
                  </a:rPr>
                  <a:t>pportunities </a:t>
                </a:r>
                <a:r>
                  <a:rPr lang="en-US" altLang="en-US" b="1" i="1">
                    <a:latin typeface="Times New Roman" panose="02020603050405020304" pitchFamily="18" charset="0"/>
                  </a:rPr>
                  <a:t>&gt;</a:t>
                </a:r>
                <a:r>
                  <a:rPr lang="en-US" altLang="en-US" i="1">
                    <a:latin typeface="Times New Roman" panose="02020603050405020304" pitchFamily="18" charset="0"/>
                  </a:rPr>
                  <a:t> </a:t>
                </a:r>
                <a:r>
                  <a:rPr lang="en-US" altLang="en-US" b="1" i="1">
                    <a:solidFill>
                      <a:srgbClr val="CC0000"/>
                    </a:solidFill>
                    <a:latin typeface="Times New Roman" panose="02020603050405020304" pitchFamily="18" charset="0"/>
                  </a:rPr>
                  <a:t>T</a:t>
                </a:r>
                <a:r>
                  <a:rPr lang="en-US" altLang="en-US" i="1">
                    <a:latin typeface="Times New Roman" panose="02020603050405020304" pitchFamily="18" charset="0"/>
                  </a:rPr>
                  <a:t>hreats </a:t>
                </a:r>
                <a:endParaRPr lang="en-US" altLang="en-US">
                  <a:latin typeface="Times New Roman" panose="02020603050405020304" pitchFamily="18" charset="0"/>
                  <a:sym typeface="Wingdings 3" panose="05040102010807070707" pitchFamily="18" charset="2"/>
                </a:endParaRPr>
              </a:p>
            </p:txBody>
          </p:sp>
          <p:grpSp>
            <p:nvGrpSpPr>
              <p:cNvPr id="2112" name="Group 39"/>
              <p:cNvGrpSpPr>
                <a:grpSpLocks/>
              </p:cNvGrpSpPr>
              <p:nvPr/>
            </p:nvGrpSpPr>
            <p:grpSpPr bwMode="auto">
              <a:xfrm>
                <a:off x="2880" y="768"/>
                <a:ext cx="816" cy="1008"/>
                <a:chOff x="2034" y="2119"/>
                <a:chExt cx="1363" cy="1645"/>
              </a:xfrm>
            </p:grpSpPr>
            <p:sp>
              <p:nvSpPr>
                <p:cNvPr id="2113" name="Freeform 40"/>
                <p:cNvSpPr>
                  <a:spLocks/>
                </p:cNvSpPr>
                <p:nvPr/>
              </p:nvSpPr>
              <p:spPr bwMode="auto">
                <a:xfrm>
                  <a:off x="2176" y="2563"/>
                  <a:ext cx="675" cy="1197"/>
                </a:xfrm>
                <a:custGeom>
                  <a:avLst/>
                  <a:gdLst>
                    <a:gd name="T0" fmla="*/ 4619 w 5401"/>
                    <a:gd name="T1" fmla="*/ 1950 h 9581"/>
                    <a:gd name="T2" fmla="*/ 4619 w 5401"/>
                    <a:gd name="T3" fmla="*/ 1760 h 9581"/>
                    <a:gd name="T4" fmla="*/ 4344 w 5401"/>
                    <a:gd name="T5" fmla="*/ 1384 h 9581"/>
                    <a:gd name="T6" fmla="*/ 1966 w 5401"/>
                    <a:gd name="T7" fmla="*/ 376 h 9581"/>
                    <a:gd name="T8" fmla="*/ 1034 w 5401"/>
                    <a:gd name="T9" fmla="*/ 0 h 9581"/>
                    <a:gd name="T10" fmla="*/ 1013 w 5401"/>
                    <a:gd name="T11" fmla="*/ 658 h 9581"/>
                    <a:gd name="T12" fmla="*/ 791 w 5401"/>
                    <a:gd name="T13" fmla="*/ 1255 h 9581"/>
                    <a:gd name="T14" fmla="*/ 0 w 5401"/>
                    <a:gd name="T15" fmla="*/ 3579 h 9581"/>
                    <a:gd name="T16" fmla="*/ 79 w 5401"/>
                    <a:gd name="T17" fmla="*/ 9077 h 9581"/>
                    <a:gd name="T18" fmla="*/ 224 w 5401"/>
                    <a:gd name="T19" fmla="*/ 9294 h 9581"/>
                    <a:gd name="T20" fmla="*/ 716 w 5401"/>
                    <a:gd name="T21" fmla="*/ 9551 h 9581"/>
                    <a:gd name="T22" fmla="*/ 1206 w 5401"/>
                    <a:gd name="T23" fmla="*/ 9581 h 9581"/>
                    <a:gd name="T24" fmla="*/ 1061 w 5401"/>
                    <a:gd name="T25" fmla="*/ 9169 h 9581"/>
                    <a:gd name="T26" fmla="*/ 1158 w 5401"/>
                    <a:gd name="T27" fmla="*/ 9047 h 9581"/>
                    <a:gd name="T28" fmla="*/ 1158 w 5401"/>
                    <a:gd name="T29" fmla="*/ 8732 h 9581"/>
                    <a:gd name="T30" fmla="*/ 1281 w 5401"/>
                    <a:gd name="T31" fmla="*/ 8481 h 9581"/>
                    <a:gd name="T32" fmla="*/ 1281 w 5401"/>
                    <a:gd name="T33" fmla="*/ 8167 h 9581"/>
                    <a:gd name="T34" fmla="*/ 1401 w 5401"/>
                    <a:gd name="T35" fmla="*/ 7630 h 9581"/>
                    <a:gd name="T36" fmla="*/ 2528 w 5401"/>
                    <a:gd name="T37" fmla="*/ 6309 h 9581"/>
                    <a:gd name="T38" fmla="*/ 4149 w 5401"/>
                    <a:gd name="T39" fmla="*/ 8767 h 9581"/>
                    <a:gd name="T40" fmla="*/ 4934 w 5401"/>
                    <a:gd name="T41" fmla="*/ 8955 h 9581"/>
                    <a:gd name="T42" fmla="*/ 5401 w 5401"/>
                    <a:gd name="T43" fmla="*/ 8922 h 9581"/>
                    <a:gd name="T44" fmla="*/ 5135 w 5401"/>
                    <a:gd name="T45" fmla="*/ 8732 h 9581"/>
                    <a:gd name="T46" fmla="*/ 4911 w 5401"/>
                    <a:gd name="T47" fmla="*/ 8414 h 9581"/>
                    <a:gd name="T48" fmla="*/ 4911 w 5401"/>
                    <a:gd name="T49" fmla="*/ 8230 h 9581"/>
                    <a:gd name="T50" fmla="*/ 4812 w 5401"/>
                    <a:gd name="T51" fmla="*/ 7915 h 9581"/>
                    <a:gd name="T52" fmla="*/ 4637 w 5401"/>
                    <a:gd name="T53" fmla="*/ 7823 h 9581"/>
                    <a:gd name="T54" fmla="*/ 4544 w 5401"/>
                    <a:gd name="T55" fmla="*/ 7383 h 9581"/>
                    <a:gd name="T56" fmla="*/ 4371 w 5401"/>
                    <a:gd name="T57" fmla="*/ 2701 h 9581"/>
                    <a:gd name="T58" fmla="*/ 4471 w 5401"/>
                    <a:gd name="T59" fmla="*/ 2230 h 9581"/>
                    <a:gd name="T60" fmla="*/ 4619 w 5401"/>
                    <a:gd name="T61" fmla="*/ 1950 h 9581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5401"/>
                    <a:gd name="T94" fmla="*/ 0 h 9581"/>
                    <a:gd name="T95" fmla="*/ 5401 w 5401"/>
                    <a:gd name="T96" fmla="*/ 9581 h 9581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5401" h="9581">
                      <a:moveTo>
                        <a:pt x="4619" y="1950"/>
                      </a:moveTo>
                      <a:lnTo>
                        <a:pt x="4619" y="1760"/>
                      </a:lnTo>
                      <a:lnTo>
                        <a:pt x="4344" y="1384"/>
                      </a:lnTo>
                      <a:lnTo>
                        <a:pt x="1966" y="376"/>
                      </a:lnTo>
                      <a:lnTo>
                        <a:pt x="1034" y="0"/>
                      </a:lnTo>
                      <a:lnTo>
                        <a:pt x="1013" y="658"/>
                      </a:lnTo>
                      <a:lnTo>
                        <a:pt x="791" y="1255"/>
                      </a:lnTo>
                      <a:lnTo>
                        <a:pt x="0" y="3579"/>
                      </a:lnTo>
                      <a:lnTo>
                        <a:pt x="79" y="9077"/>
                      </a:lnTo>
                      <a:lnTo>
                        <a:pt x="224" y="9294"/>
                      </a:lnTo>
                      <a:lnTo>
                        <a:pt x="716" y="9551"/>
                      </a:lnTo>
                      <a:lnTo>
                        <a:pt x="1206" y="9581"/>
                      </a:lnTo>
                      <a:lnTo>
                        <a:pt x="1061" y="9169"/>
                      </a:lnTo>
                      <a:lnTo>
                        <a:pt x="1158" y="9047"/>
                      </a:lnTo>
                      <a:lnTo>
                        <a:pt x="1158" y="8732"/>
                      </a:lnTo>
                      <a:lnTo>
                        <a:pt x="1281" y="8481"/>
                      </a:lnTo>
                      <a:lnTo>
                        <a:pt x="1281" y="8167"/>
                      </a:lnTo>
                      <a:lnTo>
                        <a:pt x="1401" y="7630"/>
                      </a:lnTo>
                      <a:lnTo>
                        <a:pt x="2528" y="6309"/>
                      </a:lnTo>
                      <a:lnTo>
                        <a:pt x="4149" y="8767"/>
                      </a:lnTo>
                      <a:lnTo>
                        <a:pt x="4934" y="8955"/>
                      </a:lnTo>
                      <a:lnTo>
                        <a:pt x="5401" y="8922"/>
                      </a:lnTo>
                      <a:lnTo>
                        <a:pt x="5135" y="8732"/>
                      </a:lnTo>
                      <a:lnTo>
                        <a:pt x="4911" y="8414"/>
                      </a:lnTo>
                      <a:lnTo>
                        <a:pt x="4911" y="8230"/>
                      </a:lnTo>
                      <a:lnTo>
                        <a:pt x="4812" y="7915"/>
                      </a:lnTo>
                      <a:lnTo>
                        <a:pt x="4637" y="7823"/>
                      </a:lnTo>
                      <a:lnTo>
                        <a:pt x="4544" y="7383"/>
                      </a:lnTo>
                      <a:lnTo>
                        <a:pt x="4371" y="2701"/>
                      </a:lnTo>
                      <a:lnTo>
                        <a:pt x="4471" y="2230"/>
                      </a:lnTo>
                      <a:lnTo>
                        <a:pt x="4619" y="1950"/>
                      </a:lnTo>
                      <a:close/>
                    </a:path>
                  </a:pathLst>
                </a:custGeom>
                <a:solidFill>
                  <a:srgbClr val="70230C"/>
                </a:solidFill>
                <a:ln w="0">
                  <a:solidFill>
                    <a:srgbClr val="70230C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14" name="Freeform 41"/>
                <p:cNvSpPr>
                  <a:spLocks/>
                </p:cNvSpPr>
                <p:nvPr/>
              </p:nvSpPr>
              <p:spPr bwMode="auto">
                <a:xfrm>
                  <a:off x="2283" y="2695"/>
                  <a:ext cx="1097" cy="810"/>
                </a:xfrm>
                <a:custGeom>
                  <a:avLst/>
                  <a:gdLst>
                    <a:gd name="T0" fmla="*/ 7501 w 8777"/>
                    <a:gd name="T1" fmla="*/ 853 h 6476"/>
                    <a:gd name="T2" fmla="*/ 7598 w 8777"/>
                    <a:gd name="T3" fmla="*/ 640 h 6476"/>
                    <a:gd name="T4" fmla="*/ 8003 w 8777"/>
                    <a:gd name="T5" fmla="*/ 0 h 6476"/>
                    <a:gd name="T6" fmla="*/ 7394 w 8777"/>
                    <a:gd name="T7" fmla="*/ 189 h 6476"/>
                    <a:gd name="T8" fmla="*/ 6749 w 8777"/>
                    <a:gd name="T9" fmla="*/ 477 h 6476"/>
                    <a:gd name="T10" fmla="*/ 6215 w 8777"/>
                    <a:gd name="T11" fmla="*/ 803 h 6476"/>
                    <a:gd name="T12" fmla="*/ 5864 w 8777"/>
                    <a:gd name="T13" fmla="*/ 1087 h 6476"/>
                    <a:gd name="T14" fmla="*/ 5512 w 8777"/>
                    <a:gd name="T15" fmla="*/ 1420 h 6476"/>
                    <a:gd name="T16" fmla="*/ 5145 w 8777"/>
                    <a:gd name="T17" fmla="*/ 1841 h 6476"/>
                    <a:gd name="T18" fmla="*/ 4866 w 8777"/>
                    <a:gd name="T19" fmla="*/ 2224 h 6476"/>
                    <a:gd name="T20" fmla="*/ 4774 w 8777"/>
                    <a:gd name="T21" fmla="*/ 2433 h 6476"/>
                    <a:gd name="T22" fmla="*/ 4496 w 8777"/>
                    <a:gd name="T23" fmla="*/ 2433 h 6476"/>
                    <a:gd name="T24" fmla="*/ 3854 w 8777"/>
                    <a:gd name="T25" fmla="*/ 2105 h 6476"/>
                    <a:gd name="T26" fmla="*/ 3040 w 8777"/>
                    <a:gd name="T27" fmla="*/ 1680 h 6476"/>
                    <a:gd name="T28" fmla="*/ 1176 w 8777"/>
                    <a:gd name="T29" fmla="*/ 336 h 6476"/>
                    <a:gd name="T30" fmla="*/ 1105 w 8777"/>
                    <a:gd name="T31" fmla="*/ 640 h 6476"/>
                    <a:gd name="T32" fmla="*/ 887 w 8777"/>
                    <a:gd name="T33" fmla="*/ 543 h 6476"/>
                    <a:gd name="T34" fmla="*/ 934 w 8777"/>
                    <a:gd name="T35" fmla="*/ 853 h 6476"/>
                    <a:gd name="T36" fmla="*/ 809 w 8777"/>
                    <a:gd name="T37" fmla="*/ 828 h 6476"/>
                    <a:gd name="T38" fmla="*/ 887 w 8777"/>
                    <a:gd name="T39" fmla="*/ 1110 h 6476"/>
                    <a:gd name="T40" fmla="*/ 919 w 8777"/>
                    <a:gd name="T41" fmla="*/ 1889 h 6476"/>
                    <a:gd name="T42" fmla="*/ 919 w 8777"/>
                    <a:gd name="T43" fmla="*/ 2548 h 6476"/>
                    <a:gd name="T44" fmla="*/ 861 w 8777"/>
                    <a:gd name="T45" fmla="*/ 3095 h 6476"/>
                    <a:gd name="T46" fmla="*/ 659 w 8777"/>
                    <a:gd name="T47" fmla="*/ 4538 h 6476"/>
                    <a:gd name="T48" fmla="*/ 385 w 8777"/>
                    <a:gd name="T49" fmla="*/ 5245 h 6476"/>
                    <a:gd name="T50" fmla="*/ 0 w 8777"/>
                    <a:gd name="T51" fmla="*/ 6143 h 6476"/>
                    <a:gd name="T52" fmla="*/ 385 w 8777"/>
                    <a:gd name="T53" fmla="*/ 6192 h 6476"/>
                    <a:gd name="T54" fmla="*/ 1913 w 8777"/>
                    <a:gd name="T55" fmla="*/ 6214 h 6476"/>
                    <a:gd name="T56" fmla="*/ 2780 w 8777"/>
                    <a:gd name="T57" fmla="*/ 6309 h 6476"/>
                    <a:gd name="T58" fmla="*/ 3483 w 8777"/>
                    <a:gd name="T59" fmla="*/ 6476 h 6476"/>
                    <a:gd name="T60" fmla="*/ 3651 w 8777"/>
                    <a:gd name="T61" fmla="*/ 6331 h 6476"/>
                    <a:gd name="T62" fmla="*/ 4203 w 8777"/>
                    <a:gd name="T63" fmla="*/ 5880 h 6476"/>
                    <a:gd name="T64" fmla="*/ 4699 w 8777"/>
                    <a:gd name="T65" fmla="*/ 5578 h 6476"/>
                    <a:gd name="T66" fmla="*/ 5436 w 8777"/>
                    <a:gd name="T67" fmla="*/ 5316 h 6476"/>
                    <a:gd name="T68" fmla="*/ 5568 w 8777"/>
                    <a:gd name="T69" fmla="*/ 4866 h 6476"/>
                    <a:gd name="T70" fmla="*/ 5749 w 8777"/>
                    <a:gd name="T71" fmla="*/ 4371 h 6476"/>
                    <a:gd name="T72" fmla="*/ 5993 w 8777"/>
                    <a:gd name="T73" fmla="*/ 3898 h 6476"/>
                    <a:gd name="T74" fmla="*/ 6531 w 8777"/>
                    <a:gd name="T75" fmla="*/ 3026 h 6476"/>
                    <a:gd name="T76" fmla="*/ 7042 w 8777"/>
                    <a:gd name="T77" fmla="*/ 2486 h 6476"/>
                    <a:gd name="T78" fmla="*/ 7353 w 8777"/>
                    <a:gd name="T79" fmla="*/ 2176 h 6476"/>
                    <a:gd name="T80" fmla="*/ 7779 w 8777"/>
                    <a:gd name="T81" fmla="*/ 1889 h 6476"/>
                    <a:gd name="T82" fmla="*/ 8313 w 8777"/>
                    <a:gd name="T83" fmla="*/ 1609 h 6476"/>
                    <a:gd name="T84" fmla="*/ 8777 w 8777"/>
                    <a:gd name="T85" fmla="*/ 1372 h 6476"/>
                    <a:gd name="T86" fmla="*/ 8535 w 8777"/>
                    <a:gd name="T87" fmla="*/ 1301 h 6476"/>
                    <a:gd name="T88" fmla="*/ 8224 w 8777"/>
                    <a:gd name="T89" fmla="*/ 1278 h 6476"/>
                    <a:gd name="T90" fmla="*/ 7850 w 8777"/>
                    <a:gd name="T91" fmla="*/ 1278 h 6476"/>
                    <a:gd name="T92" fmla="*/ 8132 w 8777"/>
                    <a:gd name="T93" fmla="*/ 991 h 6476"/>
                    <a:gd name="T94" fmla="*/ 8517 w 8777"/>
                    <a:gd name="T95" fmla="*/ 588 h 6476"/>
                    <a:gd name="T96" fmla="*/ 8132 w 8777"/>
                    <a:gd name="T97" fmla="*/ 662 h 6476"/>
                    <a:gd name="T98" fmla="*/ 7668 w 8777"/>
                    <a:gd name="T99" fmla="*/ 784 h 6476"/>
                    <a:gd name="T100" fmla="*/ 7501 w 8777"/>
                    <a:gd name="T101" fmla="*/ 853 h 647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8777"/>
                    <a:gd name="T154" fmla="*/ 0 h 6476"/>
                    <a:gd name="T155" fmla="*/ 8777 w 8777"/>
                    <a:gd name="T156" fmla="*/ 6476 h 647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8777" h="6476">
                      <a:moveTo>
                        <a:pt x="7501" y="853"/>
                      </a:moveTo>
                      <a:lnTo>
                        <a:pt x="7598" y="640"/>
                      </a:lnTo>
                      <a:lnTo>
                        <a:pt x="8003" y="0"/>
                      </a:lnTo>
                      <a:lnTo>
                        <a:pt x="7394" y="189"/>
                      </a:lnTo>
                      <a:lnTo>
                        <a:pt x="6749" y="477"/>
                      </a:lnTo>
                      <a:lnTo>
                        <a:pt x="6215" y="803"/>
                      </a:lnTo>
                      <a:lnTo>
                        <a:pt x="5864" y="1087"/>
                      </a:lnTo>
                      <a:lnTo>
                        <a:pt x="5512" y="1420"/>
                      </a:lnTo>
                      <a:lnTo>
                        <a:pt x="5145" y="1841"/>
                      </a:lnTo>
                      <a:lnTo>
                        <a:pt x="4866" y="2224"/>
                      </a:lnTo>
                      <a:lnTo>
                        <a:pt x="4774" y="2433"/>
                      </a:lnTo>
                      <a:lnTo>
                        <a:pt x="4496" y="2433"/>
                      </a:lnTo>
                      <a:lnTo>
                        <a:pt x="3854" y="2105"/>
                      </a:lnTo>
                      <a:lnTo>
                        <a:pt x="3040" y="1680"/>
                      </a:lnTo>
                      <a:lnTo>
                        <a:pt x="1176" y="336"/>
                      </a:lnTo>
                      <a:lnTo>
                        <a:pt x="1105" y="640"/>
                      </a:lnTo>
                      <a:lnTo>
                        <a:pt x="887" y="543"/>
                      </a:lnTo>
                      <a:lnTo>
                        <a:pt x="934" y="853"/>
                      </a:lnTo>
                      <a:lnTo>
                        <a:pt x="809" y="828"/>
                      </a:lnTo>
                      <a:lnTo>
                        <a:pt x="887" y="1110"/>
                      </a:lnTo>
                      <a:lnTo>
                        <a:pt x="919" y="1889"/>
                      </a:lnTo>
                      <a:lnTo>
                        <a:pt x="919" y="2548"/>
                      </a:lnTo>
                      <a:lnTo>
                        <a:pt x="861" y="3095"/>
                      </a:lnTo>
                      <a:lnTo>
                        <a:pt x="659" y="4538"/>
                      </a:lnTo>
                      <a:lnTo>
                        <a:pt x="385" y="5245"/>
                      </a:lnTo>
                      <a:lnTo>
                        <a:pt x="0" y="6143"/>
                      </a:lnTo>
                      <a:lnTo>
                        <a:pt x="385" y="6192"/>
                      </a:lnTo>
                      <a:lnTo>
                        <a:pt x="1913" y="6214"/>
                      </a:lnTo>
                      <a:lnTo>
                        <a:pt x="2780" y="6309"/>
                      </a:lnTo>
                      <a:lnTo>
                        <a:pt x="3483" y="6476"/>
                      </a:lnTo>
                      <a:lnTo>
                        <a:pt x="3651" y="6331"/>
                      </a:lnTo>
                      <a:lnTo>
                        <a:pt x="4203" y="5880"/>
                      </a:lnTo>
                      <a:lnTo>
                        <a:pt x="4699" y="5578"/>
                      </a:lnTo>
                      <a:lnTo>
                        <a:pt x="5436" y="5316"/>
                      </a:lnTo>
                      <a:lnTo>
                        <a:pt x="5568" y="4866"/>
                      </a:lnTo>
                      <a:lnTo>
                        <a:pt x="5749" y="4371"/>
                      </a:lnTo>
                      <a:lnTo>
                        <a:pt x="5993" y="3898"/>
                      </a:lnTo>
                      <a:lnTo>
                        <a:pt x="6531" y="3026"/>
                      </a:lnTo>
                      <a:lnTo>
                        <a:pt x="7042" y="2486"/>
                      </a:lnTo>
                      <a:lnTo>
                        <a:pt x="7353" y="2176"/>
                      </a:lnTo>
                      <a:lnTo>
                        <a:pt x="7779" y="1889"/>
                      </a:lnTo>
                      <a:lnTo>
                        <a:pt x="8313" y="1609"/>
                      </a:lnTo>
                      <a:lnTo>
                        <a:pt x="8777" y="1372"/>
                      </a:lnTo>
                      <a:lnTo>
                        <a:pt x="8535" y="1301"/>
                      </a:lnTo>
                      <a:lnTo>
                        <a:pt x="8224" y="1278"/>
                      </a:lnTo>
                      <a:lnTo>
                        <a:pt x="7850" y="1278"/>
                      </a:lnTo>
                      <a:lnTo>
                        <a:pt x="8132" y="991"/>
                      </a:lnTo>
                      <a:lnTo>
                        <a:pt x="8517" y="588"/>
                      </a:lnTo>
                      <a:lnTo>
                        <a:pt x="8132" y="662"/>
                      </a:lnTo>
                      <a:lnTo>
                        <a:pt x="7668" y="784"/>
                      </a:lnTo>
                      <a:lnTo>
                        <a:pt x="7501" y="8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15" name="Freeform 42"/>
                <p:cNvSpPr>
                  <a:spLocks/>
                </p:cNvSpPr>
                <p:nvPr/>
              </p:nvSpPr>
              <p:spPr bwMode="auto">
                <a:xfrm>
                  <a:off x="2242" y="2998"/>
                  <a:ext cx="238" cy="313"/>
                </a:xfrm>
                <a:custGeom>
                  <a:avLst/>
                  <a:gdLst>
                    <a:gd name="T0" fmla="*/ 1245 w 1909"/>
                    <a:gd name="T1" fmla="*/ 0 h 2509"/>
                    <a:gd name="T2" fmla="*/ 1227 w 1909"/>
                    <a:gd name="T3" fmla="*/ 297 h 2509"/>
                    <a:gd name="T4" fmla="*/ 1179 w 1909"/>
                    <a:gd name="T5" fmla="*/ 620 h 2509"/>
                    <a:gd name="T6" fmla="*/ 1213 w 1909"/>
                    <a:gd name="T7" fmla="*/ 710 h 2509"/>
                    <a:gd name="T8" fmla="*/ 1568 w 1909"/>
                    <a:gd name="T9" fmla="*/ 1022 h 2509"/>
                    <a:gd name="T10" fmla="*/ 1856 w 1909"/>
                    <a:gd name="T11" fmla="*/ 1181 h 2509"/>
                    <a:gd name="T12" fmla="*/ 1909 w 1909"/>
                    <a:gd name="T13" fmla="*/ 1320 h 2509"/>
                    <a:gd name="T14" fmla="*/ 1823 w 1909"/>
                    <a:gd name="T15" fmla="*/ 1440 h 2509"/>
                    <a:gd name="T16" fmla="*/ 1339 w 1909"/>
                    <a:gd name="T17" fmla="*/ 1461 h 2509"/>
                    <a:gd name="T18" fmla="*/ 1612 w 1909"/>
                    <a:gd name="T19" fmla="*/ 1791 h 2509"/>
                    <a:gd name="T20" fmla="*/ 1697 w 1909"/>
                    <a:gd name="T21" fmla="*/ 1992 h 2509"/>
                    <a:gd name="T22" fmla="*/ 1624 w 1909"/>
                    <a:gd name="T23" fmla="*/ 2129 h 2509"/>
                    <a:gd name="T24" fmla="*/ 1426 w 1909"/>
                    <a:gd name="T25" fmla="*/ 2173 h 2509"/>
                    <a:gd name="T26" fmla="*/ 1489 w 1909"/>
                    <a:gd name="T27" fmla="*/ 2315 h 2509"/>
                    <a:gd name="T28" fmla="*/ 1467 w 1909"/>
                    <a:gd name="T29" fmla="*/ 2460 h 2509"/>
                    <a:gd name="T30" fmla="*/ 1143 w 1909"/>
                    <a:gd name="T31" fmla="*/ 2509 h 2509"/>
                    <a:gd name="T32" fmla="*/ 507 w 1909"/>
                    <a:gd name="T33" fmla="*/ 2372 h 2509"/>
                    <a:gd name="T34" fmla="*/ 140 w 1909"/>
                    <a:gd name="T35" fmla="*/ 2076 h 2509"/>
                    <a:gd name="T36" fmla="*/ 0 w 1909"/>
                    <a:gd name="T37" fmla="*/ 1661 h 2509"/>
                    <a:gd name="T38" fmla="*/ 56 w 1909"/>
                    <a:gd name="T39" fmla="*/ 1209 h 2509"/>
                    <a:gd name="T40" fmla="*/ 489 w 1909"/>
                    <a:gd name="T41" fmla="*/ 504 h 2509"/>
                    <a:gd name="T42" fmla="*/ 728 w 1909"/>
                    <a:gd name="T43" fmla="*/ 183 h 2509"/>
                    <a:gd name="T44" fmla="*/ 1090 w 1909"/>
                    <a:gd name="T45" fmla="*/ 9 h 2509"/>
                    <a:gd name="T46" fmla="*/ 1245 w 1909"/>
                    <a:gd name="T47" fmla="*/ 0 h 250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909"/>
                    <a:gd name="T73" fmla="*/ 0 h 2509"/>
                    <a:gd name="T74" fmla="*/ 1909 w 1909"/>
                    <a:gd name="T75" fmla="*/ 2509 h 250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909" h="2509">
                      <a:moveTo>
                        <a:pt x="1245" y="0"/>
                      </a:moveTo>
                      <a:lnTo>
                        <a:pt x="1227" y="297"/>
                      </a:lnTo>
                      <a:lnTo>
                        <a:pt x="1179" y="620"/>
                      </a:lnTo>
                      <a:lnTo>
                        <a:pt x="1213" y="710"/>
                      </a:lnTo>
                      <a:lnTo>
                        <a:pt x="1568" y="1022"/>
                      </a:lnTo>
                      <a:lnTo>
                        <a:pt x="1856" y="1181"/>
                      </a:lnTo>
                      <a:lnTo>
                        <a:pt x="1909" y="1320"/>
                      </a:lnTo>
                      <a:lnTo>
                        <a:pt x="1823" y="1440"/>
                      </a:lnTo>
                      <a:lnTo>
                        <a:pt x="1339" y="1461"/>
                      </a:lnTo>
                      <a:lnTo>
                        <a:pt x="1612" y="1791"/>
                      </a:lnTo>
                      <a:lnTo>
                        <a:pt x="1697" y="1992"/>
                      </a:lnTo>
                      <a:lnTo>
                        <a:pt x="1624" y="2129"/>
                      </a:lnTo>
                      <a:lnTo>
                        <a:pt x="1426" y="2173"/>
                      </a:lnTo>
                      <a:lnTo>
                        <a:pt x="1489" y="2315"/>
                      </a:lnTo>
                      <a:lnTo>
                        <a:pt x="1467" y="2460"/>
                      </a:lnTo>
                      <a:lnTo>
                        <a:pt x="1143" y="2509"/>
                      </a:lnTo>
                      <a:lnTo>
                        <a:pt x="507" y="2372"/>
                      </a:lnTo>
                      <a:lnTo>
                        <a:pt x="140" y="2076"/>
                      </a:lnTo>
                      <a:lnTo>
                        <a:pt x="0" y="1661"/>
                      </a:lnTo>
                      <a:lnTo>
                        <a:pt x="56" y="1209"/>
                      </a:lnTo>
                      <a:lnTo>
                        <a:pt x="489" y="504"/>
                      </a:lnTo>
                      <a:lnTo>
                        <a:pt x="728" y="183"/>
                      </a:lnTo>
                      <a:lnTo>
                        <a:pt x="1090" y="9"/>
                      </a:lnTo>
                      <a:lnTo>
                        <a:pt x="1245" y="0"/>
                      </a:lnTo>
                      <a:close/>
                    </a:path>
                  </a:pathLst>
                </a:custGeom>
                <a:solidFill>
                  <a:srgbClr val="FFC98E"/>
                </a:solidFill>
                <a:ln w="0">
                  <a:solidFill>
                    <a:srgbClr val="FFC98E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16" name="Freeform 43"/>
                <p:cNvSpPr>
                  <a:spLocks/>
                </p:cNvSpPr>
                <p:nvPr/>
              </p:nvSpPr>
              <p:spPr bwMode="auto">
                <a:xfrm>
                  <a:off x="2228" y="3069"/>
                  <a:ext cx="74" cy="123"/>
                </a:xfrm>
                <a:custGeom>
                  <a:avLst/>
                  <a:gdLst>
                    <a:gd name="T0" fmla="*/ 530 w 586"/>
                    <a:gd name="T1" fmla="*/ 0 h 981"/>
                    <a:gd name="T2" fmla="*/ 586 w 586"/>
                    <a:gd name="T3" fmla="*/ 327 h 981"/>
                    <a:gd name="T4" fmla="*/ 286 w 586"/>
                    <a:gd name="T5" fmla="*/ 677 h 981"/>
                    <a:gd name="T6" fmla="*/ 151 w 586"/>
                    <a:gd name="T7" fmla="*/ 981 h 981"/>
                    <a:gd name="T8" fmla="*/ 0 w 586"/>
                    <a:gd name="T9" fmla="*/ 707 h 981"/>
                    <a:gd name="T10" fmla="*/ 163 w 586"/>
                    <a:gd name="T11" fmla="*/ 361 h 981"/>
                    <a:gd name="T12" fmla="*/ 400 w 586"/>
                    <a:gd name="T13" fmla="*/ 71 h 981"/>
                    <a:gd name="T14" fmla="*/ 530 w 586"/>
                    <a:gd name="T15" fmla="*/ 0 h 98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86"/>
                    <a:gd name="T25" fmla="*/ 0 h 981"/>
                    <a:gd name="T26" fmla="*/ 586 w 586"/>
                    <a:gd name="T27" fmla="*/ 981 h 98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86" h="981">
                      <a:moveTo>
                        <a:pt x="530" y="0"/>
                      </a:moveTo>
                      <a:lnTo>
                        <a:pt x="586" y="327"/>
                      </a:lnTo>
                      <a:lnTo>
                        <a:pt x="286" y="677"/>
                      </a:lnTo>
                      <a:lnTo>
                        <a:pt x="151" y="981"/>
                      </a:lnTo>
                      <a:lnTo>
                        <a:pt x="0" y="707"/>
                      </a:lnTo>
                      <a:lnTo>
                        <a:pt x="163" y="361"/>
                      </a:lnTo>
                      <a:lnTo>
                        <a:pt x="400" y="71"/>
                      </a:lnTo>
                      <a:lnTo>
                        <a:pt x="53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17" name="Freeform 44"/>
                <p:cNvSpPr>
                  <a:spLocks/>
                </p:cNvSpPr>
                <p:nvPr/>
              </p:nvSpPr>
              <p:spPr bwMode="auto">
                <a:xfrm>
                  <a:off x="2983" y="3007"/>
                  <a:ext cx="200" cy="256"/>
                </a:xfrm>
                <a:custGeom>
                  <a:avLst/>
                  <a:gdLst>
                    <a:gd name="T0" fmla="*/ 1389 w 1601"/>
                    <a:gd name="T1" fmla="*/ 0 h 2044"/>
                    <a:gd name="T2" fmla="*/ 1482 w 1601"/>
                    <a:gd name="T3" fmla="*/ 147 h 2044"/>
                    <a:gd name="T4" fmla="*/ 1601 w 1601"/>
                    <a:gd name="T5" fmla="*/ 553 h 2044"/>
                    <a:gd name="T6" fmla="*/ 1339 w 1601"/>
                    <a:gd name="T7" fmla="*/ 669 h 2044"/>
                    <a:gd name="T8" fmla="*/ 1367 w 1601"/>
                    <a:gd name="T9" fmla="*/ 972 h 2044"/>
                    <a:gd name="T10" fmla="*/ 1207 w 1601"/>
                    <a:gd name="T11" fmla="*/ 1084 h 2044"/>
                    <a:gd name="T12" fmla="*/ 934 w 1601"/>
                    <a:gd name="T13" fmla="*/ 1084 h 2044"/>
                    <a:gd name="T14" fmla="*/ 1016 w 1601"/>
                    <a:gd name="T15" fmla="*/ 1204 h 2044"/>
                    <a:gd name="T16" fmla="*/ 978 w 1601"/>
                    <a:gd name="T17" fmla="*/ 1337 h 2044"/>
                    <a:gd name="T18" fmla="*/ 748 w 1601"/>
                    <a:gd name="T19" fmla="*/ 1407 h 2044"/>
                    <a:gd name="T20" fmla="*/ 867 w 1601"/>
                    <a:gd name="T21" fmla="*/ 1672 h 2044"/>
                    <a:gd name="T22" fmla="*/ 1071 w 1601"/>
                    <a:gd name="T23" fmla="*/ 1988 h 2044"/>
                    <a:gd name="T24" fmla="*/ 1000 w 1601"/>
                    <a:gd name="T25" fmla="*/ 2044 h 2044"/>
                    <a:gd name="T26" fmla="*/ 809 w 1601"/>
                    <a:gd name="T27" fmla="*/ 2008 h 2044"/>
                    <a:gd name="T28" fmla="*/ 690 w 1601"/>
                    <a:gd name="T29" fmla="*/ 1934 h 2044"/>
                    <a:gd name="T30" fmla="*/ 527 w 1601"/>
                    <a:gd name="T31" fmla="*/ 1744 h 2044"/>
                    <a:gd name="T32" fmla="*/ 375 w 1601"/>
                    <a:gd name="T33" fmla="*/ 1496 h 2044"/>
                    <a:gd name="T34" fmla="*/ 53 w 1601"/>
                    <a:gd name="T35" fmla="*/ 1105 h 2044"/>
                    <a:gd name="T36" fmla="*/ 0 w 1601"/>
                    <a:gd name="T37" fmla="*/ 957 h 2044"/>
                    <a:gd name="T38" fmla="*/ 12 w 1601"/>
                    <a:gd name="T39" fmla="*/ 845 h 2044"/>
                    <a:gd name="T40" fmla="*/ 56 w 1601"/>
                    <a:gd name="T41" fmla="*/ 783 h 2044"/>
                    <a:gd name="T42" fmla="*/ 115 w 1601"/>
                    <a:gd name="T43" fmla="*/ 749 h 2044"/>
                    <a:gd name="T44" fmla="*/ 218 w 1601"/>
                    <a:gd name="T45" fmla="*/ 713 h 2044"/>
                    <a:gd name="T46" fmla="*/ 200 w 1601"/>
                    <a:gd name="T47" fmla="*/ 501 h 2044"/>
                    <a:gd name="T48" fmla="*/ 249 w 1601"/>
                    <a:gd name="T49" fmla="*/ 420 h 2044"/>
                    <a:gd name="T50" fmla="*/ 438 w 1601"/>
                    <a:gd name="T51" fmla="*/ 310 h 2044"/>
                    <a:gd name="T52" fmla="*/ 563 w 1601"/>
                    <a:gd name="T53" fmla="*/ 318 h 2044"/>
                    <a:gd name="T54" fmla="*/ 500 w 1601"/>
                    <a:gd name="T55" fmla="*/ 155 h 2044"/>
                    <a:gd name="T56" fmla="*/ 539 w 1601"/>
                    <a:gd name="T57" fmla="*/ 54 h 2044"/>
                    <a:gd name="T58" fmla="*/ 588 w 1601"/>
                    <a:gd name="T59" fmla="*/ 23 h 2044"/>
                    <a:gd name="T60" fmla="*/ 809 w 1601"/>
                    <a:gd name="T61" fmla="*/ 94 h 2044"/>
                    <a:gd name="T62" fmla="*/ 1031 w 1601"/>
                    <a:gd name="T63" fmla="*/ 114 h 2044"/>
                    <a:gd name="T64" fmla="*/ 1250 w 1601"/>
                    <a:gd name="T65" fmla="*/ 72 h 2044"/>
                    <a:gd name="T66" fmla="*/ 1326 w 1601"/>
                    <a:gd name="T67" fmla="*/ 36 h 2044"/>
                    <a:gd name="T68" fmla="*/ 1389 w 1601"/>
                    <a:gd name="T69" fmla="*/ 0 h 2044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01"/>
                    <a:gd name="T106" fmla="*/ 0 h 2044"/>
                    <a:gd name="T107" fmla="*/ 1601 w 1601"/>
                    <a:gd name="T108" fmla="*/ 2044 h 2044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01" h="2044">
                      <a:moveTo>
                        <a:pt x="1389" y="0"/>
                      </a:moveTo>
                      <a:lnTo>
                        <a:pt x="1482" y="147"/>
                      </a:lnTo>
                      <a:lnTo>
                        <a:pt x="1601" y="553"/>
                      </a:lnTo>
                      <a:lnTo>
                        <a:pt x="1339" y="669"/>
                      </a:lnTo>
                      <a:lnTo>
                        <a:pt x="1367" y="972"/>
                      </a:lnTo>
                      <a:lnTo>
                        <a:pt x="1207" y="1084"/>
                      </a:lnTo>
                      <a:lnTo>
                        <a:pt x="934" y="1084"/>
                      </a:lnTo>
                      <a:lnTo>
                        <a:pt x="1016" y="1204"/>
                      </a:lnTo>
                      <a:lnTo>
                        <a:pt x="978" y="1337"/>
                      </a:lnTo>
                      <a:lnTo>
                        <a:pt x="748" y="1407"/>
                      </a:lnTo>
                      <a:lnTo>
                        <a:pt x="867" y="1672"/>
                      </a:lnTo>
                      <a:lnTo>
                        <a:pt x="1071" y="1988"/>
                      </a:lnTo>
                      <a:lnTo>
                        <a:pt x="1000" y="2044"/>
                      </a:lnTo>
                      <a:lnTo>
                        <a:pt x="809" y="2008"/>
                      </a:lnTo>
                      <a:lnTo>
                        <a:pt x="690" y="1934"/>
                      </a:lnTo>
                      <a:lnTo>
                        <a:pt x="527" y="1744"/>
                      </a:lnTo>
                      <a:lnTo>
                        <a:pt x="375" y="1496"/>
                      </a:lnTo>
                      <a:lnTo>
                        <a:pt x="53" y="1105"/>
                      </a:lnTo>
                      <a:lnTo>
                        <a:pt x="0" y="957"/>
                      </a:lnTo>
                      <a:lnTo>
                        <a:pt x="12" y="845"/>
                      </a:lnTo>
                      <a:lnTo>
                        <a:pt x="56" y="783"/>
                      </a:lnTo>
                      <a:lnTo>
                        <a:pt x="115" y="749"/>
                      </a:lnTo>
                      <a:lnTo>
                        <a:pt x="218" y="713"/>
                      </a:lnTo>
                      <a:lnTo>
                        <a:pt x="200" y="501"/>
                      </a:lnTo>
                      <a:lnTo>
                        <a:pt x="249" y="420"/>
                      </a:lnTo>
                      <a:lnTo>
                        <a:pt x="438" y="310"/>
                      </a:lnTo>
                      <a:lnTo>
                        <a:pt x="563" y="318"/>
                      </a:lnTo>
                      <a:lnTo>
                        <a:pt x="500" y="155"/>
                      </a:lnTo>
                      <a:lnTo>
                        <a:pt x="539" y="54"/>
                      </a:lnTo>
                      <a:lnTo>
                        <a:pt x="588" y="23"/>
                      </a:lnTo>
                      <a:lnTo>
                        <a:pt x="809" y="94"/>
                      </a:lnTo>
                      <a:lnTo>
                        <a:pt x="1031" y="114"/>
                      </a:lnTo>
                      <a:lnTo>
                        <a:pt x="1250" y="72"/>
                      </a:lnTo>
                      <a:lnTo>
                        <a:pt x="1326" y="36"/>
                      </a:lnTo>
                      <a:lnTo>
                        <a:pt x="1389" y="0"/>
                      </a:lnTo>
                      <a:close/>
                    </a:path>
                  </a:pathLst>
                </a:custGeom>
                <a:solidFill>
                  <a:srgbClr val="FFC98E"/>
                </a:solidFill>
                <a:ln w="0">
                  <a:solidFill>
                    <a:srgbClr val="FFC98E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18" name="Freeform 45"/>
                <p:cNvSpPr>
                  <a:spLocks/>
                </p:cNvSpPr>
                <p:nvPr/>
              </p:nvSpPr>
              <p:spPr bwMode="auto">
                <a:xfrm>
                  <a:off x="2430" y="2258"/>
                  <a:ext cx="478" cy="631"/>
                </a:xfrm>
                <a:custGeom>
                  <a:avLst/>
                  <a:gdLst>
                    <a:gd name="T0" fmla="*/ 3175 w 3824"/>
                    <a:gd name="T1" fmla="*/ 663 h 5047"/>
                    <a:gd name="T2" fmla="*/ 3330 w 3824"/>
                    <a:gd name="T3" fmla="*/ 907 h 5047"/>
                    <a:gd name="T4" fmla="*/ 3434 w 3824"/>
                    <a:gd name="T5" fmla="*/ 1305 h 5047"/>
                    <a:gd name="T6" fmla="*/ 3460 w 3824"/>
                    <a:gd name="T7" fmla="*/ 1888 h 5047"/>
                    <a:gd name="T8" fmla="*/ 3612 w 3824"/>
                    <a:gd name="T9" fmla="*/ 1801 h 5047"/>
                    <a:gd name="T10" fmla="*/ 3720 w 3824"/>
                    <a:gd name="T11" fmla="*/ 1850 h 5047"/>
                    <a:gd name="T12" fmla="*/ 3824 w 3824"/>
                    <a:gd name="T13" fmla="*/ 2203 h 5047"/>
                    <a:gd name="T14" fmla="*/ 3289 w 3824"/>
                    <a:gd name="T15" fmla="*/ 2946 h 5047"/>
                    <a:gd name="T16" fmla="*/ 3382 w 3824"/>
                    <a:gd name="T17" fmla="*/ 3145 h 5047"/>
                    <a:gd name="T18" fmla="*/ 3475 w 3824"/>
                    <a:gd name="T19" fmla="*/ 3473 h 5047"/>
                    <a:gd name="T20" fmla="*/ 3487 w 3824"/>
                    <a:gd name="T21" fmla="*/ 3707 h 5047"/>
                    <a:gd name="T22" fmla="*/ 3353 w 3824"/>
                    <a:gd name="T23" fmla="*/ 3804 h 5047"/>
                    <a:gd name="T24" fmla="*/ 3175 w 3824"/>
                    <a:gd name="T25" fmla="*/ 3755 h 5047"/>
                    <a:gd name="T26" fmla="*/ 3009 w 3824"/>
                    <a:gd name="T27" fmla="*/ 3626 h 5047"/>
                    <a:gd name="T28" fmla="*/ 2900 w 3824"/>
                    <a:gd name="T29" fmla="*/ 3508 h 5047"/>
                    <a:gd name="T30" fmla="*/ 2642 w 3824"/>
                    <a:gd name="T31" fmla="*/ 3689 h 5047"/>
                    <a:gd name="T32" fmla="*/ 2322 w 3824"/>
                    <a:gd name="T33" fmla="*/ 4070 h 5047"/>
                    <a:gd name="T34" fmla="*/ 1833 w 3824"/>
                    <a:gd name="T35" fmla="*/ 4795 h 5047"/>
                    <a:gd name="T36" fmla="*/ 1719 w 3824"/>
                    <a:gd name="T37" fmla="*/ 5047 h 5047"/>
                    <a:gd name="T38" fmla="*/ 1548 w 3824"/>
                    <a:gd name="T39" fmla="*/ 4964 h 5047"/>
                    <a:gd name="T40" fmla="*/ 888 w 3824"/>
                    <a:gd name="T41" fmla="*/ 4531 h 5047"/>
                    <a:gd name="T42" fmla="*/ 244 w 3824"/>
                    <a:gd name="T43" fmla="*/ 4084 h 5047"/>
                    <a:gd name="T44" fmla="*/ 150 w 3824"/>
                    <a:gd name="T45" fmla="*/ 2959 h 5047"/>
                    <a:gd name="T46" fmla="*/ 191 w 3824"/>
                    <a:gd name="T47" fmla="*/ 2447 h 5047"/>
                    <a:gd name="T48" fmla="*/ 36 w 3824"/>
                    <a:gd name="T49" fmla="*/ 2136 h 5047"/>
                    <a:gd name="T50" fmla="*/ 0 w 3824"/>
                    <a:gd name="T51" fmla="*/ 1707 h 5047"/>
                    <a:gd name="T52" fmla="*/ 10 w 3824"/>
                    <a:gd name="T53" fmla="*/ 1221 h 5047"/>
                    <a:gd name="T54" fmla="*/ 72 w 3824"/>
                    <a:gd name="T55" fmla="*/ 712 h 5047"/>
                    <a:gd name="T56" fmla="*/ 1291 w 3824"/>
                    <a:gd name="T57" fmla="*/ 0 h 5047"/>
                    <a:gd name="T58" fmla="*/ 2983 w 3824"/>
                    <a:gd name="T59" fmla="*/ 349 h 5047"/>
                    <a:gd name="T60" fmla="*/ 3175 w 3824"/>
                    <a:gd name="T61" fmla="*/ 663 h 504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824"/>
                    <a:gd name="T94" fmla="*/ 0 h 5047"/>
                    <a:gd name="T95" fmla="*/ 3824 w 3824"/>
                    <a:gd name="T96" fmla="*/ 5047 h 504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824" h="5047">
                      <a:moveTo>
                        <a:pt x="3175" y="663"/>
                      </a:moveTo>
                      <a:lnTo>
                        <a:pt x="3330" y="907"/>
                      </a:lnTo>
                      <a:lnTo>
                        <a:pt x="3434" y="1305"/>
                      </a:lnTo>
                      <a:lnTo>
                        <a:pt x="3460" y="1888"/>
                      </a:lnTo>
                      <a:lnTo>
                        <a:pt x="3612" y="1801"/>
                      </a:lnTo>
                      <a:lnTo>
                        <a:pt x="3720" y="1850"/>
                      </a:lnTo>
                      <a:lnTo>
                        <a:pt x="3824" y="2203"/>
                      </a:lnTo>
                      <a:lnTo>
                        <a:pt x="3289" y="2946"/>
                      </a:lnTo>
                      <a:lnTo>
                        <a:pt x="3382" y="3145"/>
                      </a:lnTo>
                      <a:lnTo>
                        <a:pt x="3475" y="3473"/>
                      </a:lnTo>
                      <a:lnTo>
                        <a:pt x="3487" y="3707"/>
                      </a:lnTo>
                      <a:lnTo>
                        <a:pt x="3353" y="3804"/>
                      </a:lnTo>
                      <a:lnTo>
                        <a:pt x="3175" y="3755"/>
                      </a:lnTo>
                      <a:lnTo>
                        <a:pt x="3009" y="3626"/>
                      </a:lnTo>
                      <a:lnTo>
                        <a:pt x="2900" y="3508"/>
                      </a:lnTo>
                      <a:lnTo>
                        <a:pt x="2642" y="3689"/>
                      </a:lnTo>
                      <a:lnTo>
                        <a:pt x="2322" y="4070"/>
                      </a:lnTo>
                      <a:lnTo>
                        <a:pt x="1833" y="4795"/>
                      </a:lnTo>
                      <a:lnTo>
                        <a:pt x="1719" y="5047"/>
                      </a:lnTo>
                      <a:lnTo>
                        <a:pt x="1548" y="4964"/>
                      </a:lnTo>
                      <a:lnTo>
                        <a:pt x="888" y="4531"/>
                      </a:lnTo>
                      <a:lnTo>
                        <a:pt x="244" y="4084"/>
                      </a:lnTo>
                      <a:lnTo>
                        <a:pt x="150" y="2959"/>
                      </a:lnTo>
                      <a:lnTo>
                        <a:pt x="191" y="2447"/>
                      </a:lnTo>
                      <a:lnTo>
                        <a:pt x="36" y="2136"/>
                      </a:lnTo>
                      <a:lnTo>
                        <a:pt x="0" y="1707"/>
                      </a:lnTo>
                      <a:lnTo>
                        <a:pt x="10" y="1221"/>
                      </a:lnTo>
                      <a:lnTo>
                        <a:pt x="72" y="712"/>
                      </a:lnTo>
                      <a:lnTo>
                        <a:pt x="1291" y="0"/>
                      </a:lnTo>
                      <a:lnTo>
                        <a:pt x="2983" y="349"/>
                      </a:lnTo>
                      <a:lnTo>
                        <a:pt x="3175" y="663"/>
                      </a:lnTo>
                      <a:close/>
                    </a:path>
                  </a:pathLst>
                </a:custGeom>
                <a:solidFill>
                  <a:srgbClr val="FFC98E"/>
                </a:solidFill>
                <a:ln w="0">
                  <a:solidFill>
                    <a:srgbClr val="FFC98E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19" name="Freeform 46"/>
                <p:cNvSpPr>
                  <a:spLocks/>
                </p:cNvSpPr>
                <p:nvPr/>
              </p:nvSpPr>
              <p:spPr bwMode="auto">
                <a:xfrm>
                  <a:off x="2561" y="2547"/>
                  <a:ext cx="172" cy="163"/>
                </a:xfrm>
                <a:custGeom>
                  <a:avLst/>
                  <a:gdLst>
                    <a:gd name="T0" fmla="*/ 167 w 1379"/>
                    <a:gd name="T1" fmla="*/ 0 h 1305"/>
                    <a:gd name="T2" fmla="*/ 344 w 1379"/>
                    <a:gd name="T3" fmla="*/ 239 h 1305"/>
                    <a:gd name="T4" fmla="*/ 588 w 1379"/>
                    <a:gd name="T5" fmla="*/ 480 h 1305"/>
                    <a:gd name="T6" fmla="*/ 786 w 1379"/>
                    <a:gd name="T7" fmla="*/ 651 h 1305"/>
                    <a:gd name="T8" fmla="*/ 967 w 1379"/>
                    <a:gd name="T9" fmla="*/ 783 h 1305"/>
                    <a:gd name="T10" fmla="*/ 1183 w 1379"/>
                    <a:gd name="T11" fmla="*/ 907 h 1305"/>
                    <a:gd name="T12" fmla="*/ 1379 w 1379"/>
                    <a:gd name="T13" fmla="*/ 1005 h 1305"/>
                    <a:gd name="T14" fmla="*/ 1207 w 1379"/>
                    <a:gd name="T15" fmla="*/ 1139 h 1305"/>
                    <a:gd name="T16" fmla="*/ 1056 w 1379"/>
                    <a:gd name="T17" fmla="*/ 1216 h 1305"/>
                    <a:gd name="T18" fmla="*/ 909 w 1379"/>
                    <a:gd name="T19" fmla="*/ 1261 h 1305"/>
                    <a:gd name="T20" fmla="*/ 723 w 1379"/>
                    <a:gd name="T21" fmla="*/ 1305 h 1305"/>
                    <a:gd name="T22" fmla="*/ 504 w 1379"/>
                    <a:gd name="T23" fmla="*/ 1195 h 1305"/>
                    <a:gd name="T24" fmla="*/ 229 w 1379"/>
                    <a:gd name="T25" fmla="*/ 969 h 1305"/>
                    <a:gd name="T26" fmla="*/ 114 w 1379"/>
                    <a:gd name="T27" fmla="*/ 806 h 1305"/>
                    <a:gd name="T28" fmla="*/ 22 w 1379"/>
                    <a:gd name="T29" fmla="*/ 572 h 1305"/>
                    <a:gd name="T30" fmla="*/ 0 w 1379"/>
                    <a:gd name="T31" fmla="*/ 391 h 1305"/>
                    <a:gd name="T32" fmla="*/ 4 w 1379"/>
                    <a:gd name="T33" fmla="*/ 195 h 1305"/>
                    <a:gd name="T34" fmla="*/ 60 w 1379"/>
                    <a:gd name="T35" fmla="*/ 10 h 1305"/>
                    <a:gd name="T36" fmla="*/ 167 w 1379"/>
                    <a:gd name="T37" fmla="*/ 0 h 130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379"/>
                    <a:gd name="T58" fmla="*/ 0 h 1305"/>
                    <a:gd name="T59" fmla="*/ 1379 w 1379"/>
                    <a:gd name="T60" fmla="*/ 1305 h 130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379" h="1305">
                      <a:moveTo>
                        <a:pt x="167" y="0"/>
                      </a:moveTo>
                      <a:lnTo>
                        <a:pt x="344" y="239"/>
                      </a:lnTo>
                      <a:lnTo>
                        <a:pt x="588" y="480"/>
                      </a:lnTo>
                      <a:lnTo>
                        <a:pt x="786" y="651"/>
                      </a:lnTo>
                      <a:lnTo>
                        <a:pt x="967" y="783"/>
                      </a:lnTo>
                      <a:lnTo>
                        <a:pt x="1183" y="907"/>
                      </a:lnTo>
                      <a:lnTo>
                        <a:pt x="1379" y="1005"/>
                      </a:lnTo>
                      <a:lnTo>
                        <a:pt x="1207" y="1139"/>
                      </a:lnTo>
                      <a:lnTo>
                        <a:pt x="1056" y="1216"/>
                      </a:lnTo>
                      <a:lnTo>
                        <a:pt x="909" y="1261"/>
                      </a:lnTo>
                      <a:lnTo>
                        <a:pt x="723" y="1305"/>
                      </a:lnTo>
                      <a:lnTo>
                        <a:pt x="504" y="1195"/>
                      </a:lnTo>
                      <a:lnTo>
                        <a:pt x="229" y="969"/>
                      </a:lnTo>
                      <a:lnTo>
                        <a:pt x="114" y="806"/>
                      </a:lnTo>
                      <a:lnTo>
                        <a:pt x="22" y="572"/>
                      </a:lnTo>
                      <a:lnTo>
                        <a:pt x="0" y="391"/>
                      </a:lnTo>
                      <a:lnTo>
                        <a:pt x="4" y="195"/>
                      </a:lnTo>
                      <a:lnTo>
                        <a:pt x="60" y="10"/>
                      </a:lnTo>
                      <a:lnTo>
                        <a:pt x="16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20" name="Freeform 47"/>
                <p:cNvSpPr>
                  <a:spLocks/>
                </p:cNvSpPr>
                <p:nvPr/>
              </p:nvSpPr>
              <p:spPr bwMode="auto">
                <a:xfrm>
                  <a:off x="2594" y="2124"/>
                  <a:ext cx="245" cy="231"/>
                </a:xfrm>
                <a:custGeom>
                  <a:avLst/>
                  <a:gdLst>
                    <a:gd name="T0" fmla="*/ 1905 w 1959"/>
                    <a:gd name="T1" fmla="*/ 1849 h 1849"/>
                    <a:gd name="T2" fmla="*/ 1701 w 1959"/>
                    <a:gd name="T3" fmla="*/ 1693 h 1849"/>
                    <a:gd name="T4" fmla="*/ 1357 w 1959"/>
                    <a:gd name="T5" fmla="*/ 1530 h 1849"/>
                    <a:gd name="T6" fmla="*/ 1144 w 1959"/>
                    <a:gd name="T7" fmla="*/ 1482 h 1849"/>
                    <a:gd name="T8" fmla="*/ 1052 w 1959"/>
                    <a:gd name="T9" fmla="*/ 1354 h 1849"/>
                    <a:gd name="T10" fmla="*/ 951 w 1959"/>
                    <a:gd name="T11" fmla="*/ 1482 h 1849"/>
                    <a:gd name="T12" fmla="*/ 629 w 1959"/>
                    <a:gd name="T13" fmla="*/ 1434 h 1849"/>
                    <a:gd name="T14" fmla="*/ 367 w 1959"/>
                    <a:gd name="T15" fmla="*/ 1456 h 1849"/>
                    <a:gd name="T16" fmla="*/ 284 w 1959"/>
                    <a:gd name="T17" fmla="*/ 1295 h 1849"/>
                    <a:gd name="T18" fmla="*/ 0 w 1959"/>
                    <a:gd name="T19" fmla="*/ 141 h 1849"/>
                    <a:gd name="T20" fmla="*/ 99 w 1959"/>
                    <a:gd name="T21" fmla="*/ 0 h 1849"/>
                    <a:gd name="T22" fmla="*/ 477 w 1959"/>
                    <a:gd name="T23" fmla="*/ 67 h 1849"/>
                    <a:gd name="T24" fmla="*/ 629 w 1959"/>
                    <a:gd name="T25" fmla="*/ 199 h 1849"/>
                    <a:gd name="T26" fmla="*/ 759 w 1959"/>
                    <a:gd name="T27" fmla="*/ 141 h 1849"/>
                    <a:gd name="T28" fmla="*/ 943 w 1959"/>
                    <a:gd name="T29" fmla="*/ 191 h 1849"/>
                    <a:gd name="T30" fmla="*/ 1203 w 1959"/>
                    <a:gd name="T31" fmla="*/ 487 h 1849"/>
                    <a:gd name="T32" fmla="*/ 1441 w 1959"/>
                    <a:gd name="T33" fmla="*/ 553 h 1849"/>
                    <a:gd name="T34" fmla="*/ 1663 w 1959"/>
                    <a:gd name="T35" fmla="*/ 805 h 1849"/>
                    <a:gd name="T36" fmla="*/ 1889 w 1959"/>
                    <a:gd name="T37" fmla="*/ 1275 h 1849"/>
                    <a:gd name="T38" fmla="*/ 1959 w 1959"/>
                    <a:gd name="T39" fmla="*/ 1672 h 1849"/>
                    <a:gd name="T40" fmla="*/ 1905 w 1959"/>
                    <a:gd name="T41" fmla="*/ 1849 h 184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959"/>
                    <a:gd name="T64" fmla="*/ 0 h 1849"/>
                    <a:gd name="T65" fmla="*/ 1959 w 1959"/>
                    <a:gd name="T66" fmla="*/ 1849 h 184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959" h="1849">
                      <a:moveTo>
                        <a:pt x="1905" y="1849"/>
                      </a:moveTo>
                      <a:lnTo>
                        <a:pt x="1701" y="1693"/>
                      </a:lnTo>
                      <a:lnTo>
                        <a:pt x="1357" y="1530"/>
                      </a:lnTo>
                      <a:lnTo>
                        <a:pt x="1144" y="1482"/>
                      </a:lnTo>
                      <a:lnTo>
                        <a:pt x="1052" y="1354"/>
                      </a:lnTo>
                      <a:lnTo>
                        <a:pt x="951" y="1482"/>
                      </a:lnTo>
                      <a:lnTo>
                        <a:pt x="629" y="1434"/>
                      </a:lnTo>
                      <a:lnTo>
                        <a:pt x="367" y="1456"/>
                      </a:lnTo>
                      <a:lnTo>
                        <a:pt x="284" y="1295"/>
                      </a:lnTo>
                      <a:lnTo>
                        <a:pt x="0" y="141"/>
                      </a:lnTo>
                      <a:lnTo>
                        <a:pt x="99" y="0"/>
                      </a:lnTo>
                      <a:lnTo>
                        <a:pt x="477" y="67"/>
                      </a:lnTo>
                      <a:lnTo>
                        <a:pt x="629" y="199"/>
                      </a:lnTo>
                      <a:lnTo>
                        <a:pt x="759" y="141"/>
                      </a:lnTo>
                      <a:lnTo>
                        <a:pt x="943" y="191"/>
                      </a:lnTo>
                      <a:lnTo>
                        <a:pt x="1203" y="487"/>
                      </a:lnTo>
                      <a:lnTo>
                        <a:pt x="1441" y="553"/>
                      </a:lnTo>
                      <a:lnTo>
                        <a:pt x="1663" y="805"/>
                      </a:lnTo>
                      <a:lnTo>
                        <a:pt x="1889" y="1275"/>
                      </a:lnTo>
                      <a:lnTo>
                        <a:pt x="1959" y="1672"/>
                      </a:lnTo>
                      <a:lnTo>
                        <a:pt x="1905" y="1849"/>
                      </a:lnTo>
                      <a:close/>
                    </a:path>
                  </a:pathLst>
                </a:custGeom>
                <a:solidFill>
                  <a:srgbClr val="FFEA00"/>
                </a:solidFill>
                <a:ln w="0">
                  <a:solidFill>
                    <a:srgbClr val="FFEA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21" name="Freeform 48"/>
                <p:cNvSpPr>
                  <a:spLocks/>
                </p:cNvSpPr>
                <p:nvPr/>
              </p:nvSpPr>
              <p:spPr bwMode="auto">
                <a:xfrm>
                  <a:off x="2793" y="2499"/>
                  <a:ext cx="45" cy="65"/>
                </a:xfrm>
                <a:custGeom>
                  <a:avLst/>
                  <a:gdLst>
                    <a:gd name="T0" fmla="*/ 293 w 357"/>
                    <a:gd name="T1" fmla="*/ 0 h 519"/>
                    <a:gd name="T2" fmla="*/ 339 w 357"/>
                    <a:gd name="T3" fmla="*/ 89 h 519"/>
                    <a:gd name="T4" fmla="*/ 339 w 357"/>
                    <a:gd name="T5" fmla="*/ 173 h 519"/>
                    <a:gd name="T6" fmla="*/ 297 w 357"/>
                    <a:gd name="T7" fmla="*/ 270 h 519"/>
                    <a:gd name="T8" fmla="*/ 230 w 357"/>
                    <a:gd name="T9" fmla="*/ 107 h 519"/>
                    <a:gd name="T10" fmla="*/ 155 w 357"/>
                    <a:gd name="T11" fmla="*/ 89 h 519"/>
                    <a:gd name="T12" fmla="*/ 45 w 357"/>
                    <a:gd name="T13" fmla="*/ 166 h 519"/>
                    <a:gd name="T14" fmla="*/ 0 w 357"/>
                    <a:gd name="T15" fmla="*/ 306 h 519"/>
                    <a:gd name="T16" fmla="*/ 23 w 357"/>
                    <a:gd name="T17" fmla="*/ 422 h 519"/>
                    <a:gd name="T18" fmla="*/ 87 w 357"/>
                    <a:gd name="T19" fmla="*/ 519 h 519"/>
                    <a:gd name="T20" fmla="*/ 163 w 357"/>
                    <a:gd name="T21" fmla="*/ 506 h 519"/>
                    <a:gd name="T22" fmla="*/ 257 w 357"/>
                    <a:gd name="T23" fmla="*/ 443 h 519"/>
                    <a:gd name="T24" fmla="*/ 315 w 357"/>
                    <a:gd name="T25" fmla="*/ 347 h 519"/>
                    <a:gd name="T26" fmla="*/ 357 w 357"/>
                    <a:gd name="T27" fmla="*/ 196 h 519"/>
                    <a:gd name="T28" fmla="*/ 357 w 357"/>
                    <a:gd name="T29" fmla="*/ 99 h 519"/>
                    <a:gd name="T30" fmla="*/ 315 w 357"/>
                    <a:gd name="T31" fmla="*/ 10 h 519"/>
                    <a:gd name="T32" fmla="*/ 293 w 357"/>
                    <a:gd name="T33" fmla="*/ 0 h 519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57"/>
                    <a:gd name="T52" fmla="*/ 0 h 519"/>
                    <a:gd name="T53" fmla="*/ 357 w 357"/>
                    <a:gd name="T54" fmla="*/ 519 h 519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57" h="519">
                      <a:moveTo>
                        <a:pt x="293" y="0"/>
                      </a:moveTo>
                      <a:lnTo>
                        <a:pt x="339" y="89"/>
                      </a:lnTo>
                      <a:lnTo>
                        <a:pt x="339" y="173"/>
                      </a:lnTo>
                      <a:lnTo>
                        <a:pt x="297" y="270"/>
                      </a:lnTo>
                      <a:lnTo>
                        <a:pt x="230" y="107"/>
                      </a:lnTo>
                      <a:lnTo>
                        <a:pt x="155" y="89"/>
                      </a:lnTo>
                      <a:lnTo>
                        <a:pt x="45" y="166"/>
                      </a:lnTo>
                      <a:lnTo>
                        <a:pt x="0" y="306"/>
                      </a:lnTo>
                      <a:lnTo>
                        <a:pt x="23" y="422"/>
                      </a:lnTo>
                      <a:lnTo>
                        <a:pt x="87" y="519"/>
                      </a:lnTo>
                      <a:lnTo>
                        <a:pt x="163" y="506"/>
                      </a:lnTo>
                      <a:lnTo>
                        <a:pt x="257" y="443"/>
                      </a:lnTo>
                      <a:lnTo>
                        <a:pt x="315" y="347"/>
                      </a:lnTo>
                      <a:lnTo>
                        <a:pt x="357" y="196"/>
                      </a:lnTo>
                      <a:lnTo>
                        <a:pt x="357" y="99"/>
                      </a:lnTo>
                      <a:lnTo>
                        <a:pt x="315" y="10"/>
                      </a:lnTo>
                      <a:lnTo>
                        <a:pt x="29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22" name="Freeform 49"/>
                <p:cNvSpPr>
                  <a:spLocks/>
                </p:cNvSpPr>
                <p:nvPr/>
              </p:nvSpPr>
              <p:spPr bwMode="auto">
                <a:xfrm>
                  <a:off x="2725" y="2480"/>
                  <a:ext cx="43" cy="67"/>
                </a:xfrm>
                <a:custGeom>
                  <a:avLst/>
                  <a:gdLst>
                    <a:gd name="T0" fmla="*/ 252 w 341"/>
                    <a:gd name="T1" fmla="*/ 22 h 534"/>
                    <a:gd name="T2" fmla="*/ 297 w 341"/>
                    <a:gd name="T3" fmla="*/ 109 h 534"/>
                    <a:gd name="T4" fmla="*/ 297 w 341"/>
                    <a:gd name="T5" fmla="*/ 203 h 534"/>
                    <a:gd name="T6" fmla="*/ 245 w 341"/>
                    <a:gd name="T7" fmla="*/ 300 h 534"/>
                    <a:gd name="T8" fmla="*/ 227 w 341"/>
                    <a:gd name="T9" fmla="*/ 167 h 534"/>
                    <a:gd name="T10" fmla="*/ 156 w 341"/>
                    <a:gd name="T11" fmla="*/ 167 h 534"/>
                    <a:gd name="T12" fmla="*/ 112 w 341"/>
                    <a:gd name="T13" fmla="*/ 53 h 534"/>
                    <a:gd name="T14" fmla="*/ 9 w 341"/>
                    <a:gd name="T15" fmla="*/ 256 h 534"/>
                    <a:gd name="T16" fmla="*/ 0 w 341"/>
                    <a:gd name="T17" fmla="*/ 375 h 534"/>
                    <a:gd name="T18" fmla="*/ 20 w 341"/>
                    <a:gd name="T19" fmla="*/ 464 h 534"/>
                    <a:gd name="T20" fmla="*/ 63 w 341"/>
                    <a:gd name="T21" fmla="*/ 526 h 534"/>
                    <a:gd name="T22" fmla="*/ 152 w 341"/>
                    <a:gd name="T23" fmla="*/ 534 h 534"/>
                    <a:gd name="T24" fmla="*/ 227 w 341"/>
                    <a:gd name="T25" fmla="*/ 503 h 534"/>
                    <a:gd name="T26" fmla="*/ 297 w 341"/>
                    <a:gd name="T27" fmla="*/ 385 h 534"/>
                    <a:gd name="T28" fmla="*/ 341 w 341"/>
                    <a:gd name="T29" fmla="*/ 248 h 534"/>
                    <a:gd name="T30" fmla="*/ 341 w 341"/>
                    <a:gd name="T31" fmla="*/ 127 h 534"/>
                    <a:gd name="T32" fmla="*/ 311 w 341"/>
                    <a:gd name="T33" fmla="*/ 65 h 534"/>
                    <a:gd name="T34" fmla="*/ 263 w 341"/>
                    <a:gd name="T35" fmla="*/ 0 h 534"/>
                    <a:gd name="T36" fmla="*/ 252 w 341"/>
                    <a:gd name="T37" fmla="*/ 22 h 53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341"/>
                    <a:gd name="T58" fmla="*/ 0 h 534"/>
                    <a:gd name="T59" fmla="*/ 341 w 341"/>
                    <a:gd name="T60" fmla="*/ 534 h 534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341" h="534">
                      <a:moveTo>
                        <a:pt x="252" y="22"/>
                      </a:moveTo>
                      <a:lnTo>
                        <a:pt x="297" y="109"/>
                      </a:lnTo>
                      <a:lnTo>
                        <a:pt x="297" y="203"/>
                      </a:lnTo>
                      <a:lnTo>
                        <a:pt x="245" y="300"/>
                      </a:lnTo>
                      <a:lnTo>
                        <a:pt x="227" y="167"/>
                      </a:lnTo>
                      <a:lnTo>
                        <a:pt x="156" y="167"/>
                      </a:lnTo>
                      <a:lnTo>
                        <a:pt x="112" y="53"/>
                      </a:lnTo>
                      <a:lnTo>
                        <a:pt x="9" y="256"/>
                      </a:lnTo>
                      <a:lnTo>
                        <a:pt x="0" y="375"/>
                      </a:lnTo>
                      <a:lnTo>
                        <a:pt x="20" y="464"/>
                      </a:lnTo>
                      <a:lnTo>
                        <a:pt x="63" y="526"/>
                      </a:lnTo>
                      <a:lnTo>
                        <a:pt x="152" y="534"/>
                      </a:lnTo>
                      <a:lnTo>
                        <a:pt x="227" y="503"/>
                      </a:lnTo>
                      <a:lnTo>
                        <a:pt x="297" y="385"/>
                      </a:lnTo>
                      <a:lnTo>
                        <a:pt x="341" y="248"/>
                      </a:lnTo>
                      <a:lnTo>
                        <a:pt x="341" y="127"/>
                      </a:lnTo>
                      <a:lnTo>
                        <a:pt x="311" y="65"/>
                      </a:lnTo>
                      <a:lnTo>
                        <a:pt x="263" y="0"/>
                      </a:lnTo>
                      <a:lnTo>
                        <a:pt x="252" y="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23" name="Freeform 50"/>
                <p:cNvSpPr>
                  <a:spLocks/>
                </p:cNvSpPr>
                <p:nvPr/>
              </p:nvSpPr>
              <p:spPr bwMode="auto">
                <a:xfrm>
                  <a:off x="2703" y="2349"/>
                  <a:ext cx="61" cy="46"/>
                </a:xfrm>
                <a:custGeom>
                  <a:avLst/>
                  <a:gdLst>
                    <a:gd name="T0" fmla="*/ 481 w 491"/>
                    <a:gd name="T1" fmla="*/ 226 h 366"/>
                    <a:gd name="T2" fmla="*/ 359 w 491"/>
                    <a:gd name="T3" fmla="*/ 239 h 366"/>
                    <a:gd name="T4" fmla="*/ 288 w 491"/>
                    <a:gd name="T5" fmla="*/ 274 h 366"/>
                    <a:gd name="T6" fmla="*/ 244 w 491"/>
                    <a:gd name="T7" fmla="*/ 306 h 366"/>
                    <a:gd name="T8" fmla="*/ 199 w 491"/>
                    <a:gd name="T9" fmla="*/ 328 h 366"/>
                    <a:gd name="T10" fmla="*/ 169 w 491"/>
                    <a:gd name="T11" fmla="*/ 284 h 366"/>
                    <a:gd name="T12" fmla="*/ 72 w 491"/>
                    <a:gd name="T13" fmla="*/ 348 h 366"/>
                    <a:gd name="T14" fmla="*/ 18 w 491"/>
                    <a:gd name="T15" fmla="*/ 366 h 366"/>
                    <a:gd name="T16" fmla="*/ 0 w 491"/>
                    <a:gd name="T17" fmla="*/ 328 h 366"/>
                    <a:gd name="T18" fmla="*/ 72 w 491"/>
                    <a:gd name="T19" fmla="*/ 208 h 366"/>
                    <a:gd name="T20" fmla="*/ 176 w 491"/>
                    <a:gd name="T21" fmla="*/ 155 h 366"/>
                    <a:gd name="T22" fmla="*/ 278 w 491"/>
                    <a:gd name="T23" fmla="*/ 44 h 366"/>
                    <a:gd name="T24" fmla="*/ 421 w 491"/>
                    <a:gd name="T25" fmla="*/ 0 h 366"/>
                    <a:gd name="T26" fmla="*/ 473 w 491"/>
                    <a:gd name="T27" fmla="*/ 10 h 366"/>
                    <a:gd name="T28" fmla="*/ 421 w 491"/>
                    <a:gd name="T29" fmla="*/ 78 h 366"/>
                    <a:gd name="T30" fmla="*/ 491 w 491"/>
                    <a:gd name="T31" fmla="*/ 89 h 366"/>
                    <a:gd name="T32" fmla="*/ 428 w 491"/>
                    <a:gd name="T33" fmla="*/ 167 h 366"/>
                    <a:gd name="T34" fmla="*/ 487 w 491"/>
                    <a:gd name="T35" fmla="*/ 195 h 366"/>
                    <a:gd name="T36" fmla="*/ 481 w 491"/>
                    <a:gd name="T37" fmla="*/ 226 h 36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91"/>
                    <a:gd name="T58" fmla="*/ 0 h 366"/>
                    <a:gd name="T59" fmla="*/ 491 w 491"/>
                    <a:gd name="T60" fmla="*/ 366 h 36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91" h="366">
                      <a:moveTo>
                        <a:pt x="481" y="226"/>
                      </a:moveTo>
                      <a:lnTo>
                        <a:pt x="359" y="239"/>
                      </a:lnTo>
                      <a:lnTo>
                        <a:pt x="288" y="274"/>
                      </a:lnTo>
                      <a:lnTo>
                        <a:pt x="244" y="306"/>
                      </a:lnTo>
                      <a:lnTo>
                        <a:pt x="199" y="328"/>
                      </a:lnTo>
                      <a:lnTo>
                        <a:pt x="169" y="284"/>
                      </a:lnTo>
                      <a:lnTo>
                        <a:pt x="72" y="348"/>
                      </a:lnTo>
                      <a:lnTo>
                        <a:pt x="18" y="366"/>
                      </a:lnTo>
                      <a:lnTo>
                        <a:pt x="0" y="328"/>
                      </a:lnTo>
                      <a:lnTo>
                        <a:pt x="72" y="208"/>
                      </a:lnTo>
                      <a:lnTo>
                        <a:pt x="176" y="155"/>
                      </a:lnTo>
                      <a:lnTo>
                        <a:pt x="278" y="44"/>
                      </a:lnTo>
                      <a:lnTo>
                        <a:pt x="421" y="0"/>
                      </a:lnTo>
                      <a:lnTo>
                        <a:pt x="473" y="10"/>
                      </a:lnTo>
                      <a:lnTo>
                        <a:pt x="421" y="78"/>
                      </a:lnTo>
                      <a:lnTo>
                        <a:pt x="491" y="89"/>
                      </a:lnTo>
                      <a:lnTo>
                        <a:pt x="428" y="167"/>
                      </a:lnTo>
                      <a:lnTo>
                        <a:pt x="487" y="195"/>
                      </a:lnTo>
                      <a:lnTo>
                        <a:pt x="481" y="2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24" name="Freeform 51"/>
                <p:cNvSpPr>
                  <a:spLocks/>
                </p:cNvSpPr>
                <p:nvPr/>
              </p:nvSpPr>
              <p:spPr bwMode="auto">
                <a:xfrm>
                  <a:off x="2806" y="2391"/>
                  <a:ext cx="36" cy="61"/>
                </a:xfrm>
                <a:custGeom>
                  <a:avLst/>
                  <a:gdLst>
                    <a:gd name="T0" fmla="*/ 192 w 288"/>
                    <a:gd name="T1" fmla="*/ 486 h 486"/>
                    <a:gd name="T2" fmla="*/ 129 w 288"/>
                    <a:gd name="T3" fmla="*/ 260 h 486"/>
                    <a:gd name="T4" fmla="*/ 0 w 288"/>
                    <a:gd name="T5" fmla="*/ 119 h 486"/>
                    <a:gd name="T6" fmla="*/ 141 w 288"/>
                    <a:gd name="T7" fmla="*/ 181 h 486"/>
                    <a:gd name="T8" fmla="*/ 77 w 288"/>
                    <a:gd name="T9" fmla="*/ 45 h 486"/>
                    <a:gd name="T10" fmla="*/ 186 w 288"/>
                    <a:gd name="T11" fmla="*/ 0 h 486"/>
                    <a:gd name="T12" fmla="*/ 262 w 288"/>
                    <a:gd name="T13" fmla="*/ 211 h 486"/>
                    <a:gd name="T14" fmla="*/ 288 w 288"/>
                    <a:gd name="T15" fmla="*/ 422 h 486"/>
                    <a:gd name="T16" fmla="*/ 238 w 288"/>
                    <a:gd name="T17" fmla="*/ 384 h 486"/>
                    <a:gd name="T18" fmla="*/ 238 w 288"/>
                    <a:gd name="T19" fmla="*/ 465 h 486"/>
                    <a:gd name="T20" fmla="*/ 192 w 288"/>
                    <a:gd name="T21" fmla="*/ 486 h 48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88"/>
                    <a:gd name="T34" fmla="*/ 0 h 486"/>
                    <a:gd name="T35" fmla="*/ 288 w 288"/>
                    <a:gd name="T36" fmla="*/ 486 h 48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88" h="486">
                      <a:moveTo>
                        <a:pt x="192" y="486"/>
                      </a:moveTo>
                      <a:lnTo>
                        <a:pt x="129" y="260"/>
                      </a:lnTo>
                      <a:lnTo>
                        <a:pt x="0" y="119"/>
                      </a:lnTo>
                      <a:lnTo>
                        <a:pt x="141" y="181"/>
                      </a:lnTo>
                      <a:lnTo>
                        <a:pt x="77" y="45"/>
                      </a:lnTo>
                      <a:lnTo>
                        <a:pt x="186" y="0"/>
                      </a:lnTo>
                      <a:lnTo>
                        <a:pt x="262" y="211"/>
                      </a:lnTo>
                      <a:lnTo>
                        <a:pt x="288" y="422"/>
                      </a:lnTo>
                      <a:lnTo>
                        <a:pt x="238" y="384"/>
                      </a:lnTo>
                      <a:lnTo>
                        <a:pt x="238" y="465"/>
                      </a:lnTo>
                      <a:lnTo>
                        <a:pt x="192" y="48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25" name="Freeform 52"/>
                <p:cNvSpPr>
                  <a:spLocks/>
                </p:cNvSpPr>
                <p:nvPr/>
              </p:nvSpPr>
              <p:spPr bwMode="auto">
                <a:xfrm>
                  <a:off x="2686" y="2585"/>
                  <a:ext cx="186" cy="150"/>
                </a:xfrm>
                <a:custGeom>
                  <a:avLst/>
                  <a:gdLst>
                    <a:gd name="T0" fmla="*/ 573 w 1491"/>
                    <a:gd name="T1" fmla="*/ 504 h 1199"/>
                    <a:gd name="T2" fmla="*/ 391 w 1491"/>
                    <a:gd name="T3" fmla="*/ 468 h 1199"/>
                    <a:gd name="T4" fmla="*/ 252 w 1491"/>
                    <a:gd name="T5" fmla="*/ 415 h 1199"/>
                    <a:gd name="T6" fmla="*/ 116 w 1491"/>
                    <a:gd name="T7" fmla="*/ 315 h 1199"/>
                    <a:gd name="T8" fmla="*/ 22 w 1491"/>
                    <a:gd name="T9" fmla="*/ 208 h 1199"/>
                    <a:gd name="T10" fmla="*/ 0 w 1491"/>
                    <a:gd name="T11" fmla="*/ 133 h 1199"/>
                    <a:gd name="T12" fmla="*/ 19 w 1491"/>
                    <a:gd name="T13" fmla="*/ 71 h 1199"/>
                    <a:gd name="T14" fmla="*/ 55 w 1491"/>
                    <a:gd name="T15" fmla="*/ 38 h 1199"/>
                    <a:gd name="T16" fmla="*/ 126 w 1491"/>
                    <a:gd name="T17" fmla="*/ 38 h 1199"/>
                    <a:gd name="T18" fmla="*/ 196 w 1491"/>
                    <a:gd name="T19" fmla="*/ 71 h 1199"/>
                    <a:gd name="T20" fmla="*/ 341 w 1491"/>
                    <a:gd name="T21" fmla="*/ 176 h 1199"/>
                    <a:gd name="T22" fmla="*/ 484 w 1491"/>
                    <a:gd name="T23" fmla="*/ 296 h 1199"/>
                    <a:gd name="T24" fmla="*/ 625 w 1491"/>
                    <a:gd name="T25" fmla="*/ 468 h 1199"/>
                    <a:gd name="T26" fmla="*/ 763 w 1491"/>
                    <a:gd name="T27" fmla="*/ 651 h 1199"/>
                    <a:gd name="T28" fmla="*/ 988 w 1491"/>
                    <a:gd name="T29" fmla="*/ 963 h 1199"/>
                    <a:gd name="T30" fmla="*/ 1085 w 1491"/>
                    <a:gd name="T31" fmla="*/ 1058 h 1199"/>
                    <a:gd name="T32" fmla="*/ 1194 w 1491"/>
                    <a:gd name="T33" fmla="*/ 1110 h 1199"/>
                    <a:gd name="T34" fmla="*/ 1288 w 1491"/>
                    <a:gd name="T35" fmla="*/ 1148 h 1199"/>
                    <a:gd name="T36" fmla="*/ 1356 w 1491"/>
                    <a:gd name="T37" fmla="*/ 1148 h 1199"/>
                    <a:gd name="T38" fmla="*/ 1412 w 1491"/>
                    <a:gd name="T39" fmla="*/ 1110 h 1199"/>
                    <a:gd name="T40" fmla="*/ 1452 w 1491"/>
                    <a:gd name="T41" fmla="*/ 1058 h 1199"/>
                    <a:gd name="T42" fmla="*/ 1452 w 1491"/>
                    <a:gd name="T43" fmla="*/ 947 h 1199"/>
                    <a:gd name="T44" fmla="*/ 1430 w 1491"/>
                    <a:gd name="T45" fmla="*/ 804 h 1199"/>
                    <a:gd name="T46" fmla="*/ 1356 w 1491"/>
                    <a:gd name="T47" fmla="*/ 540 h 1199"/>
                    <a:gd name="T48" fmla="*/ 1230 w 1491"/>
                    <a:gd name="T49" fmla="*/ 296 h 1199"/>
                    <a:gd name="T50" fmla="*/ 1104 w 1491"/>
                    <a:gd name="T51" fmla="*/ 38 h 1199"/>
                    <a:gd name="T52" fmla="*/ 1170 w 1491"/>
                    <a:gd name="T53" fmla="*/ 0 h 1199"/>
                    <a:gd name="T54" fmla="*/ 1297 w 1491"/>
                    <a:gd name="T55" fmla="*/ 264 h 1199"/>
                    <a:gd name="T56" fmla="*/ 1415 w 1491"/>
                    <a:gd name="T57" fmla="*/ 552 h 1199"/>
                    <a:gd name="T58" fmla="*/ 1474 w 1491"/>
                    <a:gd name="T59" fmla="*/ 788 h 1199"/>
                    <a:gd name="T60" fmla="*/ 1491 w 1491"/>
                    <a:gd name="T61" fmla="*/ 941 h 1199"/>
                    <a:gd name="T62" fmla="*/ 1482 w 1491"/>
                    <a:gd name="T63" fmla="*/ 1051 h 1199"/>
                    <a:gd name="T64" fmla="*/ 1460 w 1491"/>
                    <a:gd name="T65" fmla="*/ 1148 h 1199"/>
                    <a:gd name="T66" fmla="*/ 1415 w 1491"/>
                    <a:gd name="T67" fmla="*/ 1189 h 1199"/>
                    <a:gd name="T68" fmla="*/ 1331 w 1491"/>
                    <a:gd name="T69" fmla="*/ 1199 h 1199"/>
                    <a:gd name="T70" fmla="*/ 1239 w 1491"/>
                    <a:gd name="T71" fmla="*/ 1189 h 1199"/>
                    <a:gd name="T72" fmla="*/ 1112 w 1491"/>
                    <a:gd name="T73" fmla="*/ 1137 h 1199"/>
                    <a:gd name="T74" fmla="*/ 1026 w 1491"/>
                    <a:gd name="T75" fmla="*/ 1069 h 1199"/>
                    <a:gd name="T76" fmla="*/ 942 w 1491"/>
                    <a:gd name="T77" fmla="*/ 982 h 1199"/>
                    <a:gd name="T78" fmla="*/ 863 w 1491"/>
                    <a:gd name="T79" fmla="*/ 876 h 1199"/>
                    <a:gd name="T80" fmla="*/ 774 w 1491"/>
                    <a:gd name="T81" fmla="*/ 743 h 1199"/>
                    <a:gd name="T82" fmla="*/ 669 w 1491"/>
                    <a:gd name="T83" fmla="*/ 601 h 1199"/>
                    <a:gd name="T84" fmla="*/ 615 w 1491"/>
                    <a:gd name="T85" fmla="*/ 522 h 1199"/>
                    <a:gd name="T86" fmla="*/ 573 w 1491"/>
                    <a:gd name="T87" fmla="*/ 504 h 1199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491"/>
                    <a:gd name="T133" fmla="*/ 0 h 1199"/>
                    <a:gd name="T134" fmla="*/ 1491 w 1491"/>
                    <a:gd name="T135" fmla="*/ 1199 h 1199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491" h="1199">
                      <a:moveTo>
                        <a:pt x="573" y="504"/>
                      </a:moveTo>
                      <a:lnTo>
                        <a:pt x="391" y="468"/>
                      </a:lnTo>
                      <a:lnTo>
                        <a:pt x="252" y="415"/>
                      </a:lnTo>
                      <a:lnTo>
                        <a:pt x="116" y="315"/>
                      </a:lnTo>
                      <a:lnTo>
                        <a:pt x="22" y="208"/>
                      </a:lnTo>
                      <a:lnTo>
                        <a:pt x="0" y="133"/>
                      </a:lnTo>
                      <a:lnTo>
                        <a:pt x="19" y="71"/>
                      </a:lnTo>
                      <a:lnTo>
                        <a:pt x="55" y="38"/>
                      </a:lnTo>
                      <a:lnTo>
                        <a:pt x="126" y="38"/>
                      </a:lnTo>
                      <a:lnTo>
                        <a:pt x="196" y="71"/>
                      </a:lnTo>
                      <a:lnTo>
                        <a:pt x="341" y="176"/>
                      </a:lnTo>
                      <a:lnTo>
                        <a:pt x="484" y="296"/>
                      </a:lnTo>
                      <a:lnTo>
                        <a:pt x="625" y="468"/>
                      </a:lnTo>
                      <a:lnTo>
                        <a:pt x="763" y="651"/>
                      </a:lnTo>
                      <a:lnTo>
                        <a:pt x="988" y="963"/>
                      </a:lnTo>
                      <a:lnTo>
                        <a:pt x="1085" y="1058"/>
                      </a:lnTo>
                      <a:lnTo>
                        <a:pt x="1194" y="1110"/>
                      </a:lnTo>
                      <a:lnTo>
                        <a:pt x="1288" y="1148"/>
                      </a:lnTo>
                      <a:lnTo>
                        <a:pt x="1356" y="1148"/>
                      </a:lnTo>
                      <a:lnTo>
                        <a:pt x="1412" y="1110"/>
                      </a:lnTo>
                      <a:lnTo>
                        <a:pt x="1452" y="1058"/>
                      </a:lnTo>
                      <a:lnTo>
                        <a:pt x="1452" y="947"/>
                      </a:lnTo>
                      <a:lnTo>
                        <a:pt x="1430" y="804"/>
                      </a:lnTo>
                      <a:lnTo>
                        <a:pt x="1356" y="540"/>
                      </a:lnTo>
                      <a:lnTo>
                        <a:pt x="1230" y="296"/>
                      </a:lnTo>
                      <a:lnTo>
                        <a:pt x="1104" y="38"/>
                      </a:lnTo>
                      <a:lnTo>
                        <a:pt x="1170" y="0"/>
                      </a:lnTo>
                      <a:lnTo>
                        <a:pt x="1297" y="264"/>
                      </a:lnTo>
                      <a:lnTo>
                        <a:pt x="1415" y="552"/>
                      </a:lnTo>
                      <a:lnTo>
                        <a:pt x="1474" y="788"/>
                      </a:lnTo>
                      <a:lnTo>
                        <a:pt x="1491" y="941"/>
                      </a:lnTo>
                      <a:lnTo>
                        <a:pt x="1482" y="1051"/>
                      </a:lnTo>
                      <a:lnTo>
                        <a:pt x="1460" y="1148"/>
                      </a:lnTo>
                      <a:lnTo>
                        <a:pt x="1415" y="1189"/>
                      </a:lnTo>
                      <a:lnTo>
                        <a:pt x="1331" y="1199"/>
                      </a:lnTo>
                      <a:lnTo>
                        <a:pt x="1239" y="1189"/>
                      </a:lnTo>
                      <a:lnTo>
                        <a:pt x="1112" y="1137"/>
                      </a:lnTo>
                      <a:lnTo>
                        <a:pt x="1026" y="1069"/>
                      </a:lnTo>
                      <a:lnTo>
                        <a:pt x="942" y="982"/>
                      </a:lnTo>
                      <a:lnTo>
                        <a:pt x="863" y="876"/>
                      </a:lnTo>
                      <a:lnTo>
                        <a:pt x="774" y="743"/>
                      </a:lnTo>
                      <a:lnTo>
                        <a:pt x="669" y="601"/>
                      </a:lnTo>
                      <a:lnTo>
                        <a:pt x="615" y="522"/>
                      </a:lnTo>
                      <a:lnTo>
                        <a:pt x="573" y="50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26" name="Freeform 53"/>
                <p:cNvSpPr>
                  <a:spLocks/>
                </p:cNvSpPr>
                <p:nvPr/>
              </p:nvSpPr>
              <p:spPr bwMode="auto">
                <a:xfrm>
                  <a:off x="2832" y="2347"/>
                  <a:ext cx="86" cy="281"/>
                </a:xfrm>
                <a:custGeom>
                  <a:avLst/>
                  <a:gdLst>
                    <a:gd name="T0" fmla="*/ 0 w 683"/>
                    <a:gd name="T1" fmla="*/ 44 h 2252"/>
                    <a:gd name="T2" fmla="*/ 105 w 683"/>
                    <a:gd name="T3" fmla="*/ 203 h 2252"/>
                    <a:gd name="T4" fmla="*/ 186 w 683"/>
                    <a:gd name="T5" fmla="*/ 443 h 2252"/>
                    <a:gd name="T6" fmla="*/ 242 w 683"/>
                    <a:gd name="T7" fmla="*/ 680 h 2252"/>
                    <a:gd name="T8" fmla="*/ 245 w 683"/>
                    <a:gd name="T9" fmla="*/ 995 h 2252"/>
                    <a:gd name="T10" fmla="*/ 245 w 683"/>
                    <a:gd name="T11" fmla="*/ 1305 h 2252"/>
                    <a:gd name="T12" fmla="*/ 219 w 683"/>
                    <a:gd name="T13" fmla="*/ 1601 h 2252"/>
                    <a:gd name="T14" fmla="*/ 161 w 683"/>
                    <a:gd name="T15" fmla="*/ 1919 h 2252"/>
                    <a:gd name="T16" fmla="*/ 92 w 683"/>
                    <a:gd name="T17" fmla="*/ 2155 h 2252"/>
                    <a:gd name="T18" fmla="*/ 156 w 683"/>
                    <a:gd name="T19" fmla="*/ 2252 h 2252"/>
                    <a:gd name="T20" fmla="*/ 415 w 683"/>
                    <a:gd name="T21" fmla="*/ 2079 h 2252"/>
                    <a:gd name="T22" fmla="*/ 568 w 683"/>
                    <a:gd name="T23" fmla="*/ 1919 h 2252"/>
                    <a:gd name="T24" fmla="*/ 653 w 683"/>
                    <a:gd name="T25" fmla="*/ 1744 h 2252"/>
                    <a:gd name="T26" fmla="*/ 683 w 683"/>
                    <a:gd name="T27" fmla="*/ 1619 h 2252"/>
                    <a:gd name="T28" fmla="*/ 675 w 683"/>
                    <a:gd name="T29" fmla="*/ 1531 h 2252"/>
                    <a:gd name="T30" fmla="*/ 627 w 683"/>
                    <a:gd name="T31" fmla="*/ 1486 h 2252"/>
                    <a:gd name="T32" fmla="*/ 560 w 683"/>
                    <a:gd name="T33" fmla="*/ 1486 h 2252"/>
                    <a:gd name="T34" fmla="*/ 467 w 683"/>
                    <a:gd name="T35" fmla="*/ 1522 h 2252"/>
                    <a:gd name="T36" fmla="*/ 357 w 683"/>
                    <a:gd name="T37" fmla="*/ 1601 h 2252"/>
                    <a:gd name="T38" fmla="*/ 245 w 683"/>
                    <a:gd name="T39" fmla="*/ 1722 h 2252"/>
                    <a:gd name="T40" fmla="*/ 290 w 683"/>
                    <a:gd name="T41" fmla="*/ 1434 h 2252"/>
                    <a:gd name="T42" fmla="*/ 304 w 683"/>
                    <a:gd name="T43" fmla="*/ 1132 h 2252"/>
                    <a:gd name="T44" fmla="*/ 290 w 683"/>
                    <a:gd name="T45" fmla="*/ 699 h 2252"/>
                    <a:gd name="T46" fmla="*/ 242 w 683"/>
                    <a:gd name="T47" fmla="*/ 410 h 2252"/>
                    <a:gd name="T48" fmla="*/ 161 w 683"/>
                    <a:gd name="T49" fmla="*/ 185 h 2252"/>
                    <a:gd name="T50" fmla="*/ 87 w 683"/>
                    <a:gd name="T51" fmla="*/ 44 h 2252"/>
                    <a:gd name="T52" fmla="*/ 24 w 683"/>
                    <a:gd name="T53" fmla="*/ 0 h 2252"/>
                    <a:gd name="T54" fmla="*/ 0 w 683"/>
                    <a:gd name="T55" fmla="*/ 44 h 2252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683"/>
                    <a:gd name="T85" fmla="*/ 0 h 2252"/>
                    <a:gd name="T86" fmla="*/ 683 w 683"/>
                    <a:gd name="T87" fmla="*/ 2252 h 2252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683" h="2252">
                      <a:moveTo>
                        <a:pt x="0" y="44"/>
                      </a:moveTo>
                      <a:lnTo>
                        <a:pt x="105" y="203"/>
                      </a:lnTo>
                      <a:lnTo>
                        <a:pt x="186" y="443"/>
                      </a:lnTo>
                      <a:lnTo>
                        <a:pt x="242" y="680"/>
                      </a:lnTo>
                      <a:lnTo>
                        <a:pt x="245" y="995"/>
                      </a:lnTo>
                      <a:lnTo>
                        <a:pt x="245" y="1305"/>
                      </a:lnTo>
                      <a:lnTo>
                        <a:pt x="219" y="1601"/>
                      </a:lnTo>
                      <a:lnTo>
                        <a:pt x="161" y="1919"/>
                      </a:lnTo>
                      <a:lnTo>
                        <a:pt x="92" y="2155"/>
                      </a:lnTo>
                      <a:lnTo>
                        <a:pt x="156" y="2252"/>
                      </a:lnTo>
                      <a:lnTo>
                        <a:pt x="415" y="2079"/>
                      </a:lnTo>
                      <a:lnTo>
                        <a:pt x="568" y="1919"/>
                      </a:lnTo>
                      <a:lnTo>
                        <a:pt x="653" y="1744"/>
                      </a:lnTo>
                      <a:lnTo>
                        <a:pt x="683" y="1619"/>
                      </a:lnTo>
                      <a:lnTo>
                        <a:pt x="675" y="1531"/>
                      </a:lnTo>
                      <a:lnTo>
                        <a:pt x="627" y="1486"/>
                      </a:lnTo>
                      <a:lnTo>
                        <a:pt x="560" y="1486"/>
                      </a:lnTo>
                      <a:lnTo>
                        <a:pt x="467" y="1522"/>
                      </a:lnTo>
                      <a:lnTo>
                        <a:pt x="357" y="1601"/>
                      </a:lnTo>
                      <a:lnTo>
                        <a:pt x="245" y="1722"/>
                      </a:lnTo>
                      <a:lnTo>
                        <a:pt x="290" y="1434"/>
                      </a:lnTo>
                      <a:lnTo>
                        <a:pt x="304" y="1132"/>
                      </a:lnTo>
                      <a:lnTo>
                        <a:pt x="290" y="699"/>
                      </a:lnTo>
                      <a:lnTo>
                        <a:pt x="242" y="410"/>
                      </a:lnTo>
                      <a:lnTo>
                        <a:pt x="161" y="185"/>
                      </a:lnTo>
                      <a:lnTo>
                        <a:pt x="87" y="44"/>
                      </a:lnTo>
                      <a:lnTo>
                        <a:pt x="24" y="0"/>
                      </a:lnTo>
                      <a:lnTo>
                        <a:pt x="0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27" name="Freeform 54"/>
                <p:cNvSpPr>
                  <a:spLocks/>
                </p:cNvSpPr>
                <p:nvPr/>
              </p:nvSpPr>
              <p:spPr bwMode="auto">
                <a:xfrm>
                  <a:off x="2868" y="2480"/>
                  <a:ext cx="50" cy="62"/>
                </a:xfrm>
                <a:custGeom>
                  <a:avLst/>
                  <a:gdLst>
                    <a:gd name="T0" fmla="*/ 401 w 401"/>
                    <a:gd name="T1" fmla="*/ 496 h 496"/>
                    <a:gd name="T2" fmla="*/ 401 w 401"/>
                    <a:gd name="T3" fmla="*/ 385 h 496"/>
                    <a:gd name="T4" fmla="*/ 246 w 401"/>
                    <a:gd name="T5" fmla="*/ 12 h 496"/>
                    <a:gd name="T6" fmla="*/ 146 w 401"/>
                    <a:gd name="T7" fmla="*/ 0 h 496"/>
                    <a:gd name="T8" fmla="*/ 16 w 401"/>
                    <a:gd name="T9" fmla="*/ 65 h 496"/>
                    <a:gd name="T10" fmla="*/ 0 w 401"/>
                    <a:gd name="T11" fmla="*/ 127 h 496"/>
                    <a:gd name="T12" fmla="*/ 115 w 401"/>
                    <a:gd name="T13" fmla="*/ 65 h 496"/>
                    <a:gd name="T14" fmla="*/ 185 w 401"/>
                    <a:gd name="T15" fmla="*/ 75 h 496"/>
                    <a:gd name="T16" fmla="*/ 233 w 401"/>
                    <a:gd name="T17" fmla="*/ 159 h 496"/>
                    <a:gd name="T18" fmla="*/ 309 w 401"/>
                    <a:gd name="T19" fmla="*/ 357 h 496"/>
                    <a:gd name="T20" fmla="*/ 330 w 401"/>
                    <a:gd name="T21" fmla="*/ 445 h 496"/>
                    <a:gd name="T22" fmla="*/ 330 w 401"/>
                    <a:gd name="T23" fmla="*/ 496 h 496"/>
                    <a:gd name="T24" fmla="*/ 401 w 401"/>
                    <a:gd name="T25" fmla="*/ 496 h 49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401"/>
                    <a:gd name="T40" fmla="*/ 0 h 496"/>
                    <a:gd name="T41" fmla="*/ 401 w 401"/>
                    <a:gd name="T42" fmla="*/ 496 h 49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401" h="496">
                      <a:moveTo>
                        <a:pt x="401" y="496"/>
                      </a:moveTo>
                      <a:lnTo>
                        <a:pt x="401" y="385"/>
                      </a:lnTo>
                      <a:lnTo>
                        <a:pt x="246" y="12"/>
                      </a:lnTo>
                      <a:lnTo>
                        <a:pt x="146" y="0"/>
                      </a:lnTo>
                      <a:lnTo>
                        <a:pt x="16" y="65"/>
                      </a:lnTo>
                      <a:lnTo>
                        <a:pt x="0" y="127"/>
                      </a:lnTo>
                      <a:lnTo>
                        <a:pt x="115" y="65"/>
                      </a:lnTo>
                      <a:lnTo>
                        <a:pt x="185" y="75"/>
                      </a:lnTo>
                      <a:lnTo>
                        <a:pt x="233" y="159"/>
                      </a:lnTo>
                      <a:lnTo>
                        <a:pt x="309" y="357"/>
                      </a:lnTo>
                      <a:lnTo>
                        <a:pt x="330" y="445"/>
                      </a:lnTo>
                      <a:lnTo>
                        <a:pt x="330" y="496"/>
                      </a:lnTo>
                      <a:lnTo>
                        <a:pt x="401" y="4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28" name="Freeform 55"/>
                <p:cNvSpPr>
                  <a:spLocks/>
                </p:cNvSpPr>
                <p:nvPr/>
              </p:nvSpPr>
              <p:spPr bwMode="auto">
                <a:xfrm>
                  <a:off x="2527" y="2454"/>
                  <a:ext cx="114" cy="102"/>
                </a:xfrm>
                <a:custGeom>
                  <a:avLst/>
                  <a:gdLst>
                    <a:gd name="T0" fmla="*/ 916 w 916"/>
                    <a:gd name="T1" fmla="*/ 765 h 818"/>
                    <a:gd name="T2" fmla="*/ 659 w 916"/>
                    <a:gd name="T3" fmla="*/ 668 h 818"/>
                    <a:gd name="T4" fmla="*/ 456 w 916"/>
                    <a:gd name="T5" fmla="*/ 558 h 818"/>
                    <a:gd name="T6" fmla="*/ 313 w 916"/>
                    <a:gd name="T7" fmla="*/ 451 h 818"/>
                    <a:gd name="T8" fmla="*/ 242 w 916"/>
                    <a:gd name="T9" fmla="*/ 372 h 818"/>
                    <a:gd name="T10" fmla="*/ 145 w 916"/>
                    <a:gd name="T11" fmla="*/ 258 h 818"/>
                    <a:gd name="T12" fmla="*/ 89 w 916"/>
                    <a:gd name="T13" fmla="*/ 128 h 818"/>
                    <a:gd name="T14" fmla="*/ 27 w 916"/>
                    <a:gd name="T15" fmla="*/ 0 h 818"/>
                    <a:gd name="T16" fmla="*/ 5 w 916"/>
                    <a:gd name="T17" fmla="*/ 181 h 818"/>
                    <a:gd name="T18" fmla="*/ 0 w 916"/>
                    <a:gd name="T19" fmla="*/ 395 h 818"/>
                    <a:gd name="T20" fmla="*/ 23 w 916"/>
                    <a:gd name="T21" fmla="*/ 598 h 818"/>
                    <a:gd name="T22" fmla="*/ 49 w 916"/>
                    <a:gd name="T23" fmla="*/ 716 h 818"/>
                    <a:gd name="T24" fmla="*/ 79 w 916"/>
                    <a:gd name="T25" fmla="*/ 792 h 818"/>
                    <a:gd name="T26" fmla="*/ 145 w 916"/>
                    <a:gd name="T27" fmla="*/ 805 h 818"/>
                    <a:gd name="T28" fmla="*/ 353 w 916"/>
                    <a:gd name="T29" fmla="*/ 818 h 818"/>
                    <a:gd name="T30" fmla="*/ 649 w 916"/>
                    <a:gd name="T31" fmla="*/ 792 h 818"/>
                    <a:gd name="T32" fmla="*/ 850 w 916"/>
                    <a:gd name="T33" fmla="*/ 774 h 818"/>
                    <a:gd name="T34" fmla="*/ 916 w 916"/>
                    <a:gd name="T35" fmla="*/ 765 h 81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916"/>
                    <a:gd name="T55" fmla="*/ 0 h 818"/>
                    <a:gd name="T56" fmla="*/ 916 w 916"/>
                    <a:gd name="T57" fmla="*/ 818 h 81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916" h="818">
                      <a:moveTo>
                        <a:pt x="916" y="765"/>
                      </a:moveTo>
                      <a:lnTo>
                        <a:pt x="659" y="668"/>
                      </a:lnTo>
                      <a:lnTo>
                        <a:pt x="456" y="558"/>
                      </a:lnTo>
                      <a:lnTo>
                        <a:pt x="313" y="451"/>
                      </a:lnTo>
                      <a:lnTo>
                        <a:pt x="242" y="372"/>
                      </a:lnTo>
                      <a:lnTo>
                        <a:pt x="145" y="258"/>
                      </a:lnTo>
                      <a:lnTo>
                        <a:pt x="89" y="128"/>
                      </a:lnTo>
                      <a:lnTo>
                        <a:pt x="27" y="0"/>
                      </a:lnTo>
                      <a:lnTo>
                        <a:pt x="5" y="181"/>
                      </a:lnTo>
                      <a:lnTo>
                        <a:pt x="0" y="395"/>
                      </a:lnTo>
                      <a:lnTo>
                        <a:pt x="23" y="598"/>
                      </a:lnTo>
                      <a:lnTo>
                        <a:pt x="49" y="716"/>
                      </a:lnTo>
                      <a:lnTo>
                        <a:pt x="79" y="792"/>
                      </a:lnTo>
                      <a:lnTo>
                        <a:pt x="145" y="805"/>
                      </a:lnTo>
                      <a:lnTo>
                        <a:pt x="353" y="818"/>
                      </a:lnTo>
                      <a:lnTo>
                        <a:pt x="649" y="792"/>
                      </a:lnTo>
                      <a:lnTo>
                        <a:pt x="850" y="774"/>
                      </a:lnTo>
                      <a:lnTo>
                        <a:pt x="916" y="76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29" name="Freeform 56"/>
                <p:cNvSpPr>
                  <a:spLocks/>
                </p:cNvSpPr>
                <p:nvPr/>
              </p:nvSpPr>
              <p:spPr bwMode="auto">
                <a:xfrm>
                  <a:off x="2548" y="2550"/>
                  <a:ext cx="196" cy="199"/>
                </a:xfrm>
                <a:custGeom>
                  <a:avLst/>
                  <a:gdLst>
                    <a:gd name="T0" fmla="*/ 331 w 1565"/>
                    <a:gd name="T1" fmla="*/ 18 h 1593"/>
                    <a:gd name="T2" fmla="*/ 517 w 1565"/>
                    <a:gd name="T3" fmla="*/ 227 h 1593"/>
                    <a:gd name="T4" fmla="*/ 843 w 1565"/>
                    <a:gd name="T5" fmla="*/ 550 h 1593"/>
                    <a:gd name="T6" fmla="*/ 1110 w 1565"/>
                    <a:gd name="T7" fmla="*/ 743 h 1593"/>
                    <a:gd name="T8" fmla="*/ 1355 w 1565"/>
                    <a:gd name="T9" fmla="*/ 876 h 1593"/>
                    <a:gd name="T10" fmla="*/ 1565 w 1565"/>
                    <a:gd name="T11" fmla="*/ 968 h 1593"/>
                    <a:gd name="T12" fmla="*/ 1336 w 1565"/>
                    <a:gd name="T13" fmla="*/ 1133 h 1593"/>
                    <a:gd name="T14" fmla="*/ 1170 w 1565"/>
                    <a:gd name="T15" fmla="*/ 1204 h 1593"/>
                    <a:gd name="T16" fmla="*/ 873 w 1565"/>
                    <a:gd name="T17" fmla="*/ 1293 h 1593"/>
                    <a:gd name="T18" fmla="*/ 795 w 1565"/>
                    <a:gd name="T19" fmla="*/ 1267 h 1593"/>
                    <a:gd name="T20" fmla="*/ 644 w 1565"/>
                    <a:gd name="T21" fmla="*/ 1178 h 1593"/>
                    <a:gd name="T22" fmla="*/ 636 w 1565"/>
                    <a:gd name="T23" fmla="*/ 1474 h 1593"/>
                    <a:gd name="T24" fmla="*/ 591 w 1565"/>
                    <a:gd name="T25" fmla="*/ 1558 h 1593"/>
                    <a:gd name="T26" fmla="*/ 535 w 1565"/>
                    <a:gd name="T27" fmla="*/ 1593 h 1593"/>
                    <a:gd name="T28" fmla="*/ 420 w 1565"/>
                    <a:gd name="T29" fmla="*/ 1578 h 1593"/>
                    <a:gd name="T30" fmla="*/ 295 w 1565"/>
                    <a:gd name="T31" fmla="*/ 1486 h 1593"/>
                    <a:gd name="T32" fmla="*/ 186 w 1565"/>
                    <a:gd name="T33" fmla="*/ 1367 h 1593"/>
                    <a:gd name="T34" fmla="*/ 106 w 1565"/>
                    <a:gd name="T35" fmla="*/ 1204 h 1593"/>
                    <a:gd name="T36" fmla="*/ 53 w 1565"/>
                    <a:gd name="T37" fmla="*/ 1000 h 1593"/>
                    <a:gd name="T38" fmla="*/ 9 w 1565"/>
                    <a:gd name="T39" fmla="*/ 735 h 1593"/>
                    <a:gd name="T40" fmla="*/ 0 w 1565"/>
                    <a:gd name="T41" fmla="*/ 430 h 1593"/>
                    <a:gd name="T42" fmla="*/ 25 w 1565"/>
                    <a:gd name="T43" fmla="*/ 194 h 1593"/>
                    <a:gd name="T44" fmla="*/ 61 w 1565"/>
                    <a:gd name="T45" fmla="*/ 0 h 1593"/>
                    <a:gd name="T46" fmla="*/ 180 w 1565"/>
                    <a:gd name="T47" fmla="*/ 10 h 1593"/>
                    <a:gd name="T48" fmla="*/ 146 w 1565"/>
                    <a:gd name="T49" fmla="*/ 194 h 1593"/>
                    <a:gd name="T50" fmla="*/ 158 w 1565"/>
                    <a:gd name="T51" fmla="*/ 443 h 1593"/>
                    <a:gd name="T52" fmla="*/ 231 w 1565"/>
                    <a:gd name="T53" fmla="*/ 656 h 1593"/>
                    <a:gd name="T54" fmla="*/ 323 w 1565"/>
                    <a:gd name="T55" fmla="*/ 827 h 1593"/>
                    <a:gd name="T56" fmla="*/ 507 w 1565"/>
                    <a:gd name="T57" fmla="*/ 1013 h 1593"/>
                    <a:gd name="T58" fmla="*/ 728 w 1565"/>
                    <a:gd name="T59" fmla="*/ 1178 h 1593"/>
                    <a:gd name="T60" fmla="*/ 858 w 1565"/>
                    <a:gd name="T61" fmla="*/ 1238 h 1593"/>
                    <a:gd name="T62" fmla="*/ 1122 w 1565"/>
                    <a:gd name="T63" fmla="*/ 1178 h 1593"/>
                    <a:gd name="T64" fmla="*/ 1277 w 1565"/>
                    <a:gd name="T65" fmla="*/ 1120 h 1593"/>
                    <a:gd name="T66" fmla="*/ 1476 w 1565"/>
                    <a:gd name="T67" fmla="*/ 978 h 1593"/>
                    <a:gd name="T68" fmla="*/ 1237 w 1565"/>
                    <a:gd name="T69" fmla="*/ 876 h 1593"/>
                    <a:gd name="T70" fmla="*/ 980 w 1565"/>
                    <a:gd name="T71" fmla="*/ 708 h 1593"/>
                    <a:gd name="T72" fmla="*/ 783 w 1565"/>
                    <a:gd name="T73" fmla="*/ 550 h 1593"/>
                    <a:gd name="T74" fmla="*/ 598 w 1565"/>
                    <a:gd name="T75" fmla="*/ 364 h 1593"/>
                    <a:gd name="T76" fmla="*/ 438 w 1565"/>
                    <a:gd name="T77" fmla="*/ 204 h 1593"/>
                    <a:gd name="T78" fmla="*/ 283 w 1565"/>
                    <a:gd name="T79" fmla="*/ 31 h 1593"/>
                    <a:gd name="T80" fmla="*/ 331 w 1565"/>
                    <a:gd name="T81" fmla="*/ 18 h 1593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565"/>
                    <a:gd name="T124" fmla="*/ 0 h 1593"/>
                    <a:gd name="T125" fmla="*/ 1565 w 1565"/>
                    <a:gd name="T126" fmla="*/ 1593 h 1593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565" h="1593">
                      <a:moveTo>
                        <a:pt x="331" y="18"/>
                      </a:moveTo>
                      <a:lnTo>
                        <a:pt x="517" y="227"/>
                      </a:lnTo>
                      <a:lnTo>
                        <a:pt x="843" y="550"/>
                      </a:lnTo>
                      <a:lnTo>
                        <a:pt x="1110" y="743"/>
                      </a:lnTo>
                      <a:lnTo>
                        <a:pt x="1355" y="876"/>
                      </a:lnTo>
                      <a:lnTo>
                        <a:pt x="1565" y="968"/>
                      </a:lnTo>
                      <a:lnTo>
                        <a:pt x="1336" y="1133"/>
                      </a:lnTo>
                      <a:lnTo>
                        <a:pt x="1170" y="1204"/>
                      </a:lnTo>
                      <a:lnTo>
                        <a:pt x="873" y="1293"/>
                      </a:lnTo>
                      <a:lnTo>
                        <a:pt x="795" y="1267"/>
                      </a:lnTo>
                      <a:lnTo>
                        <a:pt x="644" y="1178"/>
                      </a:lnTo>
                      <a:lnTo>
                        <a:pt x="636" y="1474"/>
                      </a:lnTo>
                      <a:lnTo>
                        <a:pt x="591" y="1558"/>
                      </a:lnTo>
                      <a:lnTo>
                        <a:pt x="535" y="1593"/>
                      </a:lnTo>
                      <a:lnTo>
                        <a:pt x="420" y="1578"/>
                      </a:lnTo>
                      <a:lnTo>
                        <a:pt x="295" y="1486"/>
                      </a:lnTo>
                      <a:lnTo>
                        <a:pt x="186" y="1367"/>
                      </a:lnTo>
                      <a:lnTo>
                        <a:pt x="106" y="1204"/>
                      </a:lnTo>
                      <a:lnTo>
                        <a:pt x="53" y="1000"/>
                      </a:lnTo>
                      <a:lnTo>
                        <a:pt x="9" y="735"/>
                      </a:lnTo>
                      <a:lnTo>
                        <a:pt x="0" y="430"/>
                      </a:lnTo>
                      <a:lnTo>
                        <a:pt x="25" y="194"/>
                      </a:lnTo>
                      <a:lnTo>
                        <a:pt x="61" y="0"/>
                      </a:lnTo>
                      <a:lnTo>
                        <a:pt x="180" y="10"/>
                      </a:lnTo>
                      <a:lnTo>
                        <a:pt x="146" y="194"/>
                      </a:lnTo>
                      <a:lnTo>
                        <a:pt x="158" y="443"/>
                      </a:lnTo>
                      <a:lnTo>
                        <a:pt x="231" y="656"/>
                      </a:lnTo>
                      <a:lnTo>
                        <a:pt x="323" y="827"/>
                      </a:lnTo>
                      <a:lnTo>
                        <a:pt x="507" y="1013"/>
                      </a:lnTo>
                      <a:lnTo>
                        <a:pt x="728" y="1178"/>
                      </a:lnTo>
                      <a:lnTo>
                        <a:pt x="858" y="1238"/>
                      </a:lnTo>
                      <a:lnTo>
                        <a:pt x="1122" y="1178"/>
                      </a:lnTo>
                      <a:lnTo>
                        <a:pt x="1277" y="1120"/>
                      </a:lnTo>
                      <a:lnTo>
                        <a:pt x="1476" y="978"/>
                      </a:lnTo>
                      <a:lnTo>
                        <a:pt x="1237" y="876"/>
                      </a:lnTo>
                      <a:lnTo>
                        <a:pt x="980" y="708"/>
                      </a:lnTo>
                      <a:lnTo>
                        <a:pt x="783" y="550"/>
                      </a:lnTo>
                      <a:lnTo>
                        <a:pt x="598" y="364"/>
                      </a:lnTo>
                      <a:lnTo>
                        <a:pt x="438" y="204"/>
                      </a:lnTo>
                      <a:lnTo>
                        <a:pt x="283" y="31"/>
                      </a:lnTo>
                      <a:lnTo>
                        <a:pt x="331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30" name="Freeform 57"/>
                <p:cNvSpPr>
                  <a:spLocks/>
                </p:cNvSpPr>
                <p:nvPr/>
              </p:nvSpPr>
              <p:spPr bwMode="auto">
                <a:xfrm>
                  <a:off x="2798" y="2272"/>
                  <a:ext cx="27" cy="72"/>
                </a:xfrm>
                <a:custGeom>
                  <a:avLst/>
                  <a:gdLst>
                    <a:gd name="T0" fmla="*/ 163 w 211"/>
                    <a:gd name="T1" fmla="*/ 580 h 580"/>
                    <a:gd name="T2" fmla="*/ 211 w 211"/>
                    <a:gd name="T3" fmla="*/ 509 h 580"/>
                    <a:gd name="T4" fmla="*/ 163 w 211"/>
                    <a:gd name="T5" fmla="*/ 285 h 580"/>
                    <a:gd name="T6" fmla="*/ 92 w 211"/>
                    <a:gd name="T7" fmla="*/ 107 h 580"/>
                    <a:gd name="T8" fmla="*/ 30 w 211"/>
                    <a:gd name="T9" fmla="*/ 10 h 580"/>
                    <a:gd name="T10" fmla="*/ 0 w 211"/>
                    <a:gd name="T11" fmla="*/ 0 h 580"/>
                    <a:gd name="T12" fmla="*/ 0 w 211"/>
                    <a:gd name="T13" fmla="*/ 55 h 580"/>
                    <a:gd name="T14" fmla="*/ 68 w 211"/>
                    <a:gd name="T15" fmla="*/ 196 h 580"/>
                    <a:gd name="T16" fmla="*/ 114 w 211"/>
                    <a:gd name="T17" fmla="*/ 359 h 580"/>
                    <a:gd name="T18" fmla="*/ 137 w 211"/>
                    <a:gd name="T19" fmla="*/ 524 h 580"/>
                    <a:gd name="T20" fmla="*/ 163 w 211"/>
                    <a:gd name="T21" fmla="*/ 580 h 58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1"/>
                    <a:gd name="T34" fmla="*/ 0 h 580"/>
                    <a:gd name="T35" fmla="*/ 211 w 211"/>
                    <a:gd name="T36" fmla="*/ 580 h 58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1" h="580">
                      <a:moveTo>
                        <a:pt x="163" y="580"/>
                      </a:moveTo>
                      <a:lnTo>
                        <a:pt x="211" y="509"/>
                      </a:lnTo>
                      <a:lnTo>
                        <a:pt x="163" y="285"/>
                      </a:lnTo>
                      <a:lnTo>
                        <a:pt x="92" y="107"/>
                      </a:lnTo>
                      <a:lnTo>
                        <a:pt x="30" y="10"/>
                      </a:lnTo>
                      <a:lnTo>
                        <a:pt x="0" y="0"/>
                      </a:lnTo>
                      <a:lnTo>
                        <a:pt x="0" y="55"/>
                      </a:lnTo>
                      <a:lnTo>
                        <a:pt x="68" y="196"/>
                      </a:lnTo>
                      <a:lnTo>
                        <a:pt x="114" y="359"/>
                      </a:lnTo>
                      <a:lnTo>
                        <a:pt x="137" y="524"/>
                      </a:lnTo>
                      <a:lnTo>
                        <a:pt x="163" y="5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31" name="Freeform 58"/>
                <p:cNvSpPr>
                  <a:spLocks/>
                </p:cNvSpPr>
                <p:nvPr/>
              </p:nvSpPr>
              <p:spPr bwMode="auto">
                <a:xfrm>
                  <a:off x="2428" y="2119"/>
                  <a:ext cx="416" cy="463"/>
                </a:xfrm>
                <a:custGeom>
                  <a:avLst/>
                  <a:gdLst>
                    <a:gd name="T0" fmla="*/ 3335 w 3335"/>
                    <a:gd name="T1" fmla="*/ 1592 h 3699"/>
                    <a:gd name="T2" fmla="*/ 3101 w 3335"/>
                    <a:gd name="T3" fmla="*/ 934 h 3699"/>
                    <a:gd name="T4" fmla="*/ 2852 w 3335"/>
                    <a:gd name="T5" fmla="*/ 583 h 3699"/>
                    <a:gd name="T6" fmla="*/ 2641 w 3335"/>
                    <a:gd name="T7" fmla="*/ 509 h 3699"/>
                    <a:gd name="T8" fmla="*/ 2467 w 3335"/>
                    <a:gd name="T9" fmla="*/ 389 h 3699"/>
                    <a:gd name="T10" fmla="*/ 2175 w 3335"/>
                    <a:gd name="T11" fmla="*/ 145 h 3699"/>
                    <a:gd name="T12" fmla="*/ 1971 w 3335"/>
                    <a:gd name="T13" fmla="*/ 180 h 3699"/>
                    <a:gd name="T14" fmla="*/ 1561 w 3335"/>
                    <a:gd name="T15" fmla="*/ 0 h 3699"/>
                    <a:gd name="T16" fmla="*/ 1323 w 3335"/>
                    <a:gd name="T17" fmla="*/ 135 h 3699"/>
                    <a:gd name="T18" fmla="*/ 1133 w 3335"/>
                    <a:gd name="T19" fmla="*/ 208 h 3699"/>
                    <a:gd name="T20" fmla="*/ 859 w 3335"/>
                    <a:gd name="T21" fmla="*/ 346 h 3699"/>
                    <a:gd name="T22" fmla="*/ 682 w 3335"/>
                    <a:gd name="T23" fmla="*/ 615 h 3699"/>
                    <a:gd name="T24" fmla="*/ 214 w 3335"/>
                    <a:gd name="T25" fmla="*/ 840 h 3699"/>
                    <a:gd name="T26" fmla="*/ 122 w 3335"/>
                    <a:gd name="T27" fmla="*/ 1158 h 3699"/>
                    <a:gd name="T28" fmla="*/ 36 w 3335"/>
                    <a:gd name="T29" fmla="*/ 1459 h 3699"/>
                    <a:gd name="T30" fmla="*/ 28 w 3335"/>
                    <a:gd name="T31" fmla="*/ 1728 h 3699"/>
                    <a:gd name="T32" fmla="*/ 0 w 3335"/>
                    <a:gd name="T33" fmla="*/ 2509 h 3699"/>
                    <a:gd name="T34" fmla="*/ 48 w 3335"/>
                    <a:gd name="T35" fmla="*/ 3160 h 3699"/>
                    <a:gd name="T36" fmla="*/ 236 w 3335"/>
                    <a:gd name="T37" fmla="*/ 3699 h 3699"/>
                    <a:gd name="T38" fmla="*/ 73 w 3335"/>
                    <a:gd name="T39" fmla="*/ 2946 h 3699"/>
                    <a:gd name="T40" fmla="*/ 73 w 3335"/>
                    <a:gd name="T41" fmla="*/ 2301 h 3699"/>
                    <a:gd name="T42" fmla="*/ 165 w 3335"/>
                    <a:gd name="T43" fmla="*/ 1822 h 3699"/>
                    <a:gd name="T44" fmla="*/ 394 w 3335"/>
                    <a:gd name="T45" fmla="*/ 2346 h 3699"/>
                    <a:gd name="T46" fmla="*/ 262 w 3335"/>
                    <a:gd name="T47" fmla="*/ 2598 h 3699"/>
                    <a:gd name="T48" fmla="*/ 318 w 3335"/>
                    <a:gd name="T49" fmla="*/ 2857 h 3699"/>
                    <a:gd name="T50" fmla="*/ 404 w 3335"/>
                    <a:gd name="T51" fmla="*/ 2956 h 3699"/>
                    <a:gd name="T52" fmla="*/ 619 w 3335"/>
                    <a:gd name="T53" fmla="*/ 2587 h 3699"/>
                    <a:gd name="T54" fmla="*/ 514 w 3335"/>
                    <a:gd name="T55" fmla="*/ 2013 h 3699"/>
                    <a:gd name="T56" fmla="*/ 367 w 3335"/>
                    <a:gd name="T57" fmla="*/ 1787 h 3699"/>
                    <a:gd name="T58" fmla="*/ 581 w 3335"/>
                    <a:gd name="T59" fmla="*/ 1654 h 3699"/>
                    <a:gd name="T60" fmla="*/ 771 w 3335"/>
                    <a:gd name="T61" fmla="*/ 1787 h 3699"/>
                    <a:gd name="T62" fmla="*/ 889 w 3335"/>
                    <a:gd name="T63" fmla="*/ 2162 h 3699"/>
                    <a:gd name="T64" fmla="*/ 871 w 3335"/>
                    <a:gd name="T65" fmla="*/ 1848 h 3699"/>
                    <a:gd name="T66" fmla="*/ 1168 w 3335"/>
                    <a:gd name="T67" fmla="*/ 1710 h 3699"/>
                    <a:gd name="T68" fmla="*/ 1393 w 3335"/>
                    <a:gd name="T69" fmla="*/ 1459 h 3699"/>
                    <a:gd name="T70" fmla="*/ 1472 w 3335"/>
                    <a:gd name="T71" fmla="*/ 1292 h 3699"/>
                    <a:gd name="T72" fmla="*/ 1597 w 3335"/>
                    <a:gd name="T73" fmla="*/ 1303 h 3699"/>
                    <a:gd name="T74" fmla="*/ 1675 w 3335"/>
                    <a:gd name="T75" fmla="*/ 1336 h 3699"/>
                    <a:gd name="T76" fmla="*/ 1701 w 3335"/>
                    <a:gd name="T77" fmla="*/ 1127 h 3699"/>
                    <a:gd name="T78" fmla="*/ 1782 w 3335"/>
                    <a:gd name="T79" fmla="*/ 1038 h 3699"/>
                    <a:gd name="T80" fmla="*/ 1448 w 3335"/>
                    <a:gd name="T81" fmla="*/ 301 h 3699"/>
                    <a:gd name="T82" fmla="*/ 1441 w 3335"/>
                    <a:gd name="T83" fmla="*/ 145 h 3699"/>
                    <a:gd name="T84" fmla="*/ 1760 w 3335"/>
                    <a:gd name="T85" fmla="*/ 583 h 3699"/>
                    <a:gd name="T86" fmla="*/ 1971 w 3335"/>
                    <a:gd name="T87" fmla="*/ 1219 h 3699"/>
                    <a:gd name="T88" fmla="*/ 2113 w 3335"/>
                    <a:gd name="T89" fmla="*/ 1052 h 3699"/>
                    <a:gd name="T90" fmla="*/ 2016 w 3335"/>
                    <a:gd name="T91" fmla="*/ 570 h 3699"/>
                    <a:gd name="T92" fmla="*/ 1690 w 3335"/>
                    <a:gd name="T93" fmla="*/ 102 h 3699"/>
                    <a:gd name="T94" fmla="*/ 1981 w 3335"/>
                    <a:gd name="T95" fmla="*/ 257 h 3699"/>
                    <a:gd name="T96" fmla="*/ 2252 w 3335"/>
                    <a:gd name="T97" fmla="*/ 226 h 3699"/>
                    <a:gd name="T98" fmla="*/ 2551 w 3335"/>
                    <a:gd name="T99" fmla="*/ 583 h 3699"/>
                    <a:gd name="T100" fmla="*/ 2852 w 3335"/>
                    <a:gd name="T101" fmla="*/ 675 h 3699"/>
                    <a:gd name="T102" fmla="*/ 3220 w 3335"/>
                    <a:gd name="T103" fmla="*/ 1384 h 3699"/>
                    <a:gd name="T104" fmla="*/ 3280 w 3335"/>
                    <a:gd name="T105" fmla="*/ 1866 h 3699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3335"/>
                    <a:gd name="T160" fmla="*/ 0 h 3699"/>
                    <a:gd name="T161" fmla="*/ 3335 w 3335"/>
                    <a:gd name="T162" fmla="*/ 3699 h 3699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3335" h="3699">
                      <a:moveTo>
                        <a:pt x="3335" y="1893"/>
                      </a:moveTo>
                      <a:lnTo>
                        <a:pt x="3335" y="1592"/>
                      </a:lnTo>
                      <a:lnTo>
                        <a:pt x="3238" y="1229"/>
                      </a:lnTo>
                      <a:lnTo>
                        <a:pt x="3101" y="934"/>
                      </a:lnTo>
                      <a:lnTo>
                        <a:pt x="2986" y="733"/>
                      </a:lnTo>
                      <a:lnTo>
                        <a:pt x="2852" y="583"/>
                      </a:lnTo>
                      <a:lnTo>
                        <a:pt x="2737" y="527"/>
                      </a:lnTo>
                      <a:lnTo>
                        <a:pt x="2641" y="509"/>
                      </a:lnTo>
                      <a:lnTo>
                        <a:pt x="2574" y="509"/>
                      </a:lnTo>
                      <a:lnTo>
                        <a:pt x="2467" y="389"/>
                      </a:lnTo>
                      <a:lnTo>
                        <a:pt x="2345" y="239"/>
                      </a:lnTo>
                      <a:lnTo>
                        <a:pt x="2175" y="145"/>
                      </a:lnTo>
                      <a:lnTo>
                        <a:pt x="2068" y="145"/>
                      </a:lnTo>
                      <a:lnTo>
                        <a:pt x="1971" y="180"/>
                      </a:lnTo>
                      <a:lnTo>
                        <a:pt x="1792" y="43"/>
                      </a:lnTo>
                      <a:lnTo>
                        <a:pt x="1561" y="0"/>
                      </a:lnTo>
                      <a:lnTo>
                        <a:pt x="1382" y="31"/>
                      </a:lnTo>
                      <a:lnTo>
                        <a:pt x="1323" y="135"/>
                      </a:lnTo>
                      <a:lnTo>
                        <a:pt x="1323" y="208"/>
                      </a:lnTo>
                      <a:lnTo>
                        <a:pt x="1133" y="208"/>
                      </a:lnTo>
                      <a:lnTo>
                        <a:pt x="955" y="270"/>
                      </a:lnTo>
                      <a:lnTo>
                        <a:pt x="859" y="346"/>
                      </a:lnTo>
                      <a:lnTo>
                        <a:pt x="771" y="450"/>
                      </a:lnTo>
                      <a:lnTo>
                        <a:pt x="682" y="615"/>
                      </a:lnTo>
                      <a:lnTo>
                        <a:pt x="367" y="703"/>
                      </a:lnTo>
                      <a:lnTo>
                        <a:pt x="214" y="840"/>
                      </a:lnTo>
                      <a:lnTo>
                        <a:pt x="160" y="990"/>
                      </a:lnTo>
                      <a:lnTo>
                        <a:pt x="122" y="1158"/>
                      </a:lnTo>
                      <a:lnTo>
                        <a:pt x="160" y="1352"/>
                      </a:lnTo>
                      <a:lnTo>
                        <a:pt x="36" y="1459"/>
                      </a:lnTo>
                      <a:lnTo>
                        <a:pt x="10" y="1606"/>
                      </a:lnTo>
                      <a:lnTo>
                        <a:pt x="28" y="1728"/>
                      </a:lnTo>
                      <a:lnTo>
                        <a:pt x="73" y="1941"/>
                      </a:lnTo>
                      <a:lnTo>
                        <a:pt x="0" y="2509"/>
                      </a:lnTo>
                      <a:lnTo>
                        <a:pt x="0" y="2822"/>
                      </a:lnTo>
                      <a:lnTo>
                        <a:pt x="48" y="3160"/>
                      </a:lnTo>
                      <a:lnTo>
                        <a:pt x="129" y="3423"/>
                      </a:lnTo>
                      <a:lnTo>
                        <a:pt x="236" y="3699"/>
                      </a:lnTo>
                      <a:lnTo>
                        <a:pt x="165" y="3363"/>
                      </a:lnTo>
                      <a:lnTo>
                        <a:pt x="73" y="2946"/>
                      </a:lnTo>
                      <a:lnTo>
                        <a:pt x="66" y="2676"/>
                      </a:lnTo>
                      <a:lnTo>
                        <a:pt x="73" y="2301"/>
                      </a:lnTo>
                      <a:lnTo>
                        <a:pt x="122" y="1969"/>
                      </a:lnTo>
                      <a:lnTo>
                        <a:pt x="165" y="1822"/>
                      </a:lnTo>
                      <a:lnTo>
                        <a:pt x="214" y="1799"/>
                      </a:lnTo>
                      <a:lnTo>
                        <a:pt x="394" y="2346"/>
                      </a:lnTo>
                      <a:lnTo>
                        <a:pt x="280" y="2494"/>
                      </a:lnTo>
                      <a:lnTo>
                        <a:pt x="262" y="2598"/>
                      </a:lnTo>
                      <a:lnTo>
                        <a:pt x="275" y="2735"/>
                      </a:lnTo>
                      <a:lnTo>
                        <a:pt x="318" y="2857"/>
                      </a:lnTo>
                      <a:lnTo>
                        <a:pt x="367" y="2911"/>
                      </a:lnTo>
                      <a:lnTo>
                        <a:pt x="404" y="2956"/>
                      </a:lnTo>
                      <a:lnTo>
                        <a:pt x="438" y="2972"/>
                      </a:lnTo>
                      <a:lnTo>
                        <a:pt x="619" y="2587"/>
                      </a:lnTo>
                      <a:lnTo>
                        <a:pt x="581" y="2257"/>
                      </a:lnTo>
                      <a:lnTo>
                        <a:pt x="514" y="2013"/>
                      </a:lnTo>
                      <a:lnTo>
                        <a:pt x="438" y="1866"/>
                      </a:lnTo>
                      <a:lnTo>
                        <a:pt x="367" y="1787"/>
                      </a:lnTo>
                      <a:lnTo>
                        <a:pt x="280" y="1755"/>
                      </a:lnTo>
                      <a:lnTo>
                        <a:pt x="581" y="1654"/>
                      </a:lnTo>
                      <a:lnTo>
                        <a:pt x="674" y="1685"/>
                      </a:lnTo>
                      <a:lnTo>
                        <a:pt x="771" y="1787"/>
                      </a:lnTo>
                      <a:lnTo>
                        <a:pt x="823" y="1941"/>
                      </a:lnTo>
                      <a:lnTo>
                        <a:pt x="889" y="2162"/>
                      </a:lnTo>
                      <a:lnTo>
                        <a:pt x="937" y="2135"/>
                      </a:lnTo>
                      <a:lnTo>
                        <a:pt x="871" y="1848"/>
                      </a:lnTo>
                      <a:lnTo>
                        <a:pt x="1018" y="1743"/>
                      </a:lnTo>
                      <a:lnTo>
                        <a:pt x="1168" y="1710"/>
                      </a:lnTo>
                      <a:lnTo>
                        <a:pt x="1323" y="1592"/>
                      </a:lnTo>
                      <a:lnTo>
                        <a:pt x="1393" y="1459"/>
                      </a:lnTo>
                      <a:lnTo>
                        <a:pt x="1441" y="1326"/>
                      </a:lnTo>
                      <a:lnTo>
                        <a:pt x="1472" y="1292"/>
                      </a:lnTo>
                      <a:lnTo>
                        <a:pt x="1522" y="1292"/>
                      </a:lnTo>
                      <a:lnTo>
                        <a:pt x="1597" y="1303"/>
                      </a:lnTo>
                      <a:lnTo>
                        <a:pt x="1642" y="1352"/>
                      </a:lnTo>
                      <a:lnTo>
                        <a:pt x="1675" y="1336"/>
                      </a:lnTo>
                      <a:lnTo>
                        <a:pt x="1701" y="1274"/>
                      </a:lnTo>
                      <a:lnTo>
                        <a:pt x="1701" y="1127"/>
                      </a:lnTo>
                      <a:lnTo>
                        <a:pt x="1690" y="1012"/>
                      </a:lnTo>
                      <a:lnTo>
                        <a:pt x="1782" y="1038"/>
                      </a:lnTo>
                      <a:lnTo>
                        <a:pt x="1579" y="509"/>
                      </a:lnTo>
                      <a:lnTo>
                        <a:pt x="1448" y="301"/>
                      </a:lnTo>
                      <a:lnTo>
                        <a:pt x="1393" y="180"/>
                      </a:lnTo>
                      <a:lnTo>
                        <a:pt x="1441" y="145"/>
                      </a:lnTo>
                      <a:lnTo>
                        <a:pt x="1540" y="226"/>
                      </a:lnTo>
                      <a:lnTo>
                        <a:pt x="1760" y="583"/>
                      </a:lnTo>
                      <a:lnTo>
                        <a:pt x="1923" y="1012"/>
                      </a:lnTo>
                      <a:lnTo>
                        <a:pt x="1971" y="1219"/>
                      </a:lnTo>
                      <a:lnTo>
                        <a:pt x="2030" y="1052"/>
                      </a:lnTo>
                      <a:lnTo>
                        <a:pt x="2113" y="1052"/>
                      </a:lnTo>
                      <a:lnTo>
                        <a:pt x="2135" y="934"/>
                      </a:lnTo>
                      <a:lnTo>
                        <a:pt x="2016" y="570"/>
                      </a:lnTo>
                      <a:lnTo>
                        <a:pt x="1885" y="326"/>
                      </a:lnTo>
                      <a:lnTo>
                        <a:pt x="1690" y="102"/>
                      </a:lnTo>
                      <a:lnTo>
                        <a:pt x="1808" y="123"/>
                      </a:lnTo>
                      <a:lnTo>
                        <a:pt x="1981" y="257"/>
                      </a:lnTo>
                      <a:lnTo>
                        <a:pt x="2101" y="208"/>
                      </a:lnTo>
                      <a:lnTo>
                        <a:pt x="2252" y="226"/>
                      </a:lnTo>
                      <a:lnTo>
                        <a:pt x="2360" y="326"/>
                      </a:lnTo>
                      <a:lnTo>
                        <a:pt x="2551" y="583"/>
                      </a:lnTo>
                      <a:lnTo>
                        <a:pt x="2719" y="583"/>
                      </a:lnTo>
                      <a:lnTo>
                        <a:pt x="2852" y="675"/>
                      </a:lnTo>
                      <a:lnTo>
                        <a:pt x="3065" y="1012"/>
                      </a:lnTo>
                      <a:lnTo>
                        <a:pt x="3220" y="1384"/>
                      </a:lnTo>
                      <a:lnTo>
                        <a:pt x="3280" y="1699"/>
                      </a:lnTo>
                      <a:lnTo>
                        <a:pt x="3280" y="1866"/>
                      </a:lnTo>
                      <a:lnTo>
                        <a:pt x="3335" y="189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32" name="Freeform 59"/>
                <p:cNvSpPr>
                  <a:spLocks/>
                </p:cNvSpPr>
                <p:nvPr/>
              </p:nvSpPr>
              <p:spPr bwMode="auto">
                <a:xfrm>
                  <a:off x="2689" y="2164"/>
                  <a:ext cx="69" cy="143"/>
                </a:xfrm>
                <a:custGeom>
                  <a:avLst/>
                  <a:gdLst>
                    <a:gd name="T0" fmla="*/ 504 w 551"/>
                    <a:gd name="T1" fmla="*/ 1147 h 1147"/>
                    <a:gd name="T2" fmla="*/ 551 w 551"/>
                    <a:gd name="T3" fmla="*/ 1129 h 1147"/>
                    <a:gd name="T4" fmla="*/ 545 w 551"/>
                    <a:gd name="T5" fmla="*/ 946 h 1147"/>
                    <a:gd name="T6" fmla="*/ 461 w 551"/>
                    <a:gd name="T7" fmla="*/ 681 h 1147"/>
                    <a:gd name="T8" fmla="*/ 351 w 551"/>
                    <a:gd name="T9" fmla="*/ 465 h 1147"/>
                    <a:gd name="T10" fmla="*/ 211 w 551"/>
                    <a:gd name="T11" fmla="*/ 244 h 1147"/>
                    <a:gd name="T12" fmla="*/ 33 w 551"/>
                    <a:gd name="T13" fmla="*/ 14 h 1147"/>
                    <a:gd name="T14" fmla="*/ 0 w 551"/>
                    <a:gd name="T15" fmla="*/ 0 h 1147"/>
                    <a:gd name="T16" fmla="*/ 140 w 551"/>
                    <a:gd name="T17" fmla="*/ 213 h 1147"/>
                    <a:gd name="T18" fmla="*/ 281 w 551"/>
                    <a:gd name="T19" fmla="*/ 465 h 1147"/>
                    <a:gd name="T20" fmla="*/ 369 w 551"/>
                    <a:gd name="T21" fmla="*/ 740 h 1147"/>
                    <a:gd name="T22" fmla="*/ 400 w 551"/>
                    <a:gd name="T23" fmla="*/ 935 h 1147"/>
                    <a:gd name="T24" fmla="*/ 444 w 551"/>
                    <a:gd name="T25" fmla="*/ 969 h 1147"/>
                    <a:gd name="T26" fmla="*/ 484 w 551"/>
                    <a:gd name="T27" fmla="*/ 946 h 1147"/>
                    <a:gd name="T28" fmla="*/ 504 w 551"/>
                    <a:gd name="T29" fmla="*/ 1068 h 1147"/>
                    <a:gd name="T30" fmla="*/ 504 w 551"/>
                    <a:gd name="T31" fmla="*/ 1147 h 114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51"/>
                    <a:gd name="T49" fmla="*/ 0 h 1147"/>
                    <a:gd name="T50" fmla="*/ 551 w 551"/>
                    <a:gd name="T51" fmla="*/ 1147 h 1147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51" h="1147">
                      <a:moveTo>
                        <a:pt x="504" y="1147"/>
                      </a:moveTo>
                      <a:lnTo>
                        <a:pt x="551" y="1129"/>
                      </a:lnTo>
                      <a:lnTo>
                        <a:pt x="545" y="946"/>
                      </a:lnTo>
                      <a:lnTo>
                        <a:pt x="461" y="681"/>
                      </a:lnTo>
                      <a:lnTo>
                        <a:pt x="351" y="465"/>
                      </a:lnTo>
                      <a:lnTo>
                        <a:pt x="211" y="244"/>
                      </a:lnTo>
                      <a:lnTo>
                        <a:pt x="33" y="14"/>
                      </a:lnTo>
                      <a:lnTo>
                        <a:pt x="0" y="0"/>
                      </a:lnTo>
                      <a:lnTo>
                        <a:pt x="140" y="213"/>
                      </a:lnTo>
                      <a:lnTo>
                        <a:pt x="281" y="465"/>
                      </a:lnTo>
                      <a:lnTo>
                        <a:pt x="369" y="740"/>
                      </a:lnTo>
                      <a:lnTo>
                        <a:pt x="400" y="935"/>
                      </a:lnTo>
                      <a:lnTo>
                        <a:pt x="444" y="969"/>
                      </a:lnTo>
                      <a:lnTo>
                        <a:pt x="484" y="946"/>
                      </a:lnTo>
                      <a:lnTo>
                        <a:pt x="504" y="1068"/>
                      </a:lnTo>
                      <a:lnTo>
                        <a:pt x="504" y="114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33" name="Freeform 60"/>
                <p:cNvSpPr>
                  <a:spLocks/>
                </p:cNvSpPr>
                <p:nvPr/>
              </p:nvSpPr>
              <p:spPr bwMode="auto">
                <a:xfrm>
                  <a:off x="2297" y="2444"/>
                  <a:ext cx="576" cy="557"/>
                </a:xfrm>
                <a:custGeom>
                  <a:avLst/>
                  <a:gdLst>
                    <a:gd name="T0" fmla="*/ 1547 w 4610"/>
                    <a:gd name="T1" fmla="*/ 324 h 4460"/>
                    <a:gd name="T2" fmla="*/ 1357 w 4610"/>
                    <a:gd name="T3" fmla="*/ 1120 h 4460"/>
                    <a:gd name="T4" fmla="*/ 1316 w 4610"/>
                    <a:gd name="T5" fmla="*/ 2141 h 4460"/>
                    <a:gd name="T6" fmla="*/ 2449 w 4610"/>
                    <a:gd name="T7" fmla="*/ 3351 h 4460"/>
                    <a:gd name="T8" fmla="*/ 2940 w 4610"/>
                    <a:gd name="T9" fmla="*/ 3165 h 4460"/>
                    <a:gd name="T10" fmla="*/ 3385 w 4610"/>
                    <a:gd name="T11" fmla="*/ 2504 h 4460"/>
                    <a:gd name="T12" fmla="*/ 3877 w 4610"/>
                    <a:gd name="T13" fmla="*/ 2033 h 4460"/>
                    <a:gd name="T14" fmla="*/ 3646 w 4610"/>
                    <a:gd name="T15" fmla="*/ 2351 h 4460"/>
                    <a:gd name="T16" fmla="*/ 3169 w 4610"/>
                    <a:gd name="T17" fmla="*/ 3044 h 4460"/>
                    <a:gd name="T18" fmla="*/ 3210 w 4610"/>
                    <a:gd name="T19" fmla="*/ 3731 h 4460"/>
                    <a:gd name="T20" fmla="*/ 3526 w 4610"/>
                    <a:gd name="T21" fmla="*/ 3110 h 4460"/>
                    <a:gd name="T22" fmla="*/ 3699 w 4610"/>
                    <a:gd name="T23" fmla="*/ 2850 h 4460"/>
                    <a:gd name="T24" fmla="*/ 3770 w 4610"/>
                    <a:gd name="T25" fmla="*/ 3110 h 4460"/>
                    <a:gd name="T26" fmla="*/ 4122 w 4610"/>
                    <a:gd name="T27" fmla="*/ 3802 h 4460"/>
                    <a:gd name="T28" fmla="*/ 4556 w 4610"/>
                    <a:gd name="T29" fmla="*/ 4249 h 4460"/>
                    <a:gd name="T30" fmla="*/ 4596 w 4610"/>
                    <a:gd name="T31" fmla="*/ 4422 h 4460"/>
                    <a:gd name="T32" fmla="*/ 4322 w 4610"/>
                    <a:gd name="T33" fmla="*/ 4460 h 4460"/>
                    <a:gd name="T34" fmla="*/ 3240 w 4610"/>
                    <a:gd name="T35" fmla="*/ 4130 h 4460"/>
                    <a:gd name="T36" fmla="*/ 1962 w 4610"/>
                    <a:gd name="T37" fmla="*/ 3580 h 4460"/>
                    <a:gd name="T38" fmla="*/ 675 w 4610"/>
                    <a:gd name="T39" fmla="*/ 2814 h 4460"/>
                    <a:gd name="T40" fmla="*/ 1112 w 4610"/>
                    <a:gd name="T41" fmla="*/ 3090 h 4460"/>
                    <a:gd name="T42" fmla="*/ 2059 w 4610"/>
                    <a:gd name="T43" fmla="*/ 3580 h 4460"/>
                    <a:gd name="T44" fmla="*/ 3279 w 4610"/>
                    <a:gd name="T45" fmla="*/ 4097 h 4460"/>
                    <a:gd name="T46" fmla="*/ 2979 w 4610"/>
                    <a:gd name="T47" fmla="*/ 3872 h 4460"/>
                    <a:gd name="T48" fmla="*/ 1450 w 4610"/>
                    <a:gd name="T49" fmla="*/ 2988 h 4460"/>
                    <a:gd name="T50" fmla="*/ 1869 w 4610"/>
                    <a:gd name="T51" fmla="*/ 3214 h 4460"/>
                    <a:gd name="T52" fmla="*/ 2794 w 4610"/>
                    <a:gd name="T53" fmla="*/ 3713 h 4460"/>
                    <a:gd name="T54" fmla="*/ 3999 w 4610"/>
                    <a:gd name="T55" fmla="*/ 4249 h 4460"/>
                    <a:gd name="T56" fmla="*/ 2695 w 4610"/>
                    <a:gd name="T57" fmla="*/ 3562 h 4460"/>
                    <a:gd name="T58" fmla="*/ 1613 w 4610"/>
                    <a:gd name="T59" fmla="*/ 2850 h 4460"/>
                    <a:gd name="T60" fmla="*/ 839 w 4610"/>
                    <a:gd name="T61" fmla="*/ 1988 h 4460"/>
                    <a:gd name="T62" fmla="*/ 613 w 4610"/>
                    <a:gd name="T63" fmla="*/ 1280 h 4460"/>
                    <a:gd name="T64" fmla="*/ 230 w 4610"/>
                    <a:gd name="T65" fmla="*/ 1016 h 4460"/>
                    <a:gd name="T66" fmla="*/ 0 w 4610"/>
                    <a:gd name="T67" fmla="*/ 828 h 4460"/>
                    <a:gd name="T68" fmla="*/ 623 w 4610"/>
                    <a:gd name="T69" fmla="*/ 947 h 4460"/>
                    <a:gd name="T70" fmla="*/ 1206 w 4610"/>
                    <a:gd name="T71" fmla="*/ 1308 h 4460"/>
                    <a:gd name="T72" fmla="*/ 1413 w 4610"/>
                    <a:gd name="T73" fmla="*/ 413 h 4460"/>
                    <a:gd name="T74" fmla="*/ 1665 w 4610"/>
                    <a:gd name="T75" fmla="*/ 0 h 4460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4610"/>
                    <a:gd name="T115" fmla="*/ 0 h 4460"/>
                    <a:gd name="T116" fmla="*/ 4610 w 4610"/>
                    <a:gd name="T117" fmla="*/ 4460 h 4460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4610" h="4460">
                      <a:moveTo>
                        <a:pt x="1665" y="0"/>
                      </a:moveTo>
                      <a:lnTo>
                        <a:pt x="1547" y="324"/>
                      </a:lnTo>
                      <a:lnTo>
                        <a:pt x="1420" y="743"/>
                      </a:lnTo>
                      <a:lnTo>
                        <a:pt x="1357" y="1120"/>
                      </a:lnTo>
                      <a:lnTo>
                        <a:pt x="1305" y="1656"/>
                      </a:lnTo>
                      <a:lnTo>
                        <a:pt x="1316" y="2141"/>
                      </a:lnTo>
                      <a:lnTo>
                        <a:pt x="1357" y="2576"/>
                      </a:lnTo>
                      <a:lnTo>
                        <a:pt x="2449" y="3351"/>
                      </a:lnTo>
                      <a:lnTo>
                        <a:pt x="2766" y="3540"/>
                      </a:lnTo>
                      <a:lnTo>
                        <a:pt x="2940" y="3165"/>
                      </a:lnTo>
                      <a:lnTo>
                        <a:pt x="3187" y="2766"/>
                      </a:lnTo>
                      <a:lnTo>
                        <a:pt x="3385" y="2504"/>
                      </a:lnTo>
                      <a:lnTo>
                        <a:pt x="3597" y="2280"/>
                      </a:lnTo>
                      <a:lnTo>
                        <a:pt x="3877" y="2033"/>
                      </a:lnTo>
                      <a:lnTo>
                        <a:pt x="3925" y="2077"/>
                      </a:lnTo>
                      <a:lnTo>
                        <a:pt x="3646" y="2351"/>
                      </a:lnTo>
                      <a:lnTo>
                        <a:pt x="3403" y="2659"/>
                      </a:lnTo>
                      <a:lnTo>
                        <a:pt x="3169" y="3044"/>
                      </a:lnTo>
                      <a:lnTo>
                        <a:pt x="3169" y="3540"/>
                      </a:lnTo>
                      <a:lnTo>
                        <a:pt x="3210" y="3731"/>
                      </a:lnTo>
                      <a:lnTo>
                        <a:pt x="3376" y="3199"/>
                      </a:lnTo>
                      <a:lnTo>
                        <a:pt x="3526" y="3110"/>
                      </a:lnTo>
                      <a:lnTo>
                        <a:pt x="3687" y="2713"/>
                      </a:lnTo>
                      <a:lnTo>
                        <a:pt x="3699" y="2850"/>
                      </a:lnTo>
                      <a:lnTo>
                        <a:pt x="3580" y="3199"/>
                      </a:lnTo>
                      <a:lnTo>
                        <a:pt x="3770" y="3110"/>
                      </a:lnTo>
                      <a:lnTo>
                        <a:pt x="3907" y="3438"/>
                      </a:lnTo>
                      <a:lnTo>
                        <a:pt x="4122" y="3802"/>
                      </a:lnTo>
                      <a:lnTo>
                        <a:pt x="4292" y="4041"/>
                      </a:lnTo>
                      <a:lnTo>
                        <a:pt x="4556" y="4249"/>
                      </a:lnTo>
                      <a:lnTo>
                        <a:pt x="4610" y="4333"/>
                      </a:lnTo>
                      <a:lnTo>
                        <a:pt x="4596" y="4422"/>
                      </a:lnTo>
                      <a:lnTo>
                        <a:pt x="4511" y="4460"/>
                      </a:lnTo>
                      <a:lnTo>
                        <a:pt x="4322" y="4460"/>
                      </a:lnTo>
                      <a:lnTo>
                        <a:pt x="3836" y="4333"/>
                      </a:lnTo>
                      <a:lnTo>
                        <a:pt x="3240" y="4130"/>
                      </a:lnTo>
                      <a:lnTo>
                        <a:pt x="2602" y="3872"/>
                      </a:lnTo>
                      <a:lnTo>
                        <a:pt x="1962" y="3580"/>
                      </a:lnTo>
                      <a:lnTo>
                        <a:pt x="1123" y="3143"/>
                      </a:lnTo>
                      <a:lnTo>
                        <a:pt x="675" y="2814"/>
                      </a:lnTo>
                      <a:lnTo>
                        <a:pt x="667" y="2776"/>
                      </a:lnTo>
                      <a:lnTo>
                        <a:pt x="1112" y="3090"/>
                      </a:lnTo>
                      <a:lnTo>
                        <a:pt x="1516" y="3302"/>
                      </a:lnTo>
                      <a:lnTo>
                        <a:pt x="2059" y="3580"/>
                      </a:lnTo>
                      <a:lnTo>
                        <a:pt x="2602" y="3834"/>
                      </a:lnTo>
                      <a:lnTo>
                        <a:pt x="3279" y="4097"/>
                      </a:lnTo>
                      <a:lnTo>
                        <a:pt x="3770" y="4249"/>
                      </a:lnTo>
                      <a:lnTo>
                        <a:pt x="2979" y="3872"/>
                      </a:lnTo>
                      <a:lnTo>
                        <a:pt x="2209" y="3453"/>
                      </a:lnTo>
                      <a:lnTo>
                        <a:pt x="1450" y="2988"/>
                      </a:lnTo>
                      <a:lnTo>
                        <a:pt x="772" y="2555"/>
                      </a:lnTo>
                      <a:lnTo>
                        <a:pt x="1869" y="3214"/>
                      </a:lnTo>
                      <a:lnTo>
                        <a:pt x="2334" y="3476"/>
                      </a:lnTo>
                      <a:lnTo>
                        <a:pt x="2794" y="3713"/>
                      </a:lnTo>
                      <a:lnTo>
                        <a:pt x="3347" y="4008"/>
                      </a:lnTo>
                      <a:lnTo>
                        <a:pt x="3999" y="4249"/>
                      </a:lnTo>
                      <a:lnTo>
                        <a:pt x="3292" y="3921"/>
                      </a:lnTo>
                      <a:lnTo>
                        <a:pt x="2695" y="3562"/>
                      </a:lnTo>
                      <a:lnTo>
                        <a:pt x="2169" y="3232"/>
                      </a:lnTo>
                      <a:lnTo>
                        <a:pt x="1613" y="2850"/>
                      </a:lnTo>
                      <a:lnTo>
                        <a:pt x="867" y="2296"/>
                      </a:lnTo>
                      <a:lnTo>
                        <a:pt x="839" y="1988"/>
                      </a:lnTo>
                      <a:lnTo>
                        <a:pt x="742" y="1553"/>
                      </a:lnTo>
                      <a:lnTo>
                        <a:pt x="613" y="1280"/>
                      </a:lnTo>
                      <a:lnTo>
                        <a:pt x="430" y="1120"/>
                      </a:lnTo>
                      <a:lnTo>
                        <a:pt x="230" y="1016"/>
                      </a:lnTo>
                      <a:lnTo>
                        <a:pt x="38" y="962"/>
                      </a:lnTo>
                      <a:lnTo>
                        <a:pt x="0" y="828"/>
                      </a:lnTo>
                      <a:lnTo>
                        <a:pt x="270" y="846"/>
                      </a:lnTo>
                      <a:lnTo>
                        <a:pt x="623" y="947"/>
                      </a:lnTo>
                      <a:lnTo>
                        <a:pt x="853" y="1086"/>
                      </a:lnTo>
                      <a:lnTo>
                        <a:pt x="1206" y="1308"/>
                      </a:lnTo>
                      <a:lnTo>
                        <a:pt x="1272" y="846"/>
                      </a:lnTo>
                      <a:lnTo>
                        <a:pt x="1413" y="413"/>
                      </a:lnTo>
                      <a:lnTo>
                        <a:pt x="1530" y="99"/>
                      </a:lnTo>
                      <a:lnTo>
                        <a:pt x="166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34" name="Freeform 61"/>
                <p:cNvSpPr>
                  <a:spLocks/>
                </p:cNvSpPr>
                <p:nvPr/>
              </p:nvSpPr>
              <p:spPr bwMode="auto">
                <a:xfrm>
                  <a:off x="2730" y="2748"/>
                  <a:ext cx="29" cy="54"/>
                </a:xfrm>
                <a:custGeom>
                  <a:avLst/>
                  <a:gdLst>
                    <a:gd name="T0" fmla="*/ 234 w 234"/>
                    <a:gd name="T1" fmla="*/ 417 h 435"/>
                    <a:gd name="T2" fmla="*/ 222 w 234"/>
                    <a:gd name="T3" fmla="*/ 206 h 435"/>
                    <a:gd name="T4" fmla="*/ 84 w 234"/>
                    <a:gd name="T5" fmla="*/ 0 h 435"/>
                    <a:gd name="T6" fmla="*/ 0 w 234"/>
                    <a:gd name="T7" fmla="*/ 89 h 435"/>
                    <a:gd name="T8" fmla="*/ 101 w 234"/>
                    <a:gd name="T9" fmla="*/ 191 h 435"/>
                    <a:gd name="T10" fmla="*/ 193 w 234"/>
                    <a:gd name="T11" fmla="*/ 435 h 435"/>
                    <a:gd name="T12" fmla="*/ 234 w 234"/>
                    <a:gd name="T13" fmla="*/ 417 h 4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34"/>
                    <a:gd name="T22" fmla="*/ 0 h 435"/>
                    <a:gd name="T23" fmla="*/ 234 w 234"/>
                    <a:gd name="T24" fmla="*/ 435 h 4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34" h="435">
                      <a:moveTo>
                        <a:pt x="234" y="417"/>
                      </a:moveTo>
                      <a:lnTo>
                        <a:pt x="222" y="206"/>
                      </a:lnTo>
                      <a:lnTo>
                        <a:pt x="84" y="0"/>
                      </a:lnTo>
                      <a:lnTo>
                        <a:pt x="0" y="89"/>
                      </a:lnTo>
                      <a:lnTo>
                        <a:pt x="101" y="191"/>
                      </a:lnTo>
                      <a:lnTo>
                        <a:pt x="193" y="435"/>
                      </a:lnTo>
                      <a:lnTo>
                        <a:pt x="234" y="4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35" name="Freeform 62"/>
                <p:cNvSpPr>
                  <a:spLocks/>
                </p:cNvSpPr>
                <p:nvPr/>
              </p:nvSpPr>
              <p:spPr bwMode="auto">
                <a:xfrm>
                  <a:off x="2387" y="2722"/>
                  <a:ext cx="43" cy="89"/>
                </a:xfrm>
                <a:custGeom>
                  <a:avLst/>
                  <a:gdLst>
                    <a:gd name="T0" fmla="*/ 349 w 349"/>
                    <a:gd name="T1" fmla="*/ 203 h 709"/>
                    <a:gd name="T2" fmla="*/ 349 w 349"/>
                    <a:gd name="T3" fmla="*/ 518 h 709"/>
                    <a:gd name="T4" fmla="*/ 92 w 349"/>
                    <a:gd name="T5" fmla="*/ 363 h 709"/>
                    <a:gd name="T6" fmla="*/ 158 w 349"/>
                    <a:gd name="T7" fmla="*/ 709 h 709"/>
                    <a:gd name="T8" fmla="*/ 92 w 349"/>
                    <a:gd name="T9" fmla="*/ 656 h 709"/>
                    <a:gd name="T10" fmla="*/ 0 w 349"/>
                    <a:gd name="T11" fmla="*/ 258 h 709"/>
                    <a:gd name="T12" fmla="*/ 92 w 349"/>
                    <a:gd name="T13" fmla="*/ 292 h 709"/>
                    <a:gd name="T14" fmla="*/ 147 w 349"/>
                    <a:gd name="T15" fmla="*/ 0 h 709"/>
                    <a:gd name="T16" fmla="*/ 349 w 349"/>
                    <a:gd name="T17" fmla="*/ 203 h 70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49"/>
                    <a:gd name="T28" fmla="*/ 0 h 709"/>
                    <a:gd name="T29" fmla="*/ 349 w 349"/>
                    <a:gd name="T30" fmla="*/ 709 h 70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49" h="709">
                      <a:moveTo>
                        <a:pt x="349" y="203"/>
                      </a:moveTo>
                      <a:lnTo>
                        <a:pt x="349" y="518"/>
                      </a:lnTo>
                      <a:lnTo>
                        <a:pt x="92" y="363"/>
                      </a:lnTo>
                      <a:lnTo>
                        <a:pt x="158" y="709"/>
                      </a:lnTo>
                      <a:lnTo>
                        <a:pt x="92" y="656"/>
                      </a:lnTo>
                      <a:lnTo>
                        <a:pt x="0" y="258"/>
                      </a:lnTo>
                      <a:lnTo>
                        <a:pt x="92" y="292"/>
                      </a:lnTo>
                      <a:lnTo>
                        <a:pt x="147" y="0"/>
                      </a:lnTo>
                      <a:lnTo>
                        <a:pt x="349" y="20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36" name="Freeform 63"/>
                <p:cNvSpPr>
                  <a:spLocks/>
                </p:cNvSpPr>
                <p:nvPr/>
              </p:nvSpPr>
              <p:spPr bwMode="auto">
                <a:xfrm>
                  <a:off x="2327" y="2646"/>
                  <a:ext cx="48" cy="42"/>
                </a:xfrm>
                <a:custGeom>
                  <a:avLst/>
                  <a:gdLst>
                    <a:gd name="T0" fmla="*/ 371 w 381"/>
                    <a:gd name="T1" fmla="*/ 333 h 333"/>
                    <a:gd name="T2" fmla="*/ 0 w 381"/>
                    <a:gd name="T3" fmla="*/ 51 h 333"/>
                    <a:gd name="T4" fmla="*/ 28 w 381"/>
                    <a:gd name="T5" fmla="*/ 0 h 333"/>
                    <a:gd name="T6" fmla="*/ 381 w 381"/>
                    <a:gd name="T7" fmla="*/ 280 h 333"/>
                    <a:gd name="T8" fmla="*/ 371 w 381"/>
                    <a:gd name="T9" fmla="*/ 333 h 3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1"/>
                    <a:gd name="T16" fmla="*/ 0 h 333"/>
                    <a:gd name="T17" fmla="*/ 381 w 381"/>
                    <a:gd name="T18" fmla="*/ 333 h 3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1" h="333">
                      <a:moveTo>
                        <a:pt x="371" y="333"/>
                      </a:moveTo>
                      <a:lnTo>
                        <a:pt x="0" y="51"/>
                      </a:lnTo>
                      <a:lnTo>
                        <a:pt x="28" y="0"/>
                      </a:lnTo>
                      <a:lnTo>
                        <a:pt x="381" y="280"/>
                      </a:lnTo>
                      <a:lnTo>
                        <a:pt x="371" y="3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37" name="Freeform 64"/>
                <p:cNvSpPr>
                  <a:spLocks/>
                </p:cNvSpPr>
                <p:nvPr/>
              </p:nvSpPr>
              <p:spPr bwMode="auto">
                <a:xfrm>
                  <a:off x="2322" y="2610"/>
                  <a:ext cx="85" cy="97"/>
                </a:xfrm>
                <a:custGeom>
                  <a:avLst/>
                  <a:gdLst>
                    <a:gd name="T0" fmla="*/ 636 w 675"/>
                    <a:gd name="T1" fmla="*/ 779 h 779"/>
                    <a:gd name="T2" fmla="*/ 527 w 675"/>
                    <a:gd name="T3" fmla="*/ 553 h 779"/>
                    <a:gd name="T4" fmla="*/ 362 w 675"/>
                    <a:gd name="T5" fmla="*/ 342 h 779"/>
                    <a:gd name="T6" fmla="*/ 142 w 675"/>
                    <a:gd name="T7" fmla="*/ 155 h 779"/>
                    <a:gd name="T8" fmla="*/ 0 w 675"/>
                    <a:gd name="T9" fmla="*/ 39 h 779"/>
                    <a:gd name="T10" fmla="*/ 53 w 675"/>
                    <a:gd name="T11" fmla="*/ 0 h 779"/>
                    <a:gd name="T12" fmla="*/ 227 w 675"/>
                    <a:gd name="T13" fmla="*/ 120 h 779"/>
                    <a:gd name="T14" fmla="*/ 443 w 675"/>
                    <a:gd name="T15" fmla="*/ 328 h 779"/>
                    <a:gd name="T16" fmla="*/ 579 w 675"/>
                    <a:gd name="T17" fmla="*/ 487 h 779"/>
                    <a:gd name="T18" fmla="*/ 675 w 675"/>
                    <a:gd name="T19" fmla="*/ 677 h 779"/>
                    <a:gd name="T20" fmla="*/ 636 w 675"/>
                    <a:gd name="T21" fmla="*/ 779 h 77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675"/>
                    <a:gd name="T34" fmla="*/ 0 h 779"/>
                    <a:gd name="T35" fmla="*/ 675 w 675"/>
                    <a:gd name="T36" fmla="*/ 779 h 77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675" h="779">
                      <a:moveTo>
                        <a:pt x="636" y="779"/>
                      </a:moveTo>
                      <a:lnTo>
                        <a:pt x="527" y="553"/>
                      </a:lnTo>
                      <a:lnTo>
                        <a:pt x="362" y="342"/>
                      </a:lnTo>
                      <a:lnTo>
                        <a:pt x="142" y="155"/>
                      </a:lnTo>
                      <a:lnTo>
                        <a:pt x="0" y="39"/>
                      </a:lnTo>
                      <a:lnTo>
                        <a:pt x="53" y="0"/>
                      </a:lnTo>
                      <a:lnTo>
                        <a:pt x="227" y="120"/>
                      </a:lnTo>
                      <a:lnTo>
                        <a:pt x="443" y="328"/>
                      </a:lnTo>
                      <a:lnTo>
                        <a:pt x="579" y="487"/>
                      </a:lnTo>
                      <a:lnTo>
                        <a:pt x="675" y="677"/>
                      </a:lnTo>
                      <a:lnTo>
                        <a:pt x="636" y="77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38" name="Freeform 65"/>
                <p:cNvSpPr>
                  <a:spLocks/>
                </p:cNvSpPr>
                <p:nvPr/>
              </p:nvSpPr>
              <p:spPr bwMode="auto">
                <a:xfrm>
                  <a:off x="2379" y="2792"/>
                  <a:ext cx="109" cy="480"/>
                </a:xfrm>
                <a:custGeom>
                  <a:avLst/>
                  <a:gdLst>
                    <a:gd name="T0" fmla="*/ 0 w 873"/>
                    <a:gd name="T1" fmla="*/ 0 h 3839"/>
                    <a:gd name="T2" fmla="*/ 73 w 873"/>
                    <a:gd name="T3" fmla="*/ 277 h 3839"/>
                    <a:gd name="T4" fmla="*/ 117 w 873"/>
                    <a:gd name="T5" fmla="*/ 716 h 3839"/>
                    <a:gd name="T6" fmla="*/ 117 w 873"/>
                    <a:gd name="T7" fmla="*/ 1486 h 3839"/>
                    <a:gd name="T8" fmla="*/ 58 w 873"/>
                    <a:gd name="T9" fmla="*/ 2181 h 3839"/>
                    <a:gd name="T10" fmla="*/ 0 w 873"/>
                    <a:gd name="T11" fmla="*/ 2255 h 3839"/>
                    <a:gd name="T12" fmla="*/ 18 w 873"/>
                    <a:gd name="T13" fmla="*/ 2326 h 3839"/>
                    <a:gd name="T14" fmla="*/ 137 w 873"/>
                    <a:gd name="T15" fmla="*/ 2496 h 3839"/>
                    <a:gd name="T16" fmla="*/ 389 w 873"/>
                    <a:gd name="T17" fmla="*/ 2669 h 3839"/>
                    <a:gd name="T18" fmla="*/ 700 w 873"/>
                    <a:gd name="T19" fmla="*/ 2822 h 3839"/>
                    <a:gd name="T20" fmla="*/ 756 w 873"/>
                    <a:gd name="T21" fmla="*/ 2894 h 3839"/>
                    <a:gd name="T22" fmla="*/ 778 w 873"/>
                    <a:gd name="T23" fmla="*/ 2972 h 3839"/>
                    <a:gd name="T24" fmla="*/ 736 w 873"/>
                    <a:gd name="T25" fmla="*/ 3043 h 3839"/>
                    <a:gd name="T26" fmla="*/ 643 w 873"/>
                    <a:gd name="T27" fmla="*/ 3073 h 3839"/>
                    <a:gd name="T28" fmla="*/ 333 w 873"/>
                    <a:gd name="T29" fmla="*/ 3043 h 3839"/>
                    <a:gd name="T30" fmla="*/ 73 w 873"/>
                    <a:gd name="T31" fmla="*/ 2990 h 3839"/>
                    <a:gd name="T32" fmla="*/ 522 w 873"/>
                    <a:gd name="T33" fmla="*/ 3512 h 3839"/>
                    <a:gd name="T34" fmla="*/ 549 w 873"/>
                    <a:gd name="T35" fmla="*/ 3613 h 3839"/>
                    <a:gd name="T36" fmla="*/ 504 w 873"/>
                    <a:gd name="T37" fmla="*/ 3708 h 3839"/>
                    <a:gd name="T38" fmla="*/ 389 w 873"/>
                    <a:gd name="T39" fmla="*/ 3764 h 3839"/>
                    <a:gd name="T40" fmla="*/ 196 w 873"/>
                    <a:gd name="T41" fmla="*/ 3708 h 3839"/>
                    <a:gd name="T42" fmla="*/ 58 w 873"/>
                    <a:gd name="T43" fmla="*/ 3664 h 3839"/>
                    <a:gd name="T44" fmla="*/ 292 w 873"/>
                    <a:gd name="T45" fmla="*/ 3817 h 3839"/>
                    <a:gd name="T46" fmla="*/ 488 w 873"/>
                    <a:gd name="T47" fmla="*/ 3839 h 3839"/>
                    <a:gd name="T48" fmla="*/ 643 w 873"/>
                    <a:gd name="T49" fmla="*/ 3738 h 3839"/>
                    <a:gd name="T50" fmla="*/ 677 w 873"/>
                    <a:gd name="T51" fmla="*/ 3641 h 3839"/>
                    <a:gd name="T52" fmla="*/ 643 w 873"/>
                    <a:gd name="T53" fmla="*/ 3491 h 3839"/>
                    <a:gd name="T54" fmla="*/ 522 w 873"/>
                    <a:gd name="T55" fmla="*/ 3343 h 3839"/>
                    <a:gd name="T56" fmla="*/ 347 w 873"/>
                    <a:gd name="T57" fmla="*/ 3145 h 3839"/>
                    <a:gd name="T58" fmla="*/ 677 w 873"/>
                    <a:gd name="T59" fmla="*/ 3145 h 3839"/>
                    <a:gd name="T60" fmla="*/ 832 w 873"/>
                    <a:gd name="T61" fmla="*/ 3097 h 3839"/>
                    <a:gd name="T62" fmla="*/ 873 w 873"/>
                    <a:gd name="T63" fmla="*/ 2942 h 3839"/>
                    <a:gd name="T64" fmla="*/ 832 w 873"/>
                    <a:gd name="T65" fmla="*/ 2799 h 3839"/>
                    <a:gd name="T66" fmla="*/ 619 w 873"/>
                    <a:gd name="T67" fmla="*/ 2646 h 3839"/>
                    <a:gd name="T68" fmla="*/ 196 w 873"/>
                    <a:gd name="T69" fmla="*/ 2376 h 3839"/>
                    <a:gd name="T70" fmla="*/ 117 w 873"/>
                    <a:gd name="T71" fmla="*/ 2255 h 3839"/>
                    <a:gd name="T72" fmla="*/ 173 w 873"/>
                    <a:gd name="T73" fmla="*/ 1881 h 3839"/>
                    <a:gd name="T74" fmla="*/ 196 w 873"/>
                    <a:gd name="T75" fmla="*/ 1264 h 3839"/>
                    <a:gd name="T76" fmla="*/ 173 w 873"/>
                    <a:gd name="T77" fmla="*/ 570 h 3839"/>
                    <a:gd name="T78" fmla="*/ 137 w 873"/>
                    <a:gd name="T79" fmla="*/ 150 h 3839"/>
                    <a:gd name="T80" fmla="*/ 0 w 873"/>
                    <a:gd name="T81" fmla="*/ 0 h 3839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873"/>
                    <a:gd name="T124" fmla="*/ 0 h 3839"/>
                    <a:gd name="T125" fmla="*/ 873 w 873"/>
                    <a:gd name="T126" fmla="*/ 3839 h 3839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873" h="3839">
                      <a:moveTo>
                        <a:pt x="0" y="0"/>
                      </a:moveTo>
                      <a:lnTo>
                        <a:pt x="73" y="277"/>
                      </a:lnTo>
                      <a:lnTo>
                        <a:pt x="117" y="716"/>
                      </a:lnTo>
                      <a:lnTo>
                        <a:pt x="117" y="1486"/>
                      </a:lnTo>
                      <a:lnTo>
                        <a:pt x="58" y="2181"/>
                      </a:lnTo>
                      <a:lnTo>
                        <a:pt x="0" y="2255"/>
                      </a:lnTo>
                      <a:lnTo>
                        <a:pt x="18" y="2326"/>
                      </a:lnTo>
                      <a:lnTo>
                        <a:pt x="137" y="2496"/>
                      </a:lnTo>
                      <a:lnTo>
                        <a:pt x="389" y="2669"/>
                      </a:lnTo>
                      <a:lnTo>
                        <a:pt x="700" y="2822"/>
                      </a:lnTo>
                      <a:lnTo>
                        <a:pt x="756" y="2894"/>
                      </a:lnTo>
                      <a:lnTo>
                        <a:pt x="778" y="2972"/>
                      </a:lnTo>
                      <a:lnTo>
                        <a:pt x="736" y="3043"/>
                      </a:lnTo>
                      <a:lnTo>
                        <a:pt x="643" y="3073"/>
                      </a:lnTo>
                      <a:lnTo>
                        <a:pt x="333" y="3043"/>
                      </a:lnTo>
                      <a:lnTo>
                        <a:pt x="73" y="2990"/>
                      </a:lnTo>
                      <a:lnTo>
                        <a:pt x="522" y="3512"/>
                      </a:lnTo>
                      <a:lnTo>
                        <a:pt x="549" y="3613"/>
                      </a:lnTo>
                      <a:lnTo>
                        <a:pt x="504" y="3708"/>
                      </a:lnTo>
                      <a:lnTo>
                        <a:pt x="389" y="3764"/>
                      </a:lnTo>
                      <a:lnTo>
                        <a:pt x="196" y="3708"/>
                      </a:lnTo>
                      <a:lnTo>
                        <a:pt x="58" y="3664"/>
                      </a:lnTo>
                      <a:lnTo>
                        <a:pt x="292" y="3817"/>
                      </a:lnTo>
                      <a:lnTo>
                        <a:pt x="488" y="3839"/>
                      </a:lnTo>
                      <a:lnTo>
                        <a:pt x="643" y="3738"/>
                      </a:lnTo>
                      <a:lnTo>
                        <a:pt x="677" y="3641"/>
                      </a:lnTo>
                      <a:lnTo>
                        <a:pt x="643" y="3491"/>
                      </a:lnTo>
                      <a:lnTo>
                        <a:pt x="522" y="3343"/>
                      </a:lnTo>
                      <a:lnTo>
                        <a:pt x="347" y="3145"/>
                      </a:lnTo>
                      <a:lnTo>
                        <a:pt x="677" y="3145"/>
                      </a:lnTo>
                      <a:lnTo>
                        <a:pt x="832" y="3097"/>
                      </a:lnTo>
                      <a:lnTo>
                        <a:pt x="873" y="2942"/>
                      </a:lnTo>
                      <a:lnTo>
                        <a:pt x="832" y="2799"/>
                      </a:lnTo>
                      <a:lnTo>
                        <a:pt x="619" y="2646"/>
                      </a:lnTo>
                      <a:lnTo>
                        <a:pt x="196" y="2376"/>
                      </a:lnTo>
                      <a:lnTo>
                        <a:pt x="117" y="2255"/>
                      </a:lnTo>
                      <a:lnTo>
                        <a:pt x="173" y="1881"/>
                      </a:lnTo>
                      <a:lnTo>
                        <a:pt x="196" y="1264"/>
                      </a:lnTo>
                      <a:lnTo>
                        <a:pt x="173" y="570"/>
                      </a:lnTo>
                      <a:lnTo>
                        <a:pt x="137" y="1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39" name="Freeform 66"/>
                <p:cNvSpPr>
                  <a:spLocks/>
                </p:cNvSpPr>
                <p:nvPr/>
              </p:nvSpPr>
              <p:spPr bwMode="auto">
                <a:xfrm>
                  <a:off x="2292" y="2990"/>
                  <a:ext cx="106" cy="183"/>
                </a:xfrm>
                <a:custGeom>
                  <a:avLst/>
                  <a:gdLst>
                    <a:gd name="T0" fmla="*/ 815 w 853"/>
                    <a:gd name="T1" fmla="*/ 0 h 1457"/>
                    <a:gd name="T2" fmla="*/ 583 w 853"/>
                    <a:gd name="T3" fmla="*/ 47 h 1457"/>
                    <a:gd name="T4" fmla="*/ 289 w 853"/>
                    <a:gd name="T5" fmla="*/ 223 h 1457"/>
                    <a:gd name="T6" fmla="*/ 116 w 853"/>
                    <a:gd name="T7" fmla="*/ 396 h 1457"/>
                    <a:gd name="T8" fmla="*/ 19 w 853"/>
                    <a:gd name="T9" fmla="*/ 595 h 1457"/>
                    <a:gd name="T10" fmla="*/ 0 w 853"/>
                    <a:gd name="T11" fmla="*/ 768 h 1457"/>
                    <a:gd name="T12" fmla="*/ 41 w 853"/>
                    <a:gd name="T13" fmla="*/ 961 h 1457"/>
                    <a:gd name="T14" fmla="*/ 97 w 853"/>
                    <a:gd name="T15" fmla="*/ 1113 h 1457"/>
                    <a:gd name="T16" fmla="*/ 252 w 853"/>
                    <a:gd name="T17" fmla="*/ 1261 h 1457"/>
                    <a:gd name="T18" fmla="*/ 519 w 853"/>
                    <a:gd name="T19" fmla="*/ 1386 h 1457"/>
                    <a:gd name="T20" fmla="*/ 853 w 853"/>
                    <a:gd name="T21" fmla="*/ 1457 h 1457"/>
                    <a:gd name="T22" fmla="*/ 545 w 853"/>
                    <a:gd name="T23" fmla="*/ 1338 h 1457"/>
                    <a:gd name="T24" fmla="*/ 252 w 853"/>
                    <a:gd name="T25" fmla="*/ 1139 h 1457"/>
                    <a:gd name="T26" fmla="*/ 138 w 853"/>
                    <a:gd name="T27" fmla="*/ 961 h 1457"/>
                    <a:gd name="T28" fmla="*/ 116 w 853"/>
                    <a:gd name="T29" fmla="*/ 768 h 1457"/>
                    <a:gd name="T30" fmla="*/ 194 w 853"/>
                    <a:gd name="T31" fmla="*/ 514 h 1457"/>
                    <a:gd name="T32" fmla="*/ 328 w 853"/>
                    <a:gd name="T33" fmla="*/ 320 h 1457"/>
                    <a:gd name="T34" fmla="*/ 504 w 853"/>
                    <a:gd name="T35" fmla="*/ 223 h 1457"/>
                    <a:gd name="T36" fmla="*/ 654 w 853"/>
                    <a:gd name="T37" fmla="*/ 126 h 1457"/>
                    <a:gd name="T38" fmla="*/ 815 w 853"/>
                    <a:gd name="T39" fmla="*/ 99 h 1457"/>
                    <a:gd name="T40" fmla="*/ 815 w 853"/>
                    <a:gd name="T41" fmla="*/ 0 h 1457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853"/>
                    <a:gd name="T64" fmla="*/ 0 h 1457"/>
                    <a:gd name="T65" fmla="*/ 853 w 853"/>
                    <a:gd name="T66" fmla="*/ 1457 h 1457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853" h="1457">
                      <a:moveTo>
                        <a:pt x="815" y="0"/>
                      </a:moveTo>
                      <a:lnTo>
                        <a:pt x="583" y="47"/>
                      </a:lnTo>
                      <a:lnTo>
                        <a:pt x="289" y="223"/>
                      </a:lnTo>
                      <a:lnTo>
                        <a:pt x="116" y="396"/>
                      </a:lnTo>
                      <a:lnTo>
                        <a:pt x="19" y="595"/>
                      </a:lnTo>
                      <a:lnTo>
                        <a:pt x="0" y="768"/>
                      </a:lnTo>
                      <a:lnTo>
                        <a:pt x="41" y="961"/>
                      </a:lnTo>
                      <a:lnTo>
                        <a:pt x="97" y="1113"/>
                      </a:lnTo>
                      <a:lnTo>
                        <a:pt x="252" y="1261"/>
                      </a:lnTo>
                      <a:lnTo>
                        <a:pt x="519" y="1386"/>
                      </a:lnTo>
                      <a:lnTo>
                        <a:pt x="853" y="1457"/>
                      </a:lnTo>
                      <a:lnTo>
                        <a:pt x="545" y="1338"/>
                      </a:lnTo>
                      <a:lnTo>
                        <a:pt x="252" y="1139"/>
                      </a:lnTo>
                      <a:lnTo>
                        <a:pt x="138" y="961"/>
                      </a:lnTo>
                      <a:lnTo>
                        <a:pt x="116" y="768"/>
                      </a:lnTo>
                      <a:lnTo>
                        <a:pt x="194" y="514"/>
                      </a:lnTo>
                      <a:lnTo>
                        <a:pt x="328" y="320"/>
                      </a:lnTo>
                      <a:lnTo>
                        <a:pt x="504" y="223"/>
                      </a:lnTo>
                      <a:lnTo>
                        <a:pt x="654" y="126"/>
                      </a:lnTo>
                      <a:lnTo>
                        <a:pt x="815" y="99"/>
                      </a:lnTo>
                      <a:lnTo>
                        <a:pt x="81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40" name="Freeform 67"/>
                <p:cNvSpPr>
                  <a:spLocks/>
                </p:cNvSpPr>
                <p:nvPr/>
              </p:nvSpPr>
              <p:spPr bwMode="auto">
                <a:xfrm>
                  <a:off x="2241" y="3095"/>
                  <a:ext cx="196" cy="251"/>
                </a:xfrm>
                <a:custGeom>
                  <a:avLst/>
                  <a:gdLst>
                    <a:gd name="T0" fmla="*/ 477 w 1570"/>
                    <a:gd name="T1" fmla="*/ 221 h 2004"/>
                    <a:gd name="T2" fmla="*/ 370 w 1570"/>
                    <a:gd name="T3" fmla="*/ 374 h 2004"/>
                    <a:gd name="T4" fmla="*/ 270 w 1570"/>
                    <a:gd name="T5" fmla="*/ 547 h 2004"/>
                    <a:gd name="T6" fmla="*/ 251 w 1570"/>
                    <a:gd name="T7" fmla="*/ 672 h 2004"/>
                    <a:gd name="T8" fmla="*/ 562 w 1570"/>
                    <a:gd name="T9" fmla="*/ 967 h 2004"/>
                    <a:gd name="T10" fmla="*/ 344 w 1570"/>
                    <a:gd name="T11" fmla="*/ 918 h 2004"/>
                    <a:gd name="T12" fmla="*/ 251 w 1570"/>
                    <a:gd name="T13" fmla="*/ 1066 h 2004"/>
                    <a:gd name="T14" fmla="*/ 270 w 1570"/>
                    <a:gd name="T15" fmla="*/ 1188 h 2004"/>
                    <a:gd name="T16" fmla="*/ 477 w 1570"/>
                    <a:gd name="T17" fmla="*/ 1440 h 2004"/>
                    <a:gd name="T18" fmla="*/ 774 w 1570"/>
                    <a:gd name="T19" fmla="*/ 1587 h 2004"/>
                    <a:gd name="T20" fmla="*/ 1122 w 1570"/>
                    <a:gd name="T21" fmla="*/ 1661 h 2004"/>
                    <a:gd name="T22" fmla="*/ 1374 w 1570"/>
                    <a:gd name="T23" fmla="*/ 1661 h 2004"/>
                    <a:gd name="T24" fmla="*/ 1451 w 1570"/>
                    <a:gd name="T25" fmla="*/ 1636 h 2004"/>
                    <a:gd name="T26" fmla="*/ 1473 w 1570"/>
                    <a:gd name="T27" fmla="*/ 1560 h 2004"/>
                    <a:gd name="T28" fmla="*/ 1473 w 1570"/>
                    <a:gd name="T29" fmla="*/ 1486 h 2004"/>
                    <a:gd name="T30" fmla="*/ 1451 w 1570"/>
                    <a:gd name="T31" fmla="*/ 1440 h 2004"/>
                    <a:gd name="T32" fmla="*/ 1493 w 1570"/>
                    <a:gd name="T33" fmla="*/ 1440 h 2004"/>
                    <a:gd name="T34" fmla="*/ 1570 w 1570"/>
                    <a:gd name="T35" fmla="*/ 1560 h 2004"/>
                    <a:gd name="T36" fmla="*/ 1552 w 1570"/>
                    <a:gd name="T37" fmla="*/ 1710 h 2004"/>
                    <a:gd name="T38" fmla="*/ 1437 w 1570"/>
                    <a:gd name="T39" fmla="*/ 1783 h 2004"/>
                    <a:gd name="T40" fmla="*/ 1318 w 1570"/>
                    <a:gd name="T41" fmla="*/ 1809 h 2004"/>
                    <a:gd name="T42" fmla="*/ 1141 w 1570"/>
                    <a:gd name="T43" fmla="*/ 1936 h 2004"/>
                    <a:gd name="T44" fmla="*/ 968 w 1570"/>
                    <a:gd name="T45" fmla="*/ 1982 h 2004"/>
                    <a:gd name="T46" fmla="*/ 717 w 1570"/>
                    <a:gd name="T47" fmla="*/ 2004 h 2004"/>
                    <a:gd name="T48" fmla="*/ 522 w 1570"/>
                    <a:gd name="T49" fmla="*/ 1936 h 2004"/>
                    <a:gd name="T50" fmla="*/ 329 w 1570"/>
                    <a:gd name="T51" fmla="*/ 1835 h 2004"/>
                    <a:gd name="T52" fmla="*/ 173 w 1570"/>
                    <a:gd name="T53" fmla="*/ 1613 h 2004"/>
                    <a:gd name="T54" fmla="*/ 154 w 1570"/>
                    <a:gd name="T55" fmla="*/ 1366 h 2004"/>
                    <a:gd name="T56" fmla="*/ 154 w 1570"/>
                    <a:gd name="T57" fmla="*/ 1039 h 2004"/>
                    <a:gd name="T58" fmla="*/ 230 w 1570"/>
                    <a:gd name="T59" fmla="*/ 896 h 2004"/>
                    <a:gd name="T60" fmla="*/ 310 w 1570"/>
                    <a:gd name="T61" fmla="*/ 840 h 2004"/>
                    <a:gd name="T62" fmla="*/ 154 w 1570"/>
                    <a:gd name="T63" fmla="*/ 672 h 2004"/>
                    <a:gd name="T64" fmla="*/ 54 w 1570"/>
                    <a:gd name="T65" fmla="*/ 870 h 2004"/>
                    <a:gd name="T66" fmla="*/ 0 w 1570"/>
                    <a:gd name="T67" fmla="*/ 814 h 2004"/>
                    <a:gd name="T68" fmla="*/ 115 w 1570"/>
                    <a:gd name="T69" fmla="*/ 499 h 2004"/>
                    <a:gd name="T70" fmla="*/ 251 w 1570"/>
                    <a:gd name="T71" fmla="*/ 274 h 2004"/>
                    <a:gd name="T72" fmla="*/ 370 w 1570"/>
                    <a:gd name="T73" fmla="*/ 122 h 2004"/>
                    <a:gd name="T74" fmla="*/ 465 w 1570"/>
                    <a:gd name="T75" fmla="*/ 0 h 2004"/>
                    <a:gd name="T76" fmla="*/ 477 w 1570"/>
                    <a:gd name="T77" fmla="*/ 221 h 200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570"/>
                    <a:gd name="T118" fmla="*/ 0 h 2004"/>
                    <a:gd name="T119" fmla="*/ 1570 w 1570"/>
                    <a:gd name="T120" fmla="*/ 2004 h 200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570" h="2004">
                      <a:moveTo>
                        <a:pt x="477" y="221"/>
                      </a:moveTo>
                      <a:lnTo>
                        <a:pt x="370" y="374"/>
                      </a:lnTo>
                      <a:lnTo>
                        <a:pt x="270" y="547"/>
                      </a:lnTo>
                      <a:lnTo>
                        <a:pt x="251" y="672"/>
                      </a:lnTo>
                      <a:lnTo>
                        <a:pt x="562" y="967"/>
                      </a:lnTo>
                      <a:lnTo>
                        <a:pt x="344" y="918"/>
                      </a:lnTo>
                      <a:lnTo>
                        <a:pt x="251" y="1066"/>
                      </a:lnTo>
                      <a:lnTo>
                        <a:pt x="270" y="1188"/>
                      </a:lnTo>
                      <a:lnTo>
                        <a:pt x="477" y="1440"/>
                      </a:lnTo>
                      <a:lnTo>
                        <a:pt x="774" y="1587"/>
                      </a:lnTo>
                      <a:lnTo>
                        <a:pt x="1122" y="1661"/>
                      </a:lnTo>
                      <a:lnTo>
                        <a:pt x="1374" y="1661"/>
                      </a:lnTo>
                      <a:lnTo>
                        <a:pt x="1451" y="1636"/>
                      </a:lnTo>
                      <a:lnTo>
                        <a:pt x="1473" y="1560"/>
                      </a:lnTo>
                      <a:lnTo>
                        <a:pt x="1473" y="1486"/>
                      </a:lnTo>
                      <a:lnTo>
                        <a:pt x="1451" y="1440"/>
                      </a:lnTo>
                      <a:lnTo>
                        <a:pt x="1493" y="1440"/>
                      </a:lnTo>
                      <a:lnTo>
                        <a:pt x="1570" y="1560"/>
                      </a:lnTo>
                      <a:lnTo>
                        <a:pt x="1552" y="1710"/>
                      </a:lnTo>
                      <a:lnTo>
                        <a:pt x="1437" y="1783"/>
                      </a:lnTo>
                      <a:lnTo>
                        <a:pt x="1318" y="1809"/>
                      </a:lnTo>
                      <a:lnTo>
                        <a:pt x="1141" y="1936"/>
                      </a:lnTo>
                      <a:lnTo>
                        <a:pt x="968" y="1982"/>
                      </a:lnTo>
                      <a:lnTo>
                        <a:pt x="717" y="2004"/>
                      </a:lnTo>
                      <a:lnTo>
                        <a:pt x="522" y="1936"/>
                      </a:lnTo>
                      <a:lnTo>
                        <a:pt x="329" y="1835"/>
                      </a:lnTo>
                      <a:lnTo>
                        <a:pt x="173" y="1613"/>
                      </a:lnTo>
                      <a:lnTo>
                        <a:pt x="154" y="1366"/>
                      </a:lnTo>
                      <a:lnTo>
                        <a:pt x="154" y="1039"/>
                      </a:lnTo>
                      <a:lnTo>
                        <a:pt x="230" y="896"/>
                      </a:lnTo>
                      <a:lnTo>
                        <a:pt x="310" y="840"/>
                      </a:lnTo>
                      <a:lnTo>
                        <a:pt x="154" y="672"/>
                      </a:lnTo>
                      <a:lnTo>
                        <a:pt x="54" y="870"/>
                      </a:lnTo>
                      <a:lnTo>
                        <a:pt x="0" y="814"/>
                      </a:lnTo>
                      <a:lnTo>
                        <a:pt x="115" y="499"/>
                      </a:lnTo>
                      <a:lnTo>
                        <a:pt x="251" y="274"/>
                      </a:lnTo>
                      <a:lnTo>
                        <a:pt x="370" y="122"/>
                      </a:lnTo>
                      <a:lnTo>
                        <a:pt x="465" y="0"/>
                      </a:lnTo>
                      <a:lnTo>
                        <a:pt x="477" y="22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41" name="Freeform 68"/>
                <p:cNvSpPr>
                  <a:spLocks/>
                </p:cNvSpPr>
                <p:nvPr/>
              </p:nvSpPr>
              <p:spPr bwMode="auto">
                <a:xfrm>
                  <a:off x="2034" y="2547"/>
                  <a:ext cx="301" cy="1217"/>
                </a:xfrm>
                <a:custGeom>
                  <a:avLst/>
                  <a:gdLst>
                    <a:gd name="T0" fmla="*/ 868 w 2406"/>
                    <a:gd name="T1" fmla="*/ 5915 h 9734"/>
                    <a:gd name="T2" fmla="*/ 831 w 2406"/>
                    <a:gd name="T3" fmla="*/ 6432 h 9734"/>
                    <a:gd name="T4" fmla="*/ 753 w 2406"/>
                    <a:gd name="T5" fmla="*/ 7619 h 9734"/>
                    <a:gd name="T6" fmla="*/ 718 w 2406"/>
                    <a:gd name="T7" fmla="*/ 8221 h 9734"/>
                    <a:gd name="T8" fmla="*/ 603 w 2406"/>
                    <a:gd name="T9" fmla="*/ 8358 h 9734"/>
                    <a:gd name="T10" fmla="*/ 787 w 2406"/>
                    <a:gd name="T11" fmla="*/ 9029 h 9734"/>
                    <a:gd name="T12" fmla="*/ 986 w 2406"/>
                    <a:gd name="T13" fmla="*/ 9109 h 9734"/>
                    <a:gd name="T14" fmla="*/ 1171 w 2406"/>
                    <a:gd name="T15" fmla="*/ 9301 h 9734"/>
                    <a:gd name="T16" fmla="*/ 1367 w 2406"/>
                    <a:gd name="T17" fmla="*/ 9446 h 9734"/>
                    <a:gd name="T18" fmla="*/ 1760 w 2406"/>
                    <a:gd name="T19" fmla="*/ 9668 h 9734"/>
                    <a:gd name="T20" fmla="*/ 2157 w 2406"/>
                    <a:gd name="T21" fmla="*/ 9734 h 9734"/>
                    <a:gd name="T22" fmla="*/ 2406 w 2406"/>
                    <a:gd name="T23" fmla="*/ 9734 h 9734"/>
                    <a:gd name="T24" fmla="*/ 2312 w 2406"/>
                    <a:gd name="T25" fmla="*/ 9564 h 9734"/>
                    <a:gd name="T26" fmla="*/ 2220 w 2406"/>
                    <a:gd name="T27" fmla="*/ 9380 h 9734"/>
                    <a:gd name="T28" fmla="*/ 2139 w 2406"/>
                    <a:gd name="T29" fmla="*/ 9365 h 9734"/>
                    <a:gd name="T30" fmla="*/ 2198 w 2406"/>
                    <a:gd name="T31" fmla="*/ 9516 h 9734"/>
                    <a:gd name="T32" fmla="*/ 2291 w 2406"/>
                    <a:gd name="T33" fmla="*/ 9686 h 9734"/>
                    <a:gd name="T34" fmla="*/ 1751 w 2406"/>
                    <a:gd name="T35" fmla="*/ 9564 h 9734"/>
                    <a:gd name="T36" fmla="*/ 1420 w 2406"/>
                    <a:gd name="T37" fmla="*/ 9365 h 9734"/>
                    <a:gd name="T38" fmla="*/ 1283 w 2406"/>
                    <a:gd name="T39" fmla="*/ 9198 h 9734"/>
                    <a:gd name="T40" fmla="*/ 1790 w 2406"/>
                    <a:gd name="T41" fmla="*/ 9261 h 9734"/>
                    <a:gd name="T42" fmla="*/ 1772 w 2406"/>
                    <a:gd name="T43" fmla="*/ 9198 h 9734"/>
                    <a:gd name="T44" fmla="*/ 1772 w 2406"/>
                    <a:gd name="T45" fmla="*/ 9029 h 9734"/>
                    <a:gd name="T46" fmla="*/ 1866 w 2406"/>
                    <a:gd name="T47" fmla="*/ 8610 h 9734"/>
                    <a:gd name="T48" fmla="*/ 1800 w 2406"/>
                    <a:gd name="T49" fmla="*/ 8274 h 9734"/>
                    <a:gd name="T50" fmla="*/ 1760 w 2406"/>
                    <a:gd name="T51" fmla="*/ 7963 h 9734"/>
                    <a:gd name="T52" fmla="*/ 1769 w 2406"/>
                    <a:gd name="T53" fmla="*/ 7755 h 9734"/>
                    <a:gd name="T54" fmla="*/ 1790 w 2406"/>
                    <a:gd name="T55" fmla="*/ 7282 h 9734"/>
                    <a:gd name="T56" fmla="*/ 1884 w 2406"/>
                    <a:gd name="T57" fmla="*/ 6613 h 9734"/>
                    <a:gd name="T58" fmla="*/ 1964 w 2406"/>
                    <a:gd name="T59" fmla="*/ 6221 h 9734"/>
                    <a:gd name="T60" fmla="*/ 1845 w 2406"/>
                    <a:gd name="T61" fmla="*/ 5425 h 9734"/>
                    <a:gd name="T62" fmla="*/ 1751 w 2406"/>
                    <a:gd name="T63" fmla="*/ 5081 h 9734"/>
                    <a:gd name="T64" fmla="*/ 1589 w 2406"/>
                    <a:gd name="T65" fmla="*/ 4855 h 9734"/>
                    <a:gd name="T66" fmla="*/ 1751 w 2406"/>
                    <a:gd name="T67" fmla="*/ 4582 h 9734"/>
                    <a:gd name="T68" fmla="*/ 1983 w 2406"/>
                    <a:gd name="T69" fmla="*/ 4315 h 9734"/>
                    <a:gd name="T70" fmla="*/ 2176 w 2406"/>
                    <a:gd name="T71" fmla="*/ 4109 h 9734"/>
                    <a:gd name="T72" fmla="*/ 2176 w 2406"/>
                    <a:gd name="T73" fmla="*/ 4012 h 9734"/>
                    <a:gd name="T74" fmla="*/ 1866 w 2406"/>
                    <a:gd name="T75" fmla="*/ 4238 h 9734"/>
                    <a:gd name="T76" fmla="*/ 1589 w 2406"/>
                    <a:gd name="T77" fmla="*/ 4508 h 9734"/>
                    <a:gd name="T78" fmla="*/ 1420 w 2406"/>
                    <a:gd name="T79" fmla="*/ 4855 h 9734"/>
                    <a:gd name="T80" fmla="*/ 1402 w 2406"/>
                    <a:gd name="T81" fmla="*/ 4712 h 9734"/>
                    <a:gd name="T82" fmla="*/ 1402 w 2406"/>
                    <a:gd name="T83" fmla="*/ 4109 h 9734"/>
                    <a:gd name="T84" fmla="*/ 1479 w 2406"/>
                    <a:gd name="T85" fmla="*/ 3373 h 9734"/>
                    <a:gd name="T86" fmla="*/ 1589 w 2406"/>
                    <a:gd name="T87" fmla="*/ 2677 h 9734"/>
                    <a:gd name="T88" fmla="*/ 1845 w 2406"/>
                    <a:gd name="T89" fmla="*/ 1859 h 9734"/>
                    <a:gd name="T90" fmla="*/ 2101 w 2406"/>
                    <a:gd name="T91" fmla="*/ 1147 h 9734"/>
                    <a:gd name="T92" fmla="*/ 2198 w 2406"/>
                    <a:gd name="T93" fmla="*/ 824 h 9734"/>
                    <a:gd name="T94" fmla="*/ 2235 w 2406"/>
                    <a:gd name="T95" fmla="*/ 452 h 9734"/>
                    <a:gd name="T96" fmla="*/ 2235 w 2406"/>
                    <a:gd name="T97" fmla="*/ 125 h 9734"/>
                    <a:gd name="T98" fmla="*/ 2101 w 2406"/>
                    <a:gd name="T99" fmla="*/ 0 h 9734"/>
                    <a:gd name="T100" fmla="*/ 2101 w 2406"/>
                    <a:gd name="T101" fmla="*/ 254 h 9734"/>
                    <a:gd name="T102" fmla="*/ 2024 w 2406"/>
                    <a:gd name="T103" fmla="*/ 1017 h 9734"/>
                    <a:gd name="T104" fmla="*/ 1615 w 2406"/>
                    <a:gd name="T105" fmla="*/ 1890 h 9734"/>
                    <a:gd name="T106" fmla="*/ 1063 w 2406"/>
                    <a:gd name="T107" fmla="*/ 2655 h 9734"/>
                    <a:gd name="T108" fmla="*/ 624 w 2406"/>
                    <a:gd name="T109" fmla="*/ 3200 h 9734"/>
                    <a:gd name="T110" fmla="*/ 270 w 2406"/>
                    <a:gd name="T111" fmla="*/ 3739 h 9734"/>
                    <a:gd name="T112" fmla="*/ 0 w 2406"/>
                    <a:gd name="T113" fmla="*/ 4315 h 9734"/>
                    <a:gd name="T114" fmla="*/ 563 w 2406"/>
                    <a:gd name="T115" fmla="*/ 5200 h 9734"/>
                    <a:gd name="T116" fmla="*/ 898 w 2406"/>
                    <a:gd name="T117" fmla="*/ 5669 h 9734"/>
                    <a:gd name="T118" fmla="*/ 868 w 2406"/>
                    <a:gd name="T119" fmla="*/ 5915 h 9734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2406"/>
                    <a:gd name="T181" fmla="*/ 0 h 9734"/>
                    <a:gd name="T182" fmla="*/ 2406 w 2406"/>
                    <a:gd name="T183" fmla="*/ 9734 h 9734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2406" h="9734">
                      <a:moveTo>
                        <a:pt x="868" y="5915"/>
                      </a:moveTo>
                      <a:lnTo>
                        <a:pt x="831" y="6432"/>
                      </a:lnTo>
                      <a:lnTo>
                        <a:pt x="753" y="7619"/>
                      </a:lnTo>
                      <a:lnTo>
                        <a:pt x="718" y="8221"/>
                      </a:lnTo>
                      <a:lnTo>
                        <a:pt x="603" y="8358"/>
                      </a:lnTo>
                      <a:lnTo>
                        <a:pt x="787" y="9029"/>
                      </a:lnTo>
                      <a:lnTo>
                        <a:pt x="986" y="9109"/>
                      </a:lnTo>
                      <a:lnTo>
                        <a:pt x="1171" y="9301"/>
                      </a:lnTo>
                      <a:lnTo>
                        <a:pt x="1367" y="9446"/>
                      </a:lnTo>
                      <a:lnTo>
                        <a:pt x="1760" y="9668"/>
                      </a:lnTo>
                      <a:lnTo>
                        <a:pt x="2157" y="9734"/>
                      </a:lnTo>
                      <a:lnTo>
                        <a:pt x="2406" y="9734"/>
                      </a:lnTo>
                      <a:lnTo>
                        <a:pt x="2312" y="9564"/>
                      </a:lnTo>
                      <a:lnTo>
                        <a:pt x="2220" y="9380"/>
                      </a:lnTo>
                      <a:lnTo>
                        <a:pt x="2139" y="9365"/>
                      </a:lnTo>
                      <a:lnTo>
                        <a:pt x="2198" y="9516"/>
                      </a:lnTo>
                      <a:lnTo>
                        <a:pt x="2291" y="9686"/>
                      </a:lnTo>
                      <a:lnTo>
                        <a:pt x="1751" y="9564"/>
                      </a:lnTo>
                      <a:lnTo>
                        <a:pt x="1420" y="9365"/>
                      </a:lnTo>
                      <a:lnTo>
                        <a:pt x="1283" y="9198"/>
                      </a:lnTo>
                      <a:lnTo>
                        <a:pt x="1790" y="9261"/>
                      </a:lnTo>
                      <a:lnTo>
                        <a:pt x="1772" y="9198"/>
                      </a:lnTo>
                      <a:lnTo>
                        <a:pt x="1772" y="9029"/>
                      </a:lnTo>
                      <a:lnTo>
                        <a:pt x="1866" y="8610"/>
                      </a:lnTo>
                      <a:lnTo>
                        <a:pt x="1800" y="8274"/>
                      </a:lnTo>
                      <a:lnTo>
                        <a:pt x="1760" y="7963"/>
                      </a:lnTo>
                      <a:lnTo>
                        <a:pt x="1769" y="7755"/>
                      </a:lnTo>
                      <a:lnTo>
                        <a:pt x="1790" y="7282"/>
                      </a:lnTo>
                      <a:lnTo>
                        <a:pt x="1884" y="6613"/>
                      </a:lnTo>
                      <a:lnTo>
                        <a:pt x="1964" y="6221"/>
                      </a:lnTo>
                      <a:lnTo>
                        <a:pt x="1845" y="5425"/>
                      </a:lnTo>
                      <a:lnTo>
                        <a:pt x="1751" y="5081"/>
                      </a:lnTo>
                      <a:lnTo>
                        <a:pt x="1589" y="4855"/>
                      </a:lnTo>
                      <a:lnTo>
                        <a:pt x="1751" y="4582"/>
                      </a:lnTo>
                      <a:lnTo>
                        <a:pt x="1983" y="4315"/>
                      </a:lnTo>
                      <a:lnTo>
                        <a:pt x="2176" y="4109"/>
                      </a:lnTo>
                      <a:lnTo>
                        <a:pt x="2176" y="4012"/>
                      </a:lnTo>
                      <a:lnTo>
                        <a:pt x="1866" y="4238"/>
                      </a:lnTo>
                      <a:lnTo>
                        <a:pt x="1589" y="4508"/>
                      </a:lnTo>
                      <a:lnTo>
                        <a:pt x="1420" y="4855"/>
                      </a:lnTo>
                      <a:lnTo>
                        <a:pt x="1402" y="4712"/>
                      </a:lnTo>
                      <a:lnTo>
                        <a:pt x="1402" y="4109"/>
                      </a:lnTo>
                      <a:lnTo>
                        <a:pt x="1479" y="3373"/>
                      </a:lnTo>
                      <a:lnTo>
                        <a:pt x="1589" y="2677"/>
                      </a:lnTo>
                      <a:lnTo>
                        <a:pt x="1845" y="1859"/>
                      </a:lnTo>
                      <a:lnTo>
                        <a:pt x="2101" y="1147"/>
                      </a:lnTo>
                      <a:lnTo>
                        <a:pt x="2198" y="824"/>
                      </a:lnTo>
                      <a:lnTo>
                        <a:pt x="2235" y="452"/>
                      </a:lnTo>
                      <a:lnTo>
                        <a:pt x="2235" y="125"/>
                      </a:lnTo>
                      <a:lnTo>
                        <a:pt x="2101" y="0"/>
                      </a:lnTo>
                      <a:lnTo>
                        <a:pt x="2101" y="254"/>
                      </a:lnTo>
                      <a:lnTo>
                        <a:pt x="2024" y="1017"/>
                      </a:lnTo>
                      <a:lnTo>
                        <a:pt x="1615" y="1890"/>
                      </a:lnTo>
                      <a:lnTo>
                        <a:pt x="1063" y="2655"/>
                      </a:lnTo>
                      <a:lnTo>
                        <a:pt x="624" y="3200"/>
                      </a:lnTo>
                      <a:lnTo>
                        <a:pt x="270" y="3739"/>
                      </a:lnTo>
                      <a:lnTo>
                        <a:pt x="0" y="4315"/>
                      </a:lnTo>
                      <a:lnTo>
                        <a:pt x="563" y="5200"/>
                      </a:lnTo>
                      <a:lnTo>
                        <a:pt x="898" y="5669"/>
                      </a:lnTo>
                      <a:lnTo>
                        <a:pt x="868" y="591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42" name="Freeform 69"/>
                <p:cNvSpPr>
                  <a:spLocks/>
                </p:cNvSpPr>
                <p:nvPr/>
              </p:nvSpPr>
              <p:spPr bwMode="auto">
                <a:xfrm>
                  <a:off x="2879" y="2687"/>
                  <a:ext cx="518" cy="331"/>
                </a:xfrm>
                <a:custGeom>
                  <a:avLst/>
                  <a:gdLst>
                    <a:gd name="T0" fmla="*/ 2877 w 4149"/>
                    <a:gd name="T1" fmla="*/ 691 h 2650"/>
                    <a:gd name="T2" fmla="*/ 3440 w 4149"/>
                    <a:gd name="T3" fmla="*/ 0 h 2650"/>
                    <a:gd name="T4" fmla="*/ 3058 w 4149"/>
                    <a:gd name="T5" fmla="*/ 57 h 2650"/>
                    <a:gd name="T6" fmla="*/ 2409 w 4149"/>
                    <a:gd name="T7" fmla="*/ 262 h 2650"/>
                    <a:gd name="T8" fmla="*/ 1614 w 4149"/>
                    <a:gd name="T9" fmla="*/ 691 h 2650"/>
                    <a:gd name="T10" fmla="*/ 1003 w 4149"/>
                    <a:gd name="T11" fmla="*/ 1177 h 2650"/>
                    <a:gd name="T12" fmla="*/ 524 w 4149"/>
                    <a:gd name="T13" fmla="*/ 1658 h 2650"/>
                    <a:gd name="T14" fmla="*/ 127 w 4149"/>
                    <a:gd name="T15" fmla="*/ 2216 h 2650"/>
                    <a:gd name="T16" fmla="*/ 0 w 4149"/>
                    <a:gd name="T17" fmla="*/ 2485 h 2650"/>
                    <a:gd name="T18" fmla="*/ 83 w 4149"/>
                    <a:gd name="T19" fmla="*/ 2538 h 2650"/>
                    <a:gd name="T20" fmla="*/ 549 w 4149"/>
                    <a:gd name="T21" fmla="*/ 2194 h 2650"/>
                    <a:gd name="T22" fmla="*/ 1446 w 4149"/>
                    <a:gd name="T23" fmla="*/ 1791 h 2650"/>
                    <a:gd name="T24" fmla="*/ 2307 w 4149"/>
                    <a:gd name="T25" fmla="*/ 1517 h 2650"/>
                    <a:gd name="T26" fmla="*/ 2956 w 4149"/>
                    <a:gd name="T27" fmla="*/ 1416 h 2650"/>
                    <a:gd name="T28" fmla="*/ 3607 w 4149"/>
                    <a:gd name="T29" fmla="*/ 1362 h 2650"/>
                    <a:gd name="T30" fmla="*/ 3919 w 4149"/>
                    <a:gd name="T31" fmla="*/ 1390 h 2650"/>
                    <a:gd name="T32" fmla="*/ 3351 w 4149"/>
                    <a:gd name="T33" fmla="*/ 1683 h 2650"/>
                    <a:gd name="T34" fmla="*/ 2767 w 4149"/>
                    <a:gd name="T35" fmla="*/ 2083 h 2650"/>
                    <a:gd name="T36" fmla="*/ 2118 w 4149"/>
                    <a:gd name="T37" fmla="*/ 2650 h 2650"/>
                    <a:gd name="T38" fmla="*/ 2767 w 4149"/>
                    <a:gd name="T39" fmla="*/ 2167 h 2650"/>
                    <a:gd name="T40" fmla="*/ 3464 w 4149"/>
                    <a:gd name="T41" fmla="*/ 1765 h 2650"/>
                    <a:gd name="T42" fmla="*/ 4149 w 4149"/>
                    <a:gd name="T43" fmla="*/ 1439 h 2650"/>
                    <a:gd name="T44" fmla="*/ 4048 w 4149"/>
                    <a:gd name="T45" fmla="*/ 1335 h 2650"/>
                    <a:gd name="T46" fmla="*/ 3689 w 4149"/>
                    <a:gd name="T47" fmla="*/ 1284 h 2650"/>
                    <a:gd name="T48" fmla="*/ 3164 w 4149"/>
                    <a:gd name="T49" fmla="*/ 1309 h 2650"/>
                    <a:gd name="T50" fmla="*/ 2179 w 4149"/>
                    <a:gd name="T51" fmla="*/ 1439 h 2650"/>
                    <a:gd name="T52" fmla="*/ 1446 w 4149"/>
                    <a:gd name="T53" fmla="*/ 1709 h 2650"/>
                    <a:gd name="T54" fmla="*/ 667 w 4149"/>
                    <a:gd name="T55" fmla="*/ 2060 h 2650"/>
                    <a:gd name="T56" fmla="*/ 290 w 4149"/>
                    <a:gd name="T57" fmla="*/ 2301 h 2650"/>
                    <a:gd name="T58" fmla="*/ 776 w 4149"/>
                    <a:gd name="T59" fmla="*/ 1897 h 2650"/>
                    <a:gd name="T60" fmla="*/ 1380 w 4149"/>
                    <a:gd name="T61" fmla="*/ 1517 h 2650"/>
                    <a:gd name="T62" fmla="*/ 2077 w 4149"/>
                    <a:gd name="T63" fmla="*/ 1207 h 2650"/>
                    <a:gd name="T64" fmla="*/ 2767 w 4149"/>
                    <a:gd name="T65" fmla="*/ 933 h 2650"/>
                    <a:gd name="T66" fmla="*/ 3689 w 4149"/>
                    <a:gd name="T67" fmla="*/ 691 h 2650"/>
                    <a:gd name="T68" fmla="*/ 3440 w 4149"/>
                    <a:gd name="T69" fmla="*/ 933 h 2650"/>
                    <a:gd name="T70" fmla="*/ 3230 w 4149"/>
                    <a:gd name="T71" fmla="*/ 1225 h 2650"/>
                    <a:gd name="T72" fmla="*/ 3585 w 4149"/>
                    <a:gd name="T73" fmla="*/ 880 h 2650"/>
                    <a:gd name="T74" fmla="*/ 3855 w 4149"/>
                    <a:gd name="T75" fmla="*/ 645 h 2650"/>
                    <a:gd name="T76" fmla="*/ 4022 w 4149"/>
                    <a:gd name="T77" fmla="*/ 508 h 2650"/>
                    <a:gd name="T78" fmla="*/ 3482 w 4149"/>
                    <a:gd name="T79" fmla="*/ 589 h 2650"/>
                    <a:gd name="T80" fmla="*/ 2767 w 4149"/>
                    <a:gd name="T81" fmla="*/ 854 h 2650"/>
                    <a:gd name="T82" fmla="*/ 1821 w 4149"/>
                    <a:gd name="T83" fmla="*/ 1225 h 2650"/>
                    <a:gd name="T84" fmla="*/ 1168 w 4149"/>
                    <a:gd name="T85" fmla="*/ 1549 h 2650"/>
                    <a:gd name="T86" fmla="*/ 524 w 4149"/>
                    <a:gd name="T87" fmla="*/ 2031 h 2650"/>
                    <a:gd name="T88" fmla="*/ 106 w 4149"/>
                    <a:gd name="T89" fmla="*/ 2401 h 2650"/>
                    <a:gd name="T90" fmla="*/ 308 w 4149"/>
                    <a:gd name="T91" fmla="*/ 2060 h 2650"/>
                    <a:gd name="T92" fmla="*/ 794 w 4149"/>
                    <a:gd name="T93" fmla="*/ 1469 h 2650"/>
                    <a:gd name="T94" fmla="*/ 1423 w 4149"/>
                    <a:gd name="T95" fmla="*/ 933 h 2650"/>
                    <a:gd name="T96" fmla="*/ 2077 w 4149"/>
                    <a:gd name="T97" fmla="*/ 536 h 2650"/>
                    <a:gd name="T98" fmla="*/ 2640 w 4149"/>
                    <a:gd name="T99" fmla="*/ 292 h 2650"/>
                    <a:gd name="T100" fmla="*/ 3185 w 4149"/>
                    <a:gd name="T101" fmla="*/ 129 h 2650"/>
                    <a:gd name="T102" fmla="*/ 2877 w 4149"/>
                    <a:gd name="T103" fmla="*/ 691 h 265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149"/>
                    <a:gd name="T157" fmla="*/ 0 h 2650"/>
                    <a:gd name="T158" fmla="*/ 4149 w 4149"/>
                    <a:gd name="T159" fmla="*/ 2650 h 265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149" h="2650">
                      <a:moveTo>
                        <a:pt x="2877" y="691"/>
                      </a:moveTo>
                      <a:lnTo>
                        <a:pt x="3440" y="0"/>
                      </a:lnTo>
                      <a:lnTo>
                        <a:pt x="3058" y="57"/>
                      </a:lnTo>
                      <a:lnTo>
                        <a:pt x="2409" y="262"/>
                      </a:lnTo>
                      <a:lnTo>
                        <a:pt x="1614" y="691"/>
                      </a:lnTo>
                      <a:lnTo>
                        <a:pt x="1003" y="1177"/>
                      </a:lnTo>
                      <a:lnTo>
                        <a:pt x="524" y="1658"/>
                      </a:lnTo>
                      <a:lnTo>
                        <a:pt x="127" y="2216"/>
                      </a:lnTo>
                      <a:lnTo>
                        <a:pt x="0" y="2485"/>
                      </a:lnTo>
                      <a:lnTo>
                        <a:pt x="83" y="2538"/>
                      </a:lnTo>
                      <a:lnTo>
                        <a:pt x="549" y="2194"/>
                      </a:lnTo>
                      <a:lnTo>
                        <a:pt x="1446" y="1791"/>
                      </a:lnTo>
                      <a:lnTo>
                        <a:pt x="2307" y="1517"/>
                      </a:lnTo>
                      <a:lnTo>
                        <a:pt x="2956" y="1416"/>
                      </a:lnTo>
                      <a:lnTo>
                        <a:pt x="3607" y="1362"/>
                      </a:lnTo>
                      <a:lnTo>
                        <a:pt x="3919" y="1390"/>
                      </a:lnTo>
                      <a:lnTo>
                        <a:pt x="3351" y="1683"/>
                      </a:lnTo>
                      <a:lnTo>
                        <a:pt x="2767" y="2083"/>
                      </a:lnTo>
                      <a:lnTo>
                        <a:pt x="2118" y="2650"/>
                      </a:lnTo>
                      <a:lnTo>
                        <a:pt x="2767" y="2167"/>
                      </a:lnTo>
                      <a:lnTo>
                        <a:pt x="3464" y="1765"/>
                      </a:lnTo>
                      <a:lnTo>
                        <a:pt x="4149" y="1439"/>
                      </a:lnTo>
                      <a:lnTo>
                        <a:pt x="4048" y="1335"/>
                      </a:lnTo>
                      <a:lnTo>
                        <a:pt x="3689" y="1284"/>
                      </a:lnTo>
                      <a:lnTo>
                        <a:pt x="3164" y="1309"/>
                      </a:lnTo>
                      <a:lnTo>
                        <a:pt x="2179" y="1439"/>
                      </a:lnTo>
                      <a:lnTo>
                        <a:pt x="1446" y="1709"/>
                      </a:lnTo>
                      <a:lnTo>
                        <a:pt x="667" y="2060"/>
                      </a:lnTo>
                      <a:lnTo>
                        <a:pt x="290" y="2301"/>
                      </a:lnTo>
                      <a:lnTo>
                        <a:pt x="776" y="1897"/>
                      </a:lnTo>
                      <a:lnTo>
                        <a:pt x="1380" y="1517"/>
                      </a:lnTo>
                      <a:lnTo>
                        <a:pt x="2077" y="1207"/>
                      </a:lnTo>
                      <a:lnTo>
                        <a:pt x="2767" y="933"/>
                      </a:lnTo>
                      <a:lnTo>
                        <a:pt x="3689" y="691"/>
                      </a:lnTo>
                      <a:lnTo>
                        <a:pt x="3440" y="933"/>
                      </a:lnTo>
                      <a:lnTo>
                        <a:pt x="3230" y="1225"/>
                      </a:lnTo>
                      <a:lnTo>
                        <a:pt x="3585" y="880"/>
                      </a:lnTo>
                      <a:lnTo>
                        <a:pt x="3855" y="645"/>
                      </a:lnTo>
                      <a:lnTo>
                        <a:pt x="4022" y="508"/>
                      </a:lnTo>
                      <a:lnTo>
                        <a:pt x="3482" y="589"/>
                      </a:lnTo>
                      <a:lnTo>
                        <a:pt x="2767" y="854"/>
                      </a:lnTo>
                      <a:lnTo>
                        <a:pt x="1821" y="1225"/>
                      </a:lnTo>
                      <a:lnTo>
                        <a:pt x="1168" y="1549"/>
                      </a:lnTo>
                      <a:lnTo>
                        <a:pt x="524" y="2031"/>
                      </a:lnTo>
                      <a:lnTo>
                        <a:pt x="106" y="2401"/>
                      </a:lnTo>
                      <a:lnTo>
                        <a:pt x="308" y="2060"/>
                      </a:lnTo>
                      <a:lnTo>
                        <a:pt x="794" y="1469"/>
                      </a:lnTo>
                      <a:lnTo>
                        <a:pt x="1423" y="933"/>
                      </a:lnTo>
                      <a:lnTo>
                        <a:pt x="2077" y="536"/>
                      </a:lnTo>
                      <a:lnTo>
                        <a:pt x="2640" y="292"/>
                      </a:lnTo>
                      <a:lnTo>
                        <a:pt x="3185" y="129"/>
                      </a:lnTo>
                      <a:lnTo>
                        <a:pt x="2877" y="6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43" name="Freeform 70"/>
                <p:cNvSpPr>
                  <a:spLocks/>
                </p:cNvSpPr>
                <p:nvPr/>
              </p:nvSpPr>
              <p:spPr bwMode="auto">
                <a:xfrm>
                  <a:off x="2276" y="3332"/>
                  <a:ext cx="524" cy="320"/>
                </a:xfrm>
                <a:custGeom>
                  <a:avLst/>
                  <a:gdLst>
                    <a:gd name="T0" fmla="*/ 502 w 4192"/>
                    <a:gd name="T1" fmla="*/ 105 h 2565"/>
                    <a:gd name="T2" fmla="*/ 100 w 4192"/>
                    <a:gd name="T3" fmla="*/ 1018 h 2565"/>
                    <a:gd name="T4" fmla="*/ 645 w 4192"/>
                    <a:gd name="T5" fmla="*/ 1074 h 2565"/>
                    <a:gd name="T6" fmla="*/ 1806 w 4192"/>
                    <a:gd name="T7" fmla="*/ 1074 h 2565"/>
                    <a:gd name="T8" fmla="*/ 2743 w 4192"/>
                    <a:gd name="T9" fmla="*/ 1150 h 2565"/>
                    <a:gd name="T10" fmla="*/ 3211 w 4192"/>
                    <a:gd name="T11" fmla="*/ 1255 h 2565"/>
                    <a:gd name="T12" fmla="*/ 3584 w 4192"/>
                    <a:gd name="T13" fmla="*/ 1389 h 2565"/>
                    <a:gd name="T14" fmla="*/ 3354 w 4192"/>
                    <a:gd name="T15" fmla="*/ 1362 h 2565"/>
                    <a:gd name="T16" fmla="*/ 3566 w 4192"/>
                    <a:gd name="T17" fmla="*/ 1735 h 2565"/>
                    <a:gd name="T18" fmla="*/ 3715 w 4192"/>
                    <a:gd name="T19" fmla="*/ 1870 h 2565"/>
                    <a:gd name="T20" fmla="*/ 3878 w 4192"/>
                    <a:gd name="T21" fmla="*/ 2246 h 2565"/>
                    <a:gd name="T22" fmla="*/ 4084 w 4192"/>
                    <a:gd name="T23" fmla="*/ 2140 h 2565"/>
                    <a:gd name="T24" fmla="*/ 4026 w 4192"/>
                    <a:gd name="T25" fmla="*/ 1791 h 2565"/>
                    <a:gd name="T26" fmla="*/ 3858 w 4192"/>
                    <a:gd name="T27" fmla="*/ 1684 h 2565"/>
                    <a:gd name="T28" fmla="*/ 3715 w 4192"/>
                    <a:gd name="T29" fmla="*/ 1173 h 2565"/>
                    <a:gd name="T30" fmla="*/ 3733 w 4192"/>
                    <a:gd name="T31" fmla="*/ 1150 h 2565"/>
                    <a:gd name="T32" fmla="*/ 3901 w 4192"/>
                    <a:gd name="T33" fmla="*/ 1628 h 2565"/>
                    <a:gd name="T34" fmla="*/ 4065 w 4192"/>
                    <a:gd name="T35" fmla="*/ 1761 h 2565"/>
                    <a:gd name="T36" fmla="*/ 4192 w 4192"/>
                    <a:gd name="T37" fmla="*/ 2190 h 2565"/>
                    <a:gd name="T38" fmla="*/ 3981 w 4192"/>
                    <a:gd name="T39" fmla="*/ 2349 h 2565"/>
                    <a:gd name="T40" fmla="*/ 3626 w 4192"/>
                    <a:gd name="T41" fmla="*/ 2512 h 2565"/>
                    <a:gd name="T42" fmla="*/ 3332 w 4192"/>
                    <a:gd name="T43" fmla="*/ 2565 h 2565"/>
                    <a:gd name="T44" fmla="*/ 2766 w 4192"/>
                    <a:gd name="T45" fmla="*/ 2565 h 2565"/>
                    <a:gd name="T46" fmla="*/ 2517 w 4192"/>
                    <a:gd name="T47" fmla="*/ 2246 h 2565"/>
                    <a:gd name="T48" fmla="*/ 2536 w 4192"/>
                    <a:gd name="T49" fmla="*/ 1977 h 2565"/>
                    <a:gd name="T50" fmla="*/ 2244 w 4192"/>
                    <a:gd name="T51" fmla="*/ 1791 h 2565"/>
                    <a:gd name="T52" fmla="*/ 1887 w 4192"/>
                    <a:gd name="T53" fmla="*/ 1150 h 2565"/>
                    <a:gd name="T54" fmla="*/ 604 w 4192"/>
                    <a:gd name="T55" fmla="*/ 1150 h 2565"/>
                    <a:gd name="T56" fmla="*/ 185 w 4192"/>
                    <a:gd name="T57" fmla="*/ 1122 h 2565"/>
                    <a:gd name="T58" fmla="*/ 0 w 4192"/>
                    <a:gd name="T59" fmla="*/ 1040 h 2565"/>
                    <a:gd name="T60" fmla="*/ 185 w 4192"/>
                    <a:gd name="T61" fmla="*/ 636 h 2565"/>
                    <a:gd name="T62" fmla="*/ 357 w 4192"/>
                    <a:gd name="T63" fmla="*/ 268 h 2565"/>
                    <a:gd name="T64" fmla="*/ 437 w 4192"/>
                    <a:gd name="T65" fmla="*/ 0 h 2565"/>
                    <a:gd name="T66" fmla="*/ 502 w 4192"/>
                    <a:gd name="T67" fmla="*/ 105 h 2565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4192"/>
                    <a:gd name="T103" fmla="*/ 0 h 2565"/>
                    <a:gd name="T104" fmla="*/ 4192 w 4192"/>
                    <a:gd name="T105" fmla="*/ 2565 h 2565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4192" h="2565">
                      <a:moveTo>
                        <a:pt x="502" y="105"/>
                      </a:moveTo>
                      <a:lnTo>
                        <a:pt x="100" y="1018"/>
                      </a:lnTo>
                      <a:lnTo>
                        <a:pt x="645" y="1074"/>
                      </a:lnTo>
                      <a:lnTo>
                        <a:pt x="1806" y="1074"/>
                      </a:lnTo>
                      <a:lnTo>
                        <a:pt x="2743" y="1150"/>
                      </a:lnTo>
                      <a:lnTo>
                        <a:pt x="3211" y="1255"/>
                      </a:lnTo>
                      <a:lnTo>
                        <a:pt x="3584" y="1389"/>
                      </a:lnTo>
                      <a:lnTo>
                        <a:pt x="3354" y="1362"/>
                      </a:lnTo>
                      <a:lnTo>
                        <a:pt x="3566" y="1735"/>
                      </a:lnTo>
                      <a:lnTo>
                        <a:pt x="3715" y="1870"/>
                      </a:lnTo>
                      <a:lnTo>
                        <a:pt x="3878" y="2246"/>
                      </a:lnTo>
                      <a:lnTo>
                        <a:pt x="4084" y="2140"/>
                      </a:lnTo>
                      <a:lnTo>
                        <a:pt x="4026" y="1791"/>
                      </a:lnTo>
                      <a:lnTo>
                        <a:pt x="3858" y="1684"/>
                      </a:lnTo>
                      <a:lnTo>
                        <a:pt x="3715" y="1173"/>
                      </a:lnTo>
                      <a:lnTo>
                        <a:pt x="3733" y="1150"/>
                      </a:lnTo>
                      <a:lnTo>
                        <a:pt x="3901" y="1628"/>
                      </a:lnTo>
                      <a:lnTo>
                        <a:pt x="4065" y="1761"/>
                      </a:lnTo>
                      <a:lnTo>
                        <a:pt x="4192" y="2190"/>
                      </a:lnTo>
                      <a:lnTo>
                        <a:pt x="3981" y="2349"/>
                      </a:lnTo>
                      <a:lnTo>
                        <a:pt x="3626" y="2512"/>
                      </a:lnTo>
                      <a:lnTo>
                        <a:pt x="3332" y="2565"/>
                      </a:lnTo>
                      <a:lnTo>
                        <a:pt x="2766" y="2565"/>
                      </a:lnTo>
                      <a:lnTo>
                        <a:pt x="2517" y="2246"/>
                      </a:lnTo>
                      <a:lnTo>
                        <a:pt x="2536" y="1977"/>
                      </a:lnTo>
                      <a:lnTo>
                        <a:pt x="2244" y="1791"/>
                      </a:lnTo>
                      <a:lnTo>
                        <a:pt x="1887" y="1150"/>
                      </a:lnTo>
                      <a:lnTo>
                        <a:pt x="604" y="1150"/>
                      </a:lnTo>
                      <a:lnTo>
                        <a:pt x="185" y="1122"/>
                      </a:lnTo>
                      <a:lnTo>
                        <a:pt x="0" y="1040"/>
                      </a:lnTo>
                      <a:lnTo>
                        <a:pt x="185" y="636"/>
                      </a:lnTo>
                      <a:lnTo>
                        <a:pt x="357" y="268"/>
                      </a:lnTo>
                      <a:lnTo>
                        <a:pt x="437" y="0"/>
                      </a:lnTo>
                      <a:lnTo>
                        <a:pt x="502" y="10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44" name="Freeform 71"/>
                <p:cNvSpPr>
                  <a:spLocks/>
                </p:cNvSpPr>
                <p:nvPr/>
              </p:nvSpPr>
              <p:spPr bwMode="auto">
                <a:xfrm>
                  <a:off x="2627" y="3623"/>
                  <a:ext cx="231" cy="63"/>
                </a:xfrm>
                <a:custGeom>
                  <a:avLst/>
                  <a:gdLst>
                    <a:gd name="T0" fmla="*/ 1356 w 1846"/>
                    <a:gd name="T1" fmla="*/ 0 h 503"/>
                    <a:gd name="T2" fmla="*/ 1575 w 1846"/>
                    <a:gd name="T3" fmla="*/ 238 h 503"/>
                    <a:gd name="T4" fmla="*/ 1846 w 1846"/>
                    <a:gd name="T5" fmla="*/ 398 h 503"/>
                    <a:gd name="T6" fmla="*/ 1846 w 1846"/>
                    <a:gd name="T7" fmla="*/ 451 h 503"/>
                    <a:gd name="T8" fmla="*/ 1657 w 1846"/>
                    <a:gd name="T9" fmla="*/ 503 h 503"/>
                    <a:gd name="T10" fmla="*/ 1274 w 1846"/>
                    <a:gd name="T11" fmla="*/ 503 h 503"/>
                    <a:gd name="T12" fmla="*/ 878 w 1846"/>
                    <a:gd name="T13" fmla="*/ 423 h 503"/>
                    <a:gd name="T14" fmla="*/ 0 w 1846"/>
                    <a:gd name="T15" fmla="*/ 212 h 503"/>
                    <a:gd name="T16" fmla="*/ 167 w 1846"/>
                    <a:gd name="T17" fmla="*/ 185 h 503"/>
                    <a:gd name="T18" fmla="*/ 792 w 1846"/>
                    <a:gd name="T19" fmla="*/ 348 h 503"/>
                    <a:gd name="T20" fmla="*/ 1274 w 1846"/>
                    <a:gd name="T21" fmla="*/ 423 h 503"/>
                    <a:gd name="T22" fmla="*/ 1634 w 1846"/>
                    <a:gd name="T23" fmla="*/ 423 h 503"/>
                    <a:gd name="T24" fmla="*/ 1738 w 1846"/>
                    <a:gd name="T25" fmla="*/ 398 h 503"/>
                    <a:gd name="T26" fmla="*/ 1463 w 1846"/>
                    <a:gd name="T27" fmla="*/ 238 h 503"/>
                    <a:gd name="T28" fmla="*/ 1338 w 1846"/>
                    <a:gd name="T29" fmla="*/ 78 h 503"/>
                    <a:gd name="T30" fmla="*/ 1320 w 1846"/>
                    <a:gd name="T31" fmla="*/ 0 h 503"/>
                    <a:gd name="T32" fmla="*/ 1356 w 1846"/>
                    <a:gd name="T33" fmla="*/ 0 h 503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846"/>
                    <a:gd name="T52" fmla="*/ 0 h 503"/>
                    <a:gd name="T53" fmla="*/ 1846 w 1846"/>
                    <a:gd name="T54" fmla="*/ 503 h 503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846" h="503">
                      <a:moveTo>
                        <a:pt x="1356" y="0"/>
                      </a:moveTo>
                      <a:lnTo>
                        <a:pt x="1575" y="238"/>
                      </a:lnTo>
                      <a:lnTo>
                        <a:pt x="1846" y="398"/>
                      </a:lnTo>
                      <a:lnTo>
                        <a:pt x="1846" y="451"/>
                      </a:lnTo>
                      <a:lnTo>
                        <a:pt x="1657" y="503"/>
                      </a:lnTo>
                      <a:lnTo>
                        <a:pt x="1274" y="503"/>
                      </a:lnTo>
                      <a:lnTo>
                        <a:pt x="878" y="423"/>
                      </a:lnTo>
                      <a:lnTo>
                        <a:pt x="0" y="212"/>
                      </a:lnTo>
                      <a:lnTo>
                        <a:pt x="167" y="185"/>
                      </a:lnTo>
                      <a:lnTo>
                        <a:pt x="792" y="348"/>
                      </a:lnTo>
                      <a:lnTo>
                        <a:pt x="1274" y="423"/>
                      </a:lnTo>
                      <a:lnTo>
                        <a:pt x="1634" y="423"/>
                      </a:lnTo>
                      <a:lnTo>
                        <a:pt x="1738" y="398"/>
                      </a:lnTo>
                      <a:lnTo>
                        <a:pt x="1463" y="238"/>
                      </a:lnTo>
                      <a:lnTo>
                        <a:pt x="1338" y="78"/>
                      </a:lnTo>
                      <a:lnTo>
                        <a:pt x="1320" y="0"/>
                      </a:lnTo>
                      <a:lnTo>
                        <a:pt x="135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45" name="Freeform 72"/>
                <p:cNvSpPr>
                  <a:spLocks/>
                </p:cNvSpPr>
                <p:nvPr/>
              </p:nvSpPr>
              <p:spPr bwMode="auto">
                <a:xfrm>
                  <a:off x="2313" y="3468"/>
                  <a:ext cx="73" cy="235"/>
                </a:xfrm>
                <a:custGeom>
                  <a:avLst/>
                  <a:gdLst>
                    <a:gd name="T0" fmla="*/ 588 w 588"/>
                    <a:gd name="T1" fmla="*/ 58 h 1875"/>
                    <a:gd name="T2" fmla="*/ 417 w 588"/>
                    <a:gd name="T3" fmla="*/ 403 h 1875"/>
                    <a:gd name="T4" fmla="*/ 274 w 588"/>
                    <a:gd name="T5" fmla="*/ 801 h 1875"/>
                    <a:gd name="T6" fmla="*/ 234 w 588"/>
                    <a:gd name="T7" fmla="*/ 1098 h 1875"/>
                    <a:gd name="T8" fmla="*/ 252 w 588"/>
                    <a:gd name="T9" fmla="*/ 1257 h 1875"/>
                    <a:gd name="T10" fmla="*/ 121 w 588"/>
                    <a:gd name="T11" fmla="*/ 1501 h 1875"/>
                    <a:gd name="T12" fmla="*/ 81 w 588"/>
                    <a:gd name="T13" fmla="*/ 1717 h 1875"/>
                    <a:gd name="T14" fmla="*/ 81 w 588"/>
                    <a:gd name="T15" fmla="*/ 1875 h 1875"/>
                    <a:gd name="T16" fmla="*/ 0 w 588"/>
                    <a:gd name="T17" fmla="*/ 1875 h 1875"/>
                    <a:gd name="T18" fmla="*/ 40 w 588"/>
                    <a:gd name="T19" fmla="*/ 1658 h 1875"/>
                    <a:gd name="T20" fmla="*/ 81 w 588"/>
                    <a:gd name="T21" fmla="*/ 1420 h 1875"/>
                    <a:gd name="T22" fmla="*/ 143 w 588"/>
                    <a:gd name="T23" fmla="*/ 1257 h 1875"/>
                    <a:gd name="T24" fmla="*/ 143 w 588"/>
                    <a:gd name="T25" fmla="*/ 964 h 1875"/>
                    <a:gd name="T26" fmla="*/ 208 w 588"/>
                    <a:gd name="T27" fmla="*/ 699 h 1875"/>
                    <a:gd name="T28" fmla="*/ 292 w 588"/>
                    <a:gd name="T29" fmla="*/ 403 h 1875"/>
                    <a:gd name="T30" fmla="*/ 478 w 588"/>
                    <a:gd name="T31" fmla="*/ 0 h 1875"/>
                    <a:gd name="T32" fmla="*/ 588 w 588"/>
                    <a:gd name="T33" fmla="*/ 58 h 187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588"/>
                    <a:gd name="T52" fmla="*/ 0 h 1875"/>
                    <a:gd name="T53" fmla="*/ 588 w 588"/>
                    <a:gd name="T54" fmla="*/ 1875 h 1875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588" h="1875">
                      <a:moveTo>
                        <a:pt x="588" y="58"/>
                      </a:moveTo>
                      <a:lnTo>
                        <a:pt x="417" y="403"/>
                      </a:lnTo>
                      <a:lnTo>
                        <a:pt x="274" y="801"/>
                      </a:lnTo>
                      <a:lnTo>
                        <a:pt x="234" y="1098"/>
                      </a:lnTo>
                      <a:lnTo>
                        <a:pt x="252" y="1257"/>
                      </a:lnTo>
                      <a:lnTo>
                        <a:pt x="121" y="1501"/>
                      </a:lnTo>
                      <a:lnTo>
                        <a:pt x="81" y="1717"/>
                      </a:lnTo>
                      <a:lnTo>
                        <a:pt x="81" y="1875"/>
                      </a:lnTo>
                      <a:lnTo>
                        <a:pt x="0" y="1875"/>
                      </a:lnTo>
                      <a:lnTo>
                        <a:pt x="40" y="1658"/>
                      </a:lnTo>
                      <a:lnTo>
                        <a:pt x="81" y="1420"/>
                      </a:lnTo>
                      <a:lnTo>
                        <a:pt x="143" y="1257"/>
                      </a:lnTo>
                      <a:lnTo>
                        <a:pt x="143" y="964"/>
                      </a:lnTo>
                      <a:lnTo>
                        <a:pt x="208" y="699"/>
                      </a:lnTo>
                      <a:lnTo>
                        <a:pt x="292" y="403"/>
                      </a:lnTo>
                      <a:lnTo>
                        <a:pt x="478" y="0"/>
                      </a:lnTo>
                      <a:lnTo>
                        <a:pt x="588" y="5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46" name="Freeform 73"/>
                <p:cNvSpPr>
                  <a:spLocks/>
                </p:cNvSpPr>
                <p:nvPr/>
              </p:nvSpPr>
              <p:spPr bwMode="auto">
                <a:xfrm>
                  <a:off x="2723" y="3013"/>
                  <a:ext cx="173" cy="491"/>
                </a:xfrm>
                <a:custGeom>
                  <a:avLst/>
                  <a:gdLst>
                    <a:gd name="T0" fmla="*/ 1378 w 1378"/>
                    <a:gd name="T1" fmla="*/ 0 h 3932"/>
                    <a:gd name="T2" fmla="*/ 1288 w 1378"/>
                    <a:gd name="T3" fmla="*/ 0 h 3932"/>
                    <a:gd name="T4" fmla="*/ 1080 w 1378"/>
                    <a:gd name="T5" fmla="*/ 423 h 3932"/>
                    <a:gd name="T6" fmla="*/ 756 w 1378"/>
                    <a:gd name="T7" fmla="*/ 1277 h 3932"/>
                    <a:gd name="T8" fmla="*/ 448 w 1378"/>
                    <a:gd name="T9" fmla="*/ 2161 h 3932"/>
                    <a:gd name="T10" fmla="*/ 204 w 1378"/>
                    <a:gd name="T11" fmla="*/ 2997 h 3932"/>
                    <a:gd name="T12" fmla="*/ 0 w 1378"/>
                    <a:gd name="T13" fmla="*/ 3932 h 3932"/>
                    <a:gd name="T14" fmla="*/ 62 w 1378"/>
                    <a:gd name="T15" fmla="*/ 3918 h 3932"/>
                    <a:gd name="T16" fmla="*/ 214 w 1378"/>
                    <a:gd name="T17" fmla="*/ 3196 h 3932"/>
                    <a:gd name="T18" fmla="*/ 433 w 1378"/>
                    <a:gd name="T19" fmla="*/ 2394 h 3932"/>
                    <a:gd name="T20" fmla="*/ 700 w 1378"/>
                    <a:gd name="T21" fmla="*/ 1583 h 3932"/>
                    <a:gd name="T22" fmla="*/ 952 w 1378"/>
                    <a:gd name="T23" fmla="*/ 911 h 3932"/>
                    <a:gd name="T24" fmla="*/ 1194 w 1378"/>
                    <a:gd name="T25" fmla="*/ 305 h 3932"/>
                    <a:gd name="T26" fmla="*/ 1319 w 1378"/>
                    <a:gd name="T27" fmla="*/ 61 h 3932"/>
                    <a:gd name="T28" fmla="*/ 1378 w 1378"/>
                    <a:gd name="T29" fmla="*/ 0 h 39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378"/>
                    <a:gd name="T46" fmla="*/ 0 h 3932"/>
                    <a:gd name="T47" fmla="*/ 1378 w 1378"/>
                    <a:gd name="T48" fmla="*/ 3932 h 393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378" h="3932">
                      <a:moveTo>
                        <a:pt x="1378" y="0"/>
                      </a:moveTo>
                      <a:lnTo>
                        <a:pt x="1288" y="0"/>
                      </a:lnTo>
                      <a:lnTo>
                        <a:pt x="1080" y="423"/>
                      </a:lnTo>
                      <a:lnTo>
                        <a:pt x="756" y="1277"/>
                      </a:lnTo>
                      <a:lnTo>
                        <a:pt x="448" y="2161"/>
                      </a:lnTo>
                      <a:lnTo>
                        <a:pt x="204" y="2997"/>
                      </a:lnTo>
                      <a:lnTo>
                        <a:pt x="0" y="3932"/>
                      </a:lnTo>
                      <a:lnTo>
                        <a:pt x="62" y="3918"/>
                      </a:lnTo>
                      <a:lnTo>
                        <a:pt x="214" y="3196"/>
                      </a:lnTo>
                      <a:lnTo>
                        <a:pt x="433" y="2394"/>
                      </a:lnTo>
                      <a:lnTo>
                        <a:pt x="700" y="1583"/>
                      </a:lnTo>
                      <a:lnTo>
                        <a:pt x="952" y="911"/>
                      </a:lnTo>
                      <a:lnTo>
                        <a:pt x="1194" y="305"/>
                      </a:lnTo>
                      <a:lnTo>
                        <a:pt x="1319" y="61"/>
                      </a:lnTo>
                      <a:lnTo>
                        <a:pt x="137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47" name="Freeform 74"/>
                <p:cNvSpPr>
                  <a:spLocks/>
                </p:cNvSpPr>
                <p:nvPr/>
              </p:nvSpPr>
              <p:spPr bwMode="auto">
                <a:xfrm>
                  <a:off x="3005" y="3007"/>
                  <a:ext cx="192" cy="136"/>
                </a:xfrm>
                <a:custGeom>
                  <a:avLst/>
                  <a:gdLst>
                    <a:gd name="T0" fmla="*/ 1390 w 1538"/>
                    <a:gd name="T1" fmla="*/ 145 h 1087"/>
                    <a:gd name="T2" fmla="*/ 1334 w 1538"/>
                    <a:gd name="T3" fmla="*/ 105 h 1087"/>
                    <a:gd name="T4" fmla="*/ 1298 w 1538"/>
                    <a:gd name="T5" fmla="*/ 115 h 1087"/>
                    <a:gd name="T6" fmla="*/ 1298 w 1538"/>
                    <a:gd name="T7" fmla="*/ 193 h 1087"/>
                    <a:gd name="T8" fmla="*/ 1396 w 1538"/>
                    <a:gd name="T9" fmla="*/ 530 h 1087"/>
                    <a:gd name="T10" fmla="*/ 1286 w 1538"/>
                    <a:gd name="T11" fmla="*/ 588 h 1087"/>
                    <a:gd name="T12" fmla="*/ 1123 w 1538"/>
                    <a:gd name="T13" fmla="*/ 599 h 1087"/>
                    <a:gd name="T14" fmla="*/ 874 w 1538"/>
                    <a:gd name="T15" fmla="*/ 543 h 1087"/>
                    <a:gd name="T16" fmla="*/ 619 w 1538"/>
                    <a:gd name="T17" fmla="*/ 441 h 1087"/>
                    <a:gd name="T18" fmla="*/ 433 w 1538"/>
                    <a:gd name="T19" fmla="*/ 311 h 1087"/>
                    <a:gd name="T20" fmla="*/ 362 w 1538"/>
                    <a:gd name="T21" fmla="*/ 179 h 1087"/>
                    <a:gd name="T22" fmla="*/ 374 w 1538"/>
                    <a:gd name="T23" fmla="*/ 90 h 1087"/>
                    <a:gd name="T24" fmla="*/ 418 w 1538"/>
                    <a:gd name="T25" fmla="*/ 44 h 1087"/>
                    <a:gd name="T26" fmla="*/ 522 w 1538"/>
                    <a:gd name="T27" fmla="*/ 56 h 1087"/>
                    <a:gd name="T28" fmla="*/ 749 w 1538"/>
                    <a:gd name="T29" fmla="*/ 115 h 1087"/>
                    <a:gd name="T30" fmla="*/ 953 w 1538"/>
                    <a:gd name="T31" fmla="*/ 115 h 1087"/>
                    <a:gd name="T32" fmla="*/ 1123 w 1538"/>
                    <a:gd name="T33" fmla="*/ 70 h 1087"/>
                    <a:gd name="T34" fmla="*/ 1192 w 1538"/>
                    <a:gd name="T35" fmla="*/ 16 h 1087"/>
                    <a:gd name="T36" fmla="*/ 980 w 1538"/>
                    <a:gd name="T37" fmla="*/ 70 h 1087"/>
                    <a:gd name="T38" fmla="*/ 830 w 1538"/>
                    <a:gd name="T39" fmla="*/ 70 h 1087"/>
                    <a:gd name="T40" fmla="*/ 626 w 1538"/>
                    <a:gd name="T41" fmla="*/ 56 h 1087"/>
                    <a:gd name="T42" fmla="*/ 433 w 1538"/>
                    <a:gd name="T43" fmla="*/ 0 h 1087"/>
                    <a:gd name="T44" fmla="*/ 362 w 1538"/>
                    <a:gd name="T45" fmla="*/ 26 h 1087"/>
                    <a:gd name="T46" fmla="*/ 341 w 1538"/>
                    <a:gd name="T47" fmla="*/ 105 h 1087"/>
                    <a:gd name="T48" fmla="*/ 341 w 1538"/>
                    <a:gd name="T49" fmla="*/ 193 h 1087"/>
                    <a:gd name="T50" fmla="*/ 410 w 1538"/>
                    <a:gd name="T51" fmla="*/ 338 h 1087"/>
                    <a:gd name="T52" fmla="*/ 570 w 1538"/>
                    <a:gd name="T53" fmla="*/ 489 h 1087"/>
                    <a:gd name="T54" fmla="*/ 953 w 1538"/>
                    <a:gd name="T55" fmla="*/ 675 h 1087"/>
                    <a:gd name="T56" fmla="*/ 1135 w 1538"/>
                    <a:gd name="T57" fmla="*/ 703 h 1087"/>
                    <a:gd name="T58" fmla="*/ 1171 w 1538"/>
                    <a:gd name="T59" fmla="*/ 866 h 1087"/>
                    <a:gd name="T60" fmla="*/ 1148 w 1538"/>
                    <a:gd name="T61" fmla="*/ 955 h 1087"/>
                    <a:gd name="T62" fmla="*/ 1060 w 1538"/>
                    <a:gd name="T63" fmla="*/ 1029 h 1087"/>
                    <a:gd name="T64" fmla="*/ 830 w 1538"/>
                    <a:gd name="T65" fmla="*/ 1043 h 1087"/>
                    <a:gd name="T66" fmla="*/ 494 w 1538"/>
                    <a:gd name="T67" fmla="*/ 970 h 1087"/>
                    <a:gd name="T68" fmla="*/ 197 w 1538"/>
                    <a:gd name="T69" fmla="*/ 812 h 1087"/>
                    <a:gd name="T70" fmla="*/ 92 w 1538"/>
                    <a:gd name="T71" fmla="*/ 662 h 1087"/>
                    <a:gd name="T72" fmla="*/ 51 w 1538"/>
                    <a:gd name="T73" fmla="*/ 530 h 1087"/>
                    <a:gd name="T74" fmla="*/ 92 w 1538"/>
                    <a:gd name="T75" fmla="*/ 441 h 1087"/>
                    <a:gd name="T76" fmla="*/ 286 w 1538"/>
                    <a:gd name="T77" fmla="*/ 311 h 1087"/>
                    <a:gd name="T78" fmla="*/ 44 w 1538"/>
                    <a:gd name="T79" fmla="*/ 426 h 1087"/>
                    <a:gd name="T80" fmla="*/ 0 w 1538"/>
                    <a:gd name="T81" fmla="*/ 515 h 1087"/>
                    <a:gd name="T82" fmla="*/ 92 w 1538"/>
                    <a:gd name="T83" fmla="*/ 774 h 1087"/>
                    <a:gd name="T84" fmla="*/ 242 w 1538"/>
                    <a:gd name="T85" fmla="*/ 906 h 1087"/>
                    <a:gd name="T86" fmla="*/ 467 w 1538"/>
                    <a:gd name="T87" fmla="*/ 1015 h 1087"/>
                    <a:gd name="T88" fmla="*/ 830 w 1538"/>
                    <a:gd name="T89" fmla="*/ 1087 h 1087"/>
                    <a:gd name="T90" fmla="*/ 1042 w 1538"/>
                    <a:gd name="T91" fmla="*/ 1087 h 1087"/>
                    <a:gd name="T92" fmla="*/ 1192 w 1538"/>
                    <a:gd name="T93" fmla="*/ 1043 h 1087"/>
                    <a:gd name="T94" fmla="*/ 1260 w 1538"/>
                    <a:gd name="T95" fmla="*/ 970 h 1087"/>
                    <a:gd name="T96" fmla="*/ 1286 w 1538"/>
                    <a:gd name="T97" fmla="*/ 884 h 1087"/>
                    <a:gd name="T98" fmla="*/ 1280 w 1538"/>
                    <a:gd name="T99" fmla="*/ 733 h 1087"/>
                    <a:gd name="T100" fmla="*/ 1245 w 1538"/>
                    <a:gd name="T101" fmla="*/ 675 h 1087"/>
                    <a:gd name="T102" fmla="*/ 1439 w 1538"/>
                    <a:gd name="T103" fmla="*/ 644 h 1087"/>
                    <a:gd name="T104" fmla="*/ 1528 w 1538"/>
                    <a:gd name="T105" fmla="*/ 573 h 1087"/>
                    <a:gd name="T106" fmla="*/ 1538 w 1538"/>
                    <a:gd name="T107" fmla="*/ 467 h 1087"/>
                    <a:gd name="T108" fmla="*/ 1520 w 1538"/>
                    <a:gd name="T109" fmla="*/ 378 h 1087"/>
                    <a:gd name="T110" fmla="*/ 1439 w 1538"/>
                    <a:gd name="T111" fmla="*/ 204 h 1087"/>
                    <a:gd name="T112" fmla="*/ 1390 w 1538"/>
                    <a:gd name="T113" fmla="*/ 145 h 1087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538"/>
                    <a:gd name="T172" fmla="*/ 0 h 1087"/>
                    <a:gd name="T173" fmla="*/ 1538 w 1538"/>
                    <a:gd name="T174" fmla="*/ 1087 h 1087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538" h="1087">
                      <a:moveTo>
                        <a:pt x="1390" y="145"/>
                      </a:moveTo>
                      <a:lnTo>
                        <a:pt x="1334" y="105"/>
                      </a:lnTo>
                      <a:lnTo>
                        <a:pt x="1298" y="115"/>
                      </a:lnTo>
                      <a:lnTo>
                        <a:pt x="1298" y="193"/>
                      </a:lnTo>
                      <a:lnTo>
                        <a:pt x="1396" y="530"/>
                      </a:lnTo>
                      <a:lnTo>
                        <a:pt x="1286" y="588"/>
                      </a:lnTo>
                      <a:lnTo>
                        <a:pt x="1123" y="599"/>
                      </a:lnTo>
                      <a:lnTo>
                        <a:pt x="874" y="543"/>
                      </a:lnTo>
                      <a:lnTo>
                        <a:pt x="619" y="441"/>
                      </a:lnTo>
                      <a:lnTo>
                        <a:pt x="433" y="311"/>
                      </a:lnTo>
                      <a:lnTo>
                        <a:pt x="362" y="179"/>
                      </a:lnTo>
                      <a:lnTo>
                        <a:pt x="374" y="90"/>
                      </a:lnTo>
                      <a:lnTo>
                        <a:pt x="418" y="44"/>
                      </a:lnTo>
                      <a:lnTo>
                        <a:pt x="522" y="56"/>
                      </a:lnTo>
                      <a:lnTo>
                        <a:pt x="749" y="115"/>
                      </a:lnTo>
                      <a:lnTo>
                        <a:pt x="953" y="115"/>
                      </a:lnTo>
                      <a:lnTo>
                        <a:pt x="1123" y="70"/>
                      </a:lnTo>
                      <a:lnTo>
                        <a:pt x="1192" y="16"/>
                      </a:lnTo>
                      <a:lnTo>
                        <a:pt x="980" y="70"/>
                      </a:lnTo>
                      <a:lnTo>
                        <a:pt x="830" y="70"/>
                      </a:lnTo>
                      <a:lnTo>
                        <a:pt x="626" y="56"/>
                      </a:lnTo>
                      <a:lnTo>
                        <a:pt x="433" y="0"/>
                      </a:lnTo>
                      <a:lnTo>
                        <a:pt x="362" y="26"/>
                      </a:lnTo>
                      <a:lnTo>
                        <a:pt x="341" y="105"/>
                      </a:lnTo>
                      <a:lnTo>
                        <a:pt x="341" y="193"/>
                      </a:lnTo>
                      <a:lnTo>
                        <a:pt x="410" y="338"/>
                      </a:lnTo>
                      <a:lnTo>
                        <a:pt x="570" y="489"/>
                      </a:lnTo>
                      <a:lnTo>
                        <a:pt x="953" y="675"/>
                      </a:lnTo>
                      <a:lnTo>
                        <a:pt x="1135" y="703"/>
                      </a:lnTo>
                      <a:lnTo>
                        <a:pt x="1171" y="866"/>
                      </a:lnTo>
                      <a:lnTo>
                        <a:pt x="1148" y="955"/>
                      </a:lnTo>
                      <a:lnTo>
                        <a:pt x="1060" y="1029"/>
                      </a:lnTo>
                      <a:lnTo>
                        <a:pt x="830" y="1043"/>
                      </a:lnTo>
                      <a:lnTo>
                        <a:pt x="494" y="970"/>
                      </a:lnTo>
                      <a:lnTo>
                        <a:pt x="197" y="812"/>
                      </a:lnTo>
                      <a:lnTo>
                        <a:pt x="92" y="662"/>
                      </a:lnTo>
                      <a:lnTo>
                        <a:pt x="51" y="530"/>
                      </a:lnTo>
                      <a:lnTo>
                        <a:pt x="92" y="441"/>
                      </a:lnTo>
                      <a:lnTo>
                        <a:pt x="286" y="311"/>
                      </a:lnTo>
                      <a:lnTo>
                        <a:pt x="44" y="426"/>
                      </a:lnTo>
                      <a:lnTo>
                        <a:pt x="0" y="515"/>
                      </a:lnTo>
                      <a:lnTo>
                        <a:pt x="92" y="774"/>
                      </a:lnTo>
                      <a:lnTo>
                        <a:pt x="242" y="906"/>
                      </a:lnTo>
                      <a:lnTo>
                        <a:pt x="467" y="1015"/>
                      </a:lnTo>
                      <a:lnTo>
                        <a:pt x="830" y="1087"/>
                      </a:lnTo>
                      <a:lnTo>
                        <a:pt x="1042" y="1087"/>
                      </a:lnTo>
                      <a:lnTo>
                        <a:pt x="1192" y="1043"/>
                      </a:lnTo>
                      <a:lnTo>
                        <a:pt x="1260" y="970"/>
                      </a:lnTo>
                      <a:lnTo>
                        <a:pt x="1286" y="884"/>
                      </a:lnTo>
                      <a:lnTo>
                        <a:pt x="1280" y="733"/>
                      </a:lnTo>
                      <a:lnTo>
                        <a:pt x="1245" y="675"/>
                      </a:lnTo>
                      <a:lnTo>
                        <a:pt x="1439" y="644"/>
                      </a:lnTo>
                      <a:lnTo>
                        <a:pt x="1528" y="573"/>
                      </a:lnTo>
                      <a:lnTo>
                        <a:pt x="1538" y="467"/>
                      </a:lnTo>
                      <a:lnTo>
                        <a:pt x="1520" y="378"/>
                      </a:lnTo>
                      <a:lnTo>
                        <a:pt x="1439" y="204"/>
                      </a:lnTo>
                      <a:lnTo>
                        <a:pt x="1390" y="14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48" name="Freeform 75"/>
                <p:cNvSpPr>
                  <a:spLocks/>
                </p:cNvSpPr>
                <p:nvPr/>
              </p:nvSpPr>
              <p:spPr bwMode="auto">
                <a:xfrm>
                  <a:off x="2728" y="3090"/>
                  <a:ext cx="390" cy="414"/>
                </a:xfrm>
                <a:custGeom>
                  <a:avLst/>
                  <a:gdLst>
                    <a:gd name="T0" fmla="*/ 2271 w 3124"/>
                    <a:gd name="T1" fmla="*/ 0 h 3314"/>
                    <a:gd name="T2" fmla="*/ 2135 w 3124"/>
                    <a:gd name="T3" fmla="*/ 59 h 3314"/>
                    <a:gd name="T4" fmla="*/ 2054 w 3124"/>
                    <a:gd name="T5" fmla="*/ 150 h 3314"/>
                    <a:gd name="T6" fmla="*/ 2034 w 3124"/>
                    <a:gd name="T7" fmla="*/ 234 h 3314"/>
                    <a:gd name="T8" fmla="*/ 2042 w 3124"/>
                    <a:gd name="T9" fmla="*/ 353 h 3314"/>
                    <a:gd name="T10" fmla="*/ 2078 w 3124"/>
                    <a:gd name="T11" fmla="*/ 438 h 3314"/>
                    <a:gd name="T12" fmla="*/ 1961 w 3124"/>
                    <a:gd name="T13" fmla="*/ 481 h 3314"/>
                    <a:gd name="T14" fmla="*/ 1942 w 3124"/>
                    <a:gd name="T15" fmla="*/ 540 h 3314"/>
                    <a:gd name="T16" fmla="*/ 1942 w 3124"/>
                    <a:gd name="T17" fmla="*/ 619 h 3314"/>
                    <a:gd name="T18" fmla="*/ 1976 w 3124"/>
                    <a:gd name="T19" fmla="*/ 689 h 3314"/>
                    <a:gd name="T20" fmla="*/ 2271 w 3124"/>
                    <a:gd name="T21" fmla="*/ 995 h 3314"/>
                    <a:gd name="T22" fmla="*/ 1871 w 3124"/>
                    <a:gd name="T23" fmla="*/ 2084 h 3314"/>
                    <a:gd name="T24" fmla="*/ 1502 w 3124"/>
                    <a:gd name="T25" fmla="*/ 2202 h 3314"/>
                    <a:gd name="T26" fmla="*/ 1044 w 3124"/>
                    <a:gd name="T27" fmla="*/ 2423 h 3314"/>
                    <a:gd name="T28" fmla="*/ 605 w 3124"/>
                    <a:gd name="T29" fmla="*/ 2700 h 3314"/>
                    <a:gd name="T30" fmla="*/ 247 w 3124"/>
                    <a:gd name="T31" fmla="*/ 2995 h 3314"/>
                    <a:gd name="T32" fmla="*/ 18 w 3124"/>
                    <a:gd name="T33" fmla="*/ 3229 h 3314"/>
                    <a:gd name="T34" fmla="*/ 0 w 3124"/>
                    <a:gd name="T35" fmla="*/ 3314 h 3314"/>
                    <a:gd name="T36" fmla="*/ 256 w 3124"/>
                    <a:gd name="T37" fmla="*/ 3084 h 3314"/>
                    <a:gd name="T38" fmla="*/ 734 w 3124"/>
                    <a:gd name="T39" fmla="*/ 2712 h 3314"/>
                    <a:gd name="T40" fmla="*/ 1179 w 3124"/>
                    <a:gd name="T41" fmla="*/ 2452 h 3314"/>
                    <a:gd name="T42" fmla="*/ 1515 w 3124"/>
                    <a:gd name="T43" fmla="*/ 2305 h 3314"/>
                    <a:gd name="T44" fmla="*/ 1942 w 3124"/>
                    <a:gd name="T45" fmla="*/ 2158 h 3314"/>
                    <a:gd name="T46" fmla="*/ 2113 w 3124"/>
                    <a:gd name="T47" fmla="*/ 1614 h 3314"/>
                    <a:gd name="T48" fmla="*/ 2320 w 3124"/>
                    <a:gd name="T49" fmla="*/ 1084 h 3314"/>
                    <a:gd name="T50" fmla="*/ 2528 w 3124"/>
                    <a:gd name="T51" fmla="*/ 733 h 3314"/>
                    <a:gd name="T52" fmla="*/ 2921 w 3124"/>
                    <a:gd name="T53" fmla="*/ 733 h 3314"/>
                    <a:gd name="T54" fmla="*/ 3058 w 3124"/>
                    <a:gd name="T55" fmla="*/ 689 h 3314"/>
                    <a:gd name="T56" fmla="*/ 3106 w 3124"/>
                    <a:gd name="T57" fmla="*/ 629 h 3314"/>
                    <a:gd name="T58" fmla="*/ 3124 w 3124"/>
                    <a:gd name="T59" fmla="*/ 540 h 3314"/>
                    <a:gd name="T60" fmla="*/ 3106 w 3124"/>
                    <a:gd name="T61" fmla="*/ 481 h 3314"/>
                    <a:gd name="T62" fmla="*/ 3020 w 3124"/>
                    <a:gd name="T63" fmla="*/ 397 h 3314"/>
                    <a:gd name="T64" fmla="*/ 2976 w 3124"/>
                    <a:gd name="T65" fmla="*/ 397 h 3314"/>
                    <a:gd name="T66" fmla="*/ 3058 w 3124"/>
                    <a:gd name="T67" fmla="*/ 499 h 3314"/>
                    <a:gd name="T68" fmla="*/ 3050 w 3124"/>
                    <a:gd name="T69" fmla="*/ 588 h 3314"/>
                    <a:gd name="T70" fmla="*/ 2949 w 3124"/>
                    <a:gd name="T71" fmla="*/ 659 h 3314"/>
                    <a:gd name="T72" fmla="*/ 2861 w 3124"/>
                    <a:gd name="T73" fmla="*/ 673 h 3314"/>
                    <a:gd name="T74" fmla="*/ 2665 w 3124"/>
                    <a:gd name="T75" fmla="*/ 644 h 3314"/>
                    <a:gd name="T76" fmla="*/ 2427 w 3124"/>
                    <a:gd name="T77" fmla="*/ 570 h 3314"/>
                    <a:gd name="T78" fmla="*/ 2264 w 3124"/>
                    <a:gd name="T79" fmla="*/ 481 h 3314"/>
                    <a:gd name="T80" fmla="*/ 2126 w 3124"/>
                    <a:gd name="T81" fmla="*/ 381 h 3314"/>
                    <a:gd name="T82" fmla="*/ 2090 w 3124"/>
                    <a:gd name="T83" fmla="*/ 262 h 3314"/>
                    <a:gd name="T84" fmla="*/ 2105 w 3124"/>
                    <a:gd name="T85" fmla="*/ 150 h 3314"/>
                    <a:gd name="T86" fmla="*/ 2161 w 3124"/>
                    <a:gd name="T87" fmla="*/ 89 h 3314"/>
                    <a:gd name="T88" fmla="*/ 2291 w 3124"/>
                    <a:gd name="T89" fmla="*/ 59 h 3314"/>
                    <a:gd name="T90" fmla="*/ 2271 w 3124"/>
                    <a:gd name="T91" fmla="*/ 0 h 331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3124"/>
                    <a:gd name="T139" fmla="*/ 0 h 3314"/>
                    <a:gd name="T140" fmla="*/ 3124 w 3124"/>
                    <a:gd name="T141" fmla="*/ 3314 h 331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3124" h="3314">
                      <a:moveTo>
                        <a:pt x="2271" y="0"/>
                      </a:moveTo>
                      <a:lnTo>
                        <a:pt x="2135" y="59"/>
                      </a:lnTo>
                      <a:lnTo>
                        <a:pt x="2054" y="150"/>
                      </a:lnTo>
                      <a:lnTo>
                        <a:pt x="2034" y="234"/>
                      </a:lnTo>
                      <a:lnTo>
                        <a:pt x="2042" y="353"/>
                      </a:lnTo>
                      <a:lnTo>
                        <a:pt x="2078" y="438"/>
                      </a:lnTo>
                      <a:lnTo>
                        <a:pt x="1961" y="481"/>
                      </a:lnTo>
                      <a:lnTo>
                        <a:pt x="1942" y="540"/>
                      </a:lnTo>
                      <a:lnTo>
                        <a:pt x="1942" y="619"/>
                      </a:lnTo>
                      <a:lnTo>
                        <a:pt x="1976" y="689"/>
                      </a:lnTo>
                      <a:lnTo>
                        <a:pt x="2271" y="995"/>
                      </a:lnTo>
                      <a:lnTo>
                        <a:pt x="1871" y="2084"/>
                      </a:lnTo>
                      <a:lnTo>
                        <a:pt x="1502" y="2202"/>
                      </a:lnTo>
                      <a:lnTo>
                        <a:pt x="1044" y="2423"/>
                      </a:lnTo>
                      <a:lnTo>
                        <a:pt x="605" y="2700"/>
                      </a:lnTo>
                      <a:lnTo>
                        <a:pt x="247" y="2995"/>
                      </a:lnTo>
                      <a:lnTo>
                        <a:pt x="18" y="3229"/>
                      </a:lnTo>
                      <a:lnTo>
                        <a:pt x="0" y="3314"/>
                      </a:lnTo>
                      <a:lnTo>
                        <a:pt x="256" y="3084"/>
                      </a:lnTo>
                      <a:lnTo>
                        <a:pt x="734" y="2712"/>
                      </a:lnTo>
                      <a:lnTo>
                        <a:pt x="1179" y="2452"/>
                      </a:lnTo>
                      <a:lnTo>
                        <a:pt x="1515" y="2305"/>
                      </a:lnTo>
                      <a:lnTo>
                        <a:pt x="1942" y="2158"/>
                      </a:lnTo>
                      <a:lnTo>
                        <a:pt x="2113" y="1614"/>
                      </a:lnTo>
                      <a:lnTo>
                        <a:pt x="2320" y="1084"/>
                      </a:lnTo>
                      <a:lnTo>
                        <a:pt x="2528" y="733"/>
                      </a:lnTo>
                      <a:lnTo>
                        <a:pt x="2921" y="733"/>
                      </a:lnTo>
                      <a:lnTo>
                        <a:pt x="3058" y="689"/>
                      </a:lnTo>
                      <a:lnTo>
                        <a:pt x="3106" y="629"/>
                      </a:lnTo>
                      <a:lnTo>
                        <a:pt x="3124" y="540"/>
                      </a:lnTo>
                      <a:lnTo>
                        <a:pt x="3106" y="481"/>
                      </a:lnTo>
                      <a:lnTo>
                        <a:pt x="3020" y="397"/>
                      </a:lnTo>
                      <a:lnTo>
                        <a:pt x="2976" y="397"/>
                      </a:lnTo>
                      <a:lnTo>
                        <a:pt x="3058" y="499"/>
                      </a:lnTo>
                      <a:lnTo>
                        <a:pt x="3050" y="588"/>
                      </a:lnTo>
                      <a:lnTo>
                        <a:pt x="2949" y="659"/>
                      </a:lnTo>
                      <a:lnTo>
                        <a:pt x="2861" y="673"/>
                      </a:lnTo>
                      <a:lnTo>
                        <a:pt x="2665" y="644"/>
                      </a:lnTo>
                      <a:lnTo>
                        <a:pt x="2427" y="570"/>
                      </a:lnTo>
                      <a:lnTo>
                        <a:pt x="2264" y="481"/>
                      </a:lnTo>
                      <a:lnTo>
                        <a:pt x="2126" y="381"/>
                      </a:lnTo>
                      <a:lnTo>
                        <a:pt x="2090" y="262"/>
                      </a:lnTo>
                      <a:lnTo>
                        <a:pt x="2105" y="150"/>
                      </a:lnTo>
                      <a:lnTo>
                        <a:pt x="2161" y="89"/>
                      </a:lnTo>
                      <a:lnTo>
                        <a:pt x="2291" y="59"/>
                      </a:lnTo>
                      <a:lnTo>
                        <a:pt x="227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49" name="Freeform 76"/>
                <p:cNvSpPr>
                  <a:spLocks/>
                </p:cNvSpPr>
                <p:nvPr/>
              </p:nvSpPr>
              <p:spPr bwMode="auto">
                <a:xfrm>
                  <a:off x="3031" y="3180"/>
                  <a:ext cx="97" cy="88"/>
                </a:xfrm>
                <a:custGeom>
                  <a:avLst/>
                  <a:gdLst>
                    <a:gd name="T0" fmla="*/ 412 w 773"/>
                    <a:gd name="T1" fmla="*/ 0 h 704"/>
                    <a:gd name="T2" fmla="*/ 500 w 773"/>
                    <a:gd name="T3" fmla="*/ 216 h 704"/>
                    <a:gd name="T4" fmla="*/ 653 w 773"/>
                    <a:gd name="T5" fmla="*/ 437 h 704"/>
                    <a:gd name="T6" fmla="*/ 773 w 773"/>
                    <a:gd name="T7" fmla="*/ 600 h 704"/>
                    <a:gd name="T8" fmla="*/ 653 w 773"/>
                    <a:gd name="T9" fmla="*/ 704 h 704"/>
                    <a:gd name="T10" fmla="*/ 478 w 773"/>
                    <a:gd name="T11" fmla="*/ 669 h 704"/>
                    <a:gd name="T12" fmla="*/ 260 w 773"/>
                    <a:gd name="T13" fmla="*/ 482 h 704"/>
                    <a:gd name="T14" fmla="*/ 79 w 773"/>
                    <a:gd name="T15" fmla="*/ 262 h 704"/>
                    <a:gd name="T16" fmla="*/ 0 w 773"/>
                    <a:gd name="T17" fmla="*/ 111 h 704"/>
                    <a:gd name="T18" fmla="*/ 35 w 773"/>
                    <a:gd name="T19" fmla="*/ 57 h 704"/>
                    <a:gd name="T20" fmla="*/ 124 w 773"/>
                    <a:gd name="T21" fmla="*/ 244 h 704"/>
                    <a:gd name="T22" fmla="*/ 260 w 773"/>
                    <a:gd name="T23" fmla="*/ 407 h 704"/>
                    <a:gd name="T24" fmla="*/ 419 w 773"/>
                    <a:gd name="T25" fmla="*/ 556 h 704"/>
                    <a:gd name="T26" fmla="*/ 570 w 773"/>
                    <a:gd name="T27" fmla="*/ 619 h 704"/>
                    <a:gd name="T28" fmla="*/ 667 w 773"/>
                    <a:gd name="T29" fmla="*/ 600 h 704"/>
                    <a:gd name="T30" fmla="*/ 679 w 773"/>
                    <a:gd name="T31" fmla="*/ 556 h 704"/>
                    <a:gd name="T32" fmla="*/ 631 w 773"/>
                    <a:gd name="T33" fmla="*/ 465 h 704"/>
                    <a:gd name="T34" fmla="*/ 512 w 773"/>
                    <a:gd name="T35" fmla="*/ 292 h 704"/>
                    <a:gd name="T36" fmla="*/ 419 w 773"/>
                    <a:gd name="T37" fmla="*/ 101 h 704"/>
                    <a:gd name="T38" fmla="*/ 363 w 773"/>
                    <a:gd name="T39" fmla="*/ 0 h 704"/>
                    <a:gd name="T40" fmla="*/ 412 w 773"/>
                    <a:gd name="T41" fmla="*/ 0 h 70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773"/>
                    <a:gd name="T64" fmla="*/ 0 h 704"/>
                    <a:gd name="T65" fmla="*/ 773 w 773"/>
                    <a:gd name="T66" fmla="*/ 704 h 70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773" h="704">
                      <a:moveTo>
                        <a:pt x="412" y="0"/>
                      </a:moveTo>
                      <a:lnTo>
                        <a:pt x="500" y="216"/>
                      </a:lnTo>
                      <a:lnTo>
                        <a:pt x="653" y="437"/>
                      </a:lnTo>
                      <a:lnTo>
                        <a:pt x="773" y="600"/>
                      </a:lnTo>
                      <a:lnTo>
                        <a:pt x="653" y="704"/>
                      </a:lnTo>
                      <a:lnTo>
                        <a:pt x="478" y="669"/>
                      </a:lnTo>
                      <a:lnTo>
                        <a:pt x="260" y="482"/>
                      </a:lnTo>
                      <a:lnTo>
                        <a:pt x="79" y="262"/>
                      </a:lnTo>
                      <a:lnTo>
                        <a:pt x="0" y="111"/>
                      </a:lnTo>
                      <a:lnTo>
                        <a:pt x="35" y="57"/>
                      </a:lnTo>
                      <a:lnTo>
                        <a:pt x="124" y="244"/>
                      </a:lnTo>
                      <a:lnTo>
                        <a:pt x="260" y="407"/>
                      </a:lnTo>
                      <a:lnTo>
                        <a:pt x="419" y="556"/>
                      </a:lnTo>
                      <a:lnTo>
                        <a:pt x="570" y="619"/>
                      </a:lnTo>
                      <a:lnTo>
                        <a:pt x="667" y="600"/>
                      </a:lnTo>
                      <a:lnTo>
                        <a:pt x="679" y="556"/>
                      </a:lnTo>
                      <a:lnTo>
                        <a:pt x="631" y="465"/>
                      </a:lnTo>
                      <a:lnTo>
                        <a:pt x="512" y="292"/>
                      </a:lnTo>
                      <a:lnTo>
                        <a:pt x="419" y="101"/>
                      </a:lnTo>
                      <a:lnTo>
                        <a:pt x="363" y="0"/>
                      </a:lnTo>
                      <a:lnTo>
                        <a:pt x="41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50" name="Freeform 77"/>
                <p:cNvSpPr>
                  <a:spLocks/>
                </p:cNvSpPr>
                <p:nvPr/>
              </p:nvSpPr>
              <p:spPr bwMode="auto">
                <a:xfrm>
                  <a:off x="2956" y="2182"/>
                  <a:ext cx="120" cy="110"/>
                </a:xfrm>
                <a:custGeom>
                  <a:avLst/>
                  <a:gdLst>
                    <a:gd name="T0" fmla="*/ 917 w 958"/>
                    <a:gd name="T1" fmla="*/ 290 h 884"/>
                    <a:gd name="T2" fmla="*/ 717 w 958"/>
                    <a:gd name="T3" fmla="*/ 385 h 884"/>
                    <a:gd name="T4" fmla="*/ 509 w 958"/>
                    <a:gd name="T5" fmla="*/ 538 h 884"/>
                    <a:gd name="T6" fmla="*/ 314 w 958"/>
                    <a:gd name="T7" fmla="*/ 703 h 884"/>
                    <a:gd name="T8" fmla="*/ 199 w 958"/>
                    <a:gd name="T9" fmla="*/ 841 h 884"/>
                    <a:gd name="T10" fmla="*/ 120 w 958"/>
                    <a:gd name="T11" fmla="*/ 830 h 884"/>
                    <a:gd name="T12" fmla="*/ 28 w 958"/>
                    <a:gd name="T13" fmla="*/ 884 h 884"/>
                    <a:gd name="T14" fmla="*/ 0 w 958"/>
                    <a:gd name="T15" fmla="*/ 874 h 884"/>
                    <a:gd name="T16" fmla="*/ 191 w 958"/>
                    <a:gd name="T17" fmla="*/ 566 h 884"/>
                    <a:gd name="T18" fmla="*/ 451 w 958"/>
                    <a:gd name="T19" fmla="*/ 260 h 884"/>
                    <a:gd name="T20" fmla="*/ 665 w 958"/>
                    <a:gd name="T21" fmla="*/ 70 h 884"/>
                    <a:gd name="T22" fmla="*/ 805 w 958"/>
                    <a:gd name="T23" fmla="*/ 0 h 884"/>
                    <a:gd name="T24" fmla="*/ 858 w 958"/>
                    <a:gd name="T25" fmla="*/ 9 h 884"/>
                    <a:gd name="T26" fmla="*/ 917 w 958"/>
                    <a:gd name="T27" fmla="*/ 70 h 884"/>
                    <a:gd name="T28" fmla="*/ 958 w 958"/>
                    <a:gd name="T29" fmla="*/ 190 h 884"/>
                    <a:gd name="T30" fmla="*/ 940 w 958"/>
                    <a:gd name="T31" fmla="*/ 246 h 884"/>
                    <a:gd name="T32" fmla="*/ 917 w 958"/>
                    <a:gd name="T33" fmla="*/ 290 h 88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958"/>
                    <a:gd name="T52" fmla="*/ 0 h 884"/>
                    <a:gd name="T53" fmla="*/ 958 w 958"/>
                    <a:gd name="T54" fmla="*/ 884 h 88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958" h="884">
                      <a:moveTo>
                        <a:pt x="917" y="290"/>
                      </a:moveTo>
                      <a:lnTo>
                        <a:pt x="717" y="385"/>
                      </a:lnTo>
                      <a:lnTo>
                        <a:pt x="509" y="538"/>
                      </a:lnTo>
                      <a:lnTo>
                        <a:pt x="314" y="703"/>
                      </a:lnTo>
                      <a:lnTo>
                        <a:pt x="199" y="841"/>
                      </a:lnTo>
                      <a:lnTo>
                        <a:pt x="120" y="830"/>
                      </a:lnTo>
                      <a:lnTo>
                        <a:pt x="28" y="884"/>
                      </a:lnTo>
                      <a:lnTo>
                        <a:pt x="0" y="874"/>
                      </a:lnTo>
                      <a:lnTo>
                        <a:pt x="191" y="566"/>
                      </a:lnTo>
                      <a:lnTo>
                        <a:pt x="451" y="260"/>
                      </a:lnTo>
                      <a:lnTo>
                        <a:pt x="665" y="70"/>
                      </a:lnTo>
                      <a:lnTo>
                        <a:pt x="805" y="0"/>
                      </a:lnTo>
                      <a:lnTo>
                        <a:pt x="858" y="9"/>
                      </a:lnTo>
                      <a:lnTo>
                        <a:pt x="917" y="70"/>
                      </a:lnTo>
                      <a:lnTo>
                        <a:pt x="958" y="190"/>
                      </a:lnTo>
                      <a:lnTo>
                        <a:pt x="940" y="246"/>
                      </a:lnTo>
                      <a:lnTo>
                        <a:pt x="917" y="2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51" name="Freeform 78"/>
                <p:cNvSpPr>
                  <a:spLocks/>
                </p:cNvSpPr>
                <p:nvPr/>
              </p:nvSpPr>
              <p:spPr bwMode="auto">
                <a:xfrm>
                  <a:off x="2928" y="2303"/>
                  <a:ext cx="24" cy="28"/>
                </a:xfrm>
                <a:custGeom>
                  <a:avLst/>
                  <a:gdLst>
                    <a:gd name="T0" fmla="*/ 175 w 197"/>
                    <a:gd name="T1" fmla="*/ 16 h 219"/>
                    <a:gd name="T2" fmla="*/ 197 w 197"/>
                    <a:gd name="T3" fmla="*/ 79 h 219"/>
                    <a:gd name="T4" fmla="*/ 181 w 197"/>
                    <a:gd name="T5" fmla="*/ 168 h 219"/>
                    <a:gd name="T6" fmla="*/ 123 w 197"/>
                    <a:gd name="T7" fmla="*/ 212 h 219"/>
                    <a:gd name="T8" fmla="*/ 52 w 197"/>
                    <a:gd name="T9" fmla="*/ 219 h 219"/>
                    <a:gd name="T10" fmla="*/ 0 w 197"/>
                    <a:gd name="T11" fmla="*/ 181 h 219"/>
                    <a:gd name="T12" fmla="*/ 3 w 197"/>
                    <a:gd name="T13" fmla="*/ 133 h 219"/>
                    <a:gd name="T14" fmla="*/ 40 w 197"/>
                    <a:gd name="T15" fmla="*/ 74 h 219"/>
                    <a:gd name="T16" fmla="*/ 89 w 197"/>
                    <a:gd name="T17" fmla="*/ 52 h 219"/>
                    <a:gd name="T18" fmla="*/ 137 w 197"/>
                    <a:gd name="T19" fmla="*/ 61 h 219"/>
                    <a:gd name="T20" fmla="*/ 141 w 197"/>
                    <a:gd name="T21" fmla="*/ 34 h 219"/>
                    <a:gd name="T22" fmla="*/ 137 w 197"/>
                    <a:gd name="T23" fmla="*/ 0 h 219"/>
                    <a:gd name="T24" fmla="*/ 175 w 197"/>
                    <a:gd name="T25" fmla="*/ 16 h 2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97"/>
                    <a:gd name="T40" fmla="*/ 0 h 219"/>
                    <a:gd name="T41" fmla="*/ 197 w 197"/>
                    <a:gd name="T42" fmla="*/ 219 h 2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97" h="219">
                      <a:moveTo>
                        <a:pt x="175" y="16"/>
                      </a:moveTo>
                      <a:lnTo>
                        <a:pt x="197" y="79"/>
                      </a:lnTo>
                      <a:lnTo>
                        <a:pt x="181" y="168"/>
                      </a:lnTo>
                      <a:lnTo>
                        <a:pt x="123" y="212"/>
                      </a:lnTo>
                      <a:lnTo>
                        <a:pt x="52" y="219"/>
                      </a:lnTo>
                      <a:lnTo>
                        <a:pt x="0" y="181"/>
                      </a:lnTo>
                      <a:lnTo>
                        <a:pt x="3" y="133"/>
                      </a:lnTo>
                      <a:lnTo>
                        <a:pt x="40" y="74"/>
                      </a:lnTo>
                      <a:lnTo>
                        <a:pt x="89" y="52"/>
                      </a:lnTo>
                      <a:lnTo>
                        <a:pt x="137" y="61"/>
                      </a:lnTo>
                      <a:lnTo>
                        <a:pt x="141" y="34"/>
                      </a:lnTo>
                      <a:lnTo>
                        <a:pt x="137" y="0"/>
                      </a:lnTo>
                      <a:lnTo>
                        <a:pt x="175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52" name="Freeform 79"/>
                <p:cNvSpPr>
                  <a:spLocks/>
                </p:cNvSpPr>
                <p:nvPr/>
              </p:nvSpPr>
              <p:spPr bwMode="auto">
                <a:xfrm>
                  <a:off x="3015" y="2238"/>
                  <a:ext cx="139" cy="75"/>
                </a:xfrm>
                <a:custGeom>
                  <a:avLst/>
                  <a:gdLst>
                    <a:gd name="T0" fmla="*/ 77 w 1111"/>
                    <a:gd name="T1" fmla="*/ 592 h 592"/>
                    <a:gd name="T2" fmla="*/ 278 w 1111"/>
                    <a:gd name="T3" fmla="*/ 470 h 592"/>
                    <a:gd name="T4" fmla="*/ 574 w 1111"/>
                    <a:gd name="T5" fmla="*/ 348 h 592"/>
                    <a:gd name="T6" fmla="*/ 893 w 1111"/>
                    <a:gd name="T7" fmla="*/ 282 h 592"/>
                    <a:gd name="T8" fmla="*/ 1066 w 1111"/>
                    <a:gd name="T9" fmla="*/ 264 h 592"/>
                    <a:gd name="T10" fmla="*/ 1111 w 1111"/>
                    <a:gd name="T11" fmla="*/ 208 h 592"/>
                    <a:gd name="T12" fmla="*/ 1096 w 1111"/>
                    <a:gd name="T13" fmla="*/ 89 h 592"/>
                    <a:gd name="T14" fmla="*/ 1040 w 1111"/>
                    <a:gd name="T15" fmla="*/ 27 h 592"/>
                    <a:gd name="T16" fmla="*/ 930 w 1111"/>
                    <a:gd name="T17" fmla="*/ 0 h 592"/>
                    <a:gd name="T18" fmla="*/ 770 w 1111"/>
                    <a:gd name="T19" fmla="*/ 61 h 592"/>
                    <a:gd name="T20" fmla="*/ 523 w 1111"/>
                    <a:gd name="T21" fmla="*/ 167 h 592"/>
                    <a:gd name="T22" fmla="*/ 289 w 1111"/>
                    <a:gd name="T23" fmla="*/ 333 h 592"/>
                    <a:gd name="T24" fmla="*/ 97 w 1111"/>
                    <a:gd name="T25" fmla="*/ 482 h 592"/>
                    <a:gd name="T26" fmla="*/ 0 w 1111"/>
                    <a:gd name="T27" fmla="*/ 579 h 592"/>
                    <a:gd name="T28" fmla="*/ 77 w 1111"/>
                    <a:gd name="T29" fmla="*/ 592 h 59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111"/>
                    <a:gd name="T46" fmla="*/ 0 h 592"/>
                    <a:gd name="T47" fmla="*/ 1111 w 1111"/>
                    <a:gd name="T48" fmla="*/ 592 h 59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111" h="592">
                      <a:moveTo>
                        <a:pt x="77" y="592"/>
                      </a:moveTo>
                      <a:lnTo>
                        <a:pt x="278" y="470"/>
                      </a:lnTo>
                      <a:lnTo>
                        <a:pt x="574" y="348"/>
                      </a:lnTo>
                      <a:lnTo>
                        <a:pt x="893" y="282"/>
                      </a:lnTo>
                      <a:lnTo>
                        <a:pt x="1066" y="264"/>
                      </a:lnTo>
                      <a:lnTo>
                        <a:pt x="1111" y="208"/>
                      </a:lnTo>
                      <a:lnTo>
                        <a:pt x="1096" y="89"/>
                      </a:lnTo>
                      <a:lnTo>
                        <a:pt x="1040" y="27"/>
                      </a:lnTo>
                      <a:lnTo>
                        <a:pt x="930" y="0"/>
                      </a:lnTo>
                      <a:lnTo>
                        <a:pt x="770" y="61"/>
                      </a:lnTo>
                      <a:lnTo>
                        <a:pt x="523" y="167"/>
                      </a:lnTo>
                      <a:lnTo>
                        <a:pt x="289" y="333"/>
                      </a:lnTo>
                      <a:lnTo>
                        <a:pt x="97" y="482"/>
                      </a:lnTo>
                      <a:lnTo>
                        <a:pt x="0" y="579"/>
                      </a:lnTo>
                      <a:lnTo>
                        <a:pt x="77" y="59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53" name="Freeform 80"/>
                <p:cNvSpPr>
                  <a:spLocks/>
                </p:cNvSpPr>
                <p:nvPr/>
              </p:nvSpPr>
              <p:spPr bwMode="auto">
                <a:xfrm>
                  <a:off x="2977" y="2322"/>
                  <a:ext cx="26" cy="25"/>
                </a:xfrm>
                <a:custGeom>
                  <a:avLst/>
                  <a:gdLst>
                    <a:gd name="T0" fmla="*/ 181 w 208"/>
                    <a:gd name="T1" fmla="*/ 12 h 198"/>
                    <a:gd name="T2" fmla="*/ 208 w 208"/>
                    <a:gd name="T3" fmla="*/ 46 h 198"/>
                    <a:gd name="T4" fmla="*/ 175 w 208"/>
                    <a:gd name="T5" fmla="*/ 124 h 198"/>
                    <a:gd name="T6" fmla="*/ 96 w 208"/>
                    <a:gd name="T7" fmla="*/ 180 h 198"/>
                    <a:gd name="T8" fmla="*/ 7 w 208"/>
                    <a:gd name="T9" fmla="*/ 198 h 198"/>
                    <a:gd name="T10" fmla="*/ 0 w 208"/>
                    <a:gd name="T11" fmla="*/ 153 h 198"/>
                    <a:gd name="T12" fmla="*/ 22 w 208"/>
                    <a:gd name="T13" fmla="*/ 75 h 198"/>
                    <a:gd name="T14" fmla="*/ 60 w 208"/>
                    <a:gd name="T15" fmla="*/ 38 h 198"/>
                    <a:gd name="T16" fmla="*/ 122 w 208"/>
                    <a:gd name="T17" fmla="*/ 0 h 198"/>
                    <a:gd name="T18" fmla="*/ 181 w 208"/>
                    <a:gd name="T19" fmla="*/ 12 h 19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8"/>
                    <a:gd name="T31" fmla="*/ 0 h 198"/>
                    <a:gd name="T32" fmla="*/ 208 w 208"/>
                    <a:gd name="T33" fmla="*/ 198 h 19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8" h="198">
                      <a:moveTo>
                        <a:pt x="181" y="12"/>
                      </a:moveTo>
                      <a:lnTo>
                        <a:pt x="208" y="46"/>
                      </a:lnTo>
                      <a:lnTo>
                        <a:pt x="175" y="124"/>
                      </a:lnTo>
                      <a:lnTo>
                        <a:pt x="96" y="180"/>
                      </a:lnTo>
                      <a:lnTo>
                        <a:pt x="7" y="198"/>
                      </a:lnTo>
                      <a:lnTo>
                        <a:pt x="0" y="153"/>
                      </a:lnTo>
                      <a:lnTo>
                        <a:pt x="22" y="75"/>
                      </a:lnTo>
                      <a:lnTo>
                        <a:pt x="60" y="38"/>
                      </a:lnTo>
                      <a:lnTo>
                        <a:pt x="122" y="0"/>
                      </a:lnTo>
                      <a:lnTo>
                        <a:pt x="181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</p:grpSp>
        </p:grpSp>
        <p:sp>
          <p:nvSpPr>
            <p:cNvPr id="2110" name="Line 81"/>
            <p:cNvSpPr>
              <a:spLocks noChangeShapeType="1"/>
            </p:cNvSpPr>
            <p:nvPr/>
          </p:nvSpPr>
          <p:spPr bwMode="auto">
            <a:xfrm>
              <a:off x="3744" y="1632"/>
              <a:ext cx="0" cy="43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" name="Group 82"/>
          <p:cNvGrpSpPr>
            <a:grpSpLocks/>
          </p:cNvGrpSpPr>
          <p:nvPr/>
        </p:nvGrpSpPr>
        <p:grpSpPr bwMode="auto">
          <a:xfrm>
            <a:off x="3746500" y="4537075"/>
            <a:ext cx="3619500" cy="1905000"/>
            <a:chOff x="1680" y="2928"/>
            <a:chExt cx="2280" cy="1200"/>
          </a:xfrm>
        </p:grpSpPr>
        <p:grpSp>
          <p:nvGrpSpPr>
            <p:cNvPr id="2066" name="Group 83"/>
            <p:cNvGrpSpPr>
              <a:grpSpLocks/>
            </p:cNvGrpSpPr>
            <p:nvPr/>
          </p:nvGrpSpPr>
          <p:grpSpPr bwMode="auto">
            <a:xfrm>
              <a:off x="1680" y="3024"/>
              <a:ext cx="2280" cy="1104"/>
              <a:chOff x="3024" y="3072"/>
              <a:chExt cx="2280" cy="1104"/>
            </a:xfrm>
          </p:grpSpPr>
          <p:sp>
            <p:nvSpPr>
              <p:cNvPr id="2068" name="Text Box 84"/>
              <p:cNvSpPr txBox="1">
                <a:spLocks noChangeArrowheads="1"/>
              </p:cNvSpPr>
              <p:nvPr/>
            </p:nvSpPr>
            <p:spPr bwMode="auto">
              <a:xfrm>
                <a:off x="3744" y="3419"/>
                <a:ext cx="1560" cy="41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b="1" i="1">
                    <a:solidFill>
                      <a:srgbClr val="CC0000"/>
                    </a:solidFill>
                    <a:latin typeface="Times New Roman" panose="02020603050405020304" pitchFamily="18" charset="0"/>
                  </a:rPr>
                  <a:t>S</a:t>
                </a:r>
                <a:r>
                  <a:rPr lang="en-US" altLang="en-US" i="1">
                    <a:latin typeface="Times New Roman" panose="02020603050405020304" pitchFamily="18" charset="0"/>
                  </a:rPr>
                  <a:t>trength</a:t>
                </a:r>
                <a:r>
                  <a:rPr lang="en-US" altLang="en-US">
                    <a:latin typeface="Times New Roman" panose="02020603050405020304" pitchFamily="18" charset="0"/>
                  </a:rPr>
                  <a:t> </a:t>
                </a:r>
                <a:r>
                  <a:rPr lang="en-US" altLang="en-US" b="1">
                    <a:latin typeface="Times New Roman" panose="02020603050405020304" pitchFamily="18" charset="0"/>
                  </a:rPr>
                  <a:t>&lt;</a:t>
                </a:r>
                <a:r>
                  <a:rPr lang="en-US" altLang="en-US">
                    <a:latin typeface="Times New Roman" panose="02020603050405020304" pitchFamily="18" charset="0"/>
                  </a:rPr>
                  <a:t> </a:t>
                </a:r>
                <a:r>
                  <a:rPr lang="en-US" altLang="en-US" b="1" i="1">
                    <a:solidFill>
                      <a:srgbClr val="CC0000"/>
                    </a:solidFill>
                    <a:latin typeface="Times New Roman" panose="02020603050405020304" pitchFamily="18" charset="0"/>
                  </a:rPr>
                  <a:t>W</a:t>
                </a:r>
                <a:r>
                  <a:rPr lang="en-US" altLang="en-US" i="1">
                    <a:latin typeface="Times New Roman" panose="02020603050405020304" pitchFamily="18" charset="0"/>
                  </a:rPr>
                  <a:t>eaknesess</a:t>
                </a:r>
                <a:endParaRPr lang="en-US" altLang="en-US">
                  <a:latin typeface="Times New Roman" panose="02020603050405020304" pitchFamily="18" charset="0"/>
                </a:endParaRPr>
              </a:p>
              <a:p>
                <a:r>
                  <a:rPr lang="en-US" altLang="en-US" b="1" i="1">
                    <a:solidFill>
                      <a:srgbClr val="CC0000"/>
                    </a:solidFill>
                    <a:latin typeface="Times New Roman" panose="02020603050405020304" pitchFamily="18" charset="0"/>
                  </a:rPr>
                  <a:t>O</a:t>
                </a:r>
                <a:r>
                  <a:rPr lang="en-US" altLang="en-US" i="1">
                    <a:latin typeface="Times New Roman" panose="02020603050405020304" pitchFamily="18" charset="0"/>
                  </a:rPr>
                  <a:t>pportunities</a:t>
                </a:r>
                <a:r>
                  <a:rPr lang="en-US" altLang="en-US">
                    <a:latin typeface="Times New Roman" panose="02020603050405020304" pitchFamily="18" charset="0"/>
                  </a:rPr>
                  <a:t> </a:t>
                </a:r>
                <a:r>
                  <a:rPr lang="en-US" altLang="en-US" b="1">
                    <a:latin typeface="Times New Roman" panose="02020603050405020304" pitchFamily="18" charset="0"/>
                  </a:rPr>
                  <a:t>&lt;</a:t>
                </a:r>
                <a:r>
                  <a:rPr lang="en-US" altLang="en-US">
                    <a:latin typeface="Times New Roman" panose="02020603050405020304" pitchFamily="18" charset="0"/>
                  </a:rPr>
                  <a:t> </a:t>
                </a:r>
                <a:r>
                  <a:rPr lang="en-US" altLang="en-US" b="1" i="1">
                    <a:solidFill>
                      <a:srgbClr val="CC0000"/>
                    </a:solidFill>
                    <a:latin typeface="Times New Roman" panose="02020603050405020304" pitchFamily="18" charset="0"/>
                  </a:rPr>
                  <a:t>T</a:t>
                </a:r>
                <a:r>
                  <a:rPr lang="en-US" altLang="en-US" i="1">
                    <a:latin typeface="Times New Roman" panose="02020603050405020304" pitchFamily="18" charset="0"/>
                  </a:rPr>
                  <a:t>hreats </a:t>
                </a:r>
                <a:endParaRPr lang="en-US" altLang="en-US">
                  <a:latin typeface="Times New Roman" panose="02020603050405020304" pitchFamily="18" charset="0"/>
                  <a:sym typeface="Wingdings 3" panose="05040102010807070707" pitchFamily="18" charset="2"/>
                </a:endParaRPr>
              </a:p>
            </p:txBody>
          </p:sp>
          <p:grpSp>
            <p:nvGrpSpPr>
              <p:cNvPr id="2069" name="Group 85"/>
              <p:cNvGrpSpPr>
                <a:grpSpLocks/>
              </p:cNvGrpSpPr>
              <p:nvPr/>
            </p:nvGrpSpPr>
            <p:grpSpPr bwMode="auto">
              <a:xfrm>
                <a:off x="3024" y="3072"/>
                <a:ext cx="576" cy="1104"/>
                <a:chOff x="2135" y="2508"/>
                <a:chExt cx="1305" cy="1635"/>
              </a:xfrm>
            </p:grpSpPr>
            <p:sp>
              <p:nvSpPr>
                <p:cNvPr id="2070" name="Freeform 86"/>
                <p:cNvSpPr>
                  <a:spLocks/>
                </p:cNvSpPr>
                <p:nvPr/>
              </p:nvSpPr>
              <p:spPr bwMode="auto">
                <a:xfrm>
                  <a:off x="2496" y="3035"/>
                  <a:ext cx="856" cy="1068"/>
                </a:xfrm>
                <a:custGeom>
                  <a:avLst/>
                  <a:gdLst>
                    <a:gd name="T0" fmla="*/ 486 w 6850"/>
                    <a:gd name="T1" fmla="*/ 7925 h 8544"/>
                    <a:gd name="T2" fmla="*/ 0 w 6850"/>
                    <a:gd name="T3" fmla="*/ 7587 h 8544"/>
                    <a:gd name="T4" fmla="*/ 306 w 6850"/>
                    <a:gd name="T5" fmla="*/ 6888 h 8544"/>
                    <a:gd name="T6" fmla="*/ 571 w 6850"/>
                    <a:gd name="T7" fmla="*/ 6773 h 8544"/>
                    <a:gd name="T8" fmla="*/ 1006 w 6850"/>
                    <a:gd name="T9" fmla="*/ 5882 h 8544"/>
                    <a:gd name="T10" fmla="*/ 1225 w 6850"/>
                    <a:gd name="T11" fmla="*/ 5177 h 8544"/>
                    <a:gd name="T12" fmla="*/ 1293 w 6850"/>
                    <a:gd name="T13" fmla="*/ 4760 h 8544"/>
                    <a:gd name="T14" fmla="*/ 2075 w 6850"/>
                    <a:gd name="T15" fmla="*/ 1089 h 8544"/>
                    <a:gd name="T16" fmla="*/ 2600 w 6850"/>
                    <a:gd name="T17" fmla="*/ 530 h 8544"/>
                    <a:gd name="T18" fmla="*/ 2582 w 6850"/>
                    <a:gd name="T19" fmla="*/ 221 h 8544"/>
                    <a:gd name="T20" fmla="*/ 2847 w 6850"/>
                    <a:gd name="T21" fmla="*/ 0 h 8544"/>
                    <a:gd name="T22" fmla="*/ 3175 w 6850"/>
                    <a:gd name="T23" fmla="*/ 137 h 8544"/>
                    <a:gd name="T24" fmla="*/ 3542 w 6850"/>
                    <a:gd name="T25" fmla="*/ 254 h 8544"/>
                    <a:gd name="T26" fmla="*/ 5465 w 6850"/>
                    <a:gd name="T27" fmla="*/ 423 h 8544"/>
                    <a:gd name="T28" fmla="*/ 6300 w 6850"/>
                    <a:gd name="T29" fmla="*/ 221 h 8544"/>
                    <a:gd name="T30" fmla="*/ 6610 w 6850"/>
                    <a:gd name="T31" fmla="*/ 84 h 8544"/>
                    <a:gd name="T32" fmla="*/ 6740 w 6850"/>
                    <a:gd name="T33" fmla="*/ 168 h 8544"/>
                    <a:gd name="T34" fmla="*/ 6828 w 6850"/>
                    <a:gd name="T35" fmla="*/ 423 h 8544"/>
                    <a:gd name="T36" fmla="*/ 6850 w 6850"/>
                    <a:gd name="T37" fmla="*/ 725 h 8544"/>
                    <a:gd name="T38" fmla="*/ 6740 w 6850"/>
                    <a:gd name="T39" fmla="*/ 844 h 8544"/>
                    <a:gd name="T40" fmla="*/ 6717 w 6850"/>
                    <a:gd name="T41" fmla="*/ 1175 h 8544"/>
                    <a:gd name="T42" fmla="*/ 6580 w 6850"/>
                    <a:gd name="T43" fmla="*/ 2069 h 8544"/>
                    <a:gd name="T44" fmla="*/ 5663 w 6850"/>
                    <a:gd name="T45" fmla="*/ 5316 h 8544"/>
                    <a:gd name="T46" fmla="*/ 4420 w 6850"/>
                    <a:gd name="T47" fmla="*/ 8544 h 8544"/>
                    <a:gd name="T48" fmla="*/ 3960 w 6850"/>
                    <a:gd name="T49" fmla="*/ 8544 h 8544"/>
                    <a:gd name="T50" fmla="*/ 3720 w 6850"/>
                    <a:gd name="T51" fmla="*/ 8264 h 8544"/>
                    <a:gd name="T52" fmla="*/ 3830 w 6850"/>
                    <a:gd name="T53" fmla="*/ 7840 h 8544"/>
                    <a:gd name="T54" fmla="*/ 3853 w 6850"/>
                    <a:gd name="T55" fmla="*/ 7702 h 8544"/>
                    <a:gd name="T56" fmla="*/ 4051 w 6850"/>
                    <a:gd name="T57" fmla="*/ 7587 h 8544"/>
                    <a:gd name="T58" fmla="*/ 4242 w 6850"/>
                    <a:gd name="T59" fmla="*/ 6913 h 8544"/>
                    <a:gd name="T60" fmla="*/ 4375 w 6850"/>
                    <a:gd name="T61" fmla="*/ 6384 h 8544"/>
                    <a:gd name="T62" fmla="*/ 4420 w 6850"/>
                    <a:gd name="T63" fmla="*/ 5770 h 8544"/>
                    <a:gd name="T64" fmla="*/ 4441 w 6850"/>
                    <a:gd name="T65" fmla="*/ 5374 h 8544"/>
                    <a:gd name="T66" fmla="*/ 3349 w 6850"/>
                    <a:gd name="T67" fmla="*/ 5316 h 8544"/>
                    <a:gd name="T68" fmla="*/ 486 w 6850"/>
                    <a:gd name="T69" fmla="*/ 7925 h 8544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850"/>
                    <a:gd name="T106" fmla="*/ 0 h 8544"/>
                    <a:gd name="T107" fmla="*/ 6850 w 6850"/>
                    <a:gd name="T108" fmla="*/ 8544 h 8544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850" h="8544">
                      <a:moveTo>
                        <a:pt x="486" y="7925"/>
                      </a:moveTo>
                      <a:lnTo>
                        <a:pt x="0" y="7587"/>
                      </a:lnTo>
                      <a:lnTo>
                        <a:pt x="306" y="6888"/>
                      </a:lnTo>
                      <a:lnTo>
                        <a:pt x="571" y="6773"/>
                      </a:lnTo>
                      <a:lnTo>
                        <a:pt x="1006" y="5882"/>
                      </a:lnTo>
                      <a:lnTo>
                        <a:pt x="1225" y="5177"/>
                      </a:lnTo>
                      <a:lnTo>
                        <a:pt x="1293" y="4760"/>
                      </a:lnTo>
                      <a:lnTo>
                        <a:pt x="2075" y="1089"/>
                      </a:lnTo>
                      <a:lnTo>
                        <a:pt x="2600" y="530"/>
                      </a:lnTo>
                      <a:lnTo>
                        <a:pt x="2582" y="221"/>
                      </a:lnTo>
                      <a:lnTo>
                        <a:pt x="2847" y="0"/>
                      </a:lnTo>
                      <a:lnTo>
                        <a:pt x="3175" y="137"/>
                      </a:lnTo>
                      <a:lnTo>
                        <a:pt x="3542" y="254"/>
                      </a:lnTo>
                      <a:lnTo>
                        <a:pt x="5465" y="423"/>
                      </a:lnTo>
                      <a:lnTo>
                        <a:pt x="6300" y="221"/>
                      </a:lnTo>
                      <a:lnTo>
                        <a:pt x="6610" y="84"/>
                      </a:lnTo>
                      <a:lnTo>
                        <a:pt x="6740" y="168"/>
                      </a:lnTo>
                      <a:lnTo>
                        <a:pt x="6828" y="423"/>
                      </a:lnTo>
                      <a:lnTo>
                        <a:pt x="6850" y="725"/>
                      </a:lnTo>
                      <a:lnTo>
                        <a:pt x="6740" y="844"/>
                      </a:lnTo>
                      <a:lnTo>
                        <a:pt x="6717" y="1175"/>
                      </a:lnTo>
                      <a:lnTo>
                        <a:pt x="6580" y="2069"/>
                      </a:lnTo>
                      <a:lnTo>
                        <a:pt x="5663" y="5316"/>
                      </a:lnTo>
                      <a:lnTo>
                        <a:pt x="4420" y="8544"/>
                      </a:lnTo>
                      <a:lnTo>
                        <a:pt x="3960" y="8544"/>
                      </a:lnTo>
                      <a:lnTo>
                        <a:pt x="3720" y="8264"/>
                      </a:lnTo>
                      <a:lnTo>
                        <a:pt x="3830" y="7840"/>
                      </a:lnTo>
                      <a:lnTo>
                        <a:pt x="3853" y="7702"/>
                      </a:lnTo>
                      <a:lnTo>
                        <a:pt x="4051" y="7587"/>
                      </a:lnTo>
                      <a:lnTo>
                        <a:pt x="4242" y="6913"/>
                      </a:lnTo>
                      <a:lnTo>
                        <a:pt x="4375" y="6384"/>
                      </a:lnTo>
                      <a:lnTo>
                        <a:pt x="4420" y="5770"/>
                      </a:lnTo>
                      <a:lnTo>
                        <a:pt x="4441" y="5374"/>
                      </a:lnTo>
                      <a:lnTo>
                        <a:pt x="3349" y="5316"/>
                      </a:lnTo>
                      <a:lnTo>
                        <a:pt x="486" y="7925"/>
                      </a:lnTo>
                      <a:close/>
                    </a:path>
                  </a:pathLst>
                </a:custGeom>
                <a:solidFill>
                  <a:srgbClr val="70230C"/>
                </a:solidFill>
                <a:ln w="0">
                  <a:solidFill>
                    <a:srgbClr val="70230C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71" name="Freeform 87"/>
                <p:cNvSpPr>
                  <a:spLocks/>
                </p:cNvSpPr>
                <p:nvPr/>
              </p:nvSpPr>
              <p:spPr bwMode="auto">
                <a:xfrm>
                  <a:off x="2145" y="2941"/>
                  <a:ext cx="1020" cy="827"/>
                </a:xfrm>
                <a:custGeom>
                  <a:avLst/>
                  <a:gdLst>
                    <a:gd name="T0" fmla="*/ 8153 w 8153"/>
                    <a:gd name="T1" fmla="*/ 6140 h 6617"/>
                    <a:gd name="T2" fmla="*/ 8061 w 8153"/>
                    <a:gd name="T3" fmla="*/ 5178 h 6617"/>
                    <a:gd name="T4" fmla="*/ 7921 w 8153"/>
                    <a:gd name="T5" fmla="*/ 3722 h 6617"/>
                    <a:gd name="T6" fmla="*/ 8132 w 8153"/>
                    <a:gd name="T7" fmla="*/ 2832 h 6617"/>
                    <a:gd name="T8" fmla="*/ 8025 w 8153"/>
                    <a:gd name="T9" fmla="*/ 2806 h 6617"/>
                    <a:gd name="T10" fmla="*/ 8113 w 8153"/>
                    <a:gd name="T11" fmla="*/ 2461 h 6617"/>
                    <a:gd name="T12" fmla="*/ 7760 w 8153"/>
                    <a:gd name="T13" fmla="*/ 2394 h 6617"/>
                    <a:gd name="T14" fmla="*/ 7867 w 8153"/>
                    <a:gd name="T15" fmla="*/ 2035 h 6617"/>
                    <a:gd name="T16" fmla="*/ 6972 w 8153"/>
                    <a:gd name="T17" fmla="*/ 1916 h 6617"/>
                    <a:gd name="T18" fmla="*/ 6228 w 8153"/>
                    <a:gd name="T19" fmla="*/ 1887 h 6617"/>
                    <a:gd name="T20" fmla="*/ 5515 w 8153"/>
                    <a:gd name="T21" fmla="*/ 1887 h 6617"/>
                    <a:gd name="T22" fmla="*/ 4616 w 8153"/>
                    <a:gd name="T23" fmla="*/ 1982 h 6617"/>
                    <a:gd name="T24" fmla="*/ 3404 w 8153"/>
                    <a:gd name="T25" fmla="*/ 2302 h 6617"/>
                    <a:gd name="T26" fmla="*/ 3158 w 8153"/>
                    <a:gd name="T27" fmla="*/ 1781 h 6617"/>
                    <a:gd name="T28" fmla="*/ 2653 w 8153"/>
                    <a:gd name="T29" fmla="*/ 1089 h 6617"/>
                    <a:gd name="T30" fmla="*/ 2161 w 8153"/>
                    <a:gd name="T31" fmla="*/ 618 h 6617"/>
                    <a:gd name="T32" fmla="*/ 1622 w 8153"/>
                    <a:gd name="T33" fmla="*/ 254 h 6617"/>
                    <a:gd name="T34" fmla="*/ 1052 w 8153"/>
                    <a:gd name="T35" fmla="*/ 0 h 6617"/>
                    <a:gd name="T36" fmla="*/ 1586 w 8153"/>
                    <a:gd name="T37" fmla="*/ 1005 h 6617"/>
                    <a:gd name="T38" fmla="*/ 853 w 8153"/>
                    <a:gd name="T39" fmla="*/ 662 h 6617"/>
                    <a:gd name="T40" fmla="*/ 566 w 8153"/>
                    <a:gd name="T41" fmla="*/ 588 h 6617"/>
                    <a:gd name="T42" fmla="*/ 1052 w 8153"/>
                    <a:gd name="T43" fmla="*/ 1321 h 6617"/>
                    <a:gd name="T44" fmla="*/ 486 w 8153"/>
                    <a:gd name="T45" fmla="*/ 1277 h 6617"/>
                    <a:gd name="T46" fmla="*/ 0 w 8153"/>
                    <a:gd name="T47" fmla="*/ 1277 h 6617"/>
                    <a:gd name="T48" fmla="*/ 566 w 8153"/>
                    <a:gd name="T49" fmla="*/ 1706 h 6617"/>
                    <a:gd name="T50" fmla="*/ 1018 w 8153"/>
                    <a:gd name="T51" fmla="*/ 2097 h 6617"/>
                    <a:gd name="T52" fmla="*/ 1405 w 8153"/>
                    <a:gd name="T53" fmla="*/ 2508 h 6617"/>
                    <a:gd name="T54" fmla="*/ 1822 w 8153"/>
                    <a:gd name="T55" fmla="*/ 2987 h 6617"/>
                    <a:gd name="T56" fmla="*/ 2388 w 8153"/>
                    <a:gd name="T57" fmla="*/ 3668 h 6617"/>
                    <a:gd name="T58" fmla="*/ 3033 w 8153"/>
                    <a:gd name="T59" fmla="*/ 4631 h 6617"/>
                    <a:gd name="T60" fmla="*/ 3315 w 8153"/>
                    <a:gd name="T61" fmla="*/ 5366 h 6617"/>
                    <a:gd name="T62" fmla="*/ 3817 w 8153"/>
                    <a:gd name="T63" fmla="*/ 5592 h 6617"/>
                    <a:gd name="T64" fmla="*/ 4348 w 8153"/>
                    <a:gd name="T65" fmla="*/ 5930 h 6617"/>
                    <a:gd name="T66" fmla="*/ 4726 w 8153"/>
                    <a:gd name="T67" fmla="*/ 6274 h 6617"/>
                    <a:gd name="T68" fmla="*/ 5009 w 8153"/>
                    <a:gd name="T69" fmla="*/ 6617 h 6617"/>
                    <a:gd name="T70" fmla="*/ 5833 w 8153"/>
                    <a:gd name="T71" fmla="*/ 6345 h 6617"/>
                    <a:gd name="T72" fmla="*/ 6777 w 8153"/>
                    <a:gd name="T73" fmla="*/ 6114 h 6617"/>
                    <a:gd name="T74" fmla="*/ 7435 w 8153"/>
                    <a:gd name="T75" fmla="*/ 6091 h 6617"/>
                    <a:gd name="T76" fmla="*/ 7921 w 8153"/>
                    <a:gd name="T77" fmla="*/ 6114 h 6617"/>
                    <a:gd name="T78" fmla="*/ 8153 w 8153"/>
                    <a:gd name="T79" fmla="*/ 6140 h 661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8153"/>
                    <a:gd name="T121" fmla="*/ 0 h 6617"/>
                    <a:gd name="T122" fmla="*/ 8153 w 8153"/>
                    <a:gd name="T123" fmla="*/ 6617 h 661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8153" h="6617">
                      <a:moveTo>
                        <a:pt x="8153" y="6140"/>
                      </a:moveTo>
                      <a:lnTo>
                        <a:pt x="8061" y="5178"/>
                      </a:lnTo>
                      <a:lnTo>
                        <a:pt x="7921" y="3722"/>
                      </a:lnTo>
                      <a:lnTo>
                        <a:pt x="8132" y="2832"/>
                      </a:lnTo>
                      <a:lnTo>
                        <a:pt x="8025" y="2806"/>
                      </a:lnTo>
                      <a:lnTo>
                        <a:pt x="8113" y="2461"/>
                      </a:lnTo>
                      <a:lnTo>
                        <a:pt x="7760" y="2394"/>
                      </a:lnTo>
                      <a:lnTo>
                        <a:pt x="7867" y="2035"/>
                      </a:lnTo>
                      <a:lnTo>
                        <a:pt x="6972" y="1916"/>
                      </a:lnTo>
                      <a:lnTo>
                        <a:pt x="6228" y="1887"/>
                      </a:lnTo>
                      <a:lnTo>
                        <a:pt x="5515" y="1887"/>
                      </a:lnTo>
                      <a:lnTo>
                        <a:pt x="4616" y="1982"/>
                      </a:lnTo>
                      <a:lnTo>
                        <a:pt x="3404" y="2302"/>
                      </a:lnTo>
                      <a:lnTo>
                        <a:pt x="3158" y="1781"/>
                      </a:lnTo>
                      <a:lnTo>
                        <a:pt x="2653" y="1089"/>
                      </a:lnTo>
                      <a:lnTo>
                        <a:pt x="2161" y="618"/>
                      </a:lnTo>
                      <a:lnTo>
                        <a:pt x="1622" y="254"/>
                      </a:lnTo>
                      <a:lnTo>
                        <a:pt x="1052" y="0"/>
                      </a:lnTo>
                      <a:lnTo>
                        <a:pt x="1586" y="1005"/>
                      </a:lnTo>
                      <a:lnTo>
                        <a:pt x="853" y="662"/>
                      </a:lnTo>
                      <a:lnTo>
                        <a:pt x="566" y="588"/>
                      </a:lnTo>
                      <a:lnTo>
                        <a:pt x="1052" y="1321"/>
                      </a:lnTo>
                      <a:lnTo>
                        <a:pt x="486" y="1277"/>
                      </a:lnTo>
                      <a:lnTo>
                        <a:pt x="0" y="1277"/>
                      </a:lnTo>
                      <a:lnTo>
                        <a:pt x="566" y="1706"/>
                      </a:lnTo>
                      <a:lnTo>
                        <a:pt x="1018" y="2097"/>
                      </a:lnTo>
                      <a:lnTo>
                        <a:pt x="1405" y="2508"/>
                      </a:lnTo>
                      <a:lnTo>
                        <a:pt x="1822" y="2987"/>
                      </a:lnTo>
                      <a:lnTo>
                        <a:pt x="2388" y="3668"/>
                      </a:lnTo>
                      <a:lnTo>
                        <a:pt x="3033" y="4631"/>
                      </a:lnTo>
                      <a:lnTo>
                        <a:pt x="3315" y="5366"/>
                      </a:lnTo>
                      <a:lnTo>
                        <a:pt x="3817" y="5592"/>
                      </a:lnTo>
                      <a:lnTo>
                        <a:pt x="4348" y="5930"/>
                      </a:lnTo>
                      <a:lnTo>
                        <a:pt x="4726" y="6274"/>
                      </a:lnTo>
                      <a:lnTo>
                        <a:pt x="5009" y="6617"/>
                      </a:lnTo>
                      <a:lnTo>
                        <a:pt x="5833" y="6345"/>
                      </a:lnTo>
                      <a:lnTo>
                        <a:pt x="6777" y="6114"/>
                      </a:lnTo>
                      <a:lnTo>
                        <a:pt x="7435" y="6091"/>
                      </a:lnTo>
                      <a:lnTo>
                        <a:pt x="7921" y="6114"/>
                      </a:lnTo>
                      <a:lnTo>
                        <a:pt x="8153" y="61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72" name="Freeform 88"/>
                <p:cNvSpPr>
                  <a:spLocks/>
                </p:cNvSpPr>
                <p:nvPr/>
              </p:nvSpPr>
              <p:spPr bwMode="auto">
                <a:xfrm>
                  <a:off x="2903" y="3086"/>
                  <a:ext cx="224" cy="106"/>
                </a:xfrm>
                <a:custGeom>
                  <a:avLst/>
                  <a:gdLst>
                    <a:gd name="T0" fmla="*/ 0 w 1786"/>
                    <a:gd name="T1" fmla="*/ 725 h 842"/>
                    <a:gd name="T2" fmla="*/ 714 w 1786"/>
                    <a:gd name="T3" fmla="*/ 754 h 842"/>
                    <a:gd name="T4" fmla="*/ 1591 w 1786"/>
                    <a:gd name="T5" fmla="*/ 842 h 842"/>
                    <a:gd name="T6" fmla="*/ 1786 w 1786"/>
                    <a:gd name="T7" fmla="*/ 137 h 842"/>
                    <a:gd name="T8" fmla="*/ 343 w 1786"/>
                    <a:gd name="T9" fmla="*/ 0 h 842"/>
                    <a:gd name="T10" fmla="*/ 0 w 1786"/>
                    <a:gd name="T11" fmla="*/ 725 h 84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786"/>
                    <a:gd name="T19" fmla="*/ 0 h 842"/>
                    <a:gd name="T20" fmla="*/ 1786 w 1786"/>
                    <a:gd name="T21" fmla="*/ 842 h 84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786" h="842">
                      <a:moveTo>
                        <a:pt x="0" y="725"/>
                      </a:moveTo>
                      <a:lnTo>
                        <a:pt x="714" y="754"/>
                      </a:lnTo>
                      <a:lnTo>
                        <a:pt x="1591" y="842"/>
                      </a:lnTo>
                      <a:lnTo>
                        <a:pt x="1786" y="137"/>
                      </a:lnTo>
                      <a:lnTo>
                        <a:pt x="343" y="0"/>
                      </a:lnTo>
                      <a:lnTo>
                        <a:pt x="0" y="7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73" name="Freeform 89"/>
                <p:cNvSpPr>
                  <a:spLocks/>
                </p:cNvSpPr>
                <p:nvPr/>
              </p:nvSpPr>
              <p:spPr bwMode="auto">
                <a:xfrm>
                  <a:off x="3023" y="3378"/>
                  <a:ext cx="245" cy="253"/>
                </a:xfrm>
                <a:custGeom>
                  <a:avLst/>
                  <a:gdLst>
                    <a:gd name="T0" fmla="*/ 1268 w 1956"/>
                    <a:gd name="T1" fmla="*/ 0 h 2018"/>
                    <a:gd name="T2" fmla="*/ 1154 w 1956"/>
                    <a:gd name="T3" fmla="*/ 94 h 2018"/>
                    <a:gd name="T4" fmla="*/ 833 w 1956"/>
                    <a:gd name="T5" fmla="*/ 294 h 2018"/>
                    <a:gd name="T6" fmla="*/ 484 w 1956"/>
                    <a:gd name="T7" fmla="*/ 441 h 2018"/>
                    <a:gd name="T8" fmla="*/ 0 w 1956"/>
                    <a:gd name="T9" fmla="*/ 597 h 2018"/>
                    <a:gd name="T10" fmla="*/ 35 w 1956"/>
                    <a:gd name="T11" fmla="*/ 850 h 2018"/>
                    <a:gd name="T12" fmla="*/ 201 w 1956"/>
                    <a:gd name="T13" fmla="*/ 1091 h 2018"/>
                    <a:gd name="T14" fmla="*/ 529 w 1956"/>
                    <a:gd name="T15" fmla="*/ 1091 h 2018"/>
                    <a:gd name="T16" fmla="*/ 240 w 1956"/>
                    <a:gd name="T17" fmla="*/ 1261 h 2018"/>
                    <a:gd name="T18" fmla="*/ 128 w 1956"/>
                    <a:gd name="T19" fmla="*/ 1371 h 2018"/>
                    <a:gd name="T20" fmla="*/ 130 w 1956"/>
                    <a:gd name="T21" fmla="*/ 1467 h 2018"/>
                    <a:gd name="T22" fmla="*/ 267 w 1956"/>
                    <a:gd name="T23" fmla="*/ 1544 h 2018"/>
                    <a:gd name="T24" fmla="*/ 400 w 1956"/>
                    <a:gd name="T25" fmla="*/ 1612 h 2018"/>
                    <a:gd name="T26" fmla="*/ 281 w 1956"/>
                    <a:gd name="T27" fmla="*/ 1719 h 2018"/>
                    <a:gd name="T28" fmla="*/ 288 w 1956"/>
                    <a:gd name="T29" fmla="*/ 1813 h 2018"/>
                    <a:gd name="T30" fmla="*/ 374 w 1956"/>
                    <a:gd name="T31" fmla="*/ 1912 h 2018"/>
                    <a:gd name="T32" fmla="*/ 815 w 1956"/>
                    <a:gd name="T33" fmla="*/ 2018 h 2018"/>
                    <a:gd name="T34" fmla="*/ 1230 w 1956"/>
                    <a:gd name="T35" fmla="*/ 1964 h 2018"/>
                    <a:gd name="T36" fmla="*/ 1478 w 1956"/>
                    <a:gd name="T37" fmla="*/ 1676 h 2018"/>
                    <a:gd name="T38" fmla="*/ 1956 w 1956"/>
                    <a:gd name="T39" fmla="*/ 743 h 2018"/>
                    <a:gd name="T40" fmla="*/ 1894 w 1956"/>
                    <a:gd name="T41" fmla="*/ 383 h 2018"/>
                    <a:gd name="T42" fmla="*/ 1729 w 1956"/>
                    <a:gd name="T43" fmla="*/ 142 h 2018"/>
                    <a:gd name="T44" fmla="*/ 1549 w 1956"/>
                    <a:gd name="T45" fmla="*/ 32 h 2018"/>
                    <a:gd name="T46" fmla="*/ 1268 w 1956"/>
                    <a:gd name="T47" fmla="*/ 0 h 201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1956"/>
                    <a:gd name="T73" fmla="*/ 0 h 2018"/>
                    <a:gd name="T74" fmla="*/ 1956 w 1956"/>
                    <a:gd name="T75" fmla="*/ 2018 h 201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1956" h="2018">
                      <a:moveTo>
                        <a:pt x="1268" y="0"/>
                      </a:moveTo>
                      <a:lnTo>
                        <a:pt x="1154" y="94"/>
                      </a:lnTo>
                      <a:lnTo>
                        <a:pt x="833" y="294"/>
                      </a:lnTo>
                      <a:lnTo>
                        <a:pt x="484" y="441"/>
                      </a:lnTo>
                      <a:lnTo>
                        <a:pt x="0" y="597"/>
                      </a:lnTo>
                      <a:lnTo>
                        <a:pt x="35" y="850"/>
                      </a:lnTo>
                      <a:lnTo>
                        <a:pt x="201" y="1091"/>
                      </a:lnTo>
                      <a:lnTo>
                        <a:pt x="529" y="1091"/>
                      </a:lnTo>
                      <a:lnTo>
                        <a:pt x="240" y="1261"/>
                      </a:lnTo>
                      <a:lnTo>
                        <a:pt x="128" y="1371"/>
                      </a:lnTo>
                      <a:lnTo>
                        <a:pt x="130" y="1467"/>
                      </a:lnTo>
                      <a:lnTo>
                        <a:pt x="267" y="1544"/>
                      </a:lnTo>
                      <a:lnTo>
                        <a:pt x="400" y="1612"/>
                      </a:lnTo>
                      <a:lnTo>
                        <a:pt x="281" y="1719"/>
                      </a:lnTo>
                      <a:lnTo>
                        <a:pt x="288" y="1813"/>
                      </a:lnTo>
                      <a:lnTo>
                        <a:pt x="374" y="1912"/>
                      </a:lnTo>
                      <a:lnTo>
                        <a:pt x="815" y="2018"/>
                      </a:lnTo>
                      <a:lnTo>
                        <a:pt x="1230" y="1964"/>
                      </a:lnTo>
                      <a:lnTo>
                        <a:pt x="1478" y="1676"/>
                      </a:lnTo>
                      <a:lnTo>
                        <a:pt x="1956" y="743"/>
                      </a:lnTo>
                      <a:lnTo>
                        <a:pt x="1894" y="383"/>
                      </a:lnTo>
                      <a:lnTo>
                        <a:pt x="1729" y="142"/>
                      </a:lnTo>
                      <a:lnTo>
                        <a:pt x="1549" y="32"/>
                      </a:lnTo>
                      <a:lnTo>
                        <a:pt x="1268" y="0"/>
                      </a:lnTo>
                      <a:close/>
                    </a:path>
                  </a:pathLst>
                </a:custGeom>
                <a:solidFill>
                  <a:srgbClr val="FFC98E"/>
                </a:solidFill>
                <a:ln w="0">
                  <a:solidFill>
                    <a:srgbClr val="FFC98E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74" name="Freeform 90"/>
                <p:cNvSpPr>
                  <a:spLocks/>
                </p:cNvSpPr>
                <p:nvPr/>
              </p:nvSpPr>
              <p:spPr bwMode="auto">
                <a:xfrm>
                  <a:off x="2335" y="3308"/>
                  <a:ext cx="214" cy="212"/>
                </a:xfrm>
                <a:custGeom>
                  <a:avLst/>
                  <a:gdLst>
                    <a:gd name="T0" fmla="*/ 218 w 1716"/>
                    <a:gd name="T1" fmla="*/ 0 h 1697"/>
                    <a:gd name="T2" fmla="*/ 107 w 1716"/>
                    <a:gd name="T3" fmla="*/ 168 h 1697"/>
                    <a:gd name="T4" fmla="*/ 0 w 1716"/>
                    <a:gd name="T5" fmla="*/ 427 h 1697"/>
                    <a:gd name="T6" fmla="*/ 0 w 1716"/>
                    <a:gd name="T7" fmla="*/ 641 h 1697"/>
                    <a:gd name="T8" fmla="*/ 45 w 1716"/>
                    <a:gd name="T9" fmla="*/ 803 h 1697"/>
                    <a:gd name="T10" fmla="*/ 339 w 1716"/>
                    <a:gd name="T11" fmla="*/ 925 h 1697"/>
                    <a:gd name="T12" fmla="*/ 309 w 1716"/>
                    <a:gd name="T13" fmla="*/ 1068 h 1697"/>
                    <a:gd name="T14" fmla="*/ 361 w 1716"/>
                    <a:gd name="T15" fmla="*/ 1270 h 1697"/>
                    <a:gd name="T16" fmla="*/ 539 w 1716"/>
                    <a:gd name="T17" fmla="*/ 1373 h 1697"/>
                    <a:gd name="T18" fmla="*/ 718 w 1716"/>
                    <a:gd name="T19" fmla="*/ 1373 h 1697"/>
                    <a:gd name="T20" fmla="*/ 678 w 1716"/>
                    <a:gd name="T21" fmla="*/ 1521 h 1697"/>
                    <a:gd name="T22" fmla="*/ 781 w 1716"/>
                    <a:gd name="T23" fmla="*/ 1697 h 1697"/>
                    <a:gd name="T24" fmla="*/ 1391 w 1716"/>
                    <a:gd name="T25" fmla="*/ 1602 h 1697"/>
                    <a:gd name="T26" fmla="*/ 1683 w 1716"/>
                    <a:gd name="T27" fmla="*/ 1322 h 1697"/>
                    <a:gd name="T28" fmla="*/ 1716 w 1716"/>
                    <a:gd name="T29" fmla="*/ 1104 h 1697"/>
                    <a:gd name="T30" fmla="*/ 1594 w 1716"/>
                    <a:gd name="T31" fmla="*/ 1032 h 1697"/>
                    <a:gd name="T32" fmla="*/ 1452 w 1716"/>
                    <a:gd name="T33" fmla="*/ 994 h 1697"/>
                    <a:gd name="T34" fmla="*/ 1480 w 1716"/>
                    <a:gd name="T35" fmla="*/ 793 h 1697"/>
                    <a:gd name="T36" fmla="*/ 1314 w 1716"/>
                    <a:gd name="T37" fmla="*/ 620 h 1697"/>
                    <a:gd name="T38" fmla="*/ 1065 w 1716"/>
                    <a:gd name="T39" fmla="*/ 601 h 1697"/>
                    <a:gd name="T40" fmla="*/ 1176 w 1716"/>
                    <a:gd name="T41" fmla="*/ 417 h 1697"/>
                    <a:gd name="T42" fmla="*/ 1135 w 1716"/>
                    <a:gd name="T43" fmla="*/ 236 h 1697"/>
                    <a:gd name="T44" fmla="*/ 980 w 1716"/>
                    <a:gd name="T45" fmla="*/ 178 h 1697"/>
                    <a:gd name="T46" fmla="*/ 667 w 1716"/>
                    <a:gd name="T47" fmla="*/ 321 h 1697"/>
                    <a:gd name="T48" fmla="*/ 491 w 1716"/>
                    <a:gd name="T49" fmla="*/ 321 h 1697"/>
                    <a:gd name="T50" fmla="*/ 218 w 1716"/>
                    <a:gd name="T51" fmla="*/ 0 h 1697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716"/>
                    <a:gd name="T79" fmla="*/ 0 h 1697"/>
                    <a:gd name="T80" fmla="*/ 1716 w 1716"/>
                    <a:gd name="T81" fmla="*/ 1697 h 1697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716" h="1697">
                      <a:moveTo>
                        <a:pt x="218" y="0"/>
                      </a:moveTo>
                      <a:lnTo>
                        <a:pt x="107" y="168"/>
                      </a:lnTo>
                      <a:lnTo>
                        <a:pt x="0" y="427"/>
                      </a:lnTo>
                      <a:lnTo>
                        <a:pt x="0" y="641"/>
                      </a:lnTo>
                      <a:lnTo>
                        <a:pt x="45" y="803"/>
                      </a:lnTo>
                      <a:lnTo>
                        <a:pt x="339" y="925"/>
                      </a:lnTo>
                      <a:lnTo>
                        <a:pt x="309" y="1068"/>
                      </a:lnTo>
                      <a:lnTo>
                        <a:pt x="361" y="1270"/>
                      </a:lnTo>
                      <a:lnTo>
                        <a:pt x="539" y="1373"/>
                      </a:lnTo>
                      <a:lnTo>
                        <a:pt x="718" y="1373"/>
                      </a:lnTo>
                      <a:lnTo>
                        <a:pt x="678" y="1521"/>
                      </a:lnTo>
                      <a:lnTo>
                        <a:pt x="781" y="1697"/>
                      </a:lnTo>
                      <a:lnTo>
                        <a:pt x="1391" y="1602"/>
                      </a:lnTo>
                      <a:lnTo>
                        <a:pt x="1683" y="1322"/>
                      </a:lnTo>
                      <a:lnTo>
                        <a:pt x="1716" y="1104"/>
                      </a:lnTo>
                      <a:lnTo>
                        <a:pt x="1594" y="1032"/>
                      </a:lnTo>
                      <a:lnTo>
                        <a:pt x="1452" y="994"/>
                      </a:lnTo>
                      <a:lnTo>
                        <a:pt x="1480" y="793"/>
                      </a:lnTo>
                      <a:lnTo>
                        <a:pt x="1314" y="620"/>
                      </a:lnTo>
                      <a:lnTo>
                        <a:pt x="1065" y="601"/>
                      </a:lnTo>
                      <a:lnTo>
                        <a:pt x="1176" y="417"/>
                      </a:lnTo>
                      <a:lnTo>
                        <a:pt x="1135" y="236"/>
                      </a:lnTo>
                      <a:lnTo>
                        <a:pt x="980" y="178"/>
                      </a:lnTo>
                      <a:lnTo>
                        <a:pt x="667" y="321"/>
                      </a:lnTo>
                      <a:lnTo>
                        <a:pt x="491" y="321"/>
                      </a:lnTo>
                      <a:lnTo>
                        <a:pt x="218" y="0"/>
                      </a:lnTo>
                      <a:close/>
                    </a:path>
                  </a:pathLst>
                </a:custGeom>
                <a:solidFill>
                  <a:srgbClr val="FFC98E"/>
                </a:solidFill>
                <a:ln w="0">
                  <a:solidFill>
                    <a:srgbClr val="FFC98E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75" name="Freeform 91"/>
                <p:cNvSpPr>
                  <a:spLocks/>
                </p:cNvSpPr>
                <p:nvPr/>
              </p:nvSpPr>
              <p:spPr bwMode="auto">
                <a:xfrm>
                  <a:off x="2958" y="2512"/>
                  <a:ext cx="100" cy="74"/>
                </a:xfrm>
                <a:custGeom>
                  <a:avLst/>
                  <a:gdLst>
                    <a:gd name="T0" fmla="*/ 156 w 803"/>
                    <a:gd name="T1" fmla="*/ 0 h 593"/>
                    <a:gd name="T2" fmla="*/ 0 w 803"/>
                    <a:gd name="T3" fmla="*/ 67 h 593"/>
                    <a:gd name="T4" fmla="*/ 5 w 803"/>
                    <a:gd name="T5" fmla="*/ 191 h 593"/>
                    <a:gd name="T6" fmla="*/ 138 w 803"/>
                    <a:gd name="T7" fmla="*/ 280 h 593"/>
                    <a:gd name="T8" fmla="*/ 438 w 803"/>
                    <a:gd name="T9" fmla="*/ 316 h 593"/>
                    <a:gd name="T10" fmla="*/ 692 w 803"/>
                    <a:gd name="T11" fmla="*/ 445 h 593"/>
                    <a:gd name="T12" fmla="*/ 803 w 803"/>
                    <a:gd name="T13" fmla="*/ 593 h 593"/>
                    <a:gd name="T14" fmla="*/ 759 w 803"/>
                    <a:gd name="T15" fmla="*/ 413 h 593"/>
                    <a:gd name="T16" fmla="*/ 597 w 803"/>
                    <a:gd name="T17" fmla="*/ 204 h 593"/>
                    <a:gd name="T18" fmla="*/ 402 w 803"/>
                    <a:gd name="T19" fmla="*/ 56 h 593"/>
                    <a:gd name="T20" fmla="*/ 273 w 803"/>
                    <a:gd name="T21" fmla="*/ 16 h 593"/>
                    <a:gd name="T22" fmla="*/ 156 w 803"/>
                    <a:gd name="T23" fmla="*/ 0 h 59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03"/>
                    <a:gd name="T37" fmla="*/ 0 h 593"/>
                    <a:gd name="T38" fmla="*/ 803 w 803"/>
                    <a:gd name="T39" fmla="*/ 593 h 59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03" h="593">
                      <a:moveTo>
                        <a:pt x="156" y="0"/>
                      </a:moveTo>
                      <a:lnTo>
                        <a:pt x="0" y="67"/>
                      </a:lnTo>
                      <a:lnTo>
                        <a:pt x="5" y="191"/>
                      </a:lnTo>
                      <a:lnTo>
                        <a:pt x="138" y="280"/>
                      </a:lnTo>
                      <a:lnTo>
                        <a:pt x="438" y="316"/>
                      </a:lnTo>
                      <a:lnTo>
                        <a:pt x="692" y="445"/>
                      </a:lnTo>
                      <a:lnTo>
                        <a:pt x="803" y="593"/>
                      </a:lnTo>
                      <a:lnTo>
                        <a:pt x="759" y="413"/>
                      </a:lnTo>
                      <a:lnTo>
                        <a:pt x="597" y="204"/>
                      </a:lnTo>
                      <a:lnTo>
                        <a:pt x="402" y="56"/>
                      </a:lnTo>
                      <a:lnTo>
                        <a:pt x="273" y="16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rgbClr val="00EAFF"/>
                </a:solidFill>
                <a:ln w="0">
                  <a:solidFill>
                    <a:srgbClr val="00EAFF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76" name="Freeform 92"/>
                <p:cNvSpPr>
                  <a:spLocks/>
                </p:cNvSpPr>
                <p:nvPr/>
              </p:nvSpPr>
              <p:spPr bwMode="auto">
                <a:xfrm>
                  <a:off x="3331" y="2681"/>
                  <a:ext cx="101" cy="42"/>
                </a:xfrm>
                <a:custGeom>
                  <a:avLst/>
                  <a:gdLst>
                    <a:gd name="T0" fmla="*/ 0 w 803"/>
                    <a:gd name="T1" fmla="*/ 207 h 333"/>
                    <a:gd name="T2" fmla="*/ 177 w 803"/>
                    <a:gd name="T3" fmla="*/ 66 h 333"/>
                    <a:gd name="T4" fmla="*/ 439 w 803"/>
                    <a:gd name="T5" fmla="*/ 0 h 333"/>
                    <a:gd name="T6" fmla="*/ 627 w 803"/>
                    <a:gd name="T7" fmla="*/ 0 h 333"/>
                    <a:gd name="T8" fmla="*/ 774 w 803"/>
                    <a:gd name="T9" fmla="*/ 102 h 333"/>
                    <a:gd name="T10" fmla="*/ 803 w 803"/>
                    <a:gd name="T11" fmla="*/ 244 h 333"/>
                    <a:gd name="T12" fmla="*/ 734 w 803"/>
                    <a:gd name="T13" fmla="*/ 310 h 333"/>
                    <a:gd name="T14" fmla="*/ 627 w 803"/>
                    <a:gd name="T15" fmla="*/ 333 h 333"/>
                    <a:gd name="T16" fmla="*/ 490 w 803"/>
                    <a:gd name="T17" fmla="*/ 257 h 333"/>
                    <a:gd name="T18" fmla="*/ 324 w 803"/>
                    <a:gd name="T19" fmla="*/ 207 h 333"/>
                    <a:gd name="T20" fmla="*/ 192 w 803"/>
                    <a:gd name="T21" fmla="*/ 191 h 333"/>
                    <a:gd name="T22" fmla="*/ 0 w 803"/>
                    <a:gd name="T23" fmla="*/ 207 h 33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03"/>
                    <a:gd name="T37" fmla="*/ 0 h 333"/>
                    <a:gd name="T38" fmla="*/ 803 w 803"/>
                    <a:gd name="T39" fmla="*/ 333 h 33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03" h="333">
                      <a:moveTo>
                        <a:pt x="0" y="207"/>
                      </a:moveTo>
                      <a:lnTo>
                        <a:pt x="177" y="66"/>
                      </a:lnTo>
                      <a:lnTo>
                        <a:pt x="439" y="0"/>
                      </a:lnTo>
                      <a:lnTo>
                        <a:pt x="627" y="0"/>
                      </a:lnTo>
                      <a:lnTo>
                        <a:pt x="774" y="102"/>
                      </a:lnTo>
                      <a:lnTo>
                        <a:pt x="803" y="244"/>
                      </a:lnTo>
                      <a:lnTo>
                        <a:pt x="734" y="310"/>
                      </a:lnTo>
                      <a:lnTo>
                        <a:pt x="627" y="333"/>
                      </a:lnTo>
                      <a:lnTo>
                        <a:pt x="490" y="257"/>
                      </a:lnTo>
                      <a:lnTo>
                        <a:pt x="324" y="207"/>
                      </a:lnTo>
                      <a:lnTo>
                        <a:pt x="192" y="191"/>
                      </a:lnTo>
                      <a:lnTo>
                        <a:pt x="0" y="207"/>
                      </a:lnTo>
                      <a:close/>
                    </a:path>
                  </a:pathLst>
                </a:custGeom>
                <a:solidFill>
                  <a:srgbClr val="00EAFF"/>
                </a:solidFill>
                <a:ln w="0">
                  <a:solidFill>
                    <a:srgbClr val="00EAFF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77" name="Freeform 93"/>
                <p:cNvSpPr>
                  <a:spLocks/>
                </p:cNvSpPr>
                <p:nvPr/>
              </p:nvSpPr>
              <p:spPr bwMode="auto">
                <a:xfrm>
                  <a:off x="2816" y="2546"/>
                  <a:ext cx="500" cy="620"/>
                </a:xfrm>
                <a:custGeom>
                  <a:avLst/>
                  <a:gdLst>
                    <a:gd name="T0" fmla="*/ 108 w 3997"/>
                    <a:gd name="T1" fmla="*/ 1881 h 4960"/>
                    <a:gd name="T2" fmla="*/ 260 w 3997"/>
                    <a:gd name="T3" fmla="*/ 1744 h 4960"/>
                    <a:gd name="T4" fmla="*/ 856 w 3997"/>
                    <a:gd name="T5" fmla="*/ 1219 h 4960"/>
                    <a:gd name="T6" fmla="*/ 1350 w 3997"/>
                    <a:gd name="T7" fmla="*/ 991 h 4960"/>
                    <a:gd name="T8" fmla="*/ 1973 w 3997"/>
                    <a:gd name="T9" fmla="*/ 715 h 4960"/>
                    <a:gd name="T10" fmla="*/ 2481 w 3997"/>
                    <a:gd name="T11" fmla="*/ 662 h 4960"/>
                    <a:gd name="T12" fmla="*/ 3007 w 3997"/>
                    <a:gd name="T13" fmla="*/ 209 h 4960"/>
                    <a:gd name="T14" fmla="*/ 3507 w 3997"/>
                    <a:gd name="T15" fmla="*/ 0 h 4960"/>
                    <a:gd name="T16" fmla="*/ 3769 w 3997"/>
                    <a:gd name="T17" fmla="*/ 49 h 4960"/>
                    <a:gd name="T18" fmla="*/ 3739 w 3997"/>
                    <a:gd name="T19" fmla="*/ 354 h 4960"/>
                    <a:gd name="T20" fmla="*/ 3320 w 3997"/>
                    <a:gd name="T21" fmla="*/ 1130 h 4960"/>
                    <a:gd name="T22" fmla="*/ 3438 w 3997"/>
                    <a:gd name="T23" fmla="*/ 1517 h 4960"/>
                    <a:gd name="T24" fmla="*/ 3578 w 3997"/>
                    <a:gd name="T25" fmla="*/ 2369 h 4960"/>
                    <a:gd name="T26" fmla="*/ 3987 w 3997"/>
                    <a:gd name="T27" fmla="*/ 2627 h 4960"/>
                    <a:gd name="T28" fmla="*/ 3997 w 3997"/>
                    <a:gd name="T29" fmla="*/ 2855 h 4960"/>
                    <a:gd name="T30" fmla="*/ 3779 w 3997"/>
                    <a:gd name="T31" fmla="*/ 3360 h 4960"/>
                    <a:gd name="T32" fmla="*/ 3438 w 3997"/>
                    <a:gd name="T33" fmla="*/ 3745 h 4960"/>
                    <a:gd name="T34" fmla="*/ 3142 w 3997"/>
                    <a:gd name="T35" fmla="*/ 3952 h 4960"/>
                    <a:gd name="T36" fmla="*/ 2977 w 3997"/>
                    <a:gd name="T37" fmla="*/ 3934 h 4960"/>
                    <a:gd name="T38" fmla="*/ 2856 w 3997"/>
                    <a:gd name="T39" fmla="*/ 4077 h 4960"/>
                    <a:gd name="T40" fmla="*/ 2481 w 3997"/>
                    <a:gd name="T41" fmla="*/ 4478 h 4960"/>
                    <a:gd name="T42" fmla="*/ 2081 w 3997"/>
                    <a:gd name="T43" fmla="*/ 4758 h 4960"/>
                    <a:gd name="T44" fmla="*/ 1850 w 3997"/>
                    <a:gd name="T45" fmla="*/ 4893 h 4960"/>
                    <a:gd name="T46" fmla="*/ 1442 w 3997"/>
                    <a:gd name="T47" fmla="*/ 4960 h 4960"/>
                    <a:gd name="T48" fmla="*/ 1207 w 3997"/>
                    <a:gd name="T49" fmla="*/ 4907 h 4960"/>
                    <a:gd name="T50" fmla="*/ 997 w 3997"/>
                    <a:gd name="T51" fmla="*/ 4683 h 4960"/>
                    <a:gd name="T52" fmla="*/ 757 w 3997"/>
                    <a:gd name="T53" fmla="*/ 4092 h 4960"/>
                    <a:gd name="T54" fmla="*/ 581 w 3997"/>
                    <a:gd name="T55" fmla="*/ 3446 h 4960"/>
                    <a:gd name="T56" fmla="*/ 530 w 3997"/>
                    <a:gd name="T57" fmla="*/ 3102 h 4960"/>
                    <a:gd name="T58" fmla="*/ 362 w 3997"/>
                    <a:gd name="T59" fmla="*/ 3080 h 4960"/>
                    <a:gd name="T60" fmla="*/ 164 w 3997"/>
                    <a:gd name="T61" fmla="*/ 2925 h 4960"/>
                    <a:gd name="T62" fmla="*/ 28 w 3997"/>
                    <a:gd name="T63" fmla="*/ 2627 h 4960"/>
                    <a:gd name="T64" fmla="*/ 0 w 3997"/>
                    <a:gd name="T65" fmla="*/ 2127 h 4960"/>
                    <a:gd name="T66" fmla="*/ 108 w 3997"/>
                    <a:gd name="T67" fmla="*/ 1881 h 496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3997"/>
                    <a:gd name="T103" fmla="*/ 0 h 4960"/>
                    <a:gd name="T104" fmla="*/ 3997 w 3997"/>
                    <a:gd name="T105" fmla="*/ 4960 h 496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3997" h="4960">
                      <a:moveTo>
                        <a:pt x="108" y="1881"/>
                      </a:moveTo>
                      <a:lnTo>
                        <a:pt x="260" y="1744"/>
                      </a:lnTo>
                      <a:lnTo>
                        <a:pt x="856" y="1219"/>
                      </a:lnTo>
                      <a:lnTo>
                        <a:pt x="1350" y="991"/>
                      </a:lnTo>
                      <a:lnTo>
                        <a:pt x="1973" y="715"/>
                      </a:lnTo>
                      <a:lnTo>
                        <a:pt x="2481" y="662"/>
                      </a:lnTo>
                      <a:lnTo>
                        <a:pt x="3007" y="209"/>
                      </a:lnTo>
                      <a:lnTo>
                        <a:pt x="3507" y="0"/>
                      </a:lnTo>
                      <a:lnTo>
                        <a:pt x="3769" y="49"/>
                      </a:lnTo>
                      <a:lnTo>
                        <a:pt x="3739" y="354"/>
                      </a:lnTo>
                      <a:lnTo>
                        <a:pt x="3320" y="1130"/>
                      </a:lnTo>
                      <a:lnTo>
                        <a:pt x="3438" y="1517"/>
                      </a:lnTo>
                      <a:lnTo>
                        <a:pt x="3578" y="2369"/>
                      </a:lnTo>
                      <a:lnTo>
                        <a:pt x="3987" y="2627"/>
                      </a:lnTo>
                      <a:lnTo>
                        <a:pt x="3997" y="2855"/>
                      </a:lnTo>
                      <a:lnTo>
                        <a:pt x="3779" y="3360"/>
                      </a:lnTo>
                      <a:lnTo>
                        <a:pt x="3438" y="3745"/>
                      </a:lnTo>
                      <a:lnTo>
                        <a:pt x="3142" y="3952"/>
                      </a:lnTo>
                      <a:lnTo>
                        <a:pt x="2977" y="3934"/>
                      </a:lnTo>
                      <a:lnTo>
                        <a:pt x="2856" y="4077"/>
                      </a:lnTo>
                      <a:lnTo>
                        <a:pt x="2481" y="4478"/>
                      </a:lnTo>
                      <a:lnTo>
                        <a:pt x="2081" y="4758"/>
                      </a:lnTo>
                      <a:lnTo>
                        <a:pt x="1850" y="4893"/>
                      </a:lnTo>
                      <a:lnTo>
                        <a:pt x="1442" y="4960"/>
                      </a:lnTo>
                      <a:lnTo>
                        <a:pt x="1207" y="4907"/>
                      </a:lnTo>
                      <a:lnTo>
                        <a:pt x="997" y="4683"/>
                      </a:lnTo>
                      <a:lnTo>
                        <a:pt x="757" y="4092"/>
                      </a:lnTo>
                      <a:lnTo>
                        <a:pt x="581" y="3446"/>
                      </a:lnTo>
                      <a:lnTo>
                        <a:pt x="530" y="3102"/>
                      </a:lnTo>
                      <a:lnTo>
                        <a:pt x="362" y="3080"/>
                      </a:lnTo>
                      <a:lnTo>
                        <a:pt x="164" y="2925"/>
                      </a:lnTo>
                      <a:lnTo>
                        <a:pt x="28" y="2627"/>
                      </a:lnTo>
                      <a:lnTo>
                        <a:pt x="0" y="2127"/>
                      </a:lnTo>
                      <a:lnTo>
                        <a:pt x="108" y="1881"/>
                      </a:lnTo>
                      <a:close/>
                    </a:path>
                  </a:pathLst>
                </a:custGeom>
                <a:solidFill>
                  <a:srgbClr val="FFC98E"/>
                </a:solidFill>
                <a:ln w="0">
                  <a:solidFill>
                    <a:srgbClr val="FFC98E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78" name="Freeform 94"/>
                <p:cNvSpPr>
                  <a:spLocks/>
                </p:cNvSpPr>
                <p:nvPr/>
              </p:nvSpPr>
              <p:spPr bwMode="auto">
                <a:xfrm>
                  <a:off x="2832" y="2646"/>
                  <a:ext cx="137" cy="179"/>
                </a:xfrm>
                <a:custGeom>
                  <a:avLst/>
                  <a:gdLst>
                    <a:gd name="T0" fmla="*/ 1100 w 1100"/>
                    <a:gd name="T1" fmla="*/ 280 h 1428"/>
                    <a:gd name="T2" fmla="*/ 879 w 1100"/>
                    <a:gd name="T3" fmla="*/ 506 h 1428"/>
                    <a:gd name="T4" fmla="*/ 731 w 1100"/>
                    <a:gd name="T5" fmla="*/ 453 h 1428"/>
                    <a:gd name="T6" fmla="*/ 731 w 1100"/>
                    <a:gd name="T7" fmla="*/ 613 h 1428"/>
                    <a:gd name="T8" fmla="*/ 611 w 1100"/>
                    <a:gd name="T9" fmla="*/ 578 h 1428"/>
                    <a:gd name="T10" fmla="*/ 611 w 1100"/>
                    <a:gd name="T11" fmla="*/ 804 h 1428"/>
                    <a:gd name="T12" fmla="*/ 456 w 1100"/>
                    <a:gd name="T13" fmla="*/ 804 h 1428"/>
                    <a:gd name="T14" fmla="*/ 552 w 1100"/>
                    <a:gd name="T15" fmla="*/ 975 h 1428"/>
                    <a:gd name="T16" fmla="*/ 489 w 1100"/>
                    <a:gd name="T17" fmla="*/ 1428 h 1428"/>
                    <a:gd name="T18" fmla="*/ 364 w 1100"/>
                    <a:gd name="T19" fmla="*/ 1214 h 1428"/>
                    <a:gd name="T20" fmla="*/ 26 w 1100"/>
                    <a:gd name="T21" fmla="*/ 1059 h 1428"/>
                    <a:gd name="T22" fmla="*/ 0 w 1100"/>
                    <a:gd name="T23" fmla="*/ 766 h 1428"/>
                    <a:gd name="T24" fmla="*/ 102 w 1100"/>
                    <a:gd name="T25" fmla="*/ 631 h 1428"/>
                    <a:gd name="T26" fmla="*/ 26 w 1100"/>
                    <a:gd name="T27" fmla="*/ 399 h 1428"/>
                    <a:gd name="T28" fmla="*/ 201 w 1100"/>
                    <a:gd name="T29" fmla="*/ 314 h 1428"/>
                    <a:gd name="T30" fmla="*/ 474 w 1100"/>
                    <a:gd name="T31" fmla="*/ 296 h 1428"/>
                    <a:gd name="T32" fmla="*/ 512 w 1100"/>
                    <a:gd name="T33" fmla="*/ 0 h 1428"/>
                    <a:gd name="T34" fmla="*/ 894 w 1100"/>
                    <a:gd name="T35" fmla="*/ 127 h 1428"/>
                    <a:gd name="T36" fmla="*/ 1042 w 1100"/>
                    <a:gd name="T37" fmla="*/ 229 h 1428"/>
                    <a:gd name="T38" fmla="*/ 1100 w 1100"/>
                    <a:gd name="T39" fmla="*/ 280 h 142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1100"/>
                    <a:gd name="T61" fmla="*/ 0 h 1428"/>
                    <a:gd name="T62" fmla="*/ 1100 w 1100"/>
                    <a:gd name="T63" fmla="*/ 1428 h 142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1100" h="1428">
                      <a:moveTo>
                        <a:pt x="1100" y="280"/>
                      </a:moveTo>
                      <a:lnTo>
                        <a:pt x="879" y="506"/>
                      </a:lnTo>
                      <a:lnTo>
                        <a:pt x="731" y="453"/>
                      </a:lnTo>
                      <a:lnTo>
                        <a:pt x="731" y="613"/>
                      </a:lnTo>
                      <a:lnTo>
                        <a:pt x="611" y="578"/>
                      </a:lnTo>
                      <a:lnTo>
                        <a:pt x="611" y="804"/>
                      </a:lnTo>
                      <a:lnTo>
                        <a:pt x="456" y="804"/>
                      </a:lnTo>
                      <a:lnTo>
                        <a:pt x="552" y="975"/>
                      </a:lnTo>
                      <a:lnTo>
                        <a:pt x="489" y="1428"/>
                      </a:lnTo>
                      <a:lnTo>
                        <a:pt x="364" y="1214"/>
                      </a:lnTo>
                      <a:lnTo>
                        <a:pt x="26" y="1059"/>
                      </a:lnTo>
                      <a:lnTo>
                        <a:pt x="0" y="766"/>
                      </a:lnTo>
                      <a:lnTo>
                        <a:pt x="102" y="631"/>
                      </a:lnTo>
                      <a:lnTo>
                        <a:pt x="26" y="399"/>
                      </a:lnTo>
                      <a:lnTo>
                        <a:pt x="201" y="314"/>
                      </a:lnTo>
                      <a:lnTo>
                        <a:pt x="474" y="296"/>
                      </a:lnTo>
                      <a:lnTo>
                        <a:pt x="512" y="0"/>
                      </a:lnTo>
                      <a:lnTo>
                        <a:pt x="894" y="127"/>
                      </a:lnTo>
                      <a:lnTo>
                        <a:pt x="1042" y="229"/>
                      </a:lnTo>
                      <a:lnTo>
                        <a:pt x="1100" y="280"/>
                      </a:lnTo>
                      <a:close/>
                    </a:path>
                  </a:pathLst>
                </a:custGeom>
                <a:solidFill>
                  <a:srgbClr val="FFEA00"/>
                </a:solidFill>
                <a:ln w="0">
                  <a:solidFill>
                    <a:srgbClr val="FFEA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79" name="Freeform 95"/>
                <p:cNvSpPr>
                  <a:spLocks/>
                </p:cNvSpPr>
                <p:nvPr/>
              </p:nvSpPr>
              <p:spPr bwMode="auto">
                <a:xfrm>
                  <a:off x="2959" y="2718"/>
                  <a:ext cx="260" cy="156"/>
                </a:xfrm>
                <a:custGeom>
                  <a:avLst/>
                  <a:gdLst>
                    <a:gd name="T0" fmla="*/ 1752 w 2081"/>
                    <a:gd name="T1" fmla="*/ 1247 h 1247"/>
                    <a:gd name="T2" fmla="*/ 1940 w 2081"/>
                    <a:gd name="T3" fmla="*/ 1074 h 1247"/>
                    <a:gd name="T4" fmla="*/ 2065 w 2081"/>
                    <a:gd name="T5" fmla="*/ 850 h 1247"/>
                    <a:gd name="T6" fmla="*/ 2081 w 2081"/>
                    <a:gd name="T7" fmla="*/ 663 h 1247"/>
                    <a:gd name="T8" fmla="*/ 2024 w 2081"/>
                    <a:gd name="T9" fmla="*/ 417 h 1247"/>
                    <a:gd name="T10" fmla="*/ 1833 w 2081"/>
                    <a:gd name="T11" fmla="*/ 188 h 1247"/>
                    <a:gd name="T12" fmla="*/ 1535 w 2081"/>
                    <a:gd name="T13" fmla="*/ 53 h 1247"/>
                    <a:gd name="T14" fmla="*/ 1196 w 2081"/>
                    <a:gd name="T15" fmla="*/ 0 h 1247"/>
                    <a:gd name="T16" fmla="*/ 898 w 2081"/>
                    <a:gd name="T17" fmla="*/ 12 h 1247"/>
                    <a:gd name="T18" fmla="*/ 666 w 2081"/>
                    <a:gd name="T19" fmla="*/ 84 h 1247"/>
                    <a:gd name="T20" fmla="*/ 366 w 2081"/>
                    <a:gd name="T21" fmla="*/ 257 h 1247"/>
                    <a:gd name="T22" fmla="*/ 242 w 2081"/>
                    <a:gd name="T23" fmla="*/ 417 h 1247"/>
                    <a:gd name="T24" fmla="*/ 81 w 2081"/>
                    <a:gd name="T25" fmla="*/ 677 h 1247"/>
                    <a:gd name="T26" fmla="*/ 0 w 2081"/>
                    <a:gd name="T27" fmla="*/ 953 h 1247"/>
                    <a:gd name="T28" fmla="*/ 41 w 2081"/>
                    <a:gd name="T29" fmla="*/ 989 h 1247"/>
                    <a:gd name="T30" fmla="*/ 772 w 2081"/>
                    <a:gd name="T31" fmla="*/ 921 h 1247"/>
                    <a:gd name="T32" fmla="*/ 1480 w 2081"/>
                    <a:gd name="T33" fmla="*/ 1112 h 1247"/>
                    <a:gd name="T34" fmla="*/ 1752 w 2081"/>
                    <a:gd name="T35" fmla="*/ 1247 h 124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081"/>
                    <a:gd name="T55" fmla="*/ 0 h 1247"/>
                    <a:gd name="T56" fmla="*/ 2081 w 2081"/>
                    <a:gd name="T57" fmla="*/ 1247 h 1247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081" h="1247">
                      <a:moveTo>
                        <a:pt x="1752" y="1247"/>
                      </a:moveTo>
                      <a:lnTo>
                        <a:pt x="1940" y="1074"/>
                      </a:lnTo>
                      <a:lnTo>
                        <a:pt x="2065" y="850"/>
                      </a:lnTo>
                      <a:lnTo>
                        <a:pt x="2081" y="663"/>
                      </a:lnTo>
                      <a:lnTo>
                        <a:pt x="2024" y="417"/>
                      </a:lnTo>
                      <a:lnTo>
                        <a:pt x="1833" y="188"/>
                      </a:lnTo>
                      <a:lnTo>
                        <a:pt x="1535" y="53"/>
                      </a:lnTo>
                      <a:lnTo>
                        <a:pt x="1196" y="0"/>
                      </a:lnTo>
                      <a:lnTo>
                        <a:pt x="898" y="12"/>
                      </a:lnTo>
                      <a:lnTo>
                        <a:pt x="666" y="84"/>
                      </a:lnTo>
                      <a:lnTo>
                        <a:pt x="366" y="257"/>
                      </a:lnTo>
                      <a:lnTo>
                        <a:pt x="242" y="417"/>
                      </a:lnTo>
                      <a:lnTo>
                        <a:pt x="81" y="677"/>
                      </a:lnTo>
                      <a:lnTo>
                        <a:pt x="0" y="953"/>
                      </a:lnTo>
                      <a:lnTo>
                        <a:pt x="41" y="989"/>
                      </a:lnTo>
                      <a:lnTo>
                        <a:pt x="772" y="921"/>
                      </a:lnTo>
                      <a:lnTo>
                        <a:pt x="1480" y="1112"/>
                      </a:lnTo>
                      <a:lnTo>
                        <a:pt x="1752" y="124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80" name="Freeform 96"/>
                <p:cNvSpPr>
                  <a:spLocks/>
                </p:cNvSpPr>
                <p:nvPr/>
              </p:nvSpPr>
              <p:spPr bwMode="auto">
                <a:xfrm>
                  <a:off x="2942" y="2714"/>
                  <a:ext cx="286" cy="277"/>
                </a:xfrm>
                <a:custGeom>
                  <a:avLst/>
                  <a:gdLst>
                    <a:gd name="T0" fmla="*/ 1881 w 2281"/>
                    <a:gd name="T1" fmla="*/ 2211 h 2211"/>
                    <a:gd name="T2" fmla="*/ 1808 w 2281"/>
                    <a:gd name="T3" fmla="*/ 2031 h 2211"/>
                    <a:gd name="T4" fmla="*/ 1711 w 2281"/>
                    <a:gd name="T5" fmla="*/ 1898 h 2211"/>
                    <a:gd name="T6" fmla="*/ 1550 w 2281"/>
                    <a:gd name="T7" fmla="*/ 1719 h 2211"/>
                    <a:gd name="T8" fmla="*/ 1278 w 2281"/>
                    <a:gd name="T9" fmla="*/ 1552 h 2211"/>
                    <a:gd name="T10" fmla="*/ 979 w 2281"/>
                    <a:gd name="T11" fmla="*/ 1431 h 2211"/>
                    <a:gd name="T12" fmla="*/ 798 w 2281"/>
                    <a:gd name="T13" fmla="*/ 1421 h 2211"/>
                    <a:gd name="T14" fmla="*/ 588 w 2281"/>
                    <a:gd name="T15" fmla="*/ 1431 h 2211"/>
                    <a:gd name="T16" fmla="*/ 437 w 2281"/>
                    <a:gd name="T17" fmla="*/ 1519 h 2211"/>
                    <a:gd name="T18" fmla="*/ 221 w 2281"/>
                    <a:gd name="T19" fmla="*/ 1634 h 2211"/>
                    <a:gd name="T20" fmla="*/ 111 w 2281"/>
                    <a:gd name="T21" fmla="*/ 1648 h 2211"/>
                    <a:gd name="T22" fmla="*/ 63 w 2281"/>
                    <a:gd name="T23" fmla="*/ 1615 h 2211"/>
                    <a:gd name="T24" fmla="*/ 10 w 2281"/>
                    <a:gd name="T25" fmla="*/ 1519 h 2211"/>
                    <a:gd name="T26" fmla="*/ 0 w 2281"/>
                    <a:gd name="T27" fmla="*/ 1368 h 2211"/>
                    <a:gd name="T28" fmla="*/ 40 w 2281"/>
                    <a:gd name="T29" fmla="*/ 1150 h 2211"/>
                    <a:gd name="T30" fmla="*/ 139 w 2281"/>
                    <a:gd name="T31" fmla="*/ 875 h 2211"/>
                    <a:gd name="T32" fmla="*/ 257 w 2281"/>
                    <a:gd name="T33" fmla="*/ 625 h 2211"/>
                    <a:gd name="T34" fmla="*/ 412 w 2281"/>
                    <a:gd name="T35" fmla="*/ 397 h 2211"/>
                    <a:gd name="T36" fmla="*/ 499 w 2281"/>
                    <a:gd name="T37" fmla="*/ 295 h 2211"/>
                    <a:gd name="T38" fmla="*/ 320 w 2281"/>
                    <a:gd name="T39" fmla="*/ 559 h 2211"/>
                    <a:gd name="T40" fmla="*/ 221 w 2281"/>
                    <a:gd name="T41" fmla="*/ 776 h 2211"/>
                    <a:gd name="T42" fmla="*/ 178 w 2281"/>
                    <a:gd name="T43" fmla="*/ 957 h 2211"/>
                    <a:gd name="T44" fmla="*/ 412 w 2281"/>
                    <a:gd name="T45" fmla="*/ 852 h 2211"/>
                    <a:gd name="T46" fmla="*/ 735 w 2281"/>
                    <a:gd name="T47" fmla="*/ 776 h 2211"/>
                    <a:gd name="T48" fmla="*/ 1030 w 2281"/>
                    <a:gd name="T49" fmla="*/ 753 h 2211"/>
                    <a:gd name="T50" fmla="*/ 1369 w 2281"/>
                    <a:gd name="T51" fmla="*/ 824 h 2211"/>
                    <a:gd name="T52" fmla="*/ 1649 w 2281"/>
                    <a:gd name="T53" fmla="*/ 938 h 2211"/>
                    <a:gd name="T54" fmla="*/ 1792 w 2281"/>
                    <a:gd name="T55" fmla="*/ 1056 h 2211"/>
                    <a:gd name="T56" fmla="*/ 1871 w 2281"/>
                    <a:gd name="T57" fmla="*/ 1173 h 2211"/>
                    <a:gd name="T58" fmla="*/ 1921 w 2281"/>
                    <a:gd name="T59" fmla="*/ 1173 h 2211"/>
                    <a:gd name="T60" fmla="*/ 1999 w 2281"/>
                    <a:gd name="T61" fmla="*/ 1104 h 2211"/>
                    <a:gd name="T62" fmla="*/ 2102 w 2281"/>
                    <a:gd name="T63" fmla="*/ 1022 h 2211"/>
                    <a:gd name="T64" fmla="*/ 2179 w 2281"/>
                    <a:gd name="T65" fmla="*/ 891 h 2211"/>
                    <a:gd name="T66" fmla="*/ 2219 w 2281"/>
                    <a:gd name="T67" fmla="*/ 722 h 2211"/>
                    <a:gd name="T68" fmla="*/ 2169 w 2281"/>
                    <a:gd name="T69" fmla="*/ 522 h 2211"/>
                    <a:gd name="T70" fmla="*/ 2062 w 2281"/>
                    <a:gd name="T71" fmla="*/ 345 h 2211"/>
                    <a:gd name="T72" fmla="*/ 1911 w 2281"/>
                    <a:gd name="T73" fmla="*/ 198 h 2211"/>
                    <a:gd name="T74" fmla="*/ 1685 w 2281"/>
                    <a:gd name="T75" fmla="*/ 114 h 2211"/>
                    <a:gd name="T76" fmla="*/ 1402 w 2281"/>
                    <a:gd name="T77" fmla="*/ 68 h 2211"/>
                    <a:gd name="T78" fmla="*/ 1041 w 2281"/>
                    <a:gd name="T79" fmla="*/ 68 h 2211"/>
                    <a:gd name="T80" fmla="*/ 641 w 2281"/>
                    <a:gd name="T81" fmla="*/ 198 h 2211"/>
                    <a:gd name="T82" fmla="*/ 927 w 2281"/>
                    <a:gd name="T83" fmla="*/ 68 h 2211"/>
                    <a:gd name="T84" fmla="*/ 1148 w 2281"/>
                    <a:gd name="T85" fmla="*/ 15 h 2211"/>
                    <a:gd name="T86" fmla="*/ 1431 w 2281"/>
                    <a:gd name="T87" fmla="*/ 0 h 2211"/>
                    <a:gd name="T88" fmla="*/ 1728 w 2281"/>
                    <a:gd name="T89" fmla="*/ 33 h 2211"/>
                    <a:gd name="T90" fmla="*/ 1959 w 2281"/>
                    <a:gd name="T91" fmla="*/ 152 h 2211"/>
                    <a:gd name="T92" fmla="*/ 2090 w 2281"/>
                    <a:gd name="T93" fmla="*/ 261 h 2211"/>
                    <a:gd name="T94" fmla="*/ 2191 w 2281"/>
                    <a:gd name="T95" fmla="*/ 412 h 2211"/>
                    <a:gd name="T96" fmla="*/ 2260 w 2281"/>
                    <a:gd name="T97" fmla="*/ 607 h 2211"/>
                    <a:gd name="T98" fmla="*/ 2281 w 2281"/>
                    <a:gd name="T99" fmla="*/ 824 h 2211"/>
                    <a:gd name="T100" fmla="*/ 2260 w 2281"/>
                    <a:gd name="T101" fmla="*/ 986 h 2211"/>
                    <a:gd name="T102" fmla="*/ 2169 w 2281"/>
                    <a:gd name="T103" fmla="*/ 1119 h 2211"/>
                    <a:gd name="T104" fmla="*/ 1808 w 2281"/>
                    <a:gd name="T105" fmla="*/ 1572 h 2211"/>
                    <a:gd name="T106" fmla="*/ 1764 w 2281"/>
                    <a:gd name="T107" fmla="*/ 1666 h 2211"/>
                    <a:gd name="T108" fmla="*/ 1777 w 2281"/>
                    <a:gd name="T109" fmla="*/ 1781 h 2211"/>
                    <a:gd name="T110" fmla="*/ 1892 w 2281"/>
                    <a:gd name="T111" fmla="*/ 1961 h 2211"/>
                    <a:gd name="T112" fmla="*/ 1947 w 2281"/>
                    <a:gd name="T113" fmla="*/ 2130 h 2211"/>
                    <a:gd name="T114" fmla="*/ 1959 w 2281"/>
                    <a:gd name="T115" fmla="*/ 2211 h 2211"/>
                    <a:gd name="T116" fmla="*/ 1881 w 2281"/>
                    <a:gd name="T117" fmla="*/ 2211 h 221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281"/>
                    <a:gd name="T178" fmla="*/ 0 h 2211"/>
                    <a:gd name="T179" fmla="*/ 2281 w 2281"/>
                    <a:gd name="T180" fmla="*/ 2211 h 221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281" h="2211">
                      <a:moveTo>
                        <a:pt x="1881" y="2211"/>
                      </a:moveTo>
                      <a:lnTo>
                        <a:pt x="1808" y="2031"/>
                      </a:lnTo>
                      <a:lnTo>
                        <a:pt x="1711" y="1898"/>
                      </a:lnTo>
                      <a:lnTo>
                        <a:pt x="1550" y="1719"/>
                      </a:lnTo>
                      <a:lnTo>
                        <a:pt x="1278" y="1552"/>
                      </a:lnTo>
                      <a:lnTo>
                        <a:pt x="979" y="1431"/>
                      </a:lnTo>
                      <a:lnTo>
                        <a:pt x="798" y="1421"/>
                      </a:lnTo>
                      <a:lnTo>
                        <a:pt x="588" y="1431"/>
                      </a:lnTo>
                      <a:lnTo>
                        <a:pt x="437" y="1519"/>
                      </a:lnTo>
                      <a:lnTo>
                        <a:pt x="221" y="1634"/>
                      </a:lnTo>
                      <a:lnTo>
                        <a:pt x="111" y="1648"/>
                      </a:lnTo>
                      <a:lnTo>
                        <a:pt x="63" y="1615"/>
                      </a:lnTo>
                      <a:lnTo>
                        <a:pt x="10" y="1519"/>
                      </a:lnTo>
                      <a:lnTo>
                        <a:pt x="0" y="1368"/>
                      </a:lnTo>
                      <a:lnTo>
                        <a:pt x="40" y="1150"/>
                      </a:lnTo>
                      <a:lnTo>
                        <a:pt x="139" y="875"/>
                      </a:lnTo>
                      <a:lnTo>
                        <a:pt x="257" y="625"/>
                      </a:lnTo>
                      <a:lnTo>
                        <a:pt x="412" y="397"/>
                      </a:lnTo>
                      <a:lnTo>
                        <a:pt x="499" y="295"/>
                      </a:lnTo>
                      <a:lnTo>
                        <a:pt x="320" y="559"/>
                      </a:lnTo>
                      <a:lnTo>
                        <a:pt x="221" y="776"/>
                      </a:lnTo>
                      <a:lnTo>
                        <a:pt x="178" y="957"/>
                      </a:lnTo>
                      <a:lnTo>
                        <a:pt x="412" y="852"/>
                      </a:lnTo>
                      <a:lnTo>
                        <a:pt x="735" y="776"/>
                      </a:lnTo>
                      <a:lnTo>
                        <a:pt x="1030" y="753"/>
                      </a:lnTo>
                      <a:lnTo>
                        <a:pt x="1369" y="824"/>
                      </a:lnTo>
                      <a:lnTo>
                        <a:pt x="1649" y="938"/>
                      </a:lnTo>
                      <a:lnTo>
                        <a:pt x="1792" y="1056"/>
                      </a:lnTo>
                      <a:lnTo>
                        <a:pt x="1871" y="1173"/>
                      </a:lnTo>
                      <a:lnTo>
                        <a:pt x="1921" y="1173"/>
                      </a:lnTo>
                      <a:lnTo>
                        <a:pt x="1999" y="1104"/>
                      </a:lnTo>
                      <a:lnTo>
                        <a:pt x="2102" y="1022"/>
                      </a:lnTo>
                      <a:lnTo>
                        <a:pt x="2179" y="891"/>
                      </a:lnTo>
                      <a:lnTo>
                        <a:pt x="2219" y="722"/>
                      </a:lnTo>
                      <a:lnTo>
                        <a:pt x="2169" y="522"/>
                      </a:lnTo>
                      <a:lnTo>
                        <a:pt x="2062" y="345"/>
                      </a:lnTo>
                      <a:lnTo>
                        <a:pt x="1911" y="198"/>
                      </a:lnTo>
                      <a:lnTo>
                        <a:pt x="1685" y="114"/>
                      </a:lnTo>
                      <a:lnTo>
                        <a:pt x="1402" y="68"/>
                      </a:lnTo>
                      <a:lnTo>
                        <a:pt x="1041" y="68"/>
                      </a:lnTo>
                      <a:lnTo>
                        <a:pt x="641" y="198"/>
                      </a:lnTo>
                      <a:lnTo>
                        <a:pt x="927" y="68"/>
                      </a:lnTo>
                      <a:lnTo>
                        <a:pt x="1148" y="15"/>
                      </a:lnTo>
                      <a:lnTo>
                        <a:pt x="1431" y="0"/>
                      </a:lnTo>
                      <a:lnTo>
                        <a:pt x="1728" y="33"/>
                      </a:lnTo>
                      <a:lnTo>
                        <a:pt x="1959" y="152"/>
                      </a:lnTo>
                      <a:lnTo>
                        <a:pt x="2090" y="261"/>
                      </a:lnTo>
                      <a:lnTo>
                        <a:pt x="2191" y="412"/>
                      </a:lnTo>
                      <a:lnTo>
                        <a:pt x="2260" y="607"/>
                      </a:lnTo>
                      <a:lnTo>
                        <a:pt x="2281" y="824"/>
                      </a:lnTo>
                      <a:lnTo>
                        <a:pt x="2260" y="986"/>
                      </a:lnTo>
                      <a:lnTo>
                        <a:pt x="2169" y="1119"/>
                      </a:lnTo>
                      <a:lnTo>
                        <a:pt x="1808" y="1572"/>
                      </a:lnTo>
                      <a:lnTo>
                        <a:pt x="1764" y="1666"/>
                      </a:lnTo>
                      <a:lnTo>
                        <a:pt x="1777" y="1781"/>
                      </a:lnTo>
                      <a:lnTo>
                        <a:pt x="1892" y="1961"/>
                      </a:lnTo>
                      <a:lnTo>
                        <a:pt x="1947" y="2130"/>
                      </a:lnTo>
                      <a:lnTo>
                        <a:pt x="1959" y="2211"/>
                      </a:lnTo>
                      <a:lnTo>
                        <a:pt x="1881" y="22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81" name="Freeform 97"/>
                <p:cNvSpPr>
                  <a:spLocks/>
                </p:cNvSpPr>
                <p:nvPr/>
              </p:nvSpPr>
              <p:spPr bwMode="auto">
                <a:xfrm>
                  <a:off x="2950" y="2539"/>
                  <a:ext cx="384" cy="353"/>
                </a:xfrm>
                <a:custGeom>
                  <a:avLst/>
                  <a:gdLst>
                    <a:gd name="T0" fmla="*/ 25 w 3069"/>
                    <a:gd name="T1" fmla="*/ 1303 h 2826"/>
                    <a:gd name="T2" fmla="*/ 146 w 3069"/>
                    <a:gd name="T3" fmla="*/ 1184 h 2826"/>
                    <a:gd name="T4" fmla="*/ 349 w 3069"/>
                    <a:gd name="T5" fmla="*/ 1038 h 2826"/>
                    <a:gd name="T6" fmla="*/ 604 w 3069"/>
                    <a:gd name="T7" fmla="*/ 924 h 2826"/>
                    <a:gd name="T8" fmla="*/ 927 w 3069"/>
                    <a:gd name="T9" fmla="*/ 809 h 2826"/>
                    <a:gd name="T10" fmla="*/ 1199 w 3069"/>
                    <a:gd name="T11" fmla="*/ 756 h 2826"/>
                    <a:gd name="T12" fmla="*/ 1416 w 3069"/>
                    <a:gd name="T13" fmla="*/ 756 h 2826"/>
                    <a:gd name="T14" fmla="*/ 1622 w 3069"/>
                    <a:gd name="T15" fmla="*/ 560 h 2826"/>
                    <a:gd name="T16" fmla="*/ 1946 w 3069"/>
                    <a:gd name="T17" fmla="*/ 328 h 2826"/>
                    <a:gd name="T18" fmla="*/ 2197 w 3069"/>
                    <a:gd name="T19" fmla="*/ 199 h 2826"/>
                    <a:gd name="T20" fmla="*/ 2373 w 3069"/>
                    <a:gd name="T21" fmla="*/ 137 h 2826"/>
                    <a:gd name="T22" fmla="*/ 2513 w 3069"/>
                    <a:gd name="T23" fmla="*/ 118 h 2826"/>
                    <a:gd name="T24" fmla="*/ 2605 w 3069"/>
                    <a:gd name="T25" fmla="*/ 137 h 2826"/>
                    <a:gd name="T26" fmla="*/ 2620 w 3069"/>
                    <a:gd name="T27" fmla="*/ 163 h 2826"/>
                    <a:gd name="T28" fmla="*/ 2636 w 3069"/>
                    <a:gd name="T29" fmla="*/ 247 h 2826"/>
                    <a:gd name="T30" fmla="*/ 2605 w 3069"/>
                    <a:gd name="T31" fmla="*/ 328 h 2826"/>
                    <a:gd name="T32" fmla="*/ 2503 w 3069"/>
                    <a:gd name="T33" fmla="*/ 463 h 2826"/>
                    <a:gd name="T34" fmla="*/ 2348 w 3069"/>
                    <a:gd name="T35" fmla="*/ 596 h 2826"/>
                    <a:gd name="T36" fmla="*/ 2116 w 3069"/>
                    <a:gd name="T37" fmla="*/ 776 h 2826"/>
                    <a:gd name="T38" fmla="*/ 1936 w 3069"/>
                    <a:gd name="T39" fmla="*/ 872 h 2826"/>
                    <a:gd name="T40" fmla="*/ 1829 w 3069"/>
                    <a:gd name="T41" fmla="*/ 894 h 2826"/>
                    <a:gd name="T42" fmla="*/ 2009 w 3069"/>
                    <a:gd name="T43" fmla="*/ 1027 h 2826"/>
                    <a:gd name="T44" fmla="*/ 2178 w 3069"/>
                    <a:gd name="T45" fmla="*/ 1221 h 2826"/>
                    <a:gd name="T46" fmla="*/ 2256 w 3069"/>
                    <a:gd name="T47" fmla="*/ 1369 h 2826"/>
                    <a:gd name="T48" fmla="*/ 2337 w 3069"/>
                    <a:gd name="T49" fmla="*/ 1581 h 2826"/>
                    <a:gd name="T50" fmla="*/ 2373 w 3069"/>
                    <a:gd name="T51" fmla="*/ 1835 h 2826"/>
                    <a:gd name="T52" fmla="*/ 2388 w 3069"/>
                    <a:gd name="T53" fmla="*/ 2064 h 2826"/>
                    <a:gd name="T54" fmla="*/ 2396 w 3069"/>
                    <a:gd name="T55" fmla="*/ 2381 h 2826"/>
                    <a:gd name="T56" fmla="*/ 2360 w 3069"/>
                    <a:gd name="T57" fmla="*/ 2608 h 2826"/>
                    <a:gd name="T58" fmla="*/ 2488 w 3069"/>
                    <a:gd name="T59" fmla="*/ 2542 h 2826"/>
                    <a:gd name="T60" fmla="*/ 2827 w 3069"/>
                    <a:gd name="T61" fmla="*/ 2657 h 2826"/>
                    <a:gd name="T62" fmla="*/ 2944 w 3069"/>
                    <a:gd name="T63" fmla="*/ 2826 h 2826"/>
                    <a:gd name="T64" fmla="*/ 2966 w 3069"/>
                    <a:gd name="T65" fmla="*/ 2608 h 2826"/>
                    <a:gd name="T66" fmla="*/ 3069 w 3069"/>
                    <a:gd name="T67" fmla="*/ 2555 h 2826"/>
                    <a:gd name="T68" fmla="*/ 3055 w 3069"/>
                    <a:gd name="T69" fmla="*/ 2381 h 2826"/>
                    <a:gd name="T70" fmla="*/ 2859 w 3069"/>
                    <a:gd name="T71" fmla="*/ 2229 h 2826"/>
                    <a:gd name="T72" fmla="*/ 2966 w 3069"/>
                    <a:gd name="T73" fmla="*/ 2030 h 2826"/>
                    <a:gd name="T74" fmla="*/ 2930 w 3069"/>
                    <a:gd name="T75" fmla="*/ 1898 h 2826"/>
                    <a:gd name="T76" fmla="*/ 2488 w 3069"/>
                    <a:gd name="T77" fmla="*/ 1847 h 2826"/>
                    <a:gd name="T78" fmla="*/ 2436 w 3069"/>
                    <a:gd name="T79" fmla="*/ 1619 h 2826"/>
                    <a:gd name="T80" fmla="*/ 2373 w 3069"/>
                    <a:gd name="T81" fmla="*/ 1420 h 2826"/>
                    <a:gd name="T82" fmla="*/ 2319 w 3069"/>
                    <a:gd name="T83" fmla="*/ 1255 h 2826"/>
                    <a:gd name="T84" fmla="*/ 2513 w 3069"/>
                    <a:gd name="T85" fmla="*/ 942 h 2826"/>
                    <a:gd name="T86" fmla="*/ 2658 w 3069"/>
                    <a:gd name="T87" fmla="*/ 677 h 2826"/>
                    <a:gd name="T88" fmla="*/ 2771 w 3069"/>
                    <a:gd name="T89" fmla="*/ 397 h 2826"/>
                    <a:gd name="T90" fmla="*/ 2816 w 3069"/>
                    <a:gd name="T91" fmla="*/ 209 h 2826"/>
                    <a:gd name="T92" fmla="*/ 2796 w 3069"/>
                    <a:gd name="T93" fmla="*/ 80 h 2826"/>
                    <a:gd name="T94" fmla="*/ 2717 w 3069"/>
                    <a:gd name="T95" fmla="*/ 13 h 2826"/>
                    <a:gd name="T96" fmla="*/ 2595 w 3069"/>
                    <a:gd name="T97" fmla="*/ 0 h 2826"/>
                    <a:gd name="T98" fmla="*/ 2436 w 3069"/>
                    <a:gd name="T99" fmla="*/ 13 h 2826"/>
                    <a:gd name="T100" fmla="*/ 2231 w 3069"/>
                    <a:gd name="T101" fmla="*/ 80 h 2826"/>
                    <a:gd name="T102" fmla="*/ 1920 w 3069"/>
                    <a:gd name="T103" fmla="*/ 265 h 2826"/>
                    <a:gd name="T104" fmla="*/ 1586 w 3069"/>
                    <a:gd name="T105" fmla="*/ 529 h 2826"/>
                    <a:gd name="T106" fmla="*/ 1393 w 3069"/>
                    <a:gd name="T107" fmla="*/ 690 h 2826"/>
                    <a:gd name="T108" fmla="*/ 1006 w 3069"/>
                    <a:gd name="T109" fmla="*/ 725 h 2826"/>
                    <a:gd name="T110" fmla="*/ 711 w 3069"/>
                    <a:gd name="T111" fmla="*/ 809 h 2826"/>
                    <a:gd name="T112" fmla="*/ 430 w 3069"/>
                    <a:gd name="T113" fmla="*/ 942 h 2826"/>
                    <a:gd name="T114" fmla="*/ 194 w 3069"/>
                    <a:gd name="T115" fmla="*/ 1074 h 2826"/>
                    <a:gd name="T116" fmla="*/ 66 w 3069"/>
                    <a:gd name="T117" fmla="*/ 1184 h 2826"/>
                    <a:gd name="T118" fmla="*/ 0 w 3069"/>
                    <a:gd name="T119" fmla="*/ 1269 h 2826"/>
                    <a:gd name="T120" fmla="*/ 25 w 3069"/>
                    <a:gd name="T121" fmla="*/ 1303 h 282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3069"/>
                    <a:gd name="T184" fmla="*/ 0 h 2826"/>
                    <a:gd name="T185" fmla="*/ 3069 w 3069"/>
                    <a:gd name="T186" fmla="*/ 2826 h 2826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3069" h="2826">
                      <a:moveTo>
                        <a:pt x="25" y="1303"/>
                      </a:moveTo>
                      <a:lnTo>
                        <a:pt x="146" y="1184"/>
                      </a:lnTo>
                      <a:lnTo>
                        <a:pt x="349" y="1038"/>
                      </a:lnTo>
                      <a:lnTo>
                        <a:pt x="604" y="924"/>
                      </a:lnTo>
                      <a:lnTo>
                        <a:pt x="927" y="809"/>
                      </a:lnTo>
                      <a:lnTo>
                        <a:pt x="1199" y="756"/>
                      </a:lnTo>
                      <a:lnTo>
                        <a:pt x="1416" y="756"/>
                      </a:lnTo>
                      <a:lnTo>
                        <a:pt x="1622" y="560"/>
                      </a:lnTo>
                      <a:lnTo>
                        <a:pt x="1946" y="328"/>
                      </a:lnTo>
                      <a:lnTo>
                        <a:pt x="2197" y="199"/>
                      </a:lnTo>
                      <a:lnTo>
                        <a:pt x="2373" y="137"/>
                      </a:lnTo>
                      <a:lnTo>
                        <a:pt x="2513" y="118"/>
                      </a:lnTo>
                      <a:lnTo>
                        <a:pt x="2605" y="137"/>
                      </a:lnTo>
                      <a:lnTo>
                        <a:pt x="2620" y="163"/>
                      </a:lnTo>
                      <a:lnTo>
                        <a:pt x="2636" y="247"/>
                      </a:lnTo>
                      <a:lnTo>
                        <a:pt x="2605" y="328"/>
                      </a:lnTo>
                      <a:lnTo>
                        <a:pt x="2503" y="463"/>
                      </a:lnTo>
                      <a:lnTo>
                        <a:pt x="2348" y="596"/>
                      </a:lnTo>
                      <a:lnTo>
                        <a:pt x="2116" y="776"/>
                      </a:lnTo>
                      <a:lnTo>
                        <a:pt x="1936" y="872"/>
                      </a:lnTo>
                      <a:lnTo>
                        <a:pt x="1829" y="894"/>
                      </a:lnTo>
                      <a:lnTo>
                        <a:pt x="2009" y="1027"/>
                      </a:lnTo>
                      <a:lnTo>
                        <a:pt x="2178" y="1221"/>
                      </a:lnTo>
                      <a:lnTo>
                        <a:pt x="2256" y="1369"/>
                      </a:lnTo>
                      <a:lnTo>
                        <a:pt x="2337" y="1581"/>
                      </a:lnTo>
                      <a:lnTo>
                        <a:pt x="2373" y="1835"/>
                      </a:lnTo>
                      <a:lnTo>
                        <a:pt x="2388" y="2064"/>
                      </a:lnTo>
                      <a:lnTo>
                        <a:pt x="2396" y="2381"/>
                      </a:lnTo>
                      <a:lnTo>
                        <a:pt x="2360" y="2608"/>
                      </a:lnTo>
                      <a:lnTo>
                        <a:pt x="2488" y="2542"/>
                      </a:lnTo>
                      <a:lnTo>
                        <a:pt x="2827" y="2657"/>
                      </a:lnTo>
                      <a:lnTo>
                        <a:pt x="2944" y="2826"/>
                      </a:lnTo>
                      <a:lnTo>
                        <a:pt x="2966" y="2608"/>
                      </a:lnTo>
                      <a:lnTo>
                        <a:pt x="3069" y="2555"/>
                      </a:lnTo>
                      <a:lnTo>
                        <a:pt x="3055" y="2381"/>
                      </a:lnTo>
                      <a:lnTo>
                        <a:pt x="2859" y="2229"/>
                      </a:lnTo>
                      <a:lnTo>
                        <a:pt x="2966" y="2030"/>
                      </a:lnTo>
                      <a:lnTo>
                        <a:pt x="2930" y="1898"/>
                      </a:lnTo>
                      <a:lnTo>
                        <a:pt x="2488" y="1847"/>
                      </a:lnTo>
                      <a:lnTo>
                        <a:pt x="2436" y="1619"/>
                      </a:lnTo>
                      <a:lnTo>
                        <a:pt x="2373" y="1420"/>
                      </a:lnTo>
                      <a:lnTo>
                        <a:pt x="2319" y="1255"/>
                      </a:lnTo>
                      <a:lnTo>
                        <a:pt x="2513" y="942"/>
                      </a:lnTo>
                      <a:lnTo>
                        <a:pt x="2658" y="677"/>
                      </a:lnTo>
                      <a:lnTo>
                        <a:pt x="2771" y="397"/>
                      </a:lnTo>
                      <a:lnTo>
                        <a:pt x="2816" y="209"/>
                      </a:lnTo>
                      <a:lnTo>
                        <a:pt x="2796" y="80"/>
                      </a:lnTo>
                      <a:lnTo>
                        <a:pt x="2717" y="13"/>
                      </a:lnTo>
                      <a:lnTo>
                        <a:pt x="2595" y="0"/>
                      </a:lnTo>
                      <a:lnTo>
                        <a:pt x="2436" y="13"/>
                      </a:lnTo>
                      <a:lnTo>
                        <a:pt x="2231" y="80"/>
                      </a:lnTo>
                      <a:lnTo>
                        <a:pt x="1920" y="265"/>
                      </a:lnTo>
                      <a:lnTo>
                        <a:pt x="1586" y="529"/>
                      </a:lnTo>
                      <a:lnTo>
                        <a:pt x="1393" y="690"/>
                      </a:lnTo>
                      <a:lnTo>
                        <a:pt x="1006" y="725"/>
                      </a:lnTo>
                      <a:lnTo>
                        <a:pt x="711" y="809"/>
                      </a:lnTo>
                      <a:lnTo>
                        <a:pt x="430" y="942"/>
                      </a:lnTo>
                      <a:lnTo>
                        <a:pt x="194" y="1074"/>
                      </a:lnTo>
                      <a:lnTo>
                        <a:pt x="66" y="1184"/>
                      </a:lnTo>
                      <a:lnTo>
                        <a:pt x="0" y="1269"/>
                      </a:lnTo>
                      <a:lnTo>
                        <a:pt x="25" y="130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82" name="Freeform 98"/>
                <p:cNvSpPr>
                  <a:spLocks/>
                </p:cNvSpPr>
                <p:nvPr/>
              </p:nvSpPr>
              <p:spPr bwMode="auto">
                <a:xfrm>
                  <a:off x="2826" y="2642"/>
                  <a:ext cx="145" cy="136"/>
                </a:xfrm>
                <a:custGeom>
                  <a:avLst/>
                  <a:gdLst>
                    <a:gd name="T0" fmla="*/ 1082 w 1159"/>
                    <a:gd name="T1" fmla="*/ 332 h 1093"/>
                    <a:gd name="T2" fmla="*/ 995 w 1159"/>
                    <a:gd name="T3" fmla="*/ 232 h 1093"/>
                    <a:gd name="T4" fmla="*/ 839 w 1159"/>
                    <a:gd name="T5" fmla="*/ 133 h 1093"/>
                    <a:gd name="T6" fmla="*/ 581 w 1159"/>
                    <a:gd name="T7" fmla="*/ 70 h 1093"/>
                    <a:gd name="T8" fmla="*/ 581 w 1159"/>
                    <a:gd name="T9" fmla="*/ 316 h 1093"/>
                    <a:gd name="T10" fmla="*/ 815 w 1159"/>
                    <a:gd name="T11" fmla="*/ 360 h 1093"/>
                    <a:gd name="T12" fmla="*/ 954 w 1159"/>
                    <a:gd name="T13" fmla="*/ 493 h 1093"/>
                    <a:gd name="T14" fmla="*/ 932 w 1159"/>
                    <a:gd name="T15" fmla="*/ 545 h 1093"/>
                    <a:gd name="T16" fmla="*/ 772 w 1159"/>
                    <a:gd name="T17" fmla="*/ 431 h 1093"/>
                    <a:gd name="T18" fmla="*/ 530 w 1159"/>
                    <a:gd name="T19" fmla="*/ 360 h 1093"/>
                    <a:gd name="T20" fmla="*/ 335 w 1159"/>
                    <a:gd name="T21" fmla="*/ 360 h 1093"/>
                    <a:gd name="T22" fmla="*/ 129 w 1159"/>
                    <a:gd name="T23" fmla="*/ 431 h 1093"/>
                    <a:gd name="T24" fmla="*/ 180 w 1159"/>
                    <a:gd name="T25" fmla="*/ 614 h 1093"/>
                    <a:gd name="T26" fmla="*/ 412 w 1159"/>
                    <a:gd name="T27" fmla="*/ 545 h 1093"/>
                    <a:gd name="T28" fmla="*/ 644 w 1159"/>
                    <a:gd name="T29" fmla="*/ 545 h 1093"/>
                    <a:gd name="T30" fmla="*/ 732 w 1159"/>
                    <a:gd name="T31" fmla="*/ 596 h 1093"/>
                    <a:gd name="T32" fmla="*/ 726 w 1159"/>
                    <a:gd name="T33" fmla="*/ 626 h 1093"/>
                    <a:gd name="T34" fmla="*/ 611 w 1159"/>
                    <a:gd name="T35" fmla="*/ 614 h 1093"/>
                    <a:gd name="T36" fmla="*/ 464 w 1159"/>
                    <a:gd name="T37" fmla="*/ 614 h 1093"/>
                    <a:gd name="T38" fmla="*/ 313 w 1159"/>
                    <a:gd name="T39" fmla="*/ 658 h 1093"/>
                    <a:gd name="T40" fmla="*/ 93 w 1159"/>
                    <a:gd name="T41" fmla="*/ 779 h 1093"/>
                    <a:gd name="T42" fmla="*/ 93 w 1159"/>
                    <a:gd name="T43" fmla="*/ 993 h 1093"/>
                    <a:gd name="T44" fmla="*/ 298 w 1159"/>
                    <a:gd name="T45" fmla="*/ 876 h 1093"/>
                    <a:gd name="T46" fmla="*/ 530 w 1159"/>
                    <a:gd name="T47" fmla="*/ 809 h 1093"/>
                    <a:gd name="T48" fmla="*/ 674 w 1159"/>
                    <a:gd name="T49" fmla="*/ 827 h 1093"/>
                    <a:gd name="T50" fmla="*/ 674 w 1159"/>
                    <a:gd name="T51" fmla="*/ 861 h 1093"/>
                    <a:gd name="T52" fmla="*/ 530 w 1159"/>
                    <a:gd name="T53" fmla="*/ 861 h 1093"/>
                    <a:gd name="T54" fmla="*/ 282 w 1159"/>
                    <a:gd name="T55" fmla="*/ 926 h 1093"/>
                    <a:gd name="T56" fmla="*/ 55 w 1159"/>
                    <a:gd name="T57" fmla="*/ 1093 h 1093"/>
                    <a:gd name="T58" fmla="*/ 0 w 1159"/>
                    <a:gd name="T59" fmla="*/ 809 h 1093"/>
                    <a:gd name="T60" fmla="*/ 129 w 1159"/>
                    <a:gd name="T61" fmla="*/ 649 h 1093"/>
                    <a:gd name="T62" fmla="*/ 40 w 1159"/>
                    <a:gd name="T63" fmla="*/ 431 h 1093"/>
                    <a:gd name="T64" fmla="*/ 170 w 1159"/>
                    <a:gd name="T65" fmla="*/ 346 h 1093"/>
                    <a:gd name="T66" fmla="*/ 349 w 1159"/>
                    <a:gd name="T67" fmla="*/ 316 h 1093"/>
                    <a:gd name="T68" fmla="*/ 491 w 1159"/>
                    <a:gd name="T69" fmla="*/ 316 h 1093"/>
                    <a:gd name="T70" fmla="*/ 540 w 1159"/>
                    <a:gd name="T71" fmla="*/ 0 h 1093"/>
                    <a:gd name="T72" fmla="*/ 700 w 1159"/>
                    <a:gd name="T73" fmla="*/ 16 h 1093"/>
                    <a:gd name="T74" fmla="*/ 865 w 1159"/>
                    <a:gd name="T75" fmla="*/ 70 h 1093"/>
                    <a:gd name="T76" fmla="*/ 1043 w 1159"/>
                    <a:gd name="T77" fmla="*/ 169 h 1093"/>
                    <a:gd name="T78" fmla="*/ 1159 w 1159"/>
                    <a:gd name="T79" fmla="*/ 265 h 1093"/>
                    <a:gd name="T80" fmla="*/ 1082 w 1159"/>
                    <a:gd name="T81" fmla="*/ 332 h 1093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159"/>
                    <a:gd name="T124" fmla="*/ 0 h 1093"/>
                    <a:gd name="T125" fmla="*/ 1159 w 1159"/>
                    <a:gd name="T126" fmla="*/ 1093 h 1093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159" h="1093">
                      <a:moveTo>
                        <a:pt x="1082" y="332"/>
                      </a:moveTo>
                      <a:lnTo>
                        <a:pt x="995" y="232"/>
                      </a:lnTo>
                      <a:lnTo>
                        <a:pt x="839" y="133"/>
                      </a:lnTo>
                      <a:lnTo>
                        <a:pt x="581" y="70"/>
                      </a:lnTo>
                      <a:lnTo>
                        <a:pt x="581" y="316"/>
                      </a:lnTo>
                      <a:lnTo>
                        <a:pt x="815" y="360"/>
                      </a:lnTo>
                      <a:lnTo>
                        <a:pt x="954" y="493"/>
                      </a:lnTo>
                      <a:lnTo>
                        <a:pt x="932" y="545"/>
                      </a:lnTo>
                      <a:lnTo>
                        <a:pt x="772" y="431"/>
                      </a:lnTo>
                      <a:lnTo>
                        <a:pt x="530" y="360"/>
                      </a:lnTo>
                      <a:lnTo>
                        <a:pt x="335" y="360"/>
                      </a:lnTo>
                      <a:lnTo>
                        <a:pt x="129" y="431"/>
                      </a:lnTo>
                      <a:lnTo>
                        <a:pt x="180" y="614"/>
                      </a:lnTo>
                      <a:lnTo>
                        <a:pt x="412" y="545"/>
                      </a:lnTo>
                      <a:lnTo>
                        <a:pt x="644" y="545"/>
                      </a:lnTo>
                      <a:lnTo>
                        <a:pt x="732" y="596"/>
                      </a:lnTo>
                      <a:lnTo>
                        <a:pt x="726" y="626"/>
                      </a:lnTo>
                      <a:lnTo>
                        <a:pt x="611" y="614"/>
                      </a:lnTo>
                      <a:lnTo>
                        <a:pt x="464" y="614"/>
                      </a:lnTo>
                      <a:lnTo>
                        <a:pt x="313" y="658"/>
                      </a:lnTo>
                      <a:lnTo>
                        <a:pt x="93" y="779"/>
                      </a:lnTo>
                      <a:lnTo>
                        <a:pt x="93" y="993"/>
                      </a:lnTo>
                      <a:lnTo>
                        <a:pt x="298" y="876"/>
                      </a:lnTo>
                      <a:lnTo>
                        <a:pt x="530" y="809"/>
                      </a:lnTo>
                      <a:lnTo>
                        <a:pt x="674" y="827"/>
                      </a:lnTo>
                      <a:lnTo>
                        <a:pt x="674" y="861"/>
                      </a:lnTo>
                      <a:lnTo>
                        <a:pt x="530" y="861"/>
                      </a:lnTo>
                      <a:lnTo>
                        <a:pt x="282" y="926"/>
                      </a:lnTo>
                      <a:lnTo>
                        <a:pt x="55" y="1093"/>
                      </a:lnTo>
                      <a:lnTo>
                        <a:pt x="0" y="809"/>
                      </a:lnTo>
                      <a:lnTo>
                        <a:pt x="129" y="649"/>
                      </a:lnTo>
                      <a:lnTo>
                        <a:pt x="40" y="431"/>
                      </a:lnTo>
                      <a:lnTo>
                        <a:pt x="170" y="346"/>
                      </a:lnTo>
                      <a:lnTo>
                        <a:pt x="349" y="316"/>
                      </a:lnTo>
                      <a:lnTo>
                        <a:pt x="491" y="316"/>
                      </a:lnTo>
                      <a:lnTo>
                        <a:pt x="540" y="0"/>
                      </a:lnTo>
                      <a:lnTo>
                        <a:pt x="700" y="16"/>
                      </a:lnTo>
                      <a:lnTo>
                        <a:pt x="865" y="70"/>
                      </a:lnTo>
                      <a:lnTo>
                        <a:pt x="1043" y="169"/>
                      </a:lnTo>
                      <a:lnTo>
                        <a:pt x="1159" y="265"/>
                      </a:lnTo>
                      <a:lnTo>
                        <a:pt x="1082" y="33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83" name="Freeform 99"/>
                <p:cNvSpPr>
                  <a:spLocks/>
                </p:cNvSpPr>
                <p:nvPr/>
              </p:nvSpPr>
              <p:spPr bwMode="auto">
                <a:xfrm>
                  <a:off x="2828" y="2770"/>
                  <a:ext cx="471" cy="403"/>
                </a:xfrm>
                <a:custGeom>
                  <a:avLst/>
                  <a:gdLst>
                    <a:gd name="T0" fmla="*/ 525 w 3767"/>
                    <a:gd name="T1" fmla="*/ 364 h 3223"/>
                    <a:gd name="T2" fmla="*/ 486 w 3767"/>
                    <a:gd name="T3" fmla="*/ 748 h 3223"/>
                    <a:gd name="T4" fmla="*/ 486 w 3767"/>
                    <a:gd name="T5" fmla="*/ 1046 h 3223"/>
                    <a:gd name="T6" fmla="*/ 515 w 3767"/>
                    <a:gd name="T7" fmla="*/ 1555 h 3223"/>
                    <a:gd name="T8" fmla="*/ 608 w 3767"/>
                    <a:gd name="T9" fmla="*/ 1982 h 3223"/>
                    <a:gd name="T10" fmla="*/ 735 w 3767"/>
                    <a:gd name="T11" fmla="*/ 2399 h 3223"/>
                    <a:gd name="T12" fmla="*/ 904 w 3767"/>
                    <a:gd name="T13" fmla="*/ 2806 h 3223"/>
                    <a:gd name="T14" fmla="*/ 1046 w 3767"/>
                    <a:gd name="T15" fmla="*/ 3023 h 3223"/>
                    <a:gd name="T16" fmla="*/ 1189 w 3767"/>
                    <a:gd name="T17" fmla="*/ 3108 h 3223"/>
                    <a:gd name="T18" fmla="*/ 1344 w 3767"/>
                    <a:gd name="T19" fmla="*/ 3153 h 3223"/>
                    <a:gd name="T20" fmla="*/ 1499 w 3767"/>
                    <a:gd name="T21" fmla="*/ 3140 h 3223"/>
                    <a:gd name="T22" fmla="*/ 1777 w 3767"/>
                    <a:gd name="T23" fmla="*/ 3072 h 3223"/>
                    <a:gd name="T24" fmla="*/ 2009 w 3767"/>
                    <a:gd name="T25" fmla="*/ 2924 h 3223"/>
                    <a:gd name="T26" fmla="*/ 2408 w 3767"/>
                    <a:gd name="T27" fmla="*/ 2611 h 3223"/>
                    <a:gd name="T28" fmla="*/ 2761 w 3767"/>
                    <a:gd name="T29" fmla="*/ 2262 h 3223"/>
                    <a:gd name="T30" fmla="*/ 2989 w 3767"/>
                    <a:gd name="T31" fmla="*/ 1954 h 3223"/>
                    <a:gd name="T32" fmla="*/ 3136 w 3767"/>
                    <a:gd name="T33" fmla="*/ 1688 h 3223"/>
                    <a:gd name="T34" fmla="*/ 3265 w 3767"/>
                    <a:gd name="T35" fmla="*/ 1357 h 3223"/>
                    <a:gd name="T36" fmla="*/ 3328 w 3767"/>
                    <a:gd name="T37" fmla="*/ 1143 h 3223"/>
                    <a:gd name="T38" fmla="*/ 3652 w 3767"/>
                    <a:gd name="T39" fmla="*/ 1011 h 3223"/>
                    <a:gd name="T40" fmla="*/ 3767 w 3767"/>
                    <a:gd name="T41" fmla="*/ 1110 h 3223"/>
                    <a:gd name="T42" fmla="*/ 3638 w 3767"/>
                    <a:gd name="T43" fmla="*/ 1110 h 3223"/>
                    <a:gd name="T44" fmla="*/ 3428 w 3767"/>
                    <a:gd name="T45" fmla="*/ 1555 h 3223"/>
                    <a:gd name="T46" fmla="*/ 3251 w 3767"/>
                    <a:gd name="T47" fmla="*/ 1688 h 3223"/>
                    <a:gd name="T48" fmla="*/ 2966 w 3767"/>
                    <a:gd name="T49" fmla="*/ 2101 h 3223"/>
                    <a:gd name="T50" fmla="*/ 2735 w 3767"/>
                    <a:gd name="T51" fmla="*/ 2379 h 3223"/>
                    <a:gd name="T52" fmla="*/ 2467 w 3767"/>
                    <a:gd name="T53" fmla="*/ 2644 h 3223"/>
                    <a:gd name="T54" fmla="*/ 2124 w 3767"/>
                    <a:gd name="T55" fmla="*/ 2924 h 3223"/>
                    <a:gd name="T56" fmla="*/ 1896 w 3767"/>
                    <a:gd name="T57" fmla="*/ 3090 h 3223"/>
                    <a:gd name="T58" fmla="*/ 1584 w 3767"/>
                    <a:gd name="T59" fmla="*/ 3189 h 3223"/>
                    <a:gd name="T60" fmla="*/ 1433 w 3767"/>
                    <a:gd name="T61" fmla="*/ 3223 h 3223"/>
                    <a:gd name="T62" fmla="*/ 1237 w 3767"/>
                    <a:gd name="T63" fmla="*/ 3223 h 3223"/>
                    <a:gd name="T64" fmla="*/ 1067 w 3767"/>
                    <a:gd name="T65" fmla="*/ 3140 h 3223"/>
                    <a:gd name="T66" fmla="*/ 917 w 3767"/>
                    <a:gd name="T67" fmla="*/ 2975 h 3223"/>
                    <a:gd name="T68" fmla="*/ 787 w 3767"/>
                    <a:gd name="T69" fmla="*/ 2725 h 3223"/>
                    <a:gd name="T70" fmla="*/ 542 w 3767"/>
                    <a:gd name="T71" fmla="*/ 2034 h 3223"/>
                    <a:gd name="T72" fmla="*/ 449 w 3767"/>
                    <a:gd name="T73" fmla="*/ 1626 h 3223"/>
                    <a:gd name="T74" fmla="*/ 427 w 3767"/>
                    <a:gd name="T75" fmla="*/ 1143 h 3223"/>
                    <a:gd name="T76" fmla="*/ 408 w 3767"/>
                    <a:gd name="T77" fmla="*/ 761 h 3223"/>
                    <a:gd name="T78" fmla="*/ 231 w 3767"/>
                    <a:gd name="T79" fmla="*/ 515 h 3223"/>
                    <a:gd name="T80" fmla="*/ 165 w 3767"/>
                    <a:gd name="T81" fmla="*/ 600 h 3223"/>
                    <a:gd name="T82" fmla="*/ 61 w 3767"/>
                    <a:gd name="T83" fmla="*/ 544 h 3223"/>
                    <a:gd name="T84" fmla="*/ 165 w 3767"/>
                    <a:gd name="T85" fmla="*/ 147 h 3223"/>
                    <a:gd name="T86" fmla="*/ 0 w 3767"/>
                    <a:gd name="T87" fmla="*/ 107 h 3223"/>
                    <a:gd name="T88" fmla="*/ 40 w 3767"/>
                    <a:gd name="T89" fmla="*/ 0 h 3223"/>
                    <a:gd name="T90" fmla="*/ 257 w 3767"/>
                    <a:gd name="T91" fmla="*/ 70 h 3223"/>
                    <a:gd name="T92" fmla="*/ 408 w 3767"/>
                    <a:gd name="T93" fmla="*/ 183 h 3223"/>
                    <a:gd name="T94" fmla="*/ 504 w 3767"/>
                    <a:gd name="T95" fmla="*/ 302 h 3223"/>
                    <a:gd name="T96" fmla="*/ 525 w 3767"/>
                    <a:gd name="T97" fmla="*/ 364 h 3223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3767"/>
                    <a:gd name="T148" fmla="*/ 0 h 3223"/>
                    <a:gd name="T149" fmla="*/ 3767 w 3767"/>
                    <a:gd name="T150" fmla="*/ 3223 h 3223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3767" h="3223">
                      <a:moveTo>
                        <a:pt x="525" y="364"/>
                      </a:moveTo>
                      <a:lnTo>
                        <a:pt x="486" y="748"/>
                      </a:lnTo>
                      <a:lnTo>
                        <a:pt x="486" y="1046"/>
                      </a:lnTo>
                      <a:lnTo>
                        <a:pt x="515" y="1555"/>
                      </a:lnTo>
                      <a:lnTo>
                        <a:pt x="608" y="1982"/>
                      </a:lnTo>
                      <a:lnTo>
                        <a:pt x="735" y="2399"/>
                      </a:lnTo>
                      <a:lnTo>
                        <a:pt x="904" y="2806"/>
                      </a:lnTo>
                      <a:lnTo>
                        <a:pt x="1046" y="3023"/>
                      </a:lnTo>
                      <a:lnTo>
                        <a:pt x="1189" y="3108"/>
                      </a:lnTo>
                      <a:lnTo>
                        <a:pt x="1344" y="3153"/>
                      </a:lnTo>
                      <a:lnTo>
                        <a:pt x="1499" y="3140"/>
                      </a:lnTo>
                      <a:lnTo>
                        <a:pt x="1777" y="3072"/>
                      </a:lnTo>
                      <a:lnTo>
                        <a:pt x="2009" y="2924"/>
                      </a:lnTo>
                      <a:lnTo>
                        <a:pt x="2408" y="2611"/>
                      </a:lnTo>
                      <a:lnTo>
                        <a:pt x="2761" y="2262"/>
                      </a:lnTo>
                      <a:lnTo>
                        <a:pt x="2989" y="1954"/>
                      </a:lnTo>
                      <a:lnTo>
                        <a:pt x="3136" y="1688"/>
                      </a:lnTo>
                      <a:lnTo>
                        <a:pt x="3265" y="1357"/>
                      </a:lnTo>
                      <a:lnTo>
                        <a:pt x="3328" y="1143"/>
                      </a:lnTo>
                      <a:lnTo>
                        <a:pt x="3652" y="1011"/>
                      </a:lnTo>
                      <a:lnTo>
                        <a:pt x="3767" y="1110"/>
                      </a:lnTo>
                      <a:lnTo>
                        <a:pt x="3638" y="1110"/>
                      </a:lnTo>
                      <a:lnTo>
                        <a:pt x="3428" y="1555"/>
                      </a:lnTo>
                      <a:lnTo>
                        <a:pt x="3251" y="1688"/>
                      </a:lnTo>
                      <a:lnTo>
                        <a:pt x="2966" y="2101"/>
                      </a:lnTo>
                      <a:lnTo>
                        <a:pt x="2735" y="2379"/>
                      </a:lnTo>
                      <a:lnTo>
                        <a:pt x="2467" y="2644"/>
                      </a:lnTo>
                      <a:lnTo>
                        <a:pt x="2124" y="2924"/>
                      </a:lnTo>
                      <a:lnTo>
                        <a:pt x="1896" y="3090"/>
                      </a:lnTo>
                      <a:lnTo>
                        <a:pt x="1584" y="3189"/>
                      </a:lnTo>
                      <a:lnTo>
                        <a:pt x="1433" y="3223"/>
                      </a:lnTo>
                      <a:lnTo>
                        <a:pt x="1237" y="3223"/>
                      </a:lnTo>
                      <a:lnTo>
                        <a:pt x="1067" y="3140"/>
                      </a:lnTo>
                      <a:lnTo>
                        <a:pt x="917" y="2975"/>
                      </a:lnTo>
                      <a:lnTo>
                        <a:pt x="787" y="2725"/>
                      </a:lnTo>
                      <a:lnTo>
                        <a:pt x="542" y="2034"/>
                      </a:lnTo>
                      <a:lnTo>
                        <a:pt x="449" y="1626"/>
                      </a:lnTo>
                      <a:lnTo>
                        <a:pt x="427" y="1143"/>
                      </a:lnTo>
                      <a:lnTo>
                        <a:pt x="408" y="761"/>
                      </a:lnTo>
                      <a:lnTo>
                        <a:pt x="231" y="515"/>
                      </a:lnTo>
                      <a:lnTo>
                        <a:pt x="165" y="600"/>
                      </a:lnTo>
                      <a:lnTo>
                        <a:pt x="61" y="544"/>
                      </a:lnTo>
                      <a:lnTo>
                        <a:pt x="165" y="147"/>
                      </a:lnTo>
                      <a:lnTo>
                        <a:pt x="0" y="107"/>
                      </a:lnTo>
                      <a:lnTo>
                        <a:pt x="40" y="0"/>
                      </a:lnTo>
                      <a:lnTo>
                        <a:pt x="257" y="70"/>
                      </a:lnTo>
                      <a:lnTo>
                        <a:pt x="408" y="183"/>
                      </a:lnTo>
                      <a:lnTo>
                        <a:pt x="504" y="302"/>
                      </a:lnTo>
                      <a:lnTo>
                        <a:pt x="525" y="36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84" name="Freeform 100"/>
                <p:cNvSpPr>
                  <a:spLocks/>
                </p:cNvSpPr>
                <p:nvPr/>
              </p:nvSpPr>
              <p:spPr bwMode="auto">
                <a:xfrm>
                  <a:off x="2811" y="2760"/>
                  <a:ext cx="73" cy="174"/>
                </a:xfrm>
                <a:custGeom>
                  <a:avLst/>
                  <a:gdLst>
                    <a:gd name="T0" fmla="*/ 390 w 582"/>
                    <a:gd name="T1" fmla="*/ 0 h 1400"/>
                    <a:gd name="T2" fmla="*/ 261 w 582"/>
                    <a:gd name="T3" fmla="*/ 102 h 1400"/>
                    <a:gd name="T4" fmla="*/ 189 w 582"/>
                    <a:gd name="T5" fmla="*/ 246 h 1400"/>
                    <a:gd name="T6" fmla="*/ 146 w 582"/>
                    <a:gd name="T7" fmla="*/ 392 h 1400"/>
                    <a:gd name="T8" fmla="*/ 118 w 582"/>
                    <a:gd name="T9" fmla="*/ 647 h 1400"/>
                    <a:gd name="T10" fmla="*/ 133 w 582"/>
                    <a:gd name="T11" fmla="*/ 909 h 1400"/>
                    <a:gd name="T12" fmla="*/ 189 w 582"/>
                    <a:gd name="T13" fmla="*/ 1127 h 1400"/>
                    <a:gd name="T14" fmla="*/ 288 w 582"/>
                    <a:gd name="T15" fmla="*/ 1254 h 1400"/>
                    <a:gd name="T16" fmla="*/ 390 w 582"/>
                    <a:gd name="T17" fmla="*/ 1336 h 1400"/>
                    <a:gd name="T18" fmla="*/ 582 w 582"/>
                    <a:gd name="T19" fmla="*/ 1400 h 1400"/>
                    <a:gd name="T20" fmla="*/ 400 w 582"/>
                    <a:gd name="T21" fmla="*/ 1400 h 1400"/>
                    <a:gd name="T22" fmla="*/ 288 w 582"/>
                    <a:gd name="T23" fmla="*/ 1358 h 1400"/>
                    <a:gd name="T24" fmla="*/ 118 w 582"/>
                    <a:gd name="T25" fmla="*/ 1191 h 1400"/>
                    <a:gd name="T26" fmla="*/ 59 w 582"/>
                    <a:gd name="T27" fmla="*/ 1007 h 1400"/>
                    <a:gd name="T28" fmla="*/ 16 w 582"/>
                    <a:gd name="T29" fmla="*/ 829 h 1400"/>
                    <a:gd name="T30" fmla="*/ 0 w 582"/>
                    <a:gd name="T31" fmla="*/ 647 h 1400"/>
                    <a:gd name="T32" fmla="*/ 0 w 582"/>
                    <a:gd name="T33" fmla="*/ 430 h 1400"/>
                    <a:gd name="T34" fmla="*/ 59 w 582"/>
                    <a:gd name="T35" fmla="*/ 264 h 1400"/>
                    <a:gd name="T36" fmla="*/ 106 w 582"/>
                    <a:gd name="T37" fmla="*/ 188 h 1400"/>
                    <a:gd name="T38" fmla="*/ 211 w 582"/>
                    <a:gd name="T39" fmla="*/ 69 h 1400"/>
                    <a:gd name="T40" fmla="*/ 390 w 582"/>
                    <a:gd name="T41" fmla="*/ 0 h 140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82"/>
                    <a:gd name="T64" fmla="*/ 0 h 1400"/>
                    <a:gd name="T65" fmla="*/ 582 w 582"/>
                    <a:gd name="T66" fmla="*/ 1400 h 140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82" h="1400">
                      <a:moveTo>
                        <a:pt x="390" y="0"/>
                      </a:moveTo>
                      <a:lnTo>
                        <a:pt x="261" y="102"/>
                      </a:lnTo>
                      <a:lnTo>
                        <a:pt x="189" y="246"/>
                      </a:lnTo>
                      <a:lnTo>
                        <a:pt x="146" y="392"/>
                      </a:lnTo>
                      <a:lnTo>
                        <a:pt x="118" y="647"/>
                      </a:lnTo>
                      <a:lnTo>
                        <a:pt x="133" y="909"/>
                      </a:lnTo>
                      <a:lnTo>
                        <a:pt x="189" y="1127"/>
                      </a:lnTo>
                      <a:lnTo>
                        <a:pt x="288" y="1254"/>
                      </a:lnTo>
                      <a:lnTo>
                        <a:pt x="390" y="1336"/>
                      </a:lnTo>
                      <a:lnTo>
                        <a:pt x="582" y="1400"/>
                      </a:lnTo>
                      <a:lnTo>
                        <a:pt x="400" y="1400"/>
                      </a:lnTo>
                      <a:lnTo>
                        <a:pt x="288" y="1358"/>
                      </a:lnTo>
                      <a:lnTo>
                        <a:pt x="118" y="1191"/>
                      </a:lnTo>
                      <a:lnTo>
                        <a:pt x="59" y="1007"/>
                      </a:lnTo>
                      <a:lnTo>
                        <a:pt x="16" y="829"/>
                      </a:lnTo>
                      <a:lnTo>
                        <a:pt x="0" y="647"/>
                      </a:lnTo>
                      <a:lnTo>
                        <a:pt x="0" y="430"/>
                      </a:lnTo>
                      <a:lnTo>
                        <a:pt x="59" y="264"/>
                      </a:lnTo>
                      <a:lnTo>
                        <a:pt x="106" y="188"/>
                      </a:lnTo>
                      <a:lnTo>
                        <a:pt x="211" y="69"/>
                      </a:lnTo>
                      <a:lnTo>
                        <a:pt x="39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85" name="Freeform 101"/>
                <p:cNvSpPr>
                  <a:spLocks/>
                </p:cNvSpPr>
                <p:nvPr/>
              </p:nvSpPr>
              <p:spPr bwMode="auto">
                <a:xfrm>
                  <a:off x="3190" y="2869"/>
                  <a:ext cx="133" cy="177"/>
                </a:xfrm>
                <a:custGeom>
                  <a:avLst/>
                  <a:gdLst>
                    <a:gd name="T0" fmla="*/ 66 w 1059"/>
                    <a:gd name="T1" fmla="*/ 1288 h 1420"/>
                    <a:gd name="T2" fmla="*/ 186 w 1059"/>
                    <a:gd name="T3" fmla="*/ 1307 h 1420"/>
                    <a:gd name="T4" fmla="*/ 285 w 1059"/>
                    <a:gd name="T5" fmla="*/ 1240 h 1420"/>
                    <a:gd name="T6" fmla="*/ 494 w 1059"/>
                    <a:gd name="T7" fmla="*/ 1071 h 1420"/>
                    <a:gd name="T8" fmla="*/ 675 w 1059"/>
                    <a:gd name="T9" fmla="*/ 876 h 1420"/>
                    <a:gd name="T10" fmla="*/ 827 w 1059"/>
                    <a:gd name="T11" fmla="*/ 662 h 1420"/>
                    <a:gd name="T12" fmla="*/ 939 w 1059"/>
                    <a:gd name="T13" fmla="*/ 412 h 1420"/>
                    <a:gd name="T14" fmla="*/ 1010 w 1059"/>
                    <a:gd name="T15" fmla="*/ 217 h 1420"/>
                    <a:gd name="T16" fmla="*/ 1024 w 1059"/>
                    <a:gd name="T17" fmla="*/ 84 h 1420"/>
                    <a:gd name="T18" fmla="*/ 1046 w 1059"/>
                    <a:gd name="T19" fmla="*/ 0 h 1420"/>
                    <a:gd name="T20" fmla="*/ 1059 w 1059"/>
                    <a:gd name="T21" fmla="*/ 185 h 1420"/>
                    <a:gd name="T22" fmla="*/ 1024 w 1059"/>
                    <a:gd name="T23" fmla="*/ 364 h 1420"/>
                    <a:gd name="T24" fmla="*/ 876 w 1059"/>
                    <a:gd name="T25" fmla="*/ 695 h 1420"/>
                    <a:gd name="T26" fmla="*/ 762 w 1059"/>
                    <a:gd name="T27" fmla="*/ 894 h 1420"/>
                    <a:gd name="T28" fmla="*/ 547 w 1059"/>
                    <a:gd name="T29" fmla="*/ 1174 h 1420"/>
                    <a:gd name="T30" fmla="*/ 351 w 1059"/>
                    <a:gd name="T31" fmla="*/ 1339 h 1420"/>
                    <a:gd name="T32" fmla="*/ 222 w 1059"/>
                    <a:gd name="T33" fmla="*/ 1405 h 1420"/>
                    <a:gd name="T34" fmla="*/ 129 w 1059"/>
                    <a:gd name="T35" fmla="*/ 1420 h 1420"/>
                    <a:gd name="T36" fmla="*/ 53 w 1059"/>
                    <a:gd name="T37" fmla="*/ 1405 h 1420"/>
                    <a:gd name="T38" fmla="*/ 0 w 1059"/>
                    <a:gd name="T39" fmla="*/ 1374 h 1420"/>
                    <a:gd name="T40" fmla="*/ 66 w 1059"/>
                    <a:gd name="T41" fmla="*/ 1288 h 142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059"/>
                    <a:gd name="T64" fmla="*/ 0 h 1420"/>
                    <a:gd name="T65" fmla="*/ 1059 w 1059"/>
                    <a:gd name="T66" fmla="*/ 1420 h 142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059" h="1420">
                      <a:moveTo>
                        <a:pt x="66" y="1288"/>
                      </a:moveTo>
                      <a:lnTo>
                        <a:pt x="186" y="1307"/>
                      </a:lnTo>
                      <a:lnTo>
                        <a:pt x="285" y="1240"/>
                      </a:lnTo>
                      <a:lnTo>
                        <a:pt x="494" y="1071"/>
                      </a:lnTo>
                      <a:lnTo>
                        <a:pt x="675" y="876"/>
                      </a:lnTo>
                      <a:lnTo>
                        <a:pt x="827" y="662"/>
                      </a:lnTo>
                      <a:lnTo>
                        <a:pt x="939" y="412"/>
                      </a:lnTo>
                      <a:lnTo>
                        <a:pt x="1010" y="217"/>
                      </a:lnTo>
                      <a:lnTo>
                        <a:pt x="1024" y="84"/>
                      </a:lnTo>
                      <a:lnTo>
                        <a:pt x="1046" y="0"/>
                      </a:lnTo>
                      <a:lnTo>
                        <a:pt x="1059" y="185"/>
                      </a:lnTo>
                      <a:lnTo>
                        <a:pt x="1024" y="364"/>
                      </a:lnTo>
                      <a:lnTo>
                        <a:pt x="876" y="695"/>
                      </a:lnTo>
                      <a:lnTo>
                        <a:pt x="762" y="894"/>
                      </a:lnTo>
                      <a:lnTo>
                        <a:pt x="547" y="1174"/>
                      </a:lnTo>
                      <a:lnTo>
                        <a:pt x="351" y="1339"/>
                      </a:lnTo>
                      <a:lnTo>
                        <a:pt x="222" y="1405"/>
                      </a:lnTo>
                      <a:lnTo>
                        <a:pt x="129" y="1420"/>
                      </a:lnTo>
                      <a:lnTo>
                        <a:pt x="53" y="1405"/>
                      </a:lnTo>
                      <a:lnTo>
                        <a:pt x="0" y="1374"/>
                      </a:lnTo>
                      <a:lnTo>
                        <a:pt x="66" y="128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86" name="Freeform 102"/>
                <p:cNvSpPr>
                  <a:spLocks/>
                </p:cNvSpPr>
                <p:nvPr/>
              </p:nvSpPr>
              <p:spPr bwMode="auto">
                <a:xfrm>
                  <a:off x="2803" y="3023"/>
                  <a:ext cx="109" cy="152"/>
                </a:xfrm>
                <a:custGeom>
                  <a:avLst/>
                  <a:gdLst>
                    <a:gd name="T0" fmla="*/ 847 w 866"/>
                    <a:gd name="T1" fmla="*/ 204 h 1219"/>
                    <a:gd name="T2" fmla="*/ 527 w 866"/>
                    <a:gd name="T3" fmla="*/ 103 h 1219"/>
                    <a:gd name="T4" fmla="*/ 302 w 866"/>
                    <a:gd name="T5" fmla="*/ 0 h 1219"/>
                    <a:gd name="T6" fmla="*/ 0 w 866"/>
                    <a:gd name="T7" fmla="*/ 463 h 1219"/>
                    <a:gd name="T8" fmla="*/ 155 w 866"/>
                    <a:gd name="T9" fmla="*/ 776 h 1219"/>
                    <a:gd name="T10" fmla="*/ 361 w 866"/>
                    <a:gd name="T11" fmla="*/ 1188 h 1219"/>
                    <a:gd name="T12" fmla="*/ 547 w 866"/>
                    <a:gd name="T13" fmla="*/ 1219 h 1219"/>
                    <a:gd name="T14" fmla="*/ 484 w 866"/>
                    <a:gd name="T15" fmla="*/ 984 h 1219"/>
                    <a:gd name="T16" fmla="*/ 387 w 866"/>
                    <a:gd name="T17" fmla="*/ 695 h 1219"/>
                    <a:gd name="T18" fmla="*/ 236 w 866"/>
                    <a:gd name="T19" fmla="*/ 435 h 1219"/>
                    <a:gd name="T20" fmla="*/ 401 w 866"/>
                    <a:gd name="T21" fmla="*/ 155 h 1219"/>
                    <a:gd name="T22" fmla="*/ 866 w 866"/>
                    <a:gd name="T23" fmla="*/ 335 h 1219"/>
                    <a:gd name="T24" fmla="*/ 847 w 866"/>
                    <a:gd name="T25" fmla="*/ 204 h 121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866"/>
                    <a:gd name="T40" fmla="*/ 0 h 1219"/>
                    <a:gd name="T41" fmla="*/ 866 w 866"/>
                    <a:gd name="T42" fmla="*/ 1219 h 121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866" h="1219">
                      <a:moveTo>
                        <a:pt x="847" y="204"/>
                      </a:moveTo>
                      <a:lnTo>
                        <a:pt x="527" y="103"/>
                      </a:lnTo>
                      <a:lnTo>
                        <a:pt x="302" y="0"/>
                      </a:lnTo>
                      <a:lnTo>
                        <a:pt x="0" y="463"/>
                      </a:lnTo>
                      <a:lnTo>
                        <a:pt x="155" y="776"/>
                      </a:lnTo>
                      <a:lnTo>
                        <a:pt x="361" y="1188"/>
                      </a:lnTo>
                      <a:lnTo>
                        <a:pt x="547" y="1219"/>
                      </a:lnTo>
                      <a:lnTo>
                        <a:pt x="484" y="984"/>
                      </a:lnTo>
                      <a:lnTo>
                        <a:pt x="387" y="695"/>
                      </a:lnTo>
                      <a:lnTo>
                        <a:pt x="236" y="435"/>
                      </a:lnTo>
                      <a:lnTo>
                        <a:pt x="401" y="155"/>
                      </a:lnTo>
                      <a:lnTo>
                        <a:pt x="866" y="335"/>
                      </a:lnTo>
                      <a:lnTo>
                        <a:pt x="847" y="20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87" name="Freeform 103"/>
                <p:cNvSpPr>
                  <a:spLocks/>
                </p:cNvSpPr>
                <p:nvPr/>
              </p:nvSpPr>
              <p:spPr bwMode="auto">
                <a:xfrm>
                  <a:off x="2562" y="3098"/>
                  <a:ext cx="581" cy="132"/>
                </a:xfrm>
                <a:custGeom>
                  <a:avLst/>
                  <a:gdLst>
                    <a:gd name="T0" fmla="*/ 1986 w 4644"/>
                    <a:gd name="T1" fmla="*/ 0 h 1064"/>
                    <a:gd name="T2" fmla="*/ 1482 w 4644"/>
                    <a:gd name="T3" fmla="*/ 672 h 1064"/>
                    <a:gd name="T4" fmla="*/ 672 w 4644"/>
                    <a:gd name="T5" fmla="*/ 823 h 1064"/>
                    <a:gd name="T6" fmla="*/ 0 w 4644"/>
                    <a:gd name="T7" fmla="*/ 1033 h 1064"/>
                    <a:gd name="T8" fmla="*/ 855 w 4644"/>
                    <a:gd name="T9" fmla="*/ 853 h 1064"/>
                    <a:gd name="T10" fmla="*/ 1525 w 4644"/>
                    <a:gd name="T11" fmla="*/ 749 h 1064"/>
                    <a:gd name="T12" fmla="*/ 2210 w 4644"/>
                    <a:gd name="T13" fmla="*/ 698 h 1064"/>
                    <a:gd name="T14" fmla="*/ 2656 w 4644"/>
                    <a:gd name="T15" fmla="*/ 672 h 1064"/>
                    <a:gd name="T16" fmla="*/ 3407 w 4644"/>
                    <a:gd name="T17" fmla="*/ 698 h 1064"/>
                    <a:gd name="T18" fmla="*/ 4481 w 4644"/>
                    <a:gd name="T19" fmla="*/ 823 h 1064"/>
                    <a:gd name="T20" fmla="*/ 4441 w 4644"/>
                    <a:gd name="T21" fmla="*/ 1033 h 1064"/>
                    <a:gd name="T22" fmla="*/ 4499 w 4644"/>
                    <a:gd name="T23" fmla="*/ 1064 h 1064"/>
                    <a:gd name="T24" fmla="*/ 4644 w 4644"/>
                    <a:gd name="T25" fmla="*/ 749 h 1064"/>
                    <a:gd name="T26" fmla="*/ 3970 w 4644"/>
                    <a:gd name="T27" fmla="*/ 672 h 1064"/>
                    <a:gd name="T28" fmla="*/ 3323 w 4644"/>
                    <a:gd name="T29" fmla="*/ 622 h 1064"/>
                    <a:gd name="T30" fmla="*/ 2737 w 4644"/>
                    <a:gd name="T31" fmla="*/ 591 h 1064"/>
                    <a:gd name="T32" fmla="*/ 2291 w 4644"/>
                    <a:gd name="T33" fmla="*/ 591 h 1064"/>
                    <a:gd name="T34" fmla="*/ 1683 w 4644"/>
                    <a:gd name="T35" fmla="*/ 647 h 1064"/>
                    <a:gd name="T36" fmla="*/ 2111 w 4644"/>
                    <a:gd name="T37" fmla="*/ 77 h 1064"/>
                    <a:gd name="T38" fmla="*/ 1986 w 4644"/>
                    <a:gd name="T39" fmla="*/ 0 h 1064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644"/>
                    <a:gd name="T61" fmla="*/ 0 h 1064"/>
                    <a:gd name="T62" fmla="*/ 4644 w 4644"/>
                    <a:gd name="T63" fmla="*/ 1064 h 1064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644" h="1064">
                      <a:moveTo>
                        <a:pt x="1986" y="0"/>
                      </a:moveTo>
                      <a:lnTo>
                        <a:pt x="1482" y="672"/>
                      </a:lnTo>
                      <a:lnTo>
                        <a:pt x="672" y="823"/>
                      </a:lnTo>
                      <a:lnTo>
                        <a:pt x="0" y="1033"/>
                      </a:lnTo>
                      <a:lnTo>
                        <a:pt x="855" y="853"/>
                      </a:lnTo>
                      <a:lnTo>
                        <a:pt x="1525" y="749"/>
                      </a:lnTo>
                      <a:lnTo>
                        <a:pt x="2210" y="698"/>
                      </a:lnTo>
                      <a:lnTo>
                        <a:pt x="2656" y="672"/>
                      </a:lnTo>
                      <a:lnTo>
                        <a:pt x="3407" y="698"/>
                      </a:lnTo>
                      <a:lnTo>
                        <a:pt x="4481" y="823"/>
                      </a:lnTo>
                      <a:lnTo>
                        <a:pt x="4441" y="1033"/>
                      </a:lnTo>
                      <a:lnTo>
                        <a:pt x="4499" y="1064"/>
                      </a:lnTo>
                      <a:lnTo>
                        <a:pt x="4644" y="749"/>
                      </a:lnTo>
                      <a:lnTo>
                        <a:pt x="3970" y="672"/>
                      </a:lnTo>
                      <a:lnTo>
                        <a:pt x="3323" y="622"/>
                      </a:lnTo>
                      <a:lnTo>
                        <a:pt x="2737" y="591"/>
                      </a:lnTo>
                      <a:lnTo>
                        <a:pt x="2291" y="591"/>
                      </a:lnTo>
                      <a:lnTo>
                        <a:pt x="1683" y="647"/>
                      </a:lnTo>
                      <a:lnTo>
                        <a:pt x="2111" y="77"/>
                      </a:lnTo>
                      <a:lnTo>
                        <a:pt x="198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88" name="Freeform 104"/>
                <p:cNvSpPr>
                  <a:spLocks/>
                </p:cNvSpPr>
                <p:nvPr/>
              </p:nvSpPr>
              <p:spPr bwMode="auto">
                <a:xfrm>
                  <a:off x="2562" y="3207"/>
                  <a:ext cx="613" cy="208"/>
                </a:xfrm>
                <a:custGeom>
                  <a:avLst/>
                  <a:gdLst>
                    <a:gd name="T0" fmla="*/ 0 w 4906"/>
                    <a:gd name="T1" fmla="*/ 157 h 1662"/>
                    <a:gd name="T2" fmla="*/ 771 w 4906"/>
                    <a:gd name="T3" fmla="*/ 76 h 1662"/>
                    <a:gd name="T4" fmla="*/ 1440 w 4906"/>
                    <a:gd name="T5" fmla="*/ 76 h 1662"/>
                    <a:gd name="T6" fmla="*/ 2111 w 4906"/>
                    <a:gd name="T7" fmla="*/ 157 h 1662"/>
                    <a:gd name="T8" fmla="*/ 3142 w 4906"/>
                    <a:gd name="T9" fmla="*/ 316 h 1662"/>
                    <a:gd name="T10" fmla="*/ 3911 w 4906"/>
                    <a:gd name="T11" fmla="*/ 469 h 1662"/>
                    <a:gd name="T12" fmla="*/ 4762 w 4906"/>
                    <a:gd name="T13" fmla="*/ 731 h 1662"/>
                    <a:gd name="T14" fmla="*/ 4619 w 4906"/>
                    <a:gd name="T15" fmla="*/ 1301 h 1662"/>
                    <a:gd name="T16" fmla="*/ 4558 w 4906"/>
                    <a:gd name="T17" fmla="*/ 1662 h 1662"/>
                    <a:gd name="T18" fmla="*/ 4644 w 4906"/>
                    <a:gd name="T19" fmla="*/ 1662 h 1662"/>
                    <a:gd name="T20" fmla="*/ 4703 w 4906"/>
                    <a:gd name="T21" fmla="*/ 1224 h 1662"/>
                    <a:gd name="T22" fmla="*/ 4906 w 4906"/>
                    <a:gd name="T23" fmla="*/ 705 h 1662"/>
                    <a:gd name="T24" fmla="*/ 4117 w 4906"/>
                    <a:gd name="T25" fmla="*/ 419 h 1662"/>
                    <a:gd name="T26" fmla="*/ 3323 w 4906"/>
                    <a:gd name="T27" fmla="*/ 237 h 1662"/>
                    <a:gd name="T28" fmla="*/ 2232 w 4906"/>
                    <a:gd name="T29" fmla="*/ 76 h 1662"/>
                    <a:gd name="T30" fmla="*/ 1500 w 4906"/>
                    <a:gd name="T31" fmla="*/ 0 h 1662"/>
                    <a:gd name="T32" fmla="*/ 914 w 4906"/>
                    <a:gd name="T33" fmla="*/ 0 h 1662"/>
                    <a:gd name="T34" fmla="*/ 450 w 4906"/>
                    <a:gd name="T35" fmla="*/ 54 h 1662"/>
                    <a:gd name="T36" fmla="*/ 0 w 4906"/>
                    <a:gd name="T37" fmla="*/ 157 h 166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906"/>
                    <a:gd name="T58" fmla="*/ 0 h 1662"/>
                    <a:gd name="T59" fmla="*/ 4906 w 4906"/>
                    <a:gd name="T60" fmla="*/ 1662 h 166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906" h="1662">
                      <a:moveTo>
                        <a:pt x="0" y="157"/>
                      </a:moveTo>
                      <a:lnTo>
                        <a:pt x="771" y="76"/>
                      </a:lnTo>
                      <a:lnTo>
                        <a:pt x="1440" y="76"/>
                      </a:lnTo>
                      <a:lnTo>
                        <a:pt x="2111" y="157"/>
                      </a:lnTo>
                      <a:lnTo>
                        <a:pt x="3142" y="316"/>
                      </a:lnTo>
                      <a:lnTo>
                        <a:pt x="3911" y="469"/>
                      </a:lnTo>
                      <a:lnTo>
                        <a:pt x="4762" y="731"/>
                      </a:lnTo>
                      <a:lnTo>
                        <a:pt x="4619" y="1301"/>
                      </a:lnTo>
                      <a:lnTo>
                        <a:pt x="4558" y="1662"/>
                      </a:lnTo>
                      <a:lnTo>
                        <a:pt x="4644" y="1662"/>
                      </a:lnTo>
                      <a:lnTo>
                        <a:pt x="4703" y="1224"/>
                      </a:lnTo>
                      <a:lnTo>
                        <a:pt x="4906" y="705"/>
                      </a:lnTo>
                      <a:lnTo>
                        <a:pt x="4117" y="419"/>
                      </a:lnTo>
                      <a:lnTo>
                        <a:pt x="3323" y="237"/>
                      </a:lnTo>
                      <a:lnTo>
                        <a:pt x="2232" y="76"/>
                      </a:lnTo>
                      <a:lnTo>
                        <a:pt x="1500" y="0"/>
                      </a:lnTo>
                      <a:lnTo>
                        <a:pt x="914" y="0"/>
                      </a:lnTo>
                      <a:lnTo>
                        <a:pt x="450" y="54"/>
                      </a:lnTo>
                      <a:lnTo>
                        <a:pt x="0" y="15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89" name="Freeform 105"/>
                <p:cNvSpPr>
                  <a:spLocks/>
                </p:cNvSpPr>
                <p:nvPr/>
              </p:nvSpPr>
              <p:spPr bwMode="auto">
                <a:xfrm>
                  <a:off x="2578" y="3198"/>
                  <a:ext cx="597" cy="77"/>
                </a:xfrm>
                <a:custGeom>
                  <a:avLst/>
                  <a:gdLst>
                    <a:gd name="T0" fmla="*/ 4638 w 4782"/>
                    <a:gd name="T1" fmla="*/ 621 h 621"/>
                    <a:gd name="T2" fmla="*/ 4782 w 4782"/>
                    <a:gd name="T3" fmla="*/ 283 h 621"/>
                    <a:gd name="T4" fmla="*/ 4696 w 4782"/>
                    <a:gd name="T5" fmla="*/ 262 h 621"/>
                    <a:gd name="T6" fmla="*/ 4620 w 4782"/>
                    <a:gd name="T7" fmla="*/ 364 h 621"/>
                    <a:gd name="T8" fmla="*/ 3747 w 4782"/>
                    <a:gd name="T9" fmla="*/ 181 h 621"/>
                    <a:gd name="T10" fmla="*/ 2933 w 4782"/>
                    <a:gd name="T11" fmla="*/ 51 h 621"/>
                    <a:gd name="T12" fmla="*/ 2207 w 4782"/>
                    <a:gd name="T13" fmla="*/ 0 h 621"/>
                    <a:gd name="T14" fmla="*/ 1195 w 4782"/>
                    <a:gd name="T15" fmla="*/ 0 h 621"/>
                    <a:gd name="T16" fmla="*/ 592 w 4782"/>
                    <a:gd name="T17" fmla="*/ 51 h 621"/>
                    <a:gd name="T18" fmla="*/ 0 w 4782"/>
                    <a:gd name="T19" fmla="*/ 209 h 621"/>
                    <a:gd name="T20" fmla="*/ 976 w 4782"/>
                    <a:gd name="T21" fmla="*/ 51 h 621"/>
                    <a:gd name="T22" fmla="*/ 1862 w 4782"/>
                    <a:gd name="T23" fmla="*/ 51 h 621"/>
                    <a:gd name="T24" fmla="*/ 2758 w 4782"/>
                    <a:gd name="T25" fmla="*/ 107 h 621"/>
                    <a:gd name="T26" fmla="*/ 3481 w 4782"/>
                    <a:gd name="T27" fmla="*/ 209 h 621"/>
                    <a:gd name="T28" fmla="*/ 4317 w 4782"/>
                    <a:gd name="T29" fmla="*/ 390 h 621"/>
                    <a:gd name="T30" fmla="*/ 4579 w 4782"/>
                    <a:gd name="T31" fmla="*/ 471 h 621"/>
                    <a:gd name="T32" fmla="*/ 4535 w 4782"/>
                    <a:gd name="T33" fmla="*/ 600 h 621"/>
                    <a:gd name="T34" fmla="*/ 4638 w 4782"/>
                    <a:gd name="T35" fmla="*/ 621 h 62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4782"/>
                    <a:gd name="T55" fmla="*/ 0 h 621"/>
                    <a:gd name="T56" fmla="*/ 4782 w 4782"/>
                    <a:gd name="T57" fmla="*/ 621 h 62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4782" h="621">
                      <a:moveTo>
                        <a:pt x="4638" y="621"/>
                      </a:moveTo>
                      <a:lnTo>
                        <a:pt x="4782" y="283"/>
                      </a:lnTo>
                      <a:lnTo>
                        <a:pt x="4696" y="262"/>
                      </a:lnTo>
                      <a:lnTo>
                        <a:pt x="4620" y="364"/>
                      </a:lnTo>
                      <a:lnTo>
                        <a:pt x="3747" y="181"/>
                      </a:lnTo>
                      <a:lnTo>
                        <a:pt x="2933" y="51"/>
                      </a:lnTo>
                      <a:lnTo>
                        <a:pt x="2207" y="0"/>
                      </a:lnTo>
                      <a:lnTo>
                        <a:pt x="1195" y="0"/>
                      </a:lnTo>
                      <a:lnTo>
                        <a:pt x="592" y="51"/>
                      </a:lnTo>
                      <a:lnTo>
                        <a:pt x="0" y="209"/>
                      </a:lnTo>
                      <a:lnTo>
                        <a:pt x="976" y="51"/>
                      </a:lnTo>
                      <a:lnTo>
                        <a:pt x="1862" y="51"/>
                      </a:lnTo>
                      <a:lnTo>
                        <a:pt x="2758" y="107"/>
                      </a:lnTo>
                      <a:lnTo>
                        <a:pt x="3481" y="209"/>
                      </a:lnTo>
                      <a:lnTo>
                        <a:pt x="4317" y="390"/>
                      </a:lnTo>
                      <a:lnTo>
                        <a:pt x="4579" y="471"/>
                      </a:lnTo>
                      <a:lnTo>
                        <a:pt x="4535" y="600"/>
                      </a:lnTo>
                      <a:lnTo>
                        <a:pt x="4638" y="62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90" name="Freeform 106"/>
                <p:cNvSpPr>
                  <a:spLocks/>
                </p:cNvSpPr>
                <p:nvPr/>
              </p:nvSpPr>
              <p:spPr bwMode="auto">
                <a:xfrm>
                  <a:off x="2866" y="3084"/>
                  <a:ext cx="78" cy="91"/>
                </a:xfrm>
                <a:custGeom>
                  <a:avLst/>
                  <a:gdLst>
                    <a:gd name="T0" fmla="*/ 625 w 625"/>
                    <a:gd name="T1" fmla="*/ 467 h 729"/>
                    <a:gd name="T2" fmla="*/ 468 w 625"/>
                    <a:gd name="T3" fmla="*/ 729 h 729"/>
                    <a:gd name="T4" fmla="*/ 0 w 625"/>
                    <a:gd name="T5" fmla="*/ 729 h 729"/>
                    <a:gd name="T6" fmla="*/ 427 w 625"/>
                    <a:gd name="T7" fmla="*/ 0 h 729"/>
                    <a:gd name="T8" fmla="*/ 544 w 625"/>
                    <a:gd name="T9" fmla="*/ 312 h 729"/>
                    <a:gd name="T10" fmla="*/ 625 w 625"/>
                    <a:gd name="T11" fmla="*/ 467 h 7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25"/>
                    <a:gd name="T19" fmla="*/ 0 h 729"/>
                    <a:gd name="T20" fmla="*/ 625 w 625"/>
                    <a:gd name="T21" fmla="*/ 729 h 72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25" h="729">
                      <a:moveTo>
                        <a:pt x="625" y="467"/>
                      </a:moveTo>
                      <a:lnTo>
                        <a:pt x="468" y="729"/>
                      </a:lnTo>
                      <a:lnTo>
                        <a:pt x="0" y="729"/>
                      </a:lnTo>
                      <a:lnTo>
                        <a:pt x="427" y="0"/>
                      </a:lnTo>
                      <a:lnTo>
                        <a:pt x="544" y="312"/>
                      </a:lnTo>
                      <a:lnTo>
                        <a:pt x="625" y="46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91" name="Freeform 107"/>
                <p:cNvSpPr>
                  <a:spLocks/>
                </p:cNvSpPr>
                <p:nvPr/>
              </p:nvSpPr>
              <p:spPr bwMode="auto">
                <a:xfrm>
                  <a:off x="3097" y="3040"/>
                  <a:ext cx="260" cy="151"/>
                </a:xfrm>
                <a:custGeom>
                  <a:avLst/>
                  <a:gdLst>
                    <a:gd name="T0" fmla="*/ 0 w 2083"/>
                    <a:gd name="T1" fmla="*/ 1212 h 1212"/>
                    <a:gd name="T2" fmla="*/ 33 w 2083"/>
                    <a:gd name="T3" fmla="*/ 930 h 1212"/>
                    <a:gd name="T4" fmla="*/ 180 w 2083"/>
                    <a:gd name="T5" fmla="*/ 561 h 1212"/>
                    <a:gd name="T6" fmla="*/ 626 w 2083"/>
                    <a:gd name="T7" fmla="*/ 176 h 1212"/>
                    <a:gd name="T8" fmla="*/ 766 w 2083"/>
                    <a:gd name="T9" fmla="*/ 201 h 1212"/>
                    <a:gd name="T10" fmla="*/ 1049 w 2083"/>
                    <a:gd name="T11" fmla="*/ 201 h 1212"/>
                    <a:gd name="T12" fmla="*/ 1373 w 2083"/>
                    <a:gd name="T13" fmla="*/ 151 h 1212"/>
                    <a:gd name="T14" fmla="*/ 1760 w 2083"/>
                    <a:gd name="T15" fmla="*/ 0 h 1212"/>
                    <a:gd name="T16" fmla="*/ 1881 w 2083"/>
                    <a:gd name="T17" fmla="*/ 0 h 1212"/>
                    <a:gd name="T18" fmla="*/ 2020 w 2083"/>
                    <a:gd name="T19" fmla="*/ 201 h 1212"/>
                    <a:gd name="T20" fmla="*/ 2083 w 2083"/>
                    <a:gd name="T21" fmla="*/ 408 h 1212"/>
                    <a:gd name="T22" fmla="*/ 2083 w 2083"/>
                    <a:gd name="T23" fmla="*/ 561 h 1212"/>
                    <a:gd name="T24" fmla="*/ 2047 w 2083"/>
                    <a:gd name="T25" fmla="*/ 771 h 1212"/>
                    <a:gd name="T26" fmla="*/ 1966 w 2083"/>
                    <a:gd name="T27" fmla="*/ 771 h 1212"/>
                    <a:gd name="T28" fmla="*/ 1782 w 2083"/>
                    <a:gd name="T29" fmla="*/ 823 h 1212"/>
                    <a:gd name="T30" fmla="*/ 1881 w 2083"/>
                    <a:gd name="T31" fmla="*/ 695 h 1212"/>
                    <a:gd name="T32" fmla="*/ 2020 w 2083"/>
                    <a:gd name="T33" fmla="*/ 561 h 1212"/>
                    <a:gd name="T34" fmla="*/ 1980 w 2083"/>
                    <a:gd name="T35" fmla="*/ 329 h 1212"/>
                    <a:gd name="T36" fmla="*/ 1895 w 2083"/>
                    <a:gd name="T37" fmla="*/ 151 h 1212"/>
                    <a:gd name="T38" fmla="*/ 1841 w 2083"/>
                    <a:gd name="T39" fmla="*/ 98 h 1212"/>
                    <a:gd name="T40" fmla="*/ 1760 w 2083"/>
                    <a:gd name="T41" fmla="*/ 98 h 1212"/>
                    <a:gd name="T42" fmla="*/ 1574 w 2083"/>
                    <a:gd name="T43" fmla="*/ 201 h 1212"/>
                    <a:gd name="T44" fmla="*/ 1517 w 2083"/>
                    <a:gd name="T45" fmla="*/ 382 h 1212"/>
                    <a:gd name="T46" fmla="*/ 1214 w 2083"/>
                    <a:gd name="T47" fmla="*/ 668 h 1212"/>
                    <a:gd name="T48" fmla="*/ 865 w 2083"/>
                    <a:gd name="T49" fmla="*/ 899 h 1212"/>
                    <a:gd name="T50" fmla="*/ 482 w 2083"/>
                    <a:gd name="T51" fmla="*/ 1110 h 1212"/>
                    <a:gd name="T52" fmla="*/ 180 w 2083"/>
                    <a:gd name="T53" fmla="*/ 1188 h 1212"/>
                    <a:gd name="T54" fmla="*/ 0 w 2083"/>
                    <a:gd name="T55" fmla="*/ 1212 h 1212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2083"/>
                    <a:gd name="T85" fmla="*/ 0 h 1212"/>
                    <a:gd name="T86" fmla="*/ 2083 w 2083"/>
                    <a:gd name="T87" fmla="*/ 1212 h 1212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2083" h="1212">
                      <a:moveTo>
                        <a:pt x="0" y="1212"/>
                      </a:moveTo>
                      <a:lnTo>
                        <a:pt x="33" y="930"/>
                      </a:lnTo>
                      <a:lnTo>
                        <a:pt x="180" y="561"/>
                      </a:lnTo>
                      <a:lnTo>
                        <a:pt x="626" y="176"/>
                      </a:lnTo>
                      <a:lnTo>
                        <a:pt x="766" y="201"/>
                      </a:lnTo>
                      <a:lnTo>
                        <a:pt x="1049" y="201"/>
                      </a:lnTo>
                      <a:lnTo>
                        <a:pt x="1373" y="151"/>
                      </a:lnTo>
                      <a:lnTo>
                        <a:pt x="1760" y="0"/>
                      </a:lnTo>
                      <a:lnTo>
                        <a:pt x="1881" y="0"/>
                      </a:lnTo>
                      <a:lnTo>
                        <a:pt x="2020" y="201"/>
                      </a:lnTo>
                      <a:lnTo>
                        <a:pt x="2083" y="408"/>
                      </a:lnTo>
                      <a:lnTo>
                        <a:pt x="2083" y="561"/>
                      </a:lnTo>
                      <a:lnTo>
                        <a:pt x="2047" y="771"/>
                      </a:lnTo>
                      <a:lnTo>
                        <a:pt x="1966" y="771"/>
                      </a:lnTo>
                      <a:lnTo>
                        <a:pt x="1782" y="823"/>
                      </a:lnTo>
                      <a:lnTo>
                        <a:pt x="1881" y="695"/>
                      </a:lnTo>
                      <a:lnTo>
                        <a:pt x="2020" y="561"/>
                      </a:lnTo>
                      <a:lnTo>
                        <a:pt x="1980" y="329"/>
                      </a:lnTo>
                      <a:lnTo>
                        <a:pt x="1895" y="151"/>
                      </a:lnTo>
                      <a:lnTo>
                        <a:pt x="1841" y="98"/>
                      </a:lnTo>
                      <a:lnTo>
                        <a:pt x="1760" y="98"/>
                      </a:lnTo>
                      <a:lnTo>
                        <a:pt x="1574" y="201"/>
                      </a:lnTo>
                      <a:lnTo>
                        <a:pt x="1517" y="382"/>
                      </a:lnTo>
                      <a:lnTo>
                        <a:pt x="1214" y="668"/>
                      </a:lnTo>
                      <a:lnTo>
                        <a:pt x="865" y="899"/>
                      </a:lnTo>
                      <a:lnTo>
                        <a:pt x="482" y="1110"/>
                      </a:lnTo>
                      <a:lnTo>
                        <a:pt x="180" y="1188"/>
                      </a:lnTo>
                      <a:lnTo>
                        <a:pt x="0" y="12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92" name="Freeform 108"/>
                <p:cNvSpPr>
                  <a:spLocks/>
                </p:cNvSpPr>
                <p:nvPr/>
              </p:nvSpPr>
              <p:spPr bwMode="auto">
                <a:xfrm>
                  <a:off x="2135" y="3094"/>
                  <a:ext cx="427" cy="331"/>
                </a:xfrm>
                <a:custGeom>
                  <a:avLst/>
                  <a:gdLst>
                    <a:gd name="T0" fmla="*/ 3418 w 3418"/>
                    <a:gd name="T1" fmla="*/ 1063 h 2649"/>
                    <a:gd name="T2" fmla="*/ 3018 w 3418"/>
                    <a:gd name="T3" fmla="*/ 832 h 2649"/>
                    <a:gd name="T4" fmla="*/ 2447 w 3418"/>
                    <a:gd name="T5" fmla="*/ 573 h 2649"/>
                    <a:gd name="T6" fmla="*/ 1844 w 3418"/>
                    <a:gd name="T7" fmla="*/ 338 h 2649"/>
                    <a:gd name="T8" fmla="*/ 1155 w 3418"/>
                    <a:gd name="T9" fmla="*/ 185 h 2649"/>
                    <a:gd name="T10" fmla="*/ 544 w 3418"/>
                    <a:gd name="T11" fmla="*/ 107 h 2649"/>
                    <a:gd name="T12" fmla="*/ 282 w 3418"/>
                    <a:gd name="T13" fmla="*/ 107 h 2649"/>
                    <a:gd name="T14" fmla="*/ 727 w 3418"/>
                    <a:gd name="T15" fmla="*/ 466 h 2649"/>
                    <a:gd name="T16" fmla="*/ 1320 w 3418"/>
                    <a:gd name="T17" fmla="*/ 1013 h 2649"/>
                    <a:gd name="T18" fmla="*/ 1717 w 3418"/>
                    <a:gd name="T19" fmla="*/ 1478 h 2649"/>
                    <a:gd name="T20" fmla="*/ 2145 w 3418"/>
                    <a:gd name="T21" fmla="*/ 2023 h 2649"/>
                    <a:gd name="T22" fmla="*/ 2348 w 3418"/>
                    <a:gd name="T23" fmla="*/ 1972 h 2649"/>
                    <a:gd name="T24" fmla="*/ 2590 w 3418"/>
                    <a:gd name="T25" fmla="*/ 1873 h 2649"/>
                    <a:gd name="T26" fmla="*/ 2771 w 3418"/>
                    <a:gd name="T27" fmla="*/ 1891 h 2649"/>
                    <a:gd name="T28" fmla="*/ 2816 w 3418"/>
                    <a:gd name="T29" fmla="*/ 1998 h 2649"/>
                    <a:gd name="T30" fmla="*/ 2816 w 3418"/>
                    <a:gd name="T31" fmla="*/ 2155 h 2649"/>
                    <a:gd name="T32" fmla="*/ 2690 w 3418"/>
                    <a:gd name="T33" fmla="*/ 2359 h 2649"/>
                    <a:gd name="T34" fmla="*/ 2509 w 3418"/>
                    <a:gd name="T35" fmla="*/ 2516 h 2649"/>
                    <a:gd name="T36" fmla="*/ 2185 w 3418"/>
                    <a:gd name="T37" fmla="*/ 2649 h 2649"/>
                    <a:gd name="T38" fmla="*/ 1818 w 3418"/>
                    <a:gd name="T39" fmla="*/ 2649 h 2649"/>
                    <a:gd name="T40" fmla="*/ 1659 w 3418"/>
                    <a:gd name="T41" fmla="*/ 2598 h 2649"/>
                    <a:gd name="T42" fmla="*/ 1600 w 3418"/>
                    <a:gd name="T43" fmla="*/ 2491 h 2649"/>
                    <a:gd name="T44" fmla="*/ 1560 w 3418"/>
                    <a:gd name="T45" fmla="*/ 2310 h 2649"/>
                    <a:gd name="T46" fmla="*/ 1600 w 3418"/>
                    <a:gd name="T47" fmla="*/ 2104 h 2649"/>
                    <a:gd name="T48" fmla="*/ 1740 w 3418"/>
                    <a:gd name="T49" fmla="*/ 1839 h 2649"/>
                    <a:gd name="T50" fmla="*/ 1659 w 3418"/>
                    <a:gd name="T51" fmla="*/ 2104 h 2649"/>
                    <a:gd name="T52" fmla="*/ 1641 w 3418"/>
                    <a:gd name="T53" fmla="*/ 2260 h 2649"/>
                    <a:gd name="T54" fmla="*/ 1659 w 3418"/>
                    <a:gd name="T55" fmla="*/ 2439 h 2649"/>
                    <a:gd name="T56" fmla="*/ 1740 w 3418"/>
                    <a:gd name="T57" fmla="*/ 2516 h 2649"/>
                    <a:gd name="T58" fmla="*/ 1862 w 3418"/>
                    <a:gd name="T59" fmla="*/ 2568 h 2649"/>
                    <a:gd name="T60" fmla="*/ 2091 w 3418"/>
                    <a:gd name="T61" fmla="*/ 2568 h 2649"/>
                    <a:gd name="T62" fmla="*/ 2371 w 3418"/>
                    <a:gd name="T63" fmla="*/ 2491 h 2649"/>
                    <a:gd name="T64" fmla="*/ 2590 w 3418"/>
                    <a:gd name="T65" fmla="*/ 2333 h 2649"/>
                    <a:gd name="T66" fmla="*/ 2731 w 3418"/>
                    <a:gd name="T67" fmla="*/ 2130 h 2649"/>
                    <a:gd name="T68" fmla="*/ 2731 w 3418"/>
                    <a:gd name="T69" fmla="*/ 1998 h 2649"/>
                    <a:gd name="T70" fmla="*/ 2672 w 3418"/>
                    <a:gd name="T71" fmla="*/ 1946 h 2649"/>
                    <a:gd name="T72" fmla="*/ 2568 w 3418"/>
                    <a:gd name="T73" fmla="*/ 1946 h 2649"/>
                    <a:gd name="T74" fmla="*/ 2285 w 3418"/>
                    <a:gd name="T75" fmla="*/ 2074 h 2649"/>
                    <a:gd name="T76" fmla="*/ 2060 w 3418"/>
                    <a:gd name="T77" fmla="*/ 2074 h 2649"/>
                    <a:gd name="T78" fmla="*/ 1781 w 3418"/>
                    <a:gd name="T79" fmla="*/ 1664 h 2649"/>
                    <a:gd name="T80" fmla="*/ 1394 w 3418"/>
                    <a:gd name="T81" fmla="*/ 1222 h 2649"/>
                    <a:gd name="T82" fmla="*/ 949 w 3418"/>
                    <a:gd name="T83" fmla="*/ 779 h 2649"/>
                    <a:gd name="T84" fmla="*/ 530 w 3418"/>
                    <a:gd name="T85" fmla="*/ 440 h 2649"/>
                    <a:gd name="T86" fmla="*/ 0 w 3418"/>
                    <a:gd name="T87" fmla="*/ 0 h 2649"/>
                    <a:gd name="T88" fmla="*/ 423 w 3418"/>
                    <a:gd name="T89" fmla="*/ 0 h 2649"/>
                    <a:gd name="T90" fmla="*/ 949 w 3418"/>
                    <a:gd name="T91" fmla="*/ 56 h 2649"/>
                    <a:gd name="T92" fmla="*/ 1681 w 3418"/>
                    <a:gd name="T93" fmla="*/ 209 h 2649"/>
                    <a:gd name="T94" fmla="*/ 2425 w 3418"/>
                    <a:gd name="T95" fmla="*/ 466 h 2649"/>
                    <a:gd name="T96" fmla="*/ 2995 w 3418"/>
                    <a:gd name="T97" fmla="*/ 755 h 2649"/>
                    <a:gd name="T98" fmla="*/ 3342 w 3418"/>
                    <a:gd name="T99" fmla="*/ 960 h 2649"/>
                    <a:gd name="T100" fmla="*/ 3418 w 3418"/>
                    <a:gd name="T101" fmla="*/ 1063 h 2649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3418"/>
                    <a:gd name="T154" fmla="*/ 0 h 2649"/>
                    <a:gd name="T155" fmla="*/ 3418 w 3418"/>
                    <a:gd name="T156" fmla="*/ 2649 h 2649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3418" h="2649">
                      <a:moveTo>
                        <a:pt x="3418" y="1063"/>
                      </a:moveTo>
                      <a:lnTo>
                        <a:pt x="3018" y="832"/>
                      </a:lnTo>
                      <a:lnTo>
                        <a:pt x="2447" y="573"/>
                      </a:lnTo>
                      <a:lnTo>
                        <a:pt x="1844" y="338"/>
                      </a:lnTo>
                      <a:lnTo>
                        <a:pt x="1155" y="185"/>
                      </a:lnTo>
                      <a:lnTo>
                        <a:pt x="544" y="107"/>
                      </a:lnTo>
                      <a:lnTo>
                        <a:pt x="282" y="107"/>
                      </a:lnTo>
                      <a:lnTo>
                        <a:pt x="727" y="466"/>
                      </a:lnTo>
                      <a:lnTo>
                        <a:pt x="1320" y="1013"/>
                      </a:lnTo>
                      <a:lnTo>
                        <a:pt x="1717" y="1478"/>
                      </a:lnTo>
                      <a:lnTo>
                        <a:pt x="2145" y="2023"/>
                      </a:lnTo>
                      <a:lnTo>
                        <a:pt x="2348" y="1972"/>
                      </a:lnTo>
                      <a:lnTo>
                        <a:pt x="2590" y="1873"/>
                      </a:lnTo>
                      <a:lnTo>
                        <a:pt x="2771" y="1891"/>
                      </a:lnTo>
                      <a:lnTo>
                        <a:pt x="2816" y="1998"/>
                      </a:lnTo>
                      <a:lnTo>
                        <a:pt x="2816" y="2155"/>
                      </a:lnTo>
                      <a:lnTo>
                        <a:pt x="2690" y="2359"/>
                      </a:lnTo>
                      <a:lnTo>
                        <a:pt x="2509" y="2516"/>
                      </a:lnTo>
                      <a:lnTo>
                        <a:pt x="2185" y="2649"/>
                      </a:lnTo>
                      <a:lnTo>
                        <a:pt x="1818" y="2649"/>
                      </a:lnTo>
                      <a:lnTo>
                        <a:pt x="1659" y="2598"/>
                      </a:lnTo>
                      <a:lnTo>
                        <a:pt x="1600" y="2491"/>
                      </a:lnTo>
                      <a:lnTo>
                        <a:pt x="1560" y="2310"/>
                      </a:lnTo>
                      <a:lnTo>
                        <a:pt x="1600" y="2104"/>
                      </a:lnTo>
                      <a:lnTo>
                        <a:pt x="1740" y="1839"/>
                      </a:lnTo>
                      <a:lnTo>
                        <a:pt x="1659" y="2104"/>
                      </a:lnTo>
                      <a:lnTo>
                        <a:pt x="1641" y="2260"/>
                      </a:lnTo>
                      <a:lnTo>
                        <a:pt x="1659" y="2439"/>
                      </a:lnTo>
                      <a:lnTo>
                        <a:pt x="1740" y="2516"/>
                      </a:lnTo>
                      <a:lnTo>
                        <a:pt x="1862" y="2568"/>
                      </a:lnTo>
                      <a:lnTo>
                        <a:pt x="2091" y="2568"/>
                      </a:lnTo>
                      <a:lnTo>
                        <a:pt x="2371" y="2491"/>
                      </a:lnTo>
                      <a:lnTo>
                        <a:pt x="2590" y="2333"/>
                      </a:lnTo>
                      <a:lnTo>
                        <a:pt x="2731" y="2130"/>
                      </a:lnTo>
                      <a:lnTo>
                        <a:pt x="2731" y="1998"/>
                      </a:lnTo>
                      <a:lnTo>
                        <a:pt x="2672" y="1946"/>
                      </a:lnTo>
                      <a:lnTo>
                        <a:pt x="2568" y="1946"/>
                      </a:lnTo>
                      <a:lnTo>
                        <a:pt x="2285" y="2074"/>
                      </a:lnTo>
                      <a:lnTo>
                        <a:pt x="2060" y="2074"/>
                      </a:lnTo>
                      <a:lnTo>
                        <a:pt x="1781" y="1664"/>
                      </a:lnTo>
                      <a:lnTo>
                        <a:pt x="1394" y="1222"/>
                      </a:lnTo>
                      <a:lnTo>
                        <a:pt x="949" y="779"/>
                      </a:lnTo>
                      <a:lnTo>
                        <a:pt x="530" y="440"/>
                      </a:lnTo>
                      <a:lnTo>
                        <a:pt x="0" y="0"/>
                      </a:lnTo>
                      <a:lnTo>
                        <a:pt x="423" y="0"/>
                      </a:lnTo>
                      <a:lnTo>
                        <a:pt x="949" y="56"/>
                      </a:lnTo>
                      <a:lnTo>
                        <a:pt x="1681" y="209"/>
                      </a:lnTo>
                      <a:lnTo>
                        <a:pt x="2425" y="466"/>
                      </a:lnTo>
                      <a:lnTo>
                        <a:pt x="2995" y="755"/>
                      </a:lnTo>
                      <a:lnTo>
                        <a:pt x="3342" y="960"/>
                      </a:lnTo>
                      <a:lnTo>
                        <a:pt x="3418" y="10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93" name="Freeform 109"/>
                <p:cNvSpPr>
                  <a:spLocks/>
                </p:cNvSpPr>
                <p:nvPr/>
              </p:nvSpPr>
              <p:spPr bwMode="auto">
                <a:xfrm>
                  <a:off x="2198" y="3003"/>
                  <a:ext cx="364" cy="224"/>
                </a:xfrm>
                <a:custGeom>
                  <a:avLst/>
                  <a:gdLst>
                    <a:gd name="T0" fmla="*/ 531 w 2915"/>
                    <a:gd name="T1" fmla="*/ 780 h 1787"/>
                    <a:gd name="T2" fmla="*/ 0 w 2915"/>
                    <a:gd name="T3" fmla="*/ 0 h 1787"/>
                    <a:gd name="T4" fmla="*/ 572 w 2915"/>
                    <a:gd name="T5" fmla="*/ 180 h 1787"/>
                    <a:gd name="T6" fmla="*/ 1278 w 2915"/>
                    <a:gd name="T7" fmla="*/ 518 h 1787"/>
                    <a:gd name="T8" fmla="*/ 1868 w 2915"/>
                    <a:gd name="T9" fmla="*/ 909 h 1787"/>
                    <a:gd name="T10" fmla="*/ 2474 w 2915"/>
                    <a:gd name="T11" fmla="*/ 1376 h 1787"/>
                    <a:gd name="T12" fmla="*/ 2915 w 2915"/>
                    <a:gd name="T13" fmla="*/ 1787 h 1787"/>
                    <a:gd name="T14" fmla="*/ 2187 w 2915"/>
                    <a:gd name="T15" fmla="*/ 1221 h 1787"/>
                    <a:gd name="T16" fmla="*/ 1382 w 2915"/>
                    <a:gd name="T17" fmla="*/ 673 h 1787"/>
                    <a:gd name="T18" fmla="*/ 751 w 2915"/>
                    <a:gd name="T19" fmla="*/ 361 h 1787"/>
                    <a:gd name="T20" fmla="*/ 265 w 2915"/>
                    <a:gd name="T21" fmla="*/ 180 h 1787"/>
                    <a:gd name="T22" fmla="*/ 710 w 2915"/>
                    <a:gd name="T23" fmla="*/ 852 h 1787"/>
                    <a:gd name="T24" fmla="*/ 531 w 2915"/>
                    <a:gd name="T25" fmla="*/ 780 h 178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915"/>
                    <a:gd name="T40" fmla="*/ 0 h 1787"/>
                    <a:gd name="T41" fmla="*/ 2915 w 2915"/>
                    <a:gd name="T42" fmla="*/ 1787 h 178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915" h="1787">
                      <a:moveTo>
                        <a:pt x="531" y="780"/>
                      </a:moveTo>
                      <a:lnTo>
                        <a:pt x="0" y="0"/>
                      </a:lnTo>
                      <a:lnTo>
                        <a:pt x="572" y="180"/>
                      </a:lnTo>
                      <a:lnTo>
                        <a:pt x="1278" y="518"/>
                      </a:lnTo>
                      <a:lnTo>
                        <a:pt x="1868" y="909"/>
                      </a:lnTo>
                      <a:lnTo>
                        <a:pt x="2474" y="1376"/>
                      </a:lnTo>
                      <a:lnTo>
                        <a:pt x="2915" y="1787"/>
                      </a:lnTo>
                      <a:lnTo>
                        <a:pt x="2187" y="1221"/>
                      </a:lnTo>
                      <a:lnTo>
                        <a:pt x="1382" y="673"/>
                      </a:lnTo>
                      <a:lnTo>
                        <a:pt x="751" y="361"/>
                      </a:lnTo>
                      <a:lnTo>
                        <a:pt x="265" y="180"/>
                      </a:lnTo>
                      <a:lnTo>
                        <a:pt x="710" y="852"/>
                      </a:lnTo>
                      <a:lnTo>
                        <a:pt x="531" y="7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94" name="Freeform 110"/>
                <p:cNvSpPr>
                  <a:spLocks/>
                </p:cNvSpPr>
                <p:nvPr/>
              </p:nvSpPr>
              <p:spPr bwMode="auto">
                <a:xfrm>
                  <a:off x="2269" y="2929"/>
                  <a:ext cx="304" cy="298"/>
                </a:xfrm>
                <a:custGeom>
                  <a:avLst/>
                  <a:gdLst>
                    <a:gd name="T0" fmla="*/ 445 w 2429"/>
                    <a:gd name="T1" fmla="*/ 852 h 2379"/>
                    <a:gd name="T2" fmla="*/ 0 w 2429"/>
                    <a:gd name="T3" fmla="*/ 0 h 2379"/>
                    <a:gd name="T4" fmla="*/ 281 w 2429"/>
                    <a:gd name="T5" fmla="*/ 72 h 2379"/>
                    <a:gd name="T6" fmla="*/ 1052 w 2429"/>
                    <a:gd name="T7" fmla="*/ 514 h 2379"/>
                    <a:gd name="T8" fmla="*/ 1615 w 2429"/>
                    <a:gd name="T9" fmla="*/ 1008 h 2379"/>
                    <a:gd name="T10" fmla="*/ 2043 w 2429"/>
                    <a:gd name="T11" fmla="*/ 1525 h 2379"/>
                    <a:gd name="T12" fmla="*/ 2325 w 2429"/>
                    <a:gd name="T13" fmla="*/ 1993 h 2379"/>
                    <a:gd name="T14" fmla="*/ 2406 w 2429"/>
                    <a:gd name="T15" fmla="*/ 2276 h 2379"/>
                    <a:gd name="T16" fmla="*/ 2429 w 2429"/>
                    <a:gd name="T17" fmla="*/ 2379 h 2379"/>
                    <a:gd name="T18" fmla="*/ 2343 w 2429"/>
                    <a:gd name="T19" fmla="*/ 2379 h 2379"/>
                    <a:gd name="T20" fmla="*/ 2223 w 2429"/>
                    <a:gd name="T21" fmla="*/ 2125 h 2379"/>
                    <a:gd name="T22" fmla="*/ 1880 w 2429"/>
                    <a:gd name="T23" fmla="*/ 1551 h 2379"/>
                    <a:gd name="T24" fmla="*/ 1335 w 2429"/>
                    <a:gd name="T25" fmla="*/ 904 h 2379"/>
                    <a:gd name="T26" fmla="*/ 864 w 2429"/>
                    <a:gd name="T27" fmla="*/ 540 h 2379"/>
                    <a:gd name="T28" fmla="*/ 319 w 2429"/>
                    <a:gd name="T29" fmla="*/ 227 h 2379"/>
                    <a:gd name="T30" fmla="*/ 179 w 2429"/>
                    <a:gd name="T31" fmla="*/ 179 h 2379"/>
                    <a:gd name="T32" fmla="*/ 525 w 2429"/>
                    <a:gd name="T33" fmla="*/ 883 h 2379"/>
                    <a:gd name="T34" fmla="*/ 445 w 2429"/>
                    <a:gd name="T35" fmla="*/ 852 h 237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429"/>
                    <a:gd name="T55" fmla="*/ 0 h 2379"/>
                    <a:gd name="T56" fmla="*/ 2429 w 2429"/>
                    <a:gd name="T57" fmla="*/ 2379 h 2379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429" h="2379">
                      <a:moveTo>
                        <a:pt x="445" y="852"/>
                      </a:moveTo>
                      <a:lnTo>
                        <a:pt x="0" y="0"/>
                      </a:lnTo>
                      <a:lnTo>
                        <a:pt x="281" y="72"/>
                      </a:lnTo>
                      <a:lnTo>
                        <a:pt x="1052" y="514"/>
                      </a:lnTo>
                      <a:lnTo>
                        <a:pt x="1615" y="1008"/>
                      </a:lnTo>
                      <a:lnTo>
                        <a:pt x="2043" y="1525"/>
                      </a:lnTo>
                      <a:lnTo>
                        <a:pt x="2325" y="1993"/>
                      </a:lnTo>
                      <a:lnTo>
                        <a:pt x="2406" y="2276"/>
                      </a:lnTo>
                      <a:lnTo>
                        <a:pt x="2429" y="2379"/>
                      </a:lnTo>
                      <a:lnTo>
                        <a:pt x="2343" y="2379"/>
                      </a:lnTo>
                      <a:lnTo>
                        <a:pt x="2223" y="2125"/>
                      </a:lnTo>
                      <a:lnTo>
                        <a:pt x="1880" y="1551"/>
                      </a:lnTo>
                      <a:lnTo>
                        <a:pt x="1335" y="904"/>
                      </a:lnTo>
                      <a:lnTo>
                        <a:pt x="864" y="540"/>
                      </a:lnTo>
                      <a:lnTo>
                        <a:pt x="319" y="227"/>
                      </a:lnTo>
                      <a:lnTo>
                        <a:pt x="179" y="179"/>
                      </a:lnTo>
                      <a:lnTo>
                        <a:pt x="525" y="883"/>
                      </a:lnTo>
                      <a:lnTo>
                        <a:pt x="445" y="85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95" name="Freeform 111"/>
                <p:cNvSpPr>
                  <a:spLocks/>
                </p:cNvSpPr>
                <p:nvPr/>
              </p:nvSpPr>
              <p:spPr bwMode="auto">
                <a:xfrm>
                  <a:off x="2365" y="3379"/>
                  <a:ext cx="162" cy="104"/>
                </a:xfrm>
                <a:custGeom>
                  <a:avLst/>
                  <a:gdLst>
                    <a:gd name="T0" fmla="*/ 176 w 1292"/>
                    <a:gd name="T1" fmla="*/ 365 h 832"/>
                    <a:gd name="T2" fmla="*/ 117 w 1292"/>
                    <a:gd name="T3" fmla="*/ 443 h 832"/>
                    <a:gd name="T4" fmla="*/ 117 w 1292"/>
                    <a:gd name="T5" fmla="*/ 570 h 832"/>
                    <a:gd name="T6" fmla="*/ 176 w 1292"/>
                    <a:gd name="T7" fmla="*/ 699 h 832"/>
                    <a:gd name="T8" fmla="*/ 319 w 1292"/>
                    <a:gd name="T9" fmla="*/ 777 h 832"/>
                    <a:gd name="T10" fmla="*/ 548 w 1292"/>
                    <a:gd name="T11" fmla="*/ 777 h 832"/>
                    <a:gd name="T12" fmla="*/ 764 w 1292"/>
                    <a:gd name="T13" fmla="*/ 699 h 832"/>
                    <a:gd name="T14" fmla="*/ 990 w 1292"/>
                    <a:gd name="T15" fmla="*/ 570 h 832"/>
                    <a:gd name="T16" fmla="*/ 1133 w 1292"/>
                    <a:gd name="T17" fmla="*/ 416 h 832"/>
                    <a:gd name="T18" fmla="*/ 1174 w 1292"/>
                    <a:gd name="T19" fmla="*/ 284 h 832"/>
                    <a:gd name="T20" fmla="*/ 1174 w 1292"/>
                    <a:gd name="T21" fmla="*/ 181 h 832"/>
                    <a:gd name="T22" fmla="*/ 1093 w 1292"/>
                    <a:gd name="T23" fmla="*/ 75 h 832"/>
                    <a:gd name="T24" fmla="*/ 990 w 1292"/>
                    <a:gd name="T25" fmla="*/ 49 h 832"/>
                    <a:gd name="T26" fmla="*/ 846 w 1292"/>
                    <a:gd name="T27" fmla="*/ 49 h 832"/>
                    <a:gd name="T28" fmla="*/ 909 w 1292"/>
                    <a:gd name="T29" fmla="*/ 0 h 832"/>
                    <a:gd name="T30" fmla="*/ 1049 w 1292"/>
                    <a:gd name="T31" fmla="*/ 0 h 832"/>
                    <a:gd name="T32" fmla="*/ 1232 w 1292"/>
                    <a:gd name="T33" fmla="*/ 100 h 832"/>
                    <a:gd name="T34" fmla="*/ 1292 w 1292"/>
                    <a:gd name="T35" fmla="*/ 207 h 832"/>
                    <a:gd name="T36" fmla="*/ 1292 w 1292"/>
                    <a:gd name="T37" fmla="*/ 314 h 832"/>
                    <a:gd name="T38" fmla="*/ 1192 w 1292"/>
                    <a:gd name="T39" fmla="*/ 542 h 832"/>
                    <a:gd name="T40" fmla="*/ 972 w 1292"/>
                    <a:gd name="T41" fmla="*/ 725 h 832"/>
                    <a:gd name="T42" fmla="*/ 621 w 1292"/>
                    <a:gd name="T43" fmla="*/ 832 h 832"/>
                    <a:gd name="T44" fmla="*/ 527 w 1292"/>
                    <a:gd name="T45" fmla="*/ 832 h 832"/>
                    <a:gd name="T46" fmla="*/ 260 w 1292"/>
                    <a:gd name="T47" fmla="*/ 832 h 832"/>
                    <a:gd name="T48" fmla="*/ 41 w 1292"/>
                    <a:gd name="T49" fmla="*/ 725 h 832"/>
                    <a:gd name="T50" fmla="*/ 0 w 1292"/>
                    <a:gd name="T51" fmla="*/ 592 h 832"/>
                    <a:gd name="T52" fmla="*/ 0 w 1292"/>
                    <a:gd name="T53" fmla="*/ 443 h 832"/>
                    <a:gd name="T54" fmla="*/ 95 w 1292"/>
                    <a:gd name="T55" fmla="*/ 336 h 832"/>
                    <a:gd name="T56" fmla="*/ 176 w 1292"/>
                    <a:gd name="T57" fmla="*/ 365 h 83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292"/>
                    <a:gd name="T88" fmla="*/ 0 h 832"/>
                    <a:gd name="T89" fmla="*/ 1292 w 1292"/>
                    <a:gd name="T90" fmla="*/ 832 h 832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292" h="832">
                      <a:moveTo>
                        <a:pt x="176" y="365"/>
                      </a:moveTo>
                      <a:lnTo>
                        <a:pt x="117" y="443"/>
                      </a:lnTo>
                      <a:lnTo>
                        <a:pt x="117" y="570"/>
                      </a:lnTo>
                      <a:lnTo>
                        <a:pt x="176" y="699"/>
                      </a:lnTo>
                      <a:lnTo>
                        <a:pt x="319" y="777"/>
                      </a:lnTo>
                      <a:lnTo>
                        <a:pt x="548" y="777"/>
                      </a:lnTo>
                      <a:lnTo>
                        <a:pt x="764" y="699"/>
                      </a:lnTo>
                      <a:lnTo>
                        <a:pt x="990" y="570"/>
                      </a:lnTo>
                      <a:lnTo>
                        <a:pt x="1133" y="416"/>
                      </a:lnTo>
                      <a:lnTo>
                        <a:pt x="1174" y="284"/>
                      </a:lnTo>
                      <a:lnTo>
                        <a:pt x="1174" y="181"/>
                      </a:lnTo>
                      <a:lnTo>
                        <a:pt x="1093" y="75"/>
                      </a:lnTo>
                      <a:lnTo>
                        <a:pt x="990" y="49"/>
                      </a:lnTo>
                      <a:lnTo>
                        <a:pt x="846" y="49"/>
                      </a:lnTo>
                      <a:lnTo>
                        <a:pt x="909" y="0"/>
                      </a:lnTo>
                      <a:lnTo>
                        <a:pt x="1049" y="0"/>
                      </a:lnTo>
                      <a:lnTo>
                        <a:pt x="1232" y="100"/>
                      </a:lnTo>
                      <a:lnTo>
                        <a:pt x="1292" y="207"/>
                      </a:lnTo>
                      <a:lnTo>
                        <a:pt x="1292" y="314"/>
                      </a:lnTo>
                      <a:lnTo>
                        <a:pt x="1192" y="542"/>
                      </a:lnTo>
                      <a:lnTo>
                        <a:pt x="972" y="725"/>
                      </a:lnTo>
                      <a:lnTo>
                        <a:pt x="621" y="832"/>
                      </a:lnTo>
                      <a:lnTo>
                        <a:pt x="527" y="832"/>
                      </a:lnTo>
                      <a:lnTo>
                        <a:pt x="260" y="832"/>
                      </a:lnTo>
                      <a:lnTo>
                        <a:pt x="41" y="725"/>
                      </a:lnTo>
                      <a:lnTo>
                        <a:pt x="0" y="592"/>
                      </a:lnTo>
                      <a:lnTo>
                        <a:pt x="0" y="443"/>
                      </a:lnTo>
                      <a:lnTo>
                        <a:pt x="95" y="336"/>
                      </a:lnTo>
                      <a:lnTo>
                        <a:pt x="176" y="36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96" name="Freeform 112"/>
                <p:cNvSpPr>
                  <a:spLocks/>
                </p:cNvSpPr>
                <p:nvPr/>
              </p:nvSpPr>
              <p:spPr bwMode="auto">
                <a:xfrm>
                  <a:off x="2411" y="3431"/>
                  <a:ext cx="362" cy="344"/>
                </a:xfrm>
                <a:custGeom>
                  <a:avLst/>
                  <a:gdLst>
                    <a:gd name="T0" fmla="*/ 848 w 2895"/>
                    <a:gd name="T1" fmla="*/ 107 h 2748"/>
                    <a:gd name="T2" fmla="*/ 997 w 2895"/>
                    <a:gd name="T3" fmla="*/ 78 h 2748"/>
                    <a:gd name="T4" fmla="*/ 1069 w 2895"/>
                    <a:gd name="T5" fmla="*/ 126 h 2748"/>
                    <a:gd name="T6" fmla="*/ 1092 w 2895"/>
                    <a:gd name="T7" fmla="*/ 206 h 2748"/>
                    <a:gd name="T8" fmla="*/ 1069 w 2895"/>
                    <a:gd name="T9" fmla="*/ 309 h 2748"/>
                    <a:gd name="T10" fmla="*/ 930 w 2895"/>
                    <a:gd name="T11" fmla="*/ 442 h 2748"/>
                    <a:gd name="T12" fmla="*/ 669 w 2895"/>
                    <a:gd name="T13" fmla="*/ 570 h 2748"/>
                    <a:gd name="T14" fmla="*/ 402 w 2895"/>
                    <a:gd name="T15" fmla="*/ 619 h 2748"/>
                    <a:gd name="T16" fmla="*/ 204 w 2895"/>
                    <a:gd name="T17" fmla="*/ 619 h 2748"/>
                    <a:gd name="T18" fmla="*/ 120 w 2895"/>
                    <a:gd name="T19" fmla="*/ 549 h 2748"/>
                    <a:gd name="T20" fmla="*/ 120 w 2895"/>
                    <a:gd name="T21" fmla="*/ 442 h 2748"/>
                    <a:gd name="T22" fmla="*/ 165 w 2895"/>
                    <a:gd name="T23" fmla="*/ 386 h 2748"/>
                    <a:gd name="T24" fmla="*/ 61 w 2895"/>
                    <a:gd name="T25" fmla="*/ 416 h 2748"/>
                    <a:gd name="T26" fmla="*/ 0 w 2895"/>
                    <a:gd name="T27" fmla="*/ 570 h 2748"/>
                    <a:gd name="T28" fmla="*/ 61 w 2895"/>
                    <a:gd name="T29" fmla="*/ 724 h 2748"/>
                    <a:gd name="T30" fmla="*/ 285 w 2895"/>
                    <a:gd name="T31" fmla="*/ 773 h 2748"/>
                    <a:gd name="T32" fmla="*/ 610 w 2895"/>
                    <a:gd name="T33" fmla="*/ 724 h 2748"/>
                    <a:gd name="T34" fmla="*/ 830 w 2895"/>
                    <a:gd name="T35" fmla="*/ 669 h 2748"/>
                    <a:gd name="T36" fmla="*/ 1051 w 2895"/>
                    <a:gd name="T37" fmla="*/ 1111 h 2748"/>
                    <a:gd name="T38" fmla="*/ 1154 w 2895"/>
                    <a:gd name="T39" fmla="*/ 1453 h 2748"/>
                    <a:gd name="T40" fmla="*/ 1680 w 2895"/>
                    <a:gd name="T41" fmla="*/ 1685 h 2748"/>
                    <a:gd name="T42" fmla="*/ 2126 w 2895"/>
                    <a:gd name="T43" fmla="*/ 1997 h 2748"/>
                    <a:gd name="T44" fmla="*/ 2450 w 2895"/>
                    <a:gd name="T45" fmla="*/ 2277 h 2748"/>
                    <a:gd name="T46" fmla="*/ 2895 w 2895"/>
                    <a:gd name="T47" fmla="*/ 2748 h 2748"/>
                    <a:gd name="T48" fmla="*/ 2775 w 2895"/>
                    <a:gd name="T49" fmla="*/ 2517 h 2748"/>
                    <a:gd name="T50" fmla="*/ 2388 w 2895"/>
                    <a:gd name="T51" fmla="*/ 2076 h 2748"/>
                    <a:gd name="T52" fmla="*/ 1983 w 2895"/>
                    <a:gd name="T53" fmla="*/ 1761 h 2748"/>
                    <a:gd name="T54" fmla="*/ 1578 w 2895"/>
                    <a:gd name="T55" fmla="*/ 1529 h 2748"/>
                    <a:gd name="T56" fmla="*/ 1235 w 2895"/>
                    <a:gd name="T57" fmla="*/ 1373 h 2748"/>
                    <a:gd name="T58" fmla="*/ 1136 w 2895"/>
                    <a:gd name="T59" fmla="*/ 1111 h 2748"/>
                    <a:gd name="T60" fmla="*/ 1051 w 2895"/>
                    <a:gd name="T61" fmla="*/ 905 h 2748"/>
                    <a:gd name="T62" fmla="*/ 1235 w 2895"/>
                    <a:gd name="T63" fmla="*/ 570 h 2748"/>
                    <a:gd name="T64" fmla="*/ 1257 w 2895"/>
                    <a:gd name="T65" fmla="*/ 416 h 2748"/>
                    <a:gd name="T66" fmla="*/ 1235 w 2895"/>
                    <a:gd name="T67" fmla="*/ 309 h 2748"/>
                    <a:gd name="T68" fmla="*/ 1154 w 2895"/>
                    <a:gd name="T69" fmla="*/ 259 h 2748"/>
                    <a:gd name="T70" fmla="*/ 1154 w 2895"/>
                    <a:gd name="T71" fmla="*/ 126 h 2748"/>
                    <a:gd name="T72" fmla="*/ 1092 w 2895"/>
                    <a:gd name="T73" fmla="*/ 27 h 2748"/>
                    <a:gd name="T74" fmla="*/ 1011 w 2895"/>
                    <a:gd name="T75" fmla="*/ 0 h 2748"/>
                    <a:gd name="T76" fmla="*/ 891 w 2895"/>
                    <a:gd name="T77" fmla="*/ 0 h 2748"/>
                    <a:gd name="T78" fmla="*/ 848 w 2895"/>
                    <a:gd name="T79" fmla="*/ 107 h 2748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895"/>
                    <a:gd name="T121" fmla="*/ 0 h 2748"/>
                    <a:gd name="T122" fmla="*/ 2895 w 2895"/>
                    <a:gd name="T123" fmla="*/ 2748 h 2748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895" h="2748">
                      <a:moveTo>
                        <a:pt x="848" y="107"/>
                      </a:moveTo>
                      <a:lnTo>
                        <a:pt x="997" y="78"/>
                      </a:lnTo>
                      <a:lnTo>
                        <a:pt x="1069" y="126"/>
                      </a:lnTo>
                      <a:lnTo>
                        <a:pt x="1092" y="206"/>
                      </a:lnTo>
                      <a:lnTo>
                        <a:pt x="1069" y="309"/>
                      </a:lnTo>
                      <a:lnTo>
                        <a:pt x="930" y="442"/>
                      </a:lnTo>
                      <a:lnTo>
                        <a:pt x="669" y="570"/>
                      </a:lnTo>
                      <a:lnTo>
                        <a:pt x="402" y="619"/>
                      </a:lnTo>
                      <a:lnTo>
                        <a:pt x="204" y="619"/>
                      </a:lnTo>
                      <a:lnTo>
                        <a:pt x="120" y="549"/>
                      </a:lnTo>
                      <a:lnTo>
                        <a:pt x="120" y="442"/>
                      </a:lnTo>
                      <a:lnTo>
                        <a:pt x="165" y="386"/>
                      </a:lnTo>
                      <a:lnTo>
                        <a:pt x="61" y="416"/>
                      </a:lnTo>
                      <a:lnTo>
                        <a:pt x="0" y="570"/>
                      </a:lnTo>
                      <a:lnTo>
                        <a:pt x="61" y="724"/>
                      </a:lnTo>
                      <a:lnTo>
                        <a:pt x="285" y="773"/>
                      </a:lnTo>
                      <a:lnTo>
                        <a:pt x="610" y="724"/>
                      </a:lnTo>
                      <a:lnTo>
                        <a:pt x="830" y="669"/>
                      </a:lnTo>
                      <a:lnTo>
                        <a:pt x="1051" y="1111"/>
                      </a:lnTo>
                      <a:lnTo>
                        <a:pt x="1154" y="1453"/>
                      </a:lnTo>
                      <a:lnTo>
                        <a:pt x="1680" y="1685"/>
                      </a:lnTo>
                      <a:lnTo>
                        <a:pt x="2126" y="1997"/>
                      </a:lnTo>
                      <a:lnTo>
                        <a:pt x="2450" y="2277"/>
                      </a:lnTo>
                      <a:lnTo>
                        <a:pt x="2895" y="2748"/>
                      </a:lnTo>
                      <a:lnTo>
                        <a:pt x="2775" y="2517"/>
                      </a:lnTo>
                      <a:lnTo>
                        <a:pt x="2388" y="2076"/>
                      </a:lnTo>
                      <a:lnTo>
                        <a:pt x="1983" y="1761"/>
                      </a:lnTo>
                      <a:lnTo>
                        <a:pt x="1578" y="1529"/>
                      </a:lnTo>
                      <a:lnTo>
                        <a:pt x="1235" y="1373"/>
                      </a:lnTo>
                      <a:lnTo>
                        <a:pt x="1136" y="1111"/>
                      </a:lnTo>
                      <a:lnTo>
                        <a:pt x="1051" y="905"/>
                      </a:lnTo>
                      <a:lnTo>
                        <a:pt x="1235" y="570"/>
                      </a:lnTo>
                      <a:lnTo>
                        <a:pt x="1257" y="416"/>
                      </a:lnTo>
                      <a:lnTo>
                        <a:pt x="1235" y="309"/>
                      </a:lnTo>
                      <a:lnTo>
                        <a:pt x="1154" y="259"/>
                      </a:lnTo>
                      <a:lnTo>
                        <a:pt x="1154" y="126"/>
                      </a:lnTo>
                      <a:lnTo>
                        <a:pt x="1092" y="27"/>
                      </a:lnTo>
                      <a:lnTo>
                        <a:pt x="1011" y="0"/>
                      </a:lnTo>
                      <a:lnTo>
                        <a:pt x="891" y="0"/>
                      </a:lnTo>
                      <a:lnTo>
                        <a:pt x="848" y="10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97" name="Freeform 113"/>
                <p:cNvSpPr>
                  <a:spLocks/>
                </p:cNvSpPr>
                <p:nvPr/>
              </p:nvSpPr>
              <p:spPr bwMode="auto">
                <a:xfrm>
                  <a:off x="2560" y="3227"/>
                  <a:ext cx="215" cy="548"/>
                </a:xfrm>
                <a:custGeom>
                  <a:avLst/>
                  <a:gdLst>
                    <a:gd name="T0" fmla="*/ 0 w 1724"/>
                    <a:gd name="T1" fmla="*/ 0 h 4385"/>
                    <a:gd name="T2" fmla="*/ 262 w 1724"/>
                    <a:gd name="T3" fmla="*/ 494 h 4385"/>
                    <a:gd name="T4" fmla="*/ 543 w 1724"/>
                    <a:gd name="T5" fmla="*/ 1092 h 4385"/>
                    <a:gd name="T6" fmla="*/ 873 w 1724"/>
                    <a:gd name="T7" fmla="*/ 1763 h 4385"/>
                    <a:gd name="T8" fmla="*/ 1194 w 1724"/>
                    <a:gd name="T9" fmla="*/ 2568 h 4385"/>
                    <a:gd name="T10" fmla="*/ 1395 w 1724"/>
                    <a:gd name="T11" fmla="*/ 3272 h 4385"/>
                    <a:gd name="T12" fmla="*/ 1518 w 1724"/>
                    <a:gd name="T13" fmla="*/ 3863 h 4385"/>
                    <a:gd name="T14" fmla="*/ 1581 w 1724"/>
                    <a:gd name="T15" fmla="*/ 4257 h 4385"/>
                    <a:gd name="T16" fmla="*/ 1724 w 1724"/>
                    <a:gd name="T17" fmla="*/ 4385 h 4385"/>
                    <a:gd name="T18" fmla="*/ 1559 w 1724"/>
                    <a:gd name="T19" fmla="*/ 3687 h 4385"/>
                    <a:gd name="T20" fmla="*/ 1436 w 1724"/>
                    <a:gd name="T21" fmla="*/ 3143 h 4385"/>
                    <a:gd name="T22" fmla="*/ 1319 w 1724"/>
                    <a:gd name="T23" fmla="*/ 2700 h 4385"/>
                    <a:gd name="T24" fmla="*/ 1194 w 1724"/>
                    <a:gd name="T25" fmla="*/ 2306 h 4385"/>
                    <a:gd name="T26" fmla="*/ 972 w 1724"/>
                    <a:gd name="T27" fmla="*/ 1763 h 4385"/>
                    <a:gd name="T28" fmla="*/ 668 w 1724"/>
                    <a:gd name="T29" fmla="*/ 1092 h 4385"/>
                    <a:gd name="T30" fmla="*/ 423 w 1724"/>
                    <a:gd name="T31" fmla="*/ 574 h 4385"/>
                    <a:gd name="T32" fmla="*/ 104 w 1724"/>
                    <a:gd name="T33" fmla="*/ 0 h 4385"/>
                    <a:gd name="T34" fmla="*/ 0 w 1724"/>
                    <a:gd name="T35" fmla="*/ 0 h 438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724"/>
                    <a:gd name="T55" fmla="*/ 0 h 4385"/>
                    <a:gd name="T56" fmla="*/ 1724 w 1724"/>
                    <a:gd name="T57" fmla="*/ 4385 h 4385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724" h="4385">
                      <a:moveTo>
                        <a:pt x="0" y="0"/>
                      </a:moveTo>
                      <a:lnTo>
                        <a:pt x="262" y="494"/>
                      </a:lnTo>
                      <a:lnTo>
                        <a:pt x="543" y="1092"/>
                      </a:lnTo>
                      <a:lnTo>
                        <a:pt x="873" y="1763"/>
                      </a:lnTo>
                      <a:lnTo>
                        <a:pt x="1194" y="2568"/>
                      </a:lnTo>
                      <a:lnTo>
                        <a:pt x="1395" y="3272"/>
                      </a:lnTo>
                      <a:lnTo>
                        <a:pt x="1518" y="3863"/>
                      </a:lnTo>
                      <a:lnTo>
                        <a:pt x="1581" y="4257"/>
                      </a:lnTo>
                      <a:lnTo>
                        <a:pt x="1724" y="4385"/>
                      </a:lnTo>
                      <a:lnTo>
                        <a:pt x="1559" y="3687"/>
                      </a:lnTo>
                      <a:lnTo>
                        <a:pt x="1436" y="3143"/>
                      </a:lnTo>
                      <a:lnTo>
                        <a:pt x="1319" y="2700"/>
                      </a:lnTo>
                      <a:lnTo>
                        <a:pt x="1194" y="2306"/>
                      </a:lnTo>
                      <a:lnTo>
                        <a:pt x="972" y="1763"/>
                      </a:lnTo>
                      <a:lnTo>
                        <a:pt x="668" y="1092"/>
                      </a:lnTo>
                      <a:lnTo>
                        <a:pt x="423" y="574"/>
                      </a:lnTo>
                      <a:lnTo>
                        <a:pt x="10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98" name="Freeform 114"/>
                <p:cNvSpPr>
                  <a:spLocks/>
                </p:cNvSpPr>
                <p:nvPr/>
              </p:nvSpPr>
              <p:spPr bwMode="auto">
                <a:xfrm>
                  <a:off x="3187" y="3106"/>
                  <a:ext cx="142" cy="123"/>
                </a:xfrm>
                <a:custGeom>
                  <a:avLst/>
                  <a:gdLst>
                    <a:gd name="T0" fmla="*/ 1133 w 1133"/>
                    <a:gd name="T1" fmla="*/ 26 h 989"/>
                    <a:gd name="T2" fmla="*/ 1066 w 1133"/>
                    <a:gd name="T3" fmla="*/ 26 h 989"/>
                    <a:gd name="T4" fmla="*/ 994 w 1133"/>
                    <a:gd name="T5" fmla="*/ 26 h 989"/>
                    <a:gd name="T6" fmla="*/ 875 w 1133"/>
                    <a:gd name="T7" fmla="*/ 72 h 989"/>
                    <a:gd name="T8" fmla="*/ 744 w 1133"/>
                    <a:gd name="T9" fmla="*/ 157 h 989"/>
                    <a:gd name="T10" fmla="*/ 625 w 1133"/>
                    <a:gd name="T11" fmla="*/ 263 h 989"/>
                    <a:gd name="T12" fmla="*/ 533 w 1133"/>
                    <a:gd name="T13" fmla="*/ 383 h 989"/>
                    <a:gd name="T14" fmla="*/ 683 w 1133"/>
                    <a:gd name="T15" fmla="*/ 339 h 989"/>
                    <a:gd name="T16" fmla="*/ 834 w 1133"/>
                    <a:gd name="T17" fmla="*/ 339 h 989"/>
                    <a:gd name="T18" fmla="*/ 915 w 1133"/>
                    <a:gd name="T19" fmla="*/ 383 h 989"/>
                    <a:gd name="T20" fmla="*/ 744 w 1133"/>
                    <a:gd name="T21" fmla="*/ 411 h 989"/>
                    <a:gd name="T22" fmla="*/ 552 w 1133"/>
                    <a:gd name="T23" fmla="*/ 489 h 989"/>
                    <a:gd name="T24" fmla="*/ 371 w 1133"/>
                    <a:gd name="T25" fmla="*/ 624 h 989"/>
                    <a:gd name="T26" fmla="*/ 220 w 1133"/>
                    <a:gd name="T27" fmla="*/ 757 h 989"/>
                    <a:gd name="T28" fmla="*/ 0 w 1133"/>
                    <a:gd name="T29" fmla="*/ 989 h 989"/>
                    <a:gd name="T30" fmla="*/ 0 w 1133"/>
                    <a:gd name="T31" fmla="*/ 959 h 989"/>
                    <a:gd name="T32" fmla="*/ 90 w 1133"/>
                    <a:gd name="T33" fmla="*/ 757 h 989"/>
                    <a:gd name="T34" fmla="*/ 276 w 1133"/>
                    <a:gd name="T35" fmla="*/ 504 h 989"/>
                    <a:gd name="T36" fmla="*/ 459 w 1133"/>
                    <a:gd name="T37" fmla="*/ 326 h 989"/>
                    <a:gd name="T38" fmla="*/ 661 w 1133"/>
                    <a:gd name="T39" fmla="*/ 157 h 989"/>
                    <a:gd name="T40" fmla="*/ 857 w 1133"/>
                    <a:gd name="T41" fmla="*/ 44 h 989"/>
                    <a:gd name="T42" fmla="*/ 971 w 1133"/>
                    <a:gd name="T43" fmla="*/ 0 h 989"/>
                    <a:gd name="T44" fmla="*/ 1093 w 1133"/>
                    <a:gd name="T45" fmla="*/ 0 h 989"/>
                    <a:gd name="T46" fmla="*/ 1123 w 1133"/>
                    <a:gd name="T47" fmla="*/ 0 h 989"/>
                    <a:gd name="T48" fmla="*/ 1133 w 1133"/>
                    <a:gd name="T49" fmla="*/ 26 h 989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1133"/>
                    <a:gd name="T76" fmla="*/ 0 h 989"/>
                    <a:gd name="T77" fmla="*/ 1133 w 1133"/>
                    <a:gd name="T78" fmla="*/ 989 h 989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1133" h="989">
                      <a:moveTo>
                        <a:pt x="1133" y="26"/>
                      </a:moveTo>
                      <a:lnTo>
                        <a:pt x="1066" y="26"/>
                      </a:lnTo>
                      <a:lnTo>
                        <a:pt x="994" y="26"/>
                      </a:lnTo>
                      <a:lnTo>
                        <a:pt x="875" y="72"/>
                      </a:lnTo>
                      <a:lnTo>
                        <a:pt x="744" y="157"/>
                      </a:lnTo>
                      <a:lnTo>
                        <a:pt x="625" y="263"/>
                      </a:lnTo>
                      <a:lnTo>
                        <a:pt x="533" y="383"/>
                      </a:lnTo>
                      <a:lnTo>
                        <a:pt x="683" y="339"/>
                      </a:lnTo>
                      <a:lnTo>
                        <a:pt x="834" y="339"/>
                      </a:lnTo>
                      <a:lnTo>
                        <a:pt x="915" y="383"/>
                      </a:lnTo>
                      <a:lnTo>
                        <a:pt x="744" y="411"/>
                      </a:lnTo>
                      <a:lnTo>
                        <a:pt x="552" y="489"/>
                      </a:lnTo>
                      <a:lnTo>
                        <a:pt x="371" y="624"/>
                      </a:lnTo>
                      <a:lnTo>
                        <a:pt x="220" y="757"/>
                      </a:lnTo>
                      <a:lnTo>
                        <a:pt x="0" y="989"/>
                      </a:lnTo>
                      <a:lnTo>
                        <a:pt x="0" y="959"/>
                      </a:lnTo>
                      <a:lnTo>
                        <a:pt x="90" y="757"/>
                      </a:lnTo>
                      <a:lnTo>
                        <a:pt x="276" y="504"/>
                      </a:lnTo>
                      <a:lnTo>
                        <a:pt x="459" y="326"/>
                      </a:lnTo>
                      <a:lnTo>
                        <a:pt x="661" y="157"/>
                      </a:lnTo>
                      <a:lnTo>
                        <a:pt x="857" y="44"/>
                      </a:lnTo>
                      <a:lnTo>
                        <a:pt x="971" y="0"/>
                      </a:lnTo>
                      <a:lnTo>
                        <a:pt x="1093" y="0"/>
                      </a:lnTo>
                      <a:lnTo>
                        <a:pt x="1123" y="0"/>
                      </a:lnTo>
                      <a:lnTo>
                        <a:pt x="1133" y="2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099" name="Freeform 115"/>
                <p:cNvSpPr>
                  <a:spLocks/>
                </p:cNvSpPr>
                <p:nvPr/>
              </p:nvSpPr>
              <p:spPr bwMode="auto">
                <a:xfrm>
                  <a:off x="3196" y="3259"/>
                  <a:ext cx="101" cy="39"/>
                </a:xfrm>
                <a:custGeom>
                  <a:avLst/>
                  <a:gdLst>
                    <a:gd name="T0" fmla="*/ 13 w 808"/>
                    <a:gd name="T1" fmla="*/ 312 h 312"/>
                    <a:gd name="T2" fmla="*/ 0 w 808"/>
                    <a:gd name="T3" fmla="*/ 286 h 312"/>
                    <a:gd name="T4" fmla="*/ 104 w 808"/>
                    <a:gd name="T5" fmla="*/ 151 h 312"/>
                    <a:gd name="T6" fmla="*/ 255 w 808"/>
                    <a:gd name="T7" fmla="*/ 44 h 312"/>
                    <a:gd name="T8" fmla="*/ 441 w 808"/>
                    <a:gd name="T9" fmla="*/ 0 h 312"/>
                    <a:gd name="T10" fmla="*/ 594 w 808"/>
                    <a:gd name="T11" fmla="*/ 0 h 312"/>
                    <a:gd name="T12" fmla="*/ 731 w 808"/>
                    <a:gd name="T13" fmla="*/ 62 h 312"/>
                    <a:gd name="T14" fmla="*/ 808 w 808"/>
                    <a:gd name="T15" fmla="*/ 151 h 312"/>
                    <a:gd name="T16" fmla="*/ 776 w 808"/>
                    <a:gd name="T17" fmla="*/ 166 h 312"/>
                    <a:gd name="T18" fmla="*/ 709 w 808"/>
                    <a:gd name="T19" fmla="*/ 107 h 312"/>
                    <a:gd name="T20" fmla="*/ 606 w 808"/>
                    <a:gd name="T21" fmla="*/ 62 h 312"/>
                    <a:gd name="T22" fmla="*/ 499 w 808"/>
                    <a:gd name="T23" fmla="*/ 44 h 312"/>
                    <a:gd name="T24" fmla="*/ 331 w 808"/>
                    <a:gd name="T25" fmla="*/ 72 h 312"/>
                    <a:gd name="T26" fmla="*/ 153 w 808"/>
                    <a:gd name="T27" fmla="*/ 166 h 312"/>
                    <a:gd name="T28" fmla="*/ 84 w 808"/>
                    <a:gd name="T29" fmla="*/ 253 h 312"/>
                    <a:gd name="T30" fmla="*/ 36 w 808"/>
                    <a:gd name="T31" fmla="*/ 312 h 312"/>
                    <a:gd name="T32" fmla="*/ 13 w 808"/>
                    <a:gd name="T33" fmla="*/ 312 h 31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808"/>
                    <a:gd name="T52" fmla="*/ 0 h 312"/>
                    <a:gd name="T53" fmla="*/ 808 w 808"/>
                    <a:gd name="T54" fmla="*/ 312 h 31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808" h="312">
                      <a:moveTo>
                        <a:pt x="13" y="312"/>
                      </a:moveTo>
                      <a:lnTo>
                        <a:pt x="0" y="286"/>
                      </a:lnTo>
                      <a:lnTo>
                        <a:pt x="104" y="151"/>
                      </a:lnTo>
                      <a:lnTo>
                        <a:pt x="255" y="44"/>
                      </a:lnTo>
                      <a:lnTo>
                        <a:pt x="441" y="0"/>
                      </a:lnTo>
                      <a:lnTo>
                        <a:pt x="594" y="0"/>
                      </a:lnTo>
                      <a:lnTo>
                        <a:pt x="731" y="62"/>
                      </a:lnTo>
                      <a:lnTo>
                        <a:pt x="808" y="151"/>
                      </a:lnTo>
                      <a:lnTo>
                        <a:pt x="776" y="166"/>
                      </a:lnTo>
                      <a:lnTo>
                        <a:pt x="709" y="107"/>
                      </a:lnTo>
                      <a:lnTo>
                        <a:pt x="606" y="62"/>
                      </a:lnTo>
                      <a:lnTo>
                        <a:pt x="499" y="44"/>
                      </a:lnTo>
                      <a:lnTo>
                        <a:pt x="331" y="72"/>
                      </a:lnTo>
                      <a:lnTo>
                        <a:pt x="153" y="166"/>
                      </a:lnTo>
                      <a:lnTo>
                        <a:pt x="84" y="253"/>
                      </a:lnTo>
                      <a:lnTo>
                        <a:pt x="36" y="312"/>
                      </a:lnTo>
                      <a:lnTo>
                        <a:pt x="13" y="3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00" name="Freeform 116"/>
                <p:cNvSpPr>
                  <a:spLocks/>
                </p:cNvSpPr>
                <p:nvPr/>
              </p:nvSpPr>
              <p:spPr bwMode="auto">
                <a:xfrm>
                  <a:off x="3196" y="3292"/>
                  <a:ext cx="81" cy="27"/>
                </a:xfrm>
                <a:custGeom>
                  <a:avLst/>
                  <a:gdLst>
                    <a:gd name="T0" fmla="*/ 13 w 650"/>
                    <a:gd name="T1" fmla="*/ 211 h 211"/>
                    <a:gd name="T2" fmla="*/ 165 w 650"/>
                    <a:gd name="T3" fmla="*/ 107 h 211"/>
                    <a:gd name="T4" fmla="*/ 304 w 650"/>
                    <a:gd name="T5" fmla="*/ 63 h 211"/>
                    <a:gd name="T6" fmla="*/ 428 w 650"/>
                    <a:gd name="T7" fmla="*/ 63 h 211"/>
                    <a:gd name="T8" fmla="*/ 548 w 650"/>
                    <a:gd name="T9" fmla="*/ 89 h 211"/>
                    <a:gd name="T10" fmla="*/ 639 w 650"/>
                    <a:gd name="T11" fmla="*/ 170 h 211"/>
                    <a:gd name="T12" fmla="*/ 650 w 650"/>
                    <a:gd name="T13" fmla="*/ 156 h 211"/>
                    <a:gd name="T14" fmla="*/ 584 w 650"/>
                    <a:gd name="T15" fmla="*/ 63 h 211"/>
                    <a:gd name="T16" fmla="*/ 466 w 650"/>
                    <a:gd name="T17" fmla="*/ 23 h 211"/>
                    <a:gd name="T18" fmla="*/ 349 w 650"/>
                    <a:gd name="T19" fmla="*/ 0 h 211"/>
                    <a:gd name="T20" fmla="*/ 255 w 650"/>
                    <a:gd name="T21" fmla="*/ 23 h 211"/>
                    <a:gd name="T22" fmla="*/ 130 w 650"/>
                    <a:gd name="T23" fmla="*/ 79 h 211"/>
                    <a:gd name="T24" fmla="*/ 0 w 650"/>
                    <a:gd name="T25" fmla="*/ 182 h 211"/>
                    <a:gd name="T26" fmla="*/ 13 w 650"/>
                    <a:gd name="T27" fmla="*/ 211 h 21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650"/>
                    <a:gd name="T43" fmla="*/ 0 h 211"/>
                    <a:gd name="T44" fmla="*/ 650 w 650"/>
                    <a:gd name="T45" fmla="*/ 211 h 21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650" h="211">
                      <a:moveTo>
                        <a:pt x="13" y="211"/>
                      </a:moveTo>
                      <a:lnTo>
                        <a:pt x="165" y="107"/>
                      </a:lnTo>
                      <a:lnTo>
                        <a:pt x="304" y="63"/>
                      </a:lnTo>
                      <a:lnTo>
                        <a:pt x="428" y="63"/>
                      </a:lnTo>
                      <a:lnTo>
                        <a:pt x="548" y="89"/>
                      </a:lnTo>
                      <a:lnTo>
                        <a:pt x="639" y="170"/>
                      </a:lnTo>
                      <a:lnTo>
                        <a:pt x="650" y="156"/>
                      </a:lnTo>
                      <a:lnTo>
                        <a:pt x="584" y="63"/>
                      </a:lnTo>
                      <a:lnTo>
                        <a:pt x="466" y="23"/>
                      </a:lnTo>
                      <a:lnTo>
                        <a:pt x="349" y="0"/>
                      </a:lnTo>
                      <a:lnTo>
                        <a:pt x="255" y="23"/>
                      </a:lnTo>
                      <a:lnTo>
                        <a:pt x="130" y="79"/>
                      </a:lnTo>
                      <a:lnTo>
                        <a:pt x="0" y="182"/>
                      </a:lnTo>
                      <a:lnTo>
                        <a:pt x="13" y="2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01" name="Freeform 117"/>
                <p:cNvSpPr>
                  <a:spLocks/>
                </p:cNvSpPr>
                <p:nvPr/>
              </p:nvSpPr>
              <p:spPr bwMode="auto">
                <a:xfrm>
                  <a:off x="3018" y="3385"/>
                  <a:ext cx="207" cy="134"/>
                </a:xfrm>
                <a:custGeom>
                  <a:avLst/>
                  <a:gdLst>
                    <a:gd name="T0" fmla="*/ 1250 w 1660"/>
                    <a:gd name="T1" fmla="*/ 0 h 1071"/>
                    <a:gd name="T2" fmla="*/ 942 w 1660"/>
                    <a:gd name="T3" fmla="*/ 191 h 1071"/>
                    <a:gd name="T4" fmla="*/ 573 w 1660"/>
                    <a:gd name="T5" fmla="*/ 341 h 1071"/>
                    <a:gd name="T6" fmla="*/ 265 w 1660"/>
                    <a:gd name="T7" fmla="*/ 448 h 1071"/>
                    <a:gd name="T8" fmla="*/ 11 w 1660"/>
                    <a:gd name="T9" fmla="*/ 499 h 1071"/>
                    <a:gd name="T10" fmla="*/ 0 w 1660"/>
                    <a:gd name="T11" fmla="*/ 565 h 1071"/>
                    <a:gd name="T12" fmla="*/ 43 w 1660"/>
                    <a:gd name="T13" fmla="*/ 743 h 1071"/>
                    <a:gd name="T14" fmla="*/ 132 w 1660"/>
                    <a:gd name="T15" fmla="*/ 922 h 1071"/>
                    <a:gd name="T16" fmla="*/ 225 w 1660"/>
                    <a:gd name="T17" fmla="*/ 1071 h 1071"/>
                    <a:gd name="T18" fmla="*/ 427 w 1660"/>
                    <a:gd name="T19" fmla="*/ 1071 h 1071"/>
                    <a:gd name="T20" fmla="*/ 729 w 1660"/>
                    <a:gd name="T21" fmla="*/ 1006 h 1071"/>
                    <a:gd name="T22" fmla="*/ 1005 w 1660"/>
                    <a:gd name="T23" fmla="*/ 904 h 1071"/>
                    <a:gd name="T24" fmla="*/ 1227 w 1660"/>
                    <a:gd name="T25" fmla="*/ 805 h 1071"/>
                    <a:gd name="T26" fmla="*/ 1403 w 1660"/>
                    <a:gd name="T27" fmla="*/ 684 h 1071"/>
                    <a:gd name="T28" fmla="*/ 1507 w 1660"/>
                    <a:gd name="T29" fmla="*/ 596 h 1071"/>
                    <a:gd name="T30" fmla="*/ 1660 w 1660"/>
                    <a:gd name="T31" fmla="*/ 225 h 1071"/>
                    <a:gd name="T32" fmla="*/ 1624 w 1660"/>
                    <a:gd name="T33" fmla="*/ 191 h 1071"/>
                    <a:gd name="T34" fmla="*/ 1481 w 1660"/>
                    <a:gd name="T35" fmla="*/ 493 h 1071"/>
                    <a:gd name="T36" fmla="*/ 1481 w 1660"/>
                    <a:gd name="T37" fmla="*/ 581 h 1071"/>
                    <a:gd name="T38" fmla="*/ 1215 w 1660"/>
                    <a:gd name="T39" fmla="*/ 743 h 1071"/>
                    <a:gd name="T40" fmla="*/ 835 w 1660"/>
                    <a:gd name="T41" fmla="*/ 904 h 1071"/>
                    <a:gd name="T42" fmla="*/ 545 w 1660"/>
                    <a:gd name="T43" fmla="*/ 992 h 1071"/>
                    <a:gd name="T44" fmla="*/ 306 w 1660"/>
                    <a:gd name="T45" fmla="*/ 1006 h 1071"/>
                    <a:gd name="T46" fmla="*/ 265 w 1660"/>
                    <a:gd name="T47" fmla="*/ 992 h 1071"/>
                    <a:gd name="T48" fmla="*/ 189 w 1660"/>
                    <a:gd name="T49" fmla="*/ 860 h 1071"/>
                    <a:gd name="T50" fmla="*/ 132 w 1660"/>
                    <a:gd name="T51" fmla="*/ 702 h 1071"/>
                    <a:gd name="T52" fmla="*/ 104 w 1660"/>
                    <a:gd name="T53" fmla="*/ 565 h 1071"/>
                    <a:gd name="T54" fmla="*/ 137 w 1660"/>
                    <a:gd name="T55" fmla="*/ 533 h 1071"/>
                    <a:gd name="T56" fmla="*/ 358 w 1660"/>
                    <a:gd name="T57" fmla="*/ 479 h 1071"/>
                    <a:gd name="T58" fmla="*/ 649 w 1660"/>
                    <a:gd name="T59" fmla="*/ 386 h 1071"/>
                    <a:gd name="T60" fmla="*/ 906 w 1660"/>
                    <a:gd name="T61" fmla="*/ 280 h 1071"/>
                    <a:gd name="T62" fmla="*/ 1064 w 1660"/>
                    <a:gd name="T63" fmla="*/ 209 h 1071"/>
                    <a:gd name="T64" fmla="*/ 1250 w 1660"/>
                    <a:gd name="T65" fmla="*/ 92 h 1071"/>
                    <a:gd name="T66" fmla="*/ 1271 w 1660"/>
                    <a:gd name="T67" fmla="*/ 18 h 1071"/>
                    <a:gd name="T68" fmla="*/ 1250 w 1660"/>
                    <a:gd name="T69" fmla="*/ 0 h 1071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60"/>
                    <a:gd name="T106" fmla="*/ 0 h 1071"/>
                    <a:gd name="T107" fmla="*/ 1660 w 1660"/>
                    <a:gd name="T108" fmla="*/ 1071 h 1071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60" h="1071">
                      <a:moveTo>
                        <a:pt x="1250" y="0"/>
                      </a:moveTo>
                      <a:lnTo>
                        <a:pt x="942" y="191"/>
                      </a:lnTo>
                      <a:lnTo>
                        <a:pt x="573" y="341"/>
                      </a:lnTo>
                      <a:lnTo>
                        <a:pt x="265" y="448"/>
                      </a:lnTo>
                      <a:lnTo>
                        <a:pt x="11" y="499"/>
                      </a:lnTo>
                      <a:lnTo>
                        <a:pt x="0" y="565"/>
                      </a:lnTo>
                      <a:lnTo>
                        <a:pt x="43" y="743"/>
                      </a:lnTo>
                      <a:lnTo>
                        <a:pt x="132" y="922"/>
                      </a:lnTo>
                      <a:lnTo>
                        <a:pt x="225" y="1071"/>
                      </a:lnTo>
                      <a:lnTo>
                        <a:pt x="427" y="1071"/>
                      </a:lnTo>
                      <a:lnTo>
                        <a:pt x="729" y="1006"/>
                      </a:lnTo>
                      <a:lnTo>
                        <a:pt x="1005" y="904"/>
                      </a:lnTo>
                      <a:lnTo>
                        <a:pt x="1227" y="805"/>
                      </a:lnTo>
                      <a:lnTo>
                        <a:pt x="1403" y="684"/>
                      </a:lnTo>
                      <a:lnTo>
                        <a:pt x="1507" y="596"/>
                      </a:lnTo>
                      <a:lnTo>
                        <a:pt x="1660" y="225"/>
                      </a:lnTo>
                      <a:lnTo>
                        <a:pt x="1624" y="191"/>
                      </a:lnTo>
                      <a:lnTo>
                        <a:pt x="1481" y="493"/>
                      </a:lnTo>
                      <a:lnTo>
                        <a:pt x="1481" y="581"/>
                      </a:lnTo>
                      <a:lnTo>
                        <a:pt x="1215" y="743"/>
                      </a:lnTo>
                      <a:lnTo>
                        <a:pt x="835" y="904"/>
                      </a:lnTo>
                      <a:lnTo>
                        <a:pt x="545" y="992"/>
                      </a:lnTo>
                      <a:lnTo>
                        <a:pt x="306" y="1006"/>
                      </a:lnTo>
                      <a:lnTo>
                        <a:pt x="265" y="992"/>
                      </a:lnTo>
                      <a:lnTo>
                        <a:pt x="189" y="860"/>
                      </a:lnTo>
                      <a:lnTo>
                        <a:pt x="132" y="702"/>
                      </a:lnTo>
                      <a:lnTo>
                        <a:pt x="104" y="565"/>
                      </a:lnTo>
                      <a:lnTo>
                        <a:pt x="137" y="533"/>
                      </a:lnTo>
                      <a:lnTo>
                        <a:pt x="358" y="479"/>
                      </a:lnTo>
                      <a:lnTo>
                        <a:pt x="649" y="386"/>
                      </a:lnTo>
                      <a:lnTo>
                        <a:pt x="906" y="280"/>
                      </a:lnTo>
                      <a:lnTo>
                        <a:pt x="1064" y="209"/>
                      </a:lnTo>
                      <a:lnTo>
                        <a:pt x="1250" y="92"/>
                      </a:lnTo>
                      <a:lnTo>
                        <a:pt x="1271" y="18"/>
                      </a:lnTo>
                      <a:lnTo>
                        <a:pt x="125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02" name="Freeform 118"/>
                <p:cNvSpPr>
                  <a:spLocks/>
                </p:cNvSpPr>
                <p:nvPr/>
              </p:nvSpPr>
              <p:spPr bwMode="auto">
                <a:xfrm>
                  <a:off x="3033" y="3488"/>
                  <a:ext cx="185" cy="97"/>
                </a:xfrm>
                <a:custGeom>
                  <a:avLst/>
                  <a:gdLst>
                    <a:gd name="T0" fmla="*/ 1417 w 1480"/>
                    <a:gd name="T1" fmla="*/ 0 h 779"/>
                    <a:gd name="T2" fmla="*/ 1409 w 1480"/>
                    <a:gd name="T3" fmla="*/ 155 h 779"/>
                    <a:gd name="T4" fmla="*/ 1377 w 1480"/>
                    <a:gd name="T5" fmla="*/ 288 h 779"/>
                    <a:gd name="T6" fmla="*/ 1328 w 1480"/>
                    <a:gd name="T7" fmla="*/ 377 h 779"/>
                    <a:gd name="T8" fmla="*/ 1249 w 1480"/>
                    <a:gd name="T9" fmla="*/ 463 h 779"/>
                    <a:gd name="T10" fmla="*/ 1119 w 1480"/>
                    <a:gd name="T11" fmla="*/ 542 h 779"/>
                    <a:gd name="T12" fmla="*/ 918 w 1480"/>
                    <a:gd name="T13" fmla="*/ 631 h 779"/>
                    <a:gd name="T14" fmla="*/ 732 w 1480"/>
                    <a:gd name="T15" fmla="*/ 675 h 779"/>
                    <a:gd name="T16" fmla="*/ 437 w 1480"/>
                    <a:gd name="T17" fmla="*/ 689 h 779"/>
                    <a:gd name="T18" fmla="*/ 240 w 1480"/>
                    <a:gd name="T19" fmla="*/ 659 h 779"/>
                    <a:gd name="T20" fmla="*/ 126 w 1480"/>
                    <a:gd name="T21" fmla="*/ 586 h 779"/>
                    <a:gd name="T22" fmla="*/ 116 w 1480"/>
                    <a:gd name="T23" fmla="*/ 525 h 779"/>
                    <a:gd name="T24" fmla="*/ 139 w 1480"/>
                    <a:gd name="T25" fmla="*/ 467 h 779"/>
                    <a:gd name="T26" fmla="*/ 246 w 1480"/>
                    <a:gd name="T27" fmla="*/ 387 h 779"/>
                    <a:gd name="T28" fmla="*/ 414 w 1480"/>
                    <a:gd name="T29" fmla="*/ 284 h 779"/>
                    <a:gd name="T30" fmla="*/ 710 w 1480"/>
                    <a:gd name="T31" fmla="*/ 145 h 779"/>
                    <a:gd name="T32" fmla="*/ 455 w 1480"/>
                    <a:gd name="T33" fmla="*/ 187 h 779"/>
                    <a:gd name="T34" fmla="*/ 231 w 1480"/>
                    <a:gd name="T35" fmla="*/ 306 h 779"/>
                    <a:gd name="T36" fmla="*/ 32 w 1480"/>
                    <a:gd name="T37" fmla="*/ 446 h 779"/>
                    <a:gd name="T38" fmla="*/ 0 w 1480"/>
                    <a:gd name="T39" fmla="*/ 507 h 779"/>
                    <a:gd name="T40" fmla="*/ 19 w 1480"/>
                    <a:gd name="T41" fmla="*/ 586 h 779"/>
                    <a:gd name="T42" fmla="*/ 137 w 1480"/>
                    <a:gd name="T43" fmla="*/ 675 h 779"/>
                    <a:gd name="T44" fmla="*/ 280 w 1480"/>
                    <a:gd name="T45" fmla="*/ 738 h 779"/>
                    <a:gd name="T46" fmla="*/ 513 w 1480"/>
                    <a:gd name="T47" fmla="*/ 779 h 779"/>
                    <a:gd name="T48" fmla="*/ 758 w 1480"/>
                    <a:gd name="T49" fmla="*/ 779 h 779"/>
                    <a:gd name="T50" fmla="*/ 990 w 1480"/>
                    <a:gd name="T51" fmla="*/ 738 h 779"/>
                    <a:gd name="T52" fmla="*/ 1163 w 1480"/>
                    <a:gd name="T53" fmla="*/ 659 h 779"/>
                    <a:gd name="T54" fmla="*/ 1325 w 1480"/>
                    <a:gd name="T55" fmla="*/ 542 h 779"/>
                    <a:gd name="T56" fmla="*/ 1422 w 1480"/>
                    <a:gd name="T57" fmla="*/ 408 h 779"/>
                    <a:gd name="T58" fmla="*/ 1470 w 1480"/>
                    <a:gd name="T59" fmla="*/ 262 h 779"/>
                    <a:gd name="T60" fmla="*/ 1480 w 1480"/>
                    <a:gd name="T61" fmla="*/ 123 h 779"/>
                    <a:gd name="T62" fmla="*/ 1458 w 1480"/>
                    <a:gd name="T63" fmla="*/ 22 h 779"/>
                    <a:gd name="T64" fmla="*/ 1417 w 1480"/>
                    <a:gd name="T65" fmla="*/ 0 h 779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480"/>
                    <a:gd name="T100" fmla="*/ 0 h 779"/>
                    <a:gd name="T101" fmla="*/ 1480 w 1480"/>
                    <a:gd name="T102" fmla="*/ 779 h 779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480" h="779">
                      <a:moveTo>
                        <a:pt x="1417" y="0"/>
                      </a:moveTo>
                      <a:lnTo>
                        <a:pt x="1409" y="155"/>
                      </a:lnTo>
                      <a:lnTo>
                        <a:pt x="1377" y="288"/>
                      </a:lnTo>
                      <a:lnTo>
                        <a:pt x="1328" y="377"/>
                      </a:lnTo>
                      <a:lnTo>
                        <a:pt x="1249" y="463"/>
                      </a:lnTo>
                      <a:lnTo>
                        <a:pt x="1119" y="542"/>
                      </a:lnTo>
                      <a:lnTo>
                        <a:pt x="918" y="631"/>
                      </a:lnTo>
                      <a:lnTo>
                        <a:pt x="732" y="675"/>
                      </a:lnTo>
                      <a:lnTo>
                        <a:pt x="437" y="689"/>
                      </a:lnTo>
                      <a:lnTo>
                        <a:pt x="240" y="659"/>
                      </a:lnTo>
                      <a:lnTo>
                        <a:pt x="126" y="586"/>
                      </a:lnTo>
                      <a:lnTo>
                        <a:pt x="116" y="525"/>
                      </a:lnTo>
                      <a:lnTo>
                        <a:pt x="139" y="467"/>
                      </a:lnTo>
                      <a:lnTo>
                        <a:pt x="246" y="387"/>
                      </a:lnTo>
                      <a:lnTo>
                        <a:pt x="414" y="284"/>
                      </a:lnTo>
                      <a:lnTo>
                        <a:pt x="710" y="145"/>
                      </a:lnTo>
                      <a:lnTo>
                        <a:pt x="455" y="187"/>
                      </a:lnTo>
                      <a:lnTo>
                        <a:pt x="231" y="306"/>
                      </a:lnTo>
                      <a:lnTo>
                        <a:pt x="32" y="446"/>
                      </a:lnTo>
                      <a:lnTo>
                        <a:pt x="0" y="507"/>
                      </a:lnTo>
                      <a:lnTo>
                        <a:pt x="19" y="586"/>
                      </a:lnTo>
                      <a:lnTo>
                        <a:pt x="137" y="675"/>
                      </a:lnTo>
                      <a:lnTo>
                        <a:pt x="280" y="738"/>
                      </a:lnTo>
                      <a:lnTo>
                        <a:pt x="513" y="779"/>
                      </a:lnTo>
                      <a:lnTo>
                        <a:pt x="758" y="779"/>
                      </a:lnTo>
                      <a:lnTo>
                        <a:pt x="990" y="738"/>
                      </a:lnTo>
                      <a:lnTo>
                        <a:pt x="1163" y="659"/>
                      </a:lnTo>
                      <a:lnTo>
                        <a:pt x="1325" y="542"/>
                      </a:lnTo>
                      <a:lnTo>
                        <a:pt x="1422" y="408"/>
                      </a:lnTo>
                      <a:lnTo>
                        <a:pt x="1470" y="262"/>
                      </a:lnTo>
                      <a:lnTo>
                        <a:pt x="1480" y="123"/>
                      </a:lnTo>
                      <a:lnTo>
                        <a:pt x="1458" y="22"/>
                      </a:lnTo>
                      <a:lnTo>
                        <a:pt x="14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03" name="Freeform 119"/>
                <p:cNvSpPr>
                  <a:spLocks/>
                </p:cNvSpPr>
                <p:nvPr/>
              </p:nvSpPr>
              <p:spPr bwMode="auto">
                <a:xfrm>
                  <a:off x="2415" y="3160"/>
                  <a:ext cx="970" cy="983"/>
                </a:xfrm>
                <a:custGeom>
                  <a:avLst/>
                  <a:gdLst>
                    <a:gd name="T0" fmla="*/ 7289 w 7765"/>
                    <a:gd name="T1" fmla="*/ 611 h 7867"/>
                    <a:gd name="T2" fmla="*/ 6871 w 7765"/>
                    <a:gd name="T3" fmla="*/ 2208 h 7867"/>
                    <a:gd name="T4" fmla="*/ 6602 w 7765"/>
                    <a:gd name="T5" fmla="*/ 1807 h 7867"/>
                    <a:gd name="T6" fmla="*/ 6149 w 7765"/>
                    <a:gd name="T7" fmla="*/ 1731 h 7867"/>
                    <a:gd name="T8" fmla="*/ 6419 w 7765"/>
                    <a:gd name="T9" fmla="*/ 1807 h 7867"/>
                    <a:gd name="T10" fmla="*/ 6709 w 7765"/>
                    <a:gd name="T11" fmla="*/ 2075 h 7867"/>
                    <a:gd name="T12" fmla="*/ 6812 w 7765"/>
                    <a:gd name="T13" fmla="*/ 2443 h 7867"/>
                    <a:gd name="T14" fmla="*/ 6354 w 7765"/>
                    <a:gd name="T15" fmla="*/ 2952 h 7867"/>
                    <a:gd name="T16" fmla="*/ 6354 w 7765"/>
                    <a:gd name="T17" fmla="*/ 3293 h 7867"/>
                    <a:gd name="T18" fmla="*/ 6019 w 7765"/>
                    <a:gd name="T19" fmla="*/ 3639 h 7867"/>
                    <a:gd name="T20" fmla="*/ 5527 w 7765"/>
                    <a:gd name="T21" fmla="*/ 3695 h 7867"/>
                    <a:gd name="T22" fmla="*/ 5191 w 7765"/>
                    <a:gd name="T23" fmla="*/ 3562 h 7867"/>
                    <a:gd name="T24" fmla="*/ 5314 w 7765"/>
                    <a:gd name="T25" fmla="*/ 3352 h 7867"/>
                    <a:gd name="T26" fmla="*/ 5128 w 7765"/>
                    <a:gd name="T27" fmla="*/ 3455 h 7867"/>
                    <a:gd name="T28" fmla="*/ 5229 w 7765"/>
                    <a:gd name="T29" fmla="*/ 3669 h 7867"/>
                    <a:gd name="T30" fmla="*/ 5774 w 7765"/>
                    <a:gd name="T31" fmla="*/ 3856 h 7867"/>
                    <a:gd name="T32" fmla="*/ 5961 w 7765"/>
                    <a:gd name="T33" fmla="*/ 4331 h 7867"/>
                    <a:gd name="T34" fmla="*/ 4740 w 7765"/>
                    <a:gd name="T35" fmla="*/ 4331 h 7867"/>
                    <a:gd name="T36" fmla="*/ 3177 w 7765"/>
                    <a:gd name="T37" fmla="*/ 4702 h 7867"/>
                    <a:gd name="T38" fmla="*/ 2434 w 7765"/>
                    <a:gd name="T39" fmla="*/ 4438 h 7867"/>
                    <a:gd name="T40" fmla="*/ 1683 w 7765"/>
                    <a:gd name="T41" fmla="*/ 5898 h 7867"/>
                    <a:gd name="T42" fmla="*/ 1105 w 7765"/>
                    <a:gd name="T43" fmla="*/ 6799 h 7867"/>
                    <a:gd name="T44" fmla="*/ 483 w 7765"/>
                    <a:gd name="T45" fmla="*/ 6829 h 7867"/>
                    <a:gd name="T46" fmla="*/ 27 w 7765"/>
                    <a:gd name="T47" fmla="*/ 7119 h 7867"/>
                    <a:gd name="T48" fmla="*/ 692 w 7765"/>
                    <a:gd name="T49" fmla="*/ 7252 h 7867"/>
                    <a:gd name="T50" fmla="*/ 1897 w 7765"/>
                    <a:gd name="T51" fmla="*/ 7067 h 7867"/>
                    <a:gd name="T52" fmla="*/ 2619 w 7765"/>
                    <a:gd name="T53" fmla="*/ 7067 h 7867"/>
                    <a:gd name="T54" fmla="*/ 2909 w 7765"/>
                    <a:gd name="T55" fmla="*/ 6112 h 7867"/>
                    <a:gd name="T56" fmla="*/ 3715 w 7765"/>
                    <a:gd name="T57" fmla="*/ 5102 h 7867"/>
                    <a:gd name="T58" fmla="*/ 4674 w 7765"/>
                    <a:gd name="T59" fmla="*/ 4438 h 7867"/>
                    <a:gd name="T60" fmla="*/ 5881 w 7765"/>
                    <a:gd name="T61" fmla="*/ 4492 h 7867"/>
                    <a:gd name="T62" fmla="*/ 5359 w 7765"/>
                    <a:gd name="T63" fmla="*/ 6535 h 7867"/>
                    <a:gd name="T64" fmla="*/ 5191 w 7765"/>
                    <a:gd name="T65" fmla="*/ 6987 h 7867"/>
                    <a:gd name="T66" fmla="*/ 4964 w 7765"/>
                    <a:gd name="T67" fmla="*/ 7494 h 7867"/>
                    <a:gd name="T68" fmla="*/ 4486 w 7765"/>
                    <a:gd name="T69" fmla="*/ 7333 h 7867"/>
                    <a:gd name="T70" fmla="*/ 4570 w 7765"/>
                    <a:gd name="T71" fmla="*/ 6776 h 7867"/>
                    <a:gd name="T72" fmla="*/ 4717 w 7765"/>
                    <a:gd name="T73" fmla="*/ 6644 h 7867"/>
                    <a:gd name="T74" fmla="*/ 5026 w 7765"/>
                    <a:gd name="T75" fmla="*/ 5689 h 7867"/>
                    <a:gd name="T76" fmla="*/ 5110 w 7765"/>
                    <a:gd name="T77" fmla="*/ 4680 h 7867"/>
                    <a:gd name="T78" fmla="*/ 4798 w 7765"/>
                    <a:gd name="T79" fmla="*/ 6242 h 7867"/>
                    <a:gd name="T80" fmla="*/ 4447 w 7765"/>
                    <a:gd name="T81" fmla="*/ 6666 h 7867"/>
                    <a:gd name="T82" fmla="*/ 4323 w 7765"/>
                    <a:gd name="T83" fmla="*/ 7230 h 7867"/>
                    <a:gd name="T84" fmla="*/ 4323 w 7765"/>
                    <a:gd name="T85" fmla="*/ 7730 h 7867"/>
                    <a:gd name="T86" fmla="*/ 4593 w 7765"/>
                    <a:gd name="T87" fmla="*/ 7867 h 7867"/>
                    <a:gd name="T88" fmla="*/ 5229 w 7765"/>
                    <a:gd name="T89" fmla="*/ 7653 h 7867"/>
                    <a:gd name="T90" fmla="*/ 6171 w 7765"/>
                    <a:gd name="T91" fmla="*/ 7230 h 7867"/>
                    <a:gd name="T92" fmla="*/ 6937 w 7765"/>
                    <a:gd name="T93" fmla="*/ 6644 h 7867"/>
                    <a:gd name="T94" fmla="*/ 6959 w 7765"/>
                    <a:gd name="T95" fmla="*/ 5873 h 7867"/>
                    <a:gd name="T96" fmla="*/ 7146 w 7765"/>
                    <a:gd name="T97" fmla="*/ 4275 h 7867"/>
                    <a:gd name="T98" fmla="*/ 7209 w 7765"/>
                    <a:gd name="T99" fmla="*/ 3425 h 7867"/>
                    <a:gd name="T100" fmla="*/ 7684 w 7765"/>
                    <a:gd name="T101" fmla="*/ 2341 h 7867"/>
                    <a:gd name="T102" fmla="*/ 7312 w 7765"/>
                    <a:gd name="T103" fmla="*/ 778 h 7867"/>
                    <a:gd name="T104" fmla="*/ 7394 w 7765"/>
                    <a:gd name="T105" fmla="*/ 61 h 7867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7765"/>
                    <a:gd name="T160" fmla="*/ 0 h 7867"/>
                    <a:gd name="T161" fmla="*/ 7765 w 7765"/>
                    <a:gd name="T162" fmla="*/ 7867 h 7867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7765" h="7867">
                      <a:moveTo>
                        <a:pt x="7368" y="0"/>
                      </a:moveTo>
                      <a:lnTo>
                        <a:pt x="7289" y="611"/>
                      </a:lnTo>
                      <a:lnTo>
                        <a:pt x="7225" y="1059"/>
                      </a:lnTo>
                      <a:lnTo>
                        <a:pt x="6871" y="2208"/>
                      </a:lnTo>
                      <a:lnTo>
                        <a:pt x="6749" y="1972"/>
                      </a:lnTo>
                      <a:lnTo>
                        <a:pt x="6602" y="1807"/>
                      </a:lnTo>
                      <a:lnTo>
                        <a:pt x="6375" y="1731"/>
                      </a:lnTo>
                      <a:lnTo>
                        <a:pt x="6149" y="1731"/>
                      </a:lnTo>
                      <a:lnTo>
                        <a:pt x="6149" y="1755"/>
                      </a:lnTo>
                      <a:lnTo>
                        <a:pt x="6419" y="1807"/>
                      </a:lnTo>
                      <a:lnTo>
                        <a:pt x="6584" y="1940"/>
                      </a:lnTo>
                      <a:lnTo>
                        <a:pt x="6709" y="2075"/>
                      </a:lnTo>
                      <a:lnTo>
                        <a:pt x="6790" y="2260"/>
                      </a:lnTo>
                      <a:lnTo>
                        <a:pt x="6812" y="2443"/>
                      </a:lnTo>
                      <a:lnTo>
                        <a:pt x="6503" y="2895"/>
                      </a:lnTo>
                      <a:lnTo>
                        <a:pt x="6354" y="2952"/>
                      </a:lnTo>
                      <a:lnTo>
                        <a:pt x="6314" y="3109"/>
                      </a:lnTo>
                      <a:lnTo>
                        <a:pt x="6354" y="3293"/>
                      </a:lnTo>
                      <a:lnTo>
                        <a:pt x="6250" y="3481"/>
                      </a:lnTo>
                      <a:lnTo>
                        <a:pt x="6019" y="3639"/>
                      </a:lnTo>
                      <a:lnTo>
                        <a:pt x="5796" y="3695"/>
                      </a:lnTo>
                      <a:lnTo>
                        <a:pt x="5527" y="3695"/>
                      </a:lnTo>
                      <a:lnTo>
                        <a:pt x="5254" y="3639"/>
                      </a:lnTo>
                      <a:lnTo>
                        <a:pt x="5191" y="3562"/>
                      </a:lnTo>
                      <a:lnTo>
                        <a:pt x="5214" y="3455"/>
                      </a:lnTo>
                      <a:lnTo>
                        <a:pt x="5314" y="3352"/>
                      </a:lnTo>
                      <a:lnTo>
                        <a:pt x="5229" y="3352"/>
                      </a:lnTo>
                      <a:lnTo>
                        <a:pt x="5128" y="3455"/>
                      </a:lnTo>
                      <a:lnTo>
                        <a:pt x="5128" y="3562"/>
                      </a:lnTo>
                      <a:lnTo>
                        <a:pt x="5229" y="3669"/>
                      </a:lnTo>
                      <a:lnTo>
                        <a:pt x="5461" y="3771"/>
                      </a:lnTo>
                      <a:lnTo>
                        <a:pt x="5774" y="3856"/>
                      </a:lnTo>
                      <a:lnTo>
                        <a:pt x="5921" y="3856"/>
                      </a:lnTo>
                      <a:lnTo>
                        <a:pt x="5961" y="4331"/>
                      </a:lnTo>
                      <a:lnTo>
                        <a:pt x="5527" y="4305"/>
                      </a:lnTo>
                      <a:lnTo>
                        <a:pt x="4740" y="4331"/>
                      </a:lnTo>
                      <a:lnTo>
                        <a:pt x="4050" y="4466"/>
                      </a:lnTo>
                      <a:lnTo>
                        <a:pt x="3177" y="4702"/>
                      </a:lnTo>
                      <a:lnTo>
                        <a:pt x="2851" y="4863"/>
                      </a:lnTo>
                      <a:lnTo>
                        <a:pt x="2434" y="4438"/>
                      </a:lnTo>
                      <a:lnTo>
                        <a:pt x="2059" y="5338"/>
                      </a:lnTo>
                      <a:lnTo>
                        <a:pt x="1683" y="5898"/>
                      </a:lnTo>
                      <a:lnTo>
                        <a:pt x="1329" y="6059"/>
                      </a:lnTo>
                      <a:lnTo>
                        <a:pt x="1105" y="6799"/>
                      </a:lnTo>
                      <a:lnTo>
                        <a:pt x="730" y="6616"/>
                      </a:lnTo>
                      <a:lnTo>
                        <a:pt x="483" y="6829"/>
                      </a:lnTo>
                      <a:lnTo>
                        <a:pt x="0" y="7013"/>
                      </a:lnTo>
                      <a:lnTo>
                        <a:pt x="27" y="7119"/>
                      </a:lnTo>
                      <a:lnTo>
                        <a:pt x="331" y="7230"/>
                      </a:lnTo>
                      <a:lnTo>
                        <a:pt x="692" y="7252"/>
                      </a:lnTo>
                      <a:lnTo>
                        <a:pt x="1208" y="7230"/>
                      </a:lnTo>
                      <a:lnTo>
                        <a:pt x="1897" y="7067"/>
                      </a:lnTo>
                      <a:lnTo>
                        <a:pt x="2264" y="7013"/>
                      </a:lnTo>
                      <a:lnTo>
                        <a:pt x="2619" y="7067"/>
                      </a:lnTo>
                      <a:lnTo>
                        <a:pt x="3034" y="6428"/>
                      </a:lnTo>
                      <a:lnTo>
                        <a:pt x="2909" y="6112"/>
                      </a:lnTo>
                      <a:lnTo>
                        <a:pt x="3347" y="5605"/>
                      </a:lnTo>
                      <a:lnTo>
                        <a:pt x="3715" y="5102"/>
                      </a:lnTo>
                      <a:lnTo>
                        <a:pt x="4076" y="4550"/>
                      </a:lnTo>
                      <a:lnTo>
                        <a:pt x="4674" y="4438"/>
                      </a:lnTo>
                      <a:lnTo>
                        <a:pt x="5229" y="4438"/>
                      </a:lnTo>
                      <a:lnTo>
                        <a:pt x="5881" y="4492"/>
                      </a:lnTo>
                      <a:lnTo>
                        <a:pt x="5626" y="5740"/>
                      </a:lnTo>
                      <a:lnTo>
                        <a:pt x="5359" y="6535"/>
                      </a:lnTo>
                      <a:lnTo>
                        <a:pt x="5214" y="6666"/>
                      </a:lnTo>
                      <a:lnTo>
                        <a:pt x="5191" y="6987"/>
                      </a:lnTo>
                      <a:lnTo>
                        <a:pt x="5071" y="7384"/>
                      </a:lnTo>
                      <a:lnTo>
                        <a:pt x="4964" y="7494"/>
                      </a:lnTo>
                      <a:lnTo>
                        <a:pt x="4633" y="7466"/>
                      </a:lnTo>
                      <a:lnTo>
                        <a:pt x="4486" y="7333"/>
                      </a:lnTo>
                      <a:lnTo>
                        <a:pt x="4468" y="7178"/>
                      </a:lnTo>
                      <a:lnTo>
                        <a:pt x="4570" y="6776"/>
                      </a:lnTo>
                      <a:lnTo>
                        <a:pt x="4570" y="6697"/>
                      </a:lnTo>
                      <a:lnTo>
                        <a:pt x="4717" y="6644"/>
                      </a:lnTo>
                      <a:lnTo>
                        <a:pt x="4865" y="6219"/>
                      </a:lnTo>
                      <a:lnTo>
                        <a:pt x="5026" y="5689"/>
                      </a:lnTo>
                      <a:lnTo>
                        <a:pt x="5071" y="5286"/>
                      </a:lnTo>
                      <a:lnTo>
                        <a:pt x="5110" y="4680"/>
                      </a:lnTo>
                      <a:lnTo>
                        <a:pt x="5003" y="5605"/>
                      </a:lnTo>
                      <a:lnTo>
                        <a:pt x="4798" y="6242"/>
                      </a:lnTo>
                      <a:lnTo>
                        <a:pt x="4674" y="6590"/>
                      </a:lnTo>
                      <a:lnTo>
                        <a:pt x="4447" y="6666"/>
                      </a:lnTo>
                      <a:lnTo>
                        <a:pt x="4447" y="6883"/>
                      </a:lnTo>
                      <a:lnTo>
                        <a:pt x="4323" y="7230"/>
                      </a:lnTo>
                      <a:lnTo>
                        <a:pt x="4423" y="7440"/>
                      </a:lnTo>
                      <a:lnTo>
                        <a:pt x="4323" y="7730"/>
                      </a:lnTo>
                      <a:lnTo>
                        <a:pt x="4384" y="7837"/>
                      </a:lnTo>
                      <a:lnTo>
                        <a:pt x="4593" y="7867"/>
                      </a:lnTo>
                      <a:lnTo>
                        <a:pt x="4798" y="7837"/>
                      </a:lnTo>
                      <a:lnTo>
                        <a:pt x="5229" y="7653"/>
                      </a:lnTo>
                      <a:lnTo>
                        <a:pt x="5693" y="7413"/>
                      </a:lnTo>
                      <a:lnTo>
                        <a:pt x="6171" y="7230"/>
                      </a:lnTo>
                      <a:lnTo>
                        <a:pt x="6772" y="7013"/>
                      </a:lnTo>
                      <a:lnTo>
                        <a:pt x="6937" y="6644"/>
                      </a:lnTo>
                      <a:lnTo>
                        <a:pt x="6834" y="6535"/>
                      </a:lnTo>
                      <a:lnTo>
                        <a:pt x="6959" y="5873"/>
                      </a:lnTo>
                      <a:lnTo>
                        <a:pt x="7058" y="5155"/>
                      </a:lnTo>
                      <a:lnTo>
                        <a:pt x="7146" y="4275"/>
                      </a:lnTo>
                      <a:lnTo>
                        <a:pt x="7169" y="3695"/>
                      </a:lnTo>
                      <a:lnTo>
                        <a:pt x="7209" y="3425"/>
                      </a:lnTo>
                      <a:lnTo>
                        <a:pt x="7765" y="3028"/>
                      </a:lnTo>
                      <a:lnTo>
                        <a:pt x="7684" y="2341"/>
                      </a:lnTo>
                      <a:lnTo>
                        <a:pt x="7519" y="1593"/>
                      </a:lnTo>
                      <a:lnTo>
                        <a:pt x="7312" y="778"/>
                      </a:lnTo>
                      <a:lnTo>
                        <a:pt x="7368" y="209"/>
                      </a:lnTo>
                      <a:lnTo>
                        <a:pt x="7394" y="61"/>
                      </a:lnTo>
                      <a:lnTo>
                        <a:pt x="736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04" name="Freeform 120"/>
                <p:cNvSpPr>
                  <a:spLocks/>
                </p:cNvSpPr>
                <p:nvPr/>
              </p:nvSpPr>
              <p:spPr bwMode="auto">
                <a:xfrm>
                  <a:off x="2506" y="3655"/>
                  <a:ext cx="155" cy="315"/>
                </a:xfrm>
                <a:custGeom>
                  <a:avLst/>
                  <a:gdLst>
                    <a:gd name="T0" fmla="*/ 1141 w 1243"/>
                    <a:gd name="T1" fmla="*/ 0 h 2524"/>
                    <a:gd name="T2" fmla="*/ 914 w 1243"/>
                    <a:gd name="T3" fmla="*/ 799 h 2524"/>
                    <a:gd name="T4" fmla="*/ 647 w 1243"/>
                    <a:gd name="T5" fmla="*/ 1405 h 2524"/>
                    <a:gd name="T6" fmla="*/ 415 w 1243"/>
                    <a:gd name="T7" fmla="*/ 1807 h 2524"/>
                    <a:gd name="T8" fmla="*/ 188 w 1243"/>
                    <a:gd name="T9" fmla="*/ 1914 h 2524"/>
                    <a:gd name="T10" fmla="*/ 0 w 1243"/>
                    <a:gd name="T11" fmla="*/ 2443 h 2524"/>
                    <a:gd name="T12" fmla="*/ 107 w 1243"/>
                    <a:gd name="T13" fmla="*/ 2524 h 2524"/>
                    <a:gd name="T14" fmla="*/ 272 w 1243"/>
                    <a:gd name="T15" fmla="*/ 1993 h 2524"/>
                    <a:gd name="T16" fmla="*/ 540 w 1243"/>
                    <a:gd name="T17" fmla="*/ 1888 h 2524"/>
                    <a:gd name="T18" fmla="*/ 846 w 1243"/>
                    <a:gd name="T19" fmla="*/ 1273 h 2524"/>
                    <a:gd name="T20" fmla="*/ 1060 w 1243"/>
                    <a:gd name="T21" fmla="*/ 743 h 2524"/>
                    <a:gd name="T22" fmla="*/ 1182 w 1243"/>
                    <a:gd name="T23" fmla="*/ 298 h 2524"/>
                    <a:gd name="T24" fmla="*/ 1243 w 1243"/>
                    <a:gd name="T25" fmla="*/ 52 h 2524"/>
                    <a:gd name="T26" fmla="*/ 1141 w 1243"/>
                    <a:gd name="T27" fmla="*/ 0 h 2524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243"/>
                    <a:gd name="T43" fmla="*/ 0 h 2524"/>
                    <a:gd name="T44" fmla="*/ 1243 w 1243"/>
                    <a:gd name="T45" fmla="*/ 2524 h 2524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243" h="2524">
                      <a:moveTo>
                        <a:pt x="1141" y="0"/>
                      </a:moveTo>
                      <a:lnTo>
                        <a:pt x="914" y="799"/>
                      </a:lnTo>
                      <a:lnTo>
                        <a:pt x="647" y="1405"/>
                      </a:lnTo>
                      <a:lnTo>
                        <a:pt x="415" y="1807"/>
                      </a:lnTo>
                      <a:lnTo>
                        <a:pt x="188" y="1914"/>
                      </a:lnTo>
                      <a:lnTo>
                        <a:pt x="0" y="2443"/>
                      </a:lnTo>
                      <a:lnTo>
                        <a:pt x="107" y="2524"/>
                      </a:lnTo>
                      <a:lnTo>
                        <a:pt x="272" y="1993"/>
                      </a:lnTo>
                      <a:lnTo>
                        <a:pt x="540" y="1888"/>
                      </a:lnTo>
                      <a:lnTo>
                        <a:pt x="846" y="1273"/>
                      </a:lnTo>
                      <a:lnTo>
                        <a:pt x="1060" y="743"/>
                      </a:lnTo>
                      <a:lnTo>
                        <a:pt x="1182" y="298"/>
                      </a:lnTo>
                      <a:lnTo>
                        <a:pt x="1243" y="52"/>
                      </a:lnTo>
                      <a:lnTo>
                        <a:pt x="114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05" name="Freeform 121"/>
                <p:cNvSpPr>
                  <a:spLocks/>
                </p:cNvSpPr>
                <p:nvPr/>
              </p:nvSpPr>
              <p:spPr bwMode="auto">
                <a:xfrm>
                  <a:off x="2954" y="2508"/>
                  <a:ext cx="114" cy="90"/>
                </a:xfrm>
                <a:custGeom>
                  <a:avLst/>
                  <a:gdLst>
                    <a:gd name="T0" fmla="*/ 907 w 907"/>
                    <a:gd name="T1" fmla="*/ 721 h 721"/>
                    <a:gd name="T2" fmla="*/ 815 w 907"/>
                    <a:gd name="T3" fmla="*/ 433 h 721"/>
                    <a:gd name="T4" fmla="*/ 664 w 907"/>
                    <a:gd name="T5" fmla="*/ 235 h 721"/>
                    <a:gd name="T6" fmla="*/ 494 w 907"/>
                    <a:gd name="T7" fmla="*/ 92 h 721"/>
                    <a:gd name="T8" fmla="*/ 336 w 907"/>
                    <a:gd name="T9" fmla="*/ 22 h 721"/>
                    <a:gd name="T10" fmla="*/ 226 w 907"/>
                    <a:gd name="T11" fmla="*/ 0 h 721"/>
                    <a:gd name="T12" fmla="*/ 127 w 907"/>
                    <a:gd name="T13" fmla="*/ 22 h 721"/>
                    <a:gd name="T14" fmla="*/ 35 w 907"/>
                    <a:gd name="T15" fmla="*/ 62 h 721"/>
                    <a:gd name="T16" fmla="*/ 0 w 907"/>
                    <a:gd name="T17" fmla="*/ 143 h 721"/>
                    <a:gd name="T18" fmla="*/ 5 w 907"/>
                    <a:gd name="T19" fmla="*/ 250 h 721"/>
                    <a:gd name="T20" fmla="*/ 56 w 907"/>
                    <a:gd name="T21" fmla="*/ 143 h 721"/>
                    <a:gd name="T22" fmla="*/ 137 w 907"/>
                    <a:gd name="T23" fmla="*/ 92 h 721"/>
                    <a:gd name="T24" fmla="*/ 226 w 907"/>
                    <a:gd name="T25" fmla="*/ 62 h 721"/>
                    <a:gd name="T26" fmla="*/ 343 w 907"/>
                    <a:gd name="T27" fmla="*/ 77 h 721"/>
                    <a:gd name="T28" fmla="*/ 512 w 907"/>
                    <a:gd name="T29" fmla="*/ 165 h 721"/>
                    <a:gd name="T30" fmla="*/ 685 w 907"/>
                    <a:gd name="T31" fmla="*/ 324 h 721"/>
                    <a:gd name="T32" fmla="*/ 779 w 907"/>
                    <a:gd name="T33" fmla="*/ 453 h 721"/>
                    <a:gd name="T34" fmla="*/ 840 w 907"/>
                    <a:gd name="T35" fmla="*/ 581 h 721"/>
                    <a:gd name="T36" fmla="*/ 907 w 907"/>
                    <a:gd name="T37" fmla="*/ 721 h 72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907"/>
                    <a:gd name="T58" fmla="*/ 0 h 721"/>
                    <a:gd name="T59" fmla="*/ 907 w 907"/>
                    <a:gd name="T60" fmla="*/ 721 h 72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907" h="721">
                      <a:moveTo>
                        <a:pt x="907" y="721"/>
                      </a:moveTo>
                      <a:lnTo>
                        <a:pt x="815" y="433"/>
                      </a:lnTo>
                      <a:lnTo>
                        <a:pt x="664" y="235"/>
                      </a:lnTo>
                      <a:lnTo>
                        <a:pt x="494" y="92"/>
                      </a:lnTo>
                      <a:lnTo>
                        <a:pt x="336" y="22"/>
                      </a:lnTo>
                      <a:lnTo>
                        <a:pt x="226" y="0"/>
                      </a:lnTo>
                      <a:lnTo>
                        <a:pt x="127" y="22"/>
                      </a:lnTo>
                      <a:lnTo>
                        <a:pt x="35" y="62"/>
                      </a:lnTo>
                      <a:lnTo>
                        <a:pt x="0" y="143"/>
                      </a:lnTo>
                      <a:lnTo>
                        <a:pt x="5" y="250"/>
                      </a:lnTo>
                      <a:lnTo>
                        <a:pt x="56" y="143"/>
                      </a:lnTo>
                      <a:lnTo>
                        <a:pt x="137" y="92"/>
                      </a:lnTo>
                      <a:lnTo>
                        <a:pt x="226" y="62"/>
                      </a:lnTo>
                      <a:lnTo>
                        <a:pt x="343" y="77"/>
                      </a:lnTo>
                      <a:lnTo>
                        <a:pt x="512" y="165"/>
                      </a:lnTo>
                      <a:lnTo>
                        <a:pt x="685" y="324"/>
                      </a:lnTo>
                      <a:lnTo>
                        <a:pt x="779" y="453"/>
                      </a:lnTo>
                      <a:lnTo>
                        <a:pt x="840" y="581"/>
                      </a:lnTo>
                      <a:lnTo>
                        <a:pt x="907" y="72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06" name="Freeform 122"/>
                <p:cNvSpPr>
                  <a:spLocks/>
                </p:cNvSpPr>
                <p:nvPr/>
              </p:nvSpPr>
              <p:spPr bwMode="auto">
                <a:xfrm>
                  <a:off x="2952" y="2514"/>
                  <a:ext cx="116" cy="85"/>
                </a:xfrm>
                <a:custGeom>
                  <a:avLst/>
                  <a:gdLst>
                    <a:gd name="T0" fmla="*/ 101 w 929"/>
                    <a:gd name="T1" fmla="*/ 79 h 681"/>
                    <a:gd name="T2" fmla="*/ 93 w 929"/>
                    <a:gd name="T3" fmla="*/ 119 h 681"/>
                    <a:gd name="T4" fmla="*/ 123 w 929"/>
                    <a:gd name="T5" fmla="*/ 196 h 681"/>
                    <a:gd name="T6" fmla="*/ 196 w 929"/>
                    <a:gd name="T7" fmla="*/ 226 h 681"/>
                    <a:gd name="T8" fmla="*/ 311 w 929"/>
                    <a:gd name="T9" fmla="*/ 252 h 681"/>
                    <a:gd name="T10" fmla="*/ 498 w 929"/>
                    <a:gd name="T11" fmla="*/ 262 h 681"/>
                    <a:gd name="T12" fmla="*/ 690 w 929"/>
                    <a:gd name="T13" fmla="*/ 354 h 681"/>
                    <a:gd name="T14" fmla="*/ 792 w 929"/>
                    <a:gd name="T15" fmla="*/ 443 h 681"/>
                    <a:gd name="T16" fmla="*/ 869 w 929"/>
                    <a:gd name="T17" fmla="*/ 520 h 681"/>
                    <a:gd name="T18" fmla="*/ 929 w 929"/>
                    <a:gd name="T19" fmla="*/ 681 h 681"/>
                    <a:gd name="T20" fmla="*/ 797 w 929"/>
                    <a:gd name="T21" fmla="*/ 527 h 681"/>
                    <a:gd name="T22" fmla="*/ 615 w 929"/>
                    <a:gd name="T23" fmla="*/ 391 h 681"/>
                    <a:gd name="T24" fmla="*/ 440 w 929"/>
                    <a:gd name="T25" fmla="*/ 321 h 681"/>
                    <a:gd name="T26" fmla="*/ 306 w 929"/>
                    <a:gd name="T27" fmla="*/ 303 h 681"/>
                    <a:gd name="T28" fmla="*/ 145 w 929"/>
                    <a:gd name="T29" fmla="*/ 285 h 681"/>
                    <a:gd name="T30" fmla="*/ 61 w 929"/>
                    <a:gd name="T31" fmla="*/ 240 h 681"/>
                    <a:gd name="T32" fmla="*/ 18 w 929"/>
                    <a:gd name="T33" fmla="*/ 209 h 681"/>
                    <a:gd name="T34" fmla="*/ 0 w 929"/>
                    <a:gd name="T35" fmla="*/ 111 h 681"/>
                    <a:gd name="T36" fmla="*/ 18 w 929"/>
                    <a:gd name="T37" fmla="*/ 44 h 681"/>
                    <a:gd name="T38" fmla="*/ 66 w 929"/>
                    <a:gd name="T39" fmla="*/ 0 h 681"/>
                    <a:gd name="T40" fmla="*/ 101 w 929"/>
                    <a:gd name="T41" fmla="*/ 79 h 68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929"/>
                    <a:gd name="T64" fmla="*/ 0 h 681"/>
                    <a:gd name="T65" fmla="*/ 929 w 929"/>
                    <a:gd name="T66" fmla="*/ 681 h 681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929" h="681">
                      <a:moveTo>
                        <a:pt x="101" y="79"/>
                      </a:moveTo>
                      <a:lnTo>
                        <a:pt x="93" y="119"/>
                      </a:lnTo>
                      <a:lnTo>
                        <a:pt x="123" y="196"/>
                      </a:lnTo>
                      <a:lnTo>
                        <a:pt x="196" y="226"/>
                      </a:lnTo>
                      <a:lnTo>
                        <a:pt x="311" y="252"/>
                      </a:lnTo>
                      <a:lnTo>
                        <a:pt x="498" y="262"/>
                      </a:lnTo>
                      <a:lnTo>
                        <a:pt x="690" y="354"/>
                      </a:lnTo>
                      <a:lnTo>
                        <a:pt x="792" y="443"/>
                      </a:lnTo>
                      <a:lnTo>
                        <a:pt x="869" y="520"/>
                      </a:lnTo>
                      <a:lnTo>
                        <a:pt x="929" y="681"/>
                      </a:lnTo>
                      <a:lnTo>
                        <a:pt x="797" y="527"/>
                      </a:lnTo>
                      <a:lnTo>
                        <a:pt x="615" y="391"/>
                      </a:lnTo>
                      <a:lnTo>
                        <a:pt x="440" y="321"/>
                      </a:lnTo>
                      <a:lnTo>
                        <a:pt x="306" y="303"/>
                      </a:lnTo>
                      <a:lnTo>
                        <a:pt x="145" y="285"/>
                      </a:lnTo>
                      <a:lnTo>
                        <a:pt x="61" y="240"/>
                      </a:lnTo>
                      <a:lnTo>
                        <a:pt x="18" y="209"/>
                      </a:lnTo>
                      <a:lnTo>
                        <a:pt x="0" y="111"/>
                      </a:lnTo>
                      <a:lnTo>
                        <a:pt x="18" y="44"/>
                      </a:lnTo>
                      <a:lnTo>
                        <a:pt x="66" y="0"/>
                      </a:lnTo>
                      <a:lnTo>
                        <a:pt x="101" y="7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07" name="Freeform 123"/>
                <p:cNvSpPr>
                  <a:spLocks/>
                </p:cNvSpPr>
                <p:nvPr/>
              </p:nvSpPr>
              <p:spPr bwMode="auto">
                <a:xfrm>
                  <a:off x="3315" y="2673"/>
                  <a:ext cx="125" cy="55"/>
                </a:xfrm>
                <a:custGeom>
                  <a:avLst/>
                  <a:gdLst>
                    <a:gd name="T0" fmla="*/ 0 w 1000"/>
                    <a:gd name="T1" fmla="*/ 347 h 435"/>
                    <a:gd name="T2" fmla="*/ 147 w 1000"/>
                    <a:gd name="T3" fmla="*/ 302 h 435"/>
                    <a:gd name="T4" fmla="*/ 287 w 1000"/>
                    <a:gd name="T5" fmla="*/ 276 h 435"/>
                    <a:gd name="T6" fmla="*/ 463 w 1000"/>
                    <a:gd name="T7" fmla="*/ 312 h 435"/>
                    <a:gd name="T8" fmla="*/ 736 w 1000"/>
                    <a:gd name="T9" fmla="*/ 417 h 435"/>
                    <a:gd name="T10" fmla="*/ 842 w 1000"/>
                    <a:gd name="T11" fmla="*/ 435 h 435"/>
                    <a:gd name="T12" fmla="*/ 941 w 1000"/>
                    <a:gd name="T13" fmla="*/ 405 h 435"/>
                    <a:gd name="T14" fmla="*/ 993 w 1000"/>
                    <a:gd name="T15" fmla="*/ 333 h 435"/>
                    <a:gd name="T16" fmla="*/ 1000 w 1000"/>
                    <a:gd name="T17" fmla="*/ 236 h 435"/>
                    <a:gd name="T18" fmla="*/ 955 w 1000"/>
                    <a:gd name="T19" fmla="*/ 160 h 435"/>
                    <a:gd name="T20" fmla="*/ 901 w 1000"/>
                    <a:gd name="T21" fmla="*/ 89 h 435"/>
                    <a:gd name="T22" fmla="*/ 776 w 1000"/>
                    <a:gd name="T23" fmla="*/ 12 h 435"/>
                    <a:gd name="T24" fmla="*/ 621 w 1000"/>
                    <a:gd name="T25" fmla="*/ 0 h 435"/>
                    <a:gd name="T26" fmla="*/ 491 w 1000"/>
                    <a:gd name="T27" fmla="*/ 35 h 435"/>
                    <a:gd name="T28" fmla="*/ 603 w 1000"/>
                    <a:gd name="T29" fmla="*/ 45 h 435"/>
                    <a:gd name="T30" fmla="*/ 776 w 1000"/>
                    <a:gd name="T31" fmla="*/ 71 h 435"/>
                    <a:gd name="T32" fmla="*/ 887 w 1000"/>
                    <a:gd name="T33" fmla="*/ 173 h 435"/>
                    <a:gd name="T34" fmla="*/ 909 w 1000"/>
                    <a:gd name="T35" fmla="*/ 258 h 435"/>
                    <a:gd name="T36" fmla="*/ 893 w 1000"/>
                    <a:gd name="T37" fmla="*/ 320 h 435"/>
                    <a:gd name="T38" fmla="*/ 824 w 1000"/>
                    <a:gd name="T39" fmla="*/ 377 h 435"/>
                    <a:gd name="T40" fmla="*/ 713 w 1000"/>
                    <a:gd name="T41" fmla="*/ 333 h 435"/>
                    <a:gd name="T42" fmla="*/ 562 w 1000"/>
                    <a:gd name="T43" fmla="*/ 236 h 435"/>
                    <a:gd name="T44" fmla="*/ 379 w 1000"/>
                    <a:gd name="T45" fmla="*/ 200 h 435"/>
                    <a:gd name="T46" fmla="*/ 219 w 1000"/>
                    <a:gd name="T47" fmla="*/ 214 h 435"/>
                    <a:gd name="T48" fmla="*/ 99 w 1000"/>
                    <a:gd name="T49" fmla="*/ 258 h 435"/>
                    <a:gd name="T50" fmla="*/ 0 w 1000"/>
                    <a:gd name="T51" fmla="*/ 347 h 435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1000"/>
                    <a:gd name="T79" fmla="*/ 0 h 435"/>
                    <a:gd name="T80" fmla="*/ 1000 w 1000"/>
                    <a:gd name="T81" fmla="*/ 435 h 435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1000" h="435">
                      <a:moveTo>
                        <a:pt x="0" y="347"/>
                      </a:moveTo>
                      <a:lnTo>
                        <a:pt x="147" y="302"/>
                      </a:lnTo>
                      <a:lnTo>
                        <a:pt x="287" y="276"/>
                      </a:lnTo>
                      <a:lnTo>
                        <a:pt x="463" y="312"/>
                      </a:lnTo>
                      <a:lnTo>
                        <a:pt x="736" y="417"/>
                      </a:lnTo>
                      <a:lnTo>
                        <a:pt x="842" y="435"/>
                      </a:lnTo>
                      <a:lnTo>
                        <a:pt x="941" y="405"/>
                      </a:lnTo>
                      <a:lnTo>
                        <a:pt x="993" y="333"/>
                      </a:lnTo>
                      <a:lnTo>
                        <a:pt x="1000" y="236"/>
                      </a:lnTo>
                      <a:lnTo>
                        <a:pt x="955" y="160"/>
                      </a:lnTo>
                      <a:lnTo>
                        <a:pt x="901" y="89"/>
                      </a:lnTo>
                      <a:lnTo>
                        <a:pt x="776" y="12"/>
                      </a:lnTo>
                      <a:lnTo>
                        <a:pt x="621" y="0"/>
                      </a:lnTo>
                      <a:lnTo>
                        <a:pt x="491" y="35"/>
                      </a:lnTo>
                      <a:lnTo>
                        <a:pt x="603" y="45"/>
                      </a:lnTo>
                      <a:lnTo>
                        <a:pt x="776" y="71"/>
                      </a:lnTo>
                      <a:lnTo>
                        <a:pt x="887" y="173"/>
                      </a:lnTo>
                      <a:lnTo>
                        <a:pt x="909" y="258"/>
                      </a:lnTo>
                      <a:lnTo>
                        <a:pt x="893" y="320"/>
                      </a:lnTo>
                      <a:lnTo>
                        <a:pt x="824" y="377"/>
                      </a:lnTo>
                      <a:lnTo>
                        <a:pt x="713" y="333"/>
                      </a:lnTo>
                      <a:lnTo>
                        <a:pt x="562" y="236"/>
                      </a:lnTo>
                      <a:lnTo>
                        <a:pt x="379" y="200"/>
                      </a:lnTo>
                      <a:lnTo>
                        <a:pt x="219" y="214"/>
                      </a:lnTo>
                      <a:lnTo>
                        <a:pt x="99" y="258"/>
                      </a:lnTo>
                      <a:lnTo>
                        <a:pt x="0" y="34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  <p:sp>
              <p:nvSpPr>
                <p:cNvPr id="2108" name="Freeform 124"/>
                <p:cNvSpPr>
                  <a:spLocks/>
                </p:cNvSpPr>
                <p:nvPr/>
              </p:nvSpPr>
              <p:spPr bwMode="auto">
                <a:xfrm>
                  <a:off x="3315" y="2673"/>
                  <a:ext cx="114" cy="45"/>
                </a:xfrm>
                <a:custGeom>
                  <a:avLst/>
                  <a:gdLst>
                    <a:gd name="T0" fmla="*/ 0 w 916"/>
                    <a:gd name="T1" fmla="*/ 356 h 356"/>
                    <a:gd name="T2" fmla="*/ 180 w 916"/>
                    <a:gd name="T3" fmla="*/ 173 h 356"/>
                    <a:gd name="T4" fmla="*/ 379 w 916"/>
                    <a:gd name="T5" fmla="*/ 53 h 356"/>
                    <a:gd name="T6" fmla="*/ 629 w 916"/>
                    <a:gd name="T7" fmla="*/ 0 h 356"/>
                    <a:gd name="T8" fmla="*/ 791 w 916"/>
                    <a:gd name="T9" fmla="*/ 18 h 356"/>
                    <a:gd name="T10" fmla="*/ 857 w 916"/>
                    <a:gd name="T11" fmla="*/ 71 h 356"/>
                    <a:gd name="T12" fmla="*/ 916 w 916"/>
                    <a:gd name="T13" fmla="*/ 147 h 356"/>
                    <a:gd name="T14" fmla="*/ 802 w 916"/>
                    <a:gd name="T15" fmla="*/ 107 h 356"/>
                    <a:gd name="T16" fmla="*/ 643 w 916"/>
                    <a:gd name="T17" fmla="*/ 89 h 356"/>
                    <a:gd name="T18" fmla="*/ 508 w 916"/>
                    <a:gd name="T19" fmla="*/ 107 h 356"/>
                    <a:gd name="T20" fmla="*/ 371 w 916"/>
                    <a:gd name="T21" fmla="*/ 142 h 356"/>
                    <a:gd name="T22" fmla="*/ 264 w 916"/>
                    <a:gd name="T23" fmla="*/ 200 h 356"/>
                    <a:gd name="T24" fmla="*/ 193 w 916"/>
                    <a:gd name="T25" fmla="*/ 258 h 356"/>
                    <a:gd name="T26" fmla="*/ 0 w 916"/>
                    <a:gd name="T27" fmla="*/ 356 h 3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916"/>
                    <a:gd name="T43" fmla="*/ 0 h 356"/>
                    <a:gd name="T44" fmla="*/ 916 w 916"/>
                    <a:gd name="T45" fmla="*/ 356 h 3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916" h="356">
                      <a:moveTo>
                        <a:pt x="0" y="356"/>
                      </a:moveTo>
                      <a:lnTo>
                        <a:pt x="180" y="173"/>
                      </a:lnTo>
                      <a:lnTo>
                        <a:pt x="379" y="53"/>
                      </a:lnTo>
                      <a:lnTo>
                        <a:pt x="629" y="0"/>
                      </a:lnTo>
                      <a:lnTo>
                        <a:pt x="791" y="18"/>
                      </a:lnTo>
                      <a:lnTo>
                        <a:pt x="857" y="71"/>
                      </a:lnTo>
                      <a:lnTo>
                        <a:pt x="916" y="147"/>
                      </a:lnTo>
                      <a:lnTo>
                        <a:pt x="802" y="107"/>
                      </a:lnTo>
                      <a:lnTo>
                        <a:pt x="643" y="89"/>
                      </a:lnTo>
                      <a:lnTo>
                        <a:pt x="508" y="107"/>
                      </a:lnTo>
                      <a:lnTo>
                        <a:pt x="371" y="142"/>
                      </a:lnTo>
                      <a:lnTo>
                        <a:pt x="264" y="200"/>
                      </a:lnTo>
                      <a:lnTo>
                        <a:pt x="193" y="258"/>
                      </a:lnTo>
                      <a:lnTo>
                        <a:pt x="0" y="3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endParaRPr lang="en-US" altLang="en-US"/>
                </a:p>
              </p:txBody>
            </p:sp>
          </p:grpSp>
        </p:grpSp>
        <p:sp>
          <p:nvSpPr>
            <p:cNvPr id="2067" name="Line 125"/>
            <p:cNvSpPr>
              <a:spLocks noChangeShapeType="1"/>
            </p:cNvSpPr>
            <p:nvPr/>
          </p:nvSpPr>
          <p:spPr bwMode="auto">
            <a:xfrm>
              <a:off x="3744" y="2928"/>
              <a:ext cx="0" cy="43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159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id-ID" b="1">
                <a:solidFill>
                  <a:schemeClr val="tx2">
                    <a:satMod val="130000"/>
                  </a:schemeClr>
                </a:solidFill>
              </a:rPr>
              <a:t>Analisis Medan Kekuatan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743200" y="2057400"/>
            <a:ext cx="2133600" cy="2057400"/>
            <a:chOff x="1248" y="2016"/>
            <a:chExt cx="1344" cy="1296"/>
          </a:xfrm>
        </p:grpSpPr>
        <p:grpSp>
          <p:nvGrpSpPr>
            <p:cNvPr id="3126" name="Group 4"/>
            <p:cNvGrpSpPr>
              <a:grpSpLocks/>
            </p:cNvGrpSpPr>
            <p:nvPr/>
          </p:nvGrpSpPr>
          <p:grpSpPr bwMode="auto">
            <a:xfrm>
              <a:off x="1536" y="2016"/>
              <a:ext cx="1056" cy="1296"/>
              <a:chOff x="1488" y="2016"/>
              <a:chExt cx="1056" cy="1296"/>
            </a:xfrm>
          </p:grpSpPr>
          <p:sp>
            <p:nvSpPr>
              <p:cNvPr id="3128" name="Rectangle 5"/>
              <p:cNvSpPr>
                <a:spLocks noChangeArrowheads="1"/>
              </p:cNvSpPr>
              <p:nvPr/>
            </p:nvSpPr>
            <p:spPr bwMode="auto">
              <a:xfrm>
                <a:off x="1488" y="2016"/>
                <a:ext cx="1056" cy="129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3129" name="Text Box 6"/>
              <p:cNvSpPr txBox="1">
                <a:spLocks noChangeArrowheads="1"/>
              </p:cNvSpPr>
              <p:nvPr/>
            </p:nvSpPr>
            <p:spPr bwMode="auto">
              <a:xfrm>
                <a:off x="1565" y="2237"/>
                <a:ext cx="901" cy="8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179388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b="1" u="sng">
                    <a:solidFill>
                      <a:srgbClr val="CC0000"/>
                    </a:solidFill>
                    <a:latin typeface="Times New Roman" panose="02020603050405020304" pitchFamily="18" charset="0"/>
                  </a:rPr>
                  <a:t>Kesimpulan</a:t>
                </a:r>
                <a:endParaRPr lang="en-US" altLang="en-US" sz="1600" b="1">
                  <a:latin typeface="Times New Roman" panose="02020603050405020304" pitchFamily="18" charset="0"/>
                </a:endParaRPr>
              </a:p>
              <a:p>
                <a:pPr lvl="1"/>
                <a:r>
                  <a:rPr lang="id-ID" altLang="en-US" sz="1600" b="1">
                    <a:latin typeface="Times New Roman" panose="02020603050405020304" pitchFamily="18" charset="0"/>
                  </a:rPr>
                  <a:t>Tema</a:t>
                </a:r>
                <a:r>
                  <a:rPr lang="en-US" altLang="en-US" sz="1600" b="1">
                    <a:latin typeface="Times New Roman" panose="02020603050405020304" pitchFamily="18" charset="0"/>
                  </a:rPr>
                  <a:t> </a:t>
                </a:r>
                <a:r>
                  <a:rPr lang="id-ID" altLang="en-US" sz="1600" b="1">
                    <a:solidFill>
                      <a:srgbClr val="BA0003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en-US" sz="1600" b="1">
                  <a:solidFill>
                    <a:srgbClr val="BA0003"/>
                  </a:solidFill>
                  <a:latin typeface="Times New Roman" panose="02020603050405020304" pitchFamily="18" charset="0"/>
                </a:endParaRPr>
              </a:p>
              <a:p>
                <a:pPr lvl="1"/>
                <a:r>
                  <a:rPr lang="id-ID" altLang="en-US" sz="1600" b="1">
                    <a:latin typeface="Times New Roman" panose="02020603050405020304" pitchFamily="18" charset="0"/>
                  </a:rPr>
                  <a:t>Tema </a:t>
                </a:r>
                <a:r>
                  <a:rPr lang="id-ID" altLang="en-US" sz="1600" b="1">
                    <a:solidFill>
                      <a:srgbClr val="BA0003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en-US" sz="1600" b="1">
                  <a:solidFill>
                    <a:srgbClr val="BA0003"/>
                  </a:solidFill>
                  <a:latin typeface="Times New Roman" panose="02020603050405020304" pitchFamily="18" charset="0"/>
                </a:endParaRPr>
              </a:p>
              <a:p>
                <a:pPr lvl="1"/>
                <a:r>
                  <a:rPr lang="id-ID" altLang="en-US" sz="1600" b="1">
                    <a:latin typeface="Times New Roman" panose="02020603050405020304" pitchFamily="18" charset="0"/>
                  </a:rPr>
                  <a:t>Tema </a:t>
                </a:r>
                <a:r>
                  <a:rPr lang="id-ID" altLang="en-US" sz="1600" b="1">
                    <a:solidFill>
                      <a:srgbClr val="BA0003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en-US" sz="1600" b="1">
                  <a:solidFill>
                    <a:srgbClr val="BA0003"/>
                  </a:solidFill>
                  <a:latin typeface="Times New Roman" panose="02020603050405020304" pitchFamily="18" charset="0"/>
                </a:endParaRPr>
              </a:p>
              <a:p>
                <a:pPr lvl="1"/>
                <a:r>
                  <a:rPr lang="id-ID" altLang="en-US" sz="1600" b="1">
                    <a:latin typeface="Times New Roman" panose="02020603050405020304" pitchFamily="18" charset="0"/>
                  </a:rPr>
                  <a:t>Tema </a:t>
                </a:r>
                <a:r>
                  <a:rPr lang="id-ID" altLang="en-US" sz="1600" b="1">
                    <a:solidFill>
                      <a:srgbClr val="BA0003"/>
                    </a:solidFill>
                    <a:latin typeface="Times New Roman" panose="02020603050405020304" pitchFamily="18" charset="0"/>
                  </a:rPr>
                  <a:t>D</a:t>
                </a:r>
                <a:endParaRPr lang="en-US" altLang="en-US" sz="1600">
                  <a:solidFill>
                    <a:srgbClr val="BA0003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3127" name="AutoShape 7"/>
            <p:cNvSpPr>
              <a:spLocks noChangeArrowheads="1"/>
            </p:cNvSpPr>
            <p:nvPr/>
          </p:nvSpPr>
          <p:spPr bwMode="auto">
            <a:xfrm>
              <a:off x="1248" y="2520"/>
              <a:ext cx="240" cy="288"/>
            </a:xfrm>
            <a:prstGeom prst="rightArrow">
              <a:avLst>
                <a:gd name="adj1" fmla="val 50000"/>
                <a:gd name="adj2" fmla="val 51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/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6065838" y="3200400"/>
            <a:ext cx="2697162" cy="1128713"/>
            <a:chOff x="3264" y="2112"/>
            <a:chExt cx="1699" cy="711"/>
          </a:xfrm>
        </p:grpSpPr>
        <p:grpSp>
          <p:nvGrpSpPr>
            <p:cNvPr id="3120" name="Group 9"/>
            <p:cNvGrpSpPr>
              <a:grpSpLocks/>
            </p:cNvGrpSpPr>
            <p:nvPr/>
          </p:nvGrpSpPr>
          <p:grpSpPr bwMode="auto">
            <a:xfrm>
              <a:off x="3264" y="2112"/>
              <a:ext cx="1699" cy="506"/>
              <a:chOff x="3505" y="3283"/>
              <a:chExt cx="1699" cy="506"/>
            </a:xfrm>
          </p:grpSpPr>
          <p:sp>
            <p:nvSpPr>
              <p:cNvPr id="3122" name="AutoShape 10"/>
              <p:cNvSpPr>
                <a:spLocks noChangeArrowheads="1"/>
              </p:cNvSpPr>
              <p:nvPr/>
            </p:nvSpPr>
            <p:spPr bwMode="auto">
              <a:xfrm>
                <a:off x="3941" y="3283"/>
                <a:ext cx="390" cy="368"/>
              </a:xfrm>
              <a:prstGeom prst="upArrow">
                <a:avLst>
                  <a:gd name="adj1" fmla="val 50000"/>
                  <a:gd name="adj2" fmla="val 47917"/>
                </a:avLst>
              </a:prstGeom>
              <a:solidFill>
                <a:srgbClr val="CC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3123" name="AutoShape 11"/>
              <p:cNvSpPr>
                <a:spLocks noChangeArrowheads="1"/>
              </p:cNvSpPr>
              <p:nvPr/>
            </p:nvSpPr>
            <p:spPr bwMode="auto">
              <a:xfrm flipV="1">
                <a:off x="3505" y="3283"/>
                <a:ext cx="387" cy="459"/>
              </a:xfrm>
              <a:prstGeom prst="downArrow">
                <a:avLst>
                  <a:gd name="adj1" fmla="val 50000"/>
                  <a:gd name="adj2" fmla="val 42829"/>
                </a:avLst>
              </a:prstGeom>
              <a:solidFill>
                <a:srgbClr val="CC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3124" name="AutoShape 12"/>
              <p:cNvSpPr>
                <a:spLocks noChangeArrowheads="1"/>
              </p:cNvSpPr>
              <p:nvPr/>
            </p:nvSpPr>
            <p:spPr bwMode="auto">
              <a:xfrm>
                <a:off x="4378" y="3283"/>
                <a:ext cx="389" cy="506"/>
              </a:xfrm>
              <a:prstGeom prst="upArrow">
                <a:avLst>
                  <a:gd name="adj1" fmla="val 54167"/>
                  <a:gd name="adj2" fmla="val 42618"/>
                </a:avLst>
              </a:prstGeom>
              <a:solidFill>
                <a:srgbClr val="CC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3125" name="AutoShape 13"/>
              <p:cNvSpPr>
                <a:spLocks noChangeArrowheads="1"/>
              </p:cNvSpPr>
              <p:nvPr/>
            </p:nvSpPr>
            <p:spPr bwMode="auto">
              <a:xfrm>
                <a:off x="4816" y="3283"/>
                <a:ext cx="388" cy="414"/>
              </a:xfrm>
              <a:prstGeom prst="upArrow">
                <a:avLst>
                  <a:gd name="adj1" fmla="val 54167"/>
                  <a:gd name="adj2" fmla="val 42977"/>
                </a:avLst>
              </a:prstGeom>
              <a:solidFill>
                <a:srgbClr val="CC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</p:grpSp>
        <p:sp>
          <p:nvSpPr>
            <p:cNvPr id="3121" name="Text Box 14"/>
            <p:cNvSpPr txBox="1">
              <a:spLocks noChangeArrowheads="1"/>
            </p:cNvSpPr>
            <p:nvPr/>
          </p:nvSpPr>
          <p:spPr bwMode="auto">
            <a:xfrm>
              <a:off x="3504" y="2592"/>
              <a:ext cx="124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b="1">
                  <a:latin typeface="Times New Roman" panose="02020603050405020304" pitchFamily="18" charset="0"/>
                </a:rPr>
                <a:t>Faktor Pendorong</a:t>
              </a: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6065838" y="1600200"/>
            <a:ext cx="2697162" cy="1255713"/>
            <a:chOff x="3312" y="1104"/>
            <a:chExt cx="1699" cy="791"/>
          </a:xfrm>
        </p:grpSpPr>
        <p:grpSp>
          <p:nvGrpSpPr>
            <p:cNvPr id="3114" name="Group 16"/>
            <p:cNvGrpSpPr>
              <a:grpSpLocks/>
            </p:cNvGrpSpPr>
            <p:nvPr/>
          </p:nvGrpSpPr>
          <p:grpSpPr bwMode="auto">
            <a:xfrm>
              <a:off x="3312" y="1344"/>
              <a:ext cx="1699" cy="551"/>
              <a:chOff x="2913" y="1920"/>
              <a:chExt cx="1699" cy="551"/>
            </a:xfrm>
          </p:grpSpPr>
          <p:sp>
            <p:nvSpPr>
              <p:cNvPr id="3116" name="AutoShape 17"/>
              <p:cNvSpPr>
                <a:spLocks noChangeArrowheads="1"/>
              </p:cNvSpPr>
              <p:nvPr/>
            </p:nvSpPr>
            <p:spPr bwMode="auto">
              <a:xfrm>
                <a:off x="3349" y="1920"/>
                <a:ext cx="390" cy="551"/>
              </a:xfrm>
              <a:prstGeom prst="downArrow">
                <a:avLst>
                  <a:gd name="adj1" fmla="val 50000"/>
                  <a:gd name="adj2" fmla="val 51019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3117" name="AutoShape 18"/>
              <p:cNvSpPr>
                <a:spLocks noChangeArrowheads="1"/>
              </p:cNvSpPr>
              <p:nvPr/>
            </p:nvSpPr>
            <p:spPr bwMode="auto">
              <a:xfrm>
                <a:off x="2913" y="2241"/>
                <a:ext cx="387" cy="230"/>
              </a:xfrm>
              <a:prstGeom prst="downArrow">
                <a:avLst>
                  <a:gd name="adj1" fmla="val 54167"/>
                  <a:gd name="adj2" fmla="val 4881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3118" name="AutoShape 19"/>
              <p:cNvSpPr>
                <a:spLocks noChangeArrowheads="1"/>
              </p:cNvSpPr>
              <p:nvPr/>
            </p:nvSpPr>
            <p:spPr bwMode="auto">
              <a:xfrm>
                <a:off x="3786" y="2150"/>
                <a:ext cx="389" cy="321"/>
              </a:xfrm>
              <a:prstGeom prst="downArrow">
                <a:avLst>
                  <a:gd name="adj1" fmla="val 45833"/>
                  <a:gd name="adj2" fmla="val 50296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3119" name="AutoShape 20"/>
              <p:cNvSpPr>
                <a:spLocks noChangeArrowheads="1"/>
              </p:cNvSpPr>
              <p:nvPr/>
            </p:nvSpPr>
            <p:spPr bwMode="auto">
              <a:xfrm>
                <a:off x="4224" y="1920"/>
                <a:ext cx="388" cy="551"/>
              </a:xfrm>
              <a:prstGeom prst="downArrow">
                <a:avLst>
                  <a:gd name="adj1" fmla="val 50000"/>
                  <a:gd name="adj2" fmla="val 51282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</p:grpSp>
        <p:sp>
          <p:nvSpPr>
            <p:cNvPr id="3115" name="Text Box 21"/>
            <p:cNvSpPr txBox="1">
              <a:spLocks noChangeArrowheads="1"/>
            </p:cNvSpPr>
            <p:nvPr/>
          </p:nvSpPr>
          <p:spPr bwMode="auto">
            <a:xfrm>
              <a:off x="3408" y="1104"/>
              <a:ext cx="135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b="1">
                  <a:latin typeface="Times New Roman" panose="02020603050405020304" pitchFamily="18" charset="0"/>
                </a:rPr>
                <a:t>Faktor Penghambat</a:t>
              </a:r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5029200" y="2819400"/>
            <a:ext cx="3849688" cy="366713"/>
            <a:chOff x="2688" y="1872"/>
            <a:chExt cx="2425" cy="231"/>
          </a:xfrm>
        </p:grpSpPr>
        <p:grpSp>
          <p:nvGrpSpPr>
            <p:cNvPr id="3110" name="Group 23"/>
            <p:cNvGrpSpPr>
              <a:grpSpLocks/>
            </p:cNvGrpSpPr>
            <p:nvPr/>
          </p:nvGrpSpPr>
          <p:grpSpPr bwMode="auto">
            <a:xfrm>
              <a:off x="3289" y="1872"/>
              <a:ext cx="1824" cy="231"/>
              <a:chOff x="3289" y="1872"/>
              <a:chExt cx="1824" cy="231"/>
            </a:xfrm>
          </p:grpSpPr>
          <p:sp>
            <p:nvSpPr>
              <p:cNvPr id="3112" name="Rectangle 24"/>
              <p:cNvSpPr>
                <a:spLocks noChangeArrowheads="1"/>
              </p:cNvSpPr>
              <p:nvPr/>
            </p:nvSpPr>
            <p:spPr bwMode="auto">
              <a:xfrm>
                <a:off x="3289" y="1903"/>
                <a:ext cx="1824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3113" name="Text Box 25"/>
              <p:cNvSpPr txBox="1">
                <a:spLocks noChangeArrowheads="1"/>
              </p:cNvSpPr>
              <p:nvPr/>
            </p:nvSpPr>
            <p:spPr bwMode="auto">
              <a:xfrm>
                <a:off x="3296" y="1872"/>
                <a:ext cx="181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b="1">
                    <a:latin typeface="Times New Roman" panose="02020603050405020304" pitchFamily="18" charset="0"/>
                  </a:rPr>
                  <a:t>Kondisi saat ini (</a:t>
                </a:r>
                <a:r>
                  <a:rPr lang="en-US" altLang="en-US" b="1" i="1">
                    <a:latin typeface="Times New Roman" panose="02020603050405020304" pitchFamily="18" charset="0"/>
                  </a:rPr>
                  <a:t>status quo</a:t>
                </a:r>
                <a:r>
                  <a:rPr lang="en-US" altLang="en-US" b="1">
                    <a:latin typeface="Times New Roman" panose="02020603050405020304" pitchFamily="18" charset="0"/>
                  </a:rPr>
                  <a:t>)</a:t>
                </a:r>
              </a:p>
            </p:txBody>
          </p:sp>
        </p:grpSp>
        <p:sp>
          <p:nvSpPr>
            <p:cNvPr id="3111" name="Line 26"/>
            <p:cNvSpPr>
              <a:spLocks noChangeShapeType="1"/>
            </p:cNvSpPr>
            <p:nvPr/>
          </p:nvSpPr>
          <p:spPr bwMode="auto">
            <a:xfrm>
              <a:off x="2688" y="2016"/>
              <a:ext cx="528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" name="Group 27"/>
          <p:cNvGrpSpPr>
            <a:grpSpLocks/>
          </p:cNvGrpSpPr>
          <p:nvPr/>
        </p:nvGrpSpPr>
        <p:grpSpPr bwMode="auto">
          <a:xfrm>
            <a:off x="2895600" y="4419600"/>
            <a:ext cx="6019800" cy="2106613"/>
            <a:chOff x="1344" y="2880"/>
            <a:chExt cx="3792" cy="1327"/>
          </a:xfrm>
        </p:grpSpPr>
        <p:graphicFrame>
          <p:nvGraphicFramePr>
            <p:cNvPr id="3075" name="Object 3"/>
            <p:cNvGraphicFramePr>
              <a:graphicFrameLocks noChangeAspect="1"/>
            </p:cNvGraphicFramePr>
            <p:nvPr/>
          </p:nvGraphicFramePr>
          <p:xfrm>
            <a:off x="3648" y="3216"/>
            <a:ext cx="1488" cy="9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Clip" r:id="rId3" imgW="3657600" imgH="2437560" progId="">
                    <p:embed/>
                  </p:oleObj>
                </mc:Choice>
                <mc:Fallback>
                  <p:oleObj name="Clip" r:id="rId3" imgW="3657600" imgH="24375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48" y="3216"/>
                          <a:ext cx="1488" cy="99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07" name="AutoShape 29"/>
            <p:cNvSpPr>
              <a:spLocks noChangeArrowheads="1"/>
            </p:cNvSpPr>
            <p:nvPr/>
          </p:nvSpPr>
          <p:spPr bwMode="auto">
            <a:xfrm>
              <a:off x="1344" y="2928"/>
              <a:ext cx="2064" cy="1056"/>
            </a:xfrm>
            <a:prstGeom prst="cloudCallout">
              <a:avLst>
                <a:gd name="adj1" fmla="val 75046"/>
                <a:gd name="adj2" fmla="val -10134"/>
              </a:avLst>
            </a:prstGeom>
            <a:solidFill>
              <a:srgbClr val="FF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endParaRPr lang="en-US" altLang="en-US" sz="1600">
                <a:latin typeface="Times New Roman" panose="02020603050405020304" pitchFamily="18" charset="0"/>
              </a:endParaRPr>
            </a:p>
          </p:txBody>
        </p:sp>
        <p:sp>
          <p:nvSpPr>
            <p:cNvPr id="3108" name="Text Box 30"/>
            <p:cNvSpPr txBox="1">
              <a:spLocks noChangeArrowheads="1"/>
            </p:cNvSpPr>
            <p:nvPr/>
          </p:nvSpPr>
          <p:spPr bwMode="auto">
            <a:xfrm>
              <a:off x="1632" y="3120"/>
              <a:ext cx="1512" cy="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600" b="1">
                  <a:solidFill>
                    <a:srgbClr val="800000"/>
                  </a:solidFill>
                  <a:latin typeface="Times New Roman" panose="02020603050405020304" pitchFamily="18" charset="0"/>
                </a:rPr>
                <a:t>- Faktor Pendorong </a:t>
              </a:r>
            </a:p>
            <a:p>
              <a:r>
                <a:rPr lang="en-US" altLang="en-US" sz="1600" b="1">
                  <a:solidFill>
                    <a:srgbClr val="800000"/>
                  </a:solidFill>
                  <a:latin typeface="Times New Roman" panose="02020603050405020304" pitchFamily="18" charset="0"/>
                </a:rPr>
                <a:t>  ditambah/ditingkatkan?</a:t>
              </a:r>
            </a:p>
            <a:p>
              <a:r>
                <a:rPr lang="en-US" altLang="en-US" sz="1600" b="1">
                  <a:solidFill>
                    <a:srgbClr val="800000"/>
                  </a:solidFill>
                  <a:latin typeface="Times New Roman" panose="02020603050405020304" pitchFamily="18" charset="0"/>
                </a:rPr>
                <a:t>- Faktor penghambat</a:t>
              </a:r>
            </a:p>
            <a:p>
              <a:r>
                <a:rPr lang="en-US" altLang="en-US" sz="1600" b="1">
                  <a:solidFill>
                    <a:srgbClr val="800000"/>
                  </a:solidFill>
                  <a:latin typeface="Times New Roman" panose="02020603050405020304" pitchFamily="18" charset="0"/>
                </a:rPr>
                <a:t>  diturunkan/dikurangi?</a:t>
              </a:r>
            </a:p>
          </p:txBody>
        </p:sp>
        <p:sp>
          <p:nvSpPr>
            <p:cNvPr id="74783" name="AutoShape 31"/>
            <p:cNvSpPr>
              <a:spLocks noChangeArrowheads="1"/>
            </p:cNvSpPr>
            <p:nvPr/>
          </p:nvSpPr>
          <p:spPr bwMode="auto">
            <a:xfrm>
              <a:off x="4080" y="2880"/>
              <a:ext cx="288" cy="288"/>
            </a:xfrm>
            <a:prstGeom prst="downArrow">
              <a:avLst>
                <a:gd name="adj1" fmla="val 44444"/>
                <a:gd name="adj2" fmla="val 38889"/>
              </a:avLst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d-ID">
                <a:latin typeface="Arial" charset="0"/>
              </a:endParaRPr>
            </a:p>
          </p:txBody>
        </p:sp>
      </p:grpSp>
      <p:grpSp>
        <p:nvGrpSpPr>
          <p:cNvPr id="11" name="Group 32"/>
          <p:cNvGrpSpPr>
            <a:grpSpLocks/>
          </p:cNvGrpSpPr>
          <p:nvPr/>
        </p:nvGrpSpPr>
        <p:grpSpPr bwMode="auto">
          <a:xfrm>
            <a:off x="1066800" y="1676400"/>
            <a:ext cx="1600200" cy="4114800"/>
            <a:chOff x="192" y="1152"/>
            <a:chExt cx="1008" cy="2592"/>
          </a:xfrm>
        </p:grpSpPr>
        <p:grpSp>
          <p:nvGrpSpPr>
            <p:cNvPr id="3086" name="Group 33"/>
            <p:cNvGrpSpPr>
              <a:grpSpLocks/>
            </p:cNvGrpSpPr>
            <p:nvPr/>
          </p:nvGrpSpPr>
          <p:grpSpPr bwMode="auto">
            <a:xfrm>
              <a:off x="192" y="1536"/>
              <a:ext cx="1008" cy="2208"/>
              <a:chOff x="192" y="1536"/>
              <a:chExt cx="1008" cy="2208"/>
            </a:xfrm>
          </p:grpSpPr>
          <p:grpSp>
            <p:nvGrpSpPr>
              <p:cNvPr id="3089" name="Group 34"/>
              <p:cNvGrpSpPr>
                <a:grpSpLocks/>
              </p:cNvGrpSpPr>
              <p:nvPr/>
            </p:nvGrpSpPr>
            <p:grpSpPr bwMode="auto">
              <a:xfrm>
                <a:off x="240" y="1728"/>
                <a:ext cx="882" cy="1930"/>
                <a:chOff x="240" y="1248"/>
                <a:chExt cx="882" cy="1930"/>
              </a:xfrm>
            </p:grpSpPr>
            <p:grpSp>
              <p:nvGrpSpPr>
                <p:cNvPr id="3091" name="Group 35"/>
                <p:cNvGrpSpPr>
                  <a:grpSpLocks/>
                </p:cNvGrpSpPr>
                <p:nvPr/>
              </p:nvGrpSpPr>
              <p:grpSpPr bwMode="auto">
                <a:xfrm>
                  <a:off x="240" y="1248"/>
                  <a:ext cx="882" cy="922"/>
                  <a:chOff x="480" y="3072"/>
                  <a:chExt cx="882" cy="922"/>
                </a:xfrm>
              </p:grpSpPr>
              <p:grpSp>
                <p:nvGrpSpPr>
                  <p:cNvPr id="3104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480" y="3072"/>
                    <a:ext cx="882" cy="516"/>
                    <a:chOff x="294" y="2700"/>
                    <a:chExt cx="1506" cy="516"/>
                  </a:xfrm>
                </p:grpSpPr>
                <p:sp>
                  <p:nvSpPr>
                    <p:cNvPr id="3106" name="Rectangle 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94" y="2700"/>
                      <a:ext cx="1506" cy="516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endParaRPr lang="en-US" altLang="en-US"/>
                    </a:p>
                  </p:txBody>
                </p:sp>
                <p:graphicFrame>
                  <p:nvGraphicFramePr>
                    <p:cNvPr id="3074" name="Object 2"/>
                    <p:cNvGraphicFramePr>
                      <a:graphicFrameLocks noChangeAspect="1"/>
                    </p:cNvGraphicFramePr>
                    <p:nvPr/>
                  </p:nvGraphicFramePr>
                  <p:xfrm>
                    <a:off x="356" y="2754"/>
                    <a:ext cx="1371" cy="40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name="Worksheet" r:id="rId5" imgW="4990680" imgH="1461960" progId="Excel.Sheet.8">
                            <p:embed/>
                          </p:oleObj>
                        </mc:Choice>
                        <mc:Fallback>
                          <p:oleObj name="Worksheet" r:id="rId5" imgW="4990680" imgH="1461960" progId="Excel.Sheet.8">
                            <p:embed/>
                            <p:pic>
                              <p:nvPicPr>
                                <p:cNvPr id="0" name=""/>
                                <p:cNvPicPr>
                                  <a:picLocks noChangeAspect="1" noChangeArrowheads="1"/>
                                </p:cNvPicPr>
                                <p:nvPr/>
                              </p:nvPicPr>
                              <p:blipFill>
                                <a:blip r:embed="rId6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356" y="2754"/>
                                  <a:ext cx="1371" cy="402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folHlink"/>
                                </a:solidFill>
                                <a:ln>
                                  <a:noFill/>
                                </a:ln>
                                <a:effectLst/>
                                <a:extLs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chemeClr val="tx1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  <a:ext uri="{AF507438-7753-43E0-B8FC-AC1667EBCBE1}">
                                    <a14:hiddenEffects xmlns:a14="http://schemas.microsoft.com/office/drawing/2010/main">
                                      <a:effectLst>
                                        <a:outerShdw dist="35921" dir="2700000" algn="ctr" rotWithShape="0">
                                          <a:schemeClr val="bg2"/>
                                        </a:outerShdw>
                                      </a:effectLst>
                                    </a14:hiddenEffects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sp>
                <p:nvSpPr>
                  <p:cNvPr id="3105" name="Text Box 3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34" y="3648"/>
                    <a:ext cx="575" cy="3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ctr"/>
                    <a:r>
                      <a:rPr lang="en-US" altLang="en-US" sz="1000" b="1">
                        <a:latin typeface="Times New Roman" panose="02020603050405020304" pitchFamily="18" charset="0"/>
                      </a:rPr>
                      <a:t>Kesimpulan: </a:t>
                    </a:r>
                  </a:p>
                  <a:p>
                    <a:pPr algn="ctr"/>
                    <a:r>
                      <a:rPr lang="en-US" altLang="en-US" sz="1000" b="1">
                        <a:latin typeface="Times New Roman" panose="02020603050405020304" pitchFamily="18" charset="0"/>
                      </a:rPr>
                      <a:t>……………</a:t>
                    </a:r>
                  </a:p>
                  <a:p>
                    <a:pPr algn="ctr"/>
                    <a:r>
                      <a:rPr lang="en-US" altLang="en-US" sz="1000" b="1">
                        <a:latin typeface="Times New Roman" panose="02020603050405020304" pitchFamily="18" charset="0"/>
                      </a:rPr>
                      <a:t>……………</a:t>
                    </a:r>
                  </a:p>
                </p:txBody>
              </p:sp>
            </p:grpSp>
            <p:grpSp>
              <p:nvGrpSpPr>
                <p:cNvPr id="3092" name="Group 40"/>
                <p:cNvGrpSpPr>
                  <a:grpSpLocks/>
                </p:cNvGrpSpPr>
                <p:nvPr/>
              </p:nvGrpSpPr>
              <p:grpSpPr bwMode="auto">
                <a:xfrm>
                  <a:off x="240" y="2256"/>
                  <a:ext cx="882" cy="922"/>
                  <a:chOff x="1632" y="3072"/>
                  <a:chExt cx="882" cy="922"/>
                </a:xfrm>
              </p:grpSpPr>
              <p:grpSp>
                <p:nvGrpSpPr>
                  <p:cNvPr id="3093" name="Group 41"/>
                  <p:cNvGrpSpPr>
                    <a:grpSpLocks/>
                  </p:cNvGrpSpPr>
                  <p:nvPr/>
                </p:nvGrpSpPr>
                <p:grpSpPr bwMode="auto">
                  <a:xfrm>
                    <a:off x="1632" y="3072"/>
                    <a:ext cx="882" cy="516"/>
                    <a:chOff x="2508" y="1896"/>
                    <a:chExt cx="882" cy="516"/>
                  </a:xfrm>
                </p:grpSpPr>
                <p:sp>
                  <p:nvSpPr>
                    <p:cNvPr id="3095" name="Rectangle 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08" y="1896"/>
                      <a:ext cx="882" cy="516"/>
                    </a:xfrm>
                    <a:prstGeom prst="rect">
                      <a:avLst/>
                    </a:prstGeom>
                    <a:solidFill>
                      <a:schemeClr val="folHlink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endParaRPr lang="en-US" altLang="en-US"/>
                    </a:p>
                  </p:txBody>
                </p:sp>
                <p:grpSp>
                  <p:nvGrpSpPr>
                    <p:cNvPr id="3096" name="Group 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62" y="1950"/>
                      <a:ext cx="732" cy="396"/>
                      <a:chOff x="2562" y="1950"/>
                      <a:chExt cx="732" cy="396"/>
                    </a:xfrm>
                  </p:grpSpPr>
                  <p:sp>
                    <p:nvSpPr>
                      <p:cNvPr id="3097" name="Freeform 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62" y="2340"/>
                        <a:ext cx="732" cy="3"/>
                      </a:xfrm>
                      <a:custGeom>
                        <a:avLst/>
                        <a:gdLst>
                          <a:gd name="T0" fmla="*/ 0 w 732"/>
                          <a:gd name="T1" fmla="*/ 3 h 3"/>
                          <a:gd name="T2" fmla="*/ 732 w 732"/>
                          <a:gd name="T3" fmla="*/ 0 h 3"/>
                          <a:gd name="T4" fmla="*/ 0 60000 65536"/>
                          <a:gd name="T5" fmla="*/ 0 60000 65536"/>
                          <a:gd name="T6" fmla="*/ 0 w 732"/>
                          <a:gd name="T7" fmla="*/ 0 h 3"/>
                          <a:gd name="T8" fmla="*/ 732 w 732"/>
                          <a:gd name="T9" fmla="*/ 3 h 3"/>
                        </a:gdLst>
                        <a:ahLst/>
                        <a:cxnLst>
                          <a:cxn ang="T4">
                            <a:pos x="T0" y="T1"/>
                          </a:cxn>
                          <a:cxn ang="T5">
                            <a:pos x="T2" y="T3"/>
                          </a:cxn>
                        </a:cxnLst>
                        <a:rect l="T6" t="T7" r="T8" b="T9"/>
                        <a:pathLst>
                          <a:path w="732" h="3">
                            <a:moveTo>
                              <a:pt x="0" y="3"/>
                            </a:moveTo>
                            <a:lnTo>
                              <a:pt x="732" y="0"/>
                            </a:lnTo>
                          </a:path>
                        </a:pathLst>
                      </a:cu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endParaRPr lang="en-US" altLang="en-US"/>
                      </a:p>
                    </p:txBody>
                  </p:sp>
                  <p:sp>
                    <p:nvSpPr>
                      <p:cNvPr id="3098" name="Line 4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62" y="2232"/>
                        <a:ext cx="727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prstDash val="sysDot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099" name="Line 4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62" y="2010"/>
                        <a:ext cx="727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prstDash val="sysDot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100" name="Freeform 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62" y="2155"/>
                        <a:ext cx="724" cy="70"/>
                      </a:xfrm>
                      <a:custGeom>
                        <a:avLst/>
                        <a:gdLst>
                          <a:gd name="T0" fmla="*/ 0 w 3726"/>
                          <a:gd name="T1" fmla="*/ 426 h 426"/>
                          <a:gd name="T2" fmla="*/ 1686 w 3726"/>
                          <a:gd name="T3" fmla="*/ 108 h 426"/>
                          <a:gd name="T4" fmla="*/ 3726 w 3726"/>
                          <a:gd name="T5" fmla="*/ 24 h 426"/>
                          <a:gd name="T6" fmla="*/ 0 60000 65536"/>
                          <a:gd name="T7" fmla="*/ 0 60000 65536"/>
                          <a:gd name="T8" fmla="*/ 0 60000 65536"/>
                          <a:gd name="T9" fmla="*/ 0 w 3726"/>
                          <a:gd name="T10" fmla="*/ 0 h 426"/>
                          <a:gd name="T11" fmla="*/ 3726 w 3726"/>
                          <a:gd name="T12" fmla="*/ 426 h 426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3726" h="426">
                            <a:moveTo>
                              <a:pt x="0" y="426"/>
                            </a:moveTo>
                            <a:cubicBezTo>
                              <a:pt x="281" y="373"/>
                              <a:pt x="1065" y="175"/>
                              <a:pt x="1686" y="108"/>
                            </a:cubicBezTo>
                            <a:cubicBezTo>
                              <a:pt x="2430" y="0"/>
                              <a:pt x="3301" y="42"/>
                              <a:pt x="3726" y="24"/>
                            </a:cubicBezTo>
                          </a:path>
                        </a:pathLst>
                      </a:custGeom>
                      <a:noFill/>
                      <a:ln w="9525">
                        <a:solidFill>
                          <a:srgbClr val="33CC33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endParaRPr lang="en-US" altLang="en-US"/>
                      </a:p>
                    </p:txBody>
                  </p:sp>
                  <p:sp>
                    <p:nvSpPr>
                      <p:cNvPr id="3101" name="Freeform 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62" y="2077"/>
                        <a:ext cx="717" cy="148"/>
                      </a:xfrm>
                      <a:custGeom>
                        <a:avLst/>
                        <a:gdLst>
                          <a:gd name="T0" fmla="*/ 0 w 3690"/>
                          <a:gd name="T1" fmla="*/ 902 h 902"/>
                          <a:gd name="T2" fmla="*/ 1854 w 3690"/>
                          <a:gd name="T3" fmla="*/ 152 h 902"/>
                          <a:gd name="T4" fmla="*/ 3690 w 3690"/>
                          <a:gd name="T5" fmla="*/ 14 h 902"/>
                          <a:gd name="T6" fmla="*/ 0 60000 65536"/>
                          <a:gd name="T7" fmla="*/ 0 60000 65536"/>
                          <a:gd name="T8" fmla="*/ 0 60000 65536"/>
                          <a:gd name="T9" fmla="*/ 0 w 3690"/>
                          <a:gd name="T10" fmla="*/ 0 h 902"/>
                          <a:gd name="T11" fmla="*/ 3690 w 3690"/>
                          <a:gd name="T12" fmla="*/ 902 h 902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3690" h="902">
                            <a:moveTo>
                              <a:pt x="0" y="902"/>
                            </a:moveTo>
                            <a:cubicBezTo>
                              <a:pt x="309" y="777"/>
                              <a:pt x="1239" y="300"/>
                              <a:pt x="1854" y="152"/>
                            </a:cubicBezTo>
                            <a:cubicBezTo>
                              <a:pt x="2470" y="0"/>
                              <a:pt x="3308" y="43"/>
                              <a:pt x="3690" y="14"/>
                            </a:cubicBezTo>
                          </a:path>
                        </a:pathLst>
                      </a:custGeom>
                      <a:noFill/>
                      <a:ln w="9525">
                        <a:solidFill>
                          <a:srgbClr val="33CCF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endParaRPr lang="en-US" altLang="en-US"/>
                      </a:p>
                    </p:txBody>
                  </p:sp>
                  <p:sp>
                    <p:nvSpPr>
                      <p:cNvPr id="3102" name="Freeform 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62" y="1998"/>
                        <a:ext cx="720" cy="227"/>
                      </a:xfrm>
                      <a:custGeom>
                        <a:avLst/>
                        <a:gdLst>
                          <a:gd name="T0" fmla="*/ 0 w 3708"/>
                          <a:gd name="T1" fmla="*/ 1379 h 1379"/>
                          <a:gd name="T2" fmla="*/ 726 w 3708"/>
                          <a:gd name="T3" fmla="*/ 965 h 1379"/>
                          <a:gd name="T4" fmla="*/ 2118 w 3708"/>
                          <a:gd name="T5" fmla="*/ 149 h 1379"/>
                          <a:gd name="T6" fmla="*/ 3708 w 3708"/>
                          <a:gd name="T7" fmla="*/ 4 h 1379"/>
                          <a:gd name="T8" fmla="*/ 0 60000 65536"/>
                          <a:gd name="T9" fmla="*/ 0 60000 65536"/>
                          <a:gd name="T10" fmla="*/ 0 60000 65536"/>
                          <a:gd name="T11" fmla="*/ 0 60000 65536"/>
                          <a:gd name="T12" fmla="*/ 0 w 3708"/>
                          <a:gd name="T13" fmla="*/ 0 h 1379"/>
                          <a:gd name="T14" fmla="*/ 3708 w 3708"/>
                          <a:gd name="T15" fmla="*/ 1379 h 1379"/>
                        </a:gdLst>
                        <a:ahLst/>
                        <a:cxnLst>
                          <a:cxn ang="T8">
                            <a:pos x="T0" y="T1"/>
                          </a:cxn>
                          <a:cxn ang="T9">
                            <a:pos x="T2" y="T3"/>
                          </a:cxn>
                          <a:cxn ang="T10">
                            <a:pos x="T4" y="T5"/>
                          </a:cxn>
                          <a:cxn ang="T11">
                            <a:pos x="T6" y="T7"/>
                          </a:cxn>
                        </a:cxnLst>
                        <a:rect l="T12" t="T13" r="T14" b="T15"/>
                        <a:pathLst>
                          <a:path w="3708" h="1379">
                            <a:moveTo>
                              <a:pt x="0" y="1379"/>
                            </a:moveTo>
                            <a:cubicBezTo>
                              <a:pt x="121" y="1310"/>
                              <a:pt x="408" y="1199"/>
                              <a:pt x="726" y="965"/>
                            </a:cubicBezTo>
                            <a:cubicBezTo>
                              <a:pt x="1044" y="731"/>
                              <a:pt x="1643" y="298"/>
                              <a:pt x="2118" y="149"/>
                            </a:cubicBezTo>
                            <a:cubicBezTo>
                              <a:pt x="2593" y="0"/>
                              <a:pt x="3377" y="34"/>
                              <a:pt x="3708" y="4"/>
                            </a:cubicBezTo>
                          </a:path>
                        </a:pathLst>
                      </a:custGeom>
                      <a:noFill/>
                      <a:ln w="9525">
                        <a:solidFill>
                          <a:srgbClr val="0000CC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endParaRPr lang="en-US" altLang="en-US"/>
                      </a:p>
                    </p:txBody>
                  </p:sp>
                  <p:sp>
                    <p:nvSpPr>
                      <p:cNvPr id="3103" name="Freeform 5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562" y="1950"/>
                        <a:ext cx="1" cy="396"/>
                      </a:xfrm>
                      <a:custGeom>
                        <a:avLst/>
                        <a:gdLst>
                          <a:gd name="T0" fmla="*/ 0 w 3"/>
                          <a:gd name="T1" fmla="*/ 0 h 2400"/>
                          <a:gd name="T2" fmla="*/ 3 w 3"/>
                          <a:gd name="T3" fmla="*/ 2400 h 2400"/>
                          <a:gd name="T4" fmla="*/ 0 60000 65536"/>
                          <a:gd name="T5" fmla="*/ 0 60000 65536"/>
                          <a:gd name="T6" fmla="*/ 0 w 3"/>
                          <a:gd name="T7" fmla="*/ 0 h 2400"/>
                          <a:gd name="T8" fmla="*/ 3 w 3"/>
                          <a:gd name="T9" fmla="*/ 2400 h 2400"/>
                        </a:gdLst>
                        <a:ahLst/>
                        <a:cxnLst>
                          <a:cxn ang="T4">
                            <a:pos x="T0" y="T1"/>
                          </a:cxn>
                          <a:cxn ang="T5">
                            <a:pos x="T2" y="T3"/>
                          </a:cxn>
                        </a:cxnLst>
                        <a:rect l="T6" t="T7" r="T8" b="T9"/>
                        <a:pathLst>
                          <a:path w="3" h="2400">
                            <a:moveTo>
                              <a:pt x="0" y="0"/>
                            </a:moveTo>
                            <a:lnTo>
                              <a:pt x="3" y="2400"/>
                            </a:lnTo>
                          </a:path>
                        </a:pathLst>
                      </a:cu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wrap="none" anchor="ctr"/>
                      <a:lstStyle>
                        <a:lvl1pPr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1pPr>
                        <a:lvl2pPr marL="742950" indent="-28575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2pPr>
                        <a:lvl3pPr marL="11430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3pPr>
                        <a:lvl4pPr marL="16002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4pPr>
                        <a:lvl5pPr marL="2057400" indent="-22860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5pPr>
                        <a:lvl6pPr marL="25146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6pPr>
                        <a:lvl7pPr marL="29718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7pPr>
                        <a:lvl8pPr marL="34290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8pPr>
                        <a:lvl9pPr marL="3886200" indent="-228600"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</a:defRPr>
                        </a:lvl9pPr>
                      </a:lstStyle>
                      <a:p>
                        <a:endParaRPr lang="en-US" altLang="en-US"/>
                      </a:p>
                    </p:txBody>
                  </p:sp>
                </p:grpSp>
              </p:grpSp>
              <p:sp>
                <p:nvSpPr>
                  <p:cNvPr id="3094" name="Text Box 5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86" y="3648"/>
                    <a:ext cx="575" cy="3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5pPr>
                    <a:lvl6pPr marL="25146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6pPr>
                    <a:lvl7pPr marL="29718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7pPr>
                    <a:lvl8pPr marL="34290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8pPr>
                    <a:lvl9pPr marL="3886200" indent="-228600" fontAlgn="base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</a:defRPr>
                    </a:lvl9pPr>
                  </a:lstStyle>
                  <a:p>
                    <a:pPr algn="ctr"/>
                    <a:r>
                      <a:rPr lang="en-US" altLang="en-US" sz="1000" b="1">
                        <a:latin typeface="Times New Roman" panose="02020603050405020304" pitchFamily="18" charset="0"/>
                      </a:rPr>
                      <a:t>Kesimpulan: </a:t>
                    </a:r>
                  </a:p>
                  <a:p>
                    <a:pPr algn="ctr"/>
                    <a:r>
                      <a:rPr lang="en-US" altLang="en-US" sz="1000" b="1">
                        <a:latin typeface="Times New Roman" panose="02020603050405020304" pitchFamily="18" charset="0"/>
                      </a:rPr>
                      <a:t>……………</a:t>
                    </a:r>
                  </a:p>
                  <a:p>
                    <a:pPr algn="ctr"/>
                    <a:r>
                      <a:rPr lang="en-US" altLang="en-US" sz="1000" b="1">
                        <a:latin typeface="Times New Roman" panose="02020603050405020304" pitchFamily="18" charset="0"/>
                      </a:rPr>
                      <a:t>……………</a:t>
                    </a:r>
                  </a:p>
                </p:txBody>
              </p:sp>
            </p:grpSp>
          </p:grpSp>
          <p:sp>
            <p:nvSpPr>
              <p:cNvPr id="3090" name="Rectangle 52"/>
              <p:cNvSpPr>
                <a:spLocks noChangeArrowheads="1"/>
              </p:cNvSpPr>
              <p:nvPr/>
            </p:nvSpPr>
            <p:spPr bwMode="auto">
              <a:xfrm>
                <a:off x="192" y="1536"/>
                <a:ext cx="1008" cy="22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endParaRPr lang="en-US" altLang="en-US"/>
              </a:p>
            </p:txBody>
          </p:sp>
        </p:grpSp>
        <p:sp>
          <p:nvSpPr>
            <p:cNvPr id="3087" name="Text Box 53"/>
            <p:cNvSpPr txBox="1">
              <a:spLocks noChangeArrowheads="1"/>
            </p:cNvSpPr>
            <p:nvPr/>
          </p:nvSpPr>
          <p:spPr bwMode="auto">
            <a:xfrm>
              <a:off x="216" y="1296"/>
              <a:ext cx="9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b="1">
                  <a:latin typeface="Times New Roman" panose="02020603050405020304" pitchFamily="18" charset="0"/>
                </a:rPr>
                <a:t>Internal data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3088" name="Text Box 54"/>
            <p:cNvSpPr txBox="1">
              <a:spLocks noChangeArrowheads="1"/>
            </p:cNvSpPr>
            <p:nvPr/>
          </p:nvSpPr>
          <p:spPr bwMode="auto">
            <a:xfrm>
              <a:off x="200" y="1152"/>
              <a:ext cx="96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b="1">
                  <a:latin typeface="Times New Roman" panose="02020603050405020304" pitchFamily="18" charset="0"/>
                </a:rPr>
                <a:t>External data</a:t>
              </a:r>
              <a:endParaRPr lang="en-US" altLang="en-US" sz="240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162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037" y="0"/>
            <a:ext cx="6769988" cy="540196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62074" y="5610910"/>
            <a:ext cx="6657975" cy="523220"/>
          </a:xfrm>
          <a:prstGeom prst="rect">
            <a:avLst/>
          </a:prstGeom>
          <a:solidFill>
            <a:srgbClr val="0000FF"/>
          </a:solidFill>
        </p:spPr>
        <p:txBody>
          <a:bodyPr wrap="square">
            <a:spAutoFit/>
          </a:bodyPr>
          <a:lstStyle/>
          <a:p>
            <a:pPr algn="ctr"/>
            <a:r>
              <a:rPr lang="sv-SE" sz="2800" b="1" dirty="0">
                <a:solidFill>
                  <a:schemeClr val="bg1"/>
                </a:solidFill>
              </a:rPr>
              <a:t>Kriteria Akreditasi</a:t>
            </a:r>
            <a:r>
              <a:rPr lang="id-ID" sz="2800" b="1" dirty="0">
                <a:solidFill>
                  <a:schemeClr val="bg1"/>
                </a:solidFill>
              </a:rPr>
              <a:t> mengacu pada SN-Dikti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87437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557213"/>
            <a:ext cx="7848600" cy="523875"/>
          </a:xfrm>
        </p:spPr>
        <p:txBody>
          <a:bodyPr>
            <a:normAutofit fontScale="90000"/>
          </a:bodyPr>
          <a:lstStyle/>
          <a:p>
            <a:r>
              <a:rPr lang="id-ID" altLang="en-US" sz="4800" b="1" dirty="0"/>
              <a:t>Analisis s</a:t>
            </a:r>
            <a:r>
              <a:rPr lang="en-US" altLang="en-US" sz="4800" b="1" dirty="0" err="1"/>
              <a:t>itua</a:t>
            </a:r>
            <a:r>
              <a:rPr lang="id-ID" altLang="en-US" sz="4800" b="1" dirty="0"/>
              <a:t>si</a:t>
            </a:r>
            <a:endParaRPr lang="en-US" altLang="en-US" sz="4000" b="1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28600" y="2057400"/>
            <a:ext cx="3429000" cy="3382963"/>
            <a:chOff x="3216" y="624"/>
            <a:chExt cx="2160" cy="2131"/>
          </a:xfrm>
        </p:grpSpPr>
        <p:grpSp>
          <p:nvGrpSpPr>
            <p:cNvPr id="23600" name="Group 4"/>
            <p:cNvGrpSpPr>
              <a:grpSpLocks/>
            </p:cNvGrpSpPr>
            <p:nvPr/>
          </p:nvGrpSpPr>
          <p:grpSpPr bwMode="auto">
            <a:xfrm>
              <a:off x="3216" y="624"/>
              <a:ext cx="2160" cy="2131"/>
              <a:chOff x="960" y="480"/>
              <a:chExt cx="2160" cy="2131"/>
            </a:xfrm>
          </p:grpSpPr>
          <p:sp>
            <p:nvSpPr>
              <p:cNvPr id="23602" name="Freeform 5"/>
              <p:cNvSpPr>
                <a:spLocks/>
              </p:cNvSpPr>
              <p:nvPr/>
            </p:nvSpPr>
            <p:spPr bwMode="auto">
              <a:xfrm>
                <a:off x="960" y="1040"/>
                <a:ext cx="2160" cy="1571"/>
              </a:xfrm>
              <a:custGeom>
                <a:avLst/>
                <a:gdLst>
                  <a:gd name="T0" fmla="*/ 0 w 2160"/>
                  <a:gd name="T1" fmla="*/ 0 h 1571"/>
                  <a:gd name="T2" fmla="*/ 0 w 2160"/>
                  <a:gd name="T3" fmla="*/ 1571 h 1571"/>
                  <a:gd name="T4" fmla="*/ 1832 w 2160"/>
                  <a:gd name="T5" fmla="*/ 1571 h 1571"/>
                  <a:gd name="T6" fmla="*/ 1832 w 2160"/>
                  <a:gd name="T7" fmla="*/ 935 h 1571"/>
                  <a:gd name="T8" fmla="*/ 2160 w 2160"/>
                  <a:gd name="T9" fmla="*/ 936 h 1571"/>
                  <a:gd name="T10" fmla="*/ 2160 w 2160"/>
                  <a:gd name="T11" fmla="*/ 0 h 1571"/>
                  <a:gd name="T12" fmla="*/ 0 w 2160"/>
                  <a:gd name="T13" fmla="*/ 0 h 157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"/>
                  <a:gd name="T22" fmla="*/ 0 h 1571"/>
                  <a:gd name="T23" fmla="*/ 2160 w 2160"/>
                  <a:gd name="T24" fmla="*/ 1571 h 157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" h="1571">
                    <a:moveTo>
                      <a:pt x="0" y="0"/>
                    </a:moveTo>
                    <a:lnTo>
                      <a:pt x="0" y="1571"/>
                    </a:lnTo>
                    <a:lnTo>
                      <a:pt x="1832" y="1571"/>
                    </a:lnTo>
                    <a:lnTo>
                      <a:pt x="1832" y="935"/>
                    </a:lnTo>
                    <a:lnTo>
                      <a:pt x="2160" y="936"/>
                    </a:lnTo>
                    <a:lnTo>
                      <a:pt x="216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3603" name="Group 6"/>
              <p:cNvGrpSpPr>
                <a:grpSpLocks/>
              </p:cNvGrpSpPr>
              <p:nvPr/>
            </p:nvGrpSpPr>
            <p:grpSpPr bwMode="auto">
              <a:xfrm>
                <a:off x="1488" y="480"/>
                <a:ext cx="816" cy="480"/>
                <a:chOff x="1488" y="528"/>
                <a:chExt cx="816" cy="480"/>
              </a:xfrm>
            </p:grpSpPr>
            <p:sp>
              <p:nvSpPr>
                <p:cNvPr id="146439" name="Rectangle 7"/>
                <p:cNvSpPr>
                  <a:spLocks noChangeArrowheads="1"/>
                </p:cNvSpPr>
                <p:nvPr/>
              </p:nvSpPr>
              <p:spPr bwMode="auto">
                <a:xfrm>
                  <a:off x="1488" y="528"/>
                  <a:ext cx="816" cy="48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id-ID"/>
                </a:p>
              </p:txBody>
            </p:sp>
            <p:sp>
              <p:nvSpPr>
                <p:cNvPr id="23621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526" y="537"/>
                  <a:ext cx="737" cy="4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9pPr>
                </a:lstStyle>
                <a:p>
                  <a:pPr algn="ctr"/>
                  <a:r>
                    <a:rPr lang="en-US" altLang="en-US" sz="2000" b="1" dirty="0"/>
                    <a:t>Current</a:t>
                  </a:r>
                </a:p>
                <a:p>
                  <a:pPr algn="ctr"/>
                  <a:r>
                    <a:rPr lang="en-US" altLang="en-US" sz="2000" b="1" dirty="0"/>
                    <a:t>Situation</a:t>
                  </a:r>
                  <a:endParaRPr lang="en-US" altLang="en-US" sz="2000" dirty="0"/>
                </a:p>
              </p:txBody>
            </p:sp>
          </p:grpSp>
          <p:grpSp>
            <p:nvGrpSpPr>
              <p:cNvPr id="23604" name="Group 9"/>
              <p:cNvGrpSpPr>
                <a:grpSpLocks/>
              </p:cNvGrpSpPr>
              <p:nvPr/>
            </p:nvGrpSpPr>
            <p:grpSpPr bwMode="auto">
              <a:xfrm>
                <a:off x="1056" y="964"/>
                <a:ext cx="816" cy="704"/>
                <a:chOff x="1056" y="964"/>
                <a:chExt cx="816" cy="704"/>
              </a:xfrm>
            </p:grpSpPr>
            <p:grpSp>
              <p:nvGrpSpPr>
                <p:cNvPr id="23616" name="Group 10"/>
                <p:cNvGrpSpPr>
                  <a:grpSpLocks/>
                </p:cNvGrpSpPr>
                <p:nvPr/>
              </p:nvGrpSpPr>
              <p:grpSpPr bwMode="auto">
                <a:xfrm>
                  <a:off x="1056" y="1284"/>
                  <a:ext cx="672" cy="384"/>
                  <a:chOff x="1056" y="1284"/>
                  <a:chExt cx="672" cy="384"/>
                </a:xfrm>
              </p:grpSpPr>
              <p:sp>
                <p:nvSpPr>
                  <p:cNvPr id="146443" name="Rectangle 11"/>
                  <p:cNvSpPr>
                    <a:spLocks noChangeArrowheads="1"/>
                  </p:cNvSpPr>
                  <p:nvPr/>
                </p:nvSpPr>
                <p:spPr bwMode="auto">
                  <a:xfrm>
                    <a:off x="1056" y="1284"/>
                    <a:ext cx="672" cy="384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rgbClr val="777777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id-ID"/>
                  </a:p>
                </p:txBody>
              </p:sp>
              <p:sp>
                <p:nvSpPr>
                  <p:cNvPr id="23619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11" y="1322"/>
                    <a:ext cx="563" cy="2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9pPr>
                  </a:lstStyle>
                  <a:p>
                    <a:pPr algn="ctr"/>
                    <a:r>
                      <a:rPr lang="en-US" altLang="en-US" sz="1600" b="1" dirty="0"/>
                      <a:t>Position</a:t>
                    </a:r>
                  </a:p>
                </p:txBody>
              </p:sp>
            </p:grpSp>
            <p:sp>
              <p:nvSpPr>
                <p:cNvPr id="23617" name="Freeform 13"/>
                <p:cNvSpPr>
                  <a:spLocks/>
                </p:cNvSpPr>
                <p:nvPr/>
              </p:nvSpPr>
              <p:spPr bwMode="auto">
                <a:xfrm>
                  <a:off x="1352" y="964"/>
                  <a:ext cx="520" cy="316"/>
                </a:xfrm>
                <a:custGeom>
                  <a:avLst/>
                  <a:gdLst>
                    <a:gd name="T0" fmla="*/ 520 w 520"/>
                    <a:gd name="T1" fmla="*/ 0 h 316"/>
                    <a:gd name="T2" fmla="*/ 520 w 520"/>
                    <a:gd name="T3" fmla="*/ 120 h 316"/>
                    <a:gd name="T4" fmla="*/ 0 w 520"/>
                    <a:gd name="T5" fmla="*/ 120 h 316"/>
                    <a:gd name="T6" fmla="*/ 0 w 520"/>
                    <a:gd name="T7" fmla="*/ 316 h 31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20"/>
                    <a:gd name="T13" fmla="*/ 0 h 316"/>
                    <a:gd name="T14" fmla="*/ 520 w 520"/>
                    <a:gd name="T15" fmla="*/ 316 h 31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20" h="316">
                      <a:moveTo>
                        <a:pt x="520" y="0"/>
                      </a:moveTo>
                      <a:lnTo>
                        <a:pt x="520" y="120"/>
                      </a:lnTo>
                      <a:lnTo>
                        <a:pt x="0" y="120"/>
                      </a:lnTo>
                      <a:lnTo>
                        <a:pt x="0" y="316"/>
                      </a:ln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 type="none" w="med" len="med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605" name="Group 14"/>
              <p:cNvGrpSpPr>
                <a:grpSpLocks/>
              </p:cNvGrpSpPr>
              <p:nvPr/>
            </p:nvGrpSpPr>
            <p:grpSpPr bwMode="auto">
              <a:xfrm>
                <a:off x="2208" y="1236"/>
                <a:ext cx="768" cy="480"/>
                <a:chOff x="2208" y="1236"/>
                <a:chExt cx="768" cy="480"/>
              </a:xfrm>
            </p:grpSpPr>
            <p:sp>
              <p:nvSpPr>
                <p:cNvPr id="146447" name="Rectangle 15"/>
                <p:cNvSpPr>
                  <a:spLocks noChangeArrowheads="1"/>
                </p:cNvSpPr>
                <p:nvPr/>
              </p:nvSpPr>
              <p:spPr bwMode="auto">
                <a:xfrm>
                  <a:off x="2208" y="1236"/>
                  <a:ext cx="768" cy="48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rgbClr val="777777"/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id-ID"/>
                </a:p>
              </p:txBody>
            </p:sp>
            <p:sp>
              <p:nvSpPr>
                <p:cNvPr id="23615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2231" y="1250"/>
                  <a:ext cx="721" cy="3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9pPr>
                </a:lstStyle>
                <a:p>
                  <a:pPr algn="ctr"/>
                  <a:r>
                    <a:rPr lang="en-US" altLang="en-US" sz="1600" b="1" dirty="0"/>
                    <a:t>Situational</a:t>
                  </a:r>
                </a:p>
                <a:p>
                  <a:pPr algn="ctr"/>
                  <a:r>
                    <a:rPr lang="en-US" altLang="en-US" sz="1600" b="1" dirty="0"/>
                    <a:t>Analysis</a:t>
                  </a:r>
                </a:p>
              </p:txBody>
            </p:sp>
          </p:grpSp>
          <p:sp>
            <p:nvSpPr>
              <p:cNvPr id="23606" name="Line 17"/>
              <p:cNvSpPr>
                <a:spLocks noChangeShapeType="1"/>
              </p:cNvSpPr>
              <p:nvPr/>
            </p:nvSpPr>
            <p:spPr bwMode="auto">
              <a:xfrm>
                <a:off x="1728" y="1476"/>
                <a:ext cx="48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7" name="Freeform 18"/>
              <p:cNvSpPr>
                <a:spLocks/>
              </p:cNvSpPr>
              <p:nvPr/>
            </p:nvSpPr>
            <p:spPr bwMode="auto">
              <a:xfrm>
                <a:off x="1868" y="956"/>
                <a:ext cx="724" cy="276"/>
              </a:xfrm>
              <a:custGeom>
                <a:avLst/>
                <a:gdLst>
                  <a:gd name="T0" fmla="*/ 0 w 724"/>
                  <a:gd name="T1" fmla="*/ 0 h 276"/>
                  <a:gd name="T2" fmla="*/ 0 w 724"/>
                  <a:gd name="T3" fmla="*/ 128 h 276"/>
                  <a:gd name="T4" fmla="*/ 724 w 724"/>
                  <a:gd name="T5" fmla="*/ 128 h 276"/>
                  <a:gd name="T6" fmla="*/ 724 w 724"/>
                  <a:gd name="T7" fmla="*/ 276 h 27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4"/>
                  <a:gd name="T13" fmla="*/ 0 h 276"/>
                  <a:gd name="T14" fmla="*/ 724 w 724"/>
                  <a:gd name="T15" fmla="*/ 276 h 27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4" h="276">
                    <a:moveTo>
                      <a:pt x="0" y="0"/>
                    </a:moveTo>
                    <a:lnTo>
                      <a:pt x="0" y="128"/>
                    </a:lnTo>
                    <a:lnTo>
                      <a:pt x="724" y="128"/>
                    </a:lnTo>
                    <a:lnTo>
                      <a:pt x="724" y="276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3608" name="Group 19"/>
              <p:cNvGrpSpPr>
                <a:grpSpLocks/>
              </p:cNvGrpSpPr>
              <p:nvPr/>
            </p:nvGrpSpPr>
            <p:grpSpPr bwMode="auto">
              <a:xfrm>
                <a:off x="1344" y="1680"/>
                <a:ext cx="1248" cy="792"/>
                <a:chOff x="1344" y="1680"/>
                <a:chExt cx="1248" cy="792"/>
              </a:xfrm>
            </p:grpSpPr>
            <p:grpSp>
              <p:nvGrpSpPr>
                <p:cNvPr id="23609" name="Group 20"/>
                <p:cNvGrpSpPr>
                  <a:grpSpLocks/>
                </p:cNvGrpSpPr>
                <p:nvPr/>
              </p:nvGrpSpPr>
              <p:grpSpPr bwMode="auto">
                <a:xfrm>
                  <a:off x="1584" y="2184"/>
                  <a:ext cx="960" cy="288"/>
                  <a:chOff x="1584" y="2184"/>
                  <a:chExt cx="960" cy="288"/>
                </a:xfrm>
              </p:grpSpPr>
              <p:sp>
                <p:nvSpPr>
                  <p:cNvPr id="146453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1584" y="2184"/>
                    <a:ext cx="960" cy="288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>
                    <a:outerShdw dist="107763" dir="2700000" algn="ctr" rotWithShape="0">
                      <a:srgbClr val="777777"/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id-ID"/>
                  </a:p>
                </p:txBody>
              </p:sp>
              <p:sp>
                <p:nvSpPr>
                  <p:cNvPr id="23613" name="Text Box 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75" y="2222"/>
                    <a:ext cx="778" cy="2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defRPr>
                    </a:lvl9pPr>
                  </a:lstStyle>
                  <a:p>
                    <a:r>
                      <a:rPr lang="en-US" altLang="en-US" sz="1600" b="1"/>
                      <a:t>Conclusions</a:t>
                    </a:r>
                  </a:p>
                </p:txBody>
              </p:sp>
            </p:grpSp>
            <p:sp>
              <p:nvSpPr>
                <p:cNvPr id="23610" name="Freeform 23"/>
                <p:cNvSpPr>
                  <a:spLocks/>
                </p:cNvSpPr>
                <p:nvPr/>
              </p:nvSpPr>
              <p:spPr bwMode="auto">
                <a:xfrm>
                  <a:off x="1344" y="1680"/>
                  <a:ext cx="688" cy="500"/>
                </a:xfrm>
                <a:custGeom>
                  <a:avLst/>
                  <a:gdLst>
                    <a:gd name="T0" fmla="*/ 0 w 688"/>
                    <a:gd name="T1" fmla="*/ 0 h 500"/>
                    <a:gd name="T2" fmla="*/ 0 w 688"/>
                    <a:gd name="T3" fmla="*/ 228 h 500"/>
                    <a:gd name="T4" fmla="*/ 688 w 688"/>
                    <a:gd name="T5" fmla="*/ 228 h 500"/>
                    <a:gd name="T6" fmla="*/ 688 w 688"/>
                    <a:gd name="T7" fmla="*/ 500 h 5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88"/>
                    <a:gd name="T13" fmla="*/ 0 h 500"/>
                    <a:gd name="T14" fmla="*/ 688 w 688"/>
                    <a:gd name="T15" fmla="*/ 500 h 5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88" h="500">
                      <a:moveTo>
                        <a:pt x="0" y="0"/>
                      </a:moveTo>
                      <a:lnTo>
                        <a:pt x="0" y="228"/>
                      </a:lnTo>
                      <a:lnTo>
                        <a:pt x="688" y="228"/>
                      </a:lnTo>
                      <a:lnTo>
                        <a:pt x="688" y="500"/>
                      </a:ln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 type="none" w="med" len="med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611" name="Freeform 24"/>
                <p:cNvSpPr>
                  <a:spLocks/>
                </p:cNvSpPr>
                <p:nvPr/>
              </p:nvSpPr>
              <p:spPr bwMode="auto">
                <a:xfrm>
                  <a:off x="2032" y="1728"/>
                  <a:ext cx="560" cy="452"/>
                </a:xfrm>
                <a:custGeom>
                  <a:avLst/>
                  <a:gdLst>
                    <a:gd name="T0" fmla="*/ 0 w 560"/>
                    <a:gd name="T1" fmla="*/ 452 h 452"/>
                    <a:gd name="T2" fmla="*/ 0 w 560"/>
                    <a:gd name="T3" fmla="*/ 180 h 452"/>
                    <a:gd name="T4" fmla="*/ 560 w 560"/>
                    <a:gd name="T5" fmla="*/ 180 h 452"/>
                    <a:gd name="T6" fmla="*/ 560 w 560"/>
                    <a:gd name="T7" fmla="*/ 0 h 45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60"/>
                    <a:gd name="T13" fmla="*/ 0 h 452"/>
                    <a:gd name="T14" fmla="*/ 560 w 560"/>
                    <a:gd name="T15" fmla="*/ 452 h 45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60" h="452">
                      <a:moveTo>
                        <a:pt x="0" y="452"/>
                      </a:moveTo>
                      <a:lnTo>
                        <a:pt x="0" y="180"/>
                      </a:lnTo>
                      <a:lnTo>
                        <a:pt x="560" y="180"/>
                      </a:lnTo>
                      <a:lnTo>
                        <a:pt x="560" y="0"/>
                      </a:ln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 type="triangl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3601" name="Rectangle 25"/>
            <p:cNvSpPr>
              <a:spLocks noChangeArrowheads="1"/>
            </p:cNvSpPr>
            <p:nvPr/>
          </p:nvSpPr>
          <p:spPr bwMode="auto">
            <a:xfrm>
              <a:off x="3312" y="2112"/>
              <a:ext cx="87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400" b="1">
                  <a:solidFill>
                    <a:schemeClr val="bg2"/>
                  </a:solidFill>
                  <a:latin typeface="Benguiat Bk BT"/>
                </a:rPr>
                <a:t>Self-Evaluation</a:t>
              </a:r>
              <a:endParaRPr lang="en-US" altLang="en-US">
                <a:solidFill>
                  <a:schemeClr val="bg2"/>
                </a:solidFill>
              </a:endParaRPr>
            </a:p>
          </p:txBody>
        </p:sp>
      </p:grpSp>
      <p:grpSp>
        <p:nvGrpSpPr>
          <p:cNvPr id="10" name="Group 26"/>
          <p:cNvGrpSpPr>
            <a:grpSpLocks/>
          </p:cNvGrpSpPr>
          <p:nvPr/>
        </p:nvGrpSpPr>
        <p:grpSpPr bwMode="auto">
          <a:xfrm>
            <a:off x="3505200" y="1695450"/>
            <a:ext cx="2514600" cy="1885950"/>
            <a:chOff x="2208" y="1068"/>
            <a:chExt cx="1584" cy="1188"/>
          </a:xfrm>
        </p:grpSpPr>
        <p:grpSp>
          <p:nvGrpSpPr>
            <p:cNvPr id="23596" name="Group 27"/>
            <p:cNvGrpSpPr>
              <a:grpSpLocks/>
            </p:cNvGrpSpPr>
            <p:nvPr/>
          </p:nvGrpSpPr>
          <p:grpSpPr bwMode="auto">
            <a:xfrm>
              <a:off x="2736" y="1068"/>
              <a:ext cx="1056" cy="576"/>
              <a:chOff x="2736" y="1296"/>
              <a:chExt cx="1056" cy="576"/>
            </a:xfrm>
          </p:grpSpPr>
          <p:sp>
            <p:nvSpPr>
              <p:cNvPr id="23598" name="Rectangle 28"/>
              <p:cNvSpPr>
                <a:spLocks noChangeArrowheads="1"/>
              </p:cNvSpPr>
              <p:nvPr/>
            </p:nvSpPr>
            <p:spPr bwMode="auto">
              <a:xfrm>
                <a:off x="2736" y="1296"/>
                <a:ext cx="1056" cy="57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id-ID" altLang="en-US"/>
              </a:p>
            </p:txBody>
          </p:sp>
          <p:sp>
            <p:nvSpPr>
              <p:cNvPr id="23599" name="Text Box 29"/>
              <p:cNvSpPr txBox="1">
                <a:spLocks noChangeArrowheads="1"/>
              </p:cNvSpPr>
              <p:nvPr/>
            </p:nvSpPr>
            <p:spPr bwMode="auto">
              <a:xfrm>
                <a:off x="2905" y="1382"/>
                <a:ext cx="717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800" b="1">
                    <a:solidFill>
                      <a:schemeClr val="bg2"/>
                    </a:solidFill>
                    <a:latin typeface="Benguiat Bk BT"/>
                  </a:rPr>
                  <a:t>SWOT</a:t>
                </a:r>
              </a:p>
              <a:p>
                <a:pPr algn="ctr"/>
                <a:r>
                  <a:rPr lang="en-US" altLang="en-US" sz="1800" b="1">
                    <a:solidFill>
                      <a:schemeClr val="bg2"/>
                    </a:solidFill>
                    <a:latin typeface="Benguiat Bk BT"/>
                  </a:rPr>
                  <a:t>Analysis</a:t>
                </a:r>
                <a:endParaRPr lang="en-US" altLang="en-US" sz="1600">
                  <a:solidFill>
                    <a:schemeClr val="bg2"/>
                  </a:solidFill>
                  <a:latin typeface="Benguiat Bk BT"/>
                </a:endParaRPr>
              </a:p>
            </p:txBody>
          </p:sp>
        </p:grpSp>
        <p:sp>
          <p:nvSpPr>
            <p:cNvPr id="23597" name="Freeform 30"/>
            <p:cNvSpPr>
              <a:spLocks/>
            </p:cNvSpPr>
            <p:nvPr/>
          </p:nvSpPr>
          <p:spPr bwMode="auto">
            <a:xfrm>
              <a:off x="2208" y="1344"/>
              <a:ext cx="480" cy="912"/>
            </a:xfrm>
            <a:custGeom>
              <a:avLst/>
              <a:gdLst>
                <a:gd name="T0" fmla="*/ 0 w 480"/>
                <a:gd name="T1" fmla="*/ 720 h 720"/>
                <a:gd name="T2" fmla="*/ 192 w 480"/>
                <a:gd name="T3" fmla="*/ 720 h 720"/>
                <a:gd name="T4" fmla="*/ 192 w 480"/>
                <a:gd name="T5" fmla="*/ 0 h 720"/>
                <a:gd name="T6" fmla="*/ 480 w 480"/>
                <a:gd name="T7" fmla="*/ 0 h 7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0"/>
                <a:gd name="T13" fmla="*/ 0 h 720"/>
                <a:gd name="T14" fmla="*/ 480 w 480"/>
                <a:gd name="T15" fmla="*/ 720 h 7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0" h="720">
                  <a:moveTo>
                    <a:pt x="0" y="720"/>
                  </a:moveTo>
                  <a:lnTo>
                    <a:pt x="192" y="720"/>
                  </a:lnTo>
                  <a:lnTo>
                    <a:pt x="192" y="0"/>
                  </a:lnTo>
                  <a:lnTo>
                    <a:pt x="480" y="0"/>
                  </a:lnTo>
                </a:path>
              </a:pathLst>
            </a:custGeom>
            <a:noFill/>
            <a:ln w="5715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" name="Group 31"/>
          <p:cNvGrpSpPr>
            <a:grpSpLocks/>
          </p:cNvGrpSpPr>
          <p:nvPr/>
        </p:nvGrpSpPr>
        <p:grpSpPr bwMode="auto">
          <a:xfrm>
            <a:off x="3505200" y="3581400"/>
            <a:ext cx="2524125" cy="938213"/>
            <a:chOff x="2208" y="2256"/>
            <a:chExt cx="1590" cy="591"/>
          </a:xfrm>
        </p:grpSpPr>
        <p:grpSp>
          <p:nvGrpSpPr>
            <p:cNvPr id="23592" name="Group 32"/>
            <p:cNvGrpSpPr>
              <a:grpSpLocks/>
            </p:cNvGrpSpPr>
            <p:nvPr/>
          </p:nvGrpSpPr>
          <p:grpSpPr bwMode="auto">
            <a:xfrm>
              <a:off x="2742" y="2271"/>
              <a:ext cx="1056" cy="576"/>
              <a:chOff x="2736" y="2160"/>
              <a:chExt cx="1056" cy="576"/>
            </a:xfrm>
          </p:grpSpPr>
          <p:sp>
            <p:nvSpPr>
              <p:cNvPr id="23594" name="Rectangle 33"/>
              <p:cNvSpPr>
                <a:spLocks noChangeArrowheads="1"/>
              </p:cNvSpPr>
              <p:nvPr/>
            </p:nvSpPr>
            <p:spPr bwMode="auto">
              <a:xfrm>
                <a:off x="2736" y="2160"/>
                <a:ext cx="1056" cy="57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id-ID" altLang="en-US"/>
              </a:p>
            </p:txBody>
          </p:sp>
          <p:sp>
            <p:nvSpPr>
              <p:cNvPr id="23595" name="Text Box 34"/>
              <p:cNvSpPr txBox="1">
                <a:spLocks noChangeArrowheads="1"/>
              </p:cNvSpPr>
              <p:nvPr/>
            </p:nvSpPr>
            <p:spPr bwMode="auto">
              <a:xfrm>
                <a:off x="2777" y="2246"/>
                <a:ext cx="974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800" b="1">
                    <a:solidFill>
                      <a:schemeClr val="bg2"/>
                    </a:solidFill>
                    <a:latin typeface="Benguiat Bk BT"/>
                  </a:rPr>
                  <a:t>Root-Cause</a:t>
                </a:r>
              </a:p>
              <a:p>
                <a:pPr algn="ctr"/>
                <a:r>
                  <a:rPr lang="en-US" altLang="en-US" sz="1800" b="1">
                    <a:solidFill>
                      <a:schemeClr val="bg2"/>
                    </a:solidFill>
                    <a:latin typeface="Benguiat Bk BT"/>
                  </a:rPr>
                  <a:t>Analysis</a:t>
                </a:r>
              </a:p>
            </p:txBody>
          </p:sp>
        </p:grpSp>
        <p:sp>
          <p:nvSpPr>
            <p:cNvPr id="23593" name="Freeform 35"/>
            <p:cNvSpPr>
              <a:spLocks/>
            </p:cNvSpPr>
            <p:nvPr/>
          </p:nvSpPr>
          <p:spPr bwMode="auto">
            <a:xfrm>
              <a:off x="2208" y="2256"/>
              <a:ext cx="480" cy="288"/>
            </a:xfrm>
            <a:custGeom>
              <a:avLst/>
              <a:gdLst>
                <a:gd name="T0" fmla="*/ 0 w 480"/>
                <a:gd name="T1" fmla="*/ 0 h 192"/>
                <a:gd name="T2" fmla="*/ 192 w 480"/>
                <a:gd name="T3" fmla="*/ 0 h 192"/>
                <a:gd name="T4" fmla="*/ 192 w 480"/>
                <a:gd name="T5" fmla="*/ 192 h 192"/>
                <a:gd name="T6" fmla="*/ 480 w 480"/>
                <a:gd name="T7" fmla="*/ 192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0"/>
                <a:gd name="T13" fmla="*/ 0 h 192"/>
                <a:gd name="T14" fmla="*/ 480 w 480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0" h="192">
                  <a:moveTo>
                    <a:pt x="0" y="0"/>
                  </a:moveTo>
                  <a:lnTo>
                    <a:pt x="192" y="0"/>
                  </a:lnTo>
                  <a:lnTo>
                    <a:pt x="192" y="192"/>
                  </a:lnTo>
                  <a:lnTo>
                    <a:pt x="480" y="192"/>
                  </a:lnTo>
                </a:path>
              </a:pathLst>
            </a:custGeom>
            <a:noFill/>
            <a:ln w="57150" cmpd="sng">
              <a:solidFill>
                <a:schemeClr val="tx1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4" name="Group 36"/>
          <p:cNvGrpSpPr>
            <a:grpSpLocks/>
          </p:cNvGrpSpPr>
          <p:nvPr/>
        </p:nvGrpSpPr>
        <p:grpSpPr bwMode="auto">
          <a:xfrm>
            <a:off x="6096000" y="3657600"/>
            <a:ext cx="2127250" cy="809625"/>
            <a:chOff x="3840" y="1233"/>
            <a:chExt cx="1340" cy="510"/>
          </a:xfrm>
        </p:grpSpPr>
        <p:grpSp>
          <p:nvGrpSpPr>
            <p:cNvPr id="23588" name="Group 37"/>
            <p:cNvGrpSpPr>
              <a:grpSpLocks/>
            </p:cNvGrpSpPr>
            <p:nvPr/>
          </p:nvGrpSpPr>
          <p:grpSpPr bwMode="auto">
            <a:xfrm>
              <a:off x="4371" y="1233"/>
              <a:ext cx="809" cy="510"/>
              <a:chOff x="3832" y="3468"/>
              <a:chExt cx="809" cy="510"/>
            </a:xfrm>
          </p:grpSpPr>
          <p:sp>
            <p:nvSpPr>
              <p:cNvPr id="23590" name="Rectangle 38"/>
              <p:cNvSpPr>
                <a:spLocks noChangeArrowheads="1"/>
              </p:cNvSpPr>
              <p:nvPr/>
            </p:nvSpPr>
            <p:spPr bwMode="auto">
              <a:xfrm>
                <a:off x="3837" y="3468"/>
                <a:ext cx="786" cy="510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id-ID" altLang="en-US"/>
              </a:p>
            </p:txBody>
          </p:sp>
          <p:sp>
            <p:nvSpPr>
              <p:cNvPr id="23591" name="Text Box 39"/>
              <p:cNvSpPr txBox="1">
                <a:spLocks noChangeArrowheads="1"/>
              </p:cNvSpPr>
              <p:nvPr/>
            </p:nvSpPr>
            <p:spPr bwMode="auto">
              <a:xfrm>
                <a:off x="3832" y="3502"/>
                <a:ext cx="809" cy="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chemeClr val="bg2"/>
                    </a:solidFill>
                  </a:rPr>
                  <a:t>Problems Statement</a:t>
                </a:r>
              </a:p>
              <a:p>
                <a:r>
                  <a:rPr lang="en-US" altLang="en-US" sz="1000" b="1">
                    <a:solidFill>
                      <a:schemeClr val="bg2"/>
                    </a:solidFill>
                  </a:rPr>
                  <a:t>……………………</a:t>
                </a:r>
              </a:p>
              <a:p>
                <a:r>
                  <a:rPr lang="en-US" altLang="en-US" sz="1000" b="1">
                    <a:solidFill>
                      <a:schemeClr val="bg2"/>
                    </a:solidFill>
                  </a:rPr>
                  <a:t>……………………</a:t>
                </a:r>
              </a:p>
              <a:p>
                <a:r>
                  <a:rPr lang="en-US" altLang="en-US" sz="1000" b="1">
                    <a:solidFill>
                      <a:schemeClr val="bg2"/>
                    </a:solidFill>
                  </a:rPr>
                  <a:t>……………………</a:t>
                </a:r>
              </a:p>
            </p:txBody>
          </p:sp>
        </p:grpSp>
        <p:sp>
          <p:nvSpPr>
            <p:cNvPr id="23589" name="Line 40"/>
            <p:cNvSpPr>
              <a:spLocks noChangeShapeType="1"/>
            </p:cNvSpPr>
            <p:nvPr/>
          </p:nvSpPr>
          <p:spPr bwMode="auto">
            <a:xfrm>
              <a:off x="3840" y="1488"/>
              <a:ext cx="4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6" name="Group 41"/>
          <p:cNvGrpSpPr>
            <a:grpSpLocks/>
          </p:cNvGrpSpPr>
          <p:nvPr/>
        </p:nvGrpSpPr>
        <p:grpSpPr bwMode="auto">
          <a:xfrm>
            <a:off x="6096000" y="1524000"/>
            <a:ext cx="2362200" cy="1200150"/>
            <a:chOff x="3840" y="2064"/>
            <a:chExt cx="1488" cy="756"/>
          </a:xfrm>
        </p:grpSpPr>
        <p:grpSp>
          <p:nvGrpSpPr>
            <p:cNvPr id="23584" name="Group 42"/>
            <p:cNvGrpSpPr>
              <a:grpSpLocks/>
            </p:cNvGrpSpPr>
            <p:nvPr/>
          </p:nvGrpSpPr>
          <p:grpSpPr bwMode="auto">
            <a:xfrm>
              <a:off x="4224" y="2064"/>
              <a:ext cx="1104" cy="756"/>
              <a:chOff x="4078" y="1908"/>
              <a:chExt cx="1104" cy="756"/>
            </a:xfrm>
          </p:grpSpPr>
          <p:sp>
            <p:nvSpPr>
              <p:cNvPr id="23586" name="Rectangle 43"/>
              <p:cNvSpPr>
                <a:spLocks noChangeArrowheads="1"/>
              </p:cNvSpPr>
              <p:nvPr/>
            </p:nvSpPr>
            <p:spPr bwMode="auto">
              <a:xfrm>
                <a:off x="4078" y="1908"/>
                <a:ext cx="1104" cy="75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id-ID" altLang="en-US"/>
              </a:p>
            </p:txBody>
          </p:sp>
          <p:sp>
            <p:nvSpPr>
              <p:cNvPr id="23587" name="Text Box 44"/>
              <p:cNvSpPr txBox="1">
                <a:spLocks noChangeArrowheads="1"/>
              </p:cNvSpPr>
              <p:nvPr/>
            </p:nvSpPr>
            <p:spPr bwMode="auto">
              <a:xfrm>
                <a:off x="4079" y="1969"/>
                <a:ext cx="1101" cy="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r>
                  <a:rPr lang="en-US" altLang="en-US" sz="1000" b="1">
                    <a:solidFill>
                      <a:schemeClr val="bg2"/>
                    </a:solidFill>
                  </a:rPr>
                  <a:t>Strength	Weaknesses</a:t>
                </a:r>
              </a:p>
              <a:p>
                <a:r>
                  <a:rPr lang="en-US" altLang="en-US" sz="1000" b="1">
                    <a:solidFill>
                      <a:schemeClr val="bg2"/>
                    </a:solidFill>
                  </a:rPr>
                  <a:t>…………	 …………</a:t>
                </a:r>
              </a:p>
              <a:p>
                <a:r>
                  <a:rPr lang="en-US" altLang="en-US" sz="1000" b="1">
                    <a:solidFill>
                      <a:schemeClr val="bg2"/>
                    </a:solidFill>
                  </a:rPr>
                  <a:t>…………	 …………</a:t>
                </a:r>
              </a:p>
              <a:p>
                <a:r>
                  <a:rPr lang="en-US" altLang="en-US" sz="1000" b="1">
                    <a:solidFill>
                      <a:schemeClr val="bg2"/>
                    </a:solidFill>
                  </a:rPr>
                  <a:t>Opportunities	Threats</a:t>
                </a:r>
              </a:p>
              <a:p>
                <a:r>
                  <a:rPr lang="en-US" altLang="en-US" sz="1000" b="1">
                    <a:solidFill>
                      <a:schemeClr val="bg2"/>
                    </a:solidFill>
                  </a:rPr>
                  <a:t>………….	 …………</a:t>
                </a:r>
              </a:p>
              <a:p>
                <a:r>
                  <a:rPr lang="en-US" altLang="en-US" sz="1000" b="1">
                    <a:solidFill>
                      <a:schemeClr val="bg2"/>
                    </a:solidFill>
                  </a:rPr>
                  <a:t>………….	 …………</a:t>
                </a:r>
              </a:p>
            </p:txBody>
          </p:sp>
        </p:grpSp>
        <p:sp>
          <p:nvSpPr>
            <p:cNvPr id="23585" name="Line 45"/>
            <p:cNvSpPr>
              <a:spLocks noChangeShapeType="1"/>
            </p:cNvSpPr>
            <p:nvPr/>
          </p:nvSpPr>
          <p:spPr bwMode="auto">
            <a:xfrm>
              <a:off x="3840" y="2442"/>
              <a:ext cx="33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8" name="Group 46"/>
          <p:cNvGrpSpPr>
            <a:grpSpLocks/>
          </p:cNvGrpSpPr>
          <p:nvPr/>
        </p:nvGrpSpPr>
        <p:grpSpPr bwMode="auto">
          <a:xfrm>
            <a:off x="6096000" y="5151438"/>
            <a:ext cx="2362200" cy="1249362"/>
            <a:chOff x="3840" y="3245"/>
            <a:chExt cx="1488" cy="787"/>
          </a:xfrm>
        </p:grpSpPr>
        <p:sp>
          <p:nvSpPr>
            <p:cNvPr id="23569" name="Line 47"/>
            <p:cNvSpPr>
              <a:spLocks noChangeShapeType="1"/>
            </p:cNvSpPr>
            <p:nvPr/>
          </p:nvSpPr>
          <p:spPr bwMode="auto">
            <a:xfrm>
              <a:off x="3840" y="3648"/>
              <a:ext cx="33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3570" name="Group 48"/>
            <p:cNvGrpSpPr>
              <a:grpSpLocks/>
            </p:cNvGrpSpPr>
            <p:nvPr/>
          </p:nvGrpSpPr>
          <p:grpSpPr bwMode="auto">
            <a:xfrm>
              <a:off x="4224" y="3245"/>
              <a:ext cx="1104" cy="787"/>
              <a:chOff x="4224" y="3053"/>
              <a:chExt cx="1104" cy="787"/>
            </a:xfrm>
          </p:grpSpPr>
          <p:sp>
            <p:nvSpPr>
              <p:cNvPr id="23571" name="Rectangle 49"/>
              <p:cNvSpPr>
                <a:spLocks noChangeArrowheads="1"/>
              </p:cNvSpPr>
              <p:nvPr/>
            </p:nvSpPr>
            <p:spPr bwMode="auto">
              <a:xfrm>
                <a:off x="4224" y="3072"/>
                <a:ext cx="1104" cy="768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endParaRPr lang="id-ID" altLang="en-US" sz="1600">
                  <a:solidFill>
                    <a:schemeClr val="bg2"/>
                  </a:solidFill>
                </a:endParaRPr>
              </a:p>
            </p:txBody>
          </p:sp>
          <p:grpSp>
            <p:nvGrpSpPr>
              <p:cNvPr id="23572" name="Group 50"/>
              <p:cNvGrpSpPr>
                <a:grpSpLocks/>
              </p:cNvGrpSpPr>
              <p:nvPr/>
            </p:nvGrpSpPr>
            <p:grpSpPr bwMode="auto">
              <a:xfrm>
                <a:off x="4270" y="3242"/>
                <a:ext cx="1011" cy="427"/>
                <a:chOff x="4278" y="3149"/>
                <a:chExt cx="1023" cy="640"/>
              </a:xfrm>
            </p:grpSpPr>
            <p:sp>
              <p:nvSpPr>
                <p:cNvPr id="23575" name="Line 51"/>
                <p:cNvSpPr>
                  <a:spLocks noChangeShapeType="1"/>
                </p:cNvSpPr>
                <p:nvPr/>
              </p:nvSpPr>
              <p:spPr bwMode="auto">
                <a:xfrm>
                  <a:off x="4278" y="3482"/>
                  <a:ext cx="1023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76" name="AutoShape 52"/>
                <p:cNvSpPr>
                  <a:spLocks noChangeArrowheads="1"/>
                </p:cNvSpPr>
                <p:nvPr/>
              </p:nvSpPr>
              <p:spPr bwMode="auto">
                <a:xfrm>
                  <a:off x="4547" y="3507"/>
                  <a:ext cx="216" cy="205"/>
                </a:xfrm>
                <a:prstGeom prst="upArrow">
                  <a:avLst>
                    <a:gd name="adj1" fmla="val 50000"/>
                    <a:gd name="adj2" fmla="val 47917"/>
                  </a:avLst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id-ID" altLang="en-US"/>
                </a:p>
              </p:txBody>
            </p:sp>
            <p:sp>
              <p:nvSpPr>
                <p:cNvPr id="23577" name="AutoShape 53"/>
                <p:cNvSpPr>
                  <a:spLocks noChangeArrowheads="1"/>
                </p:cNvSpPr>
                <p:nvPr/>
              </p:nvSpPr>
              <p:spPr bwMode="auto">
                <a:xfrm>
                  <a:off x="4547" y="3149"/>
                  <a:ext cx="216" cy="307"/>
                </a:xfrm>
                <a:prstGeom prst="downArrow">
                  <a:avLst>
                    <a:gd name="adj1" fmla="val 50000"/>
                    <a:gd name="adj2" fmla="val 51325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id-ID" altLang="en-US"/>
                </a:p>
              </p:txBody>
            </p:sp>
            <p:sp>
              <p:nvSpPr>
                <p:cNvPr id="23578" name="AutoShape 54"/>
                <p:cNvSpPr>
                  <a:spLocks noChangeArrowheads="1"/>
                </p:cNvSpPr>
                <p:nvPr/>
              </p:nvSpPr>
              <p:spPr bwMode="auto">
                <a:xfrm flipV="1">
                  <a:off x="4305" y="3507"/>
                  <a:ext cx="215" cy="256"/>
                </a:xfrm>
                <a:prstGeom prst="downArrow">
                  <a:avLst>
                    <a:gd name="adj1" fmla="val 50000"/>
                    <a:gd name="adj2" fmla="val 42997"/>
                  </a:avLst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id-ID" altLang="en-US"/>
                </a:p>
              </p:txBody>
            </p:sp>
            <p:sp>
              <p:nvSpPr>
                <p:cNvPr id="23579" name="AutoShape 55"/>
                <p:cNvSpPr>
                  <a:spLocks noChangeArrowheads="1"/>
                </p:cNvSpPr>
                <p:nvPr/>
              </p:nvSpPr>
              <p:spPr bwMode="auto">
                <a:xfrm>
                  <a:off x="4305" y="3328"/>
                  <a:ext cx="215" cy="128"/>
                </a:xfrm>
                <a:prstGeom prst="downArrow">
                  <a:avLst>
                    <a:gd name="adj1" fmla="val 54167"/>
                    <a:gd name="adj2" fmla="val 48810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id-ID" altLang="en-US"/>
                </a:p>
              </p:txBody>
            </p:sp>
            <p:sp>
              <p:nvSpPr>
                <p:cNvPr id="23580" name="AutoShape 56"/>
                <p:cNvSpPr>
                  <a:spLocks noChangeArrowheads="1"/>
                </p:cNvSpPr>
                <p:nvPr/>
              </p:nvSpPr>
              <p:spPr bwMode="auto">
                <a:xfrm>
                  <a:off x="4789" y="3507"/>
                  <a:ext cx="216" cy="282"/>
                </a:xfrm>
                <a:prstGeom prst="upArrow">
                  <a:avLst>
                    <a:gd name="adj1" fmla="val 54167"/>
                    <a:gd name="adj2" fmla="val 42775"/>
                  </a:avLst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id-ID" altLang="en-US"/>
                </a:p>
              </p:txBody>
            </p:sp>
            <p:sp>
              <p:nvSpPr>
                <p:cNvPr id="23581" name="AutoShape 57"/>
                <p:cNvSpPr>
                  <a:spLocks noChangeArrowheads="1"/>
                </p:cNvSpPr>
                <p:nvPr/>
              </p:nvSpPr>
              <p:spPr bwMode="auto">
                <a:xfrm>
                  <a:off x="4789" y="3277"/>
                  <a:ext cx="216" cy="179"/>
                </a:xfrm>
                <a:prstGeom prst="downArrow">
                  <a:avLst>
                    <a:gd name="adj1" fmla="val 45833"/>
                    <a:gd name="adj2" fmla="val 50296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id-ID" altLang="en-US"/>
                </a:p>
              </p:txBody>
            </p:sp>
            <p:sp>
              <p:nvSpPr>
                <p:cNvPr id="23582" name="AutoShape 58"/>
                <p:cNvSpPr>
                  <a:spLocks noChangeArrowheads="1"/>
                </p:cNvSpPr>
                <p:nvPr/>
              </p:nvSpPr>
              <p:spPr bwMode="auto">
                <a:xfrm>
                  <a:off x="5032" y="3507"/>
                  <a:ext cx="215" cy="231"/>
                </a:xfrm>
                <a:prstGeom prst="upArrow">
                  <a:avLst>
                    <a:gd name="adj1" fmla="val 54167"/>
                    <a:gd name="adj2" fmla="val 43275"/>
                  </a:avLst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id-ID" altLang="en-US"/>
                </a:p>
              </p:txBody>
            </p:sp>
            <p:sp>
              <p:nvSpPr>
                <p:cNvPr id="23583" name="AutoShape 59"/>
                <p:cNvSpPr>
                  <a:spLocks noChangeArrowheads="1"/>
                </p:cNvSpPr>
                <p:nvPr/>
              </p:nvSpPr>
              <p:spPr bwMode="auto">
                <a:xfrm>
                  <a:off x="5032" y="3149"/>
                  <a:ext cx="215" cy="307"/>
                </a:xfrm>
                <a:prstGeom prst="downArrow">
                  <a:avLst>
                    <a:gd name="adj1" fmla="val 50000"/>
                    <a:gd name="adj2" fmla="val 51563"/>
                  </a:avLst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id-ID" altLang="en-US"/>
                </a:p>
              </p:txBody>
            </p:sp>
          </p:grpSp>
          <p:sp>
            <p:nvSpPr>
              <p:cNvPr id="23573" name="Text Box 60"/>
              <p:cNvSpPr txBox="1">
                <a:spLocks noChangeArrowheads="1"/>
              </p:cNvSpPr>
              <p:nvPr/>
            </p:nvSpPr>
            <p:spPr bwMode="auto">
              <a:xfrm>
                <a:off x="4354" y="3053"/>
                <a:ext cx="84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r>
                  <a:rPr lang="en-US" altLang="en-US" sz="1200" b="1" i="1">
                    <a:solidFill>
                      <a:schemeClr val="bg2"/>
                    </a:solidFill>
                  </a:rPr>
                  <a:t>Restraining forces</a:t>
                </a:r>
              </a:p>
            </p:txBody>
          </p:sp>
          <p:sp>
            <p:nvSpPr>
              <p:cNvPr id="23574" name="Text Box 61"/>
              <p:cNvSpPr txBox="1">
                <a:spLocks noChangeArrowheads="1"/>
              </p:cNvSpPr>
              <p:nvPr/>
            </p:nvSpPr>
            <p:spPr bwMode="auto">
              <a:xfrm>
                <a:off x="4434" y="3662"/>
                <a:ext cx="68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r>
                  <a:rPr lang="en-US" altLang="en-US" sz="1200" b="1" i="1">
                    <a:solidFill>
                      <a:schemeClr val="bg2"/>
                    </a:solidFill>
                  </a:rPr>
                  <a:t>Driving forces</a:t>
                </a:r>
              </a:p>
            </p:txBody>
          </p:sp>
        </p:grpSp>
      </p:grpSp>
      <p:grpSp>
        <p:nvGrpSpPr>
          <p:cNvPr id="21" name="Group 62"/>
          <p:cNvGrpSpPr>
            <a:grpSpLocks/>
          </p:cNvGrpSpPr>
          <p:nvPr/>
        </p:nvGrpSpPr>
        <p:grpSpPr bwMode="auto">
          <a:xfrm>
            <a:off x="4343400" y="4495800"/>
            <a:ext cx="3200400" cy="1752600"/>
            <a:chOff x="2736" y="2832"/>
            <a:chExt cx="2016" cy="1104"/>
          </a:xfrm>
        </p:grpSpPr>
        <p:grpSp>
          <p:nvGrpSpPr>
            <p:cNvPr id="23565" name="Group 63"/>
            <p:cNvGrpSpPr>
              <a:grpSpLocks/>
            </p:cNvGrpSpPr>
            <p:nvPr/>
          </p:nvGrpSpPr>
          <p:grpSpPr bwMode="auto">
            <a:xfrm>
              <a:off x="2736" y="3360"/>
              <a:ext cx="1056" cy="576"/>
              <a:chOff x="2736" y="3120"/>
              <a:chExt cx="1056" cy="576"/>
            </a:xfrm>
          </p:grpSpPr>
          <p:sp>
            <p:nvSpPr>
              <p:cNvPr id="23567" name="Rectangle 64"/>
              <p:cNvSpPr>
                <a:spLocks noChangeArrowheads="1"/>
              </p:cNvSpPr>
              <p:nvPr/>
            </p:nvSpPr>
            <p:spPr bwMode="auto">
              <a:xfrm>
                <a:off x="2736" y="3120"/>
                <a:ext cx="1056" cy="57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endParaRPr lang="id-ID" altLang="en-US"/>
              </a:p>
            </p:txBody>
          </p:sp>
          <p:sp>
            <p:nvSpPr>
              <p:cNvPr id="23568" name="Text Box 65"/>
              <p:cNvSpPr txBox="1">
                <a:spLocks noChangeArrowheads="1"/>
              </p:cNvSpPr>
              <p:nvPr/>
            </p:nvSpPr>
            <p:spPr bwMode="auto">
              <a:xfrm>
                <a:off x="2788" y="3206"/>
                <a:ext cx="953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cs typeface="Arial" panose="020B0604020202020204" pitchFamily="34" charset="0"/>
                  </a:defRPr>
                </a:lvl9pPr>
              </a:lstStyle>
              <a:p>
                <a:pPr algn="ctr"/>
                <a:r>
                  <a:rPr lang="en-US" altLang="en-US" sz="1800" b="1">
                    <a:solidFill>
                      <a:schemeClr val="bg2"/>
                    </a:solidFill>
                    <a:latin typeface="Benguiat Bk BT"/>
                  </a:rPr>
                  <a:t>Force-Field</a:t>
                </a:r>
              </a:p>
              <a:p>
                <a:pPr algn="ctr"/>
                <a:r>
                  <a:rPr lang="en-US" altLang="en-US" sz="1800" b="1">
                    <a:solidFill>
                      <a:schemeClr val="bg2"/>
                    </a:solidFill>
                    <a:latin typeface="Benguiat Bk BT"/>
                  </a:rPr>
                  <a:t>Analysis</a:t>
                </a:r>
                <a:endParaRPr lang="en-US" altLang="en-US" sz="1600">
                  <a:solidFill>
                    <a:schemeClr val="bg2"/>
                  </a:solidFill>
                  <a:latin typeface="Benguiat Bk BT"/>
                </a:endParaRPr>
              </a:p>
            </p:txBody>
          </p:sp>
        </p:grpSp>
        <p:sp>
          <p:nvSpPr>
            <p:cNvPr id="23566" name="Freeform 66"/>
            <p:cNvSpPr>
              <a:spLocks/>
            </p:cNvSpPr>
            <p:nvPr/>
          </p:nvSpPr>
          <p:spPr bwMode="auto">
            <a:xfrm>
              <a:off x="3264" y="2832"/>
              <a:ext cx="1488" cy="480"/>
            </a:xfrm>
            <a:custGeom>
              <a:avLst/>
              <a:gdLst>
                <a:gd name="T0" fmla="*/ 0 w 1536"/>
                <a:gd name="T1" fmla="*/ 480 h 480"/>
                <a:gd name="T2" fmla="*/ 0 w 1536"/>
                <a:gd name="T3" fmla="*/ 216 h 480"/>
                <a:gd name="T4" fmla="*/ 1536 w 1536"/>
                <a:gd name="T5" fmla="*/ 216 h 480"/>
                <a:gd name="T6" fmla="*/ 1536 w 1536"/>
                <a:gd name="T7" fmla="*/ 0 h 48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6"/>
                <a:gd name="T13" fmla="*/ 0 h 480"/>
                <a:gd name="T14" fmla="*/ 1536 w 1536"/>
                <a:gd name="T15" fmla="*/ 480 h 48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6" h="480">
                  <a:moveTo>
                    <a:pt x="0" y="480"/>
                  </a:moveTo>
                  <a:lnTo>
                    <a:pt x="0" y="216"/>
                  </a:lnTo>
                  <a:lnTo>
                    <a:pt x="1536" y="216"/>
                  </a:lnTo>
                  <a:lnTo>
                    <a:pt x="1536" y="0"/>
                  </a:lnTo>
                </a:path>
              </a:pathLst>
            </a:custGeom>
            <a:noFill/>
            <a:ln w="57150" cmpd="sng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6499" name="Text Box 67"/>
          <p:cNvSpPr txBox="1">
            <a:spLocks noChangeArrowheads="1"/>
          </p:cNvSpPr>
          <p:nvPr/>
        </p:nvSpPr>
        <p:spPr bwMode="auto">
          <a:xfrm>
            <a:off x="3962400" y="2787650"/>
            <a:ext cx="49466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 b="1" dirty="0" err="1">
                <a:latin typeface="Arial" panose="020B0604020202020204" pitchFamily="34" charset="0"/>
              </a:rPr>
              <a:t>Rencana</a:t>
            </a:r>
            <a:r>
              <a:rPr lang="en-US" altLang="en-US" sz="1600" b="1" dirty="0">
                <a:latin typeface="Arial" panose="020B0604020202020204" pitchFamily="34" charset="0"/>
              </a:rPr>
              <a:t> </a:t>
            </a:r>
            <a:r>
              <a:rPr lang="en-US" altLang="en-US" sz="1600" b="1" dirty="0" err="1">
                <a:latin typeface="Arial" panose="020B0604020202020204" pitchFamily="34" charset="0"/>
              </a:rPr>
              <a:t>Strategis</a:t>
            </a:r>
            <a:r>
              <a:rPr lang="en-US" altLang="en-US" sz="1600" b="1" dirty="0">
                <a:latin typeface="Arial" panose="020B0604020202020204" pitchFamily="34" charset="0"/>
              </a:rPr>
              <a:t> - </a:t>
            </a:r>
            <a:r>
              <a:rPr lang="en-US" altLang="en-US" sz="1600" b="1" i="1" dirty="0">
                <a:latin typeface="Arial" panose="020B0604020202020204" pitchFamily="34" charset="0"/>
              </a:rPr>
              <a:t>Strategic Planning (global)</a:t>
            </a:r>
            <a:endParaRPr lang="en-US" altLang="en-US" sz="1600" b="1" dirty="0">
              <a:latin typeface="Arial" panose="020B0604020202020204" pitchFamily="34" charset="0"/>
            </a:endParaRPr>
          </a:p>
        </p:txBody>
      </p:sp>
      <p:sp>
        <p:nvSpPr>
          <p:cNvPr id="146500" name="Line 68"/>
          <p:cNvSpPr>
            <a:spLocks noChangeShapeType="1"/>
          </p:cNvSpPr>
          <p:nvPr/>
        </p:nvSpPr>
        <p:spPr bwMode="auto">
          <a:xfrm>
            <a:off x="3787775" y="3184525"/>
            <a:ext cx="5356225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6501" name="Text Box 69"/>
          <p:cNvSpPr txBox="1">
            <a:spLocks noChangeArrowheads="1"/>
          </p:cNvSpPr>
          <p:nvPr/>
        </p:nvSpPr>
        <p:spPr bwMode="auto">
          <a:xfrm>
            <a:off x="3962400" y="3244850"/>
            <a:ext cx="48402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600" b="1" dirty="0" err="1">
                <a:latin typeface="Arial" panose="020B0604020202020204" pitchFamily="34" charset="0"/>
              </a:rPr>
              <a:t>Rencana</a:t>
            </a:r>
            <a:r>
              <a:rPr lang="en-US" altLang="en-US" sz="1600" b="1" dirty="0">
                <a:latin typeface="Arial" panose="020B0604020202020204" pitchFamily="34" charset="0"/>
              </a:rPr>
              <a:t> </a:t>
            </a:r>
            <a:r>
              <a:rPr lang="en-US" altLang="en-US" sz="1600" b="1" dirty="0" err="1">
                <a:latin typeface="Arial" panose="020B0604020202020204" pitchFamily="34" charset="0"/>
              </a:rPr>
              <a:t>Operasional</a:t>
            </a:r>
            <a:r>
              <a:rPr lang="en-US" altLang="en-US" sz="1600" b="1" dirty="0">
                <a:latin typeface="Arial" panose="020B0604020202020204" pitchFamily="34" charset="0"/>
              </a:rPr>
              <a:t> - </a:t>
            </a:r>
            <a:r>
              <a:rPr lang="en-US" altLang="en-US" sz="1600" b="1" i="1" dirty="0">
                <a:latin typeface="Arial" panose="020B0604020202020204" pitchFamily="34" charset="0"/>
              </a:rPr>
              <a:t>Tactical Planning (detail)</a:t>
            </a:r>
            <a:endParaRPr lang="en-US" altLang="en-US" sz="16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06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14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14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4" grpId="0" autoUpdateAnimBg="0"/>
      <p:bldP spid="146499" grpId="0"/>
      <p:bldP spid="146500" grpId="0" animBg="1"/>
      <p:bldP spid="146501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>
          <a:xfrm>
            <a:off x="2343150" y="971550"/>
            <a:ext cx="5429250" cy="857250"/>
          </a:xfrm>
          <a:noFill/>
          <a:ln/>
        </p:spPr>
        <p:txBody>
          <a:bodyPr/>
          <a:lstStyle/>
          <a:p>
            <a:pPr>
              <a:lnSpc>
                <a:spcPct val="85000"/>
              </a:lnSpc>
            </a:pPr>
            <a:r>
              <a:rPr lang="en-US" sz="3600" i="0" dirty="0" err="1">
                <a:solidFill>
                  <a:srgbClr val="FF0000"/>
                </a:solidFill>
                <a:latin typeface="+mn-lt"/>
              </a:rPr>
              <a:t>Identifikasi</a:t>
            </a:r>
            <a:r>
              <a:rPr lang="en-US" sz="3600" i="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3600" i="0" dirty="0" err="1">
                <a:solidFill>
                  <a:srgbClr val="FF0000"/>
                </a:solidFill>
                <a:latin typeface="+mn-lt"/>
              </a:rPr>
              <a:t>Akar</a:t>
            </a:r>
            <a:r>
              <a:rPr lang="en-US" sz="3600" i="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3600" i="0" dirty="0" err="1">
                <a:solidFill>
                  <a:srgbClr val="FF0000"/>
                </a:solidFill>
                <a:latin typeface="+mn-lt"/>
              </a:rPr>
              <a:t>Masalah</a:t>
            </a:r>
            <a:endParaRPr lang="en-US" sz="3600" i="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75459" name="Picture 3" descr="TOON2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943600" y="1885950"/>
            <a:ext cx="1657350" cy="1196579"/>
          </a:xfrm>
          <a:noFill/>
          <a:ln/>
        </p:spPr>
      </p:pic>
      <p:pic>
        <p:nvPicPr>
          <p:cNvPr id="275460" name="Picture 4" descr="TOON5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85901" y="3857626"/>
            <a:ext cx="1978819" cy="1275160"/>
          </a:xfrm>
          <a:noFill/>
          <a:ln/>
        </p:spPr>
      </p:pic>
      <p:sp>
        <p:nvSpPr>
          <p:cNvPr id="275461" name="Text Box 5"/>
          <p:cNvSpPr txBox="1">
            <a:spLocks noChangeArrowheads="1"/>
          </p:cNvSpPr>
          <p:nvPr/>
        </p:nvSpPr>
        <p:spPr bwMode="auto">
          <a:xfrm>
            <a:off x="1403632" y="5086350"/>
            <a:ext cx="1550425" cy="71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sz="1350" u="sng">
                <a:latin typeface="Arial" pitchFamily="34" charset="0"/>
              </a:rPr>
              <a:t>Masalah yg</a:t>
            </a:r>
          </a:p>
          <a:p>
            <a:pPr algn="ctr" eaLnBrk="1" hangingPunct="1"/>
            <a:r>
              <a:rPr lang="en-US" sz="1350" u="sng">
                <a:latin typeface="Arial" pitchFamily="34" charset="0"/>
              </a:rPr>
              <a:t>mudah dideteksi</a:t>
            </a:r>
          </a:p>
          <a:p>
            <a:pPr algn="ctr" eaLnBrk="1" hangingPunct="1"/>
            <a:r>
              <a:rPr lang="en-US" sz="1350">
                <a:latin typeface="Arial" pitchFamily="34" charset="0"/>
              </a:rPr>
              <a:t>dianggap </a:t>
            </a:r>
            <a:r>
              <a:rPr lang="en-US" sz="1350" u="sng">
                <a:latin typeface="Arial" pitchFamily="34" charset="0"/>
              </a:rPr>
              <a:t>Gejala</a:t>
            </a:r>
            <a:endParaRPr lang="en-US" sz="1350">
              <a:latin typeface="Arial" pitchFamily="34" charset="0"/>
            </a:endParaRPr>
          </a:p>
        </p:txBody>
      </p:sp>
      <p:sp>
        <p:nvSpPr>
          <p:cNvPr id="275462" name="Text Box 6"/>
          <p:cNvSpPr txBox="1">
            <a:spLocks noChangeArrowheads="1"/>
          </p:cNvSpPr>
          <p:nvPr/>
        </p:nvSpPr>
        <p:spPr bwMode="auto">
          <a:xfrm>
            <a:off x="5222245" y="3143251"/>
            <a:ext cx="2723823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lang="en-US" sz="1350" u="sng">
                <a:latin typeface="Arial" pitchFamily="34" charset="0"/>
              </a:rPr>
              <a:t>Akar masalah</a:t>
            </a:r>
            <a:endParaRPr lang="en-US" sz="1350">
              <a:latin typeface="Arial" pitchFamily="34" charset="0"/>
            </a:endParaRPr>
          </a:p>
          <a:p>
            <a:pPr algn="ctr" eaLnBrk="1" hangingPunct="1"/>
            <a:r>
              <a:rPr lang="en-US" sz="1350">
                <a:latin typeface="Arial" pitchFamily="34" charset="0"/>
              </a:rPr>
              <a:t>Butuh analisis yang mendalam</a:t>
            </a: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2914650" y="2400301"/>
            <a:ext cx="3107531" cy="2156222"/>
            <a:chOff x="1488" y="1296"/>
            <a:chExt cx="2610" cy="1811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1488" y="2592"/>
              <a:ext cx="528" cy="432"/>
              <a:chOff x="1488" y="2592"/>
              <a:chExt cx="528" cy="432"/>
            </a:xfrm>
          </p:grpSpPr>
          <p:sp>
            <p:nvSpPr>
              <p:cNvPr id="275465" name="Line 9"/>
              <p:cNvSpPr>
                <a:spLocks noChangeShapeType="1"/>
              </p:cNvSpPr>
              <p:nvPr/>
            </p:nvSpPr>
            <p:spPr bwMode="auto">
              <a:xfrm flipV="1">
                <a:off x="1488" y="2592"/>
                <a:ext cx="144" cy="432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275466" name="Line 10"/>
              <p:cNvSpPr>
                <a:spLocks noChangeShapeType="1"/>
              </p:cNvSpPr>
              <p:nvPr/>
            </p:nvSpPr>
            <p:spPr bwMode="auto">
              <a:xfrm>
                <a:off x="1632" y="2592"/>
                <a:ext cx="384" cy="0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800"/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2016" y="2160"/>
              <a:ext cx="528" cy="432"/>
              <a:chOff x="1488" y="2592"/>
              <a:chExt cx="528" cy="432"/>
            </a:xfrm>
          </p:grpSpPr>
          <p:sp>
            <p:nvSpPr>
              <p:cNvPr id="275468" name="Line 12"/>
              <p:cNvSpPr>
                <a:spLocks noChangeShapeType="1"/>
              </p:cNvSpPr>
              <p:nvPr/>
            </p:nvSpPr>
            <p:spPr bwMode="auto">
              <a:xfrm flipV="1">
                <a:off x="1488" y="2592"/>
                <a:ext cx="144" cy="432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275469" name="Line 13"/>
              <p:cNvSpPr>
                <a:spLocks noChangeShapeType="1"/>
              </p:cNvSpPr>
              <p:nvPr/>
            </p:nvSpPr>
            <p:spPr bwMode="auto">
              <a:xfrm>
                <a:off x="1632" y="2592"/>
                <a:ext cx="384" cy="0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800"/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2544" y="1728"/>
              <a:ext cx="528" cy="432"/>
              <a:chOff x="1488" y="2592"/>
              <a:chExt cx="528" cy="432"/>
            </a:xfrm>
          </p:grpSpPr>
          <p:sp>
            <p:nvSpPr>
              <p:cNvPr id="275471" name="Line 15"/>
              <p:cNvSpPr>
                <a:spLocks noChangeShapeType="1"/>
              </p:cNvSpPr>
              <p:nvPr/>
            </p:nvSpPr>
            <p:spPr bwMode="auto">
              <a:xfrm flipV="1">
                <a:off x="1488" y="2592"/>
                <a:ext cx="144" cy="432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275472" name="Line 16"/>
              <p:cNvSpPr>
                <a:spLocks noChangeShapeType="1"/>
              </p:cNvSpPr>
              <p:nvPr/>
            </p:nvSpPr>
            <p:spPr bwMode="auto">
              <a:xfrm>
                <a:off x="1632" y="2592"/>
                <a:ext cx="384" cy="0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sz="1800"/>
              </a:p>
            </p:txBody>
          </p:sp>
        </p:grpSp>
        <p:sp>
          <p:nvSpPr>
            <p:cNvPr id="275473" name="Line 17"/>
            <p:cNvSpPr>
              <a:spLocks noChangeShapeType="1"/>
            </p:cNvSpPr>
            <p:nvPr/>
          </p:nvSpPr>
          <p:spPr bwMode="auto">
            <a:xfrm flipV="1">
              <a:off x="3072" y="1296"/>
              <a:ext cx="144" cy="432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75474" name="Line 18"/>
            <p:cNvSpPr>
              <a:spLocks noChangeShapeType="1"/>
            </p:cNvSpPr>
            <p:nvPr/>
          </p:nvSpPr>
          <p:spPr bwMode="auto">
            <a:xfrm>
              <a:off x="3216" y="1296"/>
              <a:ext cx="816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75475" name="Text Box 19"/>
            <p:cNvSpPr txBox="1">
              <a:spLocks noChangeArrowheads="1"/>
            </p:cNvSpPr>
            <p:nvPr/>
          </p:nvSpPr>
          <p:spPr bwMode="auto">
            <a:xfrm>
              <a:off x="1526" y="2855"/>
              <a:ext cx="88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350">
                  <a:latin typeface="Arial" pitchFamily="34" charset="0"/>
                </a:rPr>
                <a:t>mengapa?</a:t>
              </a:r>
            </a:p>
          </p:txBody>
        </p:sp>
        <p:sp>
          <p:nvSpPr>
            <p:cNvPr id="275476" name="Text Box 20"/>
            <p:cNvSpPr txBox="1">
              <a:spLocks noChangeArrowheads="1"/>
            </p:cNvSpPr>
            <p:nvPr/>
          </p:nvSpPr>
          <p:spPr bwMode="auto">
            <a:xfrm>
              <a:off x="2160" y="2304"/>
              <a:ext cx="88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350">
                  <a:latin typeface="Arial" pitchFamily="34" charset="0"/>
                </a:rPr>
                <a:t>mengapa?</a:t>
              </a:r>
            </a:p>
          </p:txBody>
        </p:sp>
        <p:sp>
          <p:nvSpPr>
            <p:cNvPr id="275477" name="Text Box 21"/>
            <p:cNvSpPr txBox="1">
              <a:spLocks noChangeArrowheads="1"/>
            </p:cNvSpPr>
            <p:nvPr/>
          </p:nvSpPr>
          <p:spPr bwMode="auto">
            <a:xfrm>
              <a:off x="2688" y="1872"/>
              <a:ext cx="88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350">
                  <a:latin typeface="Arial" pitchFamily="34" charset="0"/>
                </a:rPr>
                <a:t>mengapa?</a:t>
              </a:r>
            </a:p>
          </p:txBody>
        </p:sp>
        <p:sp>
          <p:nvSpPr>
            <p:cNvPr id="275478" name="Text Box 22"/>
            <p:cNvSpPr txBox="1">
              <a:spLocks noChangeArrowheads="1"/>
            </p:cNvSpPr>
            <p:nvPr/>
          </p:nvSpPr>
          <p:spPr bwMode="auto">
            <a:xfrm>
              <a:off x="3216" y="1440"/>
              <a:ext cx="88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350">
                  <a:latin typeface="Arial" pitchFamily="34" charset="0"/>
                </a:rPr>
                <a:t>mengapa?</a:t>
              </a:r>
            </a:p>
          </p:txBody>
        </p:sp>
      </p:grpSp>
      <p:pic>
        <p:nvPicPr>
          <p:cNvPr id="275479" name="Picture 23" descr="TOON4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269706" y="4005262"/>
            <a:ext cx="1885950" cy="1215629"/>
          </a:xfrm>
          <a:noFill/>
          <a:ln/>
        </p:spPr>
      </p:pic>
      <p:sp>
        <p:nvSpPr>
          <p:cNvPr id="275480" name="Text Box 24"/>
          <p:cNvSpPr txBox="1">
            <a:spLocks noChangeArrowheads="1"/>
          </p:cNvSpPr>
          <p:nvPr/>
        </p:nvSpPr>
        <p:spPr bwMode="auto">
          <a:xfrm>
            <a:off x="5131595" y="5228036"/>
            <a:ext cx="2069797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1350" dirty="0" err="1">
                <a:latin typeface="Arial" pitchFamily="34" charset="0"/>
              </a:rPr>
              <a:t>Penyelesaian</a:t>
            </a:r>
            <a:r>
              <a:rPr lang="en-US" sz="1350" dirty="0">
                <a:latin typeface="Arial" pitchFamily="34" charset="0"/>
              </a:rPr>
              <a:t> </a:t>
            </a:r>
            <a:r>
              <a:rPr lang="en-US" sz="1350" dirty="0" err="1">
                <a:latin typeface="Arial" pitchFamily="34" charset="0"/>
              </a:rPr>
              <a:t>masalah</a:t>
            </a:r>
            <a:r>
              <a:rPr lang="en-US" sz="1350" dirty="0">
                <a:latin typeface="Arial" pitchFamily="34" charset="0"/>
              </a:rPr>
              <a:t> </a:t>
            </a:r>
          </a:p>
          <a:p>
            <a:pPr eaLnBrk="1" hangingPunct="1"/>
            <a:r>
              <a:rPr lang="en-US" sz="1350" dirty="0" err="1">
                <a:latin typeface="Arial" pitchFamily="34" charset="0"/>
              </a:rPr>
              <a:t>secara</a:t>
            </a:r>
            <a:r>
              <a:rPr lang="en-US" sz="1350" dirty="0">
                <a:latin typeface="Arial" pitchFamily="34" charset="0"/>
              </a:rPr>
              <a:t> </a:t>
            </a:r>
            <a:r>
              <a:rPr lang="en-US" sz="1350" dirty="0" err="1">
                <a:latin typeface="Arial" pitchFamily="34" charset="0"/>
              </a:rPr>
              <a:t>parsial</a:t>
            </a:r>
            <a:endParaRPr lang="en-US" sz="1350" dirty="0">
              <a:latin typeface="Arial" pitchFamily="34" charset="0"/>
            </a:endParaRPr>
          </a:p>
        </p:txBody>
      </p:sp>
      <p:sp>
        <p:nvSpPr>
          <p:cNvPr id="275481" name="Line 25"/>
          <p:cNvSpPr>
            <a:spLocks noChangeShapeType="1"/>
          </p:cNvSpPr>
          <p:nvPr/>
        </p:nvSpPr>
        <p:spPr bwMode="auto">
          <a:xfrm>
            <a:off x="2743200" y="4914900"/>
            <a:ext cx="2457450" cy="0"/>
          </a:xfrm>
          <a:prstGeom prst="line">
            <a:avLst/>
          </a:prstGeom>
          <a:noFill/>
          <a:ln w="57150">
            <a:solidFill>
              <a:srgbClr val="FF33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89754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5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5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7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7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75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5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58" grpId="0" animBg="1"/>
      <p:bldP spid="275461" grpId="0" autoUpdateAnimBg="0"/>
      <p:bldP spid="275462" grpId="0" autoUpdateAnimBg="0"/>
      <p:bldP spid="275480" grpId="0" autoUpdateAnimBg="0"/>
      <p:bldP spid="275481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889463902"/>
              </p:ext>
            </p:extLst>
          </p:nvPr>
        </p:nvGraphicFramePr>
        <p:xfrm>
          <a:off x="2415224" y="104775"/>
          <a:ext cx="6728776" cy="6315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114723" y="2303985"/>
            <a:ext cx="1828377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en-US" sz="2400" b="1" dirty="0" err="1"/>
              <a:t>Atribut</a:t>
            </a:r>
            <a:r>
              <a:rPr lang="en-US" sz="2400" b="1" dirty="0"/>
              <a:t> LED</a:t>
            </a:r>
          </a:p>
        </p:txBody>
      </p:sp>
      <p:sp>
        <p:nvSpPr>
          <p:cNvPr id="9" name="Oval 8"/>
          <p:cNvSpPr/>
          <p:nvPr/>
        </p:nvSpPr>
        <p:spPr>
          <a:xfrm>
            <a:off x="491174" y="1469850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dirty="0"/>
              <a:t>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6861230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marcusan.net/wp-content/uploads/2014/06/Thank-Yo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2419350"/>
            <a:ext cx="7019925" cy="440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423447" cy="12077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54788" y="59229"/>
            <a:ext cx="70748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 b="1" dirty="0"/>
              <a:t>Terimakasih atas perhatiannya</a:t>
            </a:r>
          </a:p>
          <a:p>
            <a:pPr algn="ctr"/>
            <a:r>
              <a:rPr lang="id-ID" sz="3600" b="1" dirty="0"/>
              <a:t>Selamat menyusun dokumen</a:t>
            </a:r>
          </a:p>
          <a:p>
            <a:pPr algn="ctr"/>
            <a:r>
              <a:rPr lang="id-ID" sz="3600" b="1" dirty="0"/>
              <a:t>APT 3.0 BAN PT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047467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262" y="1254842"/>
            <a:ext cx="1770063" cy="415535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800" b="1" dirty="0" err="1"/>
              <a:t>Penilaian</a:t>
            </a:r>
            <a:r>
              <a:rPr lang="en-US" sz="2800" b="1" dirty="0"/>
              <a:t> </a:t>
            </a:r>
            <a:r>
              <a:rPr lang="en-US" sz="2800" b="1" dirty="0" err="1"/>
              <a:t>dan</a:t>
            </a:r>
            <a:r>
              <a:rPr lang="en-US" sz="2800" b="1" dirty="0"/>
              <a:t> </a:t>
            </a:r>
            <a:r>
              <a:rPr lang="en-US" sz="2800" b="1" dirty="0" err="1"/>
              <a:t>instrumen</a:t>
            </a:r>
            <a:r>
              <a:rPr lang="en-US" sz="2800" b="1" dirty="0"/>
              <a:t> </a:t>
            </a:r>
            <a:r>
              <a:rPr lang="en-US" sz="2800" b="1" dirty="0" err="1"/>
              <a:t>akreditasi</a:t>
            </a:r>
            <a:r>
              <a:rPr lang="en-US" sz="2800" b="1" dirty="0"/>
              <a:t> </a:t>
            </a:r>
            <a:r>
              <a:rPr lang="en-US" sz="2800" b="1" dirty="0" err="1"/>
              <a:t>mengukur</a:t>
            </a:r>
            <a:r>
              <a:rPr lang="en-US" sz="2800" b="1" dirty="0"/>
              <a:t> </a:t>
            </a:r>
            <a:r>
              <a:rPr lang="en-US" sz="2800" b="1" dirty="0" err="1"/>
              <a:t>dimensi</a:t>
            </a:r>
            <a:r>
              <a:rPr lang="id-ID" sz="2800" b="1" dirty="0"/>
              <a:t> (Perban PT No 2 2017):</a:t>
            </a:r>
            <a:endParaRPr lang="en-US" sz="2800" b="1" dirty="0"/>
          </a:p>
        </p:txBody>
      </p:sp>
      <p:sp>
        <p:nvSpPr>
          <p:cNvPr id="17" name="Chevron 16"/>
          <p:cNvSpPr/>
          <p:nvPr/>
        </p:nvSpPr>
        <p:spPr>
          <a:xfrm>
            <a:off x="1769257" y="104775"/>
            <a:ext cx="571300" cy="6379183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Pentagon 15"/>
          <p:cNvSpPr/>
          <p:nvPr/>
        </p:nvSpPr>
        <p:spPr>
          <a:xfrm>
            <a:off x="2425075" y="127659"/>
            <a:ext cx="6300000" cy="1440000"/>
          </a:xfrm>
          <a:prstGeom prst="homePlate">
            <a:avLst>
              <a:gd name="adj" fmla="val 26596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0000FF"/>
                </a:solidFill>
                <a:cs typeface="Arial" panose="020B0604020202020204" pitchFamily="34" charset="0"/>
              </a:rPr>
              <a:t>1. </a:t>
            </a:r>
            <a:r>
              <a:rPr lang="fi-FI" sz="2000" b="1" i="1" dirty="0">
                <a:solidFill>
                  <a:srgbClr val="FF0000"/>
                </a:solidFill>
              </a:rPr>
              <a:t>mutu kepemimpinan dan kinerja tata kelola</a:t>
            </a:r>
            <a:r>
              <a:rPr lang="fi-FI" sz="2000" b="1" dirty="0">
                <a:solidFill>
                  <a:srgbClr val="0000FF"/>
                </a:solidFill>
              </a:rPr>
              <a:t>: meliputi integritas visi dan misi,</a:t>
            </a:r>
            <a:r>
              <a:rPr lang="id-ID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kepemimpinan</a:t>
            </a:r>
            <a:r>
              <a:rPr lang="en-US" sz="2000" b="1" dirty="0">
                <a:solidFill>
                  <a:srgbClr val="0000FF"/>
                </a:solidFill>
              </a:rPr>
              <a:t> (leadership), </a:t>
            </a:r>
            <a:r>
              <a:rPr lang="en-US" sz="2000" b="1" dirty="0" err="1">
                <a:solidFill>
                  <a:srgbClr val="0000FF"/>
                </a:solidFill>
              </a:rPr>
              <a:t>sistem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manajemen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sumberdaya</a:t>
            </a:r>
            <a:r>
              <a:rPr lang="en-US" sz="2000" b="1" dirty="0">
                <a:solidFill>
                  <a:srgbClr val="0000FF"/>
                </a:solidFill>
              </a:rPr>
              <a:t>, </a:t>
            </a:r>
            <a:r>
              <a:rPr lang="en-US" sz="2000" b="1" dirty="0" err="1">
                <a:solidFill>
                  <a:srgbClr val="0000FF"/>
                </a:solidFill>
              </a:rPr>
              <a:t>kemitraan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strategis</a:t>
            </a:r>
            <a:r>
              <a:rPr lang="id-ID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>
                <a:solidFill>
                  <a:srgbClr val="0000FF"/>
                </a:solidFill>
              </a:rPr>
              <a:t>(strategic partnership), </a:t>
            </a:r>
            <a:r>
              <a:rPr lang="en-US" sz="2000" b="1" dirty="0" err="1">
                <a:solidFill>
                  <a:srgbClr val="0000FF"/>
                </a:solidFill>
              </a:rPr>
              <a:t>dan</a:t>
            </a:r>
            <a:r>
              <a:rPr lang="en-US" sz="2000" b="1" dirty="0">
                <a:solidFill>
                  <a:srgbClr val="0000FF"/>
                </a:solidFill>
              </a:rPr>
              <a:t> SPMI</a:t>
            </a:r>
            <a:endParaRPr lang="en-US" sz="20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8" name="Pentagon 17"/>
          <p:cNvSpPr/>
          <p:nvPr/>
        </p:nvSpPr>
        <p:spPr>
          <a:xfrm>
            <a:off x="2425075" y="1759668"/>
            <a:ext cx="6300000" cy="1440000"/>
          </a:xfrm>
          <a:prstGeom prst="homePlate">
            <a:avLst>
              <a:gd name="adj" fmla="val 26596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0000FF"/>
                </a:solidFill>
                <a:cs typeface="Arial" panose="020B0604020202020204" pitchFamily="34" charset="0"/>
              </a:rPr>
              <a:t>2. </a:t>
            </a:r>
            <a:r>
              <a:rPr lang="en-US" sz="2000" b="1" i="1" dirty="0" err="1">
                <a:solidFill>
                  <a:srgbClr val="FF0000"/>
                </a:solidFill>
              </a:rPr>
              <a:t>mutu</a:t>
            </a:r>
            <a:r>
              <a:rPr lang="en-US" sz="2000" b="1" i="1" dirty="0">
                <a:solidFill>
                  <a:srgbClr val="FF0000"/>
                </a:solidFill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</a:rPr>
              <a:t>dan</a:t>
            </a:r>
            <a:r>
              <a:rPr lang="en-US" sz="2000" b="1" i="1" dirty="0">
                <a:solidFill>
                  <a:srgbClr val="FF0000"/>
                </a:solidFill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</a:rPr>
              <a:t>produktivitas</a:t>
            </a:r>
            <a:r>
              <a:rPr lang="en-US" sz="2000" b="1" i="1" dirty="0">
                <a:solidFill>
                  <a:srgbClr val="FF0000"/>
                </a:solidFill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</a:rPr>
              <a:t>luaran</a:t>
            </a:r>
            <a:r>
              <a:rPr lang="en-US" sz="2000" b="1" i="1" dirty="0">
                <a:solidFill>
                  <a:srgbClr val="FF0000"/>
                </a:solidFill>
              </a:rPr>
              <a:t> (outputs), </a:t>
            </a:r>
            <a:r>
              <a:rPr lang="en-US" sz="2000" b="1" i="1" dirty="0" err="1">
                <a:solidFill>
                  <a:srgbClr val="FF0000"/>
                </a:solidFill>
              </a:rPr>
              <a:t>capaian</a:t>
            </a:r>
            <a:r>
              <a:rPr lang="en-US" sz="2000" b="1" i="1" dirty="0">
                <a:solidFill>
                  <a:srgbClr val="FF0000"/>
                </a:solidFill>
              </a:rPr>
              <a:t> (outcomes), </a:t>
            </a:r>
            <a:r>
              <a:rPr lang="en-US" sz="2000" b="1" i="1" dirty="0" err="1">
                <a:solidFill>
                  <a:srgbClr val="FF0000"/>
                </a:solidFill>
              </a:rPr>
              <a:t>dan</a:t>
            </a:r>
            <a:r>
              <a:rPr lang="en-US" sz="2000" b="1" i="1" dirty="0">
                <a:solidFill>
                  <a:srgbClr val="FF0000"/>
                </a:solidFill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</a:rPr>
              <a:t>dampak</a:t>
            </a:r>
            <a:r>
              <a:rPr lang="en-US" sz="2000" b="1" i="1" dirty="0">
                <a:solidFill>
                  <a:srgbClr val="FF0000"/>
                </a:solidFill>
              </a:rPr>
              <a:t> (impacts)</a:t>
            </a:r>
            <a:r>
              <a:rPr lang="en-US" sz="2000" b="1" dirty="0">
                <a:solidFill>
                  <a:srgbClr val="0000FF"/>
                </a:solidFill>
              </a:rPr>
              <a:t>:</a:t>
            </a:r>
            <a:r>
              <a:rPr lang="id-ID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berupa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kualitas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lulusan</a:t>
            </a:r>
            <a:r>
              <a:rPr lang="en-US" sz="2000" b="1" dirty="0">
                <a:solidFill>
                  <a:srgbClr val="0000FF"/>
                </a:solidFill>
              </a:rPr>
              <a:t>, </a:t>
            </a:r>
            <a:r>
              <a:rPr lang="en-US" sz="2000" b="1" dirty="0" err="1">
                <a:solidFill>
                  <a:srgbClr val="0000FF"/>
                </a:solidFill>
              </a:rPr>
              <a:t>produk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ilmiah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dan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inovasi</a:t>
            </a:r>
            <a:r>
              <a:rPr lang="en-US" sz="2000" b="1" dirty="0">
                <a:solidFill>
                  <a:srgbClr val="0000FF"/>
                </a:solidFill>
              </a:rPr>
              <a:t>, </a:t>
            </a:r>
            <a:r>
              <a:rPr lang="en-US" sz="2000" b="1" dirty="0" err="1">
                <a:solidFill>
                  <a:srgbClr val="0000FF"/>
                </a:solidFill>
              </a:rPr>
              <a:t>serta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kemanfaatan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bagi</a:t>
            </a:r>
            <a:r>
              <a:rPr lang="id-ID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masyarakat</a:t>
            </a:r>
            <a:endParaRPr lang="en-US" sz="20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19" name="Pentagon 18"/>
          <p:cNvSpPr/>
          <p:nvPr/>
        </p:nvSpPr>
        <p:spPr>
          <a:xfrm>
            <a:off x="2425075" y="3314373"/>
            <a:ext cx="6300000" cy="1440000"/>
          </a:xfrm>
          <a:prstGeom prst="homePlate">
            <a:avLst>
              <a:gd name="adj" fmla="val 26596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0000FF"/>
                </a:solidFill>
                <a:cs typeface="Arial" panose="020B0604020202020204" pitchFamily="34" charset="0"/>
              </a:rPr>
              <a:t>3. </a:t>
            </a:r>
            <a:r>
              <a:rPr lang="en-US" sz="2000" b="1" i="1" dirty="0" err="1">
                <a:solidFill>
                  <a:srgbClr val="FF0000"/>
                </a:solidFill>
              </a:rPr>
              <a:t>mutu</a:t>
            </a:r>
            <a:r>
              <a:rPr lang="en-US" sz="2000" b="1" i="1" dirty="0">
                <a:solidFill>
                  <a:srgbClr val="FF0000"/>
                </a:solidFill>
              </a:rPr>
              <a:t> proses</a:t>
            </a:r>
            <a:r>
              <a:rPr lang="en-US" sz="2000" b="1" dirty="0">
                <a:solidFill>
                  <a:srgbClr val="0000FF"/>
                </a:solidFill>
              </a:rPr>
              <a:t>: </a:t>
            </a:r>
            <a:r>
              <a:rPr lang="en-US" sz="2000" b="1" dirty="0" err="1">
                <a:solidFill>
                  <a:srgbClr val="0000FF"/>
                </a:solidFill>
              </a:rPr>
              <a:t>mencakup</a:t>
            </a:r>
            <a:r>
              <a:rPr lang="en-US" sz="2000" b="1" dirty="0">
                <a:solidFill>
                  <a:srgbClr val="0000FF"/>
                </a:solidFill>
              </a:rPr>
              <a:t> proses </a:t>
            </a:r>
            <a:r>
              <a:rPr lang="en-US" sz="2000" b="1" dirty="0" err="1">
                <a:solidFill>
                  <a:srgbClr val="0000FF"/>
                </a:solidFill>
              </a:rPr>
              <a:t>pembelajaran</a:t>
            </a:r>
            <a:r>
              <a:rPr lang="en-US" sz="2000" b="1" dirty="0">
                <a:solidFill>
                  <a:srgbClr val="0000FF"/>
                </a:solidFill>
              </a:rPr>
              <a:t>, </a:t>
            </a:r>
            <a:r>
              <a:rPr lang="en-US" sz="2000" b="1" dirty="0" err="1">
                <a:solidFill>
                  <a:srgbClr val="0000FF"/>
                </a:solidFill>
              </a:rPr>
              <a:t>penelitian</a:t>
            </a:r>
            <a:r>
              <a:rPr lang="en-US" sz="2000" b="1" dirty="0">
                <a:solidFill>
                  <a:srgbClr val="0000FF"/>
                </a:solidFill>
              </a:rPr>
              <a:t>, </a:t>
            </a:r>
            <a:r>
              <a:rPr lang="en-US" sz="2000" b="1" dirty="0" err="1">
                <a:solidFill>
                  <a:srgbClr val="0000FF"/>
                </a:solidFill>
              </a:rPr>
              <a:t>pengabdian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kepada</a:t>
            </a:r>
            <a:r>
              <a:rPr lang="id-ID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masyarakat</a:t>
            </a:r>
            <a:r>
              <a:rPr lang="en-US" sz="2000" b="1" dirty="0">
                <a:solidFill>
                  <a:srgbClr val="0000FF"/>
                </a:solidFill>
              </a:rPr>
              <a:t>, </a:t>
            </a:r>
            <a:r>
              <a:rPr lang="en-US" sz="2000" b="1" dirty="0" err="1">
                <a:solidFill>
                  <a:srgbClr val="0000FF"/>
                </a:solidFill>
              </a:rPr>
              <a:t>dan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suasana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akademik</a:t>
            </a:r>
            <a:endParaRPr lang="en-US" sz="20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20" name="Pentagon 19"/>
          <p:cNvSpPr/>
          <p:nvPr/>
        </p:nvSpPr>
        <p:spPr>
          <a:xfrm>
            <a:off x="2425075" y="4869078"/>
            <a:ext cx="6300000" cy="1440000"/>
          </a:xfrm>
          <a:prstGeom prst="homePlate">
            <a:avLst>
              <a:gd name="adj" fmla="val 26596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0000FF"/>
                </a:solidFill>
                <a:cs typeface="Arial" panose="020B0604020202020204" pitchFamily="34" charset="0"/>
              </a:rPr>
              <a:t>4. </a:t>
            </a:r>
            <a:r>
              <a:rPr lang="en-US" sz="2000" b="1" i="1" dirty="0" err="1">
                <a:solidFill>
                  <a:srgbClr val="FF0000"/>
                </a:solidFill>
              </a:rPr>
              <a:t>kinerja</a:t>
            </a:r>
            <a:r>
              <a:rPr lang="en-US" sz="2000" b="1" i="1" dirty="0">
                <a:solidFill>
                  <a:srgbClr val="FF0000"/>
                </a:solidFill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</a:rPr>
              <a:t>mutu</a:t>
            </a:r>
            <a:r>
              <a:rPr lang="en-US" sz="2000" b="1" i="1" dirty="0">
                <a:solidFill>
                  <a:srgbClr val="FF0000"/>
                </a:solidFill>
              </a:rPr>
              <a:t> input</a:t>
            </a:r>
            <a:r>
              <a:rPr lang="en-US" sz="2000" b="1" dirty="0">
                <a:solidFill>
                  <a:srgbClr val="0000FF"/>
                </a:solidFill>
              </a:rPr>
              <a:t>: </a:t>
            </a:r>
            <a:r>
              <a:rPr lang="en-US" sz="2000" b="1" dirty="0" err="1">
                <a:solidFill>
                  <a:srgbClr val="0000FF"/>
                </a:solidFill>
              </a:rPr>
              <a:t>meliputi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sumber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daya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manusia</a:t>
            </a:r>
            <a:r>
              <a:rPr lang="en-US" sz="2000" b="1" dirty="0">
                <a:solidFill>
                  <a:srgbClr val="0000FF"/>
                </a:solidFill>
              </a:rPr>
              <a:t> (</a:t>
            </a:r>
            <a:r>
              <a:rPr lang="en-US" sz="2000" b="1" dirty="0" err="1">
                <a:solidFill>
                  <a:srgbClr val="0000FF"/>
                </a:solidFill>
              </a:rPr>
              <a:t>dosen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dan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tenaga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kependidikan</a:t>
            </a:r>
            <a:r>
              <a:rPr lang="en-US" sz="2000" b="1" dirty="0">
                <a:solidFill>
                  <a:srgbClr val="0000FF"/>
                </a:solidFill>
              </a:rPr>
              <a:t>),</a:t>
            </a:r>
            <a:r>
              <a:rPr lang="id-ID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mahasiwa</a:t>
            </a:r>
            <a:r>
              <a:rPr lang="en-US" sz="2000" b="1" dirty="0">
                <a:solidFill>
                  <a:srgbClr val="0000FF"/>
                </a:solidFill>
              </a:rPr>
              <a:t>, </a:t>
            </a:r>
            <a:r>
              <a:rPr lang="en-US" sz="2000" b="1" dirty="0" err="1">
                <a:solidFill>
                  <a:srgbClr val="0000FF"/>
                </a:solidFill>
              </a:rPr>
              <a:t>kurikulum</a:t>
            </a:r>
            <a:r>
              <a:rPr lang="en-US" sz="2000" b="1" dirty="0">
                <a:solidFill>
                  <a:srgbClr val="0000FF"/>
                </a:solidFill>
              </a:rPr>
              <a:t>, </a:t>
            </a:r>
            <a:r>
              <a:rPr lang="en-US" sz="2000" b="1" dirty="0" err="1">
                <a:solidFill>
                  <a:srgbClr val="0000FF"/>
                </a:solidFill>
              </a:rPr>
              <a:t>sarana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prasarana</a:t>
            </a:r>
            <a:r>
              <a:rPr lang="en-US" sz="2000" b="1" dirty="0">
                <a:solidFill>
                  <a:srgbClr val="0000FF"/>
                </a:solidFill>
              </a:rPr>
              <a:t>, </a:t>
            </a:r>
            <a:r>
              <a:rPr lang="en-US" sz="2000" b="1" dirty="0" err="1">
                <a:solidFill>
                  <a:srgbClr val="0000FF"/>
                </a:solidFill>
              </a:rPr>
              <a:t>keuangan</a:t>
            </a:r>
            <a:r>
              <a:rPr lang="en-US" sz="2000" b="1" dirty="0">
                <a:solidFill>
                  <a:srgbClr val="0000FF"/>
                </a:solidFill>
              </a:rPr>
              <a:t> (</a:t>
            </a:r>
            <a:r>
              <a:rPr lang="en-US" sz="2000" b="1" dirty="0" err="1">
                <a:solidFill>
                  <a:srgbClr val="0000FF"/>
                </a:solidFill>
              </a:rPr>
              <a:t>pembiayaan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dan</a:t>
            </a:r>
            <a:r>
              <a:rPr lang="en-US" sz="2000" b="1" dirty="0">
                <a:solidFill>
                  <a:srgbClr val="0000FF"/>
                </a:solidFill>
              </a:rPr>
              <a:t> </a:t>
            </a:r>
            <a:r>
              <a:rPr lang="en-US" sz="2000" b="1" dirty="0" err="1">
                <a:solidFill>
                  <a:srgbClr val="0000FF"/>
                </a:solidFill>
              </a:rPr>
              <a:t>pendanaan</a:t>
            </a:r>
            <a:r>
              <a:rPr lang="en-US" sz="2000" b="1" dirty="0">
                <a:solidFill>
                  <a:srgbClr val="0000FF"/>
                </a:solidFill>
              </a:rPr>
              <a:t>)</a:t>
            </a:r>
            <a:endParaRPr lang="en-US" sz="2000" b="1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583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327"/>
            <a:ext cx="7886700" cy="701674"/>
          </a:xfrm>
        </p:spPr>
        <p:txBody>
          <a:bodyPr/>
          <a:lstStyle/>
          <a:p>
            <a:pPr algn="r"/>
            <a:r>
              <a:rPr lang="id-ID" b="1" dirty="0">
                <a:latin typeface="Calibri" panose="020F0502020204030204" pitchFamily="34" charset="0"/>
                <a:cs typeface="Calibri" panose="020F0502020204030204" pitchFamily="34" charset="0"/>
              </a:rPr>
              <a:t>Pemberlakuan akreditasi Baru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idx="1"/>
          </p:nvPr>
        </p:nvSpPr>
        <p:spPr>
          <a:xfrm>
            <a:off x="104028" y="985838"/>
            <a:ext cx="4320000" cy="88106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/>
            <a:r>
              <a:rPr lang="id-ID" sz="2700" dirty="0">
                <a:latin typeface="Calibri" panose="020F0502020204030204" pitchFamily="34" charset="0"/>
                <a:cs typeface="Calibri" panose="020F0502020204030204" pitchFamily="34" charset="0"/>
              </a:rPr>
              <a:t>Akreditasi Institusi (APT): mulai Oktober 2018</a:t>
            </a:r>
            <a:endParaRPr lang="en-US"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76225" y="1971675"/>
            <a:ext cx="3924000" cy="4492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>
          <a:xfrm>
            <a:off x="4705350" y="985838"/>
            <a:ext cx="4320000" cy="82391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/>
            <a:r>
              <a:rPr lang="id-ID" sz="2700" dirty="0">
                <a:latin typeface="Calibri" panose="020F0502020204030204" pitchFamily="34" charset="0"/>
                <a:cs typeface="Calibri" panose="020F0502020204030204" pitchFamily="34" charset="0"/>
              </a:rPr>
              <a:t>Akreditasi Program Studi (APS): mulai Januari 2019</a:t>
            </a:r>
            <a:endParaRPr lang="en-US"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Content Placeholder 5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973241" y="1971675"/>
            <a:ext cx="3943350" cy="4492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8463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9526"/>
            <a:ext cx="9144000" cy="514350"/>
          </a:xfr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id-ID" sz="2800" b="1" dirty="0"/>
              <a:t>Dokumen yang disubmit pada Akreditasi Perguruan Tinggi 3.0</a:t>
            </a:r>
            <a:endParaRPr lang="en-US" sz="2800" b="1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6343" y="1104899"/>
            <a:ext cx="4315631" cy="514351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800" dirty="0"/>
              <a:t>1. Laporan Evaluasi Diri (LED)</a:t>
            </a:r>
            <a:endParaRPr lang="en-US" sz="1800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344" y="1760377"/>
            <a:ext cx="4315631" cy="46499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600575" y="1104899"/>
            <a:ext cx="4305300" cy="523875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id-ID" sz="1800" dirty="0"/>
              <a:t>2. Laporan Kinerja Perguruan Tinggi (LKPT)</a:t>
            </a:r>
            <a:endParaRPr lang="en-US" sz="1800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591050" y="1756488"/>
            <a:ext cx="4314825" cy="46538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15" name="Straight Connector 14"/>
          <p:cNvCxnSpPr>
            <a:stCxn id="5" idx="2"/>
          </p:cNvCxnSpPr>
          <p:nvPr/>
        </p:nvCxnSpPr>
        <p:spPr>
          <a:xfrm>
            <a:off x="4572000" y="523876"/>
            <a:ext cx="0" cy="4095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885950" y="914400"/>
            <a:ext cx="268605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885950" y="904874"/>
            <a:ext cx="0" cy="18000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581525" y="923925"/>
            <a:ext cx="27000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7277100" y="933449"/>
            <a:ext cx="0" cy="18000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0084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797</TotalTime>
  <Words>7689</Words>
  <Application>Microsoft Office PowerPoint</Application>
  <PresentationFormat>On-screen Show (4:3)</PresentationFormat>
  <Paragraphs>740</Paragraphs>
  <Slides>63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63</vt:i4>
      </vt:variant>
    </vt:vector>
  </HeadingPairs>
  <TitlesOfParts>
    <vt:vector size="73" baseType="lpstr">
      <vt:lpstr>AR CENA</vt:lpstr>
      <vt:lpstr>Arial</vt:lpstr>
      <vt:lpstr>Benguiat Bk BT</vt:lpstr>
      <vt:lpstr>Calibri</vt:lpstr>
      <vt:lpstr>Calibri Light</vt:lpstr>
      <vt:lpstr>Times New Roman</vt:lpstr>
      <vt:lpstr>Wingdings</vt:lpstr>
      <vt:lpstr>Office Theme</vt:lpstr>
      <vt:lpstr>Worksheet</vt:lpstr>
      <vt:lpstr>Clip</vt:lpstr>
      <vt:lpstr>Instrumen Akreditasi Perguruan Tinggi 3.0 BAN PT: Laporan Evaluasi Diri dan Laporan Kinerja </vt:lpstr>
      <vt:lpstr>Outline</vt:lpstr>
      <vt:lpstr>Instrument out of date</vt:lpstr>
      <vt:lpstr>Permenristekdikti No. 32 Tahun 2016</vt:lpstr>
      <vt:lpstr>PowerPoint Presentation</vt:lpstr>
      <vt:lpstr>PowerPoint Presentation</vt:lpstr>
      <vt:lpstr>PowerPoint Presentation</vt:lpstr>
      <vt:lpstr>Pemberlakuan akreditasi Baru</vt:lpstr>
      <vt:lpstr>Dokumen yang disubmit pada Akreditasi Perguruan Tinggi 3.0</vt:lpstr>
      <vt:lpstr>Outline</vt:lpstr>
      <vt:lpstr>Dokumen yang disubmit pada Akreditasi Perguruan Tinggi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Outline</vt:lpstr>
      <vt:lpstr>Dokumen yang disubmit pada Akreditasi Perguruan Tinggi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Outline</vt:lpstr>
      <vt:lpstr>PowerPoint Presentation</vt:lpstr>
      <vt:lpstr>PowerPoint Presentation</vt:lpstr>
      <vt:lpstr>Rencana Pengembangan Institusi (Rencana Pengembangan Jangka Panjang, Jangka Menengah, Jangka Pendek) </vt:lpstr>
      <vt:lpstr>PowerPoint Presentation</vt:lpstr>
      <vt:lpstr>PowerPoint Presentation</vt:lpstr>
      <vt:lpstr>PowerPoint Presentation</vt:lpstr>
      <vt:lpstr>PowerPoint Presentation</vt:lpstr>
      <vt:lpstr>Pengolahan Data</vt:lpstr>
      <vt:lpstr>Analisis TOWS</vt:lpstr>
      <vt:lpstr>Analisis Medan Kekuatan</vt:lpstr>
      <vt:lpstr>Analisis situasi</vt:lpstr>
      <vt:lpstr>Identifikasi Akar Masalah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Sosialisasi Instrumen Baru Akreditasi Institusi 3.0 BAN PT</dc:title>
  <dc:creator>Rujito Agus Suwignyo</dc:creator>
  <cp:lastModifiedBy>Endri Boeriswati</cp:lastModifiedBy>
  <cp:revision>57</cp:revision>
  <dcterms:created xsi:type="dcterms:W3CDTF">2018-08-05T00:25:05Z</dcterms:created>
  <dcterms:modified xsi:type="dcterms:W3CDTF">2022-10-15T23:47:42Z</dcterms:modified>
</cp:coreProperties>
</file>