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6" r:id="rId3"/>
    <p:sldId id="270" r:id="rId4"/>
    <p:sldId id="271" r:id="rId5"/>
    <p:sldId id="272" r:id="rId6"/>
    <p:sldId id="261" r:id="rId7"/>
    <p:sldId id="273" r:id="rId8"/>
    <p:sldId id="267" r:id="rId9"/>
    <p:sldId id="257" r:id="rId10"/>
    <p:sldId id="258" r:id="rId11"/>
    <p:sldId id="259" r:id="rId12"/>
    <p:sldId id="260" r:id="rId13"/>
    <p:sldId id="262" r:id="rId14"/>
    <p:sldId id="263" r:id="rId15"/>
    <p:sldId id="264" r:id="rId16"/>
    <p:sldId id="265" r:id="rId17"/>
    <p:sldId id="268" r:id="rId18"/>
    <p:sldId id="269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26" autoAdjust="0"/>
    <p:restoredTop sz="94660"/>
  </p:normalViewPr>
  <p:slideViewPr>
    <p:cSldViewPr snapToGrid="0">
      <p:cViewPr varScale="1">
        <p:scale>
          <a:sx n="72" d="100"/>
          <a:sy n="72" d="100"/>
        </p:scale>
        <p:origin x="45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761999"/>
            <a:ext cx="9141619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70263" y="761999"/>
            <a:ext cx="2925318" cy="5334001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9848" y="1298448"/>
            <a:ext cx="7315200" cy="3255264"/>
          </a:xfrm>
        </p:spPr>
        <p:txBody>
          <a:bodyPr anchor="b">
            <a:normAutofit/>
          </a:bodyPr>
          <a:lstStyle>
            <a:lvl1pPr algn="l">
              <a:defRPr sz="5900" spc="-100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15" y="4670246"/>
            <a:ext cx="7315200" cy="914400"/>
          </a:xfrm>
        </p:spPr>
        <p:txBody>
          <a:bodyPr anchor="t">
            <a:normAutofit/>
          </a:bodyPr>
          <a:lstStyle>
            <a:lvl1pPr marL="0" indent="0" algn="l">
              <a:buNone/>
              <a:defRPr sz="2200" cap="none" spc="0" baseline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DCFF0-2AB3-482F-8903-88F40F671CD3}" type="datetimeFigureOut">
              <a:rPr lang="en-US" smtClean="0"/>
              <a:t>10/16/2022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2702B-E2B3-4B1B-9832-36FAA96F43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94888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DCFF0-2AB3-482F-8903-88F40F671CD3}" type="datetimeFigureOut">
              <a:rPr lang="en-US" smtClean="0"/>
              <a:t>10/16/2022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2702B-E2B3-4B1B-9832-36FAA96F43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04668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81000" y="990600"/>
            <a:ext cx="2819400" cy="4953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67912" y="868680"/>
            <a:ext cx="7315200" cy="5120640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DCFF0-2AB3-482F-8903-88F40F671CD3}" type="datetimeFigureOut">
              <a:rPr lang="en-US" smtClean="0"/>
              <a:t>10/16/2022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2702B-E2B3-4B1B-9832-36FAA96F43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95115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DCFF0-2AB3-482F-8903-88F40F671CD3}" type="datetimeFigureOut">
              <a:rPr lang="en-US" smtClean="0"/>
              <a:t>10/16/2022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2702B-E2B3-4B1B-9832-36FAA96F43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34721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67912" y="1298448"/>
            <a:ext cx="7315200" cy="3255264"/>
          </a:xfrm>
        </p:spPr>
        <p:txBody>
          <a:bodyPr anchor="b">
            <a:normAutofit/>
          </a:bodyPr>
          <a:lstStyle>
            <a:lvl1pPr>
              <a:defRPr sz="5900" b="0" spc="-1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0" y="4672584"/>
            <a:ext cx="7315200" cy="914400"/>
          </a:xfrm>
        </p:spPr>
        <p:txBody>
          <a:bodyPr anchor="t">
            <a:normAutofit/>
          </a:bodyPr>
          <a:lstStyle>
            <a:lvl1pPr marL="0" indent="0">
              <a:buNone/>
              <a:defRPr sz="2200" cap="none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DCFF0-2AB3-482F-8903-88F40F671CD3}" type="datetimeFigureOut">
              <a:rPr lang="en-US" smtClean="0"/>
              <a:t>10/16/2022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2702B-E2B3-4B1B-9832-36FAA96F43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2433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67912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818120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DCFF0-2AB3-482F-8903-88F40F671CD3}" type="datetimeFigureOut">
              <a:rPr lang="en-US" smtClean="0"/>
              <a:t>10/16/2022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2702B-E2B3-4B1B-9832-36FAA96F43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08156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7912" y="1023586"/>
            <a:ext cx="3474720" cy="8077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7912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818463" y="1023586"/>
            <a:ext cx="3474720" cy="813171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818463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DCFF0-2AB3-482F-8903-88F40F671CD3}" type="datetimeFigureOut">
              <a:rPr lang="en-US" smtClean="0"/>
              <a:t>10/16/2022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2702B-E2B3-4B1B-9832-36FAA96F43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3102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DCFF0-2AB3-482F-8903-88F40F671CD3}" type="datetimeFigureOut">
              <a:rPr lang="en-US" smtClean="0"/>
              <a:t>10/16/2022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2702B-E2B3-4B1B-9832-36FAA96F43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81478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DCFF0-2AB3-482F-8903-88F40F671CD3}" type="datetimeFigureOut">
              <a:rPr lang="en-US" smtClean="0"/>
              <a:t>10/16/2022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2702B-E2B3-4B1B-9832-36FAA96F43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86269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67912" y="868680"/>
            <a:ext cx="731520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4176"/>
            <a:ext cx="2834640" cy="2321990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DCFF0-2AB3-482F-8903-88F40F671CD3}" type="datetimeFigureOut">
              <a:rPr lang="en-US" smtClean="0"/>
              <a:t>10/16/2022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2702B-E2B3-4B1B-9832-36FAA96F43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01465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570644" y="767419"/>
            <a:ext cx="8115230" cy="5330952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3008"/>
            <a:ext cx="2834640" cy="2322576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DCFF0-2AB3-482F-8903-88F40F671CD3}" type="datetimeFigureOut">
              <a:rPr lang="en-US" smtClean="0"/>
              <a:t>10/16/2022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3499101" y="6356350"/>
            <a:ext cx="5911517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2702B-E2B3-4B1B-9832-36FAA96F43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66318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758952"/>
            <a:ext cx="3443590" cy="5330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2919" y="1123837"/>
            <a:ext cx="2947482" cy="46011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>
            <a:off x="11815864" y="758952"/>
            <a:ext cx="384048" cy="5330952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9268" y="864108"/>
            <a:ext cx="7315200" cy="51206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62465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9FDCFF0-2AB3-482F-8903-88F40F671CD3}" type="datetimeFigureOut">
              <a:rPr lang="en-US" smtClean="0"/>
              <a:t>10/16/2022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69268" y="6356350"/>
            <a:ext cx="59115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/>
                </a:solidFill>
              </a:defRPr>
            </a:lvl1pPr>
          </a:lstStyle>
          <a:p>
            <a:fld id="{9952702B-E2B3-4B1B-9832-36FAA96F43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62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spc="-60" baseline="0">
          <a:solidFill>
            <a:srgbClr val="FFFFFF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/>
        </a:buClr>
        <a:buFont typeface="Wingdings 2" pitchFamily="18" charset="2"/>
        <a:buChar char="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5525B9-AB02-4F82-95E2-FE79BAA9129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 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PEDOMAN PENYUSUNAN APT</a:t>
            </a:r>
          </a:p>
        </p:txBody>
      </p:sp>
    </p:spTree>
    <p:extLst>
      <p:ext uri="{BB962C8B-B14F-4D97-AF65-F5344CB8AC3E}">
        <p14:creationId xmlns:p14="http://schemas.microsoft.com/office/powerpoint/2010/main" val="10401924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B703A3-FC8E-4193-8777-FBACBBD464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2. </a:t>
            </a:r>
            <a:r>
              <a:rPr lang="en-US" dirty="0" err="1">
                <a:solidFill>
                  <a:schemeClr val="tx1"/>
                </a:solidFill>
              </a:rPr>
              <a:t>Menyusun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Mekanisme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Strategi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Pencapaian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EC36BD-531D-48C8-BCDA-32037520AF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AutoNum type="alphaLcPeriod"/>
            </a:pPr>
            <a:r>
              <a:rPr lang="en-US" sz="2400" dirty="0" err="1"/>
              <a:t>Mencari</a:t>
            </a:r>
            <a:r>
              <a:rPr lang="en-US" sz="2400" dirty="0"/>
              <a:t> </a:t>
            </a:r>
            <a:r>
              <a:rPr lang="en-US" sz="2400" dirty="0" err="1"/>
              <a:t>dokumen</a:t>
            </a:r>
            <a:r>
              <a:rPr lang="en-US" sz="2400" dirty="0"/>
              <a:t> </a:t>
            </a:r>
            <a:r>
              <a:rPr lang="en-US" sz="2400" dirty="0" err="1"/>
              <a:t>strategi</a:t>
            </a:r>
            <a:r>
              <a:rPr lang="en-US" sz="2400" dirty="0"/>
              <a:t> </a:t>
            </a:r>
            <a:r>
              <a:rPr lang="en-US" sz="2400" dirty="0" err="1"/>
              <a:t>pencapaian</a:t>
            </a:r>
            <a:r>
              <a:rPr lang="en-US" sz="2400" dirty="0"/>
              <a:t> (RSB)  dan RENOP/RKAL yang </a:t>
            </a:r>
            <a:r>
              <a:rPr lang="en-US" sz="2400" dirty="0" err="1"/>
              <a:t>sudah</a:t>
            </a:r>
            <a:r>
              <a:rPr lang="en-US" sz="2400" dirty="0"/>
              <a:t> </a:t>
            </a:r>
            <a:r>
              <a:rPr lang="en-US" sz="2400" dirty="0" err="1"/>
              <a:t>ada</a:t>
            </a:r>
            <a:r>
              <a:rPr lang="en-US" sz="2400" dirty="0"/>
              <a:t> di </a:t>
            </a:r>
            <a:r>
              <a:rPr lang="en-US" sz="2400" dirty="0" err="1"/>
              <a:t>tingkat</a:t>
            </a:r>
            <a:r>
              <a:rPr lang="en-US" sz="2400" dirty="0"/>
              <a:t> </a:t>
            </a:r>
            <a:r>
              <a:rPr lang="en-US" sz="2400" dirty="0" err="1"/>
              <a:t>Universitas</a:t>
            </a:r>
            <a:r>
              <a:rPr lang="en-US" sz="2400" dirty="0"/>
              <a:t>, Lembaga, dan </a:t>
            </a:r>
            <a:r>
              <a:rPr lang="en-US" sz="2400" dirty="0" err="1"/>
              <a:t>Fakultas</a:t>
            </a:r>
            <a:endParaRPr lang="en-US" sz="2400" dirty="0"/>
          </a:p>
          <a:p>
            <a:pPr marL="514350" indent="-514350">
              <a:buAutoNum type="alphaLcPeriod"/>
            </a:pPr>
            <a:r>
              <a:rPr lang="en-US" sz="2400" dirty="0" err="1"/>
              <a:t>Menulis</a:t>
            </a:r>
            <a:r>
              <a:rPr lang="en-US" sz="2400" dirty="0"/>
              <a:t> </a:t>
            </a:r>
            <a:r>
              <a:rPr lang="en-US" sz="2400" dirty="0" err="1"/>
              <a:t>mekanisme</a:t>
            </a:r>
            <a:r>
              <a:rPr lang="en-US" sz="2400" dirty="0"/>
              <a:t> </a:t>
            </a:r>
            <a:r>
              <a:rPr lang="en-US" sz="2400" dirty="0" err="1"/>
              <a:t>penetapan</a:t>
            </a:r>
            <a:r>
              <a:rPr lang="en-US" sz="2400" dirty="0"/>
              <a:t> </a:t>
            </a:r>
            <a:r>
              <a:rPr lang="en-US" sz="2400" dirty="0" err="1"/>
              <a:t>starategi</a:t>
            </a:r>
            <a:r>
              <a:rPr lang="en-US" sz="2400" dirty="0"/>
              <a:t> </a:t>
            </a:r>
            <a:r>
              <a:rPr lang="en-US" sz="2400" dirty="0" err="1"/>
              <a:t>pencapaian</a:t>
            </a:r>
            <a:r>
              <a:rPr lang="en-US" sz="2400" dirty="0"/>
              <a:t> </a:t>
            </a:r>
            <a:r>
              <a:rPr lang="en-US" sz="2400" dirty="0" err="1"/>
              <a:t>didukung</a:t>
            </a:r>
            <a:r>
              <a:rPr lang="en-US" sz="2400" dirty="0"/>
              <a:t> oleh data dan </a:t>
            </a:r>
            <a:r>
              <a:rPr lang="en-US" sz="2400" dirty="0" err="1"/>
              <a:t>kebijakan</a:t>
            </a:r>
            <a:endParaRPr lang="en-US" sz="2400" dirty="0"/>
          </a:p>
          <a:p>
            <a:pPr marL="514350" indent="-514350">
              <a:buAutoNum type="alphaLcPeriod"/>
            </a:pPr>
            <a:r>
              <a:rPr lang="en-US" sz="2400" dirty="0" err="1"/>
              <a:t>Menulis</a:t>
            </a:r>
            <a:r>
              <a:rPr lang="en-US" sz="2400" dirty="0"/>
              <a:t> </a:t>
            </a:r>
            <a:r>
              <a:rPr lang="en-US" sz="2400" dirty="0" err="1"/>
              <a:t>strategi</a:t>
            </a:r>
            <a:r>
              <a:rPr lang="en-US" sz="2400" dirty="0"/>
              <a:t> </a:t>
            </a:r>
            <a:r>
              <a:rPr lang="en-US" sz="2400" dirty="0" err="1"/>
              <a:t>pencapaian</a:t>
            </a:r>
            <a:r>
              <a:rPr lang="en-US" sz="2400" dirty="0"/>
              <a:t> </a:t>
            </a:r>
            <a:r>
              <a:rPr lang="en-US" sz="2400" dirty="0" err="1"/>
              <a:t>setiap</a:t>
            </a:r>
            <a:r>
              <a:rPr lang="en-US" sz="2400" dirty="0"/>
              <a:t> </a:t>
            </a:r>
            <a:r>
              <a:rPr lang="en-US" sz="2400" dirty="0" err="1"/>
              <a:t>kriteria</a:t>
            </a:r>
            <a:r>
              <a:rPr lang="en-US" sz="2400" dirty="0"/>
              <a:t> </a:t>
            </a:r>
            <a:r>
              <a:rPr lang="en-US" sz="2400" dirty="0" err="1"/>
              <a:t>dengan</a:t>
            </a:r>
            <a:r>
              <a:rPr lang="en-US" sz="2400" dirty="0"/>
              <a:t> </a:t>
            </a:r>
            <a:r>
              <a:rPr lang="en-US" sz="2400" dirty="0" err="1"/>
              <a:t>memuat</a:t>
            </a:r>
            <a:r>
              <a:rPr lang="en-US" sz="2400" dirty="0"/>
              <a:t> </a:t>
            </a:r>
            <a:r>
              <a:rPr lang="en-US" sz="2400" dirty="0" err="1"/>
              <a:t>strategi</a:t>
            </a:r>
            <a:r>
              <a:rPr lang="en-US" sz="2400" dirty="0"/>
              <a:t> </a:t>
            </a:r>
            <a:r>
              <a:rPr lang="en-US" sz="2400" dirty="0" err="1"/>
              <a:t>utama</a:t>
            </a:r>
            <a:r>
              <a:rPr lang="en-US" sz="2400" dirty="0"/>
              <a:t> dan alternative </a:t>
            </a:r>
            <a:r>
              <a:rPr lang="en-US" sz="2400" dirty="0" err="1"/>
              <a:t>serta</a:t>
            </a:r>
            <a:r>
              <a:rPr lang="en-US" sz="2400" dirty="0"/>
              <a:t> </a:t>
            </a:r>
            <a:r>
              <a:rPr lang="en-US" sz="2400" dirty="0" err="1"/>
              <a:t>strategi</a:t>
            </a:r>
            <a:r>
              <a:rPr lang="en-US" sz="2400" dirty="0"/>
              <a:t> yang </a:t>
            </a:r>
            <a:r>
              <a:rPr lang="en-US" sz="2400" dirty="0" err="1"/>
              <a:t>dipilih</a:t>
            </a:r>
            <a:r>
              <a:rPr lang="en-US" sz="2400" dirty="0"/>
              <a:t> </a:t>
            </a:r>
            <a:r>
              <a:rPr lang="en-US" sz="2400" dirty="0" err="1"/>
              <a:t>dengan</a:t>
            </a:r>
            <a:r>
              <a:rPr lang="en-US" sz="2400" dirty="0"/>
              <a:t> </a:t>
            </a:r>
            <a:r>
              <a:rPr lang="en-US" sz="2400" dirty="0" err="1"/>
              <a:t>didukung</a:t>
            </a:r>
            <a:r>
              <a:rPr lang="en-US" sz="2400" dirty="0"/>
              <a:t> data dan </a:t>
            </a:r>
            <a:r>
              <a:rPr lang="en-US" sz="2400" dirty="0" err="1"/>
              <a:t>dianalisis</a:t>
            </a:r>
            <a:endParaRPr lang="en-US" sz="2400" dirty="0"/>
          </a:p>
          <a:p>
            <a:pPr marL="514350" indent="-514350">
              <a:buAutoNum type="alphaLcPeriod"/>
            </a:pPr>
            <a:endParaRPr lang="en-US" sz="2400" dirty="0"/>
          </a:p>
          <a:p>
            <a:pPr marL="514350" indent="-514350">
              <a:buAutoNum type="alphaLcPeriod"/>
            </a:pPr>
            <a:endParaRPr lang="en-US" sz="2400" dirty="0"/>
          </a:p>
          <a:p>
            <a:pPr marL="514350" indent="-514350">
              <a:buAutoNum type="alphaLcPeriod"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1549706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313DE9-B4D9-4870-A602-21AC214175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4. </a:t>
            </a:r>
            <a:r>
              <a:rPr lang="en-US" dirty="0" err="1"/>
              <a:t>indikator</a:t>
            </a:r>
            <a:r>
              <a:rPr lang="en-US" dirty="0"/>
              <a:t> </a:t>
            </a:r>
            <a:r>
              <a:rPr lang="en-US" dirty="0" err="1"/>
              <a:t>utama</a:t>
            </a:r>
            <a:r>
              <a:rPr lang="en-US" dirty="0"/>
              <a:t> pada </a:t>
            </a:r>
            <a:r>
              <a:rPr lang="en-US" dirty="0" err="1"/>
              <a:t>setiap</a:t>
            </a:r>
            <a:r>
              <a:rPr lang="en-US" dirty="0"/>
              <a:t> </a:t>
            </a:r>
            <a:r>
              <a:rPr lang="en-US" dirty="0" err="1"/>
              <a:t>kriteria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BB2D93-C56A-401D-B905-23672EEF62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err="1"/>
              <a:t>Menjelaskan</a:t>
            </a:r>
            <a:r>
              <a:rPr lang="en-US" dirty="0"/>
              <a:t> target </a:t>
            </a:r>
            <a:r>
              <a:rPr lang="en-US" dirty="0" err="1"/>
              <a:t>jangka</a:t>
            </a:r>
            <a:r>
              <a:rPr lang="en-US" dirty="0"/>
              <a:t> </a:t>
            </a:r>
            <a:r>
              <a:rPr lang="en-US" dirty="0" err="1"/>
              <a:t>panjang</a:t>
            </a:r>
            <a:r>
              <a:rPr lang="en-US" dirty="0"/>
              <a:t>, </a:t>
            </a:r>
            <a:r>
              <a:rPr lang="en-US" dirty="0" err="1"/>
              <a:t>menengah</a:t>
            </a:r>
            <a:r>
              <a:rPr lang="en-US" dirty="0"/>
              <a:t>, dan </a:t>
            </a:r>
            <a:r>
              <a:rPr lang="en-US" dirty="0" err="1"/>
              <a:t>pendek</a:t>
            </a:r>
            <a:r>
              <a:rPr lang="en-US" dirty="0"/>
              <a:t>  yang </a:t>
            </a:r>
            <a:r>
              <a:rPr lang="en-US" dirty="0" err="1"/>
              <a:t>ada</a:t>
            </a:r>
            <a:r>
              <a:rPr lang="en-US" dirty="0"/>
              <a:t> pada indicator </a:t>
            </a:r>
            <a:r>
              <a:rPr lang="en-US" dirty="0" err="1"/>
              <a:t>utama</a:t>
            </a:r>
            <a:r>
              <a:rPr lang="en-US" dirty="0"/>
              <a:t> </a:t>
            </a:r>
            <a:r>
              <a:rPr lang="en-US" dirty="0" err="1"/>
              <a:t>lihat</a:t>
            </a:r>
            <a:r>
              <a:rPr lang="en-US" dirty="0"/>
              <a:t> </a:t>
            </a:r>
            <a:r>
              <a:rPr lang="en-US" dirty="0" err="1"/>
              <a:t>standar</a:t>
            </a:r>
            <a:r>
              <a:rPr lang="en-US" dirty="0"/>
              <a:t> SN </a:t>
            </a:r>
            <a:r>
              <a:rPr lang="en-US" dirty="0" err="1"/>
              <a:t>Dikti</a:t>
            </a:r>
            <a:endParaRPr lang="en-US" dirty="0"/>
          </a:p>
          <a:p>
            <a:r>
              <a:rPr lang="en-US" dirty="0" err="1"/>
              <a:t>Mendeskripsikan</a:t>
            </a:r>
            <a:r>
              <a:rPr lang="en-US" dirty="0"/>
              <a:t> </a:t>
            </a:r>
            <a:r>
              <a:rPr lang="en-US" dirty="0" err="1"/>
              <a:t>capaian</a:t>
            </a:r>
            <a:r>
              <a:rPr lang="en-US" dirty="0"/>
              <a:t> indictor </a:t>
            </a:r>
            <a:r>
              <a:rPr lang="en-US" dirty="0" err="1"/>
              <a:t>utama</a:t>
            </a:r>
            <a:r>
              <a:rPr lang="en-US" dirty="0"/>
              <a:t> yang </a:t>
            </a:r>
            <a:r>
              <a:rPr lang="en-US" dirty="0" err="1"/>
              <a:t>tertulis</a:t>
            </a:r>
            <a:r>
              <a:rPr lang="en-US" dirty="0"/>
              <a:t> di LKPT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membuat</a:t>
            </a:r>
            <a:r>
              <a:rPr lang="en-US" dirty="0"/>
              <a:t> </a:t>
            </a:r>
            <a:r>
              <a:rPr lang="en-US" dirty="0" err="1"/>
              <a:t>grafik</a:t>
            </a:r>
            <a:r>
              <a:rPr lang="en-US" dirty="0"/>
              <a:t> dan </a:t>
            </a:r>
            <a:r>
              <a:rPr lang="en-US" dirty="0" err="1"/>
              <a:t>atau</a:t>
            </a:r>
            <a:r>
              <a:rPr lang="en-US" dirty="0"/>
              <a:t> diagram.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07259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313DE9-B4D9-4870-A602-21AC214175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4. </a:t>
            </a:r>
            <a:r>
              <a:rPr lang="en-US" dirty="0" err="1">
                <a:solidFill>
                  <a:schemeClr val="tx1"/>
                </a:solidFill>
              </a:rPr>
              <a:t>indikator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tambahan</a:t>
            </a:r>
            <a:r>
              <a:rPr lang="en-US" dirty="0">
                <a:solidFill>
                  <a:schemeClr val="tx1"/>
                </a:solidFill>
              </a:rPr>
              <a:t> pada </a:t>
            </a:r>
            <a:r>
              <a:rPr lang="en-US" dirty="0" err="1">
                <a:solidFill>
                  <a:schemeClr val="tx1"/>
                </a:solidFill>
              </a:rPr>
              <a:t>setiap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kriteria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F4EC82-01B0-48A4-B642-99E7DA7C1C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err="1"/>
              <a:t>Menjelaskan</a:t>
            </a:r>
            <a:r>
              <a:rPr lang="en-US" sz="2400" dirty="0"/>
              <a:t> </a:t>
            </a:r>
            <a:r>
              <a:rPr lang="en-US" sz="2400" dirty="0" err="1"/>
              <a:t>indikator</a:t>
            </a:r>
            <a:r>
              <a:rPr lang="en-US" sz="2400" dirty="0"/>
              <a:t> </a:t>
            </a:r>
            <a:r>
              <a:rPr lang="en-US" sz="2400" dirty="0" err="1"/>
              <a:t>tambahan</a:t>
            </a:r>
            <a:r>
              <a:rPr lang="en-US" sz="2400" dirty="0"/>
              <a:t> , indicator yang </a:t>
            </a:r>
            <a:r>
              <a:rPr lang="en-US" sz="2400" dirty="0" err="1"/>
              <a:t>ditetapkan</a:t>
            </a:r>
            <a:r>
              <a:rPr lang="en-US" sz="2400" dirty="0"/>
              <a:t> oleh UNIV yang </a:t>
            </a:r>
            <a:r>
              <a:rPr lang="en-US" sz="2400" dirty="0" err="1"/>
              <a:t>melampaui</a:t>
            </a:r>
            <a:r>
              <a:rPr lang="en-US" sz="2400" dirty="0"/>
              <a:t> </a:t>
            </a:r>
            <a:r>
              <a:rPr lang="en-US" sz="2400" dirty="0" err="1"/>
              <a:t>indikator</a:t>
            </a:r>
            <a:r>
              <a:rPr lang="en-US" sz="2400" dirty="0"/>
              <a:t> yang </a:t>
            </a:r>
            <a:r>
              <a:rPr lang="en-US" sz="2400" dirty="0" err="1"/>
              <a:t>ditetapkan</a:t>
            </a:r>
            <a:r>
              <a:rPr lang="en-US" sz="2400" dirty="0"/>
              <a:t> SN-</a:t>
            </a:r>
            <a:r>
              <a:rPr lang="en-US" sz="2400" dirty="0" err="1"/>
              <a:t>Dikti</a:t>
            </a:r>
            <a:endParaRPr lang="en-US" sz="2400" dirty="0"/>
          </a:p>
          <a:p>
            <a:r>
              <a:rPr lang="en-US" sz="2400" dirty="0"/>
              <a:t>Data </a:t>
            </a:r>
            <a:r>
              <a:rPr lang="en-US" sz="2400" dirty="0" err="1"/>
              <a:t>indikator</a:t>
            </a:r>
            <a:r>
              <a:rPr lang="en-US" sz="2400" dirty="0"/>
              <a:t> </a:t>
            </a:r>
            <a:r>
              <a:rPr lang="en-US" sz="2400" dirty="0" err="1"/>
              <a:t>kinerja</a:t>
            </a:r>
            <a:r>
              <a:rPr lang="en-US" sz="2400" dirty="0"/>
              <a:t> </a:t>
            </a:r>
            <a:r>
              <a:rPr lang="en-US" sz="2400" dirty="0" err="1"/>
              <a:t>tambahan</a:t>
            </a:r>
            <a:r>
              <a:rPr lang="en-US" sz="2400" dirty="0"/>
              <a:t> yang sahih </a:t>
            </a:r>
            <a:r>
              <a:rPr lang="en-US" sz="2400" dirty="0" err="1"/>
              <a:t>harus</a:t>
            </a:r>
            <a:r>
              <a:rPr lang="en-US" sz="2400" dirty="0"/>
              <a:t> </a:t>
            </a:r>
            <a:r>
              <a:rPr lang="en-US" sz="2400" dirty="0" err="1"/>
              <a:t>terukur</a:t>
            </a:r>
            <a:r>
              <a:rPr lang="en-US" sz="2400" dirty="0"/>
              <a:t>, </a:t>
            </a:r>
            <a:r>
              <a:rPr lang="en-US" sz="2400" dirty="0" err="1"/>
              <a:t>ter</a:t>
            </a:r>
            <a:r>
              <a:rPr lang="en-US" sz="2400" dirty="0"/>
              <a:t> monitor, </a:t>
            </a:r>
            <a:r>
              <a:rPr lang="en-US" sz="2400" dirty="0" err="1"/>
              <a:t>dikaji</a:t>
            </a:r>
            <a:r>
              <a:rPr lang="en-US" sz="2400" dirty="0"/>
              <a:t>, dan </a:t>
            </a:r>
            <a:r>
              <a:rPr lang="en-US" sz="2400" dirty="0" err="1"/>
              <a:t>dianalisis</a:t>
            </a:r>
            <a:r>
              <a:rPr lang="en-US" sz="2400" dirty="0"/>
              <a:t> </a:t>
            </a:r>
            <a:r>
              <a:rPr lang="en-US" sz="2400" dirty="0" err="1"/>
              <a:t>untuk</a:t>
            </a:r>
            <a:r>
              <a:rPr lang="en-US" sz="2400" dirty="0"/>
              <a:t> </a:t>
            </a:r>
            <a:r>
              <a:rPr lang="en-US" sz="2400" dirty="0" err="1"/>
              <a:t>perbaikan</a:t>
            </a:r>
            <a:r>
              <a:rPr lang="en-US" sz="2400" dirty="0"/>
              <a:t> </a:t>
            </a:r>
            <a:r>
              <a:rPr lang="en-US" sz="2400" dirty="0" err="1"/>
              <a:t>berkelanjutan</a:t>
            </a:r>
            <a:r>
              <a:rPr lang="en-US" sz="2400" dirty="0"/>
              <a:t>.   </a:t>
            </a:r>
          </a:p>
        </p:txBody>
      </p:sp>
    </p:spTree>
    <p:extLst>
      <p:ext uri="{BB962C8B-B14F-4D97-AF65-F5344CB8AC3E}">
        <p14:creationId xmlns:p14="http://schemas.microsoft.com/office/powerpoint/2010/main" val="13682465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5DEFA8-B15B-4EAA-A180-55CCFB69B2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>
                <a:solidFill>
                  <a:schemeClr val="tx1"/>
                </a:solidFill>
              </a:rPr>
              <a:t>Evaluasi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en-US" b="1" dirty="0" err="1">
                <a:solidFill>
                  <a:schemeClr val="tx1"/>
                </a:solidFill>
              </a:rPr>
              <a:t>Capaian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en-US" b="1" dirty="0" err="1">
                <a:solidFill>
                  <a:schemeClr val="tx1"/>
                </a:solidFill>
              </a:rPr>
              <a:t>Kinerja</a:t>
            </a:r>
            <a:br>
              <a:rPr lang="en-US" dirty="0">
                <a:solidFill>
                  <a:schemeClr val="tx1"/>
                </a:solidFill>
              </a:rPr>
            </a:b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710CC86-53A1-417F-ACB1-E1B1150808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err="1">
                <a:solidFill>
                  <a:schemeClr val="tx1"/>
                </a:solidFill>
              </a:rPr>
              <a:t>Mendeskripsikan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pencapaian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kinerja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setiap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kriteria</a:t>
            </a:r>
            <a:r>
              <a:rPr lang="en-US" sz="2400" dirty="0">
                <a:solidFill>
                  <a:schemeClr val="tx1"/>
                </a:solidFill>
              </a:rPr>
              <a:t> yang </a:t>
            </a:r>
            <a:r>
              <a:rPr lang="en-US" sz="2400" dirty="0" err="1">
                <a:solidFill>
                  <a:schemeClr val="tx1"/>
                </a:solidFill>
              </a:rPr>
              <a:t>telah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ditetapkan</a:t>
            </a:r>
            <a:r>
              <a:rPr lang="en-US" sz="2400" dirty="0">
                <a:solidFill>
                  <a:schemeClr val="tx1"/>
                </a:solidFill>
              </a:rPr>
              <a:t>. </a:t>
            </a:r>
          </a:p>
          <a:p>
            <a:r>
              <a:rPr lang="en-US" sz="2400" dirty="0" err="1">
                <a:solidFill>
                  <a:schemeClr val="tx1"/>
                </a:solidFill>
              </a:rPr>
              <a:t>Capaian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kinerja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harus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diukur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dengan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metoda</a:t>
            </a:r>
            <a:r>
              <a:rPr lang="en-US" sz="2400" dirty="0">
                <a:solidFill>
                  <a:schemeClr val="tx1"/>
                </a:solidFill>
              </a:rPr>
              <a:t> yang </a:t>
            </a:r>
            <a:r>
              <a:rPr lang="en-US" sz="2400" dirty="0" err="1">
                <a:solidFill>
                  <a:schemeClr val="tx1"/>
                </a:solidFill>
              </a:rPr>
              <a:t>tepat</a:t>
            </a:r>
            <a:r>
              <a:rPr lang="en-US" sz="2400" dirty="0">
                <a:solidFill>
                  <a:schemeClr val="tx1"/>
                </a:solidFill>
              </a:rPr>
              <a:t>, dan </a:t>
            </a:r>
            <a:r>
              <a:rPr lang="en-US" sz="2400" dirty="0" err="1">
                <a:solidFill>
                  <a:schemeClr val="tx1"/>
                </a:solidFill>
              </a:rPr>
              <a:t>hasilnya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dianalisis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serta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dievaluasi</a:t>
            </a:r>
            <a:r>
              <a:rPr lang="en-US" sz="2400" dirty="0">
                <a:solidFill>
                  <a:schemeClr val="tx1"/>
                </a:solidFill>
              </a:rPr>
              <a:t>.</a:t>
            </a:r>
          </a:p>
          <a:p>
            <a:pPr algn="just"/>
            <a:r>
              <a:rPr lang="en-US" sz="2400" dirty="0" err="1">
                <a:solidFill>
                  <a:schemeClr val="tx1"/>
                </a:solidFill>
              </a:rPr>
              <a:t>Menganalisis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keberhasilan</a:t>
            </a:r>
            <a:r>
              <a:rPr lang="en-US" sz="2400" dirty="0">
                <a:solidFill>
                  <a:schemeClr val="tx1"/>
                </a:solidFill>
              </a:rPr>
              <a:t> dan/</a:t>
            </a:r>
            <a:r>
              <a:rPr lang="en-US" sz="2400" dirty="0" err="1">
                <a:solidFill>
                  <a:schemeClr val="tx1"/>
                </a:solidFill>
              </a:rPr>
              <a:t>atau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ketidakberhasilan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dengan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langkah-langkah</a:t>
            </a:r>
            <a:r>
              <a:rPr lang="en-US" sz="2400" dirty="0">
                <a:solidFill>
                  <a:schemeClr val="tx1"/>
                </a:solidFill>
              </a:rPr>
              <a:t> : </a:t>
            </a:r>
            <a:r>
              <a:rPr lang="en-US" sz="2400" dirty="0" err="1">
                <a:solidFill>
                  <a:schemeClr val="tx1"/>
                </a:solidFill>
              </a:rPr>
              <a:t>identifikasi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akar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masalah</a:t>
            </a:r>
            <a:r>
              <a:rPr lang="en-US" sz="2400" dirty="0">
                <a:solidFill>
                  <a:schemeClr val="tx1"/>
                </a:solidFill>
              </a:rPr>
              <a:t>, </a:t>
            </a:r>
            <a:r>
              <a:rPr lang="en-US" sz="2400" dirty="0" err="1">
                <a:solidFill>
                  <a:schemeClr val="tx1"/>
                </a:solidFill>
              </a:rPr>
              <a:t>faktor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pendukung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keberhasilan</a:t>
            </a:r>
            <a:r>
              <a:rPr lang="en-US" sz="2400" dirty="0">
                <a:solidFill>
                  <a:schemeClr val="tx1"/>
                </a:solidFill>
              </a:rPr>
              <a:t> dan </a:t>
            </a:r>
            <a:r>
              <a:rPr lang="en-US" sz="2400" dirty="0" err="1">
                <a:solidFill>
                  <a:schemeClr val="tx1"/>
                </a:solidFill>
              </a:rPr>
              <a:t>faktor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penghambat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ketercapaian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standar</a:t>
            </a:r>
            <a:r>
              <a:rPr lang="en-US" sz="2400" dirty="0">
                <a:solidFill>
                  <a:schemeClr val="tx1"/>
                </a:solidFill>
              </a:rPr>
              <a:t> pada </a:t>
            </a:r>
            <a:r>
              <a:rPr lang="en-US" sz="2400" dirty="0" err="1">
                <a:solidFill>
                  <a:schemeClr val="tx1"/>
                </a:solidFill>
              </a:rPr>
              <a:t>setiap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kriteria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serta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tindaklanjut</a:t>
            </a:r>
            <a:r>
              <a:rPr lang="en-US" sz="2400" dirty="0">
                <a:solidFill>
                  <a:schemeClr val="tx1"/>
                </a:solidFill>
              </a:rPr>
              <a:t> yang </a:t>
            </a:r>
            <a:r>
              <a:rPr lang="en-US" sz="2400" dirty="0" err="1">
                <a:solidFill>
                  <a:schemeClr val="tx1"/>
                </a:solidFill>
              </a:rPr>
              <a:t>akan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dilakukan</a:t>
            </a:r>
            <a:r>
              <a:rPr lang="en-US" sz="2400" dirty="0">
                <a:solidFill>
                  <a:schemeClr val="tx1"/>
                </a:solidFill>
              </a:rPr>
              <a:t> UNIV. </a:t>
            </a:r>
          </a:p>
        </p:txBody>
      </p:sp>
    </p:spTree>
    <p:extLst>
      <p:ext uri="{BB962C8B-B14F-4D97-AF65-F5344CB8AC3E}">
        <p14:creationId xmlns:p14="http://schemas.microsoft.com/office/powerpoint/2010/main" val="362284390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1DD8BD-5732-43E4-A5FA-72E5C3EC43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>
                <a:solidFill>
                  <a:schemeClr val="tx1"/>
                </a:solidFill>
              </a:rPr>
              <a:t>Penjaminan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Mutu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8645A3-7EE7-439E-BF05-89962FE31C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err="1">
                <a:solidFill>
                  <a:schemeClr val="tx1"/>
                </a:solidFill>
              </a:rPr>
              <a:t>Mendeskripsikan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sistem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penjaminan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mutu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setiap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kriteria</a:t>
            </a:r>
            <a:r>
              <a:rPr lang="en-US" sz="2800" dirty="0">
                <a:solidFill>
                  <a:schemeClr val="tx1"/>
                </a:solidFill>
              </a:rPr>
              <a:t> yang </a:t>
            </a:r>
            <a:r>
              <a:rPr lang="en-US" sz="2800" dirty="0" err="1">
                <a:solidFill>
                  <a:schemeClr val="tx1"/>
                </a:solidFill>
              </a:rPr>
              <a:t>telah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ditetapkan</a:t>
            </a:r>
            <a:r>
              <a:rPr lang="en-US" sz="2800" dirty="0">
                <a:solidFill>
                  <a:schemeClr val="tx1"/>
                </a:solidFill>
              </a:rPr>
              <a:t> dan </a:t>
            </a:r>
            <a:r>
              <a:rPr lang="en-US" sz="2800" dirty="0" err="1">
                <a:solidFill>
                  <a:schemeClr val="tx1"/>
                </a:solidFill>
              </a:rPr>
              <a:t>dilaksanakan</a:t>
            </a:r>
            <a:endParaRPr lang="en-US" sz="2800" dirty="0">
              <a:solidFill>
                <a:schemeClr val="tx1"/>
              </a:solidFill>
            </a:endParaRPr>
          </a:p>
          <a:p>
            <a:r>
              <a:rPr lang="en-US" sz="2800" dirty="0" err="1">
                <a:solidFill>
                  <a:schemeClr val="tx1"/>
                </a:solidFill>
              </a:rPr>
              <a:t>Mengevaluasi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hasil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pelaksanaan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penjaminan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mutu</a:t>
            </a:r>
            <a:r>
              <a:rPr lang="en-US" sz="2800" dirty="0">
                <a:solidFill>
                  <a:schemeClr val="tx1"/>
                </a:solidFill>
              </a:rPr>
              <a:t> yang </a:t>
            </a:r>
            <a:r>
              <a:rPr lang="en-US" sz="2800" dirty="0" err="1">
                <a:solidFill>
                  <a:schemeClr val="tx1"/>
                </a:solidFill>
              </a:rPr>
              <a:t>mencakup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siklus</a:t>
            </a:r>
            <a:r>
              <a:rPr lang="en-US" sz="2800" dirty="0">
                <a:solidFill>
                  <a:schemeClr val="tx1"/>
                </a:solidFill>
              </a:rPr>
              <a:t> PPEPP (</a:t>
            </a:r>
            <a:r>
              <a:rPr lang="en-US" sz="2800" dirty="0" err="1">
                <a:solidFill>
                  <a:schemeClr val="tx1"/>
                </a:solidFill>
              </a:rPr>
              <a:t>Perencanaan</a:t>
            </a:r>
            <a:r>
              <a:rPr lang="en-US" sz="2800" dirty="0">
                <a:solidFill>
                  <a:schemeClr val="tx1"/>
                </a:solidFill>
              </a:rPr>
              <a:t>, </a:t>
            </a:r>
            <a:r>
              <a:rPr lang="en-US" sz="2800" dirty="0" err="1">
                <a:solidFill>
                  <a:schemeClr val="tx1"/>
                </a:solidFill>
              </a:rPr>
              <a:t>pelaksanaan</a:t>
            </a:r>
            <a:r>
              <a:rPr lang="en-US" sz="2800" dirty="0">
                <a:solidFill>
                  <a:schemeClr val="tx1"/>
                </a:solidFill>
              </a:rPr>
              <a:t>, </a:t>
            </a:r>
            <a:r>
              <a:rPr lang="en-US" sz="2800" dirty="0" err="1">
                <a:solidFill>
                  <a:schemeClr val="tx1"/>
                </a:solidFill>
              </a:rPr>
              <a:t>evaluasi</a:t>
            </a:r>
            <a:r>
              <a:rPr lang="en-US" sz="2800" dirty="0">
                <a:solidFill>
                  <a:schemeClr val="tx1"/>
                </a:solidFill>
              </a:rPr>
              <a:t>, </a:t>
            </a:r>
            <a:r>
              <a:rPr lang="en-US" sz="2800" dirty="0" err="1">
                <a:solidFill>
                  <a:schemeClr val="tx1"/>
                </a:solidFill>
              </a:rPr>
              <a:t>pengendalian</a:t>
            </a:r>
            <a:r>
              <a:rPr lang="en-US" sz="2800" dirty="0">
                <a:solidFill>
                  <a:schemeClr val="tx1"/>
                </a:solidFill>
              </a:rPr>
              <a:t> dan </a:t>
            </a:r>
            <a:r>
              <a:rPr lang="en-US" sz="2800" dirty="0" err="1">
                <a:solidFill>
                  <a:schemeClr val="tx1"/>
                </a:solidFill>
              </a:rPr>
              <a:t>penetapan</a:t>
            </a:r>
            <a:r>
              <a:rPr lang="en-US" sz="2800" dirty="0">
                <a:solidFill>
                  <a:schemeClr val="tx1"/>
                </a:solidFill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4812902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7390F3-5319-4DF4-B6C5-2721F4F023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>
                <a:solidFill>
                  <a:schemeClr val="tx1"/>
                </a:solidFill>
              </a:rPr>
              <a:t>Kepuasan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Pengguna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C997F2-8579-400F-9DAD-08EFD2C384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err="1">
                <a:solidFill>
                  <a:schemeClr val="tx1"/>
                </a:solidFill>
              </a:rPr>
              <a:t>Mendeskripsikan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hasil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survei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kepuasan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pengguna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sesuai</a:t>
            </a:r>
            <a:r>
              <a:rPr lang="en-US" sz="2400" dirty="0">
                <a:solidFill>
                  <a:schemeClr val="tx1"/>
                </a:solidFill>
              </a:rPr>
              <a:t> indicator di </a:t>
            </a:r>
            <a:r>
              <a:rPr lang="en-US" sz="2400" dirty="0" err="1">
                <a:solidFill>
                  <a:schemeClr val="tx1"/>
                </a:solidFill>
              </a:rPr>
              <a:t>setiap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kriteria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dengan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menggunakan</a:t>
            </a:r>
            <a:r>
              <a:rPr lang="en-US" sz="2400" dirty="0">
                <a:solidFill>
                  <a:schemeClr val="tx1"/>
                </a:solidFill>
              </a:rPr>
              <a:t> instrument yang sahih, </a:t>
            </a:r>
            <a:r>
              <a:rPr lang="en-US" sz="2400" dirty="0" err="1">
                <a:solidFill>
                  <a:schemeClr val="tx1"/>
                </a:solidFill>
              </a:rPr>
              <a:t>andal</a:t>
            </a:r>
            <a:r>
              <a:rPr lang="en-US" sz="2400" dirty="0">
                <a:solidFill>
                  <a:schemeClr val="tx1"/>
                </a:solidFill>
              </a:rPr>
              <a:t>, dan </a:t>
            </a:r>
            <a:r>
              <a:rPr lang="en-US" sz="2400" dirty="0" err="1">
                <a:solidFill>
                  <a:schemeClr val="tx1"/>
                </a:solidFill>
              </a:rPr>
              <a:t>mudah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digunakan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</a:p>
          <a:p>
            <a:r>
              <a:rPr lang="en-US" sz="2400" dirty="0" err="1">
                <a:solidFill>
                  <a:schemeClr val="tx1"/>
                </a:solidFill>
              </a:rPr>
              <a:t>Melaksanakan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survei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secara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berkala</a:t>
            </a:r>
            <a:r>
              <a:rPr lang="en-US" sz="2400" dirty="0">
                <a:solidFill>
                  <a:schemeClr val="tx1"/>
                </a:solidFill>
              </a:rPr>
              <a:t>, </a:t>
            </a:r>
            <a:r>
              <a:rPr lang="en-US" sz="2400" dirty="0" err="1">
                <a:solidFill>
                  <a:schemeClr val="tx1"/>
                </a:solidFill>
              </a:rPr>
              <a:t>serta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mempublikasikan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hasilnya</a:t>
            </a:r>
            <a:r>
              <a:rPr lang="en-US" sz="2400" dirty="0">
                <a:solidFill>
                  <a:schemeClr val="tx1"/>
                </a:solidFill>
              </a:rPr>
              <a:t> dan </a:t>
            </a:r>
            <a:r>
              <a:rPr lang="en-US" sz="2400" dirty="0" err="1">
                <a:solidFill>
                  <a:schemeClr val="tx1"/>
                </a:solidFill>
              </a:rPr>
              <a:t>mudah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diakses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leh</a:t>
            </a:r>
            <a:r>
              <a:rPr lang="en-US" sz="2400" dirty="0">
                <a:solidFill>
                  <a:schemeClr val="tx1"/>
                </a:solidFill>
              </a:rPr>
              <a:t> para </a:t>
            </a:r>
            <a:r>
              <a:rPr lang="en-US" sz="2400" dirty="0" err="1">
                <a:solidFill>
                  <a:schemeClr val="tx1"/>
                </a:solidFill>
              </a:rPr>
              <a:t>pemangku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kepentingan</a:t>
            </a:r>
            <a:r>
              <a:rPr lang="en-US" sz="2400" dirty="0">
                <a:solidFill>
                  <a:schemeClr val="tx1"/>
                </a:solidFill>
              </a:rPr>
              <a:t> (</a:t>
            </a:r>
            <a:r>
              <a:rPr lang="en-US" sz="2400" dirty="0" err="1">
                <a:solidFill>
                  <a:schemeClr val="tx1"/>
                </a:solidFill>
              </a:rPr>
              <a:t>terupload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dalam</a:t>
            </a:r>
            <a:r>
              <a:rPr lang="en-US" sz="2400" dirty="0">
                <a:solidFill>
                  <a:schemeClr val="tx1"/>
                </a:solidFill>
              </a:rPr>
              <a:t> web UNIV)</a:t>
            </a:r>
          </a:p>
          <a:p>
            <a:r>
              <a:rPr lang="en-US" sz="2400" dirty="0" err="1">
                <a:solidFill>
                  <a:schemeClr val="tx1"/>
                </a:solidFill>
              </a:rPr>
              <a:t>Menjelaskan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tindaklanjut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hasil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suvei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kepuasan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untuk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perbaikan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kualitas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secara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berkelanjutan</a:t>
            </a:r>
            <a:r>
              <a:rPr lang="en-US" sz="2400" dirty="0">
                <a:solidFill>
                  <a:schemeClr val="tx1"/>
                </a:solidFill>
              </a:rPr>
              <a:t>   </a:t>
            </a:r>
          </a:p>
          <a:p>
            <a:endParaRPr lang="en-US" sz="2400" dirty="0">
              <a:solidFill>
                <a:schemeClr val="tx1"/>
              </a:solidFill>
            </a:endParaRPr>
          </a:p>
          <a:p>
            <a:endParaRPr lang="en-US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876121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91DD38-9327-4327-9D04-1FE1D8832A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Kesimpulan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CE0895-204A-4EDD-AA08-D79D919407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err="1">
                <a:solidFill>
                  <a:schemeClr val="tx1"/>
                </a:solidFill>
              </a:rPr>
              <a:t>Menemukenali</a:t>
            </a:r>
            <a:r>
              <a:rPr lang="en-US" sz="2400" dirty="0">
                <a:solidFill>
                  <a:schemeClr val="tx1"/>
                </a:solidFill>
              </a:rPr>
              <a:t>   </a:t>
            </a:r>
            <a:r>
              <a:rPr lang="en-US" sz="2400" dirty="0" err="1">
                <a:solidFill>
                  <a:schemeClr val="tx1"/>
                </a:solidFill>
              </a:rPr>
              <a:t>masalah</a:t>
            </a:r>
            <a:r>
              <a:rPr lang="en-US" sz="2400" dirty="0">
                <a:solidFill>
                  <a:schemeClr val="tx1"/>
                </a:solidFill>
              </a:rPr>
              <a:t> dan </a:t>
            </a:r>
            <a:r>
              <a:rPr lang="en-US" sz="2400" dirty="0" err="1">
                <a:solidFill>
                  <a:schemeClr val="tx1"/>
                </a:solidFill>
              </a:rPr>
              <a:t>akar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masalah</a:t>
            </a:r>
            <a:r>
              <a:rPr lang="en-US" sz="2400" dirty="0">
                <a:solidFill>
                  <a:schemeClr val="tx1"/>
                </a:solidFill>
              </a:rPr>
              <a:t>, </a:t>
            </a:r>
            <a:r>
              <a:rPr lang="en-US" sz="2400" dirty="0" err="1">
                <a:solidFill>
                  <a:schemeClr val="tx1"/>
                </a:solidFill>
              </a:rPr>
              <a:t>serta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rencana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perbaikan</a:t>
            </a:r>
            <a:r>
              <a:rPr lang="en-US" sz="2400" dirty="0">
                <a:solidFill>
                  <a:schemeClr val="tx1"/>
                </a:solidFill>
              </a:rPr>
              <a:t> dan </a:t>
            </a:r>
            <a:r>
              <a:rPr lang="en-US" sz="2400" dirty="0" err="1">
                <a:solidFill>
                  <a:schemeClr val="tx1"/>
                </a:solidFill>
              </a:rPr>
              <a:t>pengembangan</a:t>
            </a:r>
            <a:r>
              <a:rPr lang="en-US" sz="2400" dirty="0">
                <a:solidFill>
                  <a:schemeClr val="tx1"/>
                </a:solidFill>
              </a:rPr>
              <a:t> yang </a:t>
            </a:r>
            <a:r>
              <a:rPr lang="en-US" sz="2400" dirty="0" err="1">
                <a:solidFill>
                  <a:schemeClr val="tx1"/>
                </a:solidFill>
              </a:rPr>
              <a:t>ada</a:t>
            </a:r>
            <a:r>
              <a:rPr lang="en-US" sz="2400" dirty="0">
                <a:solidFill>
                  <a:schemeClr val="tx1"/>
                </a:solidFill>
              </a:rPr>
              <a:t> di </a:t>
            </a:r>
            <a:r>
              <a:rPr lang="en-US" sz="2400" dirty="0" err="1">
                <a:solidFill>
                  <a:schemeClr val="tx1"/>
                </a:solidFill>
              </a:rPr>
              <a:t>setiap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kriteria</a:t>
            </a:r>
            <a:r>
              <a:rPr lang="en-US" sz="2400" dirty="0">
                <a:solidFill>
                  <a:schemeClr val="tx1"/>
                </a:solidFill>
              </a:rPr>
              <a:t>.</a:t>
            </a:r>
          </a:p>
          <a:p>
            <a:r>
              <a:rPr lang="en-US" sz="2400" dirty="0" err="1">
                <a:solidFill>
                  <a:schemeClr val="tx1"/>
                </a:solidFill>
              </a:rPr>
              <a:t>Membuat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ringkasan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dari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hasil</a:t>
            </a:r>
            <a:r>
              <a:rPr lang="en-US" sz="2400" dirty="0">
                <a:solidFill>
                  <a:schemeClr val="tx1"/>
                </a:solidFill>
              </a:rPr>
              <a:t> SWOT </a:t>
            </a:r>
            <a:r>
              <a:rPr lang="en-US" sz="2400" dirty="0" err="1">
                <a:solidFill>
                  <a:schemeClr val="tx1"/>
                </a:solidFill>
              </a:rPr>
              <a:t>setiap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kriteria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untuk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menetapkan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posisi</a:t>
            </a:r>
            <a:r>
              <a:rPr lang="en-US" sz="2400" dirty="0">
                <a:solidFill>
                  <a:schemeClr val="tx1"/>
                </a:solidFill>
              </a:rPr>
              <a:t> UNIV  </a:t>
            </a:r>
            <a:r>
              <a:rPr lang="en-US" sz="2400" dirty="0" err="1">
                <a:solidFill>
                  <a:schemeClr val="tx1"/>
                </a:solidFill>
              </a:rPr>
              <a:t>ada</a:t>
            </a:r>
            <a:r>
              <a:rPr lang="en-US" sz="2400" dirty="0">
                <a:solidFill>
                  <a:schemeClr val="tx1"/>
                </a:solidFill>
              </a:rPr>
              <a:t> di </a:t>
            </a:r>
            <a:r>
              <a:rPr lang="en-US" sz="2400" dirty="0" err="1">
                <a:solidFill>
                  <a:schemeClr val="tx1"/>
                </a:solidFill>
              </a:rPr>
              <a:t>kuadran</a:t>
            </a:r>
            <a:r>
              <a:rPr lang="en-US" sz="2400" dirty="0">
                <a:solidFill>
                  <a:schemeClr val="tx1"/>
                </a:solidFill>
              </a:rPr>
              <a:t> mana </a:t>
            </a:r>
          </a:p>
          <a:p>
            <a:r>
              <a:rPr lang="en-US" sz="2400" dirty="0" err="1">
                <a:solidFill>
                  <a:schemeClr val="tx1"/>
                </a:solidFill>
              </a:rPr>
              <a:t>Membuat</a:t>
            </a:r>
            <a:r>
              <a:rPr lang="en-US" sz="2400" dirty="0">
                <a:solidFill>
                  <a:schemeClr val="tx1"/>
                </a:solidFill>
              </a:rPr>
              <a:t> alternative strategi </a:t>
            </a:r>
            <a:r>
              <a:rPr lang="en-US" sz="2400" dirty="0" err="1">
                <a:solidFill>
                  <a:schemeClr val="tx1"/>
                </a:solidFill>
              </a:rPr>
              <a:t>apakah</a:t>
            </a:r>
            <a:r>
              <a:rPr lang="en-US" sz="2400" dirty="0">
                <a:solidFill>
                  <a:schemeClr val="tx1"/>
                </a:solidFill>
              </a:rPr>
              <a:t> UNIV </a:t>
            </a:r>
            <a:r>
              <a:rPr lang="en-US" sz="2400" dirty="0" err="1">
                <a:solidFill>
                  <a:schemeClr val="tx1"/>
                </a:solidFill>
              </a:rPr>
              <a:t>akan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akan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ekspansi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atau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mempertahankan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posisi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sekarang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32467284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D05DBE-2C9C-49B5-AEAC-F9F539D92E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n-NO" sz="2400" b="1" dirty="0">
                <a:solidFill>
                  <a:schemeClr val="tx1"/>
                </a:solidFill>
              </a:rPr>
              <a:t>ANALISIS DAN PENETAPAN PROGRAM PENGEMBANGAN INSTITUSI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0C28F7-5AB0-486A-A31F-8B8F5A4115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en-US" sz="2400" b="1" dirty="0" err="1">
                <a:solidFill>
                  <a:schemeClr val="tx1"/>
                </a:solidFill>
              </a:rPr>
              <a:t>Analisis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  <a:r>
              <a:rPr lang="en-US" sz="2400" b="1" dirty="0" err="1">
                <a:solidFill>
                  <a:schemeClr val="tx1"/>
                </a:solidFill>
              </a:rPr>
              <a:t>Capaian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  <a:r>
              <a:rPr lang="en-US" sz="2400" b="1" dirty="0" err="1">
                <a:solidFill>
                  <a:schemeClr val="tx1"/>
                </a:solidFill>
              </a:rPr>
              <a:t>Kinerja</a:t>
            </a:r>
            <a:endParaRPr lang="en-US" sz="2400" b="1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sz="2400" dirty="0" err="1">
                <a:solidFill>
                  <a:schemeClr val="tx1"/>
                </a:solidFill>
              </a:rPr>
              <a:t>Mencakup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aspek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antar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kriteria</a:t>
            </a:r>
            <a:r>
              <a:rPr lang="en-US" sz="2400" dirty="0">
                <a:solidFill>
                  <a:schemeClr val="tx1"/>
                </a:solidFill>
              </a:rPr>
              <a:t> yang </a:t>
            </a:r>
            <a:r>
              <a:rPr lang="en-US" sz="2400" dirty="0" err="1">
                <a:solidFill>
                  <a:schemeClr val="tx1"/>
                </a:solidFill>
              </a:rPr>
              <a:t>dievaluasi</a:t>
            </a:r>
            <a:r>
              <a:rPr lang="en-US" sz="2400" dirty="0">
                <a:solidFill>
                  <a:schemeClr val="tx1"/>
                </a:solidFill>
              </a:rPr>
              <a:t>: </a:t>
            </a:r>
            <a:r>
              <a:rPr lang="en-US" sz="2400" dirty="0" err="1">
                <a:solidFill>
                  <a:schemeClr val="tx1"/>
                </a:solidFill>
              </a:rPr>
              <a:t>kelengkapan</a:t>
            </a:r>
            <a:r>
              <a:rPr lang="en-US" sz="2400" dirty="0">
                <a:solidFill>
                  <a:schemeClr val="tx1"/>
                </a:solidFill>
              </a:rPr>
              <a:t>,   </a:t>
            </a:r>
            <a:r>
              <a:rPr lang="en-US" sz="2400" dirty="0" err="1">
                <a:solidFill>
                  <a:schemeClr val="tx1"/>
                </a:solidFill>
              </a:rPr>
              <a:t>keluasan</a:t>
            </a:r>
            <a:r>
              <a:rPr lang="en-US" sz="2400" dirty="0">
                <a:solidFill>
                  <a:schemeClr val="tx1"/>
                </a:solidFill>
              </a:rPr>
              <a:t>, </a:t>
            </a:r>
            <a:r>
              <a:rPr lang="en-US" sz="2400" dirty="0" err="1">
                <a:solidFill>
                  <a:schemeClr val="tx1"/>
                </a:solidFill>
              </a:rPr>
              <a:t>kedalaman</a:t>
            </a:r>
            <a:r>
              <a:rPr lang="en-US" sz="2400" dirty="0">
                <a:solidFill>
                  <a:schemeClr val="tx1"/>
                </a:solidFill>
              </a:rPr>
              <a:t>, </a:t>
            </a:r>
            <a:r>
              <a:rPr lang="en-US" sz="2400" dirty="0" err="1">
                <a:solidFill>
                  <a:schemeClr val="tx1"/>
                </a:solidFill>
              </a:rPr>
              <a:t>ketepatan</a:t>
            </a:r>
            <a:r>
              <a:rPr lang="en-US" sz="2400" dirty="0">
                <a:solidFill>
                  <a:schemeClr val="tx1"/>
                </a:solidFill>
              </a:rPr>
              <a:t>, dan </a:t>
            </a:r>
            <a:r>
              <a:rPr lang="en-US" sz="2400" dirty="0" err="1">
                <a:solidFill>
                  <a:schemeClr val="tx1"/>
                </a:solidFill>
              </a:rPr>
              <a:t>ketajaman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analisis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</a:p>
          <a:p>
            <a:pPr marL="0" indent="0">
              <a:buNone/>
            </a:pPr>
            <a:r>
              <a:rPr lang="en-US" sz="2400" dirty="0" err="1">
                <a:solidFill>
                  <a:schemeClr val="tx1"/>
                </a:solidFill>
              </a:rPr>
              <a:t>Mengidentifikasi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akar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masalah</a:t>
            </a:r>
            <a:r>
              <a:rPr lang="en-US" sz="2400" dirty="0">
                <a:solidFill>
                  <a:schemeClr val="tx1"/>
                </a:solidFill>
              </a:rPr>
              <a:t> yang </a:t>
            </a:r>
            <a:r>
              <a:rPr lang="en-US" sz="2400" dirty="0" err="1">
                <a:solidFill>
                  <a:schemeClr val="tx1"/>
                </a:solidFill>
              </a:rPr>
              <a:t>didukung</a:t>
            </a:r>
            <a:r>
              <a:rPr lang="en-US" sz="2400" dirty="0">
                <a:solidFill>
                  <a:schemeClr val="tx1"/>
                </a:solidFill>
              </a:rPr>
              <a:t> oleh data/</a:t>
            </a:r>
            <a:r>
              <a:rPr lang="en-US" sz="2400" dirty="0" err="1">
                <a:solidFill>
                  <a:schemeClr val="tx1"/>
                </a:solidFill>
              </a:rPr>
              <a:t>informasi</a:t>
            </a:r>
            <a:r>
              <a:rPr lang="en-US" sz="2400" dirty="0">
                <a:solidFill>
                  <a:schemeClr val="tx1"/>
                </a:solidFill>
              </a:rPr>
              <a:t> yang </a:t>
            </a:r>
            <a:r>
              <a:rPr lang="en-US" sz="2400" dirty="0" err="1">
                <a:solidFill>
                  <a:schemeClr val="tx1"/>
                </a:solidFill>
              </a:rPr>
              <a:t>andal</a:t>
            </a:r>
            <a:r>
              <a:rPr lang="en-US" sz="2400" dirty="0">
                <a:solidFill>
                  <a:schemeClr val="tx1"/>
                </a:solidFill>
              </a:rPr>
              <a:t> dan </a:t>
            </a:r>
            <a:r>
              <a:rPr lang="en-US" sz="2400" dirty="0" err="1">
                <a:solidFill>
                  <a:schemeClr val="tx1"/>
                </a:solidFill>
              </a:rPr>
              <a:t>memadai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serta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konsisten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dengan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hasil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analisis</a:t>
            </a:r>
            <a:r>
              <a:rPr lang="en-US" sz="2400" dirty="0">
                <a:solidFill>
                  <a:schemeClr val="tx1"/>
                </a:solidFill>
              </a:rPr>
              <a:t> yang </a:t>
            </a:r>
            <a:r>
              <a:rPr lang="en-US" sz="2400" dirty="0" err="1">
                <a:solidFill>
                  <a:schemeClr val="tx1"/>
                </a:solidFill>
              </a:rPr>
              <a:t>disampaikan</a:t>
            </a:r>
            <a:r>
              <a:rPr lang="en-US" sz="2400" dirty="0">
                <a:solidFill>
                  <a:schemeClr val="tx1"/>
                </a:solidFill>
              </a:rPr>
              <a:t> pada </a:t>
            </a:r>
            <a:r>
              <a:rPr lang="en-US" sz="2400" dirty="0" err="1">
                <a:solidFill>
                  <a:schemeClr val="tx1"/>
                </a:solidFill>
              </a:rPr>
              <a:t>setiap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kriteria</a:t>
            </a:r>
            <a:r>
              <a:rPr lang="en-US" sz="2400" dirty="0">
                <a:solidFill>
                  <a:schemeClr val="tx1"/>
                </a:solidFill>
              </a:rPr>
              <a:t> di </a:t>
            </a:r>
            <a:r>
              <a:rPr lang="en-US" sz="2400" dirty="0" err="1">
                <a:solidFill>
                  <a:schemeClr val="tx1"/>
                </a:solidFill>
              </a:rPr>
              <a:t>atas</a:t>
            </a:r>
            <a:endParaRPr lang="en-US" sz="2400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fi-FI" sz="2400" b="1" dirty="0">
                <a:solidFill>
                  <a:schemeClr val="tx1"/>
                </a:solidFill>
              </a:rPr>
              <a:t>2. Analisis SWOT atau Analisis Lain yang Relevan </a:t>
            </a:r>
            <a:endParaRPr lang="fi-FI" sz="2400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Ketepatan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dalam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melakukan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analisis</a:t>
            </a:r>
            <a:r>
              <a:rPr lang="en-US" sz="2400" dirty="0">
                <a:solidFill>
                  <a:schemeClr val="tx1"/>
                </a:solidFill>
              </a:rPr>
              <a:t> SWOT </a:t>
            </a:r>
            <a:r>
              <a:rPr lang="en-US" sz="2400" dirty="0" err="1">
                <a:solidFill>
                  <a:schemeClr val="tx1"/>
                </a:solidFill>
              </a:rPr>
              <a:t>serta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harus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mencakup</a:t>
            </a:r>
            <a:r>
              <a:rPr lang="en-US" sz="2400" dirty="0">
                <a:solidFill>
                  <a:schemeClr val="tx1"/>
                </a:solidFill>
              </a:rPr>
              <a:t> strategi </a:t>
            </a:r>
            <a:r>
              <a:rPr lang="en-US" sz="2400" dirty="0" err="1">
                <a:solidFill>
                  <a:schemeClr val="tx1"/>
                </a:solidFill>
              </a:rPr>
              <a:t>pengembangan</a:t>
            </a:r>
            <a:r>
              <a:rPr lang="en-US" sz="2400" dirty="0">
                <a:solidFill>
                  <a:schemeClr val="tx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891186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02AD0C-AD36-4E9A-95E0-A181E981C3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z="2400" dirty="0"/>
              <a:t>3. </a:t>
            </a:r>
            <a:r>
              <a:rPr lang="en-US" sz="2400" b="1" dirty="0" err="1"/>
              <a:t>Strategi</a:t>
            </a:r>
            <a:r>
              <a:rPr lang="en-US" sz="2400" b="1" dirty="0"/>
              <a:t> </a:t>
            </a:r>
            <a:r>
              <a:rPr lang="en-US" sz="2400" b="1" dirty="0" err="1"/>
              <a:t>pengembangan</a:t>
            </a:r>
            <a:r>
              <a:rPr lang="en-US" sz="2400" b="1" dirty="0"/>
              <a:t> </a:t>
            </a:r>
          </a:p>
          <a:p>
            <a:pPr marL="0" indent="0">
              <a:buNone/>
            </a:pPr>
            <a:r>
              <a:rPr lang="en-US" sz="2400" dirty="0" err="1"/>
              <a:t>Menjelaskan</a:t>
            </a:r>
            <a:r>
              <a:rPr lang="en-US" sz="2400" dirty="0"/>
              <a:t> </a:t>
            </a:r>
            <a:r>
              <a:rPr lang="en-US" sz="2400" dirty="0" err="1"/>
              <a:t>kemampuan</a:t>
            </a:r>
            <a:r>
              <a:rPr lang="en-US" sz="2400" dirty="0"/>
              <a:t> </a:t>
            </a:r>
            <a:r>
              <a:rPr lang="en-US" sz="2400" dirty="0" err="1"/>
              <a:t>institusi</a:t>
            </a:r>
            <a:r>
              <a:rPr lang="en-US" sz="2400" dirty="0"/>
              <a:t> </a:t>
            </a:r>
            <a:r>
              <a:rPr lang="en-US" sz="2400" dirty="0" err="1"/>
              <a:t>dalam</a:t>
            </a:r>
            <a:r>
              <a:rPr lang="en-US" sz="2400" dirty="0"/>
              <a:t> </a:t>
            </a:r>
            <a:r>
              <a:rPr lang="en-US" sz="2400" dirty="0" err="1"/>
              <a:t>menetapkan</a:t>
            </a:r>
            <a:r>
              <a:rPr lang="en-US" sz="2400" dirty="0"/>
              <a:t> </a:t>
            </a:r>
            <a:r>
              <a:rPr lang="en-US" sz="2400" dirty="0" err="1"/>
              <a:t>prioritas</a:t>
            </a:r>
            <a:r>
              <a:rPr lang="en-US" sz="2400" dirty="0"/>
              <a:t> </a:t>
            </a:r>
            <a:r>
              <a:rPr lang="en-US" sz="2400" dirty="0" err="1"/>
              <a:t>pengembangan</a:t>
            </a:r>
            <a:r>
              <a:rPr lang="en-US" sz="2400" dirty="0"/>
              <a:t> </a:t>
            </a:r>
            <a:r>
              <a:rPr lang="en-US" sz="2400" dirty="0" err="1"/>
              <a:t>sesuai</a:t>
            </a:r>
            <a:r>
              <a:rPr lang="en-US" sz="2400" dirty="0"/>
              <a:t> </a:t>
            </a:r>
            <a:r>
              <a:rPr lang="en-US" sz="2400" dirty="0" err="1"/>
              <a:t>dengan</a:t>
            </a:r>
            <a:r>
              <a:rPr lang="en-US" sz="2400" dirty="0"/>
              <a:t> </a:t>
            </a:r>
            <a:r>
              <a:rPr lang="en-US" sz="2400" dirty="0" err="1"/>
              <a:t>kapasitas</a:t>
            </a:r>
            <a:r>
              <a:rPr lang="en-US" sz="2400" dirty="0"/>
              <a:t>, </a:t>
            </a:r>
            <a:r>
              <a:rPr lang="en-US" sz="2400" dirty="0" err="1"/>
              <a:t>kebutuhan</a:t>
            </a:r>
            <a:r>
              <a:rPr lang="en-US" sz="2400" dirty="0"/>
              <a:t>, dan </a:t>
            </a:r>
            <a:r>
              <a:rPr lang="en-US" sz="2400" dirty="0" err="1"/>
              <a:t>rencana</a:t>
            </a:r>
            <a:r>
              <a:rPr lang="en-US" sz="2400" dirty="0"/>
              <a:t> strategi </a:t>
            </a:r>
            <a:r>
              <a:rPr lang="en-US" sz="2400" dirty="0" err="1"/>
              <a:t>pengembangan</a:t>
            </a:r>
            <a:r>
              <a:rPr lang="en-US" sz="2400" dirty="0"/>
              <a:t> </a:t>
            </a:r>
            <a:r>
              <a:rPr lang="en-US" sz="2400" dirty="0" err="1"/>
              <a:t>institusi</a:t>
            </a:r>
            <a:r>
              <a:rPr lang="en-US" sz="2400" dirty="0"/>
              <a:t> </a:t>
            </a:r>
            <a:r>
              <a:rPr lang="en-US" sz="2400" dirty="0" err="1"/>
              <a:t>secara</a:t>
            </a:r>
            <a:r>
              <a:rPr lang="en-US" sz="2400" dirty="0"/>
              <a:t> </a:t>
            </a:r>
            <a:r>
              <a:rPr lang="en-US" sz="2400" dirty="0" err="1"/>
              <a:t>keseluruhan</a:t>
            </a:r>
            <a:r>
              <a:rPr lang="en-US" sz="2400" dirty="0"/>
              <a:t>. </a:t>
            </a:r>
          </a:p>
          <a:p>
            <a:pPr marL="0" indent="0">
              <a:buNone/>
            </a:pPr>
            <a:r>
              <a:rPr lang="en-US" sz="2400" b="1" dirty="0"/>
              <a:t>4. Program </a:t>
            </a:r>
            <a:r>
              <a:rPr lang="en-US" sz="2400" b="1" dirty="0" err="1"/>
              <a:t>Keberlanjutan</a:t>
            </a:r>
            <a:r>
              <a:rPr lang="en-US" sz="2400" b="1" dirty="0"/>
              <a:t> </a:t>
            </a:r>
            <a:endParaRPr lang="en-US" sz="2400" dirty="0"/>
          </a:p>
          <a:p>
            <a:pPr marL="0" indent="0">
              <a:buNone/>
            </a:pPr>
            <a:r>
              <a:rPr lang="en-US" sz="2400" dirty="0" err="1"/>
              <a:t>Menjelaskan</a:t>
            </a:r>
            <a:r>
              <a:rPr lang="en-US" sz="2400" dirty="0"/>
              <a:t> </a:t>
            </a:r>
            <a:r>
              <a:rPr lang="en-US" sz="2400" dirty="0" err="1"/>
              <a:t>mekanisme</a:t>
            </a:r>
            <a:r>
              <a:rPr lang="en-US" sz="2400" dirty="0"/>
              <a:t> </a:t>
            </a:r>
            <a:r>
              <a:rPr lang="en-US" sz="2400" dirty="0" err="1"/>
              <a:t>penjaminan</a:t>
            </a:r>
            <a:r>
              <a:rPr lang="en-US" sz="2400" dirty="0"/>
              <a:t> </a:t>
            </a:r>
            <a:r>
              <a:rPr lang="en-US" sz="2400" dirty="0" err="1"/>
              <a:t>keberlangsungan</a:t>
            </a:r>
            <a:r>
              <a:rPr lang="en-US" sz="2400" dirty="0"/>
              <a:t> program dan </a:t>
            </a:r>
            <a:r>
              <a:rPr lang="en-US" sz="2400" i="1" dirty="0"/>
              <a:t>good practices </a:t>
            </a:r>
            <a:r>
              <a:rPr lang="en-US" sz="2400" dirty="0"/>
              <a:t>yang </a:t>
            </a:r>
            <a:r>
              <a:rPr lang="en-US" sz="2400" dirty="0" err="1"/>
              <a:t>dihasilkan</a:t>
            </a:r>
            <a:r>
              <a:rPr lang="en-US" sz="2400" dirty="0"/>
              <a:t>, </a:t>
            </a:r>
            <a:r>
              <a:rPr lang="en-US" sz="2400" dirty="0" err="1"/>
              <a:t>serta</a:t>
            </a:r>
            <a:r>
              <a:rPr lang="en-US" sz="2400" dirty="0"/>
              <a:t> </a:t>
            </a:r>
            <a:r>
              <a:rPr lang="en-US" sz="2400" dirty="0" err="1"/>
              <a:t>jaminan</a:t>
            </a:r>
            <a:r>
              <a:rPr lang="en-US" sz="2400" dirty="0"/>
              <a:t> </a:t>
            </a:r>
            <a:r>
              <a:rPr lang="en-US" sz="2400" dirty="0" err="1"/>
              <a:t>ketersediaan</a:t>
            </a:r>
            <a:r>
              <a:rPr lang="en-US" sz="2400" dirty="0"/>
              <a:t> </a:t>
            </a:r>
            <a:r>
              <a:rPr lang="en-US" sz="2400" dirty="0" err="1"/>
              <a:t>sumber</a:t>
            </a:r>
            <a:r>
              <a:rPr lang="en-US" sz="2400" dirty="0"/>
              <a:t> </a:t>
            </a:r>
            <a:r>
              <a:rPr lang="en-US" sz="2400" dirty="0" err="1"/>
              <a:t>daya</a:t>
            </a:r>
            <a:r>
              <a:rPr lang="en-US" sz="2400" dirty="0"/>
              <a:t> </a:t>
            </a:r>
            <a:r>
              <a:rPr lang="en-US" sz="2400" dirty="0" err="1"/>
              <a:t>untuk</a:t>
            </a:r>
            <a:r>
              <a:rPr lang="en-US" sz="2400" dirty="0"/>
              <a:t> </a:t>
            </a:r>
            <a:r>
              <a:rPr lang="en-US" sz="2400" dirty="0" err="1"/>
              <a:t>mendukung</a:t>
            </a:r>
            <a:r>
              <a:rPr lang="en-US" sz="2400" dirty="0"/>
              <a:t> </a:t>
            </a:r>
            <a:r>
              <a:rPr lang="en-US" sz="2400" dirty="0" err="1"/>
              <a:t>pelaksanaan</a:t>
            </a:r>
            <a:r>
              <a:rPr lang="en-US" sz="2400" dirty="0"/>
              <a:t> program </a:t>
            </a:r>
            <a:r>
              <a:rPr lang="en-US" sz="2400" dirty="0" err="1"/>
              <a:t>termasuk</a:t>
            </a:r>
            <a:r>
              <a:rPr lang="en-US" sz="2400" dirty="0"/>
              <a:t> </a:t>
            </a:r>
            <a:r>
              <a:rPr lang="en-US" sz="2400" dirty="0" err="1"/>
              <a:t>rencana</a:t>
            </a:r>
            <a:r>
              <a:rPr lang="en-US" sz="2400" dirty="0"/>
              <a:t> </a:t>
            </a:r>
            <a:r>
              <a:rPr lang="en-US" sz="2400" dirty="0" err="1"/>
              <a:t>penjaminan</a:t>
            </a:r>
            <a:r>
              <a:rPr lang="en-US" sz="2400" dirty="0"/>
              <a:t> </a:t>
            </a:r>
            <a:r>
              <a:rPr lang="en-US" sz="2400" dirty="0" err="1"/>
              <a:t>mutu</a:t>
            </a:r>
            <a:r>
              <a:rPr lang="en-US" sz="2400" dirty="0"/>
              <a:t> yang </a:t>
            </a:r>
            <a:r>
              <a:rPr lang="en-US" sz="2400" dirty="0" err="1"/>
              <a:t>berkelanjutan</a:t>
            </a:r>
            <a:endParaRPr lang="en-US" sz="2400" dirty="0"/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400" dirty="0"/>
              <a:t>III</a:t>
            </a:r>
            <a:r>
              <a:rPr lang="en-US" sz="2400" b="1" dirty="0"/>
              <a:t>. PENUTUP </a:t>
            </a:r>
          </a:p>
          <a:p>
            <a:r>
              <a:rPr lang="en-US" sz="2400" dirty="0" err="1"/>
              <a:t>Mendeskrispikan</a:t>
            </a:r>
            <a:r>
              <a:rPr lang="en-US" sz="2400" dirty="0"/>
              <a:t> </a:t>
            </a:r>
            <a:r>
              <a:rPr lang="en-US" sz="2400" dirty="0" err="1"/>
              <a:t>kesimpulan</a:t>
            </a:r>
            <a:r>
              <a:rPr lang="en-US" sz="2400" dirty="0"/>
              <a:t> </a:t>
            </a:r>
            <a:r>
              <a:rPr lang="en-US" sz="2400" dirty="0" err="1"/>
              <a:t>dari</a:t>
            </a:r>
            <a:r>
              <a:rPr lang="en-US" sz="2400" dirty="0"/>
              <a:t> </a:t>
            </a:r>
            <a:r>
              <a:rPr lang="en-US" sz="2400" dirty="0" err="1"/>
              <a:t>Laporan</a:t>
            </a:r>
            <a:r>
              <a:rPr lang="en-US" sz="2400" dirty="0"/>
              <a:t> </a:t>
            </a:r>
            <a:r>
              <a:rPr lang="en-US" sz="2400" dirty="0" err="1"/>
              <a:t>Evaluasi</a:t>
            </a:r>
            <a:r>
              <a:rPr lang="en-US" sz="2400" dirty="0"/>
              <a:t> </a:t>
            </a:r>
            <a:r>
              <a:rPr lang="en-US" sz="2400" dirty="0" err="1"/>
              <a:t>Diri</a:t>
            </a:r>
            <a:r>
              <a:rPr lang="en-US" sz="2400" dirty="0"/>
              <a:t> (LED).</a:t>
            </a:r>
          </a:p>
        </p:txBody>
      </p:sp>
    </p:spTree>
    <p:extLst>
      <p:ext uri="{BB962C8B-B14F-4D97-AF65-F5344CB8AC3E}">
        <p14:creationId xmlns:p14="http://schemas.microsoft.com/office/powerpoint/2010/main" val="36822833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FE7DA7-0991-45BD-87BC-E396BF6C8B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A. </a:t>
            </a:r>
            <a:r>
              <a:rPr lang="en-US" dirty="0" err="1">
                <a:solidFill>
                  <a:schemeClr val="tx1"/>
                </a:solidFill>
              </a:rPr>
              <a:t>Faktor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Eksternal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575B40-A5F6-4A96-A67F-D0E59ABA1D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 err="1"/>
              <a:t>Mendeskripsikan</a:t>
            </a:r>
            <a:r>
              <a:rPr lang="en-US" dirty="0"/>
              <a:t> </a:t>
            </a:r>
            <a:r>
              <a:rPr lang="en-US" dirty="0" err="1"/>
              <a:t>lingkungan</a:t>
            </a:r>
            <a:r>
              <a:rPr lang="en-US" dirty="0"/>
              <a:t> </a:t>
            </a:r>
            <a:r>
              <a:rPr lang="en-US" dirty="0" err="1"/>
              <a:t>makro</a:t>
            </a:r>
            <a:r>
              <a:rPr lang="en-US" dirty="0"/>
              <a:t> yang </a:t>
            </a:r>
            <a:r>
              <a:rPr lang="en-US" dirty="0" err="1"/>
              <a:t>mencakup</a:t>
            </a:r>
            <a:r>
              <a:rPr lang="en-US" dirty="0"/>
              <a:t> </a:t>
            </a:r>
            <a:r>
              <a:rPr lang="en-US" dirty="0" err="1"/>
              <a:t>aspek</a:t>
            </a:r>
            <a:r>
              <a:rPr lang="en-US" dirty="0"/>
              <a:t> </a:t>
            </a:r>
            <a:r>
              <a:rPr lang="en-US" dirty="0" err="1"/>
              <a:t>politik</a:t>
            </a:r>
            <a:r>
              <a:rPr lang="en-US" dirty="0"/>
              <a:t>, </a:t>
            </a:r>
            <a:r>
              <a:rPr lang="en-US" dirty="0" err="1"/>
              <a:t>ekonomi</a:t>
            </a:r>
            <a:r>
              <a:rPr lang="en-US" dirty="0"/>
              <a:t>, </a:t>
            </a:r>
            <a:r>
              <a:rPr lang="en-US" dirty="0" err="1"/>
              <a:t>kebijakan</a:t>
            </a:r>
            <a:r>
              <a:rPr lang="en-US" dirty="0"/>
              <a:t>, </a:t>
            </a:r>
            <a:r>
              <a:rPr lang="en-US" dirty="0" err="1"/>
              <a:t>sosial</a:t>
            </a:r>
            <a:r>
              <a:rPr lang="en-US" dirty="0"/>
              <a:t>, </a:t>
            </a:r>
            <a:r>
              <a:rPr lang="en-US" dirty="0" err="1"/>
              <a:t>budaya</a:t>
            </a:r>
            <a:r>
              <a:rPr lang="en-US" dirty="0"/>
              <a:t>, dan </a:t>
            </a:r>
            <a:r>
              <a:rPr lang="en-US" dirty="0" err="1"/>
              <a:t>perkembangan</a:t>
            </a:r>
            <a:r>
              <a:rPr lang="en-US" dirty="0"/>
              <a:t> IPTEKS (</a:t>
            </a:r>
            <a:r>
              <a:rPr lang="en-US" dirty="0" err="1"/>
              <a:t>bagaimana</a:t>
            </a:r>
            <a:r>
              <a:rPr lang="en-US" dirty="0"/>
              <a:t> UNIV </a:t>
            </a:r>
            <a:r>
              <a:rPr lang="en-US" dirty="0" err="1"/>
              <a:t>menyikapi</a:t>
            </a:r>
            <a:r>
              <a:rPr lang="en-US" dirty="0"/>
              <a:t> </a:t>
            </a:r>
            <a:r>
              <a:rPr lang="en-US" dirty="0" err="1"/>
              <a:t>tantangan</a:t>
            </a:r>
            <a:r>
              <a:rPr lang="en-US" dirty="0"/>
              <a:t> </a:t>
            </a:r>
            <a:r>
              <a:rPr lang="en-US" dirty="0" err="1"/>
              <a:t>tersebut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keberlanjutan</a:t>
            </a:r>
            <a:r>
              <a:rPr lang="en-US" dirty="0"/>
              <a:t> UNIV).</a:t>
            </a:r>
          </a:p>
          <a:p>
            <a:pPr lvl="0"/>
            <a:r>
              <a:rPr lang="en-US" dirty="0" err="1"/>
              <a:t>Mendeskripsikan</a:t>
            </a:r>
            <a:r>
              <a:rPr lang="en-US" dirty="0"/>
              <a:t> </a:t>
            </a:r>
            <a:r>
              <a:rPr lang="en-US" dirty="0" err="1"/>
              <a:t>lingkungan</a:t>
            </a:r>
            <a:r>
              <a:rPr lang="en-US" dirty="0"/>
              <a:t> </a:t>
            </a:r>
            <a:r>
              <a:rPr lang="en-US" dirty="0" err="1"/>
              <a:t>mikro</a:t>
            </a:r>
            <a:r>
              <a:rPr lang="en-US" dirty="0"/>
              <a:t> </a:t>
            </a:r>
            <a:r>
              <a:rPr lang="en-US" dirty="0" err="1"/>
              <a:t>mencakup</a:t>
            </a:r>
            <a:r>
              <a:rPr lang="en-US" dirty="0"/>
              <a:t> </a:t>
            </a:r>
            <a:r>
              <a:rPr lang="en-US" dirty="0" err="1"/>
              <a:t>aspek</a:t>
            </a:r>
            <a:r>
              <a:rPr lang="en-US" dirty="0"/>
              <a:t> </a:t>
            </a:r>
            <a:r>
              <a:rPr lang="en-US" dirty="0" err="1"/>
              <a:t>pesaing</a:t>
            </a:r>
            <a:r>
              <a:rPr lang="en-US" dirty="0"/>
              <a:t> (</a:t>
            </a:r>
            <a:r>
              <a:rPr lang="en-US" dirty="0" err="1"/>
              <a:t>cari</a:t>
            </a:r>
            <a:r>
              <a:rPr lang="en-US" dirty="0"/>
              <a:t> </a:t>
            </a:r>
            <a:r>
              <a:rPr lang="en-US" dirty="0" err="1"/>
              <a:t>posisi</a:t>
            </a:r>
            <a:r>
              <a:rPr lang="en-US" dirty="0"/>
              <a:t> UNIV </a:t>
            </a:r>
            <a:r>
              <a:rPr lang="en-US" dirty="0" err="1"/>
              <a:t>berdasarkan</a:t>
            </a:r>
            <a:r>
              <a:rPr lang="en-US" dirty="0"/>
              <a:t> </a:t>
            </a:r>
            <a:r>
              <a:rPr lang="en-US" dirty="0" err="1"/>
              <a:t>perankingan</a:t>
            </a:r>
            <a:r>
              <a:rPr lang="en-US" dirty="0"/>
              <a:t> dan </a:t>
            </a:r>
            <a:r>
              <a:rPr lang="en-US" dirty="0" err="1"/>
              <a:t>pengclusteran</a:t>
            </a:r>
            <a:r>
              <a:rPr lang="en-US" dirty="0"/>
              <a:t>  </a:t>
            </a:r>
            <a:r>
              <a:rPr lang="en-US" dirty="0" err="1"/>
              <a:t>nasional</a:t>
            </a:r>
            <a:r>
              <a:rPr lang="en-US" dirty="0"/>
              <a:t> </a:t>
            </a:r>
            <a:r>
              <a:rPr lang="en-US" dirty="0" err="1"/>
              <a:t>maupun</a:t>
            </a:r>
            <a:r>
              <a:rPr lang="en-US" dirty="0"/>
              <a:t> </a:t>
            </a:r>
            <a:r>
              <a:rPr lang="en-US" dirty="0" err="1"/>
              <a:t>internasional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tri dharma PT)</a:t>
            </a:r>
          </a:p>
          <a:p>
            <a:pPr lvl="0"/>
            <a:r>
              <a:rPr lang="en-US" dirty="0" err="1"/>
              <a:t>Menjelaskan</a:t>
            </a:r>
            <a:r>
              <a:rPr lang="en-US" dirty="0"/>
              <a:t> dan </a:t>
            </a:r>
            <a:r>
              <a:rPr lang="en-US" dirty="0" err="1"/>
              <a:t>menganalisis</a:t>
            </a:r>
            <a:r>
              <a:rPr lang="en-US" dirty="0"/>
              <a:t> </a:t>
            </a:r>
            <a:r>
              <a:rPr lang="en-US" dirty="0" err="1"/>
              <a:t>sumber</a:t>
            </a:r>
            <a:r>
              <a:rPr lang="en-US" dirty="0"/>
              <a:t> </a:t>
            </a:r>
            <a:r>
              <a:rPr lang="en-US" dirty="0" err="1"/>
              <a:t>calon</a:t>
            </a:r>
            <a:r>
              <a:rPr lang="en-US" dirty="0"/>
              <a:t> </a:t>
            </a:r>
            <a:r>
              <a:rPr lang="en-US" dirty="0" err="1"/>
              <a:t>mahasiswa</a:t>
            </a:r>
            <a:r>
              <a:rPr lang="en-US" dirty="0"/>
              <a:t>, </a:t>
            </a:r>
            <a:r>
              <a:rPr lang="en-US" dirty="0" err="1"/>
              <a:t>sumber</a:t>
            </a:r>
            <a:r>
              <a:rPr lang="en-US" dirty="0"/>
              <a:t> </a:t>
            </a:r>
            <a:r>
              <a:rPr lang="en-US" dirty="0" err="1"/>
              <a:t>calon</a:t>
            </a:r>
            <a:r>
              <a:rPr lang="en-US" dirty="0"/>
              <a:t> </a:t>
            </a:r>
            <a:r>
              <a:rPr lang="en-US" dirty="0" err="1"/>
              <a:t>dosen</a:t>
            </a:r>
            <a:r>
              <a:rPr lang="en-US" dirty="0"/>
              <a:t>, dan </a:t>
            </a:r>
            <a:r>
              <a:rPr lang="en-US" dirty="0" err="1"/>
              <a:t>tenaga</a:t>
            </a:r>
            <a:r>
              <a:rPr lang="en-US" dirty="0"/>
              <a:t> </a:t>
            </a:r>
            <a:r>
              <a:rPr lang="en-US" dirty="0" err="1"/>
              <a:t>kependidikan</a:t>
            </a:r>
            <a:r>
              <a:rPr lang="en-US" dirty="0"/>
              <a:t> yang </a:t>
            </a:r>
            <a:r>
              <a:rPr lang="en-US" dirty="0" err="1"/>
              <a:t>menggambarkan</a:t>
            </a:r>
            <a:r>
              <a:rPr lang="en-US" dirty="0"/>
              <a:t> </a:t>
            </a:r>
            <a:r>
              <a:rPr lang="en-US" dirty="0" err="1"/>
              <a:t>kualitas</a:t>
            </a:r>
            <a:r>
              <a:rPr lang="en-US" dirty="0"/>
              <a:t> UNIV  </a:t>
            </a:r>
          </a:p>
          <a:p>
            <a:pPr lvl="0"/>
            <a:r>
              <a:rPr lang="en-US" dirty="0" err="1"/>
              <a:t>Menggambarkan</a:t>
            </a:r>
            <a:r>
              <a:rPr lang="en-US" dirty="0"/>
              <a:t> dan </a:t>
            </a:r>
            <a:r>
              <a:rPr lang="en-US" dirty="0" err="1"/>
              <a:t>menganalisis</a:t>
            </a:r>
            <a:r>
              <a:rPr lang="en-US" dirty="0"/>
              <a:t> </a:t>
            </a:r>
            <a:r>
              <a:rPr lang="en-US" dirty="0" err="1"/>
              <a:t>kerhasilan</a:t>
            </a:r>
            <a:r>
              <a:rPr lang="en-US" dirty="0"/>
              <a:t> e-Learning, pend. </a:t>
            </a:r>
            <a:r>
              <a:rPr lang="en-US" dirty="0" err="1"/>
              <a:t>jarak</a:t>
            </a:r>
            <a:r>
              <a:rPr lang="en-US" dirty="0"/>
              <a:t> </a:t>
            </a:r>
            <a:r>
              <a:rPr lang="en-US" dirty="0" err="1"/>
              <a:t>jauh</a:t>
            </a:r>
            <a:r>
              <a:rPr lang="en-US" dirty="0"/>
              <a:t>, </a:t>
            </a:r>
            <a:r>
              <a:rPr lang="en-US" i="1" dirty="0"/>
              <a:t>Open Course Ware</a:t>
            </a:r>
            <a:r>
              <a:rPr lang="en-US" dirty="0"/>
              <a:t>, </a:t>
            </a:r>
            <a:r>
              <a:rPr lang="en-US" dirty="0" err="1"/>
              <a:t>kebutuhan</a:t>
            </a:r>
            <a:r>
              <a:rPr lang="en-US" dirty="0"/>
              <a:t> DUDI dan </a:t>
            </a:r>
            <a:r>
              <a:rPr lang="en-US" dirty="0" err="1"/>
              <a:t>masyarakat</a:t>
            </a:r>
            <a:r>
              <a:rPr lang="en-US" dirty="0"/>
              <a:t>, </a:t>
            </a:r>
            <a:r>
              <a:rPr lang="en-US" dirty="0" err="1"/>
              <a:t>mitra</a:t>
            </a:r>
            <a:r>
              <a:rPr lang="en-US" dirty="0"/>
              <a:t>, dan </a:t>
            </a:r>
            <a:r>
              <a:rPr lang="en-US" dirty="0" err="1"/>
              <a:t>aliansi</a:t>
            </a:r>
            <a:r>
              <a:rPr lang="en-US" dirty="0"/>
              <a:t>. </a:t>
            </a:r>
          </a:p>
          <a:p>
            <a:pPr lvl="0"/>
            <a:r>
              <a:rPr lang="en-US" dirty="0"/>
              <a:t>PT </a:t>
            </a:r>
            <a:r>
              <a:rPr lang="en-US" dirty="0" err="1"/>
              <a:t>perlu</a:t>
            </a:r>
            <a:r>
              <a:rPr lang="en-US" dirty="0"/>
              <a:t> </a:t>
            </a:r>
            <a:r>
              <a:rPr lang="en-US" dirty="0" err="1"/>
              <a:t>menganalisis</a:t>
            </a:r>
            <a:r>
              <a:rPr lang="en-US" dirty="0"/>
              <a:t> </a:t>
            </a:r>
            <a:r>
              <a:rPr lang="en-US" dirty="0" err="1"/>
              <a:t>aspek-aspek</a:t>
            </a:r>
            <a:r>
              <a:rPr lang="en-US" dirty="0"/>
              <a:t> yang </a:t>
            </a:r>
            <a:r>
              <a:rPr lang="en-US" dirty="0" err="1"/>
              <a:t>relevan</a:t>
            </a:r>
            <a:r>
              <a:rPr lang="en-US" dirty="0"/>
              <a:t> dan </a:t>
            </a:r>
            <a:r>
              <a:rPr lang="en-US" dirty="0" err="1"/>
              <a:t>dapat</a:t>
            </a:r>
            <a:r>
              <a:rPr lang="en-US" dirty="0"/>
              <a:t> </a:t>
            </a:r>
            <a:r>
              <a:rPr lang="en-US" dirty="0" err="1"/>
              <a:t>mempengaruhi</a:t>
            </a:r>
            <a:r>
              <a:rPr lang="en-US" dirty="0"/>
              <a:t> </a:t>
            </a:r>
            <a:r>
              <a:rPr lang="en-US" dirty="0" err="1"/>
              <a:t>eksistensi</a:t>
            </a:r>
            <a:r>
              <a:rPr lang="en-US" dirty="0"/>
              <a:t> dan </a:t>
            </a:r>
            <a:r>
              <a:rPr lang="en-US" dirty="0" err="1"/>
              <a:t>pengembangan</a:t>
            </a:r>
            <a:r>
              <a:rPr lang="en-US" dirty="0"/>
              <a:t> </a:t>
            </a:r>
            <a:r>
              <a:rPr lang="en-US" dirty="0" err="1"/>
              <a:t>institusi</a:t>
            </a:r>
            <a:r>
              <a:rPr lang="en-US" dirty="0"/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26420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lowchart: Document 1">
            <a:extLst>
              <a:ext uri="{FF2B5EF4-FFF2-40B4-BE49-F238E27FC236}">
                <a16:creationId xmlns:a16="http://schemas.microsoft.com/office/drawing/2014/main" id="{681DFE6C-C93E-4C3F-9FFA-941A6A9F48E5}"/>
              </a:ext>
            </a:extLst>
          </p:cNvPr>
          <p:cNvSpPr/>
          <p:nvPr/>
        </p:nvSpPr>
        <p:spPr>
          <a:xfrm>
            <a:off x="0" y="0"/>
            <a:ext cx="12192000" cy="1878676"/>
          </a:xfrm>
          <a:prstGeom prst="flowChartDocument">
            <a:avLst/>
          </a:prstGeom>
          <a:solidFill>
            <a:schemeClr val="tx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/>
              <a:t>SYARAT MUTLAK UNTUK TERAKREDITASI</a:t>
            </a:r>
            <a:endParaRPr lang="en-US" b="1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0B6AD53-AC1C-4EE8-AD57-15312D4EDE1D}"/>
              </a:ext>
            </a:extLst>
          </p:cNvPr>
          <p:cNvSpPr txBox="1"/>
          <p:nvPr/>
        </p:nvSpPr>
        <p:spPr>
          <a:xfrm>
            <a:off x="266007" y="2017898"/>
            <a:ext cx="11372230" cy="4170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lphaLcParenR"/>
            </a:pP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Skor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butir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penilaian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kecukupan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dosen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Perguruan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Tinggi  (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rasio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jumlah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dosen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tetap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yang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memenuhi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persyaratan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dosen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terhadap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jumlah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studi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)  ≥ 2.0</a:t>
            </a:r>
          </a:p>
          <a:p>
            <a:pPr marL="342900" indent="-342900">
              <a:lnSpc>
                <a:spcPct val="150000"/>
              </a:lnSpc>
              <a:buFont typeface="+mj-lt"/>
              <a:buAutoNum type="alphaLcParenR"/>
            </a:pP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Skor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butir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penilaian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dosen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tidak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tetap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persentasi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jumlah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dosen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tidak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tetap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terhadap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jumlah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seluruh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dosen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) ≥ 2.0</a:t>
            </a:r>
          </a:p>
          <a:p>
            <a:pPr marL="342900" indent="-342900">
              <a:lnSpc>
                <a:spcPct val="150000"/>
              </a:lnSpc>
              <a:buFont typeface="+mj-lt"/>
              <a:buAutoNum type="alphaLcParenR"/>
            </a:pP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Skor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butir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Sistem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Penjaminan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Mutu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 (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Ketersediaan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dokumen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format SPMI,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Ketersediaan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bukti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yang sahih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terkait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praktik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baik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pengembangan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budaya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mutu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di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perguruan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tinggi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) ≥ 2.0</a:t>
            </a:r>
          </a:p>
          <a:p>
            <a:pPr marL="342900" indent="-342900">
              <a:lnSpc>
                <a:spcPct val="150000"/>
              </a:lnSpc>
              <a:buFont typeface="+mj-lt"/>
              <a:buAutoNum type="alphaLcParenR"/>
            </a:pP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Skor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butir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penilaian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Penjaminan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Mutu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Efektivitas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pelaksanaan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system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penjaminan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mutu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) ≥ 2.0</a:t>
            </a:r>
          </a:p>
          <a:p>
            <a:pPr marL="342900" indent="-342900">
              <a:buAutoNum type="alphaLcParenR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JIKA SUATU ATAU LEBIH BUTIR PENILAIAN TIDAK TERPENUHI MAKA PERGURUAN TINGGI TIDAK TERAKREDITASI</a:t>
            </a:r>
          </a:p>
        </p:txBody>
      </p:sp>
    </p:spTree>
    <p:extLst>
      <p:ext uri="{BB962C8B-B14F-4D97-AF65-F5344CB8AC3E}">
        <p14:creationId xmlns:p14="http://schemas.microsoft.com/office/powerpoint/2010/main" val="39970124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1B41C9B-8A2A-4903-9093-3B3AB21A9978}"/>
              </a:ext>
            </a:extLst>
          </p:cNvPr>
          <p:cNvGraphicFramePr>
            <a:graphicFrameLocks noGrp="1"/>
          </p:cNvGraphicFramePr>
          <p:nvPr/>
        </p:nvGraphicFramePr>
        <p:xfrm>
          <a:off x="265742" y="194433"/>
          <a:ext cx="11660516" cy="64691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1326">
                  <a:extLst>
                    <a:ext uri="{9D8B030D-6E8A-4147-A177-3AD203B41FA5}">
                      <a16:colId xmlns:a16="http://schemas.microsoft.com/office/drawing/2014/main" val="629393282"/>
                    </a:ext>
                  </a:extLst>
                </a:gridCol>
                <a:gridCol w="2991797">
                  <a:extLst>
                    <a:ext uri="{9D8B030D-6E8A-4147-A177-3AD203B41FA5}">
                      <a16:colId xmlns:a16="http://schemas.microsoft.com/office/drawing/2014/main" val="3490615252"/>
                    </a:ext>
                  </a:extLst>
                </a:gridCol>
                <a:gridCol w="3061618">
                  <a:extLst>
                    <a:ext uri="{9D8B030D-6E8A-4147-A177-3AD203B41FA5}">
                      <a16:colId xmlns:a16="http://schemas.microsoft.com/office/drawing/2014/main" val="3091530449"/>
                    </a:ext>
                  </a:extLst>
                </a:gridCol>
                <a:gridCol w="2059312">
                  <a:extLst>
                    <a:ext uri="{9D8B030D-6E8A-4147-A177-3AD203B41FA5}">
                      <a16:colId xmlns:a16="http://schemas.microsoft.com/office/drawing/2014/main" val="4185545152"/>
                    </a:ext>
                  </a:extLst>
                </a:gridCol>
                <a:gridCol w="1538899">
                  <a:extLst>
                    <a:ext uri="{9D8B030D-6E8A-4147-A177-3AD203B41FA5}">
                      <a16:colId xmlns:a16="http://schemas.microsoft.com/office/drawing/2014/main" val="2090962525"/>
                    </a:ext>
                  </a:extLst>
                </a:gridCol>
                <a:gridCol w="728782">
                  <a:extLst>
                    <a:ext uri="{9D8B030D-6E8A-4147-A177-3AD203B41FA5}">
                      <a16:colId xmlns:a16="http://schemas.microsoft.com/office/drawing/2014/main" val="512569241"/>
                    </a:ext>
                  </a:extLst>
                </a:gridCol>
                <a:gridCol w="728782">
                  <a:extLst>
                    <a:ext uri="{9D8B030D-6E8A-4147-A177-3AD203B41FA5}">
                      <a16:colId xmlns:a16="http://schemas.microsoft.com/office/drawing/2014/main" val="2043686838"/>
                    </a:ext>
                  </a:extLst>
                </a:gridCol>
              </a:tblGrid>
              <a:tr h="58095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ELEMEN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INDIKATOR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75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SKOR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81501539"/>
                  </a:ext>
                </a:extLst>
              </a:tr>
              <a:tr h="2261062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270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C.4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1270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Sumber</a:t>
                      </a:r>
                      <a:r>
                        <a:rPr lang="en-US" sz="1400" b="1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="1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Daya</a:t>
                      </a:r>
                      <a:r>
                        <a:rPr lang="en-US" sz="1400" b="1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="1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Manusia</a:t>
                      </a:r>
                      <a:r>
                        <a:rPr lang="en-US" sz="1400" b="1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  <a:p>
                      <a:pPr marL="1270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C.4.4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1270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Indikator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Kinerja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Utama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1270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C.4.4.a)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1270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Profil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Dosen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1270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Tabel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3.a.1) LKPT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1270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Kecukupan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Dosen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1270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Perguruan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Tinggi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270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Rasio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jumlah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dosentetap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yang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memenuhi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persyaratan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dosen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1270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terhadap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jumlah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program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1270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studi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Jika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R</a:t>
                      </a:r>
                      <a:r>
                        <a:rPr lang="en-US" sz="1400" kern="1200" baseline="-250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DPS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   12 ,</a:t>
                      </a:r>
                    </a:p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maka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Skor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= 4 .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Jika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6   R</a:t>
                      </a:r>
                      <a:r>
                        <a:rPr lang="en-US" sz="1400" kern="1200" baseline="-250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DPS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&lt; 12 ,</a:t>
                      </a:r>
                    </a:p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maka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Skor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= R</a:t>
                      </a:r>
                      <a:r>
                        <a:rPr lang="en-US" sz="1400" kern="1200" baseline="-250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DPS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/ 3 .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endParaRPr lang="en-US" sz="14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5479703"/>
                  </a:ext>
                </a:extLst>
              </a:tr>
              <a:tr h="547652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270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Keterangan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: Data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dosen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tetap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tercantum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dalam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laman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PD-DIKTI.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Jika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terdapat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program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studi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yang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tidak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memenuhi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syarat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jumlah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dosen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minimum (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jumlah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dosen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kurang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dari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6),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maka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perguruan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tinggi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tidak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terakreditasi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.</a:t>
                      </a:r>
                    </a:p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1400" kern="1200" baseline="300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DPS </a:t>
                      </a:r>
                      <a:r>
                        <a:rPr lang="en-US" sz="1400" kern="1200" baseline="300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 N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DT </a:t>
                      </a:r>
                      <a:r>
                        <a:rPr lang="en-US" sz="1400" kern="1200" baseline="300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/ N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PS</a:t>
                      </a:r>
                    </a:p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</a:t>
                      </a:r>
                      <a:r>
                        <a:rPr lang="en-US" sz="1400" kern="1200" baseline="-250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DT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=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Jumlah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dosen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tetap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.</a:t>
                      </a:r>
                    </a:p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</a:t>
                      </a:r>
                      <a:r>
                        <a:rPr lang="en-US" sz="1400" kern="1200" baseline="-250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PS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=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Jumlah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program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studi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.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110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4245092"/>
                  </a:ext>
                </a:extLst>
              </a:tr>
              <a:tr h="547652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270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1270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Tabel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3.a.4) LKPT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1270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Dosen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Tidak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Tetap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Rasio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jumlah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mahasiswa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terhadap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jumlah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dosen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tetap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.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Jika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P</a:t>
                      </a:r>
                      <a:r>
                        <a:rPr lang="en-US" sz="1400" kern="1200" baseline="-250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DTT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   10% ,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maka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Skor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= 4 .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31623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Jika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10% &lt;P</a:t>
                      </a:r>
                      <a:r>
                        <a:rPr lang="en-US" sz="1400" baseline="-250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DTT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   40% ,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30353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maka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Skor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= (14 - (20 x P</a:t>
                      </a:r>
                      <a:r>
                        <a:rPr lang="en-US" sz="1400" baseline="-250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DTT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)) / 3 .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9856211"/>
                  </a:ext>
                </a:extLst>
              </a:tr>
              <a:tr h="54765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270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</a:t>
                      </a:r>
                      <a:r>
                        <a:rPr lang="en-US" sz="1400" kern="1200" baseline="-250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DTT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= (N</a:t>
                      </a:r>
                      <a:r>
                        <a:rPr lang="en-US" sz="1400" kern="1200" baseline="-250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DTT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/ (N</a:t>
                      </a:r>
                      <a:r>
                        <a:rPr lang="en-US" sz="1400" kern="1200" baseline="-250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DTT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+ N</a:t>
                      </a:r>
                      <a:r>
                        <a:rPr lang="en-US" sz="1400" kern="1200" baseline="-250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DT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)) x 100% 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</a:t>
                      </a:r>
                      <a:r>
                        <a:rPr lang="en-US" sz="1400" kern="1200" baseline="-250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DTT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=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Jumlah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dosen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tidak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tetap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</a:t>
                      </a:r>
                      <a:r>
                        <a:rPr lang="en-US" sz="1400" kern="1200" baseline="-250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DT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=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Jumlah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dosen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tetap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24003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529961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525779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1B41C9B-8A2A-4903-9093-3B3AB21A9978}"/>
              </a:ext>
            </a:extLst>
          </p:cNvPr>
          <p:cNvGraphicFramePr>
            <a:graphicFrameLocks noGrp="1"/>
          </p:cNvGraphicFramePr>
          <p:nvPr/>
        </p:nvGraphicFramePr>
        <p:xfrm>
          <a:off x="227152" y="168234"/>
          <a:ext cx="11737696" cy="69108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0931">
                  <a:extLst>
                    <a:ext uri="{9D8B030D-6E8A-4147-A177-3AD203B41FA5}">
                      <a16:colId xmlns:a16="http://schemas.microsoft.com/office/drawing/2014/main" val="629393282"/>
                    </a:ext>
                  </a:extLst>
                </a:gridCol>
                <a:gridCol w="2255785">
                  <a:extLst>
                    <a:ext uri="{9D8B030D-6E8A-4147-A177-3AD203B41FA5}">
                      <a16:colId xmlns:a16="http://schemas.microsoft.com/office/drawing/2014/main" val="3490615252"/>
                    </a:ext>
                  </a:extLst>
                </a:gridCol>
                <a:gridCol w="2510444">
                  <a:extLst>
                    <a:ext uri="{9D8B030D-6E8A-4147-A177-3AD203B41FA5}">
                      <a16:colId xmlns:a16="http://schemas.microsoft.com/office/drawing/2014/main" val="3091530449"/>
                    </a:ext>
                  </a:extLst>
                </a:gridCol>
                <a:gridCol w="2011680">
                  <a:extLst>
                    <a:ext uri="{9D8B030D-6E8A-4147-A177-3AD203B41FA5}">
                      <a16:colId xmlns:a16="http://schemas.microsoft.com/office/drawing/2014/main" val="3244577301"/>
                    </a:ext>
                  </a:extLst>
                </a:gridCol>
                <a:gridCol w="1795549">
                  <a:extLst>
                    <a:ext uri="{9D8B030D-6E8A-4147-A177-3AD203B41FA5}">
                      <a16:colId xmlns:a16="http://schemas.microsoft.com/office/drawing/2014/main" val="2590678328"/>
                    </a:ext>
                  </a:extLst>
                </a:gridCol>
                <a:gridCol w="1245349">
                  <a:extLst>
                    <a:ext uri="{9D8B030D-6E8A-4147-A177-3AD203B41FA5}">
                      <a16:colId xmlns:a16="http://schemas.microsoft.com/office/drawing/2014/main" val="3050779764"/>
                    </a:ext>
                  </a:extLst>
                </a:gridCol>
                <a:gridCol w="1397958">
                  <a:extLst>
                    <a:ext uri="{9D8B030D-6E8A-4147-A177-3AD203B41FA5}">
                      <a16:colId xmlns:a16="http://schemas.microsoft.com/office/drawing/2014/main" val="2043686838"/>
                    </a:ext>
                  </a:extLst>
                </a:gridCol>
              </a:tblGrid>
              <a:tr h="61137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ELEMEN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INDIKATOR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75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SKOR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4281501539"/>
                  </a:ext>
                </a:extLst>
              </a:tr>
              <a:tr h="214107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2700" marR="0">
                        <a:lnSpc>
                          <a:spcPts val="87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12700" marR="0">
                        <a:lnSpc>
                          <a:spcPts val="87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C.2.4.d)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2700" marR="0">
                        <a:lnSpc>
                          <a:spcPts val="87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12700" marR="0">
                        <a:lnSpc>
                          <a:spcPts val="87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A.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Ketersediaan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1270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dokumen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formal SPMI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1270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yang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dibuktikan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dengan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1270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keberadaan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5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aspek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1270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sebagai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berikut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: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1270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1) organ/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fungsi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SPMI,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1270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2)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dokumen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SPMI,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1270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3) auditor internal,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1270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4)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hasil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audit, dan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1270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5)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bukti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tindak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lanjut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</a:p>
                    <a:p>
                      <a:pPr marL="1270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2700" marR="0">
                        <a:lnSpc>
                          <a:spcPts val="87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12700" marR="0">
                        <a:lnSpc>
                          <a:spcPts val="87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Perguruan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tinggi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telah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1270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menjalankan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SPMI yang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1270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dibuktikan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dengan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1270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keberadaan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5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aspek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1270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memiliki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standar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yang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1270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melampaui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dari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SN-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1270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DIKTI, dan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menerapkan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1270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SPMI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berbasis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resiko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1270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(</a:t>
                      </a:r>
                      <a:r>
                        <a:rPr lang="en-US" sz="1400" i="1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Risk Based Audit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)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atau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1270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inovasi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lainnya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2700" marR="0">
                        <a:lnSpc>
                          <a:spcPts val="87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12700" marR="0">
                        <a:lnSpc>
                          <a:spcPts val="87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Perguruan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tinggi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telah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1270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menjalankan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SPMI yang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1270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dibuktikan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dengan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1270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keberadaan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5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aspek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dan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1270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memiliki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standar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yang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1270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melampaui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dari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SN-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1270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DIKTI.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5400" marR="0">
                        <a:lnSpc>
                          <a:spcPts val="87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25400" marR="0">
                        <a:lnSpc>
                          <a:spcPts val="87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Perguruan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tinggi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telah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2540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menjalankan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SPMI yang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2540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dibuktikan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dengan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2540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keberadaan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5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aspek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2700" marR="0">
                        <a:lnSpc>
                          <a:spcPts val="87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12700" marR="0">
                        <a:lnSpc>
                          <a:spcPts val="87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Perguruan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tinggi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telah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1270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menjalankan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SPMI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1270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namun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belum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mencakup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1270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seluruhnya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19453676"/>
                  </a:ext>
                </a:extLst>
              </a:tr>
              <a:tr h="3937325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2700" marR="0">
                        <a:lnSpc>
                          <a:spcPts val="87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12700" marR="0">
                        <a:lnSpc>
                          <a:spcPts val="87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C.2.7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1270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Penjaminan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Mutu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2700" marR="0">
                        <a:lnSpc>
                          <a:spcPts val="87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12700" marR="0">
                        <a:lnSpc>
                          <a:spcPts val="87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Efektivitas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pelaksanaan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1270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sistem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penjaminan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mutu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1270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yang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memenuhi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4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aspek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1270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sebagai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berikut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: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1270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1)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keberadaan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dokumen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1270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formal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penetapan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1270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standar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mutu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1270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2)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standar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mutu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1270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dilaksanakan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secara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1270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konsisten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1270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3) monitoring,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evaluasi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1270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dan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pengendalian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1270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terhadap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standar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mutu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1270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yang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telah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ditetapkan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1270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dan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1270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4)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hasilnya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ditindak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1270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lanjuti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untuk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perbaikan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1270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dan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peningkatan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mutu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2700" marR="0">
                        <a:lnSpc>
                          <a:spcPts val="87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12700" marR="0">
                        <a:lnSpc>
                          <a:spcPts val="87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Perguruan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tinggi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telah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1270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melaksanakan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sistem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1270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penjaminan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mutu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yang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1270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terbukti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efektif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memenuhi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1270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4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aspek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dan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dilakukan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1270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review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terhadap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siklus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1270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penjaminan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mutu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yang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1270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melibatkan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reviewer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1270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eksternal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2700" marR="0">
                        <a:lnSpc>
                          <a:spcPts val="87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12700" marR="0">
                        <a:lnSpc>
                          <a:spcPts val="87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Perguruan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tinggi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telah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1270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melaksanakan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sistem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1270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penjaminan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mutu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yang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1270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terbukti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efektif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memenuhi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1270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4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aspek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dan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dilakukan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1270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review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terhadap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siklus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1270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penjaminan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mutu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5400" marR="0">
                        <a:lnSpc>
                          <a:spcPts val="87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25400" marR="0">
                        <a:lnSpc>
                          <a:spcPts val="87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Perguruan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tinggi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telah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2540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melaksanakan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sistem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2540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penjaminan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mutu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yang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2540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terbukti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efektif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memenuhi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2540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4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aspek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2700" marR="0">
                        <a:lnSpc>
                          <a:spcPts val="87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12700" marR="0">
                        <a:lnSpc>
                          <a:spcPts val="87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Perguruan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tinggi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telah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1270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melaksanakan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sistem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1270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penjaminan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mutu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namun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1270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belum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efektif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serta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belum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1270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memenuhi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seluruh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1270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aspek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54797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156395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lowchart: Document 1">
            <a:extLst>
              <a:ext uri="{FF2B5EF4-FFF2-40B4-BE49-F238E27FC236}">
                <a16:creationId xmlns:a16="http://schemas.microsoft.com/office/drawing/2014/main" id="{681DFE6C-C93E-4C3F-9FFA-941A6A9F48E5}"/>
              </a:ext>
            </a:extLst>
          </p:cNvPr>
          <p:cNvSpPr/>
          <p:nvPr/>
        </p:nvSpPr>
        <p:spPr>
          <a:xfrm>
            <a:off x="0" y="0"/>
            <a:ext cx="12192000" cy="1878676"/>
          </a:xfrm>
          <a:prstGeom prst="flowChartDocument">
            <a:avLst/>
          </a:prstGeom>
          <a:solidFill>
            <a:schemeClr val="tx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/>
              <a:t>SYARAT UNTUK TERAKREDITASI UNGGUL</a:t>
            </a:r>
            <a:endParaRPr lang="en-US" b="1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0B6AD53-AC1C-4EE8-AD57-15312D4EDE1D}"/>
              </a:ext>
            </a:extLst>
          </p:cNvPr>
          <p:cNvSpPr txBox="1"/>
          <p:nvPr/>
        </p:nvSpPr>
        <p:spPr>
          <a:xfrm>
            <a:off x="266007" y="2017898"/>
            <a:ext cx="11372230" cy="4308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lphaLcParenR"/>
            </a:pP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Skor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butir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penilaian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sitem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penjaminan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mutu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ketersediaan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dokumen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formal SPMI,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Ketersediaan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bukti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yang sahih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terkait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praktik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baik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pengembangan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budaya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mutudi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perguruan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tinggi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) ≥ 3.0</a:t>
            </a:r>
          </a:p>
          <a:p>
            <a:pPr marL="342900" indent="-342900">
              <a:lnSpc>
                <a:spcPct val="150000"/>
              </a:lnSpc>
              <a:buFont typeface="+mj-lt"/>
              <a:buAutoNum type="alphaLcParenR"/>
            </a:pP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Skor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butir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penilaian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akreditasi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PS (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perolehan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status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terakreditasi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PS oleh BAN PT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atau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Lembaga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Akreditasi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Mandiri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) ≥ 3.25</a:t>
            </a:r>
          </a:p>
          <a:p>
            <a:pPr marL="342900" indent="-342900">
              <a:lnSpc>
                <a:spcPct val="150000"/>
              </a:lnSpc>
              <a:buFont typeface="+mj-lt"/>
              <a:buAutoNum type="alphaLcParenR"/>
            </a:pP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Skor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butir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Penilaian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Penjaminan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Mutu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Efektivitas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Pelaksanaan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Sistem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Penjaminan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Mutu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) ≥ 3.0</a:t>
            </a:r>
          </a:p>
          <a:p>
            <a:pPr marL="342900" indent="-342900">
              <a:lnSpc>
                <a:spcPct val="150000"/>
              </a:lnSpc>
              <a:buFont typeface="+mj-lt"/>
              <a:buAutoNum type="alphaLcParenR"/>
            </a:pP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Skor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butir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penilaian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publikasi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Ilmiah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di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Jurnal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jumlah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publikasi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di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jurnal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dalam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3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tahun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terakhir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) ≥</a:t>
            </a:r>
          </a:p>
          <a:p>
            <a:endParaRPr lang="en-U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JIKA SATU ATAU LEBIH BUTIR PENILAIAN TIDAK TERPENUHI MAKA PERINGKAT AKREDIASI PT AKAN DITETAPKAN MENJADI BAIK SEKALI ALIAS TIDAK UNGGUL</a:t>
            </a:r>
          </a:p>
        </p:txBody>
      </p:sp>
    </p:spTree>
    <p:extLst>
      <p:ext uri="{BB962C8B-B14F-4D97-AF65-F5344CB8AC3E}">
        <p14:creationId xmlns:p14="http://schemas.microsoft.com/office/powerpoint/2010/main" val="31874099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1B41C9B-8A2A-4903-9093-3B3AB21A9978}"/>
              </a:ext>
            </a:extLst>
          </p:cNvPr>
          <p:cNvGraphicFramePr>
            <a:graphicFrameLocks noGrp="1"/>
          </p:cNvGraphicFramePr>
          <p:nvPr/>
        </p:nvGraphicFramePr>
        <p:xfrm>
          <a:off x="-548639" y="45301"/>
          <a:ext cx="12452464" cy="72391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2653">
                  <a:extLst>
                    <a:ext uri="{9D8B030D-6E8A-4147-A177-3AD203B41FA5}">
                      <a16:colId xmlns:a16="http://schemas.microsoft.com/office/drawing/2014/main" val="629393282"/>
                    </a:ext>
                  </a:extLst>
                </a:gridCol>
                <a:gridCol w="2393151">
                  <a:extLst>
                    <a:ext uri="{9D8B030D-6E8A-4147-A177-3AD203B41FA5}">
                      <a16:colId xmlns:a16="http://schemas.microsoft.com/office/drawing/2014/main" val="3490615252"/>
                    </a:ext>
                  </a:extLst>
                </a:gridCol>
                <a:gridCol w="2398468">
                  <a:extLst>
                    <a:ext uri="{9D8B030D-6E8A-4147-A177-3AD203B41FA5}">
                      <a16:colId xmlns:a16="http://schemas.microsoft.com/office/drawing/2014/main" val="3091530449"/>
                    </a:ext>
                  </a:extLst>
                </a:gridCol>
                <a:gridCol w="264850">
                  <a:extLst>
                    <a:ext uri="{9D8B030D-6E8A-4147-A177-3AD203B41FA5}">
                      <a16:colId xmlns:a16="http://schemas.microsoft.com/office/drawing/2014/main" val="3439803754"/>
                    </a:ext>
                  </a:extLst>
                </a:gridCol>
                <a:gridCol w="1640040">
                  <a:extLst>
                    <a:ext uri="{9D8B030D-6E8A-4147-A177-3AD203B41FA5}">
                      <a16:colId xmlns:a16="http://schemas.microsoft.com/office/drawing/2014/main" val="3244577301"/>
                    </a:ext>
                  </a:extLst>
                </a:gridCol>
                <a:gridCol w="494141">
                  <a:extLst>
                    <a:ext uri="{9D8B030D-6E8A-4147-A177-3AD203B41FA5}">
                      <a16:colId xmlns:a16="http://schemas.microsoft.com/office/drawing/2014/main" val="2307609122"/>
                    </a:ext>
                  </a:extLst>
                </a:gridCol>
                <a:gridCol w="1904889">
                  <a:extLst>
                    <a:ext uri="{9D8B030D-6E8A-4147-A177-3AD203B41FA5}">
                      <a16:colId xmlns:a16="http://schemas.microsoft.com/office/drawing/2014/main" val="2590678328"/>
                    </a:ext>
                  </a:extLst>
                </a:gridCol>
                <a:gridCol w="2804272">
                  <a:extLst>
                    <a:ext uri="{9D8B030D-6E8A-4147-A177-3AD203B41FA5}">
                      <a16:colId xmlns:a16="http://schemas.microsoft.com/office/drawing/2014/main" val="3050779764"/>
                    </a:ext>
                  </a:extLst>
                </a:gridCol>
              </a:tblGrid>
              <a:tr h="50910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Elemen</a:t>
                      </a: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Indikator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skor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81501539"/>
                  </a:ext>
                </a:extLst>
              </a:tr>
              <a:tr h="164900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270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Tabel 1.b LKPT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1270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Akreditasi Program Studi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1270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Perolehan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status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1270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terakreditasi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program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1270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studi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oleh BAN-PT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atau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1270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Lembaga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Akreditasi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1270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Mandiri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(LAM).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Jika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N</a:t>
                      </a:r>
                      <a:r>
                        <a:rPr lang="en-US" sz="1400" baseline="-250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SA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   3,50 ,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maka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Skor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= 4 .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81280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Jika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N</a:t>
                      </a:r>
                      <a:r>
                        <a:rPr lang="en-US" sz="1400" baseline="-250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SA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&lt; 3,50 ,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maka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Skor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= NSA + 0,5 .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25400" marR="0">
                        <a:lnSpc>
                          <a:spcPts val="87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19453676"/>
                  </a:ext>
                </a:extLst>
              </a:tr>
              <a:tr h="216358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270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r>
                        <a:rPr lang="en-US" sz="14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= (4 x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r>
                        <a:rPr lang="en-US" sz="1400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Unggul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+ 3,5 x N</a:t>
                      </a:r>
                      <a:r>
                        <a:rPr lang="en-US" sz="14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+ 3 x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r>
                        <a:rPr lang="en-US" sz="1400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Baik_Sekali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+ 2,5 x N</a:t>
                      </a:r>
                      <a:r>
                        <a:rPr lang="en-US" sz="14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+ 2 x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r>
                        <a:rPr lang="en-US" sz="1400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Baik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+ 1,5 x N</a:t>
                      </a:r>
                      <a:r>
                        <a:rPr lang="en-US" sz="14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+ 1,5 x N</a:t>
                      </a:r>
                      <a:r>
                        <a:rPr lang="en-US" sz="14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 / N</a:t>
                      </a:r>
                      <a:r>
                        <a:rPr lang="en-US" sz="14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PS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r>
                        <a:rPr lang="en-US" sz="1400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Unggul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=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Jumlah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program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studi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terakreditasi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Unggul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r>
                        <a:rPr lang="en-US" sz="1400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Baik_Sekali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=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Jumlah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program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studi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terakreditasi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Baik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Sekali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r>
                        <a:rPr lang="en-US" sz="1400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Baik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=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Jumlah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program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studi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terakreditasi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Baik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r>
                        <a:rPr lang="en-US" sz="14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=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Jumlah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program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studi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terakreditasi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A.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r>
                        <a:rPr lang="en-US" sz="14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=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Jumlah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program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studi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terakreditasi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B. 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r>
                        <a:rPr lang="en-US" sz="14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=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Jumlah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program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studi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terakreditasi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C.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r>
                        <a:rPr lang="en-US" sz="14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=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Jumlah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program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studi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terakreditasi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minimum (program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studi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baru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).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r>
                        <a:rPr lang="en-US" sz="14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=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Jumlah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program 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r>
                        <a:rPr lang="en-US" sz="14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PS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=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Jumlah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seluruh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program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studi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r>
                        <a:rPr lang="en-US" sz="1400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Unggul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+ N</a:t>
                      </a:r>
                      <a:r>
                        <a:rPr lang="en-US" sz="14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+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r>
                        <a:rPr lang="en-US" sz="1400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Baik_Sekali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+ N</a:t>
                      </a:r>
                      <a:r>
                        <a:rPr lang="en-US" sz="14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+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r>
                        <a:rPr lang="en-US" sz="1400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Baik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+ N</a:t>
                      </a:r>
                      <a:r>
                        <a:rPr lang="en-US" sz="14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+ N</a:t>
                      </a:r>
                      <a:r>
                        <a:rPr lang="en-US" sz="14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+ N</a:t>
                      </a:r>
                      <a:r>
                        <a:rPr lang="en-US" sz="14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).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4255384"/>
                  </a:ext>
                </a:extLst>
              </a:tr>
              <a:tr h="1143669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US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270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C.9.4.b)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1270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Penelitian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1270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Tabel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5.f LKPT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1270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Publikasi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Ilmiah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270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Jumlah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publikasi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di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jurnal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1270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dalam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3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tahun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terakhir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Jika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R</a:t>
                      </a:r>
                      <a:r>
                        <a:rPr lang="en-US" sz="1400" kern="1200" baseline="-250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   a ,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maka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Skor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= 4 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Jika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R</a:t>
                      </a:r>
                      <a:r>
                        <a:rPr lang="en-US" sz="1400" kern="1200" baseline="-250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&lt; a dan R</a:t>
                      </a:r>
                      <a:r>
                        <a:rPr lang="en-US" sz="1400" kern="1200" baseline="-250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   b ,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maka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Skor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= 3 + (R</a:t>
                      </a:r>
                      <a:r>
                        <a:rPr lang="en-US" sz="1400" kern="1200" baseline="-250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/ a) .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Jika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R</a:t>
                      </a:r>
                      <a:r>
                        <a:rPr lang="en-US" sz="1400" kern="1200" baseline="-250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&lt; a dan R</a:t>
                      </a:r>
                      <a:r>
                        <a:rPr lang="en-US" sz="1400" kern="1200" baseline="-250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 b ,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maka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Skor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= 3 + (R</a:t>
                      </a:r>
                      <a:r>
                        <a:rPr lang="en-US" sz="1400" kern="1200" baseline="-250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/ a) .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12700" marR="0">
                        <a:lnSpc>
                          <a:spcPts val="87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540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Jika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R</a:t>
                      </a:r>
                      <a:r>
                        <a:rPr lang="en-US" sz="1400" kern="1200" baseline="-250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= 0 dan R</a:t>
                      </a:r>
                      <a:r>
                        <a:rPr lang="en-US" sz="1400" kern="1200" baseline="-250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= 0 dan R</a:t>
                      </a:r>
                      <a:r>
                        <a:rPr lang="en-US" sz="1400" kern="1200" baseline="-250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c </a:t>
                      </a:r>
                    </a:p>
                    <a:p>
                      <a:pPr marL="2540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maka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Skor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= 2 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5479703"/>
                  </a:ext>
                </a:extLst>
              </a:tr>
              <a:tr h="1376827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270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</a:t>
                      </a:r>
                      <a:r>
                        <a:rPr lang="en-US" sz="14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= N</a:t>
                      </a:r>
                      <a:r>
                        <a:rPr lang="en-US" sz="14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A1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/ N</a:t>
                      </a:r>
                      <a:r>
                        <a:rPr lang="en-US" sz="14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DT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, R</a:t>
                      </a:r>
                      <a:r>
                        <a:rPr lang="en-US" sz="14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= (N</a:t>
                      </a:r>
                      <a:r>
                        <a:rPr lang="en-US" sz="14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A2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+ N</a:t>
                      </a:r>
                      <a:r>
                        <a:rPr lang="en-US" sz="14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A3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 / N</a:t>
                      </a:r>
                      <a:r>
                        <a:rPr lang="en-US" sz="14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DT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, R</a:t>
                      </a:r>
                      <a:r>
                        <a:rPr lang="en-US" sz="14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= N</a:t>
                      </a:r>
                      <a:r>
                        <a:rPr lang="en-US" sz="14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A4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/ N</a:t>
                      </a:r>
                      <a:r>
                        <a:rPr lang="en-US" sz="14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DT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Faktor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a = 0,1 , b = 1 , c = 2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r>
                        <a:rPr lang="en-US" sz="14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A1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=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Jumlah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publikasi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di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jurnal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tidak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terakreditasi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r>
                        <a:rPr lang="en-US" sz="14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A2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=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Jumlah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publikasi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di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jurnal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nasional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terakreditasi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r>
                        <a:rPr lang="en-US" sz="14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A3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=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Jumlah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publikasi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di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jurnal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internasional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r>
                        <a:rPr lang="en-US" sz="14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A4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=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Jumlah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publikasi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di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jurnal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internasional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bereputasi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r>
                        <a:rPr lang="en-US" sz="14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DT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=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Jumlah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dosen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tetap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en-US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2540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428708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932519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9BE256-C587-4E26-927C-39C70ECD80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B. </a:t>
            </a:r>
            <a:r>
              <a:rPr lang="en-US" dirty="0" err="1">
                <a:solidFill>
                  <a:schemeClr val="tx1"/>
                </a:solidFill>
              </a:rPr>
              <a:t>Profil</a:t>
            </a:r>
            <a:r>
              <a:rPr lang="en-US" dirty="0">
                <a:solidFill>
                  <a:schemeClr val="tx1"/>
                </a:solidFill>
              </a:rPr>
              <a:t> UNIV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01F2FE-B532-41A6-911A-5D8ABEB181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03104" y="1382825"/>
            <a:ext cx="10515600" cy="4351338"/>
          </a:xfrm>
        </p:spPr>
        <p:txBody>
          <a:bodyPr>
            <a:normAutofit/>
          </a:bodyPr>
          <a:lstStyle/>
          <a:p>
            <a:r>
              <a:rPr lang="en-US" sz="2400" dirty="0" err="1"/>
              <a:t>Mendeskripsikan</a:t>
            </a:r>
            <a:r>
              <a:rPr lang="en-US" sz="2400" dirty="0"/>
              <a:t> </a:t>
            </a:r>
            <a:r>
              <a:rPr lang="en-US" sz="2400" dirty="0" err="1"/>
              <a:t>hal-hal</a:t>
            </a:r>
            <a:r>
              <a:rPr lang="en-US" sz="2400" dirty="0"/>
              <a:t> </a:t>
            </a:r>
            <a:r>
              <a:rPr lang="en-US" sz="2400" dirty="0" err="1"/>
              <a:t>penting</a:t>
            </a:r>
            <a:r>
              <a:rPr lang="en-US" sz="2400" dirty="0"/>
              <a:t> </a:t>
            </a:r>
            <a:r>
              <a:rPr lang="en-US" sz="2400" dirty="0" err="1"/>
              <a:t>berikut</a:t>
            </a:r>
            <a:r>
              <a:rPr lang="en-US" sz="2400" dirty="0"/>
              <a:t> </a:t>
            </a:r>
            <a:r>
              <a:rPr lang="en-US" sz="2400" dirty="0" err="1"/>
              <a:t>secara</a:t>
            </a:r>
            <a:r>
              <a:rPr lang="en-US" sz="2400" dirty="0"/>
              <a:t> </a:t>
            </a:r>
            <a:r>
              <a:rPr lang="en-US" sz="2400" dirty="0" err="1"/>
              <a:t>ringkas</a:t>
            </a:r>
            <a:r>
              <a:rPr lang="en-US" sz="2400" dirty="0"/>
              <a:t> :</a:t>
            </a:r>
          </a:p>
          <a:p>
            <a:pPr marL="0" indent="0">
              <a:buNone/>
            </a:pPr>
            <a:r>
              <a:rPr lang="en-US" sz="2400" dirty="0"/>
              <a:t>   1) Sejarah UNIV</a:t>
            </a:r>
          </a:p>
          <a:p>
            <a:pPr marL="0" indent="0">
              <a:buNone/>
            </a:pPr>
            <a:r>
              <a:rPr lang="en-US" sz="2400" dirty="0"/>
              <a:t>   2) </a:t>
            </a:r>
            <a:r>
              <a:rPr lang="en-US" sz="2400" dirty="0" err="1"/>
              <a:t>Visi</a:t>
            </a:r>
            <a:r>
              <a:rPr lang="en-US" sz="2400" dirty="0"/>
              <a:t>, </a:t>
            </a:r>
            <a:r>
              <a:rPr lang="en-US" sz="2400" dirty="0" err="1"/>
              <a:t>misi</a:t>
            </a:r>
            <a:r>
              <a:rPr lang="en-US" sz="2400" dirty="0"/>
              <a:t>, </a:t>
            </a:r>
            <a:r>
              <a:rPr lang="en-US" sz="2400" dirty="0" err="1"/>
              <a:t>tujuan</a:t>
            </a:r>
            <a:r>
              <a:rPr lang="en-US" sz="2400" dirty="0"/>
              <a:t>, </a:t>
            </a:r>
            <a:r>
              <a:rPr lang="en-US" sz="2400" dirty="0" err="1"/>
              <a:t>strategi</a:t>
            </a:r>
            <a:r>
              <a:rPr lang="en-US" sz="2400" dirty="0"/>
              <a:t>, dan tata </a:t>
            </a:r>
            <a:r>
              <a:rPr lang="en-US" sz="2400" dirty="0" err="1"/>
              <a:t>nilai</a:t>
            </a:r>
            <a:endParaRPr lang="en-US" sz="2400" dirty="0"/>
          </a:p>
          <a:p>
            <a:pPr marL="0" indent="0">
              <a:buNone/>
            </a:pPr>
            <a:r>
              <a:rPr lang="en-US" sz="2400" dirty="0"/>
              <a:t>   3) </a:t>
            </a:r>
            <a:r>
              <a:rPr lang="en-US" sz="2400" dirty="0" err="1"/>
              <a:t>Organisasi</a:t>
            </a:r>
            <a:r>
              <a:rPr lang="en-US" sz="2400" dirty="0"/>
              <a:t> dan tata </a:t>
            </a:r>
            <a:r>
              <a:rPr lang="en-US" sz="2400" dirty="0" err="1"/>
              <a:t>kerja</a:t>
            </a:r>
            <a:r>
              <a:rPr lang="en-US" sz="2400" dirty="0"/>
              <a:t> </a:t>
            </a:r>
          </a:p>
          <a:p>
            <a:pPr marL="0" indent="0">
              <a:buNone/>
            </a:pPr>
            <a:r>
              <a:rPr lang="en-US" sz="2400" dirty="0"/>
              <a:t>   4) </a:t>
            </a:r>
            <a:r>
              <a:rPr lang="en-US" sz="2400" dirty="0" err="1"/>
              <a:t>Mahasiswa</a:t>
            </a:r>
            <a:r>
              <a:rPr lang="en-US" sz="2400" dirty="0"/>
              <a:t> dan </a:t>
            </a:r>
            <a:r>
              <a:rPr lang="en-US" sz="2400" dirty="0" err="1"/>
              <a:t>lulusan</a:t>
            </a:r>
            <a:endParaRPr lang="en-US" sz="2400" dirty="0"/>
          </a:p>
          <a:p>
            <a:pPr marL="0" indent="0">
              <a:buNone/>
            </a:pPr>
            <a:r>
              <a:rPr lang="en-US" sz="2400" dirty="0"/>
              <a:t>   5) </a:t>
            </a:r>
            <a:r>
              <a:rPr lang="en-US" sz="2400" dirty="0" err="1"/>
              <a:t>Dosen</a:t>
            </a:r>
            <a:r>
              <a:rPr lang="en-US" sz="2400" dirty="0"/>
              <a:t> dan </a:t>
            </a:r>
            <a:r>
              <a:rPr lang="en-US" sz="2400" dirty="0" err="1"/>
              <a:t>tenaga</a:t>
            </a:r>
            <a:r>
              <a:rPr lang="en-US" sz="2400" dirty="0"/>
              <a:t> </a:t>
            </a:r>
            <a:r>
              <a:rPr lang="en-US" sz="2400" dirty="0" err="1"/>
              <a:t>kependidikan</a:t>
            </a:r>
            <a:endParaRPr lang="en-US" sz="2400" dirty="0"/>
          </a:p>
          <a:p>
            <a:pPr marL="0" indent="0">
              <a:buNone/>
            </a:pPr>
            <a:r>
              <a:rPr lang="en-US" sz="2400" dirty="0"/>
              <a:t>   6) </a:t>
            </a:r>
            <a:r>
              <a:rPr lang="en-US" sz="2400" dirty="0" err="1"/>
              <a:t>Keuangan</a:t>
            </a:r>
            <a:r>
              <a:rPr lang="en-US" sz="2400" dirty="0"/>
              <a:t>, </a:t>
            </a:r>
            <a:r>
              <a:rPr lang="en-US" sz="2400" dirty="0" err="1"/>
              <a:t>sarana</a:t>
            </a:r>
            <a:r>
              <a:rPr lang="en-US" sz="2400" dirty="0"/>
              <a:t> dan </a:t>
            </a:r>
            <a:r>
              <a:rPr lang="en-US" sz="2400" dirty="0" err="1"/>
              <a:t>prasarana</a:t>
            </a:r>
            <a:endParaRPr lang="en-US" sz="2400" dirty="0"/>
          </a:p>
          <a:p>
            <a:pPr marL="0" indent="0">
              <a:buNone/>
            </a:pPr>
            <a:r>
              <a:rPr lang="en-US" sz="2400" dirty="0"/>
              <a:t>   7) </a:t>
            </a:r>
            <a:r>
              <a:rPr lang="en-US" sz="2400" dirty="0" err="1"/>
              <a:t>Sistem</a:t>
            </a:r>
            <a:r>
              <a:rPr lang="en-US" sz="2400" dirty="0"/>
              <a:t> </a:t>
            </a:r>
            <a:r>
              <a:rPr lang="en-US" sz="2400" dirty="0" err="1"/>
              <a:t>penjaminan</a:t>
            </a:r>
            <a:r>
              <a:rPr lang="en-US" sz="2400" dirty="0"/>
              <a:t> </a:t>
            </a:r>
            <a:r>
              <a:rPr lang="en-US" sz="2400" dirty="0" err="1"/>
              <a:t>mutu</a:t>
            </a:r>
            <a:endParaRPr lang="en-US" sz="2400" dirty="0"/>
          </a:p>
          <a:p>
            <a:pPr marL="0" indent="0">
              <a:buNone/>
            </a:pPr>
            <a:r>
              <a:rPr lang="en-US" sz="2400" dirty="0"/>
              <a:t>   8) </a:t>
            </a:r>
            <a:r>
              <a:rPr lang="en-US" sz="2400" dirty="0" err="1"/>
              <a:t>Kinerja</a:t>
            </a:r>
            <a:r>
              <a:rPr lang="en-US" sz="2400" dirty="0"/>
              <a:t> </a:t>
            </a:r>
            <a:r>
              <a:rPr lang="en-US" sz="2400" dirty="0" err="1"/>
              <a:t>institusi</a:t>
            </a:r>
            <a:r>
              <a:rPr lang="en-US" sz="2400" dirty="0"/>
              <a:t> 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5311393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70C7B5-9661-40F1-97B1-619FD1F0EE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C. KRITERIA</a:t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dirty="0">
                <a:solidFill>
                  <a:schemeClr val="tx1"/>
                </a:solidFill>
              </a:rPr>
              <a:t>1. </a:t>
            </a:r>
            <a:r>
              <a:rPr lang="en-US" dirty="0" err="1">
                <a:solidFill>
                  <a:schemeClr val="tx1"/>
                </a:solidFill>
              </a:rPr>
              <a:t>Kebijakan</a:t>
            </a:r>
            <a:r>
              <a:rPr lang="en-US" dirty="0">
                <a:solidFill>
                  <a:schemeClr val="tx1"/>
                </a:solidFill>
              </a:rPr>
              <a:t> di </a:t>
            </a:r>
            <a:r>
              <a:rPr lang="en-US" dirty="0" err="1">
                <a:solidFill>
                  <a:schemeClr val="tx1"/>
                </a:solidFill>
              </a:rPr>
              <a:t>setiap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Kriteria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CFA059-EE35-46E6-A6F7-65438ED75E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54798" y="610958"/>
            <a:ext cx="7315200" cy="5626939"/>
          </a:xfrm>
        </p:spPr>
        <p:txBody>
          <a:bodyPr>
            <a:normAutofit fontScale="85000" lnSpcReduction="20000"/>
          </a:bodyPr>
          <a:lstStyle/>
          <a:p>
            <a:pPr marL="514350" indent="-514350">
              <a:buAutoNum type="alphaLcPeriod"/>
            </a:pPr>
            <a:r>
              <a:rPr lang="en-US" sz="2600" dirty="0" err="1"/>
              <a:t>Mengidentifikasi</a:t>
            </a:r>
            <a:r>
              <a:rPr lang="en-US" sz="2600" dirty="0"/>
              <a:t> </a:t>
            </a:r>
            <a:r>
              <a:rPr lang="en-US" sz="2600" dirty="0" err="1"/>
              <a:t>dokumen</a:t>
            </a:r>
            <a:r>
              <a:rPr lang="en-US" sz="2600" dirty="0"/>
              <a:t> </a:t>
            </a:r>
            <a:r>
              <a:rPr lang="en-US" sz="2600" dirty="0" err="1"/>
              <a:t>kebijakan</a:t>
            </a:r>
            <a:r>
              <a:rPr lang="en-US" sz="2600" dirty="0"/>
              <a:t> yang </a:t>
            </a:r>
            <a:r>
              <a:rPr lang="en-US" sz="2600" dirty="0" err="1"/>
              <a:t>harus</a:t>
            </a:r>
            <a:r>
              <a:rPr lang="en-US" sz="2600" dirty="0"/>
              <a:t> </a:t>
            </a:r>
            <a:r>
              <a:rPr lang="en-US" sz="2600" dirty="0" err="1"/>
              <a:t>ada</a:t>
            </a:r>
            <a:endParaRPr lang="en-US" sz="2600" dirty="0"/>
          </a:p>
          <a:p>
            <a:pPr>
              <a:buFont typeface="Wingdings" panose="05000000000000000000" pitchFamily="2" charset="2"/>
              <a:buChar char="Ø"/>
            </a:pPr>
            <a:r>
              <a:rPr lang="en-US" sz="2600" dirty="0" err="1"/>
              <a:t>Undang-undang</a:t>
            </a:r>
            <a:endParaRPr lang="en-US" sz="2600" dirty="0"/>
          </a:p>
          <a:p>
            <a:pPr>
              <a:buFont typeface="Wingdings" panose="05000000000000000000" pitchFamily="2" charset="2"/>
              <a:buChar char="Ø"/>
            </a:pPr>
            <a:r>
              <a:rPr lang="en-US" sz="2600" dirty="0"/>
              <a:t> PP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600" dirty="0"/>
              <a:t> </a:t>
            </a:r>
            <a:r>
              <a:rPr lang="en-US" sz="2600" dirty="0" err="1"/>
              <a:t>Permen</a:t>
            </a:r>
            <a:endParaRPr lang="en-US" sz="2600" dirty="0"/>
          </a:p>
          <a:p>
            <a:pPr>
              <a:buFont typeface="Wingdings" panose="05000000000000000000" pitchFamily="2" charset="2"/>
              <a:buChar char="Ø"/>
            </a:pPr>
            <a:r>
              <a:rPr lang="en-US" sz="2600" dirty="0"/>
              <a:t> SK/</a:t>
            </a:r>
            <a:r>
              <a:rPr lang="en-US" sz="2600" dirty="0" err="1"/>
              <a:t>Perauran</a:t>
            </a:r>
            <a:r>
              <a:rPr lang="en-US" sz="2600" dirty="0"/>
              <a:t> /SE Menteri, </a:t>
            </a:r>
            <a:r>
              <a:rPr lang="en-US" sz="2600" dirty="0" err="1"/>
              <a:t>Rektor</a:t>
            </a:r>
            <a:r>
              <a:rPr lang="en-US" sz="2600" dirty="0"/>
              <a:t>, dan </a:t>
            </a:r>
            <a:r>
              <a:rPr lang="en-US" sz="2600" dirty="0" err="1"/>
              <a:t>Dekan</a:t>
            </a:r>
            <a:endParaRPr lang="en-US" sz="2600" dirty="0"/>
          </a:p>
          <a:p>
            <a:pPr>
              <a:buFont typeface="Wingdings" panose="05000000000000000000" pitchFamily="2" charset="2"/>
              <a:buChar char="Ø"/>
            </a:pPr>
            <a:r>
              <a:rPr lang="en-US" sz="2600" dirty="0"/>
              <a:t>Panduan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600" dirty="0"/>
              <a:t>SOP</a:t>
            </a:r>
          </a:p>
          <a:p>
            <a:pPr marL="0" indent="0">
              <a:buNone/>
            </a:pPr>
            <a:endParaRPr lang="en-US" sz="2600" dirty="0"/>
          </a:p>
          <a:p>
            <a:pPr marL="0" indent="0">
              <a:buNone/>
            </a:pPr>
            <a:r>
              <a:rPr lang="en-US" sz="2600" dirty="0"/>
              <a:t>b. </a:t>
            </a:r>
            <a:r>
              <a:rPr lang="en-US" sz="2600" dirty="0" err="1"/>
              <a:t>Mengumpulkan</a:t>
            </a:r>
            <a:r>
              <a:rPr lang="en-US" sz="2600" dirty="0"/>
              <a:t>  </a:t>
            </a:r>
            <a:r>
              <a:rPr lang="en-US" sz="2600" dirty="0" err="1"/>
              <a:t>dokumen</a:t>
            </a:r>
            <a:r>
              <a:rPr lang="en-US" sz="2600" dirty="0"/>
              <a:t> </a:t>
            </a:r>
            <a:r>
              <a:rPr lang="en-US" sz="2600" dirty="0" err="1"/>
              <a:t>kebijakan</a:t>
            </a:r>
            <a:r>
              <a:rPr lang="en-US" sz="2600" dirty="0"/>
              <a:t> yang </a:t>
            </a:r>
            <a:r>
              <a:rPr lang="en-US" sz="2600" dirty="0" err="1"/>
              <a:t>ada</a:t>
            </a:r>
            <a:r>
              <a:rPr lang="en-US" sz="2600" dirty="0"/>
              <a:t> di UNIV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600" dirty="0"/>
              <a:t>  </a:t>
            </a:r>
            <a:r>
              <a:rPr lang="en-US" sz="2600" dirty="0" err="1"/>
              <a:t>Undang-undang</a:t>
            </a:r>
            <a:endParaRPr lang="en-US" sz="2600" dirty="0"/>
          </a:p>
          <a:p>
            <a:pPr>
              <a:buFont typeface="Wingdings" panose="05000000000000000000" pitchFamily="2" charset="2"/>
              <a:buChar char="Ø"/>
            </a:pPr>
            <a:r>
              <a:rPr lang="en-US" sz="2600" dirty="0"/>
              <a:t> PP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600" dirty="0"/>
              <a:t> </a:t>
            </a:r>
            <a:r>
              <a:rPr lang="en-US" sz="2600" dirty="0" err="1"/>
              <a:t>Permen</a:t>
            </a:r>
            <a:endParaRPr lang="en-US" sz="2600" dirty="0"/>
          </a:p>
          <a:p>
            <a:pPr>
              <a:buFont typeface="Wingdings" panose="05000000000000000000" pitchFamily="2" charset="2"/>
              <a:buChar char="Ø"/>
            </a:pPr>
            <a:r>
              <a:rPr lang="en-US" sz="2600" dirty="0"/>
              <a:t> SK/SE Menteri, </a:t>
            </a:r>
            <a:r>
              <a:rPr lang="en-US" sz="2600" dirty="0" err="1"/>
              <a:t>Rektor</a:t>
            </a:r>
            <a:r>
              <a:rPr lang="en-US" sz="2600" dirty="0"/>
              <a:t>, dan </a:t>
            </a:r>
            <a:r>
              <a:rPr lang="en-US" sz="2600" dirty="0" err="1"/>
              <a:t>Dekan</a:t>
            </a:r>
            <a:endParaRPr lang="en-US" sz="2600" dirty="0"/>
          </a:p>
          <a:p>
            <a:pPr marL="0" indent="0">
              <a:buNone/>
            </a:pPr>
            <a:r>
              <a:rPr lang="en-US" sz="2600" dirty="0"/>
              <a:t>c. </a:t>
            </a:r>
            <a:r>
              <a:rPr lang="en-US" sz="2600" dirty="0" err="1"/>
              <a:t>Bila</a:t>
            </a:r>
            <a:r>
              <a:rPr lang="en-US" sz="2600" dirty="0"/>
              <a:t> </a:t>
            </a:r>
            <a:r>
              <a:rPr lang="en-US" sz="2600" dirty="0" err="1"/>
              <a:t>tidak</a:t>
            </a:r>
            <a:r>
              <a:rPr lang="en-US" sz="2600" dirty="0"/>
              <a:t> </a:t>
            </a:r>
            <a:r>
              <a:rPr lang="en-US" sz="2600" dirty="0" err="1"/>
              <a:t>ada</a:t>
            </a:r>
            <a:r>
              <a:rPr lang="en-US" sz="2600" dirty="0"/>
              <a:t>? </a:t>
            </a:r>
            <a:r>
              <a:rPr lang="en-US" sz="2600" dirty="0" err="1"/>
              <a:t>Diberi</a:t>
            </a:r>
            <a:r>
              <a:rPr lang="en-US" sz="2600" dirty="0"/>
              <a:t> </a:t>
            </a:r>
            <a:r>
              <a:rPr lang="en-US" sz="2600" dirty="0" err="1"/>
              <a:t>penjelasan</a:t>
            </a:r>
            <a:r>
              <a:rPr lang="en-US" sz="2600" dirty="0"/>
              <a:t> </a:t>
            </a:r>
            <a:r>
              <a:rPr lang="en-US" sz="2600" dirty="0" err="1"/>
              <a:t>mengapa</a:t>
            </a:r>
            <a:r>
              <a:rPr lang="en-US" sz="2600" dirty="0"/>
              <a:t> </a:t>
            </a:r>
            <a:r>
              <a:rPr lang="en-US" sz="2600" dirty="0" err="1"/>
              <a:t>tidak</a:t>
            </a:r>
            <a:r>
              <a:rPr lang="en-US" sz="2600" dirty="0"/>
              <a:t> </a:t>
            </a:r>
            <a:r>
              <a:rPr lang="en-US" sz="2600" dirty="0" err="1"/>
              <a:t>ada</a:t>
            </a:r>
            <a:r>
              <a:rPr lang="en-US" sz="2600" dirty="0"/>
              <a:t> dan </a:t>
            </a:r>
            <a:r>
              <a:rPr lang="en-US" sz="2600" dirty="0" err="1"/>
              <a:t>bagaimana</a:t>
            </a:r>
            <a:r>
              <a:rPr lang="en-US" sz="2600" dirty="0"/>
              <a:t> </a:t>
            </a:r>
            <a:r>
              <a:rPr lang="en-US" sz="2600" dirty="0" err="1"/>
              <a:t>solusinya</a:t>
            </a:r>
            <a:endParaRPr lang="en-US" sz="2600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4453903"/>
      </p:ext>
    </p:extLst>
  </p:cSld>
  <p:clrMapOvr>
    <a:masterClrMapping/>
  </p:clrMapOvr>
</p:sld>
</file>

<file path=ppt/theme/theme1.xml><?xml version="1.0" encoding="utf-8"?>
<a:theme xmlns:a="http://schemas.openxmlformats.org/drawingml/2006/main" name="Frame">
  <a:themeElements>
    <a:clrScheme name="Frame">
      <a:dk1>
        <a:srgbClr val="000000"/>
      </a:dk1>
      <a:lt1>
        <a:srgbClr val="FFFFFF"/>
      </a:lt1>
      <a:dk2>
        <a:srgbClr val="545454"/>
      </a:dk2>
      <a:lt2>
        <a:srgbClr val="BFBFBF"/>
      </a:lt2>
      <a:accent1>
        <a:srgbClr val="40BAD2"/>
      </a:accent1>
      <a:accent2>
        <a:srgbClr val="FAB900"/>
      </a:accent2>
      <a:accent3>
        <a:srgbClr val="90BB23"/>
      </a:accent3>
      <a:accent4>
        <a:srgbClr val="EE7008"/>
      </a:accent4>
      <a:accent5>
        <a:srgbClr val="1AB39F"/>
      </a:accent5>
      <a:accent6>
        <a:srgbClr val="D5393D"/>
      </a:accent6>
      <a:hlink>
        <a:srgbClr val="90BB23"/>
      </a:hlink>
      <a:folHlink>
        <a:srgbClr val="EE7008"/>
      </a:folHlink>
    </a:clrScheme>
    <a:fontScheme name="Frame">
      <a:maj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Fram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20000"/>
                <a:lumMod val="102000"/>
              </a:schemeClr>
            </a:gs>
            <a:gs pos="48000">
              <a:schemeClr val="phClr">
                <a:tint val="98000"/>
                <a:shade val="90000"/>
                <a:satMod val="110000"/>
                <a:lumMod val="103000"/>
              </a:schemeClr>
            </a:gs>
            <a:gs pos="100000">
              <a:schemeClr val="phClr">
                <a:tint val="98000"/>
                <a:shade val="8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rame" id="{F226E7A2-7162-461C-9490-D27D9DC04E43}" vid="{629A0216-3BBD-45C0-B63F-2683BEA18F6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TM03457475[[fn=Frame]]</Template>
  <TotalTime>364</TotalTime>
  <Words>1715</Words>
  <Application>Microsoft Office PowerPoint</Application>
  <PresentationFormat>Widescreen</PresentationFormat>
  <Paragraphs>272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3" baseType="lpstr">
      <vt:lpstr>Arial</vt:lpstr>
      <vt:lpstr>Corbel</vt:lpstr>
      <vt:lpstr>Wingdings</vt:lpstr>
      <vt:lpstr>Wingdings 2</vt:lpstr>
      <vt:lpstr>Frame</vt:lpstr>
      <vt:lpstr> PEDOMAN PENYUSUNAN APT</vt:lpstr>
      <vt:lpstr>A. Faktor Eksternal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B. Profil UNIV</vt:lpstr>
      <vt:lpstr>C. KRITERIA 1. Kebijakan di setiap Kriteria</vt:lpstr>
      <vt:lpstr>2. Menyusun Mekanisme Strategi Pencapaian</vt:lpstr>
      <vt:lpstr>4. indikator utama pada setiap kriteria</vt:lpstr>
      <vt:lpstr>4. indikator tambahan pada setiap kriteria</vt:lpstr>
      <vt:lpstr>Evaluasi Capaian Kinerja </vt:lpstr>
      <vt:lpstr>Penjaminan Mutu</vt:lpstr>
      <vt:lpstr>Kepuasan Pengguna</vt:lpstr>
      <vt:lpstr>Kesimpulan</vt:lpstr>
      <vt:lpstr>ANALISIS DAN PENETAPAN PROGRAM PENGEMBANGAN INSTITUSI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Langkah kerja Penyusunan APT</dc:title>
  <dc:creator>Dr. Endry Boeriswati, M.Pd</dc:creator>
  <cp:lastModifiedBy>Endri Boeriswati</cp:lastModifiedBy>
  <cp:revision>32</cp:revision>
  <dcterms:created xsi:type="dcterms:W3CDTF">2019-07-05T02:49:41Z</dcterms:created>
  <dcterms:modified xsi:type="dcterms:W3CDTF">2022-10-16T00:06:16Z</dcterms:modified>
</cp:coreProperties>
</file>