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E70F37-C982-4CBA-9B7C-6A51EAD4EA6A}" type="doc">
      <dgm:prSet loTypeId="urn:microsoft.com/office/officeart/2005/8/layout/chevron2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CDD50A6-1869-4149-9AB4-E60C9DAC8E0F}">
      <dgm:prSet phldrT="[Text]" phldr="1"/>
      <dgm:spPr/>
      <dgm:t>
        <a:bodyPr/>
        <a:lstStyle/>
        <a:p>
          <a:endParaRPr lang="en-US"/>
        </a:p>
      </dgm:t>
    </dgm:pt>
    <dgm:pt modelId="{53940C97-2630-4FB8-948F-6D216769B1EE}" type="parTrans" cxnId="{278468BA-E20B-4898-AAF5-B59C7CB176F4}">
      <dgm:prSet/>
      <dgm:spPr/>
      <dgm:t>
        <a:bodyPr/>
        <a:lstStyle/>
        <a:p>
          <a:endParaRPr lang="en-US"/>
        </a:p>
      </dgm:t>
    </dgm:pt>
    <dgm:pt modelId="{C791EC05-05F6-424F-A1B1-8DF48046FCAF}" type="sibTrans" cxnId="{278468BA-E20B-4898-AAF5-B59C7CB176F4}">
      <dgm:prSet/>
      <dgm:spPr/>
      <dgm:t>
        <a:bodyPr/>
        <a:lstStyle/>
        <a:p>
          <a:endParaRPr lang="en-US"/>
        </a:p>
      </dgm:t>
    </dgm:pt>
    <dgm:pt modelId="{6F02F684-8486-4CE6-953C-148BB5EFA69F}">
      <dgm:prSet phldrT="[Text]"/>
      <dgm:spPr/>
      <dgm:t>
        <a:bodyPr/>
        <a:lstStyle/>
        <a:p>
          <a:r>
            <a:rPr lang="en-US" dirty="0"/>
            <a:t> </a:t>
          </a:r>
          <a:r>
            <a:rPr lang="en-US" b="1" dirty="0" err="1"/>
            <a:t>Menjelaskan</a:t>
          </a:r>
          <a:r>
            <a:rPr lang="en-US" b="1" dirty="0"/>
            <a:t> </a:t>
          </a:r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tambahan</a:t>
          </a:r>
          <a:r>
            <a:rPr lang="en-US" b="1" dirty="0"/>
            <a:t>, </a:t>
          </a:r>
          <a:r>
            <a:rPr lang="en-US" b="1" dirty="0" err="1"/>
            <a:t>indikator</a:t>
          </a:r>
          <a:r>
            <a:rPr lang="en-US" b="1" dirty="0"/>
            <a:t> yang </a:t>
          </a:r>
          <a:r>
            <a:rPr lang="en-US" b="1" dirty="0" err="1"/>
            <a:t>ditetapkan</a:t>
          </a:r>
          <a:r>
            <a:rPr lang="en-US" b="1" dirty="0"/>
            <a:t> </a:t>
          </a:r>
          <a:r>
            <a:rPr lang="en-US" b="1" dirty="0" err="1"/>
            <a:t>oleh</a:t>
          </a:r>
          <a:r>
            <a:rPr lang="en-US" b="1" dirty="0"/>
            <a:t> UNJ yang </a:t>
          </a:r>
          <a:r>
            <a:rPr lang="en-US" b="1" dirty="0" err="1"/>
            <a:t>melampaui</a:t>
          </a:r>
          <a:r>
            <a:rPr lang="en-US" b="1" dirty="0"/>
            <a:t> </a:t>
          </a:r>
          <a:r>
            <a:rPr lang="en-US" b="1" dirty="0" err="1"/>
            <a:t>indikator</a:t>
          </a:r>
          <a:r>
            <a:rPr lang="en-US" b="1" dirty="0"/>
            <a:t> yang </a:t>
          </a:r>
          <a:r>
            <a:rPr lang="en-US" b="1" dirty="0" err="1"/>
            <a:t>ditetapkan</a:t>
          </a:r>
          <a:r>
            <a:rPr lang="en-US" b="1" dirty="0"/>
            <a:t> SN-</a:t>
          </a:r>
          <a:r>
            <a:rPr lang="en-US" b="1" dirty="0" err="1"/>
            <a:t>Dikti</a:t>
          </a:r>
          <a:endParaRPr lang="en-US" b="1" dirty="0"/>
        </a:p>
      </dgm:t>
    </dgm:pt>
    <dgm:pt modelId="{DC9889A1-1074-41F3-ACAD-1390B8A39055}" type="parTrans" cxnId="{56EB1DD1-DEB7-4DCD-84CA-F34DAAE0EBD9}">
      <dgm:prSet/>
      <dgm:spPr/>
      <dgm:t>
        <a:bodyPr/>
        <a:lstStyle/>
        <a:p>
          <a:endParaRPr lang="en-US"/>
        </a:p>
      </dgm:t>
    </dgm:pt>
    <dgm:pt modelId="{5A6CA1F0-4DA0-4C1C-9BB4-542E752E465D}" type="sibTrans" cxnId="{56EB1DD1-DEB7-4DCD-84CA-F34DAAE0EBD9}">
      <dgm:prSet/>
      <dgm:spPr/>
      <dgm:t>
        <a:bodyPr/>
        <a:lstStyle/>
        <a:p>
          <a:endParaRPr lang="en-US"/>
        </a:p>
      </dgm:t>
    </dgm:pt>
    <dgm:pt modelId="{B8EA68D4-7C7B-4BA5-8063-54B330E12530}">
      <dgm:prSet phldrT="[Text]" phldr="1"/>
      <dgm:spPr/>
      <dgm:t>
        <a:bodyPr/>
        <a:lstStyle/>
        <a:p>
          <a:endParaRPr lang="en-US"/>
        </a:p>
      </dgm:t>
    </dgm:pt>
    <dgm:pt modelId="{24BF7F61-DE35-4CB5-BE22-68FD3A782B96}" type="parTrans" cxnId="{C13CA18F-7BA5-46C2-B791-8CDA802D567B}">
      <dgm:prSet/>
      <dgm:spPr/>
      <dgm:t>
        <a:bodyPr/>
        <a:lstStyle/>
        <a:p>
          <a:endParaRPr lang="en-US"/>
        </a:p>
      </dgm:t>
    </dgm:pt>
    <dgm:pt modelId="{9F1E7E31-F359-46A6-8C16-29A03ABFFBDA}" type="sibTrans" cxnId="{C13CA18F-7BA5-46C2-B791-8CDA802D567B}">
      <dgm:prSet/>
      <dgm:spPr/>
      <dgm:t>
        <a:bodyPr/>
        <a:lstStyle/>
        <a:p>
          <a:endParaRPr lang="en-US"/>
        </a:p>
      </dgm:t>
    </dgm:pt>
    <dgm:pt modelId="{B8EFB9D1-7EBF-46FF-A477-C1A49E0EE899}">
      <dgm:prSet phldrT="[Text]"/>
      <dgm:spPr/>
      <dgm:t>
        <a:bodyPr/>
        <a:lstStyle/>
        <a:p>
          <a:r>
            <a:rPr lang="en-US" b="1" dirty="0" err="1"/>
            <a:t>Menjelaskan</a:t>
          </a:r>
          <a:r>
            <a:rPr lang="en-US" b="1" dirty="0"/>
            <a:t> </a:t>
          </a:r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tambahan</a:t>
          </a:r>
          <a:r>
            <a:rPr lang="en-US" b="1" dirty="0"/>
            <a:t>, </a:t>
          </a:r>
          <a:r>
            <a:rPr lang="en-US" b="1" dirty="0" err="1"/>
            <a:t>indikator</a:t>
          </a:r>
          <a:r>
            <a:rPr lang="en-US" b="1" dirty="0"/>
            <a:t> yang </a:t>
          </a:r>
          <a:r>
            <a:rPr lang="en-US" b="1" dirty="0" err="1"/>
            <a:t>ditetapkan</a:t>
          </a:r>
          <a:r>
            <a:rPr lang="en-US" b="1" dirty="0"/>
            <a:t> </a:t>
          </a:r>
          <a:r>
            <a:rPr lang="en-US" b="1" dirty="0" err="1"/>
            <a:t>oleh</a:t>
          </a:r>
          <a:r>
            <a:rPr lang="en-US" b="1" dirty="0"/>
            <a:t> UNJ yang </a:t>
          </a:r>
          <a:r>
            <a:rPr lang="en-US" b="1" dirty="0" err="1"/>
            <a:t>melampaui</a:t>
          </a:r>
          <a:r>
            <a:rPr lang="en-US" b="1" dirty="0"/>
            <a:t> </a:t>
          </a:r>
          <a:r>
            <a:rPr lang="en-US" b="1" dirty="0" err="1"/>
            <a:t>indikator</a:t>
          </a:r>
          <a:r>
            <a:rPr lang="en-US" b="1" dirty="0"/>
            <a:t> yang </a:t>
          </a:r>
          <a:r>
            <a:rPr lang="en-US" b="1" dirty="0" err="1"/>
            <a:t>ditetapkan</a:t>
          </a:r>
          <a:r>
            <a:rPr lang="en-US" b="1" dirty="0"/>
            <a:t> SN-</a:t>
          </a:r>
          <a:r>
            <a:rPr lang="en-US" b="1" dirty="0" err="1"/>
            <a:t>Dikti</a:t>
          </a:r>
          <a:endParaRPr lang="en-US" b="1" dirty="0"/>
        </a:p>
      </dgm:t>
    </dgm:pt>
    <dgm:pt modelId="{42F10150-97BC-4BF0-A66C-8EF68903ED11}" type="parTrans" cxnId="{B3B3D924-C68C-4054-A112-5349F1CD6168}">
      <dgm:prSet/>
      <dgm:spPr/>
      <dgm:t>
        <a:bodyPr/>
        <a:lstStyle/>
        <a:p>
          <a:endParaRPr lang="en-US"/>
        </a:p>
      </dgm:t>
    </dgm:pt>
    <dgm:pt modelId="{E55FBE23-B1A2-40CB-B70F-172B3AECEC73}" type="sibTrans" cxnId="{B3B3D924-C68C-4054-A112-5349F1CD6168}">
      <dgm:prSet/>
      <dgm:spPr/>
      <dgm:t>
        <a:bodyPr/>
        <a:lstStyle/>
        <a:p>
          <a:endParaRPr lang="en-US"/>
        </a:p>
      </dgm:t>
    </dgm:pt>
    <dgm:pt modelId="{63E2467B-5CFB-45DB-8114-49FB8AABD577}" type="pres">
      <dgm:prSet presAssocID="{83E70F37-C982-4CBA-9B7C-6A51EAD4EA6A}" presName="linearFlow" presStyleCnt="0">
        <dgm:presLayoutVars>
          <dgm:dir/>
          <dgm:animLvl val="lvl"/>
          <dgm:resizeHandles val="exact"/>
        </dgm:presLayoutVars>
      </dgm:prSet>
      <dgm:spPr/>
    </dgm:pt>
    <dgm:pt modelId="{A7BA4090-456B-489E-9315-0ED66DE162F5}" type="pres">
      <dgm:prSet presAssocID="{1CDD50A6-1869-4149-9AB4-E60C9DAC8E0F}" presName="composite" presStyleCnt="0"/>
      <dgm:spPr/>
    </dgm:pt>
    <dgm:pt modelId="{00209468-3031-4E1D-84AE-62295E2D3D3C}" type="pres">
      <dgm:prSet presAssocID="{1CDD50A6-1869-4149-9AB4-E60C9DAC8E0F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B1486DFB-F8F1-45FD-9D56-45CD9C646CF2}" type="pres">
      <dgm:prSet presAssocID="{1CDD50A6-1869-4149-9AB4-E60C9DAC8E0F}" presName="descendantText" presStyleLbl="alignAcc1" presStyleIdx="0" presStyleCnt="2">
        <dgm:presLayoutVars>
          <dgm:bulletEnabled val="1"/>
        </dgm:presLayoutVars>
      </dgm:prSet>
      <dgm:spPr/>
    </dgm:pt>
    <dgm:pt modelId="{0855E5B6-723D-4AC8-AC0D-E6E8C7E00290}" type="pres">
      <dgm:prSet presAssocID="{C791EC05-05F6-424F-A1B1-8DF48046FCAF}" presName="sp" presStyleCnt="0"/>
      <dgm:spPr/>
    </dgm:pt>
    <dgm:pt modelId="{8C3717C5-4D70-493C-B462-781DB900B904}" type="pres">
      <dgm:prSet presAssocID="{B8EA68D4-7C7B-4BA5-8063-54B330E12530}" presName="composite" presStyleCnt="0"/>
      <dgm:spPr/>
    </dgm:pt>
    <dgm:pt modelId="{4473F4EB-6ED3-40FF-8AED-4C4344CDB093}" type="pres">
      <dgm:prSet presAssocID="{B8EA68D4-7C7B-4BA5-8063-54B330E12530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51885B8E-622C-480E-BD63-437F38B36C7D}" type="pres">
      <dgm:prSet presAssocID="{B8EA68D4-7C7B-4BA5-8063-54B330E12530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B5199D01-DF99-4F1E-9F0B-325492704F9B}" type="presOf" srcId="{83E70F37-C982-4CBA-9B7C-6A51EAD4EA6A}" destId="{63E2467B-5CFB-45DB-8114-49FB8AABD577}" srcOrd="0" destOrd="0" presId="urn:microsoft.com/office/officeart/2005/8/layout/chevron2"/>
    <dgm:cxn modelId="{B3B3D924-C68C-4054-A112-5349F1CD6168}" srcId="{B8EA68D4-7C7B-4BA5-8063-54B330E12530}" destId="{B8EFB9D1-7EBF-46FF-A477-C1A49E0EE899}" srcOrd="0" destOrd="0" parTransId="{42F10150-97BC-4BF0-A66C-8EF68903ED11}" sibTransId="{E55FBE23-B1A2-40CB-B70F-172B3AECEC73}"/>
    <dgm:cxn modelId="{2D7FBD29-020D-43AC-82C9-D5D3336130D8}" type="presOf" srcId="{1CDD50A6-1869-4149-9AB4-E60C9DAC8E0F}" destId="{00209468-3031-4E1D-84AE-62295E2D3D3C}" srcOrd="0" destOrd="0" presId="urn:microsoft.com/office/officeart/2005/8/layout/chevron2"/>
    <dgm:cxn modelId="{2F4EFC6A-4585-4103-ACDF-8CC4D9DCBAA3}" type="presOf" srcId="{B8EA68D4-7C7B-4BA5-8063-54B330E12530}" destId="{4473F4EB-6ED3-40FF-8AED-4C4344CDB093}" srcOrd="0" destOrd="0" presId="urn:microsoft.com/office/officeart/2005/8/layout/chevron2"/>
    <dgm:cxn modelId="{15B92278-036A-4872-976E-54A09A4B77FE}" type="presOf" srcId="{6F02F684-8486-4CE6-953C-148BB5EFA69F}" destId="{B1486DFB-F8F1-45FD-9D56-45CD9C646CF2}" srcOrd="0" destOrd="0" presId="urn:microsoft.com/office/officeart/2005/8/layout/chevron2"/>
    <dgm:cxn modelId="{C13CA18F-7BA5-46C2-B791-8CDA802D567B}" srcId="{83E70F37-C982-4CBA-9B7C-6A51EAD4EA6A}" destId="{B8EA68D4-7C7B-4BA5-8063-54B330E12530}" srcOrd="1" destOrd="0" parTransId="{24BF7F61-DE35-4CB5-BE22-68FD3A782B96}" sibTransId="{9F1E7E31-F359-46A6-8C16-29A03ABFFBDA}"/>
    <dgm:cxn modelId="{D0E54CA1-71AA-477A-A8A4-FF27D840AEE1}" type="presOf" srcId="{B8EFB9D1-7EBF-46FF-A477-C1A49E0EE899}" destId="{51885B8E-622C-480E-BD63-437F38B36C7D}" srcOrd="0" destOrd="0" presId="urn:microsoft.com/office/officeart/2005/8/layout/chevron2"/>
    <dgm:cxn modelId="{278468BA-E20B-4898-AAF5-B59C7CB176F4}" srcId="{83E70F37-C982-4CBA-9B7C-6A51EAD4EA6A}" destId="{1CDD50A6-1869-4149-9AB4-E60C9DAC8E0F}" srcOrd="0" destOrd="0" parTransId="{53940C97-2630-4FB8-948F-6D216769B1EE}" sibTransId="{C791EC05-05F6-424F-A1B1-8DF48046FCAF}"/>
    <dgm:cxn modelId="{56EB1DD1-DEB7-4DCD-84CA-F34DAAE0EBD9}" srcId="{1CDD50A6-1869-4149-9AB4-E60C9DAC8E0F}" destId="{6F02F684-8486-4CE6-953C-148BB5EFA69F}" srcOrd="0" destOrd="0" parTransId="{DC9889A1-1074-41F3-ACAD-1390B8A39055}" sibTransId="{5A6CA1F0-4DA0-4C1C-9BB4-542E752E465D}"/>
    <dgm:cxn modelId="{FF998ADB-EB77-487F-8075-DBE9F0718FE1}" type="presParOf" srcId="{63E2467B-5CFB-45DB-8114-49FB8AABD577}" destId="{A7BA4090-456B-489E-9315-0ED66DE162F5}" srcOrd="0" destOrd="0" presId="urn:microsoft.com/office/officeart/2005/8/layout/chevron2"/>
    <dgm:cxn modelId="{4C38E156-8101-4188-88FC-7AEE5FFB6BCE}" type="presParOf" srcId="{A7BA4090-456B-489E-9315-0ED66DE162F5}" destId="{00209468-3031-4E1D-84AE-62295E2D3D3C}" srcOrd="0" destOrd="0" presId="urn:microsoft.com/office/officeart/2005/8/layout/chevron2"/>
    <dgm:cxn modelId="{7C3C65F8-037F-4D6C-B5A5-D3A3E111527F}" type="presParOf" srcId="{A7BA4090-456B-489E-9315-0ED66DE162F5}" destId="{B1486DFB-F8F1-45FD-9D56-45CD9C646CF2}" srcOrd="1" destOrd="0" presId="urn:microsoft.com/office/officeart/2005/8/layout/chevron2"/>
    <dgm:cxn modelId="{E9F8B4F1-DFEE-4900-B348-E1B580B91C32}" type="presParOf" srcId="{63E2467B-5CFB-45DB-8114-49FB8AABD577}" destId="{0855E5B6-723D-4AC8-AC0D-E6E8C7E00290}" srcOrd="1" destOrd="0" presId="urn:microsoft.com/office/officeart/2005/8/layout/chevron2"/>
    <dgm:cxn modelId="{BB7063C6-5C47-460E-8FCE-F2D2F13C5795}" type="presParOf" srcId="{63E2467B-5CFB-45DB-8114-49FB8AABD577}" destId="{8C3717C5-4D70-493C-B462-781DB900B904}" srcOrd="2" destOrd="0" presId="urn:microsoft.com/office/officeart/2005/8/layout/chevron2"/>
    <dgm:cxn modelId="{CCB71307-2377-4B15-9B5E-1FC2D76B2213}" type="presParOf" srcId="{8C3717C5-4D70-493C-B462-781DB900B904}" destId="{4473F4EB-6ED3-40FF-8AED-4C4344CDB093}" srcOrd="0" destOrd="0" presId="urn:microsoft.com/office/officeart/2005/8/layout/chevron2"/>
    <dgm:cxn modelId="{2EBB8362-B95C-4411-91A9-E7F3D948B339}" type="presParOf" srcId="{8C3717C5-4D70-493C-B462-781DB900B904}" destId="{51885B8E-622C-480E-BD63-437F38B36C7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55DA93-8336-4C98-A165-B49949D1E094}" type="doc">
      <dgm:prSet loTypeId="urn:microsoft.com/office/officeart/2005/8/layout/vList3" loCatId="list" qsTypeId="urn:microsoft.com/office/officeart/2005/8/quickstyle/3d2#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4D61B6D-2757-4006-9BDF-E0E6CD1A3D17}">
      <dgm:prSet phldrT="[Text]"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Mendeskripsikan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sistem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setiap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kriteria</a:t>
          </a:r>
          <a:r>
            <a:rPr lang="en-US" b="1" dirty="0">
              <a:solidFill>
                <a:schemeClr val="tx1"/>
              </a:solidFill>
            </a:rPr>
            <a:t> yang </a:t>
          </a:r>
          <a:r>
            <a:rPr lang="en-US" b="1" dirty="0" err="1">
              <a:solidFill>
                <a:schemeClr val="tx1"/>
              </a:solidFill>
            </a:rPr>
            <a:t>telah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ditetapkan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dilaksanakan</a:t>
          </a:r>
          <a:endParaRPr lang="en-US" b="1" dirty="0">
            <a:solidFill>
              <a:schemeClr val="tx1"/>
            </a:solidFill>
          </a:endParaRPr>
        </a:p>
      </dgm:t>
    </dgm:pt>
    <dgm:pt modelId="{0C9D4D6C-E326-46C2-A095-56AC985AA874}" type="parTrans" cxnId="{B37F4D54-120A-4FB9-BCBC-6742C49FCAD7}">
      <dgm:prSet/>
      <dgm:spPr/>
      <dgm:t>
        <a:bodyPr/>
        <a:lstStyle/>
        <a:p>
          <a:endParaRPr lang="en-US"/>
        </a:p>
      </dgm:t>
    </dgm:pt>
    <dgm:pt modelId="{3DD63D70-895E-4FC7-B189-54C03535A78C}" type="sibTrans" cxnId="{B37F4D54-120A-4FB9-BCBC-6742C49FCAD7}">
      <dgm:prSet/>
      <dgm:spPr/>
      <dgm:t>
        <a:bodyPr/>
        <a:lstStyle/>
        <a:p>
          <a:endParaRPr lang="en-US"/>
        </a:p>
      </dgm:t>
    </dgm:pt>
    <dgm:pt modelId="{8D1E4305-B496-41EF-BD9E-0809647DD261}">
      <dgm:prSet phldrT="[Text]"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Mengevaluasi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pelaksanaan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yang </a:t>
          </a:r>
          <a:r>
            <a:rPr lang="en-US" b="1" dirty="0" err="1">
              <a:solidFill>
                <a:schemeClr val="tx1"/>
              </a:solidFill>
            </a:rPr>
            <a:t>mencakup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siklus</a:t>
          </a:r>
          <a:r>
            <a:rPr lang="en-US" b="1" dirty="0">
              <a:solidFill>
                <a:schemeClr val="tx1"/>
              </a:solidFill>
            </a:rPr>
            <a:t> PPEPP (</a:t>
          </a:r>
          <a:r>
            <a:rPr lang="en-US" b="1" dirty="0" err="1">
              <a:solidFill>
                <a:schemeClr val="tx1"/>
              </a:solidFill>
            </a:rPr>
            <a:t>Perencanaan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pelaksanaan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pengendalian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penetapan</a:t>
          </a:r>
          <a:r>
            <a:rPr lang="en-US" b="1" dirty="0">
              <a:solidFill>
                <a:schemeClr val="tx1"/>
              </a:solidFill>
            </a:rPr>
            <a:t>)</a:t>
          </a:r>
        </a:p>
      </dgm:t>
    </dgm:pt>
    <dgm:pt modelId="{29D4D010-9742-4975-9B4F-BD6EC9DB292B}" type="parTrans" cxnId="{7CAD8AF6-F9D9-4177-9D55-43BBF0416301}">
      <dgm:prSet/>
      <dgm:spPr/>
      <dgm:t>
        <a:bodyPr/>
        <a:lstStyle/>
        <a:p>
          <a:endParaRPr lang="en-US"/>
        </a:p>
      </dgm:t>
    </dgm:pt>
    <dgm:pt modelId="{E2749ED2-3ABA-4BA6-AC49-11734A034FEA}" type="sibTrans" cxnId="{7CAD8AF6-F9D9-4177-9D55-43BBF0416301}">
      <dgm:prSet/>
      <dgm:spPr/>
      <dgm:t>
        <a:bodyPr/>
        <a:lstStyle/>
        <a:p>
          <a:endParaRPr lang="en-US"/>
        </a:p>
      </dgm:t>
    </dgm:pt>
    <dgm:pt modelId="{FC205E0F-004F-4416-9FD1-4537BAB6D20D}" type="pres">
      <dgm:prSet presAssocID="{2255DA93-8336-4C98-A165-B49949D1E094}" presName="linearFlow" presStyleCnt="0">
        <dgm:presLayoutVars>
          <dgm:dir/>
          <dgm:resizeHandles val="exact"/>
        </dgm:presLayoutVars>
      </dgm:prSet>
      <dgm:spPr/>
    </dgm:pt>
    <dgm:pt modelId="{5904195A-4DCC-4122-8C9D-8F15F37C61DD}" type="pres">
      <dgm:prSet presAssocID="{A4D61B6D-2757-4006-9BDF-E0E6CD1A3D17}" presName="composite" presStyleCnt="0"/>
      <dgm:spPr/>
    </dgm:pt>
    <dgm:pt modelId="{BDEC2908-1704-49B9-BEC9-404B716A76F4}" type="pres">
      <dgm:prSet presAssocID="{A4D61B6D-2757-4006-9BDF-E0E6CD1A3D17}" presName="imgShp" presStyleLbl="fgImgPlace1" presStyleIdx="0" presStyleCnt="2"/>
      <dgm:spPr/>
    </dgm:pt>
    <dgm:pt modelId="{79645981-1DA6-454D-975B-DF17443268D7}" type="pres">
      <dgm:prSet presAssocID="{A4D61B6D-2757-4006-9BDF-E0E6CD1A3D17}" presName="txShp" presStyleLbl="node1" presStyleIdx="0" presStyleCnt="2">
        <dgm:presLayoutVars>
          <dgm:bulletEnabled val="1"/>
        </dgm:presLayoutVars>
      </dgm:prSet>
      <dgm:spPr/>
    </dgm:pt>
    <dgm:pt modelId="{B37EA5B8-1E09-4C89-AE8F-554EC5F2C35F}" type="pres">
      <dgm:prSet presAssocID="{3DD63D70-895E-4FC7-B189-54C03535A78C}" presName="spacing" presStyleCnt="0"/>
      <dgm:spPr/>
    </dgm:pt>
    <dgm:pt modelId="{0317D537-9EB1-43F7-8617-5E5979080379}" type="pres">
      <dgm:prSet presAssocID="{8D1E4305-B496-41EF-BD9E-0809647DD261}" presName="composite" presStyleCnt="0"/>
      <dgm:spPr/>
    </dgm:pt>
    <dgm:pt modelId="{0AA7CCD6-11E8-4C46-996F-A17D82463E12}" type="pres">
      <dgm:prSet presAssocID="{8D1E4305-B496-41EF-BD9E-0809647DD261}" presName="imgShp" presStyleLbl="fgImgPlace1" presStyleIdx="1" presStyleCnt="2"/>
      <dgm:spPr/>
    </dgm:pt>
    <dgm:pt modelId="{1104C4F9-8BEB-4946-98D8-4A20C61F47E1}" type="pres">
      <dgm:prSet presAssocID="{8D1E4305-B496-41EF-BD9E-0809647DD261}" presName="txShp" presStyleLbl="node1" presStyleIdx="1" presStyleCnt="2">
        <dgm:presLayoutVars>
          <dgm:bulletEnabled val="1"/>
        </dgm:presLayoutVars>
      </dgm:prSet>
      <dgm:spPr/>
    </dgm:pt>
  </dgm:ptLst>
  <dgm:cxnLst>
    <dgm:cxn modelId="{3C4B9664-2352-4BAF-BE68-3D434282D3CF}" type="presOf" srcId="{8D1E4305-B496-41EF-BD9E-0809647DD261}" destId="{1104C4F9-8BEB-4946-98D8-4A20C61F47E1}" srcOrd="0" destOrd="0" presId="urn:microsoft.com/office/officeart/2005/8/layout/vList3"/>
    <dgm:cxn modelId="{B37F4D54-120A-4FB9-BCBC-6742C49FCAD7}" srcId="{2255DA93-8336-4C98-A165-B49949D1E094}" destId="{A4D61B6D-2757-4006-9BDF-E0E6CD1A3D17}" srcOrd="0" destOrd="0" parTransId="{0C9D4D6C-E326-46C2-A095-56AC985AA874}" sibTransId="{3DD63D70-895E-4FC7-B189-54C03535A78C}"/>
    <dgm:cxn modelId="{5706759E-6FF1-4452-A350-A06815DA52FB}" type="presOf" srcId="{A4D61B6D-2757-4006-9BDF-E0E6CD1A3D17}" destId="{79645981-1DA6-454D-975B-DF17443268D7}" srcOrd="0" destOrd="0" presId="urn:microsoft.com/office/officeart/2005/8/layout/vList3"/>
    <dgm:cxn modelId="{7CAD8AF6-F9D9-4177-9D55-43BBF0416301}" srcId="{2255DA93-8336-4C98-A165-B49949D1E094}" destId="{8D1E4305-B496-41EF-BD9E-0809647DD261}" srcOrd="1" destOrd="0" parTransId="{29D4D010-9742-4975-9B4F-BD6EC9DB292B}" sibTransId="{E2749ED2-3ABA-4BA6-AC49-11734A034FEA}"/>
    <dgm:cxn modelId="{700AA6FE-63B4-48C0-8BC8-53608C4E6098}" type="presOf" srcId="{2255DA93-8336-4C98-A165-B49949D1E094}" destId="{FC205E0F-004F-4416-9FD1-4537BAB6D20D}" srcOrd="0" destOrd="0" presId="urn:microsoft.com/office/officeart/2005/8/layout/vList3"/>
    <dgm:cxn modelId="{71CEB4AA-D102-41F5-95B2-0920C4D60BC0}" type="presParOf" srcId="{FC205E0F-004F-4416-9FD1-4537BAB6D20D}" destId="{5904195A-4DCC-4122-8C9D-8F15F37C61DD}" srcOrd="0" destOrd="0" presId="urn:microsoft.com/office/officeart/2005/8/layout/vList3"/>
    <dgm:cxn modelId="{C156D01F-E588-426A-811C-1C078201A461}" type="presParOf" srcId="{5904195A-4DCC-4122-8C9D-8F15F37C61DD}" destId="{BDEC2908-1704-49B9-BEC9-404B716A76F4}" srcOrd="0" destOrd="0" presId="urn:microsoft.com/office/officeart/2005/8/layout/vList3"/>
    <dgm:cxn modelId="{4C2C4E33-5EB1-4713-839D-31D273915B6C}" type="presParOf" srcId="{5904195A-4DCC-4122-8C9D-8F15F37C61DD}" destId="{79645981-1DA6-454D-975B-DF17443268D7}" srcOrd="1" destOrd="0" presId="urn:microsoft.com/office/officeart/2005/8/layout/vList3"/>
    <dgm:cxn modelId="{E390B430-ABBE-4B87-A12B-F7CCAD46FF29}" type="presParOf" srcId="{FC205E0F-004F-4416-9FD1-4537BAB6D20D}" destId="{B37EA5B8-1E09-4C89-AE8F-554EC5F2C35F}" srcOrd="1" destOrd="0" presId="urn:microsoft.com/office/officeart/2005/8/layout/vList3"/>
    <dgm:cxn modelId="{765F65A8-92E5-4DA5-9AD9-4B560F6B772E}" type="presParOf" srcId="{FC205E0F-004F-4416-9FD1-4537BAB6D20D}" destId="{0317D537-9EB1-43F7-8617-5E5979080379}" srcOrd="2" destOrd="0" presId="urn:microsoft.com/office/officeart/2005/8/layout/vList3"/>
    <dgm:cxn modelId="{4021C597-5D03-4141-AECE-BB3E3F7B5B3B}" type="presParOf" srcId="{0317D537-9EB1-43F7-8617-5E5979080379}" destId="{0AA7CCD6-11E8-4C46-996F-A17D82463E12}" srcOrd="0" destOrd="0" presId="urn:microsoft.com/office/officeart/2005/8/layout/vList3"/>
    <dgm:cxn modelId="{2C7A0750-BAEB-4544-B416-AA3713BC1FB8}" type="presParOf" srcId="{0317D537-9EB1-43F7-8617-5E5979080379}" destId="{1104C4F9-8BEB-4946-98D8-4A20C61F47E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883049-F5F2-4A34-9A94-D4E569C2E005}" type="doc">
      <dgm:prSet loTypeId="urn:microsoft.com/office/officeart/2005/8/layout/pyramid2" loCatId="list" qsTypeId="urn:microsoft.com/office/officeart/2005/8/quickstyle/3d3" qsCatId="3D" csTypeId="urn:microsoft.com/office/officeart/2005/8/colors/accent1_5" csCatId="accent1" phldr="1"/>
      <dgm:spPr/>
    </dgm:pt>
    <dgm:pt modelId="{95D15F2C-052A-4FF0-AD48-1C79E329450E}">
      <dgm:prSet phldrT="[Text]"/>
      <dgm:spPr/>
      <dgm:t>
        <a:bodyPr/>
        <a:lstStyle/>
        <a:p>
          <a:r>
            <a:rPr lang="en-US" b="1" dirty="0" err="1"/>
            <a:t>Mendeskripsikan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survei</a:t>
          </a:r>
          <a:r>
            <a:rPr lang="en-US" b="1" dirty="0"/>
            <a:t> </a:t>
          </a:r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r>
            <a:rPr lang="en-US" b="1" dirty="0"/>
            <a:t> </a:t>
          </a:r>
          <a:r>
            <a:rPr lang="en-US" b="1" dirty="0" err="1"/>
            <a:t>sesuai</a:t>
          </a:r>
          <a:r>
            <a:rPr lang="en-US" b="1" dirty="0"/>
            <a:t> </a:t>
          </a:r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di</a:t>
          </a:r>
          <a:r>
            <a:rPr lang="en-US" b="1" dirty="0"/>
            <a:t> </a:t>
          </a:r>
          <a:r>
            <a:rPr lang="en-US" b="1" dirty="0" err="1"/>
            <a:t>setiap</a:t>
          </a:r>
          <a:r>
            <a:rPr lang="en-US" b="1" dirty="0"/>
            <a:t> </a:t>
          </a:r>
          <a:r>
            <a:rPr lang="en-US" b="1" dirty="0" err="1"/>
            <a:t>kriteria</a:t>
          </a:r>
          <a:r>
            <a:rPr lang="en-US" b="1" dirty="0"/>
            <a:t> </a:t>
          </a:r>
          <a:r>
            <a:rPr lang="en-US" b="1" dirty="0" err="1"/>
            <a:t>dengan</a:t>
          </a:r>
          <a:r>
            <a:rPr lang="en-US" b="1" dirty="0"/>
            <a:t> </a:t>
          </a:r>
          <a:r>
            <a:rPr lang="en-US" b="1" dirty="0" err="1"/>
            <a:t>menggunakan</a:t>
          </a:r>
          <a:r>
            <a:rPr lang="en-US" b="1" dirty="0"/>
            <a:t> </a:t>
          </a:r>
          <a:r>
            <a:rPr lang="en-US" b="1" dirty="0" err="1"/>
            <a:t>instrumen</a:t>
          </a:r>
          <a:r>
            <a:rPr lang="en-US" b="1" dirty="0"/>
            <a:t> yang </a:t>
          </a:r>
          <a:r>
            <a:rPr lang="en-US" b="1" dirty="0" err="1"/>
            <a:t>sahih</a:t>
          </a:r>
          <a:r>
            <a:rPr lang="en-US" b="1" dirty="0"/>
            <a:t>, </a:t>
          </a:r>
          <a:r>
            <a:rPr lang="en-US" b="1" dirty="0" err="1"/>
            <a:t>andal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mudah</a:t>
          </a:r>
          <a:r>
            <a:rPr lang="en-US" b="1" dirty="0"/>
            <a:t> </a:t>
          </a:r>
          <a:r>
            <a:rPr lang="en-US" b="1" dirty="0" err="1"/>
            <a:t>digunakan</a:t>
          </a:r>
          <a:r>
            <a:rPr lang="en-US" b="1" dirty="0"/>
            <a:t> </a:t>
          </a:r>
        </a:p>
      </dgm:t>
    </dgm:pt>
    <dgm:pt modelId="{E4867B92-91DD-4C0B-A0CE-FBE60FAC23A0}" type="parTrans" cxnId="{341AEA21-F90D-4139-B140-2C75A91846FF}">
      <dgm:prSet/>
      <dgm:spPr/>
      <dgm:t>
        <a:bodyPr/>
        <a:lstStyle/>
        <a:p>
          <a:endParaRPr lang="en-US" b="1"/>
        </a:p>
      </dgm:t>
    </dgm:pt>
    <dgm:pt modelId="{EB5DF688-7145-46B9-842F-BD56E54C3114}" type="sibTrans" cxnId="{341AEA21-F90D-4139-B140-2C75A91846FF}">
      <dgm:prSet/>
      <dgm:spPr/>
      <dgm:t>
        <a:bodyPr/>
        <a:lstStyle/>
        <a:p>
          <a:endParaRPr lang="en-US" b="1"/>
        </a:p>
      </dgm:t>
    </dgm:pt>
    <dgm:pt modelId="{C7E0134F-36E7-447A-8B14-96E194BC8E21}">
      <dgm:prSet phldrT="[Text]"/>
      <dgm:spPr/>
      <dgm:t>
        <a:bodyPr/>
        <a:lstStyle/>
        <a:p>
          <a:r>
            <a:rPr lang="en-US" b="1" dirty="0" err="1"/>
            <a:t>Melaksanakan</a:t>
          </a:r>
          <a:r>
            <a:rPr lang="en-US" b="1" dirty="0"/>
            <a:t> </a:t>
          </a:r>
          <a:r>
            <a:rPr lang="en-US" b="1" dirty="0" err="1"/>
            <a:t>survei</a:t>
          </a:r>
          <a:r>
            <a:rPr lang="en-US" b="1" dirty="0"/>
            <a:t> </a:t>
          </a:r>
          <a:r>
            <a:rPr lang="en-US" b="1" dirty="0" err="1"/>
            <a:t>secara</a:t>
          </a:r>
          <a:r>
            <a:rPr lang="en-US" b="1" dirty="0"/>
            <a:t> </a:t>
          </a:r>
          <a:r>
            <a:rPr lang="en-US" b="1" dirty="0" err="1"/>
            <a:t>berkala</a:t>
          </a:r>
          <a:r>
            <a:rPr lang="en-US" b="1" dirty="0"/>
            <a:t>,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mempublikasikan</a:t>
          </a:r>
          <a:r>
            <a:rPr lang="en-US" b="1" dirty="0"/>
            <a:t> </a:t>
          </a:r>
          <a:r>
            <a:rPr lang="en-US" b="1" dirty="0" err="1"/>
            <a:t>hasilnya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mudah</a:t>
          </a:r>
          <a:r>
            <a:rPr lang="en-US" b="1" dirty="0"/>
            <a:t> </a:t>
          </a:r>
          <a:r>
            <a:rPr lang="en-US" b="1" dirty="0" err="1"/>
            <a:t>diakses</a:t>
          </a:r>
          <a:r>
            <a:rPr lang="en-US" b="1" dirty="0"/>
            <a:t> </a:t>
          </a:r>
          <a:r>
            <a:rPr lang="en-US" b="1" dirty="0" err="1"/>
            <a:t>oleh</a:t>
          </a:r>
          <a:r>
            <a:rPr lang="en-US" b="1" dirty="0"/>
            <a:t> </a:t>
          </a:r>
          <a:r>
            <a:rPr lang="en-US" b="1" dirty="0" err="1"/>
            <a:t>para</a:t>
          </a:r>
          <a:r>
            <a:rPr lang="en-US" b="1" dirty="0"/>
            <a:t> </a:t>
          </a:r>
          <a:r>
            <a:rPr lang="en-US" b="1" dirty="0" err="1"/>
            <a:t>pemangku</a:t>
          </a:r>
          <a:r>
            <a:rPr lang="en-US" b="1" dirty="0"/>
            <a:t> </a:t>
          </a:r>
          <a:r>
            <a:rPr lang="en-US" b="1" dirty="0" err="1"/>
            <a:t>kepentingan</a:t>
          </a:r>
          <a:r>
            <a:rPr lang="en-US" b="1" dirty="0"/>
            <a:t> (</a:t>
          </a:r>
          <a:r>
            <a:rPr lang="en-US" b="1" dirty="0" err="1"/>
            <a:t>terunggah</a:t>
          </a:r>
          <a:r>
            <a:rPr lang="en-US" b="1" dirty="0"/>
            <a:t> </a:t>
          </a:r>
          <a:r>
            <a:rPr lang="en-US" b="1" dirty="0" err="1"/>
            <a:t>dalam</a:t>
          </a:r>
          <a:r>
            <a:rPr lang="en-US" b="1" dirty="0"/>
            <a:t> web UNJ)</a:t>
          </a:r>
        </a:p>
      </dgm:t>
    </dgm:pt>
    <dgm:pt modelId="{7CD035ED-9396-49D4-8A93-5B7A19EC8699}" type="parTrans" cxnId="{DACD8724-6789-40BA-85A5-D13533B7549A}">
      <dgm:prSet/>
      <dgm:spPr/>
      <dgm:t>
        <a:bodyPr/>
        <a:lstStyle/>
        <a:p>
          <a:endParaRPr lang="en-US" b="1"/>
        </a:p>
      </dgm:t>
    </dgm:pt>
    <dgm:pt modelId="{851B2D73-05D5-4364-9045-41E2368C16A5}" type="sibTrans" cxnId="{DACD8724-6789-40BA-85A5-D13533B7549A}">
      <dgm:prSet/>
      <dgm:spPr/>
      <dgm:t>
        <a:bodyPr/>
        <a:lstStyle/>
        <a:p>
          <a:endParaRPr lang="en-US" b="1"/>
        </a:p>
      </dgm:t>
    </dgm:pt>
    <dgm:pt modelId="{D5D14501-2877-44CD-8EFA-FD6B496E405A}">
      <dgm:prSet phldrT="[Text]"/>
      <dgm:spPr/>
      <dgm:t>
        <a:bodyPr/>
        <a:lstStyle/>
        <a:p>
          <a:r>
            <a:rPr lang="en-US" b="1" dirty="0" err="1"/>
            <a:t>Menjelaskan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suvei</a:t>
          </a:r>
          <a:r>
            <a:rPr lang="en-US" b="1" dirty="0"/>
            <a:t> </a:t>
          </a:r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untuk</a:t>
          </a:r>
          <a:r>
            <a:rPr lang="en-US" b="1" dirty="0"/>
            <a:t> </a:t>
          </a:r>
          <a:r>
            <a:rPr lang="en-US" b="1" dirty="0" err="1"/>
            <a:t>perbaikan</a:t>
          </a:r>
          <a:r>
            <a:rPr lang="en-US" b="1" dirty="0"/>
            <a:t> </a:t>
          </a:r>
          <a:r>
            <a:rPr lang="en-US" b="1" dirty="0" err="1"/>
            <a:t>kualitas</a:t>
          </a:r>
          <a:r>
            <a:rPr lang="en-US" b="1" dirty="0"/>
            <a:t> </a:t>
          </a:r>
          <a:r>
            <a:rPr lang="en-US" b="1" dirty="0" err="1"/>
            <a:t>secara</a:t>
          </a:r>
          <a:r>
            <a:rPr lang="en-US" b="1" dirty="0"/>
            <a:t> </a:t>
          </a:r>
          <a:r>
            <a:rPr lang="en-US" b="1" dirty="0" err="1"/>
            <a:t>berkelanjutan</a:t>
          </a:r>
          <a:r>
            <a:rPr lang="en-US" b="1" dirty="0"/>
            <a:t>   </a:t>
          </a:r>
        </a:p>
      </dgm:t>
    </dgm:pt>
    <dgm:pt modelId="{E6128828-63AD-448A-B032-2F195BA9FFD4}" type="parTrans" cxnId="{1E938571-69A3-4E9D-BB77-3AF75D9240CF}">
      <dgm:prSet/>
      <dgm:spPr/>
      <dgm:t>
        <a:bodyPr/>
        <a:lstStyle/>
        <a:p>
          <a:endParaRPr lang="en-US" b="1"/>
        </a:p>
      </dgm:t>
    </dgm:pt>
    <dgm:pt modelId="{11F0BFC2-4746-4F50-9ED4-A810EEA41B44}" type="sibTrans" cxnId="{1E938571-69A3-4E9D-BB77-3AF75D9240CF}">
      <dgm:prSet/>
      <dgm:spPr/>
      <dgm:t>
        <a:bodyPr/>
        <a:lstStyle/>
        <a:p>
          <a:endParaRPr lang="en-US" b="1"/>
        </a:p>
      </dgm:t>
    </dgm:pt>
    <dgm:pt modelId="{66A74A62-871B-4D84-9EA1-2B27372EFBA4}" type="pres">
      <dgm:prSet presAssocID="{EC883049-F5F2-4A34-9A94-D4E569C2E005}" presName="compositeShape" presStyleCnt="0">
        <dgm:presLayoutVars>
          <dgm:dir/>
          <dgm:resizeHandles/>
        </dgm:presLayoutVars>
      </dgm:prSet>
      <dgm:spPr/>
    </dgm:pt>
    <dgm:pt modelId="{8A564013-897C-47E4-B27C-71C87955E605}" type="pres">
      <dgm:prSet presAssocID="{EC883049-F5F2-4A34-9A94-D4E569C2E005}" presName="pyramid" presStyleLbl="node1" presStyleIdx="0" presStyleCnt="1"/>
      <dgm:spPr/>
    </dgm:pt>
    <dgm:pt modelId="{6B334751-4066-4053-BC26-80087C75691D}" type="pres">
      <dgm:prSet presAssocID="{EC883049-F5F2-4A34-9A94-D4E569C2E005}" presName="theList" presStyleCnt="0"/>
      <dgm:spPr/>
    </dgm:pt>
    <dgm:pt modelId="{B9FD6313-87AC-4134-9402-8A701537C664}" type="pres">
      <dgm:prSet presAssocID="{95D15F2C-052A-4FF0-AD48-1C79E329450E}" presName="aNode" presStyleLbl="fgAcc1" presStyleIdx="0" presStyleCnt="3" custScaleX="235447">
        <dgm:presLayoutVars>
          <dgm:bulletEnabled val="1"/>
        </dgm:presLayoutVars>
      </dgm:prSet>
      <dgm:spPr/>
    </dgm:pt>
    <dgm:pt modelId="{43957BEE-C2EF-4FEF-95C3-1FBE1F40B78D}" type="pres">
      <dgm:prSet presAssocID="{95D15F2C-052A-4FF0-AD48-1C79E329450E}" presName="aSpace" presStyleCnt="0"/>
      <dgm:spPr/>
    </dgm:pt>
    <dgm:pt modelId="{0458D871-0854-495E-B8D1-9F709332B944}" type="pres">
      <dgm:prSet presAssocID="{C7E0134F-36E7-447A-8B14-96E194BC8E21}" presName="aNode" presStyleLbl="fgAcc1" presStyleIdx="1" presStyleCnt="3" custScaleX="236781">
        <dgm:presLayoutVars>
          <dgm:bulletEnabled val="1"/>
        </dgm:presLayoutVars>
      </dgm:prSet>
      <dgm:spPr/>
    </dgm:pt>
    <dgm:pt modelId="{8E899EE6-D85B-476A-A898-134BCEA07966}" type="pres">
      <dgm:prSet presAssocID="{C7E0134F-36E7-447A-8B14-96E194BC8E21}" presName="aSpace" presStyleCnt="0"/>
      <dgm:spPr/>
    </dgm:pt>
    <dgm:pt modelId="{4E821559-A9B2-4ED0-B227-E650BB49206A}" type="pres">
      <dgm:prSet presAssocID="{D5D14501-2877-44CD-8EFA-FD6B496E405A}" presName="aNode" presStyleLbl="fgAcc1" presStyleIdx="2" presStyleCnt="3" custScaleX="237327">
        <dgm:presLayoutVars>
          <dgm:bulletEnabled val="1"/>
        </dgm:presLayoutVars>
      </dgm:prSet>
      <dgm:spPr/>
    </dgm:pt>
    <dgm:pt modelId="{149F0440-C0CC-4821-9772-3F5BB59EB4ED}" type="pres">
      <dgm:prSet presAssocID="{D5D14501-2877-44CD-8EFA-FD6B496E405A}" presName="aSpace" presStyleCnt="0"/>
      <dgm:spPr/>
    </dgm:pt>
  </dgm:ptLst>
  <dgm:cxnLst>
    <dgm:cxn modelId="{341AEA21-F90D-4139-B140-2C75A91846FF}" srcId="{EC883049-F5F2-4A34-9A94-D4E569C2E005}" destId="{95D15F2C-052A-4FF0-AD48-1C79E329450E}" srcOrd="0" destOrd="0" parTransId="{E4867B92-91DD-4C0B-A0CE-FBE60FAC23A0}" sibTransId="{EB5DF688-7145-46B9-842F-BD56E54C3114}"/>
    <dgm:cxn modelId="{DACD8724-6789-40BA-85A5-D13533B7549A}" srcId="{EC883049-F5F2-4A34-9A94-D4E569C2E005}" destId="{C7E0134F-36E7-447A-8B14-96E194BC8E21}" srcOrd="1" destOrd="0" parTransId="{7CD035ED-9396-49D4-8A93-5B7A19EC8699}" sibTransId="{851B2D73-05D5-4364-9045-41E2368C16A5}"/>
    <dgm:cxn modelId="{1E938571-69A3-4E9D-BB77-3AF75D9240CF}" srcId="{EC883049-F5F2-4A34-9A94-D4E569C2E005}" destId="{D5D14501-2877-44CD-8EFA-FD6B496E405A}" srcOrd="2" destOrd="0" parTransId="{E6128828-63AD-448A-B032-2F195BA9FFD4}" sibTransId="{11F0BFC2-4746-4F50-9ED4-A810EEA41B44}"/>
    <dgm:cxn modelId="{70C17CA9-FB36-42A4-9803-966D595BCE18}" type="presOf" srcId="{EC883049-F5F2-4A34-9A94-D4E569C2E005}" destId="{66A74A62-871B-4D84-9EA1-2B27372EFBA4}" srcOrd="0" destOrd="0" presId="urn:microsoft.com/office/officeart/2005/8/layout/pyramid2"/>
    <dgm:cxn modelId="{A09408B5-8398-44A5-93F2-A8D52B384A6A}" type="presOf" srcId="{D5D14501-2877-44CD-8EFA-FD6B496E405A}" destId="{4E821559-A9B2-4ED0-B227-E650BB49206A}" srcOrd="0" destOrd="0" presId="urn:microsoft.com/office/officeart/2005/8/layout/pyramid2"/>
    <dgm:cxn modelId="{CB1B73CF-A834-4E27-9065-A0889D6AB9E6}" type="presOf" srcId="{C7E0134F-36E7-447A-8B14-96E194BC8E21}" destId="{0458D871-0854-495E-B8D1-9F709332B944}" srcOrd="0" destOrd="0" presId="urn:microsoft.com/office/officeart/2005/8/layout/pyramid2"/>
    <dgm:cxn modelId="{3A22D0F8-1EEB-407E-9170-2BC830903C53}" type="presOf" srcId="{95D15F2C-052A-4FF0-AD48-1C79E329450E}" destId="{B9FD6313-87AC-4134-9402-8A701537C664}" srcOrd="0" destOrd="0" presId="urn:microsoft.com/office/officeart/2005/8/layout/pyramid2"/>
    <dgm:cxn modelId="{4AE8C377-FF4E-40AB-B26E-7FA2D1CC011A}" type="presParOf" srcId="{66A74A62-871B-4D84-9EA1-2B27372EFBA4}" destId="{8A564013-897C-47E4-B27C-71C87955E605}" srcOrd="0" destOrd="0" presId="urn:microsoft.com/office/officeart/2005/8/layout/pyramid2"/>
    <dgm:cxn modelId="{2B12750A-606E-4722-B786-D619A40A95DB}" type="presParOf" srcId="{66A74A62-871B-4D84-9EA1-2B27372EFBA4}" destId="{6B334751-4066-4053-BC26-80087C75691D}" srcOrd="1" destOrd="0" presId="urn:microsoft.com/office/officeart/2005/8/layout/pyramid2"/>
    <dgm:cxn modelId="{5C6926A6-E7A9-459B-AB9D-CD697A9C42E2}" type="presParOf" srcId="{6B334751-4066-4053-BC26-80087C75691D}" destId="{B9FD6313-87AC-4134-9402-8A701537C664}" srcOrd="0" destOrd="0" presId="urn:microsoft.com/office/officeart/2005/8/layout/pyramid2"/>
    <dgm:cxn modelId="{8115C8C9-E78D-4345-8C24-549145F9A71A}" type="presParOf" srcId="{6B334751-4066-4053-BC26-80087C75691D}" destId="{43957BEE-C2EF-4FEF-95C3-1FBE1F40B78D}" srcOrd="1" destOrd="0" presId="urn:microsoft.com/office/officeart/2005/8/layout/pyramid2"/>
    <dgm:cxn modelId="{D43FA99C-ECA7-46DE-B90B-0045EED00F25}" type="presParOf" srcId="{6B334751-4066-4053-BC26-80087C75691D}" destId="{0458D871-0854-495E-B8D1-9F709332B944}" srcOrd="2" destOrd="0" presId="urn:microsoft.com/office/officeart/2005/8/layout/pyramid2"/>
    <dgm:cxn modelId="{65E0154B-4831-4D42-BC8D-DDD295C49215}" type="presParOf" srcId="{6B334751-4066-4053-BC26-80087C75691D}" destId="{8E899EE6-D85B-476A-A898-134BCEA07966}" srcOrd="3" destOrd="0" presId="urn:microsoft.com/office/officeart/2005/8/layout/pyramid2"/>
    <dgm:cxn modelId="{65081477-14E8-45C1-AD28-20A23601F2DF}" type="presParOf" srcId="{6B334751-4066-4053-BC26-80087C75691D}" destId="{4E821559-A9B2-4ED0-B227-E650BB49206A}" srcOrd="4" destOrd="0" presId="urn:microsoft.com/office/officeart/2005/8/layout/pyramid2"/>
    <dgm:cxn modelId="{E5FE359D-43FE-4D72-8058-F471D76C16A7}" type="presParOf" srcId="{6B334751-4066-4053-BC26-80087C75691D}" destId="{149F0440-C0CC-4821-9772-3F5BB59EB4E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76B7C6-ACC3-47FB-9C37-6E44479CAB3B}" type="doc">
      <dgm:prSet loTypeId="urn:microsoft.com/office/officeart/2005/8/layout/hList6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CF562A1-3ADE-4D85-8167-19F4EE5D3F17}">
      <dgm:prSet phldrT="[Text]" custT="1"/>
      <dgm:spPr/>
      <dgm:t>
        <a:bodyPr/>
        <a:lstStyle/>
        <a:p>
          <a:r>
            <a:rPr lang="en-US" sz="2400" b="1" dirty="0" err="1">
              <a:solidFill>
                <a:schemeClr val="tx1"/>
              </a:solidFill>
            </a:rPr>
            <a:t>Menemukenali</a:t>
          </a:r>
          <a:r>
            <a:rPr lang="en-US" sz="2400" b="1" dirty="0">
              <a:solidFill>
                <a:schemeClr val="tx1"/>
              </a:solidFill>
            </a:rPr>
            <a:t>   </a:t>
          </a:r>
          <a:r>
            <a:rPr lang="en-US" sz="2400" b="1" dirty="0" err="1">
              <a:solidFill>
                <a:schemeClr val="tx1"/>
              </a:solidFill>
            </a:rPr>
            <a:t>masalah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dan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akar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masalah</a:t>
          </a:r>
          <a:r>
            <a:rPr lang="en-US" sz="2400" b="1" dirty="0">
              <a:solidFill>
                <a:schemeClr val="tx1"/>
              </a:solidFill>
            </a:rPr>
            <a:t>, </a:t>
          </a:r>
          <a:r>
            <a:rPr lang="en-US" sz="2400" b="1" dirty="0" err="1">
              <a:solidFill>
                <a:schemeClr val="tx1"/>
              </a:solidFill>
            </a:rPr>
            <a:t>serta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rencana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perbaikan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dan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pengembangan</a:t>
          </a:r>
          <a:r>
            <a:rPr lang="en-US" sz="2400" b="1" dirty="0">
              <a:solidFill>
                <a:schemeClr val="tx1"/>
              </a:solidFill>
            </a:rPr>
            <a:t> yang </a:t>
          </a:r>
          <a:r>
            <a:rPr lang="en-US" sz="2400" b="1" dirty="0" err="1">
              <a:solidFill>
                <a:schemeClr val="tx1"/>
              </a:solidFill>
            </a:rPr>
            <a:t>ada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di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setiap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kriteria</a:t>
          </a:r>
          <a:r>
            <a:rPr lang="en-US" sz="2400" b="1" dirty="0">
              <a:solidFill>
                <a:schemeClr val="tx1"/>
              </a:solidFill>
            </a:rPr>
            <a:t>.</a:t>
          </a:r>
        </a:p>
      </dgm:t>
    </dgm:pt>
    <dgm:pt modelId="{DD733FBF-6819-4C2A-9663-E35675013CF6}" type="parTrans" cxnId="{14EF4DB3-BDFB-406A-ACCD-8C4B85E95681}">
      <dgm:prSet/>
      <dgm:spPr/>
      <dgm:t>
        <a:bodyPr/>
        <a:lstStyle/>
        <a:p>
          <a:endParaRPr lang="en-US"/>
        </a:p>
      </dgm:t>
    </dgm:pt>
    <dgm:pt modelId="{412FB6D8-2F3E-47FD-94D3-F51931D1DF0B}" type="sibTrans" cxnId="{14EF4DB3-BDFB-406A-ACCD-8C4B85E95681}">
      <dgm:prSet/>
      <dgm:spPr/>
      <dgm:t>
        <a:bodyPr/>
        <a:lstStyle/>
        <a:p>
          <a:endParaRPr lang="en-US"/>
        </a:p>
      </dgm:t>
    </dgm:pt>
    <dgm:pt modelId="{E91EB4B2-67C1-4E3D-ACFF-1ED8A053FFCD}">
      <dgm:prSet phldrT="[Text]" custT="1"/>
      <dgm:spPr/>
      <dgm:t>
        <a:bodyPr/>
        <a:lstStyle/>
        <a:p>
          <a:r>
            <a:rPr lang="en-US" sz="2400" b="1" dirty="0" err="1">
              <a:solidFill>
                <a:schemeClr val="tx1"/>
              </a:solidFill>
            </a:rPr>
            <a:t>Membuat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ringkasan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dari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hasil</a:t>
          </a:r>
          <a:r>
            <a:rPr lang="en-US" sz="2400" b="1" dirty="0">
              <a:solidFill>
                <a:schemeClr val="tx1"/>
              </a:solidFill>
            </a:rPr>
            <a:t> SWOT </a:t>
          </a:r>
          <a:r>
            <a:rPr lang="en-US" sz="2400" b="1" dirty="0" err="1">
              <a:solidFill>
                <a:schemeClr val="tx1"/>
              </a:solidFill>
            </a:rPr>
            <a:t>setiap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kriteria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untuk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menetapkan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posisi</a:t>
          </a:r>
          <a:r>
            <a:rPr lang="en-US" sz="2400" b="1" dirty="0">
              <a:solidFill>
                <a:schemeClr val="tx1"/>
              </a:solidFill>
            </a:rPr>
            <a:t> UNJ  </a:t>
          </a:r>
          <a:r>
            <a:rPr lang="en-US" sz="2400" b="1" dirty="0" err="1">
              <a:solidFill>
                <a:schemeClr val="tx1"/>
              </a:solidFill>
            </a:rPr>
            <a:t>ada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di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kuadran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mana</a:t>
          </a:r>
          <a:r>
            <a:rPr lang="en-US" sz="2400" b="1" dirty="0">
              <a:solidFill>
                <a:schemeClr val="tx1"/>
              </a:solidFill>
            </a:rPr>
            <a:t> </a:t>
          </a:r>
        </a:p>
      </dgm:t>
    </dgm:pt>
    <dgm:pt modelId="{AB205FEF-082D-4AEB-91E4-F4FDCCAAC416}" type="parTrans" cxnId="{B5F27DB5-4512-474D-A543-39E56EC0318B}">
      <dgm:prSet/>
      <dgm:spPr/>
      <dgm:t>
        <a:bodyPr/>
        <a:lstStyle/>
        <a:p>
          <a:endParaRPr lang="en-US"/>
        </a:p>
      </dgm:t>
    </dgm:pt>
    <dgm:pt modelId="{653ADAF3-7A75-4040-A4CC-A2467E2987B6}" type="sibTrans" cxnId="{B5F27DB5-4512-474D-A543-39E56EC0318B}">
      <dgm:prSet/>
      <dgm:spPr/>
      <dgm:t>
        <a:bodyPr/>
        <a:lstStyle/>
        <a:p>
          <a:endParaRPr lang="en-US"/>
        </a:p>
      </dgm:t>
    </dgm:pt>
    <dgm:pt modelId="{43D448EA-7EE7-4C05-AE00-A5F3488743E7}">
      <dgm:prSet phldrT="[Text]" custT="1"/>
      <dgm:spPr/>
      <dgm:t>
        <a:bodyPr/>
        <a:lstStyle/>
        <a:p>
          <a:r>
            <a:rPr lang="en-US" sz="2400" b="1" dirty="0" err="1">
              <a:solidFill>
                <a:schemeClr val="tx1"/>
              </a:solidFill>
            </a:rPr>
            <a:t>Membuat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alternatif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strategi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apakah</a:t>
          </a:r>
          <a:r>
            <a:rPr lang="en-US" sz="2400" b="1" dirty="0">
              <a:solidFill>
                <a:schemeClr val="tx1"/>
              </a:solidFill>
            </a:rPr>
            <a:t> UNJ </a:t>
          </a:r>
          <a:r>
            <a:rPr lang="en-US" sz="2400" b="1" dirty="0" err="1">
              <a:solidFill>
                <a:schemeClr val="tx1"/>
              </a:solidFill>
            </a:rPr>
            <a:t>akan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akan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ekspansi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atau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mempertahankan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posisi</a:t>
          </a:r>
          <a:r>
            <a:rPr lang="en-US" sz="2400" b="1" dirty="0">
              <a:solidFill>
                <a:schemeClr val="tx1"/>
              </a:solidFill>
            </a:rPr>
            <a:t> </a:t>
          </a:r>
          <a:r>
            <a:rPr lang="en-US" sz="2400" b="1" dirty="0" err="1">
              <a:solidFill>
                <a:schemeClr val="tx1"/>
              </a:solidFill>
            </a:rPr>
            <a:t>sekarang</a:t>
          </a:r>
          <a:r>
            <a:rPr lang="en-US" sz="2400" b="1" dirty="0">
              <a:solidFill>
                <a:schemeClr val="tx1"/>
              </a:solidFill>
            </a:rPr>
            <a:t> </a:t>
          </a:r>
        </a:p>
      </dgm:t>
    </dgm:pt>
    <dgm:pt modelId="{52311814-2415-4ACF-98FC-21E063AAF80D}" type="parTrans" cxnId="{AC093654-B5B6-4F7A-92E3-CE21C31FF933}">
      <dgm:prSet/>
      <dgm:spPr/>
      <dgm:t>
        <a:bodyPr/>
        <a:lstStyle/>
        <a:p>
          <a:endParaRPr lang="en-US"/>
        </a:p>
      </dgm:t>
    </dgm:pt>
    <dgm:pt modelId="{2F629218-EC15-43C8-98EF-FEE890FBF8D2}" type="sibTrans" cxnId="{AC093654-B5B6-4F7A-92E3-CE21C31FF933}">
      <dgm:prSet/>
      <dgm:spPr/>
      <dgm:t>
        <a:bodyPr/>
        <a:lstStyle/>
        <a:p>
          <a:endParaRPr lang="en-US"/>
        </a:p>
      </dgm:t>
    </dgm:pt>
    <dgm:pt modelId="{4540BAE0-F4DF-49E2-BB15-25D7CC441069}" type="pres">
      <dgm:prSet presAssocID="{6C76B7C6-ACC3-47FB-9C37-6E44479CAB3B}" presName="Name0" presStyleCnt="0">
        <dgm:presLayoutVars>
          <dgm:dir/>
          <dgm:resizeHandles val="exact"/>
        </dgm:presLayoutVars>
      </dgm:prSet>
      <dgm:spPr/>
    </dgm:pt>
    <dgm:pt modelId="{1CD9B786-6152-4168-9F64-504016524FCA}" type="pres">
      <dgm:prSet presAssocID="{ACF562A1-3ADE-4D85-8167-19F4EE5D3F17}" presName="node" presStyleLbl="node1" presStyleIdx="0" presStyleCnt="3">
        <dgm:presLayoutVars>
          <dgm:bulletEnabled val="1"/>
        </dgm:presLayoutVars>
      </dgm:prSet>
      <dgm:spPr/>
    </dgm:pt>
    <dgm:pt modelId="{EB638F0A-A37F-4E81-ACD6-F76886CAB07A}" type="pres">
      <dgm:prSet presAssocID="{412FB6D8-2F3E-47FD-94D3-F51931D1DF0B}" presName="sibTrans" presStyleCnt="0"/>
      <dgm:spPr/>
    </dgm:pt>
    <dgm:pt modelId="{0159DDEE-09C3-45F1-8D0B-83CBBD4627E3}" type="pres">
      <dgm:prSet presAssocID="{E91EB4B2-67C1-4E3D-ACFF-1ED8A053FFCD}" presName="node" presStyleLbl="node1" presStyleIdx="1" presStyleCnt="3" custLinFactNeighborX="-21482" custLinFactNeighborY="23523">
        <dgm:presLayoutVars>
          <dgm:bulletEnabled val="1"/>
        </dgm:presLayoutVars>
      </dgm:prSet>
      <dgm:spPr/>
    </dgm:pt>
    <dgm:pt modelId="{6DE04B10-D864-4E0B-AC93-DA48B2065D00}" type="pres">
      <dgm:prSet presAssocID="{653ADAF3-7A75-4040-A4CC-A2467E2987B6}" presName="sibTrans" presStyleCnt="0"/>
      <dgm:spPr/>
    </dgm:pt>
    <dgm:pt modelId="{468872BB-81D2-4BDA-8BA4-CD47539B2EF4}" type="pres">
      <dgm:prSet presAssocID="{43D448EA-7EE7-4C05-AE00-A5F3488743E7}" presName="node" presStyleLbl="node1" presStyleIdx="2" presStyleCnt="3">
        <dgm:presLayoutVars>
          <dgm:bulletEnabled val="1"/>
        </dgm:presLayoutVars>
      </dgm:prSet>
      <dgm:spPr/>
    </dgm:pt>
  </dgm:ptLst>
  <dgm:cxnLst>
    <dgm:cxn modelId="{3398693C-60F6-4575-A703-FAB9CDFCFC68}" type="presOf" srcId="{E91EB4B2-67C1-4E3D-ACFF-1ED8A053FFCD}" destId="{0159DDEE-09C3-45F1-8D0B-83CBBD4627E3}" srcOrd="0" destOrd="0" presId="urn:microsoft.com/office/officeart/2005/8/layout/hList6"/>
    <dgm:cxn modelId="{483F3644-AEDB-4903-84BD-7B99A6A5EA76}" type="presOf" srcId="{43D448EA-7EE7-4C05-AE00-A5F3488743E7}" destId="{468872BB-81D2-4BDA-8BA4-CD47539B2EF4}" srcOrd="0" destOrd="0" presId="urn:microsoft.com/office/officeart/2005/8/layout/hList6"/>
    <dgm:cxn modelId="{AC093654-B5B6-4F7A-92E3-CE21C31FF933}" srcId="{6C76B7C6-ACC3-47FB-9C37-6E44479CAB3B}" destId="{43D448EA-7EE7-4C05-AE00-A5F3488743E7}" srcOrd="2" destOrd="0" parTransId="{52311814-2415-4ACF-98FC-21E063AAF80D}" sibTransId="{2F629218-EC15-43C8-98EF-FEE890FBF8D2}"/>
    <dgm:cxn modelId="{F549D389-359B-4FDA-A069-4A0EEC107EE9}" type="presOf" srcId="{6C76B7C6-ACC3-47FB-9C37-6E44479CAB3B}" destId="{4540BAE0-F4DF-49E2-BB15-25D7CC441069}" srcOrd="0" destOrd="0" presId="urn:microsoft.com/office/officeart/2005/8/layout/hList6"/>
    <dgm:cxn modelId="{14EF4DB3-BDFB-406A-ACCD-8C4B85E95681}" srcId="{6C76B7C6-ACC3-47FB-9C37-6E44479CAB3B}" destId="{ACF562A1-3ADE-4D85-8167-19F4EE5D3F17}" srcOrd="0" destOrd="0" parTransId="{DD733FBF-6819-4C2A-9663-E35675013CF6}" sibTransId="{412FB6D8-2F3E-47FD-94D3-F51931D1DF0B}"/>
    <dgm:cxn modelId="{B5F27DB5-4512-474D-A543-39E56EC0318B}" srcId="{6C76B7C6-ACC3-47FB-9C37-6E44479CAB3B}" destId="{E91EB4B2-67C1-4E3D-ACFF-1ED8A053FFCD}" srcOrd="1" destOrd="0" parTransId="{AB205FEF-082D-4AEB-91E4-F4FDCCAAC416}" sibTransId="{653ADAF3-7A75-4040-A4CC-A2467E2987B6}"/>
    <dgm:cxn modelId="{93DEDCE7-969C-4539-B1C3-D3CB5025D03A}" type="presOf" srcId="{ACF562A1-3ADE-4D85-8167-19F4EE5D3F17}" destId="{1CD9B786-6152-4168-9F64-504016524FCA}" srcOrd="0" destOrd="0" presId="urn:microsoft.com/office/officeart/2005/8/layout/hList6"/>
    <dgm:cxn modelId="{25BA959E-C7F2-4B90-BA2C-CC4578801AE3}" type="presParOf" srcId="{4540BAE0-F4DF-49E2-BB15-25D7CC441069}" destId="{1CD9B786-6152-4168-9F64-504016524FCA}" srcOrd="0" destOrd="0" presId="urn:microsoft.com/office/officeart/2005/8/layout/hList6"/>
    <dgm:cxn modelId="{15319339-ED65-4171-AFDE-EFF5F3D7A1FF}" type="presParOf" srcId="{4540BAE0-F4DF-49E2-BB15-25D7CC441069}" destId="{EB638F0A-A37F-4E81-ACD6-F76886CAB07A}" srcOrd="1" destOrd="0" presId="urn:microsoft.com/office/officeart/2005/8/layout/hList6"/>
    <dgm:cxn modelId="{7812C751-589C-4F27-A131-15F46170A454}" type="presParOf" srcId="{4540BAE0-F4DF-49E2-BB15-25D7CC441069}" destId="{0159DDEE-09C3-45F1-8D0B-83CBBD4627E3}" srcOrd="2" destOrd="0" presId="urn:microsoft.com/office/officeart/2005/8/layout/hList6"/>
    <dgm:cxn modelId="{D7B7ED59-DF7D-4942-8F69-5B7EFBEEF12B}" type="presParOf" srcId="{4540BAE0-F4DF-49E2-BB15-25D7CC441069}" destId="{6DE04B10-D864-4E0B-AC93-DA48B2065D00}" srcOrd="3" destOrd="0" presId="urn:microsoft.com/office/officeart/2005/8/layout/hList6"/>
    <dgm:cxn modelId="{4950F49A-0E34-46B3-A69B-D1F83C9B57F0}" type="presParOf" srcId="{4540BAE0-F4DF-49E2-BB15-25D7CC441069}" destId="{468872BB-81D2-4BDA-8BA4-CD47539B2EF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09468-3031-4E1D-84AE-62295E2D3D3C}">
      <dsp:nvSpPr>
        <dsp:cNvPr id="0" name=""/>
        <dsp:cNvSpPr/>
      </dsp:nvSpPr>
      <dsp:spPr>
        <a:xfrm rot="5400000">
          <a:off x="-278273" y="279707"/>
          <a:ext cx="1855153" cy="129860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1" y="650738"/>
        <a:ext cx="1298607" cy="556546"/>
      </dsp:txXfrm>
    </dsp:sp>
    <dsp:sp modelId="{B1486DFB-F8F1-45FD-9D56-45CD9C646CF2}">
      <dsp:nvSpPr>
        <dsp:cNvPr id="0" name=""/>
        <dsp:cNvSpPr/>
      </dsp:nvSpPr>
      <dsp:spPr>
        <a:xfrm rot="5400000">
          <a:off x="4780015" y="-3479973"/>
          <a:ext cx="1205849" cy="81686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/>
            <a:t> </a:t>
          </a:r>
          <a:r>
            <a:rPr lang="en-US" sz="2500" b="1" kern="1200" dirty="0" err="1"/>
            <a:t>Menjelaskan</a:t>
          </a:r>
          <a:r>
            <a:rPr lang="en-US" sz="2500" b="1" kern="1200" dirty="0"/>
            <a:t> </a:t>
          </a:r>
          <a:r>
            <a:rPr lang="en-US" sz="2500" b="1" kern="1200" dirty="0" err="1"/>
            <a:t>indikator</a:t>
          </a:r>
          <a:r>
            <a:rPr lang="en-US" sz="2500" b="1" kern="1200" dirty="0"/>
            <a:t> </a:t>
          </a:r>
          <a:r>
            <a:rPr lang="en-US" sz="2500" b="1" kern="1200" dirty="0" err="1"/>
            <a:t>tambahan</a:t>
          </a:r>
          <a:r>
            <a:rPr lang="en-US" sz="2500" b="1" kern="1200" dirty="0"/>
            <a:t>, </a:t>
          </a:r>
          <a:r>
            <a:rPr lang="en-US" sz="2500" b="1" kern="1200" dirty="0" err="1"/>
            <a:t>indikator</a:t>
          </a:r>
          <a:r>
            <a:rPr lang="en-US" sz="2500" b="1" kern="1200" dirty="0"/>
            <a:t> yang </a:t>
          </a:r>
          <a:r>
            <a:rPr lang="en-US" sz="2500" b="1" kern="1200" dirty="0" err="1"/>
            <a:t>ditetapkan</a:t>
          </a:r>
          <a:r>
            <a:rPr lang="en-US" sz="2500" b="1" kern="1200" dirty="0"/>
            <a:t> </a:t>
          </a:r>
          <a:r>
            <a:rPr lang="en-US" sz="2500" b="1" kern="1200" dirty="0" err="1"/>
            <a:t>oleh</a:t>
          </a:r>
          <a:r>
            <a:rPr lang="en-US" sz="2500" b="1" kern="1200" dirty="0"/>
            <a:t> UNJ yang </a:t>
          </a:r>
          <a:r>
            <a:rPr lang="en-US" sz="2500" b="1" kern="1200" dirty="0" err="1"/>
            <a:t>melampaui</a:t>
          </a:r>
          <a:r>
            <a:rPr lang="en-US" sz="2500" b="1" kern="1200" dirty="0"/>
            <a:t> </a:t>
          </a:r>
          <a:r>
            <a:rPr lang="en-US" sz="2500" b="1" kern="1200" dirty="0" err="1"/>
            <a:t>indikator</a:t>
          </a:r>
          <a:r>
            <a:rPr lang="en-US" sz="2500" b="1" kern="1200" dirty="0"/>
            <a:t> yang </a:t>
          </a:r>
          <a:r>
            <a:rPr lang="en-US" sz="2500" b="1" kern="1200" dirty="0" err="1"/>
            <a:t>ditetapkan</a:t>
          </a:r>
          <a:r>
            <a:rPr lang="en-US" sz="2500" b="1" kern="1200" dirty="0"/>
            <a:t> SN-</a:t>
          </a:r>
          <a:r>
            <a:rPr lang="en-US" sz="2500" b="1" kern="1200" dirty="0" err="1"/>
            <a:t>Dikti</a:t>
          </a:r>
          <a:endParaRPr lang="en-US" sz="2500" b="1" kern="1200" dirty="0"/>
        </a:p>
      </dsp:txBody>
      <dsp:txXfrm rot="-5400000">
        <a:off x="1298608" y="60299"/>
        <a:ext cx="8109800" cy="1088119"/>
      </dsp:txXfrm>
    </dsp:sp>
    <dsp:sp modelId="{4473F4EB-6ED3-40FF-8AED-4C4344CDB093}">
      <dsp:nvSpPr>
        <dsp:cNvPr id="0" name=""/>
        <dsp:cNvSpPr/>
      </dsp:nvSpPr>
      <dsp:spPr>
        <a:xfrm rot="5400000">
          <a:off x="-278273" y="1844526"/>
          <a:ext cx="1855153" cy="1298607"/>
        </a:xfrm>
        <a:prstGeom prst="chevron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 rot="-5400000">
        <a:off x="1" y="2215557"/>
        <a:ext cx="1298607" cy="556546"/>
      </dsp:txXfrm>
    </dsp:sp>
    <dsp:sp modelId="{51885B8E-622C-480E-BD63-437F38B36C7D}">
      <dsp:nvSpPr>
        <dsp:cNvPr id="0" name=""/>
        <dsp:cNvSpPr/>
      </dsp:nvSpPr>
      <dsp:spPr>
        <a:xfrm rot="5400000">
          <a:off x="4780015" y="-1915153"/>
          <a:ext cx="1205849" cy="816866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b="1" kern="1200" dirty="0" err="1"/>
            <a:t>Menjelaskan</a:t>
          </a:r>
          <a:r>
            <a:rPr lang="en-US" sz="2500" b="1" kern="1200" dirty="0"/>
            <a:t> </a:t>
          </a:r>
          <a:r>
            <a:rPr lang="en-US" sz="2500" b="1" kern="1200" dirty="0" err="1"/>
            <a:t>indikator</a:t>
          </a:r>
          <a:r>
            <a:rPr lang="en-US" sz="2500" b="1" kern="1200" dirty="0"/>
            <a:t> </a:t>
          </a:r>
          <a:r>
            <a:rPr lang="en-US" sz="2500" b="1" kern="1200" dirty="0" err="1"/>
            <a:t>tambahan</a:t>
          </a:r>
          <a:r>
            <a:rPr lang="en-US" sz="2500" b="1" kern="1200" dirty="0"/>
            <a:t>, </a:t>
          </a:r>
          <a:r>
            <a:rPr lang="en-US" sz="2500" b="1" kern="1200" dirty="0" err="1"/>
            <a:t>indikator</a:t>
          </a:r>
          <a:r>
            <a:rPr lang="en-US" sz="2500" b="1" kern="1200" dirty="0"/>
            <a:t> yang </a:t>
          </a:r>
          <a:r>
            <a:rPr lang="en-US" sz="2500" b="1" kern="1200" dirty="0" err="1"/>
            <a:t>ditetapkan</a:t>
          </a:r>
          <a:r>
            <a:rPr lang="en-US" sz="2500" b="1" kern="1200" dirty="0"/>
            <a:t> </a:t>
          </a:r>
          <a:r>
            <a:rPr lang="en-US" sz="2500" b="1" kern="1200" dirty="0" err="1"/>
            <a:t>oleh</a:t>
          </a:r>
          <a:r>
            <a:rPr lang="en-US" sz="2500" b="1" kern="1200" dirty="0"/>
            <a:t> UNJ yang </a:t>
          </a:r>
          <a:r>
            <a:rPr lang="en-US" sz="2500" b="1" kern="1200" dirty="0" err="1"/>
            <a:t>melampaui</a:t>
          </a:r>
          <a:r>
            <a:rPr lang="en-US" sz="2500" b="1" kern="1200" dirty="0"/>
            <a:t> </a:t>
          </a:r>
          <a:r>
            <a:rPr lang="en-US" sz="2500" b="1" kern="1200" dirty="0" err="1"/>
            <a:t>indikator</a:t>
          </a:r>
          <a:r>
            <a:rPr lang="en-US" sz="2500" b="1" kern="1200" dirty="0"/>
            <a:t> yang </a:t>
          </a:r>
          <a:r>
            <a:rPr lang="en-US" sz="2500" b="1" kern="1200" dirty="0" err="1"/>
            <a:t>ditetapkan</a:t>
          </a:r>
          <a:r>
            <a:rPr lang="en-US" sz="2500" b="1" kern="1200" dirty="0"/>
            <a:t> SN-</a:t>
          </a:r>
          <a:r>
            <a:rPr lang="en-US" sz="2500" b="1" kern="1200" dirty="0" err="1"/>
            <a:t>Dikti</a:t>
          </a:r>
          <a:endParaRPr lang="en-US" sz="2500" b="1" kern="1200" dirty="0"/>
        </a:p>
      </dsp:txBody>
      <dsp:txXfrm rot="-5400000">
        <a:off x="1298608" y="1625119"/>
        <a:ext cx="8109800" cy="10881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45981-1DA6-454D-975B-DF17443268D7}">
      <dsp:nvSpPr>
        <dsp:cNvPr id="0" name=""/>
        <dsp:cNvSpPr/>
      </dsp:nvSpPr>
      <dsp:spPr>
        <a:xfrm rot="10800000">
          <a:off x="2206490" y="433"/>
          <a:ext cx="7195566" cy="1576295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5103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chemeClr val="tx1"/>
              </a:solidFill>
            </a:rPr>
            <a:t>Mendeskripsikan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sistem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penjaminan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mutu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setiap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kriteria</a:t>
          </a:r>
          <a:r>
            <a:rPr lang="en-US" sz="2400" b="1" kern="1200" dirty="0">
              <a:solidFill>
                <a:schemeClr val="tx1"/>
              </a:solidFill>
            </a:rPr>
            <a:t> yang </a:t>
          </a:r>
          <a:r>
            <a:rPr lang="en-US" sz="2400" b="1" kern="1200" dirty="0" err="1">
              <a:solidFill>
                <a:schemeClr val="tx1"/>
              </a:solidFill>
            </a:rPr>
            <a:t>telah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ditetapkan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dilaksanakan</a:t>
          </a:r>
          <a:endParaRPr lang="en-US" sz="2400" b="1" kern="1200" dirty="0">
            <a:solidFill>
              <a:schemeClr val="tx1"/>
            </a:solidFill>
          </a:endParaRPr>
        </a:p>
      </dsp:txBody>
      <dsp:txXfrm rot="10800000">
        <a:off x="2600564" y="433"/>
        <a:ext cx="6801492" cy="1576295"/>
      </dsp:txXfrm>
    </dsp:sp>
    <dsp:sp modelId="{BDEC2908-1704-49B9-BEC9-404B716A76F4}">
      <dsp:nvSpPr>
        <dsp:cNvPr id="0" name=""/>
        <dsp:cNvSpPr/>
      </dsp:nvSpPr>
      <dsp:spPr>
        <a:xfrm>
          <a:off x="1418343" y="433"/>
          <a:ext cx="1576295" cy="1576295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04C4F9-8BEB-4946-98D8-4A20C61F47E1}">
      <dsp:nvSpPr>
        <dsp:cNvPr id="0" name=""/>
        <dsp:cNvSpPr/>
      </dsp:nvSpPr>
      <dsp:spPr>
        <a:xfrm rot="10800000">
          <a:off x="2206490" y="1970802"/>
          <a:ext cx="7195566" cy="1576295"/>
        </a:xfrm>
        <a:prstGeom prst="homePlate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5103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chemeClr val="tx1"/>
              </a:solidFill>
            </a:rPr>
            <a:t>Mengevaluasi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hasil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pelaksanaan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penjaminan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mutu</a:t>
          </a:r>
          <a:r>
            <a:rPr lang="en-US" sz="2400" b="1" kern="1200" dirty="0">
              <a:solidFill>
                <a:schemeClr val="tx1"/>
              </a:solidFill>
            </a:rPr>
            <a:t> yang </a:t>
          </a:r>
          <a:r>
            <a:rPr lang="en-US" sz="2400" b="1" kern="1200" dirty="0" err="1">
              <a:solidFill>
                <a:schemeClr val="tx1"/>
              </a:solidFill>
            </a:rPr>
            <a:t>mencakup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siklus</a:t>
          </a:r>
          <a:r>
            <a:rPr lang="en-US" sz="2400" b="1" kern="1200" dirty="0">
              <a:solidFill>
                <a:schemeClr val="tx1"/>
              </a:solidFill>
            </a:rPr>
            <a:t> PPEPP (</a:t>
          </a:r>
          <a:r>
            <a:rPr lang="en-US" sz="2400" b="1" kern="1200" dirty="0" err="1">
              <a:solidFill>
                <a:schemeClr val="tx1"/>
              </a:solidFill>
            </a:rPr>
            <a:t>Perencanaan</a:t>
          </a:r>
          <a:r>
            <a:rPr lang="en-US" sz="2400" b="1" kern="1200" dirty="0">
              <a:solidFill>
                <a:schemeClr val="tx1"/>
              </a:solidFill>
            </a:rPr>
            <a:t>, </a:t>
          </a:r>
          <a:r>
            <a:rPr lang="en-US" sz="2400" b="1" kern="1200" dirty="0" err="1">
              <a:solidFill>
                <a:schemeClr val="tx1"/>
              </a:solidFill>
            </a:rPr>
            <a:t>pelaksanaan</a:t>
          </a:r>
          <a:r>
            <a:rPr lang="en-US" sz="2400" b="1" kern="1200" dirty="0">
              <a:solidFill>
                <a:schemeClr val="tx1"/>
              </a:solidFill>
            </a:rPr>
            <a:t>, </a:t>
          </a:r>
          <a:r>
            <a:rPr lang="en-US" sz="2400" b="1" kern="1200" dirty="0" err="1">
              <a:solidFill>
                <a:schemeClr val="tx1"/>
              </a:solidFill>
            </a:rPr>
            <a:t>evaluasi</a:t>
          </a:r>
          <a:r>
            <a:rPr lang="en-US" sz="2400" b="1" kern="1200" dirty="0">
              <a:solidFill>
                <a:schemeClr val="tx1"/>
              </a:solidFill>
            </a:rPr>
            <a:t>, </a:t>
          </a:r>
          <a:r>
            <a:rPr lang="en-US" sz="2400" b="1" kern="1200" dirty="0" err="1">
              <a:solidFill>
                <a:schemeClr val="tx1"/>
              </a:solidFill>
            </a:rPr>
            <a:t>pengendalian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penetapan</a:t>
          </a:r>
          <a:r>
            <a:rPr lang="en-US" sz="2400" b="1" kern="1200" dirty="0">
              <a:solidFill>
                <a:schemeClr val="tx1"/>
              </a:solidFill>
            </a:rPr>
            <a:t>)</a:t>
          </a:r>
        </a:p>
      </dsp:txBody>
      <dsp:txXfrm rot="10800000">
        <a:off x="2600564" y="1970802"/>
        <a:ext cx="6801492" cy="1576295"/>
      </dsp:txXfrm>
    </dsp:sp>
    <dsp:sp modelId="{0AA7CCD6-11E8-4C46-996F-A17D82463E12}">
      <dsp:nvSpPr>
        <dsp:cNvPr id="0" name=""/>
        <dsp:cNvSpPr/>
      </dsp:nvSpPr>
      <dsp:spPr>
        <a:xfrm>
          <a:off x="1418343" y="1970802"/>
          <a:ext cx="1576295" cy="1576295"/>
        </a:xfrm>
        <a:prstGeom prst="ellipse">
          <a:avLst/>
        </a:prstGeom>
        <a:solidFill>
          <a:schemeClr val="accent4">
            <a:tint val="50000"/>
            <a:hueOff val="10788194"/>
            <a:satOff val="-50206"/>
            <a:lumOff val="-2202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564013-897C-47E4-B27C-71C87955E605}">
      <dsp:nvSpPr>
        <dsp:cNvPr id="0" name=""/>
        <dsp:cNvSpPr/>
      </dsp:nvSpPr>
      <dsp:spPr>
        <a:xfrm>
          <a:off x="1032165" y="0"/>
          <a:ext cx="5418667" cy="5418667"/>
        </a:xfrm>
        <a:prstGeom prst="triangl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D6313-87AC-4134-9402-8A701537C664}">
      <dsp:nvSpPr>
        <dsp:cNvPr id="0" name=""/>
        <dsp:cNvSpPr/>
      </dsp:nvSpPr>
      <dsp:spPr>
        <a:xfrm>
          <a:off x="1356186" y="544777"/>
          <a:ext cx="8292757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 err="1"/>
            <a:t>Mendeskripsikan</a:t>
          </a:r>
          <a:r>
            <a:rPr lang="en-US" sz="2200" b="1" kern="1200" dirty="0"/>
            <a:t> </a:t>
          </a:r>
          <a:r>
            <a:rPr lang="en-US" sz="2200" b="1" kern="1200" dirty="0" err="1"/>
            <a:t>hasil</a:t>
          </a:r>
          <a:r>
            <a:rPr lang="en-US" sz="2200" b="1" kern="1200" dirty="0"/>
            <a:t> </a:t>
          </a:r>
          <a:r>
            <a:rPr lang="en-US" sz="2200" b="1" kern="1200" dirty="0" err="1"/>
            <a:t>survei</a:t>
          </a:r>
          <a:r>
            <a:rPr lang="en-US" sz="2200" b="1" kern="1200" dirty="0"/>
            <a:t> </a:t>
          </a:r>
          <a:r>
            <a:rPr lang="en-US" sz="2200" b="1" kern="1200" dirty="0" err="1"/>
            <a:t>kepuasan</a:t>
          </a:r>
          <a:r>
            <a:rPr lang="en-US" sz="2200" b="1" kern="1200" dirty="0"/>
            <a:t> </a:t>
          </a:r>
          <a:r>
            <a:rPr lang="en-US" sz="2200" b="1" kern="1200" dirty="0" err="1"/>
            <a:t>pengguna</a:t>
          </a:r>
          <a:r>
            <a:rPr lang="en-US" sz="2200" b="1" kern="1200" dirty="0"/>
            <a:t> </a:t>
          </a:r>
          <a:r>
            <a:rPr lang="en-US" sz="2200" b="1" kern="1200" dirty="0" err="1"/>
            <a:t>sesuai</a:t>
          </a:r>
          <a:r>
            <a:rPr lang="en-US" sz="2200" b="1" kern="1200" dirty="0"/>
            <a:t> </a:t>
          </a:r>
          <a:r>
            <a:rPr lang="en-US" sz="2200" b="1" kern="1200" dirty="0" err="1"/>
            <a:t>indikator</a:t>
          </a:r>
          <a:r>
            <a:rPr lang="en-US" sz="2200" b="1" kern="1200" dirty="0"/>
            <a:t> </a:t>
          </a:r>
          <a:r>
            <a:rPr lang="en-US" sz="2200" b="1" kern="1200" dirty="0" err="1"/>
            <a:t>di</a:t>
          </a:r>
          <a:r>
            <a:rPr lang="en-US" sz="2200" b="1" kern="1200" dirty="0"/>
            <a:t> </a:t>
          </a:r>
          <a:r>
            <a:rPr lang="en-US" sz="2200" b="1" kern="1200" dirty="0" err="1"/>
            <a:t>setiap</a:t>
          </a:r>
          <a:r>
            <a:rPr lang="en-US" sz="2200" b="1" kern="1200" dirty="0"/>
            <a:t> </a:t>
          </a:r>
          <a:r>
            <a:rPr lang="en-US" sz="2200" b="1" kern="1200" dirty="0" err="1"/>
            <a:t>kriteria</a:t>
          </a:r>
          <a:r>
            <a:rPr lang="en-US" sz="2200" b="1" kern="1200" dirty="0"/>
            <a:t> </a:t>
          </a:r>
          <a:r>
            <a:rPr lang="en-US" sz="2200" b="1" kern="1200" dirty="0" err="1"/>
            <a:t>dengan</a:t>
          </a:r>
          <a:r>
            <a:rPr lang="en-US" sz="2200" b="1" kern="1200" dirty="0"/>
            <a:t> </a:t>
          </a:r>
          <a:r>
            <a:rPr lang="en-US" sz="2200" b="1" kern="1200" dirty="0" err="1"/>
            <a:t>menggunakan</a:t>
          </a:r>
          <a:r>
            <a:rPr lang="en-US" sz="2200" b="1" kern="1200" dirty="0"/>
            <a:t> </a:t>
          </a:r>
          <a:r>
            <a:rPr lang="en-US" sz="2200" b="1" kern="1200" dirty="0" err="1"/>
            <a:t>instrumen</a:t>
          </a:r>
          <a:r>
            <a:rPr lang="en-US" sz="2200" b="1" kern="1200" dirty="0"/>
            <a:t> yang </a:t>
          </a:r>
          <a:r>
            <a:rPr lang="en-US" sz="2200" b="1" kern="1200" dirty="0" err="1"/>
            <a:t>sahih</a:t>
          </a:r>
          <a:r>
            <a:rPr lang="en-US" sz="2200" b="1" kern="1200" dirty="0"/>
            <a:t>, </a:t>
          </a:r>
          <a:r>
            <a:rPr lang="en-US" sz="2200" b="1" kern="1200" dirty="0" err="1"/>
            <a:t>andal</a:t>
          </a:r>
          <a:r>
            <a:rPr lang="en-US" sz="2200" b="1" kern="1200" dirty="0"/>
            <a:t>, </a:t>
          </a:r>
          <a:r>
            <a:rPr lang="en-US" sz="2200" b="1" kern="1200" dirty="0" err="1"/>
            <a:t>dan</a:t>
          </a:r>
          <a:r>
            <a:rPr lang="en-US" sz="2200" b="1" kern="1200" dirty="0"/>
            <a:t> </a:t>
          </a:r>
          <a:r>
            <a:rPr lang="en-US" sz="2200" b="1" kern="1200" dirty="0" err="1"/>
            <a:t>mudah</a:t>
          </a:r>
          <a:r>
            <a:rPr lang="en-US" sz="2200" b="1" kern="1200" dirty="0"/>
            <a:t> </a:t>
          </a:r>
          <a:r>
            <a:rPr lang="en-US" sz="2200" b="1" kern="1200" dirty="0" err="1"/>
            <a:t>digunakan</a:t>
          </a:r>
          <a:r>
            <a:rPr lang="en-US" sz="2200" b="1" kern="1200" dirty="0"/>
            <a:t> </a:t>
          </a:r>
        </a:p>
      </dsp:txBody>
      <dsp:txXfrm>
        <a:off x="1418802" y="607393"/>
        <a:ext cx="8167525" cy="1157468"/>
      </dsp:txXfrm>
    </dsp:sp>
    <dsp:sp modelId="{0458D871-0854-495E-B8D1-9F709332B944}">
      <dsp:nvSpPr>
        <dsp:cNvPr id="0" name=""/>
        <dsp:cNvSpPr/>
      </dsp:nvSpPr>
      <dsp:spPr>
        <a:xfrm>
          <a:off x="1332694" y="1987814"/>
          <a:ext cx="8339743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Melaksanakan</a:t>
          </a:r>
          <a:r>
            <a:rPr lang="en-US" sz="2100" b="1" kern="1200" dirty="0"/>
            <a:t> </a:t>
          </a:r>
          <a:r>
            <a:rPr lang="en-US" sz="2100" b="1" kern="1200" dirty="0" err="1"/>
            <a:t>survei</a:t>
          </a:r>
          <a:r>
            <a:rPr lang="en-US" sz="2100" b="1" kern="1200" dirty="0"/>
            <a:t> </a:t>
          </a:r>
          <a:r>
            <a:rPr lang="en-US" sz="2100" b="1" kern="1200" dirty="0" err="1"/>
            <a:t>secara</a:t>
          </a:r>
          <a:r>
            <a:rPr lang="en-US" sz="2100" b="1" kern="1200" dirty="0"/>
            <a:t> </a:t>
          </a:r>
          <a:r>
            <a:rPr lang="en-US" sz="2100" b="1" kern="1200" dirty="0" err="1"/>
            <a:t>berkala</a:t>
          </a:r>
          <a:r>
            <a:rPr lang="en-US" sz="2100" b="1" kern="1200" dirty="0"/>
            <a:t>, </a:t>
          </a:r>
          <a:r>
            <a:rPr lang="en-US" sz="2100" b="1" kern="1200" dirty="0" err="1"/>
            <a:t>serta</a:t>
          </a:r>
          <a:r>
            <a:rPr lang="en-US" sz="2100" b="1" kern="1200" dirty="0"/>
            <a:t> </a:t>
          </a:r>
          <a:r>
            <a:rPr lang="en-US" sz="2100" b="1" kern="1200" dirty="0" err="1"/>
            <a:t>mempublikasikan</a:t>
          </a:r>
          <a:r>
            <a:rPr lang="en-US" sz="2100" b="1" kern="1200" dirty="0"/>
            <a:t> </a:t>
          </a:r>
          <a:r>
            <a:rPr lang="en-US" sz="2100" b="1" kern="1200" dirty="0" err="1"/>
            <a:t>hasilnya</a:t>
          </a:r>
          <a:r>
            <a:rPr lang="en-US" sz="2100" b="1" kern="1200" dirty="0"/>
            <a:t> </a:t>
          </a:r>
          <a:r>
            <a:rPr lang="en-US" sz="2100" b="1" kern="1200" dirty="0" err="1"/>
            <a:t>dan</a:t>
          </a:r>
          <a:r>
            <a:rPr lang="en-US" sz="2100" b="1" kern="1200" dirty="0"/>
            <a:t> </a:t>
          </a:r>
          <a:r>
            <a:rPr lang="en-US" sz="2100" b="1" kern="1200" dirty="0" err="1"/>
            <a:t>mudah</a:t>
          </a:r>
          <a:r>
            <a:rPr lang="en-US" sz="2100" b="1" kern="1200" dirty="0"/>
            <a:t> </a:t>
          </a:r>
          <a:r>
            <a:rPr lang="en-US" sz="2100" b="1" kern="1200" dirty="0" err="1"/>
            <a:t>diakses</a:t>
          </a:r>
          <a:r>
            <a:rPr lang="en-US" sz="2100" b="1" kern="1200" dirty="0"/>
            <a:t> </a:t>
          </a:r>
          <a:r>
            <a:rPr lang="en-US" sz="2100" b="1" kern="1200" dirty="0" err="1"/>
            <a:t>oleh</a:t>
          </a:r>
          <a:r>
            <a:rPr lang="en-US" sz="2100" b="1" kern="1200" dirty="0"/>
            <a:t> </a:t>
          </a:r>
          <a:r>
            <a:rPr lang="en-US" sz="2100" b="1" kern="1200" dirty="0" err="1"/>
            <a:t>para</a:t>
          </a:r>
          <a:r>
            <a:rPr lang="en-US" sz="2100" b="1" kern="1200" dirty="0"/>
            <a:t> </a:t>
          </a:r>
          <a:r>
            <a:rPr lang="en-US" sz="2100" b="1" kern="1200" dirty="0" err="1"/>
            <a:t>pemangku</a:t>
          </a:r>
          <a:r>
            <a:rPr lang="en-US" sz="2100" b="1" kern="1200" dirty="0"/>
            <a:t> </a:t>
          </a:r>
          <a:r>
            <a:rPr lang="en-US" sz="2100" b="1" kern="1200" dirty="0" err="1"/>
            <a:t>kepentingan</a:t>
          </a:r>
          <a:r>
            <a:rPr lang="en-US" sz="2100" b="1" kern="1200" dirty="0"/>
            <a:t> (</a:t>
          </a:r>
          <a:r>
            <a:rPr lang="en-US" sz="2100" b="1" kern="1200" dirty="0" err="1"/>
            <a:t>terunggah</a:t>
          </a:r>
          <a:r>
            <a:rPr lang="en-US" sz="2100" b="1" kern="1200" dirty="0"/>
            <a:t> </a:t>
          </a:r>
          <a:r>
            <a:rPr lang="en-US" sz="2100" b="1" kern="1200" dirty="0" err="1"/>
            <a:t>dalam</a:t>
          </a:r>
          <a:r>
            <a:rPr lang="en-US" sz="2100" b="1" kern="1200" dirty="0"/>
            <a:t> web UNJ)</a:t>
          </a:r>
        </a:p>
      </dsp:txBody>
      <dsp:txXfrm>
        <a:off x="1395310" y="2050430"/>
        <a:ext cx="8214511" cy="1157468"/>
      </dsp:txXfrm>
    </dsp:sp>
    <dsp:sp modelId="{4E821559-A9B2-4ED0-B227-E650BB49206A}">
      <dsp:nvSpPr>
        <dsp:cNvPr id="0" name=""/>
        <dsp:cNvSpPr/>
      </dsp:nvSpPr>
      <dsp:spPr>
        <a:xfrm>
          <a:off x="1323078" y="3430852"/>
          <a:ext cx="8358973" cy="12827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 dirty="0" err="1"/>
            <a:t>Menjelaskan</a:t>
          </a:r>
          <a:r>
            <a:rPr lang="en-US" sz="2100" b="1" kern="1200" dirty="0"/>
            <a:t> </a:t>
          </a:r>
          <a:r>
            <a:rPr lang="en-US" sz="2100" b="1" kern="1200" dirty="0" err="1"/>
            <a:t>tindak</a:t>
          </a:r>
          <a:r>
            <a:rPr lang="en-US" sz="2100" b="1" kern="1200" dirty="0"/>
            <a:t> </a:t>
          </a:r>
          <a:r>
            <a:rPr lang="en-US" sz="2100" b="1" kern="1200" dirty="0" err="1"/>
            <a:t>lanjut</a:t>
          </a:r>
          <a:r>
            <a:rPr lang="en-US" sz="2100" b="1" kern="1200" dirty="0"/>
            <a:t> </a:t>
          </a:r>
          <a:r>
            <a:rPr lang="en-US" sz="2100" b="1" kern="1200" dirty="0" err="1"/>
            <a:t>hasil</a:t>
          </a:r>
          <a:r>
            <a:rPr lang="en-US" sz="2100" b="1" kern="1200" dirty="0"/>
            <a:t> </a:t>
          </a:r>
          <a:r>
            <a:rPr lang="en-US" sz="2100" b="1" kern="1200" dirty="0" err="1"/>
            <a:t>suvei</a:t>
          </a:r>
          <a:r>
            <a:rPr lang="en-US" sz="2100" b="1" kern="1200" dirty="0"/>
            <a:t> </a:t>
          </a:r>
          <a:r>
            <a:rPr lang="en-US" sz="2100" b="1" kern="1200" dirty="0" err="1"/>
            <a:t>kepuasan</a:t>
          </a:r>
          <a:r>
            <a:rPr lang="en-US" sz="2100" b="1" kern="1200" dirty="0"/>
            <a:t> </a:t>
          </a:r>
          <a:r>
            <a:rPr lang="en-US" sz="2100" b="1" kern="1200" dirty="0" err="1"/>
            <a:t>untuk</a:t>
          </a:r>
          <a:r>
            <a:rPr lang="en-US" sz="2100" b="1" kern="1200" dirty="0"/>
            <a:t> </a:t>
          </a:r>
          <a:r>
            <a:rPr lang="en-US" sz="2100" b="1" kern="1200" dirty="0" err="1"/>
            <a:t>perbaikan</a:t>
          </a:r>
          <a:r>
            <a:rPr lang="en-US" sz="2100" b="1" kern="1200" dirty="0"/>
            <a:t> </a:t>
          </a:r>
          <a:r>
            <a:rPr lang="en-US" sz="2100" b="1" kern="1200" dirty="0" err="1"/>
            <a:t>kualitas</a:t>
          </a:r>
          <a:r>
            <a:rPr lang="en-US" sz="2100" b="1" kern="1200" dirty="0"/>
            <a:t> </a:t>
          </a:r>
          <a:r>
            <a:rPr lang="en-US" sz="2100" b="1" kern="1200" dirty="0" err="1"/>
            <a:t>secara</a:t>
          </a:r>
          <a:r>
            <a:rPr lang="en-US" sz="2100" b="1" kern="1200" dirty="0"/>
            <a:t> </a:t>
          </a:r>
          <a:r>
            <a:rPr lang="en-US" sz="2100" b="1" kern="1200" dirty="0" err="1"/>
            <a:t>berkelanjutan</a:t>
          </a:r>
          <a:r>
            <a:rPr lang="en-US" sz="2100" b="1" kern="1200" dirty="0"/>
            <a:t>   </a:t>
          </a:r>
        </a:p>
      </dsp:txBody>
      <dsp:txXfrm>
        <a:off x="1385694" y="3493468"/>
        <a:ext cx="8233741" cy="11574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D9B786-6152-4168-9F64-504016524FCA}">
      <dsp:nvSpPr>
        <dsp:cNvPr id="0" name=""/>
        <dsp:cNvSpPr/>
      </dsp:nvSpPr>
      <dsp:spPr>
        <a:xfrm rot="16200000">
          <a:off x="-306596" y="307910"/>
          <a:ext cx="4032442" cy="3416620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chemeClr val="tx1"/>
              </a:solidFill>
            </a:rPr>
            <a:t>Menemukenali</a:t>
          </a:r>
          <a:r>
            <a:rPr lang="en-US" sz="2400" b="1" kern="1200" dirty="0">
              <a:solidFill>
                <a:schemeClr val="tx1"/>
              </a:solidFill>
            </a:rPr>
            <a:t>   </a:t>
          </a:r>
          <a:r>
            <a:rPr lang="en-US" sz="2400" b="1" kern="1200" dirty="0" err="1">
              <a:solidFill>
                <a:schemeClr val="tx1"/>
              </a:solidFill>
            </a:rPr>
            <a:t>masalah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akar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masalah</a:t>
          </a:r>
          <a:r>
            <a:rPr lang="en-US" sz="2400" b="1" kern="1200" dirty="0">
              <a:solidFill>
                <a:schemeClr val="tx1"/>
              </a:solidFill>
            </a:rPr>
            <a:t>, </a:t>
          </a:r>
          <a:r>
            <a:rPr lang="en-US" sz="2400" b="1" kern="1200" dirty="0" err="1">
              <a:solidFill>
                <a:schemeClr val="tx1"/>
              </a:solidFill>
            </a:rPr>
            <a:t>serta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rencana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perbaikan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pengembangan</a:t>
          </a:r>
          <a:r>
            <a:rPr lang="en-US" sz="2400" b="1" kern="1200" dirty="0">
              <a:solidFill>
                <a:schemeClr val="tx1"/>
              </a:solidFill>
            </a:rPr>
            <a:t> yang </a:t>
          </a:r>
          <a:r>
            <a:rPr lang="en-US" sz="2400" b="1" kern="1200" dirty="0" err="1">
              <a:solidFill>
                <a:schemeClr val="tx1"/>
              </a:solidFill>
            </a:rPr>
            <a:t>ada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setiap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kriteria</a:t>
          </a:r>
          <a:r>
            <a:rPr lang="en-US" sz="2400" b="1" kern="1200" dirty="0">
              <a:solidFill>
                <a:schemeClr val="tx1"/>
              </a:solidFill>
            </a:rPr>
            <a:t>.</a:t>
          </a:r>
        </a:p>
      </dsp:txBody>
      <dsp:txXfrm rot="5400000">
        <a:off x="1315" y="806487"/>
        <a:ext cx="3416620" cy="2419466"/>
      </dsp:txXfrm>
    </dsp:sp>
    <dsp:sp modelId="{0159DDEE-09C3-45F1-8D0B-83CBBD4627E3}">
      <dsp:nvSpPr>
        <dsp:cNvPr id="0" name=""/>
        <dsp:cNvSpPr/>
      </dsp:nvSpPr>
      <dsp:spPr>
        <a:xfrm rot="16200000">
          <a:off x="3311223" y="307910"/>
          <a:ext cx="4032442" cy="3416620"/>
        </a:xfrm>
        <a:prstGeom prst="flowChartManualOperation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chemeClr val="tx1"/>
              </a:solidFill>
            </a:rPr>
            <a:t>Membuat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ringkasan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dari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hasil</a:t>
          </a:r>
          <a:r>
            <a:rPr lang="en-US" sz="2400" b="1" kern="1200" dirty="0">
              <a:solidFill>
                <a:schemeClr val="tx1"/>
              </a:solidFill>
            </a:rPr>
            <a:t> SWOT </a:t>
          </a:r>
          <a:r>
            <a:rPr lang="en-US" sz="2400" b="1" kern="1200" dirty="0" err="1">
              <a:solidFill>
                <a:schemeClr val="tx1"/>
              </a:solidFill>
            </a:rPr>
            <a:t>setiap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kriteria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untuk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menetapkan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posisi</a:t>
          </a:r>
          <a:r>
            <a:rPr lang="en-US" sz="2400" b="1" kern="1200" dirty="0">
              <a:solidFill>
                <a:schemeClr val="tx1"/>
              </a:solidFill>
            </a:rPr>
            <a:t> UNJ  </a:t>
          </a:r>
          <a:r>
            <a:rPr lang="en-US" sz="2400" b="1" kern="1200" dirty="0" err="1">
              <a:solidFill>
                <a:schemeClr val="tx1"/>
              </a:solidFill>
            </a:rPr>
            <a:t>ada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di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kuadran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mana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</a:p>
      </dsp:txBody>
      <dsp:txXfrm rot="5400000">
        <a:off x="3619134" y="806487"/>
        <a:ext cx="3416620" cy="2419466"/>
      </dsp:txXfrm>
    </dsp:sp>
    <dsp:sp modelId="{468872BB-81D2-4BDA-8BA4-CD47539B2EF4}">
      <dsp:nvSpPr>
        <dsp:cNvPr id="0" name=""/>
        <dsp:cNvSpPr/>
      </dsp:nvSpPr>
      <dsp:spPr>
        <a:xfrm rot="16200000">
          <a:off x="7039136" y="307910"/>
          <a:ext cx="4032442" cy="3416620"/>
        </a:xfrm>
        <a:prstGeom prst="flowChartManualOperation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chemeClr val="tx1"/>
              </a:solidFill>
            </a:rPr>
            <a:t>Membuat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alternatif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strategi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apakah</a:t>
          </a:r>
          <a:r>
            <a:rPr lang="en-US" sz="2400" b="1" kern="1200" dirty="0">
              <a:solidFill>
                <a:schemeClr val="tx1"/>
              </a:solidFill>
            </a:rPr>
            <a:t> UNJ </a:t>
          </a:r>
          <a:r>
            <a:rPr lang="en-US" sz="2400" b="1" kern="1200" dirty="0" err="1">
              <a:solidFill>
                <a:schemeClr val="tx1"/>
              </a:solidFill>
            </a:rPr>
            <a:t>akan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akan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ekspansi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atau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mempertahankan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posisi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  <a:r>
            <a:rPr lang="en-US" sz="2400" b="1" kern="1200" dirty="0" err="1">
              <a:solidFill>
                <a:schemeClr val="tx1"/>
              </a:solidFill>
            </a:rPr>
            <a:t>sekarang</a:t>
          </a:r>
          <a:r>
            <a:rPr lang="en-US" sz="2400" b="1" kern="1200" dirty="0">
              <a:solidFill>
                <a:schemeClr val="tx1"/>
              </a:solidFill>
            </a:rPr>
            <a:t> </a:t>
          </a:r>
        </a:p>
      </dsp:txBody>
      <dsp:txXfrm rot="5400000">
        <a:off x="7347047" y="806487"/>
        <a:ext cx="3416620" cy="24194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BBC5-486F-4CC0-ADE4-895D106DA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3DFFE6-A2B4-4A23-B344-CF728E7AA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828077-F88C-4790-AE47-8DF995529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3FB96-3D3B-47EC-8417-83EE8571F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01028-F386-4938-ABCC-CC611E2EF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58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4A303-7ECD-4669-83DF-4BD62E604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35465C-B6D9-42CB-A66E-E73F297A06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CFC88C-39E9-4128-890D-6E8ECFDA8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D9E64-D0EF-4245-A6BA-EA0F3DA0E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14BA1-20CD-4C6B-B232-CE0EE3F50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85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FE4E186-73E3-47B5-A9F0-A12B373478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99D7C2-0A0D-4D58-89B0-8ECD8E1B00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C4053B-7B57-4450-A40D-59CE8582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49BB-249C-4162-B7D9-48D4A57F6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8C09E-F78E-4BE0-ACA7-FCD19452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04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C2E7C-64DE-488B-A3DF-755D661D3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B4242-B1D0-4CAB-B7A2-0D2A38F78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2762D-3AEE-40E7-9688-E7E3CB228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EBCA97-60D5-42D8-9E63-877DA9EDE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BF0F67-C91E-413E-986E-298AC61E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34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73F28-5042-4931-9C49-2D6255B8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A738B-B344-4D5D-857C-30E2AB483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9555C-8146-4A25-8820-680F8F35A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F6C75-2555-4428-9923-B3AC1E89A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D8FB6-B4A1-405D-950C-DE33DCD42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44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BFBED-93A4-417A-A87A-E06FAD5B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79808-7D05-4EFC-941E-3255E437C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2EF622-22AD-4BFF-8A81-592A6FCEBF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47E5F1-1A91-4EF9-A9BD-035F739F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5BDE0A-4B17-4354-B4D3-3B67A1BA5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C6C125-031A-482A-98AB-C0AFF188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784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4BC07-FE9E-4C2D-85C1-FA0461A5A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FADBA1-48D2-4E44-8CEF-FEE88805D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102A83-79C1-4437-9F7A-B86FA953E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6FE9A4-80B8-4121-B795-170B6EFD15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5D1B7E-0DB2-49B4-9707-4D2081DDB7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D70E1A-2341-4094-AB7F-2E31EA44A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22AEA2-82DC-4A5C-9740-7D5AC1CBA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0A1C3B-2013-4D3F-A6AF-A10D1D530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6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4A31-F531-4E45-BC12-EECAEC3EA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19708-F575-4B7B-A717-D867F39AD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22C7FA-80C5-4C32-8AD6-A465A007F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BFA2D-B931-4BD4-ACDB-6D7C8898C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F1843C-BDE4-453F-84E2-98427082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9A4F9-B4F6-47E5-B076-A8E8C0ABF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80E836-1F68-4E1B-AD3F-D0F4EE5F6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319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12777-A49A-4492-8E38-B08C6861D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72597-90AD-4E86-B80A-723A25002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FBF3F-6F50-43ED-A8DE-973508CD5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273FA9-6742-4B78-9285-23328EE64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8AFBD3-69BA-4CD2-9CD2-422B35D60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0F1FD9-6496-4B09-8516-D57A70240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55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18271-BC0F-4096-A251-AF2E1825E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1E269F-4F88-4BD2-B7BE-880C666D5B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758692-1A78-4117-8369-943742C4C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91D201-42C4-494D-B69E-DE495F2F5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2F9FB-E086-40D7-900D-6CAA642DE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4267E-2BCC-4EDC-9309-1E7BC5D63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699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B6F645-79EE-44F8-991D-D5372AAFB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1D4C1-D122-45AB-B8C9-CEC4BFCE8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17F0-62F2-46E5-8DF5-A603B03188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DCFF0-2AB3-482F-8903-88F40F671CD3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5646A-A922-4478-B854-106677ADE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CE3A6-AF0A-4F10-918F-9A23CFFC2F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2702B-E2B3-4B1B-9832-36FAA96F43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46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525B9-AB02-4F82-95E2-FE79BAA91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1708" y="1981349"/>
            <a:ext cx="9144000" cy="2387600"/>
          </a:xfrm>
        </p:spPr>
        <p:txBody>
          <a:bodyPr/>
          <a:lstStyle/>
          <a:p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PEDOMAN PENYUSUNAN APT</a:t>
            </a:r>
          </a:p>
        </p:txBody>
      </p:sp>
    </p:spTree>
    <p:extLst>
      <p:ext uri="{BB962C8B-B14F-4D97-AF65-F5344CB8AC3E}">
        <p14:creationId xmlns:p14="http://schemas.microsoft.com/office/powerpoint/2010/main" val="1040192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997F2-8579-400F-9DAD-08EFD2C38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054" y="2809298"/>
            <a:ext cx="10515600" cy="435133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6. </a:t>
            </a:r>
            <a:r>
              <a:rPr lang="en-US" sz="3200" b="1" dirty="0" err="1">
                <a:solidFill>
                  <a:schemeClr val="tx1"/>
                </a:solidFill>
              </a:rPr>
              <a:t>Kepuasan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Pengguna</a:t>
            </a:r>
            <a:endParaRPr 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2239807" y="1411623"/>
          <a:ext cx="1071421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8761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6. </a:t>
            </a:r>
            <a:r>
              <a:rPr lang="en-US" sz="3200" b="1" dirty="0" err="1">
                <a:solidFill>
                  <a:schemeClr val="tx1"/>
                </a:solidFill>
              </a:rPr>
              <a:t>Kesimpulan</a:t>
            </a:r>
            <a:endParaRPr 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066817" y="2466108"/>
          <a:ext cx="10764982" cy="4032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4672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C28F7-5AB0-486A-A31F-8B8F5A411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8091" y="3822844"/>
            <a:ext cx="35814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     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</a:t>
            </a:r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en-US" dirty="0"/>
              <a:t>  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30036" y="249375"/>
            <a:ext cx="10764985" cy="1177640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n-NO" sz="2800" b="1" dirty="0"/>
                <a:t>ANALISIS DAN PENETAPAN PROGRAM PENGEMBANGAN INSTITUSI</a:t>
              </a:r>
              <a:endParaRPr lang="en-US" sz="2800" b="1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ounded Rectangle 9"/>
          <p:cNvSpPr/>
          <p:nvPr/>
        </p:nvSpPr>
        <p:spPr>
          <a:xfrm>
            <a:off x="692727" y="2660088"/>
            <a:ext cx="3823855" cy="59574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1. </a:t>
            </a:r>
            <a:r>
              <a:rPr lang="en-US" sz="2400" b="1" dirty="0" err="1"/>
              <a:t>Analisis</a:t>
            </a:r>
            <a:r>
              <a:rPr lang="en-US" sz="2400" b="1" dirty="0"/>
              <a:t> </a:t>
            </a:r>
            <a:r>
              <a:rPr lang="en-US" sz="2400" b="1" dirty="0" err="1"/>
              <a:t>Capaian</a:t>
            </a:r>
            <a:r>
              <a:rPr lang="en-US" sz="2400" b="1" dirty="0"/>
              <a:t> </a:t>
            </a:r>
            <a:r>
              <a:rPr lang="en-US" sz="2400" b="1" dirty="0" err="1"/>
              <a:t>Kinerja</a:t>
            </a:r>
            <a:endParaRPr lang="en-US" sz="2400" dirty="0"/>
          </a:p>
        </p:txBody>
      </p:sp>
      <p:sp>
        <p:nvSpPr>
          <p:cNvPr id="11" name="Rounded Rectangle 10"/>
          <p:cNvSpPr/>
          <p:nvPr/>
        </p:nvSpPr>
        <p:spPr>
          <a:xfrm>
            <a:off x="6012873" y="1634835"/>
            <a:ext cx="4682836" cy="141316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Mencakup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aspek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antarkriteria</a:t>
            </a:r>
            <a:r>
              <a:rPr lang="en-US" sz="2000" b="1" dirty="0">
                <a:solidFill>
                  <a:schemeClr val="tx1"/>
                </a:solidFill>
              </a:rPr>
              <a:t> yang </a:t>
            </a:r>
            <a:r>
              <a:rPr lang="en-US" sz="2000" b="1" dirty="0" err="1">
                <a:solidFill>
                  <a:schemeClr val="tx1"/>
                </a:solidFill>
              </a:rPr>
              <a:t>dievaluasi</a:t>
            </a:r>
            <a:r>
              <a:rPr lang="en-US" sz="2000" b="1" dirty="0">
                <a:solidFill>
                  <a:schemeClr val="tx1"/>
                </a:solidFill>
              </a:rPr>
              <a:t>: </a:t>
            </a:r>
            <a:r>
              <a:rPr lang="en-US" sz="2000" b="1" dirty="0" err="1">
                <a:solidFill>
                  <a:schemeClr val="tx1"/>
                </a:solidFill>
              </a:rPr>
              <a:t>kelengkapan</a:t>
            </a:r>
            <a:r>
              <a:rPr lang="en-US" sz="2000" b="1" dirty="0">
                <a:solidFill>
                  <a:schemeClr val="tx1"/>
                </a:solidFill>
              </a:rPr>
              <a:t>,   </a:t>
            </a:r>
            <a:r>
              <a:rPr lang="en-US" sz="2000" b="1" dirty="0" err="1">
                <a:solidFill>
                  <a:schemeClr val="tx1"/>
                </a:solidFill>
              </a:rPr>
              <a:t>keluasan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kedalaman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ketepatan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dan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ketajaman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analisis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040582" y="3255815"/>
            <a:ext cx="4682836" cy="164869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 err="1">
                <a:solidFill>
                  <a:schemeClr val="tx1"/>
                </a:solidFill>
              </a:rPr>
              <a:t>Mengidentifikasi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akar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masalah</a:t>
            </a:r>
            <a:r>
              <a:rPr lang="en-US" sz="1900" b="1" dirty="0">
                <a:solidFill>
                  <a:schemeClr val="tx1"/>
                </a:solidFill>
              </a:rPr>
              <a:t> yang </a:t>
            </a:r>
            <a:r>
              <a:rPr lang="en-US" sz="1900" b="1" dirty="0" err="1">
                <a:solidFill>
                  <a:schemeClr val="tx1"/>
                </a:solidFill>
              </a:rPr>
              <a:t>didukung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oleh</a:t>
            </a:r>
            <a:r>
              <a:rPr lang="en-US" sz="1900" b="1" dirty="0">
                <a:solidFill>
                  <a:schemeClr val="tx1"/>
                </a:solidFill>
              </a:rPr>
              <a:t> data/</a:t>
            </a:r>
            <a:r>
              <a:rPr lang="en-US" sz="1900" b="1" dirty="0" err="1">
                <a:solidFill>
                  <a:schemeClr val="tx1"/>
                </a:solidFill>
              </a:rPr>
              <a:t>informasi</a:t>
            </a:r>
            <a:r>
              <a:rPr lang="en-US" sz="1900" b="1" dirty="0">
                <a:solidFill>
                  <a:schemeClr val="tx1"/>
                </a:solidFill>
              </a:rPr>
              <a:t> yang </a:t>
            </a:r>
            <a:r>
              <a:rPr lang="en-US" sz="1900" b="1" dirty="0" err="1">
                <a:solidFill>
                  <a:schemeClr val="tx1"/>
                </a:solidFill>
              </a:rPr>
              <a:t>andal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dan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memadai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serta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konsisten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dengan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hasil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analisis</a:t>
            </a:r>
            <a:r>
              <a:rPr lang="en-US" sz="1900" b="1" dirty="0">
                <a:solidFill>
                  <a:schemeClr val="tx1"/>
                </a:solidFill>
              </a:rPr>
              <a:t> yang </a:t>
            </a:r>
            <a:r>
              <a:rPr lang="en-US" sz="1900" b="1" dirty="0" err="1">
                <a:solidFill>
                  <a:schemeClr val="tx1"/>
                </a:solidFill>
              </a:rPr>
              <a:t>disampaikan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pada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setiap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kriteria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di</a:t>
            </a:r>
            <a:r>
              <a:rPr lang="en-US" sz="1900" b="1" dirty="0">
                <a:solidFill>
                  <a:schemeClr val="tx1"/>
                </a:solidFill>
              </a:rPr>
              <a:t> </a:t>
            </a:r>
            <a:r>
              <a:rPr lang="en-US" sz="1900" b="1" dirty="0" err="1">
                <a:solidFill>
                  <a:schemeClr val="tx1"/>
                </a:solidFill>
              </a:rPr>
              <a:t>atas</a:t>
            </a:r>
            <a:endParaRPr lang="en-US" sz="19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78872" y="5611101"/>
            <a:ext cx="3823855" cy="81743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/>
              <a:t>2. Analisis SWOT atau Analisis Lain yang Relevan</a:t>
            </a:r>
            <a:endParaRPr lang="en-US" sz="2400" dirty="0"/>
          </a:p>
        </p:txBody>
      </p:sp>
      <p:sp>
        <p:nvSpPr>
          <p:cNvPr id="14" name="Rounded Rectangle 13"/>
          <p:cNvSpPr/>
          <p:nvPr/>
        </p:nvSpPr>
        <p:spPr>
          <a:xfrm>
            <a:off x="6179127" y="5417127"/>
            <a:ext cx="4682836" cy="113606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Ketepatan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dalam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melakukan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analisis</a:t>
            </a:r>
            <a:r>
              <a:rPr lang="en-US" sz="2000" b="1" dirty="0">
                <a:solidFill>
                  <a:schemeClr val="tx1"/>
                </a:solidFill>
              </a:rPr>
              <a:t> SWOT </a:t>
            </a:r>
            <a:r>
              <a:rPr lang="en-US" sz="2000" b="1" dirty="0" err="1">
                <a:solidFill>
                  <a:schemeClr val="tx1"/>
                </a:solidFill>
              </a:rPr>
              <a:t>serta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harus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mencakup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strategi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pengembangan</a:t>
            </a:r>
            <a:r>
              <a:rPr lang="en-US" sz="2000" b="1" dirty="0">
                <a:solidFill>
                  <a:schemeClr val="tx1"/>
                </a:solidFill>
              </a:rPr>
              <a:t>.</a:t>
            </a:r>
            <a:endParaRPr lang="en-US" sz="1900" b="1" dirty="0">
              <a:solidFill>
                <a:schemeClr val="tx1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4391894" y="3186546"/>
            <a:ext cx="1648688" cy="13857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544291" y="2951018"/>
            <a:ext cx="678873" cy="158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223163" y="2382983"/>
            <a:ext cx="720437" cy="158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237017" y="3990109"/>
            <a:ext cx="720437" cy="158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4516581" y="5999018"/>
            <a:ext cx="1634837" cy="138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11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71601" y="138535"/>
            <a:ext cx="10764985" cy="1177640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n-NO" sz="2800" b="1" dirty="0"/>
                <a:t>ANALISIS DAN PENETAPAN PROGRAM PENGEMBANGAN INSTITUSI</a:t>
              </a:r>
              <a:endParaRPr lang="en-US" sz="2800" b="1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429476" y="2355281"/>
            <a:ext cx="3823855" cy="8174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/>
              <a:t>3.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Pengembangan</a:t>
            </a:r>
            <a:r>
              <a:rPr lang="en-US" sz="2400" b="1" dirty="0"/>
              <a:t> </a:t>
            </a:r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929731" y="1593279"/>
            <a:ext cx="4682836" cy="224443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Menjelaskan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kemampuan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institusi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dalam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menetapkan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prioritas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pengembangan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sesuai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kapasitas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kebutuhan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dan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rencana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strategi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pengembangan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institusi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secara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keseluruhan</a:t>
            </a:r>
            <a:endParaRPr lang="en-US" sz="1900" b="1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4267185" y="2743198"/>
            <a:ext cx="1634837" cy="1385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443330" y="5015349"/>
            <a:ext cx="3823855" cy="81743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/>
              <a:t>4. </a:t>
            </a:r>
            <a:r>
              <a:rPr lang="en-US" sz="2400" b="1" dirty="0"/>
              <a:t>Program </a:t>
            </a:r>
            <a:r>
              <a:rPr lang="en-US" sz="2400" b="1" dirty="0" err="1"/>
              <a:t>Keberlanjutan</a:t>
            </a:r>
            <a:r>
              <a:rPr lang="en-US" sz="2400" b="1" dirty="0"/>
              <a:t> </a:t>
            </a:r>
            <a:endParaRPr lang="en-US" sz="2400" dirty="0"/>
          </a:p>
        </p:txBody>
      </p:sp>
      <p:sp>
        <p:nvSpPr>
          <p:cNvPr id="15" name="Rounded Rectangle 14"/>
          <p:cNvSpPr/>
          <p:nvPr/>
        </p:nvSpPr>
        <p:spPr>
          <a:xfrm>
            <a:off x="5943585" y="4239492"/>
            <a:ext cx="4682836" cy="224443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Menjelaskan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mekanisme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penjaminan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keberlangsungan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dan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i="1" dirty="0">
                <a:solidFill>
                  <a:schemeClr val="tx1"/>
                </a:solidFill>
              </a:rPr>
              <a:t>good practices </a:t>
            </a:r>
            <a:r>
              <a:rPr lang="en-US" sz="2000" b="1" dirty="0">
                <a:solidFill>
                  <a:schemeClr val="tx1"/>
                </a:solidFill>
              </a:rPr>
              <a:t>yang </a:t>
            </a:r>
            <a:r>
              <a:rPr lang="en-US" sz="2000" b="1" dirty="0" err="1">
                <a:solidFill>
                  <a:schemeClr val="tx1"/>
                </a:solidFill>
              </a:rPr>
              <a:t>dihasilkan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serta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jaminan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ketersediaan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sumber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daya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untuk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mendukung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pelaksanaan</a:t>
            </a:r>
            <a:r>
              <a:rPr lang="en-US" sz="2000" b="1" dirty="0">
                <a:solidFill>
                  <a:schemeClr val="tx1"/>
                </a:solidFill>
              </a:rPr>
              <a:t> program </a:t>
            </a:r>
            <a:r>
              <a:rPr lang="en-US" sz="2000" b="1" dirty="0" err="1">
                <a:solidFill>
                  <a:schemeClr val="tx1"/>
                </a:solidFill>
              </a:rPr>
              <a:t>termasuk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rencana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penjaminan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mutu</a:t>
            </a:r>
            <a:r>
              <a:rPr lang="en-US" sz="2000" b="1" dirty="0">
                <a:solidFill>
                  <a:schemeClr val="tx1"/>
                </a:solidFill>
              </a:rPr>
              <a:t> yang </a:t>
            </a:r>
            <a:r>
              <a:rPr lang="en-US" sz="2000" b="1" dirty="0" err="1">
                <a:solidFill>
                  <a:schemeClr val="tx1"/>
                </a:solidFill>
              </a:rPr>
              <a:t>berkelanjutan</a:t>
            </a:r>
            <a:endParaRPr lang="en-US" sz="1900" b="1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281039" y="5403266"/>
            <a:ext cx="1634837" cy="13856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28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08356" y="387925"/>
            <a:ext cx="10764985" cy="1177640"/>
            <a:chOff x="3020293" y="346360"/>
            <a:chExt cx="9074728" cy="762004"/>
          </a:xfrm>
        </p:grpSpPr>
        <p:sp>
          <p:nvSpPr>
            <p:cNvPr id="6" name="Parallelogram 5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n-NO" sz="2800" b="1" dirty="0"/>
                <a:t>ANALISIS DAN PENETAPAN PROGRAM PENGEMBANGAN INSTITUSI</a:t>
              </a:r>
              <a:endParaRPr lang="en-US" sz="2800" b="1" dirty="0"/>
            </a:p>
          </p:txBody>
        </p:sp>
        <p:cxnSp>
          <p:nvCxnSpPr>
            <p:cNvPr id="7" name="Straight Connector 6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ounded Rectangle 9"/>
          <p:cNvSpPr/>
          <p:nvPr/>
        </p:nvSpPr>
        <p:spPr>
          <a:xfrm>
            <a:off x="997527" y="3200411"/>
            <a:ext cx="3823855" cy="81743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2400" b="1" dirty="0"/>
              <a:t>PENUTUP</a:t>
            </a:r>
            <a:endParaRPr lang="en-US" sz="2400" dirty="0"/>
          </a:p>
        </p:txBody>
      </p:sp>
      <p:sp>
        <p:nvSpPr>
          <p:cNvPr id="11" name="Rounded Rectangle 10"/>
          <p:cNvSpPr/>
          <p:nvPr/>
        </p:nvSpPr>
        <p:spPr>
          <a:xfrm>
            <a:off x="6497782" y="3006437"/>
            <a:ext cx="4682836" cy="1136069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</a:rPr>
              <a:t>Mendeskrispikan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kesimpulan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dari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Laporan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Evaluasi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Diri</a:t>
            </a:r>
            <a:r>
              <a:rPr lang="en-US" sz="2000" b="1" dirty="0">
                <a:solidFill>
                  <a:schemeClr val="tx1"/>
                </a:solidFill>
              </a:rPr>
              <a:t> (LED).</a:t>
            </a:r>
            <a:endParaRPr lang="en-US" sz="1900" b="1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835236" y="3588328"/>
            <a:ext cx="1634837" cy="13856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75B40-A5F6-4A96-A67F-D0E59ABA1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Mendeskripsikan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lingkungan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makro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yang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mencakup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aspek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politik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ekonomi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kebijakan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sosial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budaya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perkembangan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IPTEKS (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bagaimana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UNJ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menyikapi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tantangan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tersebut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untuk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keberlanjutan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UNJ).</a:t>
            </a:r>
          </a:p>
          <a:p>
            <a:pPr lvl="0"/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Mendeskripsikan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lingkungan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mikro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mencakup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aspek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pesaing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(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cari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posisi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UNJ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berdasarkan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perankingan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pengclusteran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nasional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maupun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internasional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dalam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tri dharma PT)</a:t>
            </a:r>
          </a:p>
          <a:p>
            <a:pPr lvl="0"/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Menjelaskan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menganalisis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sumber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calon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mahasiswa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sumber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calon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dosen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tenaga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kependidikan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yang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menggambarkan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kualitas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UNJ  </a:t>
            </a:r>
          </a:p>
          <a:p>
            <a:pPr lvl="0"/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Menggambarkan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menganalisis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kerhasilan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e-Learning, pend.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jarak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jauh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i="1" dirty="0">
                <a:latin typeface="Lucida Sans Unicode" pitchFamily="34" charset="0"/>
                <a:cs typeface="Lucida Sans Unicode" pitchFamily="34" charset="0"/>
              </a:rPr>
              <a:t>Open Course Ware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kebutuhan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DUDI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masyarakat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mitra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,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aliansi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. </a:t>
            </a:r>
          </a:p>
          <a:p>
            <a:pPr lvl="0"/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PT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perlu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menganalisis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aspek-aspek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yang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relevan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dapat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mempengaruhi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eksistensi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dan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pengembangan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600" dirty="0" err="1">
                <a:latin typeface="Lucida Sans Unicode" pitchFamily="34" charset="0"/>
                <a:cs typeface="Lucida Sans Unicode" pitchFamily="34" charset="0"/>
              </a:rPr>
              <a:t>institusi</a:t>
            </a:r>
            <a:r>
              <a:rPr lang="en-US" sz="2600" dirty="0"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4" name="Parallelogram 3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A. FAKTOR EKSTERNAL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2642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1F2FE-B532-41A6-911A-5D8ABEB18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309" y="1831617"/>
            <a:ext cx="10515600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err="1"/>
              <a:t>Mendeskripsikan</a:t>
            </a:r>
            <a:r>
              <a:rPr lang="en-US" b="1" dirty="0"/>
              <a:t> </a:t>
            </a:r>
            <a:r>
              <a:rPr lang="en-US" b="1" dirty="0" err="1"/>
              <a:t>hal-hal</a:t>
            </a:r>
            <a:r>
              <a:rPr lang="en-US" b="1" dirty="0"/>
              <a:t> </a:t>
            </a:r>
            <a:r>
              <a:rPr lang="en-US" b="1" dirty="0" err="1"/>
              <a:t>penting</a:t>
            </a:r>
            <a:r>
              <a:rPr lang="en-US" b="1" dirty="0"/>
              <a:t> </a:t>
            </a:r>
            <a:r>
              <a:rPr lang="en-US" b="1" dirty="0" err="1"/>
              <a:t>berikut</a:t>
            </a:r>
            <a:r>
              <a:rPr lang="en-US" b="1" dirty="0"/>
              <a:t> </a:t>
            </a:r>
            <a:r>
              <a:rPr lang="en-US" b="1" dirty="0" err="1"/>
              <a:t>secara</a:t>
            </a:r>
            <a:r>
              <a:rPr lang="en-US" b="1" dirty="0"/>
              <a:t> </a:t>
            </a:r>
            <a:r>
              <a:rPr lang="en-US" b="1" dirty="0" err="1"/>
              <a:t>ringkas</a:t>
            </a:r>
            <a:r>
              <a:rPr lang="en-US" b="1" dirty="0"/>
              <a:t>: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B. PROFIL UNJ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346347" y="2784785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Sejarah</a:t>
            </a:r>
            <a:r>
              <a:rPr lang="en-US" sz="3200" b="1" dirty="0">
                <a:solidFill>
                  <a:schemeClr val="tx1"/>
                </a:solidFill>
              </a:rPr>
              <a:t> UNJ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8654" y="3616058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Visi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tx1"/>
                </a:solidFill>
              </a:rPr>
              <a:t>misi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tx1"/>
                </a:solidFill>
              </a:rPr>
              <a:t>tujuan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tx1"/>
                </a:solidFill>
              </a:rPr>
              <a:t>strategi</a:t>
            </a:r>
            <a:r>
              <a:rPr lang="en-US" sz="2400" b="1" dirty="0">
                <a:solidFill>
                  <a:schemeClr val="tx1"/>
                </a:solidFill>
              </a:rPr>
              <a:t>, </a:t>
            </a:r>
            <a:r>
              <a:rPr lang="en-US" sz="2400" b="1" dirty="0" err="1">
                <a:solidFill>
                  <a:schemeClr val="tx1"/>
                </a:solidFill>
              </a:rPr>
              <a:t>dan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tata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nilai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18655" y="4475039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Organisasi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dan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tata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kerja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18655" y="5347876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Mahasiswa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dan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lulusan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62255" y="2798639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Dosen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dan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tenaga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kependidikan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262255" y="3616058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Keuangan</a:t>
            </a:r>
            <a:r>
              <a:rPr lang="en-US" sz="3200" b="1" dirty="0">
                <a:solidFill>
                  <a:schemeClr val="tx1"/>
                </a:solidFill>
              </a:rPr>
              <a:t>, </a:t>
            </a:r>
            <a:r>
              <a:rPr lang="en-US" sz="3200" b="1" dirty="0" err="1">
                <a:solidFill>
                  <a:schemeClr val="tx1"/>
                </a:solidFill>
              </a:rPr>
              <a:t>sarana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dan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prasarana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276109" y="4461185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Sistem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penjaminan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mutu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276110" y="5334022"/>
            <a:ext cx="5735782" cy="7204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</a:rPr>
              <a:t>Kinerja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institusi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39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7869382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1. </a:t>
            </a:r>
            <a:r>
              <a:rPr lang="en-US" sz="3200" b="1" dirty="0" err="1">
                <a:solidFill>
                  <a:schemeClr val="tx1"/>
                </a:solidFill>
              </a:rPr>
              <a:t>Kebijakan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di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Setiap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Kriteria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309" y="2452255"/>
            <a:ext cx="2992582" cy="135774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</a:rPr>
              <a:t>a. </a:t>
            </a:r>
            <a:r>
              <a:rPr lang="en-US" sz="2200" b="1" dirty="0" err="1">
                <a:solidFill>
                  <a:schemeClr val="tx1"/>
                </a:solidFill>
              </a:rPr>
              <a:t>Mengidentifikasi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dokumen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kebijakan</a:t>
            </a:r>
            <a:r>
              <a:rPr lang="en-US" sz="2200" b="1" dirty="0">
                <a:solidFill>
                  <a:schemeClr val="tx1"/>
                </a:solidFill>
              </a:rPr>
              <a:t> yang </a:t>
            </a:r>
            <a:r>
              <a:rPr lang="en-US" sz="2200" b="1" dirty="0" err="1">
                <a:solidFill>
                  <a:schemeClr val="tx1"/>
                </a:solidFill>
              </a:rPr>
              <a:t>harus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ada</a:t>
            </a:r>
            <a:endParaRPr lang="en-US" sz="22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64181" y="2466110"/>
            <a:ext cx="2992582" cy="135774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tx1"/>
                </a:solidFill>
              </a:rPr>
              <a:t>b. </a:t>
            </a:r>
            <a:r>
              <a:rPr lang="en-US" sz="2200" b="1" dirty="0" err="1">
                <a:solidFill>
                  <a:schemeClr val="tx1"/>
                </a:solidFill>
              </a:rPr>
              <a:t>Mengumpulkan</a:t>
            </a:r>
            <a:r>
              <a:rPr lang="en-US" sz="2200" b="1" dirty="0">
                <a:solidFill>
                  <a:schemeClr val="tx1"/>
                </a:solidFill>
              </a:rPr>
              <a:t>  </a:t>
            </a:r>
            <a:r>
              <a:rPr lang="en-US" sz="2200" b="1" dirty="0" err="1">
                <a:solidFill>
                  <a:schemeClr val="tx1"/>
                </a:solidFill>
              </a:rPr>
              <a:t>dokumen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kebijakan</a:t>
            </a:r>
            <a:r>
              <a:rPr lang="en-US" sz="2200" b="1" dirty="0">
                <a:solidFill>
                  <a:schemeClr val="tx1"/>
                </a:solidFill>
              </a:rPr>
              <a:t> yang </a:t>
            </a:r>
            <a:r>
              <a:rPr lang="en-US" sz="2200" b="1" dirty="0" err="1">
                <a:solidFill>
                  <a:schemeClr val="tx1"/>
                </a:solidFill>
              </a:rPr>
              <a:t>ada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b="1" dirty="0" err="1">
                <a:solidFill>
                  <a:schemeClr val="tx1"/>
                </a:solidFill>
              </a:rPr>
              <a:t>di</a:t>
            </a:r>
            <a:r>
              <a:rPr lang="en-US" sz="2200" b="1" dirty="0">
                <a:solidFill>
                  <a:schemeClr val="tx1"/>
                </a:solidFill>
              </a:rPr>
              <a:t> UNJ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3456" y="3962401"/>
            <a:ext cx="2978726" cy="26046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</a:t>
            </a:r>
            <a:r>
              <a:rPr lang="en-US" sz="2000" b="1" dirty="0" err="1">
                <a:solidFill>
                  <a:schemeClr val="tx1"/>
                </a:solidFill>
              </a:rPr>
              <a:t>Undang-undang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PP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</a:t>
            </a:r>
            <a:r>
              <a:rPr lang="en-US" sz="2000" b="1" dirty="0" err="1">
                <a:solidFill>
                  <a:schemeClr val="tx1"/>
                </a:solidFill>
              </a:rPr>
              <a:t>Permen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SK/</a:t>
            </a:r>
            <a:r>
              <a:rPr lang="en-US" sz="2000" b="1" dirty="0" err="1">
                <a:solidFill>
                  <a:schemeClr val="tx1"/>
                </a:solidFill>
              </a:rPr>
              <a:t>Peraturan</a:t>
            </a:r>
            <a:r>
              <a:rPr lang="en-US" sz="2000" b="1" dirty="0">
                <a:solidFill>
                  <a:schemeClr val="tx1"/>
                </a:solidFill>
              </a:rPr>
              <a:t> /SE  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      </a:t>
            </a:r>
            <a:r>
              <a:rPr lang="en-US" sz="2000" b="1" dirty="0" err="1">
                <a:solidFill>
                  <a:schemeClr val="tx1"/>
                </a:solidFill>
              </a:rPr>
              <a:t>Menteri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Rektor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dan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      </a:t>
            </a:r>
            <a:r>
              <a:rPr lang="en-US" sz="2000" b="1" dirty="0" err="1">
                <a:solidFill>
                  <a:schemeClr val="tx1"/>
                </a:solidFill>
              </a:rPr>
              <a:t>Dekan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 </a:t>
            </a:r>
            <a:r>
              <a:rPr lang="en-US" sz="2000" b="1" dirty="0" err="1">
                <a:solidFill>
                  <a:schemeClr val="tx1"/>
                </a:solidFill>
              </a:rPr>
              <a:t>Panduan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 SOP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50328" y="3962401"/>
            <a:ext cx="2978726" cy="260465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Undang-undang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 PP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 </a:t>
            </a:r>
            <a:r>
              <a:rPr lang="en-US" sz="2000" b="1" dirty="0" err="1">
                <a:solidFill>
                  <a:schemeClr val="tx1"/>
                </a:solidFill>
              </a:rPr>
              <a:t>Permen</a:t>
            </a:r>
            <a:endParaRPr lang="en-US" sz="20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chemeClr val="tx1"/>
                </a:solidFill>
              </a:rPr>
              <a:t>    SK/SE </a:t>
            </a:r>
            <a:r>
              <a:rPr lang="en-US" sz="2000" b="1" dirty="0" err="1">
                <a:solidFill>
                  <a:schemeClr val="tx1"/>
                </a:solidFill>
              </a:rPr>
              <a:t>Menteri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</a:p>
          <a:p>
            <a:r>
              <a:rPr lang="en-US" sz="2000" b="1" dirty="0">
                <a:solidFill>
                  <a:schemeClr val="tx1"/>
                </a:solidFill>
              </a:rPr>
              <a:t>        </a:t>
            </a:r>
            <a:r>
              <a:rPr lang="en-US" sz="2000" b="1" dirty="0" err="1">
                <a:solidFill>
                  <a:schemeClr val="tx1"/>
                </a:solidFill>
              </a:rPr>
              <a:t>Rektor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dan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Dekan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3158836" y="3546764"/>
            <a:ext cx="401782" cy="568036"/>
          </a:xfrm>
          <a:prstGeom prst="downArrow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6885709" y="3532910"/>
            <a:ext cx="401782" cy="568036"/>
          </a:xfrm>
          <a:prstGeom prst="downArrow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8842444">
            <a:off x="9088582" y="2078182"/>
            <a:ext cx="1995055" cy="2022764"/>
          </a:xfrm>
          <a:prstGeom prst="rect">
            <a:avLst/>
          </a:prstGeom>
          <a:solidFill>
            <a:srgbClr val="FF6A4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6200000">
            <a:off x="3810000" y="2923309"/>
            <a:ext cx="401782" cy="568036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188035" y="1953492"/>
            <a:ext cx="3823855" cy="21613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Bila</a:t>
            </a:r>
            <a:r>
              <a:rPr lang="en-US" sz="2400" b="1" dirty="0"/>
              <a:t> </a:t>
            </a:r>
            <a:r>
              <a:rPr lang="en-US" sz="2400" b="1" dirty="0" err="1"/>
              <a:t>tidak</a:t>
            </a:r>
            <a:r>
              <a:rPr lang="en-US" sz="2400" b="1" dirty="0"/>
              <a:t> </a:t>
            </a:r>
            <a:r>
              <a:rPr lang="en-US" sz="2400" b="1" dirty="0" err="1"/>
              <a:t>ada</a:t>
            </a:r>
            <a:r>
              <a:rPr lang="en-US" sz="2400" b="1" dirty="0"/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30161" y="1510146"/>
            <a:ext cx="8451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62106" y="4530437"/>
            <a:ext cx="3131127" cy="17872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</a:rPr>
              <a:t>Diberi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penjelasan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mengapa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tidak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ada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dan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bagaimana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solusinya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45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2. </a:t>
            </a:r>
            <a:r>
              <a:rPr lang="en-US" sz="3200" b="1" dirty="0" err="1">
                <a:solidFill>
                  <a:schemeClr val="tx1"/>
                </a:solidFill>
              </a:rPr>
              <a:t>Menyusun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Mekanisme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Strategi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Pencapaian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9267" y="2992584"/>
            <a:ext cx="3948545" cy="372687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Mencari</a:t>
            </a:r>
            <a:r>
              <a:rPr lang="en-US" sz="2400" b="1" dirty="0"/>
              <a:t> </a:t>
            </a:r>
            <a:r>
              <a:rPr lang="en-US" sz="2400" b="1" dirty="0" err="1"/>
              <a:t>dokumen</a:t>
            </a:r>
            <a:r>
              <a:rPr lang="en-US" sz="2400" b="1" dirty="0"/>
              <a:t>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pencapaian</a:t>
            </a:r>
            <a:r>
              <a:rPr lang="en-US" sz="2400" b="1" dirty="0"/>
              <a:t> (RSB)  </a:t>
            </a:r>
            <a:r>
              <a:rPr lang="en-US" sz="2400" b="1" dirty="0" err="1"/>
              <a:t>dan</a:t>
            </a:r>
            <a:r>
              <a:rPr lang="en-US" sz="2400" b="1" dirty="0"/>
              <a:t> RENOP/RKAL yang </a:t>
            </a:r>
            <a:r>
              <a:rPr lang="en-US" sz="2400" b="1" dirty="0" err="1"/>
              <a:t>sudah</a:t>
            </a:r>
            <a:r>
              <a:rPr lang="en-US" sz="2400" b="1" dirty="0"/>
              <a:t> </a:t>
            </a:r>
            <a:r>
              <a:rPr lang="en-US" sz="2400" b="1" dirty="0" err="1"/>
              <a:t>ada</a:t>
            </a:r>
            <a:r>
              <a:rPr lang="en-US" sz="2400" b="1" dirty="0"/>
              <a:t> </a:t>
            </a:r>
            <a:r>
              <a:rPr lang="en-US" sz="2400" b="1" dirty="0" err="1"/>
              <a:t>di</a:t>
            </a:r>
            <a:r>
              <a:rPr lang="en-US" sz="2400" b="1" dirty="0"/>
              <a:t> </a:t>
            </a:r>
            <a:r>
              <a:rPr lang="en-US" sz="2400" b="1" dirty="0" err="1"/>
              <a:t>tingkat</a:t>
            </a:r>
            <a:r>
              <a:rPr lang="en-US" sz="2400" b="1" dirty="0"/>
              <a:t> </a:t>
            </a:r>
            <a:r>
              <a:rPr lang="en-US" sz="2400" b="1" dirty="0" err="1"/>
              <a:t>Universitas</a:t>
            </a:r>
            <a:r>
              <a:rPr lang="en-US" sz="2400" b="1" dirty="0"/>
              <a:t>, </a:t>
            </a:r>
            <a:r>
              <a:rPr lang="en-US" sz="2400" b="1" dirty="0" err="1"/>
              <a:t>Lembaga</a:t>
            </a:r>
            <a:r>
              <a:rPr lang="en-US" sz="2400" b="1" dirty="0"/>
              <a:t>,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Fakultas</a:t>
            </a:r>
            <a:endParaRPr lang="en-US" sz="24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4114789" y="3006438"/>
            <a:ext cx="3948545" cy="372687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Menulis</a:t>
            </a:r>
            <a:r>
              <a:rPr lang="en-US" sz="2400" b="1" dirty="0"/>
              <a:t> </a:t>
            </a:r>
            <a:r>
              <a:rPr lang="en-US" sz="2400" b="1" dirty="0" err="1"/>
              <a:t>mekanisme</a:t>
            </a:r>
            <a:r>
              <a:rPr lang="en-US" sz="2400" b="1" dirty="0"/>
              <a:t> </a:t>
            </a:r>
            <a:r>
              <a:rPr lang="en-US" sz="2400" b="1" dirty="0" err="1"/>
              <a:t>penetapan</a:t>
            </a:r>
            <a:r>
              <a:rPr lang="en-US" sz="2400" b="1" dirty="0"/>
              <a:t>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pencapaian</a:t>
            </a:r>
            <a:r>
              <a:rPr lang="en-US" sz="2400" b="1" dirty="0"/>
              <a:t> </a:t>
            </a:r>
            <a:r>
              <a:rPr lang="en-US" sz="2400" b="1" dirty="0" err="1"/>
              <a:t>didukung</a:t>
            </a:r>
            <a:r>
              <a:rPr lang="en-US" sz="2400" b="1" dirty="0"/>
              <a:t> </a:t>
            </a:r>
            <a:r>
              <a:rPr lang="en-US" sz="2400" b="1" dirty="0" err="1"/>
              <a:t>oleh</a:t>
            </a:r>
            <a:r>
              <a:rPr lang="en-US" sz="2400" b="1" dirty="0"/>
              <a:t> data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kebijakan</a:t>
            </a:r>
            <a:r>
              <a:rPr lang="en-US" sz="2400" b="1" dirty="0"/>
              <a:t>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74180" y="2992583"/>
            <a:ext cx="3948545" cy="372687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Menulis</a:t>
            </a:r>
            <a:r>
              <a:rPr lang="en-US" sz="2400" b="1" dirty="0"/>
              <a:t>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pencapaian</a:t>
            </a:r>
            <a:r>
              <a:rPr lang="en-US" sz="2400" b="1" dirty="0"/>
              <a:t> </a:t>
            </a:r>
            <a:r>
              <a:rPr lang="en-US" sz="2400" b="1" dirty="0" err="1"/>
              <a:t>setiap</a:t>
            </a:r>
            <a:r>
              <a:rPr lang="en-US" sz="2400" b="1" dirty="0"/>
              <a:t> </a:t>
            </a:r>
            <a:r>
              <a:rPr lang="en-US" sz="2400" b="1" dirty="0" err="1"/>
              <a:t>kriteria</a:t>
            </a:r>
            <a:r>
              <a:rPr lang="en-US" sz="2400" b="1" dirty="0"/>
              <a:t> </a:t>
            </a:r>
            <a:r>
              <a:rPr lang="en-US" sz="2400" b="1" dirty="0" err="1"/>
              <a:t>dengan</a:t>
            </a:r>
            <a:r>
              <a:rPr lang="en-US" sz="2400" b="1" dirty="0"/>
              <a:t> </a:t>
            </a:r>
            <a:r>
              <a:rPr lang="en-US" sz="2400" b="1" dirty="0" err="1"/>
              <a:t>memuat</a:t>
            </a:r>
            <a:r>
              <a:rPr lang="en-US" sz="2400" b="1" dirty="0"/>
              <a:t> </a:t>
            </a:r>
            <a:r>
              <a:rPr lang="en-US" sz="2400" b="1" dirty="0" err="1"/>
              <a:t>strategi</a:t>
            </a:r>
            <a:r>
              <a:rPr lang="en-US" sz="2400" b="1" dirty="0"/>
              <a:t> </a:t>
            </a:r>
            <a:r>
              <a:rPr lang="en-US" sz="2400" b="1" dirty="0" err="1"/>
              <a:t>utama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alternatif</a:t>
            </a:r>
            <a:r>
              <a:rPr lang="en-US" sz="2400" b="1" dirty="0"/>
              <a:t> </a:t>
            </a:r>
            <a:r>
              <a:rPr lang="en-US" sz="2400" b="1" dirty="0" err="1"/>
              <a:t>serta</a:t>
            </a:r>
            <a:r>
              <a:rPr lang="en-US" sz="2400" b="1" dirty="0"/>
              <a:t> </a:t>
            </a:r>
            <a:r>
              <a:rPr lang="en-US" sz="2400" b="1" dirty="0" err="1"/>
              <a:t>strategi</a:t>
            </a:r>
            <a:r>
              <a:rPr lang="en-US" sz="2400" b="1" dirty="0"/>
              <a:t> yang </a:t>
            </a:r>
            <a:r>
              <a:rPr lang="en-US" sz="2400" b="1" dirty="0" err="1"/>
              <a:t>dipilih</a:t>
            </a:r>
            <a:r>
              <a:rPr lang="en-US" sz="2400" b="1" dirty="0"/>
              <a:t> </a:t>
            </a:r>
            <a:r>
              <a:rPr lang="en-US" sz="2400" b="1" dirty="0" err="1"/>
              <a:t>dengan</a:t>
            </a:r>
            <a:r>
              <a:rPr lang="en-US" sz="2400" b="1" dirty="0"/>
              <a:t> </a:t>
            </a:r>
            <a:r>
              <a:rPr lang="en-US" sz="2400" b="1" dirty="0" err="1"/>
              <a:t>didukung</a:t>
            </a:r>
            <a:r>
              <a:rPr lang="en-US" sz="2400" b="1" dirty="0"/>
              <a:t> data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analisis</a:t>
            </a:r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579433" y="2119741"/>
            <a:ext cx="84512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6524" y="2133593"/>
            <a:ext cx="84512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712051" y="2133599"/>
            <a:ext cx="845127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154970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3. </a:t>
            </a:r>
            <a:r>
              <a:rPr lang="en-US" sz="3200" b="1" dirty="0" err="1">
                <a:solidFill>
                  <a:schemeClr val="tx1"/>
                </a:solidFill>
              </a:rPr>
              <a:t>Indikator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Utama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pada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Setiap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Kriteria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858981" y="2424544"/>
            <a:ext cx="4184073" cy="411480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Menjelaskan</a:t>
            </a:r>
            <a:r>
              <a:rPr lang="en-US" sz="2400" b="1" dirty="0"/>
              <a:t> target </a:t>
            </a:r>
            <a:r>
              <a:rPr lang="en-US" sz="2400" b="1" dirty="0" err="1"/>
              <a:t>jangka</a:t>
            </a:r>
            <a:r>
              <a:rPr lang="en-US" sz="2400" b="1" dirty="0"/>
              <a:t> </a:t>
            </a:r>
            <a:r>
              <a:rPr lang="en-US" sz="2400" b="1" dirty="0" err="1"/>
              <a:t>panjang</a:t>
            </a:r>
            <a:r>
              <a:rPr lang="en-US" sz="2400" b="1" dirty="0"/>
              <a:t>, </a:t>
            </a:r>
            <a:r>
              <a:rPr lang="en-US" sz="2400" b="1" dirty="0" err="1"/>
              <a:t>menengah</a:t>
            </a:r>
            <a:r>
              <a:rPr lang="en-US" sz="2400" b="1" dirty="0"/>
              <a:t>,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pendek</a:t>
            </a:r>
            <a:r>
              <a:rPr lang="en-US" sz="2400" b="1" dirty="0"/>
              <a:t>  yang </a:t>
            </a:r>
            <a:r>
              <a:rPr lang="en-US" sz="2400" b="1" dirty="0" err="1"/>
              <a:t>ada</a:t>
            </a:r>
            <a:r>
              <a:rPr lang="en-US" sz="2400" b="1" dirty="0"/>
              <a:t> </a:t>
            </a:r>
            <a:r>
              <a:rPr lang="en-US" sz="2400" b="1" dirty="0" err="1"/>
              <a:t>pada</a:t>
            </a:r>
            <a:r>
              <a:rPr lang="en-US" sz="2400" b="1" dirty="0"/>
              <a:t> </a:t>
            </a:r>
            <a:r>
              <a:rPr lang="en-US" sz="2400" b="1" dirty="0" err="1"/>
              <a:t>indikator</a:t>
            </a:r>
            <a:r>
              <a:rPr lang="en-US" sz="2400" b="1" dirty="0"/>
              <a:t> </a:t>
            </a:r>
            <a:r>
              <a:rPr lang="en-US" sz="2400" b="1" dirty="0" err="1"/>
              <a:t>utama</a:t>
            </a:r>
            <a:r>
              <a:rPr lang="en-US" sz="2400" b="1" dirty="0"/>
              <a:t> *</a:t>
            </a:r>
            <a:r>
              <a:rPr lang="en-US" sz="2400" b="1" dirty="0" err="1"/>
              <a:t>lihat</a:t>
            </a:r>
            <a:r>
              <a:rPr lang="en-US" sz="2400" b="1" dirty="0"/>
              <a:t> </a:t>
            </a:r>
            <a:r>
              <a:rPr lang="en-US" sz="2400" b="1" dirty="0" err="1"/>
              <a:t>standar</a:t>
            </a:r>
            <a:r>
              <a:rPr lang="en-US" sz="2400" b="1" dirty="0"/>
              <a:t> SN </a:t>
            </a:r>
            <a:r>
              <a:rPr lang="en-US" sz="2400" b="1" dirty="0" err="1"/>
              <a:t>Dikti</a:t>
            </a:r>
            <a:endParaRPr lang="en-US" sz="2400" b="1" dirty="0"/>
          </a:p>
        </p:txBody>
      </p:sp>
      <p:sp>
        <p:nvSpPr>
          <p:cNvPr id="11" name="Oval 10"/>
          <p:cNvSpPr/>
          <p:nvPr/>
        </p:nvSpPr>
        <p:spPr>
          <a:xfrm>
            <a:off x="5929746" y="2396837"/>
            <a:ext cx="4184073" cy="411480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Mendeskripsikan</a:t>
            </a:r>
            <a:r>
              <a:rPr lang="en-US" sz="2400" b="1" dirty="0"/>
              <a:t> </a:t>
            </a:r>
            <a:r>
              <a:rPr lang="en-US" sz="2400" b="1" dirty="0" err="1"/>
              <a:t>capaian</a:t>
            </a:r>
            <a:r>
              <a:rPr lang="en-US" sz="2400" b="1" dirty="0"/>
              <a:t> </a:t>
            </a:r>
            <a:r>
              <a:rPr lang="en-US" sz="2400" b="1" dirty="0" err="1"/>
              <a:t>indikator</a:t>
            </a:r>
            <a:r>
              <a:rPr lang="en-US" sz="2400" b="1" dirty="0"/>
              <a:t> </a:t>
            </a:r>
            <a:r>
              <a:rPr lang="en-US" sz="2400" b="1" dirty="0" err="1"/>
              <a:t>utama</a:t>
            </a:r>
            <a:r>
              <a:rPr lang="en-US" sz="2400" b="1" dirty="0"/>
              <a:t> yang </a:t>
            </a:r>
            <a:r>
              <a:rPr lang="en-US" sz="2400" b="1" dirty="0" err="1"/>
              <a:t>tertulis</a:t>
            </a:r>
            <a:r>
              <a:rPr lang="en-US" sz="2400" b="1" dirty="0"/>
              <a:t> </a:t>
            </a:r>
            <a:r>
              <a:rPr lang="en-US" sz="2400" b="1" dirty="0" err="1"/>
              <a:t>di</a:t>
            </a:r>
            <a:r>
              <a:rPr lang="en-US" sz="2400" b="1" dirty="0"/>
              <a:t> LKPT </a:t>
            </a:r>
            <a:r>
              <a:rPr lang="en-US" sz="2400" b="1" dirty="0" err="1"/>
              <a:t>dengan</a:t>
            </a:r>
            <a:r>
              <a:rPr lang="en-US" sz="2400" b="1" dirty="0"/>
              <a:t> </a:t>
            </a:r>
            <a:r>
              <a:rPr lang="en-US" sz="2400" b="1" dirty="0" err="1"/>
              <a:t>membuat</a:t>
            </a:r>
            <a:r>
              <a:rPr lang="en-US" sz="2400" b="1" dirty="0"/>
              <a:t> </a:t>
            </a:r>
            <a:r>
              <a:rPr lang="en-US" sz="2400" b="1" dirty="0" err="1"/>
              <a:t>grafik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/</a:t>
            </a:r>
            <a:r>
              <a:rPr lang="en-US" sz="2400" b="1" dirty="0" err="1"/>
              <a:t>atau</a:t>
            </a:r>
            <a:r>
              <a:rPr lang="en-US" sz="2400" b="1" dirty="0"/>
              <a:t> diagram.</a:t>
            </a:r>
          </a:p>
        </p:txBody>
      </p:sp>
    </p:spTree>
    <p:extLst>
      <p:ext uri="{BB962C8B-B14F-4D97-AF65-F5344CB8AC3E}">
        <p14:creationId xmlns:p14="http://schemas.microsoft.com/office/powerpoint/2010/main" val="3110725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6" name="Parallelogram 5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ounded Rectangle 9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4. </a:t>
            </a:r>
            <a:r>
              <a:rPr lang="en-US" sz="3200" b="1" dirty="0" err="1">
                <a:solidFill>
                  <a:schemeClr val="tx1"/>
                </a:solidFill>
              </a:rPr>
              <a:t>Indikator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Tambahan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pada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Setiap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Kriteria</a:t>
            </a:r>
            <a:endParaRPr 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1491692" y="2604655"/>
          <a:ext cx="9467273" cy="3422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8246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6" name="Parallelogram 5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ounded Rectangle 9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5. </a:t>
            </a:r>
            <a:r>
              <a:rPr lang="en-US" sz="3200" b="1" dirty="0" err="1">
                <a:solidFill>
                  <a:schemeClr val="tx1"/>
                </a:solidFill>
              </a:rPr>
              <a:t>Evaluasi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Capaian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Kinerja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406" y="2410678"/>
            <a:ext cx="3990110" cy="18565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err="1"/>
              <a:t>Mendeskripsikan</a:t>
            </a:r>
            <a:r>
              <a:rPr lang="en-US" sz="2200" b="1" dirty="0"/>
              <a:t> </a:t>
            </a:r>
            <a:r>
              <a:rPr lang="en-US" sz="2200" b="1" dirty="0" err="1"/>
              <a:t>pencapaian</a:t>
            </a:r>
            <a:r>
              <a:rPr lang="en-US" sz="2200" b="1" dirty="0"/>
              <a:t> </a:t>
            </a:r>
            <a:r>
              <a:rPr lang="en-US" sz="2200" b="1" dirty="0" err="1"/>
              <a:t>kinerja</a:t>
            </a:r>
            <a:r>
              <a:rPr lang="en-US" sz="2200" b="1" dirty="0"/>
              <a:t> </a:t>
            </a:r>
            <a:r>
              <a:rPr lang="en-US" sz="2200" b="1" dirty="0" err="1"/>
              <a:t>setiap</a:t>
            </a:r>
            <a:r>
              <a:rPr lang="en-US" sz="2200" b="1" dirty="0"/>
              <a:t> </a:t>
            </a:r>
            <a:r>
              <a:rPr lang="en-US" sz="2200" b="1" dirty="0" err="1"/>
              <a:t>kriteria</a:t>
            </a:r>
            <a:r>
              <a:rPr lang="en-US" sz="2200" b="1" dirty="0"/>
              <a:t> yang </a:t>
            </a:r>
            <a:r>
              <a:rPr lang="en-US" sz="2200" b="1" dirty="0" err="1"/>
              <a:t>telah</a:t>
            </a:r>
            <a:r>
              <a:rPr lang="en-US" sz="2200" b="1" dirty="0"/>
              <a:t> </a:t>
            </a:r>
            <a:r>
              <a:rPr lang="en-US" sz="2200" b="1" dirty="0" err="1"/>
              <a:t>ditetapkan</a:t>
            </a:r>
            <a:r>
              <a:rPr lang="en-US" sz="2200" b="1" dirty="0"/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142490" y="2396824"/>
            <a:ext cx="3990110" cy="18565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Capaian</a:t>
            </a:r>
            <a:r>
              <a:rPr lang="en-US" sz="2400" b="1" dirty="0"/>
              <a:t> </a:t>
            </a:r>
            <a:r>
              <a:rPr lang="en-US" sz="2400" b="1" dirty="0" err="1"/>
              <a:t>kinerja</a:t>
            </a:r>
            <a:r>
              <a:rPr lang="en-US" sz="2400" b="1" dirty="0"/>
              <a:t> </a:t>
            </a:r>
            <a:r>
              <a:rPr lang="en-US" sz="2400" b="1" dirty="0" err="1"/>
              <a:t>harus</a:t>
            </a:r>
            <a:r>
              <a:rPr lang="en-US" sz="2400" b="1" dirty="0"/>
              <a:t> </a:t>
            </a:r>
            <a:r>
              <a:rPr lang="en-US" sz="2400" b="1" dirty="0" err="1"/>
              <a:t>diukur</a:t>
            </a:r>
            <a:r>
              <a:rPr lang="en-US" sz="2400" b="1" dirty="0"/>
              <a:t> </a:t>
            </a:r>
            <a:r>
              <a:rPr lang="en-US" sz="2400" b="1" dirty="0" err="1"/>
              <a:t>dengan</a:t>
            </a:r>
            <a:r>
              <a:rPr lang="en-US" sz="2400" b="1" dirty="0"/>
              <a:t> </a:t>
            </a:r>
            <a:r>
              <a:rPr lang="en-US" sz="2400" b="1" dirty="0" err="1"/>
              <a:t>metode</a:t>
            </a:r>
            <a:r>
              <a:rPr lang="en-US" sz="2400" b="1" dirty="0"/>
              <a:t> yang </a:t>
            </a:r>
            <a:r>
              <a:rPr lang="en-US" sz="2400" b="1" dirty="0" err="1"/>
              <a:t>tepat</a:t>
            </a:r>
            <a:r>
              <a:rPr lang="en-US" sz="2400" b="1" dirty="0"/>
              <a:t>,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hasilnya</a:t>
            </a:r>
            <a:r>
              <a:rPr lang="en-US" sz="2400" b="1" dirty="0"/>
              <a:t> </a:t>
            </a:r>
            <a:r>
              <a:rPr lang="en-US" sz="2400" b="1" dirty="0" err="1"/>
              <a:t>dianalisis</a:t>
            </a:r>
            <a:r>
              <a:rPr lang="en-US" sz="2400" b="1" dirty="0"/>
              <a:t> </a:t>
            </a:r>
            <a:r>
              <a:rPr lang="en-US" sz="2400" b="1" dirty="0" err="1"/>
              <a:t>serta</a:t>
            </a:r>
            <a:r>
              <a:rPr lang="en-US" sz="2400" b="1" dirty="0"/>
              <a:t> </a:t>
            </a:r>
            <a:r>
              <a:rPr lang="en-US" sz="2400" b="1" dirty="0" err="1"/>
              <a:t>dievaluasi</a:t>
            </a:r>
            <a:r>
              <a:rPr lang="en-US" sz="2400" b="1" dirty="0"/>
              <a:t>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215724" y="2369115"/>
            <a:ext cx="3990110" cy="1856509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Menganalisis</a:t>
            </a:r>
            <a:r>
              <a:rPr lang="en-US" sz="2400" b="1" dirty="0"/>
              <a:t> </a:t>
            </a:r>
            <a:r>
              <a:rPr lang="en-US" sz="2400" b="1" dirty="0" err="1"/>
              <a:t>keberhasilan</a:t>
            </a:r>
            <a:r>
              <a:rPr lang="en-US" sz="2400" b="1" dirty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/</a:t>
            </a:r>
            <a:r>
              <a:rPr lang="en-US" sz="2400" b="1" dirty="0" err="1"/>
              <a:t>atau</a:t>
            </a:r>
            <a:r>
              <a:rPr lang="en-US" sz="2400" b="1" dirty="0"/>
              <a:t> </a:t>
            </a:r>
            <a:r>
              <a:rPr lang="en-US" sz="2400" b="1" dirty="0" err="1"/>
              <a:t>ketidakberhasilan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158903" y="1634816"/>
            <a:ext cx="84512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01412" y="1620960"/>
            <a:ext cx="84512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291527" y="1579395"/>
            <a:ext cx="845127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728367" y="4364184"/>
            <a:ext cx="3172691" cy="22721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6075" indent="-346075">
              <a:buFont typeface="Wingdings" pitchFamily="2" charset="2"/>
              <a:buChar char="ü"/>
            </a:pPr>
            <a:r>
              <a:rPr lang="en-US" b="1" dirty="0" err="1">
                <a:solidFill>
                  <a:schemeClr val="tx1"/>
                </a:solidFill>
              </a:rPr>
              <a:t>identifikasi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akar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masalah</a:t>
            </a:r>
            <a:endParaRPr lang="en-US" b="1" dirty="0">
              <a:solidFill>
                <a:schemeClr val="tx1"/>
              </a:solidFill>
            </a:endParaRPr>
          </a:p>
          <a:p>
            <a:pPr marL="346075" indent="-346075">
              <a:buFont typeface="Wingdings" pitchFamily="2" charset="2"/>
              <a:buChar char="ü"/>
            </a:pPr>
            <a:r>
              <a:rPr lang="en-US" b="1" dirty="0" err="1">
                <a:solidFill>
                  <a:schemeClr val="tx1"/>
                </a:solidFill>
              </a:rPr>
              <a:t>faktor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pendukung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keberhasilan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faktor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penghambat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ketercapaian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standar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pada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setiap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kriteria</a:t>
            </a:r>
            <a:endParaRPr lang="en-US" b="1" dirty="0">
              <a:solidFill>
                <a:schemeClr val="tx1"/>
              </a:solidFill>
            </a:endParaRPr>
          </a:p>
          <a:p>
            <a:pPr marL="346075" indent="-346075">
              <a:buFont typeface="Wingdings" pitchFamily="2" charset="2"/>
              <a:buChar char="ü"/>
            </a:pPr>
            <a:r>
              <a:rPr lang="en-US" b="1" dirty="0" err="1">
                <a:solidFill>
                  <a:schemeClr val="tx1"/>
                </a:solidFill>
              </a:rPr>
              <a:t>tindaklanjut</a:t>
            </a:r>
            <a:r>
              <a:rPr lang="en-US" b="1" dirty="0">
                <a:solidFill>
                  <a:schemeClr val="tx1"/>
                </a:solidFill>
              </a:rPr>
              <a:t> yang </a:t>
            </a:r>
            <a:r>
              <a:rPr lang="en-US" b="1" dirty="0" err="1">
                <a:solidFill>
                  <a:schemeClr val="tx1"/>
                </a:solidFill>
              </a:rPr>
              <a:t>akan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dilakukan</a:t>
            </a:r>
            <a:r>
              <a:rPr lang="en-US" b="1" dirty="0">
                <a:solidFill>
                  <a:schemeClr val="tx1"/>
                </a:solidFill>
              </a:rPr>
              <a:t> UNJ</a:t>
            </a:r>
          </a:p>
        </p:txBody>
      </p:sp>
      <p:sp>
        <p:nvSpPr>
          <p:cNvPr id="21" name="Down Arrow 20"/>
          <p:cNvSpPr/>
          <p:nvPr/>
        </p:nvSpPr>
        <p:spPr>
          <a:xfrm>
            <a:off x="9975272" y="3837710"/>
            <a:ext cx="526473" cy="692727"/>
          </a:xfrm>
          <a:prstGeom prst="downArrow">
            <a:avLst/>
          </a:prstGeom>
          <a:solidFill>
            <a:srgbClr val="C0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43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20293" y="346360"/>
            <a:ext cx="9074728" cy="762004"/>
            <a:chOff x="3020293" y="346360"/>
            <a:chExt cx="9074728" cy="762004"/>
          </a:xfrm>
        </p:grpSpPr>
        <p:sp>
          <p:nvSpPr>
            <p:cNvPr id="5" name="Parallelogram 4"/>
            <p:cNvSpPr/>
            <p:nvPr/>
          </p:nvSpPr>
          <p:spPr>
            <a:xfrm>
              <a:off x="3463636" y="346360"/>
              <a:ext cx="8631385" cy="762004"/>
            </a:xfrm>
            <a:prstGeom prst="parallelogram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C. KRITERIA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 rot="5400000">
              <a:off x="302721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888675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2750129" y="630383"/>
              <a:ext cx="734291" cy="193963"/>
            </a:xfrm>
            <a:prstGeom prst="line">
              <a:avLst/>
            </a:prstGeom>
            <a:ln w="76200">
              <a:solidFill>
                <a:schemeClr val="accent6">
                  <a:lumMod val="5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ounded Rectangle 8"/>
          <p:cNvSpPr/>
          <p:nvPr/>
        </p:nvSpPr>
        <p:spPr>
          <a:xfrm>
            <a:off x="193964" y="1343892"/>
            <a:ext cx="8742218" cy="831273"/>
          </a:xfrm>
          <a:prstGeom prst="roundRect">
            <a:avLst/>
          </a:prstGeom>
          <a:solidFill>
            <a:schemeClr val="accent6">
              <a:lumMod val="60000"/>
              <a:lumOff val="40000"/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</a:rPr>
              <a:t>5. </a:t>
            </a:r>
            <a:r>
              <a:rPr lang="en-US" sz="3200" b="1" dirty="0" err="1">
                <a:solidFill>
                  <a:schemeClr val="tx1"/>
                </a:solidFill>
              </a:rPr>
              <a:t>Penjaminan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Mutu</a:t>
            </a:r>
            <a:endParaRPr 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803565" y="2590800"/>
          <a:ext cx="10820400" cy="3547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1290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751</Words>
  <Application>Microsoft Office PowerPoint</Application>
  <PresentationFormat>Widescreen</PresentationFormat>
  <Paragraphs>97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Lucida Sans Unicode</vt:lpstr>
      <vt:lpstr>Wingdings</vt:lpstr>
      <vt:lpstr>Office Theme</vt:lpstr>
      <vt:lpstr> PEDOMAN PENYUSUNAN APT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Langkah kerja Penyusunan APT</dc:title>
  <dc:creator>Dr. Endry Boeriswati, M.Pd</dc:creator>
  <cp:lastModifiedBy>Endri Boeriswati</cp:lastModifiedBy>
  <cp:revision>49</cp:revision>
  <dcterms:created xsi:type="dcterms:W3CDTF">2019-07-05T02:49:41Z</dcterms:created>
  <dcterms:modified xsi:type="dcterms:W3CDTF">2022-10-15T23:58:54Z</dcterms:modified>
</cp:coreProperties>
</file>