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59" r:id="rId10"/>
    <p:sldId id="266" r:id="rId11"/>
    <p:sldId id="267" r:id="rId12"/>
    <p:sldId id="257" r:id="rId13"/>
    <p:sldId id="268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8" r:id="rId32"/>
    <p:sldId id="289" r:id="rId33"/>
    <p:sldId id="287" r:id="rId34"/>
    <p:sldId id="269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5501" autoAdjust="0"/>
  </p:normalViewPr>
  <p:slideViewPr>
    <p:cSldViewPr snapToGrid="0">
      <p:cViewPr varScale="1">
        <p:scale>
          <a:sx n="72" d="100"/>
          <a:sy n="72" d="100"/>
        </p:scale>
        <p:origin x="135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/>
            <a:t>Tujuan Evaluasi Diri</a:t>
          </a:r>
          <a:endParaRPr lang="en-US"/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/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/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/>
            <a:t>Upaya</a:t>
          </a:r>
          <a:r>
            <a:rPr lang="en-US" dirty="0"/>
            <a:t> </a:t>
          </a:r>
          <a:r>
            <a:rPr lang="en-US" dirty="0" err="1"/>
            <a:t>sistematik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menghimpun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mengolah</a:t>
          </a:r>
          <a:r>
            <a:rPr lang="en-US" dirty="0"/>
            <a:t> data (</a:t>
          </a:r>
          <a:r>
            <a:rPr lang="en-US" dirty="0" err="1"/>
            <a:t>fakta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informasi</a:t>
          </a:r>
          <a:r>
            <a:rPr lang="en-US" dirty="0"/>
            <a:t>) yang </a:t>
          </a:r>
          <a:r>
            <a:rPr lang="en-US" dirty="0" err="1"/>
            <a:t>handal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sahih</a:t>
          </a:r>
          <a:r>
            <a:rPr lang="en-US" dirty="0"/>
            <a:t>, </a:t>
          </a:r>
          <a:r>
            <a:rPr lang="en-US" dirty="0" err="1"/>
            <a:t>sehingga</a:t>
          </a:r>
          <a:r>
            <a:rPr lang="en-US" dirty="0"/>
            <a:t> </a:t>
          </a:r>
          <a:r>
            <a:rPr lang="en-US" dirty="0" err="1"/>
            <a:t>dapat</a:t>
          </a:r>
          <a:r>
            <a:rPr lang="en-US" dirty="0"/>
            <a:t> </a:t>
          </a:r>
          <a:r>
            <a:rPr lang="en-US" dirty="0" err="1"/>
            <a:t>disimpulkan</a:t>
          </a:r>
          <a:r>
            <a:rPr lang="en-US" dirty="0"/>
            <a:t> </a:t>
          </a:r>
          <a:r>
            <a:rPr lang="en-US" dirty="0" err="1"/>
            <a:t>kenyataan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selanjutnya</a:t>
          </a:r>
          <a:r>
            <a:rPr lang="en-US" dirty="0"/>
            <a:t> </a:t>
          </a:r>
          <a:r>
            <a:rPr lang="en-US" dirty="0" err="1"/>
            <a:t>digunakan</a:t>
          </a:r>
          <a:r>
            <a:rPr lang="en-US" dirty="0"/>
            <a:t> </a:t>
          </a:r>
          <a:r>
            <a:rPr lang="en-US" dirty="0" err="1"/>
            <a:t>sebagai</a:t>
          </a:r>
          <a:r>
            <a:rPr lang="en-US" dirty="0"/>
            <a:t> </a:t>
          </a:r>
          <a:r>
            <a:rPr lang="en-US" dirty="0" err="1"/>
            <a:t>landasan</a:t>
          </a:r>
          <a:r>
            <a:rPr lang="en-US" dirty="0"/>
            <a:t> </a:t>
          </a:r>
          <a:r>
            <a:rPr lang="en-US" dirty="0" err="1"/>
            <a:t>tindakan</a:t>
          </a:r>
          <a:r>
            <a:rPr lang="en-US" dirty="0"/>
            <a:t> </a:t>
          </a:r>
          <a:r>
            <a:rPr lang="en-US" dirty="0" err="1"/>
            <a:t>manajemen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mengelola</a:t>
          </a:r>
          <a:r>
            <a:rPr lang="en-US" dirty="0"/>
            <a:t> </a:t>
          </a:r>
          <a:r>
            <a:rPr lang="en-US" dirty="0" err="1"/>
            <a:t>kalangsungan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 </a:t>
          </a:r>
          <a:r>
            <a:rPr lang="en-US" dirty="0" err="1"/>
            <a:t>atau</a:t>
          </a:r>
          <a:r>
            <a:rPr lang="en-US" dirty="0"/>
            <a:t> program</a:t>
          </a:r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/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/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/>
            <a:t>Kebutuhan minimum yang harus dipenuhi</a:t>
          </a:r>
          <a:endParaRPr lang="en-US"/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/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/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/>
            <a:t>Setiap komponen evaluasi diri (masukan, proses, luaran, dan capaian) harus memenuhi kebutuhan minimum SN DIKTI. </a:t>
          </a:r>
          <a:r>
            <a:rPr lang="en-US" b="1"/>
            <a:t> </a:t>
          </a:r>
          <a:endParaRPr lang="en-US"/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/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/>
        </a:p>
      </dgm:t>
    </dgm:pt>
    <dgm:pt modelId="{489E8178-38B9-4004-ABDE-7EFCA511135D}">
      <dgm:prSet/>
      <dgm:spPr/>
      <dgm:t>
        <a:bodyPr/>
        <a:lstStyle/>
        <a:p>
          <a:pPr rtl="0"/>
          <a:r>
            <a:rPr lang="en-US" b="1"/>
            <a:t>Masukan</a:t>
          </a:r>
          <a:endParaRPr lang="en-US"/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/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/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/>
            <a:t>Masukan dapat berupa (1) </a:t>
          </a:r>
          <a:r>
            <a:rPr lang="en-US" b="1"/>
            <a:t>sumber daya berwujud </a:t>
          </a:r>
          <a:r>
            <a:rPr lang="en-US"/>
            <a:t>(</a:t>
          </a:r>
          <a:r>
            <a:rPr lang="en-US" b="1" i="1"/>
            <a:t>tangible</a:t>
          </a:r>
          <a:r>
            <a:rPr lang="en-US"/>
            <a:t>), seperti: mahasiswa, dosen, tenaga kependidikan, dana, sarana dan prasarana, dan (2) </a:t>
          </a:r>
          <a:r>
            <a:rPr lang="en-US" b="1"/>
            <a:t>sumber daya tidak berwujud </a:t>
          </a:r>
          <a:r>
            <a:rPr lang="en-US"/>
            <a:t>(</a:t>
          </a:r>
          <a:r>
            <a:rPr lang="en-US" b="1" i="1"/>
            <a:t>intangible</a:t>
          </a:r>
          <a:r>
            <a:rPr lang="en-US"/>
            <a:t>) seperti visi dan misi, kurikulum, pengetahuan, sikap, kreativitas, tata nilai dan budaya.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/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/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/>
            <a:t>Proses</a:t>
          </a:r>
          <a:endParaRPr lang="en-US"/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/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/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/>
            <a:t>Proses tersebut mencakup aspek: tatapamong, tatakelola, kepemimpinan, pembelajaran, suasana akademik, penelitian, dan pengabdian kepada masyarakat.</a:t>
          </a: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/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/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/>
            <a:t>Luaran dan Capaian </a:t>
          </a:r>
          <a:endParaRPr lang="en-US"/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/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/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/>
            <a:t>Luaran adalah hasil langsung dan segera dari proses: mutu dan relevansi lulusan (IPK, masa studi, masa tunggu lulusan, kesesuaian mutu lulusan dengan bidang kerja), hasil penelitian dan PkM (publikasi, hilirisasi, dan HaKI). 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/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/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5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5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5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5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5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5">
        <dgm:presLayoutVars>
          <dgm:bulletEnabled val="1"/>
        </dgm:presLayoutVars>
      </dgm:prSet>
      <dgm:spPr/>
    </dgm:pt>
  </dgm:ptLst>
  <dgm:cxnLst>
    <dgm:cxn modelId="{1F923315-26C5-4D6A-A17D-05DFCB0727D4}" type="presOf" srcId="{F57E9E73-A8B8-47A2-8E84-9AD21A984C92}" destId="{9DC30CB3-5443-4E4F-8798-717384E476F7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E942B96D-3584-45E5-86BA-B8CE0CAB2D75}" type="presOf" srcId="{62D0B233-7941-45DF-965D-76C035B08835}" destId="{B743F4D8-190D-4A42-998B-34D5037B107C}" srcOrd="0" destOrd="0" presId="urn:microsoft.com/office/officeart/2005/8/layout/vList2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0D441554-8BC0-46F4-A46A-90201219304A}" type="presOf" srcId="{C487581C-005D-430B-937C-F362DD2B43CC}" destId="{BB10665E-3681-48AF-8D13-2B8A0C41A91D}" srcOrd="0" destOrd="0" presId="urn:microsoft.com/office/officeart/2005/8/layout/vList2"/>
    <dgm:cxn modelId="{46F5EA54-6099-46E8-BDDB-0FD5C6DB1A3C}" type="presOf" srcId="{D940A34E-2E46-4615-94B9-D998A3085696}" destId="{2DEDA631-A163-4BBA-9953-02E40868F95B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890CBB89-08DC-4D0B-BDB0-1D6F880B36C6}" type="presOf" srcId="{DD2B1AB2-1DE7-407C-9008-2F1CB47717DB}" destId="{7438BCAD-2F7D-41A1-8E95-AE8439AF2BF6}" srcOrd="0" destOrd="0" presId="urn:microsoft.com/office/officeart/2005/8/layout/vList2"/>
    <dgm:cxn modelId="{20661696-E062-441F-BCB6-7A82091776CB}" type="presOf" srcId="{D4E3E2BC-E1FC-4A7B-961E-2F587B2B0B6F}" destId="{EC95F453-F64D-43CF-93BF-7EB0427E952A}" srcOrd="0" destOrd="0" presId="urn:microsoft.com/office/officeart/2005/8/layout/vList2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720C82AB-DBE5-4A13-8492-B080E4BAE1E0}" type="presOf" srcId="{489E8178-38B9-4004-ABDE-7EFCA511135D}" destId="{0C6250E1-16C7-4468-9673-D02DD1169685}" srcOrd="0" destOrd="0" presId="urn:microsoft.com/office/officeart/2005/8/layout/vList2"/>
    <dgm:cxn modelId="{069DA5B3-4BFB-419D-A43E-6D87F40041AC}" type="presOf" srcId="{BF64CC27-FD5E-4CCC-8AB1-0BA352B162E4}" destId="{A730551C-AD14-47EA-8567-2FF41910E193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9479F5C1-0EA5-4A0A-85AE-9154E2F6352C}" type="presOf" srcId="{19A39D42-6085-4EFA-BCD6-32FF9BA2B3CA}" destId="{D6978E3E-6F50-4722-857B-924D7D7BF191}" srcOrd="0" destOrd="0" presId="urn:microsoft.com/office/officeart/2005/8/layout/vList2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1E8A50CB-BAAB-4C9C-966F-BA4E9B77F3BE}" type="presOf" srcId="{AC004A76-C47A-4985-977E-F786F3E662A8}" destId="{F7AFCEDC-DACF-487F-B7ED-E0728F7D7B31}" srcOrd="0" destOrd="0" presId="urn:microsoft.com/office/officeart/2005/8/layout/vList2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CB1D2AFE-4EF7-4CE8-9718-6FFB69ED1133}" type="presOf" srcId="{03E037EB-70E4-4487-87F8-735C98E42FA2}" destId="{646DFA94-3461-4F5C-B256-ABA727A9510A}" srcOrd="0" destOrd="0" presId="urn:microsoft.com/office/officeart/2005/8/layout/vList2"/>
    <dgm:cxn modelId="{5B40EE36-2538-4969-8D9E-8B086E057948}" type="presParOf" srcId="{646DFA94-3461-4F5C-B256-ABA727A9510A}" destId="{EC95F453-F64D-43CF-93BF-7EB0427E952A}" srcOrd="0" destOrd="0" presId="urn:microsoft.com/office/officeart/2005/8/layout/vList2"/>
    <dgm:cxn modelId="{3F693B39-0C1A-4AFB-AAB2-CF977C107D10}" type="presParOf" srcId="{646DFA94-3461-4F5C-B256-ABA727A9510A}" destId="{9DC30CB3-5443-4E4F-8798-717384E476F7}" srcOrd="1" destOrd="0" presId="urn:microsoft.com/office/officeart/2005/8/layout/vList2"/>
    <dgm:cxn modelId="{125FF7C4-814F-4CAF-8090-D84C107560C0}" type="presParOf" srcId="{646DFA94-3461-4F5C-B256-ABA727A9510A}" destId="{BB10665E-3681-48AF-8D13-2B8A0C41A91D}" srcOrd="2" destOrd="0" presId="urn:microsoft.com/office/officeart/2005/8/layout/vList2"/>
    <dgm:cxn modelId="{5DF7F5DD-FEAE-4679-A89D-279B45C9AEE9}" type="presParOf" srcId="{646DFA94-3461-4F5C-B256-ABA727A9510A}" destId="{B743F4D8-190D-4A42-998B-34D5037B107C}" srcOrd="3" destOrd="0" presId="urn:microsoft.com/office/officeart/2005/8/layout/vList2"/>
    <dgm:cxn modelId="{E94514C0-DCAC-4D2A-88AA-3FDB3B374D4E}" type="presParOf" srcId="{646DFA94-3461-4F5C-B256-ABA727A9510A}" destId="{0C6250E1-16C7-4468-9673-D02DD1169685}" srcOrd="4" destOrd="0" presId="urn:microsoft.com/office/officeart/2005/8/layout/vList2"/>
    <dgm:cxn modelId="{B1EAE73D-F8B0-4667-B74F-9362AA981EEC}" type="presParOf" srcId="{646DFA94-3461-4F5C-B256-ABA727A9510A}" destId="{7438BCAD-2F7D-41A1-8E95-AE8439AF2BF6}" srcOrd="5" destOrd="0" presId="urn:microsoft.com/office/officeart/2005/8/layout/vList2"/>
    <dgm:cxn modelId="{1AC590C8-759B-4EF6-8B11-C7E7A9FC82D1}" type="presParOf" srcId="{646DFA94-3461-4F5C-B256-ABA727A9510A}" destId="{D6978E3E-6F50-4722-857B-924D7D7BF191}" srcOrd="6" destOrd="0" presId="urn:microsoft.com/office/officeart/2005/8/layout/vList2"/>
    <dgm:cxn modelId="{C06BC7E9-B23D-40C2-8D13-67E1CF67175F}" type="presParOf" srcId="{646DFA94-3461-4F5C-B256-ABA727A9510A}" destId="{F7AFCEDC-DACF-487F-B7ED-E0728F7D7B31}" srcOrd="7" destOrd="0" presId="urn:microsoft.com/office/officeart/2005/8/layout/vList2"/>
    <dgm:cxn modelId="{2BBE86C7-12E3-4B7D-B658-36B4BC674523}" type="presParOf" srcId="{646DFA94-3461-4F5C-B256-ABA727A9510A}" destId="{2DEDA631-A163-4BBA-9953-02E40868F95B}" srcOrd="8" destOrd="0" presId="urn:microsoft.com/office/officeart/2005/8/layout/vList2"/>
    <dgm:cxn modelId="{962DF490-5CB4-4C4F-9252-3628762FB956}" type="presParOf" srcId="{646DFA94-3461-4F5C-B256-ABA727A9510A}" destId="{A730551C-AD14-47EA-8567-2FF41910E193}" srcOrd="9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/>
            <a:t>Latar</a:t>
          </a:r>
          <a:r>
            <a:rPr lang="en-US" b="1" dirty="0"/>
            <a:t> </a:t>
          </a:r>
          <a:r>
            <a:rPr lang="en-US" b="1" dirty="0" err="1"/>
            <a:t>Belakang</a:t>
          </a:r>
          <a:endParaRPr lang="en-US" dirty="0"/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/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/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latar</a:t>
          </a:r>
          <a:r>
            <a:rPr lang="en-US" dirty="0"/>
            <a:t> </a:t>
          </a:r>
          <a:r>
            <a:rPr lang="en-US" dirty="0" err="1"/>
            <a:t>belakang</a:t>
          </a:r>
          <a:r>
            <a:rPr lang="en-US" dirty="0"/>
            <a:t>, </a:t>
          </a:r>
          <a:r>
            <a:rPr lang="en-US" dirty="0" err="1"/>
            <a:t>tujuan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rasional</a:t>
          </a:r>
          <a:r>
            <a:rPr lang="en-US" dirty="0"/>
            <a:t> </a:t>
          </a:r>
          <a:r>
            <a:rPr lang="en-US" dirty="0" err="1"/>
            <a:t>penetapan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SDM: </a:t>
          </a:r>
          <a:r>
            <a:rPr lang="en-US" dirty="0" err="1"/>
            <a:t>kualifikasi</a:t>
          </a:r>
          <a:r>
            <a:rPr lang="en-US" dirty="0"/>
            <a:t>, </a:t>
          </a:r>
          <a:r>
            <a:rPr lang="en-US" dirty="0" err="1"/>
            <a:t>kompetensi</a:t>
          </a:r>
          <a:r>
            <a:rPr lang="en-US" dirty="0"/>
            <a:t>, </a:t>
          </a:r>
          <a:r>
            <a:rPr lang="en-US" dirty="0" err="1"/>
            <a:t>beban</a:t>
          </a:r>
          <a:r>
            <a:rPr lang="en-US" dirty="0"/>
            <a:t> </a:t>
          </a:r>
          <a:r>
            <a:rPr lang="en-US" dirty="0" err="1"/>
            <a:t>kerja</a:t>
          </a:r>
          <a:r>
            <a:rPr lang="en-US" dirty="0"/>
            <a:t>, </a:t>
          </a:r>
          <a:r>
            <a:rPr lang="en-US" dirty="0" err="1"/>
            <a:t>proporsi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pengelolaan</a:t>
          </a:r>
          <a:r>
            <a:rPr lang="en-US" dirty="0"/>
            <a:t> SDM (</a:t>
          </a:r>
          <a:r>
            <a:rPr lang="en-US" dirty="0" err="1"/>
            <a:t>dosen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tendik</a:t>
          </a:r>
          <a:r>
            <a:rPr lang="en-US" dirty="0"/>
            <a:t>).</a:t>
          </a:r>
          <a:endParaRPr lang="en-US" b="0" dirty="0">
            <a:latin typeface="+mn-lt"/>
          </a:endParaRPr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/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/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/>
            <a:t>Kebijakan</a:t>
          </a:r>
          <a:endParaRPr lang="en-US" dirty="0"/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/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/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/>
            <a:t>Kebijakan</a:t>
          </a:r>
          <a:r>
            <a:rPr lang="en-US" dirty="0"/>
            <a:t> </a:t>
          </a:r>
          <a:r>
            <a:rPr lang="en-US" dirty="0" err="1"/>
            <a:t>penetapan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</a:t>
          </a:r>
          <a:r>
            <a:rPr lang="en-US" dirty="0" err="1"/>
            <a:t>kualifikasi</a:t>
          </a:r>
          <a:r>
            <a:rPr lang="en-US" dirty="0"/>
            <a:t>, </a:t>
          </a:r>
          <a:r>
            <a:rPr lang="en-US" dirty="0" err="1"/>
            <a:t>kompetensi</a:t>
          </a:r>
          <a:r>
            <a:rPr lang="en-US" dirty="0"/>
            <a:t>, </a:t>
          </a:r>
          <a:r>
            <a:rPr lang="en-US" dirty="0" err="1"/>
            <a:t>beban</a:t>
          </a:r>
          <a:r>
            <a:rPr lang="en-US" dirty="0"/>
            <a:t> </a:t>
          </a:r>
          <a:r>
            <a:rPr lang="en-US" dirty="0" err="1"/>
            <a:t>kerja</a:t>
          </a:r>
          <a:r>
            <a:rPr lang="en-US" dirty="0"/>
            <a:t>, </a:t>
          </a:r>
          <a:r>
            <a:rPr lang="en-US" dirty="0" err="1"/>
            <a:t>proporsi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pengelolaan</a:t>
          </a:r>
          <a:r>
            <a:rPr lang="en-US" dirty="0"/>
            <a:t> SDM: </a:t>
          </a:r>
          <a:r>
            <a:rPr lang="en-US" dirty="0" err="1"/>
            <a:t>perencanaan</a:t>
          </a:r>
          <a:r>
            <a:rPr lang="en-US" dirty="0"/>
            <a:t>, </a:t>
          </a:r>
          <a:r>
            <a:rPr lang="en-US" dirty="0" err="1"/>
            <a:t>rekrutmen</a:t>
          </a:r>
          <a:r>
            <a:rPr lang="en-US" dirty="0"/>
            <a:t>, </a:t>
          </a:r>
          <a:r>
            <a:rPr lang="en-US" dirty="0" err="1"/>
            <a:t>seleksi</a:t>
          </a:r>
          <a:r>
            <a:rPr lang="en-US" dirty="0"/>
            <a:t>, </a:t>
          </a:r>
          <a:r>
            <a:rPr lang="en-US" dirty="0" err="1"/>
            <a:t>penempatan</a:t>
          </a:r>
          <a:r>
            <a:rPr lang="en-US" dirty="0"/>
            <a:t>, </a:t>
          </a:r>
          <a:r>
            <a:rPr lang="en-US" dirty="0" err="1"/>
            <a:t>pengembangan</a:t>
          </a:r>
          <a:r>
            <a:rPr lang="en-US" dirty="0"/>
            <a:t>, </a:t>
          </a:r>
          <a:r>
            <a:rPr lang="en-US" dirty="0" err="1"/>
            <a:t>retensi</a:t>
          </a:r>
          <a:r>
            <a:rPr lang="en-US" dirty="0"/>
            <a:t>, </a:t>
          </a:r>
          <a:r>
            <a:rPr lang="en-US" dirty="0" err="1"/>
            <a:t>pemberhentian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pensiun</a:t>
          </a:r>
          <a:r>
            <a:rPr lang="en-US" dirty="0"/>
            <a:t> </a:t>
          </a:r>
          <a:r>
            <a:rPr lang="en-US" dirty="0" err="1"/>
            <a:t>telah</a:t>
          </a:r>
          <a:r>
            <a:rPr lang="en-US" dirty="0"/>
            <a:t> </a:t>
          </a:r>
          <a:r>
            <a:rPr lang="en-US" dirty="0" err="1"/>
            <a:t>ditetapkan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memenuhi</a:t>
          </a:r>
          <a:r>
            <a:rPr lang="en-US" dirty="0"/>
            <a:t> </a:t>
          </a:r>
          <a:r>
            <a:rPr lang="en-US" dirty="0" err="1"/>
            <a:t>kebutuhan</a:t>
          </a:r>
          <a:r>
            <a:rPr lang="en-US" dirty="0"/>
            <a:t> </a:t>
          </a:r>
          <a:r>
            <a:rPr lang="en-US" dirty="0" err="1"/>
            <a:t>pendidikan</a:t>
          </a:r>
          <a:r>
            <a:rPr lang="en-US" dirty="0"/>
            <a:t>, </a:t>
          </a:r>
          <a:r>
            <a:rPr lang="en-US" dirty="0" err="1"/>
            <a:t>penelitian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. </a:t>
          </a:r>
          <a:r>
            <a:rPr lang="en-US" dirty="0" err="1"/>
            <a:t>Kriteria</a:t>
          </a:r>
          <a:r>
            <a:rPr lang="en-US" dirty="0"/>
            <a:t> </a:t>
          </a:r>
          <a:r>
            <a:rPr lang="en-US" dirty="0" err="1"/>
            <a:t>perencanaan</a:t>
          </a:r>
          <a:r>
            <a:rPr lang="en-US" dirty="0"/>
            <a:t>, </a:t>
          </a:r>
          <a:r>
            <a:rPr lang="en-US" dirty="0" err="1"/>
            <a:t>rekrutmen</a:t>
          </a:r>
          <a:r>
            <a:rPr lang="en-US" dirty="0"/>
            <a:t>, </a:t>
          </a:r>
          <a:r>
            <a:rPr lang="en-US" dirty="0" err="1"/>
            <a:t>seleksi</a:t>
          </a:r>
          <a:r>
            <a:rPr lang="en-US" dirty="0"/>
            <a:t>, </a:t>
          </a:r>
          <a:r>
            <a:rPr lang="en-US" dirty="0" err="1"/>
            <a:t>penempatan</a:t>
          </a:r>
          <a:r>
            <a:rPr lang="en-US" dirty="0"/>
            <a:t>, </a:t>
          </a:r>
          <a:r>
            <a:rPr lang="en-US" dirty="0" err="1"/>
            <a:t>pengembangan</a:t>
          </a:r>
          <a:r>
            <a:rPr lang="en-US" dirty="0"/>
            <a:t>, </a:t>
          </a:r>
          <a:r>
            <a:rPr lang="en-US" dirty="0" err="1"/>
            <a:t>retensi</a:t>
          </a:r>
          <a:r>
            <a:rPr lang="en-US" dirty="0"/>
            <a:t>, </a:t>
          </a:r>
          <a:r>
            <a:rPr lang="en-US" dirty="0" err="1"/>
            <a:t>pemberhentian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pensiun</a:t>
          </a:r>
          <a:r>
            <a:rPr lang="en-US" dirty="0"/>
            <a:t> </a:t>
          </a:r>
          <a:r>
            <a:rPr lang="en-US" dirty="0" err="1"/>
            <a:t>ditetapkan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dikomunikasikan</a:t>
          </a:r>
          <a:r>
            <a:rPr lang="en-US" dirty="0"/>
            <a:t>. </a:t>
          </a:r>
          <a:r>
            <a:rPr lang="en-US" dirty="0" err="1"/>
            <a:t>Kegiatan</a:t>
          </a:r>
          <a:r>
            <a:rPr lang="en-US" dirty="0"/>
            <a:t>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studi</a:t>
          </a:r>
          <a:r>
            <a:rPr lang="en-US" dirty="0"/>
            <a:t> </a:t>
          </a:r>
          <a:r>
            <a:rPr lang="en-US" dirty="0" err="1"/>
            <a:t>lanjut</a:t>
          </a:r>
          <a:r>
            <a:rPr lang="en-US" dirty="0"/>
            <a:t>, seminar, </a:t>
          </a:r>
          <a:r>
            <a:rPr lang="en-US" dirty="0" err="1"/>
            <a:t>konferensi</a:t>
          </a:r>
          <a:r>
            <a:rPr lang="en-US" dirty="0"/>
            <a:t>, workshop, </a:t>
          </a:r>
          <a:r>
            <a:rPr lang="en-US" dirty="0" err="1"/>
            <a:t>simposium</a:t>
          </a:r>
          <a:r>
            <a:rPr lang="en-US" dirty="0"/>
            <a:t>, </a:t>
          </a:r>
          <a:r>
            <a:rPr lang="en-US" dirty="0" err="1"/>
            <a:t>dll</a:t>
          </a:r>
          <a:r>
            <a:rPr lang="en-US" dirty="0"/>
            <a:t>. </a:t>
          </a:r>
          <a:r>
            <a:rPr lang="en-US" dirty="0" err="1"/>
            <a:t>Skema</a:t>
          </a:r>
          <a:r>
            <a:rPr lang="en-US" dirty="0"/>
            <a:t> </a:t>
          </a:r>
          <a:r>
            <a:rPr lang="en-US" dirty="0" err="1"/>
            <a:t>pemberian</a:t>
          </a:r>
          <a:r>
            <a:rPr lang="en-US" dirty="0"/>
            <a:t> </a:t>
          </a:r>
          <a:r>
            <a:rPr lang="en-US" i="1" dirty="0"/>
            <a:t>reward</a:t>
          </a:r>
          <a:r>
            <a:rPr lang="en-US" dirty="0"/>
            <a:t>, </a:t>
          </a:r>
          <a:r>
            <a:rPr lang="en-US" dirty="0" err="1"/>
            <a:t>pengakuan</a:t>
          </a:r>
          <a:r>
            <a:rPr lang="en-US" dirty="0"/>
            <a:t>, mentoring </a:t>
          </a:r>
          <a:r>
            <a:rPr lang="en-US" dirty="0" err="1"/>
            <a:t>diimplementasikan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memotivasi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mendukung</a:t>
          </a:r>
          <a:r>
            <a:rPr lang="en-US" dirty="0"/>
            <a:t>  </a:t>
          </a:r>
          <a:r>
            <a:rPr lang="en-US" dirty="0" err="1"/>
            <a:t>tridharma</a:t>
          </a:r>
          <a:r>
            <a:rPr lang="en-US" dirty="0"/>
            <a:t>.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/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/>
        </a:p>
      </dgm:t>
    </dgm:pt>
    <dgm:pt modelId="{489E8178-38B9-4004-ABDE-7EFCA511135D}">
      <dgm:prSet custT="1"/>
      <dgm:spPr/>
      <dgm:t>
        <a:bodyPr/>
        <a:lstStyle/>
        <a:p>
          <a:pPr rtl="0"/>
          <a:r>
            <a:rPr lang="en-US" sz="900" b="1" dirty="0" err="1"/>
            <a:t>Mekanisme</a:t>
          </a:r>
          <a:r>
            <a:rPr lang="en-US" sz="900" b="1" dirty="0"/>
            <a:t> </a:t>
          </a:r>
          <a:r>
            <a:rPr lang="en-US" sz="900" b="1" dirty="0" err="1"/>
            <a:t>Penetapan</a:t>
          </a:r>
          <a:r>
            <a:rPr lang="en-US" sz="900" b="1" dirty="0"/>
            <a:t> </a:t>
          </a:r>
          <a:r>
            <a:rPr lang="en-US" sz="900" b="1" dirty="0" err="1"/>
            <a:t>dan</a:t>
          </a:r>
          <a:r>
            <a:rPr lang="en-US" sz="900" b="1" dirty="0"/>
            <a:t> </a:t>
          </a:r>
          <a:r>
            <a:rPr lang="en-US" sz="900" b="1" dirty="0" err="1"/>
            <a:t>Strategi</a:t>
          </a:r>
          <a:r>
            <a:rPr lang="en-US" sz="900" b="1" dirty="0"/>
            <a:t> </a:t>
          </a:r>
          <a:r>
            <a:rPr lang="en-US" sz="900" b="1" dirty="0" err="1"/>
            <a:t>Pencapaian</a:t>
          </a:r>
          <a:r>
            <a:rPr lang="en-US" sz="900" b="1" dirty="0"/>
            <a:t> </a:t>
          </a:r>
          <a:r>
            <a:rPr lang="en-US" sz="900" b="1" dirty="0" err="1"/>
            <a:t>Standar</a:t>
          </a:r>
          <a:endParaRPr lang="en-US" sz="900" dirty="0"/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/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/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/>
            <a:t>Menjelaskan</a:t>
          </a:r>
          <a:r>
            <a:rPr lang="en-US" b="1" dirty="0"/>
            <a:t> </a:t>
          </a:r>
          <a:r>
            <a:rPr lang="en-US" dirty="0" err="1"/>
            <a:t>mekanisme</a:t>
          </a:r>
          <a:r>
            <a:rPr lang="en-US" dirty="0"/>
            <a:t> </a:t>
          </a:r>
          <a:r>
            <a:rPr lang="en-US" dirty="0" err="1"/>
            <a:t>penetapan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PT </a:t>
          </a:r>
          <a:r>
            <a:rPr lang="en-US" dirty="0" err="1"/>
            <a:t>terkait</a:t>
          </a:r>
          <a:r>
            <a:rPr lang="en-US" dirty="0"/>
            <a:t> SDM yang </a:t>
          </a:r>
          <a:r>
            <a:rPr lang="en-US" dirty="0" err="1"/>
            <a:t>berisi</a:t>
          </a:r>
          <a:r>
            <a:rPr lang="en-US" dirty="0"/>
            <a:t>: </a:t>
          </a:r>
          <a:r>
            <a:rPr lang="en-US" dirty="0" err="1"/>
            <a:t>bagaimana</a:t>
          </a:r>
          <a:r>
            <a:rPr lang="en-US" dirty="0"/>
            <a:t> </a:t>
          </a:r>
          <a:r>
            <a:rPr lang="en-US" dirty="0" err="1"/>
            <a:t>menetapkan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SDM (</a:t>
          </a:r>
          <a:r>
            <a:rPr lang="en-US" dirty="0" err="1"/>
            <a:t>pendidik</a:t>
          </a:r>
          <a:r>
            <a:rPr lang="en-US" dirty="0"/>
            <a:t>, </a:t>
          </a:r>
          <a:r>
            <a:rPr lang="en-US" dirty="0" err="1"/>
            <a:t>peneliti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pelaksana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).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/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/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Utama</a:t>
          </a:r>
          <a:endParaRPr lang="en-US" dirty="0"/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/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/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b="1" dirty="0" err="1"/>
            <a:t>Profil</a:t>
          </a:r>
          <a:r>
            <a:rPr lang="en-US" b="1" dirty="0"/>
            <a:t> </a:t>
          </a:r>
          <a:r>
            <a:rPr lang="en-US" b="1" dirty="0" err="1"/>
            <a:t>Dosen</a:t>
          </a:r>
          <a:r>
            <a:rPr lang="en-US" b="1" dirty="0"/>
            <a:t>,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dosen</a:t>
          </a:r>
          <a:r>
            <a:rPr lang="en-US" b="1" dirty="0"/>
            <a:t>,  </a:t>
          </a:r>
          <a:r>
            <a:rPr lang="en-US" b="1" dirty="0" err="1"/>
            <a:t>dan</a:t>
          </a:r>
          <a:r>
            <a:rPr lang="en-US" b="1" dirty="0"/>
            <a:t> Tenaga </a:t>
          </a:r>
          <a:r>
            <a:rPr lang="en-US" b="1" dirty="0" err="1"/>
            <a:t>Kependidikan</a:t>
          </a:r>
          <a:r>
            <a:rPr lang="en-US" b="1" dirty="0"/>
            <a:t> </a:t>
          </a:r>
          <a:r>
            <a:rPr lang="en-US" dirty="0"/>
            <a:t>(</a:t>
          </a:r>
          <a:r>
            <a:rPr lang="en-US" dirty="0" err="1"/>
            <a:t>kecukupan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kualifikasi</a:t>
          </a:r>
          <a:r>
            <a:rPr lang="en-US" dirty="0"/>
            <a:t> </a:t>
          </a:r>
          <a:r>
            <a:rPr lang="en-US" dirty="0" err="1"/>
            <a:t>tendik</a:t>
          </a:r>
          <a:r>
            <a:rPr lang="en-US" dirty="0"/>
            <a:t> </a:t>
          </a:r>
          <a:r>
            <a:rPr lang="en-US" dirty="0" err="1"/>
            <a:t>berdasarkan</a:t>
          </a:r>
          <a:r>
            <a:rPr lang="en-US" dirty="0"/>
            <a:t> </a:t>
          </a:r>
          <a:r>
            <a:rPr lang="en-US" dirty="0" err="1"/>
            <a:t>jenis</a:t>
          </a:r>
          <a:r>
            <a:rPr lang="en-US" dirty="0"/>
            <a:t> </a:t>
          </a:r>
          <a:r>
            <a:rPr lang="en-US" dirty="0" err="1"/>
            <a:t>pekerjaannya</a:t>
          </a:r>
          <a:r>
            <a:rPr lang="en-US" dirty="0"/>
            <a:t> (</a:t>
          </a:r>
          <a:r>
            <a:rPr lang="en-US" dirty="0" err="1"/>
            <a:t>pustakawan</a:t>
          </a:r>
          <a:r>
            <a:rPr lang="en-US" dirty="0"/>
            <a:t>, </a:t>
          </a:r>
          <a:r>
            <a:rPr lang="en-US" dirty="0" err="1"/>
            <a:t>laboran</a:t>
          </a:r>
          <a:r>
            <a:rPr lang="en-US" dirty="0"/>
            <a:t>, </a:t>
          </a:r>
          <a:r>
            <a:rPr lang="en-US" dirty="0" err="1"/>
            <a:t>teknisi</a:t>
          </a:r>
          <a:r>
            <a:rPr lang="en-US" dirty="0"/>
            <a:t>, </a:t>
          </a:r>
          <a:r>
            <a:rPr lang="en-US" dirty="0" err="1"/>
            <a:t>dll</a:t>
          </a:r>
          <a:r>
            <a:rPr lang="en-US" dirty="0"/>
            <a:t>.). </a:t>
          </a:r>
          <a:r>
            <a:rPr lang="en-US" dirty="0" err="1"/>
            <a:t>Indikator</a:t>
          </a:r>
          <a:r>
            <a:rPr lang="en-US" dirty="0"/>
            <a:t> </a:t>
          </a:r>
          <a:r>
            <a:rPr lang="en-US" dirty="0" err="1"/>
            <a:t>Kecukupan</a:t>
          </a:r>
          <a:r>
            <a:rPr lang="en-US" dirty="0"/>
            <a:t>: FTE </a:t>
          </a:r>
          <a:r>
            <a:rPr lang="en-US" dirty="0" err="1"/>
            <a:t>tendik</a:t>
          </a:r>
          <a:r>
            <a:rPr lang="en-US" dirty="0"/>
            <a:t>, </a:t>
          </a:r>
          <a:r>
            <a:rPr lang="en-US" dirty="0" err="1"/>
            <a:t>jumlah</a:t>
          </a:r>
          <a:r>
            <a:rPr lang="en-US" dirty="0"/>
            <a:t>, </a:t>
          </a:r>
          <a:r>
            <a:rPr lang="en-US" dirty="0" err="1"/>
            <a:t>dukungan</a:t>
          </a:r>
          <a:r>
            <a:rPr lang="en-US" dirty="0"/>
            <a:t> </a:t>
          </a:r>
          <a:r>
            <a:rPr lang="en-US" dirty="0" err="1"/>
            <a:t>Teknologi</a:t>
          </a:r>
          <a:r>
            <a:rPr lang="en-US" dirty="0"/>
            <a:t> </a:t>
          </a:r>
          <a:r>
            <a:rPr lang="en-US" dirty="0" err="1"/>
            <a:t>Informasi</a:t>
          </a:r>
          <a:r>
            <a:rPr lang="en-US" dirty="0"/>
            <a:t> (</a:t>
          </a:r>
          <a:r>
            <a:rPr lang="en-US" dirty="0" err="1"/>
            <a:t>fungsi-fungsi</a:t>
          </a:r>
          <a:r>
            <a:rPr lang="en-US" dirty="0"/>
            <a:t> yang </a:t>
          </a:r>
          <a:r>
            <a:rPr lang="en-US" dirty="0" err="1"/>
            <a:t>sudah</a:t>
          </a:r>
          <a:r>
            <a:rPr lang="en-US" dirty="0"/>
            <a:t> </a:t>
          </a:r>
          <a:r>
            <a:rPr lang="en-US" dirty="0" err="1"/>
            <a:t>berjalan</a:t>
          </a:r>
          <a:r>
            <a:rPr lang="en-US" dirty="0"/>
            <a:t>),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kompetensi</a:t>
          </a:r>
          <a:r>
            <a:rPr lang="en-US" dirty="0"/>
            <a:t> </a:t>
          </a:r>
          <a:r>
            <a:rPr lang="en-US" dirty="0" err="1"/>
            <a:t>tendik</a:t>
          </a:r>
          <a:r>
            <a:rPr lang="en-US" dirty="0"/>
            <a:t>.</a:t>
          </a: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/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/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Tambahan</a:t>
          </a:r>
          <a:endParaRPr lang="en-US" dirty="0"/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/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/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 err="1"/>
            <a:t>Adalah</a:t>
          </a:r>
          <a:r>
            <a:rPr lang="en-US" dirty="0"/>
            <a:t> </a:t>
          </a:r>
          <a:r>
            <a:rPr lang="en-US" dirty="0" err="1"/>
            <a:t>indikator</a:t>
          </a:r>
          <a:r>
            <a:rPr lang="en-US" dirty="0"/>
            <a:t> SDM lain yang </a:t>
          </a:r>
          <a:r>
            <a:rPr lang="en-US" dirty="0" err="1"/>
            <a:t>ditetapkan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</a:t>
          </a:r>
          <a:r>
            <a:rPr lang="en-US" dirty="0" err="1"/>
            <a:t>masing</a:t>
          </a:r>
          <a:r>
            <a:rPr lang="en-US" dirty="0"/>
            <a:t> </a:t>
          </a:r>
          <a:r>
            <a:rPr lang="en-US" dirty="0" err="1"/>
            <a:t>masing</a:t>
          </a:r>
          <a:r>
            <a:rPr lang="en-US" dirty="0"/>
            <a:t> PT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melampui</a:t>
          </a:r>
          <a:r>
            <a:rPr lang="en-US" dirty="0"/>
            <a:t> SN DIKTI. Data </a:t>
          </a:r>
          <a:r>
            <a:rPr lang="en-US" dirty="0" err="1"/>
            <a:t>indikator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tambahan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diukur</a:t>
          </a:r>
          <a:r>
            <a:rPr lang="en-US" dirty="0"/>
            <a:t>, </a:t>
          </a:r>
          <a:r>
            <a:rPr lang="en-US" dirty="0" err="1"/>
            <a:t>dimonitor</a:t>
          </a:r>
          <a:r>
            <a:rPr lang="en-US" dirty="0"/>
            <a:t>, </a:t>
          </a:r>
          <a:r>
            <a:rPr lang="en-US" dirty="0" err="1"/>
            <a:t>dikaji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dianalisis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perbaikan</a:t>
          </a:r>
          <a:r>
            <a:rPr lang="en-US" dirty="0"/>
            <a:t> </a:t>
          </a:r>
          <a:r>
            <a:rPr lang="en-US" dirty="0" err="1"/>
            <a:t>berkelanjutan</a:t>
          </a:r>
          <a:r>
            <a:rPr lang="en-US" dirty="0"/>
            <a:t>.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/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/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/>
            <a:t>Evaluasi</a:t>
          </a:r>
          <a:r>
            <a:rPr lang="en-US" b="1" dirty="0"/>
            <a:t> </a:t>
          </a:r>
          <a:r>
            <a:rPr lang="en-US" b="1" dirty="0" err="1"/>
            <a:t>Capaian</a:t>
          </a:r>
          <a:r>
            <a:rPr lang="en-US" b="1" dirty="0"/>
            <a:t> </a:t>
          </a:r>
          <a:r>
            <a:rPr lang="en-US" b="1" dirty="0" err="1"/>
            <a:t>Kinerja</a:t>
          </a:r>
          <a:endParaRPr lang="en-US" dirty="0"/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/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/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/>
            <a:t>Kepuasan</a:t>
          </a:r>
          <a:r>
            <a:rPr lang="en-US" b="1" dirty="0"/>
            <a:t> </a:t>
          </a:r>
          <a:r>
            <a:rPr lang="en-US" b="1" dirty="0" err="1"/>
            <a:t>Pengguna</a:t>
          </a:r>
          <a:endParaRPr lang="en-US" dirty="0"/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/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/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keberhasilan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/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ketidakberhasilan</a:t>
          </a:r>
          <a:r>
            <a:rPr lang="en-US" dirty="0"/>
            <a:t> </a:t>
          </a:r>
          <a:r>
            <a:rPr lang="en-US" dirty="0" err="1"/>
            <a:t>pencapaian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yang </a:t>
          </a:r>
          <a:r>
            <a:rPr lang="en-US" dirty="0" err="1"/>
            <a:t>telah</a:t>
          </a:r>
          <a:r>
            <a:rPr lang="en-US" dirty="0"/>
            <a:t> </a:t>
          </a:r>
          <a:r>
            <a:rPr lang="en-US" dirty="0" err="1"/>
            <a:t>ditetapkan</a:t>
          </a:r>
          <a:r>
            <a:rPr lang="en-US" dirty="0"/>
            <a:t>.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diukur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metoda</a:t>
          </a:r>
          <a:r>
            <a:rPr lang="en-US" dirty="0"/>
            <a:t> yang </a:t>
          </a:r>
          <a:r>
            <a:rPr lang="en-US" dirty="0" err="1"/>
            <a:t>tepat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hasilnya</a:t>
          </a:r>
          <a:r>
            <a:rPr lang="en-US" dirty="0"/>
            <a:t> </a:t>
          </a:r>
          <a:r>
            <a:rPr lang="en-US" dirty="0" err="1"/>
            <a:t>dianalisis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dievaluasi</a:t>
          </a:r>
          <a:r>
            <a:rPr lang="en-US" dirty="0"/>
            <a:t>.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terhadap</a:t>
          </a:r>
          <a:r>
            <a:rPr lang="en-US" dirty="0"/>
            <a:t>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identifikasi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,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pendukung</a:t>
          </a:r>
          <a:r>
            <a:rPr lang="en-US" dirty="0"/>
            <a:t> </a:t>
          </a:r>
          <a:r>
            <a:rPr lang="en-US" dirty="0" err="1"/>
            <a:t>keberhasilan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penghambat</a:t>
          </a:r>
          <a:r>
            <a:rPr lang="en-US" dirty="0"/>
            <a:t> </a:t>
          </a:r>
          <a:r>
            <a:rPr lang="en-US" dirty="0" err="1"/>
            <a:t>ketercapaian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singkat</a:t>
          </a:r>
          <a:r>
            <a:rPr lang="en-US" dirty="0"/>
            <a:t> </a:t>
          </a:r>
          <a:r>
            <a:rPr lang="en-US" dirty="0" err="1"/>
            <a:t>tindak</a:t>
          </a:r>
          <a:r>
            <a:rPr lang="en-US" dirty="0"/>
            <a:t> </a:t>
          </a:r>
          <a:r>
            <a:rPr lang="en-US" dirty="0" err="1"/>
            <a:t>lanjut</a:t>
          </a:r>
          <a:r>
            <a:rPr lang="en-US" dirty="0"/>
            <a:t> yang </a:t>
          </a:r>
          <a:r>
            <a:rPr lang="en-US" dirty="0" err="1"/>
            <a:t>akan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/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/>
        </a:p>
      </dgm:t>
    </dgm:pt>
    <dgm:pt modelId="{1AF54BCD-DCF4-4C18-9AB3-ECA1F57D8892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mengukur</a:t>
          </a:r>
          <a:r>
            <a:rPr lang="en-US" dirty="0"/>
            <a:t> </a:t>
          </a:r>
          <a:r>
            <a:rPr lang="en-US" dirty="0" err="1"/>
            <a:t>kepuasan</a:t>
          </a:r>
          <a:r>
            <a:rPr lang="en-US" dirty="0"/>
            <a:t> </a:t>
          </a:r>
          <a:r>
            <a:rPr lang="en-US" dirty="0" err="1"/>
            <a:t>dosen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tendik</a:t>
          </a:r>
          <a:r>
            <a:rPr lang="en-US" dirty="0"/>
            <a:t>, </a:t>
          </a:r>
          <a:r>
            <a:rPr lang="en-US" dirty="0" err="1"/>
            <a:t>termasuk</a:t>
          </a:r>
          <a:r>
            <a:rPr lang="en-US" dirty="0"/>
            <a:t> </a:t>
          </a:r>
          <a:r>
            <a:rPr lang="en-US" dirty="0" err="1"/>
            <a:t>kejelasan</a:t>
          </a:r>
          <a:r>
            <a:rPr lang="en-US" dirty="0"/>
            <a:t> </a:t>
          </a:r>
          <a:r>
            <a:rPr lang="en-US" dirty="0" err="1"/>
            <a:t>instrumen</a:t>
          </a:r>
          <a:r>
            <a:rPr lang="en-US" dirty="0"/>
            <a:t> yang </a:t>
          </a:r>
          <a:r>
            <a:rPr lang="en-US" dirty="0" err="1"/>
            <a:t>digunakan</a:t>
          </a:r>
          <a:r>
            <a:rPr lang="en-US" dirty="0"/>
            <a:t>, </a:t>
          </a:r>
          <a:r>
            <a:rPr lang="en-US" dirty="0" err="1"/>
            <a:t>pelaksanaan</a:t>
          </a:r>
          <a:r>
            <a:rPr lang="en-US" dirty="0"/>
            <a:t>, </a:t>
          </a:r>
          <a:r>
            <a:rPr lang="en-US" dirty="0" err="1"/>
            <a:t>perekaman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datanya</a:t>
          </a:r>
          <a:r>
            <a:rPr lang="en-US" dirty="0"/>
            <a:t>.</a:t>
          </a:r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/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/>
        </a:p>
      </dgm:t>
    </dgm:pt>
    <dgm:pt modelId="{C6F0C9D9-01A8-4238-9CC1-2350319F1610}">
      <dgm:prSet/>
      <dgm:spPr/>
      <dgm:t>
        <a:bodyPr/>
        <a:lstStyle/>
        <a:p>
          <a:r>
            <a:rPr lang="en-US" b="1" dirty="0" err="1"/>
            <a:t>Penjaminan</a:t>
          </a:r>
          <a:r>
            <a:rPr lang="en-US" b="1" dirty="0"/>
            <a:t> </a:t>
          </a:r>
          <a:r>
            <a:rPr lang="en-US" b="1" dirty="0" err="1"/>
            <a:t>Mutu</a:t>
          </a:r>
          <a:r>
            <a:rPr lang="en-US" b="1" dirty="0"/>
            <a:t> </a:t>
          </a:r>
          <a:r>
            <a:rPr lang="en-US" b="1" dirty="0" err="1"/>
            <a:t>Mahasiswa</a:t>
          </a:r>
          <a:endParaRPr lang="en-US" dirty="0"/>
        </a:p>
      </dgm:t>
    </dgm:pt>
    <dgm:pt modelId="{178EE23C-302D-4BEA-8F99-E8A5C7BD99EE}" type="parTrans" cxnId="{ABDE4031-6171-4F18-BB6B-11466D5020C9}">
      <dgm:prSet/>
      <dgm:spPr/>
      <dgm:t>
        <a:bodyPr/>
        <a:lstStyle/>
        <a:p>
          <a:endParaRPr lang="en-US"/>
        </a:p>
      </dgm:t>
    </dgm:pt>
    <dgm:pt modelId="{5BA130C9-2CFE-484D-996D-5EB6CA4A8EB7}" type="sibTrans" cxnId="{ABDE4031-6171-4F18-BB6B-11466D5020C9}">
      <dgm:prSet/>
      <dgm:spPr/>
      <dgm:t>
        <a:bodyPr/>
        <a:lstStyle/>
        <a:p>
          <a:endParaRPr lang="en-US"/>
        </a:p>
      </dgm:t>
    </dgm:pt>
    <dgm:pt modelId="{2E837FCB-D90E-42CB-ADAA-04416AEEA113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penjaminan</a:t>
          </a:r>
          <a:r>
            <a:rPr lang="en-US" dirty="0"/>
            <a:t> </a:t>
          </a:r>
          <a:r>
            <a:rPr lang="en-US" dirty="0" err="1"/>
            <a:t>mutu</a:t>
          </a:r>
          <a:r>
            <a:rPr lang="en-US" dirty="0"/>
            <a:t> SDM yang </a:t>
          </a:r>
          <a:r>
            <a:rPr lang="en-US" dirty="0" err="1"/>
            <a:t>ditetapkan</a:t>
          </a:r>
          <a:r>
            <a:rPr lang="en-US" dirty="0"/>
            <a:t>, </a:t>
          </a:r>
          <a:r>
            <a:rPr lang="en-US" dirty="0" err="1"/>
            <a:t>dilaksanakan</a:t>
          </a:r>
          <a:r>
            <a:rPr lang="en-US" dirty="0"/>
            <a:t>, </a:t>
          </a:r>
          <a:r>
            <a:rPr lang="en-US" dirty="0" err="1"/>
            <a:t>hasilnya</a:t>
          </a:r>
          <a:r>
            <a:rPr lang="en-US" dirty="0"/>
            <a:t> </a:t>
          </a:r>
          <a:r>
            <a:rPr lang="en-US" dirty="0" err="1"/>
            <a:t>dievaluasi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dikendalikan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upaya</a:t>
          </a:r>
          <a:r>
            <a:rPr lang="en-US" dirty="0"/>
            <a:t> </a:t>
          </a:r>
          <a:r>
            <a:rPr lang="en-US" dirty="0" err="1"/>
            <a:t>peningkatan</a:t>
          </a:r>
          <a:r>
            <a:rPr lang="en-US" dirty="0"/>
            <a:t> </a:t>
          </a:r>
          <a:r>
            <a:rPr lang="en-US" dirty="0" err="1"/>
            <a:t>sesuai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siklus</a:t>
          </a:r>
          <a:r>
            <a:rPr lang="en-US" dirty="0"/>
            <a:t> PPEPP.</a:t>
          </a:r>
        </a:p>
      </dgm:t>
    </dgm:pt>
    <dgm:pt modelId="{5BD147DB-72C1-4CFB-B182-16D9CF713FCF}" type="parTrans" cxnId="{52603073-301E-4061-98CB-50A8F2E3B041}">
      <dgm:prSet/>
      <dgm:spPr/>
      <dgm:t>
        <a:bodyPr/>
        <a:lstStyle/>
        <a:p>
          <a:endParaRPr lang="en-US"/>
        </a:p>
      </dgm:t>
    </dgm:pt>
    <dgm:pt modelId="{0A11C26B-E033-431F-A1B3-A21797C63636}" type="sibTrans" cxnId="{52603073-301E-4061-98CB-50A8F2E3B041}">
      <dgm:prSet/>
      <dgm:spPr/>
      <dgm:t>
        <a:bodyPr/>
        <a:lstStyle/>
        <a:p>
          <a:endParaRPr lang="en-US"/>
        </a:p>
      </dgm:t>
    </dgm:pt>
    <dgm:pt modelId="{97C6B9AF-C4BB-4EF1-9A63-38393697B12A}">
      <dgm:prSet/>
      <dgm:spPr/>
      <dgm:t>
        <a:bodyPr/>
        <a:lstStyle/>
        <a:p>
          <a:r>
            <a:rPr lang="en-US" b="1" dirty="0" err="1"/>
            <a:t>Kesimpulan</a:t>
          </a:r>
          <a:r>
            <a:rPr lang="en-US" b="1" dirty="0"/>
            <a:t> </a:t>
          </a:r>
          <a:r>
            <a:rPr lang="en-US" b="1" dirty="0" err="1"/>
            <a:t>hasil</a:t>
          </a:r>
          <a:r>
            <a:rPr lang="en-US" b="1" dirty="0"/>
            <a:t> </a:t>
          </a:r>
          <a:r>
            <a:rPr lang="en-US" b="1" dirty="0" err="1"/>
            <a:t>evaluasi</a:t>
          </a:r>
          <a:r>
            <a:rPr lang="en-US" b="1" dirty="0"/>
            <a:t> </a:t>
          </a:r>
          <a:r>
            <a:rPr lang="en-US" b="1" dirty="0" err="1"/>
            <a:t>ketercapaian</a:t>
          </a:r>
          <a:r>
            <a:rPr lang="en-US" b="1" dirty="0"/>
            <a:t> </a:t>
          </a:r>
          <a:r>
            <a:rPr lang="en-US" b="1" dirty="0" err="1"/>
            <a:t>standar</a:t>
          </a:r>
          <a:r>
            <a:rPr lang="en-US" b="1" dirty="0"/>
            <a:t> </a:t>
          </a:r>
          <a:r>
            <a:rPr lang="en-US" b="1" dirty="0" err="1"/>
            <a:t>kemahasiswaan</a:t>
          </a:r>
          <a:r>
            <a:rPr lang="en-US" b="1" dirty="0"/>
            <a:t> </a:t>
          </a:r>
          <a:r>
            <a:rPr lang="en-US" b="1" dirty="0" err="1"/>
            <a:t>serta</a:t>
          </a:r>
          <a:r>
            <a:rPr lang="en-US" b="1" dirty="0"/>
            <a:t> </a:t>
          </a:r>
          <a:r>
            <a:rPr lang="en-US" b="1" dirty="0" err="1"/>
            <a:t>tindak</a:t>
          </a:r>
          <a:r>
            <a:rPr lang="en-US" b="1" dirty="0"/>
            <a:t> </a:t>
          </a:r>
          <a:r>
            <a:rPr lang="en-US" b="1" dirty="0" err="1"/>
            <a:t>lanjut</a:t>
          </a:r>
          <a:endParaRPr lang="en-US" dirty="0"/>
        </a:p>
      </dgm:t>
    </dgm:pt>
    <dgm:pt modelId="{DCC3DD3B-DCFD-4090-8E3F-AB0BA81D441D}" type="parTrans" cxnId="{94D74BC8-A557-46F9-9982-28C6BCFA21E2}">
      <dgm:prSet/>
      <dgm:spPr/>
      <dgm:t>
        <a:bodyPr/>
        <a:lstStyle/>
        <a:p>
          <a:endParaRPr lang="en-US"/>
        </a:p>
      </dgm:t>
    </dgm:pt>
    <dgm:pt modelId="{83B5F11E-F53D-41E9-968C-A4BC7E8BFA07}" type="sibTrans" cxnId="{94D74BC8-A557-46F9-9982-28C6BCFA21E2}">
      <dgm:prSet/>
      <dgm:spPr/>
      <dgm:t>
        <a:bodyPr/>
        <a:lstStyle/>
        <a:p>
          <a:endParaRPr lang="en-US"/>
        </a:p>
      </dgm:t>
    </dgm:pt>
    <dgm:pt modelId="{90240692-315F-486F-B575-46450F05A04A}">
      <dgm:prSet/>
      <dgm:spPr/>
      <dgm:t>
        <a:bodyPr/>
        <a:lstStyle/>
        <a:p>
          <a:r>
            <a:rPr lang="en-US" dirty="0" err="1"/>
            <a:t>Ringkasan</a:t>
          </a:r>
          <a:r>
            <a:rPr lang="en-US" dirty="0"/>
            <a:t> </a:t>
          </a:r>
          <a:r>
            <a:rPr lang="en-US" dirty="0" err="1"/>
            <a:t>dari</a:t>
          </a:r>
          <a:r>
            <a:rPr lang="en-US" dirty="0"/>
            <a:t>: </a:t>
          </a:r>
          <a:r>
            <a:rPr lang="en-US" dirty="0" err="1"/>
            <a:t>pemosisian</a:t>
          </a:r>
          <a:r>
            <a:rPr lang="en-US" dirty="0"/>
            <a:t>, </a:t>
          </a:r>
          <a:r>
            <a:rPr lang="en-US" dirty="0" err="1"/>
            <a:t>masalah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rencana</a:t>
          </a:r>
          <a:r>
            <a:rPr lang="en-US" dirty="0"/>
            <a:t> </a:t>
          </a:r>
          <a:r>
            <a:rPr lang="en-US" dirty="0" err="1"/>
            <a:t>perbaikan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 SDM.	</a:t>
          </a:r>
        </a:p>
      </dgm:t>
    </dgm:pt>
    <dgm:pt modelId="{EC530F32-F71F-4119-A454-ADD738B46708}" type="parTrans" cxnId="{C310859F-CEF8-4DCA-9315-7A4846C8A1AD}">
      <dgm:prSet/>
      <dgm:spPr/>
      <dgm:t>
        <a:bodyPr/>
        <a:lstStyle/>
        <a:p>
          <a:endParaRPr lang="en-US"/>
        </a:p>
      </dgm:t>
    </dgm:pt>
    <dgm:pt modelId="{51B533DB-7592-4544-987C-EE59B694751F}" type="sibTrans" cxnId="{C310859F-CEF8-4DCA-9315-7A4846C8A1AD}">
      <dgm:prSet/>
      <dgm:spPr/>
      <dgm:t>
        <a:bodyPr/>
        <a:lstStyle/>
        <a:p>
          <a:endParaRPr lang="en-US"/>
        </a:p>
      </dgm:t>
    </dgm:pt>
    <dgm:pt modelId="{139EFBB3-AEA7-4F75-9144-1EC56B7F8F54}">
      <dgm:prSet/>
      <dgm:spPr/>
      <dgm:t>
        <a:bodyPr/>
        <a:lstStyle/>
        <a:p>
          <a:r>
            <a:rPr lang="en-US" dirty="0" err="1"/>
            <a:t>Ketersediaan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tentang</a:t>
          </a:r>
          <a:r>
            <a:rPr lang="en-US" dirty="0"/>
            <a:t> </a:t>
          </a:r>
          <a:r>
            <a:rPr lang="en-US" dirty="0" err="1"/>
            <a:t>hasil</a:t>
          </a:r>
          <a:r>
            <a:rPr lang="en-US" dirty="0"/>
            <a:t> </a:t>
          </a:r>
          <a:r>
            <a:rPr lang="en-US" dirty="0" err="1"/>
            <a:t>pengukuran</a:t>
          </a:r>
          <a:r>
            <a:rPr lang="en-US" dirty="0"/>
            <a:t> </a:t>
          </a:r>
          <a:r>
            <a:rPr lang="en-US" dirty="0" err="1"/>
            <a:t>kepuasan</a:t>
          </a:r>
          <a:r>
            <a:rPr lang="en-US" dirty="0"/>
            <a:t> </a:t>
          </a:r>
          <a:r>
            <a:rPr lang="en-US" dirty="0" err="1"/>
            <a:t>pengguna</a:t>
          </a:r>
          <a:r>
            <a:rPr lang="en-US" dirty="0"/>
            <a:t> yang </a:t>
          </a:r>
          <a:r>
            <a:rPr lang="en-US" dirty="0" err="1"/>
            <a:t>dilaksanakan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konsisten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ditindaklanjuti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berkala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tersistem</a:t>
          </a:r>
          <a:r>
            <a:rPr lang="en-US" dirty="0"/>
            <a:t>.</a:t>
          </a:r>
        </a:p>
      </dgm:t>
    </dgm:pt>
    <dgm:pt modelId="{7BE5EADE-F8F7-4288-B027-9CB6AE395766}" type="parTrans" cxnId="{1AD5C9D3-17A0-49BE-A1A6-264709E75019}">
      <dgm:prSet/>
      <dgm:spPr/>
      <dgm:t>
        <a:bodyPr/>
        <a:lstStyle/>
        <a:p>
          <a:endParaRPr lang="en-US"/>
        </a:p>
      </dgm:t>
    </dgm:pt>
    <dgm:pt modelId="{4C7FF3A5-D294-41CB-8F15-4E2A72B85921}" type="sibTrans" cxnId="{1AD5C9D3-17A0-49BE-A1A6-264709E75019}">
      <dgm:prSet/>
      <dgm:spPr/>
      <dgm:t>
        <a:bodyPr/>
        <a:lstStyle/>
        <a:p>
          <a:endParaRPr lang="en-US"/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9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9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9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9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9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9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9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9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9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9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9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9">
        <dgm:presLayoutVars>
          <dgm:bulletEnabled val="1"/>
        </dgm:presLayoutVars>
      </dgm:prSet>
      <dgm:spPr/>
    </dgm:pt>
    <dgm:pt modelId="{2B77AAD6-6F7A-4184-95FE-A99485CDABC4}" type="pres">
      <dgm:prSet presAssocID="{C6F0C9D9-01A8-4238-9CC1-2350319F1610}" presName="parentText" presStyleLbl="node1" presStyleIdx="6" presStyleCnt="9">
        <dgm:presLayoutVars>
          <dgm:chMax val="0"/>
          <dgm:bulletEnabled val="1"/>
        </dgm:presLayoutVars>
      </dgm:prSet>
      <dgm:spPr/>
    </dgm:pt>
    <dgm:pt modelId="{12D3B0C4-5A49-402C-A73C-31D49B9D651D}" type="pres">
      <dgm:prSet presAssocID="{C6F0C9D9-01A8-4238-9CC1-2350319F1610}" presName="childText" presStyleLbl="revTx" presStyleIdx="6" presStyleCnt="9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7" presStyleCnt="9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7" presStyleCnt="9">
        <dgm:presLayoutVars>
          <dgm:bulletEnabled val="1"/>
        </dgm:presLayoutVars>
      </dgm:prSet>
      <dgm:spPr/>
    </dgm:pt>
    <dgm:pt modelId="{EC187767-1E1E-44F1-B655-FC6822E2F3C7}" type="pres">
      <dgm:prSet presAssocID="{97C6B9AF-C4BB-4EF1-9A63-38393697B12A}" presName="parentText" presStyleLbl="node1" presStyleIdx="8" presStyleCnt="9">
        <dgm:presLayoutVars>
          <dgm:chMax val="0"/>
          <dgm:bulletEnabled val="1"/>
        </dgm:presLayoutVars>
      </dgm:prSet>
      <dgm:spPr/>
    </dgm:pt>
    <dgm:pt modelId="{C70DD2C8-ECB3-4C03-9359-C9B55E68D106}" type="pres">
      <dgm:prSet presAssocID="{97C6B9AF-C4BB-4EF1-9A63-38393697B12A}" presName="childText" presStyleLbl="revTx" presStyleIdx="8" presStyleCnt="9">
        <dgm:presLayoutVars>
          <dgm:bulletEnabled val="1"/>
        </dgm:presLayoutVars>
      </dgm:prSet>
      <dgm:spPr/>
    </dgm:pt>
  </dgm:ptLst>
  <dgm:cxnLst>
    <dgm:cxn modelId="{202B1709-A9E9-49D3-B072-8848DC1E0431}" type="presOf" srcId="{489E8178-38B9-4004-ABDE-7EFCA511135D}" destId="{0C6250E1-16C7-4468-9673-D02DD1169685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6CCBE71F-429B-4ABD-BD02-84149926A3B6}" type="presOf" srcId="{E973707A-9B0D-4141-9A4E-A1DE3E432894}" destId="{3A0457DA-DDB8-4110-925B-CFA3955C25B0}" srcOrd="0" destOrd="0" presId="urn:microsoft.com/office/officeart/2005/8/layout/vList2"/>
    <dgm:cxn modelId="{56CDEA25-D46F-4189-91B8-DC829DD25F61}" type="presOf" srcId="{139EFBB3-AEA7-4F75-9144-1EC56B7F8F54}" destId="{5B4B98BC-F355-4510-8CCF-F032AE7AC684}" srcOrd="0" destOrd="1" presId="urn:microsoft.com/office/officeart/2005/8/layout/vList2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D4379A2D-4FAA-4777-8B76-D55033B6B80C}" type="presOf" srcId="{62D0B233-7941-45DF-965D-76C035B08835}" destId="{B743F4D8-190D-4A42-998B-34D5037B107C}" srcOrd="0" destOrd="0" presId="urn:microsoft.com/office/officeart/2005/8/layout/vList2"/>
    <dgm:cxn modelId="{ABDE4031-6171-4F18-BB6B-11466D5020C9}" srcId="{03E037EB-70E4-4487-87F8-735C98E42FA2}" destId="{C6F0C9D9-01A8-4238-9CC1-2350319F1610}" srcOrd="6" destOrd="0" parTransId="{178EE23C-302D-4BEA-8F99-E8A5C7BD99EE}" sibTransId="{5BA130C9-2CFE-484D-996D-5EB6CA4A8EB7}"/>
    <dgm:cxn modelId="{A0342C3C-CF3D-4E25-A2F2-EA3F24C12796}" type="presOf" srcId="{1AF54BCD-DCF4-4C18-9AB3-ECA1F57D8892}" destId="{5B4B98BC-F355-4510-8CCF-F032AE7AC684}" srcOrd="0" destOrd="0" presId="urn:microsoft.com/office/officeart/2005/8/layout/vList2"/>
    <dgm:cxn modelId="{C39CAC6F-31D1-4006-BDBE-46AA254A27AC}" srcId="{03E037EB-70E4-4487-87F8-735C98E42FA2}" destId="{E973707A-9B0D-4141-9A4E-A1DE3E432894}" srcOrd="7" destOrd="0" parTransId="{F1ED6F88-FFFC-4DE0-B00D-DED7F109DD83}" sibTransId="{F95A84A8-778D-420D-B6DD-392044ABF5C0}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52603073-301E-4061-98CB-50A8F2E3B041}" srcId="{C6F0C9D9-01A8-4238-9CC1-2350319F1610}" destId="{2E837FCB-D90E-42CB-ADAA-04416AEEA113}" srcOrd="0" destOrd="0" parTransId="{5BD147DB-72C1-4CFB-B182-16D9CF713FCF}" sibTransId="{0A11C26B-E033-431F-A1B3-A21797C63636}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C145D475-16AE-48FB-9E97-C534FCE79865}" type="presOf" srcId="{19A39D42-6085-4EFA-BCD6-32FF9BA2B3CA}" destId="{D6978E3E-6F50-4722-857B-924D7D7BF191}" srcOrd="0" destOrd="0" presId="urn:microsoft.com/office/officeart/2005/8/layout/vList2"/>
    <dgm:cxn modelId="{AD69D985-C00A-4142-89F0-825696F1193C}" type="presOf" srcId="{AC004A76-C47A-4985-977E-F786F3E662A8}" destId="{F7AFCEDC-DACF-487F-B7ED-E0728F7D7B31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B9132889-965B-41E2-81DD-479102D9BC67}" type="presOf" srcId="{BF64CC27-FD5E-4CCC-8AB1-0BA352B162E4}" destId="{A730551C-AD14-47EA-8567-2FF41910E193}" srcOrd="0" destOrd="0" presId="urn:microsoft.com/office/officeart/2005/8/layout/vList2"/>
    <dgm:cxn modelId="{09F7B595-71AD-4D68-B88A-990811B92157}" type="presOf" srcId="{D940A34E-2E46-4615-94B9-D998A3085696}" destId="{2DEDA631-A163-4BBA-9953-02E40868F95B}" srcOrd="0" destOrd="0" presId="urn:microsoft.com/office/officeart/2005/8/layout/vList2"/>
    <dgm:cxn modelId="{DC30BC96-C370-436F-92C5-627672A1239A}" type="presOf" srcId="{90240692-315F-486F-B575-46450F05A04A}" destId="{C70DD2C8-ECB3-4C03-9359-C9B55E68D106}" srcOrd="0" destOrd="0" presId="urn:microsoft.com/office/officeart/2005/8/layout/vList2"/>
    <dgm:cxn modelId="{C310859F-CEF8-4DCA-9315-7A4846C8A1AD}" srcId="{97C6B9AF-C4BB-4EF1-9A63-38393697B12A}" destId="{90240692-315F-486F-B575-46450F05A04A}" srcOrd="0" destOrd="0" parTransId="{EC530F32-F71F-4119-A454-ADD738B46708}" sibTransId="{51B533DB-7592-4544-987C-EE59B694751F}"/>
    <dgm:cxn modelId="{EFB509A4-6C53-4C4B-83C4-704B8645DFC4}" type="presOf" srcId="{D4E3E2BC-E1FC-4A7B-961E-2F587B2B0B6F}" destId="{EC95F453-F64D-43CF-93BF-7EB0427E952A}" srcOrd="0" destOrd="0" presId="urn:microsoft.com/office/officeart/2005/8/layout/vList2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47A8EAB9-7E81-450A-B49F-FD915AC7D77A}" type="presOf" srcId="{97C6B9AF-C4BB-4EF1-9A63-38393697B12A}" destId="{EC187767-1E1E-44F1-B655-FC6822E2F3C7}" srcOrd="0" destOrd="0" presId="urn:microsoft.com/office/officeart/2005/8/layout/vList2"/>
    <dgm:cxn modelId="{CA3410BA-2D95-4FED-8D0A-3F9165D1C117}" type="presOf" srcId="{03E037EB-70E4-4487-87F8-735C98E42FA2}" destId="{646DFA94-3461-4F5C-B256-ABA727A9510A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0DA669C6-0D77-40BB-A2D4-18A3219279EB}" type="presOf" srcId="{C6F0C9D9-01A8-4238-9CC1-2350319F1610}" destId="{2B77AAD6-6F7A-4184-95FE-A99485CDABC4}" srcOrd="0" destOrd="0" presId="urn:microsoft.com/office/officeart/2005/8/layout/vList2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94D74BC8-A557-46F9-9982-28C6BCFA21E2}" srcId="{03E037EB-70E4-4487-87F8-735C98E42FA2}" destId="{97C6B9AF-C4BB-4EF1-9A63-38393697B12A}" srcOrd="8" destOrd="0" parTransId="{DCC3DD3B-DCFD-4090-8E3F-AB0BA81D441D}" sibTransId="{83B5F11E-F53D-41E9-968C-A4BC7E8BFA07}"/>
    <dgm:cxn modelId="{DDD2DFCB-832A-4194-B893-CCB75EBC85AF}" type="presOf" srcId="{F57E9E73-A8B8-47A2-8E84-9AD21A984C92}" destId="{9DC30CB3-5443-4E4F-8798-717384E476F7}" srcOrd="0" destOrd="0" presId="urn:microsoft.com/office/officeart/2005/8/layout/vList2"/>
    <dgm:cxn modelId="{37DBECCD-2103-4C37-8C3F-9CDF408811D1}" type="presOf" srcId="{DF1AA189-DE56-4899-82F1-BBAA4A7CAA49}" destId="{D2D630EE-C109-4E93-BA07-03321C5EAE52}" srcOrd="0" destOrd="0" presId="urn:microsoft.com/office/officeart/2005/8/layout/vList2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1AD5C9D3-17A0-49BE-A1A6-264709E75019}" srcId="{E973707A-9B0D-4141-9A4E-A1DE3E432894}" destId="{139EFBB3-AEA7-4F75-9144-1EC56B7F8F54}" srcOrd="1" destOrd="0" parTransId="{7BE5EADE-F8F7-4288-B027-9CB6AE395766}" sibTransId="{4C7FF3A5-D294-41CB-8F15-4E2A72B85921}"/>
    <dgm:cxn modelId="{2621BBDA-AB2D-4631-BE16-71E2EE95EF86}" type="presOf" srcId="{16D16AA4-869D-4C19-921F-BF1164470351}" destId="{23F3AF34-2715-49E5-9F52-529EF0CC3006}" srcOrd="0" destOrd="0" presId="urn:microsoft.com/office/officeart/2005/8/layout/vList2"/>
    <dgm:cxn modelId="{A36FA8DB-E342-4C0D-BBA1-7E1E8271024D}" type="presOf" srcId="{DD2B1AB2-1DE7-407C-9008-2F1CB47717DB}" destId="{7438BCAD-2F7D-41A1-8E95-AE8439AF2BF6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EBDC39EF-A687-494D-8888-D776C780F156}" type="presOf" srcId="{C487581C-005D-430B-937C-F362DD2B43CC}" destId="{BB10665E-3681-48AF-8D13-2B8A0C41A91D}" srcOrd="0" destOrd="0" presId="urn:microsoft.com/office/officeart/2005/8/layout/vList2"/>
    <dgm:cxn modelId="{9E329DF7-2E7E-4D2C-8FB7-BA443E7E164C}" type="presOf" srcId="{2E837FCB-D90E-42CB-ADAA-04416AEEA113}" destId="{12D3B0C4-5A49-402C-A73C-31D49B9D651D}" srcOrd="0" destOrd="0" presId="urn:microsoft.com/office/officeart/2005/8/layout/vList2"/>
    <dgm:cxn modelId="{D03CD98F-25DA-4D53-9FE8-F478BC8AE696}" type="presParOf" srcId="{646DFA94-3461-4F5C-B256-ABA727A9510A}" destId="{EC95F453-F64D-43CF-93BF-7EB0427E952A}" srcOrd="0" destOrd="0" presId="urn:microsoft.com/office/officeart/2005/8/layout/vList2"/>
    <dgm:cxn modelId="{7FE87140-0D56-4B2E-9944-F8FBB2628778}" type="presParOf" srcId="{646DFA94-3461-4F5C-B256-ABA727A9510A}" destId="{9DC30CB3-5443-4E4F-8798-717384E476F7}" srcOrd="1" destOrd="0" presId="urn:microsoft.com/office/officeart/2005/8/layout/vList2"/>
    <dgm:cxn modelId="{080A017C-51A9-4F24-B2D8-F83589E74DDF}" type="presParOf" srcId="{646DFA94-3461-4F5C-B256-ABA727A9510A}" destId="{BB10665E-3681-48AF-8D13-2B8A0C41A91D}" srcOrd="2" destOrd="0" presId="urn:microsoft.com/office/officeart/2005/8/layout/vList2"/>
    <dgm:cxn modelId="{0DD936EF-9D01-4A7B-9071-1D0D4B32A07B}" type="presParOf" srcId="{646DFA94-3461-4F5C-B256-ABA727A9510A}" destId="{B743F4D8-190D-4A42-998B-34D5037B107C}" srcOrd="3" destOrd="0" presId="urn:microsoft.com/office/officeart/2005/8/layout/vList2"/>
    <dgm:cxn modelId="{E8C2FB79-6757-410A-A316-856A63E85294}" type="presParOf" srcId="{646DFA94-3461-4F5C-B256-ABA727A9510A}" destId="{0C6250E1-16C7-4468-9673-D02DD1169685}" srcOrd="4" destOrd="0" presId="urn:microsoft.com/office/officeart/2005/8/layout/vList2"/>
    <dgm:cxn modelId="{83A5DD62-5681-423A-B916-5F3DAFC65537}" type="presParOf" srcId="{646DFA94-3461-4F5C-B256-ABA727A9510A}" destId="{7438BCAD-2F7D-41A1-8E95-AE8439AF2BF6}" srcOrd="5" destOrd="0" presId="urn:microsoft.com/office/officeart/2005/8/layout/vList2"/>
    <dgm:cxn modelId="{24299A39-3887-4292-91C9-E24790E6FEDC}" type="presParOf" srcId="{646DFA94-3461-4F5C-B256-ABA727A9510A}" destId="{D6978E3E-6F50-4722-857B-924D7D7BF191}" srcOrd="6" destOrd="0" presId="urn:microsoft.com/office/officeart/2005/8/layout/vList2"/>
    <dgm:cxn modelId="{F5DEADFA-71CF-433A-90C2-416E1524E9B4}" type="presParOf" srcId="{646DFA94-3461-4F5C-B256-ABA727A9510A}" destId="{F7AFCEDC-DACF-487F-B7ED-E0728F7D7B31}" srcOrd="7" destOrd="0" presId="urn:microsoft.com/office/officeart/2005/8/layout/vList2"/>
    <dgm:cxn modelId="{34F0AF71-04CA-4F8D-BE20-0711A1D3426E}" type="presParOf" srcId="{646DFA94-3461-4F5C-B256-ABA727A9510A}" destId="{2DEDA631-A163-4BBA-9953-02E40868F95B}" srcOrd="8" destOrd="0" presId="urn:microsoft.com/office/officeart/2005/8/layout/vList2"/>
    <dgm:cxn modelId="{72189F77-918C-4043-BA63-893A1EAF8E3D}" type="presParOf" srcId="{646DFA94-3461-4F5C-B256-ABA727A9510A}" destId="{A730551C-AD14-47EA-8567-2FF41910E193}" srcOrd="9" destOrd="0" presId="urn:microsoft.com/office/officeart/2005/8/layout/vList2"/>
    <dgm:cxn modelId="{E0C06320-E1E5-4FBF-927D-ABF856BB6F3C}" type="presParOf" srcId="{646DFA94-3461-4F5C-B256-ABA727A9510A}" destId="{D2D630EE-C109-4E93-BA07-03321C5EAE52}" srcOrd="10" destOrd="0" presId="urn:microsoft.com/office/officeart/2005/8/layout/vList2"/>
    <dgm:cxn modelId="{A09B774A-3C0E-4AAA-B0BC-73764B7F1A8C}" type="presParOf" srcId="{646DFA94-3461-4F5C-B256-ABA727A9510A}" destId="{23F3AF34-2715-49E5-9F52-529EF0CC3006}" srcOrd="11" destOrd="0" presId="urn:microsoft.com/office/officeart/2005/8/layout/vList2"/>
    <dgm:cxn modelId="{A96108EB-3EB1-4BCE-B8FF-130CC041BC6C}" type="presParOf" srcId="{646DFA94-3461-4F5C-B256-ABA727A9510A}" destId="{2B77AAD6-6F7A-4184-95FE-A99485CDABC4}" srcOrd="12" destOrd="0" presId="urn:microsoft.com/office/officeart/2005/8/layout/vList2"/>
    <dgm:cxn modelId="{1B55D9FF-BBF0-482D-8053-C3B7E5B51EBE}" type="presParOf" srcId="{646DFA94-3461-4F5C-B256-ABA727A9510A}" destId="{12D3B0C4-5A49-402C-A73C-31D49B9D651D}" srcOrd="13" destOrd="0" presId="urn:microsoft.com/office/officeart/2005/8/layout/vList2"/>
    <dgm:cxn modelId="{A78AD787-CFE1-4DEF-ACFF-46FA5C8C14FF}" type="presParOf" srcId="{646DFA94-3461-4F5C-B256-ABA727A9510A}" destId="{3A0457DA-DDB8-4110-925B-CFA3955C25B0}" srcOrd="14" destOrd="0" presId="urn:microsoft.com/office/officeart/2005/8/layout/vList2"/>
    <dgm:cxn modelId="{4E89DA4A-8E98-4CE7-B8AF-C164B80FFEE0}" type="presParOf" srcId="{646DFA94-3461-4F5C-B256-ABA727A9510A}" destId="{5B4B98BC-F355-4510-8CCF-F032AE7AC684}" srcOrd="15" destOrd="0" presId="urn:microsoft.com/office/officeart/2005/8/layout/vList2"/>
    <dgm:cxn modelId="{13E25298-9F38-42DF-90A2-68B634773980}" type="presParOf" srcId="{646DFA94-3461-4F5C-B256-ABA727A9510A}" destId="{EC187767-1E1E-44F1-B655-FC6822E2F3C7}" srcOrd="16" destOrd="0" presId="urn:microsoft.com/office/officeart/2005/8/layout/vList2"/>
    <dgm:cxn modelId="{9112B495-254A-47F8-A52B-EB6533D1E98F}" type="presParOf" srcId="{646DFA94-3461-4F5C-B256-ABA727A9510A}" destId="{C70DD2C8-ECB3-4C03-9359-C9B55E68D106}" srcOrd="1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/>
            <a:t>Latar</a:t>
          </a:r>
          <a:r>
            <a:rPr lang="en-US" b="1" dirty="0"/>
            <a:t> </a:t>
          </a:r>
          <a:r>
            <a:rPr lang="en-US" b="1" dirty="0" err="1"/>
            <a:t>Belakang</a:t>
          </a:r>
          <a:endParaRPr lang="en-US" dirty="0"/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/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/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latar</a:t>
          </a:r>
          <a:r>
            <a:rPr lang="en-US" dirty="0"/>
            <a:t> </a:t>
          </a:r>
          <a:r>
            <a:rPr lang="en-US" dirty="0" err="1"/>
            <a:t>belakang</a:t>
          </a:r>
          <a:r>
            <a:rPr lang="en-US" dirty="0"/>
            <a:t>, </a:t>
          </a:r>
          <a:r>
            <a:rPr lang="en-US" dirty="0" err="1"/>
            <a:t>tujuan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rasional</a:t>
          </a:r>
          <a:r>
            <a:rPr lang="en-US" dirty="0"/>
            <a:t> </a:t>
          </a:r>
          <a:r>
            <a:rPr lang="en-US" dirty="0" err="1"/>
            <a:t>penetapan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</a:t>
          </a:r>
          <a:r>
            <a:rPr lang="en-US" dirty="0" err="1"/>
            <a:t>keuangan</a:t>
          </a:r>
          <a:r>
            <a:rPr lang="en-US" dirty="0"/>
            <a:t> yang </a:t>
          </a:r>
          <a:r>
            <a:rPr lang="en-US" dirty="0" err="1"/>
            <a:t>mencakup</a:t>
          </a:r>
          <a:r>
            <a:rPr lang="en-US" dirty="0"/>
            <a:t>: </a:t>
          </a:r>
          <a:r>
            <a:rPr lang="en-US" dirty="0" err="1"/>
            <a:t>penetapan</a:t>
          </a:r>
          <a:r>
            <a:rPr lang="en-US" dirty="0"/>
            <a:t>, </a:t>
          </a:r>
          <a:r>
            <a:rPr lang="en-US" dirty="0" err="1"/>
            <a:t>perencanaan</a:t>
          </a:r>
          <a:r>
            <a:rPr lang="en-US" dirty="0"/>
            <a:t>, </a:t>
          </a:r>
          <a:r>
            <a:rPr lang="en-US" dirty="0" err="1"/>
            <a:t>implementasi</a:t>
          </a:r>
          <a:r>
            <a:rPr lang="en-US" dirty="0"/>
            <a:t>, </a:t>
          </a:r>
          <a:r>
            <a:rPr lang="en-US" dirty="0" err="1"/>
            <a:t>pelaporan</a:t>
          </a:r>
          <a:r>
            <a:rPr lang="en-US" dirty="0"/>
            <a:t>, audit,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perbaikan</a:t>
          </a:r>
          <a:r>
            <a:rPr lang="en-US" dirty="0"/>
            <a:t> </a:t>
          </a:r>
          <a:r>
            <a:rPr lang="en-US" dirty="0" err="1"/>
            <a:t>pengelolaan</a:t>
          </a:r>
          <a:r>
            <a:rPr lang="en-US" dirty="0"/>
            <a:t> </a:t>
          </a:r>
          <a:r>
            <a:rPr lang="en-US" dirty="0" err="1"/>
            <a:t>keuangan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penetapan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</a:t>
          </a:r>
          <a:r>
            <a:rPr lang="en-US" dirty="0" err="1"/>
            <a:t>sarana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prasarana</a:t>
          </a:r>
          <a:r>
            <a:rPr lang="en-US" dirty="0"/>
            <a:t> yang </a:t>
          </a:r>
          <a:r>
            <a:rPr lang="en-US" dirty="0" err="1"/>
            <a:t>mencakup</a:t>
          </a:r>
          <a:r>
            <a:rPr lang="en-US" dirty="0"/>
            <a:t>: 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perencanaan</a:t>
          </a:r>
          <a:r>
            <a:rPr lang="en-US" dirty="0"/>
            <a:t>, </a:t>
          </a:r>
          <a:r>
            <a:rPr lang="en-US" dirty="0" err="1"/>
            <a:t>pemeliharaan</a:t>
          </a:r>
          <a:r>
            <a:rPr lang="en-US" dirty="0"/>
            <a:t>, </a:t>
          </a:r>
          <a:r>
            <a:rPr lang="en-US" dirty="0" err="1"/>
            <a:t>evaluasi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perbaikan</a:t>
          </a:r>
          <a:r>
            <a:rPr lang="en-US" dirty="0"/>
            <a:t> </a:t>
          </a:r>
          <a:r>
            <a:rPr lang="en-US" dirty="0" err="1"/>
            <a:t>terhadap</a:t>
          </a:r>
          <a:r>
            <a:rPr lang="en-US" dirty="0"/>
            <a:t> </a:t>
          </a:r>
          <a:r>
            <a:rPr lang="en-US" dirty="0" err="1"/>
            <a:t>fasilitas</a:t>
          </a:r>
          <a:r>
            <a:rPr lang="en-US" dirty="0"/>
            <a:t> </a:t>
          </a:r>
          <a:r>
            <a:rPr lang="en-US" dirty="0" err="1"/>
            <a:t>fisik</a:t>
          </a:r>
          <a:r>
            <a:rPr lang="en-US" dirty="0"/>
            <a:t>, </a:t>
          </a:r>
          <a:r>
            <a:rPr lang="en-US" dirty="0" err="1"/>
            <a:t>termasuk</a:t>
          </a:r>
          <a:r>
            <a:rPr lang="en-US" dirty="0"/>
            <a:t> </a:t>
          </a:r>
          <a:r>
            <a:rPr lang="en-US" dirty="0" err="1"/>
            <a:t>fasilitas</a:t>
          </a:r>
          <a:r>
            <a:rPr lang="en-US" dirty="0"/>
            <a:t> </a:t>
          </a:r>
          <a:r>
            <a:rPr lang="en-US" dirty="0" err="1"/>
            <a:t>Teknologi</a:t>
          </a:r>
          <a:r>
            <a:rPr lang="en-US" dirty="0"/>
            <a:t> </a:t>
          </a:r>
          <a:r>
            <a:rPr lang="en-US" dirty="0" err="1"/>
            <a:t>Informasi</a:t>
          </a:r>
          <a:r>
            <a:rPr lang="en-US" dirty="0"/>
            <a:t>.</a:t>
          </a:r>
          <a:endParaRPr lang="en-US" b="0" dirty="0">
            <a:latin typeface="+mn-lt"/>
          </a:endParaRPr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/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/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/>
            <a:t>Kebijakan</a:t>
          </a:r>
          <a:endParaRPr lang="en-US" dirty="0"/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/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/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/>
            <a:t>Dokumen</a:t>
          </a:r>
          <a:r>
            <a:rPr lang="en-US" dirty="0"/>
            <a:t> formal </a:t>
          </a:r>
          <a:r>
            <a:rPr lang="en-US" dirty="0" err="1"/>
            <a:t>tentang</a:t>
          </a:r>
          <a:r>
            <a:rPr lang="en-US" dirty="0"/>
            <a:t>: 1) </a:t>
          </a:r>
          <a:r>
            <a:rPr lang="en-US" dirty="0" err="1"/>
            <a:t>kebijakan</a:t>
          </a:r>
          <a:r>
            <a:rPr lang="en-US" dirty="0"/>
            <a:t> </a:t>
          </a:r>
          <a:r>
            <a:rPr lang="en-US" dirty="0" err="1"/>
            <a:t>pengelolaan</a:t>
          </a:r>
          <a:r>
            <a:rPr lang="en-US" dirty="0"/>
            <a:t> </a:t>
          </a:r>
          <a:r>
            <a:rPr lang="en-US" dirty="0" err="1"/>
            <a:t>keuangan</a:t>
          </a:r>
          <a:r>
            <a:rPr lang="en-US" dirty="0"/>
            <a:t> (</a:t>
          </a:r>
          <a:r>
            <a:rPr lang="en-US" dirty="0" err="1"/>
            <a:t>perencanaan</a:t>
          </a:r>
          <a:r>
            <a:rPr lang="en-US" dirty="0"/>
            <a:t>, </a:t>
          </a:r>
          <a:r>
            <a:rPr lang="en-US" dirty="0" err="1"/>
            <a:t>sumber-sumber</a:t>
          </a:r>
          <a:r>
            <a:rPr lang="en-US" dirty="0"/>
            <a:t> </a:t>
          </a:r>
          <a:r>
            <a:rPr lang="en-US" dirty="0" err="1"/>
            <a:t>keuangan</a:t>
          </a:r>
          <a:r>
            <a:rPr lang="en-US" dirty="0"/>
            <a:t>, </a:t>
          </a:r>
          <a:r>
            <a:rPr lang="en-US" dirty="0" err="1"/>
            <a:t>pengalokasian</a:t>
          </a:r>
          <a:r>
            <a:rPr lang="en-US" dirty="0"/>
            <a:t>, </a:t>
          </a:r>
          <a:r>
            <a:rPr lang="en-US" dirty="0" err="1"/>
            <a:t>realisasi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pertanggung</a:t>
          </a:r>
          <a:r>
            <a:rPr lang="en-US" dirty="0"/>
            <a:t> </a:t>
          </a:r>
          <a:r>
            <a:rPr lang="en-US" dirty="0" err="1"/>
            <a:t>jawaban</a:t>
          </a:r>
          <a:r>
            <a:rPr lang="en-US" dirty="0"/>
            <a:t>), 2) </a:t>
          </a:r>
          <a:r>
            <a:rPr lang="en-US" dirty="0" err="1"/>
            <a:t>kebijakan</a:t>
          </a:r>
          <a:r>
            <a:rPr lang="en-US" dirty="0"/>
            <a:t> </a:t>
          </a:r>
          <a:r>
            <a:rPr lang="en-US" dirty="0" err="1"/>
            <a:t>pengelolaan</a:t>
          </a:r>
          <a:r>
            <a:rPr lang="en-US" dirty="0"/>
            <a:t> </a:t>
          </a:r>
          <a:r>
            <a:rPr lang="en-US" dirty="0" err="1"/>
            <a:t>sarpras</a:t>
          </a:r>
          <a:r>
            <a:rPr lang="en-US" dirty="0"/>
            <a:t> (</a:t>
          </a:r>
          <a:r>
            <a:rPr lang="en-US" dirty="0" err="1"/>
            <a:t>perencanaan</a:t>
          </a:r>
          <a:r>
            <a:rPr lang="en-US" dirty="0"/>
            <a:t>, </a:t>
          </a:r>
          <a:r>
            <a:rPr lang="en-US" dirty="0" err="1"/>
            <a:t>pengadaan</a:t>
          </a:r>
          <a:r>
            <a:rPr lang="en-US" dirty="0"/>
            <a:t>, </a:t>
          </a:r>
          <a:r>
            <a:rPr lang="en-US" dirty="0" err="1"/>
            <a:t>pemanfaatan</a:t>
          </a:r>
          <a:r>
            <a:rPr lang="en-US" dirty="0"/>
            <a:t>, </a:t>
          </a:r>
          <a:r>
            <a:rPr lang="en-US" dirty="0" err="1"/>
            <a:t>pemeliharaan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penghapusan</a:t>
          </a:r>
          <a:r>
            <a:rPr lang="en-US" dirty="0"/>
            <a:t>).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/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/>
        </a:p>
      </dgm:t>
    </dgm:pt>
    <dgm:pt modelId="{489E8178-38B9-4004-ABDE-7EFCA511135D}">
      <dgm:prSet custT="1"/>
      <dgm:spPr/>
      <dgm:t>
        <a:bodyPr/>
        <a:lstStyle/>
        <a:p>
          <a:pPr rtl="0"/>
          <a:r>
            <a:rPr lang="en-US" sz="900" b="1" dirty="0" err="1"/>
            <a:t>Mekanisme</a:t>
          </a:r>
          <a:r>
            <a:rPr lang="en-US" sz="900" b="1" dirty="0"/>
            <a:t> </a:t>
          </a:r>
          <a:r>
            <a:rPr lang="en-US" sz="900" b="1" dirty="0" err="1"/>
            <a:t>Penetapan</a:t>
          </a:r>
          <a:r>
            <a:rPr lang="en-US" sz="900" b="1" dirty="0"/>
            <a:t> </a:t>
          </a:r>
          <a:r>
            <a:rPr lang="en-US" sz="900" b="1" dirty="0" err="1"/>
            <a:t>dan</a:t>
          </a:r>
          <a:r>
            <a:rPr lang="en-US" sz="900" b="1" dirty="0"/>
            <a:t> </a:t>
          </a:r>
          <a:r>
            <a:rPr lang="en-US" sz="900" b="1" dirty="0" err="1"/>
            <a:t>Strategi</a:t>
          </a:r>
          <a:r>
            <a:rPr lang="en-US" sz="900" b="1" dirty="0"/>
            <a:t> </a:t>
          </a:r>
          <a:r>
            <a:rPr lang="en-US" sz="900" b="1" dirty="0" err="1"/>
            <a:t>Pencapaian</a:t>
          </a:r>
          <a:r>
            <a:rPr lang="en-US" sz="900" b="1" dirty="0"/>
            <a:t> </a:t>
          </a:r>
          <a:r>
            <a:rPr lang="en-US" sz="900" b="1" dirty="0" err="1"/>
            <a:t>Standar</a:t>
          </a:r>
          <a:endParaRPr lang="en-US" sz="900" dirty="0"/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/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/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/>
            <a:t>Mencakup</a:t>
          </a:r>
          <a:r>
            <a:rPr lang="en-US" b="1" dirty="0"/>
            <a:t>: </a:t>
          </a:r>
          <a:r>
            <a:rPr lang="en-US" b="0" dirty="0"/>
            <a:t>1) </a:t>
          </a:r>
          <a:r>
            <a:rPr lang="en-US" b="0" dirty="0" err="1"/>
            <a:t>m</a:t>
          </a:r>
          <a:r>
            <a:rPr lang="en-US" dirty="0" err="1"/>
            <a:t>ekanisme</a:t>
          </a:r>
          <a:r>
            <a:rPr lang="en-US" dirty="0"/>
            <a:t> </a:t>
          </a:r>
          <a:r>
            <a:rPr lang="en-US" dirty="0" err="1"/>
            <a:t>penetapan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PT (</a:t>
          </a:r>
          <a:r>
            <a:rPr lang="en-US" dirty="0" err="1"/>
            <a:t>perencanaan</a:t>
          </a:r>
          <a:r>
            <a:rPr lang="en-US" dirty="0"/>
            <a:t>, </a:t>
          </a:r>
          <a:r>
            <a:rPr lang="en-US" dirty="0" err="1"/>
            <a:t>sumber-sumber</a:t>
          </a:r>
          <a:r>
            <a:rPr lang="en-US" dirty="0"/>
            <a:t> </a:t>
          </a:r>
          <a:r>
            <a:rPr lang="en-US" dirty="0" err="1"/>
            <a:t>keuangan</a:t>
          </a:r>
          <a:r>
            <a:rPr lang="en-US" dirty="0"/>
            <a:t>, </a:t>
          </a:r>
          <a:r>
            <a:rPr lang="en-US" dirty="0" err="1"/>
            <a:t>pengalokasian</a:t>
          </a:r>
          <a:r>
            <a:rPr lang="en-US" dirty="0"/>
            <a:t>, </a:t>
          </a:r>
          <a:r>
            <a:rPr lang="en-US" dirty="0" err="1"/>
            <a:t>realisasi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pertanggung</a:t>
          </a:r>
          <a:r>
            <a:rPr lang="en-US" dirty="0"/>
            <a:t> </a:t>
          </a:r>
          <a:r>
            <a:rPr lang="en-US" dirty="0" err="1"/>
            <a:t>jawaban</a:t>
          </a:r>
          <a:r>
            <a:rPr lang="en-US" dirty="0"/>
            <a:t>)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sarpras</a:t>
          </a:r>
          <a:r>
            <a:rPr lang="en-US" dirty="0"/>
            <a:t> (</a:t>
          </a:r>
          <a:r>
            <a:rPr lang="en-US" dirty="0" err="1"/>
            <a:t>perencanaan</a:t>
          </a:r>
          <a:r>
            <a:rPr lang="en-US" dirty="0"/>
            <a:t>, </a:t>
          </a:r>
          <a:r>
            <a:rPr lang="en-US" dirty="0" err="1"/>
            <a:t>pengadaan</a:t>
          </a:r>
          <a:r>
            <a:rPr lang="en-US" dirty="0"/>
            <a:t>, </a:t>
          </a:r>
          <a:r>
            <a:rPr lang="en-US" dirty="0" err="1"/>
            <a:t>pemanfaatan</a:t>
          </a:r>
          <a:r>
            <a:rPr lang="en-US" dirty="0"/>
            <a:t>, </a:t>
          </a:r>
          <a:r>
            <a:rPr lang="en-US" dirty="0" err="1"/>
            <a:t>pemeliharaan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penghapusan</a:t>
          </a:r>
          <a:r>
            <a:rPr lang="en-US" dirty="0"/>
            <a:t>).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/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/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Utama</a:t>
          </a:r>
          <a:endParaRPr lang="en-US" dirty="0"/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/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/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b="1" dirty="0" err="1"/>
            <a:t>Keuangan</a:t>
          </a:r>
          <a:r>
            <a:rPr lang="en-US" b="1" dirty="0"/>
            <a:t>, </a:t>
          </a:r>
          <a:r>
            <a:rPr lang="en-US" b="1" dirty="0" err="1"/>
            <a:t>Sarana</a:t>
          </a:r>
          <a:r>
            <a:rPr lang="en-US" b="1" dirty="0"/>
            <a:t> </a:t>
          </a:r>
          <a:r>
            <a:rPr lang="en-US" b="0" dirty="0"/>
            <a:t>(</a:t>
          </a:r>
          <a:r>
            <a:rPr lang="en-US" b="0" dirty="0" err="1"/>
            <a:t>Kecukupan</a:t>
          </a:r>
          <a:r>
            <a:rPr lang="en-US" b="0" dirty="0"/>
            <a:t>, </a:t>
          </a:r>
          <a:r>
            <a:rPr lang="en-US" b="0" dirty="0" err="1"/>
            <a:t>Aksesibilitas</a:t>
          </a:r>
          <a:r>
            <a:rPr lang="en-US" b="0" dirty="0"/>
            <a:t>, </a:t>
          </a:r>
          <a:r>
            <a:rPr lang="en-US" b="0" dirty="0" err="1"/>
            <a:t>dan</a:t>
          </a:r>
          <a:r>
            <a:rPr lang="en-US" b="0" dirty="0"/>
            <a:t> </a:t>
          </a:r>
          <a:r>
            <a:rPr lang="en-US" b="0" dirty="0" err="1"/>
            <a:t>Mutu</a:t>
          </a:r>
          <a:r>
            <a:rPr lang="en-US" b="0" dirty="0"/>
            <a:t> </a:t>
          </a:r>
          <a:r>
            <a:rPr lang="en-US" b="0" dirty="0" err="1"/>
            <a:t>Sarana</a:t>
          </a:r>
          <a:r>
            <a:rPr lang="en-US" b="0" dirty="0"/>
            <a:t> </a:t>
          </a:r>
          <a:r>
            <a:rPr lang="en-US" b="0" dirty="0" err="1"/>
            <a:t>dan</a:t>
          </a:r>
          <a:r>
            <a:rPr lang="en-US" b="0" dirty="0"/>
            <a:t> </a:t>
          </a:r>
          <a:r>
            <a:rPr lang="en-US" b="0" dirty="0" err="1"/>
            <a:t>Kecukupan</a:t>
          </a:r>
          <a:r>
            <a:rPr lang="en-US" b="0" dirty="0"/>
            <a:t>, </a:t>
          </a:r>
          <a:r>
            <a:rPr lang="en-US" b="0" dirty="0" err="1"/>
            <a:t>aksesibilitas</a:t>
          </a:r>
          <a:r>
            <a:rPr lang="en-US" b="0" dirty="0"/>
            <a:t> </a:t>
          </a:r>
          <a:r>
            <a:rPr lang="en-US" b="0" dirty="0" err="1"/>
            <a:t>dan</a:t>
          </a:r>
          <a:r>
            <a:rPr lang="en-US" b="0" dirty="0"/>
            <a:t> </a:t>
          </a:r>
          <a:r>
            <a:rPr lang="en-US" b="0" dirty="0" err="1"/>
            <a:t>mutu</a:t>
          </a:r>
          <a:r>
            <a:rPr lang="en-US" b="0" dirty="0"/>
            <a:t> </a:t>
          </a:r>
          <a:r>
            <a:rPr lang="en-US" b="0" dirty="0" err="1"/>
            <a:t>Sistem</a:t>
          </a:r>
          <a:r>
            <a:rPr lang="en-US" b="0" dirty="0"/>
            <a:t> </a:t>
          </a:r>
          <a:r>
            <a:rPr lang="en-US" b="0" dirty="0" err="1"/>
            <a:t>informasi</a:t>
          </a:r>
          <a:r>
            <a:rPr lang="en-US" b="0" dirty="0"/>
            <a:t>), </a:t>
          </a:r>
          <a:r>
            <a:rPr lang="en-US" b="1" dirty="0" err="1"/>
            <a:t>dan</a:t>
          </a:r>
          <a:r>
            <a:rPr lang="en-US" b="1" dirty="0"/>
            <a:t> </a:t>
          </a:r>
          <a:r>
            <a:rPr lang="en-US" b="1" dirty="0" err="1"/>
            <a:t>Kecukupan</a:t>
          </a:r>
          <a:r>
            <a:rPr lang="en-US" b="1" dirty="0"/>
            <a:t>, </a:t>
          </a:r>
          <a:r>
            <a:rPr lang="en-US" b="1" dirty="0" err="1"/>
            <a:t>Aksesibilitas</a:t>
          </a:r>
          <a:r>
            <a:rPr lang="en-US" b="1" dirty="0"/>
            <a:t>, </a:t>
          </a:r>
          <a:r>
            <a:rPr lang="en-US" b="1" dirty="0" err="1"/>
            <a:t>dan</a:t>
          </a:r>
          <a:r>
            <a:rPr lang="en-US" b="1" dirty="0"/>
            <a:t> </a:t>
          </a:r>
          <a:r>
            <a:rPr lang="en-US" b="1" dirty="0" err="1"/>
            <a:t>Mutu</a:t>
          </a:r>
          <a:r>
            <a:rPr lang="en-US" b="1" dirty="0"/>
            <a:t> </a:t>
          </a:r>
          <a:r>
            <a:rPr lang="en-US" b="1" dirty="0" err="1"/>
            <a:t>Prasarana</a:t>
          </a:r>
          <a:r>
            <a:rPr lang="en-US" b="1" dirty="0"/>
            <a:t>.</a:t>
          </a:r>
          <a:endParaRPr lang="en-US" dirty="0"/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/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/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Tambahan</a:t>
          </a:r>
          <a:endParaRPr lang="en-US" dirty="0"/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/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/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 err="1"/>
            <a:t>Adalah</a:t>
          </a:r>
          <a:r>
            <a:rPr lang="en-US" dirty="0"/>
            <a:t> </a:t>
          </a:r>
          <a:r>
            <a:rPr lang="en-US" dirty="0" err="1"/>
            <a:t>indikator</a:t>
          </a:r>
          <a:r>
            <a:rPr lang="en-US" dirty="0"/>
            <a:t> </a:t>
          </a:r>
          <a:r>
            <a:rPr lang="en-US" dirty="0" err="1"/>
            <a:t>keuangan</a:t>
          </a:r>
          <a:r>
            <a:rPr lang="en-US" dirty="0"/>
            <a:t>, </a:t>
          </a:r>
          <a:r>
            <a:rPr lang="en-US" dirty="0" err="1"/>
            <a:t>sarana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prasarana</a:t>
          </a:r>
          <a:r>
            <a:rPr lang="en-US" dirty="0"/>
            <a:t> lain yang </a:t>
          </a:r>
          <a:r>
            <a:rPr lang="en-US" dirty="0" err="1"/>
            <a:t>ditetapkan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</a:t>
          </a:r>
          <a:r>
            <a:rPr lang="en-US" dirty="0" err="1"/>
            <a:t>masing</a:t>
          </a:r>
          <a:r>
            <a:rPr lang="en-US" dirty="0"/>
            <a:t> </a:t>
          </a:r>
          <a:r>
            <a:rPr lang="en-US" dirty="0" err="1"/>
            <a:t>masing</a:t>
          </a:r>
          <a:r>
            <a:rPr lang="en-US" dirty="0"/>
            <a:t> PT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melampui</a:t>
          </a:r>
          <a:r>
            <a:rPr lang="en-US" dirty="0"/>
            <a:t> SN DIKTI. Data </a:t>
          </a:r>
          <a:r>
            <a:rPr lang="en-US" dirty="0" err="1"/>
            <a:t>indikator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tambahan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diukur</a:t>
          </a:r>
          <a:r>
            <a:rPr lang="en-US" dirty="0"/>
            <a:t>, </a:t>
          </a:r>
          <a:r>
            <a:rPr lang="en-US" dirty="0" err="1"/>
            <a:t>dimonitor</a:t>
          </a:r>
          <a:r>
            <a:rPr lang="en-US" dirty="0"/>
            <a:t>, </a:t>
          </a:r>
          <a:r>
            <a:rPr lang="en-US" dirty="0" err="1"/>
            <a:t>dikaji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dianalisis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perbaikan</a:t>
          </a:r>
          <a:r>
            <a:rPr lang="en-US" dirty="0"/>
            <a:t> </a:t>
          </a:r>
          <a:r>
            <a:rPr lang="en-US" dirty="0" err="1"/>
            <a:t>berkelanjutan</a:t>
          </a:r>
          <a:r>
            <a:rPr lang="en-US" dirty="0"/>
            <a:t>.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/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/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/>
            <a:t>Evaluasi</a:t>
          </a:r>
          <a:r>
            <a:rPr lang="en-US" b="1" dirty="0"/>
            <a:t> </a:t>
          </a:r>
          <a:r>
            <a:rPr lang="en-US" b="1" dirty="0" err="1"/>
            <a:t>Capaian</a:t>
          </a:r>
          <a:r>
            <a:rPr lang="en-US" b="1" dirty="0"/>
            <a:t> </a:t>
          </a:r>
          <a:r>
            <a:rPr lang="en-US" b="1" dirty="0" err="1"/>
            <a:t>Kinerja</a:t>
          </a:r>
          <a:endParaRPr lang="en-US" dirty="0"/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/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/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/>
            <a:t>Kepuasan</a:t>
          </a:r>
          <a:r>
            <a:rPr lang="en-US" b="1" dirty="0"/>
            <a:t> </a:t>
          </a:r>
          <a:r>
            <a:rPr lang="en-US" b="1" dirty="0" err="1"/>
            <a:t>Pengguna</a:t>
          </a:r>
          <a:endParaRPr lang="en-US" dirty="0"/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/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/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keberhasilan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/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ketidakberhasilan</a:t>
          </a:r>
          <a:r>
            <a:rPr lang="en-US" dirty="0"/>
            <a:t> </a:t>
          </a:r>
          <a:r>
            <a:rPr lang="en-US" dirty="0" err="1"/>
            <a:t>pencapaian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yang </a:t>
          </a:r>
          <a:r>
            <a:rPr lang="en-US" dirty="0" err="1"/>
            <a:t>telah</a:t>
          </a:r>
          <a:r>
            <a:rPr lang="en-US" dirty="0"/>
            <a:t> </a:t>
          </a:r>
          <a:r>
            <a:rPr lang="en-US" dirty="0" err="1"/>
            <a:t>ditetapkan</a:t>
          </a:r>
          <a:r>
            <a:rPr lang="en-US" dirty="0"/>
            <a:t>.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diukur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metoda</a:t>
          </a:r>
          <a:r>
            <a:rPr lang="en-US" dirty="0"/>
            <a:t> yang </a:t>
          </a:r>
          <a:r>
            <a:rPr lang="en-US" dirty="0" err="1"/>
            <a:t>tepat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hasilnya</a:t>
          </a:r>
          <a:r>
            <a:rPr lang="en-US" dirty="0"/>
            <a:t> </a:t>
          </a:r>
          <a:r>
            <a:rPr lang="en-US" dirty="0" err="1"/>
            <a:t>dianalisis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dievaluasi</a:t>
          </a:r>
          <a:r>
            <a:rPr lang="en-US" dirty="0"/>
            <a:t>.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terhadap</a:t>
          </a:r>
          <a:r>
            <a:rPr lang="en-US" dirty="0"/>
            <a:t>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identifikasi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,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pendukung</a:t>
          </a:r>
          <a:r>
            <a:rPr lang="en-US" dirty="0"/>
            <a:t> </a:t>
          </a:r>
          <a:r>
            <a:rPr lang="en-US" dirty="0" err="1"/>
            <a:t>keberhasilan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penghambat</a:t>
          </a:r>
          <a:r>
            <a:rPr lang="en-US" dirty="0"/>
            <a:t> </a:t>
          </a:r>
          <a:r>
            <a:rPr lang="en-US" dirty="0" err="1"/>
            <a:t>ketercapaian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singkat</a:t>
          </a:r>
          <a:r>
            <a:rPr lang="en-US" dirty="0"/>
            <a:t> </a:t>
          </a:r>
          <a:r>
            <a:rPr lang="en-US" dirty="0" err="1"/>
            <a:t>tindak</a:t>
          </a:r>
          <a:r>
            <a:rPr lang="en-US" dirty="0"/>
            <a:t> </a:t>
          </a:r>
          <a:r>
            <a:rPr lang="en-US" dirty="0" err="1"/>
            <a:t>lanjut</a:t>
          </a:r>
          <a:r>
            <a:rPr lang="en-US" dirty="0"/>
            <a:t> yang </a:t>
          </a:r>
          <a:r>
            <a:rPr lang="en-US" dirty="0" err="1"/>
            <a:t>akan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/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/>
        </a:p>
      </dgm:t>
    </dgm:pt>
    <dgm:pt modelId="{1AF54BCD-DCF4-4C18-9AB3-ECA1F57D8892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mengukur</a:t>
          </a:r>
          <a:r>
            <a:rPr lang="en-US" dirty="0"/>
            <a:t> </a:t>
          </a:r>
          <a:r>
            <a:rPr lang="en-US" dirty="0" err="1"/>
            <a:t>kepuasan</a:t>
          </a:r>
          <a:r>
            <a:rPr lang="en-US" dirty="0"/>
            <a:t> </a:t>
          </a:r>
          <a:r>
            <a:rPr lang="en-US" dirty="0" err="1"/>
            <a:t>luaran</a:t>
          </a:r>
          <a:r>
            <a:rPr lang="en-US" dirty="0"/>
            <a:t> </a:t>
          </a:r>
          <a:r>
            <a:rPr lang="en-US" dirty="0" err="1"/>
            <a:t>perguruan</a:t>
          </a:r>
          <a:r>
            <a:rPr lang="en-US" dirty="0"/>
            <a:t> </a:t>
          </a:r>
          <a:r>
            <a:rPr lang="en-US" dirty="0" err="1"/>
            <a:t>tinggi</a:t>
          </a:r>
          <a:r>
            <a:rPr lang="en-US" dirty="0"/>
            <a:t> (</a:t>
          </a:r>
          <a:r>
            <a:rPr lang="en-US" dirty="0" err="1"/>
            <a:t>pengguna</a:t>
          </a:r>
          <a:r>
            <a:rPr lang="en-US" dirty="0"/>
            <a:t> </a:t>
          </a:r>
          <a:r>
            <a:rPr lang="en-US" dirty="0" err="1"/>
            <a:t>lulusan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mitra</a:t>
          </a:r>
          <a:r>
            <a:rPr lang="en-US" dirty="0"/>
            <a:t>), </a:t>
          </a:r>
          <a:r>
            <a:rPr lang="en-US" dirty="0" err="1"/>
            <a:t>termasuk</a:t>
          </a:r>
          <a:r>
            <a:rPr lang="en-US" dirty="0"/>
            <a:t> </a:t>
          </a:r>
          <a:r>
            <a:rPr lang="en-US" dirty="0" err="1"/>
            <a:t>kejelasan</a:t>
          </a:r>
          <a:r>
            <a:rPr lang="en-US" dirty="0"/>
            <a:t> </a:t>
          </a:r>
          <a:r>
            <a:rPr lang="en-US" dirty="0" err="1"/>
            <a:t>instrumen</a:t>
          </a:r>
          <a:r>
            <a:rPr lang="en-US" dirty="0"/>
            <a:t> yang </a:t>
          </a:r>
          <a:r>
            <a:rPr lang="en-US" dirty="0" err="1"/>
            <a:t>digunakan</a:t>
          </a:r>
          <a:r>
            <a:rPr lang="en-US" dirty="0"/>
            <a:t>, </a:t>
          </a:r>
          <a:r>
            <a:rPr lang="en-US" dirty="0" err="1"/>
            <a:t>pelaksanaan</a:t>
          </a:r>
          <a:r>
            <a:rPr lang="en-US" dirty="0"/>
            <a:t>, </a:t>
          </a:r>
          <a:r>
            <a:rPr lang="en-US" dirty="0" err="1"/>
            <a:t>perekaman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datanya</a:t>
          </a:r>
          <a:r>
            <a:rPr lang="en-US" dirty="0"/>
            <a:t>.</a:t>
          </a:r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/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/>
        </a:p>
      </dgm:t>
    </dgm:pt>
    <dgm:pt modelId="{C6F0C9D9-01A8-4238-9CC1-2350319F1610}">
      <dgm:prSet/>
      <dgm:spPr/>
      <dgm:t>
        <a:bodyPr/>
        <a:lstStyle/>
        <a:p>
          <a:r>
            <a:rPr lang="en-US" b="1" dirty="0" err="1"/>
            <a:t>Penjaminan</a:t>
          </a:r>
          <a:r>
            <a:rPr lang="en-US" b="1" dirty="0"/>
            <a:t> </a:t>
          </a:r>
          <a:r>
            <a:rPr lang="en-US" b="1" dirty="0" err="1"/>
            <a:t>Mutu</a:t>
          </a:r>
          <a:r>
            <a:rPr lang="en-US" b="1" dirty="0"/>
            <a:t> </a:t>
          </a:r>
          <a:r>
            <a:rPr lang="en-US" b="1" dirty="0" err="1"/>
            <a:t>Mahasiswa</a:t>
          </a:r>
          <a:endParaRPr lang="en-US" dirty="0"/>
        </a:p>
      </dgm:t>
    </dgm:pt>
    <dgm:pt modelId="{178EE23C-302D-4BEA-8F99-E8A5C7BD99EE}" type="parTrans" cxnId="{ABDE4031-6171-4F18-BB6B-11466D5020C9}">
      <dgm:prSet/>
      <dgm:spPr/>
      <dgm:t>
        <a:bodyPr/>
        <a:lstStyle/>
        <a:p>
          <a:endParaRPr lang="en-US"/>
        </a:p>
      </dgm:t>
    </dgm:pt>
    <dgm:pt modelId="{5BA130C9-2CFE-484D-996D-5EB6CA4A8EB7}" type="sibTrans" cxnId="{ABDE4031-6171-4F18-BB6B-11466D5020C9}">
      <dgm:prSet/>
      <dgm:spPr/>
      <dgm:t>
        <a:bodyPr/>
        <a:lstStyle/>
        <a:p>
          <a:endParaRPr lang="en-US"/>
        </a:p>
      </dgm:t>
    </dgm:pt>
    <dgm:pt modelId="{2E837FCB-D90E-42CB-ADAA-04416AEEA113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penjaminan</a:t>
          </a:r>
          <a:r>
            <a:rPr lang="en-US" dirty="0"/>
            <a:t> </a:t>
          </a:r>
          <a:r>
            <a:rPr lang="en-US" dirty="0" err="1"/>
            <a:t>mutu</a:t>
          </a:r>
          <a:r>
            <a:rPr lang="en-US" dirty="0"/>
            <a:t> </a:t>
          </a:r>
          <a:r>
            <a:rPr lang="en-US" dirty="0" err="1"/>
            <a:t>keuangan</a:t>
          </a:r>
          <a:r>
            <a:rPr lang="en-US" dirty="0"/>
            <a:t>, </a:t>
          </a:r>
          <a:r>
            <a:rPr lang="en-US" dirty="0" err="1"/>
            <a:t>sarana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prasarana</a:t>
          </a:r>
          <a:r>
            <a:rPr lang="en-US" dirty="0"/>
            <a:t> yang </a:t>
          </a:r>
          <a:r>
            <a:rPr lang="en-US" dirty="0" err="1"/>
            <a:t>ditetapkan</a:t>
          </a:r>
          <a:r>
            <a:rPr lang="en-US" dirty="0"/>
            <a:t>, </a:t>
          </a:r>
          <a:r>
            <a:rPr lang="en-US" dirty="0" err="1"/>
            <a:t>dilaksanakan</a:t>
          </a:r>
          <a:r>
            <a:rPr lang="en-US" dirty="0"/>
            <a:t>, </a:t>
          </a:r>
          <a:r>
            <a:rPr lang="en-US" dirty="0" err="1"/>
            <a:t>hasilnya</a:t>
          </a:r>
          <a:r>
            <a:rPr lang="en-US" dirty="0"/>
            <a:t> </a:t>
          </a:r>
          <a:r>
            <a:rPr lang="en-US" dirty="0" err="1"/>
            <a:t>dievaluasi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dikendalikan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upaya</a:t>
          </a:r>
          <a:r>
            <a:rPr lang="en-US" dirty="0"/>
            <a:t> </a:t>
          </a:r>
          <a:r>
            <a:rPr lang="en-US" dirty="0" err="1"/>
            <a:t>peningkatan</a:t>
          </a:r>
          <a:r>
            <a:rPr lang="en-US" dirty="0"/>
            <a:t> </a:t>
          </a:r>
          <a:r>
            <a:rPr lang="en-US" dirty="0" err="1"/>
            <a:t>sesuai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siklus</a:t>
          </a:r>
          <a:r>
            <a:rPr lang="en-US" dirty="0"/>
            <a:t> PPEPP.</a:t>
          </a:r>
        </a:p>
      </dgm:t>
    </dgm:pt>
    <dgm:pt modelId="{5BD147DB-72C1-4CFB-B182-16D9CF713FCF}" type="parTrans" cxnId="{52603073-301E-4061-98CB-50A8F2E3B041}">
      <dgm:prSet/>
      <dgm:spPr/>
      <dgm:t>
        <a:bodyPr/>
        <a:lstStyle/>
        <a:p>
          <a:endParaRPr lang="en-US"/>
        </a:p>
      </dgm:t>
    </dgm:pt>
    <dgm:pt modelId="{0A11C26B-E033-431F-A1B3-A21797C63636}" type="sibTrans" cxnId="{52603073-301E-4061-98CB-50A8F2E3B041}">
      <dgm:prSet/>
      <dgm:spPr/>
      <dgm:t>
        <a:bodyPr/>
        <a:lstStyle/>
        <a:p>
          <a:endParaRPr lang="en-US"/>
        </a:p>
      </dgm:t>
    </dgm:pt>
    <dgm:pt modelId="{97C6B9AF-C4BB-4EF1-9A63-38393697B12A}">
      <dgm:prSet/>
      <dgm:spPr/>
      <dgm:t>
        <a:bodyPr/>
        <a:lstStyle/>
        <a:p>
          <a:r>
            <a:rPr lang="en-US" b="1" dirty="0" err="1"/>
            <a:t>Kesimpulan</a:t>
          </a:r>
          <a:r>
            <a:rPr lang="en-US" b="1" dirty="0"/>
            <a:t> </a:t>
          </a:r>
          <a:r>
            <a:rPr lang="en-US" b="1" dirty="0" err="1"/>
            <a:t>hasil</a:t>
          </a:r>
          <a:r>
            <a:rPr lang="en-US" b="1" dirty="0"/>
            <a:t> </a:t>
          </a:r>
          <a:r>
            <a:rPr lang="en-US" b="1" dirty="0" err="1"/>
            <a:t>evaluasi</a:t>
          </a:r>
          <a:r>
            <a:rPr lang="en-US" b="1" dirty="0"/>
            <a:t> </a:t>
          </a:r>
          <a:r>
            <a:rPr lang="en-US" b="1" dirty="0" err="1"/>
            <a:t>ketercapaian</a:t>
          </a:r>
          <a:r>
            <a:rPr lang="en-US" b="1" dirty="0"/>
            <a:t> </a:t>
          </a:r>
          <a:r>
            <a:rPr lang="en-US" b="1" dirty="0" err="1"/>
            <a:t>standar</a:t>
          </a:r>
          <a:r>
            <a:rPr lang="en-US" b="1" dirty="0"/>
            <a:t> </a:t>
          </a:r>
          <a:r>
            <a:rPr lang="en-US" b="1" dirty="0" err="1"/>
            <a:t>kemahasiswaan</a:t>
          </a:r>
          <a:r>
            <a:rPr lang="en-US" b="1" dirty="0"/>
            <a:t> </a:t>
          </a:r>
          <a:r>
            <a:rPr lang="en-US" b="1" dirty="0" err="1"/>
            <a:t>serta</a:t>
          </a:r>
          <a:r>
            <a:rPr lang="en-US" b="1" dirty="0"/>
            <a:t> </a:t>
          </a:r>
          <a:r>
            <a:rPr lang="en-US" b="1" dirty="0" err="1"/>
            <a:t>tindak</a:t>
          </a:r>
          <a:r>
            <a:rPr lang="en-US" b="1" dirty="0"/>
            <a:t> </a:t>
          </a:r>
          <a:r>
            <a:rPr lang="en-US" b="1" dirty="0" err="1"/>
            <a:t>lanjut</a:t>
          </a:r>
          <a:endParaRPr lang="en-US" dirty="0"/>
        </a:p>
      </dgm:t>
    </dgm:pt>
    <dgm:pt modelId="{DCC3DD3B-DCFD-4090-8E3F-AB0BA81D441D}" type="parTrans" cxnId="{94D74BC8-A557-46F9-9982-28C6BCFA21E2}">
      <dgm:prSet/>
      <dgm:spPr/>
      <dgm:t>
        <a:bodyPr/>
        <a:lstStyle/>
        <a:p>
          <a:endParaRPr lang="en-US"/>
        </a:p>
      </dgm:t>
    </dgm:pt>
    <dgm:pt modelId="{83B5F11E-F53D-41E9-968C-A4BC7E8BFA07}" type="sibTrans" cxnId="{94D74BC8-A557-46F9-9982-28C6BCFA21E2}">
      <dgm:prSet/>
      <dgm:spPr/>
      <dgm:t>
        <a:bodyPr/>
        <a:lstStyle/>
        <a:p>
          <a:endParaRPr lang="en-US"/>
        </a:p>
      </dgm:t>
    </dgm:pt>
    <dgm:pt modelId="{90240692-315F-486F-B575-46450F05A04A}">
      <dgm:prSet/>
      <dgm:spPr/>
      <dgm:t>
        <a:bodyPr/>
        <a:lstStyle/>
        <a:p>
          <a:r>
            <a:rPr lang="en-US" dirty="0" err="1"/>
            <a:t>Ringkasan</a:t>
          </a:r>
          <a:r>
            <a:rPr lang="en-US" dirty="0"/>
            <a:t> </a:t>
          </a:r>
          <a:r>
            <a:rPr lang="en-US" dirty="0" err="1"/>
            <a:t>dari</a:t>
          </a:r>
          <a:r>
            <a:rPr lang="en-US" dirty="0"/>
            <a:t>: </a:t>
          </a:r>
          <a:r>
            <a:rPr lang="en-US" dirty="0" err="1"/>
            <a:t>pemosisian</a:t>
          </a:r>
          <a:r>
            <a:rPr lang="en-US" dirty="0"/>
            <a:t>, </a:t>
          </a:r>
          <a:r>
            <a:rPr lang="en-US" dirty="0" err="1"/>
            <a:t>masalah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rencana</a:t>
          </a:r>
          <a:r>
            <a:rPr lang="en-US" dirty="0"/>
            <a:t> </a:t>
          </a:r>
          <a:r>
            <a:rPr lang="en-US" dirty="0" err="1"/>
            <a:t>perbaikan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 </a:t>
          </a:r>
          <a:r>
            <a:rPr lang="en-US" dirty="0" err="1"/>
            <a:t>keuangan</a:t>
          </a:r>
          <a:r>
            <a:rPr lang="en-US" dirty="0"/>
            <a:t>, </a:t>
          </a:r>
          <a:r>
            <a:rPr lang="en-US" dirty="0" err="1"/>
            <a:t>sarana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prasarana</a:t>
          </a:r>
          <a:r>
            <a:rPr lang="en-US" dirty="0"/>
            <a:t> </a:t>
          </a:r>
        </a:p>
      </dgm:t>
    </dgm:pt>
    <dgm:pt modelId="{EC530F32-F71F-4119-A454-ADD738B46708}" type="parTrans" cxnId="{C310859F-CEF8-4DCA-9315-7A4846C8A1AD}">
      <dgm:prSet/>
      <dgm:spPr/>
      <dgm:t>
        <a:bodyPr/>
        <a:lstStyle/>
        <a:p>
          <a:endParaRPr lang="en-US"/>
        </a:p>
      </dgm:t>
    </dgm:pt>
    <dgm:pt modelId="{51B533DB-7592-4544-987C-EE59B694751F}" type="sibTrans" cxnId="{C310859F-CEF8-4DCA-9315-7A4846C8A1AD}">
      <dgm:prSet/>
      <dgm:spPr/>
      <dgm:t>
        <a:bodyPr/>
        <a:lstStyle/>
        <a:p>
          <a:endParaRPr lang="en-US"/>
        </a:p>
      </dgm:t>
    </dgm:pt>
    <dgm:pt modelId="{139EFBB3-AEA7-4F75-9144-1EC56B7F8F54}">
      <dgm:prSet/>
      <dgm:spPr/>
      <dgm:t>
        <a:bodyPr/>
        <a:lstStyle/>
        <a:p>
          <a:r>
            <a:rPr lang="en-US" dirty="0" err="1"/>
            <a:t>Ketersediaan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tentang</a:t>
          </a:r>
          <a:r>
            <a:rPr lang="en-US" dirty="0"/>
            <a:t> </a:t>
          </a:r>
          <a:r>
            <a:rPr lang="en-US" dirty="0" err="1"/>
            <a:t>hasil</a:t>
          </a:r>
          <a:r>
            <a:rPr lang="en-US" dirty="0"/>
            <a:t> </a:t>
          </a:r>
          <a:r>
            <a:rPr lang="en-US" dirty="0" err="1"/>
            <a:t>pengukuran</a:t>
          </a:r>
          <a:r>
            <a:rPr lang="en-US" dirty="0"/>
            <a:t> </a:t>
          </a:r>
          <a:r>
            <a:rPr lang="en-US" dirty="0" err="1"/>
            <a:t>kepuasan</a:t>
          </a:r>
          <a:r>
            <a:rPr lang="en-US" dirty="0"/>
            <a:t> </a:t>
          </a:r>
          <a:r>
            <a:rPr lang="en-US" dirty="0" err="1"/>
            <a:t>pengguna</a:t>
          </a:r>
          <a:r>
            <a:rPr lang="en-US" dirty="0"/>
            <a:t> yang </a:t>
          </a:r>
          <a:r>
            <a:rPr lang="en-US" dirty="0" err="1"/>
            <a:t>dilaksanakan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konsisten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ditindaklanjuti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berkala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tersistem</a:t>
          </a:r>
          <a:r>
            <a:rPr lang="en-US" dirty="0"/>
            <a:t>.</a:t>
          </a:r>
        </a:p>
      </dgm:t>
    </dgm:pt>
    <dgm:pt modelId="{7BE5EADE-F8F7-4288-B027-9CB6AE395766}" type="parTrans" cxnId="{1AD5C9D3-17A0-49BE-A1A6-264709E75019}">
      <dgm:prSet/>
      <dgm:spPr/>
      <dgm:t>
        <a:bodyPr/>
        <a:lstStyle/>
        <a:p>
          <a:endParaRPr lang="en-US"/>
        </a:p>
      </dgm:t>
    </dgm:pt>
    <dgm:pt modelId="{4C7FF3A5-D294-41CB-8F15-4E2A72B85921}" type="sibTrans" cxnId="{1AD5C9D3-17A0-49BE-A1A6-264709E75019}">
      <dgm:prSet/>
      <dgm:spPr/>
      <dgm:t>
        <a:bodyPr/>
        <a:lstStyle/>
        <a:p>
          <a:endParaRPr lang="en-US"/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9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9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9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9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9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9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9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9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9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9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9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9">
        <dgm:presLayoutVars>
          <dgm:bulletEnabled val="1"/>
        </dgm:presLayoutVars>
      </dgm:prSet>
      <dgm:spPr/>
    </dgm:pt>
    <dgm:pt modelId="{2B77AAD6-6F7A-4184-95FE-A99485CDABC4}" type="pres">
      <dgm:prSet presAssocID="{C6F0C9D9-01A8-4238-9CC1-2350319F1610}" presName="parentText" presStyleLbl="node1" presStyleIdx="6" presStyleCnt="9">
        <dgm:presLayoutVars>
          <dgm:chMax val="0"/>
          <dgm:bulletEnabled val="1"/>
        </dgm:presLayoutVars>
      </dgm:prSet>
      <dgm:spPr/>
    </dgm:pt>
    <dgm:pt modelId="{12D3B0C4-5A49-402C-A73C-31D49B9D651D}" type="pres">
      <dgm:prSet presAssocID="{C6F0C9D9-01A8-4238-9CC1-2350319F1610}" presName="childText" presStyleLbl="revTx" presStyleIdx="6" presStyleCnt="9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7" presStyleCnt="9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7" presStyleCnt="9">
        <dgm:presLayoutVars>
          <dgm:bulletEnabled val="1"/>
        </dgm:presLayoutVars>
      </dgm:prSet>
      <dgm:spPr/>
    </dgm:pt>
    <dgm:pt modelId="{EC187767-1E1E-44F1-B655-FC6822E2F3C7}" type="pres">
      <dgm:prSet presAssocID="{97C6B9AF-C4BB-4EF1-9A63-38393697B12A}" presName="parentText" presStyleLbl="node1" presStyleIdx="8" presStyleCnt="9">
        <dgm:presLayoutVars>
          <dgm:chMax val="0"/>
          <dgm:bulletEnabled val="1"/>
        </dgm:presLayoutVars>
      </dgm:prSet>
      <dgm:spPr/>
    </dgm:pt>
    <dgm:pt modelId="{C70DD2C8-ECB3-4C03-9359-C9B55E68D106}" type="pres">
      <dgm:prSet presAssocID="{97C6B9AF-C4BB-4EF1-9A63-38393697B12A}" presName="childText" presStyleLbl="revTx" presStyleIdx="8" presStyleCnt="9">
        <dgm:presLayoutVars>
          <dgm:bulletEnabled val="1"/>
        </dgm:presLayoutVars>
      </dgm:prSet>
      <dgm:spPr/>
    </dgm:pt>
  </dgm:ptLst>
  <dgm:cxnLst>
    <dgm:cxn modelId="{62EB0701-54CE-47BB-B9F0-A76E04E6CEFF}" type="presOf" srcId="{F57E9E73-A8B8-47A2-8E84-9AD21A984C92}" destId="{9DC30CB3-5443-4E4F-8798-717384E476F7}" srcOrd="0" destOrd="0" presId="urn:microsoft.com/office/officeart/2005/8/layout/vList2"/>
    <dgm:cxn modelId="{5D199A06-D8DF-470E-B6EC-F4612194ED02}" type="presOf" srcId="{97C6B9AF-C4BB-4EF1-9A63-38393697B12A}" destId="{EC187767-1E1E-44F1-B655-FC6822E2F3C7}" srcOrd="0" destOrd="0" presId="urn:microsoft.com/office/officeart/2005/8/layout/vList2"/>
    <dgm:cxn modelId="{35DD960C-E8A2-43CC-B28B-AD560901D758}" type="presOf" srcId="{DD2B1AB2-1DE7-407C-9008-2F1CB47717DB}" destId="{7438BCAD-2F7D-41A1-8E95-AE8439AF2BF6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80279925-3682-4D51-B230-25F00069E0CA}" type="presOf" srcId="{C6F0C9D9-01A8-4238-9CC1-2350319F1610}" destId="{2B77AAD6-6F7A-4184-95FE-A99485CDABC4}" srcOrd="0" destOrd="0" presId="urn:microsoft.com/office/officeart/2005/8/layout/vList2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A7B1382E-AC9F-4479-BFF5-AD295CEC8D4F}" type="presOf" srcId="{DF1AA189-DE56-4899-82F1-BBAA4A7CAA49}" destId="{D2D630EE-C109-4E93-BA07-03321C5EAE52}" srcOrd="0" destOrd="0" presId="urn:microsoft.com/office/officeart/2005/8/layout/vList2"/>
    <dgm:cxn modelId="{E649CA2F-409A-4B3B-86AA-F87FDF66719A}" type="presOf" srcId="{D940A34E-2E46-4615-94B9-D998A3085696}" destId="{2DEDA631-A163-4BBA-9953-02E40868F95B}" srcOrd="0" destOrd="0" presId="urn:microsoft.com/office/officeart/2005/8/layout/vList2"/>
    <dgm:cxn modelId="{ABDE4031-6171-4F18-BB6B-11466D5020C9}" srcId="{03E037EB-70E4-4487-87F8-735C98E42FA2}" destId="{C6F0C9D9-01A8-4238-9CC1-2350319F1610}" srcOrd="6" destOrd="0" parTransId="{178EE23C-302D-4BEA-8F99-E8A5C7BD99EE}" sibTransId="{5BA130C9-2CFE-484D-996D-5EB6CA4A8EB7}"/>
    <dgm:cxn modelId="{AAD56360-0C93-4674-B766-A8F2B544C8E9}" type="presOf" srcId="{E973707A-9B0D-4141-9A4E-A1DE3E432894}" destId="{3A0457DA-DDB8-4110-925B-CFA3955C25B0}" srcOrd="0" destOrd="0" presId="urn:microsoft.com/office/officeart/2005/8/layout/vList2"/>
    <dgm:cxn modelId="{3ADAD045-DC49-4696-9D6A-D216FFF91B80}" type="presOf" srcId="{62D0B233-7941-45DF-965D-76C035B08835}" destId="{B743F4D8-190D-4A42-998B-34D5037B107C}" srcOrd="0" destOrd="0" presId="urn:microsoft.com/office/officeart/2005/8/layout/vList2"/>
    <dgm:cxn modelId="{C4EED067-56A4-409C-9C71-6FDA46F6EBC9}" type="presOf" srcId="{19A39D42-6085-4EFA-BCD6-32FF9BA2B3CA}" destId="{D6978E3E-6F50-4722-857B-924D7D7BF191}" srcOrd="0" destOrd="0" presId="urn:microsoft.com/office/officeart/2005/8/layout/vList2"/>
    <dgm:cxn modelId="{C39CAC6F-31D1-4006-BDBE-46AA254A27AC}" srcId="{03E037EB-70E4-4487-87F8-735C98E42FA2}" destId="{E973707A-9B0D-4141-9A4E-A1DE3E432894}" srcOrd="7" destOrd="0" parTransId="{F1ED6F88-FFFC-4DE0-B00D-DED7F109DD83}" sibTransId="{F95A84A8-778D-420D-B6DD-392044ABF5C0}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6F9C2D70-5434-4D3B-87B7-06DE1312BF93}" type="presOf" srcId="{489E8178-38B9-4004-ABDE-7EFCA511135D}" destId="{0C6250E1-16C7-4468-9673-D02DD1169685}" srcOrd="0" destOrd="0" presId="urn:microsoft.com/office/officeart/2005/8/layout/vList2"/>
    <dgm:cxn modelId="{52603073-301E-4061-98CB-50A8F2E3B041}" srcId="{C6F0C9D9-01A8-4238-9CC1-2350319F1610}" destId="{2E837FCB-D90E-42CB-ADAA-04416AEEA113}" srcOrd="0" destOrd="0" parTransId="{5BD147DB-72C1-4CFB-B182-16D9CF713FCF}" sibTransId="{0A11C26B-E033-431F-A1B3-A21797C63636}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7D291454-E700-4D09-8DF9-3BC505244086}" type="presOf" srcId="{1AF54BCD-DCF4-4C18-9AB3-ECA1F57D8892}" destId="{5B4B98BC-F355-4510-8CCF-F032AE7AC684}" srcOrd="0" destOrd="0" presId="urn:microsoft.com/office/officeart/2005/8/layout/vList2"/>
    <dgm:cxn modelId="{67136656-78D9-4D44-8B31-FAD449F8A95A}" type="presOf" srcId="{D4E3E2BC-E1FC-4A7B-961E-2F587B2B0B6F}" destId="{EC95F453-F64D-43CF-93BF-7EB0427E952A}" srcOrd="0" destOrd="0" presId="urn:microsoft.com/office/officeart/2005/8/layout/vList2"/>
    <dgm:cxn modelId="{24305F57-5378-467F-B615-0D8C0DB01C92}" type="presOf" srcId="{C487581C-005D-430B-937C-F362DD2B43CC}" destId="{BB10665E-3681-48AF-8D13-2B8A0C41A91D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CFAD0D9A-7A01-4349-8B5F-0B0B7CD2B711}" type="presOf" srcId="{90240692-315F-486F-B575-46450F05A04A}" destId="{C70DD2C8-ECB3-4C03-9359-C9B55E68D106}" srcOrd="0" destOrd="0" presId="urn:microsoft.com/office/officeart/2005/8/layout/vList2"/>
    <dgm:cxn modelId="{C310859F-CEF8-4DCA-9315-7A4846C8A1AD}" srcId="{97C6B9AF-C4BB-4EF1-9A63-38393697B12A}" destId="{90240692-315F-486F-B575-46450F05A04A}" srcOrd="0" destOrd="0" parTransId="{EC530F32-F71F-4119-A454-ADD738B46708}" sibTransId="{51B533DB-7592-4544-987C-EE59B694751F}"/>
    <dgm:cxn modelId="{456151A4-2A4D-440D-9005-FA43B3674344}" type="presOf" srcId="{2E837FCB-D90E-42CB-ADAA-04416AEEA113}" destId="{12D3B0C4-5A49-402C-A73C-31D49B9D651D}" srcOrd="0" destOrd="0" presId="urn:microsoft.com/office/officeart/2005/8/layout/vList2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6821FFAF-1DA4-438D-AC07-2712447B2167}" type="presOf" srcId="{16D16AA4-869D-4C19-921F-BF1164470351}" destId="{23F3AF34-2715-49E5-9F52-529EF0CC3006}" srcOrd="0" destOrd="0" presId="urn:microsoft.com/office/officeart/2005/8/layout/vList2"/>
    <dgm:cxn modelId="{3A6EA3B6-07A1-4122-93B6-47585AC4CBD0}" type="presOf" srcId="{AC004A76-C47A-4985-977E-F786F3E662A8}" destId="{F7AFCEDC-DACF-487F-B7ED-E0728F7D7B31}" srcOrd="0" destOrd="0" presId="urn:microsoft.com/office/officeart/2005/8/layout/vList2"/>
    <dgm:cxn modelId="{880F7EBF-866A-466B-B660-2A250168AD2A}" type="presOf" srcId="{139EFBB3-AEA7-4F75-9144-1EC56B7F8F54}" destId="{5B4B98BC-F355-4510-8CCF-F032AE7AC684}" srcOrd="0" destOrd="1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94D74BC8-A557-46F9-9982-28C6BCFA21E2}" srcId="{03E037EB-70E4-4487-87F8-735C98E42FA2}" destId="{97C6B9AF-C4BB-4EF1-9A63-38393697B12A}" srcOrd="8" destOrd="0" parTransId="{DCC3DD3B-DCFD-4090-8E3F-AB0BA81D441D}" sibTransId="{83B5F11E-F53D-41E9-968C-A4BC7E8BFA07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1AD5C9D3-17A0-49BE-A1A6-264709E75019}" srcId="{E973707A-9B0D-4141-9A4E-A1DE3E432894}" destId="{139EFBB3-AEA7-4F75-9144-1EC56B7F8F54}" srcOrd="1" destOrd="0" parTransId="{7BE5EADE-F8F7-4288-B027-9CB6AE395766}" sibTransId="{4C7FF3A5-D294-41CB-8F15-4E2A72B85921}"/>
    <dgm:cxn modelId="{0A78FDDA-E4E0-4D8F-BB02-4AB509BEA5FD}" type="presOf" srcId="{03E037EB-70E4-4487-87F8-735C98E42FA2}" destId="{646DFA94-3461-4F5C-B256-ABA727A9510A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D4BFDCF8-348C-4489-8C08-12C82B634695}" type="presOf" srcId="{BF64CC27-FD5E-4CCC-8AB1-0BA352B162E4}" destId="{A730551C-AD14-47EA-8567-2FF41910E193}" srcOrd="0" destOrd="0" presId="urn:microsoft.com/office/officeart/2005/8/layout/vList2"/>
    <dgm:cxn modelId="{D6E58724-C8F6-4929-A5C0-58535E06A9D6}" type="presParOf" srcId="{646DFA94-3461-4F5C-B256-ABA727A9510A}" destId="{EC95F453-F64D-43CF-93BF-7EB0427E952A}" srcOrd="0" destOrd="0" presId="urn:microsoft.com/office/officeart/2005/8/layout/vList2"/>
    <dgm:cxn modelId="{C017A8DB-A376-40A0-9185-4A68E1363777}" type="presParOf" srcId="{646DFA94-3461-4F5C-B256-ABA727A9510A}" destId="{9DC30CB3-5443-4E4F-8798-717384E476F7}" srcOrd="1" destOrd="0" presId="urn:microsoft.com/office/officeart/2005/8/layout/vList2"/>
    <dgm:cxn modelId="{E013DA23-BE19-4BB9-BBA3-B92E87ED4E4D}" type="presParOf" srcId="{646DFA94-3461-4F5C-B256-ABA727A9510A}" destId="{BB10665E-3681-48AF-8D13-2B8A0C41A91D}" srcOrd="2" destOrd="0" presId="urn:microsoft.com/office/officeart/2005/8/layout/vList2"/>
    <dgm:cxn modelId="{130BE3C2-45A5-427E-A42C-F76B409D6BEE}" type="presParOf" srcId="{646DFA94-3461-4F5C-B256-ABA727A9510A}" destId="{B743F4D8-190D-4A42-998B-34D5037B107C}" srcOrd="3" destOrd="0" presId="urn:microsoft.com/office/officeart/2005/8/layout/vList2"/>
    <dgm:cxn modelId="{85116755-E1A3-49CF-87A1-3635987F8572}" type="presParOf" srcId="{646DFA94-3461-4F5C-B256-ABA727A9510A}" destId="{0C6250E1-16C7-4468-9673-D02DD1169685}" srcOrd="4" destOrd="0" presId="urn:microsoft.com/office/officeart/2005/8/layout/vList2"/>
    <dgm:cxn modelId="{5FEDB65A-A42E-4D9D-9334-0B71DEF7B1FA}" type="presParOf" srcId="{646DFA94-3461-4F5C-B256-ABA727A9510A}" destId="{7438BCAD-2F7D-41A1-8E95-AE8439AF2BF6}" srcOrd="5" destOrd="0" presId="urn:microsoft.com/office/officeart/2005/8/layout/vList2"/>
    <dgm:cxn modelId="{65D3D7BC-5126-409C-9EE0-5CD51C3D28B2}" type="presParOf" srcId="{646DFA94-3461-4F5C-B256-ABA727A9510A}" destId="{D6978E3E-6F50-4722-857B-924D7D7BF191}" srcOrd="6" destOrd="0" presId="urn:microsoft.com/office/officeart/2005/8/layout/vList2"/>
    <dgm:cxn modelId="{0B0816E5-8BEE-401A-B316-1B8CC087462D}" type="presParOf" srcId="{646DFA94-3461-4F5C-B256-ABA727A9510A}" destId="{F7AFCEDC-DACF-487F-B7ED-E0728F7D7B31}" srcOrd="7" destOrd="0" presId="urn:microsoft.com/office/officeart/2005/8/layout/vList2"/>
    <dgm:cxn modelId="{700B994E-E690-4AA5-BAD9-C21E772518DD}" type="presParOf" srcId="{646DFA94-3461-4F5C-B256-ABA727A9510A}" destId="{2DEDA631-A163-4BBA-9953-02E40868F95B}" srcOrd="8" destOrd="0" presId="urn:microsoft.com/office/officeart/2005/8/layout/vList2"/>
    <dgm:cxn modelId="{D84524F3-E6A6-48E3-A1C6-EB2D1BC73949}" type="presParOf" srcId="{646DFA94-3461-4F5C-B256-ABA727A9510A}" destId="{A730551C-AD14-47EA-8567-2FF41910E193}" srcOrd="9" destOrd="0" presId="urn:microsoft.com/office/officeart/2005/8/layout/vList2"/>
    <dgm:cxn modelId="{952040ED-D5EA-4CBE-A3F3-7551F1BFDF4E}" type="presParOf" srcId="{646DFA94-3461-4F5C-B256-ABA727A9510A}" destId="{D2D630EE-C109-4E93-BA07-03321C5EAE52}" srcOrd="10" destOrd="0" presId="urn:microsoft.com/office/officeart/2005/8/layout/vList2"/>
    <dgm:cxn modelId="{B42B0DFF-D6C6-487D-828B-7E9B9C5C56E7}" type="presParOf" srcId="{646DFA94-3461-4F5C-B256-ABA727A9510A}" destId="{23F3AF34-2715-49E5-9F52-529EF0CC3006}" srcOrd="11" destOrd="0" presId="urn:microsoft.com/office/officeart/2005/8/layout/vList2"/>
    <dgm:cxn modelId="{63D4558A-A4D1-4B93-9422-7FB0BB764D83}" type="presParOf" srcId="{646DFA94-3461-4F5C-B256-ABA727A9510A}" destId="{2B77AAD6-6F7A-4184-95FE-A99485CDABC4}" srcOrd="12" destOrd="0" presId="urn:microsoft.com/office/officeart/2005/8/layout/vList2"/>
    <dgm:cxn modelId="{79AAD42A-F014-4E5D-8EC4-42DD3125EFC0}" type="presParOf" srcId="{646DFA94-3461-4F5C-B256-ABA727A9510A}" destId="{12D3B0C4-5A49-402C-A73C-31D49B9D651D}" srcOrd="13" destOrd="0" presId="urn:microsoft.com/office/officeart/2005/8/layout/vList2"/>
    <dgm:cxn modelId="{D96BACBC-B0B4-4817-89E9-8461E73C1C56}" type="presParOf" srcId="{646DFA94-3461-4F5C-B256-ABA727A9510A}" destId="{3A0457DA-DDB8-4110-925B-CFA3955C25B0}" srcOrd="14" destOrd="0" presId="urn:microsoft.com/office/officeart/2005/8/layout/vList2"/>
    <dgm:cxn modelId="{33861DF5-8B75-465C-8508-CBAC4C6BFA07}" type="presParOf" srcId="{646DFA94-3461-4F5C-B256-ABA727A9510A}" destId="{5B4B98BC-F355-4510-8CCF-F032AE7AC684}" srcOrd="15" destOrd="0" presId="urn:microsoft.com/office/officeart/2005/8/layout/vList2"/>
    <dgm:cxn modelId="{5303928E-23DE-406E-8CBD-E819C53DA58B}" type="presParOf" srcId="{646DFA94-3461-4F5C-B256-ABA727A9510A}" destId="{EC187767-1E1E-44F1-B655-FC6822E2F3C7}" srcOrd="16" destOrd="0" presId="urn:microsoft.com/office/officeart/2005/8/layout/vList2"/>
    <dgm:cxn modelId="{8AC16A47-5EAD-4E4D-BD14-84E48EEA4B8F}" type="presParOf" srcId="{646DFA94-3461-4F5C-B256-ABA727A9510A}" destId="{C70DD2C8-ECB3-4C03-9359-C9B55E68D106}" srcOrd="1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/>
            <a:t>Latar</a:t>
          </a:r>
          <a:r>
            <a:rPr lang="en-US" b="1" dirty="0"/>
            <a:t> </a:t>
          </a:r>
          <a:r>
            <a:rPr lang="en-US" b="1" dirty="0" err="1"/>
            <a:t>Belakang</a:t>
          </a:r>
          <a:endParaRPr lang="en-US" dirty="0"/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/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/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latar</a:t>
          </a:r>
          <a:r>
            <a:rPr lang="en-US" dirty="0"/>
            <a:t> </a:t>
          </a:r>
          <a:r>
            <a:rPr lang="en-US" dirty="0" err="1"/>
            <a:t>belakang</a:t>
          </a:r>
          <a:r>
            <a:rPr lang="en-US" dirty="0"/>
            <a:t>, </a:t>
          </a:r>
          <a:r>
            <a:rPr lang="en-US" dirty="0" err="1"/>
            <a:t>tujuan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rasional</a:t>
          </a:r>
          <a:r>
            <a:rPr lang="en-US" dirty="0"/>
            <a:t> </a:t>
          </a:r>
          <a:r>
            <a:rPr lang="en-US" dirty="0" err="1"/>
            <a:t>penetapan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</a:t>
          </a:r>
          <a:r>
            <a:rPr lang="en-US" dirty="0" err="1"/>
            <a:t>pendidikan</a:t>
          </a:r>
          <a:r>
            <a:rPr lang="en-US" dirty="0"/>
            <a:t> </a:t>
          </a:r>
          <a:r>
            <a:rPr lang="en-US" dirty="0" err="1"/>
            <a:t>tinggi</a:t>
          </a:r>
          <a:r>
            <a:rPr lang="en-US" dirty="0"/>
            <a:t> </a:t>
          </a:r>
          <a:r>
            <a:rPr lang="en-US" dirty="0" err="1"/>
            <a:t>terkait</a:t>
          </a:r>
          <a:r>
            <a:rPr lang="en-US" dirty="0"/>
            <a:t> </a:t>
          </a:r>
          <a:r>
            <a:rPr lang="en-US" dirty="0" err="1"/>
            <a:t>pendidikan</a:t>
          </a:r>
          <a:r>
            <a:rPr lang="en-US" dirty="0"/>
            <a:t> yang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kurikulum</a:t>
          </a:r>
          <a:r>
            <a:rPr lang="en-US" dirty="0"/>
            <a:t>, </a:t>
          </a:r>
          <a:r>
            <a:rPr lang="en-US" dirty="0" err="1"/>
            <a:t>pembelajaran</a:t>
          </a:r>
          <a:r>
            <a:rPr lang="en-US" dirty="0"/>
            <a:t>, </a:t>
          </a:r>
          <a:r>
            <a:rPr lang="en-US" dirty="0" err="1"/>
            <a:t>integrasi</a:t>
          </a:r>
          <a:r>
            <a:rPr lang="en-US" dirty="0"/>
            <a:t> </a:t>
          </a:r>
          <a:r>
            <a:rPr lang="en-US" dirty="0" err="1"/>
            <a:t>kegiatan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 </a:t>
          </a:r>
          <a:r>
            <a:rPr lang="en-US" dirty="0" err="1"/>
            <a:t>dalam</a:t>
          </a:r>
          <a:r>
            <a:rPr lang="en-US" dirty="0"/>
            <a:t> </a:t>
          </a:r>
          <a:r>
            <a:rPr lang="en-US" dirty="0" err="1"/>
            <a:t>pembelajaran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suasana</a:t>
          </a:r>
          <a:r>
            <a:rPr lang="en-US" dirty="0"/>
            <a:t> </a:t>
          </a:r>
          <a:r>
            <a:rPr lang="en-US" dirty="0" err="1"/>
            <a:t>akademik</a:t>
          </a:r>
          <a:r>
            <a:rPr lang="en-US" dirty="0"/>
            <a:t>.</a:t>
          </a:r>
          <a:endParaRPr lang="en-US" b="0" dirty="0">
            <a:latin typeface="+mn-lt"/>
          </a:endParaRPr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/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/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/>
            <a:t>Kebijakan</a:t>
          </a:r>
          <a:endParaRPr lang="en-US" dirty="0"/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/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/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dokumen</a:t>
          </a:r>
          <a:r>
            <a:rPr lang="en-US" dirty="0"/>
            <a:t> formal </a:t>
          </a:r>
          <a:r>
            <a:rPr lang="en-US" dirty="0" err="1"/>
            <a:t>kebijakan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panduan</a:t>
          </a:r>
          <a:r>
            <a:rPr lang="en-US" dirty="0"/>
            <a:t> </a:t>
          </a:r>
          <a:r>
            <a:rPr lang="en-US" dirty="0" err="1"/>
            <a:t>pendidikan</a:t>
          </a:r>
          <a:r>
            <a:rPr lang="en-US" dirty="0"/>
            <a:t> yang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tujuan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sasaran</a:t>
          </a:r>
          <a:r>
            <a:rPr lang="en-US" dirty="0"/>
            <a:t> </a:t>
          </a:r>
          <a:r>
            <a:rPr lang="en-US" dirty="0" err="1"/>
            <a:t>pendidikan</a:t>
          </a:r>
          <a:r>
            <a:rPr lang="en-US" dirty="0"/>
            <a:t>, </a:t>
          </a:r>
          <a:r>
            <a:rPr lang="en-US" dirty="0" err="1"/>
            <a:t>strategi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metode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mencapainya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instrumen</a:t>
          </a:r>
          <a:r>
            <a:rPr lang="en-US" dirty="0"/>
            <a:t> 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cara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mengukur</a:t>
          </a:r>
          <a:r>
            <a:rPr lang="en-US" dirty="0"/>
            <a:t> </a:t>
          </a:r>
          <a:r>
            <a:rPr lang="en-US" dirty="0" err="1"/>
            <a:t>efektivitasnya</a:t>
          </a:r>
          <a:r>
            <a:rPr lang="en-US" dirty="0"/>
            <a:t>.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/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/>
        </a:p>
      </dgm:t>
    </dgm:pt>
    <dgm:pt modelId="{489E8178-38B9-4004-ABDE-7EFCA511135D}">
      <dgm:prSet custT="1"/>
      <dgm:spPr/>
      <dgm:t>
        <a:bodyPr/>
        <a:lstStyle/>
        <a:p>
          <a:pPr rtl="0"/>
          <a:r>
            <a:rPr lang="en-US" sz="900" b="1" dirty="0" err="1"/>
            <a:t>Mekanisme</a:t>
          </a:r>
          <a:r>
            <a:rPr lang="en-US" sz="900" b="1" dirty="0"/>
            <a:t> </a:t>
          </a:r>
          <a:r>
            <a:rPr lang="en-US" sz="900" b="1" dirty="0" err="1"/>
            <a:t>Penetapan</a:t>
          </a:r>
          <a:r>
            <a:rPr lang="en-US" sz="900" b="1" dirty="0"/>
            <a:t> </a:t>
          </a:r>
          <a:r>
            <a:rPr lang="en-US" sz="900" b="1" dirty="0" err="1"/>
            <a:t>dan</a:t>
          </a:r>
          <a:r>
            <a:rPr lang="en-US" sz="900" b="1" dirty="0"/>
            <a:t> </a:t>
          </a:r>
          <a:r>
            <a:rPr lang="en-US" sz="900" b="1" dirty="0" err="1"/>
            <a:t>Strategi</a:t>
          </a:r>
          <a:r>
            <a:rPr lang="en-US" sz="900" b="1" dirty="0"/>
            <a:t> </a:t>
          </a:r>
          <a:r>
            <a:rPr lang="en-US" sz="900" b="1" dirty="0" err="1"/>
            <a:t>Pencapaian</a:t>
          </a:r>
          <a:r>
            <a:rPr lang="en-US" sz="900" b="1" dirty="0"/>
            <a:t> </a:t>
          </a:r>
          <a:r>
            <a:rPr lang="en-US" sz="900" b="1" dirty="0" err="1"/>
            <a:t>Standar</a:t>
          </a:r>
          <a:endParaRPr lang="en-US" sz="900" dirty="0"/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/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/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/>
            <a:t>Mekanisme</a:t>
          </a:r>
          <a:r>
            <a:rPr lang="en-US" dirty="0"/>
            <a:t> </a:t>
          </a:r>
          <a:r>
            <a:rPr lang="en-US" dirty="0" err="1"/>
            <a:t>penetapan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</a:t>
          </a:r>
          <a:r>
            <a:rPr lang="en-US" dirty="0" err="1"/>
            <a:t>pendidikan</a:t>
          </a:r>
          <a:r>
            <a:rPr lang="en-US" dirty="0"/>
            <a:t> di PT yang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isi</a:t>
          </a:r>
          <a:r>
            <a:rPr lang="en-US" dirty="0"/>
            <a:t> </a:t>
          </a:r>
          <a:r>
            <a:rPr lang="en-US" dirty="0" err="1"/>
            <a:t>pembelajaran</a:t>
          </a:r>
          <a:r>
            <a:rPr lang="en-US" dirty="0"/>
            <a:t> (</a:t>
          </a:r>
          <a:r>
            <a:rPr lang="en-US" dirty="0" err="1"/>
            <a:t>kurikulum</a:t>
          </a:r>
          <a:r>
            <a:rPr lang="en-US" dirty="0"/>
            <a:t>), proses </a:t>
          </a:r>
          <a:r>
            <a:rPr lang="en-US" dirty="0" err="1"/>
            <a:t>pembelajaran</a:t>
          </a:r>
          <a:r>
            <a:rPr lang="en-US" dirty="0"/>
            <a:t> (</a:t>
          </a:r>
          <a:r>
            <a:rPr lang="en-US" dirty="0" err="1"/>
            <a:t>pembelajaran</a:t>
          </a:r>
          <a:r>
            <a:rPr lang="en-US" dirty="0"/>
            <a:t>, </a:t>
          </a:r>
          <a:r>
            <a:rPr lang="en-US" dirty="0" err="1"/>
            <a:t>suasana</a:t>
          </a:r>
          <a:r>
            <a:rPr lang="en-US" dirty="0"/>
            <a:t> </a:t>
          </a:r>
          <a:r>
            <a:rPr lang="en-US" dirty="0" err="1"/>
            <a:t>akademik</a:t>
          </a:r>
          <a:r>
            <a:rPr lang="en-US" dirty="0"/>
            <a:t>, </a:t>
          </a:r>
          <a:r>
            <a:rPr lang="en-US" dirty="0" err="1"/>
            <a:t>integrasi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 </a:t>
          </a:r>
          <a:r>
            <a:rPr lang="en-US" dirty="0" err="1"/>
            <a:t>dalam</a:t>
          </a:r>
          <a:r>
            <a:rPr lang="en-US" dirty="0"/>
            <a:t> </a:t>
          </a:r>
          <a:r>
            <a:rPr lang="en-US" dirty="0" err="1"/>
            <a:t>pembelajaran</a:t>
          </a:r>
          <a:r>
            <a:rPr lang="en-US" dirty="0"/>
            <a:t>),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penilaian</a:t>
          </a:r>
          <a:r>
            <a:rPr lang="en-US" dirty="0"/>
            <a:t> </a:t>
          </a:r>
          <a:r>
            <a:rPr lang="en-US" dirty="0" err="1"/>
            <a:t>pembelajaran</a:t>
          </a:r>
          <a:r>
            <a:rPr lang="en-US" dirty="0"/>
            <a:t> yang </a:t>
          </a:r>
          <a:r>
            <a:rPr lang="en-US" dirty="0" err="1"/>
            <a:t>memenuhi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/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melampaui</a:t>
          </a:r>
          <a:r>
            <a:rPr lang="en-US" dirty="0"/>
            <a:t> SN DIKTI. 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/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/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Utama</a:t>
          </a:r>
          <a:endParaRPr lang="en-US" dirty="0"/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/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/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b="1" dirty="0" err="1"/>
            <a:t>Kurikulum</a:t>
          </a:r>
          <a:r>
            <a:rPr lang="en-US" b="1" dirty="0"/>
            <a:t>, </a:t>
          </a:r>
          <a:r>
            <a:rPr lang="en-US" b="1" dirty="0" err="1"/>
            <a:t>Pembelajaran</a:t>
          </a:r>
          <a:r>
            <a:rPr lang="en-US" b="1" dirty="0"/>
            <a:t>, </a:t>
          </a:r>
          <a:r>
            <a:rPr lang="en-US" b="1" dirty="0" err="1"/>
            <a:t>Layanan</a:t>
          </a:r>
          <a:r>
            <a:rPr lang="en-US" b="1" dirty="0"/>
            <a:t> </a:t>
          </a:r>
          <a:r>
            <a:rPr lang="en-US" b="1" dirty="0" err="1"/>
            <a:t>kepada</a:t>
          </a:r>
          <a:r>
            <a:rPr lang="en-US" b="1" dirty="0"/>
            <a:t> </a:t>
          </a:r>
          <a:r>
            <a:rPr lang="en-US" b="1" dirty="0" err="1"/>
            <a:t>Mahasiswa</a:t>
          </a:r>
          <a:r>
            <a:rPr lang="en-US" b="1" dirty="0"/>
            <a:t>, </a:t>
          </a:r>
          <a:r>
            <a:rPr lang="en-US" b="1" dirty="0" err="1"/>
            <a:t>Integrasi</a:t>
          </a:r>
          <a:r>
            <a:rPr lang="en-US" b="1" dirty="0"/>
            <a:t> </a:t>
          </a:r>
          <a:r>
            <a:rPr lang="en-US" b="1" dirty="0" err="1"/>
            <a:t>kegiatan</a:t>
          </a:r>
          <a:r>
            <a:rPr lang="en-US" b="1" dirty="0"/>
            <a:t> </a:t>
          </a:r>
          <a:r>
            <a:rPr lang="en-US" b="1" dirty="0" err="1"/>
            <a:t>penelitian</a:t>
          </a:r>
          <a:r>
            <a:rPr lang="en-US" b="1" dirty="0"/>
            <a:t> </a:t>
          </a:r>
          <a:r>
            <a:rPr lang="en-US" b="1" dirty="0" err="1"/>
            <a:t>dan</a:t>
          </a:r>
          <a:r>
            <a:rPr lang="en-US" b="1" dirty="0"/>
            <a:t> </a:t>
          </a:r>
          <a:r>
            <a:rPr lang="en-US" b="1" dirty="0" err="1"/>
            <a:t>PkM</a:t>
          </a:r>
          <a:r>
            <a:rPr lang="en-US" b="1" dirty="0"/>
            <a:t> </a:t>
          </a:r>
          <a:r>
            <a:rPr lang="en-US" b="1" dirty="0" err="1"/>
            <a:t>dalam</a:t>
          </a:r>
          <a:r>
            <a:rPr lang="en-US" b="1" dirty="0"/>
            <a:t> </a:t>
          </a:r>
          <a:r>
            <a:rPr lang="en-US" b="1" dirty="0" err="1"/>
            <a:t>pembelajaran</a:t>
          </a:r>
          <a:r>
            <a:rPr lang="en-US" b="1" dirty="0"/>
            <a:t>, </a:t>
          </a:r>
          <a:r>
            <a:rPr lang="en-US" b="1" dirty="0" err="1"/>
            <a:t>dan</a:t>
          </a:r>
          <a:r>
            <a:rPr lang="en-US" b="1" dirty="0"/>
            <a:t> </a:t>
          </a:r>
          <a:r>
            <a:rPr lang="en-US" b="1" dirty="0" err="1"/>
            <a:t>Suasana</a:t>
          </a:r>
          <a:r>
            <a:rPr lang="en-US" b="1" dirty="0"/>
            <a:t> </a:t>
          </a:r>
          <a:r>
            <a:rPr lang="en-US" b="1" dirty="0" err="1"/>
            <a:t>akademik</a:t>
          </a:r>
          <a:r>
            <a:rPr lang="en-US" b="1" dirty="0"/>
            <a:t>. </a:t>
          </a:r>
          <a:endParaRPr lang="en-US" dirty="0"/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/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/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Tambahan</a:t>
          </a:r>
          <a:endParaRPr lang="en-US" dirty="0"/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/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/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 err="1"/>
            <a:t>Adalah</a:t>
          </a:r>
          <a:r>
            <a:rPr lang="en-US" dirty="0"/>
            <a:t> </a:t>
          </a:r>
          <a:r>
            <a:rPr lang="en-US" dirty="0" err="1"/>
            <a:t>indikator</a:t>
          </a:r>
          <a:r>
            <a:rPr lang="en-US" dirty="0"/>
            <a:t> proses </a:t>
          </a:r>
          <a:r>
            <a:rPr lang="en-US" dirty="0" err="1"/>
            <a:t>pendidikan</a:t>
          </a:r>
          <a:r>
            <a:rPr lang="en-US" dirty="0"/>
            <a:t> lain yang </a:t>
          </a:r>
          <a:r>
            <a:rPr lang="en-US" dirty="0" err="1"/>
            <a:t>ditetapkan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</a:t>
          </a:r>
          <a:r>
            <a:rPr lang="en-US" dirty="0" err="1"/>
            <a:t>masing</a:t>
          </a:r>
          <a:r>
            <a:rPr lang="en-US" dirty="0"/>
            <a:t> </a:t>
          </a:r>
          <a:r>
            <a:rPr lang="en-US" dirty="0" err="1"/>
            <a:t>masing</a:t>
          </a:r>
          <a:r>
            <a:rPr lang="en-US" dirty="0"/>
            <a:t> </a:t>
          </a:r>
          <a:r>
            <a:rPr lang="en-US" dirty="0" err="1"/>
            <a:t>perguruan</a:t>
          </a:r>
          <a:r>
            <a:rPr lang="en-US" dirty="0"/>
            <a:t> </a:t>
          </a:r>
          <a:r>
            <a:rPr lang="en-US" dirty="0" err="1"/>
            <a:t>tinggi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melampui</a:t>
          </a:r>
          <a:r>
            <a:rPr lang="en-US" dirty="0"/>
            <a:t> SN DIKTI. 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/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/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/>
            <a:t>Evaluasi</a:t>
          </a:r>
          <a:r>
            <a:rPr lang="en-US" b="1" dirty="0"/>
            <a:t> </a:t>
          </a:r>
          <a:r>
            <a:rPr lang="en-US" b="1" dirty="0" err="1"/>
            <a:t>Capaian</a:t>
          </a:r>
          <a:r>
            <a:rPr lang="en-US" b="1" dirty="0"/>
            <a:t> </a:t>
          </a:r>
          <a:r>
            <a:rPr lang="en-US" b="1" dirty="0" err="1"/>
            <a:t>Kinerja</a:t>
          </a:r>
          <a:endParaRPr lang="en-US" dirty="0"/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/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/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/>
            <a:t>Kepuasan</a:t>
          </a:r>
          <a:r>
            <a:rPr lang="en-US" b="1" dirty="0"/>
            <a:t> </a:t>
          </a:r>
          <a:r>
            <a:rPr lang="en-US" b="1" dirty="0" err="1"/>
            <a:t>Pengguna</a:t>
          </a:r>
          <a:endParaRPr lang="en-US" dirty="0"/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/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/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keberhasilan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/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ketidakberhasilan</a:t>
          </a:r>
          <a:r>
            <a:rPr lang="en-US" dirty="0"/>
            <a:t> </a:t>
          </a:r>
          <a:r>
            <a:rPr lang="en-US" dirty="0" err="1"/>
            <a:t>pencapaian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yang </a:t>
          </a:r>
          <a:r>
            <a:rPr lang="en-US" dirty="0" err="1"/>
            <a:t>telah</a:t>
          </a:r>
          <a:r>
            <a:rPr lang="en-US" dirty="0"/>
            <a:t> </a:t>
          </a:r>
          <a:r>
            <a:rPr lang="en-US" dirty="0" err="1"/>
            <a:t>ditetapkan</a:t>
          </a:r>
          <a:r>
            <a:rPr lang="en-US" dirty="0"/>
            <a:t>.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diukur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metoda</a:t>
          </a:r>
          <a:r>
            <a:rPr lang="en-US" dirty="0"/>
            <a:t> yang </a:t>
          </a:r>
          <a:r>
            <a:rPr lang="en-US" dirty="0" err="1"/>
            <a:t>tepat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hasilnya</a:t>
          </a:r>
          <a:r>
            <a:rPr lang="en-US" dirty="0"/>
            <a:t> </a:t>
          </a:r>
          <a:r>
            <a:rPr lang="en-US" dirty="0" err="1"/>
            <a:t>dianalisis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dievaluasi</a:t>
          </a:r>
          <a:r>
            <a:rPr lang="en-US" dirty="0"/>
            <a:t>.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terhadap</a:t>
          </a:r>
          <a:r>
            <a:rPr lang="en-US" dirty="0"/>
            <a:t>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identifikasi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,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pendukung</a:t>
          </a:r>
          <a:r>
            <a:rPr lang="en-US" dirty="0"/>
            <a:t> </a:t>
          </a:r>
          <a:r>
            <a:rPr lang="en-US" dirty="0" err="1"/>
            <a:t>keberhasilan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penghambat</a:t>
          </a:r>
          <a:r>
            <a:rPr lang="en-US" dirty="0"/>
            <a:t> </a:t>
          </a:r>
          <a:r>
            <a:rPr lang="en-US" dirty="0" err="1"/>
            <a:t>ketercapaian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singkat</a:t>
          </a:r>
          <a:r>
            <a:rPr lang="en-US" dirty="0"/>
            <a:t> </a:t>
          </a:r>
          <a:r>
            <a:rPr lang="en-US" dirty="0" err="1"/>
            <a:t>tindak</a:t>
          </a:r>
          <a:r>
            <a:rPr lang="en-US" dirty="0"/>
            <a:t> </a:t>
          </a:r>
          <a:r>
            <a:rPr lang="en-US" dirty="0" err="1"/>
            <a:t>lanjut</a:t>
          </a:r>
          <a:r>
            <a:rPr lang="en-US" dirty="0"/>
            <a:t> yang </a:t>
          </a:r>
          <a:r>
            <a:rPr lang="en-US" dirty="0" err="1"/>
            <a:t>akan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/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/>
        </a:p>
      </dgm:t>
    </dgm:pt>
    <dgm:pt modelId="{1AF54BCD-DCF4-4C18-9AB3-ECA1F57D8892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mengukur</a:t>
          </a:r>
          <a:r>
            <a:rPr lang="en-US" dirty="0"/>
            <a:t> </a:t>
          </a:r>
          <a:r>
            <a:rPr lang="en-US" dirty="0" err="1"/>
            <a:t>kepuasan</a:t>
          </a:r>
          <a:r>
            <a:rPr lang="en-US" dirty="0"/>
            <a:t> </a:t>
          </a:r>
          <a:r>
            <a:rPr lang="en-US" dirty="0" err="1"/>
            <a:t>luaran</a:t>
          </a:r>
          <a:r>
            <a:rPr lang="en-US" dirty="0"/>
            <a:t> </a:t>
          </a:r>
          <a:r>
            <a:rPr lang="en-US" dirty="0" err="1"/>
            <a:t>perguruan</a:t>
          </a:r>
          <a:r>
            <a:rPr lang="en-US" dirty="0"/>
            <a:t> </a:t>
          </a:r>
          <a:r>
            <a:rPr lang="en-US" dirty="0" err="1"/>
            <a:t>tinggi</a:t>
          </a:r>
          <a:r>
            <a:rPr lang="en-US" dirty="0"/>
            <a:t> (</a:t>
          </a:r>
          <a:r>
            <a:rPr lang="en-US" dirty="0" err="1"/>
            <a:t>pengguna</a:t>
          </a:r>
          <a:r>
            <a:rPr lang="en-US" dirty="0"/>
            <a:t> </a:t>
          </a:r>
          <a:r>
            <a:rPr lang="en-US" dirty="0" err="1"/>
            <a:t>lulusan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mitra</a:t>
          </a:r>
          <a:r>
            <a:rPr lang="en-US" dirty="0"/>
            <a:t>), </a:t>
          </a:r>
          <a:r>
            <a:rPr lang="en-US" dirty="0" err="1"/>
            <a:t>termasuk</a:t>
          </a:r>
          <a:r>
            <a:rPr lang="en-US" dirty="0"/>
            <a:t> </a:t>
          </a:r>
          <a:r>
            <a:rPr lang="en-US" dirty="0" err="1"/>
            <a:t>kejelasan</a:t>
          </a:r>
          <a:r>
            <a:rPr lang="en-US" dirty="0"/>
            <a:t> </a:t>
          </a:r>
          <a:r>
            <a:rPr lang="en-US" dirty="0" err="1"/>
            <a:t>instrumen</a:t>
          </a:r>
          <a:r>
            <a:rPr lang="en-US" dirty="0"/>
            <a:t> yang </a:t>
          </a:r>
          <a:r>
            <a:rPr lang="en-US" dirty="0" err="1"/>
            <a:t>digunakan</a:t>
          </a:r>
          <a:r>
            <a:rPr lang="en-US" dirty="0"/>
            <a:t>, </a:t>
          </a:r>
          <a:r>
            <a:rPr lang="en-US" dirty="0" err="1"/>
            <a:t>pelaksanaan</a:t>
          </a:r>
          <a:r>
            <a:rPr lang="en-US" dirty="0"/>
            <a:t>, </a:t>
          </a:r>
          <a:r>
            <a:rPr lang="en-US" dirty="0" err="1"/>
            <a:t>perekaman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datanya</a:t>
          </a:r>
          <a:r>
            <a:rPr lang="en-US" dirty="0"/>
            <a:t>.</a:t>
          </a:r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/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/>
        </a:p>
      </dgm:t>
    </dgm:pt>
    <dgm:pt modelId="{C6F0C9D9-01A8-4238-9CC1-2350319F1610}">
      <dgm:prSet/>
      <dgm:spPr/>
      <dgm:t>
        <a:bodyPr/>
        <a:lstStyle/>
        <a:p>
          <a:r>
            <a:rPr lang="en-US" b="1" dirty="0" err="1"/>
            <a:t>Penjaminan</a:t>
          </a:r>
          <a:r>
            <a:rPr lang="en-US" b="1" dirty="0"/>
            <a:t> </a:t>
          </a:r>
          <a:r>
            <a:rPr lang="en-US" b="1" dirty="0" err="1"/>
            <a:t>Mutu</a:t>
          </a:r>
          <a:r>
            <a:rPr lang="en-US" b="1" dirty="0"/>
            <a:t> </a:t>
          </a:r>
          <a:r>
            <a:rPr lang="en-US" b="1" dirty="0" err="1"/>
            <a:t>Mahasiswa</a:t>
          </a:r>
          <a:endParaRPr lang="en-US" dirty="0"/>
        </a:p>
      </dgm:t>
    </dgm:pt>
    <dgm:pt modelId="{178EE23C-302D-4BEA-8F99-E8A5C7BD99EE}" type="parTrans" cxnId="{ABDE4031-6171-4F18-BB6B-11466D5020C9}">
      <dgm:prSet/>
      <dgm:spPr/>
      <dgm:t>
        <a:bodyPr/>
        <a:lstStyle/>
        <a:p>
          <a:endParaRPr lang="en-US"/>
        </a:p>
      </dgm:t>
    </dgm:pt>
    <dgm:pt modelId="{5BA130C9-2CFE-484D-996D-5EB6CA4A8EB7}" type="sibTrans" cxnId="{ABDE4031-6171-4F18-BB6B-11466D5020C9}">
      <dgm:prSet/>
      <dgm:spPr/>
      <dgm:t>
        <a:bodyPr/>
        <a:lstStyle/>
        <a:p>
          <a:endParaRPr lang="en-US"/>
        </a:p>
      </dgm:t>
    </dgm:pt>
    <dgm:pt modelId="{2E837FCB-D90E-42CB-ADAA-04416AEEA113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penjaminan</a:t>
          </a:r>
          <a:r>
            <a:rPr lang="en-US" dirty="0"/>
            <a:t> </a:t>
          </a:r>
          <a:r>
            <a:rPr lang="en-US" dirty="0" err="1"/>
            <a:t>mutu</a:t>
          </a:r>
          <a:r>
            <a:rPr lang="en-US" dirty="0"/>
            <a:t> proses </a:t>
          </a:r>
          <a:r>
            <a:rPr lang="en-US" dirty="0" err="1"/>
            <a:t>pendidikan</a:t>
          </a:r>
          <a:r>
            <a:rPr lang="en-US" dirty="0"/>
            <a:t> yang </a:t>
          </a:r>
          <a:r>
            <a:rPr lang="en-US" dirty="0" err="1"/>
            <a:t>ditetapkan</a:t>
          </a:r>
          <a:r>
            <a:rPr lang="en-US" dirty="0"/>
            <a:t>, </a:t>
          </a:r>
          <a:r>
            <a:rPr lang="en-US" dirty="0" err="1"/>
            <a:t>dilaksanakan</a:t>
          </a:r>
          <a:r>
            <a:rPr lang="en-US" dirty="0"/>
            <a:t>, </a:t>
          </a:r>
          <a:r>
            <a:rPr lang="en-US" dirty="0" err="1"/>
            <a:t>hasilnya</a:t>
          </a:r>
          <a:r>
            <a:rPr lang="en-US" dirty="0"/>
            <a:t> </a:t>
          </a:r>
          <a:r>
            <a:rPr lang="en-US" dirty="0" err="1"/>
            <a:t>dievaluasi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dikendalikan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upaya</a:t>
          </a:r>
          <a:r>
            <a:rPr lang="en-US" dirty="0"/>
            <a:t> </a:t>
          </a:r>
          <a:r>
            <a:rPr lang="en-US" dirty="0" err="1"/>
            <a:t>peningkatan</a:t>
          </a:r>
          <a:r>
            <a:rPr lang="en-US" dirty="0"/>
            <a:t> </a:t>
          </a:r>
          <a:r>
            <a:rPr lang="en-US" dirty="0" err="1"/>
            <a:t>sesuai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siklus</a:t>
          </a:r>
          <a:r>
            <a:rPr lang="en-US" dirty="0"/>
            <a:t> PPEPP.</a:t>
          </a:r>
        </a:p>
      </dgm:t>
    </dgm:pt>
    <dgm:pt modelId="{5BD147DB-72C1-4CFB-B182-16D9CF713FCF}" type="parTrans" cxnId="{52603073-301E-4061-98CB-50A8F2E3B041}">
      <dgm:prSet/>
      <dgm:spPr/>
      <dgm:t>
        <a:bodyPr/>
        <a:lstStyle/>
        <a:p>
          <a:endParaRPr lang="en-US"/>
        </a:p>
      </dgm:t>
    </dgm:pt>
    <dgm:pt modelId="{0A11C26B-E033-431F-A1B3-A21797C63636}" type="sibTrans" cxnId="{52603073-301E-4061-98CB-50A8F2E3B041}">
      <dgm:prSet/>
      <dgm:spPr/>
      <dgm:t>
        <a:bodyPr/>
        <a:lstStyle/>
        <a:p>
          <a:endParaRPr lang="en-US"/>
        </a:p>
      </dgm:t>
    </dgm:pt>
    <dgm:pt modelId="{97C6B9AF-C4BB-4EF1-9A63-38393697B12A}">
      <dgm:prSet/>
      <dgm:spPr/>
      <dgm:t>
        <a:bodyPr/>
        <a:lstStyle/>
        <a:p>
          <a:r>
            <a:rPr lang="en-US" b="1" dirty="0" err="1"/>
            <a:t>Kesimpulan</a:t>
          </a:r>
          <a:r>
            <a:rPr lang="en-US" b="1" dirty="0"/>
            <a:t> </a:t>
          </a:r>
          <a:r>
            <a:rPr lang="en-US" b="1" dirty="0" err="1"/>
            <a:t>hasil</a:t>
          </a:r>
          <a:r>
            <a:rPr lang="en-US" b="1" dirty="0"/>
            <a:t> </a:t>
          </a:r>
          <a:r>
            <a:rPr lang="en-US" b="1" dirty="0" err="1"/>
            <a:t>evaluasi</a:t>
          </a:r>
          <a:r>
            <a:rPr lang="en-US" b="1" dirty="0"/>
            <a:t> </a:t>
          </a:r>
          <a:r>
            <a:rPr lang="en-US" b="1" dirty="0" err="1"/>
            <a:t>ketercapaian</a:t>
          </a:r>
          <a:r>
            <a:rPr lang="en-US" b="1" dirty="0"/>
            <a:t> </a:t>
          </a:r>
          <a:r>
            <a:rPr lang="en-US" b="1" dirty="0" err="1"/>
            <a:t>standar</a:t>
          </a:r>
          <a:r>
            <a:rPr lang="en-US" b="1" dirty="0"/>
            <a:t> </a:t>
          </a:r>
          <a:r>
            <a:rPr lang="en-US" b="1" dirty="0" err="1"/>
            <a:t>kemahasiswaan</a:t>
          </a:r>
          <a:r>
            <a:rPr lang="en-US" b="1" dirty="0"/>
            <a:t> </a:t>
          </a:r>
          <a:r>
            <a:rPr lang="en-US" b="1" dirty="0" err="1"/>
            <a:t>serta</a:t>
          </a:r>
          <a:r>
            <a:rPr lang="en-US" b="1" dirty="0"/>
            <a:t> </a:t>
          </a:r>
          <a:r>
            <a:rPr lang="en-US" b="1" dirty="0" err="1"/>
            <a:t>tindak</a:t>
          </a:r>
          <a:r>
            <a:rPr lang="en-US" b="1" dirty="0"/>
            <a:t> </a:t>
          </a:r>
          <a:r>
            <a:rPr lang="en-US" b="1" dirty="0" err="1"/>
            <a:t>lanjut</a:t>
          </a:r>
          <a:endParaRPr lang="en-US" dirty="0"/>
        </a:p>
      </dgm:t>
    </dgm:pt>
    <dgm:pt modelId="{DCC3DD3B-DCFD-4090-8E3F-AB0BA81D441D}" type="parTrans" cxnId="{94D74BC8-A557-46F9-9982-28C6BCFA21E2}">
      <dgm:prSet/>
      <dgm:spPr/>
      <dgm:t>
        <a:bodyPr/>
        <a:lstStyle/>
        <a:p>
          <a:endParaRPr lang="en-US"/>
        </a:p>
      </dgm:t>
    </dgm:pt>
    <dgm:pt modelId="{83B5F11E-F53D-41E9-968C-A4BC7E8BFA07}" type="sibTrans" cxnId="{94D74BC8-A557-46F9-9982-28C6BCFA21E2}">
      <dgm:prSet/>
      <dgm:spPr/>
      <dgm:t>
        <a:bodyPr/>
        <a:lstStyle/>
        <a:p>
          <a:endParaRPr lang="en-US"/>
        </a:p>
      </dgm:t>
    </dgm:pt>
    <dgm:pt modelId="{90240692-315F-486F-B575-46450F05A04A}">
      <dgm:prSet/>
      <dgm:spPr/>
      <dgm:t>
        <a:bodyPr/>
        <a:lstStyle/>
        <a:p>
          <a:r>
            <a:rPr lang="en-US" dirty="0" err="1"/>
            <a:t>Ringkasan</a:t>
          </a:r>
          <a:r>
            <a:rPr lang="en-US" dirty="0"/>
            <a:t> </a:t>
          </a:r>
          <a:r>
            <a:rPr lang="en-US" dirty="0" err="1"/>
            <a:t>dari</a:t>
          </a:r>
          <a:r>
            <a:rPr lang="en-US" dirty="0"/>
            <a:t>: </a:t>
          </a:r>
          <a:r>
            <a:rPr lang="en-US" dirty="0" err="1"/>
            <a:t>pemosisian</a:t>
          </a:r>
          <a:r>
            <a:rPr lang="en-US" dirty="0"/>
            <a:t>, </a:t>
          </a:r>
          <a:r>
            <a:rPr lang="en-US" dirty="0" err="1"/>
            <a:t>masalah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rencana</a:t>
          </a:r>
          <a:r>
            <a:rPr lang="en-US" dirty="0"/>
            <a:t> </a:t>
          </a:r>
          <a:r>
            <a:rPr lang="en-US" dirty="0" err="1"/>
            <a:t>perbaikan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 </a:t>
          </a:r>
          <a:r>
            <a:rPr lang="en-US" dirty="0" err="1"/>
            <a:t>keuangan</a:t>
          </a:r>
          <a:r>
            <a:rPr lang="en-US" dirty="0"/>
            <a:t>, </a:t>
          </a:r>
          <a:r>
            <a:rPr lang="en-US" dirty="0" err="1"/>
            <a:t>sarana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prasarana</a:t>
          </a:r>
          <a:r>
            <a:rPr lang="en-US" dirty="0"/>
            <a:t> </a:t>
          </a:r>
        </a:p>
      </dgm:t>
    </dgm:pt>
    <dgm:pt modelId="{EC530F32-F71F-4119-A454-ADD738B46708}" type="parTrans" cxnId="{C310859F-CEF8-4DCA-9315-7A4846C8A1AD}">
      <dgm:prSet/>
      <dgm:spPr/>
      <dgm:t>
        <a:bodyPr/>
        <a:lstStyle/>
        <a:p>
          <a:endParaRPr lang="en-US"/>
        </a:p>
      </dgm:t>
    </dgm:pt>
    <dgm:pt modelId="{51B533DB-7592-4544-987C-EE59B694751F}" type="sibTrans" cxnId="{C310859F-CEF8-4DCA-9315-7A4846C8A1AD}">
      <dgm:prSet/>
      <dgm:spPr/>
      <dgm:t>
        <a:bodyPr/>
        <a:lstStyle/>
        <a:p>
          <a:endParaRPr lang="en-US"/>
        </a:p>
      </dgm:t>
    </dgm:pt>
    <dgm:pt modelId="{139EFBB3-AEA7-4F75-9144-1EC56B7F8F54}">
      <dgm:prSet/>
      <dgm:spPr/>
      <dgm:t>
        <a:bodyPr/>
        <a:lstStyle/>
        <a:p>
          <a:r>
            <a:rPr lang="en-US" dirty="0" err="1"/>
            <a:t>Ketersediaan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tentang</a:t>
          </a:r>
          <a:r>
            <a:rPr lang="en-US" dirty="0"/>
            <a:t> </a:t>
          </a:r>
          <a:r>
            <a:rPr lang="en-US" dirty="0" err="1"/>
            <a:t>hasil</a:t>
          </a:r>
          <a:r>
            <a:rPr lang="en-US" dirty="0"/>
            <a:t> </a:t>
          </a:r>
          <a:r>
            <a:rPr lang="en-US" dirty="0" err="1"/>
            <a:t>pengukuran</a:t>
          </a:r>
          <a:r>
            <a:rPr lang="en-US" dirty="0"/>
            <a:t> </a:t>
          </a:r>
          <a:r>
            <a:rPr lang="en-US" dirty="0" err="1"/>
            <a:t>kepuasan</a:t>
          </a:r>
          <a:r>
            <a:rPr lang="en-US" dirty="0"/>
            <a:t> </a:t>
          </a:r>
          <a:r>
            <a:rPr lang="en-US" dirty="0" err="1"/>
            <a:t>pengguna</a:t>
          </a:r>
          <a:r>
            <a:rPr lang="en-US" dirty="0"/>
            <a:t> yang </a:t>
          </a:r>
          <a:r>
            <a:rPr lang="en-US" dirty="0" err="1"/>
            <a:t>dilaksanakan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konsisten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ditindaklanjuti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berkala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tersistem</a:t>
          </a:r>
          <a:r>
            <a:rPr lang="en-US" dirty="0"/>
            <a:t>.</a:t>
          </a:r>
        </a:p>
      </dgm:t>
    </dgm:pt>
    <dgm:pt modelId="{7BE5EADE-F8F7-4288-B027-9CB6AE395766}" type="parTrans" cxnId="{1AD5C9D3-17A0-49BE-A1A6-264709E75019}">
      <dgm:prSet/>
      <dgm:spPr/>
      <dgm:t>
        <a:bodyPr/>
        <a:lstStyle/>
        <a:p>
          <a:endParaRPr lang="en-US"/>
        </a:p>
      </dgm:t>
    </dgm:pt>
    <dgm:pt modelId="{4C7FF3A5-D294-41CB-8F15-4E2A72B85921}" type="sibTrans" cxnId="{1AD5C9D3-17A0-49BE-A1A6-264709E75019}">
      <dgm:prSet/>
      <dgm:spPr/>
      <dgm:t>
        <a:bodyPr/>
        <a:lstStyle/>
        <a:p>
          <a:endParaRPr lang="en-US"/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9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9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9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9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9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9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9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9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9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9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9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9">
        <dgm:presLayoutVars>
          <dgm:bulletEnabled val="1"/>
        </dgm:presLayoutVars>
      </dgm:prSet>
      <dgm:spPr/>
    </dgm:pt>
    <dgm:pt modelId="{2B77AAD6-6F7A-4184-95FE-A99485CDABC4}" type="pres">
      <dgm:prSet presAssocID="{C6F0C9D9-01A8-4238-9CC1-2350319F1610}" presName="parentText" presStyleLbl="node1" presStyleIdx="6" presStyleCnt="9">
        <dgm:presLayoutVars>
          <dgm:chMax val="0"/>
          <dgm:bulletEnabled val="1"/>
        </dgm:presLayoutVars>
      </dgm:prSet>
      <dgm:spPr/>
    </dgm:pt>
    <dgm:pt modelId="{12D3B0C4-5A49-402C-A73C-31D49B9D651D}" type="pres">
      <dgm:prSet presAssocID="{C6F0C9D9-01A8-4238-9CC1-2350319F1610}" presName="childText" presStyleLbl="revTx" presStyleIdx="6" presStyleCnt="9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7" presStyleCnt="9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7" presStyleCnt="9">
        <dgm:presLayoutVars>
          <dgm:bulletEnabled val="1"/>
        </dgm:presLayoutVars>
      </dgm:prSet>
      <dgm:spPr/>
    </dgm:pt>
    <dgm:pt modelId="{EC187767-1E1E-44F1-B655-FC6822E2F3C7}" type="pres">
      <dgm:prSet presAssocID="{97C6B9AF-C4BB-4EF1-9A63-38393697B12A}" presName="parentText" presStyleLbl="node1" presStyleIdx="8" presStyleCnt="9">
        <dgm:presLayoutVars>
          <dgm:chMax val="0"/>
          <dgm:bulletEnabled val="1"/>
        </dgm:presLayoutVars>
      </dgm:prSet>
      <dgm:spPr/>
    </dgm:pt>
    <dgm:pt modelId="{C70DD2C8-ECB3-4C03-9359-C9B55E68D106}" type="pres">
      <dgm:prSet presAssocID="{97C6B9AF-C4BB-4EF1-9A63-38393697B12A}" presName="childText" presStyleLbl="revTx" presStyleIdx="8" presStyleCnt="9">
        <dgm:presLayoutVars>
          <dgm:bulletEnabled val="1"/>
        </dgm:presLayoutVars>
      </dgm:prSet>
      <dgm:spPr/>
    </dgm:pt>
  </dgm:ptLst>
  <dgm:cxnLst>
    <dgm:cxn modelId="{097C0F0F-1B4A-4881-9E58-1C47AFDA0F23}" type="presOf" srcId="{C487581C-005D-430B-937C-F362DD2B43CC}" destId="{BB10665E-3681-48AF-8D13-2B8A0C41A91D}" srcOrd="0" destOrd="0" presId="urn:microsoft.com/office/officeart/2005/8/layout/vList2"/>
    <dgm:cxn modelId="{35538417-D64D-4A21-88A7-6133835D2A17}" type="presOf" srcId="{E973707A-9B0D-4141-9A4E-A1DE3E432894}" destId="{3A0457DA-DDB8-4110-925B-CFA3955C25B0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28BA0E2C-1FFD-47C7-AAE6-2A061AC1110A}" type="presOf" srcId="{489E8178-38B9-4004-ABDE-7EFCA511135D}" destId="{0C6250E1-16C7-4468-9673-D02DD1169685}" srcOrd="0" destOrd="0" presId="urn:microsoft.com/office/officeart/2005/8/layout/vList2"/>
    <dgm:cxn modelId="{ABDE4031-6171-4F18-BB6B-11466D5020C9}" srcId="{03E037EB-70E4-4487-87F8-735C98E42FA2}" destId="{C6F0C9D9-01A8-4238-9CC1-2350319F1610}" srcOrd="6" destOrd="0" parTransId="{178EE23C-302D-4BEA-8F99-E8A5C7BD99EE}" sibTransId="{5BA130C9-2CFE-484D-996D-5EB6CA4A8EB7}"/>
    <dgm:cxn modelId="{B622763C-D0A8-4455-BE75-CC17EEB0BFDB}" type="presOf" srcId="{2E837FCB-D90E-42CB-ADAA-04416AEEA113}" destId="{12D3B0C4-5A49-402C-A73C-31D49B9D651D}" srcOrd="0" destOrd="0" presId="urn:microsoft.com/office/officeart/2005/8/layout/vList2"/>
    <dgm:cxn modelId="{57E49B3C-3DE6-41DD-9B09-F37AE3F9AAB0}" type="presOf" srcId="{03E037EB-70E4-4487-87F8-735C98E42FA2}" destId="{646DFA94-3461-4F5C-B256-ABA727A9510A}" srcOrd="0" destOrd="0" presId="urn:microsoft.com/office/officeart/2005/8/layout/vList2"/>
    <dgm:cxn modelId="{327CC75C-37DD-4C26-A17D-4953F16C85B5}" type="presOf" srcId="{D4E3E2BC-E1FC-4A7B-961E-2F587B2B0B6F}" destId="{EC95F453-F64D-43CF-93BF-7EB0427E952A}" srcOrd="0" destOrd="0" presId="urn:microsoft.com/office/officeart/2005/8/layout/vList2"/>
    <dgm:cxn modelId="{EFBC6067-AA69-4C12-A87C-87F676F021A3}" type="presOf" srcId="{F57E9E73-A8B8-47A2-8E84-9AD21A984C92}" destId="{9DC30CB3-5443-4E4F-8798-717384E476F7}" srcOrd="0" destOrd="0" presId="urn:microsoft.com/office/officeart/2005/8/layout/vList2"/>
    <dgm:cxn modelId="{C39CAC6F-31D1-4006-BDBE-46AA254A27AC}" srcId="{03E037EB-70E4-4487-87F8-735C98E42FA2}" destId="{E973707A-9B0D-4141-9A4E-A1DE3E432894}" srcOrd="7" destOrd="0" parTransId="{F1ED6F88-FFFC-4DE0-B00D-DED7F109DD83}" sibTransId="{F95A84A8-778D-420D-B6DD-392044ABF5C0}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39107A70-784B-4CED-B987-94A69170D795}" type="presOf" srcId="{90240692-315F-486F-B575-46450F05A04A}" destId="{C70DD2C8-ECB3-4C03-9359-C9B55E68D106}" srcOrd="0" destOrd="0" presId="urn:microsoft.com/office/officeart/2005/8/layout/vList2"/>
    <dgm:cxn modelId="{BCF17171-82B6-4C9C-AF0C-AD997D6D0ADA}" type="presOf" srcId="{C6F0C9D9-01A8-4238-9CC1-2350319F1610}" destId="{2B77AAD6-6F7A-4184-95FE-A99485CDABC4}" srcOrd="0" destOrd="0" presId="urn:microsoft.com/office/officeart/2005/8/layout/vList2"/>
    <dgm:cxn modelId="{52603073-301E-4061-98CB-50A8F2E3B041}" srcId="{C6F0C9D9-01A8-4238-9CC1-2350319F1610}" destId="{2E837FCB-D90E-42CB-ADAA-04416AEEA113}" srcOrd="0" destOrd="0" parTransId="{5BD147DB-72C1-4CFB-B182-16D9CF713FCF}" sibTransId="{0A11C26B-E033-431F-A1B3-A21797C63636}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11F8A154-7EFF-43BE-9B82-3149492353D8}" type="presOf" srcId="{1AF54BCD-DCF4-4C18-9AB3-ECA1F57D8892}" destId="{5B4B98BC-F355-4510-8CCF-F032AE7AC684}" srcOrd="0" destOrd="0" presId="urn:microsoft.com/office/officeart/2005/8/layout/vList2"/>
    <dgm:cxn modelId="{CB156656-B3F4-4909-91CC-1E19CE97220A}" type="presOf" srcId="{16D16AA4-869D-4C19-921F-BF1164470351}" destId="{23F3AF34-2715-49E5-9F52-529EF0CC3006}" srcOrd="0" destOrd="0" presId="urn:microsoft.com/office/officeart/2005/8/layout/vList2"/>
    <dgm:cxn modelId="{A6A39083-9184-4890-8A6B-34A38551D9BD}" type="presOf" srcId="{97C6B9AF-C4BB-4EF1-9A63-38393697B12A}" destId="{EC187767-1E1E-44F1-B655-FC6822E2F3C7}" srcOrd="0" destOrd="0" presId="urn:microsoft.com/office/officeart/2005/8/layout/vList2"/>
    <dgm:cxn modelId="{9628CB83-FDB9-4E30-ABF9-2875D9E253A3}" type="presOf" srcId="{139EFBB3-AEA7-4F75-9144-1EC56B7F8F54}" destId="{5B4B98BC-F355-4510-8CCF-F032AE7AC684}" srcOrd="0" destOrd="1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B0448994-0EC7-496B-8878-A473F6E4909E}" type="presOf" srcId="{DD2B1AB2-1DE7-407C-9008-2F1CB47717DB}" destId="{7438BCAD-2F7D-41A1-8E95-AE8439AF2BF6}" srcOrd="0" destOrd="0" presId="urn:microsoft.com/office/officeart/2005/8/layout/vList2"/>
    <dgm:cxn modelId="{1C73529B-507A-44B6-9779-AF5B5D6EE0A1}" type="presOf" srcId="{D940A34E-2E46-4615-94B9-D998A3085696}" destId="{2DEDA631-A163-4BBA-9953-02E40868F95B}" srcOrd="0" destOrd="0" presId="urn:microsoft.com/office/officeart/2005/8/layout/vList2"/>
    <dgm:cxn modelId="{8E84409D-884A-4E6F-B49F-5FAB1EFBE670}" type="presOf" srcId="{DF1AA189-DE56-4899-82F1-BBAA4A7CAA49}" destId="{D2D630EE-C109-4E93-BA07-03321C5EAE52}" srcOrd="0" destOrd="0" presId="urn:microsoft.com/office/officeart/2005/8/layout/vList2"/>
    <dgm:cxn modelId="{EDFE499D-08C0-4C54-B004-85C97C3A57E8}" type="presOf" srcId="{BF64CC27-FD5E-4CCC-8AB1-0BA352B162E4}" destId="{A730551C-AD14-47EA-8567-2FF41910E193}" srcOrd="0" destOrd="0" presId="urn:microsoft.com/office/officeart/2005/8/layout/vList2"/>
    <dgm:cxn modelId="{C310859F-CEF8-4DCA-9315-7A4846C8A1AD}" srcId="{97C6B9AF-C4BB-4EF1-9A63-38393697B12A}" destId="{90240692-315F-486F-B575-46450F05A04A}" srcOrd="0" destOrd="0" parTransId="{EC530F32-F71F-4119-A454-ADD738B46708}" sibTransId="{51B533DB-7592-4544-987C-EE59B694751F}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94D74BC8-A557-46F9-9982-28C6BCFA21E2}" srcId="{03E037EB-70E4-4487-87F8-735C98E42FA2}" destId="{97C6B9AF-C4BB-4EF1-9A63-38393697B12A}" srcOrd="8" destOrd="0" parTransId="{DCC3DD3B-DCFD-4090-8E3F-AB0BA81D441D}" sibTransId="{83B5F11E-F53D-41E9-968C-A4BC7E8BFA07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1AD5C9D3-17A0-49BE-A1A6-264709E75019}" srcId="{E973707A-9B0D-4141-9A4E-A1DE3E432894}" destId="{139EFBB3-AEA7-4F75-9144-1EC56B7F8F54}" srcOrd="1" destOrd="0" parTransId="{7BE5EADE-F8F7-4288-B027-9CB6AE395766}" sibTransId="{4C7FF3A5-D294-41CB-8F15-4E2A72B85921}"/>
    <dgm:cxn modelId="{F2B23ED6-AC75-405F-8411-D8F893195C40}" type="presOf" srcId="{19A39D42-6085-4EFA-BCD6-32FF9BA2B3CA}" destId="{D6978E3E-6F50-4722-857B-924D7D7BF191}" srcOrd="0" destOrd="0" presId="urn:microsoft.com/office/officeart/2005/8/layout/vList2"/>
    <dgm:cxn modelId="{22CF0ADF-4CF5-4A46-9F41-B18FD04BFE10}" type="presOf" srcId="{AC004A76-C47A-4985-977E-F786F3E662A8}" destId="{F7AFCEDC-DACF-487F-B7ED-E0728F7D7B31}" srcOrd="0" destOrd="0" presId="urn:microsoft.com/office/officeart/2005/8/layout/vList2"/>
    <dgm:cxn modelId="{00CE44E8-69F2-4101-BEBD-C4AC013D8896}" type="presOf" srcId="{62D0B233-7941-45DF-965D-76C035B08835}" destId="{B743F4D8-190D-4A42-998B-34D5037B107C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C56662FF-7F8E-4703-A178-A671E9C11825}" type="presParOf" srcId="{646DFA94-3461-4F5C-B256-ABA727A9510A}" destId="{EC95F453-F64D-43CF-93BF-7EB0427E952A}" srcOrd="0" destOrd="0" presId="urn:microsoft.com/office/officeart/2005/8/layout/vList2"/>
    <dgm:cxn modelId="{C2C9557A-3A65-4402-9A03-F392CF73B29F}" type="presParOf" srcId="{646DFA94-3461-4F5C-B256-ABA727A9510A}" destId="{9DC30CB3-5443-4E4F-8798-717384E476F7}" srcOrd="1" destOrd="0" presId="urn:microsoft.com/office/officeart/2005/8/layout/vList2"/>
    <dgm:cxn modelId="{FE3447BF-10D5-4E8F-A125-FB0C5A272217}" type="presParOf" srcId="{646DFA94-3461-4F5C-B256-ABA727A9510A}" destId="{BB10665E-3681-48AF-8D13-2B8A0C41A91D}" srcOrd="2" destOrd="0" presId="urn:microsoft.com/office/officeart/2005/8/layout/vList2"/>
    <dgm:cxn modelId="{69A364E0-6B31-482E-8B6C-AE8284B6009B}" type="presParOf" srcId="{646DFA94-3461-4F5C-B256-ABA727A9510A}" destId="{B743F4D8-190D-4A42-998B-34D5037B107C}" srcOrd="3" destOrd="0" presId="urn:microsoft.com/office/officeart/2005/8/layout/vList2"/>
    <dgm:cxn modelId="{9704A28C-8D5F-400A-9195-EFF69B79D3D8}" type="presParOf" srcId="{646DFA94-3461-4F5C-B256-ABA727A9510A}" destId="{0C6250E1-16C7-4468-9673-D02DD1169685}" srcOrd="4" destOrd="0" presId="urn:microsoft.com/office/officeart/2005/8/layout/vList2"/>
    <dgm:cxn modelId="{BB1B1943-08EE-4EBE-917C-F002ABEABAAB}" type="presParOf" srcId="{646DFA94-3461-4F5C-B256-ABA727A9510A}" destId="{7438BCAD-2F7D-41A1-8E95-AE8439AF2BF6}" srcOrd="5" destOrd="0" presId="urn:microsoft.com/office/officeart/2005/8/layout/vList2"/>
    <dgm:cxn modelId="{CBE13657-EB6F-4358-A644-FB6D4F534878}" type="presParOf" srcId="{646DFA94-3461-4F5C-B256-ABA727A9510A}" destId="{D6978E3E-6F50-4722-857B-924D7D7BF191}" srcOrd="6" destOrd="0" presId="urn:microsoft.com/office/officeart/2005/8/layout/vList2"/>
    <dgm:cxn modelId="{7203591C-BAD1-4164-9ED1-CAC8E6B8267E}" type="presParOf" srcId="{646DFA94-3461-4F5C-B256-ABA727A9510A}" destId="{F7AFCEDC-DACF-487F-B7ED-E0728F7D7B31}" srcOrd="7" destOrd="0" presId="urn:microsoft.com/office/officeart/2005/8/layout/vList2"/>
    <dgm:cxn modelId="{96D4259D-116C-4C64-BF96-DD4CC82D6C48}" type="presParOf" srcId="{646DFA94-3461-4F5C-B256-ABA727A9510A}" destId="{2DEDA631-A163-4BBA-9953-02E40868F95B}" srcOrd="8" destOrd="0" presId="urn:microsoft.com/office/officeart/2005/8/layout/vList2"/>
    <dgm:cxn modelId="{832C47E8-59EA-43DE-9B02-123950EE6DE2}" type="presParOf" srcId="{646DFA94-3461-4F5C-B256-ABA727A9510A}" destId="{A730551C-AD14-47EA-8567-2FF41910E193}" srcOrd="9" destOrd="0" presId="urn:microsoft.com/office/officeart/2005/8/layout/vList2"/>
    <dgm:cxn modelId="{F7C861B9-F3A2-48C7-975D-87237BB8BE8C}" type="presParOf" srcId="{646DFA94-3461-4F5C-B256-ABA727A9510A}" destId="{D2D630EE-C109-4E93-BA07-03321C5EAE52}" srcOrd="10" destOrd="0" presId="urn:microsoft.com/office/officeart/2005/8/layout/vList2"/>
    <dgm:cxn modelId="{2983B92D-DD29-41C4-8897-78EEDCA425F0}" type="presParOf" srcId="{646DFA94-3461-4F5C-B256-ABA727A9510A}" destId="{23F3AF34-2715-49E5-9F52-529EF0CC3006}" srcOrd="11" destOrd="0" presId="urn:microsoft.com/office/officeart/2005/8/layout/vList2"/>
    <dgm:cxn modelId="{8F196CD4-7E61-49BE-A4B6-FC8D3C61B0F3}" type="presParOf" srcId="{646DFA94-3461-4F5C-B256-ABA727A9510A}" destId="{2B77AAD6-6F7A-4184-95FE-A99485CDABC4}" srcOrd="12" destOrd="0" presId="urn:microsoft.com/office/officeart/2005/8/layout/vList2"/>
    <dgm:cxn modelId="{691AA045-A655-418A-803C-BF6F701AC43B}" type="presParOf" srcId="{646DFA94-3461-4F5C-B256-ABA727A9510A}" destId="{12D3B0C4-5A49-402C-A73C-31D49B9D651D}" srcOrd="13" destOrd="0" presId="urn:microsoft.com/office/officeart/2005/8/layout/vList2"/>
    <dgm:cxn modelId="{C52769F8-709C-4C61-93A0-F98E5017B9ED}" type="presParOf" srcId="{646DFA94-3461-4F5C-B256-ABA727A9510A}" destId="{3A0457DA-DDB8-4110-925B-CFA3955C25B0}" srcOrd="14" destOrd="0" presId="urn:microsoft.com/office/officeart/2005/8/layout/vList2"/>
    <dgm:cxn modelId="{8C40DD1F-E400-41CE-8A4B-9437E58798E8}" type="presParOf" srcId="{646DFA94-3461-4F5C-B256-ABA727A9510A}" destId="{5B4B98BC-F355-4510-8CCF-F032AE7AC684}" srcOrd="15" destOrd="0" presId="urn:microsoft.com/office/officeart/2005/8/layout/vList2"/>
    <dgm:cxn modelId="{8CEB8503-070F-4A52-806E-AFC2BFD9B59B}" type="presParOf" srcId="{646DFA94-3461-4F5C-B256-ABA727A9510A}" destId="{EC187767-1E1E-44F1-B655-FC6822E2F3C7}" srcOrd="16" destOrd="0" presId="urn:microsoft.com/office/officeart/2005/8/layout/vList2"/>
    <dgm:cxn modelId="{56D4218A-F134-4DFA-91A2-6C5857056593}" type="presParOf" srcId="{646DFA94-3461-4F5C-B256-ABA727A9510A}" destId="{C70DD2C8-ECB3-4C03-9359-C9B55E68D106}" srcOrd="1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/>
            <a:t>Latar</a:t>
          </a:r>
          <a:r>
            <a:rPr lang="en-US" b="1" dirty="0"/>
            <a:t> </a:t>
          </a:r>
          <a:r>
            <a:rPr lang="en-US" b="1" dirty="0" err="1"/>
            <a:t>Belakang</a:t>
          </a:r>
          <a:endParaRPr lang="en-US" dirty="0"/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/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/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latar</a:t>
          </a:r>
          <a:r>
            <a:rPr lang="en-US" dirty="0"/>
            <a:t> </a:t>
          </a:r>
          <a:r>
            <a:rPr lang="en-US" dirty="0" err="1"/>
            <a:t>belakang</a:t>
          </a:r>
          <a:r>
            <a:rPr lang="en-US" dirty="0"/>
            <a:t>, </a:t>
          </a:r>
          <a:r>
            <a:rPr lang="en-US" dirty="0" err="1"/>
            <a:t>tujuan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rasional</a:t>
          </a:r>
          <a:r>
            <a:rPr lang="en-US" dirty="0"/>
            <a:t> </a:t>
          </a:r>
          <a:r>
            <a:rPr lang="en-US" dirty="0" err="1"/>
            <a:t>penetapan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proses </a:t>
          </a:r>
          <a:r>
            <a:rPr lang="en-US" dirty="0" err="1"/>
            <a:t>penelitian</a:t>
          </a:r>
          <a:r>
            <a:rPr lang="en-US" dirty="0"/>
            <a:t> yang </a:t>
          </a:r>
          <a:r>
            <a:rPr lang="en-US" dirty="0" err="1"/>
            <a:t>mencakup</a:t>
          </a:r>
          <a:r>
            <a:rPr lang="en-US" dirty="0"/>
            <a:t>: </a:t>
          </a:r>
          <a:r>
            <a:rPr lang="en-US" dirty="0" err="1"/>
            <a:t>perencanaan</a:t>
          </a:r>
          <a:r>
            <a:rPr lang="en-US" dirty="0"/>
            <a:t>, </a:t>
          </a:r>
          <a:r>
            <a:rPr lang="en-US" dirty="0" err="1"/>
            <a:t>pelaksanaan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pelaporan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 yang </a:t>
          </a:r>
          <a:r>
            <a:rPr lang="en-US" dirty="0" err="1"/>
            <a:t>didasarkan</a:t>
          </a:r>
          <a:r>
            <a:rPr lang="en-US" dirty="0"/>
            <a:t> </a:t>
          </a:r>
          <a:r>
            <a:rPr lang="en-US" dirty="0" err="1"/>
            <a:t>atas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internal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eksternal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posisi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daya</a:t>
          </a:r>
          <a:r>
            <a:rPr lang="en-US" dirty="0"/>
            <a:t> </a:t>
          </a:r>
          <a:r>
            <a:rPr lang="en-US" dirty="0" err="1"/>
            <a:t>saing</a:t>
          </a:r>
          <a:r>
            <a:rPr lang="en-US" dirty="0"/>
            <a:t> PT.</a:t>
          </a:r>
          <a:endParaRPr lang="en-US" b="0" dirty="0">
            <a:latin typeface="+mn-lt"/>
          </a:endParaRPr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/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/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/>
            <a:t>Kebijakan</a:t>
          </a:r>
          <a:endParaRPr lang="en-US" dirty="0"/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/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/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dokumen</a:t>
          </a:r>
          <a:r>
            <a:rPr lang="en-US" dirty="0"/>
            <a:t> formal </a:t>
          </a:r>
          <a:r>
            <a:rPr lang="en-US" dirty="0" err="1"/>
            <a:t>kebijakan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 yang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perencanaan</a:t>
          </a:r>
          <a:r>
            <a:rPr lang="en-US" dirty="0"/>
            <a:t> (</a:t>
          </a:r>
          <a:r>
            <a:rPr lang="en-US" dirty="0" err="1"/>
            <a:t>termasuk</a:t>
          </a:r>
          <a:r>
            <a:rPr lang="en-US" dirty="0"/>
            <a:t> </a:t>
          </a:r>
          <a:r>
            <a:rPr lang="en-US" dirty="0" err="1"/>
            <a:t>arah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fokus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), </a:t>
          </a:r>
          <a:r>
            <a:rPr lang="en-US" dirty="0" err="1"/>
            <a:t>pelaksanaan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pelaporan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panduan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.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/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/>
        </a:p>
      </dgm:t>
    </dgm:pt>
    <dgm:pt modelId="{489E8178-38B9-4004-ABDE-7EFCA511135D}">
      <dgm:prSet custT="1"/>
      <dgm:spPr/>
      <dgm:t>
        <a:bodyPr/>
        <a:lstStyle/>
        <a:p>
          <a:pPr rtl="0"/>
          <a:r>
            <a:rPr lang="en-US" sz="900" b="1" dirty="0" err="1"/>
            <a:t>Mekanisme</a:t>
          </a:r>
          <a:r>
            <a:rPr lang="en-US" sz="900" b="1" dirty="0"/>
            <a:t> </a:t>
          </a:r>
          <a:r>
            <a:rPr lang="en-US" sz="900" b="1" dirty="0" err="1"/>
            <a:t>Penetapan</a:t>
          </a:r>
          <a:r>
            <a:rPr lang="en-US" sz="900" b="1" dirty="0"/>
            <a:t> </a:t>
          </a:r>
          <a:r>
            <a:rPr lang="en-US" sz="900" b="1" dirty="0" err="1"/>
            <a:t>dan</a:t>
          </a:r>
          <a:r>
            <a:rPr lang="en-US" sz="900" b="1" dirty="0"/>
            <a:t> </a:t>
          </a:r>
          <a:r>
            <a:rPr lang="en-US" sz="900" b="1" dirty="0" err="1"/>
            <a:t>Strategi</a:t>
          </a:r>
          <a:r>
            <a:rPr lang="en-US" sz="900" b="1" dirty="0"/>
            <a:t> </a:t>
          </a:r>
          <a:r>
            <a:rPr lang="en-US" sz="900" b="1" dirty="0" err="1"/>
            <a:t>Pencapaian</a:t>
          </a:r>
          <a:r>
            <a:rPr lang="en-US" sz="900" b="1" dirty="0"/>
            <a:t> </a:t>
          </a:r>
          <a:r>
            <a:rPr lang="en-US" sz="900" b="1" dirty="0" err="1"/>
            <a:t>Standar</a:t>
          </a:r>
          <a:endParaRPr lang="en-US" sz="900" dirty="0"/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/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/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/>
            <a:t>Mekanisme</a:t>
          </a:r>
          <a:r>
            <a:rPr lang="en-US" dirty="0"/>
            <a:t> </a:t>
          </a:r>
          <a:r>
            <a:rPr lang="en-US" dirty="0" err="1"/>
            <a:t>penetapan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 di PT yang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aspek</a:t>
          </a:r>
          <a:r>
            <a:rPr lang="en-US" dirty="0"/>
            <a:t> </a:t>
          </a:r>
          <a:r>
            <a:rPr lang="en-US" dirty="0" err="1"/>
            <a:t>perencanaan</a:t>
          </a:r>
          <a:r>
            <a:rPr lang="en-US" dirty="0"/>
            <a:t>, </a:t>
          </a:r>
          <a:r>
            <a:rPr lang="en-US" dirty="0" err="1"/>
            <a:t>pelaksanaan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pelaporan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, yang </a:t>
          </a:r>
          <a:r>
            <a:rPr lang="en-US" dirty="0" err="1"/>
            <a:t>memenuhi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/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melampaui</a:t>
          </a:r>
          <a:r>
            <a:rPr lang="en-US" dirty="0"/>
            <a:t> SN DIKTI.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/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/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Utama</a:t>
          </a:r>
          <a:endParaRPr lang="en-US" dirty="0"/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/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/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dirty="0" err="1"/>
            <a:t>Ketersediaan</a:t>
          </a:r>
          <a:r>
            <a:rPr lang="en-US" dirty="0"/>
            <a:t>: </a:t>
          </a:r>
          <a:r>
            <a:rPr lang="en-US" dirty="0" err="1"/>
            <a:t>dokumen</a:t>
          </a:r>
          <a:r>
            <a:rPr lang="en-US" dirty="0"/>
            <a:t> formal </a:t>
          </a:r>
          <a:r>
            <a:rPr lang="en-US" dirty="0" err="1"/>
            <a:t>Renstra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 yang </a:t>
          </a:r>
          <a:r>
            <a:rPr lang="en-US" dirty="0" err="1"/>
            <a:t>memuat</a:t>
          </a:r>
          <a:r>
            <a:rPr lang="en-US" dirty="0"/>
            <a:t> </a:t>
          </a:r>
          <a:r>
            <a:rPr lang="en-US" dirty="0" err="1"/>
            <a:t>landasan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, </a:t>
          </a:r>
          <a:r>
            <a:rPr lang="en-US" dirty="0" err="1"/>
            <a:t>peta</a:t>
          </a:r>
          <a:r>
            <a:rPr lang="en-US" dirty="0"/>
            <a:t> </a:t>
          </a:r>
          <a:r>
            <a:rPr lang="en-US" dirty="0" err="1"/>
            <a:t>jalan</a:t>
          </a:r>
          <a:r>
            <a:rPr lang="en-US" dirty="0"/>
            <a:t>, </a:t>
          </a:r>
          <a:r>
            <a:rPr lang="en-US" dirty="0" err="1"/>
            <a:t>sasaran</a:t>
          </a:r>
          <a:r>
            <a:rPr lang="en-US" dirty="0"/>
            <a:t> program </a:t>
          </a:r>
          <a:r>
            <a:rPr lang="en-US" dirty="0" err="1"/>
            <a:t>strategis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indikator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pelaksanaan</a:t>
          </a:r>
          <a:r>
            <a:rPr lang="en-US" dirty="0"/>
            <a:t> </a:t>
          </a:r>
          <a:r>
            <a:rPr lang="en-US" dirty="0" err="1"/>
            <a:t>Renstra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, </a:t>
          </a:r>
          <a:r>
            <a:rPr lang="en-US" dirty="0" err="1"/>
            <a:t>pedoman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</a:t>
          </a:r>
          <a:r>
            <a:rPr lang="en-US" dirty="0" err="1"/>
            <a:t>sosialisasinya</a:t>
          </a:r>
          <a:r>
            <a:rPr lang="en-US" dirty="0"/>
            <a:t>,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tentang</a:t>
          </a:r>
          <a:r>
            <a:rPr lang="en-US" dirty="0"/>
            <a:t> </a:t>
          </a:r>
          <a:r>
            <a:rPr lang="en-US" dirty="0" err="1"/>
            <a:t>pelaksanaan</a:t>
          </a:r>
          <a:r>
            <a:rPr lang="en-US" dirty="0"/>
            <a:t> proses </a:t>
          </a:r>
          <a:r>
            <a:rPr lang="en-US" dirty="0" err="1"/>
            <a:t>penelitian</a:t>
          </a:r>
          <a:r>
            <a:rPr lang="en-US" dirty="0"/>
            <a:t>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tatacara</a:t>
          </a:r>
          <a:r>
            <a:rPr lang="en-US" dirty="0"/>
            <a:t> </a:t>
          </a:r>
          <a:r>
            <a:rPr lang="en-US" dirty="0" err="1"/>
            <a:t>penilaian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i="1" dirty="0"/>
            <a:t>review</a:t>
          </a:r>
          <a:r>
            <a:rPr lang="en-US" dirty="0"/>
            <a:t>, </a:t>
          </a:r>
          <a:r>
            <a:rPr lang="en-US" dirty="0" err="1"/>
            <a:t>legalitas</a:t>
          </a:r>
          <a:r>
            <a:rPr lang="en-US" dirty="0"/>
            <a:t> </a:t>
          </a:r>
          <a:r>
            <a:rPr lang="en-US" dirty="0" err="1"/>
            <a:t>pengangkatan</a:t>
          </a:r>
          <a:r>
            <a:rPr lang="en-US" dirty="0"/>
            <a:t> </a:t>
          </a:r>
          <a:r>
            <a:rPr lang="en-US" i="1" dirty="0"/>
            <a:t>reviewer</a:t>
          </a:r>
          <a:r>
            <a:rPr lang="en-US" dirty="0"/>
            <a:t>, </a:t>
          </a:r>
          <a:r>
            <a:rPr lang="en-US" dirty="0" err="1"/>
            <a:t>bukti</a:t>
          </a:r>
          <a:r>
            <a:rPr lang="en-US" dirty="0"/>
            <a:t> </a:t>
          </a:r>
          <a:r>
            <a:rPr lang="en-US" dirty="0" err="1"/>
            <a:t>tertulis</a:t>
          </a:r>
          <a:r>
            <a:rPr lang="en-US" dirty="0"/>
            <a:t> </a:t>
          </a:r>
          <a:r>
            <a:rPr lang="en-US" dirty="0" err="1"/>
            <a:t>hasil</a:t>
          </a:r>
          <a:r>
            <a:rPr lang="en-US" dirty="0"/>
            <a:t> </a:t>
          </a:r>
          <a:r>
            <a:rPr lang="en-US" dirty="0" err="1"/>
            <a:t>penilaian</a:t>
          </a:r>
          <a:r>
            <a:rPr lang="en-US" dirty="0"/>
            <a:t> </a:t>
          </a:r>
          <a:r>
            <a:rPr lang="en-US" dirty="0" err="1"/>
            <a:t>usul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, </a:t>
          </a:r>
          <a:r>
            <a:rPr lang="en-US" dirty="0" err="1"/>
            <a:t>legalitas</a:t>
          </a:r>
          <a:r>
            <a:rPr lang="en-US" dirty="0"/>
            <a:t> </a:t>
          </a:r>
          <a:r>
            <a:rPr lang="en-US" dirty="0" err="1"/>
            <a:t>penugasan</a:t>
          </a:r>
          <a:r>
            <a:rPr lang="en-US" dirty="0"/>
            <a:t> </a:t>
          </a:r>
          <a:r>
            <a:rPr lang="en-US" dirty="0" err="1"/>
            <a:t>peneliti</a:t>
          </a:r>
          <a:r>
            <a:rPr lang="en-US" dirty="0"/>
            <a:t>/</a:t>
          </a:r>
          <a:r>
            <a:rPr lang="en-US" dirty="0" err="1"/>
            <a:t>kerjasama</a:t>
          </a:r>
          <a:r>
            <a:rPr lang="en-US" dirty="0"/>
            <a:t> </a:t>
          </a:r>
          <a:r>
            <a:rPr lang="en-US" dirty="0" err="1"/>
            <a:t>peneliti</a:t>
          </a:r>
          <a:r>
            <a:rPr lang="en-US" dirty="0"/>
            <a:t>, </a:t>
          </a:r>
          <a:r>
            <a:rPr lang="en-US" dirty="0" err="1"/>
            <a:t>berita</a:t>
          </a:r>
          <a:r>
            <a:rPr lang="en-US" dirty="0"/>
            <a:t> acara </a:t>
          </a:r>
          <a:r>
            <a:rPr lang="en-US" dirty="0" err="1"/>
            <a:t>hasil</a:t>
          </a:r>
          <a:r>
            <a:rPr lang="en-US" dirty="0"/>
            <a:t> monitoring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evaluasi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dokumentasi</a:t>
          </a:r>
          <a:r>
            <a:rPr lang="en-US" dirty="0"/>
            <a:t> output </a:t>
          </a:r>
          <a:r>
            <a:rPr lang="en-US" dirty="0" err="1"/>
            <a:t>penelitian</a:t>
          </a:r>
          <a:r>
            <a:rPr lang="en-US" dirty="0"/>
            <a:t>, </a:t>
          </a:r>
          <a:r>
            <a:rPr lang="en-US" dirty="0" err="1"/>
            <a:t>dokumentasi</a:t>
          </a:r>
          <a:r>
            <a:rPr lang="en-US" dirty="0"/>
            <a:t> </a:t>
          </a:r>
          <a:r>
            <a:rPr lang="en-US" dirty="0" err="1"/>
            <a:t>pelaporan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</a:t>
          </a:r>
          <a:r>
            <a:rPr lang="en-US" dirty="0" err="1"/>
            <a:t>pengelola</a:t>
          </a:r>
          <a:r>
            <a:rPr lang="en-US" dirty="0"/>
            <a:t> </a:t>
          </a:r>
          <a:r>
            <a:rPr lang="en-US" dirty="0" err="1"/>
            <a:t>penelitian</a:t>
          </a:r>
          <a:r>
            <a:rPr lang="en-US" dirty="0"/>
            <a:t> </a:t>
          </a:r>
          <a:r>
            <a:rPr lang="en-US" dirty="0" err="1"/>
            <a:t>kepada</a:t>
          </a:r>
          <a:r>
            <a:rPr lang="en-US" dirty="0"/>
            <a:t> </a:t>
          </a:r>
          <a:r>
            <a:rPr lang="en-US" dirty="0" err="1"/>
            <a:t>pimpinan</a:t>
          </a:r>
          <a:r>
            <a:rPr lang="en-US" dirty="0"/>
            <a:t> </a:t>
          </a:r>
          <a:r>
            <a:rPr lang="en-US" dirty="0" err="1"/>
            <a:t>perguruan</a:t>
          </a:r>
          <a:r>
            <a:rPr lang="en-US" dirty="0"/>
            <a:t> </a:t>
          </a:r>
          <a:r>
            <a:rPr lang="en-US" dirty="0" err="1"/>
            <a:t>tinggi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mitra</a:t>
          </a:r>
          <a:r>
            <a:rPr lang="en-US" dirty="0"/>
            <a:t>/</a:t>
          </a:r>
          <a:r>
            <a:rPr lang="en-US" dirty="0" err="1"/>
            <a:t>pemberi</a:t>
          </a:r>
          <a:r>
            <a:rPr lang="en-US" dirty="0"/>
            <a:t> dana,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keberadaan</a:t>
          </a:r>
          <a:r>
            <a:rPr lang="en-US" dirty="0"/>
            <a:t> </a:t>
          </a:r>
          <a:r>
            <a:rPr lang="en-US" dirty="0" err="1"/>
            <a:t>kelompok</a:t>
          </a:r>
          <a:r>
            <a:rPr lang="en-US" dirty="0"/>
            <a:t> </a:t>
          </a:r>
          <a:r>
            <a:rPr lang="en-US" dirty="0" err="1"/>
            <a:t>riset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laboratorium</a:t>
          </a:r>
          <a:r>
            <a:rPr lang="en-US" dirty="0"/>
            <a:t> </a:t>
          </a:r>
          <a:r>
            <a:rPr lang="en-US" dirty="0" err="1"/>
            <a:t>riset</a:t>
          </a:r>
          <a:r>
            <a:rPr lang="en-US" dirty="0"/>
            <a:t> yang </a:t>
          </a:r>
          <a:r>
            <a:rPr lang="en-US" dirty="0" err="1"/>
            <a:t>fungsional</a:t>
          </a:r>
          <a:r>
            <a:rPr lang="en-US" dirty="0"/>
            <a:t>.</a:t>
          </a: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/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/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Tambahan</a:t>
          </a:r>
          <a:endParaRPr lang="en-US" dirty="0"/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/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/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 err="1"/>
            <a:t>Adalah</a:t>
          </a:r>
          <a:r>
            <a:rPr lang="en-US" dirty="0"/>
            <a:t> </a:t>
          </a:r>
          <a:r>
            <a:rPr lang="en-US" dirty="0" err="1"/>
            <a:t>indikator</a:t>
          </a:r>
          <a:r>
            <a:rPr lang="en-US" dirty="0"/>
            <a:t> proses </a:t>
          </a:r>
          <a:r>
            <a:rPr lang="en-US" dirty="0" err="1"/>
            <a:t>penelitian</a:t>
          </a:r>
          <a:r>
            <a:rPr lang="en-US" dirty="0"/>
            <a:t> lain </a:t>
          </a:r>
          <a:r>
            <a:rPr lang="en-US" dirty="0" err="1"/>
            <a:t>untuk</a:t>
          </a:r>
          <a:r>
            <a:rPr lang="en-US" dirty="0"/>
            <a:t> yang </a:t>
          </a:r>
          <a:r>
            <a:rPr lang="en-US" dirty="0" err="1"/>
            <a:t>ditetapkan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</a:t>
          </a:r>
          <a:r>
            <a:rPr lang="en-US" dirty="0" err="1"/>
            <a:t>masing</a:t>
          </a:r>
          <a:r>
            <a:rPr lang="en-US" dirty="0"/>
            <a:t> </a:t>
          </a:r>
          <a:r>
            <a:rPr lang="en-US" dirty="0" err="1"/>
            <a:t>masing</a:t>
          </a:r>
          <a:r>
            <a:rPr lang="en-US" dirty="0"/>
            <a:t> </a:t>
          </a:r>
          <a:r>
            <a:rPr lang="en-US" dirty="0" err="1"/>
            <a:t>perguruan</a:t>
          </a:r>
          <a:r>
            <a:rPr lang="en-US" dirty="0"/>
            <a:t> </a:t>
          </a:r>
          <a:r>
            <a:rPr lang="en-US" dirty="0" err="1"/>
            <a:t>tinggi</a:t>
          </a:r>
          <a:r>
            <a:rPr lang="en-US" dirty="0"/>
            <a:t> </a:t>
          </a:r>
          <a:r>
            <a:rPr lang="en-US" dirty="0" err="1"/>
            <a:t>melampui</a:t>
          </a:r>
          <a:r>
            <a:rPr lang="en-US" dirty="0"/>
            <a:t> SN DIKTI. 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/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/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/>
            <a:t>Evaluasi</a:t>
          </a:r>
          <a:r>
            <a:rPr lang="en-US" b="1" dirty="0"/>
            <a:t> </a:t>
          </a:r>
          <a:r>
            <a:rPr lang="en-US" b="1" dirty="0" err="1"/>
            <a:t>Capaian</a:t>
          </a:r>
          <a:r>
            <a:rPr lang="en-US" b="1" dirty="0"/>
            <a:t> </a:t>
          </a:r>
          <a:r>
            <a:rPr lang="en-US" b="1" dirty="0" err="1"/>
            <a:t>Kinerja</a:t>
          </a:r>
          <a:endParaRPr lang="en-US" dirty="0"/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/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/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/>
            <a:t>Kepuasan</a:t>
          </a:r>
          <a:r>
            <a:rPr lang="en-US" b="1" dirty="0"/>
            <a:t> </a:t>
          </a:r>
          <a:r>
            <a:rPr lang="en-US" b="1" dirty="0" err="1"/>
            <a:t>Pengguna</a:t>
          </a:r>
          <a:endParaRPr lang="en-US" dirty="0"/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/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/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keberhasilan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/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ketidakberhasilan</a:t>
          </a:r>
          <a:r>
            <a:rPr lang="en-US" dirty="0"/>
            <a:t> </a:t>
          </a:r>
          <a:r>
            <a:rPr lang="en-US" dirty="0" err="1"/>
            <a:t>pencapaian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yang </a:t>
          </a:r>
          <a:r>
            <a:rPr lang="en-US" dirty="0" err="1"/>
            <a:t>telah</a:t>
          </a:r>
          <a:r>
            <a:rPr lang="en-US" dirty="0"/>
            <a:t> </a:t>
          </a:r>
          <a:r>
            <a:rPr lang="en-US" dirty="0" err="1"/>
            <a:t>ditetapkan</a:t>
          </a:r>
          <a:r>
            <a:rPr lang="en-US" dirty="0"/>
            <a:t>.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diukur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metoda</a:t>
          </a:r>
          <a:r>
            <a:rPr lang="en-US" dirty="0"/>
            <a:t> yang </a:t>
          </a:r>
          <a:r>
            <a:rPr lang="en-US" dirty="0" err="1"/>
            <a:t>tepat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hasilnya</a:t>
          </a:r>
          <a:r>
            <a:rPr lang="en-US" dirty="0"/>
            <a:t> </a:t>
          </a:r>
          <a:r>
            <a:rPr lang="en-US" dirty="0" err="1"/>
            <a:t>dianalisis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dievaluasi</a:t>
          </a:r>
          <a:r>
            <a:rPr lang="en-US" dirty="0"/>
            <a:t>.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terhadap</a:t>
          </a:r>
          <a:r>
            <a:rPr lang="en-US" dirty="0"/>
            <a:t>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identifikasi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,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pendukung</a:t>
          </a:r>
          <a:r>
            <a:rPr lang="en-US" dirty="0"/>
            <a:t> </a:t>
          </a:r>
          <a:r>
            <a:rPr lang="en-US" dirty="0" err="1"/>
            <a:t>keberhasilan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penghambat</a:t>
          </a:r>
          <a:r>
            <a:rPr lang="en-US" dirty="0"/>
            <a:t> </a:t>
          </a:r>
          <a:r>
            <a:rPr lang="en-US" dirty="0" err="1"/>
            <a:t>ketercapaian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singkat</a:t>
          </a:r>
          <a:r>
            <a:rPr lang="en-US" dirty="0"/>
            <a:t> </a:t>
          </a:r>
          <a:r>
            <a:rPr lang="en-US" dirty="0" err="1"/>
            <a:t>tindak</a:t>
          </a:r>
          <a:r>
            <a:rPr lang="en-US" dirty="0"/>
            <a:t> </a:t>
          </a:r>
          <a:r>
            <a:rPr lang="en-US" dirty="0" err="1"/>
            <a:t>lanjut</a:t>
          </a:r>
          <a:r>
            <a:rPr lang="en-US" dirty="0"/>
            <a:t> yang </a:t>
          </a:r>
          <a:r>
            <a:rPr lang="en-US" dirty="0" err="1"/>
            <a:t>akan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/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/>
        </a:p>
      </dgm:t>
    </dgm:pt>
    <dgm:pt modelId="{1AF54BCD-DCF4-4C18-9AB3-ECA1F57D8892}">
      <dgm:prSet/>
      <dgm:spPr/>
      <dgm:t>
        <a:bodyPr/>
        <a:lstStyle/>
        <a:p>
          <a:r>
            <a:rPr lang="en-US"/>
            <a:t>Deskripsi sistem untuk mengukur kepuasan pengguna proses penelitian (peneliti dan mitra), termasuk kejelasan instrumen yang digunakan, pelaksanaan, perekaman, dan analisis datanya.</a:t>
          </a:r>
          <a:endParaRPr lang="en-US" dirty="0"/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/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/>
        </a:p>
      </dgm:t>
    </dgm:pt>
    <dgm:pt modelId="{C6F0C9D9-01A8-4238-9CC1-2350319F1610}">
      <dgm:prSet/>
      <dgm:spPr/>
      <dgm:t>
        <a:bodyPr/>
        <a:lstStyle/>
        <a:p>
          <a:r>
            <a:rPr lang="en-US" b="1" dirty="0" err="1"/>
            <a:t>Penjaminan</a:t>
          </a:r>
          <a:r>
            <a:rPr lang="en-US" b="1" dirty="0"/>
            <a:t> </a:t>
          </a:r>
          <a:r>
            <a:rPr lang="en-US" b="1" dirty="0" err="1"/>
            <a:t>Mutu</a:t>
          </a:r>
          <a:r>
            <a:rPr lang="en-US" b="1" dirty="0"/>
            <a:t> </a:t>
          </a:r>
          <a:r>
            <a:rPr lang="en-US" b="1" dirty="0" err="1"/>
            <a:t>Mahasiswa</a:t>
          </a:r>
          <a:endParaRPr lang="en-US" dirty="0"/>
        </a:p>
      </dgm:t>
    </dgm:pt>
    <dgm:pt modelId="{178EE23C-302D-4BEA-8F99-E8A5C7BD99EE}" type="parTrans" cxnId="{ABDE4031-6171-4F18-BB6B-11466D5020C9}">
      <dgm:prSet/>
      <dgm:spPr/>
      <dgm:t>
        <a:bodyPr/>
        <a:lstStyle/>
        <a:p>
          <a:endParaRPr lang="en-US"/>
        </a:p>
      </dgm:t>
    </dgm:pt>
    <dgm:pt modelId="{5BA130C9-2CFE-484D-996D-5EB6CA4A8EB7}" type="sibTrans" cxnId="{ABDE4031-6171-4F18-BB6B-11466D5020C9}">
      <dgm:prSet/>
      <dgm:spPr/>
      <dgm:t>
        <a:bodyPr/>
        <a:lstStyle/>
        <a:p>
          <a:endParaRPr lang="en-US"/>
        </a:p>
      </dgm:t>
    </dgm:pt>
    <dgm:pt modelId="{2E837FCB-D90E-42CB-ADAA-04416AEEA113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penjaminan</a:t>
          </a:r>
          <a:r>
            <a:rPr lang="en-US" dirty="0"/>
            <a:t> </a:t>
          </a:r>
          <a:r>
            <a:rPr lang="en-US" dirty="0" err="1"/>
            <a:t>mutu</a:t>
          </a:r>
          <a:r>
            <a:rPr lang="en-US" dirty="0"/>
            <a:t> proses </a:t>
          </a:r>
          <a:r>
            <a:rPr lang="en-US" dirty="0" err="1"/>
            <a:t>penelitian</a:t>
          </a:r>
          <a:r>
            <a:rPr lang="en-US" dirty="0"/>
            <a:t> yang </a:t>
          </a:r>
          <a:r>
            <a:rPr lang="en-US" dirty="0" err="1"/>
            <a:t>ditetapkan</a:t>
          </a:r>
          <a:r>
            <a:rPr lang="en-US" dirty="0"/>
            <a:t>, </a:t>
          </a:r>
          <a:r>
            <a:rPr lang="en-US" dirty="0" err="1"/>
            <a:t>dilaksanakan</a:t>
          </a:r>
          <a:r>
            <a:rPr lang="en-US" dirty="0"/>
            <a:t>, </a:t>
          </a:r>
          <a:r>
            <a:rPr lang="en-US" dirty="0" err="1"/>
            <a:t>hasilnya</a:t>
          </a:r>
          <a:r>
            <a:rPr lang="en-US" dirty="0"/>
            <a:t> </a:t>
          </a:r>
          <a:r>
            <a:rPr lang="en-US" dirty="0" err="1"/>
            <a:t>dievaluasi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dikendalikan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upaya</a:t>
          </a:r>
          <a:r>
            <a:rPr lang="en-US" dirty="0"/>
            <a:t> </a:t>
          </a:r>
          <a:r>
            <a:rPr lang="en-US" dirty="0" err="1"/>
            <a:t>peningkatan</a:t>
          </a:r>
          <a:r>
            <a:rPr lang="en-US" dirty="0"/>
            <a:t> </a:t>
          </a:r>
          <a:r>
            <a:rPr lang="en-US" dirty="0" err="1"/>
            <a:t>sesuai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siklus</a:t>
          </a:r>
          <a:r>
            <a:rPr lang="en-US" dirty="0"/>
            <a:t> PPEPP.</a:t>
          </a:r>
        </a:p>
      </dgm:t>
    </dgm:pt>
    <dgm:pt modelId="{5BD147DB-72C1-4CFB-B182-16D9CF713FCF}" type="parTrans" cxnId="{52603073-301E-4061-98CB-50A8F2E3B041}">
      <dgm:prSet/>
      <dgm:spPr/>
      <dgm:t>
        <a:bodyPr/>
        <a:lstStyle/>
        <a:p>
          <a:endParaRPr lang="en-US"/>
        </a:p>
      </dgm:t>
    </dgm:pt>
    <dgm:pt modelId="{0A11C26B-E033-431F-A1B3-A21797C63636}" type="sibTrans" cxnId="{52603073-301E-4061-98CB-50A8F2E3B041}">
      <dgm:prSet/>
      <dgm:spPr/>
      <dgm:t>
        <a:bodyPr/>
        <a:lstStyle/>
        <a:p>
          <a:endParaRPr lang="en-US"/>
        </a:p>
      </dgm:t>
    </dgm:pt>
    <dgm:pt modelId="{97C6B9AF-C4BB-4EF1-9A63-38393697B12A}">
      <dgm:prSet/>
      <dgm:spPr/>
      <dgm:t>
        <a:bodyPr/>
        <a:lstStyle/>
        <a:p>
          <a:r>
            <a:rPr lang="en-US" b="1" dirty="0" err="1"/>
            <a:t>Kesimpulan</a:t>
          </a:r>
          <a:r>
            <a:rPr lang="en-US" b="1" dirty="0"/>
            <a:t> </a:t>
          </a:r>
          <a:r>
            <a:rPr lang="en-US" b="1" dirty="0" err="1"/>
            <a:t>hasil</a:t>
          </a:r>
          <a:r>
            <a:rPr lang="en-US" b="1" dirty="0"/>
            <a:t> </a:t>
          </a:r>
          <a:r>
            <a:rPr lang="en-US" b="1" dirty="0" err="1"/>
            <a:t>evaluasi</a:t>
          </a:r>
          <a:r>
            <a:rPr lang="en-US" b="1" dirty="0"/>
            <a:t> </a:t>
          </a:r>
          <a:r>
            <a:rPr lang="en-US" b="1" dirty="0" err="1"/>
            <a:t>ketercapaian</a:t>
          </a:r>
          <a:r>
            <a:rPr lang="en-US" b="1" dirty="0"/>
            <a:t> </a:t>
          </a:r>
          <a:r>
            <a:rPr lang="en-US" b="1" dirty="0" err="1"/>
            <a:t>standar</a:t>
          </a:r>
          <a:r>
            <a:rPr lang="en-US" b="1" dirty="0"/>
            <a:t> </a:t>
          </a:r>
          <a:r>
            <a:rPr lang="en-US" b="1" dirty="0" err="1"/>
            <a:t>kemahasiswaan</a:t>
          </a:r>
          <a:r>
            <a:rPr lang="en-US" b="1" dirty="0"/>
            <a:t> </a:t>
          </a:r>
          <a:r>
            <a:rPr lang="en-US" b="1" dirty="0" err="1"/>
            <a:t>serta</a:t>
          </a:r>
          <a:r>
            <a:rPr lang="en-US" b="1" dirty="0"/>
            <a:t> </a:t>
          </a:r>
          <a:r>
            <a:rPr lang="en-US" b="1" dirty="0" err="1"/>
            <a:t>tindak</a:t>
          </a:r>
          <a:r>
            <a:rPr lang="en-US" b="1" dirty="0"/>
            <a:t> </a:t>
          </a:r>
          <a:r>
            <a:rPr lang="en-US" b="1" dirty="0" err="1"/>
            <a:t>lanjut</a:t>
          </a:r>
          <a:endParaRPr lang="en-US" dirty="0"/>
        </a:p>
      </dgm:t>
    </dgm:pt>
    <dgm:pt modelId="{DCC3DD3B-DCFD-4090-8E3F-AB0BA81D441D}" type="parTrans" cxnId="{94D74BC8-A557-46F9-9982-28C6BCFA21E2}">
      <dgm:prSet/>
      <dgm:spPr/>
      <dgm:t>
        <a:bodyPr/>
        <a:lstStyle/>
        <a:p>
          <a:endParaRPr lang="en-US"/>
        </a:p>
      </dgm:t>
    </dgm:pt>
    <dgm:pt modelId="{83B5F11E-F53D-41E9-968C-A4BC7E8BFA07}" type="sibTrans" cxnId="{94D74BC8-A557-46F9-9982-28C6BCFA21E2}">
      <dgm:prSet/>
      <dgm:spPr/>
      <dgm:t>
        <a:bodyPr/>
        <a:lstStyle/>
        <a:p>
          <a:endParaRPr lang="en-US"/>
        </a:p>
      </dgm:t>
    </dgm:pt>
    <dgm:pt modelId="{90240692-315F-486F-B575-46450F05A04A}">
      <dgm:prSet/>
      <dgm:spPr/>
      <dgm:t>
        <a:bodyPr/>
        <a:lstStyle/>
        <a:p>
          <a:r>
            <a:rPr lang="en-US" dirty="0" err="1"/>
            <a:t>Ringkasan</a:t>
          </a:r>
          <a:r>
            <a:rPr lang="en-US" dirty="0"/>
            <a:t> </a:t>
          </a:r>
          <a:r>
            <a:rPr lang="en-US" dirty="0" err="1"/>
            <a:t>dari</a:t>
          </a:r>
          <a:r>
            <a:rPr lang="en-US" dirty="0"/>
            <a:t>: </a:t>
          </a:r>
          <a:r>
            <a:rPr lang="en-US" dirty="0" err="1"/>
            <a:t>pemosisian</a:t>
          </a:r>
          <a:r>
            <a:rPr lang="en-US" dirty="0"/>
            <a:t>, </a:t>
          </a:r>
          <a:r>
            <a:rPr lang="en-US" dirty="0" err="1"/>
            <a:t>masalah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rencana</a:t>
          </a:r>
          <a:r>
            <a:rPr lang="en-US" dirty="0"/>
            <a:t> </a:t>
          </a:r>
          <a:r>
            <a:rPr lang="en-US" dirty="0" err="1"/>
            <a:t>perbaikan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 </a:t>
          </a:r>
          <a:r>
            <a:rPr lang="en-US" dirty="0" err="1"/>
            <a:t>keuangan</a:t>
          </a:r>
          <a:r>
            <a:rPr lang="en-US" dirty="0"/>
            <a:t>, </a:t>
          </a:r>
          <a:r>
            <a:rPr lang="en-US" dirty="0" err="1"/>
            <a:t>sarana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prasarana</a:t>
          </a:r>
          <a:r>
            <a:rPr lang="en-US" dirty="0"/>
            <a:t> </a:t>
          </a:r>
        </a:p>
      </dgm:t>
    </dgm:pt>
    <dgm:pt modelId="{EC530F32-F71F-4119-A454-ADD738B46708}" type="parTrans" cxnId="{C310859F-CEF8-4DCA-9315-7A4846C8A1AD}">
      <dgm:prSet/>
      <dgm:spPr/>
      <dgm:t>
        <a:bodyPr/>
        <a:lstStyle/>
        <a:p>
          <a:endParaRPr lang="en-US"/>
        </a:p>
      </dgm:t>
    </dgm:pt>
    <dgm:pt modelId="{51B533DB-7592-4544-987C-EE59B694751F}" type="sibTrans" cxnId="{C310859F-CEF8-4DCA-9315-7A4846C8A1AD}">
      <dgm:prSet/>
      <dgm:spPr/>
      <dgm:t>
        <a:bodyPr/>
        <a:lstStyle/>
        <a:p>
          <a:endParaRPr lang="en-US"/>
        </a:p>
      </dgm:t>
    </dgm:pt>
    <dgm:pt modelId="{28E99F51-A00F-4EFF-B028-DEE6AFF5D940}">
      <dgm:prSet/>
      <dgm:spPr/>
      <dgm:t>
        <a:bodyPr/>
        <a:lstStyle/>
        <a:p>
          <a:r>
            <a:rPr lang="en-US" dirty="0" err="1"/>
            <a:t>Ketersediaan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tentang</a:t>
          </a:r>
          <a:r>
            <a:rPr lang="en-US" dirty="0"/>
            <a:t> </a:t>
          </a:r>
          <a:r>
            <a:rPr lang="en-US" dirty="0" err="1"/>
            <a:t>hasil</a:t>
          </a:r>
          <a:r>
            <a:rPr lang="en-US" dirty="0"/>
            <a:t> </a:t>
          </a:r>
          <a:r>
            <a:rPr lang="en-US" dirty="0" err="1"/>
            <a:t>pengukuran</a:t>
          </a:r>
          <a:r>
            <a:rPr lang="en-US" dirty="0"/>
            <a:t> </a:t>
          </a:r>
          <a:r>
            <a:rPr lang="en-US" dirty="0" err="1"/>
            <a:t>kepuasan</a:t>
          </a:r>
          <a:r>
            <a:rPr lang="en-US" dirty="0"/>
            <a:t> </a:t>
          </a:r>
          <a:r>
            <a:rPr lang="en-US" dirty="0" err="1"/>
            <a:t>peneliti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mitra</a:t>
          </a:r>
          <a:r>
            <a:rPr lang="en-US" dirty="0"/>
            <a:t> yang </a:t>
          </a:r>
          <a:r>
            <a:rPr lang="en-US" dirty="0" err="1"/>
            <a:t>dilaksanakan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konsisten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ditindaklanjuti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berkala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tersistem</a:t>
          </a:r>
          <a:r>
            <a:rPr lang="en-US" dirty="0"/>
            <a:t>.</a:t>
          </a:r>
        </a:p>
      </dgm:t>
    </dgm:pt>
    <dgm:pt modelId="{3CB03AFC-2E9B-4A95-BAA2-017E067AAA22}" type="parTrans" cxnId="{9AFF8B8E-8359-439D-9F4D-914A90D9D633}">
      <dgm:prSet/>
      <dgm:spPr/>
      <dgm:t>
        <a:bodyPr/>
        <a:lstStyle/>
        <a:p>
          <a:endParaRPr lang="en-US"/>
        </a:p>
      </dgm:t>
    </dgm:pt>
    <dgm:pt modelId="{2E21EABC-2C96-40D5-98EA-02C60BE2AB85}" type="sibTrans" cxnId="{9AFF8B8E-8359-439D-9F4D-914A90D9D633}">
      <dgm:prSet/>
      <dgm:spPr/>
      <dgm:t>
        <a:bodyPr/>
        <a:lstStyle/>
        <a:p>
          <a:endParaRPr lang="en-US"/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9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9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9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9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9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9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9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9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9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9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9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9">
        <dgm:presLayoutVars>
          <dgm:bulletEnabled val="1"/>
        </dgm:presLayoutVars>
      </dgm:prSet>
      <dgm:spPr/>
    </dgm:pt>
    <dgm:pt modelId="{2B77AAD6-6F7A-4184-95FE-A99485CDABC4}" type="pres">
      <dgm:prSet presAssocID="{C6F0C9D9-01A8-4238-9CC1-2350319F1610}" presName="parentText" presStyleLbl="node1" presStyleIdx="6" presStyleCnt="9">
        <dgm:presLayoutVars>
          <dgm:chMax val="0"/>
          <dgm:bulletEnabled val="1"/>
        </dgm:presLayoutVars>
      </dgm:prSet>
      <dgm:spPr/>
    </dgm:pt>
    <dgm:pt modelId="{12D3B0C4-5A49-402C-A73C-31D49B9D651D}" type="pres">
      <dgm:prSet presAssocID="{C6F0C9D9-01A8-4238-9CC1-2350319F1610}" presName="childText" presStyleLbl="revTx" presStyleIdx="6" presStyleCnt="9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7" presStyleCnt="9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7" presStyleCnt="9">
        <dgm:presLayoutVars>
          <dgm:bulletEnabled val="1"/>
        </dgm:presLayoutVars>
      </dgm:prSet>
      <dgm:spPr/>
    </dgm:pt>
    <dgm:pt modelId="{EC187767-1E1E-44F1-B655-FC6822E2F3C7}" type="pres">
      <dgm:prSet presAssocID="{97C6B9AF-C4BB-4EF1-9A63-38393697B12A}" presName="parentText" presStyleLbl="node1" presStyleIdx="8" presStyleCnt="9">
        <dgm:presLayoutVars>
          <dgm:chMax val="0"/>
          <dgm:bulletEnabled val="1"/>
        </dgm:presLayoutVars>
      </dgm:prSet>
      <dgm:spPr/>
    </dgm:pt>
    <dgm:pt modelId="{C70DD2C8-ECB3-4C03-9359-C9B55E68D106}" type="pres">
      <dgm:prSet presAssocID="{97C6B9AF-C4BB-4EF1-9A63-38393697B12A}" presName="childText" presStyleLbl="revTx" presStyleIdx="8" presStyleCnt="9">
        <dgm:presLayoutVars>
          <dgm:bulletEnabled val="1"/>
        </dgm:presLayoutVars>
      </dgm:prSet>
      <dgm:spPr/>
    </dgm:pt>
  </dgm:ptLst>
  <dgm:cxnLst>
    <dgm:cxn modelId="{429B9416-6A0F-4F09-82CA-52574BCC95D2}" type="presOf" srcId="{19A39D42-6085-4EFA-BCD6-32FF9BA2B3CA}" destId="{D6978E3E-6F50-4722-857B-924D7D7BF191}" srcOrd="0" destOrd="0" presId="urn:microsoft.com/office/officeart/2005/8/layout/vList2"/>
    <dgm:cxn modelId="{642DD419-DFCD-4E87-80D6-7EB016BAA38D}" type="presOf" srcId="{97C6B9AF-C4BB-4EF1-9A63-38393697B12A}" destId="{EC187767-1E1E-44F1-B655-FC6822E2F3C7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61D19B1F-68F5-49B5-9345-0570ABE441F0}" type="presOf" srcId="{E973707A-9B0D-4141-9A4E-A1DE3E432894}" destId="{3A0457DA-DDB8-4110-925B-CFA3955C25B0}" srcOrd="0" destOrd="0" presId="urn:microsoft.com/office/officeart/2005/8/layout/vList2"/>
    <dgm:cxn modelId="{58865E25-DE4E-40F1-AF70-A16C7BC9539B}" type="presOf" srcId="{28E99F51-A00F-4EFF-B028-DEE6AFF5D940}" destId="{5B4B98BC-F355-4510-8CCF-F032AE7AC684}" srcOrd="0" destOrd="1" presId="urn:microsoft.com/office/officeart/2005/8/layout/vList2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ABDE4031-6171-4F18-BB6B-11466D5020C9}" srcId="{03E037EB-70E4-4487-87F8-735C98E42FA2}" destId="{C6F0C9D9-01A8-4238-9CC1-2350319F1610}" srcOrd="6" destOrd="0" parTransId="{178EE23C-302D-4BEA-8F99-E8A5C7BD99EE}" sibTransId="{5BA130C9-2CFE-484D-996D-5EB6CA4A8EB7}"/>
    <dgm:cxn modelId="{9BFBCC38-4B75-4AAE-BAEF-C39D41C24EE0}" type="presOf" srcId="{1AF54BCD-DCF4-4C18-9AB3-ECA1F57D8892}" destId="{5B4B98BC-F355-4510-8CCF-F032AE7AC684}" srcOrd="0" destOrd="0" presId="urn:microsoft.com/office/officeart/2005/8/layout/vList2"/>
    <dgm:cxn modelId="{F495F042-2E61-4B8C-91A6-FBF98FBA7ECC}" type="presOf" srcId="{2E837FCB-D90E-42CB-ADAA-04416AEEA113}" destId="{12D3B0C4-5A49-402C-A73C-31D49B9D651D}" srcOrd="0" destOrd="0" presId="urn:microsoft.com/office/officeart/2005/8/layout/vList2"/>
    <dgm:cxn modelId="{F0810464-9639-4B41-BDF9-BF8A67267B57}" type="presOf" srcId="{F57E9E73-A8B8-47A2-8E84-9AD21A984C92}" destId="{9DC30CB3-5443-4E4F-8798-717384E476F7}" srcOrd="0" destOrd="0" presId="urn:microsoft.com/office/officeart/2005/8/layout/vList2"/>
    <dgm:cxn modelId="{5CC33565-2337-4E9F-AEC5-D4BC2465FB37}" type="presOf" srcId="{16D16AA4-869D-4C19-921F-BF1164470351}" destId="{23F3AF34-2715-49E5-9F52-529EF0CC3006}" srcOrd="0" destOrd="0" presId="urn:microsoft.com/office/officeart/2005/8/layout/vList2"/>
    <dgm:cxn modelId="{BC373C67-BB3A-458D-9021-EA7634DB7EC7}" type="presOf" srcId="{DD2B1AB2-1DE7-407C-9008-2F1CB47717DB}" destId="{7438BCAD-2F7D-41A1-8E95-AE8439AF2BF6}" srcOrd="0" destOrd="0" presId="urn:microsoft.com/office/officeart/2005/8/layout/vList2"/>
    <dgm:cxn modelId="{C39CAC6F-31D1-4006-BDBE-46AA254A27AC}" srcId="{03E037EB-70E4-4487-87F8-735C98E42FA2}" destId="{E973707A-9B0D-4141-9A4E-A1DE3E432894}" srcOrd="7" destOrd="0" parTransId="{F1ED6F88-FFFC-4DE0-B00D-DED7F109DD83}" sibTransId="{F95A84A8-778D-420D-B6DD-392044ABF5C0}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201BC272-1F9E-42D9-9EFB-17E401653DA0}" type="presOf" srcId="{62D0B233-7941-45DF-965D-76C035B08835}" destId="{B743F4D8-190D-4A42-998B-34D5037B107C}" srcOrd="0" destOrd="0" presId="urn:microsoft.com/office/officeart/2005/8/layout/vList2"/>
    <dgm:cxn modelId="{52603073-301E-4061-98CB-50A8F2E3B041}" srcId="{C6F0C9D9-01A8-4238-9CC1-2350319F1610}" destId="{2E837FCB-D90E-42CB-ADAA-04416AEEA113}" srcOrd="0" destOrd="0" parTransId="{5BD147DB-72C1-4CFB-B182-16D9CF713FCF}" sibTransId="{0A11C26B-E033-431F-A1B3-A21797C63636}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9AFF8B8E-8359-439D-9F4D-914A90D9D633}" srcId="{E973707A-9B0D-4141-9A4E-A1DE3E432894}" destId="{28E99F51-A00F-4EFF-B028-DEE6AFF5D940}" srcOrd="1" destOrd="0" parTransId="{3CB03AFC-2E9B-4A95-BAA2-017E067AAA22}" sibTransId="{2E21EABC-2C96-40D5-98EA-02C60BE2AB85}"/>
    <dgm:cxn modelId="{EF6EDE9B-6A4A-4AAC-86FC-2F07068DDD10}" type="presOf" srcId="{03E037EB-70E4-4487-87F8-735C98E42FA2}" destId="{646DFA94-3461-4F5C-B256-ABA727A9510A}" srcOrd="0" destOrd="0" presId="urn:microsoft.com/office/officeart/2005/8/layout/vList2"/>
    <dgm:cxn modelId="{C310859F-CEF8-4DCA-9315-7A4846C8A1AD}" srcId="{97C6B9AF-C4BB-4EF1-9A63-38393697B12A}" destId="{90240692-315F-486F-B575-46450F05A04A}" srcOrd="0" destOrd="0" parTransId="{EC530F32-F71F-4119-A454-ADD738B46708}" sibTransId="{51B533DB-7592-4544-987C-EE59B694751F}"/>
    <dgm:cxn modelId="{1881FAA0-0E9A-4B60-A041-544CB124404F}" type="presOf" srcId="{D4E3E2BC-E1FC-4A7B-961E-2F587B2B0B6F}" destId="{EC95F453-F64D-43CF-93BF-7EB0427E952A}" srcOrd="0" destOrd="0" presId="urn:microsoft.com/office/officeart/2005/8/layout/vList2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3A1730B4-E75E-47F8-89D0-4AC00C4DA830}" type="presOf" srcId="{C487581C-005D-430B-937C-F362DD2B43CC}" destId="{BB10665E-3681-48AF-8D13-2B8A0C41A91D}" srcOrd="0" destOrd="0" presId="urn:microsoft.com/office/officeart/2005/8/layout/vList2"/>
    <dgm:cxn modelId="{597812BA-9173-4563-AE80-E96478EEF79F}" type="presOf" srcId="{BF64CC27-FD5E-4CCC-8AB1-0BA352B162E4}" destId="{A730551C-AD14-47EA-8567-2FF41910E193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1E8EF1C4-6C9A-47FB-A808-1EF78A86025B}" type="presOf" srcId="{90240692-315F-486F-B575-46450F05A04A}" destId="{C70DD2C8-ECB3-4C03-9359-C9B55E68D106}" srcOrd="0" destOrd="0" presId="urn:microsoft.com/office/officeart/2005/8/layout/vList2"/>
    <dgm:cxn modelId="{B253E8C5-0CBF-4E08-AF2C-03554C0439AE}" type="presOf" srcId="{489E8178-38B9-4004-ABDE-7EFCA511135D}" destId="{0C6250E1-16C7-4468-9673-D02DD1169685}" srcOrd="0" destOrd="0" presId="urn:microsoft.com/office/officeart/2005/8/layout/vList2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94D74BC8-A557-46F9-9982-28C6BCFA21E2}" srcId="{03E037EB-70E4-4487-87F8-735C98E42FA2}" destId="{97C6B9AF-C4BB-4EF1-9A63-38393697B12A}" srcOrd="8" destOrd="0" parTransId="{DCC3DD3B-DCFD-4090-8E3F-AB0BA81D441D}" sibTransId="{83B5F11E-F53D-41E9-968C-A4BC7E8BFA07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51DB19D4-86AF-4978-9F5C-71C8051EA439}" type="presOf" srcId="{C6F0C9D9-01A8-4238-9CC1-2350319F1610}" destId="{2B77AAD6-6F7A-4184-95FE-A99485CDABC4}" srcOrd="0" destOrd="0" presId="urn:microsoft.com/office/officeart/2005/8/layout/vList2"/>
    <dgm:cxn modelId="{2D44F3DE-4C22-4DCC-B17C-8408958E9439}" type="presOf" srcId="{DF1AA189-DE56-4899-82F1-BBAA4A7CAA49}" destId="{D2D630EE-C109-4E93-BA07-03321C5EAE52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527979F8-5494-4D61-8A22-5735953A3002}" type="presOf" srcId="{AC004A76-C47A-4985-977E-F786F3E662A8}" destId="{F7AFCEDC-DACF-487F-B7ED-E0728F7D7B31}" srcOrd="0" destOrd="0" presId="urn:microsoft.com/office/officeart/2005/8/layout/vList2"/>
    <dgm:cxn modelId="{28F19FFB-4006-4E39-882D-A2F1130AD60B}" type="presOf" srcId="{D940A34E-2E46-4615-94B9-D998A3085696}" destId="{2DEDA631-A163-4BBA-9953-02E40868F95B}" srcOrd="0" destOrd="0" presId="urn:microsoft.com/office/officeart/2005/8/layout/vList2"/>
    <dgm:cxn modelId="{C5B88E11-28E8-453A-AA43-FBD37626A5A2}" type="presParOf" srcId="{646DFA94-3461-4F5C-B256-ABA727A9510A}" destId="{EC95F453-F64D-43CF-93BF-7EB0427E952A}" srcOrd="0" destOrd="0" presId="urn:microsoft.com/office/officeart/2005/8/layout/vList2"/>
    <dgm:cxn modelId="{52F338A1-C004-4229-A9D1-04E39940CE54}" type="presParOf" srcId="{646DFA94-3461-4F5C-B256-ABA727A9510A}" destId="{9DC30CB3-5443-4E4F-8798-717384E476F7}" srcOrd="1" destOrd="0" presId="urn:microsoft.com/office/officeart/2005/8/layout/vList2"/>
    <dgm:cxn modelId="{4D7B246E-BAA3-4EE1-B9D3-DAE81FF0776E}" type="presParOf" srcId="{646DFA94-3461-4F5C-B256-ABA727A9510A}" destId="{BB10665E-3681-48AF-8D13-2B8A0C41A91D}" srcOrd="2" destOrd="0" presId="urn:microsoft.com/office/officeart/2005/8/layout/vList2"/>
    <dgm:cxn modelId="{0E4979CB-6459-4652-86AC-EAB4CE371358}" type="presParOf" srcId="{646DFA94-3461-4F5C-B256-ABA727A9510A}" destId="{B743F4D8-190D-4A42-998B-34D5037B107C}" srcOrd="3" destOrd="0" presId="urn:microsoft.com/office/officeart/2005/8/layout/vList2"/>
    <dgm:cxn modelId="{2FC8EF05-CDB2-43BB-899B-C49A42400A81}" type="presParOf" srcId="{646DFA94-3461-4F5C-B256-ABA727A9510A}" destId="{0C6250E1-16C7-4468-9673-D02DD1169685}" srcOrd="4" destOrd="0" presId="urn:microsoft.com/office/officeart/2005/8/layout/vList2"/>
    <dgm:cxn modelId="{858955D7-D752-4771-9030-68F8C97AE772}" type="presParOf" srcId="{646DFA94-3461-4F5C-B256-ABA727A9510A}" destId="{7438BCAD-2F7D-41A1-8E95-AE8439AF2BF6}" srcOrd="5" destOrd="0" presId="urn:microsoft.com/office/officeart/2005/8/layout/vList2"/>
    <dgm:cxn modelId="{148A2BD2-1BAD-4618-AFFE-92261273348D}" type="presParOf" srcId="{646DFA94-3461-4F5C-B256-ABA727A9510A}" destId="{D6978E3E-6F50-4722-857B-924D7D7BF191}" srcOrd="6" destOrd="0" presId="urn:microsoft.com/office/officeart/2005/8/layout/vList2"/>
    <dgm:cxn modelId="{E89B65D2-452D-4B6E-BBC4-106BA158BF3F}" type="presParOf" srcId="{646DFA94-3461-4F5C-B256-ABA727A9510A}" destId="{F7AFCEDC-DACF-487F-B7ED-E0728F7D7B31}" srcOrd="7" destOrd="0" presId="urn:microsoft.com/office/officeart/2005/8/layout/vList2"/>
    <dgm:cxn modelId="{A8733826-8B50-4A8F-84B3-4B4C252C787D}" type="presParOf" srcId="{646DFA94-3461-4F5C-B256-ABA727A9510A}" destId="{2DEDA631-A163-4BBA-9953-02E40868F95B}" srcOrd="8" destOrd="0" presId="urn:microsoft.com/office/officeart/2005/8/layout/vList2"/>
    <dgm:cxn modelId="{440E160D-60B9-42D2-9320-4255F07C40EA}" type="presParOf" srcId="{646DFA94-3461-4F5C-B256-ABA727A9510A}" destId="{A730551C-AD14-47EA-8567-2FF41910E193}" srcOrd="9" destOrd="0" presId="urn:microsoft.com/office/officeart/2005/8/layout/vList2"/>
    <dgm:cxn modelId="{15A5ECB2-2C9E-4C1C-84DA-1411D3ED540C}" type="presParOf" srcId="{646DFA94-3461-4F5C-B256-ABA727A9510A}" destId="{D2D630EE-C109-4E93-BA07-03321C5EAE52}" srcOrd="10" destOrd="0" presId="urn:microsoft.com/office/officeart/2005/8/layout/vList2"/>
    <dgm:cxn modelId="{22FD696F-927C-4E4A-A226-767A561E1547}" type="presParOf" srcId="{646DFA94-3461-4F5C-B256-ABA727A9510A}" destId="{23F3AF34-2715-49E5-9F52-529EF0CC3006}" srcOrd="11" destOrd="0" presId="urn:microsoft.com/office/officeart/2005/8/layout/vList2"/>
    <dgm:cxn modelId="{F7F1A35D-E619-443E-A90F-103D63FC2891}" type="presParOf" srcId="{646DFA94-3461-4F5C-B256-ABA727A9510A}" destId="{2B77AAD6-6F7A-4184-95FE-A99485CDABC4}" srcOrd="12" destOrd="0" presId="urn:microsoft.com/office/officeart/2005/8/layout/vList2"/>
    <dgm:cxn modelId="{2605C65F-D1DB-40D1-9930-C08754080556}" type="presParOf" srcId="{646DFA94-3461-4F5C-B256-ABA727A9510A}" destId="{12D3B0C4-5A49-402C-A73C-31D49B9D651D}" srcOrd="13" destOrd="0" presId="urn:microsoft.com/office/officeart/2005/8/layout/vList2"/>
    <dgm:cxn modelId="{D882C4C3-3406-40AB-80D0-C5CD7EFCDFEC}" type="presParOf" srcId="{646DFA94-3461-4F5C-B256-ABA727A9510A}" destId="{3A0457DA-DDB8-4110-925B-CFA3955C25B0}" srcOrd="14" destOrd="0" presId="urn:microsoft.com/office/officeart/2005/8/layout/vList2"/>
    <dgm:cxn modelId="{E7A91A9A-16BD-40A4-9118-4F30E3625CFA}" type="presParOf" srcId="{646DFA94-3461-4F5C-B256-ABA727A9510A}" destId="{5B4B98BC-F355-4510-8CCF-F032AE7AC684}" srcOrd="15" destOrd="0" presId="urn:microsoft.com/office/officeart/2005/8/layout/vList2"/>
    <dgm:cxn modelId="{555D99A2-FF73-40BF-AC93-1C59B2F1209C}" type="presParOf" srcId="{646DFA94-3461-4F5C-B256-ABA727A9510A}" destId="{EC187767-1E1E-44F1-B655-FC6822E2F3C7}" srcOrd="16" destOrd="0" presId="urn:microsoft.com/office/officeart/2005/8/layout/vList2"/>
    <dgm:cxn modelId="{945A7A03-5906-47D1-883E-68AC0BEE164D}" type="presParOf" srcId="{646DFA94-3461-4F5C-B256-ABA727A9510A}" destId="{C70DD2C8-ECB3-4C03-9359-C9B55E68D106}" srcOrd="1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/>
            <a:t>Latar</a:t>
          </a:r>
          <a:r>
            <a:rPr lang="en-US" b="1" dirty="0"/>
            <a:t> </a:t>
          </a:r>
          <a:r>
            <a:rPr lang="en-US" b="1" dirty="0" err="1"/>
            <a:t>Belakang</a:t>
          </a:r>
          <a:endParaRPr lang="en-US" dirty="0"/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/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/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latar</a:t>
          </a:r>
          <a:r>
            <a:rPr lang="en-US" dirty="0"/>
            <a:t> </a:t>
          </a:r>
          <a:r>
            <a:rPr lang="en-US" dirty="0" err="1"/>
            <a:t>belakang</a:t>
          </a:r>
          <a:r>
            <a:rPr lang="en-US" dirty="0"/>
            <a:t>, </a:t>
          </a:r>
          <a:r>
            <a:rPr lang="en-US" dirty="0" err="1"/>
            <a:t>tujuan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rasional</a:t>
          </a:r>
          <a:r>
            <a:rPr lang="en-US" dirty="0"/>
            <a:t> </a:t>
          </a:r>
          <a:r>
            <a:rPr lang="en-US" dirty="0" err="1"/>
            <a:t>penetapan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proses </a:t>
          </a:r>
          <a:r>
            <a:rPr lang="en-US" dirty="0" err="1"/>
            <a:t>PkM</a:t>
          </a:r>
          <a:r>
            <a:rPr lang="en-US" dirty="0"/>
            <a:t> yang </a:t>
          </a:r>
          <a:r>
            <a:rPr lang="en-US" dirty="0" err="1"/>
            <a:t>mencakup</a:t>
          </a:r>
          <a:r>
            <a:rPr lang="en-US" dirty="0"/>
            <a:t>: </a:t>
          </a:r>
          <a:r>
            <a:rPr lang="en-US" dirty="0" err="1"/>
            <a:t>perencanaan</a:t>
          </a:r>
          <a:r>
            <a:rPr lang="en-US" dirty="0"/>
            <a:t>, </a:t>
          </a:r>
          <a:r>
            <a:rPr lang="en-US" dirty="0" err="1"/>
            <a:t>pelaksanaan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pelaporan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 yang </a:t>
          </a:r>
          <a:r>
            <a:rPr lang="en-US" dirty="0" err="1"/>
            <a:t>didasarkan</a:t>
          </a:r>
          <a:r>
            <a:rPr lang="en-US" dirty="0"/>
            <a:t> </a:t>
          </a:r>
          <a:r>
            <a:rPr lang="en-US" dirty="0" err="1"/>
            <a:t>atas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internal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eksternal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posisi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daya</a:t>
          </a:r>
          <a:r>
            <a:rPr lang="en-US" dirty="0"/>
            <a:t> </a:t>
          </a:r>
          <a:r>
            <a:rPr lang="en-US" dirty="0" err="1"/>
            <a:t>saing</a:t>
          </a:r>
          <a:r>
            <a:rPr lang="en-US" dirty="0"/>
            <a:t> PT.</a:t>
          </a:r>
          <a:endParaRPr lang="en-US" b="0" dirty="0">
            <a:latin typeface="+mn-lt"/>
          </a:endParaRPr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/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/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/>
            <a:t>Kebijakan</a:t>
          </a:r>
          <a:endParaRPr lang="en-US" dirty="0"/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/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/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dokumen</a:t>
          </a:r>
          <a:r>
            <a:rPr lang="en-US" dirty="0"/>
            <a:t> legal </a:t>
          </a:r>
          <a:r>
            <a:rPr lang="en-US" dirty="0" err="1"/>
            <a:t>kebijakan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panduan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 yang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perencanaan</a:t>
          </a:r>
          <a:r>
            <a:rPr lang="en-US" dirty="0"/>
            <a:t>, </a:t>
          </a:r>
          <a:r>
            <a:rPr lang="en-US" dirty="0" err="1"/>
            <a:t>pelaksanaan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pelaporan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. 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/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/>
        </a:p>
      </dgm:t>
    </dgm:pt>
    <dgm:pt modelId="{489E8178-38B9-4004-ABDE-7EFCA511135D}">
      <dgm:prSet custT="1"/>
      <dgm:spPr/>
      <dgm:t>
        <a:bodyPr/>
        <a:lstStyle/>
        <a:p>
          <a:pPr rtl="0"/>
          <a:r>
            <a:rPr lang="en-US" sz="900" b="1" dirty="0" err="1"/>
            <a:t>Mekanisme</a:t>
          </a:r>
          <a:r>
            <a:rPr lang="en-US" sz="900" b="1" dirty="0"/>
            <a:t> </a:t>
          </a:r>
          <a:r>
            <a:rPr lang="en-US" sz="900" b="1" dirty="0" err="1"/>
            <a:t>Penetapan</a:t>
          </a:r>
          <a:r>
            <a:rPr lang="en-US" sz="900" b="1" dirty="0"/>
            <a:t> </a:t>
          </a:r>
          <a:r>
            <a:rPr lang="en-US" sz="900" b="1" dirty="0" err="1"/>
            <a:t>dan</a:t>
          </a:r>
          <a:r>
            <a:rPr lang="en-US" sz="900" b="1" dirty="0"/>
            <a:t> </a:t>
          </a:r>
          <a:r>
            <a:rPr lang="en-US" sz="900" b="1" dirty="0" err="1"/>
            <a:t>Strategi</a:t>
          </a:r>
          <a:r>
            <a:rPr lang="en-US" sz="900" b="1" dirty="0"/>
            <a:t> </a:t>
          </a:r>
          <a:r>
            <a:rPr lang="en-US" sz="900" b="1" dirty="0" err="1"/>
            <a:t>Pencapaian</a:t>
          </a:r>
          <a:r>
            <a:rPr lang="en-US" sz="900" b="1" dirty="0"/>
            <a:t> </a:t>
          </a:r>
          <a:r>
            <a:rPr lang="en-US" sz="900" b="1" dirty="0" err="1"/>
            <a:t>Standar</a:t>
          </a:r>
          <a:endParaRPr lang="en-US" sz="900" dirty="0"/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/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/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/>
            <a:t>Mekanisme</a:t>
          </a:r>
          <a:r>
            <a:rPr lang="en-US" dirty="0"/>
            <a:t> </a:t>
          </a:r>
          <a:r>
            <a:rPr lang="en-US" dirty="0" err="1"/>
            <a:t>penetapan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 di </a:t>
          </a:r>
          <a:r>
            <a:rPr lang="en-US" dirty="0" err="1"/>
            <a:t>perguruan</a:t>
          </a:r>
          <a:r>
            <a:rPr lang="en-US" dirty="0"/>
            <a:t> </a:t>
          </a:r>
          <a:r>
            <a:rPr lang="en-US" dirty="0" err="1"/>
            <a:t>tinggi</a:t>
          </a:r>
          <a:r>
            <a:rPr lang="en-US" dirty="0"/>
            <a:t> yang </a:t>
          </a:r>
          <a:r>
            <a:rPr lang="en-US" dirty="0" err="1"/>
            <a:t>mencakup</a:t>
          </a:r>
          <a:r>
            <a:rPr lang="en-US" dirty="0"/>
            <a:t> (</a:t>
          </a:r>
          <a:r>
            <a:rPr lang="en-US" dirty="0" err="1"/>
            <a:t>perencanaan</a:t>
          </a:r>
          <a:r>
            <a:rPr lang="en-US" dirty="0"/>
            <a:t>, </a:t>
          </a:r>
          <a:r>
            <a:rPr lang="en-US" dirty="0" err="1"/>
            <a:t>pelaksanaan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pelaporan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) yang </a:t>
          </a:r>
          <a:r>
            <a:rPr lang="en-US" dirty="0" err="1"/>
            <a:t>memenuhi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/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melampaui</a:t>
          </a:r>
          <a:r>
            <a:rPr lang="en-US" dirty="0"/>
            <a:t> SN DIKTI.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/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/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Utama</a:t>
          </a:r>
          <a:endParaRPr lang="en-US" dirty="0"/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/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/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dirty="0" err="1"/>
            <a:t>Ketersediaan</a:t>
          </a:r>
          <a:r>
            <a:rPr lang="en-US" dirty="0"/>
            <a:t>: </a:t>
          </a:r>
          <a:r>
            <a:rPr lang="en-US" dirty="0" err="1"/>
            <a:t>dokumen</a:t>
          </a:r>
          <a:r>
            <a:rPr lang="en-US" dirty="0"/>
            <a:t> formal </a:t>
          </a:r>
          <a:r>
            <a:rPr lang="en-US" dirty="0" err="1"/>
            <a:t>Renstra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 yang </a:t>
          </a:r>
          <a:r>
            <a:rPr lang="en-US" dirty="0" err="1"/>
            <a:t>memuat</a:t>
          </a:r>
          <a:r>
            <a:rPr lang="en-US" dirty="0"/>
            <a:t> </a:t>
          </a:r>
          <a:r>
            <a:rPr lang="en-US" dirty="0" err="1"/>
            <a:t>landasan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, </a:t>
          </a:r>
          <a:r>
            <a:rPr lang="en-US" dirty="0" err="1"/>
            <a:t>peta</a:t>
          </a:r>
          <a:r>
            <a:rPr lang="en-US" dirty="0"/>
            <a:t> </a:t>
          </a:r>
          <a:r>
            <a:rPr lang="en-US" dirty="0" err="1"/>
            <a:t>jalan</a:t>
          </a:r>
          <a:r>
            <a:rPr lang="en-US" dirty="0"/>
            <a:t>, </a:t>
          </a:r>
          <a:r>
            <a:rPr lang="en-US" dirty="0" err="1"/>
            <a:t>sasaran</a:t>
          </a:r>
          <a:r>
            <a:rPr lang="en-US" dirty="0"/>
            <a:t> program </a:t>
          </a:r>
          <a:r>
            <a:rPr lang="en-US" dirty="0" err="1"/>
            <a:t>strategis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indikator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pelaksanaan</a:t>
          </a:r>
          <a:r>
            <a:rPr lang="en-US" dirty="0"/>
            <a:t> </a:t>
          </a:r>
          <a:r>
            <a:rPr lang="en-US" dirty="0" err="1"/>
            <a:t>Renstra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, </a:t>
          </a:r>
          <a:r>
            <a:rPr lang="en-US" dirty="0" err="1"/>
            <a:t>pedoman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</a:t>
          </a:r>
          <a:r>
            <a:rPr lang="en-US" dirty="0" err="1"/>
            <a:t>sosialisasinya</a:t>
          </a:r>
          <a:r>
            <a:rPr lang="en-US" dirty="0"/>
            <a:t>,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tentang</a:t>
          </a:r>
          <a:r>
            <a:rPr lang="en-US" dirty="0"/>
            <a:t> </a:t>
          </a:r>
          <a:r>
            <a:rPr lang="en-US" dirty="0" err="1"/>
            <a:t>pelaksanaan</a:t>
          </a:r>
          <a:r>
            <a:rPr lang="en-US" dirty="0"/>
            <a:t> proses </a:t>
          </a:r>
          <a:r>
            <a:rPr lang="en-US" dirty="0" err="1"/>
            <a:t>PkM</a:t>
          </a:r>
          <a:r>
            <a:rPr lang="en-US" dirty="0"/>
            <a:t>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tatacara</a:t>
          </a:r>
          <a:r>
            <a:rPr lang="en-US" dirty="0"/>
            <a:t> </a:t>
          </a:r>
          <a:r>
            <a:rPr lang="en-US" dirty="0" err="1"/>
            <a:t>penilaian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review, </a:t>
          </a:r>
          <a:r>
            <a:rPr lang="en-US" dirty="0" err="1"/>
            <a:t>legalitas</a:t>
          </a:r>
          <a:r>
            <a:rPr lang="en-US" dirty="0"/>
            <a:t> </a:t>
          </a:r>
          <a:r>
            <a:rPr lang="en-US" dirty="0" err="1"/>
            <a:t>pengangkatan</a:t>
          </a:r>
          <a:r>
            <a:rPr lang="en-US" dirty="0"/>
            <a:t> reviewer, </a:t>
          </a:r>
          <a:r>
            <a:rPr lang="en-US" dirty="0" err="1"/>
            <a:t>bukti</a:t>
          </a:r>
          <a:r>
            <a:rPr lang="en-US" dirty="0"/>
            <a:t> </a:t>
          </a:r>
          <a:r>
            <a:rPr lang="en-US" dirty="0" err="1"/>
            <a:t>tertulis</a:t>
          </a:r>
          <a:r>
            <a:rPr lang="en-US" dirty="0"/>
            <a:t> </a:t>
          </a:r>
          <a:r>
            <a:rPr lang="en-US" dirty="0" err="1"/>
            <a:t>hasil</a:t>
          </a:r>
          <a:r>
            <a:rPr lang="en-US" dirty="0"/>
            <a:t> </a:t>
          </a:r>
          <a:r>
            <a:rPr lang="en-US" dirty="0" err="1"/>
            <a:t>penilaian</a:t>
          </a:r>
          <a:r>
            <a:rPr lang="en-US" dirty="0"/>
            <a:t> </a:t>
          </a:r>
          <a:r>
            <a:rPr lang="en-US" dirty="0" err="1"/>
            <a:t>usul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, </a:t>
          </a:r>
          <a:r>
            <a:rPr lang="en-US" dirty="0" err="1"/>
            <a:t>legalitas</a:t>
          </a:r>
          <a:r>
            <a:rPr lang="en-US" dirty="0"/>
            <a:t> </a:t>
          </a:r>
          <a:r>
            <a:rPr lang="en-US" dirty="0" err="1"/>
            <a:t>penugasan</a:t>
          </a:r>
          <a:r>
            <a:rPr lang="en-US" dirty="0"/>
            <a:t> </a:t>
          </a:r>
          <a:r>
            <a:rPr lang="en-US" dirty="0" err="1"/>
            <a:t>pengabdi</a:t>
          </a:r>
          <a:r>
            <a:rPr lang="en-US" dirty="0"/>
            <a:t>/</a:t>
          </a:r>
          <a:r>
            <a:rPr lang="en-US" dirty="0" err="1"/>
            <a:t>kerjasama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, </a:t>
          </a:r>
          <a:r>
            <a:rPr lang="en-US" dirty="0" err="1"/>
            <a:t>berita</a:t>
          </a:r>
          <a:r>
            <a:rPr lang="en-US" dirty="0"/>
            <a:t> acara </a:t>
          </a:r>
          <a:r>
            <a:rPr lang="en-US" dirty="0" err="1"/>
            <a:t>hasil</a:t>
          </a:r>
          <a:r>
            <a:rPr lang="en-US" dirty="0"/>
            <a:t> </a:t>
          </a:r>
          <a:r>
            <a:rPr lang="en-US" dirty="0" err="1"/>
            <a:t>monev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dokumentasi</a:t>
          </a:r>
          <a:r>
            <a:rPr lang="en-US" dirty="0"/>
            <a:t> </a:t>
          </a:r>
          <a:r>
            <a:rPr lang="en-US" dirty="0" err="1"/>
            <a:t>luaran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. </a:t>
          </a:r>
          <a:r>
            <a:rPr lang="en-US" dirty="0" err="1"/>
            <a:t>Dokumentasi</a:t>
          </a:r>
          <a:r>
            <a:rPr lang="en-US" dirty="0"/>
            <a:t> </a:t>
          </a:r>
          <a:r>
            <a:rPr lang="en-US" dirty="0" err="1"/>
            <a:t>pelaporan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</a:t>
          </a:r>
          <a:r>
            <a:rPr lang="en-US" dirty="0" err="1"/>
            <a:t>pengelola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 </a:t>
          </a:r>
          <a:r>
            <a:rPr lang="en-US" dirty="0" err="1"/>
            <a:t>kepada</a:t>
          </a:r>
          <a:r>
            <a:rPr lang="en-US" dirty="0"/>
            <a:t> </a:t>
          </a:r>
          <a:r>
            <a:rPr lang="en-US" dirty="0" err="1"/>
            <a:t>pimpinan</a:t>
          </a:r>
          <a:r>
            <a:rPr lang="en-US" dirty="0"/>
            <a:t> PT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mitra</a:t>
          </a:r>
          <a:r>
            <a:rPr lang="en-US" dirty="0"/>
            <a:t>/</a:t>
          </a:r>
          <a:r>
            <a:rPr lang="en-US" dirty="0" err="1"/>
            <a:t>pemberi</a:t>
          </a:r>
          <a:r>
            <a:rPr lang="en-US" dirty="0"/>
            <a:t> dana.</a:t>
          </a: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/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/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Tambahan</a:t>
          </a:r>
          <a:endParaRPr lang="en-US" dirty="0"/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/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/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 err="1"/>
            <a:t>Adalah</a:t>
          </a:r>
          <a:r>
            <a:rPr lang="en-US" dirty="0"/>
            <a:t> </a:t>
          </a:r>
          <a:r>
            <a:rPr lang="en-US" dirty="0" err="1"/>
            <a:t>indikator</a:t>
          </a:r>
          <a:r>
            <a:rPr lang="en-US" dirty="0"/>
            <a:t> proses </a:t>
          </a:r>
          <a:r>
            <a:rPr lang="en-US" dirty="0" err="1"/>
            <a:t>PkM</a:t>
          </a:r>
          <a:r>
            <a:rPr lang="en-US" dirty="0"/>
            <a:t> lain yang </a:t>
          </a:r>
          <a:r>
            <a:rPr lang="en-US" dirty="0" err="1"/>
            <a:t>ditetapkan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</a:t>
          </a:r>
          <a:r>
            <a:rPr lang="en-US" dirty="0" err="1"/>
            <a:t>masing</a:t>
          </a:r>
          <a:r>
            <a:rPr lang="en-US" dirty="0"/>
            <a:t> </a:t>
          </a:r>
          <a:r>
            <a:rPr lang="en-US" dirty="0" err="1"/>
            <a:t>masing</a:t>
          </a:r>
          <a:r>
            <a:rPr lang="en-US" dirty="0"/>
            <a:t> </a:t>
          </a:r>
          <a:r>
            <a:rPr lang="en-US" dirty="0" err="1"/>
            <a:t>perguruan</a:t>
          </a:r>
          <a:r>
            <a:rPr lang="en-US" dirty="0"/>
            <a:t> </a:t>
          </a:r>
          <a:r>
            <a:rPr lang="en-US" dirty="0" err="1"/>
            <a:t>tinggi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melampui</a:t>
          </a:r>
          <a:r>
            <a:rPr lang="en-US" dirty="0"/>
            <a:t> SN DIKTI. 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/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/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/>
            <a:t>Evaluasi</a:t>
          </a:r>
          <a:r>
            <a:rPr lang="en-US" b="1" dirty="0"/>
            <a:t> </a:t>
          </a:r>
          <a:r>
            <a:rPr lang="en-US" b="1" dirty="0" err="1"/>
            <a:t>Capaian</a:t>
          </a:r>
          <a:r>
            <a:rPr lang="en-US" b="1" dirty="0"/>
            <a:t> </a:t>
          </a:r>
          <a:r>
            <a:rPr lang="en-US" b="1" dirty="0" err="1"/>
            <a:t>Kinerja</a:t>
          </a:r>
          <a:endParaRPr lang="en-US" dirty="0"/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/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/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/>
            <a:t>Kepuasan</a:t>
          </a:r>
          <a:r>
            <a:rPr lang="en-US" b="1" dirty="0"/>
            <a:t> </a:t>
          </a:r>
          <a:r>
            <a:rPr lang="en-US" b="1" dirty="0" err="1"/>
            <a:t>Pengguna</a:t>
          </a:r>
          <a:endParaRPr lang="en-US" dirty="0"/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/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/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keberhasilan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/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ketidakberhasilan</a:t>
          </a:r>
          <a:r>
            <a:rPr lang="en-US" dirty="0"/>
            <a:t> </a:t>
          </a:r>
          <a:r>
            <a:rPr lang="en-US" dirty="0" err="1"/>
            <a:t>pencapaian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yang </a:t>
          </a:r>
          <a:r>
            <a:rPr lang="en-US" dirty="0" err="1"/>
            <a:t>telah</a:t>
          </a:r>
          <a:r>
            <a:rPr lang="en-US" dirty="0"/>
            <a:t> </a:t>
          </a:r>
          <a:r>
            <a:rPr lang="en-US" dirty="0" err="1"/>
            <a:t>ditetapkan</a:t>
          </a:r>
          <a:r>
            <a:rPr lang="en-US" dirty="0"/>
            <a:t>.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diukur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metoda</a:t>
          </a:r>
          <a:r>
            <a:rPr lang="en-US" dirty="0"/>
            <a:t> yang </a:t>
          </a:r>
          <a:r>
            <a:rPr lang="en-US" dirty="0" err="1"/>
            <a:t>tepat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hasilnya</a:t>
          </a:r>
          <a:r>
            <a:rPr lang="en-US" dirty="0"/>
            <a:t> </a:t>
          </a:r>
          <a:r>
            <a:rPr lang="en-US" dirty="0" err="1"/>
            <a:t>dianalisis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dievaluasi</a:t>
          </a:r>
          <a:r>
            <a:rPr lang="en-US" dirty="0"/>
            <a:t>.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terhadap</a:t>
          </a:r>
          <a:r>
            <a:rPr lang="en-US" dirty="0"/>
            <a:t>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identifikasi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,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pendukung</a:t>
          </a:r>
          <a:r>
            <a:rPr lang="en-US" dirty="0"/>
            <a:t> </a:t>
          </a:r>
          <a:r>
            <a:rPr lang="en-US" dirty="0" err="1"/>
            <a:t>keberhasilan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penghambat</a:t>
          </a:r>
          <a:r>
            <a:rPr lang="en-US" dirty="0"/>
            <a:t> </a:t>
          </a:r>
          <a:r>
            <a:rPr lang="en-US" dirty="0" err="1"/>
            <a:t>ketercapaian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singkat</a:t>
          </a:r>
          <a:r>
            <a:rPr lang="en-US" dirty="0"/>
            <a:t> </a:t>
          </a:r>
          <a:r>
            <a:rPr lang="en-US" dirty="0" err="1"/>
            <a:t>tindak</a:t>
          </a:r>
          <a:r>
            <a:rPr lang="en-US" dirty="0"/>
            <a:t> </a:t>
          </a:r>
          <a:r>
            <a:rPr lang="en-US" dirty="0" err="1"/>
            <a:t>lanjut</a:t>
          </a:r>
          <a:r>
            <a:rPr lang="en-US" dirty="0"/>
            <a:t> yang </a:t>
          </a:r>
          <a:r>
            <a:rPr lang="en-US" dirty="0" err="1"/>
            <a:t>akan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/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/>
        </a:p>
      </dgm:t>
    </dgm:pt>
    <dgm:pt modelId="{1AF54BCD-DCF4-4C18-9AB3-ECA1F57D8892}">
      <dgm:prSet/>
      <dgm:spPr/>
      <dgm:t>
        <a:bodyPr/>
        <a:lstStyle/>
        <a:p>
          <a:r>
            <a:rPr lang="en-US"/>
            <a:t>Deskripsi sistem untuk mengukur kepuasan pengguna proses PkM (pengabdi dan mitra), termasuk kejelasan instrumen yang digunakan, pelaksanaan, perekaman dan analisis datanya.</a:t>
          </a:r>
          <a:endParaRPr lang="en-US" dirty="0"/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/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/>
        </a:p>
      </dgm:t>
    </dgm:pt>
    <dgm:pt modelId="{C6F0C9D9-01A8-4238-9CC1-2350319F1610}">
      <dgm:prSet/>
      <dgm:spPr/>
      <dgm:t>
        <a:bodyPr/>
        <a:lstStyle/>
        <a:p>
          <a:r>
            <a:rPr lang="en-US" b="1" dirty="0" err="1"/>
            <a:t>Penjaminan</a:t>
          </a:r>
          <a:r>
            <a:rPr lang="en-US" b="1" dirty="0"/>
            <a:t> </a:t>
          </a:r>
          <a:r>
            <a:rPr lang="en-US" b="1" dirty="0" err="1"/>
            <a:t>Mutu</a:t>
          </a:r>
          <a:r>
            <a:rPr lang="en-US" b="1" dirty="0"/>
            <a:t> </a:t>
          </a:r>
          <a:r>
            <a:rPr lang="en-US" b="1" dirty="0" err="1"/>
            <a:t>Mahasiswa</a:t>
          </a:r>
          <a:endParaRPr lang="en-US" dirty="0"/>
        </a:p>
      </dgm:t>
    </dgm:pt>
    <dgm:pt modelId="{178EE23C-302D-4BEA-8F99-E8A5C7BD99EE}" type="parTrans" cxnId="{ABDE4031-6171-4F18-BB6B-11466D5020C9}">
      <dgm:prSet/>
      <dgm:spPr/>
      <dgm:t>
        <a:bodyPr/>
        <a:lstStyle/>
        <a:p>
          <a:endParaRPr lang="en-US"/>
        </a:p>
      </dgm:t>
    </dgm:pt>
    <dgm:pt modelId="{5BA130C9-2CFE-484D-996D-5EB6CA4A8EB7}" type="sibTrans" cxnId="{ABDE4031-6171-4F18-BB6B-11466D5020C9}">
      <dgm:prSet/>
      <dgm:spPr/>
      <dgm:t>
        <a:bodyPr/>
        <a:lstStyle/>
        <a:p>
          <a:endParaRPr lang="en-US"/>
        </a:p>
      </dgm:t>
    </dgm:pt>
    <dgm:pt modelId="{2E837FCB-D90E-42CB-ADAA-04416AEEA113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penjaminan</a:t>
          </a:r>
          <a:r>
            <a:rPr lang="en-US" dirty="0"/>
            <a:t> </a:t>
          </a:r>
          <a:r>
            <a:rPr lang="en-US" dirty="0" err="1"/>
            <a:t>mutu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 yang </a:t>
          </a:r>
          <a:r>
            <a:rPr lang="en-US" dirty="0" err="1"/>
            <a:t>ditetapkan</a:t>
          </a:r>
          <a:r>
            <a:rPr lang="en-US" dirty="0"/>
            <a:t>, </a:t>
          </a:r>
          <a:r>
            <a:rPr lang="en-US" dirty="0" err="1"/>
            <a:t>dilaksanakan</a:t>
          </a:r>
          <a:r>
            <a:rPr lang="en-US" dirty="0"/>
            <a:t>, </a:t>
          </a:r>
          <a:r>
            <a:rPr lang="en-US" dirty="0" err="1"/>
            <a:t>hasilnya</a:t>
          </a:r>
          <a:r>
            <a:rPr lang="en-US" dirty="0"/>
            <a:t> </a:t>
          </a:r>
          <a:r>
            <a:rPr lang="en-US" dirty="0" err="1"/>
            <a:t>dievaluasi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dikendalikan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upaya</a:t>
          </a:r>
          <a:r>
            <a:rPr lang="en-US" dirty="0"/>
            <a:t> </a:t>
          </a:r>
          <a:r>
            <a:rPr lang="en-US" dirty="0" err="1"/>
            <a:t>peningkatan</a:t>
          </a:r>
          <a:r>
            <a:rPr lang="en-US" dirty="0"/>
            <a:t> </a:t>
          </a:r>
          <a:r>
            <a:rPr lang="en-US" dirty="0" err="1"/>
            <a:t>sesuai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siklus</a:t>
          </a:r>
          <a:r>
            <a:rPr lang="en-US" dirty="0"/>
            <a:t> PPEPP.</a:t>
          </a:r>
        </a:p>
      </dgm:t>
    </dgm:pt>
    <dgm:pt modelId="{5BD147DB-72C1-4CFB-B182-16D9CF713FCF}" type="parTrans" cxnId="{52603073-301E-4061-98CB-50A8F2E3B041}">
      <dgm:prSet/>
      <dgm:spPr/>
      <dgm:t>
        <a:bodyPr/>
        <a:lstStyle/>
        <a:p>
          <a:endParaRPr lang="en-US"/>
        </a:p>
      </dgm:t>
    </dgm:pt>
    <dgm:pt modelId="{0A11C26B-E033-431F-A1B3-A21797C63636}" type="sibTrans" cxnId="{52603073-301E-4061-98CB-50A8F2E3B041}">
      <dgm:prSet/>
      <dgm:spPr/>
      <dgm:t>
        <a:bodyPr/>
        <a:lstStyle/>
        <a:p>
          <a:endParaRPr lang="en-US"/>
        </a:p>
      </dgm:t>
    </dgm:pt>
    <dgm:pt modelId="{97C6B9AF-C4BB-4EF1-9A63-38393697B12A}">
      <dgm:prSet/>
      <dgm:spPr/>
      <dgm:t>
        <a:bodyPr/>
        <a:lstStyle/>
        <a:p>
          <a:r>
            <a:rPr lang="en-US" b="1" dirty="0" err="1"/>
            <a:t>Kesimpulan</a:t>
          </a:r>
          <a:r>
            <a:rPr lang="en-US" b="1" dirty="0"/>
            <a:t> </a:t>
          </a:r>
          <a:r>
            <a:rPr lang="en-US" b="1" dirty="0" err="1"/>
            <a:t>hasil</a:t>
          </a:r>
          <a:r>
            <a:rPr lang="en-US" b="1" dirty="0"/>
            <a:t> </a:t>
          </a:r>
          <a:r>
            <a:rPr lang="en-US" b="1" dirty="0" err="1"/>
            <a:t>evaluasi</a:t>
          </a:r>
          <a:r>
            <a:rPr lang="en-US" b="1" dirty="0"/>
            <a:t> </a:t>
          </a:r>
          <a:r>
            <a:rPr lang="en-US" b="1" dirty="0" err="1"/>
            <a:t>ketercapaian</a:t>
          </a:r>
          <a:r>
            <a:rPr lang="en-US" b="1" dirty="0"/>
            <a:t> </a:t>
          </a:r>
          <a:r>
            <a:rPr lang="en-US" b="1" dirty="0" err="1"/>
            <a:t>standar</a:t>
          </a:r>
          <a:r>
            <a:rPr lang="en-US" b="1" dirty="0"/>
            <a:t> </a:t>
          </a:r>
          <a:r>
            <a:rPr lang="en-US" b="1" dirty="0" err="1"/>
            <a:t>kemahasiswaan</a:t>
          </a:r>
          <a:r>
            <a:rPr lang="en-US" b="1" dirty="0"/>
            <a:t> </a:t>
          </a:r>
          <a:r>
            <a:rPr lang="en-US" b="1" dirty="0" err="1"/>
            <a:t>serta</a:t>
          </a:r>
          <a:r>
            <a:rPr lang="en-US" b="1" dirty="0"/>
            <a:t> </a:t>
          </a:r>
          <a:r>
            <a:rPr lang="en-US" b="1" dirty="0" err="1"/>
            <a:t>tindak</a:t>
          </a:r>
          <a:r>
            <a:rPr lang="en-US" b="1" dirty="0"/>
            <a:t> </a:t>
          </a:r>
          <a:r>
            <a:rPr lang="en-US" b="1" dirty="0" err="1"/>
            <a:t>lanjut</a:t>
          </a:r>
          <a:endParaRPr lang="en-US" dirty="0"/>
        </a:p>
      </dgm:t>
    </dgm:pt>
    <dgm:pt modelId="{DCC3DD3B-DCFD-4090-8E3F-AB0BA81D441D}" type="parTrans" cxnId="{94D74BC8-A557-46F9-9982-28C6BCFA21E2}">
      <dgm:prSet/>
      <dgm:spPr/>
      <dgm:t>
        <a:bodyPr/>
        <a:lstStyle/>
        <a:p>
          <a:endParaRPr lang="en-US"/>
        </a:p>
      </dgm:t>
    </dgm:pt>
    <dgm:pt modelId="{83B5F11E-F53D-41E9-968C-A4BC7E8BFA07}" type="sibTrans" cxnId="{94D74BC8-A557-46F9-9982-28C6BCFA21E2}">
      <dgm:prSet/>
      <dgm:spPr/>
      <dgm:t>
        <a:bodyPr/>
        <a:lstStyle/>
        <a:p>
          <a:endParaRPr lang="en-US"/>
        </a:p>
      </dgm:t>
    </dgm:pt>
    <dgm:pt modelId="{90240692-315F-486F-B575-46450F05A04A}">
      <dgm:prSet/>
      <dgm:spPr/>
      <dgm:t>
        <a:bodyPr/>
        <a:lstStyle/>
        <a:p>
          <a:r>
            <a:rPr lang="en-US" dirty="0" err="1"/>
            <a:t>Ringkasan</a:t>
          </a:r>
          <a:r>
            <a:rPr lang="en-US" dirty="0"/>
            <a:t> </a:t>
          </a:r>
          <a:r>
            <a:rPr lang="en-US" dirty="0" err="1"/>
            <a:t>dari</a:t>
          </a:r>
          <a:r>
            <a:rPr lang="en-US" dirty="0"/>
            <a:t>: </a:t>
          </a:r>
          <a:r>
            <a:rPr lang="en-US" dirty="0" err="1"/>
            <a:t>pemosisian</a:t>
          </a:r>
          <a:r>
            <a:rPr lang="en-US" dirty="0"/>
            <a:t>, </a:t>
          </a:r>
          <a:r>
            <a:rPr lang="en-US" dirty="0" err="1"/>
            <a:t>masalah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rencana</a:t>
          </a:r>
          <a:r>
            <a:rPr lang="en-US" dirty="0"/>
            <a:t> </a:t>
          </a:r>
          <a:r>
            <a:rPr lang="en-US" dirty="0" err="1"/>
            <a:t>perbaikan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.</a:t>
          </a:r>
        </a:p>
      </dgm:t>
    </dgm:pt>
    <dgm:pt modelId="{EC530F32-F71F-4119-A454-ADD738B46708}" type="parTrans" cxnId="{C310859F-CEF8-4DCA-9315-7A4846C8A1AD}">
      <dgm:prSet/>
      <dgm:spPr/>
      <dgm:t>
        <a:bodyPr/>
        <a:lstStyle/>
        <a:p>
          <a:endParaRPr lang="en-US"/>
        </a:p>
      </dgm:t>
    </dgm:pt>
    <dgm:pt modelId="{51B533DB-7592-4544-987C-EE59B694751F}" type="sibTrans" cxnId="{C310859F-CEF8-4DCA-9315-7A4846C8A1AD}">
      <dgm:prSet/>
      <dgm:spPr/>
      <dgm:t>
        <a:bodyPr/>
        <a:lstStyle/>
        <a:p>
          <a:endParaRPr lang="en-US"/>
        </a:p>
      </dgm:t>
    </dgm:pt>
    <dgm:pt modelId="{2BD1024F-D0D0-4527-81C8-A1AC7186EC9B}">
      <dgm:prSet/>
      <dgm:spPr/>
      <dgm:t>
        <a:bodyPr/>
        <a:lstStyle/>
        <a:p>
          <a:r>
            <a:rPr lang="en-US" dirty="0" err="1"/>
            <a:t>Ketersediaan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tentang</a:t>
          </a:r>
          <a:r>
            <a:rPr lang="en-US" dirty="0"/>
            <a:t> </a:t>
          </a:r>
          <a:r>
            <a:rPr lang="en-US" dirty="0" err="1"/>
            <a:t>hasil</a:t>
          </a:r>
          <a:r>
            <a:rPr lang="en-US" dirty="0"/>
            <a:t> </a:t>
          </a:r>
          <a:r>
            <a:rPr lang="en-US" dirty="0" err="1"/>
            <a:t>pengukuran</a:t>
          </a:r>
          <a:r>
            <a:rPr lang="en-US" dirty="0"/>
            <a:t> </a:t>
          </a:r>
          <a:r>
            <a:rPr lang="en-US" dirty="0" err="1"/>
            <a:t>kepuasan</a:t>
          </a:r>
          <a:r>
            <a:rPr lang="en-US" dirty="0"/>
            <a:t> </a:t>
          </a:r>
          <a:r>
            <a:rPr lang="en-US" dirty="0" err="1"/>
            <a:t>pengabdi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mitra</a:t>
          </a:r>
          <a:r>
            <a:rPr lang="en-US" dirty="0"/>
            <a:t> yang </a:t>
          </a:r>
          <a:r>
            <a:rPr lang="en-US" dirty="0" err="1"/>
            <a:t>dilaksanakan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konsisten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ditindaklanjuti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berkala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tersistem</a:t>
          </a:r>
          <a:r>
            <a:rPr lang="en-US" dirty="0"/>
            <a:t>.</a:t>
          </a:r>
        </a:p>
      </dgm:t>
    </dgm:pt>
    <dgm:pt modelId="{0AC576DA-0832-4CE5-BAE2-7AD5A145AC9C}" type="parTrans" cxnId="{0D1773FD-88EA-475D-9593-F1BAC2DDE473}">
      <dgm:prSet/>
      <dgm:spPr/>
      <dgm:t>
        <a:bodyPr/>
        <a:lstStyle/>
        <a:p>
          <a:endParaRPr lang="en-US"/>
        </a:p>
      </dgm:t>
    </dgm:pt>
    <dgm:pt modelId="{24913DAE-C2E0-4FC5-9991-4BD54D37A859}" type="sibTrans" cxnId="{0D1773FD-88EA-475D-9593-F1BAC2DDE473}">
      <dgm:prSet/>
      <dgm:spPr/>
      <dgm:t>
        <a:bodyPr/>
        <a:lstStyle/>
        <a:p>
          <a:endParaRPr lang="en-US"/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9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9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9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9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9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9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9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9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9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9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9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9">
        <dgm:presLayoutVars>
          <dgm:bulletEnabled val="1"/>
        </dgm:presLayoutVars>
      </dgm:prSet>
      <dgm:spPr/>
    </dgm:pt>
    <dgm:pt modelId="{2B77AAD6-6F7A-4184-95FE-A99485CDABC4}" type="pres">
      <dgm:prSet presAssocID="{C6F0C9D9-01A8-4238-9CC1-2350319F1610}" presName="parentText" presStyleLbl="node1" presStyleIdx="6" presStyleCnt="9">
        <dgm:presLayoutVars>
          <dgm:chMax val="0"/>
          <dgm:bulletEnabled val="1"/>
        </dgm:presLayoutVars>
      </dgm:prSet>
      <dgm:spPr/>
    </dgm:pt>
    <dgm:pt modelId="{12D3B0C4-5A49-402C-A73C-31D49B9D651D}" type="pres">
      <dgm:prSet presAssocID="{C6F0C9D9-01A8-4238-9CC1-2350319F1610}" presName="childText" presStyleLbl="revTx" presStyleIdx="6" presStyleCnt="9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7" presStyleCnt="9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7" presStyleCnt="9">
        <dgm:presLayoutVars>
          <dgm:bulletEnabled val="1"/>
        </dgm:presLayoutVars>
      </dgm:prSet>
      <dgm:spPr/>
    </dgm:pt>
    <dgm:pt modelId="{EC187767-1E1E-44F1-B655-FC6822E2F3C7}" type="pres">
      <dgm:prSet presAssocID="{97C6B9AF-C4BB-4EF1-9A63-38393697B12A}" presName="parentText" presStyleLbl="node1" presStyleIdx="8" presStyleCnt="9">
        <dgm:presLayoutVars>
          <dgm:chMax val="0"/>
          <dgm:bulletEnabled val="1"/>
        </dgm:presLayoutVars>
      </dgm:prSet>
      <dgm:spPr/>
    </dgm:pt>
    <dgm:pt modelId="{C70DD2C8-ECB3-4C03-9359-C9B55E68D106}" type="pres">
      <dgm:prSet presAssocID="{97C6B9AF-C4BB-4EF1-9A63-38393697B12A}" presName="childText" presStyleLbl="revTx" presStyleIdx="8" presStyleCnt="9">
        <dgm:presLayoutVars>
          <dgm:bulletEnabled val="1"/>
        </dgm:presLayoutVars>
      </dgm:prSet>
      <dgm:spPr/>
    </dgm:pt>
  </dgm:ptLst>
  <dgm:cxnLst>
    <dgm:cxn modelId="{C23E7411-C71E-41BE-BD59-486759A54DE2}" type="presOf" srcId="{97C6B9AF-C4BB-4EF1-9A63-38393697B12A}" destId="{EC187767-1E1E-44F1-B655-FC6822E2F3C7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ABDE4031-6171-4F18-BB6B-11466D5020C9}" srcId="{03E037EB-70E4-4487-87F8-735C98E42FA2}" destId="{C6F0C9D9-01A8-4238-9CC1-2350319F1610}" srcOrd="6" destOrd="0" parTransId="{178EE23C-302D-4BEA-8F99-E8A5C7BD99EE}" sibTransId="{5BA130C9-2CFE-484D-996D-5EB6CA4A8EB7}"/>
    <dgm:cxn modelId="{1C601B35-46C5-4E03-AEFB-032565347BCE}" type="presOf" srcId="{DD2B1AB2-1DE7-407C-9008-2F1CB47717DB}" destId="{7438BCAD-2F7D-41A1-8E95-AE8439AF2BF6}" srcOrd="0" destOrd="0" presId="urn:microsoft.com/office/officeart/2005/8/layout/vList2"/>
    <dgm:cxn modelId="{AE46813A-CC32-43FC-92A4-EF5791B6BF16}" type="presOf" srcId="{AC004A76-C47A-4985-977E-F786F3E662A8}" destId="{F7AFCEDC-DACF-487F-B7ED-E0728F7D7B31}" srcOrd="0" destOrd="0" presId="urn:microsoft.com/office/officeart/2005/8/layout/vList2"/>
    <dgm:cxn modelId="{876AC23C-3D34-4051-AD07-5DF6632B4F81}" type="presOf" srcId="{BF64CC27-FD5E-4CCC-8AB1-0BA352B162E4}" destId="{A730551C-AD14-47EA-8567-2FF41910E193}" srcOrd="0" destOrd="0" presId="urn:microsoft.com/office/officeart/2005/8/layout/vList2"/>
    <dgm:cxn modelId="{A62D5363-16C8-450D-B8EF-CA70B3526E79}" type="presOf" srcId="{62D0B233-7941-45DF-965D-76C035B08835}" destId="{B743F4D8-190D-4A42-998B-34D5037B107C}" srcOrd="0" destOrd="0" presId="urn:microsoft.com/office/officeart/2005/8/layout/vList2"/>
    <dgm:cxn modelId="{75D1BC67-2450-4593-A5C3-DE28A42E9B27}" type="presOf" srcId="{03E037EB-70E4-4487-87F8-735C98E42FA2}" destId="{646DFA94-3461-4F5C-B256-ABA727A9510A}" srcOrd="0" destOrd="0" presId="urn:microsoft.com/office/officeart/2005/8/layout/vList2"/>
    <dgm:cxn modelId="{C39CAC6F-31D1-4006-BDBE-46AA254A27AC}" srcId="{03E037EB-70E4-4487-87F8-735C98E42FA2}" destId="{E973707A-9B0D-4141-9A4E-A1DE3E432894}" srcOrd="7" destOrd="0" parTransId="{F1ED6F88-FFFC-4DE0-B00D-DED7F109DD83}" sibTransId="{F95A84A8-778D-420D-B6DD-392044ABF5C0}"/>
    <dgm:cxn modelId="{FD1DE96F-D01B-4F61-B918-8379885F9509}" type="presOf" srcId="{D4E3E2BC-E1FC-4A7B-961E-2F587B2B0B6F}" destId="{EC95F453-F64D-43CF-93BF-7EB0427E952A}" srcOrd="0" destOrd="0" presId="urn:microsoft.com/office/officeart/2005/8/layout/vList2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CECCFB71-3C60-4400-8B03-D59FD16DD108}" type="presOf" srcId="{D940A34E-2E46-4615-94B9-D998A3085696}" destId="{2DEDA631-A163-4BBA-9953-02E40868F95B}" srcOrd="0" destOrd="0" presId="urn:microsoft.com/office/officeart/2005/8/layout/vList2"/>
    <dgm:cxn modelId="{52603073-301E-4061-98CB-50A8F2E3B041}" srcId="{C6F0C9D9-01A8-4238-9CC1-2350319F1610}" destId="{2E837FCB-D90E-42CB-ADAA-04416AEEA113}" srcOrd="0" destOrd="0" parTransId="{5BD147DB-72C1-4CFB-B182-16D9CF713FCF}" sibTransId="{0A11C26B-E033-431F-A1B3-A21797C63636}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4D37D174-170E-4BC6-864E-3AE9A3EB785F}" type="presOf" srcId="{1AF54BCD-DCF4-4C18-9AB3-ECA1F57D8892}" destId="{5B4B98BC-F355-4510-8CCF-F032AE7AC684}" srcOrd="0" destOrd="0" presId="urn:microsoft.com/office/officeart/2005/8/layout/vList2"/>
    <dgm:cxn modelId="{D19E1C58-A0B1-4D92-BF9C-71C33CB0326A}" type="presOf" srcId="{C487581C-005D-430B-937C-F362DD2B43CC}" destId="{BB10665E-3681-48AF-8D13-2B8A0C41A91D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DAABAC88-16E9-4BA2-811D-6359A46B5AA7}" type="presOf" srcId="{F57E9E73-A8B8-47A2-8E84-9AD21A984C92}" destId="{9DC30CB3-5443-4E4F-8798-717384E476F7}" srcOrd="0" destOrd="0" presId="urn:microsoft.com/office/officeart/2005/8/layout/vList2"/>
    <dgm:cxn modelId="{C310859F-CEF8-4DCA-9315-7A4846C8A1AD}" srcId="{97C6B9AF-C4BB-4EF1-9A63-38393697B12A}" destId="{90240692-315F-486F-B575-46450F05A04A}" srcOrd="0" destOrd="0" parTransId="{EC530F32-F71F-4119-A454-ADD738B46708}" sibTransId="{51B533DB-7592-4544-987C-EE59B694751F}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1472E2B9-1120-4203-87F5-803CFCAE38EE}" type="presOf" srcId="{DF1AA189-DE56-4899-82F1-BBAA4A7CAA49}" destId="{D2D630EE-C109-4E93-BA07-03321C5EAE52}" srcOrd="0" destOrd="0" presId="urn:microsoft.com/office/officeart/2005/8/layout/vList2"/>
    <dgm:cxn modelId="{1F7298C0-9A3F-47AE-8301-BE4E8570CAB4}" type="presOf" srcId="{489E8178-38B9-4004-ABDE-7EFCA511135D}" destId="{0C6250E1-16C7-4468-9673-D02DD1169685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80504EC2-58E5-4E45-8E63-25093C18B51A}" type="presOf" srcId="{2E837FCB-D90E-42CB-ADAA-04416AEEA113}" destId="{12D3B0C4-5A49-402C-A73C-31D49B9D651D}" srcOrd="0" destOrd="0" presId="urn:microsoft.com/office/officeart/2005/8/layout/vList2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94D74BC8-A557-46F9-9982-28C6BCFA21E2}" srcId="{03E037EB-70E4-4487-87F8-735C98E42FA2}" destId="{97C6B9AF-C4BB-4EF1-9A63-38393697B12A}" srcOrd="8" destOrd="0" parTransId="{DCC3DD3B-DCFD-4090-8E3F-AB0BA81D441D}" sibTransId="{83B5F11E-F53D-41E9-968C-A4BC7E8BFA07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6F2407D5-3863-498E-90B4-1C5AFDE6D658}" type="presOf" srcId="{C6F0C9D9-01A8-4238-9CC1-2350319F1610}" destId="{2B77AAD6-6F7A-4184-95FE-A99485CDABC4}" srcOrd="0" destOrd="0" presId="urn:microsoft.com/office/officeart/2005/8/layout/vList2"/>
    <dgm:cxn modelId="{56D26DD7-ACC2-45DB-A34B-BC3C5ABBF538}" type="presOf" srcId="{90240692-315F-486F-B575-46450F05A04A}" destId="{C70DD2C8-ECB3-4C03-9359-C9B55E68D106}" srcOrd="0" destOrd="0" presId="urn:microsoft.com/office/officeart/2005/8/layout/vList2"/>
    <dgm:cxn modelId="{C04648E7-E4E8-4110-988D-9C129470324B}" type="presOf" srcId="{16D16AA4-869D-4C19-921F-BF1164470351}" destId="{23F3AF34-2715-49E5-9F52-529EF0CC3006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197ABAF4-8A25-4836-A653-57AF0115F9A4}" type="presOf" srcId="{2BD1024F-D0D0-4527-81C8-A1AC7186EC9B}" destId="{5B4B98BC-F355-4510-8CCF-F032AE7AC684}" srcOrd="0" destOrd="1" presId="urn:microsoft.com/office/officeart/2005/8/layout/vList2"/>
    <dgm:cxn modelId="{668E71F8-1E07-4858-AF9C-9189DA991EE7}" type="presOf" srcId="{19A39D42-6085-4EFA-BCD6-32FF9BA2B3CA}" destId="{D6978E3E-6F50-4722-857B-924D7D7BF191}" srcOrd="0" destOrd="0" presId="urn:microsoft.com/office/officeart/2005/8/layout/vList2"/>
    <dgm:cxn modelId="{0D1773FD-88EA-475D-9593-F1BAC2DDE473}" srcId="{E973707A-9B0D-4141-9A4E-A1DE3E432894}" destId="{2BD1024F-D0D0-4527-81C8-A1AC7186EC9B}" srcOrd="1" destOrd="0" parTransId="{0AC576DA-0832-4CE5-BAE2-7AD5A145AC9C}" sibTransId="{24913DAE-C2E0-4FC5-9991-4BD54D37A859}"/>
    <dgm:cxn modelId="{67984BFE-97F8-4834-A2CD-AEB4AAF478C1}" type="presOf" srcId="{E973707A-9B0D-4141-9A4E-A1DE3E432894}" destId="{3A0457DA-DDB8-4110-925B-CFA3955C25B0}" srcOrd="0" destOrd="0" presId="urn:microsoft.com/office/officeart/2005/8/layout/vList2"/>
    <dgm:cxn modelId="{31237470-2219-449E-914B-BFA2A71C757A}" type="presParOf" srcId="{646DFA94-3461-4F5C-B256-ABA727A9510A}" destId="{EC95F453-F64D-43CF-93BF-7EB0427E952A}" srcOrd="0" destOrd="0" presId="urn:microsoft.com/office/officeart/2005/8/layout/vList2"/>
    <dgm:cxn modelId="{D84B4152-9450-4791-BD5D-BE625F5F1403}" type="presParOf" srcId="{646DFA94-3461-4F5C-B256-ABA727A9510A}" destId="{9DC30CB3-5443-4E4F-8798-717384E476F7}" srcOrd="1" destOrd="0" presId="urn:microsoft.com/office/officeart/2005/8/layout/vList2"/>
    <dgm:cxn modelId="{AA169C5E-AB74-4599-9735-9B654C0199FD}" type="presParOf" srcId="{646DFA94-3461-4F5C-B256-ABA727A9510A}" destId="{BB10665E-3681-48AF-8D13-2B8A0C41A91D}" srcOrd="2" destOrd="0" presId="urn:microsoft.com/office/officeart/2005/8/layout/vList2"/>
    <dgm:cxn modelId="{68D10C56-700F-43B1-A997-A5944801256E}" type="presParOf" srcId="{646DFA94-3461-4F5C-B256-ABA727A9510A}" destId="{B743F4D8-190D-4A42-998B-34D5037B107C}" srcOrd="3" destOrd="0" presId="urn:microsoft.com/office/officeart/2005/8/layout/vList2"/>
    <dgm:cxn modelId="{F8A8AD50-5FD4-406B-89C5-8A3411254051}" type="presParOf" srcId="{646DFA94-3461-4F5C-B256-ABA727A9510A}" destId="{0C6250E1-16C7-4468-9673-D02DD1169685}" srcOrd="4" destOrd="0" presId="urn:microsoft.com/office/officeart/2005/8/layout/vList2"/>
    <dgm:cxn modelId="{599DD4BA-16F0-4F1E-8A4C-4E6A111E29E9}" type="presParOf" srcId="{646DFA94-3461-4F5C-B256-ABA727A9510A}" destId="{7438BCAD-2F7D-41A1-8E95-AE8439AF2BF6}" srcOrd="5" destOrd="0" presId="urn:microsoft.com/office/officeart/2005/8/layout/vList2"/>
    <dgm:cxn modelId="{4ECE7EB5-C23C-46D1-8217-74DABA278F88}" type="presParOf" srcId="{646DFA94-3461-4F5C-B256-ABA727A9510A}" destId="{D6978E3E-6F50-4722-857B-924D7D7BF191}" srcOrd="6" destOrd="0" presId="urn:microsoft.com/office/officeart/2005/8/layout/vList2"/>
    <dgm:cxn modelId="{8BB152E5-D1A7-4F1A-BB09-E73BFE9F179C}" type="presParOf" srcId="{646DFA94-3461-4F5C-B256-ABA727A9510A}" destId="{F7AFCEDC-DACF-487F-B7ED-E0728F7D7B31}" srcOrd="7" destOrd="0" presId="urn:microsoft.com/office/officeart/2005/8/layout/vList2"/>
    <dgm:cxn modelId="{2D4FE33B-487B-40CE-9CAE-3C4106DFCFA8}" type="presParOf" srcId="{646DFA94-3461-4F5C-B256-ABA727A9510A}" destId="{2DEDA631-A163-4BBA-9953-02E40868F95B}" srcOrd="8" destOrd="0" presId="urn:microsoft.com/office/officeart/2005/8/layout/vList2"/>
    <dgm:cxn modelId="{B8C8D94D-9D41-4182-A344-CA61378EB12B}" type="presParOf" srcId="{646DFA94-3461-4F5C-B256-ABA727A9510A}" destId="{A730551C-AD14-47EA-8567-2FF41910E193}" srcOrd="9" destOrd="0" presId="urn:microsoft.com/office/officeart/2005/8/layout/vList2"/>
    <dgm:cxn modelId="{25B3FF23-BA25-44E3-8D43-D695204989F7}" type="presParOf" srcId="{646DFA94-3461-4F5C-B256-ABA727A9510A}" destId="{D2D630EE-C109-4E93-BA07-03321C5EAE52}" srcOrd="10" destOrd="0" presId="urn:microsoft.com/office/officeart/2005/8/layout/vList2"/>
    <dgm:cxn modelId="{CD451072-3314-49A4-A152-5C26E60D9A37}" type="presParOf" srcId="{646DFA94-3461-4F5C-B256-ABA727A9510A}" destId="{23F3AF34-2715-49E5-9F52-529EF0CC3006}" srcOrd="11" destOrd="0" presId="urn:microsoft.com/office/officeart/2005/8/layout/vList2"/>
    <dgm:cxn modelId="{ED2BA78A-36AE-4A81-83E5-7FD12E572330}" type="presParOf" srcId="{646DFA94-3461-4F5C-B256-ABA727A9510A}" destId="{2B77AAD6-6F7A-4184-95FE-A99485CDABC4}" srcOrd="12" destOrd="0" presId="urn:microsoft.com/office/officeart/2005/8/layout/vList2"/>
    <dgm:cxn modelId="{A2B88BF0-4E98-450D-BA8C-04745A8D2FF4}" type="presParOf" srcId="{646DFA94-3461-4F5C-B256-ABA727A9510A}" destId="{12D3B0C4-5A49-402C-A73C-31D49B9D651D}" srcOrd="13" destOrd="0" presId="urn:microsoft.com/office/officeart/2005/8/layout/vList2"/>
    <dgm:cxn modelId="{A996FA3F-356F-4CC4-9092-2BAF88C27D13}" type="presParOf" srcId="{646DFA94-3461-4F5C-B256-ABA727A9510A}" destId="{3A0457DA-DDB8-4110-925B-CFA3955C25B0}" srcOrd="14" destOrd="0" presId="urn:microsoft.com/office/officeart/2005/8/layout/vList2"/>
    <dgm:cxn modelId="{68CCEB98-70A2-4AE5-A267-063A582D21DC}" type="presParOf" srcId="{646DFA94-3461-4F5C-B256-ABA727A9510A}" destId="{5B4B98BC-F355-4510-8CCF-F032AE7AC684}" srcOrd="15" destOrd="0" presId="urn:microsoft.com/office/officeart/2005/8/layout/vList2"/>
    <dgm:cxn modelId="{91B8A24E-E551-4F1E-9717-38A74D86884B}" type="presParOf" srcId="{646DFA94-3461-4F5C-B256-ABA727A9510A}" destId="{EC187767-1E1E-44F1-B655-FC6822E2F3C7}" srcOrd="16" destOrd="0" presId="urn:microsoft.com/office/officeart/2005/8/layout/vList2"/>
    <dgm:cxn modelId="{21323531-6104-470E-BB5D-1DC56EEA6EA0}" type="presParOf" srcId="{646DFA94-3461-4F5C-B256-ABA727A9510A}" destId="{C70DD2C8-ECB3-4C03-9359-C9B55E68D106}" srcOrd="1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Utama</a:t>
          </a:r>
          <a:endParaRPr lang="en-US" dirty="0"/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/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/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b="1" dirty="0" err="1"/>
            <a:t>Pendidikan</a:t>
          </a:r>
          <a:r>
            <a:rPr lang="en-US" b="1" dirty="0"/>
            <a:t>, </a:t>
          </a:r>
          <a:r>
            <a:rPr lang="en-US" b="1" dirty="0" err="1"/>
            <a:t>Penelitian</a:t>
          </a:r>
          <a:r>
            <a:rPr lang="en-US" b="1" dirty="0"/>
            <a:t>, </a:t>
          </a:r>
          <a:r>
            <a:rPr lang="en-US" b="1" dirty="0" err="1"/>
            <a:t>dan</a:t>
          </a:r>
          <a:r>
            <a:rPr lang="en-US" b="1" dirty="0"/>
            <a:t> </a:t>
          </a:r>
          <a:r>
            <a:rPr lang="en-US" b="1" dirty="0" err="1"/>
            <a:t>Pengabdian</a:t>
          </a:r>
          <a:r>
            <a:rPr lang="en-US" b="1" dirty="0"/>
            <a:t> </a:t>
          </a:r>
          <a:r>
            <a:rPr lang="en-US" b="1" dirty="0" err="1"/>
            <a:t>kepada</a:t>
          </a:r>
          <a:r>
            <a:rPr lang="en-US" b="1" dirty="0"/>
            <a:t> </a:t>
          </a:r>
          <a:r>
            <a:rPr lang="en-US" b="1" dirty="0" err="1"/>
            <a:t>masyarakat</a:t>
          </a:r>
          <a:r>
            <a:rPr lang="en-US" b="1" dirty="0"/>
            <a:t>.</a:t>
          </a:r>
          <a:endParaRPr lang="en-US" dirty="0"/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/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/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Tambahan</a:t>
          </a:r>
          <a:endParaRPr lang="en-US" dirty="0"/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/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/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 err="1"/>
            <a:t>Adalah</a:t>
          </a:r>
          <a:r>
            <a:rPr lang="en-US" dirty="0"/>
            <a:t> </a:t>
          </a:r>
          <a:r>
            <a:rPr lang="en-US" dirty="0" err="1"/>
            <a:t>indikator</a:t>
          </a:r>
          <a:r>
            <a:rPr lang="en-US" dirty="0"/>
            <a:t> </a:t>
          </a:r>
          <a:r>
            <a:rPr lang="en-US" dirty="0" err="1"/>
            <a:t>luaran</a:t>
          </a:r>
          <a:r>
            <a:rPr lang="en-US" dirty="0"/>
            <a:t> lain yang </a:t>
          </a:r>
          <a:r>
            <a:rPr lang="en-US" dirty="0" err="1"/>
            <a:t>ditetapkan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</a:t>
          </a:r>
          <a:r>
            <a:rPr lang="en-US" dirty="0" err="1"/>
            <a:t>masing</a:t>
          </a:r>
          <a:r>
            <a:rPr lang="en-US" dirty="0"/>
            <a:t> </a:t>
          </a:r>
          <a:r>
            <a:rPr lang="en-US" dirty="0" err="1"/>
            <a:t>masing</a:t>
          </a:r>
          <a:r>
            <a:rPr lang="en-US" dirty="0"/>
            <a:t> </a:t>
          </a:r>
          <a:r>
            <a:rPr lang="en-US" dirty="0" err="1"/>
            <a:t>perguruan</a:t>
          </a:r>
          <a:r>
            <a:rPr lang="en-US" dirty="0"/>
            <a:t> </a:t>
          </a:r>
          <a:r>
            <a:rPr lang="en-US" dirty="0" err="1"/>
            <a:t>tinggi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melampui</a:t>
          </a:r>
          <a:r>
            <a:rPr lang="en-US" dirty="0"/>
            <a:t> SN DIKTI.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/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/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/>
            <a:t>Evaluasi</a:t>
          </a:r>
          <a:r>
            <a:rPr lang="en-US" b="1" dirty="0"/>
            <a:t> </a:t>
          </a:r>
          <a:r>
            <a:rPr lang="en-US" b="1" dirty="0" err="1"/>
            <a:t>Capaian</a:t>
          </a:r>
          <a:r>
            <a:rPr lang="en-US" b="1" dirty="0"/>
            <a:t> </a:t>
          </a:r>
          <a:r>
            <a:rPr lang="en-US" b="1" dirty="0" err="1"/>
            <a:t>Kinerja</a:t>
          </a:r>
          <a:endParaRPr lang="en-US" dirty="0"/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/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/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/>
            <a:t>Kepuasan</a:t>
          </a:r>
          <a:r>
            <a:rPr lang="en-US" b="1" dirty="0"/>
            <a:t> </a:t>
          </a:r>
          <a:r>
            <a:rPr lang="en-US" b="1" dirty="0" err="1"/>
            <a:t>Pengguna</a:t>
          </a:r>
          <a:endParaRPr lang="en-US" dirty="0"/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/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/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keberhasilan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/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ketidakberhasilan</a:t>
          </a:r>
          <a:r>
            <a:rPr lang="en-US" dirty="0"/>
            <a:t> </a:t>
          </a:r>
          <a:r>
            <a:rPr lang="en-US" dirty="0" err="1"/>
            <a:t>pencapaian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yang </a:t>
          </a:r>
          <a:r>
            <a:rPr lang="en-US" dirty="0" err="1"/>
            <a:t>telah</a:t>
          </a:r>
          <a:r>
            <a:rPr lang="en-US" dirty="0"/>
            <a:t> </a:t>
          </a:r>
          <a:r>
            <a:rPr lang="en-US" dirty="0" err="1"/>
            <a:t>ditetapkan</a:t>
          </a:r>
          <a:r>
            <a:rPr lang="en-US" dirty="0"/>
            <a:t>.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diukur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metoda</a:t>
          </a:r>
          <a:r>
            <a:rPr lang="en-US" dirty="0"/>
            <a:t> yang </a:t>
          </a:r>
          <a:r>
            <a:rPr lang="en-US" dirty="0" err="1"/>
            <a:t>tepat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hasilnya</a:t>
          </a:r>
          <a:r>
            <a:rPr lang="en-US" dirty="0"/>
            <a:t> </a:t>
          </a:r>
          <a:r>
            <a:rPr lang="en-US" dirty="0" err="1"/>
            <a:t>dianalisis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dievaluasi</a:t>
          </a:r>
          <a:r>
            <a:rPr lang="en-US" dirty="0"/>
            <a:t>.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terhadap</a:t>
          </a:r>
          <a:r>
            <a:rPr lang="en-US" dirty="0"/>
            <a:t>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identifikasi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,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pendukung</a:t>
          </a:r>
          <a:r>
            <a:rPr lang="en-US" dirty="0"/>
            <a:t> </a:t>
          </a:r>
          <a:r>
            <a:rPr lang="en-US" dirty="0" err="1"/>
            <a:t>keberhasilan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penghambat</a:t>
          </a:r>
          <a:r>
            <a:rPr lang="en-US" dirty="0"/>
            <a:t> </a:t>
          </a:r>
          <a:r>
            <a:rPr lang="en-US" dirty="0" err="1"/>
            <a:t>ketercapaian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singkat</a:t>
          </a:r>
          <a:r>
            <a:rPr lang="en-US" dirty="0"/>
            <a:t> </a:t>
          </a:r>
          <a:r>
            <a:rPr lang="en-US" dirty="0" err="1"/>
            <a:t>tindak</a:t>
          </a:r>
          <a:r>
            <a:rPr lang="en-US" dirty="0"/>
            <a:t> </a:t>
          </a:r>
          <a:r>
            <a:rPr lang="en-US" dirty="0" err="1"/>
            <a:t>lanjut</a:t>
          </a:r>
          <a:r>
            <a:rPr lang="en-US" dirty="0"/>
            <a:t> yang </a:t>
          </a:r>
          <a:r>
            <a:rPr lang="en-US" dirty="0" err="1"/>
            <a:t>akan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/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/>
        </a:p>
      </dgm:t>
    </dgm:pt>
    <dgm:pt modelId="{1AF54BCD-DCF4-4C18-9AB3-ECA1F57D8892}">
      <dgm:prSet/>
      <dgm:spPr/>
      <dgm:t>
        <a:bodyPr/>
        <a:lstStyle/>
        <a:p>
          <a:r>
            <a:rPr lang="en-US"/>
            <a:t>Deskripsi sistem untuk mengukur kepuasan pengguna luaran perguruan tinggi (pengguna lulusan dan mitra), termasuk kejelasan instrumen yang digunakan, pelaksanaan, perekaman, dan analisis datanya.</a:t>
          </a:r>
          <a:endParaRPr lang="en-US" dirty="0"/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/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/>
        </a:p>
      </dgm:t>
    </dgm:pt>
    <dgm:pt modelId="{C6F0C9D9-01A8-4238-9CC1-2350319F1610}">
      <dgm:prSet/>
      <dgm:spPr/>
      <dgm:t>
        <a:bodyPr/>
        <a:lstStyle/>
        <a:p>
          <a:r>
            <a:rPr lang="en-US" b="1" dirty="0" err="1"/>
            <a:t>Penjaminan</a:t>
          </a:r>
          <a:r>
            <a:rPr lang="en-US" b="1" dirty="0"/>
            <a:t> </a:t>
          </a:r>
          <a:r>
            <a:rPr lang="en-US" b="1" dirty="0" err="1"/>
            <a:t>Mutu</a:t>
          </a:r>
          <a:r>
            <a:rPr lang="en-US" b="1" dirty="0"/>
            <a:t> </a:t>
          </a:r>
          <a:r>
            <a:rPr lang="en-US" b="1" dirty="0" err="1"/>
            <a:t>Luaran</a:t>
          </a:r>
          <a:endParaRPr lang="en-US" dirty="0"/>
        </a:p>
      </dgm:t>
    </dgm:pt>
    <dgm:pt modelId="{178EE23C-302D-4BEA-8F99-E8A5C7BD99EE}" type="parTrans" cxnId="{ABDE4031-6171-4F18-BB6B-11466D5020C9}">
      <dgm:prSet/>
      <dgm:spPr/>
      <dgm:t>
        <a:bodyPr/>
        <a:lstStyle/>
        <a:p>
          <a:endParaRPr lang="en-US"/>
        </a:p>
      </dgm:t>
    </dgm:pt>
    <dgm:pt modelId="{5BA130C9-2CFE-484D-996D-5EB6CA4A8EB7}" type="sibTrans" cxnId="{ABDE4031-6171-4F18-BB6B-11466D5020C9}">
      <dgm:prSet/>
      <dgm:spPr/>
      <dgm:t>
        <a:bodyPr/>
        <a:lstStyle/>
        <a:p>
          <a:endParaRPr lang="en-US"/>
        </a:p>
      </dgm:t>
    </dgm:pt>
    <dgm:pt modelId="{2E837FCB-D90E-42CB-ADAA-04416AEEA113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penjaminan</a:t>
          </a:r>
          <a:r>
            <a:rPr lang="en-US" dirty="0"/>
            <a:t> </a:t>
          </a:r>
          <a:r>
            <a:rPr lang="en-US" dirty="0" err="1"/>
            <a:t>mutu</a:t>
          </a:r>
          <a:r>
            <a:rPr lang="en-US" dirty="0"/>
            <a:t> </a:t>
          </a:r>
          <a:r>
            <a:rPr lang="en-US" dirty="0" err="1"/>
            <a:t>luaran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capaian</a:t>
          </a:r>
          <a:r>
            <a:rPr lang="en-US" dirty="0"/>
            <a:t> yang </a:t>
          </a:r>
          <a:r>
            <a:rPr lang="en-US" dirty="0" err="1"/>
            <a:t>ditetapkan</a:t>
          </a:r>
          <a:r>
            <a:rPr lang="en-US" dirty="0"/>
            <a:t>, </a:t>
          </a:r>
          <a:r>
            <a:rPr lang="en-US" dirty="0" err="1"/>
            <a:t>dilaksanakan</a:t>
          </a:r>
          <a:r>
            <a:rPr lang="en-US" dirty="0"/>
            <a:t>, </a:t>
          </a:r>
          <a:r>
            <a:rPr lang="en-US" dirty="0" err="1"/>
            <a:t>hasilnya</a:t>
          </a:r>
          <a:r>
            <a:rPr lang="en-US" dirty="0"/>
            <a:t> </a:t>
          </a:r>
          <a:r>
            <a:rPr lang="en-US" dirty="0" err="1"/>
            <a:t>dievaluasi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dikendalikan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upaya</a:t>
          </a:r>
          <a:r>
            <a:rPr lang="en-US" dirty="0"/>
            <a:t> </a:t>
          </a:r>
          <a:r>
            <a:rPr lang="en-US" dirty="0" err="1"/>
            <a:t>peningkatan</a:t>
          </a:r>
          <a:r>
            <a:rPr lang="en-US" dirty="0"/>
            <a:t> </a:t>
          </a:r>
          <a:r>
            <a:rPr lang="en-US" dirty="0" err="1"/>
            <a:t>sesuai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siklus</a:t>
          </a:r>
          <a:r>
            <a:rPr lang="en-US" dirty="0"/>
            <a:t> PPEPP.</a:t>
          </a:r>
        </a:p>
      </dgm:t>
    </dgm:pt>
    <dgm:pt modelId="{5BD147DB-72C1-4CFB-B182-16D9CF713FCF}" type="parTrans" cxnId="{52603073-301E-4061-98CB-50A8F2E3B041}">
      <dgm:prSet/>
      <dgm:spPr/>
      <dgm:t>
        <a:bodyPr/>
        <a:lstStyle/>
        <a:p>
          <a:endParaRPr lang="en-US"/>
        </a:p>
      </dgm:t>
    </dgm:pt>
    <dgm:pt modelId="{0A11C26B-E033-431F-A1B3-A21797C63636}" type="sibTrans" cxnId="{52603073-301E-4061-98CB-50A8F2E3B041}">
      <dgm:prSet/>
      <dgm:spPr/>
      <dgm:t>
        <a:bodyPr/>
        <a:lstStyle/>
        <a:p>
          <a:endParaRPr lang="en-US"/>
        </a:p>
      </dgm:t>
    </dgm:pt>
    <dgm:pt modelId="{97C6B9AF-C4BB-4EF1-9A63-38393697B12A}">
      <dgm:prSet/>
      <dgm:spPr/>
      <dgm:t>
        <a:bodyPr/>
        <a:lstStyle/>
        <a:p>
          <a:r>
            <a:rPr lang="en-US" b="1" dirty="0" err="1"/>
            <a:t>Kesimpulan</a:t>
          </a:r>
          <a:r>
            <a:rPr lang="en-US" b="1" dirty="0"/>
            <a:t> </a:t>
          </a:r>
          <a:r>
            <a:rPr lang="en-US" b="1" dirty="0" err="1"/>
            <a:t>hasil</a:t>
          </a:r>
          <a:r>
            <a:rPr lang="en-US" b="1" dirty="0"/>
            <a:t> </a:t>
          </a:r>
          <a:r>
            <a:rPr lang="en-US" b="1" dirty="0" err="1"/>
            <a:t>evaluasi</a:t>
          </a:r>
          <a:r>
            <a:rPr lang="en-US" b="1" dirty="0"/>
            <a:t> </a:t>
          </a:r>
          <a:r>
            <a:rPr lang="en-US" b="1" dirty="0" err="1"/>
            <a:t>ketercapaian</a:t>
          </a:r>
          <a:r>
            <a:rPr lang="en-US" b="1" dirty="0"/>
            <a:t> </a:t>
          </a:r>
          <a:r>
            <a:rPr lang="en-US" b="1" dirty="0" err="1"/>
            <a:t>standar</a:t>
          </a:r>
          <a:r>
            <a:rPr lang="en-US" b="1" dirty="0"/>
            <a:t> </a:t>
          </a:r>
          <a:r>
            <a:rPr lang="en-US" b="1" dirty="0" err="1"/>
            <a:t>kemahasiswaan</a:t>
          </a:r>
          <a:r>
            <a:rPr lang="en-US" b="1" dirty="0"/>
            <a:t> </a:t>
          </a:r>
          <a:r>
            <a:rPr lang="en-US" b="1" dirty="0" err="1"/>
            <a:t>serta</a:t>
          </a:r>
          <a:r>
            <a:rPr lang="en-US" b="1" dirty="0"/>
            <a:t> </a:t>
          </a:r>
          <a:r>
            <a:rPr lang="en-US" b="1" dirty="0" err="1"/>
            <a:t>tindak</a:t>
          </a:r>
          <a:r>
            <a:rPr lang="en-US" b="1" dirty="0"/>
            <a:t> </a:t>
          </a:r>
          <a:r>
            <a:rPr lang="en-US" b="1" dirty="0" err="1"/>
            <a:t>lanjut</a:t>
          </a:r>
          <a:endParaRPr lang="en-US" dirty="0"/>
        </a:p>
      </dgm:t>
    </dgm:pt>
    <dgm:pt modelId="{DCC3DD3B-DCFD-4090-8E3F-AB0BA81D441D}" type="parTrans" cxnId="{94D74BC8-A557-46F9-9982-28C6BCFA21E2}">
      <dgm:prSet/>
      <dgm:spPr/>
      <dgm:t>
        <a:bodyPr/>
        <a:lstStyle/>
        <a:p>
          <a:endParaRPr lang="en-US"/>
        </a:p>
      </dgm:t>
    </dgm:pt>
    <dgm:pt modelId="{83B5F11E-F53D-41E9-968C-A4BC7E8BFA07}" type="sibTrans" cxnId="{94D74BC8-A557-46F9-9982-28C6BCFA21E2}">
      <dgm:prSet/>
      <dgm:spPr/>
      <dgm:t>
        <a:bodyPr/>
        <a:lstStyle/>
        <a:p>
          <a:endParaRPr lang="en-US"/>
        </a:p>
      </dgm:t>
    </dgm:pt>
    <dgm:pt modelId="{90240692-315F-486F-B575-46450F05A04A}">
      <dgm:prSet/>
      <dgm:spPr/>
      <dgm:t>
        <a:bodyPr/>
        <a:lstStyle/>
        <a:p>
          <a:r>
            <a:rPr lang="en-US" dirty="0" err="1"/>
            <a:t>Ringkasan</a:t>
          </a:r>
          <a:r>
            <a:rPr lang="en-US" dirty="0"/>
            <a:t> </a:t>
          </a:r>
          <a:r>
            <a:rPr lang="en-US" dirty="0" err="1"/>
            <a:t>dari</a:t>
          </a:r>
          <a:r>
            <a:rPr lang="en-US" dirty="0"/>
            <a:t>: </a:t>
          </a:r>
          <a:r>
            <a:rPr lang="en-US" dirty="0" err="1"/>
            <a:t>pemosisian</a:t>
          </a:r>
          <a:r>
            <a:rPr lang="en-US" dirty="0"/>
            <a:t>, </a:t>
          </a:r>
          <a:r>
            <a:rPr lang="en-US" dirty="0" err="1"/>
            <a:t>masalah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rencana</a:t>
          </a:r>
          <a:r>
            <a:rPr lang="en-US" dirty="0"/>
            <a:t> </a:t>
          </a:r>
          <a:r>
            <a:rPr lang="en-US" dirty="0" err="1"/>
            <a:t>perbaikan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 </a:t>
          </a:r>
          <a:r>
            <a:rPr lang="en-US" dirty="0" err="1"/>
            <a:t>PkM</a:t>
          </a:r>
          <a:r>
            <a:rPr lang="en-US" dirty="0"/>
            <a:t>.</a:t>
          </a:r>
        </a:p>
      </dgm:t>
    </dgm:pt>
    <dgm:pt modelId="{EC530F32-F71F-4119-A454-ADD738B46708}" type="parTrans" cxnId="{C310859F-CEF8-4DCA-9315-7A4846C8A1AD}">
      <dgm:prSet/>
      <dgm:spPr/>
      <dgm:t>
        <a:bodyPr/>
        <a:lstStyle/>
        <a:p>
          <a:endParaRPr lang="en-US"/>
        </a:p>
      </dgm:t>
    </dgm:pt>
    <dgm:pt modelId="{51B533DB-7592-4544-987C-EE59B694751F}" type="sibTrans" cxnId="{C310859F-CEF8-4DCA-9315-7A4846C8A1AD}">
      <dgm:prSet/>
      <dgm:spPr/>
      <dgm:t>
        <a:bodyPr/>
        <a:lstStyle/>
        <a:p>
          <a:endParaRPr lang="en-US"/>
        </a:p>
      </dgm:t>
    </dgm:pt>
    <dgm:pt modelId="{074CF682-08E3-4370-AD13-FF5F7412DAA8}">
      <dgm:prSet/>
      <dgm:spPr/>
      <dgm:t>
        <a:bodyPr/>
        <a:lstStyle/>
        <a:p>
          <a:r>
            <a:rPr lang="en-US" dirty="0" err="1"/>
            <a:t>Ketersediaan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tentang</a:t>
          </a:r>
          <a:r>
            <a:rPr lang="en-US" dirty="0"/>
            <a:t> </a:t>
          </a:r>
          <a:r>
            <a:rPr lang="en-US" dirty="0" err="1"/>
            <a:t>hasil</a:t>
          </a:r>
          <a:r>
            <a:rPr lang="en-US" dirty="0"/>
            <a:t> </a:t>
          </a:r>
          <a:r>
            <a:rPr lang="en-US" dirty="0" err="1"/>
            <a:t>pengukuran</a:t>
          </a:r>
          <a:r>
            <a:rPr lang="en-US" dirty="0"/>
            <a:t> </a:t>
          </a:r>
          <a:r>
            <a:rPr lang="en-US" dirty="0" err="1"/>
            <a:t>kepuasan</a:t>
          </a:r>
          <a:r>
            <a:rPr lang="en-US" dirty="0"/>
            <a:t> </a:t>
          </a:r>
          <a:r>
            <a:rPr lang="en-US" dirty="0" err="1"/>
            <a:t>pengguna</a:t>
          </a:r>
          <a:r>
            <a:rPr lang="en-US" dirty="0"/>
            <a:t> yang </a:t>
          </a:r>
          <a:r>
            <a:rPr lang="en-US" dirty="0" err="1"/>
            <a:t>dilaksanakan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konsisten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ditindaklanjuti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berkala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tersistem</a:t>
          </a:r>
          <a:r>
            <a:rPr lang="en-US" dirty="0"/>
            <a:t>.</a:t>
          </a:r>
        </a:p>
      </dgm:t>
    </dgm:pt>
    <dgm:pt modelId="{AE9705D7-0408-447B-A3B2-1D2B1DB65D23}" type="parTrans" cxnId="{14E084F4-0912-4F9B-A022-1424007D4ECD}">
      <dgm:prSet/>
      <dgm:spPr/>
      <dgm:t>
        <a:bodyPr/>
        <a:lstStyle/>
        <a:p>
          <a:endParaRPr lang="en-US"/>
        </a:p>
      </dgm:t>
    </dgm:pt>
    <dgm:pt modelId="{E15E720D-80E7-40B7-88A0-476365EA53F3}" type="sibTrans" cxnId="{14E084F4-0912-4F9B-A022-1424007D4ECD}">
      <dgm:prSet/>
      <dgm:spPr/>
      <dgm:t>
        <a:bodyPr/>
        <a:lstStyle/>
        <a:p>
          <a:endParaRPr lang="en-US"/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0" presStyleCnt="6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1" presStyleCnt="6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1" presStyleCnt="6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2" presStyleCnt="6">
        <dgm:presLayoutVars>
          <dgm:bulletEnabled val="1"/>
        </dgm:presLayoutVars>
      </dgm:prSet>
      <dgm:spPr/>
    </dgm:pt>
    <dgm:pt modelId="{2B77AAD6-6F7A-4184-95FE-A99485CDABC4}" type="pres">
      <dgm:prSet presAssocID="{C6F0C9D9-01A8-4238-9CC1-2350319F1610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12D3B0C4-5A49-402C-A73C-31D49B9D651D}" type="pres">
      <dgm:prSet presAssocID="{C6F0C9D9-01A8-4238-9CC1-2350319F1610}" presName="childText" presStyleLbl="revTx" presStyleIdx="3" presStyleCnt="6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4" presStyleCnt="6">
        <dgm:presLayoutVars>
          <dgm:bulletEnabled val="1"/>
        </dgm:presLayoutVars>
      </dgm:prSet>
      <dgm:spPr/>
    </dgm:pt>
    <dgm:pt modelId="{EC187767-1E1E-44F1-B655-FC6822E2F3C7}" type="pres">
      <dgm:prSet presAssocID="{97C6B9AF-C4BB-4EF1-9A63-38393697B12A}" presName="parentText" presStyleLbl="node1" presStyleIdx="5" presStyleCnt="6">
        <dgm:presLayoutVars>
          <dgm:chMax val="0"/>
          <dgm:bulletEnabled val="1"/>
        </dgm:presLayoutVars>
      </dgm:prSet>
      <dgm:spPr/>
    </dgm:pt>
    <dgm:pt modelId="{C70DD2C8-ECB3-4C03-9359-C9B55E68D106}" type="pres">
      <dgm:prSet presAssocID="{97C6B9AF-C4BB-4EF1-9A63-38393697B12A}" presName="childText" presStyleLbl="revTx" presStyleIdx="5" presStyleCnt="6">
        <dgm:presLayoutVars>
          <dgm:bulletEnabled val="1"/>
        </dgm:presLayoutVars>
      </dgm:prSet>
      <dgm:spPr/>
    </dgm:pt>
  </dgm:ptLst>
  <dgm:cxnLst>
    <dgm:cxn modelId="{35E6AF00-DA85-40C8-AC15-F036FBF35F97}" type="presOf" srcId="{97C6B9AF-C4BB-4EF1-9A63-38393697B12A}" destId="{EC187767-1E1E-44F1-B655-FC6822E2F3C7}" srcOrd="0" destOrd="0" presId="urn:microsoft.com/office/officeart/2005/8/layout/vList2"/>
    <dgm:cxn modelId="{62F8FA02-C012-47FA-8EDD-0CA2D70788C8}" type="presOf" srcId="{2E837FCB-D90E-42CB-ADAA-04416AEEA113}" destId="{12D3B0C4-5A49-402C-A73C-31D49B9D651D}" srcOrd="0" destOrd="0" presId="urn:microsoft.com/office/officeart/2005/8/layout/vList2"/>
    <dgm:cxn modelId="{EB8E0B08-463B-4BCB-908E-87DB63F3F9E8}" type="presOf" srcId="{16D16AA4-869D-4C19-921F-BF1164470351}" destId="{23F3AF34-2715-49E5-9F52-529EF0CC3006}" srcOrd="0" destOrd="0" presId="urn:microsoft.com/office/officeart/2005/8/layout/vList2"/>
    <dgm:cxn modelId="{C3E49F1C-772A-431D-BC12-503AAE7526A8}" srcId="{03E037EB-70E4-4487-87F8-735C98E42FA2}" destId="{19A39D42-6085-4EFA-BCD6-32FF9BA2B3CA}" srcOrd="0" destOrd="0" parTransId="{FD0C0718-31EE-4523-98CF-8075922A2596}" sibTransId="{5AE62B81-F1E2-4112-9361-963F3E93B124}"/>
    <dgm:cxn modelId="{611A4826-E5D3-48BA-A1B2-A110C3731865}" type="presOf" srcId="{E973707A-9B0D-4141-9A4E-A1DE3E432894}" destId="{3A0457DA-DDB8-4110-925B-CFA3955C25B0}" srcOrd="0" destOrd="0" presId="urn:microsoft.com/office/officeart/2005/8/layout/vList2"/>
    <dgm:cxn modelId="{ABDE4031-6171-4F18-BB6B-11466D5020C9}" srcId="{03E037EB-70E4-4487-87F8-735C98E42FA2}" destId="{C6F0C9D9-01A8-4238-9CC1-2350319F1610}" srcOrd="3" destOrd="0" parTransId="{178EE23C-302D-4BEA-8F99-E8A5C7BD99EE}" sibTransId="{5BA130C9-2CFE-484D-996D-5EB6CA4A8EB7}"/>
    <dgm:cxn modelId="{23716C6D-4055-4A4E-857C-C575F569B32C}" type="presOf" srcId="{03E037EB-70E4-4487-87F8-735C98E42FA2}" destId="{646DFA94-3461-4F5C-B256-ABA727A9510A}" srcOrd="0" destOrd="0" presId="urn:microsoft.com/office/officeart/2005/8/layout/vList2"/>
    <dgm:cxn modelId="{C39CAC6F-31D1-4006-BDBE-46AA254A27AC}" srcId="{03E037EB-70E4-4487-87F8-735C98E42FA2}" destId="{E973707A-9B0D-4141-9A4E-A1DE3E432894}" srcOrd="4" destOrd="0" parTransId="{F1ED6F88-FFFC-4DE0-B00D-DED7F109DD83}" sibTransId="{F95A84A8-778D-420D-B6DD-392044ABF5C0}"/>
    <dgm:cxn modelId="{ED575570-5FA9-49D6-B41B-5CF2FF5B1858}" type="presOf" srcId="{19A39D42-6085-4EFA-BCD6-32FF9BA2B3CA}" destId="{D6978E3E-6F50-4722-857B-924D7D7BF191}" srcOrd="0" destOrd="0" presId="urn:microsoft.com/office/officeart/2005/8/layout/vList2"/>
    <dgm:cxn modelId="{52603073-301E-4061-98CB-50A8F2E3B041}" srcId="{C6F0C9D9-01A8-4238-9CC1-2350319F1610}" destId="{2E837FCB-D90E-42CB-ADAA-04416AEEA113}" srcOrd="0" destOrd="0" parTransId="{5BD147DB-72C1-4CFB-B182-16D9CF713FCF}" sibTransId="{0A11C26B-E033-431F-A1B3-A21797C63636}"/>
    <dgm:cxn modelId="{6982DA53-7E5B-4C1D-87C3-29B39D216DBB}" srcId="{03E037EB-70E4-4487-87F8-735C98E42FA2}" destId="{DF1AA189-DE56-4899-82F1-BBAA4A7CAA49}" srcOrd="2" destOrd="0" parTransId="{910DAE94-1164-4874-B355-82A48B3F2817}" sibTransId="{00D0055D-45EC-48FF-BB43-9EC158ED0A0B}"/>
    <dgm:cxn modelId="{B2536999-4229-49F9-8E8D-D5B276E1501A}" type="presOf" srcId="{AC004A76-C47A-4985-977E-F786F3E662A8}" destId="{F7AFCEDC-DACF-487F-B7ED-E0728F7D7B31}" srcOrd="0" destOrd="0" presId="urn:microsoft.com/office/officeart/2005/8/layout/vList2"/>
    <dgm:cxn modelId="{0ABE479D-9166-429E-A044-3FFC1C59D51C}" type="presOf" srcId="{90240692-315F-486F-B575-46450F05A04A}" destId="{C70DD2C8-ECB3-4C03-9359-C9B55E68D106}" srcOrd="0" destOrd="0" presId="urn:microsoft.com/office/officeart/2005/8/layout/vList2"/>
    <dgm:cxn modelId="{C310859F-CEF8-4DCA-9315-7A4846C8A1AD}" srcId="{97C6B9AF-C4BB-4EF1-9A63-38393697B12A}" destId="{90240692-315F-486F-B575-46450F05A04A}" srcOrd="0" destOrd="0" parTransId="{EC530F32-F71F-4119-A454-ADD738B46708}" sibTransId="{51B533DB-7592-4544-987C-EE59B694751F}"/>
    <dgm:cxn modelId="{AB621AA5-5047-4CE1-B618-27402393651B}" type="presOf" srcId="{BF64CC27-FD5E-4CCC-8AB1-0BA352B162E4}" destId="{A730551C-AD14-47EA-8567-2FF41910E193}" srcOrd="0" destOrd="0" presId="urn:microsoft.com/office/officeart/2005/8/layout/vList2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F5195CA8-37FA-4298-9AB7-D94A21A3795C}" type="presOf" srcId="{C6F0C9D9-01A8-4238-9CC1-2350319F1610}" destId="{2B77AAD6-6F7A-4184-95FE-A99485CDABC4}" srcOrd="0" destOrd="0" presId="urn:microsoft.com/office/officeart/2005/8/layout/vList2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94D74BC8-A557-46F9-9982-28C6BCFA21E2}" srcId="{03E037EB-70E4-4487-87F8-735C98E42FA2}" destId="{97C6B9AF-C4BB-4EF1-9A63-38393697B12A}" srcOrd="5" destOrd="0" parTransId="{DCC3DD3B-DCFD-4090-8E3F-AB0BA81D441D}" sibTransId="{83B5F11E-F53D-41E9-968C-A4BC7E8BFA07}"/>
    <dgm:cxn modelId="{BDCF19DD-D31C-4AE4-A707-BC0B38C24D86}" type="presOf" srcId="{D940A34E-2E46-4615-94B9-D998A3085696}" destId="{2DEDA631-A163-4BBA-9953-02E40868F95B}" srcOrd="0" destOrd="0" presId="urn:microsoft.com/office/officeart/2005/8/layout/vList2"/>
    <dgm:cxn modelId="{EEC353E0-A4C1-46E8-B528-99F354AC88C3}" type="presOf" srcId="{1AF54BCD-DCF4-4C18-9AB3-ECA1F57D8892}" destId="{5B4B98BC-F355-4510-8CCF-F032AE7AC684}" srcOrd="0" destOrd="0" presId="urn:microsoft.com/office/officeart/2005/8/layout/vList2"/>
    <dgm:cxn modelId="{6433AEE1-7571-4A1B-9A68-230370B100ED}" type="presOf" srcId="{DF1AA189-DE56-4899-82F1-BBAA4A7CAA49}" destId="{D2D630EE-C109-4E93-BA07-03321C5EAE52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1" destOrd="0" parTransId="{509F5731-37B8-43D2-9213-29BE9914E280}" sibTransId="{E605C631-580C-47C1-9E1C-F4C03F2A7E45}"/>
    <dgm:cxn modelId="{163224F1-5FF5-4507-AE22-7A816AC35B58}" type="presOf" srcId="{074CF682-08E3-4370-AD13-FF5F7412DAA8}" destId="{5B4B98BC-F355-4510-8CCF-F032AE7AC684}" srcOrd="0" destOrd="1" presId="urn:microsoft.com/office/officeart/2005/8/layout/vList2"/>
    <dgm:cxn modelId="{14E084F4-0912-4F9B-A022-1424007D4ECD}" srcId="{E973707A-9B0D-4141-9A4E-A1DE3E432894}" destId="{074CF682-08E3-4370-AD13-FF5F7412DAA8}" srcOrd="1" destOrd="0" parTransId="{AE9705D7-0408-447B-A3B2-1D2B1DB65D23}" sibTransId="{E15E720D-80E7-40B7-88A0-476365EA53F3}"/>
    <dgm:cxn modelId="{1E87EDB3-22BE-4BAF-86B2-3FBAA64948F7}" type="presParOf" srcId="{646DFA94-3461-4F5C-B256-ABA727A9510A}" destId="{D6978E3E-6F50-4722-857B-924D7D7BF191}" srcOrd="0" destOrd="0" presId="urn:microsoft.com/office/officeart/2005/8/layout/vList2"/>
    <dgm:cxn modelId="{A574D229-8DA5-4459-A856-ABE8B90DAA75}" type="presParOf" srcId="{646DFA94-3461-4F5C-B256-ABA727A9510A}" destId="{F7AFCEDC-DACF-487F-B7ED-E0728F7D7B31}" srcOrd="1" destOrd="0" presId="urn:microsoft.com/office/officeart/2005/8/layout/vList2"/>
    <dgm:cxn modelId="{2F07B4D6-47F4-4C81-B8CB-008EFEFBD14D}" type="presParOf" srcId="{646DFA94-3461-4F5C-B256-ABA727A9510A}" destId="{2DEDA631-A163-4BBA-9953-02E40868F95B}" srcOrd="2" destOrd="0" presId="urn:microsoft.com/office/officeart/2005/8/layout/vList2"/>
    <dgm:cxn modelId="{BD239B2B-3916-4F27-BE90-1E761C7FF1B4}" type="presParOf" srcId="{646DFA94-3461-4F5C-B256-ABA727A9510A}" destId="{A730551C-AD14-47EA-8567-2FF41910E193}" srcOrd="3" destOrd="0" presId="urn:microsoft.com/office/officeart/2005/8/layout/vList2"/>
    <dgm:cxn modelId="{AFACB1B7-6217-472C-80E1-7289A7A590EA}" type="presParOf" srcId="{646DFA94-3461-4F5C-B256-ABA727A9510A}" destId="{D2D630EE-C109-4E93-BA07-03321C5EAE52}" srcOrd="4" destOrd="0" presId="urn:microsoft.com/office/officeart/2005/8/layout/vList2"/>
    <dgm:cxn modelId="{ABD4D678-D85D-40ED-8B0D-28776A122849}" type="presParOf" srcId="{646DFA94-3461-4F5C-B256-ABA727A9510A}" destId="{23F3AF34-2715-49E5-9F52-529EF0CC3006}" srcOrd="5" destOrd="0" presId="urn:microsoft.com/office/officeart/2005/8/layout/vList2"/>
    <dgm:cxn modelId="{2F576343-E9EB-4062-8101-0B72CE04A3F3}" type="presParOf" srcId="{646DFA94-3461-4F5C-B256-ABA727A9510A}" destId="{2B77AAD6-6F7A-4184-95FE-A99485CDABC4}" srcOrd="6" destOrd="0" presId="urn:microsoft.com/office/officeart/2005/8/layout/vList2"/>
    <dgm:cxn modelId="{572BC419-6475-4B4D-BA43-21ED17BB2EC0}" type="presParOf" srcId="{646DFA94-3461-4F5C-B256-ABA727A9510A}" destId="{12D3B0C4-5A49-402C-A73C-31D49B9D651D}" srcOrd="7" destOrd="0" presId="urn:microsoft.com/office/officeart/2005/8/layout/vList2"/>
    <dgm:cxn modelId="{914C6DDC-2E72-43A4-8D55-CC3AAF64DA83}" type="presParOf" srcId="{646DFA94-3461-4F5C-B256-ABA727A9510A}" destId="{3A0457DA-DDB8-4110-925B-CFA3955C25B0}" srcOrd="8" destOrd="0" presId="urn:microsoft.com/office/officeart/2005/8/layout/vList2"/>
    <dgm:cxn modelId="{71E71220-22FD-4465-A2B6-7AAD681EB985}" type="presParOf" srcId="{646DFA94-3461-4F5C-B256-ABA727A9510A}" destId="{5B4B98BC-F355-4510-8CCF-F032AE7AC684}" srcOrd="9" destOrd="0" presId="urn:microsoft.com/office/officeart/2005/8/layout/vList2"/>
    <dgm:cxn modelId="{276CA220-7FDB-47A3-A3A5-CF0320252115}" type="presParOf" srcId="{646DFA94-3461-4F5C-B256-ABA727A9510A}" destId="{EC187767-1E1E-44F1-B655-FC6822E2F3C7}" srcOrd="10" destOrd="0" presId="urn:microsoft.com/office/officeart/2005/8/layout/vList2"/>
    <dgm:cxn modelId="{84299489-25EB-43C8-B9E2-478CE6248667}" type="presParOf" srcId="{646DFA94-3461-4F5C-B256-ABA727A9510A}" destId="{C70DD2C8-ECB3-4C03-9359-C9B55E68D106}" srcOrd="1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/>
            <a:t>Analisis</a:t>
          </a:r>
          <a:r>
            <a:rPr lang="en-US" b="1" dirty="0"/>
            <a:t> </a:t>
          </a:r>
          <a:r>
            <a:rPr lang="en-US" b="1" dirty="0" err="1"/>
            <a:t>capaian</a:t>
          </a:r>
          <a:r>
            <a:rPr lang="en-US" b="1" dirty="0"/>
            <a:t> </a:t>
          </a:r>
          <a:r>
            <a:rPr lang="en-US" b="1" dirty="0" err="1"/>
            <a:t>kinerja</a:t>
          </a:r>
          <a:endParaRPr lang="en-US" dirty="0"/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/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/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/>
            <a:t>Cakupan</a:t>
          </a:r>
          <a:r>
            <a:rPr lang="en-US" dirty="0"/>
            <a:t> </a:t>
          </a:r>
          <a:r>
            <a:rPr lang="en-US" dirty="0" err="1"/>
            <a:t>aspek</a:t>
          </a:r>
          <a:r>
            <a:rPr lang="en-US" dirty="0"/>
            <a:t> </a:t>
          </a:r>
          <a:r>
            <a:rPr lang="en-US" dirty="0" err="1"/>
            <a:t>antar</a:t>
          </a:r>
          <a:r>
            <a:rPr lang="en-US" dirty="0"/>
            <a:t> </a:t>
          </a:r>
          <a:r>
            <a:rPr lang="en-US" dirty="0" err="1"/>
            <a:t>kriteria</a:t>
          </a:r>
          <a:r>
            <a:rPr lang="en-US" dirty="0"/>
            <a:t> yang </a:t>
          </a:r>
          <a:r>
            <a:rPr lang="en-US" dirty="0" err="1"/>
            <a:t>dievaluasi</a:t>
          </a:r>
          <a:r>
            <a:rPr lang="en-US" dirty="0"/>
            <a:t>: </a:t>
          </a:r>
          <a:r>
            <a:rPr lang="en-US" dirty="0" err="1"/>
            <a:t>kelengkapan</a:t>
          </a:r>
          <a:r>
            <a:rPr lang="en-US" dirty="0"/>
            <a:t>, </a:t>
          </a:r>
          <a:r>
            <a:rPr lang="en-US" dirty="0" err="1"/>
            <a:t>keluasan</a:t>
          </a:r>
          <a:r>
            <a:rPr lang="en-US" dirty="0"/>
            <a:t>, </a:t>
          </a:r>
          <a:r>
            <a:rPr lang="en-US" dirty="0" err="1"/>
            <a:t>kedalaman</a:t>
          </a:r>
          <a:r>
            <a:rPr lang="en-US" dirty="0"/>
            <a:t>, </a:t>
          </a:r>
          <a:r>
            <a:rPr lang="en-US" dirty="0" err="1"/>
            <a:t>ketepatan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ketajaman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mengidentifikasi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 yang </a:t>
          </a:r>
          <a:r>
            <a:rPr lang="en-US" dirty="0" err="1"/>
            <a:t>didukung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data/</a:t>
          </a:r>
          <a:r>
            <a:rPr lang="en-US" dirty="0" err="1"/>
            <a:t>informasi</a:t>
          </a:r>
          <a:r>
            <a:rPr lang="en-US" dirty="0"/>
            <a:t> yang </a:t>
          </a:r>
          <a:r>
            <a:rPr lang="en-US" dirty="0" err="1"/>
            <a:t>andal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memadai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konsisten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hasil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yang </a:t>
          </a:r>
          <a:r>
            <a:rPr lang="en-US" dirty="0" err="1"/>
            <a:t>disampaikan</a:t>
          </a:r>
          <a:r>
            <a:rPr lang="en-US" dirty="0"/>
            <a:t> </a:t>
          </a:r>
          <a:r>
            <a:rPr lang="en-US" dirty="0" err="1"/>
            <a:t>pada</a:t>
          </a:r>
          <a:r>
            <a:rPr lang="en-US" dirty="0"/>
            <a:t> </a:t>
          </a:r>
          <a:r>
            <a:rPr lang="en-US" dirty="0" err="1"/>
            <a:t>setiap</a:t>
          </a:r>
          <a:r>
            <a:rPr lang="en-US" dirty="0"/>
            <a:t> </a:t>
          </a:r>
          <a:r>
            <a:rPr lang="en-US" dirty="0" err="1"/>
            <a:t>kriteria</a:t>
          </a:r>
          <a:r>
            <a:rPr lang="en-US" dirty="0"/>
            <a:t>.</a:t>
          </a:r>
          <a:endParaRPr lang="en-US" b="0" dirty="0"/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/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/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/>
            <a:t>Analisis</a:t>
          </a:r>
          <a:r>
            <a:rPr lang="en-US" b="1" dirty="0"/>
            <a:t> SWOT </a:t>
          </a:r>
          <a:r>
            <a:rPr lang="en-US" b="1" dirty="0" err="1"/>
            <a:t>atau</a:t>
          </a:r>
          <a:r>
            <a:rPr lang="en-US" b="1" dirty="0"/>
            <a:t> </a:t>
          </a:r>
          <a:r>
            <a:rPr lang="en-US" b="1" dirty="0" err="1"/>
            <a:t>analisis</a:t>
          </a:r>
          <a:r>
            <a:rPr lang="en-US" b="1" dirty="0"/>
            <a:t> lain yang </a:t>
          </a:r>
          <a:r>
            <a:rPr lang="en-US" b="1" dirty="0" err="1"/>
            <a:t>relevan</a:t>
          </a:r>
          <a:endParaRPr lang="en-US" dirty="0"/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/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/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/>
            <a:t>Ketepatan</a:t>
          </a:r>
          <a:r>
            <a:rPr lang="en-US" dirty="0"/>
            <a:t> </a:t>
          </a:r>
          <a:r>
            <a:rPr lang="en-US" dirty="0" err="1"/>
            <a:t>mengidentifikasi</a:t>
          </a:r>
          <a:r>
            <a:rPr lang="en-US" dirty="0"/>
            <a:t> </a:t>
          </a:r>
          <a:r>
            <a:rPr lang="en-US" dirty="0" err="1"/>
            <a:t>kekuatan</a:t>
          </a:r>
          <a:r>
            <a:rPr lang="en-US" dirty="0"/>
            <a:t> 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pendorong</a:t>
          </a:r>
          <a:r>
            <a:rPr lang="en-US" dirty="0"/>
            <a:t>, </a:t>
          </a:r>
          <a:r>
            <a:rPr lang="en-US" dirty="0" err="1"/>
            <a:t>kelemahan</a:t>
          </a:r>
          <a:r>
            <a:rPr lang="en-US" dirty="0"/>
            <a:t> 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penghambat</a:t>
          </a:r>
          <a:r>
            <a:rPr lang="en-US" dirty="0"/>
            <a:t>, </a:t>
          </a:r>
          <a:r>
            <a:rPr lang="en-US" dirty="0" err="1"/>
            <a:t>peluang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ancaman</a:t>
          </a:r>
          <a:r>
            <a:rPr lang="en-US" dirty="0"/>
            <a:t> yang </a:t>
          </a:r>
          <a:r>
            <a:rPr lang="en-US" dirty="0" err="1"/>
            <a:t>dihadapi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keterkaitan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hasil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. </a:t>
          </a:r>
          <a:r>
            <a:rPr lang="en-US" dirty="0" err="1"/>
            <a:t>Analisis</a:t>
          </a:r>
          <a:r>
            <a:rPr lang="en-US" dirty="0"/>
            <a:t> SWOT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strategi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.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/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/>
        </a:p>
      </dgm:t>
    </dgm:pt>
    <dgm:pt modelId="{489E8178-38B9-4004-ABDE-7EFCA511135D}">
      <dgm:prSet/>
      <dgm:spPr/>
      <dgm:t>
        <a:bodyPr/>
        <a:lstStyle/>
        <a:p>
          <a:pPr rtl="0"/>
          <a:r>
            <a:rPr lang="en-US" b="1" dirty="0"/>
            <a:t>Program </a:t>
          </a:r>
          <a:r>
            <a:rPr lang="en-US" b="1" dirty="0" err="1"/>
            <a:t>Keberlanjutan</a:t>
          </a:r>
          <a:r>
            <a:rPr lang="en-US" b="1" dirty="0"/>
            <a:t> </a:t>
          </a:r>
          <a:endParaRPr lang="en-US" dirty="0"/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/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/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/>
            <a:t>Mekanisme</a:t>
          </a:r>
          <a:r>
            <a:rPr lang="en-US" dirty="0"/>
            <a:t> </a:t>
          </a:r>
          <a:r>
            <a:rPr lang="en-US" dirty="0" err="1"/>
            <a:t>penjaminan</a:t>
          </a:r>
          <a:r>
            <a:rPr lang="en-US" dirty="0"/>
            <a:t> </a:t>
          </a:r>
          <a:r>
            <a:rPr lang="en-US" dirty="0" err="1"/>
            <a:t>keberlangsungan</a:t>
          </a:r>
          <a:r>
            <a:rPr lang="en-US" dirty="0"/>
            <a:t> program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i="1" dirty="0"/>
            <a:t>good practices</a:t>
          </a:r>
          <a:r>
            <a:rPr lang="en-US" dirty="0"/>
            <a:t> yang </a:t>
          </a:r>
          <a:r>
            <a:rPr lang="en-US" dirty="0" err="1"/>
            <a:t>dihasilkan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jaminan</a:t>
          </a:r>
          <a:r>
            <a:rPr lang="en-US" dirty="0"/>
            <a:t> </a:t>
          </a:r>
          <a:r>
            <a:rPr lang="en-US" dirty="0" err="1"/>
            <a:t>ketersediaan</a:t>
          </a:r>
          <a:r>
            <a:rPr lang="en-US" dirty="0"/>
            <a:t> </a:t>
          </a:r>
          <a:r>
            <a:rPr lang="en-US" dirty="0" err="1"/>
            <a:t>sumberdaya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mendukung</a:t>
          </a:r>
          <a:r>
            <a:rPr lang="en-US" dirty="0"/>
            <a:t> </a:t>
          </a:r>
          <a:r>
            <a:rPr lang="en-US" dirty="0" err="1"/>
            <a:t>pelaksanaan</a:t>
          </a:r>
          <a:r>
            <a:rPr lang="en-US" dirty="0"/>
            <a:t> program </a:t>
          </a:r>
          <a:r>
            <a:rPr lang="en-US" dirty="0" err="1"/>
            <a:t>termasuk</a:t>
          </a:r>
          <a:r>
            <a:rPr lang="en-US" dirty="0"/>
            <a:t> </a:t>
          </a:r>
          <a:r>
            <a:rPr lang="en-US" dirty="0" err="1"/>
            <a:t>rencana</a:t>
          </a:r>
          <a:r>
            <a:rPr lang="en-US" dirty="0"/>
            <a:t> </a:t>
          </a:r>
          <a:r>
            <a:rPr lang="en-US" dirty="0" err="1"/>
            <a:t>penjaminan</a:t>
          </a:r>
          <a:r>
            <a:rPr lang="en-US" dirty="0"/>
            <a:t> </a:t>
          </a:r>
          <a:r>
            <a:rPr lang="en-US" dirty="0" err="1"/>
            <a:t>mutu</a:t>
          </a:r>
          <a:r>
            <a:rPr lang="en-US" dirty="0"/>
            <a:t> yang </a:t>
          </a:r>
          <a:r>
            <a:rPr lang="en-US" dirty="0" err="1"/>
            <a:t>berkelanjutan</a:t>
          </a:r>
          <a:r>
            <a:rPr lang="en-US" dirty="0"/>
            <a:t>.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/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/>
        </a:p>
      </dgm:t>
    </dgm:pt>
    <dgm:pt modelId="{15CB7F30-C360-4B2B-B0DD-76213FA28E9A}">
      <dgm:prSet/>
      <dgm:spPr/>
      <dgm:t>
        <a:bodyPr/>
        <a:lstStyle/>
        <a:p>
          <a:r>
            <a:rPr lang="en-US" b="1" dirty="0" err="1"/>
            <a:t>Strategi</a:t>
          </a:r>
          <a:r>
            <a:rPr lang="en-US" b="1" dirty="0"/>
            <a:t> </a:t>
          </a:r>
          <a:r>
            <a:rPr lang="en-US" b="1" dirty="0" err="1"/>
            <a:t>pengembangan</a:t>
          </a:r>
          <a:r>
            <a:rPr lang="en-US" b="1" dirty="0"/>
            <a:t> </a:t>
          </a:r>
          <a:endParaRPr lang="en-US" dirty="0"/>
        </a:p>
      </dgm:t>
    </dgm:pt>
    <dgm:pt modelId="{79BB2303-4CC1-46D0-8F68-638A5648BD0B}" type="parTrans" cxnId="{86754466-2BF4-45A1-AB22-90A47242D384}">
      <dgm:prSet/>
      <dgm:spPr/>
      <dgm:t>
        <a:bodyPr/>
        <a:lstStyle/>
        <a:p>
          <a:endParaRPr lang="en-US"/>
        </a:p>
      </dgm:t>
    </dgm:pt>
    <dgm:pt modelId="{07EFEA4C-CE60-4AE3-B1B9-91C239507801}" type="sibTrans" cxnId="{86754466-2BF4-45A1-AB22-90A47242D384}">
      <dgm:prSet/>
      <dgm:spPr/>
      <dgm:t>
        <a:bodyPr/>
        <a:lstStyle/>
        <a:p>
          <a:endParaRPr lang="en-US"/>
        </a:p>
      </dgm:t>
    </dgm:pt>
    <dgm:pt modelId="{F6F12C10-0970-4C6A-B78E-B3E9F756C360}">
      <dgm:prSet/>
      <dgm:spPr/>
      <dgm:t>
        <a:bodyPr/>
        <a:lstStyle/>
        <a:p>
          <a:r>
            <a:rPr lang="en-US" dirty="0" err="1"/>
            <a:t>Kemampuan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 </a:t>
          </a:r>
          <a:r>
            <a:rPr lang="en-US" dirty="0" err="1"/>
            <a:t>dalam</a:t>
          </a:r>
          <a:r>
            <a:rPr lang="en-US" dirty="0"/>
            <a:t> </a:t>
          </a:r>
          <a:r>
            <a:rPr lang="en-US" dirty="0" err="1"/>
            <a:t>menetapkan</a:t>
          </a:r>
          <a:r>
            <a:rPr lang="en-US" dirty="0"/>
            <a:t> </a:t>
          </a:r>
          <a:r>
            <a:rPr lang="en-US" dirty="0" err="1"/>
            <a:t>prioritas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 </a:t>
          </a:r>
          <a:r>
            <a:rPr lang="en-US" dirty="0" err="1"/>
            <a:t>sesuai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kapasitas</a:t>
          </a:r>
          <a:r>
            <a:rPr lang="en-US" dirty="0"/>
            <a:t>, </a:t>
          </a:r>
          <a:r>
            <a:rPr lang="en-US" dirty="0" err="1"/>
            <a:t>kebutuhan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rencana</a:t>
          </a:r>
          <a:r>
            <a:rPr lang="en-US" dirty="0"/>
            <a:t> </a:t>
          </a:r>
          <a:r>
            <a:rPr lang="en-US" dirty="0" err="1"/>
            <a:t>strategi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keseluruhan</a:t>
          </a:r>
          <a:r>
            <a:rPr lang="en-US" dirty="0"/>
            <a:t>.</a:t>
          </a:r>
        </a:p>
      </dgm:t>
    </dgm:pt>
    <dgm:pt modelId="{CF3D0FC1-F65A-419F-9E4E-1FCC25F2E1FD}" type="parTrans" cxnId="{59AA3197-DFF7-4824-925F-BE6436637502}">
      <dgm:prSet/>
      <dgm:spPr/>
      <dgm:t>
        <a:bodyPr/>
        <a:lstStyle/>
        <a:p>
          <a:endParaRPr lang="en-US"/>
        </a:p>
      </dgm:t>
    </dgm:pt>
    <dgm:pt modelId="{B63612B0-22BB-4766-B756-5592460D0664}" type="sibTrans" cxnId="{59AA3197-DFF7-4824-925F-BE6436637502}">
      <dgm:prSet/>
      <dgm:spPr/>
      <dgm:t>
        <a:bodyPr/>
        <a:lstStyle/>
        <a:p>
          <a:endParaRPr lang="en-US"/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4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4">
        <dgm:presLayoutVars>
          <dgm:bulletEnabled val="1"/>
        </dgm:presLayoutVars>
      </dgm:prSet>
      <dgm:spPr/>
    </dgm:pt>
    <dgm:pt modelId="{462E5770-2A25-45E5-A752-EFCBE2C4FFB5}" type="pres">
      <dgm:prSet presAssocID="{15CB7F30-C360-4B2B-B0DD-76213FA28E9A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C5659E71-B595-4C74-A5D1-4922110C3637}" type="pres">
      <dgm:prSet presAssocID="{15CB7F30-C360-4B2B-B0DD-76213FA28E9A}" presName="childText" presStyleLbl="revTx" presStyleIdx="2" presStyleCnt="4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3" presStyleCnt="4" custLinFactNeighborX="-569" custLinFactNeighborY="2125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3" presStyleCnt="4">
        <dgm:presLayoutVars>
          <dgm:bulletEnabled val="1"/>
        </dgm:presLayoutVars>
      </dgm:prSet>
      <dgm:spPr/>
    </dgm:pt>
  </dgm:ptLst>
  <dgm:cxnLst>
    <dgm:cxn modelId="{E12A5400-BE05-4730-B142-58F3DB14D1E2}" type="presOf" srcId="{DD2B1AB2-1DE7-407C-9008-2F1CB47717DB}" destId="{7438BCAD-2F7D-41A1-8E95-AE8439AF2BF6}" srcOrd="0" destOrd="0" presId="urn:microsoft.com/office/officeart/2005/8/layout/vList2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F9D44434-928C-4B9D-8219-28F4D3613B3C}" type="presOf" srcId="{489E8178-38B9-4004-ABDE-7EFCA511135D}" destId="{0C6250E1-16C7-4468-9673-D02DD1169685}" srcOrd="0" destOrd="0" presId="urn:microsoft.com/office/officeart/2005/8/layout/vList2"/>
    <dgm:cxn modelId="{0EC13439-8848-4BF3-BB86-656309F42C16}" type="presOf" srcId="{F6F12C10-0970-4C6A-B78E-B3E9F756C360}" destId="{C5659E71-B595-4C74-A5D1-4922110C3637}" srcOrd="0" destOrd="0" presId="urn:microsoft.com/office/officeart/2005/8/layout/vList2"/>
    <dgm:cxn modelId="{86754466-2BF4-45A1-AB22-90A47242D384}" srcId="{03E037EB-70E4-4487-87F8-735C98E42FA2}" destId="{15CB7F30-C360-4B2B-B0DD-76213FA28E9A}" srcOrd="2" destOrd="0" parTransId="{79BB2303-4CC1-46D0-8F68-638A5648BD0B}" sibTransId="{07EFEA4C-CE60-4AE3-B1B9-91C239507801}"/>
    <dgm:cxn modelId="{808A4566-4ECF-4123-8C45-0B7062691DA4}" type="presOf" srcId="{15CB7F30-C360-4B2B-B0DD-76213FA28E9A}" destId="{462E5770-2A25-45E5-A752-EFCBE2C4FFB5}" srcOrd="0" destOrd="0" presId="urn:microsoft.com/office/officeart/2005/8/layout/vList2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FFC61891-7E5E-4912-BA4F-CEEBBC89F174}" type="presOf" srcId="{C487581C-005D-430B-937C-F362DD2B43CC}" destId="{BB10665E-3681-48AF-8D13-2B8A0C41A91D}" srcOrd="0" destOrd="0" presId="urn:microsoft.com/office/officeart/2005/8/layout/vList2"/>
    <dgm:cxn modelId="{59AA3197-DFF7-4824-925F-BE6436637502}" srcId="{15CB7F30-C360-4B2B-B0DD-76213FA28E9A}" destId="{F6F12C10-0970-4C6A-B78E-B3E9F756C360}" srcOrd="0" destOrd="0" parTransId="{CF3D0FC1-F65A-419F-9E4E-1FCC25F2E1FD}" sibTransId="{B63612B0-22BB-4766-B756-5592460D0664}"/>
    <dgm:cxn modelId="{D44EB39C-ED3E-4CD4-876E-6A331C9D33EE}" type="presOf" srcId="{D4E3E2BC-E1FC-4A7B-961E-2F587B2B0B6F}" destId="{EC95F453-F64D-43CF-93BF-7EB0427E952A}" srcOrd="0" destOrd="0" presId="urn:microsoft.com/office/officeart/2005/8/layout/vList2"/>
    <dgm:cxn modelId="{B6ED98C1-11E2-4553-AE36-B44AB208DE19}" srcId="{03E037EB-70E4-4487-87F8-735C98E42FA2}" destId="{489E8178-38B9-4004-ABDE-7EFCA511135D}" srcOrd="3" destOrd="0" parTransId="{74746366-222E-471B-A28C-CA54572E2B80}" sibTransId="{C7468AF5-97D1-40BE-8D37-3990D87AE495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E32B19D2-04B9-4741-AA43-82EF7CAE54F0}" type="presOf" srcId="{03E037EB-70E4-4487-87F8-735C98E42FA2}" destId="{646DFA94-3461-4F5C-B256-ABA727A9510A}" srcOrd="0" destOrd="0" presId="urn:microsoft.com/office/officeart/2005/8/layout/vList2"/>
    <dgm:cxn modelId="{E4AC28F5-FDE6-4C7D-AB43-4662BD66F16B}" type="presOf" srcId="{F57E9E73-A8B8-47A2-8E84-9AD21A984C92}" destId="{9DC30CB3-5443-4E4F-8798-717384E476F7}" srcOrd="0" destOrd="0" presId="urn:microsoft.com/office/officeart/2005/8/layout/vList2"/>
    <dgm:cxn modelId="{D5EAA2FE-1DE8-4A9B-B5E7-F54629A89EEE}" type="presOf" srcId="{62D0B233-7941-45DF-965D-76C035B08835}" destId="{B743F4D8-190D-4A42-998B-34D5037B107C}" srcOrd="0" destOrd="0" presId="urn:microsoft.com/office/officeart/2005/8/layout/vList2"/>
    <dgm:cxn modelId="{725975A6-63AB-4850-99A8-FECE037D49C8}" type="presParOf" srcId="{646DFA94-3461-4F5C-B256-ABA727A9510A}" destId="{EC95F453-F64D-43CF-93BF-7EB0427E952A}" srcOrd="0" destOrd="0" presId="urn:microsoft.com/office/officeart/2005/8/layout/vList2"/>
    <dgm:cxn modelId="{B9955139-8913-4070-AD36-5947BF0FDF25}" type="presParOf" srcId="{646DFA94-3461-4F5C-B256-ABA727A9510A}" destId="{9DC30CB3-5443-4E4F-8798-717384E476F7}" srcOrd="1" destOrd="0" presId="urn:microsoft.com/office/officeart/2005/8/layout/vList2"/>
    <dgm:cxn modelId="{67FA03B1-1B45-4D6B-85D3-228C92B51CEA}" type="presParOf" srcId="{646DFA94-3461-4F5C-B256-ABA727A9510A}" destId="{BB10665E-3681-48AF-8D13-2B8A0C41A91D}" srcOrd="2" destOrd="0" presId="urn:microsoft.com/office/officeart/2005/8/layout/vList2"/>
    <dgm:cxn modelId="{01055F40-F9CE-4872-9914-7B6E10CCF5B7}" type="presParOf" srcId="{646DFA94-3461-4F5C-B256-ABA727A9510A}" destId="{B743F4D8-190D-4A42-998B-34D5037B107C}" srcOrd="3" destOrd="0" presId="urn:microsoft.com/office/officeart/2005/8/layout/vList2"/>
    <dgm:cxn modelId="{B5370D90-4A5E-4155-B61D-6635AEAEC254}" type="presParOf" srcId="{646DFA94-3461-4F5C-B256-ABA727A9510A}" destId="{462E5770-2A25-45E5-A752-EFCBE2C4FFB5}" srcOrd="4" destOrd="0" presId="urn:microsoft.com/office/officeart/2005/8/layout/vList2"/>
    <dgm:cxn modelId="{D1062673-1D38-4269-9F37-18BF2805CE2C}" type="presParOf" srcId="{646DFA94-3461-4F5C-B256-ABA727A9510A}" destId="{C5659E71-B595-4C74-A5D1-4922110C3637}" srcOrd="5" destOrd="0" presId="urn:microsoft.com/office/officeart/2005/8/layout/vList2"/>
    <dgm:cxn modelId="{964A90BD-D2C6-4CCD-A634-365B83AEBF10}" type="presParOf" srcId="{646DFA94-3461-4F5C-B256-ABA727A9510A}" destId="{0C6250E1-16C7-4468-9673-D02DD1169685}" srcOrd="6" destOrd="0" presId="urn:microsoft.com/office/officeart/2005/8/layout/vList2"/>
    <dgm:cxn modelId="{C4EC7676-7ADE-43A7-A20C-B2CF8F6E08F8}" type="presParOf" srcId="{646DFA94-3461-4F5C-B256-ABA727A9510A}" destId="{7438BCAD-2F7D-41A1-8E95-AE8439AF2BF6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/>
            <a:t>Efisiensi</a:t>
          </a:r>
          <a:endParaRPr lang="en-US" dirty="0"/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/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/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/>
            <a:t>Adalah</a:t>
          </a:r>
          <a:r>
            <a:rPr lang="en-US" dirty="0"/>
            <a:t> </a:t>
          </a:r>
          <a:r>
            <a:rPr lang="en-US" dirty="0" err="1"/>
            <a:t>kesesuaian</a:t>
          </a:r>
          <a:r>
            <a:rPr lang="en-US" dirty="0"/>
            <a:t> </a:t>
          </a:r>
          <a:r>
            <a:rPr lang="en-US" dirty="0" err="1"/>
            <a:t>antara</a:t>
          </a:r>
          <a:r>
            <a:rPr lang="en-US" dirty="0"/>
            <a:t> input </a:t>
          </a:r>
          <a:r>
            <a:rPr lang="en-US" dirty="0" err="1"/>
            <a:t>dan</a:t>
          </a:r>
          <a:r>
            <a:rPr lang="en-US" dirty="0"/>
            <a:t> proses yang </a:t>
          </a:r>
          <a:r>
            <a:rPr lang="en-US" dirty="0" err="1"/>
            <a:t>dilaksanakan</a:t>
          </a:r>
          <a:r>
            <a:rPr lang="en-US" dirty="0"/>
            <a:t>, </a:t>
          </a:r>
          <a:r>
            <a:rPr lang="en-US" dirty="0" err="1"/>
            <a:t>dapat</a:t>
          </a:r>
          <a:r>
            <a:rPr lang="en-US" dirty="0"/>
            <a:t> </a:t>
          </a:r>
          <a:r>
            <a:rPr lang="en-US" dirty="0" err="1"/>
            <a:t>diperlihatkan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bagaimana</a:t>
          </a:r>
          <a:r>
            <a:rPr lang="en-US" dirty="0"/>
            <a:t> </a:t>
          </a:r>
          <a:r>
            <a:rPr lang="en-US" dirty="0" err="1"/>
            <a:t>peran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manajemen</a:t>
          </a:r>
          <a:r>
            <a:rPr lang="en-US" dirty="0"/>
            <a:t> </a:t>
          </a:r>
          <a:r>
            <a:rPr lang="en-US" dirty="0" err="1"/>
            <a:t>sumberdaya</a:t>
          </a:r>
          <a:r>
            <a:rPr lang="en-US" dirty="0"/>
            <a:t> </a:t>
          </a:r>
          <a:r>
            <a:rPr lang="en-US" dirty="0" err="1"/>
            <a:t>dalam</a:t>
          </a:r>
          <a:r>
            <a:rPr lang="en-US" dirty="0"/>
            <a:t> </a:t>
          </a:r>
          <a:r>
            <a:rPr lang="en-US" dirty="0" err="1"/>
            <a:t>pelaksanaan</a:t>
          </a:r>
          <a:r>
            <a:rPr lang="en-US" dirty="0"/>
            <a:t> proses </a:t>
          </a:r>
          <a:r>
            <a:rPr lang="en-US" dirty="0" err="1"/>
            <a:t>tersebut</a:t>
          </a:r>
          <a:r>
            <a:rPr lang="en-US" dirty="0"/>
            <a:t>. Tingkat </a:t>
          </a:r>
          <a:r>
            <a:rPr lang="en-US" dirty="0" err="1"/>
            <a:t>efisiensi</a:t>
          </a:r>
          <a:r>
            <a:rPr lang="en-US" dirty="0"/>
            <a:t> </a:t>
          </a:r>
          <a:r>
            <a:rPr lang="en-US" dirty="0" err="1"/>
            <a:t>dapat</a:t>
          </a:r>
          <a:r>
            <a:rPr lang="en-US" dirty="0"/>
            <a:t> </a:t>
          </a:r>
          <a:r>
            <a:rPr lang="en-US" dirty="0" err="1"/>
            <a:t>dihitung</a:t>
          </a:r>
          <a:r>
            <a:rPr lang="en-US" dirty="0"/>
            <a:t> </a:t>
          </a:r>
          <a:r>
            <a:rPr lang="en-US" dirty="0" err="1"/>
            <a:t>berdasarkan</a:t>
          </a:r>
          <a:r>
            <a:rPr lang="en-US" dirty="0"/>
            <a:t> </a:t>
          </a:r>
          <a:r>
            <a:rPr lang="en-US" dirty="0" err="1"/>
            <a:t>perbandingan</a:t>
          </a:r>
          <a:r>
            <a:rPr lang="en-US" dirty="0"/>
            <a:t> </a:t>
          </a:r>
          <a:r>
            <a:rPr lang="en-US" dirty="0" err="1"/>
            <a:t>antara</a:t>
          </a:r>
          <a:r>
            <a:rPr lang="en-US" dirty="0"/>
            <a:t> </a:t>
          </a:r>
          <a:r>
            <a:rPr lang="en-US" dirty="0" err="1"/>
            <a:t>sumberdaya</a:t>
          </a:r>
          <a:r>
            <a:rPr lang="en-US" dirty="0"/>
            <a:t> yang </a:t>
          </a:r>
          <a:r>
            <a:rPr lang="en-US" dirty="0" err="1"/>
            <a:t>telah</a:t>
          </a:r>
          <a:r>
            <a:rPr lang="en-US" dirty="0"/>
            <a:t> </a:t>
          </a:r>
          <a:r>
            <a:rPr lang="en-US" dirty="0" err="1"/>
            <a:t>dimanfaatkan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sumberdaya</a:t>
          </a:r>
          <a:r>
            <a:rPr lang="en-US" dirty="0"/>
            <a:t> yang </a:t>
          </a:r>
          <a:r>
            <a:rPr lang="en-US" dirty="0" err="1"/>
            <a:t>digunakan</a:t>
          </a:r>
          <a:r>
            <a:rPr lang="en-US" dirty="0"/>
            <a:t> </a:t>
          </a:r>
          <a:r>
            <a:rPr lang="en-US" dirty="0" err="1"/>
            <a:t>dalam</a:t>
          </a:r>
          <a:r>
            <a:rPr lang="en-US" dirty="0"/>
            <a:t> </a:t>
          </a:r>
          <a:r>
            <a:rPr lang="en-US" dirty="0" err="1"/>
            <a:t>melaksanakan</a:t>
          </a:r>
          <a:r>
            <a:rPr lang="en-US" dirty="0"/>
            <a:t> proses </a:t>
          </a:r>
          <a:r>
            <a:rPr lang="en-US" dirty="0" err="1"/>
            <a:t>tersebut</a:t>
          </a:r>
          <a:r>
            <a:rPr lang="en-US" dirty="0"/>
            <a:t>.</a:t>
          </a:r>
          <a:endParaRPr lang="en-US" b="0" dirty="0"/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/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/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/>
            <a:t>Produktivitas</a:t>
          </a:r>
          <a:endParaRPr lang="en-US" dirty="0"/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/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/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/>
            <a:t>Adalah</a:t>
          </a:r>
          <a:r>
            <a:rPr lang="en-US" dirty="0"/>
            <a:t> </a:t>
          </a:r>
          <a:r>
            <a:rPr lang="en-US" dirty="0" err="1"/>
            <a:t>kesesuaian</a:t>
          </a:r>
          <a:r>
            <a:rPr lang="en-US" dirty="0"/>
            <a:t> </a:t>
          </a:r>
          <a:r>
            <a:rPr lang="en-US" dirty="0" err="1"/>
            <a:t>antara</a:t>
          </a:r>
          <a:r>
            <a:rPr lang="en-US" dirty="0"/>
            <a:t> proses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luaran</a:t>
          </a:r>
          <a:r>
            <a:rPr lang="en-US" dirty="0"/>
            <a:t> yang </a:t>
          </a:r>
          <a:r>
            <a:rPr lang="en-US" dirty="0" err="1"/>
            <a:t>dihasilkan</a:t>
          </a:r>
          <a:r>
            <a:rPr lang="en-US" dirty="0"/>
            <a:t>, </a:t>
          </a:r>
          <a:r>
            <a:rPr lang="en-US" dirty="0" err="1"/>
            <a:t>umumnya</a:t>
          </a:r>
          <a:r>
            <a:rPr lang="en-US" dirty="0"/>
            <a:t> </a:t>
          </a:r>
          <a:r>
            <a:rPr lang="en-US" dirty="0" err="1"/>
            <a:t>diperlihatkan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perbandingan</a:t>
          </a:r>
          <a:r>
            <a:rPr lang="en-US" dirty="0"/>
            <a:t> </a:t>
          </a:r>
          <a:r>
            <a:rPr lang="en-US" dirty="0" err="1"/>
            <a:t>jumlah</a:t>
          </a:r>
          <a:r>
            <a:rPr lang="en-US" dirty="0"/>
            <a:t> </a:t>
          </a:r>
          <a:r>
            <a:rPr lang="en-US" dirty="0" err="1"/>
            <a:t>luaran</a:t>
          </a:r>
          <a:r>
            <a:rPr lang="en-US" dirty="0"/>
            <a:t> yang </a:t>
          </a:r>
          <a:r>
            <a:rPr lang="en-US" dirty="0" err="1"/>
            <a:t>dihasilkan</a:t>
          </a:r>
          <a:r>
            <a:rPr lang="en-US" dirty="0"/>
            <a:t> </a:t>
          </a:r>
          <a:r>
            <a:rPr lang="en-US" dirty="0" err="1"/>
            <a:t>dari</a:t>
          </a:r>
          <a:r>
            <a:rPr lang="en-US" dirty="0"/>
            <a:t> </a:t>
          </a:r>
          <a:r>
            <a:rPr lang="en-US" dirty="0" err="1"/>
            <a:t>suatu</a:t>
          </a:r>
          <a:r>
            <a:rPr lang="en-US" dirty="0"/>
            <a:t> proses yang </a:t>
          </a:r>
          <a:r>
            <a:rPr lang="en-US" dirty="0" err="1"/>
            <a:t>memanfaatkan</a:t>
          </a:r>
          <a:r>
            <a:rPr lang="en-US" dirty="0"/>
            <a:t> </a:t>
          </a:r>
          <a:r>
            <a:rPr lang="en-US" dirty="0" err="1"/>
            <a:t>sumberdaya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</a:t>
          </a:r>
          <a:r>
            <a:rPr lang="en-US" dirty="0" err="1"/>
            <a:t>tertentu</a:t>
          </a:r>
          <a:r>
            <a:rPr lang="en-US" dirty="0"/>
            <a:t>. </a:t>
          </a:r>
          <a:r>
            <a:rPr lang="en-US" dirty="0" err="1"/>
            <a:t>Perubahan</a:t>
          </a:r>
          <a:r>
            <a:rPr lang="en-US" dirty="0"/>
            <a:t> proses </a:t>
          </a:r>
          <a:r>
            <a:rPr lang="en-US" dirty="0" err="1"/>
            <a:t>dapat</a:t>
          </a:r>
          <a:r>
            <a:rPr lang="en-US" dirty="0"/>
            <a:t> </a:t>
          </a:r>
          <a:r>
            <a:rPr lang="en-US" dirty="0" err="1"/>
            <a:t>mempengaruhi</a:t>
          </a:r>
          <a:r>
            <a:rPr lang="en-US" dirty="0"/>
            <a:t> </a:t>
          </a:r>
          <a:r>
            <a:rPr lang="en-US" dirty="0" err="1"/>
            <a:t>tingkat</a:t>
          </a:r>
          <a:r>
            <a:rPr lang="en-US" dirty="0"/>
            <a:t> </a:t>
          </a:r>
          <a:r>
            <a:rPr lang="en-US" dirty="0" err="1"/>
            <a:t>produktivitas</a:t>
          </a:r>
          <a:r>
            <a:rPr lang="en-US" dirty="0"/>
            <a:t>.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/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/>
        </a:p>
      </dgm:t>
    </dgm:pt>
    <dgm:pt modelId="{489E8178-38B9-4004-ABDE-7EFCA511135D}">
      <dgm:prSet/>
      <dgm:spPr/>
      <dgm:t>
        <a:bodyPr/>
        <a:lstStyle/>
        <a:p>
          <a:pPr rtl="0"/>
          <a:r>
            <a:rPr lang="en-US" b="1" dirty="0" err="1"/>
            <a:t>Efektivitas</a:t>
          </a:r>
          <a:endParaRPr lang="en-US" dirty="0"/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/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/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/>
            <a:t>Adalah</a:t>
          </a:r>
          <a:r>
            <a:rPr lang="en-US" dirty="0"/>
            <a:t> </a:t>
          </a:r>
          <a:r>
            <a:rPr lang="en-US" dirty="0" err="1"/>
            <a:t>kesesuaian</a:t>
          </a:r>
          <a:r>
            <a:rPr lang="en-US" dirty="0"/>
            <a:t> </a:t>
          </a:r>
          <a:r>
            <a:rPr lang="en-US" dirty="0" err="1"/>
            <a:t>antara</a:t>
          </a:r>
          <a:r>
            <a:rPr lang="en-US" dirty="0"/>
            <a:t> </a:t>
          </a:r>
          <a:r>
            <a:rPr lang="en-US" dirty="0" err="1"/>
            <a:t>tujuan</a:t>
          </a:r>
          <a:r>
            <a:rPr lang="en-US" dirty="0"/>
            <a:t> 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sasaran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luaran</a:t>
          </a:r>
          <a:r>
            <a:rPr lang="en-US" dirty="0"/>
            <a:t> yang </a:t>
          </a:r>
          <a:r>
            <a:rPr lang="en-US" dirty="0" err="1"/>
            <a:t>dihasilkan</a:t>
          </a:r>
          <a:r>
            <a:rPr lang="en-US" dirty="0"/>
            <a:t>, </a:t>
          </a:r>
          <a:r>
            <a:rPr lang="en-US" dirty="0" err="1"/>
            <a:t>diperlihatkan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membandingkan</a:t>
          </a:r>
          <a:r>
            <a:rPr lang="en-US" dirty="0"/>
            <a:t> </a:t>
          </a:r>
          <a:r>
            <a:rPr lang="en-US" dirty="0" err="1"/>
            <a:t>tujuan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hasil</a:t>
          </a:r>
          <a:r>
            <a:rPr lang="en-US" dirty="0"/>
            <a:t> </a:t>
          </a:r>
          <a:r>
            <a:rPr lang="en-US" dirty="0" err="1"/>
            <a:t>dari</a:t>
          </a:r>
          <a:r>
            <a:rPr lang="en-US" dirty="0"/>
            <a:t> proses (</a:t>
          </a:r>
          <a:r>
            <a:rPr lang="en-US" dirty="0" err="1"/>
            <a:t>termasuk</a:t>
          </a:r>
          <a:r>
            <a:rPr lang="en-US" dirty="0"/>
            <a:t> </a:t>
          </a:r>
          <a:r>
            <a:rPr lang="en-US" dirty="0" err="1"/>
            <a:t>dampak</a:t>
          </a:r>
          <a:r>
            <a:rPr lang="en-US" dirty="0"/>
            <a:t> yang </a:t>
          </a:r>
          <a:r>
            <a:rPr lang="en-US" dirty="0" err="1"/>
            <a:t>dihasilkan</a:t>
          </a:r>
          <a:r>
            <a:rPr lang="en-US" dirty="0"/>
            <a:t>). 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/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/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/>
            <a:t>Akuntabilitas</a:t>
          </a:r>
          <a:endParaRPr lang="en-US" dirty="0"/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/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/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dirty="0" err="1"/>
            <a:t>Adalah</a:t>
          </a:r>
          <a:r>
            <a:rPr lang="en-US" dirty="0"/>
            <a:t> </a:t>
          </a:r>
          <a:r>
            <a:rPr lang="en-US" dirty="0" err="1"/>
            <a:t>tingkat</a:t>
          </a:r>
          <a:r>
            <a:rPr lang="en-US" dirty="0"/>
            <a:t> </a:t>
          </a:r>
          <a:r>
            <a:rPr lang="en-US" dirty="0" err="1"/>
            <a:t>pertanggungjawaban</a:t>
          </a:r>
          <a:r>
            <a:rPr lang="en-US" dirty="0"/>
            <a:t> yang </a:t>
          </a:r>
          <a:r>
            <a:rPr lang="en-US" dirty="0" err="1"/>
            <a:t>menyangkut</a:t>
          </a:r>
          <a:r>
            <a:rPr lang="en-US" dirty="0"/>
            <a:t> </a:t>
          </a:r>
          <a:r>
            <a:rPr lang="en-US" dirty="0" err="1"/>
            <a:t>bagaimana</a:t>
          </a:r>
          <a:r>
            <a:rPr lang="en-US" dirty="0"/>
            <a:t> </a:t>
          </a:r>
          <a:r>
            <a:rPr lang="en-US" dirty="0" err="1"/>
            <a:t>sumberdaya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 </a:t>
          </a:r>
          <a:r>
            <a:rPr lang="en-US" dirty="0" err="1"/>
            <a:t>pendidikan</a:t>
          </a:r>
          <a:r>
            <a:rPr lang="en-US" dirty="0"/>
            <a:t> </a:t>
          </a:r>
          <a:r>
            <a:rPr lang="en-US" dirty="0" err="1"/>
            <a:t>tinggi</a:t>
          </a:r>
          <a:r>
            <a:rPr lang="en-US" dirty="0"/>
            <a:t> </a:t>
          </a:r>
          <a:r>
            <a:rPr lang="en-US" dirty="0" err="1"/>
            <a:t>dimanfaatkan</a:t>
          </a:r>
          <a:r>
            <a:rPr lang="en-US" dirty="0"/>
            <a:t> </a:t>
          </a:r>
          <a:r>
            <a:rPr lang="en-US" dirty="0" err="1"/>
            <a:t>dalam</a:t>
          </a:r>
          <a:r>
            <a:rPr lang="en-US" dirty="0"/>
            <a:t> </a:t>
          </a:r>
          <a:r>
            <a:rPr lang="en-US" dirty="0" err="1"/>
            <a:t>upaya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kegiatan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mencapai</a:t>
          </a:r>
          <a:r>
            <a:rPr lang="en-US" dirty="0"/>
            <a:t> </a:t>
          </a:r>
          <a:r>
            <a:rPr lang="en-US" dirty="0" err="1"/>
            <a:t>tujuan</a:t>
          </a:r>
          <a:r>
            <a:rPr lang="en-US" dirty="0"/>
            <a:t> yang </a:t>
          </a:r>
          <a:r>
            <a:rPr lang="en-US" dirty="0" err="1"/>
            <a:t>telah</a:t>
          </a:r>
          <a:r>
            <a:rPr lang="en-US" dirty="0"/>
            <a:t> </a:t>
          </a:r>
          <a:r>
            <a:rPr lang="en-US" dirty="0" err="1"/>
            <a:t>ditetapkan</a:t>
          </a:r>
          <a:r>
            <a:rPr lang="en-US" dirty="0"/>
            <a:t>. </a:t>
          </a: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/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/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/>
            <a:t>Suasana</a:t>
          </a:r>
          <a:r>
            <a:rPr lang="en-US" b="1" dirty="0"/>
            <a:t> </a:t>
          </a:r>
          <a:r>
            <a:rPr lang="en-US" b="1" dirty="0" err="1"/>
            <a:t>Akademik</a:t>
          </a:r>
          <a:endParaRPr lang="en-US" dirty="0"/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/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/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 err="1"/>
            <a:t>Diartikan</a:t>
          </a:r>
          <a:r>
            <a:rPr lang="en-US" dirty="0"/>
            <a:t> </a:t>
          </a:r>
          <a:r>
            <a:rPr lang="en-US" dirty="0" err="1"/>
            <a:t>sebagai</a:t>
          </a:r>
          <a:r>
            <a:rPr lang="en-US" dirty="0"/>
            <a:t> </a:t>
          </a:r>
          <a:r>
            <a:rPr lang="en-US" dirty="0" err="1"/>
            <a:t>tingkat</a:t>
          </a:r>
          <a:r>
            <a:rPr lang="en-US" dirty="0"/>
            <a:t> </a:t>
          </a:r>
          <a:r>
            <a:rPr lang="en-US" dirty="0" err="1"/>
            <a:t>kepuasan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motivasi</a:t>
          </a:r>
          <a:r>
            <a:rPr lang="en-US" dirty="0"/>
            <a:t> </a:t>
          </a:r>
          <a:r>
            <a:rPr lang="en-US" dirty="0" err="1"/>
            <a:t>sivitas</a:t>
          </a:r>
          <a:r>
            <a:rPr lang="en-US" dirty="0"/>
            <a:t> </a:t>
          </a:r>
          <a:r>
            <a:rPr lang="en-US" dirty="0" err="1"/>
            <a:t>akademika</a:t>
          </a:r>
          <a:r>
            <a:rPr lang="en-US" dirty="0"/>
            <a:t> </a:t>
          </a:r>
          <a:r>
            <a:rPr lang="en-US" dirty="0" err="1"/>
            <a:t>dalam</a:t>
          </a:r>
          <a:r>
            <a:rPr lang="en-US" dirty="0"/>
            <a:t> </a:t>
          </a:r>
          <a:r>
            <a:rPr lang="en-US" dirty="0" err="1"/>
            <a:t>menyelesaikan</a:t>
          </a:r>
          <a:r>
            <a:rPr lang="en-US" dirty="0"/>
            <a:t> </a:t>
          </a:r>
          <a:r>
            <a:rPr lang="en-US" dirty="0" err="1"/>
            <a:t>tugasnya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mencapai</a:t>
          </a:r>
          <a:r>
            <a:rPr lang="en-US" dirty="0"/>
            <a:t> </a:t>
          </a:r>
          <a:r>
            <a:rPr lang="en-US" dirty="0" err="1"/>
            <a:t>tujuan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. 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/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/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/>
            <a:t>Kemampuan</a:t>
          </a:r>
          <a:r>
            <a:rPr lang="en-US" b="1" dirty="0"/>
            <a:t> </a:t>
          </a:r>
          <a:r>
            <a:rPr lang="en-US" b="1" dirty="0" err="1"/>
            <a:t>Inovatif</a:t>
          </a:r>
          <a:endParaRPr lang="en-US" dirty="0"/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/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/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/>
            <a:t>Adalah</a:t>
          </a:r>
          <a:r>
            <a:rPr lang="en-US" dirty="0"/>
            <a:t> </a:t>
          </a:r>
          <a:r>
            <a:rPr lang="en-US" dirty="0" err="1"/>
            <a:t>kemampuan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 </a:t>
          </a:r>
          <a:r>
            <a:rPr lang="en-US" dirty="0" err="1"/>
            <a:t>dalam</a:t>
          </a:r>
          <a:r>
            <a:rPr lang="en-US" dirty="0"/>
            <a:t> </a:t>
          </a:r>
          <a:r>
            <a:rPr lang="en-US" dirty="0" err="1"/>
            <a:t>menghasilkan</a:t>
          </a:r>
          <a:r>
            <a:rPr lang="en-US" dirty="0"/>
            <a:t> </a:t>
          </a:r>
          <a:r>
            <a:rPr lang="en-US" dirty="0" err="1"/>
            <a:t>nilai</a:t>
          </a:r>
          <a:r>
            <a:rPr lang="en-US" dirty="0"/>
            <a:t> </a:t>
          </a:r>
          <a:r>
            <a:rPr lang="en-US" dirty="0" err="1"/>
            <a:t>tambah</a:t>
          </a:r>
          <a:r>
            <a:rPr lang="en-US" dirty="0"/>
            <a:t> </a:t>
          </a:r>
          <a:r>
            <a:rPr lang="en-US" dirty="0" err="1"/>
            <a:t>pada</a:t>
          </a:r>
          <a:r>
            <a:rPr lang="en-US" dirty="0"/>
            <a:t> </a:t>
          </a:r>
          <a:r>
            <a:rPr lang="en-US" dirty="0" err="1"/>
            <a:t>luaran</a:t>
          </a:r>
          <a:r>
            <a:rPr lang="en-US" dirty="0"/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/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/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6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6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6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6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6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6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6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6">
        <dgm:presLayoutVars>
          <dgm:bulletEnabled val="1"/>
        </dgm:presLayoutVars>
      </dgm:prSet>
      <dgm:spPr/>
    </dgm:pt>
  </dgm:ptLst>
  <dgm:cxnLst>
    <dgm:cxn modelId="{6C8B9902-8E7E-44CD-9BD8-E037C133B59A}" type="presOf" srcId="{C487581C-005D-430B-937C-F362DD2B43CC}" destId="{BB10665E-3681-48AF-8D13-2B8A0C41A91D}" srcOrd="0" destOrd="0" presId="urn:microsoft.com/office/officeart/2005/8/layout/vList2"/>
    <dgm:cxn modelId="{6E1F4811-40C3-479D-94B9-FE72DD3622CA}" type="presOf" srcId="{D940A34E-2E46-4615-94B9-D998A3085696}" destId="{2DEDA631-A163-4BBA-9953-02E40868F95B}" srcOrd="0" destOrd="0" presId="urn:microsoft.com/office/officeart/2005/8/layout/vList2"/>
    <dgm:cxn modelId="{03D81D1C-957D-4B01-82C2-A9140527E3E7}" type="presOf" srcId="{19A39D42-6085-4EFA-BCD6-32FF9BA2B3CA}" destId="{D6978E3E-6F50-4722-857B-924D7D7BF191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02E3891E-14CF-4BC7-8B63-AB61AEFE8977}" type="presOf" srcId="{BF64CC27-FD5E-4CCC-8AB1-0BA352B162E4}" destId="{A730551C-AD14-47EA-8567-2FF41910E193}" srcOrd="0" destOrd="0" presId="urn:microsoft.com/office/officeart/2005/8/layout/vList2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A314E03C-1843-4F21-833A-E211DDF53128}" type="presOf" srcId="{AC004A76-C47A-4985-977E-F786F3E662A8}" destId="{F7AFCEDC-DACF-487F-B7ED-E0728F7D7B31}" srcOrd="0" destOrd="0" presId="urn:microsoft.com/office/officeart/2005/8/layout/vList2"/>
    <dgm:cxn modelId="{06EE9948-F6B1-4A23-8356-7A222FEFC4A9}" type="presOf" srcId="{DD2B1AB2-1DE7-407C-9008-2F1CB47717DB}" destId="{7438BCAD-2F7D-41A1-8E95-AE8439AF2BF6}" srcOrd="0" destOrd="0" presId="urn:microsoft.com/office/officeart/2005/8/layout/vList2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68F1C579-271F-4DF9-921D-1C004681CB9A}" type="presOf" srcId="{F57E9E73-A8B8-47A2-8E84-9AD21A984C92}" destId="{9DC30CB3-5443-4E4F-8798-717384E476F7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47EC7D8C-A368-4254-A36A-3DB98EC461A6}" type="presOf" srcId="{489E8178-38B9-4004-ABDE-7EFCA511135D}" destId="{0C6250E1-16C7-4468-9673-D02DD1169685}" srcOrd="0" destOrd="0" presId="urn:microsoft.com/office/officeart/2005/8/layout/vList2"/>
    <dgm:cxn modelId="{6115B48C-7F18-4435-9F79-97BDE743EBD7}" type="presOf" srcId="{03E037EB-70E4-4487-87F8-735C98E42FA2}" destId="{646DFA94-3461-4F5C-B256-ABA727A9510A}" srcOrd="0" destOrd="0" presId="urn:microsoft.com/office/officeart/2005/8/layout/vList2"/>
    <dgm:cxn modelId="{F8AD5499-7358-4791-B791-C0EFDE4D4B1D}" type="presOf" srcId="{16D16AA4-869D-4C19-921F-BF1164470351}" destId="{23F3AF34-2715-49E5-9F52-529EF0CC3006}" srcOrd="0" destOrd="0" presId="urn:microsoft.com/office/officeart/2005/8/layout/vList2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2BE3F4AC-0751-417C-A3F7-38AFF80BE91B}" type="presOf" srcId="{D4E3E2BC-E1FC-4A7B-961E-2F587B2B0B6F}" destId="{EC95F453-F64D-43CF-93BF-7EB0427E952A}" srcOrd="0" destOrd="0" presId="urn:microsoft.com/office/officeart/2005/8/layout/vList2"/>
    <dgm:cxn modelId="{C40F2AC1-00D3-4732-9EBE-5DCD850CE10D}" type="presOf" srcId="{62D0B233-7941-45DF-965D-76C035B08835}" destId="{B743F4D8-190D-4A42-998B-34D5037B107C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14D84EE4-C914-45DA-97C4-C4F37AC2FE66}" type="presOf" srcId="{DF1AA189-DE56-4899-82F1-BBAA4A7CAA49}" destId="{D2D630EE-C109-4E93-BA07-03321C5EAE52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D9F1D104-9E42-4CDE-8C50-D2EA02046F5C}" type="presParOf" srcId="{646DFA94-3461-4F5C-B256-ABA727A9510A}" destId="{EC95F453-F64D-43CF-93BF-7EB0427E952A}" srcOrd="0" destOrd="0" presId="urn:microsoft.com/office/officeart/2005/8/layout/vList2"/>
    <dgm:cxn modelId="{F5C00DA6-D95C-4F46-92F2-729B92E49867}" type="presParOf" srcId="{646DFA94-3461-4F5C-B256-ABA727A9510A}" destId="{9DC30CB3-5443-4E4F-8798-717384E476F7}" srcOrd="1" destOrd="0" presId="urn:microsoft.com/office/officeart/2005/8/layout/vList2"/>
    <dgm:cxn modelId="{AAEFFEEF-2CAC-4D86-A92C-4515CB12DFAC}" type="presParOf" srcId="{646DFA94-3461-4F5C-B256-ABA727A9510A}" destId="{BB10665E-3681-48AF-8D13-2B8A0C41A91D}" srcOrd="2" destOrd="0" presId="urn:microsoft.com/office/officeart/2005/8/layout/vList2"/>
    <dgm:cxn modelId="{2A09F512-86D5-4C75-B685-5D97C3324446}" type="presParOf" srcId="{646DFA94-3461-4F5C-B256-ABA727A9510A}" destId="{B743F4D8-190D-4A42-998B-34D5037B107C}" srcOrd="3" destOrd="0" presId="urn:microsoft.com/office/officeart/2005/8/layout/vList2"/>
    <dgm:cxn modelId="{5CBEC42A-825A-4B1A-8B82-5BB9C9C2F47C}" type="presParOf" srcId="{646DFA94-3461-4F5C-B256-ABA727A9510A}" destId="{0C6250E1-16C7-4468-9673-D02DD1169685}" srcOrd="4" destOrd="0" presId="urn:microsoft.com/office/officeart/2005/8/layout/vList2"/>
    <dgm:cxn modelId="{42935275-22AC-4710-96E4-AA9F62F708D8}" type="presParOf" srcId="{646DFA94-3461-4F5C-B256-ABA727A9510A}" destId="{7438BCAD-2F7D-41A1-8E95-AE8439AF2BF6}" srcOrd="5" destOrd="0" presId="urn:microsoft.com/office/officeart/2005/8/layout/vList2"/>
    <dgm:cxn modelId="{D814E540-9715-4FD0-999A-C8B007A69206}" type="presParOf" srcId="{646DFA94-3461-4F5C-B256-ABA727A9510A}" destId="{D6978E3E-6F50-4722-857B-924D7D7BF191}" srcOrd="6" destOrd="0" presId="urn:microsoft.com/office/officeart/2005/8/layout/vList2"/>
    <dgm:cxn modelId="{2FDDC6B6-FAE2-4C88-92BA-8D9A45F6CBC8}" type="presParOf" srcId="{646DFA94-3461-4F5C-B256-ABA727A9510A}" destId="{F7AFCEDC-DACF-487F-B7ED-E0728F7D7B31}" srcOrd="7" destOrd="0" presId="urn:microsoft.com/office/officeart/2005/8/layout/vList2"/>
    <dgm:cxn modelId="{B2983721-59D3-4C24-858A-ACEC23F2A31A}" type="presParOf" srcId="{646DFA94-3461-4F5C-B256-ABA727A9510A}" destId="{2DEDA631-A163-4BBA-9953-02E40868F95B}" srcOrd="8" destOrd="0" presId="urn:microsoft.com/office/officeart/2005/8/layout/vList2"/>
    <dgm:cxn modelId="{D75977EC-85D1-462B-96C4-97B97F47BEE6}" type="presParOf" srcId="{646DFA94-3461-4F5C-B256-ABA727A9510A}" destId="{A730551C-AD14-47EA-8567-2FF41910E193}" srcOrd="9" destOrd="0" presId="urn:microsoft.com/office/officeart/2005/8/layout/vList2"/>
    <dgm:cxn modelId="{05703A46-9513-4FFE-B4A7-C47FC9FE3251}" type="presParOf" srcId="{646DFA94-3461-4F5C-B256-ABA727A9510A}" destId="{D2D630EE-C109-4E93-BA07-03321C5EAE52}" srcOrd="10" destOrd="0" presId="urn:microsoft.com/office/officeart/2005/8/layout/vList2"/>
    <dgm:cxn modelId="{29A114A6-DD1B-4E8E-AD70-FC30D9BB0466}" type="presParOf" srcId="{646DFA94-3461-4F5C-B256-ABA727A9510A}" destId="{23F3AF34-2715-49E5-9F52-529EF0CC3006}" srcOrd="1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/>
            <a:t>Penetapan</a:t>
          </a:r>
          <a:r>
            <a:rPr lang="en-US" b="1" dirty="0"/>
            <a:t> Tim </a:t>
          </a:r>
          <a:r>
            <a:rPr lang="en-US" b="1" dirty="0" err="1"/>
            <a:t>Penyusun</a:t>
          </a:r>
          <a:r>
            <a:rPr lang="en-US" b="1" dirty="0"/>
            <a:t> (</a:t>
          </a:r>
          <a:r>
            <a:rPr lang="en-US" b="1" i="1" dirty="0"/>
            <a:t>Task Force</a:t>
          </a:r>
          <a:r>
            <a:rPr lang="en-US" b="1" dirty="0"/>
            <a:t>) </a:t>
          </a:r>
          <a:endParaRPr lang="en-US" dirty="0"/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/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/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/>
            <a:t>Pimpinan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 </a:t>
          </a:r>
          <a:r>
            <a:rPr lang="en-US" dirty="0" err="1"/>
            <a:t>menetapkan</a:t>
          </a:r>
          <a:r>
            <a:rPr lang="en-US" dirty="0"/>
            <a:t> </a:t>
          </a:r>
          <a:r>
            <a:rPr lang="en-US" dirty="0" err="1"/>
            <a:t>tim</a:t>
          </a:r>
          <a:r>
            <a:rPr lang="en-US" dirty="0"/>
            <a:t> </a:t>
          </a:r>
          <a:r>
            <a:rPr lang="en-US" dirty="0" err="1"/>
            <a:t>penyusun</a:t>
          </a:r>
          <a:r>
            <a:rPr lang="en-US" dirty="0"/>
            <a:t> LED (LKPT </a:t>
          </a:r>
          <a:r>
            <a:rPr lang="en-US" dirty="0" err="1"/>
            <a:t>bagian</a:t>
          </a:r>
          <a:r>
            <a:rPr lang="en-US" dirty="0"/>
            <a:t> </a:t>
          </a:r>
          <a:r>
            <a:rPr lang="en-US" dirty="0" err="1"/>
            <a:t>tidak</a:t>
          </a:r>
          <a:r>
            <a:rPr lang="en-US" dirty="0"/>
            <a:t> </a:t>
          </a:r>
          <a:r>
            <a:rPr lang="en-US" dirty="0" err="1"/>
            <a:t>terpisahkan</a:t>
          </a:r>
          <a:r>
            <a:rPr lang="en-US" dirty="0"/>
            <a:t>) yang </a:t>
          </a:r>
          <a:r>
            <a:rPr lang="en-US" dirty="0" err="1"/>
            <a:t>merupakan</a:t>
          </a:r>
          <a:r>
            <a:rPr lang="en-US" dirty="0"/>
            <a:t> orang yang </a:t>
          </a:r>
          <a:r>
            <a:rPr lang="en-US" dirty="0" err="1"/>
            <a:t>memahami</a:t>
          </a:r>
          <a:r>
            <a:rPr lang="en-US" dirty="0"/>
            <a:t> </a:t>
          </a:r>
          <a:r>
            <a:rPr lang="en-US" dirty="0" err="1"/>
            <a:t>manajemen</a:t>
          </a:r>
          <a:r>
            <a:rPr lang="en-US" dirty="0"/>
            <a:t> PT </a:t>
          </a:r>
          <a:r>
            <a:rPr lang="en-US" dirty="0" err="1"/>
            <a:t>melalui</a:t>
          </a:r>
          <a:r>
            <a:rPr lang="en-US" dirty="0"/>
            <a:t> </a:t>
          </a:r>
          <a:r>
            <a:rPr lang="en-US" dirty="0" err="1"/>
            <a:t>keputusan</a:t>
          </a:r>
          <a:r>
            <a:rPr lang="en-US" dirty="0"/>
            <a:t> yang legal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disertai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tugas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tanggungjawabnya</a:t>
          </a:r>
          <a:r>
            <a:rPr lang="en-US" dirty="0"/>
            <a:t>. </a:t>
          </a:r>
          <a:endParaRPr lang="en-US" b="0" dirty="0"/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/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/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/>
            <a:t>Penyusunan</a:t>
          </a:r>
          <a:r>
            <a:rPr lang="en-US" b="1" dirty="0"/>
            <a:t> </a:t>
          </a:r>
          <a:r>
            <a:rPr lang="en-US" b="1" dirty="0" err="1"/>
            <a:t>Jadwal</a:t>
          </a:r>
          <a:r>
            <a:rPr lang="en-US" b="1" dirty="0"/>
            <a:t> </a:t>
          </a:r>
          <a:r>
            <a:rPr lang="en-US" b="1" dirty="0" err="1"/>
            <a:t>Kerja</a:t>
          </a:r>
          <a:r>
            <a:rPr lang="en-US" b="1" dirty="0"/>
            <a:t> Tim </a:t>
          </a:r>
          <a:endParaRPr lang="en-US" dirty="0"/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/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/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/>
            <a:t>Jadwal</a:t>
          </a:r>
          <a:r>
            <a:rPr lang="en-US" dirty="0"/>
            <a:t> </a:t>
          </a:r>
          <a:r>
            <a:rPr lang="en-US" dirty="0" err="1"/>
            <a:t>kerja</a:t>
          </a:r>
          <a:r>
            <a:rPr lang="en-US" dirty="0"/>
            <a:t> yang </a:t>
          </a:r>
          <a:r>
            <a:rPr lang="en-US" dirty="0" err="1"/>
            <a:t>dihitung</a:t>
          </a:r>
          <a:r>
            <a:rPr lang="en-US" dirty="0"/>
            <a:t> </a:t>
          </a:r>
          <a:r>
            <a:rPr lang="en-US" dirty="0" err="1"/>
            <a:t>mundur</a:t>
          </a:r>
          <a:r>
            <a:rPr lang="en-US" dirty="0"/>
            <a:t> </a:t>
          </a:r>
          <a:r>
            <a:rPr lang="en-US" dirty="0" err="1"/>
            <a:t>dari</a:t>
          </a:r>
          <a:r>
            <a:rPr lang="en-US" dirty="0"/>
            <a:t> </a:t>
          </a:r>
          <a:r>
            <a:rPr lang="en-US" dirty="0" err="1"/>
            <a:t>batas</a:t>
          </a:r>
          <a:r>
            <a:rPr lang="en-US" dirty="0"/>
            <a:t> </a:t>
          </a:r>
          <a:r>
            <a:rPr lang="en-US" dirty="0" err="1"/>
            <a:t>waktu</a:t>
          </a:r>
          <a:r>
            <a:rPr lang="en-US" dirty="0"/>
            <a:t> </a:t>
          </a:r>
          <a:r>
            <a:rPr lang="en-US" dirty="0" err="1"/>
            <a:t>penyerahan</a:t>
          </a:r>
          <a:r>
            <a:rPr lang="en-US" dirty="0"/>
            <a:t> </a:t>
          </a:r>
          <a:r>
            <a:rPr lang="en-US" dirty="0" err="1"/>
            <a:t>laporan</a:t>
          </a:r>
          <a:r>
            <a:rPr lang="en-US" dirty="0"/>
            <a:t> </a:t>
          </a:r>
          <a:r>
            <a:rPr lang="en-US" dirty="0" err="1"/>
            <a:t>evaluasi</a:t>
          </a:r>
          <a:r>
            <a:rPr lang="en-US" dirty="0"/>
            <a:t> </a:t>
          </a:r>
          <a:r>
            <a:rPr lang="en-US" dirty="0" err="1"/>
            <a:t>diri</a:t>
          </a:r>
          <a:r>
            <a:rPr lang="en-US" dirty="0"/>
            <a:t> </a:t>
          </a:r>
          <a:r>
            <a:rPr lang="en-US" dirty="0" err="1"/>
            <a:t>sebagai</a:t>
          </a:r>
          <a:r>
            <a:rPr lang="en-US" dirty="0"/>
            <a:t> </a:t>
          </a:r>
          <a:r>
            <a:rPr lang="en-US" dirty="0" err="1"/>
            <a:t>bagian</a:t>
          </a:r>
          <a:r>
            <a:rPr lang="en-US" dirty="0"/>
            <a:t> </a:t>
          </a:r>
          <a:r>
            <a:rPr lang="en-US" dirty="0" err="1"/>
            <a:t>dari</a:t>
          </a:r>
          <a:r>
            <a:rPr lang="en-US" dirty="0"/>
            <a:t> </a:t>
          </a:r>
          <a:r>
            <a:rPr lang="en-US" dirty="0" err="1"/>
            <a:t>dokumen</a:t>
          </a:r>
          <a:r>
            <a:rPr lang="en-US" dirty="0"/>
            <a:t> </a:t>
          </a:r>
          <a:r>
            <a:rPr lang="en-US" dirty="0" err="1"/>
            <a:t>usulan</a:t>
          </a:r>
          <a:r>
            <a:rPr lang="en-US" dirty="0"/>
            <a:t> </a:t>
          </a:r>
          <a:r>
            <a:rPr lang="en-US" dirty="0" err="1"/>
            <a:t>akreditasi</a:t>
          </a:r>
          <a:r>
            <a:rPr lang="en-US" dirty="0"/>
            <a:t>.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/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/>
        </a:p>
      </dgm:t>
    </dgm:pt>
    <dgm:pt modelId="{489E8178-38B9-4004-ABDE-7EFCA511135D}">
      <dgm:prSet/>
      <dgm:spPr/>
      <dgm:t>
        <a:bodyPr/>
        <a:lstStyle/>
        <a:p>
          <a:pPr rtl="0"/>
          <a:r>
            <a:rPr lang="en-US" b="1" dirty="0" err="1"/>
            <a:t>Pembagian</a:t>
          </a:r>
          <a:r>
            <a:rPr lang="en-US" b="1" dirty="0"/>
            <a:t> </a:t>
          </a:r>
          <a:r>
            <a:rPr lang="en-US" b="1" dirty="0" err="1"/>
            <a:t>Kerja</a:t>
          </a:r>
          <a:endParaRPr lang="en-US" dirty="0"/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/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/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/>
            <a:t>Mengingat</a:t>
          </a:r>
          <a:r>
            <a:rPr lang="en-US" dirty="0"/>
            <a:t> </a:t>
          </a:r>
          <a:r>
            <a:rPr lang="en-US" dirty="0" err="1"/>
            <a:t>beban</a:t>
          </a:r>
          <a:r>
            <a:rPr lang="en-US" dirty="0"/>
            <a:t> </a:t>
          </a:r>
          <a:r>
            <a:rPr lang="en-US" dirty="0" err="1"/>
            <a:t>kerja</a:t>
          </a:r>
          <a:r>
            <a:rPr lang="en-US" dirty="0"/>
            <a:t> </a:t>
          </a:r>
          <a:r>
            <a:rPr lang="en-US" dirty="0" err="1"/>
            <a:t>tim</a:t>
          </a:r>
          <a:r>
            <a:rPr lang="en-US" dirty="0"/>
            <a:t> yang </a:t>
          </a:r>
          <a:r>
            <a:rPr lang="en-US" dirty="0" err="1"/>
            <a:t>cukup</a:t>
          </a:r>
          <a:r>
            <a:rPr lang="en-US" dirty="0"/>
            <a:t> </a:t>
          </a:r>
          <a:r>
            <a:rPr lang="en-US" dirty="0" err="1"/>
            <a:t>berat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waktu</a:t>
          </a:r>
          <a:r>
            <a:rPr lang="en-US" dirty="0"/>
            <a:t> </a:t>
          </a:r>
          <a:r>
            <a:rPr lang="en-US" dirty="0" err="1"/>
            <a:t>pembuatan</a:t>
          </a:r>
          <a:r>
            <a:rPr lang="en-US" dirty="0"/>
            <a:t> </a:t>
          </a:r>
          <a:r>
            <a:rPr lang="en-US" dirty="0" err="1"/>
            <a:t>laporan</a:t>
          </a:r>
          <a:r>
            <a:rPr lang="en-US" dirty="0"/>
            <a:t> yang </a:t>
          </a:r>
          <a:r>
            <a:rPr lang="en-US" dirty="0" err="1"/>
            <a:t>umumnya</a:t>
          </a:r>
          <a:r>
            <a:rPr lang="en-US" dirty="0"/>
            <a:t> </a:t>
          </a:r>
          <a:r>
            <a:rPr lang="en-US" dirty="0" err="1"/>
            <a:t>terbatas</a:t>
          </a:r>
          <a:r>
            <a:rPr lang="en-US" dirty="0"/>
            <a:t>, </a:t>
          </a:r>
          <a:r>
            <a:rPr lang="en-US" dirty="0" err="1"/>
            <a:t>maka</a:t>
          </a:r>
          <a:r>
            <a:rPr lang="en-US" dirty="0"/>
            <a:t> </a:t>
          </a:r>
          <a:r>
            <a:rPr lang="en-US" dirty="0" err="1"/>
            <a:t>perlu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pembagian</a:t>
          </a:r>
          <a:r>
            <a:rPr lang="en-US" dirty="0"/>
            <a:t> </a:t>
          </a:r>
          <a:r>
            <a:rPr lang="en-US" dirty="0" err="1"/>
            <a:t>pekerjaan</a:t>
          </a:r>
          <a:r>
            <a:rPr lang="en-US" dirty="0"/>
            <a:t> yang </a:t>
          </a:r>
          <a:r>
            <a:rPr lang="en-US" dirty="0" err="1"/>
            <a:t>jelas</a:t>
          </a:r>
          <a:r>
            <a:rPr lang="en-US" dirty="0"/>
            <a:t>.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/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/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/>
            <a:t>Pengumpulan</a:t>
          </a:r>
          <a:r>
            <a:rPr lang="en-US" b="1" dirty="0"/>
            <a:t> </a:t>
          </a:r>
          <a:r>
            <a:rPr lang="en-US" b="1" dirty="0" err="1"/>
            <a:t>dan</a:t>
          </a:r>
          <a:r>
            <a:rPr lang="en-US" b="1" dirty="0"/>
            <a:t> </a:t>
          </a:r>
          <a:r>
            <a:rPr lang="en-US" b="1" dirty="0" err="1"/>
            <a:t>Analisis</a:t>
          </a:r>
          <a:r>
            <a:rPr lang="en-US" b="1" dirty="0"/>
            <a:t> Data</a:t>
          </a:r>
          <a:endParaRPr lang="en-US" dirty="0"/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/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/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dirty="0" err="1"/>
            <a:t>Pengumpulan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data </a:t>
          </a:r>
          <a:r>
            <a:rPr lang="en-US" dirty="0" err="1"/>
            <a:t>umumnya</a:t>
          </a:r>
          <a:r>
            <a:rPr lang="en-US" dirty="0"/>
            <a:t> </a:t>
          </a:r>
          <a:r>
            <a:rPr lang="en-US" dirty="0" err="1"/>
            <a:t>merupakan</a:t>
          </a:r>
          <a:r>
            <a:rPr lang="en-US" dirty="0"/>
            <a:t> proses yang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berulang</a:t>
          </a:r>
          <a:r>
            <a:rPr lang="en-US" dirty="0"/>
            <a:t> (</a:t>
          </a:r>
          <a:r>
            <a:rPr lang="en-US" dirty="0" err="1"/>
            <a:t>iterasi</a:t>
          </a:r>
          <a:r>
            <a:rPr lang="en-US" dirty="0"/>
            <a:t>). Hal </a:t>
          </a:r>
          <a:r>
            <a:rPr lang="en-US" dirty="0" err="1"/>
            <a:t>ini</a:t>
          </a:r>
          <a:r>
            <a:rPr lang="en-US" dirty="0"/>
            <a:t> </a:t>
          </a:r>
          <a:r>
            <a:rPr lang="en-US" dirty="0" err="1"/>
            <a:t>terjadi</a:t>
          </a:r>
          <a:r>
            <a:rPr lang="en-US" dirty="0"/>
            <a:t>, </a:t>
          </a:r>
          <a:r>
            <a:rPr lang="en-US" dirty="0" err="1"/>
            <a:t>karena</a:t>
          </a:r>
          <a:r>
            <a:rPr lang="en-US" dirty="0"/>
            <a:t> </a:t>
          </a:r>
          <a:r>
            <a:rPr lang="en-US" dirty="0" err="1"/>
            <a:t>sering</a:t>
          </a:r>
          <a:r>
            <a:rPr lang="en-US" dirty="0"/>
            <a:t> </a:t>
          </a:r>
          <a:r>
            <a:rPr lang="en-US" dirty="0" err="1"/>
            <a:t>dijumpai</a:t>
          </a:r>
          <a:r>
            <a:rPr lang="en-US" dirty="0"/>
            <a:t> </a:t>
          </a:r>
          <a:r>
            <a:rPr lang="en-US" dirty="0" err="1"/>
            <a:t>adanya</a:t>
          </a:r>
          <a:r>
            <a:rPr lang="en-US" dirty="0"/>
            <a:t> </a:t>
          </a:r>
          <a:r>
            <a:rPr lang="en-US" dirty="0" err="1"/>
            <a:t>kebutuhan</a:t>
          </a:r>
          <a:r>
            <a:rPr lang="en-US" dirty="0"/>
            <a:t> data </a:t>
          </a:r>
          <a:r>
            <a:rPr lang="en-US" dirty="0" err="1"/>
            <a:t>baru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dapat</a:t>
          </a:r>
          <a:r>
            <a:rPr lang="en-US" dirty="0"/>
            <a:t> </a:t>
          </a:r>
          <a:r>
            <a:rPr lang="en-US" dirty="0" err="1"/>
            <a:t>mendukung</a:t>
          </a:r>
          <a:r>
            <a:rPr lang="en-US" dirty="0"/>
            <a:t> </a:t>
          </a:r>
          <a:r>
            <a:rPr lang="en-US" dirty="0" err="1"/>
            <a:t>pengambilan</a:t>
          </a:r>
          <a:r>
            <a:rPr lang="en-US" dirty="0"/>
            <a:t> </a:t>
          </a:r>
          <a:r>
            <a:rPr lang="en-US" dirty="0" err="1"/>
            <a:t>kesimpulan</a:t>
          </a:r>
          <a:r>
            <a:rPr lang="en-US" dirty="0"/>
            <a:t> yang </a:t>
          </a:r>
          <a:r>
            <a:rPr lang="en-US" dirty="0" err="1"/>
            <a:t>logis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benar</a:t>
          </a:r>
          <a:r>
            <a:rPr lang="en-US" dirty="0"/>
            <a:t>.</a:t>
          </a: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/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/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/>
            <a:t>Penulisan</a:t>
          </a:r>
          <a:r>
            <a:rPr lang="en-US" b="1" dirty="0"/>
            <a:t> LED</a:t>
          </a:r>
          <a:endParaRPr lang="en-US" dirty="0"/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/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/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/>
            <a:t>LED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gayut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terlihat</a:t>
          </a:r>
          <a:r>
            <a:rPr lang="en-US" dirty="0"/>
            <a:t> </a:t>
          </a:r>
          <a:r>
            <a:rPr lang="en-US" dirty="0" err="1"/>
            <a:t>benang</a:t>
          </a:r>
          <a:r>
            <a:rPr lang="en-US" dirty="0"/>
            <a:t> </a:t>
          </a:r>
          <a:r>
            <a:rPr lang="en-US" dirty="0" err="1"/>
            <a:t>merahnya</a:t>
          </a:r>
          <a:r>
            <a:rPr lang="en-US" dirty="0"/>
            <a:t>, </a:t>
          </a:r>
          <a:r>
            <a:rPr lang="en-US" dirty="0" err="1"/>
            <a:t>penulisan</a:t>
          </a:r>
          <a:r>
            <a:rPr lang="en-US" dirty="0"/>
            <a:t> LED </a:t>
          </a:r>
          <a:r>
            <a:rPr lang="en-US" dirty="0" err="1"/>
            <a:t>seyogyanya</a:t>
          </a:r>
          <a:r>
            <a:rPr lang="en-US" dirty="0"/>
            <a:t> </a:t>
          </a:r>
          <a:r>
            <a:rPr lang="en-US" dirty="0" err="1"/>
            <a:t>tidak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orang yang </a:t>
          </a:r>
          <a:r>
            <a:rPr lang="en-US" dirty="0" err="1"/>
            <a:t>berbeda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setiap</a:t>
          </a:r>
          <a:r>
            <a:rPr lang="en-US" dirty="0"/>
            <a:t> </a:t>
          </a:r>
          <a:r>
            <a:rPr lang="en-US" dirty="0" err="1"/>
            <a:t>bagian</a:t>
          </a:r>
          <a:r>
            <a:rPr lang="en-US" dirty="0"/>
            <a:t>, </a:t>
          </a:r>
          <a:r>
            <a:rPr lang="en-US" dirty="0" err="1"/>
            <a:t>perlu</a:t>
          </a:r>
          <a:r>
            <a:rPr lang="en-US" dirty="0"/>
            <a:t> </a:t>
          </a:r>
          <a:r>
            <a:rPr lang="en-US" dirty="0" err="1"/>
            <a:t>ditunjuk</a:t>
          </a:r>
          <a:r>
            <a:rPr lang="en-US" dirty="0"/>
            <a:t> </a:t>
          </a:r>
          <a:r>
            <a:rPr lang="en-US" dirty="0" err="1"/>
            <a:t>satu</a:t>
          </a:r>
          <a:r>
            <a:rPr lang="en-US" dirty="0"/>
            <a:t> 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lebih</a:t>
          </a:r>
          <a:r>
            <a:rPr lang="en-US" dirty="0"/>
            <a:t> </a:t>
          </a:r>
          <a:r>
            <a:rPr lang="en-US" dirty="0" err="1"/>
            <a:t>anggota</a:t>
          </a:r>
          <a:r>
            <a:rPr lang="en-US" dirty="0"/>
            <a:t> </a:t>
          </a:r>
          <a:r>
            <a:rPr lang="en-US" dirty="0" err="1"/>
            <a:t>tim</a:t>
          </a:r>
          <a:r>
            <a:rPr lang="en-US" dirty="0"/>
            <a:t> yang </a:t>
          </a:r>
          <a:r>
            <a:rPr lang="en-US" dirty="0" err="1"/>
            <a:t>bertugas</a:t>
          </a:r>
          <a:r>
            <a:rPr lang="en-US" dirty="0"/>
            <a:t> </a:t>
          </a:r>
          <a:r>
            <a:rPr lang="en-US" dirty="0" err="1"/>
            <a:t>sebagai</a:t>
          </a:r>
          <a:r>
            <a:rPr lang="en-US" dirty="0"/>
            <a:t> </a:t>
          </a:r>
          <a:r>
            <a:rPr lang="en-US" b="1" i="1" dirty="0"/>
            <a:t>proof reader</a:t>
          </a:r>
          <a:r>
            <a:rPr lang="en-US" dirty="0"/>
            <a:t> </a:t>
          </a:r>
          <a:r>
            <a:rPr lang="en-US" dirty="0" err="1"/>
            <a:t>materi</a:t>
          </a:r>
          <a:r>
            <a:rPr lang="en-US" dirty="0"/>
            <a:t> yang </a:t>
          </a:r>
          <a:r>
            <a:rPr lang="en-US" dirty="0" err="1"/>
            <a:t>telah</a:t>
          </a:r>
          <a:r>
            <a:rPr lang="en-US" dirty="0"/>
            <a:t> </a:t>
          </a:r>
          <a:r>
            <a:rPr lang="en-US" dirty="0" err="1"/>
            <a:t>ditulis</a:t>
          </a:r>
          <a:r>
            <a:rPr lang="en-US" dirty="0"/>
            <a:t> </a:t>
          </a:r>
          <a:r>
            <a:rPr lang="en-US" dirty="0" err="1"/>
            <a:t>tersebut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draft </a:t>
          </a:r>
          <a:r>
            <a:rPr lang="en-US" dirty="0" err="1"/>
            <a:t>akhir</a:t>
          </a:r>
          <a:r>
            <a:rPr lang="en-US" dirty="0"/>
            <a:t> LED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direview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</a:t>
          </a:r>
          <a:r>
            <a:rPr lang="en-US" dirty="0" err="1"/>
            <a:t>pimpinan</a:t>
          </a:r>
          <a:r>
            <a:rPr lang="en-US" dirty="0"/>
            <a:t>.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/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/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/>
            <a:t>Sosialisasi</a:t>
          </a:r>
          <a:r>
            <a:rPr lang="en-US" b="1" dirty="0"/>
            <a:t> LED</a:t>
          </a:r>
          <a:endParaRPr lang="en-US" dirty="0"/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/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/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/>
            <a:t>Perbaikan</a:t>
          </a:r>
          <a:r>
            <a:rPr lang="en-US" b="1" dirty="0"/>
            <a:t> LED</a:t>
          </a:r>
          <a:endParaRPr lang="en-US" dirty="0"/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/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/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/>
            <a:t>Disosialisasikan</a:t>
          </a:r>
          <a:r>
            <a:rPr lang="en-US" dirty="0"/>
            <a:t> </a:t>
          </a:r>
          <a:r>
            <a:rPr lang="en-US" dirty="0" err="1"/>
            <a:t>kembali</a:t>
          </a:r>
          <a:r>
            <a:rPr lang="en-US" dirty="0"/>
            <a:t> </a:t>
          </a:r>
          <a:r>
            <a:rPr lang="en-US" dirty="0" err="1"/>
            <a:t>pada</a:t>
          </a:r>
          <a:r>
            <a:rPr lang="en-US" dirty="0"/>
            <a:t> </a:t>
          </a:r>
          <a:r>
            <a:rPr lang="en-US" dirty="0" err="1"/>
            <a:t>semua</a:t>
          </a:r>
          <a:r>
            <a:rPr lang="en-US" dirty="0"/>
            <a:t> </a:t>
          </a:r>
          <a:r>
            <a:rPr lang="en-US" dirty="0" err="1"/>
            <a:t>pihak</a:t>
          </a:r>
          <a:r>
            <a:rPr lang="en-US" dirty="0"/>
            <a:t> </a:t>
          </a:r>
          <a:r>
            <a:rPr lang="en-US" dirty="0" err="1"/>
            <a:t>berkepentingan</a:t>
          </a:r>
          <a:r>
            <a:rPr lang="en-US" dirty="0"/>
            <a:t> (para </a:t>
          </a:r>
          <a:r>
            <a:rPr lang="en-US" dirty="0" err="1"/>
            <a:t>pemangku</a:t>
          </a:r>
          <a:r>
            <a:rPr lang="en-US" dirty="0"/>
            <a:t> </a:t>
          </a:r>
          <a:r>
            <a:rPr lang="en-US" dirty="0" err="1"/>
            <a:t>kepentingan</a:t>
          </a:r>
          <a:r>
            <a:rPr lang="en-US" dirty="0"/>
            <a:t>), </a:t>
          </a:r>
          <a:r>
            <a:rPr lang="en-US" dirty="0" err="1"/>
            <a:t>khususnya</a:t>
          </a:r>
          <a:r>
            <a:rPr lang="en-US" dirty="0"/>
            <a:t> </a:t>
          </a:r>
          <a:r>
            <a:rPr lang="en-US" dirty="0" err="1"/>
            <a:t>staf</a:t>
          </a:r>
          <a:r>
            <a:rPr lang="en-US" dirty="0"/>
            <a:t> </a:t>
          </a:r>
          <a:r>
            <a:rPr lang="en-US" dirty="0" err="1"/>
            <a:t>akademik</a:t>
          </a:r>
          <a:r>
            <a:rPr lang="en-US" dirty="0"/>
            <a:t>,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mendapatkan</a:t>
          </a:r>
          <a:r>
            <a:rPr lang="en-US" dirty="0"/>
            <a:t> </a:t>
          </a:r>
          <a:r>
            <a:rPr lang="en-US" dirty="0" err="1"/>
            <a:t>masukan</a:t>
          </a:r>
          <a:r>
            <a:rPr lang="en-US" dirty="0"/>
            <a:t>.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penentuan</a:t>
          </a:r>
          <a:r>
            <a:rPr lang="en-US" dirty="0"/>
            <a:t> </a:t>
          </a:r>
          <a:r>
            <a:rPr lang="en-US" dirty="0" err="1"/>
            <a:t>indikator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, </a:t>
          </a:r>
          <a:r>
            <a:rPr lang="en-US" dirty="0" err="1"/>
            <a:t>sebaiknya</a:t>
          </a:r>
          <a:r>
            <a:rPr lang="en-US" dirty="0"/>
            <a:t> </a:t>
          </a:r>
          <a:r>
            <a:rPr lang="en-US" dirty="0" err="1"/>
            <a:t>dibicarakan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disepakati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</a:t>
          </a:r>
          <a:r>
            <a:rPr lang="en-US" dirty="0" err="1"/>
            <a:t>semua</a:t>
          </a:r>
          <a:r>
            <a:rPr lang="en-US" dirty="0"/>
            <a:t> </a:t>
          </a:r>
          <a:r>
            <a:rPr lang="en-US" dirty="0" err="1"/>
            <a:t>pihak</a:t>
          </a:r>
          <a:r>
            <a:rPr lang="en-US" dirty="0"/>
            <a:t> yang </a:t>
          </a:r>
          <a:r>
            <a:rPr lang="en-US" dirty="0" err="1"/>
            <a:t>terkait</a:t>
          </a:r>
          <a:r>
            <a:rPr lang="en-US" dirty="0"/>
            <a:t> </a:t>
          </a:r>
          <a:r>
            <a:rPr lang="en-US" dirty="0" err="1"/>
            <a:t>dalam</a:t>
          </a:r>
          <a:r>
            <a:rPr lang="en-US" dirty="0"/>
            <a:t> </a:t>
          </a:r>
          <a:r>
            <a:rPr lang="en-US" dirty="0" err="1"/>
            <a:t>pelaksanaan</a:t>
          </a:r>
          <a:r>
            <a:rPr lang="en-US" dirty="0"/>
            <a:t> </a:t>
          </a:r>
          <a:r>
            <a:rPr lang="en-US" dirty="0" err="1"/>
            <a:t>implementasi</a:t>
          </a:r>
          <a:r>
            <a:rPr lang="en-US" dirty="0"/>
            <a:t> program yang </a:t>
          </a:r>
          <a:r>
            <a:rPr lang="en-US" dirty="0" err="1"/>
            <a:t>akan</a:t>
          </a:r>
          <a:r>
            <a:rPr lang="en-US" dirty="0"/>
            <a:t> </a:t>
          </a:r>
          <a:r>
            <a:rPr lang="en-US" dirty="0" err="1"/>
            <a:t>dilaksanakan</a:t>
          </a:r>
          <a:r>
            <a:rPr lang="en-US" dirty="0"/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/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/>
        </a:p>
      </dgm:t>
    </dgm:pt>
    <dgm:pt modelId="{1AF54BCD-DCF4-4C18-9AB3-ECA1F57D8892}">
      <dgm:prSet/>
      <dgm:spPr/>
      <dgm:t>
        <a:bodyPr/>
        <a:lstStyle/>
        <a:p>
          <a:r>
            <a:rPr lang="en-US" dirty="0" err="1"/>
            <a:t>Jika</a:t>
          </a:r>
          <a:r>
            <a:rPr lang="en-US" dirty="0"/>
            <a:t> </a:t>
          </a:r>
          <a:r>
            <a:rPr lang="en-US" dirty="0" err="1"/>
            <a:t>masih</a:t>
          </a:r>
          <a:r>
            <a:rPr lang="en-US" dirty="0"/>
            <a:t> </a:t>
          </a:r>
          <a:r>
            <a:rPr lang="en-US" dirty="0" err="1"/>
            <a:t>diperlukan</a:t>
          </a:r>
          <a:r>
            <a:rPr lang="en-US" dirty="0"/>
            <a:t> </a:t>
          </a:r>
          <a:r>
            <a:rPr lang="en-US" dirty="0" err="1"/>
            <a:t>perbaikan</a:t>
          </a:r>
          <a:r>
            <a:rPr lang="en-US" dirty="0"/>
            <a:t> </a:t>
          </a:r>
          <a:r>
            <a:rPr lang="en-US" dirty="0" err="1"/>
            <a:t>akhir</a:t>
          </a:r>
          <a:r>
            <a:rPr lang="en-US" dirty="0"/>
            <a:t> </a:t>
          </a:r>
          <a:r>
            <a:rPr lang="en-US" dirty="0" err="1"/>
            <a:t>sebelum</a:t>
          </a:r>
          <a:r>
            <a:rPr lang="en-US" dirty="0"/>
            <a:t> LED (</a:t>
          </a:r>
          <a:r>
            <a:rPr lang="en-US" dirty="0" err="1"/>
            <a:t>dan</a:t>
          </a:r>
          <a:r>
            <a:rPr lang="en-US" dirty="0"/>
            <a:t> LKPT) </a:t>
          </a:r>
          <a:r>
            <a:rPr lang="en-US" dirty="0" err="1"/>
            <a:t>diajukan</a:t>
          </a:r>
          <a:r>
            <a:rPr lang="en-US" dirty="0"/>
            <a:t> </a:t>
          </a:r>
          <a:r>
            <a:rPr lang="en-US" dirty="0" err="1"/>
            <a:t>ke</a:t>
          </a:r>
          <a:r>
            <a:rPr lang="en-US" dirty="0"/>
            <a:t> BAN PT.</a:t>
          </a:r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/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/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7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7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7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7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7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7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7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6" presStyleCnt="7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6" presStyleCnt="7">
        <dgm:presLayoutVars>
          <dgm:bulletEnabled val="1"/>
        </dgm:presLayoutVars>
      </dgm:prSet>
      <dgm:spPr/>
    </dgm:pt>
  </dgm:ptLst>
  <dgm:cxnLst>
    <dgm:cxn modelId="{24E80405-733A-4DB9-8DAF-8F26738DF7CB}" type="presOf" srcId="{F57E9E73-A8B8-47A2-8E84-9AD21A984C92}" destId="{9DC30CB3-5443-4E4F-8798-717384E476F7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FAC17738-ADEA-4659-978C-FDAE84446C06}" type="presOf" srcId="{16D16AA4-869D-4C19-921F-BF1164470351}" destId="{23F3AF34-2715-49E5-9F52-529EF0CC3006}" srcOrd="0" destOrd="0" presId="urn:microsoft.com/office/officeart/2005/8/layout/vList2"/>
    <dgm:cxn modelId="{74426B42-44CE-4508-BBD9-093A249AB5DE}" type="presOf" srcId="{D4E3E2BC-E1FC-4A7B-961E-2F587B2B0B6F}" destId="{EC95F453-F64D-43CF-93BF-7EB0427E952A}" srcOrd="0" destOrd="0" presId="urn:microsoft.com/office/officeart/2005/8/layout/vList2"/>
    <dgm:cxn modelId="{D94B4965-0AB1-40B8-AB23-322F7679082B}" type="presOf" srcId="{19A39D42-6085-4EFA-BCD6-32FF9BA2B3CA}" destId="{D6978E3E-6F50-4722-857B-924D7D7BF191}" srcOrd="0" destOrd="0" presId="urn:microsoft.com/office/officeart/2005/8/layout/vList2"/>
    <dgm:cxn modelId="{4048CA4E-527B-4467-86E8-9EF8791D28AE}" type="presOf" srcId="{DF1AA189-DE56-4899-82F1-BBAA4A7CAA49}" destId="{D2D630EE-C109-4E93-BA07-03321C5EAE52}" srcOrd="0" destOrd="0" presId="urn:microsoft.com/office/officeart/2005/8/layout/vList2"/>
    <dgm:cxn modelId="{C39CAC6F-31D1-4006-BDBE-46AA254A27AC}" srcId="{03E037EB-70E4-4487-87F8-735C98E42FA2}" destId="{E973707A-9B0D-4141-9A4E-A1DE3E432894}" srcOrd="6" destOrd="0" parTransId="{F1ED6F88-FFFC-4DE0-B00D-DED7F109DD83}" sibTransId="{F95A84A8-778D-420D-B6DD-392044ABF5C0}"/>
    <dgm:cxn modelId="{E549DE4F-609E-4835-B754-5DC536D99163}" type="presOf" srcId="{DD2B1AB2-1DE7-407C-9008-2F1CB47717DB}" destId="{7438BCAD-2F7D-41A1-8E95-AE8439AF2BF6}" srcOrd="0" destOrd="0" presId="urn:microsoft.com/office/officeart/2005/8/layout/vList2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36AA1279-D588-4730-8961-FC96F9D82A10}" type="presOf" srcId="{03E037EB-70E4-4487-87F8-735C98E42FA2}" destId="{646DFA94-3461-4F5C-B256-ABA727A9510A}" srcOrd="0" destOrd="0" presId="urn:microsoft.com/office/officeart/2005/8/layout/vList2"/>
    <dgm:cxn modelId="{555D0F86-93D5-49DB-8176-3BB9D6CB4B86}" type="presOf" srcId="{489E8178-38B9-4004-ABDE-7EFCA511135D}" destId="{0C6250E1-16C7-4468-9673-D02DD1169685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307C508F-0DCE-422E-868F-BDB79D4205CC}" type="presOf" srcId="{62D0B233-7941-45DF-965D-76C035B08835}" destId="{B743F4D8-190D-4A42-998B-34D5037B107C}" srcOrd="0" destOrd="0" presId="urn:microsoft.com/office/officeart/2005/8/layout/vList2"/>
    <dgm:cxn modelId="{0FAB8390-7851-46A5-B96B-6673DA6FD7CB}" type="presOf" srcId="{AC004A76-C47A-4985-977E-F786F3E662A8}" destId="{F7AFCEDC-DACF-487F-B7ED-E0728F7D7B31}" srcOrd="0" destOrd="0" presId="urn:microsoft.com/office/officeart/2005/8/layout/vList2"/>
    <dgm:cxn modelId="{9E59EF9A-5505-4A17-B961-04FEFFB29F75}" type="presOf" srcId="{E973707A-9B0D-4141-9A4E-A1DE3E432894}" destId="{3A0457DA-DDB8-4110-925B-CFA3955C25B0}" srcOrd="0" destOrd="0" presId="urn:microsoft.com/office/officeart/2005/8/layout/vList2"/>
    <dgm:cxn modelId="{CA73BD9F-FC60-4ACF-AAA4-F0C584E63EF7}" type="presOf" srcId="{D940A34E-2E46-4615-94B9-D998A3085696}" destId="{2DEDA631-A163-4BBA-9953-02E40868F95B}" srcOrd="0" destOrd="0" presId="urn:microsoft.com/office/officeart/2005/8/layout/vList2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82F549B6-27CD-422A-8EDB-9CAA149CD3B0}" type="presOf" srcId="{1AF54BCD-DCF4-4C18-9AB3-ECA1F57D8892}" destId="{5B4B98BC-F355-4510-8CCF-F032AE7AC684}" srcOrd="0" destOrd="0" presId="urn:microsoft.com/office/officeart/2005/8/layout/vList2"/>
    <dgm:cxn modelId="{FCCE06B7-E461-4F2A-8683-D3CA828065C7}" type="presOf" srcId="{C487581C-005D-430B-937C-F362DD2B43CC}" destId="{BB10665E-3681-48AF-8D13-2B8A0C41A91D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A8B8E6FD-2E03-4D27-A6D5-C0B3B437CF32}" type="presOf" srcId="{BF64CC27-FD5E-4CCC-8AB1-0BA352B162E4}" destId="{A730551C-AD14-47EA-8567-2FF41910E193}" srcOrd="0" destOrd="0" presId="urn:microsoft.com/office/officeart/2005/8/layout/vList2"/>
    <dgm:cxn modelId="{43D7E119-05D1-42AD-B4D5-61412F483325}" type="presParOf" srcId="{646DFA94-3461-4F5C-B256-ABA727A9510A}" destId="{EC95F453-F64D-43CF-93BF-7EB0427E952A}" srcOrd="0" destOrd="0" presId="urn:microsoft.com/office/officeart/2005/8/layout/vList2"/>
    <dgm:cxn modelId="{3A5F9642-7814-4567-89AF-2AB4769175CD}" type="presParOf" srcId="{646DFA94-3461-4F5C-B256-ABA727A9510A}" destId="{9DC30CB3-5443-4E4F-8798-717384E476F7}" srcOrd="1" destOrd="0" presId="urn:microsoft.com/office/officeart/2005/8/layout/vList2"/>
    <dgm:cxn modelId="{769A1DC8-9918-49B6-8F24-FAD600A90533}" type="presParOf" srcId="{646DFA94-3461-4F5C-B256-ABA727A9510A}" destId="{BB10665E-3681-48AF-8D13-2B8A0C41A91D}" srcOrd="2" destOrd="0" presId="urn:microsoft.com/office/officeart/2005/8/layout/vList2"/>
    <dgm:cxn modelId="{81667105-5B05-4C55-B018-044557CAF04E}" type="presParOf" srcId="{646DFA94-3461-4F5C-B256-ABA727A9510A}" destId="{B743F4D8-190D-4A42-998B-34D5037B107C}" srcOrd="3" destOrd="0" presId="urn:microsoft.com/office/officeart/2005/8/layout/vList2"/>
    <dgm:cxn modelId="{F2C6FFA5-09EB-40F5-9F59-1C9371D088C5}" type="presParOf" srcId="{646DFA94-3461-4F5C-B256-ABA727A9510A}" destId="{0C6250E1-16C7-4468-9673-D02DD1169685}" srcOrd="4" destOrd="0" presId="urn:microsoft.com/office/officeart/2005/8/layout/vList2"/>
    <dgm:cxn modelId="{F4BF1A44-7F6B-413E-84EC-DE4C4AEF68EA}" type="presParOf" srcId="{646DFA94-3461-4F5C-B256-ABA727A9510A}" destId="{7438BCAD-2F7D-41A1-8E95-AE8439AF2BF6}" srcOrd="5" destOrd="0" presId="urn:microsoft.com/office/officeart/2005/8/layout/vList2"/>
    <dgm:cxn modelId="{7E87F03F-0065-4C8C-9A8F-BFEDBA2F33F8}" type="presParOf" srcId="{646DFA94-3461-4F5C-B256-ABA727A9510A}" destId="{D6978E3E-6F50-4722-857B-924D7D7BF191}" srcOrd="6" destOrd="0" presId="urn:microsoft.com/office/officeart/2005/8/layout/vList2"/>
    <dgm:cxn modelId="{F10D1FDB-F5CA-4FD6-A796-10AB4A6B4DC1}" type="presParOf" srcId="{646DFA94-3461-4F5C-B256-ABA727A9510A}" destId="{F7AFCEDC-DACF-487F-B7ED-E0728F7D7B31}" srcOrd="7" destOrd="0" presId="urn:microsoft.com/office/officeart/2005/8/layout/vList2"/>
    <dgm:cxn modelId="{099B4AFA-76A0-4D14-9084-52B55E0412F7}" type="presParOf" srcId="{646DFA94-3461-4F5C-B256-ABA727A9510A}" destId="{2DEDA631-A163-4BBA-9953-02E40868F95B}" srcOrd="8" destOrd="0" presId="urn:microsoft.com/office/officeart/2005/8/layout/vList2"/>
    <dgm:cxn modelId="{9D55529B-99C6-42D8-A1A0-0D5CAF2F5909}" type="presParOf" srcId="{646DFA94-3461-4F5C-B256-ABA727A9510A}" destId="{A730551C-AD14-47EA-8567-2FF41910E193}" srcOrd="9" destOrd="0" presId="urn:microsoft.com/office/officeart/2005/8/layout/vList2"/>
    <dgm:cxn modelId="{6DC0964C-C105-4FAD-8360-456860AFD4D5}" type="presParOf" srcId="{646DFA94-3461-4F5C-B256-ABA727A9510A}" destId="{D2D630EE-C109-4E93-BA07-03321C5EAE52}" srcOrd="10" destOrd="0" presId="urn:microsoft.com/office/officeart/2005/8/layout/vList2"/>
    <dgm:cxn modelId="{0F0BBF09-03D7-4D2A-A459-23F5F45A326E}" type="presParOf" srcId="{646DFA94-3461-4F5C-B256-ABA727A9510A}" destId="{23F3AF34-2715-49E5-9F52-529EF0CC3006}" srcOrd="11" destOrd="0" presId="urn:microsoft.com/office/officeart/2005/8/layout/vList2"/>
    <dgm:cxn modelId="{385C0D05-41F1-4354-A54A-823E3B2DA626}" type="presParOf" srcId="{646DFA94-3461-4F5C-B256-ABA727A9510A}" destId="{3A0457DA-DDB8-4110-925B-CFA3955C25B0}" srcOrd="12" destOrd="0" presId="urn:microsoft.com/office/officeart/2005/8/layout/vList2"/>
    <dgm:cxn modelId="{F1B30DEA-A5C4-45F8-821A-EFA612D62485}" type="presParOf" srcId="{646DFA94-3461-4F5C-B256-ABA727A9510A}" destId="{5B4B98BC-F355-4510-8CCF-F032AE7AC684}" srcOrd="1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/>
            <a:t>Penetapan</a:t>
          </a:r>
          <a:r>
            <a:rPr lang="en-US" b="1" dirty="0"/>
            <a:t> Tim </a:t>
          </a:r>
          <a:r>
            <a:rPr lang="en-US" b="1" dirty="0" err="1"/>
            <a:t>Penyusun</a:t>
          </a:r>
          <a:r>
            <a:rPr lang="en-US" b="1" dirty="0"/>
            <a:t> (</a:t>
          </a:r>
          <a:r>
            <a:rPr lang="en-US" b="1" i="1" dirty="0"/>
            <a:t>Task Force</a:t>
          </a:r>
          <a:r>
            <a:rPr lang="en-US" b="1" dirty="0"/>
            <a:t>) </a:t>
          </a:r>
          <a:endParaRPr lang="en-US" dirty="0"/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/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/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/>
            <a:t>Pimpinan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 </a:t>
          </a:r>
          <a:r>
            <a:rPr lang="en-US" dirty="0" err="1"/>
            <a:t>menetapkan</a:t>
          </a:r>
          <a:r>
            <a:rPr lang="en-US" dirty="0"/>
            <a:t> </a:t>
          </a:r>
          <a:r>
            <a:rPr lang="en-US" dirty="0" err="1"/>
            <a:t>tim</a:t>
          </a:r>
          <a:r>
            <a:rPr lang="en-US" dirty="0"/>
            <a:t> </a:t>
          </a:r>
          <a:r>
            <a:rPr lang="en-US" dirty="0" err="1"/>
            <a:t>penyusun</a:t>
          </a:r>
          <a:r>
            <a:rPr lang="en-US" dirty="0"/>
            <a:t> LED (LKPT </a:t>
          </a:r>
          <a:r>
            <a:rPr lang="en-US" dirty="0" err="1"/>
            <a:t>bagian</a:t>
          </a:r>
          <a:r>
            <a:rPr lang="en-US" dirty="0"/>
            <a:t> </a:t>
          </a:r>
          <a:r>
            <a:rPr lang="en-US" dirty="0" err="1"/>
            <a:t>tidak</a:t>
          </a:r>
          <a:r>
            <a:rPr lang="en-US" dirty="0"/>
            <a:t> </a:t>
          </a:r>
          <a:r>
            <a:rPr lang="en-US" dirty="0" err="1"/>
            <a:t>terpisahkan</a:t>
          </a:r>
          <a:r>
            <a:rPr lang="en-US" dirty="0"/>
            <a:t>) yang </a:t>
          </a:r>
          <a:r>
            <a:rPr lang="en-US" dirty="0" err="1"/>
            <a:t>merupakan</a:t>
          </a:r>
          <a:r>
            <a:rPr lang="en-US" dirty="0"/>
            <a:t> orang yang </a:t>
          </a:r>
          <a:r>
            <a:rPr lang="en-US" dirty="0" err="1"/>
            <a:t>memahami</a:t>
          </a:r>
          <a:r>
            <a:rPr lang="en-US" dirty="0"/>
            <a:t> </a:t>
          </a:r>
          <a:r>
            <a:rPr lang="en-US" dirty="0" err="1"/>
            <a:t>manajemen</a:t>
          </a:r>
          <a:r>
            <a:rPr lang="en-US" dirty="0"/>
            <a:t> PT </a:t>
          </a:r>
          <a:r>
            <a:rPr lang="en-US" dirty="0" err="1"/>
            <a:t>melalui</a:t>
          </a:r>
          <a:r>
            <a:rPr lang="en-US" dirty="0"/>
            <a:t> </a:t>
          </a:r>
          <a:r>
            <a:rPr lang="en-US" dirty="0" err="1"/>
            <a:t>keputusan</a:t>
          </a:r>
          <a:r>
            <a:rPr lang="en-US" dirty="0"/>
            <a:t> yang legal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disertai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tugas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tanggungjawabnya</a:t>
          </a:r>
          <a:r>
            <a:rPr lang="en-US" dirty="0"/>
            <a:t>. </a:t>
          </a:r>
          <a:endParaRPr lang="en-US" b="0" dirty="0"/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/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/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/>
            <a:t>Penyusunan</a:t>
          </a:r>
          <a:r>
            <a:rPr lang="en-US" b="1" dirty="0"/>
            <a:t> </a:t>
          </a:r>
          <a:r>
            <a:rPr lang="en-US" b="1" dirty="0" err="1"/>
            <a:t>Jadwal</a:t>
          </a:r>
          <a:r>
            <a:rPr lang="en-US" b="1" dirty="0"/>
            <a:t> </a:t>
          </a:r>
          <a:r>
            <a:rPr lang="en-US" b="1" dirty="0" err="1"/>
            <a:t>Kerja</a:t>
          </a:r>
          <a:r>
            <a:rPr lang="en-US" b="1" dirty="0"/>
            <a:t> Tim </a:t>
          </a:r>
          <a:endParaRPr lang="en-US" dirty="0"/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/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/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/>
            <a:t>Jadwal</a:t>
          </a:r>
          <a:r>
            <a:rPr lang="en-US" dirty="0"/>
            <a:t> </a:t>
          </a:r>
          <a:r>
            <a:rPr lang="en-US" dirty="0" err="1"/>
            <a:t>kerja</a:t>
          </a:r>
          <a:r>
            <a:rPr lang="en-US" dirty="0"/>
            <a:t> yang </a:t>
          </a:r>
          <a:r>
            <a:rPr lang="en-US" dirty="0" err="1"/>
            <a:t>dihitung</a:t>
          </a:r>
          <a:r>
            <a:rPr lang="en-US" dirty="0"/>
            <a:t> </a:t>
          </a:r>
          <a:r>
            <a:rPr lang="en-US" dirty="0" err="1"/>
            <a:t>mundur</a:t>
          </a:r>
          <a:r>
            <a:rPr lang="en-US" dirty="0"/>
            <a:t> </a:t>
          </a:r>
          <a:r>
            <a:rPr lang="en-US" dirty="0" err="1"/>
            <a:t>dari</a:t>
          </a:r>
          <a:r>
            <a:rPr lang="en-US" dirty="0"/>
            <a:t> </a:t>
          </a:r>
          <a:r>
            <a:rPr lang="en-US" dirty="0" err="1"/>
            <a:t>batas</a:t>
          </a:r>
          <a:r>
            <a:rPr lang="en-US" dirty="0"/>
            <a:t> </a:t>
          </a:r>
          <a:r>
            <a:rPr lang="en-US" dirty="0" err="1"/>
            <a:t>waktu</a:t>
          </a:r>
          <a:r>
            <a:rPr lang="en-US" dirty="0"/>
            <a:t> </a:t>
          </a:r>
          <a:r>
            <a:rPr lang="en-US" dirty="0" err="1"/>
            <a:t>penyerahan</a:t>
          </a:r>
          <a:r>
            <a:rPr lang="en-US" dirty="0"/>
            <a:t> </a:t>
          </a:r>
          <a:r>
            <a:rPr lang="en-US" dirty="0" err="1"/>
            <a:t>laporan</a:t>
          </a:r>
          <a:r>
            <a:rPr lang="en-US" dirty="0"/>
            <a:t> </a:t>
          </a:r>
          <a:r>
            <a:rPr lang="en-US" dirty="0" err="1"/>
            <a:t>evaluasi</a:t>
          </a:r>
          <a:r>
            <a:rPr lang="en-US" dirty="0"/>
            <a:t> </a:t>
          </a:r>
          <a:r>
            <a:rPr lang="en-US" dirty="0" err="1"/>
            <a:t>diri</a:t>
          </a:r>
          <a:r>
            <a:rPr lang="en-US" dirty="0"/>
            <a:t> </a:t>
          </a:r>
          <a:r>
            <a:rPr lang="en-US" dirty="0" err="1"/>
            <a:t>sebagai</a:t>
          </a:r>
          <a:r>
            <a:rPr lang="en-US" dirty="0"/>
            <a:t> </a:t>
          </a:r>
          <a:r>
            <a:rPr lang="en-US" dirty="0" err="1"/>
            <a:t>bagian</a:t>
          </a:r>
          <a:r>
            <a:rPr lang="en-US" dirty="0"/>
            <a:t> </a:t>
          </a:r>
          <a:r>
            <a:rPr lang="en-US" dirty="0" err="1"/>
            <a:t>dari</a:t>
          </a:r>
          <a:r>
            <a:rPr lang="en-US" dirty="0"/>
            <a:t> </a:t>
          </a:r>
          <a:r>
            <a:rPr lang="en-US" dirty="0" err="1"/>
            <a:t>dokumen</a:t>
          </a:r>
          <a:r>
            <a:rPr lang="en-US" dirty="0"/>
            <a:t> </a:t>
          </a:r>
          <a:r>
            <a:rPr lang="en-US" dirty="0" err="1"/>
            <a:t>usulan</a:t>
          </a:r>
          <a:r>
            <a:rPr lang="en-US" dirty="0"/>
            <a:t> </a:t>
          </a:r>
          <a:r>
            <a:rPr lang="en-US" dirty="0" err="1"/>
            <a:t>akreditasi</a:t>
          </a:r>
          <a:r>
            <a:rPr lang="en-US" dirty="0"/>
            <a:t>.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/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/>
        </a:p>
      </dgm:t>
    </dgm:pt>
    <dgm:pt modelId="{489E8178-38B9-4004-ABDE-7EFCA511135D}">
      <dgm:prSet/>
      <dgm:spPr/>
      <dgm:t>
        <a:bodyPr/>
        <a:lstStyle/>
        <a:p>
          <a:pPr rtl="0"/>
          <a:r>
            <a:rPr lang="en-US" b="1" dirty="0" err="1"/>
            <a:t>Pembagian</a:t>
          </a:r>
          <a:r>
            <a:rPr lang="en-US" b="1" dirty="0"/>
            <a:t> </a:t>
          </a:r>
          <a:r>
            <a:rPr lang="en-US" b="1" dirty="0" err="1"/>
            <a:t>Kerja</a:t>
          </a:r>
          <a:endParaRPr lang="en-US" dirty="0"/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/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/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/>
            <a:t>Mengingat</a:t>
          </a:r>
          <a:r>
            <a:rPr lang="en-US" dirty="0"/>
            <a:t> </a:t>
          </a:r>
          <a:r>
            <a:rPr lang="en-US" dirty="0" err="1"/>
            <a:t>beban</a:t>
          </a:r>
          <a:r>
            <a:rPr lang="en-US" dirty="0"/>
            <a:t> </a:t>
          </a:r>
          <a:r>
            <a:rPr lang="en-US" dirty="0" err="1"/>
            <a:t>kerja</a:t>
          </a:r>
          <a:r>
            <a:rPr lang="en-US" dirty="0"/>
            <a:t> </a:t>
          </a:r>
          <a:r>
            <a:rPr lang="en-US" dirty="0" err="1"/>
            <a:t>tim</a:t>
          </a:r>
          <a:r>
            <a:rPr lang="en-US" dirty="0"/>
            <a:t> yang </a:t>
          </a:r>
          <a:r>
            <a:rPr lang="en-US" dirty="0" err="1"/>
            <a:t>cukup</a:t>
          </a:r>
          <a:r>
            <a:rPr lang="en-US" dirty="0"/>
            <a:t> </a:t>
          </a:r>
          <a:r>
            <a:rPr lang="en-US" dirty="0" err="1"/>
            <a:t>berat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waktu</a:t>
          </a:r>
          <a:r>
            <a:rPr lang="en-US" dirty="0"/>
            <a:t> </a:t>
          </a:r>
          <a:r>
            <a:rPr lang="en-US" dirty="0" err="1"/>
            <a:t>pembuatan</a:t>
          </a:r>
          <a:r>
            <a:rPr lang="en-US" dirty="0"/>
            <a:t> </a:t>
          </a:r>
          <a:r>
            <a:rPr lang="en-US" dirty="0" err="1"/>
            <a:t>laporan</a:t>
          </a:r>
          <a:r>
            <a:rPr lang="en-US" dirty="0"/>
            <a:t> yang </a:t>
          </a:r>
          <a:r>
            <a:rPr lang="en-US" dirty="0" err="1"/>
            <a:t>umumnya</a:t>
          </a:r>
          <a:r>
            <a:rPr lang="en-US" dirty="0"/>
            <a:t> </a:t>
          </a:r>
          <a:r>
            <a:rPr lang="en-US" dirty="0" err="1"/>
            <a:t>terbatas</a:t>
          </a:r>
          <a:r>
            <a:rPr lang="en-US" dirty="0"/>
            <a:t>, </a:t>
          </a:r>
          <a:r>
            <a:rPr lang="en-US" dirty="0" err="1"/>
            <a:t>maka</a:t>
          </a:r>
          <a:r>
            <a:rPr lang="en-US" dirty="0"/>
            <a:t> </a:t>
          </a:r>
          <a:r>
            <a:rPr lang="en-US" dirty="0" err="1"/>
            <a:t>perlu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pembagian</a:t>
          </a:r>
          <a:r>
            <a:rPr lang="en-US" dirty="0"/>
            <a:t> </a:t>
          </a:r>
          <a:r>
            <a:rPr lang="en-US" dirty="0" err="1"/>
            <a:t>pekerjaan</a:t>
          </a:r>
          <a:r>
            <a:rPr lang="en-US" dirty="0"/>
            <a:t> yang </a:t>
          </a:r>
          <a:r>
            <a:rPr lang="en-US" dirty="0" err="1"/>
            <a:t>jelas</a:t>
          </a:r>
          <a:r>
            <a:rPr lang="en-US" dirty="0"/>
            <a:t>.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/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/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/>
            <a:t>Pengumpulan</a:t>
          </a:r>
          <a:r>
            <a:rPr lang="en-US" b="1" dirty="0"/>
            <a:t> </a:t>
          </a:r>
          <a:r>
            <a:rPr lang="en-US" b="1" dirty="0" err="1"/>
            <a:t>dan</a:t>
          </a:r>
          <a:r>
            <a:rPr lang="en-US" b="1" dirty="0"/>
            <a:t> </a:t>
          </a:r>
          <a:r>
            <a:rPr lang="en-US" b="1" dirty="0" err="1"/>
            <a:t>Analisis</a:t>
          </a:r>
          <a:r>
            <a:rPr lang="en-US" b="1" dirty="0"/>
            <a:t> Data</a:t>
          </a:r>
          <a:endParaRPr lang="en-US" dirty="0"/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/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/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dirty="0" err="1"/>
            <a:t>Pengumpulan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data </a:t>
          </a:r>
          <a:r>
            <a:rPr lang="en-US" dirty="0" err="1"/>
            <a:t>umumnya</a:t>
          </a:r>
          <a:r>
            <a:rPr lang="en-US" dirty="0"/>
            <a:t> </a:t>
          </a:r>
          <a:r>
            <a:rPr lang="en-US" dirty="0" err="1"/>
            <a:t>merupakan</a:t>
          </a:r>
          <a:r>
            <a:rPr lang="en-US" dirty="0"/>
            <a:t> proses yang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berulang</a:t>
          </a:r>
          <a:r>
            <a:rPr lang="en-US" dirty="0"/>
            <a:t> (</a:t>
          </a:r>
          <a:r>
            <a:rPr lang="en-US" dirty="0" err="1"/>
            <a:t>iterasi</a:t>
          </a:r>
          <a:r>
            <a:rPr lang="en-US" dirty="0"/>
            <a:t>). Hal </a:t>
          </a:r>
          <a:r>
            <a:rPr lang="en-US" dirty="0" err="1"/>
            <a:t>ini</a:t>
          </a:r>
          <a:r>
            <a:rPr lang="en-US" dirty="0"/>
            <a:t> </a:t>
          </a:r>
          <a:r>
            <a:rPr lang="en-US" dirty="0" err="1"/>
            <a:t>terjadi</a:t>
          </a:r>
          <a:r>
            <a:rPr lang="en-US" dirty="0"/>
            <a:t>, </a:t>
          </a:r>
          <a:r>
            <a:rPr lang="en-US" dirty="0" err="1"/>
            <a:t>karena</a:t>
          </a:r>
          <a:r>
            <a:rPr lang="en-US" dirty="0"/>
            <a:t> </a:t>
          </a:r>
          <a:r>
            <a:rPr lang="en-US" dirty="0" err="1"/>
            <a:t>sering</a:t>
          </a:r>
          <a:r>
            <a:rPr lang="en-US" dirty="0"/>
            <a:t> </a:t>
          </a:r>
          <a:r>
            <a:rPr lang="en-US" dirty="0" err="1"/>
            <a:t>dijumpai</a:t>
          </a:r>
          <a:r>
            <a:rPr lang="en-US" dirty="0"/>
            <a:t> </a:t>
          </a:r>
          <a:r>
            <a:rPr lang="en-US" dirty="0" err="1"/>
            <a:t>adanya</a:t>
          </a:r>
          <a:r>
            <a:rPr lang="en-US" dirty="0"/>
            <a:t> </a:t>
          </a:r>
          <a:r>
            <a:rPr lang="en-US" dirty="0" err="1"/>
            <a:t>kebutuhan</a:t>
          </a:r>
          <a:r>
            <a:rPr lang="en-US" dirty="0"/>
            <a:t> data </a:t>
          </a:r>
          <a:r>
            <a:rPr lang="en-US" dirty="0" err="1"/>
            <a:t>baru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dapat</a:t>
          </a:r>
          <a:r>
            <a:rPr lang="en-US" dirty="0"/>
            <a:t> </a:t>
          </a:r>
          <a:r>
            <a:rPr lang="en-US" dirty="0" err="1"/>
            <a:t>mendukung</a:t>
          </a:r>
          <a:r>
            <a:rPr lang="en-US" dirty="0"/>
            <a:t> </a:t>
          </a:r>
          <a:r>
            <a:rPr lang="en-US" dirty="0" err="1"/>
            <a:t>pengambilan</a:t>
          </a:r>
          <a:r>
            <a:rPr lang="en-US" dirty="0"/>
            <a:t> </a:t>
          </a:r>
          <a:r>
            <a:rPr lang="en-US" dirty="0" err="1"/>
            <a:t>kesimpulan</a:t>
          </a:r>
          <a:r>
            <a:rPr lang="en-US" dirty="0"/>
            <a:t> yang </a:t>
          </a:r>
          <a:r>
            <a:rPr lang="en-US" dirty="0" err="1"/>
            <a:t>logis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benar</a:t>
          </a:r>
          <a:r>
            <a:rPr lang="en-US" dirty="0"/>
            <a:t>.</a:t>
          </a: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/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/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/>
            <a:t>Penulisan</a:t>
          </a:r>
          <a:r>
            <a:rPr lang="en-US" b="1" dirty="0"/>
            <a:t> LED</a:t>
          </a:r>
          <a:endParaRPr lang="en-US" dirty="0"/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/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/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/>
            <a:t>LED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gayut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terlihat</a:t>
          </a:r>
          <a:r>
            <a:rPr lang="en-US" dirty="0"/>
            <a:t> </a:t>
          </a:r>
          <a:r>
            <a:rPr lang="en-US" dirty="0" err="1"/>
            <a:t>benang</a:t>
          </a:r>
          <a:r>
            <a:rPr lang="en-US" dirty="0"/>
            <a:t> </a:t>
          </a:r>
          <a:r>
            <a:rPr lang="en-US" dirty="0" err="1"/>
            <a:t>merahnya</a:t>
          </a:r>
          <a:r>
            <a:rPr lang="en-US" dirty="0"/>
            <a:t>, </a:t>
          </a:r>
          <a:r>
            <a:rPr lang="en-US" dirty="0" err="1"/>
            <a:t>penulisan</a:t>
          </a:r>
          <a:r>
            <a:rPr lang="en-US" dirty="0"/>
            <a:t> LED </a:t>
          </a:r>
          <a:r>
            <a:rPr lang="en-US" dirty="0" err="1"/>
            <a:t>seyogyanya</a:t>
          </a:r>
          <a:r>
            <a:rPr lang="en-US" dirty="0"/>
            <a:t> </a:t>
          </a:r>
          <a:r>
            <a:rPr lang="en-US" dirty="0" err="1"/>
            <a:t>tidak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orang yang </a:t>
          </a:r>
          <a:r>
            <a:rPr lang="en-US" dirty="0" err="1"/>
            <a:t>berbeda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setiap</a:t>
          </a:r>
          <a:r>
            <a:rPr lang="en-US" dirty="0"/>
            <a:t> </a:t>
          </a:r>
          <a:r>
            <a:rPr lang="en-US" dirty="0" err="1"/>
            <a:t>bagian</a:t>
          </a:r>
          <a:r>
            <a:rPr lang="en-US" dirty="0"/>
            <a:t>, </a:t>
          </a:r>
          <a:r>
            <a:rPr lang="en-US" dirty="0" err="1"/>
            <a:t>perlu</a:t>
          </a:r>
          <a:r>
            <a:rPr lang="en-US" dirty="0"/>
            <a:t> </a:t>
          </a:r>
          <a:r>
            <a:rPr lang="en-US" dirty="0" err="1"/>
            <a:t>ditunjuk</a:t>
          </a:r>
          <a:r>
            <a:rPr lang="en-US" dirty="0"/>
            <a:t> </a:t>
          </a:r>
          <a:r>
            <a:rPr lang="en-US" dirty="0" err="1"/>
            <a:t>satu</a:t>
          </a:r>
          <a:r>
            <a:rPr lang="en-US" dirty="0"/>
            <a:t> 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lebih</a:t>
          </a:r>
          <a:r>
            <a:rPr lang="en-US" dirty="0"/>
            <a:t> </a:t>
          </a:r>
          <a:r>
            <a:rPr lang="en-US" dirty="0" err="1"/>
            <a:t>anggota</a:t>
          </a:r>
          <a:r>
            <a:rPr lang="en-US" dirty="0"/>
            <a:t> </a:t>
          </a:r>
          <a:r>
            <a:rPr lang="en-US" dirty="0" err="1"/>
            <a:t>tim</a:t>
          </a:r>
          <a:r>
            <a:rPr lang="en-US" dirty="0"/>
            <a:t> yang </a:t>
          </a:r>
          <a:r>
            <a:rPr lang="en-US" dirty="0" err="1"/>
            <a:t>bertugas</a:t>
          </a:r>
          <a:r>
            <a:rPr lang="en-US" dirty="0"/>
            <a:t> </a:t>
          </a:r>
          <a:r>
            <a:rPr lang="en-US" dirty="0" err="1"/>
            <a:t>sebagai</a:t>
          </a:r>
          <a:r>
            <a:rPr lang="en-US" dirty="0"/>
            <a:t> </a:t>
          </a:r>
          <a:r>
            <a:rPr lang="en-US" b="1" i="1" dirty="0"/>
            <a:t>proof reader</a:t>
          </a:r>
          <a:r>
            <a:rPr lang="en-US" dirty="0"/>
            <a:t> </a:t>
          </a:r>
          <a:r>
            <a:rPr lang="en-US" dirty="0" err="1"/>
            <a:t>materi</a:t>
          </a:r>
          <a:r>
            <a:rPr lang="en-US" dirty="0"/>
            <a:t> yang </a:t>
          </a:r>
          <a:r>
            <a:rPr lang="en-US" dirty="0" err="1"/>
            <a:t>telah</a:t>
          </a:r>
          <a:r>
            <a:rPr lang="en-US" dirty="0"/>
            <a:t> </a:t>
          </a:r>
          <a:r>
            <a:rPr lang="en-US" dirty="0" err="1"/>
            <a:t>ditulis</a:t>
          </a:r>
          <a:r>
            <a:rPr lang="en-US" dirty="0"/>
            <a:t> </a:t>
          </a:r>
          <a:r>
            <a:rPr lang="en-US" dirty="0" err="1"/>
            <a:t>tersebut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draft </a:t>
          </a:r>
          <a:r>
            <a:rPr lang="en-US" dirty="0" err="1"/>
            <a:t>akhir</a:t>
          </a:r>
          <a:r>
            <a:rPr lang="en-US" dirty="0"/>
            <a:t> LED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direview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</a:t>
          </a:r>
          <a:r>
            <a:rPr lang="en-US" dirty="0" err="1"/>
            <a:t>pimpinan</a:t>
          </a:r>
          <a:r>
            <a:rPr lang="en-US" dirty="0"/>
            <a:t>.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/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/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/>
            <a:t>Sosialisasi</a:t>
          </a:r>
          <a:r>
            <a:rPr lang="en-US" b="1" dirty="0"/>
            <a:t> LED</a:t>
          </a:r>
          <a:endParaRPr lang="en-US" dirty="0"/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/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/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/>
            <a:t>Perbaikan</a:t>
          </a:r>
          <a:r>
            <a:rPr lang="en-US" b="1" dirty="0"/>
            <a:t> LED</a:t>
          </a:r>
          <a:endParaRPr lang="en-US" dirty="0"/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/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/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/>
            <a:t>Disosialisasikan</a:t>
          </a:r>
          <a:r>
            <a:rPr lang="en-US" dirty="0"/>
            <a:t> </a:t>
          </a:r>
          <a:r>
            <a:rPr lang="en-US" dirty="0" err="1"/>
            <a:t>kembali</a:t>
          </a:r>
          <a:r>
            <a:rPr lang="en-US" dirty="0"/>
            <a:t> </a:t>
          </a:r>
          <a:r>
            <a:rPr lang="en-US" dirty="0" err="1"/>
            <a:t>pada</a:t>
          </a:r>
          <a:r>
            <a:rPr lang="en-US" dirty="0"/>
            <a:t> </a:t>
          </a:r>
          <a:r>
            <a:rPr lang="en-US" dirty="0" err="1"/>
            <a:t>semua</a:t>
          </a:r>
          <a:r>
            <a:rPr lang="en-US" dirty="0"/>
            <a:t> </a:t>
          </a:r>
          <a:r>
            <a:rPr lang="en-US" dirty="0" err="1"/>
            <a:t>pihak</a:t>
          </a:r>
          <a:r>
            <a:rPr lang="en-US" dirty="0"/>
            <a:t> </a:t>
          </a:r>
          <a:r>
            <a:rPr lang="en-US" dirty="0" err="1"/>
            <a:t>berkepentingan</a:t>
          </a:r>
          <a:r>
            <a:rPr lang="en-US" dirty="0"/>
            <a:t> (para </a:t>
          </a:r>
          <a:r>
            <a:rPr lang="en-US" dirty="0" err="1"/>
            <a:t>pemangku</a:t>
          </a:r>
          <a:r>
            <a:rPr lang="en-US" dirty="0"/>
            <a:t> </a:t>
          </a:r>
          <a:r>
            <a:rPr lang="en-US" dirty="0" err="1"/>
            <a:t>kepentingan</a:t>
          </a:r>
          <a:r>
            <a:rPr lang="en-US" dirty="0"/>
            <a:t>), </a:t>
          </a:r>
          <a:r>
            <a:rPr lang="en-US" dirty="0" err="1"/>
            <a:t>khususnya</a:t>
          </a:r>
          <a:r>
            <a:rPr lang="en-US" dirty="0"/>
            <a:t> </a:t>
          </a:r>
          <a:r>
            <a:rPr lang="en-US" dirty="0" err="1"/>
            <a:t>staf</a:t>
          </a:r>
          <a:r>
            <a:rPr lang="en-US" dirty="0"/>
            <a:t> </a:t>
          </a:r>
          <a:r>
            <a:rPr lang="en-US" dirty="0" err="1"/>
            <a:t>akademik</a:t>
          </a:r>
          <a:r>
            <a:rPr lang="en-US" dirty="0"/>
            <a:t>,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mendapatkan</a:t>
          </a:r>
          <a:r>
            <a:rPr lang="en-US" dirty="0"/>
            <a:t> </a:t>
          </a:r>
          <a:r>
            <a:rPr lang="en-US" dirty="0" err="1"/>
            <a:t>masukan</a:t>
          </a:r>
          <a:r>
            <a:rPr lang="en-US" dirty="0"/>
            <a:t>.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penentuan</a:t>
          </a:r>
          <a:r>
            <a:rPr lang="en-US" dirty="0"/>
            <a:t> </a:t>
          </a:r>
          <a:r>
            <a:rPr lang="en-US" dirty="0" err="1"/>
            <a:t>indikator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, </a:t>
          </a:r>
          <a:r>
            <a:rPr lang="en-US" dirty="0" err="1"/>
            <a:t>sebaiknya</a:t>
          </a:r>
          <a:r>
            <a:rPr lang="en-US" dirty="0"/>
            <a:t> </a:t>
          </a:r>
          <a:r>
            <a:rPr lang="en-US" dirty="0" err="1"/>
            <a:t>dibicarakan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disepakati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</a:t>
          </a:r>
          <a:r>
            <a:rPr lang="en-US" dirty="0" err="1"/>
            <a:t>semua</a:t>
          </a:r>
          <a:r>
            <a:rPr lang="en-US" dirty="0"/>
            <a:t> </a:t>
          </a:r>
          <a:r>
            <a:rPr lang="en-US" dirty="0" err="1"/>
            <a:t>pihak</a:t>
          </a:r>
          <a:r>
            <a:rPr lang="en-US" dirty="0"/>
            <a:t> yang </a:t>
          </a:r>
          <a:r>
            <a:rPr lang="en-US" dirty="0" err="1"/>
            <a:t>terkait</a:t>
          </a:r>
          <a:r>
            <a:rPr lang="en-US" dirty="0"/>
            <a:t> </a:t>
          </a:r>
          <a:r>
            <a:rPr lang="en-US" dirty="0" err="1"/>
            <a:t>dalam</a:t>
          </a:r>
          <a:r>
            <a:rPr lang="en-US" dirty="0"/>
            <a:t> </a:t>
          </a:r>
          <a:r>
            <a:rPr lang="en-US" dirty="0" err="1"/>
            <a:t>pelaksanaan</a:t>
          </a:r>
          <a:r>
            <a:rPr lang="en-US" dirty="0"/>
            <a:t> </a:t>
          </a:r>
          <a:r>
            <a:rPr lang="en-US" dirty="0" err="1"/>
            <a:t>implementasi</a:t>
          </a:r>
          <a:r>
            <a:rPr lang="en-US" dirty="0"/>
            <a:t> program yang </a:t>
          </a:r>
          <a:r>
            <a:rPr lang="en-US" dirty="0" err="1"/>
            <a:t>akan</a:t>
          </a:r>
          <a:r>
            <a:rPr lang="en-US" dirty="0"/>
            <a:t> </a:t>
          </a:r>
          <a:r>
            <a:rPr lang="en-US" dirty="0" err="1"/>
            <a:t>dilaksanakan</a:t>
          </a:r>
          <a:r>
            <a:rPr lang="en-US" dirty="0"/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/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/>
        </a:p>
      </dgm:t>
    </dgm:pt>
    <dgm:pt modelId="{1AF54BCD-DCF4-4C18-9AB3-ECA1F57D8892}">
      <dgm:prSet/>
      <dgm:spPr/>
      <dgm:t>
        <a:bodyPr/>
        <a:lstStyle/>
        <a:p>
          <a:r>
            <a:rPr lang="en-US" dirty="0" err="1"/>
            <a:t>Jika</a:t>
          </a:r>
          <a:r>
            <a:rPr lang="en-US" dirty="0"/>
            <a:t> </a:t>
          </a:r>
          <a:r>
            <a:rPr lang="en-US" dirty="0" err="1"/>
            <a:t>masih</a:t>
          </a:r>
          <a:r>
            <a:rPr lang="en-US" dirty="0"/>
            <a:t> </a:t>
          </a:r>
          <a:r>
            <a:rPr lang="en-US" dirty="0" err="1"/>
            <a:t>diperlukan</a:t>
          </a:r>
          <a:r>
            <a:rPr lang="en-US" dirty="0"/>
            <a:t> </a:t>
          </a:r>
          <a:r>
            <a:rPr lang="en-US" dirty="0" err="1"/>
            <a:t>perbaikan</a:t>
          </a:r>
          <a:r>
            <a:rPr lang="en-US" dirty="0"/>
            <a:t> </a:t>
          </a:r>
          <a:r>
            <a:rPr lang="en-US" dirty="0" err="1"/>
            <a:t>akhir</a:t>
          </a:r>
          <a:r>
            <a:rPr lang="en-US" dirty="0"/>
            <a:t> </a:t>
          </a:r>
          <a:r>
            <a:rPr lang="en-US" dirty="0" err="1"/>
            <a:t>sebelum</a:t>
          </a:r>
          <a:r>
            <a:rPr lang="en-US" dirty="0"/>
            <a:t> LED (</a:t>
          </a:r>
          <a:r>
            <a:rPr lang="en-US" dirty="0" err="1"/>
            <a:t>dan</a:t>
          </a:r>
          <a:r>
            <a:rPr lang="en-US" dirty="0"/>
            <a:t> LKPT) </a:t>
          </a:r>
          <a:r>
            <a:rPr lang="en-US" dirty="0" err="1"/>
            <a:t>diajukan</a:t>
          </a:r>
          <a:r>
            <a:rPr lang="en-US" dirty="0"/>
            <a:t> </a:t>
          </a:r>
          <a:r>
            <a:rPr lang="en-US" dirty="0" err="1"/>
            <a:t>ke</a:t>
          </a:r>
          <a:r>
            <a:rPr lang="en-US" dirty="0"/>
            <a:t> BAN PT.</a:t>
          </a:r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/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/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7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7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7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7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7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7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7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6" presStyleCnt="7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6" presStyleCnt="7">
        <dgm:presLayoutVars>
          <dgm:bulletEnabled val="1"/>
        </dgm:presLayoutVars>
      </dgm:prSet>
      <dgm:spPr/>
    </dgm:pt>
  </dgm:ptLst>
  <dgm:cxnLst>
    <dgm:cxn modelId="{22BEE50A-5D71-4FA1-A6B9-4CDB3B32F3DC}" type="presOf" srcId="{03E037EB-70E4-4487-87F8-735C98E42FA2}" destId="{646DFA94-3461-4F5C-B256-ABA727A9510A}" srcOrd="0" destOrd="0" presId="urn:microsoft.com/office/officeart/2005/8/layout/vList2"/>
    <dgm:cxn modelId="{48E77C10-11ED-4050-8CCE-45A7471C989D}" type="presOf" srcId="{E973707A-9B0D-4141-9A4E-A1DE3E432894}" destId="{3A0457DA-DDB8-4110-925B-CFA3955C25B0}" srcOrd="0" destOrd="0" presId="urn:microsoft.com/office/officeart/2005/8/layout/vList2"/>
    <dgm:cxn modelId="{8B1B8017-1DC9-4077-B00F-D006AAFD534A}" type="presOf" srcId="{DD2B1AB2-1DE7-407C-9008-2F1CB47717DB}" destId="{7438BCAD-2F7D-41A1-8E95-AE8439AF2BF6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E9700A20-FD2E-446A-B351-8B35F879CD11}" type="presOf" srcId="{D4E3E2BC-E1FC-4A7B-961E-2F587B2B0B6F}" destId="{EC95F453-F64D-43CF-93BF-7EB0427E952A}" srcOrd="0" destOrd="0" presId="urn:microsoft.com/office/officeart/2005/8/layout/vList2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679E1E64-4DD2-4471-9E94-83E0BA572FE4}" type="presOf" srcId="{DF1AA189-DE56-4899-82F1-BBAA4A7CAA49}" destId="{D2D630EE-C109-4E93-BA07-03321C5EAE52}" srcOrd="0" destOrd="0" presId="urn:microsoft.com/office/officeart/2005/8/layout/vList2"/>
    <dgm:cxn modelId="{5553F24C-C240-4F74-92B1-F5DD7A65E314}" type="presOf" srcId="{F57E9E73-A8B8-47A2-8E84-9AD21A984C92}" destId="{9DC30CB3-5443-4E4F-8798-717384E476F7}" srcOrd="0" destOrd="0" presId="urn:microsoft.com/office/officeart/2005/8/layout/vList2"/>
    <dgm:cxn modelId="{C39CAC6F-31D1-4006-BDBE-46AA254A27AC}" srcId="{03E037EB-70E4-4487-87F8-735C98E42FA2}" destId="{E973707A-9B0D-4141-9A4E-A1DE3E432894}" srcOrd="6" destOrd="0" parTransId="{F1ED6F88-FFFC-4DE0-B00D-DED7F109DD83}" sibTransId="{F95A84A8-778D-420D-B6DD-392044ABF5C0}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E32CE453-64C9-4790-BE44-B27C7F818E9E}" type="presOf" srcId="{C487581C-005D-430B-937C-F362DD2B43CC}" destId="{BB10665E-3681-48AF-8D13-2B8A0C41A91D}" srcOrd="0" destOrd="0" presId="urn:microsoft.com/office/officeart/2005/8/layout/vList2"/>
    <dgm:cxn modelId="{80B10754-8750-4B86-92A3-F6E892F13E44}" type="presOf" srcId="{62D0B233-7941-45DF-965D-76C035B08835}" destId="{B743F4D8-190D-4A42-998B-34D5037B107C}" srcOrd="0" destOrd="0" presId="urn:microsoft.com/office/officeart/2005/8/layout/vList2"/>
    <dgm:cxn modelId="{CC3E2085-C572-4242-87C4-52D25573C185}" type="presOf" srcId="{19A39D42-6085-4EFA-BCD6-32FF9BA2B3CA}" destId="{D6978E3E-6F50-4722-857B-924D7D7BF191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C60DBC88-218A-4075-B16C-BE1C2C7E233C}" type="presOf" srcId="{D940A34E-2E46-4615-94B9-D998A3085696}" destId="{2DEDA631-A163-4BBA-9953-02E40868F95B}" srcOrd="0" destOrd="0" presId="urn:microsoft.com/office/officeart/2005/8/layout/vList2"/>
    <dgm:cxn modelId="{E82AA18C-5929-4911-B3BA-0A1A776F0D97}" type="presOf" srcId="{489E8178-38B9-4004-ABDE-7EFCA511135D}" destId="{0C6250E1-16C7-4468-9673-D02DD1169685}" srcOrd="0" destOrd="0" presId="urn:microsoft.com/office/officeart/2005/8/layout/vList2"/>
    <dgm:cxn modelId="{E2433A9D-6CF6-4CC2-B9AC-EFCB2606B449}" type="presOf" srcId="{BF64CC27-FD5E-4CCC-8AB1-0BA352B162E4}" destId="{A730551C-AD14-47EA-8567-2FF41910E193}" srcOrd="0" destOrd="0" presId="urn:microsoft.com/office/officeart/2005/8/layout/vList2"/>
    <dgm:cxn modelId="{94CF08A0-8662-469D-A06A-BFA59A6E32C1}" type="presOf" srcId="{AC004A76-C47A-4985-977E-F786F3E662A8}" destId="{F7AFCEDC-DACF-487F-B7ED-E0728F7D7B31}" srcOrd="0" destOrd="0" presId="urn:microsoft.com/office/officeart/2005/8/layout/vList2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102589E6-2AA3-4AC8-8CAB-3AE1F3397B8D}" type="presOf" srcId="{16D16AA4-869D-4C19-921F-BF1164470351}" destId="{23F3AF34-2715-49E5-9F52-529EF0CC3006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68E8F4FE-E6DE-4C49-9649-CC16F4285F24}" type="presOf" srcId="{1AF54BCD-DCF4-4C18-9AB3-ECA1F57D8892}" destId="{5B4B98BC-F355-4510-8CCF-F032AE7AC684}" srcOrd="0" destOrd="0" presId="urn:microsoft.com/office/officeart/2005/8/layout/vList2"/>
    <dgm:cxn modelId="{09DC7F03-70A8-4235-9337-EF47269E82B1}" type="presParOf" srcId="{646DFA94-3461-4F5C-B256-ABA727A9510A}" destId="{EC95F453-F64D-43CF-93BF-7EB0427E952A}" srcOrd="0" destOrd="0" presId="urn:microsoft.com/office/officeart/2005/8/layout/vList2"/>
    <dgm:cxn modelId="{58D69160-FE92-4493-A829-A776CB2E2604}" type="presParOf" srcId="{646DFA94-3461-4F5C-B256-ABA727A9510A}" destId="{9DC30CB3-5443-4E4F-8798-717384E476F7}" srcOrd="1" destOrd="0" presId="urn:microsoft.com/office/officeart/2005/8/layout/vList2"/>
    <dgm:cxn modelId="{846DD807-3BA5-4D0A-8A3B-605612924AA3}" type="presParOf" srcId="{646DFA94-3461-4F5C-B256-ABA727A9510A}" destId="{BB10665E-3681-48AF-8D13-2B8A0C41A91D}" srcOrd="2" destOrd="0" presId="urn:microsoft.com/office/officeart/2005/8/layout/vList2"/>
    <dgm:cxn modelId="{939F24DE-5514-4D9D-A048-4755EAD4950F}" type="presParOf" srcId="{646DFA94-3461-4F5C-B256-ABA727A9510A}" destId="{B743F4D8-190D-4A42-998B-34D5037B107C}" srcOrd="3" destOrd="0" presId="urn:microsoft.com/office/officeart/2005/8/layout/vList2"/>
    <dgm:cxn modelId="{C6A87868-1D08-49CA-8171-6DC1EBA51857}" type="presParOf" srcId="{646DFA94-3461-4F5C-B256-ABA727A9510A}" destId="{0C6250E1-16C7-4468-9673-D02DD1169685}" srcOrd="4" destOrd="0" presId="urn:microsoft.com/office/officeart/2005/8/layout/vList2"/>
    <dgm:cxn modelId="{D6F7522C-A898-4122-A537-BD80E6AEBC38}" type="presParOf" srcId="{646DFA94-3461-4F5C-B256-ABA727A9510A}" destId="{7438BCAD-2F7D-41A1-8E95-AE8439AF2BF6}" srcOrd="5" destOrd="0" presId="urn:microsoft.com/office/officeart/2005/8/layout/vList2"/>
    <dgm:cxn modelId="{0AA3CA2A-35AE-4AE7-9E6F-94D24C86B299}" type="presParOf" srcId="{646DFA94-3461-4F5C-B256-ABA727A9510A}" destId="{D6978E3E-6F50-4722-857B-924D7D7BF191}" srcOrd="6" destOrd="0" presId="urn:microsoft.com/office/officeart/2005/8/layout/vList2"/>
    <dgm:cxn modelId="{207924C3-7C62-429E-A8B3-59851CB581F3}" type="presParOf" srcId="{646DFA94-3461-4F5C-B256-ABA727A9510A}" destId="{F7AFCEDC-DACF-487F-B7ED-E0728F7D7B31}" srcOrd="7" destOrd="0" presId="urn:microsoft.com/office/officeart/2005/8/layout/vList2"/>
    <dgm:cxn modelId="{4BEBB683-162A-4AB5-AA69-FC2AECD93FAE}" type="presParOf" srcId="{646DFA94-3461-4F5C-B256-ABA727A9510A}" destId="{2DEDA631-A163-4BBA-9953-02E40868F95B}" srcOrd="8" destOrd="0" presId="urn:microsoft.com/office/officeart/2005/8/layout/vList2"/>
    <dgm:cxn modelId="{53A9EE82-B5F5-4D0F-B14C-ADCC0387892A}" type="presParOf" srcId="{646DFA94-3461-4F5C-B256-ABA727A9510A}" destId="{A730551C-AD14-47EA-8567-2FF41910E193}" srcOrd="9" destOrd="0" presId="urn:microsoft.com/office/officeart/2005/8/layout/vList2"/>
    <dgm:cxn modelId="{3B4D72C7-BC2D-49E4-8D2E-23A4360F461D}" type="presParOf" srcId="{646DFA94-3461-4F5C-B256-ABA727A9510A}" destId="{D2D630EE-C109-4E93-BA07-03321C5EAE52}" srcOrd="10" destOrd="0" presId="urn:microsoft.com/office/officeart/2005/8/layout/vList2"/>
    <dgm:cxn modelId="{B234E56C-1578-41E5-B9A2-E6DB376392EB}" type="presParOf" srcId="{646DFA94-3461-4F5C-B256-ABA727A9510A}" destId="{23F3AF34-2715-49E5-9F52-529EF0CC3006}" srcOrd="11" destOrd="0" presId="urn:microsoft.com/office/officeart/2005/8/layout/vList2"/>
    <dgm:cxn modelId="{F1E51138-9D80-419F-BB72-4E1AF2944BA9}" type="presParOf" srcId="{646DFA94-3461-4F5C-B256-ABA727A9510A}" destId="{3A0457DA-DDB8-4110-925B-CFA3955C25B0}" srcOrd="12" destOrd="0" presId="urn:microsoft.com/office/officeart/2005/8/layout/vList2"/>
    <dgm:cxn modelId="{671C65FA-17D8-482F-B5CC-0610DE58C38F}" type="presParOf" srcId="{646DFA94-3461-4F5C-B256-ABA727A9510A}" destId="{5B4B98BC-F355-4510-8CCF-F032AE7AC684}" srcOrd="1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/>
            <a:t>Keterlibatan</a:t>
          </a:r>
          <a:r>
            <a:rPr lang="en-US" b="1" dirty="0"/>
            <a:t> </a:t>
          </a:r>
          <a:r>
            <a:rPr lang="en-US" b="1" dirty="0" err="1"/>
            <a:t>semua</a:t>
          </a:r>
          <a:r>
            <a:rPr lang="en-US" b="1" dirty="0"/>
            <a:t> </a:t>
          </a:r>
          <a:r>
            <a:rPr lang="en-US" b="1" dirty="0" err="1"/>
            <a:t>pihak</a:t>
          </a:r>
          <a:r>
            <a:rPr lang="en-US" b="1" dirty="0"/>
            <a:t> </a:t>
          </a:r>
          <a:endParaRPr lang="en-US" dirty="0"/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/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/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/>
            <a:t>Seberapa</a:t>
          </a:r>
          <a:r>
            <a:rPr lang="en-US" dirty="0"/>
            <a:t> </a:t>
          </a:r>
          <a:r>
            <a:rPr lang="en-US" dirty="0" err="1"/>
            <a:t>intensif</a:t>
          </a:r>
          <a:r>
            <a:rPr lang="en-US" dirty="0"/>
            <a:t> </a:t>
          </a:r>
          <a:r>
            <a:rPr lang="en-US" dirty="0" err="1"/>
            <a:t>keterlibatan</a:t>
          </a:r>
          <a:r>
            <a:rPr lang="en-US" dirty="0"/>
            <a:t> para </a:t>
          </a:r>
          <a:r>
            <a:rPr lang="en-US" dirty="0" err="1"/>
            <a:t>pemangku</a:t>
          </a:r>
          <a:r>
            <a:rPr lang="en-US" dirty="0"/>
            <a:t> </a:t>
          </a:r>
          <a:r>
            <a:rPr lang="en-US" dirty="0" err="1"/>
            <a:t>kepentingan</a:t>
          </a:r>
          <a:r>
            <a:rPr lang="en-US" dirty="0"/>
            <a:t> </a:t>
          </a:r>
          <a:r>
            <a:rPr lang="en-US" dirty="0" err="1"/>
            <a:t>dalam</a:t>
          </a:r>
          <a:r>
            <a:rPr lang="en-US" dirty="0"/>
            <a:t> </a:t>
          </a:r>
          <a:r>
            <a:rPr lang="en-US" dirty="0" err="1"/>
            <a:t>penyusunan</a:t>
          </a:r>
          <a:r>
            <a:rPr lang="en-US" dirty="0"/>
            <a:t> LED,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merinci</a:t>
          </a:r>
          <a:r>
            <a:rPr lang="en-US" dirty="0"/>
            <a:t> </a:t>
          </a:r>
          <a:r>
            <a:rPr lang="en-US" dirty="0" err="1"/>
            <a:t>keterlibatan</a:t>
          </a:r>
          <a:r>
            <a:rPr lang="en-US" dirty="0"/>
            <a:t> </a:t>
          </a:r>
          <a:r>
            <a:rPr lang="en-US" dirty="0" err="1"/>
            <a:t>aktor</a:t>
          </a:r>
          <a:r>
            <a:rPr lang="en-US" dirty="0"/>
            <a:t> </a:t>
          </a:r>
          <a:r>
            <a:rPr lang="en-US" dirty="0" err="1"/>
            <a:t>kunci</a:t>
          </a:r>
          <a:r>
            <a:rPr lang="en-US" dirty="0"/>
            <a:t>, </a:t>
          </a:r>
          <a:r>
            <a:rPr lang="en-US" dirty="0" err="1"/>
            <a:t>baik</a:t>
          </a:r>
          <a:r>
            <a:rPr lang="en-US" dirty="0"/>
            <a:t> yang </a:t>
          </a:r>
          <a:r>
            <a:rPr lang="en-US" dirty="0" err="1"/>
            <a:t>ada</a:t>
          </a:r>
          <a:r>
            <a:rPr lang="en-US" dirty="0"/>
            <a:t> di </a:t>
          </a:r>
          <a:r>
            <a:rPr lang="en-US" dirty="0" err="1"/>
            <a:t>dalam</a:t>
          </a:r>
          <a:r>
            <a:rPr lang="en-US" dirty="0"/>
            <a:t> </a:t>
          </a:r>
          <a:r>
            <a:rPr lang="en-US" dirty="0" err="1"/>
            <a:t>maupun</a:t>
          </a:r>
          <a:r>
            <a:rPr lang="en-US" dirty="0"/>
            <a:t> di </a:t>
          </a:r>
          <a:r>
            <a:rPr lang="en-US" dirty="0" err="1"/>
            <a:t>luar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.</a:t>
          </a:r>
          <a:endParaRPr lang="en-US" b="0" dirty="0"/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/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/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/>
            <a:t>Keserbacakupan</a:t>
          </a:r>
          <a:r>
            <a:rPr lang="en-US" b="1" dirty="0"/>
            <a:t> </a:t>
          </a:r>
          <a:endParaRPr lang="en-US" dirty="0"/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/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/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/>
            <a:t>Keserbacakupan</a:t>
          </a:r>
          <a:r>
            <a:rPr lang="en-US" dirty="0"/>
            <a:t> LED </a:t>
          </a:r>
          <a:r>
            <a:rPr lang="en-US" dirty="0" err="1"/>
            <a:t>dinilai</a:t>
          </a:r>
          <a:r>
            <a:rPr lang="en-US" dirty="0"/>
            <a:t> </a:t>
          </a:r>
          <a:r>
            <a:rPr lang="en-US" dirty="0" err="1"/>
            <a:t>berdasarkan</a:t>
          </a:r>
          <a:r>
            <a:rPr lang="en-US" dirty="0"/>
            <a:t> </a:t>
          </a:r>
          <a:r>
            <a:rPr lang="en-US" b="1" dirty="0" err="1"/>
            <a:t>kesesuaian</a:t>
          </a:r>
          <a:r>
            <a:rPr lang="en-US" b="1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b="1" dirty="0" err="1"/>
            <a:t>kelengkapan</a:t>
          </a:r>
          <a:r>
            <a:rPr lang="en-US" b="1" dirty="0"/>
            <a:t> </a:t>
          </a:r>
          <a:r>
            <a:rPr lang="en-US" dirty="0" err="1"/>
            <a:t>aspek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isu</a:t>
          </a:r>
          <a:r>
            <a:rPr lang="en-US" dirty="0"/>
            <a:t> </a:t>
          </a:r>
          <a:r>
            <a:rPr lang="en-US" dirty="0" err="1"/>
            <a:t>penting</a:t>
          </a:r>
          <a:r>
            <a:rPr lang="en-US" dirty="0"/>
            <a:t> yang </a:t>
          </a:r>
          <a:r>
            <a:rPr lang="en-US" dirty="0" err="1"/>
            <a:t>diperhatikan</a:t>
          </a:r>
          <a:r>
            <a:rPr lang="en-US" dirty="0"/>
            <a:t>, </a:t>
          </a:r>
          <a:r>
            <a:rPr lang="en-US" dirty="0" err="1"/>
            <a:t>diamati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dianalisis</a:t>
          </a:r>
          <a:r>
            <a:rPr lang="en-US" dirty="0"/>
            <a:t> </a:t>
          </a:r>
          <a:r>
            <a:rPr lang="en-US" dirty="0" err="1"/>
            <a:t>dalam</a:t>
          </a:r>
          <a:r>
            <a:rPr lang="en-US" dirty="0"/>
            <a:t> proses </a:t>
          </a:r>
          <a:r>
            <a:rPr lang="en-US" dirty="0" err="1"/>
            <a:t>penyusunannya</a:t>
          </a:r>
          <a:r>
            <a:rPr lang="en-US" dirty="0"/>
            <a:t>. 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/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/>
        </a:p>
      </dgm:t>
    </dgm:pt>
    <dgm:pt modelId="{489E8178-38B9-4004-ABDE-7EFCA511135D}">
      <dgm:prSet/>
      <dgm:spPr/>
      <dgm:t>
        <a:bodyPr/>
        <a:lstStyle/>
        <a:p>
          <a:pPr rtl="0"/>
          <a:r>
            <a:rPr lang="en-US" b="1" dirty="0" err="1"/>
            <a:t>Kualitas</a:t>
          </a:r>
          <a:r>
            <a:rPr lang="en-US" b="1" dirty="0"/>
            <a:t> Data</a:t>
          </a:r>
          <a:endParaRPr lang="en-US" dirty="0"/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/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/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/>
            <a:t>Kualitas</a:t>
          </a:r>
          <a:r>
            <a:rPr lang="en-US" dirty="0"/>
            <a:t> data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b="1" dirty="0" err="1"/>
            <a:t>cukup</a:t>
          </a:r>
          <a:r>
            <a:rPr lang="en-US" dirty="0"/>
            <a:t> </a:t>
          </a:r>
          <a:r>
            <a:rPr lang="en-US" b="1" dirty="0"/>
            <a:t>(</a:t>
          </a:r>
          <a:r>
            <a:rPr lang="en-US" b="1" i="1" dirty="0"/>
            <a:t>adequate</a:t>
          </a:r>
          <a:r>
            <a:rPr lang="en-US" b="1" dirty="0"/>
            <a:t>)</a:t>
          </a:r>
          <a:r>
            <a:rPr lang="en-US" dirty="0"/>
            <a:t>, </a:t>
          </a:r>
          <a:r>
            <a:rPr lang="en-US" b="1" dirty="0" err="1"/>
            <a:t>akurat</a:t>
          </a:r>
          <a:r>
            <a:rPr lang="en-US" b="1" dirty="0"/>
            <a:t> (</a:t>
          </a:r>
          <a:r>
            <a:rPr lang="en-US" b="1" i="1" dirty="0"/>
            <a:t>accurate</a:t>
          </a:r>
          <a:r>
            <a:rPr lang="en-US" b="1" dirty="0"/>
            <a:t>)</a:t>
          </a:r>
          <a:r>
            <a:rPr lang="en-US" dirty="0"/>
            <a:t>, </a:t>
          </a:r>
          <a:r>
            <a:rPr lang="en-US" b="1" dirty="0" err="1"/>
            <a:t>konsisten</a:t>
          </a:r>
          <a:r>
            <a:rPr lang="en-US" b="1" dirty="0"/>
            <a:t> (</a:t>
          </a:r>
          <a:r>
            <a:rPr lang="en-US" b="1" i="1" dirty="0"/>
            <a:t>consistent</a:t>
          </a:r>
          <a:r>
            <a:rPr lang="en-US" b="1" dirty="0"/>
            <a:t>) </a:t>
          </a:r>
          <a:r>
            <a:rPr lang="en-US" dirty="0" err="1"/>
            <a:t>antara</a:t>
          </a:r>
          <a:r>
            <a:rPr lang="en-US" dirty="0"/>
            <a:t> data </a:t>
          </a:r>
          <a:r>
            <a:rPr lang="en-US" dirty="0" err="1"/>
            <a:t>satu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lainnya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b="1" dirty="0" err="1"/>
            <a:t>sesuai</a:t>
          </a:r>
          <a:r>
            <a:rPr lang="en-US" b="1" dirty="0"/>
            <a:t> (</a:t>
          </a:r>
          <a:r>
            <a:rPr lang="en-US" b="1" i="1" dirty="0"/>
            <a:t>relevant</a:t>
          </a:r>
          <a:r>
            <a:rPr lang="en-US" b="1" dirty="0"/>
            <a:t>)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aspek</a:t>
          </a:r>
          <a:r>
            <a:rPr lang="en-US" dirty="0"/>
            <a:t> 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isu</a:t>
          </a:r>
          <a:r>
            <a:rPr lang="en-US" dirty="0"/>
            <a:t> yang </a:t>
          </a:r>
          <a:r>
            <a:rPr lang="en-US" dirty="0" err="1"/>
            <a:t>dibahas</a:t>
          </a:r>
          <a:r>
            <a:rPr lang="en-US" dirty="0"/>
            <a:t>, </a:t>
          </a:r>
          <a:r>
            <a:rPr lang="en-US" dirty="0" err="1"/>
            <a:t>dalam</a:t>
          </a:r>
          <a:r>
            <a:rPr lang="en-US" dirty="0"/>
            <a:t> </a:t>
          </a:r>
          <a:r>
            <a:rPr lang="en-US" dirty="0" err="1"/>
            <a:t>menjelaskan</a:t>
          </a:r>
          <a:r>
            <a:rPr lang="en-US" dirty="0"/>
            <a:t> </a:t>
          </a:r>
          <a:r>
            <a:rPr lang="en-US" dirty="0" err="1"/>
            <a:t>masing-masing</a:t>
          </a:r>
          <a:r>
            <a:rPr lang="en-US" dirty="0"/>
            <a:t> </a:t>
          </a:r>
          <a:r>
            <a:rPr lang="en-US" dirty="0" err="1"/>
            <a:t>unsur</a:t>
          </a:r>
          <a:r>
            <a:rPr lang="en-US" dirty="0"/>
            <a:t> yang </a:t>
          </a:r>
          <a:r>
            <a:rPr lang="en-US" dirty="0" err="1"/>
            <a:t>ada</a:t>
          </a:r>
          <a:r>
            <a:rPr lang="en-US" dirty="0"/>
            <a:t> </a:t>
          </a:r>
          <a:r>
            <a:rPr lang="en-US" dirty="0" err="1"/>
            <a:t>pada</a:t>
          </a:r>
          <a:r>
            <a:rPr lang="en-US" dirty="0"/>
            <a:t> </a:t>
          </a:r>
          <a:r>
            <a:rPr lang="en-US" dirty="0" err="1"/>
            <a:t>faktor</a:t>
          </a:r>
          <a:r>
            <a:rPr lang="en-US" dirty="0"/>
            <a:t> internal </a:t>
          </a:r>
          <a:r>
            <a:rPr lang="en-US" dirty="0" err="1"/>
            <a:t>maupun</a:t>
          </a:r>
          <a:r>
            <a:rPr lang="en-US" dirty="0"/>
            <a:t>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eksternal</a:t>
          </a:r>
          <a:r>
            <a:rPr lang="en-US" dirty="0"/>
            <a:t>. 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/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/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/>
            <a:t>Kedalaman</a:t>
          </a:r>
          <a:r>
            <a:rPr lang="en-US" b="1" dirty="0"/>
            <a:t> </a:t>
          </a:r>
          <a:r>
            <a:rPr lang="en-US" b="1" dirty="0" err="1"/>
            <a:t>Analisis</a:t>
          </a:r>
          <a:endParaRPr lang="en-US" dirty="0"/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/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/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dirty="0" err="1"/>
            <a:t>Ditunjukkan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b="1" dirty="0" err="1"/>
            <a:t>keterkaitan</a:t>
          </a:r>
          <a:r>
            <a:rPr lang="en-US" b="1" dirty="0"/>
            <a:t> yang </a:t>
          </a:r>
          <a:r>
            <a:rPr lang="en-US" b="1" dirty="0" err="1"/>
            <a:t>jelas</a:t>
          </a:r>
          <a:r>
            <a:rPr lang="en-US" b="1" dirty="0"/>
            <a:t> </a:t>
          </a:r>
          <a:r>
            <a:rPr lang="en-US" dirty="0"/>
            <a:t>(“</a:t>
          </a:r>
          <a:r>
            <a:rPr lang="en-US" dirty="0" err="1"/>
            <a:t>benang</a:t>
          </a:r>
          <a:r>
            <a:rPr lang="en-US" dirty="0"/>
            <a:t> </a:t>
          </a:r>
          <a:r>
            <a:rPr lang="en-US" dirty="0" err="1"/>
            <a:t>merah</a:t>
          </a:r>
          <a:r>
            <a:rPr lang="en-US" dirty="0"/>
            <a:t>”) </a:t>
          </a:r>
          <a:r>
            <a:rPr lang="en-US" dirty="0" err="1"/>
            <a:t>antara</a:t>
          </a:r>
          <a:r>
            <a:rPr lang="en-US" dirty="0"/>
            <a:t>: 1) </a:t>
          </a:r>
          <a:r>
            <a:rPr lang="en-US" dirty="0" err="1"/>
            <a:t>kemampuan</a:t>
          </a:r>
          <a:r>
            <a:rPr lang="en-US" dirty="0"/>
            <a:t> </a:t>
          </a:r>
          <a:r>
            <a:rPr lang="en-US" dirty="0" err="1"/>
            <a:t>menemu</a:t>
          </a:r>
          <a:r>
            <a:rPr lang="en-US" dirty="0"/>
            <a:t> </a:t>
          </a:r>
          <a:r>
            <a:rPr lang="en-US" dirty="0" err="1"/>
            <a:t>kenali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permasalahan</a:t>
          </a:r>
          <a:r>
            <a:rPr lang="en-US" dirty="0"/>
            <a:t> yang </a:t>
          </a:r>
          <a:r>
            <a:rPr lang="en-US" dirty="0" err="1"/>
            <a:t>dihadapi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 </a:t>
          </a:r>
          <a:r>
            <a:rPr lang="en-US" dirty="0" err="1"/>
            <a:t>berdasarkan</a:t>
          </a:r>
          <a:r>
            <a:rPr lang="en-US" dirty="0"/>
            <a:t> data yang </a:t>
          </a:r>
          <a:r>
            <a:rPr lang="en-US" dirty="0" err="1"/>
            <a:t>dicantumkan</a:t>
          </a:r>
          <a:r>
            <a:rPr lang="en-US" dirty="0"/>
            <a:t> </a:t>
          </a:r>
          <a:r>
            <a:rPr lang="en-US" dirty="0" err="1"/>
            <a:t>dalam</a:t>
          </a:r>
          <a:r>
            <a:rPr lang="en-US" dirty="0"/>
            <a:t> LKPT </a:t>
          </a:r>
          <a:r>
            <a:rPr lang="en-US" dirty="0" err="1"/>
            <a:t>dan</a:t>
          </a:r>
          <a:r>
            <a:rPr lang="en-US" dirty="0"/>
            <a:t> data </a:t>
          </a:r>
          <a:r>
            <a:rPr lang="en-US" dirty="0" err="1"/>
            <a:t>pendukung</a:t>
          </a:r>
          <a:r>
            <a:rPr lang="en-US" dirty="0"/>
            <a:t> </a:t>
          </a:r>
          <a:r>
            <a:rPr lang="en-US" dirty="0" err="1"/>
            <a:t>lainnya</a:t>
          </a:r>
          <a:r>
            <a:rPr lang="en-US" dirty="0"/>
            <a:t>; 2) </a:t>
          </a:r>
          <a:r>
            <a:rPr lang="en-US" dirty="0" err="1"/>
            <a:t>kemampuan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mengembangkan</a:t>
          </a:r>
          <a:r>
            <a:rPr lang="en-US" dirty="0"/>
            <a:t> </a:t>
          </a:r>
          <a:r>
            <a:rPr lang="en-US" dirty="0" err="1"/>
            <a:t>rencana</a:t>
          </a:r>
          <a:r>
            <a:rPr lang="en-US" dirty="0"/>
            <a:t> </a:t>
          </a:r>
          <a:r>
            <a:rPr lang="en-US" dirty="0" err="1"/>
            <a:t>perbaikan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menanggulangi</a:t>
          </a:r>
          <a:r>
            <a:rPr lang="en-US" dirty="0"/>
            <a:t> </a:t>
          </a:r>
          <a:r>
            <a:rPr lang="en-US" dirty="0" err="1"/>
            <a:t>permasalahan</a:t>
          </a:r>
          <a:r>
            <a:rPr lang="en-US" dirty="0"/>
            <a:t> </a:t>
          </a:r>
          <a:r>
            <a:rPr lang="en-US" dirty="0" err="1"/>
            <a:t>tersebut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3) </a:t>
          </a:r>
          <a:r>
            <a:rPr lang="en-US" dirty="0" err="1"/>
            <a:t>kemampuan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menentukan</a:t>
          </a:r>
          <a:r>
            <a:rPr lang="en-US" dirty="0"/>
            <a:t> </a:t>
          </a:r>
          <a:r>
            <a:rPr lang="en-US" dirty="0" err="1"/>
            <a:t>prioritas</a:t>
          </a:r>
          <a:r>
            <a:rPr lang="en-US" dirty="0"/>
            <a:t> </a:t>
          </a:r>
          <a:r>
            <a:rPr lang="en-US" dirty="0" err="1"/>
            <a:t>strategis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menggunakan</a:t>
          </a:r>
          <a:r>
            <a:rPr lang="en-US" dirty="0"/>
            <a:t> </a:t>
          </a:r>
          <a:r>
            <a:rPr lang="en-US" dirty="0" err="1"/>
            <a:t>metoda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yang </a:t>
          </a:r>
          <a:r>
            <a:rPr lang="en-US" dirty="0" err="1"/>
            <a:t>relevan</a:t>
          </a:r>
          <a:r>
            <a:rPr lang="en-US" dirty="0"/>
            <a:t>, </a:t>
          </a:r>
          <a:r>
            <a:rPr lang="en-US" dirty="0" err="1"/>
            <a:t>seperti</a:t>
          </a:r>
          <a:r>
            <a:rPr lang="en-US" dirty="0"/>
            <a:t> </a:t>
          </a:r>
          <a:r>
            <a:rPr lang="en-US" b="1" dirty="0"/>
            <a:t>SWOT Analysis</a:t>
          </a:r>
          <a:r>
            <a:rPr lang="en-US" dirty="0"/>
            <a:t> </a:t>
          </a:r>
          <a:r>
            <a:rPr lang="en-US" dirty="0" err="1"/>
            <a:t>maupun</a:t>
          </a:r>
          <a:r>
            <a:rPr lang="en-US" dirty="0"/>
            <a:t> </a:t>
          </a:r>
          <a:r>
            <a:rPr lang="en-US" dirty="0" err="1"/>
            <a:t>metode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lainnya</a:t>
          </a:r>
          <a:r>
            <a:rPr lang="en-US" dirty="0"/>
            <a:t>.</a:t>
          </a: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/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/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/>
            <a:t>Pendekatan</a:t>
          </a:r>
          <a:r>
            <a:rPr lang="en-US" b="1" dirty="0"/>
            <a:t> </a:t>
          </a:r>
          <a:r>
            <a:rPr lang="en-US" b="1" dirty="0" err="1"/>
            <a:t>Inovatif</a:t>
          </a:r>
          <a:r>
            <a:rPr lang="en-US" b="1" dirty="0"/>
            <a:t> </a:t>
          </a:r>
          <a:r>
            <a:rPr lang="en-US" b="1" dirty="0" err="1"/>
            <a:t>dan</a:t>
          </a:r>
          <a:r>
            <a:rPr lang="en-US" b="1" dirty="0"/>
            <a:t> </a:t>
          </a:r>
          <a:r>
            <a:rPr lang="en-US" b="1" dirty="0" err="1"/>
            <a:t>Kreatif</a:t>
          </a:r>
          <a:endParaRPr lang="en-US" dirty="0"/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/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/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 err="1"/>
            <a:t>Adalah</a:t>
          </a:r>
          <a:r>
            <a:rPr lang="en-US" dirty="0"/>
            <a:t> </a:t>
          </a:r>
          <a:r>
            <a:rPr lang="en-US" dirty="0" err="1"/>
            <a:t>penggunaan</a:t>
          </a:r>
          <a:r>
            <a:rPr lang="en-US" dirty="0"/>
            <a:t> </a:t>
          </a:r>
          <a:r>
            <a:rPr lang="en-US" dirty="0" err="1"/>
            <a:t>teknik</a:t>
          </a:r>
          <a:r>
            <a:rPr lang="en-US" dirty="0"/>
            <a:t> yang </a:t>
          </a:r>
          <a:r>
            <a:rPr lang="en-US" dirty="0" err="1"/>
            <a:t>mutakhir</a:t>
          </a:r>
          <a:r>
            <a:rPr lang="en-US" dirty="0"/>
            <a:t>, </a:t>
          </a:r>
          <a:r>
            <a:rPr lang="en-US" dirty="0" err="1"/>
            <a:t>bervariasi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relevan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menghimpun</a:t>
          </a:r>
          <a:r>
            <a:rPr lang="en-US" dirty="0"/>
            <a:t>, </a:t>
          </a:r>
          <a:r>
            <a:rPr lang="en-US" dirty="0" err="1"/>
            <a:t>mengolah</a:t>
          </a:r>
          <a:r>
            <a:rPr lang="en-US" dirty="0"/>
            <a:t>, </a:t>
          </a:r>
          <a:r>
            <a:rPr lang="en-US" dirty="0" err="1"/>
            <a:t>menganalisis</a:t>
          </a:r>
          <a:r>
            <a:rPr lang="en-US" dirty="0"/>
            <a:t>, </a:t>
          </a:r>
          <a:r>
            <a:rPr lang="en-US" dirty="0" err="1"/>
            <a:t>menginterpretasikan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menyajikan</a:t>
          </a:r>
          <a:r>
            <a:rPr lang="en-US" dirty="0"/>
            <a:t> data agar LED </a:t>
          </a:r>
          <a:r>
            <a:rPr lang="en-US" dirty="0" err="1"/>
            <a:t>dan</a:t>
          </a:r>
          <a:r>
            <a:rPr lang="en-US" dirty="0"/>
            <a:t> LKPT </a:t>
          </a:r>
          <a:r>
            <a:rPr lang="en-US" dirty="0" err="1"/>
            <a:t>lebih</a:t>
          </a:r>
          <a:r>
            <a:rPr lang="en-US" dirty="0"/>
            <a:t> </a:t>
          </a:r>
          <a:r>
            <a:rPr lang="en-US" dirty="0" err="1"/>
            <a:t>mudah</a:t>
          </a:r>
          <a:r>
            <a:rPr lang="en-US" dirty="0"/>
            <a:t> </a:t>
          </a:r>
          <a:r>
            <a:rPr lang="en-US" dirty="0" err="1"/>
            <a:t>dipahami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lebih</a:t>
          </a:r>
          <a:r>
            <a:rPr lang="en-US" dirty="0"/>
            <a:t> </a:t>
          </a:r>
          <a:r>
            <a:rPr lang="en-US" dirty="0" err="1"/>
            <a:t>baik</a:t>
          </a:r>
          <a:r>
            <a:rPr lang="en-US" dirty="0"/>
            <a:t>.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/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/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/>
            <a:t>Rencana</a:t>
          </a:r>
          <a:r>
            <a:rPr lang="en-US" b="1" dirty="0"/>
            <a:t> </a:t>
          </a:r>
          <a:r>
            <a:rPr lang="en-US" b="1" dirty="0" err="1"/>
            <a:t>Pengembangan</a:t>
          </a:r>
          <a:endParaRPr lang="en-US" dirty="0"/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/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/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/>
            <a:t>Kejujuran</a:t>
          </a:r>
          <a:endParaRPr lang="en-US" dirty="0"/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/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/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/>
            <a:t>Adalah</a:t>
          </a:r>
          <a:r>
            <a:rPr lang="en-US" dirty="0"/>
            <a:t> </a:t>
          </a:r>
          <a:r>
            <a:rPr lang="en-US" dirty="0" err="1"/>
            <a:t>gambaran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global, </a:t>
          </a:r>
          <a:r>
            <a:rPr lang="en-US" dirty="0" err="1"/>
            <a:t>ringkas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jelas</a:t>
          </a:r>
          <a:r>
            <a:rPr lang="en-US" dirty="0"/>
            <a:t> </a:t>
          </a:r>
          <a:r>
            <a:rPr lang="en-US" dirty="0" err="1"/>
            <a:t>tentang</a:t>
          </a:r>
          <a:r>
            <a:rPr lang="en-US" dirty="0"/>
            <a:t> </a:t>
          </a:r>
          <a:r>
            <a:rPr lang="en-US" dirty="0" err="1"/>
            <a:t>rencana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, </a:t>
          </a:r>
          <a:r>
            <a:rPr lang="en-US" dirty="0" err="1"/>
            <a:t>baik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perbaikan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kelemahan</a:t>
          </a:r>
          <a:r>
            <a:rPr lang="en-US" dirty="0"/>
            <a:t> yang </a:t>
          </a:r>
          <a:r>
            <a:rPr lang="en-US" dirty="0" err="1"/>
            <a:t>berhasil</a:t>
          </a:r>
          <a:r>
            <a:rPr lang="en-US" dirty="0"/>
            <a:t> </a:t>
          </a:r>
          <a:r>
            <a:rPr lang="en-US" dirty="0" err="1"/>
            <a:t>diidentifikasi</a:t>
          </a:r>
          <a:r>
            <a:rPr lang="en-US" dirty="0"/>
            <a:t> </a:t>
          </a:r>
          <a:r>
            <a:rPr lang="en-US" dirty="0" err="1"/>
            <a:t>maupun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mendapat</a:t>
          </a:r>
          <a:r>
            <a:rPr lang="en-US" dirty="0"/>
            <a:t> </a:t>
          </a:r>
          <a:r>
            <a:rPr lang="en-US" dirty="0" err="1"/>
            <a:t>keunggulan</a:t>
          </a:r>
          <a:r>
            <a:rPr lang="en-US" dirty="0"/>
            <a:t> </a:t>
          </a:r>
          <a:r>
            <a:rPr lang="en-US" dirty="0" err="1"/>
            <a:t>kompetitif</a:t>
          </a:r>
          <a:r>
            <a:rPr lang="en-US" dirty="0"/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/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/>
        </a:p>
      </dgm:t>
    </dgm:pt>
    <dgm:pt modelId="{1AF54BCD-DCF4-4C18-9AB3-ECA1F57D8892}">
      <dgm:prSet/>
      <dgm:spPr/>
      <dgm:t>
        <a:bodyPr/>
        <a:lstStyle/>
        <a:p>
          <a:r>
            <a:rPr lang="en-US" dirty="0" err="1"/>
            <a:t>Evaluasi</a:t>
          </a:r>
          <a:r>
            <a:rPr lang="en-US" dirty="0"/>
            <a:t> </a:t>
          </a:r>
          <a:r>
            <a:rPr lang="en-US" dirty="0" err="1"/>
            <a:t>diri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jujur</a:t>
          </a:r>
          <a:r>
            <a:rPr lang="en-US" dirty="0"/>
            <a:t>, </a:t>
          </a:r>
          <a:r>
            <a:rPr lang="en-US" dirty="0" err="1"/>
            <a:t>dengan</a:t>
          </a:r>
          <a:r>
            <a:rPr lang="en-US" dirty="0"/>
            <a:t> data </a:t>
          </a:r>
          <a:r>
            <a:rPr lang="en-US" dirty="0" err="1"/>
            <a:t>riil</a:t>
          </a:r>
          <a:r>
            <a:rPr lang="en-US" dirty="0"/>
            <a:t> yang </a:t>
          </a:r>
          <a:r>
            <a:rPr lang="en-US" dirty="0" err="1"/>
            <a:t>dipunyai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. </a:t>
          </a:r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/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/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7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7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7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7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7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7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7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6" presStyleCnt="7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6" presStyleCnt="7">
        <dgm:presLayoutVars>
          <dgm:bulletEnabled val="1"/>
        </dgm:presLayoutVars>
      </dgm:prSet>
      <dgm:spPr/>
    </dgm:pt>
  </dgm:ptLst>
  <dgm:cxnLst>
    <dgm:cxn modelId="{DC70010E-BF2D-43B6-864C-435F96139776}" type="presOf" srcId="{C487581C-005D-430B-937C-F362DD2B43CC}" destId="{BB10665E-3681-48AF-8D13-2B8A0C41A91D}" srcOrd="0" destOrd="0" presId="urn:microsoft.com/office/officeart/2005/8/layout/vList2"/>
    <dgm:cxn modelId="{51B4CF19-6E00-4EE7-BA9F-4742C859FDC4}" type="presOf" srcId="{E973707A-9B0D-4141-9A4E-A1DE3E432894}" destId="{3A0457DA-DDB8-4110-925B-CFA3955C25B0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15EC1536-C10B-4475-AD4B-AF8F765BEE47}" type="presOf" srcId="{1AF54BCD-DCF4-4C18-9AB3-ECA1F57D8892}" destId="{5B4B98BC-F355-4510-8CCF-F032AE7AC684}" srcOrd="0" destOrd="0" presId="urn:microsoft.com/office/officeart/2005/8/layout/vList2"/>
    <dgm:cxn modelId="{4A7EC038-3B9F-4E22-9038-4C6880B9C022}" type="presOf" srcId="{D4E3E2BC-E1FC-4A7B-961E-2F587B2B0B6F}" destId="{EC95F453-F64D-43CF-93BF-7EB0427E952A}" srcOrd="0" destOrd="0" presId="urn:microsoft.com/office/officeart/2005/8/layout/vList2"/>
    <dgm:cxn modelId="{0512945F-D81F-4639-9073-8713D7415456}" type="presOf" srcId="{AC004A76-C47A-4985-977E-F786F3E662A8}" destId="{F7AFCEDC-DACF-487F-B7ED-E0728F7D7B31}" srcOrd="0" destOrd="0" presId="urn:microsoft.com/office/officeart/2005/8/layout/vList2"/>
    <dgm:cxn modelId="{25B84161-8DD2-4173-BD43-3CAD3A3EDB65}" type="presOf" srcId="{489E8178-38B9-4004-ABDE-7EFCA511135D}" destId="{0C6250E1-16C7-4468-9673-D02DD1169685}" srcOrd="0" destOrd="0" presId="urn:microsoft.com/office/officeart/2005/8/layout/vList2"/>
    <dgm:cxn modelId="{C39CAC6F-31D1-4006-BDBE-46AA254A27AC}" srcId="{03E037EB-70E4-4487-87F8-735C98E42FA2}" destId="{E973707A-9B0D-4141-9A4E-A1DE3E432894}" srcOrd="6" destOrd="0" parTransId="{F1ED6F88-FFFC-4DE0-B00D-DED7F109DD83}" sibTransId="{F95A84A8-778D-420D-B6DD-392044ABF5C0}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50336754-4D22-47C2-94B8-8C7176C89411}" type="presOf" srcId="{03E037EB-70E4-4487-87F8-735C98E42FA2}" destId="{646DFA94-3461-4F5C-B256-ABA727A9510A}" srcOrd="0" destOrd="0" presId="urn:microsoft.com/office/officeart/2005/8/layout/vList2"/>
    <dgm:cxn modelId="{E16C4A76-F415-4B73-A201-F28603FD3FF6}" type="presOf" srcId="{BF64CC27-FD5E-4CCC-8AB1-0BA352B162E4}" destId="{A730551C-AD14-47EA-8567-2FF41910E193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2A66798A-F2CE-4608-9DC8-AA4B4F4F01C7}" type="presOf" srcId="{DF1AA189-DE56-4899-82F1-BBAA4A7CAA49}" destId="{D2D630EE-C109-4E93-BA07-03321C5EAE52}" srcOrd="0" destOrd="0" presId="urn:microsoft.com/office/officeart/2005/8/layout/vList2"/>
    <dgm:cxn modelId="{7EB7369A-9401-4FF0-8682-E9F2FE4ABB5C}" type="presOf" srcId="{62D0B233-7941-45DF-965D-76C035B08835}" destId="{B743F4D8-190D-4A42-998B-34D5037B107C}" srcOrd="0" destOrd="0" presId="urn:microsoft.com/office/officeart/2005/8/layout/vList2"/>
    <dgm:cxn modelId="{DD1FBB9A-529A-4347-9BA3-BB25BE5A44F8}" type="presOf" srcId="{D940A34E-2E46-4615-94B9-D998A3085696}" destId="{2DEDA631-A163-4BBA-9953-02E40868F95B}" srcOrd="0" destOrd="0" presId="urn:microsoft.com/office/officeart/2005/8/layout/vList2"/>
    <dgm:cxn modelId="{F68DEA9B-696B-48E5-A011-AD9F71B29F21}" type="presOf" srcId="{19A39D42-6085-4EFA-BCD6-32FF9BA2B3CA}" destId="{D6978E3E-6F50-4722-857B-924D7D7BF191}" srcOrd="0" destOrd="0" presId="urn:microsoft.com/office/officeart/2005/8/layout/vList2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873C5DAA-E1DD-4D2A-8027-7BBCF97413B3}" type="presOf" srcId="{F57E9E73-A8B8-47A2-8E84-9AD21A984C92}" destId="{9DC30CB3-5443-4E4F-8798-717384E476F7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CF2F83C3-6297-42AA-907E-AD68B0C686EB}" type="presOf" srcId="{16D16AA4-869D-4C19-921F-BF1164470351}" destId="{23F3AF34-2715-49E5-9F52-529EF0CC3006}" srcOrd="0" destOrd="0" presId="urn:microsoft.com/office/officeart/2005/8/layout/vList2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B609E1E2-770A-4A7C-8F5D-7AC48C96C4E6}" type="presOf" srcId="{DD2B1AB2-1DE7-407C-9008-2F1CB47717DB}" destId="{7438BCAD-2F7D-41A1-8E95-AE8439AF2BF6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F1A2224D-25EA-4175-903D-3AC1FB014DA0}" type="presParOf" srcId="{646DFA94-3461-4F5C-B256-ABA727A9510A}" destId="{EC95F453-F64D-43CF-93BF-7EB0427E952A}" srcOrd="0" destOrd="0" presId="urn:microsoft.com/office/officeart/2005/8/layout/vList2"/>
    <dgm:cxn modelId="{F64C9A7C-FFF3-455B-9018-9A952A3A9798}" type="presParOf" srcId="{646DFA94-3461-4F5C-B256-ABA727A9510A}" destId="{9DC30CB3-5443-4E4F-8798-717384E476F7}" srcOrd="1" destOrd="0" presId="urn:microsoft.com/office/officeart/2005/8/layout/vList2"/>
    <dgm:cxn modelId="{7C1CBC91-46B0-4594-B612-8487A083F277}" type="presParOf" srcId="{646DFA94-3461-4F5C-B256-ABA727A9510A}" destId="{BB10665E-3681-48AF-8D13-2B8A0C41A91D}" srcOrd="2" destOrd="0" presId="urn:microsoft.com/office/officeart/2005/8/layout/vList2"/>
    <dgm:cxn modelId="{902D4C6B-A889-4498-80D5-427D491C3724}" type="presParOf" srcId="{646DFA94-3461-4F5C-B256-ABA727A9510A}" destId="{B743F4D8-190D-4A42-998B-34D5037B107C}" srcOrd="3" destOrd="0" presId="urn:microsoft.com/office/officeart/2005/8/layout/vList2"/>
    <dgm:cxn modelId="{CE40EC9C-F200-4ABC-AD21-E0C1B6337037}" type="presParOf" srcId="{646DFA94-3461-4F5C-B256-ABA727A9510A}" destId="{0C6250E1-16C7-4468-9673-D02DD1169685}" srcOrd="4" destOrd="0" presId="urn:microsoft.com/office/officeart/2005/8/layout/vList2"/>
    <dgm:cxn modelId="{2AF8ACFD-89DC-4BB5-BE6C-546BF5A67F62}" type="presParOf" srcId="{646DFA94-3461-4F5C-B256-ABA727A9510A}" destId="{7438BCAD-2F7D-41A1-8E95-AE8439AF2BF6}" srcOrd="5" destOrd="0" presId="urn:microsoft.com/office/officeart/2005/8/layout/vList2"/>
    <dgm:cxn modelId="{BF64644B-41D4-4798-AC9A-0BEC972367F8}" type="presParOf" srcId="{646DFA94-3461-4F5C-B256-ABA727A9510A}" destId="{D6978E3E-6F50-4722-857B-924D7D7BF191}" srcOrd="6" destOrd="0" presId="urn:microsoft.com/office/officeart/2005/8/layout/vList2"/>
    <dgm:cxn modelId="{626D6180-579C-4147-813D-410699ECA15A}" type="presParOf" srcId="{646DFA94-3461-4F5C-B256-ABA727A9510A}" destId="{F7AFCEDC-DACF-487F-B7ED-E0728F7D7B31}" srcOrd="7" destOrd="0" presId="urn:microsoft.com/office/officeart/2005/8/layout/vList2"/>
    <dgm:cxn modelId="{34C88A43-6DDA-422D-8EE6-EB3E8B77021B}" type="presParOf" srcId="{646DFA94-3461-4F5C-B256-ABA727A9510A}" destId="{2DEDA631-A163-4BBA-9953-02E40868F95B}" srcOrd="8" destOrd="0" presId="urn:microsoft.com/office/officeart/2005/8/layout/vList2"/>
    <dgm:cxn modelId="{D9F59245-D8F8-41BC-96FB-99C688C3CD51}" type="presParOf" srcId="{646DFA94-3461-4F5C-B256-ABA727A9510A}" destId="{A730551C-AD14-47EA-8567-2FF41910E193}" srcOrd="9" destOrd="0" presId="urn:microsoft.com/office/officeart/2005/8/layout/vList2"/>
    <dgm:cxn modelId="{C4C7202C-4D62-4A8C-A2A1-220050C0F9A9}" type="presParOf" srcId="{646DFA94-3461-4F5C-B256-ABA727A9510A}" destId="{D2D630EE-C109-4E93-BA07-03321C5EAE52}" srcOrd="10" destOrd="0" presId="urn:microsoft.com/office/officeart/2005/8/layout/vList2"/>
    <dgm:cxn modelId="{7C204317-0131-4847-BD85-F25B608E27BE}" type="presParOf" srcId="{646DFA94-3461-4F5C-B256-ABA727A9510A}" destId="{23F3AF34-2715-49E5-9F52-529EF0CC3006}" srcOrd="11" destOrd="0" presId="urn:microsoft.com/office/officeart/2005/8/layout/vList2"/>
    <dgm:cxn modelId="{FB761C79-E92C-4D86-94A7-1A2A07E4F7A5}" type="presParOf" srcId="{646DFA94-3461-4F5C-B256-ABA727A9510A}" destId="{3A0457DA-DDB8-4110-925B-CFA3955C25B0}" srcOrd="12" destOrd="0" presId="urn:microsoft.com/office/officeart/2005/8/layout/vList2"/>
    <dgm:cxn modelId="{B5F8DD53-CB5C-4DB1-B17E-8D8823F2A45A}" type="presParOf" srcId="{646DFA94-3461-4F5C-B256-ABA727A9510A}" destId="{5B4B98BC-F355-4510-8CCF-F032AE7AC684}" srcOrd="1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/>
            <a:t>Latar</a:t>
          </a:r>
          <a:r>
            <a:rPr lang="en-US" b="1" dirty="0"/>
            <a:t> </a:t>
          </a:r>
          <a:r>
            <a:rPr lang="en-US" b="1" dirty="0" err="1"/>
            <a:t>Belakang</a:t>
          </a:r>
          <a:endParaRPr lang="en-US" dirty="0"/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/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/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/>
            <a:t>Memuat</a:t>
          </a:r>
          <a:r>
            <a:rPr lang="en-US" dirty="0"/>
            <a:t> </a:t>
          </a:r>
          <a:r>
            <a:rPr lang="en-US" dirty="0" err="1"/>
            <a:t>dasar</a:t>
          </a:r>
          <a:r>
            <a:rPr lang="en-US" dirty="0"/>
            <a:t> </a:t>
          </a:r>
          <a:r>
            <a:rPr lang="en-US" dirty="0" err="1"/>
            <a:t>penyusunan</a:t>
          </a:r>
          <a:r>
            <a:rPr lang="en-US" dirty="0"/>
            <a:t>, </a:t>
          </a:r>
          <a:r>
            <a:rPr lang="en-US" dirty="0" err="1"/>
            <a:t>tim</a:t>
          </a:r>
          <a:r>
            <a:rPr lang="en-US" dirty="0"/>
            <a:t> </a:t>
          </a:r>
          <a:r>
            <a:rPr lang="en-US" dirty="0" err="1"/>
            <a:t>penyusun</a:t>
          </a:r>
          <a:r>
            <a:rPr lang="en-US" dirty="0"/>
            <a:t> </a:t>
          </a:r>
          <a:r>
            <a:rPr lang="en-US" b="0" dirty="0" err="1"/>
            <a:t>dan</a:t>
          </a:r>
          <a:r>
            <a:rPr lang="en-US" b="0" dirty="0"/>
            <a:t> </a:t>
          </a:r>
          <a:r>
            <a:rPr lang="en-US" b="0" dirty="0" err="1"/>
            <a:t>tanggung</a:t>
          </a:r>
          <a:r>
            <a:rPr lang="en-US" b="0" dirty="0"/>
            <a:t> </a:t>
          </a:r>
          <a:r>
            <a:rPr lang="en-US" b="0" dirty="0" err="1"/>
            <a:t>jawabnya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mekanisme</a:t>
          </a:r>
          <a:r>
            <a:rPr lang="en-US" dirty="0"/>
            <a:t> </a:t>
          </a:r>
          <a:r>
            <a:rPr lang="en-US" dirty="0" err="1"/>
            <a:t>kerja</a:t>
          </a:r>
          <a:r>
            <a:rPr lang="en-US" dirty="0"/>
            <a:t> </a:t>
          </a:r>
          <a:r>
            <a:rPr lang="en-US" dirty="0" err="1"/>
            <a:t>penyusunan</a:t>
          </a:r>
          <a:r>
            <a:rPr lang="en-US" dirty="0"/>
            <a:t> LED.</a:t>
          </a:r>
          <a:endParaRPr lang="en-US" b="0" dirty="0"/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/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/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/>
            <a:t>Kondisi</a:t>
          </a:r>
          <a:r>
            <a:rPr lang="en-US" b="1" dirty="0"/>
            <a:t> </a:t>
          </a:r>
          <a:r>
            <a:rPr lang="en-US" b="1" dirty="0" err="1"/>
            <a:t>Eksternal</a:t>
          </a:r>
          <a:endParaRPr lang="en-US" dirty="0"/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/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/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/>
            <a:t>Terdiri</a:t>
          </a:r>
          <a:r>
            <a:rPr lang="en-US" dirty="0"/>
            <a:t> </a:t>
          </a:r>
          <a:r>
            <a:rPr lang="en-US" dirty="0" err="1"/>
            <a:t>dari</a:t>
          </a:r>
          <a:r>
            <a:rPr lang="en-US" dirty="0"/>
            <a:t> </a:t>
          </a:r>
          <a:r>
            <a:rPr lang="en-US" dirty="0" err="1"/>
            <a:t>lingkungan</a:t>
          </a:r>
          <a:r>
            <a:rPr lang="en-US" dirty="0"/>
            <a:t> </a:t>
          </a:r>
          <a:r>
            <a:rPr lang="en-US" dirty="0" err="1"/>
            <a:t>makro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lingkungan</a:t>
          </a:r>
          <a:r>
            <a:rPr lang="en-US" dirty="0"/>
            <a:t> </a:t>
          </a:r>
          <a:r>
            <a:rPr lang="en-US" dirty="0" err="1"/>
            <a:t>mikro</a:t>
          </a:r>
          <a:r>
            <a:rPr lang="en-US" dirty="0"/>
            <a:t> </a:t>
          </a:r>
          <a:r>
            <a:rPr lang="en-US" dirty="0" err="1"/>
            <a:t>ditingkat</a:t>
          </a:r>
          <a:r>
            <a:rPr lang="en-US" dirty="0"/>
            <a:t> </a:t>
          </a:r>
          <a:r>
            <a:rPr lang="en-US" dirty="0" err="1"/>
            <a:t>lokal</a:t>
          </a:r>
          <a:r>
            <a:rPr lang="en-US" dirty="0"/>
            <a:t>, </a:t>
          </a:r>
          <a:r>
            <a:rPr lang="en-US" dirty="0" err="1"/>
            <a:t>nasional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internasional</a:t>
          </a:r>
          <a:r>
            <a:rPr lang="en-US" dirty="0"/>
            <a:t>. </a:t>
          </a:r>
          <a:r>
            <a:rPr lang="en-US" dirty="0" err="1"/>
            <a:t>Lingk</a:t>
          </a:r>
          <a:r>
            <a:rPr lang="en-US" dirty="0"/>
            <a:t>. </a:t>
          </a:r>
          <a:r>
            <a:rPr lang="en-US" dirty="0" err="1"/>
            <a:t>makro</a:t>
          </a:r>
          <a:r>
            <a:rPr lang="en-US" dirty="0"/>
            <a:t>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aspek</a:t>
          </a:r>
          <a:r>
            <a:rPr lang="en-US" dirty="0"/>
            <a:t> </a:t>
          </a:r>
          <a:r>
            <a:rPr lang="en-US" dirty="0" err="1"/>
            <a:t>politik</a:t>
          </a:r>
          <a:r>
            <a:rPr lang="en-US" dirty="0"/>
            <a:t>, </a:t>
          </a:r>
          <a:r>
            <a:rPr lang="en-US" dirty="0" err="1"/>
            <a:t>ekonomi</a:t>
          </a:r>
          <a:r>
            <a:rPr lang="en-US" dirty="0"/>
            <a:t>, </a:t>
          </a:r>
          <a:r>
            <a:rPr lang="en-US" dirty="0" err="1"/>
            <a:t>kebijakan</a:t>
          </a:r>
          <a:r>
            <a:rPr lang="en-US" dirty="0"/>
            <a:t>, </a:t>
          </a:r>
          <a:r>
            <a:rPr lang="en-US" dirty="0" err="1"/>
            <a:t>sosial</a:t>
          </a:r>
          <a:r>
            <a:rPr lang="en-US" dirty="0"/>
            <a:t>, </a:t>
          </a:r>
          <a:r>
            <a:rPr lang="en-US" dirty="0" err="1"/>
            <a:t>budaya</a:t>
          </a:r>
          <a:r>
            <a:rPr lang="en-US" dirty="0"/>
            <a:t>, </a:t>
          </a:r>
          <a:r>
            <a:rPr lang="en-US" dirty="0" err="1"/>
            <a:t>perkembangan</a:t>
          </a:r>
          <a:r>
            <a:rPr lang="en-US" dirty="0"/>
            <a:t> IPTEKS. </a:t>
          </a:r>
          <a:r>
            <a:rPr lang="en-US" dirty="0" err="1"/>
            <a:t>Lingk</a:t>
          </a:r>
          <a:r>
            <a:rPr lang="en-US" dirty="0"/>
            <a:t>. </a:t>
          </a:r>
          <a:r>
            <a:rPr lang="en-US" dirty="0" err="1"/>
            <a:t>mikro</a:t>
          </a:r>
          <a:r>
            <a:rPr lang="en-US" dirty="0"/>
            <a:t>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aspek</a:t>
          </a:r>
          <a:r>
            <a:rPr lang="en-US" dirty="0"/>
            <a:t> </a:t>
          </a:r>
          <a:r>
            <a:rPr lang="en-US" dirty="0" err="1"/>
            <a:t>pesaing</a:t>
          </a:r>
          <a:r>
            <a:rPr lang="en-US" dirty="0"/>
            <a:t>, </a:t>
          </a:r>
          <a:r>
            <a:rPr lang="en-US" dirty="0" err="1"/>
            <a:t>pengguna</a:t>
          </a:r>
          <a:r>
            <a:rPr lang="en-US" dirty="0"/>
            <a:t> </a:t>
          </a:r>
          <a:r>
            <a:rPr lang="en-US" dirty="0" err="1"/>
            <a:t>lulusan</a:t>
          </a:r>
          <a:r>
            <a:rPr lang="en-US" dirty="0"/>
            <a:t>, </a:t>
          </a:r>
          <a:r>
            <a:rPr lang="en-US" dirty="0" err="1"/>
            <a:t>sumber</a:t>
          </a:r>
          <a:r>
            <a:rPr lang="en-US" dirty="0"/>
            <a:t> </a:t>
          </a:r>
          <a:r>
            <a:rPr lang="en-US" dirty="0" err="1"/>
            <a:t>calon</a:t>
          </a:r>
          <a:r>
            <a:rPr lang="en-US" dirty="0"/>
            <a:t> </a:t>
          </a:r>
          <a:r>
            <a:rPr lang="en-US" dirty="0" err="1"/>
            <a:t>mahasiswa</a:t>
          </a:r>
          <a:r>
            <a:rPr lang="en-US" dirty="0"/>
            <a:t>, </a:t>
          </a:r>
          <a:r>
            <a:rPr lang="en-US" dirty="0" err="1"/>
            <a:t>sumber</a:t>
          </a:r>
          <a:r>
            <a:rPr lang="en-US" dirty="0"/>
            <a:t> </a:t>
          </a:r>
          <a:r>
            <a:rPr lang="en-US" dirty="0" err="1"/>
            <a:t>calon</a:t>
          </a:r>
          <a:r>
            <a:rPr lang="en-US" dirty="0"/>
            <a:t> </a:t>
          </a:r>
          <a:r>
            <a:rPr lang="en-US" dirty="0" err="1"/>
            <a:t>dosen</a:t>
          </a:r>
          <a:r>
            <a:rPr lang="en-US" dirty="0"/>
            <a:t>, </a:t>
          </a:r>
          <a:r>
            <a:rPr lang="en-US" dirty="0" err="1"/>
            <a:t>sumber</a:t>
          </a:r>
          <a:r>
            <a:rPr lang="en-US" dirty="0"/>
            <a:t> </a:t>
          </a:r>
          <a:r>
            <a:rPr lang="en-US" dirty="0" err="1"/>
            <a:t>tendik</a:t>
          </a:r>
          <a:r>
            <a:rPr lang="en-US" dirty="0"/>
            <a:t>, e-Learning, pend. </a:t>
          </a:r>
          <a:r>
            <a:rPr lang="en-US" dirty="0" err="1"/>
            <a:t>jarak</a:t>
          </a:r>
          <a:r>
            <a:rPr lang="en-US" dirty="0"/>
            <a:t> </a:t>
          </a:r>
          <a:r>
            <a:rPr lang="en-US" dirty="0" err="1"/>
            <a:t>jauh</a:t>
          </a:r>
          <a:r>
            <a:rPr lang="en-US" dirty="0"/>
            <a:t>, </a:t>
          </a:r>
          <a:r>
            <a:rPr lang="en-US" i="1" dirty="0"/>
            <a:t>Open Course Ware</a:t>
          </a:r>
          <a:r>
            <a:rPr lang="en-US" dirty="0"/>
            <a:t>, </a:t>
          </a:r>
          <a:r>
            <a:rPr lang="en-US" dirty="0" err="1"/>
            <a:t>kebutuhan</a:t>
          </a:r>
          <a:r>
            <a:rPr lang="en-US" dirty="0"/>
            <a:t> DUDI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masyarakat</a:t>
          </a:r>
          <a:r>
            <a:rPr lang="en-US" dirty="0"/>
            <a:t>, </a:t>
          </a:r>
          <a:r>
            <a:rPr lang="en-US" dirty="0" err="1"/>
            <a:t>mitra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aliansi</a:t>
          </a:r>
          <a:r>
            <a:rPr lang="en-US" dirty="0"/>
            <a:t>. 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/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/>
        </a:p>
      </dgm:t>
    </dgm:pt>
    <dgm:pt modelId="{489E8178-38B9-4004-ABDE-7EFCA511135D}">
      <dgm:prSet/>
      <dgm:spPr/>
      <dgm:t>
        <a:bodyPr/>
        <a:lstStyle/>
        <a:p>
          <a:pPr rtl="0"/>
          <a:r>
            <a:rPr lang="en-US" b="1" dirty="0" err="1"/>
            <a:t>Profil</a:t>
          </a:r>
          <a:r>
            <a:rPr lang="en-US" b="1" dirty="0"/>
            <a:t> </a:t>
          </a:r>
          <a:r>
            <a:rPr lang="en-US" b="1" dirty="0" err="1"/>
            <a:t>Institusi</a:t>
          </a:r>
          <a:endParaRPr lang="en-US" dirty="0"/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/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/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/>
            <a:t>Berisi</a:t>
          </a:r>
          <a:r>
            <a:rPr lang="en-US" dirty="0"/>
            <a:t> </a:t>
          </a:r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sejarah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, </a:t>
          </a:r>
          <a:r>
            <a:rPr lang="en-US" dirty="0" err="1"/>
            <a:t>visi</a:t>
          </a:r>
          <a:r>
            <a:rPr lang="en-US" dirty="0"/>
            <a:t>, </a:t>
          </a:r>
          <a:r>
            <a:rPr lang="en-US" dirty="0" err="1"/>
            <a:t>misi</a:t>
          </a:r>
          <a:r>
            <a:rPr lang="en-US" dirty="0"/>
            <a:t>, </a:t>
          </a:r>
          <a:r>
            <a:rPr lang="en-US" dirty="0" err="1"/>
            <a:t>tujuan</a:t>
          </a:r>
          <a:r>
            <a:rPr lang="en-US" dirty="0"/>
            <a:t>, </a:t>
          </a:r>
          <a:r>
            <a:rPr lang="en-US" dirty="0" err="1"/>
            <a:t>sasaran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tata</a:t>
          </a:r>
          <a:r>
            <a:rPr lang="en-US" dirty="0"/>
            <a:t> </a:t>
          </a:r>
          <a:r>
            <a:rPr lang="en-US" dirty="0" err="1"/>
            <a:t>nilai</a:t>
          </a:r>
          <a:r>
            <a:rPr lang="en-US" dirty="0"/>
            <a:t>, </a:t>
          </a:r>
          <a:r>
            <a:rPr lang="en-US" dirty="0" err="1"/>
            <a:t>organisasi</a:t>
          </a:r>
          <a:r>
            <a:rPr lang="en-US" dirty="0"/>
            <a:t> (</a:t>
          </a:r>
          <a:r>
            <a:rPr lang="en-US" dirty="0" err="1"/>
            <a:t>fakultas</a:t>
          </a:r>
          <a:r>
            <a:rPr lang="en-US" dirty="0"/>
            <a:t>, </a:t>
          </a:r>
          <a:r>
            <a:rPr lang="en-US" dirty="0" err="1"/>
            <a:t>lembaga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program </a:t>
          </a:r>
          <a:r>
            <a:rPr lang="en-US" dirty="0" err="1"/>
            <a:t>studi</a:t>
          </a:r>
          <a:r>
            <a:rPr lang="en-US" dirty="0"/>
            <a:t>), </a:t>
          </a:r>
          <a:r>
            <a:rPr lang="en-US" dirty="0" err="1"/>
            <a:t>mahasiswa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lulusan</a:t>
          </a:r>
          <a:r>
            <a:rPr lang="en-US" dirty="0"/>
            <a:t>, </a:t>
          </a:r>
          <a:r>
            <a:rPr lang="en-US" dirty="0" err="1"/>
            <a:t>sumber</a:t>
          </a:r>
          <a:r>
            <a:rPr lang="en-US" dirty="0"/>
            <a:t> </a:t>
          </a:r>
          <a:r>
            <a:rPr lang="en-US" dirty="0" err="1"/>
            <a:t>daya</a:t>
          </a:r>
          <a:r>
            <a:rPr lang="en-US" dirty="0"/>
            <a:t> </a:t>
          </a:r>
          <a:r>
            <a:rPr lang="en-US" dirty="0" err="1"/>
            <a:t>manusia</a:t>
          </a:r>
          <a:r>
            <a:rPr lang="en-US" dirty="0"/>
            <a:t> (</a:t>
          </a:r>
          <a:r>
            <a:rPr lang="en-US" dirty="0" err="1"/>
            <a:t>dosen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tenaga</a:t>
          </a:r>
          <a:r>
            <a:rPr lang="en-US" dirty="0"/>
            <a:t> </a:t>
          </a:r>
          <a:r>
            <a:rPr lang="en-US" dirty="0" err="1"/>
            <a:t>kependidikan</a:t>
          </a:r>
          <a:r>
            <a:rPr lang="en-US" dirty="0"/>
            <a:t>), </a:t>
          </a:r>
          <a:r>
            <a:rPr lang="en-US" dirty="0" err="1"/>
            <a:t>keuangan</a:t>
          </a:r>
          <a:r>
            <a:rPr lang="en-US" dirty="0"/>
            <a:t>, </a:t>
          </a:r>
          <a:r>
            <a:rPr lang="en-US" dirty="0" err="1"/>
            <a:t>sarana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prasarana</a:t>
          </a:r>
          <a:r>
            <a:rPr lang="en-US" dirty="0"/>
            <a:t>, 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penjaminan</a:t>
          </a:r>
          <a:r>
            <a:rPr lang="en-US" dirty="0"/>
            <a:t> </a:t>
          </a:r>
          <a:r>
            <a:rPr lang="en-US" dirty="0" err="1"/>
            <a:t>mutu</a:t>
          </a:r>
          <a:r>
            <a:rPr lang="en-US" dirty="0"/>
            <a:t> internal,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perguruan</a:t>
          </a:r>
          <a:r>
            <a:rPr lang="en-US" dirty="0"/>
            <a:t> </a:t>
          </a:r>
          <a:r>
            <a:rPr lang="en-US" dirty="0" err="1"/>
            <a:t>tinggi</a:t>
          </a:r>
          <a:r>
            <a:rPr lang="en-US" dirty="0"/>
            <a:t>, yang </a:t>
          </a:r>
          <a:r>
            <a:rPr lang="en-US" dirty="0" err="1"/>
            <a:t>disajikan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ringkas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mengemukakan</a:t>
          </a:r>
          <a:r>
            <a:rPr lang="en-US" dirty="0"/>
            <a:t> </a:t>
          </a:r>
          <a:r>
            <a:rPr lang="en-US" dirty="0" err="1"/>
            <a:t>hal-hal</a:t>
          </a:r>
          <a:r>
            <a:rPr lang="en-US" dirty="0"/>
            <a:t> yang paling </a:t>
          </a:r>
          <a:r>
            <a:rPr lang="en-US" dirty="0" err="1"/>
            <a:t>penting</a:t>
          </a:r>
          <a:r>
            <a:rPr lang="en-US" dirty="0"/>
            <a:t>. 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/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/>
        </a:p>
      </dgm:t>
    </dgm:pt>
    <dgm:pt modelId="{6FAECECF-2DDA-4723-92EF-E1662CBA5833}">
      <dgm:prSet/>
      <dgm:spPr/>
      <dgm:t>
        <a:bodyPr/>
        <a:lstStyle/>
        <a:p>
          <a:pPr rtl="0"/>
          <a:r>
            <a:rPr lang="en-US" dirty="0"/>
            <a:t>PT </a:t>
          </a:r>
          <a:r>
            <a:rPr lang="en-US" dirty="0" err="1"/>
            <a:t>perlu</a:t>
          </a:r>
          <a:r>
            <a:rPr lang="en-US" dirty="0"/>
            <a:t> </a:t>
          </a:r>
          <a:r>
            <a:rPr lang="en-US" dirty="0" err="1"/>
            <a:t>menganalisis</a:t>
          </a:r>
          <a:r>
            <a:rPr lang="en-US" dirty="0"/>
            <a:t> </a:t>
          </a:r>
          <a:r>
            <a:rPr lang="en-US" dirty="0" err="1"/>
            <a:t>aspek-aspek</a:t>
          </a:r>
          <a:r>
            <a:rPr lang="en-US" dirty="0"/>
            <a:t> yang </a:t>
          </a:r>
          <a:r>
            <a:rPr lang="en-US" dirty="0" err="1"/>
            <a:t>relevan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dapat</a:t>
          </a:r>
          <a:r>
            <a:rPr lang="en-US" dirty="0"/>
            <a:t> </a:t>
          </a:r>
          <a:r>
            <a:rPr lang="en-US" dirty="0" err="1"/>
            <a:t>mempengaruhi</a:t>
          </a:r>
          <a:r>
            <a:rPr lang="en-US" dirty="0"/>
            <a:t> </a:t>
          </a:r>
          <a:r>
            <a:rPr lang="en-US" dirty="0" err="1"/>
            <a:t>eksistensi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.</a:t>
          </a:r>
        </a:p>
      </dgm:t>
    </dgm:pt>
    <dgm:pt modelId="{D94B54C9-FD3C-4FDB-8919-662C4030DD98}" type="parTrans" cxnId="{7B2C9542-0472-4D08-B804-E1CD2310C479}">
      <dgm:prSet/>
      <dgm:spPr/>
      <dgm:t>
        <a:bodyPr/>
        <a:lstStyle/>
        <a:p>
          <a:endParaRPr lang="en-US"/>
        </a:p>
      </dgm:t>
    </dgm:pt>
    <dgm:pt modelId="{1A318630-3183-409C-B3AB-ADCEE491FE8B}" type="sibTrans" cxnId="{7B2C9542-0472-4D08-B804-E1CD2310C479}">
      <dgm:prSet/>
      <dgm:spPr/>
      <dgm:t>
        <a:bodyPr/>
        <a:lstStyle/>
        <a:p>
          <a:endParaRPr lang="en-US"/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3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3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3" custScaleY="68302" custLinFactNeighborX="-149">
        <dgm:presLayoutVars>
          <dgm:bulletEnabled val="1"/>
        </dgm:presLayoutVars>
      </dgm:prSet>
      <dgm:spPr/>
    </dgm:pt>
  </dgm:ptLst>
  <dgm:cxnLst>
    <dgm:cxn modelId="{DE50E10E-E1F0-4F6A-94B4-BE2C4E505F2E}" type="presOf" srcId="{62D0B233-7941-45DF-965D-76C035B08835}" destId="{B743F4D8-190D-4A42-998B-34D5037B107C}" srcOrd="0" destOrd="0" presId="urn:microsoft.com/office/officeart/2005/8/layout/vList2"/>
    <dgm:cxn modelId="{0399B613-B8F0-4D39-BB46-663623E2F101}" type="presOf" srcId="{C487581C-005D-430B-937C-F362DD2B43CC}" destId="{BB10665E-3681-48AF-8D13-2B8A0C41A91D}" srcOrd="0" destOrd="0" presId="urn:microsoft.com/office/officeart/2005/8/layout/vList2"/>
    <dgm:cxn modelId="{24A6F921-A39D-4A7C-8D43-77BBCA66B922}" type="presOf" srcId="{6FAECECF-2DDA-4723-92EF-E1662CBA5833}" destId="{B743F4D8-190D-4A42-998B-34D5037B107C}" srcOrd="0" destOrd="1" presId="urn:microsoft.com/office/officeart/2005/8/layout/vList2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B9B55135-DC21-46D1-894C-EDA927044E3A}" type="presOf" srcId="{DD2B1AB2-1DE7-407C-9008-2F1CB47717DB}" destId="{7438BCAD-2F7D-41A1-8E95-AE8439AF2BF6}" srcOrd="0" destOrd="0" presId="urn:microsoft.com/office/officeart/2005/8/layout/vList2"/>
    <dgm:cxn modelId="{7B2C9542-0472-4D08-B804-E1CD2310C479}" srcId="{C487581C-005D-430B-937C-F362DD2B43CC}" destId="{6FAECECF-2DDA-4723-92EF-E1662CBA5833}" srcOrd="1" destOrd="0" parTransId="{D94B54C9-FD3C-4FDB-8919-662C4030DD98}" sibTransId="{1A318630-3183-409C-B3AB-ADCEE491FE8B}"/>
    <dgm:cxn modelId="{E1C29D6C-018B-48D7-8A10-725BE9A63B46}" type="presOf" srcId="{489E8178-38B9-4004-ABDE-7EFCA511135D}" destId="{0C6250E1-16C7-4468-9673-D02DD1169685}" srcOrd="0" destOrd="0" presId="urn:microsoft.com/office/officeart/2005/8/layout/vList2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20A1F579-2CCE-4109-A3F0-E2215BE050E8}" type="presOf" srcId="{F57E9E73-A8B8-47A2-8E84-9AD21A984C92}" destId="{9DC30CB3-5443-4E4F-8798-717384E476F7}" srcOrd="0" destOrd="0" presId="urn:microsoft.com/office/officeart/2005/8/layout/vList2"/>
    <dgm:cxn modelId="{7264117B-B4F1-4880-818E-D027CD12FF5E}" type="presOf" srcId="{D4E3E2BC-E1FC-4A7B-961E-2F587B2B0B6F}" destId="{EC95F453-F64D-43CF-93BF-7EB0427E952A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24880FBC-AF85-4DE0-AFDB-BCA10BE52B09}" type="presOf" srcId="{03E037EB-70E4-4487-87F8-735C98E42FA2}" destId="{646DFA94-3461-4F5C-B256-ABA727A9510A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BED23162-1692-41CA-9C57-E79B6FB0F3CD}" type="presParOf" srcId="{646DFA94-3461-4F5C-B256-ABA727A9510A}" destId="{EC95F453-F64D-43CF-93BF-7EB0427E952A}" srcOrd="0" destOrd="0" presId="urn:microsoft.com/office/officeart/2005/8/layout/vList2"/>
    <dgm:cxn modelId="{781514BE-3D4C-4617-877E-0EB0DE9B2859}" type="presParOf" srcId="{646DFA94-3461-4F5C-B256-ABA727A9510A}" destId="{9DC30CB3-5443-4E4F-8798-717384E476F7}" srcOrd="1" destOrd="0" presId="urn:microsoft.com/office/officeart/2005/8/layout/vList2"/>
    <dgm:cxn modelId="{00863127-D0D1-4B7A-98DC-D6EDFFAE610C}" type="presParOf" srcId="{646DFA94-3461-4F5C-B256-ABA727A9510A}" destId="{BB10665E-3681-48AF-8D13-2B8A0C41A91D}" srcOrd="2" destOrd="0" presId="urn:microsoft.com/office/officeart/2005/8/layout/vList2"/>
    <dgm:cxn modelId="{09AB5FCB-11EC-48A5-84B4-E0D1B2CC507D}" type="presParOf" srcId="{646DFA94-3461-4F5C-B256-ABA727A9510A}" destId="{B743F4D8-190D-4A42-998B-34D5037B107C}" srcOrd="3" destOrd="0" presId="urn:microsoft.com/office/officeart/2005/8/layout/vList2"/>
    <dgm:cxn modelId="{5C76F8F9-DF22-4E39-B455-6EEA44BE5EAC}" type="presParOf" srcId="{646DFA94-3461-4F5C-B256-ABA727A9510A}" destId="{0C6250E1-16C7-4468-9673-D02DD1169685}" srcOrd="4" destOrd="0" presId="urn:microsoft.com/office/officeart/2005/8/layout/vList2"/>
    <dgm:cxn modelId="{CE5E2D04-44ED-4FC5-879C-CD3D9DA9F0FD}" type="presParOf" srcId="{646DFA94-3461-4F5C-B256-ABA727A9510A}" destId="{7438BCAD-2F7D-41A1-8E95-AE8439AF2BF6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/>
            <a:t>Latar</a:t>
          </a:r>
          <a:r>
            <a:rPr lang="en-US" b="1" dirty="0"/>
            <a:t> </a:t>
          </a:r>
          <a:r>
            <a:rPr lang="en-US" b="1" dirty="0" err="1"/>
            <a:t>Belakang</a:t>
          </a:r>
          <a:endParaRPr lang="en-US" dirty="0"/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/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/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latar</a:t>
          </a:r>
          <a:r>
            <a:rPr lang="en-US" dirty="0"/>
            <a:t> </a:t>
          </a:r>
          <a:r>
            <a:rPr lang="en-US" dirty="0" err="1"/>
            <a:t>belakang</a:t>
          </a:r>
          <a:r>
            <a:rPr lang="en-US" dirty="0"/>
            <a:t>, </a:t>
          </a:r>
          <a:r>
            <a:rPr lang="en-US" dirty="0" err="1"/>
            <a:t>tujuan</a:t>
          </a:r>
          <a:r>
            <a:rPr lang="en-US" dirty="0"/>
            <a:t>, </a:t>
          </a:r>
          <a:r>
            <a:rPr lang="en-US" dirty="0" err="1"/>
            <a:t>rasional</a:t>
          </a:r>
          <a:r>
            <a:rPr lang="en-US" dirty="0"/>
            <a:t> </a:t>
          </a:r>
          <a:r>
            <a:rPr lang="en-US" dirty="0" err="1"/>
            <a:t>penetapan</a:t>
          </a:r>
          <a:r>
            <a:rPr lang="en-US" dirty="0"/>
            <a:t> VMTS: </a:t>
          </a:r>
          <a:r>
            <a:rPr lang="en-US" dirty="0" err="1"/>
            <a:t>keterlibatan</a:t>
          </a:r>
          <a:r>
            <a:rPr lang="en-US" dirty="0"/>
            <a:t> para </a:t>
          </a:r>
          <a:r>
            <a:rPr lang="en-US" dirty="0" err="1"/>
            <a:t>pemangku</a:t>
          </a:r>
          <a:r>
            <a:rPr lang="en-US" dirty="0"/>
            <a:t> </a:t>
          </a:r>
          <a:r>
            <a:rPr lang="en-US" dirty="0" err="1"/>
            <a:t>kepentingan</a:t>
          </a:r>
          <a:r>
            <a:rPr lang="en-US" dirty="0"/>
            <a:t> internal </a:t>
          </a:r>
          <a:r>
            <a:rPr lang="en-US" dirty="0" err="1"/>
            <a:t>maupun</a:t>
          </a:r>
          <a:r>
            <a:rPr lang="en-US" dirty="0"/>
            <a:t> </a:t>
          </a:r>
          <a:r>
            <a:rPr lang="en-US" dirty="0" err="1"/>
            <a:t>eksternal</a:t>
          </a:r>
          <a:r>
            <a:rPr lang="en-US" dirty="0"/>
            <a:t>, </a:t>
          </a:r>
          <a:r>
            <a:rPr lang="en-US" dirty="0" err="1"/>
            <a:t>pertimbangan</a:t>
          </a:r>
          <a:r>
            <a:rPr lang="en-US" dirty="0"/>
            <a:t> </a:t>
          </a:r>
          <a:r>
            <a:rPr lang="en-US" dirty="0" err="1"/>
            <a:t>terhadap</a:t>
          </a:r>
          <a:r>
            <a:rPr lang="en-US" dirty="0"/>
            <a:t> </a:t>
          </a:r>
          <a:r>
            <a:rPr lang="en-US" dirty="0" err="1"/>
            <a:t>kemajuan</a:t>
          </a:r>
          <a:r>
            <a:rPr lang="en-US" dirty="0"/>
            <a:t> IPTEKS,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kebutuhan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 PT.</a:t>
          </a:r>
          <a:endParaRPr lang="en-US" b="0" dirty="0"/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/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/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/>
            <a:t>Kebijakan</a:t>
          </a:r>
          <a:endParaRPr lang="en-US" dirty="0"/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/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/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dokumen</a:t>
          </a:r>
          <a:r>
            <a:rPr lang="en-US" dirty="0"/>
            <a:t> formal </a:t>
          </a:r>
          <a:r>
            <a:rPr lang="en-US" dirty="0" err="1"/>
            <a:t>kebijakan</a:t>
          </a:r>
          <a:r>
            <a:rPr lang="en-US" dirty="0"/>
            <a:t> : </a:t>
          </a:r>
          <a:r>
            <a:rPr lang="en-US" dirty="0" err="1"/>
            <a:t>penyusunan</a:t>
          </a:r>
          <a:r>
            <a:rPr lang="en-US" dirty="0"/>
            <a:t>, </a:t>
          </a:r>
          <a:r>
            <a:rPr lang="en-US" dirty="0" err="1"/>
            <a:t>evaluasi</a:t>
          </a:r>
          <a:r>
            <a:rPr lang="en-US" dirty="0"/>
            <a:t>, </a:t>
          </a:r>
          <a:r>
            <a:rPr lang="en-US" dirty="0" err="1"/>
            <a:t>sosialisasi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implementasi</a:t>
          </a:r>
          <a:r>
            <a:rPr lang="en-US" dirty="0"/>
            <a:t> VMTS </a:t>
          </a:r>
          <a:r>
            <a:rPr lang="en-US" dirty="0" err="1"/>
            <a:t>kedalam</a:t>
          </a:r>
          <a:r>
            <a:rPr lang="en-US" dirty="0"/>
            <a:t> </a:t>
          </a:r>
          <a:r>
            <a:rPr lang="en-US" dirty="0" err="1"/>
            <a:t>peraturan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program </a:t>
          </a:r>
          <a:r>
            <a:rPr lang="en-US" dirty="0" err="1"/>
            <a:t>pengembangan</a:t>
          </a:r>
          <a:r>
            <a:rPr lang="en-US" dirty="0"/>
            <a:t>.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/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/>
        </a:p>
      </dgm:t>
    </dgm:pt>
    <dgm:pt modelId="{489E8178-38B9-4004-ABDE-7EFCA511135D}">
      <dgm:prSet custT="1"/>
      <dgm:spPr/>
      <dgm:t>
        <a:bodyPr/>
        <a:lstStyle/>
        <a:p>
          <a:pPr rtl="0"/>
          <a:r>
            <a:rPr lang="en-US" sz="1400" b="1" dirty="0" err="1"/>
            <a:t>Mekanisme</a:t>
          </a:r>
          <a:r>
            <a:rPr lang="en-US" sz="1400" b="1" dirty="0"/>
            <a:t> </a:t>
          </a:r>
          <a:r>
            <a:rPr lang="en-US" sz="1400" b="1" dirty="0" err="1"/>
            <a:t>Penetapan</a:t>
          </a:r>
          <a:r>
            <a:rPr lang="en-US" sz="1400" b="1" dirty="0"/>
            <a:t> </a:t>
          </a:r>
          <a:r>
            <a:rPr lang="en-US" sz="1400" b="1" dirty="0" err="1"/>
            <a:t>dan</a:t>
          </a:r>
          <a:r>
            <a:rPr lang="en-US" sz="1400" b="1" dirty="0"/>
            <a:t> </a:t>
          </a:r>
          <a:r>
            <a:rPr lang="en-US" sz="1400" b="1" dirty="0" err="1"/>
            <a:t>Strategi</a:t>
          </a:r>
          <a:r>
            <a:rPr lang="en-US" sz="1400" b="1" dirty="0"/>
            <a:t> </a:t>
          </a:r>
          <a:r>
            <a:rPr lang="en-US" sz="1400" b="1" dirty="0" err="1"/>
            <a:t>Pencapaian</a:t>
          </a:r>
          <a:r>
            <a:rPr lang="en-US" sz="1400" b="1" dirty="0"/>
            <a:t> </a:t>
          </a:r>
          <a:r>
            <a:rPr lang="en-US" sz="1400" b="1" dirty="0" err="1"/>
            <a:t>Standar</a:t>
          </a:r>
          <a:r>
            <a:rPr lang="en-US" sz="1400" b="1" dirty="0"/>
            <a:t> VMTS</a:t>
          </a:r>
          <a:endParaRPr lang="en-US" sz="1400" dirty="0"/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/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/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/>
            <a:t>Mekanisme</a:t>
          </a:r>
          <a:r>
            <a:rPr lang="en-US" dirty="0"/>
            <a:t> </a:t>
          </a:r>
          <a:r>
            <a:rPr lang="en-US" dirty="0" err="1"/>
            <a:t>penetapan</a:t>
          </a:r>
          <a:r>
            <a:rPr lang="en-US" dirty="0"/>
            <a:t> VMTS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diuraikan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komprehensif</a:t>
          </a:r>
          <a:r>
            <a:rPr lang="en-US" dirty="0"/>
            <a:t> </a:t>
          </a:r>
          <a:r>
            <a:rPr lang="en-US" dirty="0" err="1"/>
            <a:t>strategi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pencapaian</a:t>
          </a:r>
          <a:r>
            <a:rPr lang="en-US" dirty="0"/>
            <a:t> VMTS.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/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/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Utama</a:t>
          </a:r>
          <a:endParaRPr lang="en-US" dirty="0"/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/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/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dirty="0"/>
            <a:t>PT </a:t>
          </a:r>
          <a:r>
            <a:rPr lang="en-US" dirty="0" err="1"/>
            <a:t>memiliki</a:t>
          </a:r>
          <a:r>
            <a:rPr lang="en-US" dirty="0"/>
            <a:t> </a:t>
          </a:r>
          <a:r>
            <a:rPr lang="en-US" dirty="0" err="1"/>
            <a:t>rencana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 </a:t>
          </a:r>
          <a:r>
            <a:rPr lang="en-US" dirty="0" err="1"/>
            <a:t>jangka</a:t>
          </a:r>
          <a:r>
            <a:rPr lang="en-US" dirty="0"/>
            <a:t> </a:t>
          </a:r>
          <a:r>
            <a:rPr lang="en-US" dirty="0" err="1"/>
            <a:t>panjang</a:t>
          </a:r>
          <a:r>
            <a:rPr lang="en-US" dirty="0"/>
            <a:t>, </a:t>
          </a:r>
          <a:r>
            <a:rPr lang="en-US" dirty="0" err="1"/>
            <a:t>menengah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pendek</a:t>
          </a:r>
          <a:r>
            <a:rPr lang="en-US" dirty="0"/>
            <a:t> yang </a:t>
          </a:r>
          <a:r>
            <a:rPr lang="en-US" dirty="0" err="1"/>
            <a:t>memuat</a:t>
          </a:r>
          <a:r>
            <a:rPr lang="en-US" dirty="0"/>
            <a:t> IKU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targetnya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mengukur</a:t>
          </a:r>
          <a:r>
            <a:rPr lang="en-US" dirty="0"/>
            <a:t> </a:t>
          </a:r>
          <a:r>
            <a:rPr lang="en-US" dirty="0" err="1"/>
            <a:t>ketercapaian</a:t>
          </a:r>
          <a:r>
            <a:rPr lang="en-US" dirty="0"/>
            <a:t> </a:t>
          </a:r>
          <a:r>
            <a:rPr lang="en-US" dirty="0" err="1"/>
            <a:t>tujuan</a:t>
          </a:r>
          <a:r>
            <a:rPr lang="en-US" dirty="0"/>
            <a:t> </a:t>
          </a:r>
          <a:r>
            <a:rPr lang="en-US" dirty="0" err="1"/>
            <a:t>strategis</a:t>
          </a:r>
          <a:r>
            <a:rPr lang="en-US" dirty="0"/>
            <a:t> yang </a:t>
          </a:r>
          <a:r>
            <a:rPr lang="en-US" dirty="0" err="1"/>
            <a:t>telah</a:t>
          </a:r>
          <a:r>
            <a:rPr lang="en-US" dirty="0"/>
            <a:t> </a:t>
          </a:r>
          <a:r>
            <a:rPr lang="en-US" dirty="0" err="1"/>
            <a:t>ditetapkan</a:t>
          </a:r>
          <a:r>
            <a:rPr lang="en-US" dirty="0"/>
            <a:t>. </a:t>
          </a:r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/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/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Tambahan</a:t>
          </a:r>
          <a:endParaRPr lang="en-US" dirty="0"/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/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/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 err="1"/>
            <a:t>Adalah</a:t>
          </a:r>
          <a:r>
            <a:rPr lang="en-US" dirty="0"/>
            <a:t> </a:t>
          </a:r>
          <a:r>
            <a:rPr lang="en-US" dirty="0" err="1"/>
            <a:t>indikator</a:t>
          </a:r>
          <a:r>
            <a:rPr lang="en-US" dirty="0"/>
            <a:t> VMTS lain yang </a:t>
          </a:r>
          <a:r>
            <a:rPr lang="en-US" dirty="0" err="1"/>
            <a:t>ditetapkan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</a:t>
          </a:r>
          <a:r>
            <a:rPr lang="en-US" dirty="0" err="1"/>
            <a:t>masing</a:t>
          </a:r>
          <a:r>
            <a:rPr lang="en-US" dirty="0"/>
            <a:t> </a:t>
          </a:r>
          <a:r>
            <a:rPr lang="en-US" dirty="0" err="1"/>
            <a:t>masing</a:t>
          </a:r>
          <a:r>
            <a:rPr lang="en-US" dirty="0"/>
            <a:t> PT. Data IKT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diukur</a:t>
          </a:r>
          <a:r>
            <a:rPr lang="en-US" dirty="0"/>
            <a:t>, </a:t>
          </a:r>
          <a:r>
            <a:rPr lang="en-US" dirty="0" err="1"/>
            <a:t>dimonitor</a:t>
          </a:r>
          <a:r>
            <a:rPr lang="en-US" dirty="0"/>
            <a:t>, </a:t>
          </a:r>
          <a:r>
            <a:rPr lang="en-US" dirty="0" err="1"/>
            <a:t>dikaji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dianalisis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perbaikan</a:t>
          </a:r>
          <a:r>
            <a:rPr lang="en-US" dirty="0"/>
            <a:t> </a:t>
          </a:r>
          <a:r>
            <a:rPr lang="en-US" dirty="0" err="1"/>
            <a:t>berkelanjutan</a:t>
          </a:r>
          <a:r>
            <a:rPr lang="en-US" dirty="0"/>
            <a:t>.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/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/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/>
            <a:t>Evaluasi</a:t>
          </a:r>
          <a:r>
            <a:rPr lang="en-US" b="1" dirty="0"/>
            <a:t> </a:t>
          </a:r>
          <a:r>
            <a:rPr lang="en-US" b="1" dirty="0" err="1"/>
            <a:t>Capaian</a:t>
          </a:r>
          <a:r>
            <a:rPr lang="en-US" b="1" dirty="0"/>
            <a:t> </a:t>
          </a:r>
          <a:r>
            <a:rPr lang="en-US" b="1" dirty="0" err="1"/>
            <a:t>Kinerja</a:t>
          </a:r>
          <a:endParaRPr lang="en-US" dirty="0"/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/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/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/>
            <a:t>Kesimpulan</a:t>
          </a:r>
          <a:r>
            <a:rPr lang="en-US" b="1" dirty="0"/>
            <a:t> </a:t>
          </a:r>
          <a:r>
            <a:rPr lang="en-US" b="1" dirty="0" err="1"/>
            <a:t>hasil</a:t>
          </a:r>
          <a:r>
            <a:rPr lang="en-US" b="1" dirty="0"/>
            <a:t> </a:t>
          </a:r>
          <a:r>
            <a:rPr lang="en-US" b="1" dirty="0" err="1"/>
            <a:t>evaluasi</a:t>
          </a:r>
          <a:r>
            <a:rPr lang="en-US" b="1" dirty="0"/>
            <a:t> </a:t>
          </a:r>
          <a:r>
            <a:rPr lang="en-US" b="1" dirty="0" err="1"/>
            <a:t>ketercapaian</a:t>
          </a:r>
          <a:r>
            <a:rPr lang="en-US" b="1" dirty="0"/>
            <a:t> VMTS </a:t>
          </a:r>
          <a:r>
            <a:rPr lang="en-US" b="1" dirty="0" err="1"/>
            <a:t>dan</a:t>
          </a:r>
          <a:r>
            <a:rPr lang="en-US" b="1" dirty="0"/>
            <a:t> </a:t>
          </a:r>
          <a:r>
            <a:rPr lang="en-US" b="1" dirty="0" err="1"/>
            <a:t>tindaklanjut</a:t>
          </a:r>
          <a:endParaRPr lang="en-US" dirty="0"/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/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/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keberhasilan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/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ketidakberhasilan</a:t>
          </a:r>
          <a:r>
            <a:rPr lang="en-US" dirty="0"/>
            <a:t> </a:t>
          </a:r>
          <a:r>
            <a:rPr lang="en-US" dirty="0" err="1"/>
            <a:t>pencapaian</a:t>
          </a:r>
          <a:r>
            <a:rPr lang="en-US" dirty="0"/>
            <a:t> VMTS yang </a:t>
          </a:r>
          <a:r>
            <a:rPr lang="en-US" dirty="0" err="1"/>
            <a:t>telah</a:t>
          </a:r>
          <a:r>
            <a:rPr lang="en-US" dirty="0"/>
            <a:t> </a:t>
          </a:r>
          <a:r>
            <a:rPr lang="en-US" dirty="0" err="1"/>
            <a:t>ditetapkan</a:t>
          </a:r>
          <a:r>
            <a:rPr lang="en-US" dirty="0"/>
            <a:t>.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diukur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metoda</a:t>
          </a:r>
          <a:r>
            <a:rPr lang="en-US" dirty="0"/>
            <a:t> yang </a:t>
          </a:r>
          <a:r>
            <a:rPr lang="en-US" dirty="0" err="1"/>
            <a:t>tepat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hasilnya</a:t>
          </a:r>
          <a:r>
            <a:rPr lang="en-US" dirty="0"/>
            <a:t> </a:t>
          </a:r>
          <a:r>
            <a:rPr lang="en-US" dirty="0" err="1"/>
            <a:t>dianalisis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dievaluasi</a:t>
          </a:r>
          <a:r>
            <a:rPr lang="en-US" dirty="0"/>
            <a:t>.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evaluasi</a:t>
          </a:r>
          <a:r>
            <a:rPr lang="en-US" dirty="0"/>
            <a:t> </a:t>
          </a:r>
          <a:r>
            <a:rPr lang="en-US" dirty="0" err="1"/>
            <a:t>terhadap</a:t>
          </a:r>
          <a:r>
            <a:rPr lang="en-US" dirty="0"/>
            <a:t>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identifikasi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,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pendukung</a:t>
          </a:r>
          <a:r>
            <a:rPr lang="en-US" dirty="0"/>
            <a:t> </a:t>
          </a:r>
          <a:r>
            <a:rPr lang="en-US" dirty="0" err="1"/>
            <a:t>keberhasilan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penghambat</a:t>
          </a:r>
          <a:r>
            <a:rPr lang="en-US" dirty="0"/>
            <a:t> </a:t>
          </a:r>
          <a:r>
            <a:rPr lang="en-US" dirty="0" err="1"/>
            <a:t>ketercapaian</a:t>
          </a:r>
          <a:r>
            <a:rPr lang="en-US" dirty="0"/>
            <a:t> VMTS.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/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/>
        </a:p>
      </dgm:t>
    </dgm:pt>
    <dgm:pt modelId="{1AF54BCD-DCF4-4C18-9AB3-ECA1F57D8892}">
      <dgm:prSet/>
      <dgm:spPr/>
      <dgm:t>
        <a:bodyPr/>
        <a:lstStyle/>
        <a:p>
          <a:r>
            <a:rPr lang="en-US" dirty="0" err="1"/>
            <a:t>Berisi</a:t>
          </a:r>
          <a:r>
            <a:rPr lang="en-US" dirty="0"/>
            <a:t> </a:t>
          </a:r>
          <a:r>
            <a:rPr lang="en-US" dirty="0" err="1"/>
            <a:t>ringkasan</a:t>
          </a:r>
          <a:r>
            <a:rPr lang="en-US" dirty="0"/>
            <a:t> </a:t>
          </a:r>
          <a:r>
            <a:rPr lang="en-US" dirty="0" err="1"/>
            <a:t>dari</a:t>
          </a:r>
          <a:r>
            <a:rPr lang="en-US" dirty="0"/>
            <a:t>: </a:t>
          </a:r>
          <a:r>
            <a:rPr lang="en-US" dirty="0" err="1"/>
            <a:t>pemosisian</a:t>
          </a:r>
          <a:r>
            <a:rPr lang="en-US" dirty="0"/>
            <a:t>, </a:t>
          </a:r>
          <a:r>
            <a:rPr lang="en-US" dirty="0" err="1"/>
            <a:t>masalah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rencana</a:t>
          </a:r>
          <a:r>
            <a:rPr lang="en-US" dirty="0"/>
            <a:t> </a:t>
          </a:r>
          <a:r>
            <a:rPr lang="en-US" dirty="0" err="1"/>
            <a:t>perbaikan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.</a:t>
          </a:r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/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/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7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7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7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7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7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7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7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6" presStyleCnt="7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6" presStyleCnt="7">
        <dgm:presLayoutVars>
          <dgm:bulletEnabled val="1"/>
        </dgm:presLayoutVars>
      </dgm:prSet>
      <dgm:spPr/>
    </dgm:pt>
  </dgm:ptLst>
  <dgm:cxnLst>
    <dgm:cxn modelId="{5AF19E03-8931-49D1-B0BC-B0105276FF4F}" type="presOf" srcId="{BF64CC27-FD5E-4CCC-8AB1-0BA352B162E4}" destId="{A730551C-AD14-47EA-8567-2FF41910E193}" srcOrd="0" destOrd="0" presId="urn:microsoft.com/office/officeart/2005/8/layout/vList2"/>
    <dgm:cxn modelId="{B5F9130C-8194-40E4-B400-368EAE60DDE4}" type="presOf" srcId="{19A39D42-6085-4EFA-BCD6-32FF9BA2B3CA}" destId="{D6978E3E-6F50-4722-857B-924D7D7BF191}" srcOrd="0" destOrd="0" presId="urn:microsoft.com/office/officeart/2005/8/layout/vList2"/>
    <dgm:cxn modelId="{96B05314-2400-4DE0-9382-29C73058A6CC}" type="presOf" srcId="{F57E9E73-A8B8-47A2-8E84-9AD21A984C92}" destId="{9DC30CB3-5443-4E4F-8798-717384E476F7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7BDB632A-E7C0-4AED-824D-49CB3B39717D}" type="presOf" srcId="{AC004A76-C47A-4985-977E-F786F3E662A8}" destId="{F7AFCEDC-DACF-487F-B7ED-E0728F7D7B31}" srcOrd="0" destOrd="0" presId="urn:microsoft.com/office/officeart/2005/8/layout/vList2"/>
    <dgm:cxn modelId="{D7DB3E2D-9852-4EF8-992D-7C17C655769B}" type="presOf" srcId="{E973707A-9B0D-4141-9A4E-A1DE3E432894}" destId="{3A0457DA-DDB8-4110-925B-CFA3955C25B0}" srcOrd="0" destOrd="0" presId="urn:microsoft.com/office/officeart/2005/8/layout/vList2"/>
    <dgm:cxn modelId="{F85D1C42-6847-412D-946B-F47B189015F5}" type="presOf" srcId="{489E8178-38B9-4004-ABDE-7EFCA511135D}" destId="{0C6250E1-16C7-4468-9673-D02DD1169685}" srcOrd="0" destOrd="0" presId="urn:microsoft.com/office/officeart/2005/8/layout/vList2"/>
    <dgm:cxn modelId="{9CF88647-C3E1-4503-8D9C-B5DA977A370C}" type="presOf" srcId="{DD2B1AB2-1DE7-407C-9008-2F1CB47717DB}" destId="{7438BCAD-2F7D-41A1-8E95-AE8439AF2BF6}" srcOrd="0" destOrd="0" presId="urn:microsoft.com/office/officeart/2005/8/layout/vList2"/>
    <dgm:cxn modelId="{C39CAC6F-31D1-4006-BDBE-46AA254A27AC}" srcId="{03E037EB-70E4-4487-87F8-735C98E42FA2}" destId="{E973707A-9B0D-4141-9A4E-A1DE3E432894}" srcOrd="6" destOrd="0" parTransId="{F1ED6F88-FFFC-4DE0-B00D-DED7F109DD83}" sibTransId="{F95A84A8-778D-420D-B6DD-392044ABF5C0}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74A95B7E-05E6-402C-AC7C-25A34D7C71D7}" type="presOf" srcId="{03E037EB-70E4-4487-87F8-735C98E42FA2}" destId="{646DFA94-3461-4F5C-B256-ABA727A9510A}" srcOrd="0" destOrd="0" presId="urn:microsoft.com/office/officeart/2005/8/layout/vList2"/>
    <dgm:cxn modelId="{AE3F9E80-1CAC-4B7F-B59D-F34147F5C950}" type="presOf" srcId="{DF1AA189-DE56-4899-82F1-BBAA4A7CAA49}" destId="{D2D630EE-C109-4E93-BA07-03321C5EAE52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DEC76FA6-18B3-4E29-AEB8-8A260A2B0BA2}" type="presOf" srcId="{D4E3E2BC-E1FC-4A7B-961E-2F587B2B0B6F}" destId="{EC95F453-F64D-43CF-93BF-7EB0427E952A}" srcOrd="0" destOrd="0" presId="urn:microsoft.com/office/officeart/2005/8/layout/vList2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0318BFA7-CC5A-467F-9DB2-4C5B9317F79A}" type="presOf" srcId="{1AF54BCD-DCF4-4C18-9AB3-ECA1F57D8892}" destId="{5B4B98BC-F355-4510-8CCF-F032AE7AC684}" srcOrd="0" destOrd="0" presId="urn:microsoft.com/office/officeart/2005/8/layout/vList2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7E1DB2B4-2276-4526-8D21-D939A47DD846}" type="presOf" srcId="{C487581C-005D-430B-937C-F362DD2B43CC}" destId="{BB10665E-3681-48AF-8D13-2B8A0C41A91D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841804D3-BA0A-4C41-A0C0-179AF0177867}" type="presOf" srcId="{D940A34E-2E46-4615-94B9-D998A3085696}" destId="{2DEDA631-A163-4BBA-9953-02E40868F95B}" srcOrd="0" destOrd="0" presId="urn:microsoft.com/office/officeart/2005/8/layout/vList2"/>
    <dgm:cxn modelId="{C46842D8-0D9D-4D13-BC26-8C09AB14FF58}" type="presOf" srcId="{62D0B233-7941-45DF-965D-76C035B08835}" destId="{B743F4D8-190D-4A42-998B-34D5037B107C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7A5DF2F7-603B-43AF-B63F-90541944F7E3}" type="presOf" srcId="{16D16AA4-869D-4C19-921F-BF1164470351}" destId="{23F3AF34-2715-49E5-9F52-529EF0CC3006}" srcOrd="0" destOrd="0" presId="urn:microsoft.com/office/officeart/2005/8/layout/vList2"/>
    <dgm:cxn modelId="{858693FE-E281-4F66-A672-D30541B1EBE2}" type="presParOf" srcId="{646DFA94-3461-4F5C-B256-ABA727A9510A}" destId="{EC95F453-F64D-43CF-93BF-7EB0427E952A}" srcOrd="0" destOrd="0" presId="urn:microsoft.com/office/officeart/2005/8/layout/vList2"/>
    <dgm:cxn modelId="{AEF1BE06-4685-41F2-A931-AE9CE5C479DC}" type="presParOf" srcId="{646DFA94-3461-4F5C-B256-ABA727A9510A}" destId="{9DC30CB3-5443-4E4F-8798-717384E476F7}" srcOrd="1" destOrd="0" presId="urn:microsoft.com/office/officeart/2005/8/layout/vList2"/>
    <dgm:cxn modelId="{EC16962E-0D7E-4D00-A037-0E8A8450FA8F}" type="presParOf" srcId="{646DFA94-3461-4F5C-B256-ABA727A9510A}" destId="{BB10665E-3681-48AF-8D13-2B8A0C41A91D}" srcOrd="2" destOrd="0" presId="urn:microsoft.com/office/officeart/2005/8/layout/vList2"/>
    <dgm:cxn modelId="{A256B820-FD5E-4602-B421-E40A175CE34B}" type="presParOf" srcId="{646DFA94-3461-4F5C-B256-ABA727A9510A}" destId="{B743F4D8-190D-4A42-998B-34D5037B107C}" srcOrd="3" destOrd="0" presId="urn:microsoft.com/office/officeart/2005/8/layout/vList2"/>
    <dgm:cxn modelId="{DDB3E52C-E30B-40E8-86C8-3F60977FB580}" type="presParOf" srcId="{646DFA94-3461-4F5C-B256-ABA727A9510A}" destId="{0C6250E1-16C7-4468-9673-D02DD1169685}" srcOrd="4" destOrd="0" presId="urn:microsoft.com/office/officeart/2005/8/layout/vList2"/>
    <dgm:cxn modelId="{66676D4A-99B6-477C-AF95-4B9E2BA017D3}" type="presParOf" srcId="{646DFA94-3461-4F5C-B256-ABA727A9510A}" destId="{7438BCAD-2F7D-41A1-8E95-AE8439AF2BF6}" srcOrd="5" destOrd="0" presId="urn:microsoft.com/office/officeart/2005/8/layout/vList2"/>
    <dgm:cxn modelId="{AE361EEF-1413-413B-90AA-D3681C392DD1}" type="presParOf" srcId="{646DFA94-3461-4F5C-B256-ABA727A9510A}" destId="{D6978E3E-6F50-4722-857B-924D7D7BF191}" srcOrd="6" destOrd="0" presId="urn:microsoft.com/office/officeart/2005/8/layout/vList2"/>
    <dgm:cxn modelId="{F0E24AC4-AB65-4B43-A19E-7D33B18CBD8A}" type="presParOf" srcId="{646DFA94-3461-4F5C-B256-ABA727A9510A}" destId="{F7AFCEDC-DACF-487F-B7ED-E0728F7D7B31}" srcOrd="7" destOrd="0" presId="urn:microsoft.com/office/officeart/2005/8/layout/vList2"/>
    <dgm:cxn modelId="{69869BCF-7D2F-4848-94A7-AC08B20C912D}" type="presParOf" srcId="{646DFA94-3461-4F5C-B256-ABA727A9510A}" destId="{2DEDA631-A163-4BBA-9953-02E40868F95B}" srcOrd="8" destOrd="0" presId="urn:microsoft.com/office/officeart/2005/8/layout/vList2"/>
    <dgm:cxn modelId="{B4AF32D6-EB0E-4A86-AC7F-247DE59DA646}" type="presParOf" srcId="{646DFA94-3461-4F5C-B256-ABA727A9510A}" destId="{A730551C-AD14-47EA-8567-2FF41910E193}" srcOrd="9" destOrd="0" presId="urn:microsoft.com/office/officeart/2005/8/layout/vList2"/>
    <dgm:cxn modelId="{3AE6AA6A-0CF2-4D65-8878-DAD40CF83E39}" type="presParOf" srcId="{646DFA94-3461-4F5C-B256-ABA727A9510A}" destId="{D2D630EE-C109-4E93-BA07-03321C5EAE52}" srcOrd="10" destOrd="0" presId="urn:microsoft.com/office/officeart/2005/8/layout/vList2"/>
    <dgm:cxn modelId="{44B8B168-3B3D-4292-AC1D-E562A1BA9CE5}" type="presParOf" srcId="{646DFA94-3461-4F5C-B256-ABA727A9510A}" destId="{23F3AF34-2715-49E5-9F52-529EF0CC3006}" srcOrd="11" destOrd="0" presId="urn:microsoft.com/office/officeart/2005/8/layout/vList2"/>
    <dgm:cxn modelId="{C9A3D083-5DF0-4BB3-95B4-2A594979C6E3}" type="presParOf" srcId="{646DFA94-3461-4F5C-B256-ABA727A9510A}" destId="{3A0457DA-DDB8-4110-925B-CFA3955C25B0}" srcOrd="12" destOrd="0" presId="urn:microsoft.com/office/officeart/2005/8/layout/vList2"/>
    <dgm:cxn modelId="{0790C450-AC29-408A-9607-99795D64B81E}" type="presParOf" srcId="{646DFA94-3461-4F5C-B256-ABA727A9510A}" destId="{5B4B98BC-F355-4510-8CCF-F032AE7AC684}" srcOrd="1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/>
            <a:t>Latar</a:t>
          </a:r>
          <a:r>
            <a:rPr lang="en-US" b="1" dirty="0"/>
            <a:t> </a:t>
          </a:r>
          <a:r>
            <a:rPr lang="en-US" b="1" dirty="0" err="1"/>
            <a:t>Belakang</a:t>
          </a:r>
          <a:endParaRPr lang="en-US" dirty="0"/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/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/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>
              <a:latin typeface="+mn-lt"/>
            </a:rPr>
            <a:t>Menjelaskan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latar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belakang</a:t>
          </a:r>
          <a:r>
            <a:rPr lang="en-US" dirty="0">
              <a:latin typeface="+mn-lt"/>
            </a:rPr>
            <a:t>, </a:t>
          </a:r>
          <a:r>
            <a:rPr lang="en-US" dirty="0" err="1">
              <a:latin typeface="+mn-lt"/>
            </a:rPr>
            <a:t>tujuan</a:t>
          </a:r>
          <a:r>
            <a:rPr lang="en-US" dirty="0">
              <a:latin typeface="+mn-lt"/>
            </a:rPr>
            <a:t>, </a:t>
          </a:r>
          <a:r>
            <a:rPr lang="en-US" dirty="0" err="1">
              <a:latin typeface="+mn-lt"/>
            </a:rPr>
            <a:t>dan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rasional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penetapan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tata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pamong</a:t>
          </a:r>
          <a:r>
            <a:rPr lang="en-US" dirty="0">
              <a:latin typeface="+mn-lt"/>
            </a:rPr>
            <a:t>, </a:t>
          </a:r>
          <a:r>
            <a:rPr lang="en-US" dirty="0" err="1">
              <a:latin typeface="+mn-lt"/>
            </a:rPr>
            <a:t>tata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kelola</a:t>
          </a:r>
          <a:r>
            <a:rPr lang="en-US" dirty="0">
              <a:latin typeface="+mn-lt"/>
            </a:rPr>
            <a:t>, </a:t>
          </a:r>
          <a:r>
            <a:rPr lang="en-US" dirty="0" err="1">
              <a:latin typeface="+mn-lt"/>
            </a:rPr>
            <a:t>dan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kerjasama</a:t>
          </a:r>
          <a:r>
            <a:rPr lang="en-US" dirty="0">
              <a:latin typeface="+mn-lt"/>
            </a:rPr>
            <a:t>: </a:t>
          </a:r>
          <a:r>
            <a:rPr lang="en-US" dirty="0" err="1">
              <a:latin typeface="+mn-lt"/>
            </a:rPr>
            <a:t>sistem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tata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pamong</a:t>
          </a:r>
          <a:r>
            <a:rPr lang="en-US" dirty="0">
              <a:latin typeface="+mn-lt"/>
            </a:rPr>
            <a:t>, </a:t>
          </a:r>
          <a:r>
            <a:rPr lang="en-US" dirty="0" err="1">
              <a:latin typeface="+mn-lt"/>
            </a:rPr>
            <a:t>kepemimpinan</a:t>
          </a:r>
          <a:r>
            <a:rPr lang="en-US" dirty="0">
              <a:latin typeface="+mn-lt"/>
            </a:rPr>
            <a:t>, </a:t>
          </a:r>
          <a:r>
            <a:rPr lang="en-US" dirty="0" err="1">
              <a:latin typeface="+mn-lt"/>
            </a:rPr>
            <a:t>pengelolaan</a:t>
          </a:r>
          <a:r>
            <a:rPr lang="en-US" dirty="0">
              <a:latin typeface="+mn-lt"/>
            </a:rPr>
            <a:t>, </a:t>
          </a:r>
          <a:r>
            <a:rPr lang="en-US" dirty="0" err="1">
              <a:latin typeface="+mn-lt"/>
            </a:rPr>
            <a:t>kode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etik</a:t>
          </a:r>
          <a:r>
            <a:rPr lang="en-US" dirty="0">
              <a:latin typeface="+mn-lt"/>
            </a:rPr>
            <a:t>, </a:t>
          </a:r>
          <a:r>
            <a:rPr lang="en-US" dirty="0" err="1">
              <a:latin typeface="+mn-lt"/>
            </a:rPr>
            <a:t>penjaminan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mutu</a:t>
          </a:r>
          <a:r>
            <a:rPr lang="en-US" dirty="0">
              <a:latin typeface="+mn-lt"/>
            </a:rPr>
            <a:t>, </a:t>
          </a:r>
          <a:r>
            <a:rPr lang="en-US" dirty="0" err="1">
              <a:latin typeface="+mn-lt"/>
            </a:rPr>
            <a:t>dan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kerjasama</a:t>
          </a:r>
          <a:r>
            <a:rPr lang="en-US" dirty="0">
              <a:latin typeface="+mn-lt"/>
            </a:rPr>
            <a:t>. Tata </a:t>
          </a:r>
          <a:r>
            <a:rPr lang="en-US" dirty="0" err="1">
              <a:latin typeface="+mn-lt"/>
            </a:rPr>
            <a:t>pamong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merujuk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pada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struktur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organisasi</a:t>
          </a:r>
          <a:r>
            <a:rPr lang="en-US" dirty="0">
              <a:latin typeface="+mn-lt"/>
            </a:rPr>
            <a:t>, </a:t>
          </a:r>
          <a:r>
            <a:rPr lang="en-US" dirty="0" err="1">
              <a:latin typeface="+mn-lt"/>
            </a:rPr>
            <a:t>mekanisme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dan</a:t>
          </a:r>
          <a:r>
            <a:rPr lang="en-US" dirty="0">
              <a:latin typeface="+mn-lt"/>
            </a:rPr>
            <a:t> proses </a:t>
          </a:r>
          <a:r>
            <a:rPr lang="en-US" dirty="0" err="1">
              <a:latin typeface="+mn-lt"/>
            </a:rPr>
            <a:t>bagaimana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suatu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institusi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dikendalikan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dan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diarahkan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untuk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melaksanakan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misi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dan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mencapai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visinya</a:t>
          </a:r>
          <a:r>
            <a:rPr lang="en-US" dirty="0">
              <a:latin typeface="+mn-lt"/>
            </a:rPr>
            <a:t>. </a:t>
          </a:r>
          <a:r>
            <a:rPr lang="en-US" dirty="0" err="1">
              <a:latin typeface="+mn-lt"/>
            </a:rPr>
            <a:t>Mengimplementasikan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manajemen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risiko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untuk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menjamin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keberlangsungan</a:t>
          </a:r>
          <a:r>
            <a:rPr lang="en-US" dirty="0">
              <a:latin typeface="+mn-lt"/>
            </a:rPr>
            <a:t> PT </a:t>
          </a:r>
          <a:r>
            <a:rPr lang="en-US" dirty="0" err="1">
              <a:latin typeface="+mn-lt"/>
            </a:rPr>
            <a:t>dan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perwujudan</a:t>
          </a:r>
          <a:r>
            <a:rPr lang="en-US" dirty="0">
              <a:latin typeface="+mn-lt"/>
            </a:rPr>
            <a:t> GUG </a:t>
          </a:r>
          <a:r>
            <a:rPr lang="en-US" dirty="0" err="1">
              <a:latin typeface="+mn-lt"/>
            </a:rPr>
            <a:t>sistem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pengelolaan</a:t>
          </a:r>
          <a:r>
            <a:rPr lang="en-US" dirty="0">
              <a:latin typeface="+mn-lt"/>
            </a:rPr>
            <a:t>, </a:t>
          </a:r>
          <a:r>
            <a:rPr lang="en-US" dirty="0" err="1">
              <a:latin typeface="+mn-lt"/>
            </a:rPr>
            <a:t>sistem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penjaminan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mutu</a:t>
          </a:r>
          <a:r>
            <a:rPr lang="en-US" dirty="0">
              <a:latin typeface="+mn-lt"/>
            </a:rPr>
            <a:t>, </a:t>
          </a:r>
          <a:r>
            <a:rPr lang="en-US" dirty="0" err="1">
              <a:latin typeface="+mn-lt"/>
            </a:rPr>
            <a:t>dan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kerjasama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dengan</a:t>
          </a:r>
          <a:r>
            <a:rPr lang="en-US" dirty="0">
              <a:latin typeface="+mn-lt"/>
            </a:rPr>
            <a:t> </a:t>
          </a:r>
          <a:r>
            <a:rPr lang="en-US" dirty="0" err="1">
              <a:latin typeface="+mn-lt"/>
            </a:rPr>
            <a:t>mitra</a:t>
          </a:r>
          <a:r>
            <a:rPr lang="en-US" dirty="0">
              <a:latin typeface="+mn-lt"/>
            </a:rPr>
            <a:t>.</a:t>
          </a:r>
          <a:endParaRPr lang="en-US" b="0" dirty="0">
            <a:latin typeface="+mn-lt"/>
          </a:endParaRPr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/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/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/>
            <a:t>Kebijakan</a:t>
          </a:r>
          <a:endParaRPr lang="en-US" dirty="0"/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/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/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dokumen</a:t>
          </a:r>
          <a:r>
            <a:rPr lang="en-US" dirty="0"/>
            <a:t> formal </a:t>
          </a:r>
          <a:r>
            <a:rPr lang="en-US" dirty="0" err="1"/>
            <a:t>kebijakan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 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tata</a:t>
          </a:r>
          <a:r>
            <a:rPr lang="en-US" dirty="0"/>
            <a:t> </a:t>
          </a:r>
          <a:r>
            <a:rPr lang="en-US" dirty="0" err="1"/>
            <a:t>pamong</a:t>
          </a:r>
          <a:r>
            <a:rPr lang="en-US" dirty="0"/>
            <a:t> yang </a:t>
          </a:r>
          <a:r>
            <a:rPr lang="en-US" dirty="0" err="1"/>
            <a:t>ditetapkan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PT, </a:t>
          </a:r>
          <a:r>
            <a:rPr lang="en-US" dirty="0" err="1"/>
            <a:t>legalitas</a:t>
          </a:r>
          <a:r>
            <a:rPr lang="en-US" dirty="0"/>
            <a:t> </a:t>
          </a:r>
          <a:r>
            <a:rPr lang="en-US" dirty="0" err="1"/>
            <a:t>organisasi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tata</a:t>
          </a:r>
          <a:r>
            <a:rPr lang="en-US" dirty="0"/>
            <a:t> </a:t>
          </a:r>
          <a:r>
            <a:rPr lang="en-US" dirty="0" err="1"/>
            <a:t>kerja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, 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pengelolaan</a:t>
          </a:r>
          <a:r>
            <a:rPr lang="en-US" dirty="0"/>
            <a:t>, 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penjaminan</a:t>
          </a:r>
          <a:r>
            <a:rPr lang="en-US" dirty="0"/>
            <a:t> </a:t>
          </a:r>
          <a:r>
            <a:rPr lang="en-US" dirty="0" err="1"/>
            <a:t>mutu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kerjasama</a:t>
          </a:r>
          <a:r>
            <a:rPr lang="en-US" dirty="0"/>
            <a:t>.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/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/>
        </a:p>
      </dgm:t>
    </dgm:pt>
    <dgm:pt modelId="{489E8178-38B9-4004-ABDE-7EFCA511135D}">
      <dgm:prSet custT="1"/>
      <dgm:spPr/>
      <dgm:t>
        <a:bodyPr/>
        <a:lstStyle/>
        <a:p>
          <a:pPr rtl="0"/>
          <a:r>
            <a:rPr lang="en-US" sz="900" b="1" dirty="0" err="1"/>
            <a:t>Mekanisme</a:t>
          </a:r>
          <a:r>
            <a:rPr lang="en-US" sz="900" b="1" dirty="0"/>
            <a:t> </a:t>
          </a:r>
          <a:r>
            <a:rPr lang="en-US" sz="900" b="1" dirty="0" err="1"/>
            <a:t>Penetapan</a:t>
          </a:r>
          <a:r>
            <a:rPr lang="en-US" sz="900" b="1" dirty="0"/>
            <a:t> </a:t>
          </a:r>
          <a:r>
            <a:rPr lang="en-US" sz="900" b="1" dirty="0" err="1"/>
            <a:t>dan</a:t>
          </a:r>
          <a:r>
            <a:rPr lang="en-US" sz="900" b="1" dirty="0"/>
            <a:t> </a:t>
          </a:r>
          <a:r>
            <a:rPr lang="en-US" sz="900" b="1" dirty="0" err="1"/>
            <a:t>Strategi</a:t>
          </a:r>
          <a:r>
            <a:rPr lang="en-US" sz="900" b="1" dirty="0"/>
            <a:t> </a:t>
          </a:r>
          <a:r>
            <a:rPr lang="en-US" sz="900" b="1" dirty="0" err="1"/>
            <a:t>Pencapaian</a:t>
          </a:r>
          <a:r>
            <a:rPr lang="en-US" sz="900" b="1" dirty="0"/>
            <a:t> </a:t>
          </a:r>
          <a:r>
            <a:rPr lang="en-US" sz="900" b="1" dirty="0" err="1"/>
            <a:t>Standar</a:t>
          </a:r>
          <a:endParaRPr lang="en-US" sz="900" dirty="0"/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/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/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/>
            <a:t>Mekanisme</a:t>
          </a:r>
          <a:r>
            <a:rPr lang="en-US" dirty="0"/>
            <a:t> </a:t>
          </a:r>
          <a:r>
            <a:rPr lang="en-US" dirty="0" err="1"/>
            <a:t>penetapan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PT </a:t>
          </a:r>
          <a:r>
            <a:rPr lang="en-US" dirty="0" err="1"/>
            <a:t>terkait</a:t>
          </a:r>
          <a:r>
            <a:rPr lang="en-US" dirty="0"/>
            <a:t> </a:t>
          </a:r>
          <a:r>
            <a:rPr lang="en-US" dirty="0" err="1"/>
            <a:t>tata</a:t>
          </a:r>
          <a:r>
            <a:rPr lang="en-US" dirty="0"/>
            <a:t> </a:t>
          </a:r>
          <a:r>
            <a:rPr lang="en-US" dirty="0" err="1"/>
            <a:t>pamong</a:t>
          </a:r>
          <a:r>
            <a:rPr lang="en-US" dirty="0"/>
            <a:t> (</a:t>
          </a:r>
          <a:r>
            <a:rPr lang="en-US" dirty="0" err="1"/>
            <a:t>pemenuhan</a:t>
          </a:r>
          <a:r>
            <a:rPr lang="en-US" dirty="0"/>
            <a:t> </a:t>
          </a:r>
          <a:r>
            <a:rPr lang="en-US" dirty="0" err="1"/>
            <a:t>kelengkapan</a:t>
          </a:r>
          <a:r>
            <a:rPr lang="en-US" dirty="0"/>
            <a:t> organ </a:t>
          </a:r>
          <a:r>
            <a:rPr lang="en-US" dirty="0" err="1"/>
            <a:t>perguruan</a:t>
          </a:r>
          <a:r>
            <a:rPr lang="en-US" dirty="0"/>
            <a:t> </a:t>
          </a:r>
          <a:r>
            <a:rPr lang="en-US" dirty="0" err="1"/>
            <a:t>tinggi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tupoksinya</a:t>
          </a:r>
          <a:r>
            <a:rPr lang="en-US" dirty="0"/>
            <a:t>), </a:t>
          </a:r>
          <a:r>
            <a:rPr lang="en-US" dirty="0" err="1"/>
            <a:t>tata</a:t>
          </a:r>
          <a:r>
            <a:rPr lang="en-US" dirty="0"/>
            <a:t> </a:t>
          </a:r>
          <a:r>
            <a:rPr lang="en-US" dirty="0" err="1"/>
            <a:t>kelola</a:t>
          </a:r>
          <a:r>
            <a:rPr lang="en-US" dirty="0"/>
            <a:t> (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pengelolaan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penjaminan</a:t>
          </a:r>
          <a:r>
            <a:rPr lang="en-US" dirty="0"/>
            <a:t> </a:t>
          </a:r>
          <a:r>
            <a:rPr lang="en-US" dirty="0" err="1"/>
            <a:t>mutu</a:t>
          </a:r>
          <a:r>
            <a:rPr lang="en-US" dirty="0"/>
            <a:t>)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kerjasama</a:t>
          </a:r>
          <a:r>
            <a:rPr lang="en-US" dirty="0"/>
            <a:t>. 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/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/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Utama</a:t>
          </a:r>
          <a:endParaRPr lang="en-US" dirty="0"/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/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/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b="1" dirty="0"/>
            <a:t>Tata </a:t>
          </a:r>
          <a:r>
            <a:rPr lang="en-US" b="1" dirty="0" err="1"/>
            <a:t>Pamong</a:t>
          </a:r>
          <a:r>
            <a:rPr lang="en-US" b="1" dirty="0"/>
            <a:t> </a:t>
          </a:r>
          <a:r>
            <a:rPr lang="en-US" b="1" dirty="0" err="1"/>
            <a:t>dan</a:t>
          </a:r>
          <a:r>
            <a:rPr lang="en-US" b="1" dirty="0"/>
            <a:t> Tata </a:t>
          </a:r>
          <a:r>
            <a:rPr lang="en-US" b="1" dirty="0" err="1"/>
            <a:t>Kelola</a:t>
          </a:r>
          <a:r>
            <a:rPr lang="en-US" b="1" dirty="0"/>
            <a:t> , </a:t>
          </a:r>
          <a:r>
            <a:rPr lang="en-US" b="1" dirty="0" err="1"/>
            <a:t>Kepemimpinan</a:t>
          </a:r>
          <a:r>
            <a:rPr lang="en-US" b="1" dirty="0"/>
            <a:t>, </a:t>
          </a:r>
          <a:r>
            <a:rPr lang="en-US" b="1" dirty="0" err="1"/>
            <a:t>Pengelolaan</a:t>
          </a:r>
          <a:r>
            <a:rPr lang="en-US" b="1" dirty="0"/>
            <a:t>, </a:t>
          </a:r>
          <a:r>
            <a:rPr lang="en-US" b="1" dirty="0" err="1"/>
            <a:t>Sistem</a:t>
          </a:r>
          <a:r>
            <a:rPr lang="en-US" b="1" dirty="0"/>
            <a:t> </a:t>
          </a:r>
          <a:r>
            <a:rPr lang="en-US" b="1" dirty="0" err="1"/>
            <a:t>Penjaminan</a:t>
          </a:r>
          <a:r>
            <a:rPr lang="en-US" b="1" dirty="0"/>
            <a:t> </a:t>
          </a:r>
          <a:r>
            <a:rPr lang="en-US" b="1" dirty="0" err="1"/>
            <a:t>Mutu</a:t>
          </a:r>
          <a:r>
            <a:rPr lang="en-US" b="1" dirty="0"/>
            <a:t>, </a:t>
          </a:r>
          <a:r>
            <a:rPr lang="en-US" b="1" dirty="0" err="1"/>
            <a:t>dan</a:t>
          </a:r>
          <a:r>
            <a:rPr lang="en-US" b="1" dirty="0"/>
            <a:t> </a:t>
          </a:r>
          <a:r>
            <a:rPr lang="en-US" b="1" dirty="0" err="1"/>
            <a:t>Kerjasama</a:t>
          </a:r>
          <a:r>
            <a:rPr lang="en-US" b="1" dirty="0"/>
            <a:t>.</a:t>
          </a:r>
          <a:endParaRPr lang="en-US" dirty="0"/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/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/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Tambahan</a:t>
          </a:r>
          <a:endParaRPr lang="en-US" dirty="0"/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/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/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 err="1"/>
            <a:t>Adalah</a:t>
          </a:r>
          <a:r>
            <a:rPr lang="en-US" dirty="0"/>
            <a:t> </a:t>
          </a:r>
          <a:r>
            <a:rPr lang="en-US" dirty="0" err="1"/>
            <a:t>indikator</a:t>
          </a:r>
          <a:r>
            <a:rPr lang="en-US" dirty="0"/>
            <a:t> </a:t>
          </a:r>
          <a:r>
            <a:rPr lang="en-US" dirty="0" err="1"/>
            <a:t>tatapamong</a:t>
          </a:r>
          <a:r>
            <a:rPr lang="en-US" dirty="0"/>
            <a:t> lain yang </a:t>
          </a:r>
          <a:r>
            <a:rPr lang="en-US" dirty="0" err="1"/>
            <a:t>ditetapkan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</a:t>
          </a:r>
          <a:r>
            <a:rPr lang="en-US" dirty="0" err="1"/>
            <a:t>masing</a:t>
          </a:r>
          <a:r>
            <a:rPr lang="en-US" dirty="0"/>
            <a:t> </a:t>
          </a:r>
          <a:r>
            <a:rPr lang="en-US" dirty="0" err="1"/>
            <a:t>masing</a:t>
          </a:r>
          <a:r>
            <a:rPr lang="en-US" dirty="0"/>
            <a:t> PT. Data IKT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diukur</a:t>
          </a:r>
          <a:r>
            <a:rPr lang="en-US" dirty="0"/>
            <a:t>, </a:t>
          </a:r>
          <a:r>
            <a:rPr lang="en-US" dirty="0" err="1"/>
            <a:t>dimonitor</a:t>
          </a:r>
          <a:r>
            <a:rPr lang="en-US" dirty="0"/>
            <a:t>, </a:t>
          </a:r>
          <a:r>
            <a:rPr lang="en-US" dirty="0" err="1"/>
            <a:t>dikaji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dianalisis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perbaikan</a:t>
          </a:r>
          <a:r>
            <a:rPr lang="en-US" dirty="0"/>
            <a:t> </a:t>
          </a:r>
          <a:r>
            <a:rPr lang="en-US" dirty="0" err="1"/>
            <a:t>berkelanjutan</a:t>
          </a:r>
          <a:r>
            <a:rPr lang="en-US" dirty="0"/>
            <a:t>.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/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/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/>
            <a:t>Evaluasi</a:t>
          </a:r>
          <a:r>
            <a:rPr lang="en-US" b="1" dirty="0"/>
            <a:t> </a:t>
          </a:r>
          <a:r>
            <a:rPr lang="en-US" b="1" dirty="0" err="1"/>
            <a:t>Capaian</a:t>
          </a:r>
          <a:r>
            <a:rPr lang="en-US" b="1" dirty="0"/>
            <a:t> </a:t>
          </a:r>
          <a:r>
            <a:rPr lang="en-US" b="1" dirty="0" err="1"/>
            <a:t>Kinerja</a:t>
          </a:r>
          <a:endParaRPr lang="en-US" dirty="0"/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/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/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/>
            <a:t>Kepuasan</a:t>
          </a:r>
          <a:r>
            <a:rPr lang="en-US" b="1" dirty="0"/>
            <a:t> </a:t>
          </a:r>
          <a:r>
            <a:rPr lang="en-US" b="1" dirty="0" err="1"/>
            <a:t>Pengguna</a:t>
          </a:r>
          <a:endParaRPr lang="en-US" dirty="0"/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/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/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keberhasilan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/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ketidakberhasilan</a:t>
          </a:r>
          <a:r>
            <a:rPr lang="en-US" dirty="0"/>
            <a:t> </a:t>
          </a:r>
          <a:r>
            <a:rPr lang="en-US" dirty="0" err="1"/>
            <a:t>pencapaian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yang </a:t>
          </a:r>
          <a:r>
            <a:rPr lang="en-US" dirty="0" err="1"/>
            <a:t>telah</a:t>
          </a:r>
          <a:r>
            <a:rPr lang="en-US" dirty="0"/>
            <a:t> </a:t>
          </a:r>
          <a:r>
            <a:rPr lang="en-US" dirty="0" err="1"/>
            <a:t>ditetapkan</a:t>
          </a:r>
          <a:r>
            <a:rPr lang="en-US" dirty="0"/>
            <a:t>.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diukur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metoda</a:t>
          </a:r>
          <a:r>
            <a:rPr lang="en-US" dirty="0"/>
            <a:t> yang </a:t>
          </a:r>
          <a:r>
            <a:rPr lang="en-US" dirty="0" err="1"/>
            <a:t>tepat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hasilnya</a:t>
          </a:r>
          <a:r>
            <a:rPr lang="en-US" dirty="0"/>
            <a:t> </a:t>
          </a:r>
          <a:r>
            <a:rPr lang="en-US" dirty="0" err="1"/>
            <a:t>dianalisis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dievaluasi</a:t>
          </a:r>
          <a:r>
            <a:rPr lang="en-US" dirty="0"/>
            <a:t>.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terhadap</a:t>
          </a:r>
          <a:r>
            <a:rPr lang="en-US" dirty="0"/>
            <a:t>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identifikasi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,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pendukung</a:t>
          </a:r>
          <a:r>
            <a:rPr lang="en-US" dirty="0"/>
            <a:t> </a:t>
          </a:r>
          <a:r>
            <a:rPr lang="en-US" dirty="0" err="1"/>
            <a:t>keberhasilan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penghambat</a:t>
          </a:r>
          <a:r>
            <a:rPr lang="en-US" dirty="0"/>
            <a:t> </a:t>
          </a:r>
          <a:r>
            <a:rPr lang="en-US" dirty="0" err="1"/>
            <a:t>ketercapaian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singkat</a:t>
          </a:r>
          <a:r>
            <a:rPr lang="en-US" dirty="0"/>
            <a:t> </a:t>
          </a:r>
          <a:r>
            <a:rPr lang="en-US" dirty="0" err="1"/>
            <a:t>tindak</a:t>
          </a:r>
          <a:r>
            <a:rPr lang="en-US" dirty="0"/>
            <a:t> </a:t>
          </a:r>
          <a:r>
            <a:rPr lang="en-US" dirty="0" err="1"/>
            <a:t>lanjut</a:t>
          </a:r>
          <a:r>
            <a:rPr lang="en-US" dirty="0"/>
            <a:t> yang </a:t>
          </a:r>
          <a:r>
            <a:rPr lang="en-US" dirty="0" err="1"/>
            <a:t>akan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/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/>
        </a:p>
      </dgm:t>
    </dgm:pt>
    <dgm:pt modelId="{1AF54BCD-DCF4-4C18-9AB3-ECA1F57D8892}">
      <dgm:prSet/>
      <dgm:spPr/>
      <dgm:t>
        <a:bodyPr/>
        <a:lstStyle/>
        <a:p>
          <a:r>
            <a:rPr lang="en-US" dirty="0" err="1"/>
            <a:t>Pengukuran</a:t>
          </a:r>
          <a:r>
            <a:rPr lang="en-US" dirty="0"/>
            <a:t> </a:t>
          </a:r>
          <a:r>
            <a:rPr lang="en-US" dirty="0" err="1"/>
            <a:t>kepuasan</a:t>
          </a:r>
          <a:r>
            <a:rPr lang="en-US" dirty="0"/>
            <a:t> </a:t>
          </a:r>
          <a:r>
            <a:rPr lang="en-US" dirty="0" err="1"/>
            <a:t>layanan</a:t>
          </a:r>
          <a:r>
            <a:rPr lang="en-US" dirty="0"/>
            <a:t> </a:t>
          </a:r>
          <a:r>
            <a:rPr lang="en-US" dirty="0" err="1"/>
            <a:t>manajemen</a:t>
          </a:r>
          <a:r>
            <a:rPr lang="en-US" dirty="0"/>
            <a:t> </a:t>
          </a:r>
          <a:r>
            <a:rPr lang="en-US" dirty="0" err="1"/>
            <a:t>terhadap</a:t>
          </a:r>
          <a:r>
            <a:rPr lang="en-US" dirty="0"/>
            <a:t> para </a:t>
          </a:r>
          <a:r>
            <a:rPr lang="en-US" dirty="0" err="1"/>
            <a:t>pemangku</a:t>
          </a:r>
          <a:r>
            <a:rPr lang="en-US" dirty="0"/>
            <a:t> </a:t>
          </a:r>
          <a:r>
            <a:rPr lang="en-US" dirty="0" err="1"/>
            <a:t>kepentingan</a:t>
          </a:r>
          <a:r>
            <a:rPr lang="en-US" dirty="0"/>
            <a:t>: </a:t>
          </a:r>
          <a:r>
            <a:rPr lang="en-US" dirty="0" err="1"/>
            <a:t>mahasiswa</a:t>
          </a:r>
          <a:r>
            <a:rPr lang="en-US" dirty="0"/>
            <a:t>, </a:t>
          </a:r>
          <a:r>
            <a:rPr lang="en-US" dirty="0" err="1"/>
            <a:t>dosen</a:t>
          </a:r>
          <a:r>
            <a:rPr lang="en-US" dirty="0"/>
            <a:t>, </a:t>
          </a:r>
          <a:r>
            <a:rPr lang="en-US" dirty="0" err="1"/>
            <a:t>tenaga</a:t>
          </a:r>
          <a:r>
            <a:rPr lang="en-US" dirty="0"/>
            <a:t> </a:t>
          </a:r>
          <a:r>
            <a:rPr lang="en-US" dirty="0" err="1"/>
            <a:t>kependidikan</a:t>
          </a:r>
          <a:r>
            <a:rPr lang="en-US" dirty="0"/>
            <a:t>, </a:t>
          </a:r>
          <a:r>
            <a:rPr lang="en-US" dirty="0" err="1"/>
            <a:t>lulusan</a:t>
          </a:r>
          <a:r>
            <a:rPr lang="en-US" dirty="0"/>
            <a:t>, </a:t>
          </a:r>
          <a:r>
            <a:rPr lang="en-US" dirty="0" err="1"/>
            <a:t>pengguna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mitra</a:t>
          </a:r>
          <a:r>
            <a:rPr lang="en-US" dirty="0"/>
            <a:t>.</a:t>
          </a:r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/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/>
        </a:p>
      </dgm:t>
    </dgm:pt>
    <dgm:pt modelId="{C6F0C9D9-01A8-4238-9CC1-2350319F1610}">
      <dgm:prSet/>
      <dgm:spPr/>
      <dgm:t>
        <a:bodyPr/>
        <a:lstStyle/>
        <a:p>
          <a:r>
            <a:rPr lang="en-US" b="1" dirty="0" err="1"/>
            <a:t>Penjaminan</a:t>
          </a:r>
          <a:r>
            <a:rPr lang="en-US" b="1" dirty="0"/>
            <a:t> </a:t>
          </a:r>
          <a:r>
            <a:rPr lang="en-US" b="1" dirty="0" err="1"/>
            <a:t>Mutu</a:t>
          </a:r>
          <a:r>
            <a:rPr lang="en-US" b="1" dirty="0"/>
            <a:t> Tata </a:t>
          </a:r>
          <a:r>
            <a:rPr lang="en-US" b="1" dirty="0" err="1"/>
            <a:t>Pamong</a:t>
          </a:r>
          <a:r>
            <a:rPr lang="en-US" b="1" dirty="0"/>
            <a:t>, Tata </a:t>
          </a:r>
          <a:r>
            <a:rPr lang="en-US" b="1" dirty="0" err="1"/>
            <a:t>Kelola</a:t>
          </a:r>
          <a:r>
            <a:rPr lang="en-US" b="1" dirty="0"/>
            <a:t> </a:t>
          </a:r>
          <a:r>
            <a:rPr lang="en-US" b="1" dirty="0" err="1"/>
            <a:t>dan</a:t>
          </a:r>
          <a:r>
            <a:rPr lang="en-US" b="1" dirty="0"/>
            <a:t> </a:t>
          </a:r>
          <a:r>
            <a:rPr lang="en-US" b="1" dirty="0" err="1"/>
            <a:t>Kerjasama</a:t>
          </a:r>
          <a:endParaRPr lang="en-US" dirty="0"/>
        </a:p>
      </dgm:t>
    </dgm:pt>
    <dgm:pt modelId="{178EE23C-302D-4BEA-8F99-E8A5C7BD99EE}" type="parTrans" cxnId="{ABDE4031-6171-4F18-BB6B-11466D5020C9}">
      <dgm:prSet/>
      <dgm:spPr/>
      <dgm:t>
        <a:bodyPr/>
        <a:lstStyle/>
        <a:p>
          <a:endParaRPr lang="en-US"/>
        </a:p>
      </dgm:t>
    </dgm:pt>
    <dgm:pt modelId="{5BA130C9-2CFE-484D-996D-5EB6CA4A8EB7}" type="sibTrans" cxnId="{ABDE4031-6171-4F18-BB6B-11466D5020C9}">
      <dgm:prSet/>
      <dgm:spPr/>
      <dgm:t>
        <a:bodyPr/>
        <a:lstStyle/>
        <a:p>
          <a:endParaRPr lang="en-US"/>
        </a:p>
      </dgm:t>
    </dgm:pt>
    <dgm:pt modelId="{2E837FCB-D90E-42CB-ADAA-04416AEEA113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penjaminan</a:t>
          </a:r>
          <a:r>
            <a:rPr lang="en-US" dirty="0"/>
            <a:t> </a:t>
          </a:r>
          <a:r>
            <a:rPr lang="en-US" dirty="0" err="1"/>
            <a:t>mutu</a:t>
          </a:r>
          <a:r>
            <a:rPr lang="en-US" dirty="0"/>
            <a:t> </a:t>
          </a:r>
          <a:r>
            <a:rPr lang="en-US" dirty="0" err="1"/>
            <a:t>tata</a:t>
          </a:r>
          <a:r>
            <a:rPr lang="en-US" dirty="0"/>
            <a:t> </a:t>
          </a:r>
          <a:r>
            <a:rPr lang="en-US" dirty="0" err="1"/>
            <a:t>pamong</a:t>
          </a:r>
          <a:r>
            <a:rPr lang="en-US" dirty="0"/>
            <a:t>, </a:t>
          </a:r>
          <a:r>
            <a:rPr lang="en-US" dirty="0" err="1"/>
            <a:t>tata</a:t>
          </a:r>
          <a:r>
            <a:rPr lang="en-US" dirty="0"/>
            <a:t> </a:t>
          </a:r>
          <a:r>
            <a:rPr lang="en-US" dirty="0" err="1"/>
            <a:t>kelola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kerjasama</a:t>
          </a:r>
          <a:r>
            <a:rPr lang="en-US" dirty="0"/>
            <a:t> yang </a:t>
          </a:r>
          <a:r>
            <a:rPr lang="en-US" dirty="0" err="1"/>
            <a:t>ditetapkan</a:t>
          </a:r>
          <a:r>
            <a:rPr lang="en-US" dirty="0"/>
            <a:t>, </a:t>
          </a:r>
          <a:r>
            <a:rPr lang="en-US" dirty="0" err="1"/>
            <a:t>dilaksanakan</a:t>
          </a:r>
          <a:r>
            <a:rPr lang="en-US" dirty="0"/>
            <a:t>, </a:t>
          </a:r>
          <a:r>
            <a:rPr lang="en-US" dirty="0" err="1"/>
            <a:t>hasilnya</a:t>
          </a:r>
          <a:r>
            <a:rPr lang="en-US" dirty="0"/>
            <a:t> </a:t>
          </a:r>
          <a:r>
            <a:rPr lang="en-US" dirty="0" err="1"/>
            <a:t>dievaluasi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dikendalikan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upaya</a:t>
          </a:r>
          <a:r>
            <a:rPr lang="en-US" dirty="0"/>
            <a:t> </a:t>
          </a:r>
          <a:r>
            <a:rPr lang="en-US" dirty="0" err="1"/>
            <a:t>peningkatan</a:t>
          </a:r>
          <a:r>
            <a:rPr lang="en-US" dirty="0"/>
            <a:t> </a:t>
          </a:r>
          <a:r>
            <a:rPr lang="en-US" dirty="0" err="1"/>
            <a:t>sesuai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siklus</a:t>
          </a:r>
          <a:r>
            <a:rPr lang="en-US" dirty="0"/>
            <a:t> PPEPP.</a:t>
          </a:r>
        </a:p>
      </dgm:t>
    </dgm:pt>
    <dgm:pt modelId="{5BD147DB-72C1-4CFB-B182-16D9CF713FCF}" type="parTrans" cxnId="{52603073-301E-4061-98CB-50A8F2E3B041}">
      <dgm:prSet/>
      <dgm:spPr/>
      <dgm:t>
        <a:bodyPr/>
        <a:lstStyle/>
        <a:p>
          <a:endParaRPr lang="en-US"/>
        </a:p>
      </dgm:t>
    </dgm:pt>
    <dgm:pt modelId="{0A11C26B-E033-431F-A1B3-A21797C63636}" type="sibTrans" cxnId="{52603073-301E-4061-98CB-50A8F2E3B041}">
      <dgm:prSet/>
      <dgm:spPr/>
      <dgm:t>
        <a:bodyPr/>
        <a:lstStyle/>
        <a:p>
          <a:endParaRPr lang="en-US"/>
        </a:p>
      </dgm:t>
    </dgm:pt>
    <dgm:pt modelId="{97C6B9AF-C4BB-4EF1-9A63-38393697B12A}">
      <dgm:prSet/>
      <dgm:spPr/>
      <dgm:t>
        <a:bodyPr/>
        <a:lstStyle/>
        <a:p>
          <a:r>
            <a:rPr lang="en-US" b="1" dirty="0" err="1"/>
            <a:t>Kesimpulan</a:t>
          </a:r>
          <a:r>
            <a:rPr lang="en-US" b="1" dirty="0"/>
            <a:t> </a:t>
          </a:r>
          <a:r>
            <a:rPr lang="en-US" b="1" dirty="0" err="1"/>
            <a:t>hasil</a:t>
          </a:r>
          <a:r>
            <a:rPr lang="en-US" b="1" dirty="0"/>
            <a:t> </a:t>
          </a:r>
          <a:r>
            <a:rPr lang="en-US" b="1" dirty="0" err="1"/>
            <a:t>evaluasi</a:t>
          </a:r>
          <a:r>
            <a:rPr lang="en-US" b="1" dirty="0"/>
            <a:t> </a:t>
          </a:r>
          <a:r>
            <a:rPr lang="en-US" b="1" dirty="0" err="1"/>
            <a:t>ketercapaian</a:t>
          </a:r>
          <a:r>
            <a:rPr lang="en-US" b="1" dirty="0"/>
            <a:t> </a:t>
          </a:r>
          <a:r>
            <a:rPr lang="en-US" b="1" dirty="0" err="1"/>
            <a:t>tata</a:t>
          </a:r>
          <a:r>
            <a:rPr lang="en-US" b="1" dirty="0"/>
            <a:t> </a:t>
          </a:r>
          <a:r>
            <a:rPr lang="en-US" b="1" dirty="0" err="1"/>
            <a:t>pamong</a:t>
          </a:r>
          <a:r>
            <a:rPr lang="en-US" b="1" dirty="0"/>
            <a:t>, </a:t>
          </a:r>
          <a:r>
            <a:rPr lang="en-US" b="1" dirty="0" err="1"/>
            <a:t>tata</a:t>
          </a:r>
          <a:r>
            <a:rPr lang="en-US" b="1" dirty="0"/>
            <a:t> </a:t>
          </a:r>
          <a:r>
            <a:rPr lang="en-US" b="1" dirty="0" err="1"/>
            <a:t>kelola</a:t>
          </a:r>
          <a:r>
            <a:rPr lang="en-US" b="1" dirty="0"/>
            <a:t>  </a:t>
          </a:r>
          <a:r>
            <a:rPr lang="en-US" b="1" dirty="0" err="1"/>
            <a:t>dan</a:t>
          </a:r>
          <a:r>
            <a:rPr lang="en-US" b="1" dirty="0"/>
            <a:t> </a:t>
          </a:r>
          <a:r>
            <a:rPr lang="en-US" b="1" dirty="0" err="1"/>
            <a:t>kerjasama</a:t>
          </a:r>
          <a:r>
            <a:rPr lang="en-US" b="1" dirty="0"/>
            <a:t> </a:t>
          </a:r>
          <a:r>
            <a:rPr lang="en-US" b="1" dirty="0" err="1"/>
            <a:t>serta</a:t>
          </a:r>
          <a:r>
            <a:rPr lang="en-US" b="1" dirty="0"/>
            <a:t> </a:t>
          </a:r>
          <a:r>
            <a:rPr lang="en-US" b="1" dirty="0" err="1"/>
            <a:t>tindak</a:t>
          </a:r>
          <a:r>
            <a:rPr lang="en-US" b="1" dirty="0"/>
            <a:t> </a:t>
          </a:r>
          <a:r>
            <a:rPr lang="en-US" b="1" dirty="0" err="1"/>
            <a:t>lanjut</a:t>
          </a:r>
          <a:endParaRPr lang="en-US" dirty="0"/>
        </a:p>
      </dgm:t>
    </dgm:pt>
    <dgm:pt modelId="{DCC3DD3B-DCFD-4090-8E3F-AB0BA81D441D}" type="parTrans" cxnId="{94D74BC8-A557-46F9-9982-28C6BCFA21E2}">
      <dgm:prSet/>
      <dgm:spPr/>
      <dgm:t>
        <a:bodyPr/>
        <a:lstStyle/>
        <a:p>
          <a:endParaRPr lang="en-US"/>
        </a:p>
      </dgm:t>
    </dgm:pt>
    <dgm:pt modelId="{83B5F11E-F53D-41E9-968C-A4BC7E8BFA07}" type="sibTrans" cxnId="{94D74BC8-A557-46F9-9982-28C6BCFA21E2}">
      <dgm:prSet/>
      <dgm:spPr/>
      <dgm:t>
        <a:bodyPr/>
        <a:lstStyle/>
        <a:p>
          <a:endParaRPr lang="en-US"/>
        </a:p>
      </dgm:t>
    </dgm:pt>
    <dgm:pt modelId="{90240692-315F-486F-B575-46450F05A04A}">
      <dgm:prSet/>
      <dgm:spPr/>
      <dgm:t>
        <a:bodyPr/>
        <a:lstStyle/>
        <a:p>
          <a:r>
            <a:rPr lang="en-US" dirty="0" err="1"/>
            <a:t>Ringkasan</a:t>
          </a:r>
          <a:r>
            <a:rPr lang="en-US" dirty="0"/>
            <a:t> </a:t>
          </a:r>
          <a:r>
            <a:rPr lang="en-US" dirty="0" err="1"/>
            <a:t>dari</a:t>
          </a:r>
          <a:r>
            <a:rPr lang="en-US" dirty="0"/>
            <a:t>: </a:t>
          </a:r>
          <a:r>
            <a:rPr lang="en-US" dirty="0" err="1"/>
            <a:t>pemosisian</a:t>
          </a:r>
          <a:r>
            <a:rPr lang="en-US" dirty="0"/>
            <a:t>, </a:t>
          </a:r>
          <a:r>
            <a:rPr lang="en-US" dirty="0" err="1"/>
            <a:t>masalah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rencana</a:t>
          </a:r>
          <a:r>
            <a:rPr lang="en-US" dirty="0"/>
            <a:t> </a:t>
          </a:r>
          <a:r>
            <a:rPr lang="en-US" dirty="0" err="1"/>
            <a:t>perbaikan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.</a:t>
          </a:r>
        </a:p>
      </dgm:t>
    </dgm:pt>
    <dgm:pt modelId="{EC530F32-F71F-4119-A454-ADD738B46708}" type="parTrans" cxnId="{C310859F-CEF8-4DCA-9315-7A4846C8A1AD}">
      <dgm:prSet/>
      <dgm:spPr/>
      <dgm:t>
        <a:bodyPr/>
        <a:lstStyle/>
        <a:p>
          <a:endParaRPr lang="en-US"/>
        </a:p>
      </dgm:t>
    </dgm:pt>
    <dgm:pt modelId="{51B533DB-7592-4544-987C-EE59B694751F}" type="sibTrans" cxnId="{C310859F-CEF8-4DCA-9315-7A4846C8A1AD}">
      <dgm:prSet/>
      <dgm:spPr/>
      <dgm:t>
        <a:bodyPr/>
        <a:lstStyle/>
        <a:p>
          <a:endParaRPr lang="en-US"/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9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9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9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9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9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9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9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9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9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9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9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9">
        <dgm:presLayoutVars>
          <dgm:bulletEnabled val="1"/>
        </dgm:presLayoutVars>
      </dgm:prSet>
      <dgm:spPr/>
    </dgm:pt>
    <dgm:pt modelId="{2B77AAD6-6F7A-4184-95FE-A99485CDABC4}" type="pres">
      <dgm:prSet presAssocID="{C6F0C9D9-01A8-4238-9CC1-2350319F1610}" presName="parentText" presStyleLbl="node1" presStyleIdx="6" presStyleCnt="9">
        <dgm:presLayoutVars>
          <dgm:chMax val="0"/>
          <dgm:bulletEnabled val="1"/>
        </dgm:presLayoutVars>
      </dgm:prSet>
      <dgm:spPr/>
    </dgm:pt>
    <dgm:pt modelId="{12D3B0C4-5A49-402C-A73C-31D49B9D651D}" type="pres">
      <dgm:prSet presAssocID="{C6F0C9D9-01A8-4238-9CC1-2350319F1610}" presName="childText" presStyleLbl="revTx" presStyleIdx="6" presStyleCnt="9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7" presStyleCnt="9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7" presStyleCnt="9">
        <dgm:presLayoutVars>
          <dgm:bulletEnabled val="1"/>
        </dgm:presLayoutVars>
      </dgm:prSet>
      <dgm:spPr/>
    </dgm:pt>
    <dgm:pt modelId="{EC187767-1E1E-44F1-B655-FC6822E2F3C7}" type="pres">
      <dgm:prSet presAssocID="{97C6B9AF-C4BB-4EF1-9A63-38393697B12A}" presName="parentText" presStyleLbl="node1" presStyleIdx="8" presStyleCnt="9">
        <dgm:presLayoutVars>
          <dgm:chMax val="0"/>
          <dgm:bulletEnabled val="1"/>
        </dgm:presLayoutVars>
      </dgm:prSet>
      <dgm:spPr/>
    </dgm:pt>
    <dgm:pt modelId="{C70DD2C8-ECB3-4C03-9359-C9B55E68D106}" type="pres">
      <dgm:prSet presAssocID="{97C6B9AF-C4BB-4EF1-9A63-38393697B12A}" presName="childText" presStyleLbl="revTx" presStyleIdx="8" presStyleCnt="9">
        <dgm:presLayoutVars>
          <dgm:bulletEnabled val="1"/>
        </dgm:presLayoutVars>
      </dgm:prSet>
      <dgm:spPr/>
    </dgm:pt>
  </dgm:ptLst>
  <dgm:cxnLst>
    <dgm:cxn modelId="{8C1F9108-F2DE-4044-8232-2CE59D82F338}" type="presOf" srcId="{E973707A-9B0D-4141-9A4E-A1DE3E432894}" destId="{3A0457DA-DDB8-4110-925B-CFA3955C25B0}" srcOrd="0" destOrd="0" presId="urn:microsoft.com/office/officeart/2005/8/layout/vList2"/>
    <dgm:cxn modelId="{AB4A531A-F227-476F-A644-2D68E5BB00A9}" type="presOf" srcId="{62D0B233-7941-45DF-965D-76C035B08835}" destId="{B743F4D8-190D-4A42-998B-34D5037B107C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E1EBB428-3632-4BE9-A654-839C14927F70}" type="presOf" srcId="{97C6B9AF-C4BB-4EF1-9A63-38393697B12A}" destId="{EC187767-1E1E-44F1-B655-FC6822E2F3C7}" srcOrd="0" destOrd="0" presId="urn:microsoft.com/office/officeart/2005/8/layout/vList2"/>
    <dgm:cxn modelId="{18C94F2D-D620-46CA-9ABA-52B5989CD195}" type="presOf" srcId="{C6F0C9D9-01A8-4238-9CC1-2350319F1610}" destId="{2B77AAD6-6F7A-4184-95FE-A99485CDABC4}" srcOrd="0" destOrd="0" presId="urn:microsoft.com/office/officeart/2005/8/layout/vList2"/>
    <dgm:cxn modelId="{7F044030-F388-4A54-BDE3-BF261EAF9F8F}" type="presOf" srcId="{DF1AA189-DE56-4899-82F1-BBAA4A7CAA49}" destId="{D2D630EE-C109-4E93-BA07-03321C5EAE52}" srcOrd="0" destOrd="0" presId="urn:microsoft.com/office/officeart/2005/8/layout/vList2"/>
    <dgm:cxn modelId="{ABDE4031-6171-4F18-BB6B-11466D5020C9}" srcId="{03E037EB-70E4-4487-87F8-735C98E42FA2}" destId="{C6F0C9D9-01A8-4238-9CC1-2350319F1610}" srcOrd="6" destOrd="0" parTransId="{178EE23C-302D-4BEA-8F99-E8A5C7BD99EE}" sibTransId="{5BA130C9-2CFE-484D-996D-5EB6CA4A8EB7}"/>
    <dgm:cxn modelId="{DE74013D-D674-4444-A04B-69AAAC140A03}" type="presOf" srcId="{DD2B1AB2-1DE7-407C-9008-2F1CB47717DB}" destId="{7438BCAD-2F7D-41A1-8E95-AE8439AF2BF6}" srcOrd="0" destOrd="0" presId="urn:microsoft.com/office/officeart/2005/8/layout/vList2"/>
    <dgm:cxn modelId="{7CF9B465-18D8-4E05-9F22-43C87CB7AFD1}" type="presOf" srcId="{489E8178-38B9-4004-ABDE-7EFCA511135D}" destId="{0C6250E1-16C7-4468-9673-D02DD1169685}" srcOrd="0" destOrd="0" presId="urn:microsoft.com/office/officeart/2005/8/layout/vList2"/>
    <dgm:cxn modelId="{28CFD647-D2C1-48A6-BEDA-B287FBACB410}" type="presOf" srcId="{BF64CC27-FD5E-4CCC-8AB1-0BA352B162E4}" destId="{A730551C-AD14-47EA-8567-2FF41910E193}" srcOrd="0" destOrd="0" presId="urn:microsoft.com/office/officeart/2005/8/layout/vList2"/>
    <dgm:cxn modelId="{BDFB754A-4DA7-4555-89D0-F53646E72421}" type="presOf" srcId="{16D16AA4-869D-4C19-921F-BF1164470351}" destId="{23F3AF34-2715-49E5-9F52-529EF0CC3006}" srcOrd="0" destOrd="0" presId="urn:microsoft.com/office/officeart/2005/8/layout/vList2"/>
    <dgm:cxn modelId="{C39CAC6F-31D1-4006-BDBE-46AA254A27AC}" srcId="{03E037EB-70E4-4487-87F8-735C98E42FA2}" destId="{E973707A-9B0D-4141-9A4E-A1DE3E432894}" srcOrd="7" destOrd="0" parTransId="{F1ED6F88-FFFC-4DE0-B00D-DED7F109DD83}" sibTransId="{F95A84A8-778D-420D-B6DD-392044ABF5C0}"/>
    <dgm:cxn modelId="{305ABD6F-58DE-4D85-82FF-6E0EDCB159C9}" type="presOf" srcId="{03E037EB-70E4-4487-87F8-735C98E42FA2}" destId="{646DFA94-3461-4F5C-B256-ABA727A9510A}" srcOrd="0" destOrd="0" presId="urn:microsoft.com/office/officeart/2005/8/layout/vList2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52603073-301E-4061-98CB-50A8F2E3B041}" srcId="{C6F0C9D9-01A8-4238-9CC1-2350319F1610}" destId="{2E837FCB-D90E-42CB-ADAA-04416AEEA113}" srcOrd="0" destOrd="0" parTransId="{5BD147DB-72C1-4CFB-B182-16D9CF713FCF}" sibTransId="{0A11C26B-E033-431F-A1B3-A21797C63636}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F994D390-2D6C-484B-A04F-A5B906E998F7}" type="presOf" srcId="{C487581C-005D-430B-937C-F362DD2B43CC}" destId="{BB10665E-3681-48AF-8D13-2B8A0C41A91D}" srcOrd="0" destOrd="0" presId="urn:microsoft.com/office/officeart/2005/8/layout/vList2"/>
    <dgm:cxn modelId="{460EF69B-9FD4-4A87-9A7A-83F774168AFE}" type="presOf" srcId="{D4E3E2BC-E1FC-4A7B-961E-2F587B2B0B6F}" destId="{EC95F453-F64D-43CF-93BF-7EB0427E952A}" srcOrd="0" destOrd="0" presId="urn:microsoft.com/office/officeart/2005/8/layout/vList2"/>
    <dgm:cxn modelId="{C310859F-CEF8-4DCA-9315-7A4846C8A1AD}" srcId="{97C6B9AF-C4BB-4EF1-9A63-38393697B12A}" destId="{90240692-315F-486F-B575-46450F05A04A}" srcOrd="0" destOrd="0" parTransId="{EC530F32-F71F-4119-A454-ADD738B46708}" sibTransId="{51B533DB-7592-4544-987C-EE59B694751F}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980012A8-7958-4C2B-8BA7-BFE04E9B9C23}" type="presOf" srcId="{F57E9E73-A8B8-47A2-8E84-9AD21A984C92}" destId="{9DC30CB3-5443-4E4F-8798-717384E476F7}" srcOrd="0" destOrd="0" presId="urn:microsoft.com/office/officeart/2005/8/layout/vList2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F21E9CB6-76CF-4701-8578-D2290CD3B725}" type="presOf" srcId="{1AF54BCD-DCF4-4C18-9AB3-ECA1F57D8892}" destId="{5B4B98BC-F355-4510-8CCF-F032AE7AC684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520D3BC3-85AA-4A9B-86F4-21EC686161A0}" type="presOf" srcId="{2E837FCB-D90E-42CB-ADAA-04416AEEA113}" destId="{12D3B0C4-5A49-402C-A73C-31D49B9D651D}" srcOrd="0" destOrd="0" presId="urn:microsoft.com/office/officeart/2005/8/layout/vList2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94D74BC8-A557-46F9-9982-28C6BCFA21E2}" srcId="{03E037EB-70E4-4487-87F8-735C98E42FA2}" destId="{97C6B9AF-C4BB-4EF1-9A63-38393697B12A}" srcOrd="8" destOrd="0" parTransId="{DCC3DD3B-DCFD-4090-8E3F-AB0BA81D441D}" sibTransId="{83B5F11E-F53D-41E9-968C-A4BC7E8BFA07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D183F6DD-C40A-405E-BBF2-F639E0F85519}" type="presOf" srcId="{D940A34E-2E46-4615-94B9-D998A3085696}" destId="{2DEDA631-A163-4BBA-9953-02E40868F95B}" srcOrd="0" destOrd="0" presId="urn:microsoft.com/office/officeart/2005/8/layout/vList2"/>
    <dgm:cxn modelId="{AAE37AE5-5489-4294-99FA-938F16094DC3}" type="presOf" srcId="{AC004A76-C47A-4985-977E-F786F3E662A8}" destId="{F7AFCEDC-DACF-487F-B7ED-E0728F7D7B31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21611BF9-D914-4E7E-8C08-829654858C01}" type="presOf" srcId="{90240692-315F-486F-B575-46450F05A04A}" destId="{C70DD2C8-ECB3-4C03-9359-C9B55E68D106}" srcOrd="0" destOrd="0" presId="urn:microsoft.com/office/officeart/2005/8/layout/vList2"/>
    <dgm:cxn modelId="{839DF3FC-A125-45F0-853F-055683845836}" type="presOf" srcId="{19A39D42-6085-4EFA-BCD6-32FF9BA2B3CA}" destId="{D6978E3E-6F50-4722-857B-924D7D7BF191}" srcOrd="0" destOrd="0" presId="urn:microsoft.com/office/officeart/2005/8/layout/vList2"/>
    <dgm:cxn modelId="{82368BDC-FA64-4AF9-8B91-1C8A4C95DE0D}" type="presParOf" srcId="{646DFA94-3461-4F5C-B256-ABA727A9510A}" destId="{EC95F453-F64D-43CF-93BF-7EB0427E952A}" srcOrd="0" destOrd="0" presId="urn:microsoft.com/office/officeart/2005/8/layout/vList2"/>
    <dgm:cxn modelId="{13E87130-02C8-4878-BCAB-A26687EF7446}" type="presParOf" srcId="{646DFA94-3461-4F5C-B256-ABA727A9510A}" destId="{9DC30CB3-5443-4E4F-8798-717384E476F7}" srcOrd="1" destOrd="0" presId="urn:microsoft.com/office/officeart/2005/8/layout/vList2"/>
    <dgm:cxn modelId="{7CC8C0E7-B46D-4240-9284-D08CFB4304FE}" type="presParOf" srcId="{646DFA94-3461-4F5C-B256-ABA727A9510A}" destId="{BB10665E-3681-48AF-8D13-2B8A0C41A91D}" srcOrd="2" destOrd="0" presId="urn:microsoft.com/office/officeart/2005/8/layout/vList2"/>
    <dgm:cxn modelId="{DC9D6E0F-1919-4449-AD27-5B68B580B059}" type="presParOf" srcId="{646DFA94-3461-4F5C-B256-ABA727A9510A}" destId="{B743F4D8-190D-4A42-998B-34D5037B107C}" srcOrd="3" destOrd="0" presId="urn:microsoft.com/office/officeart/2005/8/layout/vList2"/>
    <dgm:cxn modelId="{5AAD7F39-9D56-43BF-8141-23D866B34CF9}" type="presParOf" srcId="{646DFA94-3461-4F5C-B256-ABA727A9510A}" destId="{0C6250E1-16C7-4468-9673-D02DD1169685}" srcOrd="4" destOrd="0" presId="urn:microsoft.com/office/officeart/2005/8/layout/vList2"/>
    <dgm:cxn modelId="{7758A97C-189C-40F1-834D-76BCEEB2021D}" type="presParOf" srcId="{646DFA94-3461-4F5C-B256-ABA727A9510A}" destId="{7438BCAD-2F7D-41A1-8E95-AE8439AF2BF6}" srcOrd="5" destOrd="0" presId="urn:microsoft.com/office/officeart/2005/8/layout/vList2"/>
    <dgm:cxn modelId="{C04B3CDA-35E3-44E2-92B7-247984D9CAFA}" type="presParOf" srcId="{646DFA94-3461-4F5C-B256-ABA727A9510A}" destId="{D6978E3E-6F50-4722-857B-924D7D7BF191}" srcOrd="6" destOrd="0" presId="urn:microsoft.com/office/officeart/2005/8/layout/vList2"/>
    <dgm:cxn modelId="{09EF6CD4-F61A-47A6-A820-CE99F035C0D8}" type="presParOf" srcId="{646DFA94-3461-4F5C-B256-ABA727A9510A}" destId="{F7AFCEDC-DACF-487F-B7ED-E0728F7D7B31}" srcOrd="7" destOrd="0" presId="urn:microsoft.com/office/officeart/2005/8/layout/vList2"/>
    <dgm:cxn modelId="{6A2CCF33-7D2F-49DF-8AE6-C4A1DDCD2376}" type="presParOf" srcId="{646DFA94-3461-4F5C-B256-ABA727A9510A}" destId="{2DEDA631-A163-4BBA-9953-02E40868F95B}" srcOrd="8" destOrd="0" presId="urn:microsoft.com/office/officeart/2005/8/layout/vList2"/>
    <dgm:cxn modelId="{E0B5A3B9-A7AD-4928-B87C-803D4C42DA48}" type="presParOf" srcId="{646DFA94-3461-4F5C-B256-ABA727A9510A}" destId="{A730551C-AD14-47EA-8567-2FF41910E193}" srcOrd="9" destOrd="0" presId="urn:microsoft.com/office/officeart/2005/8/layout/vList2"/>
    <dgm:cxn modelId="{818402B1-F099-4941-814F-A226E44CA657}" type="presParOf" srcId="{646DFA94-3461-4F5C-B256-ABA727A9510A}" destId="{D2D630EE-C109-4E93-BA07-03321C5EAE52}" srcOrd="10" destOrd="0" presId="urn:microsoft.com/office/officeart/2005/8/layout/vList2"/>
    <dgm:cxn modelId="{9B990737-CAE7-41ED-B3CE-13E0709E3047}" type="presParOf" srcId="{646DFA94-3461-4F5C-B256-ABA727A9510A}" destId="{23F3AF34-2715-49E5-9F52-529EF0CC3006}" srcOrd="11" destOrd="0" presId="urn:microsoft.com/office/officeart/2005/8/layout/vList2"/>
    <dgm:cxn modelId="{060C0AF0-E05D-4A2B-BC06-A7EFE285BF0D}" type="presParOf" srcId="{646DFA94-3461-4F5C-B256-ABA727A9510A}" destId="{2B77AAD6-6F7A-4184-95FE-A99485CDABC4}" srcOrd="12" destOrd="0" presId="urn:microsoft.com/office/officeart/2005/8/layout/vList2"/>
    <dgm:cxn modelId="{5F2EAD3F-121B-4C95-A2EA-2B7996A33C83}" type="presParOf" srcId="{646DFA94-3461-4F5C-B256-ABA727A9510A}" destId="{12D3B0C4-5A49-402C-A73C-31D49B9D651D}" srcOrd="13" destOrd="0" presId="urn:microsoft.com/office/officeart/2005/8/layout/vList2"/>
    <dgm:cxn modelId="{41A7DFC3-4B15-4963-9720-E5988819277C}" type="presParOf" srcId="{646DFA94-3461-4F5C-B256-ABA727A9510A}" destId="{3A0457DA-DDB8-4110-925B-CFA3955C25B0}" srcOrd="14" destOrd="0" presId="urn:microsoft.com/office/officeart/2005/8/layout/vList2"/>
    <dgm:cxn modelId="{5095A014-359C-4FC6-9785-676171B5F7AF}" type="presParOf" srcId="{646DFA94-3461-4F5C-B256-ABA727A9510A}" destId="{5B4B98BC-F355-4510-8CCF-F032AE7AC684}" srcOrd="15" destOrd="0" presId="urn:microsoft.com/office/officeart/2005/8/layout/vList2"/>
    <dgm:cxn modelId="{5D86AE8D-3CD3-4334-B0BE-D0253B7294DE}" type="presParOf" srcId="{646DFA94-3461-4F5C-B256-ABA727A9510A}" destId="{EC187767-1E1E-44F1-B655-FC6822E2F3C7}" srcOrd="16" destOrd="0" presId="urn:microsoft.com/office/officeart/2005/8/layout/vList2"/>
    <dgm:cxn modelId="{29B192EE-A73D-4C67-BD5B-D8E8E39374F4}" type="presParOf" srcId="{646DFA94-3461-4F5C-B256-ABA727A9510A}" destId="{C70DD2C8-ECB3-4C03-9359-C9B55E68D106}" srcOrd="1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3E037EB-70E4-4487-87F8-735C98E42FA2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4E3E2BC-E1FC-4A7B-961E-2F587B2B0B6F}">
      <dgm:prSet/>
      <dgm:spPr/>
      <dgm:t>
        <a:bodyPr/>
        <a:lstStyle/>
        <a:p>
          <a:pPr rtl="0"/>
          <a:r>
            <a:rPr lang="en-US" b="1" dirty="0" err="1"/>
            <a:t>Latar</a:t>
          </a:r>
          <a:r>
            <a:rPr lang="en-US" b="1" dirty="0"/>
            <a:t> </a:t>
          </a:r>
          <a:r>
            <a:rPr lang="en-US" b="1" dirty="0" err="1"/>
            <a:t>Belakang</a:t>
          </a:r>
          <a:endParaRPr lang="en-US" dirty="0"/>
        </a:p>
      </dgm:t>
    </dgm:pt>
    <dgm:pt modelId="{203DFE4E-8C1E-44E6-A66B-968BA3143717}" type="parTrans" cxnId="{09B71650-5025-4DD2-A80C-412C5AC2C4E1}">
      <dgm:prSet/>
      <dgm:spPr/>
      <dgm:t>
        <a:bodyPr/>
        <a:lstStyle/>
        <a:p>
          <a:endParaRPr lang="en-US"/>
        </a:p>
      </dgm:t>
    </dgm:pt>
    <dgm:pt modelId="{DFF9C04A-5081-422B-A0CC-068B05DF04F4}" type="sibTrans" cxnId="{09B71650-5025-4DD2-A80C-412C5AC2C4E1}">
      <dgm:prSet/>
      <dgm:spPr/>
      <dgm:t>
        <a:bodyPr/>
        <a:lstStyle/>
        <a:p>
          <a:endParaRPr lang="en-US"/>
        </a:p>
      </dgm:t>
    </dgm:pt>
    <dgm:pt modelId="{F57E9E73-A8B8-47A2-8E84-9AD21A984C92}">
      <dgm:prSet/>
      <dgm:spPr/>
      <dgm:t>
        <a:bodyPr/>
        <a:lstStyle/>
        <a:p>
          <a:pPr rtl="0"/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latar</a:t>
          </a:r>
          <a:r>
            <a:rPr lang="en-US" dirty="0"/>
            <a:t> </a:t>
          </a:r>
          <a:r>
            <a:rPr lang="en-US" dirty="0" err="1"/>
            <a:t>belakang</a:t>
          </a:r>
          <a:r>
            <a:rPr lang="en-US" dirty="0"/>
            <a:t>, </a:t>
          </a:r>
          <a:r>
            <a:rPr lang="en-US" dirty="0" err="1"/>
            <a:t>tujuan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rasional</a:t>
          </a:r>
          <a:r>
            <a:rPr lang="en-US" dirty="0"/>
            <a:t> </a:t>
          </a:r>
          <a:r>
            <a:rPr lang="en-US" dirty="0" err="1"/>
            <a:t>penetapan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</a:t>
          </a:r>
          <a:r>
            <a:rPr lang="en-US" dirty="0" err="1"/>
            <a:t>kemahasiswaan</a:t>
          </a:r>
          <a:r>
            <a:rPr lang="en-US" dirty="0"/>
            <a:t> (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seleksi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layanan</a:t>
          </a:r>
          <a:r>
            <a:rPr lang="en-US" dirty="0"/>
            <a:t> </a:t>
          </a:r>
          <a:r>
            <a:rPr lang="en-US" dirty="0" err="1"/>
            <a:t>mahasiswa</a:t>
          </a:r>
          <a:r>
            <a:rPr lang="en-US" dirty="0"/>
            <a:t>).</a:t>
          </a:r>
          <a:endParaRPr lang="en-US" b="0" dirty="0">
            <a:latin typeface="+mn-lt"/>
          </a:endParaRPr>
        </a:p>
      </dgm:t>
    </dgm:pt>
    <dgm:pt modelId="{C6731B67-AD33-4F04-BD25-142B43C4258E}" type="parTrans" cxnId="{640FBB26-8229-4DE8-AF8D-3A61D8DE0D1C}">
      <dgm:prSet/>
      <dgm:spPr/>
      <dgm:t>
        <a:bodyPr/>
        <a:lstStyle/>
        <a:p>
          <a:endParaRPr lang="en-US"/>
        </a:p>
      </dgm:t>
    </dgm:pt>
    <dgm:pt modelId="{9129DAFE-E836-40D5-9F76-473761D46C42}" type="sibTrans" cxnId="{640FBB26-8229-4DE8-AF8D-3A61D8DE0D1C}">
      <dgm:prSet/>
      <dgm:spPr/>
      <dgm:t>
        <a:bodyPr/>
        <a:lstStyle/>
        <a:p>
          <a:endParaRPr lang="en-US"/>
        </a:p>
      </dgm:t>
    </dgm:pt>
    <dgm:pt modelId="{C487581C-005D-430B-937C-F362DD2B43CC}">
      <dgm:prSet/>
      <dgm:spPr/>
      <dgm:t>
        <a:bodyPr/>
        <a:lstStyle/>
        <a:p>
          <a:pPr rtl="0"/>
          <a:r>
            <a:rPr lang="en-US" b="1" dirty="0" err="1"/>
            <a:t>Kebijakan</a:t>
          </a:r>
          <a:endParaRPr lang="en-US" dirty="0"/>
        </a:p>
      </dgm:t>
    </dgm:pt>
    <dgm:pt modelId="{FB051B0F-66F1-42F7-BAC6-60110C7D4474}" type="parTrans" cxnId="{58EE1FC8-947F-4525-A720-41CBF430A9EF}">
      <dgm:prSet/>
      <dgm:spPr/>
      <dgm:t>
        <a:bodyPr/>
        <a:lstStyle/>
        <a:p>
          <a:endParaRPr lang="en-US"/>
        </a:p>
      </dgm:t>
    </dgm:pt>
    <dgm:pt modelId="{CDC22909-70EF-469D-A313-D5927F76B661}" type="sibTrans" cxnId="{58EE1FC8-947F-4525-A720-41CBF430A9EF}">
      <dgm:prSet/>
      <dgm:spPr/>
      <dgm:t>
        <a:bodyPr/>
        <a:lstStyle/>
        <a:p>
          <a:endParaRPr lang="en-US"/>
        </a:p>
      </dgm:t>
    </dgm:pt>
    <dgm:pt modelId="{62D0B233-7941-45DF-965D-76C035B08835}">
      <dgm:prSet/>
      <dgm:spPr/>
      <dgm:t>
        <a:bodyPr/>
        <a:lstStyle/>
        <a:p>
          <a:pPr rtl="0"/>
          <a:r>
            <a:rPr lang="en-US" dirty="0" err="1"/>
            <a:t>Dokumen</a:t>
          </a:r>
          <a:r>
            <a:rPr lang="en-US" dirty="0"/>
            <a:t> formal </a:t>
          </a:r>
          <a:r>
            <a:rPr lang="en-US" dirty="0" err="1"/>
            <a:t>kebijakan</a:t>
          </a:r>
          <a:r>
            <a:rPr lang="en-US" dirty="0"/>
            <a:t> (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penerimaan</a:t>
          </a:r>
          <a:r>
            <a:rPr lang="en-US" dirty="0"/>
            <a:t> </a:t>
          </a:r>
          <a:r>
            <a:rPr lang="en-US" dirty="0" err="1"/>
            <a:t>mahasiswa</a:t>
          </a:r>
          <a:r>
            <a:rPr lang="en-US" dirty="0"/>
            <a:t> </a:t>
          </a:r>
          <a:r>
            <a:rPr lang="en-US" dirty="0" err="1"/>
            <a:t>baru</a:t>
          </a:r>
          <a:r>
            <a:rPr lang="en-US" dirty="0"/>
            <a:t> )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layanan</a:t>
          </a:r>
          <a:r>
            <a:rPr lang="en-US" dirty="0"/>
            <a:t> </a:t>
          </a:r>
          <a:r>
            <a:rPr lang="en-US" dirty="0" err="1"/>
            <a:t>mahasiswa</a:t>
          </a:r>
          <a:r>
            <a:rPr lang="en-US" dirty="0"/>
            <a:t> (</a:t>
          </a:r>
          <a:r>
            <a:rPr lang="en-US" dirty="0" err="1"/>
            <a:t>bimbingan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konseling</a:t>
          </a:r>
          <a:r>
            <a:rPr lang="en-US" dirty="0"/>
            <a:t>, </a:t>
          </a:r>
          <a:r>
            <a:rPr lang="en-US" dirty="0" err="1"/>
            <a:t>pengembangan</a:t>
          </a:r>
          <a:r>
            <a:rPr lang="en-US" dirty="0"/>
            <a:t> </a:t>
          </a:r>
          <a:r>
            <a:rPr lang="en-US" dirty="0" err="1"/>
            <a:t>nalar</a:t>
          </a:r>
          <a:r>
            <a:rPr lang="en-US" dirty="0"/>
            <a:t>, </a:t>
          </a:r>
          <a:r>
            <a:rPr lang="en-US" dirty="0" err="1"/>
            <a:t>minat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bakat</a:t>
          </a:r>
          <a:r>
            <a:rPr lang="en-US" dirty="0"/>
            <a:t>, </a:t>
          </a:r>
          <a:r>
            <a:rPr lang="en-US" dirty="0" err="1"/>
            <a:t>pengembangan</a:t>
          </a:r>
          <a:r>
            <a:rPr lang="en-US" dirty="0"/>
            <a:t> </a:t>
          </a:r>
          <a:r>
            <a:rPr lang="en-US" i="1" dirty="0"/>
            <a:t>soft skills</a:t>
          </a:r>
          <a:r>
            <a:rPr lang="en-US" dirty="0"/>
            <a:t>, </a:t>
          </a:r>
          <a:r>
            <a:rPr lang="en-US" dirty="0" err="1"/>
            <a:t>layanan</a:t>
          </a:r>
          <a:r>
            <a:rPr lang="en-US" dirty="0"/>
            <a:t> </a:t>
          </a:r>
          <a:r>
            <a:rPr lang="en-US" dirty="0" err="1"/>
            <a:t>beasiswa</a:t>
          </a:r>
          <a:r>
            <a:rPr lang="en-US" dirty="0"/>
            <a:t>, </a:t>
          </a:r>
          <a:r>
            <a:rPr lang="en-US" dirty="0" err="1"/>
            <a:t>bimbingan</a:t>
          </a:r>
          <a:r>
            <a:rPr lang="en-US" dirty="0"/>
            <a:t> </a:t>
          </a:r>
          <a:r>
            <a:rPr lang="en-US" dirty="0" err="1"/>
            <a:t>karir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kewirausahaan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layanan</a:t>
          </a:r>
          <a:r>
            <a:rPr lang="en-US" dirty="0"/>
            <a:t> </a:t>
          </a:r>
          <a:r>
            <a:rPr lang="en-US" dirty="0" err="1"/>
            <a:t>kesehatan</a:t>
          </a:r>
          <a:r>
            <a:rPr lang="en-US" dirty="0"/>
            <a:t>).</a:t>
          </a:r>
        </a:p>
      </dgm:t>
    </dgm:pt>
    <dgm:pt modelId="{BCF58D5C-F21F-4428-A0B2-C52082FD2DC8}" type="parTrans" cxnId="{D80841CE-0B31-488F-A38D-B7A22A1D5288}">
      <dgm:prSet/>
      <dgm:spPr/>
      <dgm:t>
        <a:bodyPr/>
        <a:lstStyle/>
        <a:p>
          <a:endParaRPr lang="en-US"/>
        </a:p>
      </dgm:t>
    </dgm:pt>
    <dgm:pt modelId="{61F4B80F-C859-4474-9068-E9F1519F0064}" type="sibTrans" cxnId="{D80841CE-0B31-488F-A38D-B7A22A1D5288}">
      <dgm:prSet/>
      <dgm:spPr/>
      <dgm:t>
        <a:bodyPr/>
        <a:lstStyle/>
        <a:p>
          <a:endParaRPr lang="en-US"/>
        </a:p>
      </dgm:t>
    </dgm:pt>
    <dgm:pt modelId="{489E8178-38B9-4004-ABDE-7EFCA511135D}">
      <dgm:prSet custT="1"/>
      <dgm:spPr/>
      <dgm:t>
        <a:bodyPr/>
        <a:lstStyle/>
        <a:p>
          <a:pPr rtl="0"/>
          <a:r>
            <a:rPr lang="en-US" sz="900" b="1" dirty="0" err="1"/>
            <a:t>Mekanisme</a:t>
          </a:r>
          <a:r>
            <a:rPr lang="en-US" sz="900" b="1" dirty="0"/>
            <a:t> </a:t>
          </a:r>
          <a:r>
            <a:rPr lang="en-US" sz="900" b="1" dirty="0" err="1"/>
            <a:t>Penetapan</a:t>
          </a:r>
          <a:r>
            <a:rPr lang="en-US" sz="900" b="1" dirty="0"/>
            <a:t> </a:t>
          </a:r>
          <a:r>
            <a:rPr lang="en-US" sz="900" b="1" dirty="0" err="1"/>
            <a:t>dan</a:t>
          </a:r>
          <a:r>
            <a:rPr lang="en-US" sz="900" b="1" dirty="0"/>
            <a:t> </a:t>
          </a:r>
          <a:r>
            <a:rPr lang="en-US" sz="900" b="1" dirty="0" err="1"/>
            <a:t>Strategi</a:t>
          </a:r>
          <a:r>
            <a:rPr lang="en-US" sz="900" b="1" dirty="0"/>
            <a:t> </a:t>
          </a:r>
          <a:r>
            <a:rPr lang="en-US" sz="900" b="1" dirty="0" err="1"/>
            <a:t>Pencapaian</a:t>
          </a:r>
          <a:r>
            <a:rPr lang="en-US" sz="900" b="1" dirty="0"/>
            <a:t> </a:t>
          </a:r>
          <a:r>
            <a:rPr lang="en-US" sz="900" b="1" dirty="0" err="1"/>
            <a:t>Standar</a:t>
          </a:r>
          <a:endParaRPr lang="en-US" sz="900" dirty="0"/>
        </a:p>
      </dgm:t>
    </dgm:pt>
    <dgm:pt modelId="{74746366-222E-471B-A28C-CA54572E2B80}" type="parTrans" cxnId="{B6ED98C1-11E2-4553-AE36-B44AB208DE19}">
      <dgm:prSet/>
      <dgm:spPr/>
      <dgm:t>
        <a:bodyPr/>
        <a:lstStyle/>
        <a:p>
          <a:endParaRPr lang="en-US"/>
        </a:p>
      </dgm:t>
    </dgm:pt>
    <dgm:pt modelId="{C7468AF5-97D1-40BE-8D37-3990D87AE495}" type="sibTrans" cxnId="{B6ED98C1-11E2-4553-AE36-B44AB208DE19}">
      <dgm:prSet/>
      <dgm:spPr/>
      <dgm:t>
        <a:bodyPr/>
        <a:lstStyle/>
        <a:p>
          <a:endParaRPr lang="en-US"/>
        </a:p>
      </dgm:t>
    </dgm:pt>
    <dgm:pt modelId="{DD2B1AB2-1DE7-407C-9008-2F1CB47717DB}">
      <dgm:prSet/>
      <dgm:spPr/>
      <dgm:t>
        <a:bodyPr/>
        <a:lstStyle/>
        <a:p>
          <a:pPr rtl="0"/>
          <a:r>
            <a:rPr lang="en-US" dirty="0" err="1"/>
            <a:t>Menjelaskan</a:t>
          </a:r>
          <a:r>
            <a:rPr lang="en-US" b="1" dirty="0"/>
            <a:t> </a:t>
          </a:r>
          <a:r>
            <a:rPr lang="en-US" dirty="0" err="1"/>
            <a:t>mekanisme</a:t>
          </a:r>
          <a:r>
            <a:rPr lang="en-US" dirty="0"/>
            <a:t> </a:t>
          </a:r>
          <a:r>
            <a:rPr lang="en-US" dirty="0" err="1"/>
            <a:t>penetapan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PT </a:t>
          </a:r>
          <a:r>
            <a:rPr lang="en-US" dirty="0" err="1"/>
            <a:t>terkait</a:t>
          </a:r>
          <a:r>
            <a:rPr lang="en-US" dirty="0"/>
            <a:t> </a:t>
          </a:r>
          <a:r>
            <a:rPr lang="en-US" dirty="0" err="1"/>
            <a:t>kemahasiswaan</a:t>
          </a:r>
          <a:r>
            <a:rPr lang="en-US" dirty="0"/>
            <a:t> (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seleksi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layanan</a:t>
          </a:r>
          <a:r>
            <a:rPr lang="en-US" dirty="0"/>
            <a:t> </a:t>
          </a:r>
          <a:r>
            <a:rPr lang="en-US" dirty="0" err="1"/>
            <a:t>mahasiswa</a:t>
          </a:r>
          <a:r>
            <a:rPr lang="en-US" dirty="0"/>
            <a:t>). </a:t>
          </a:r>
        </a:p>
      </dgm:t>
    </dgm:pt>
    <dgm:pt modelId="{AD238A68-638A-449C-B9F0-B517884459B9}" type="parTrans" cxnId="{BEC1CA86-1E95-4975-ADF8-E0A8D71D4711}">
      <dgm:prSet/>
      <dgm:spPr/>
      <dgm:t>
        <a:bodyPr/>
        <a:lstStyle/>
        <a:p>
          <a:endParaRPr lang="en-US"/>
        </a:p>
      </dgm:t>
    </dgm:pt>
    <dgm:pt modelId="{05F85DE0-E8FE-4B4A-BF1B-260CC9200AA3}" type="sibTrans" cxnId="{BEC1CA86-1E95-4975-ADF8-E0A8D71D4711}">
      <dgm:prSet/>
      <dgm:spPr/>
      <dgm:t>
        <a:bodyPr/>
        <a:lstStyle/>
        <a:p>
          <a:endParaRPr lang="en-US"/>
        </a:p>
      </dgm:t>
    </dgm:pt>
    <dgm:pt modelId="{19A39D42-6085-4EFA-BCD6-32FF9BA2B3CA}">
      <dgm:prSet/>
      <dgm:spPr/>
      <dgm:t>
        <a:bodyPr/>
        <a:lstStyle/>
        <a:p>
          <a:pPr rtl="0"/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Utama</a:t>
          </a:r>
          <a:endParaRPr lang="en-US" dirty="0"/>
        </a:p>
      </dgm:t>
    </dgm:pt>
    <dgm:pt modelId="{FD0C0718-31EE-4523-98CF-8075922A2596}" type="parTrans" cxnId="{C3E49F1C-772A-431D-BC12-503AAE7526A8}">
      <dgm:prSet/>
      <dgm:spPr/>
      <dgm:t>
        <a:bodyPr/>
        <a:lstStyle/>
        <a:p>
          <a:endParaRPr lang="en-US"/>
        </a:p>
      </dgm:t>
    </dgm:pt>
    <dgm:pt modelId="{5AE62B81-F1E2-4112-9361-963F3E93B124}" type="sibTrans" cxnId="{C3E49F1C-772A-431D-BC12-503AAE7526A8}">
      <dgm:prSet/>
      <dgm:spPr/>
      <dgm:t>
        <a:bodyPr/>
        <a:lstStyle/>
        <a:p>
          <a:endParaRPr lang="en-US"/>
        </a:p>
      </dgm:t>
    </dgm:pt>
    <dgm:pt modelId="{AC004A76-C47A-4985-977E-F786F3E662A8}">
      <dgm:prSet/>
      <dgm:spPr/>
      <dgm:t>
        <a:bodyPr/>
        <a:lstStyle/>
        <a:p>
          <a:pPr rtl="0"/>
          <a:r>
            <a:rPr lang="en-US" b="1" dirty="0" err="1"/>
            <a:t>Kualitas</a:t>
          </a:r>
          <a:r>
            <a:rPr lang="en-US" b="1" dirty="0"/>
            <a:t> input </a:t>
          </a:r>
          <a:r>
            <a:rPr lang="en-US" b="1" dirty="0" err="1"/>
            <a:t>mahasiswa</a:t>
          </a:r>
          <a:r>
            <a:rPr lang="en-US" b="1" dirty="0"/>
            <a:t> </a:t>
          </a:r>
          <a:r>
            <a:rPr lang="en-US" b="1" dirty="0" err="1"/>
            <a:t>dan</a:t>
          </a:r>
          <a:r>
            <a:rPr lang="en-US" b="1" dirty="0"/>
            <a:t> </a:t>
          </a:r>
          <a:r>
            <a:rPr lang="en-US" b="1" dirty="0" err="1"/>
            <a:t>Layanan</a:t>
          </a:r>
          <a:r>
            <a:rPr lang="en-US" b="1" dirty="0"/>
            <a:t> </a:t>
          </a:r>
          <a:r>
            <a:rPr lang="en-US" b="1" dirty="0" err="1"/>
            <a:t>kemahasiswaan</a:t>
          </a:r>
          <a:endParaRPr lang="en-US" dirty="0"/>
        </a:p>
      </dgm:t>
    </dgm:pt>
    <dgm:pt modelId="{1E8EF3B7-1BC5-4647-948E-8779DC89001E}" type="parTrans" cxnId="{EB4B0AAA-8C1C-4BD7-9C11-33ECC8F74A56}">
      <dgm:prSet/>
      <dgm:spPr/>
      <dgm:t>
        <a:bodyPr/>
        <a:lstStyle/>
        <a:p>
          <a:endParaRPr lang="en-US"/>
        </a:p>
      </dgm:t>
    </dgm:pt>
    <dgm:pt modelId="{2031C0F0-71BC-4D0A-B850-54168B1B7A29}" type="sibTrans" cxnId="{EB4B0AAA-8C1C-4BD7-9C11-33ECC8F74A56}">
      <dgm:prSet/>
      <dgm:spPr/>
      <dgm:t>
        <a:bodyPr/>
        <a:lstStyle/>
        <a:p>
          <a:endParaRPr lang="en-US"/>
        </a:p>
      </dgm:t>
    </dgm:pt>
    <dgm:pt modelId="{D940A34E-2E46-4615-94B9-D998A3085696}">
      <dgm:prSet/>
      <dgm:spPr/>
      <dgm:t>
        <a:bodyPr/>
        <a:lstStyle/>
        <a:p>
          <a:pPr rtl="0"/>
          <a:r>
            <a:rPr lang="en-US" b="1" dirty="0" err="1"/>
            <a:t>Indikator</a:t>
          </a:r>
          <a:r>
            <a:rPr lang="en-US" b="1" dirty="0"/>
            <a:t> </a:t>
          </a:r>
          <a:r>
            <a:rPr lang="en-US" b="1" dirty="0" err="1"/>
            <a:t>Kinerja</a:t>
          </a:r>
          <a:r>
            <a:rPr lang="en-US" b="1" dirty="0"/>
            <a:t> </a:t>
          </a:r>
          <a:r>
            <a:rPr lang="en-US" b="1" dirty="0" err="1"/>
            <a:t>Tambahan</a:t>
          </a:r>
          <a:endParaRPr lang="en-US" dirty="0"/>
        </a:p>
      </dgm:t>
    </dgm:pt>
    <dgm:pt modelId="{509F5731-37B8-43D2-9213-29BE9914E280}" type="parTrans" cxnId="{1660E5ED-73F7-4595-8DEB-3352B7FB7387}">
      <dgm:prSet/>
      <dgm:spPr/>
      <dgm:t>
        <a:bodyPr/>
        <a:lstStyle/>
        <a:p>
          <a:endParaRPr lang="en-US"/>
        </a:p>
      </dgm:t>
    </dgm:pt>
    <dgm:pt modelId="{E605C631-580C-47C1-9E1C-F4C03F2A7E45}" type="sibTrans" cxnId="{1660E5ED-73F7-4595-8DEB-3352B7FB7387}">
      <dgm:prSet/>
      <dgm:spPr/>
      <dgm:t>
        <a:bodyPr/>
        <a:lstStyle/>
        <a:p>
          <a:endParaRPr lang="en-US"/>
        </a:p>
      </dgm:t>
    </dgm:pt>
    <dgm:pt modelId="{BF64CC27-FD5E-4CCC-8AB1-0BA352B162E4}">
      <dgm:prSet/>
      <dgm:spPr/>
      <dgm:t>
        <a:bodyPr/>
        <a:lstStyle/>
        <a:p>
          <a:pPr rtl="0"/>
          <a:r>
            <a:rPr lang="en-US" dirty="0" err="1"/>
            <a:t>Adalah</a:t>
          </a:r>
          <a:r>
            <a:rPr lang="en-US" dirty="0"/>
            <a:t> </a:t>
          </a:r>
          <a:r>
            <a:rPr lang="en-US" dirty="0" err="1"/>
            <a:t>indikator</a:t>
          </a:r>
          <a:r>
            <a:rPr lang="en-US" dirty="0"/>
            <a:t> </a:t>
          </a:r>
          <a:r>
            <a:rPr lang="en-US" dirty="0" err="1"/>
            <a:t>tatapamong</a:t>
          </a:r>
          <a:r>
            <a:rPr lang="en-US" dirty="0"/>
            <a:t> lain yang </a:t>
          </a:r>
          <a:r>
            <a:rPr lang="en-US" dirty="0" err="1"/>
            <a:t>ditetapkan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</a:t>
          </a:r>
          <a:r>
            <a:rPr lang="en-US" dirty="0" err="1"/>
            <a:t>masing</a:t>
          </a:r>
          <a:r>
            <a:rPr lang="en-US" dirty="0"/>
            <a:t> </a:t>
          </a:r>
          <a:r>
            <a:rPr lang="en-US" dirty="0" err="1"/>
            <a:t>masing</a:t>
          </a:r>
          <a:r>
            <a:rPr lang="en-US" dirty="0"/>
            <a:t> PT. Data IKT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diukur</a:t>
          </a:r>
          <a:r>
            <a:rPr lang="en-US" dirty="0"/>
            <a:t>, </a:t>
          </a:r>
          <a:r>
            <a:rPr lang="en-US" dirty="0" err="1"/>
            <a:t>dimonitor</a:t>
          </a:r>
          <a:r>
            <a:rPr lang="en-US" dirty="0"/>
            <a:t>, </a:t>
          </a:r>
          <a:r>
            <a:rPr lang="en-US" dirty="0" err="1"/>
            <a:t>dikaji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dianalisis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perbaikan</a:t>
          </a:r>
          <a:r>
            <a:rPr lang="en-US" dirty="0"/>
            <a:t> </a:t>
          </a:r>
          <a:r>
            <a:rPr lang="en-US" dirty="0" err="1"/>
            <a:t>berkelanjutan</a:t>
          </a:r>
          <a:r>
            <a:rPr lang="en-US" dirty="0"/>
            <a:t>.</a:t>
          </a:r>
        </a:p>
      </dgm:t>
    </dgm:pt>
    <dgm:pt modelId="{FA8A577F-492D-4AFC-8DFE-F556F08CD922}" type="parTrans" cxnId="{8FF1B9ED-691D-44DA-BE9F-C6AD909EB4B9}">
      <dgm:prSet/>
      <dgm:spPr/>
      <dgm:t>
        <a:bodyPr/>
        <a:lstStyle/>
        <a:p>
          <a:endParaRPr lang="en-US"/>
        </a:p>
      </dgm:t>
    </dgm:pt>
    <dgm:pt modelId="{000FB877-E1A7-4141-A279-06FD8AEA7B2F}" type="sibTrans" cxnId="{8FF1B9ED-691D-44DA-BE9F-C6AD909EB4B9}">
      <dgm:prSet/>
      <dgm:spPr/>
      <dgm:t>
        <a:bodyPr/>
        <a:lstStyle/>
        <a:p>
          <a:endParaRPr lang="en-US"/>
        </a:p>
      </dgm:t>
    </dgm:pt>
    <dgm:pt modelId="{DF1AA189-DE56-4899-82F1-BBAA4A7CAA49}">
      <dgm:prSet/>
      <dgm:spPr/>
      <dgm:t>
        <a:bodyPr/>
        <a:lstStyle/>
        <a:p>
          <a:r>
            <a:rPr lang="en-US" b="1" dirty="0" err="1"/>
            <a:t>Evaluasi</a:t>
          </a:r>
          <a:r>
            <a:rPr lang="en-US" b="1" dirty="0"/>
            <a:t> </a:t>
          </a:r>
          <a:r>
            <a:rPr lang="en-US" b="1" dirty="0" err="1"/>
            <a:t>Capaian</a:t>
          </a:r>
          <a:r>
            <a:rPr lang="en-US" b="1" dirty="0"/>
            <a:t> </a:t>
          </a:r>
          <a:r>
            <a:rPr lang="en-US" b="1" dirty="0" err="1"/>
            <a:t>Kinerja</a:t>
          </a:r>
          <a:endParaRPr lang="en-US" dirty="0"/>
        </a:p>
      </dgm:t>
    </dgm:pt>
    <dgm:pt modelId="{910DAE94-1164-4874-B355-82A48B3F2817}" type="parTrans" cxnId="{6982DA53-7E5B-4C1D-87C3-29B39D216DBB}">
      <dgm:prSet/>
      <dgm:spPr/>
      <dgm:t>
        <a:bodyPr/>
        <a:lstStyle/>
        <a:p>
          <a:endParaRPr lang="en-US"/>
        </a:p>
      </dgm:t>
    </dgm:pt>
    <dgm:pt modelId="{00D0055D-45EC-48FF-BB43-9EC158ED0A0B}" type="sibTrans" cxnId="{6982DA53-7E5B-4C1D-87C3-29B39D216DBB}">
      <dgm:prSet/>
      <dgm:spPr/>
      <dgm:t>
        <a:bodyPr/>
        <a:lstStyle/>
        <a:p>
          <a:endParaRPr lang="en-US"/>
        </a:p>
      </dgm:t>
    </dgm:pt>
    <dgm:pt modelId="{E973707A-9B0D-4141-9A4E-A1DE3E432894}">
      <dgm:prSet/>
      <dgm:spPr/>
      <dgm:t>
        <a:bodyPr/>
        <a:lstStyle/>
        <a:p>
          <a:r>
            <a:rPr lang="en-US" b="1" dirty="0" err="1"/>
            <a:t>Kepuasan</a:t>
          </a:r>
          <a:r>
            <a:rPr lang="en-US" b="1" dirty="0"/>
            <a:t> </a:t>
          </a:r>
          <a:r>
            <a:rPr lang="en-US" b="1" dirty="0" err="1"/>
            <a:t>Pengguna</a:t>
          </a:r>
          <a:endParaRPr lang="en-US" dirty="0"/>
        </a:p>
      </dgm:t>
    </dgm:pt>
    <dgm:pt modelId="{F1ED6F88-FFFC-4DE0-B00D-DED7F109DD83}" type="parTrans" cxnId="{C39CAC6F-31D1-4006-BDBE-46AA254A27AC}">
      <dgm:prSet/>
      <dgm:spPr/>
      <dgm:t>
        <a:bodyPr/>
        <a:lstStyle/>
        <a:p>
          <a:endParaRPr lang="en-US"/>
        </a:p>
      </dgm:t>
    </dgm:pt>
    <dgm:pt modelId="{F95A84A8-778D-420D-B6DD-392044ABF5C0}" type="sibTrans" cxnId="{C39CAC6F-31D1-4006-BDBE-46AA254A27AC}">
      <dgm:prSet/>
      <dgm:spPr/>
      <dgm:t>
        <a:bodyPr/>
        <a:lstStyle/>
        <a:p>
          <a:endParaRPr lang="en-US"/>
        </a:p>
      </dgm:t>
    </dgm:pt>
    <dgm:pt modelId="{16D16AA4-869D-4C19-921F-BF1164470351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keberhasilan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/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ketidakberhasilan</a:t>
          </a:r>
          <a:r>
            <a:rPr lang="en-US" dirty="0"/>
            <a:t> </a:t>
          </a:r>
          <a:r>
            <a:rPr lang="en-US" dirty="0" err="1"/>
            <a:t>pencapaian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yang </a:t>
          </a:r>
          <a:r>
            <a:rPr lang="en-US" dirty="0" err="1"/>
            <a:t>telah</a:t>
          </a:r>
          <a:r>
            <a:rPr lang="en-US" dirty="0"/>
            <a:t> </a:t>
          </a:r>
          <a:r>
            <a:rPr lang="en-US" dirty="0" err="1"/>
            <a:t>ditetapkan</a:t>
          </a:r>
          <a:r>
            <a:rPr lang="en-US" dirty="0"/>
            <a:t>.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diukur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metoda</a:t>
          </a:r>
          <a:r>
            <a:rPr lang="en-US" dirty="0"/>
            <a:t> yang </a:t>
          </a:r>
          <a:r>
            <a:rPr lang="en-US" dirty="0" err="1"/>
            <a:t>tepat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hasilnya</a:t>
          </a:r>
          <a:r>
            <a:rPr lang="en-US" dirty="0"/>
            <a:t> </a:t>
          </a:r>
          <a:r>
            <a:rPr lang="en-US" dirty="0" err="1"/>
            <a:t>dianalisis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dievaluasi</a:t>
          </a:r>
          <a:r>
            <a:rPr lang="en-US" dirty="0"/>
            <a:t>.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terhadap</a:t>
          </a:r>
          <a:r>
            <a:rPr lang="en-US" dirty="0"/>
            <a:t> </a:t>
          </a:r>
          <a:r>
            <a:rPr lang="en-US" dirty="0" err="1"/>
            <a:t>capaian</a:t>
          </a:r>
          <a:r>
            <a:rPr lang="en-US" dirty="0"/>
            <a:t> </a:t>
          </a:r>
          <a:r>
            <a:rPr lang="en-US" dirty="0" err="1"/>
            <a:t>kinerja</a:t>
          </a:r>
          <a:r>
            <a:rPr lang="en-US" dirty="0"/>
            <a:t> </a:t>
          </a:r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mencakup</a:t>
          </a:r>
          <a:r>
            <a:rPr lang="en-US" dirty="0"/>
            <a:t> </a:t>
          </a:r>
          <a:r>
            <a:rPr lang="en-US" dirty="0" err="1"/>
            <a:t>identifikasi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,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pendukung</a:t>
          </a:r>
          <a:r>
            <a:rPr lang="en-US" dirty="0"/>
            <a:t> </a:t>
          </a:r>
          <a:r>
            <a:rPr lang="en-US" dirty="0" err="1"/>
            <a:t>keberhasilan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faktor</a:t>
          </a:r>
          <a:r>
            <a:rPr lang="en-US" dirty="0"/>
            <a:t> </a:t>
          </a:r>
          <a:r>
            <a:rPr lang="en-US" dirty="0" err="1"/>
            <a:t>penghambat</a:t>
          </a:r>
          <a:r>
            <a:rPr lang="en-US" dirty="0"/>
            <a:t> </a:t>
          </a:r>
          <a:r>
            <a:rPr lang="en-US" dirty="0" err="1"/>
            <a:t>ketercapaian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singkat</a:t>
          </a:r>
          <a:r>
            <a:rPr lang="en-US" dirty="0"/>
            <a:t> </a:t>
          </a:r>
          <a:r>
            <a:rPr lang="en-US" dirty="0" err="1"/>
            <a:t>tindak</a:t>
          </a:r>
          <a:r>
            <a:rPr lang="en-US" dirty="0"/>
            <a:t> </a:t>
          </a:r>
          <a:r>
            <a:rPr lang="en-US" dirty="0" err="1"/>
            <a:t>lanjut</a:t>
          </a:r>
          <a:r>
            <a:rPr lang="en-US" dirty="0"/>
            <a:t> yang </a:t>
          </a:r>
          <a:r>
            <a:rPr lang="en-US" dirty="0" err="1"/>
            <a:t>akan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.</a:t>
          </a:r>
        </a:p>
      </dgm:t>
    </dgm:pt>
    <dgm:pt modelId="{F65FE28C-2FD8-4D66-BB0C-D02D62300C1E}" type="parTrans" cxnId="{4078C0C6-18F1-47F7-8636-AAD23B9F238F}">
      <dgm:prSet/>
      <dgm:spPr/>
      <dgm:t>
        <a:bodyPr/>
        <a:lstStyle/>
        <a:p>
          <a:endParaRPr lang="en-US"/>
        </a:p>
      </dgm:t>
    </dgm:pt>
    <dgm:pt modelId="{1626B1BC-D98D-419F-AB15-773CBAA1D041}" type="sibTrans" cxnId="{4078C0C6-18F1-47F7-8636-AAD23B9F238F}">
      <dgm:prSet/>
      <dgm:spPr/>
      <dgm:t>
        <a:bodyPr/>
        <a:lstStyle/>
        <a:p>
          <a:endParaRPr lang="en-US"/>
        </a:p>
      </dgm:t>
    </dgm:pt>
    <dgm:pt modelId="{1AF54BCD-DCF4-4C18-9AB3-ECA1F57D8892}">
      <dgm:prSet/>
      <dgm:spPr/>
      <dgm:t>
        <a:bodyPr/>
        <a:lstStyle/>
        <a:p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mengukur</a:t>
          </a:r>
          <a:r>
            <a:rPr lang="en-US" dirty="0"/>
            <a:t> </a:t>
          </a:r>
          <a:r>
            <a:rPr lang="en-US" dirty="0" err="1"/>
            <a:t>kepuasan</a:t>
          </a:r>
          <a:r>
            <a:rPr lang="en-US" dirty="0"/>
            <a:t> </a:t>
          </a:r>
          <a:r>
            <a:rPr lang="en-US" dirty="0" err="1"/>
            <a:t>mahasiswa</a:t>
          </a:r>
          <a:r>
            <a:rPr lang="en-US" dirty="0"/>
            <a:t> </a:t>
          </a:r>
          <a:r>
            <a:rPr lang="en-US" dirty="0" err="1"/>
            <a:t>termasuk</a:t>
          </a:r>
          <a:r>
            <a:rPr lang="en-US" dirty="0"/>
            <a:t> </a:t>
          </a:r>
          <a:r>
            <a:rPr lang="en-US" dirty="0" err="1"/>
            <a:t>kejelasan</a:t>
          </a:r>
          <a:r>
            <a:rPr lang="en-US" dirty="0"/>
            <a:t> </a:t>
          </a:r>
          <a:r>
            <a:rPr lang="en-US" dirty="0" err="1"/>
            <a:t>instrumen</a:t>
          </a:r>
          <a:r>
            <a:rPr lang="en-US" dirty="0"/>
            <a:t> yang </a:t>
          </a:r>
          <a:r>
            <a:rPr lang="en-US" dirty="0" err="1"/>
            <a:t>digunakan</a:t>
          </a:r>
          <a:r>
            <a:rPr lang="en-US" dirty="0"/>
            <a:t>, </a:t>
          </a:r>
          <a:r>
            <a:rPr lang="en-US" dirty="0" err="1"/>
            <a:t>pelaksanaan</a:t>
          </a:r>
          <a:r>
            <a:rPr lang="en-US" dirty="0"/>
            <a:t>, </a:t>
          </a:r>
          <a:r>
            <a:rPr lang="en-US" dirty="0" err="1"/>
            <a:t>perekaman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analisis</a:t>
          </a:r>
          <a:r>
            <a:rPr lang="en-US" dirty="0"/>
            <a:t> </a:t>
          </a:r>
          <a:r>
            <a:rPr lang="en-US" dirty="0" err="1"/>
            <a:t>datanya</a:t>
          </a:r>
          <a:r>
            <a:rPr lang="en-US" dirty="0"/>
            <a:t>.</a:t>
          </a:r>
        </a:p>
      </dgm:t>
    </dgm:pt>
    <dgm:pt modelId="{4B5F879D-C90A-411C-B04B-23D9A1B0A7A5}" type="parTrans" cxnId="{696741A7-6976-4AAC-BB86-398061E6D6D9}">
      <dgm:prSet/>
      <dgm:spPr/>
      <dgm:t>
        <a:bodyPr/>
        <a:lstStyle/>
        <a:p>
          <a:endParaRPr lang="en-US"/>
        </a:p>
      </dgm:t>
    </dgm:pt>
    <dgm:pt modelId="{7C1CBD7F-6539-44EF-9AFC-56600738045C}" type="sibTrans" cxnId="{696741A7-6976-4AAC-BB86-398061E6D6D9}">
      <dgm:prSet/>
      <dgm:spPr/>
      <dgm:t>
        <a:bodyPr/>
        <a:lstStyle/>
        <a:p>
          <a:endParaRPr lang="en-US"/>
        </a:p>
      </dgm:t>
    </dgm:pt>
    <dgm:pt modelId="{C6F0C9D9-01A8-4238-9CC1-2350319F1610}">
      <dgm:prSet/>
      <dgm:spPr/>
      <dgm:t>
        <a:bodyPr/>
        <a:lstStyle/>
        <a:p>
          <a:r>
            <a:rPr lang="en-US" b="1" dirty="0" err="1"/>
            <a:t>Penjaminan</a:t>
          </a:r>
          <a:r>
            <a:rPr lang="en-US" b="1" dirty="0"/>
            <a:t> </a:t>
          </a:r>
          <a:r>
            <a:rPr lang="en-US" b="1" dirty="0" err="1"/>
            <a:t>Mutu</a:t>
          </a:r>
          <a:r>
            <a:rPr lang="en-US" b="1" dirty="0"/>
            <a:t> </a:t>
          </a:r>
          <a:r>
            <a:rPr lang="en-US" b="1" dirty="0" err="1"/>
            <a:t>Mahasiswa</a:t>
          </a:r>
          <a:endParaRPr lang="en-US" dirty="0"/>
        </a:p>
      </dgm:t>
    </dgm:pt>
    <dgm:pt modelId="{178EE23C-302D-4BEA-8F99-E8A5C7BD99EE}" type="parTrans" cxnId="{ABDE4031-6171-4F18-BB6B-11466D5020C9}">
      <dgm:prSet/>
      <dgm:spPr/>
      <dgm:t>
        <a:bodyPr/>
        <a:lstStyle/>
        <a:p>
          <a:endParaRPr lang="en-US"/>
        </a:p>
      </dgm:t>
    </dgm:pt>
    <dgm:pt modelId="{5BA130C9-2CFE-484D-996D-5EB6CA4A8EB7}" type="sibTrans" cxnId="{ABDE4031-6171-4F18-BB6B-11466D5020C9}">
      <dgm:prSet/>
      <dgm:spPr/>
      <dgm:t>
        <a:bodyPr/>
        <a:lstStyle/>
        <a:p>
          <a:endParaRPr lang="en-US"/>
        </a:p>
      </dgm:t>
    </dgm:pt>
    <dgm:pt modelId="{2E837FCB-D90E-42CB-ADAA-04416AEEA113}">
      <dgm:prSet/>
      <dgm:spPr/>
      <dgm:t>
        <a:bodyPr/>
        <a:lstStyle/>
        <a:p>
          <a:r>
            <a:rPr lang="en-US" dirty="0" err="1"/>
            <a:t>Deskripsi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sistem</a:t>
          </a:r>
          <a:r>
            <a:rPr lang="en-US" dirty="0"/>
            <a:t> </a:t>
          </a:r>
          <a:r>
            <a:rPr lang="en-US" dirty="0" err="1"/>
            <a:t>penjaminan</a:t>
          </a:r>
          <a:r>
            <a:rPr lang="en-US" dirty="0"/>
            <a:t> </a:t>
          </a:r>
          <a:r>
            <a:rPr lang="en-US" dirty="0" err="1"/>
            <a:t>mutu</a:t>
          </a:r>
          <a:r>
            <a:rPr lang="en-US" dirty="0"/>
            <a:t> </a:t>
          </a:r>
          <a:r>
            <a:rPr lang="en-US" dirty="0" err="1"/>
            <a:t>mahasiswa</a:t>
          </a:r>
          <a:r>
            <a:rPr lang="en-US" dirty="0"/>
            <a:t> yang </a:t>
          </a:r>
          <a:r>
            <a:rPr lang="en-US" dirty="0" err="1"/>
            <a:t>ditetapkan</a:t>
          </a:r>
          <a:r>
            <a:rPr lang="en-US" dirty="0"/>
            <a:t>, </a:t>
          </a:r>
          <a:r>
            <a:rPr lang="en-US" dirty="0" err="1"/>
            <a:t>dilaksanakan</a:t>
          </a:r>
          <a:r>
            <a:rPr lang="en-US" dirty="0"/>
            <a:t>, </a:t>
          </a:r>
          <a:r>
            <a:rPr lang="en-US" dirty="0" err="1"/>
            <a:t>hasilnya</a:t>
          </a:r>
          <a:r>
            <a:rPr lang="en-US" dirty="0"/>
            <a:t> </a:t>
          </a:r>
          <a:r>
            <a:rPr lang="en-US" dirty="0" err="1"/>
            <a:t>dievaluasi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dikendalikan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dilakukan</a:t>
          </a:r>
          <a:r>
            <a:rPr lang="en-US" dirty="0"/>
            <a:t> </a:t>
          </a:r>
          <a:r>
            <a:rPr lang="en-US" dirty="0" err="1"/>
            <a:t>upaya</a:t>
          </a:r>
          <a:r>
            <a:rPr lang="en-US" dirty="0"/>
            <a:t> </a:t>
          </a:r>
          <a:r>
            <a:rPr lang="en-US" dirty="0" err="1"/>
            <a:t>peningkatan</a:t>
          </a:r>
          <a:r>
            <a:rPr lang="en-US" dirty="0"/>
            <a:t> </a:t>
          </a:r>
          <a:r>
            <a:rPr lang="en-US" dirty="0" err="1"/>
            <a:t>sesuai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siklus</a:t>
          </a:r>
          <a:r>
            <a:rPr lang="en-US" dirty="0"/>
            <a:t> PPEPP.</a:t>
          </a:r>
        </a:p>
      </dgm:t>
    </dgm:pt>
    <dgm:pt modelId="{5BD147DB-72C1-4CFB-B182-16D9CF713FCF}" type="parTrans" cxnId="{52603073-301E-4061-98CB-50A8F2E3B041}">
      <dgm:prSet/>
      <dgm:spPr/>
      <dgm:t>
        <a:bodyPr/>
        <a:lstStyle/>
        <a:p>
          <a:endParaRPr lang="en-US"/>
        </a:p>
      </dgm:t>
    </dgm:pt>
    <dgm:pt modelId="{0A11C26B-E033-431F-A1B3-A21797C63636}" type="sibTrans" cxnId="{52603073-301E-4061-98CB-50A8F2E3B041}">
      <dgm:prSet/>
      <dgm:spPr/>
      <dgm:t>
        <a:bodyPr/>
        <a:lstStyle/>
        <a:p>
          <a:endParaRPr lang="en-US"/>
        </a:p>
      </dgm:t>
    </dgm:pt>
    <dgm:pt modelId="{97C6B9AF-C4BB-4EF1-9A63-38393697B12A}">
      <dgm:prSet/>
      <dgm:spPr/>
      <dgm:t>
        <a:bodyPr/>
        <a:lstStyle/>
        <a:p>
          <a:r>
            <a:rPr lang="en-US" b="1" dirty="0" err="1"/>
            <a:t>Kesimpulan</a:t>
          </a:r>
          <a:r>
            <a:rPr lang="en-US" b="1" dirty="0"/>
            <a:t> </a:t>
          </a:r>
          <a:r>
            <a:rPr lang="en-US" b="1" dirty="0" err="1"/>
            <a:t>hasil</a:t>
          </a:r>
          <a:r>
            <a:rPr lang="en-US" b="1" dirty="0"/>
            <a:t> </a:t>
          </a:r>
          <a:r>
            <a:rPr lang="en-US" b="1" dirty="0" err="1"/>
            <a:t>evaluasi</a:t>
          </a:r>
          <a:r>
            <a:rPr lang="en-US" b="1" dirty="0"/>
            <a:t> </a:t>
          </a:r>
          <a:r>
            <a:rPr lang="en-US" b="1" dirty="0" err="1"/>
            <a:t>ketercapaian</a:t>
          </a:r>
          <a:r>
            <a:rPr lang="en-US" b="1" dirty="0"/>
            <a:t> </a:t>
          </a:r>
          <a:r>
            <a:rPr lang="en-US" b="1" dirty="0" err="1"/>
            <a:t>standar</a:t>
          </a:r>
          <a:r>
            <a:rPr lang="en-US" b="1" dirty="0"/>
            <a:t> </a:t>
          </a:r>
          <a:r>
            <a:rPr lang="en-US" b="1" dirty="0" err="1"/>
            <a:t>kemahasiswaan</a:t>
          </a:r>
          <a:r>
            <a:rPr lang="en-US" b="1" dirty="0"/>
            <a:t> </a:t>
          </a:r>
          <a:r>
            <a:rPr lang="en-US" b="1" dirty="0" err="1"/>
            <a:t>serta</a:t>
          </a:r>
          <a:r>
            <a:rPr lang="en-US" b="1" dirty="0"/>
            <a:t> </a:t>
          </a:r>
          <a:r>
            <a:rPr lang="en-US" b="1" dirty="0" err="1"/>
            <a:t>tindak</a:t>
          </a:r>
          <a:r>
            <a:rPr lang="en-US" b="1" dirty="0"/>
            <a:t> </a:t>
          </a:r>
          <a:r>
            <a:rPr lang="en-US" b="1" dirty="0" err="1"/>
            <a:t>lanjut</a:t>
          </a:r>
          <a:endParaRPr lang="en-US" dirty="0"/>
        </a:p>
      </dgm:t>
    </dgm:pt>
    <dgm:pt modelId="{DCC3DD3B-DCFD-4090-8E3F-AB0BA81D441D}" type="parTrans" cxnId="{94D74BC8-A557-46F9-9982-28C6BCFA21E2}">
      <dgm:prSet/>
      <dgm:spPr/>
      <dgm:t>
        <a:bodyPr/>
        <a:lstStyle/>
        <a:p>
          <a:endParaRPr lang="en-US"/>
        </a:p>
      </dgm:t>
    </dgm:pt>
    <dgm:pt modelId="{83B5F11E-F53D-41E9-968C-A4BC7E8BFA07}" type="sibTrans" cxnId="{94D74BC8-A557-46F9-9982-28C6BCFA21E2}">
      <dgm:prSet/>
      <dgm:spPr/>
      <dgm:t>
        <a:bodyPr/>
        <a:lstStyle/>
        <a:p>
          <a:endParaRPr lang="en-US"/>
        </a:p>
      </dgm:t>
    </dgm:pt>
    <dgm:pt modelId="{90240692-315F-486F-B575-46450F05A04A}">
      <dgm:prSet/>
      <dgm:spPr/>
      <dgm:t>
        <a:bodyPr/>
        <a:lstStyle/>
        <a:p>
          <a:r>
            <a:rPr lang="en-US" dirty="0" err="1"/>
            <a:t>Ringkasan</a:t>
          </a:r>
          <a:r>
            <a:rPr lang="en-US" dirty="0"/>
            <a:t> </a:t>
          </a:r>
          <a:r>
            <a:rPr lang="en-US" dirty="0" err="1"/>
            <a:t>dari</a:t>
          </a:r>
          <a:r>
            <a:rPr lang="en-US" dirty="0"/>
            <a:t>: </a:t>
          </a:r>
          <a:r>
            <a:rPr lang="en-US" dirty="0" err="1"/>
            <a:t>pemosisian</a:t>
          </a:r>
          <a:r>
            <a:rPr lang="en-US" dirty="0"/>
            <a:t>, </a:t>
          </a:r>
          <a:r>
            <a:rPr lang="en-US" dirty="0" err="1"/>
            <a:t>masalah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akar</a:t>
          </a:r>
          <a:r>
            <a:rPr lang="en-US" dirty="0"/>
            <a:t> </a:t>
          </a:r>
          <a:r>
            <a:rPr lang="en-US" dirty="0" err="1"/>
            <a:t>masalah</a:t>
          </a:r>
          <a:r>
            <a:rPr lang="en-US" dirty="0"/>
            <a:t>,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rencana</a:t>
          </a:r>
          <a:r>
            <a:rPr lang="en-US" dirty="0"/>
            <a:t> </a:t>
          </a:r>
          <a:r>
            <a:rPr lang="en-US" dirty="0" err="1"/>
            <a:t>perbaikan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pengembangan</a:t>
          </a:r>
          <a:r>
            <a:rPr lang="en-US" dirty="0"/>
            <a:t> </a:t>
          </a:r>
          <a:r>
            <a:rPr lang="en-US" dirty="0" err="1"/>
            <a:t>institusi</a:t>
          </a:r>
          <a:r>
            <a:rPr lang="en-US" dirty="0"/>
            <a:t>.</a:t>
          </a:r>
        </a:p>
      </dgm:t>
    </dgm:pt>
    <dgm:pt modelId="{EC530F32-F71F-4119-A454-ADD738B46708}" type="parTrans" cxnId="{C310859F-CEF8-4DCA-9315-7A4846C8A1AD}">
      <dgm:prSet/>
      <dgm:spPr/>
      <dgm:t>
        <a:bodyPr/>
        <a:lstStyle/>
        <a:p>
          <a:endParaRPr lang="en-US"/>
        </a:p>
      </dgm:t>
    </dgm:pt>
    <dgm:pt modelId="{51B533DB-7592-4544-987C-EE59B694751F}" type="sibTrans" cxnId="{C310859F-CEF8-4DCA-9315-7A4846C8A1AD}">
      <dgm:prSet/>
      <dgm:spPr/>
      <dgm:t>
        <a:bodyPr/>
        <a:lstStyle/>
        <a:p>
          <a:endParaRPr lang="en-US"/>
        </a:p>
      </dgm:t>
    </dgm:pt>
    <dgm:pt modelId="{2955C76F-7F58-4742-B4C1-E032AB3DD027}">
      <dgm:prSet/>
      <dgm:spPr/>
      <dgm:t>
        <a:bodyPr/>
        <a:lstStyle/>
        <a:p>
          <a:r>
            <a:rPr lang="en-US" dirty="0" err="1"/>
            <a:t>Harus</a:t>
          </a:r>
          <a:r>
            <a:rPr lang="en-US" dirty="0"/>
            <a:t> </a:t>
          </a:r>
          <a:r>
            <a:rPr lang="en-US" dirty="0" err="1"/>
            <a:t>diuraikan</a:t>
          </a:r>
          <a:r>
            <a:rPr lang="en-US" dirty="0"/>
            <a:t> </a:t>
          </a:r>
          <a:r>
            <a:rPr lang="en-US" dirty="0" err="1"/>
            <a:t>sumber</a:t>
          </a:r>
          <a:r>
            <a:rPr lang="en-US" dirty="0"/>
            <a:t> </a:t>
          </a:r>
          <a:r>
            <a:rPr lang="en-US" dirty="0" err="1"/>
            <a:t>daya</a:t>
          </a:r>
          <a:r>
            <a:rPr lang="en-US" dirty="0"/>
            <a:t> yang </a:t>
          </a:r>
          <a:r>
            <a:rPr lang="en-US" dirty="0" err="1"/>
            <a:t>akan</a:t>
          </a:r>
          <a:r>
            <a:rPr lang="en-US" dirty="0"/>
            <a:t> </a:t>
          </a:r>
          <a:r>
            <a:rPr lang="en-US" dirty="0" err="1"/>
            <a:t>dialokasikan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mencapai</a:t>
          </a:r>
          <a:r>
            <a:rPr lang="en-US" dirty="0"/>
            <a:t> </a:t>
          </a:r>
          <a:r>
            <a:rPr lang="en-US" dirty="0" err="1"/>
            <a:t>standar</a:t>
          </a:r>
          <a:r>
            <a:rPr lang="en-US" dirty="0"/>
            <a:t> yang </a:t>
          </a:r>
          <a:r>
            <a:rPr lang="en-US" dirty="0" err="1"/>
            <a:t>telah</a:t>
          </a:r>
          <a:r>
            <a:rPr lang="en-US" dirty="0"/>
            <a:t> </a:t>
          </a:r>
          <a:r>
            <a:rPr lang="en-US" dirty="0" err="1"/>
            <a:t>ditetapkan</a:t>
          </a:r>
          <a:r>
            <a:rPr lang="en-US" dirty="0"/>
            <a:t> </a:t>
          </a:r>
          <a:r>
            <a:rPr lang="en-US" dirty="0" err="1"/>
            <a:t>serta</a:t>
          </a:r>
          <a:r>
            <a:rPr lang="en-US" dirty="0"/>
            <a:t> </a:t>
          </a:r>
          <a:r>
            <a:rPr lang="en-US" dirty="0" err="1"/>
            <a:t>mekanisme</a:t>
          </a:r>
          <a:r>
            <a:rPr lang="en-US" dirty="0"/>
            <a:t> </a:t>
          </a:r>
          <a:r>
            <a:rPr lang="en-US" dirty="0" err="1"/>
            <a:t>kontrol</a:t>
          </a:r>
          <a:r>
            <a:rPr lang="en-US" dirty="0"/>
            <a:t> </a:t>
          </a:r>
          <a:r>
            <a:rPr lang="en-US" dirty="0" err="1"/>
            <a:t>pencapaiannya</a:t>
          </a:r>
          <a:r>
            <a:rPr lang="en-US" dirty="0"/>
            <a:t>.</a:t>
          </a:r>
        </a:p>
      </dgm:t>
    </dgm:pt>
    <dgm:pt modelId="{1869472A-238A-4AE5-B340-55B3F9B22DC7}" type="parTrans" cxnId="{EF8367F1-5D59-48B5-9538-0A9F2E0D0456}">
      <dgm:prSet/>
      <dgm:spPr/>
      <dgm:t>
        <a:bodyPr/>
        <a:lstStyle/>
        <a:p>
          <a:endParaRPr lang="en-US"/>
        </a:p>
      </dgm:t>
    </dgm:pt>
    <dgm:pt modelId="{F215880E-350D-421B-9273-A691CF227908}" type="sibTrans" cxnId="{EF8367F1-5D59-48B5-9538-0A9F2E0D0456}">
      <dgm:prSet/>
      <dgm:spPr/>
      <dgm:t>
        <a:bodyPr/>
        <a:lstStyle/>
        <a:p>
          <a:endParaRPr lang="en-US"/>
        </a:p>
      </dgm:t>
    </dgm:pt>
    <dgm:pt modelId="{A5F87EE9-C107-4121-9FDA-F18259D5546A}">
      <dgm:prSet/>
      <dgm:spPr/>
      <dgm:t>
        <a:bodyPr/>
        <a:lstStyle/>
        <a:p>
          <a:r>
            <a:rPr lang="en-US" dirty="0" err="1"/>
            <a:t>Ketersediaan</a:t>
          </a:r>
          <a:r>
            <a:rPr lang="en-US" dirty="0"/>
            <a:t> </a:t>
          </a:r>
          <a:r>
            <a:rPr lang="en-US" dirty="0" err="1"/>
            <a:t>bukti</a:t>
          </a:r>
          <a:r>
            <a:rPr lang="en-US" dirty="0"/>
            <a:t> yang </a:t>
          </a:r>
          <a:r>
            <a:rPr lang="en-US" dirty="0" err="1"/>
            <a:t>sahih</a:t>
          </a:r>
          <a:r>
            <a:rPr lang="en-US" dirty="0"/>
            <a:t> </a:t>
          </a:r>
          <a:r>
            <a:rPr lang="en-US" dirty="0" err="1"/>
            <a:t>tentang</a:t>
          </a:r>
          <a:r>
            <a:rPr lang="en-US" dirty="0"/>
            <a:t> </a:t>
          </a:r>
          <a:r>
            <a:rPr lang="en-US" dirty="0" err="1"/>
            <a:t>hasil</a:t>
          </a:r>
          <a:r>
            <a:rPr lang="en-US" dirty="0"/>
            <a:t> </a:t>
          </a:r>
          <a:r>
            <a:rPr lang="en-US" dirty="0" err="1"/>
            <a:t>pengukuran</a:t>
          </a:r>
          <a:r>
            <a:rPr lang="en-US" dirty="0"/>
            <a:t> </a:t>
          </a:r>
          <a:r>
            <a:rPr lang="en-US" dirty="0" err="1"/>
            <a:t>kepuasan</a:t>
          </a:r>
          <a:r>
            <a:rPr lang="en-US" dirty="0"/>
            <a:t> </a:t>
          </a:r>
          <a:r>
            <a:rPr lang="en-US" dirty="0" err="1"/>
            <a:t>pengguna</a:t>
          </a:r>
          <a:r>
            <a:rPr lang="en-US" dirty="0"/>
            <a:t> yang </a:t>
          </a:r>
          <a:r>
            <a:rPr lang="en-US" dirty="0" err="1"/>
            <a:t>dilaksanakan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konsisten</a:t>
          </a:r>
          <a:r>
            <a:rPr lang="en-US" dirty="0"/>
            <a:t>,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ditindaklanjuti</a:t>
          </a:r>
          <a:r>
            <a:rPr lang="en-US" dirty="0"/>
            <a:t> </a:t>
          </a:r>
          <a:r>
            <a:rPr lang="en-US" dirty="0" err="1"/>
            <a:t>secara</a:t>
          </a:r>
          <a:r>
            <a:rPr lang="en-US" dirty="0"/>
            <a:t> </a:t>
          </a:r>
          <a:r>
            <a:rPr lang="en-US" dirty="0" err="1"/>
            <a:t>berkala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tersistem</a:t>
          </a:r>
          <a:r>
            <a:rPr lang="en-US" dirty="0"/>
            <a:t>.</a:t>
          </a:r>
        </a:p>
      </dgm:t>
    </dgm:pt>
    <dgm:pt modelId="{8C07B21E-0432-4F61-BF77-8B0CEA384C3A}" type="parTrans" cxnId="{75701734-BB4A-43E2-B287-FA60CE2E67D3}">
      <dgm:prSet/>
      <dgm:spPr/>
      <dgm:t>
        <a:bodyPr/>
        <a:lstStyle/>
        <a:p>
          <a:endParaRPr lang="en-US"/>
        </a:p>
      </dgm:t>
    </dgm:pt>
    <dgm:pt modelId="{F284F8BB-E330-45AB-B586-40FF7F6FD51F}" type="sibTrans" cxnId="{75701734-BB4A-43E2-B287-FA60CE2E67D3}">
      <dgm:prSet/>
      <dgm:spPr/>
      <dgm:t>
        <a:bodyPr/>
        <a:lstStyle/>
        <a:p>
          <a:endParaRPr lang="en-US"/>
        </a:p>
      </dgm:t>
    </dgm:pt>
    <dgm:pt modelId="{646DFA94-3461-4F5C-B256-ABA727A9510A}" type="pres">
      <dgm:prSet presAssocID="{03E037EB-70E4-4487-87F8-735C98E42FA2}" presName="linear" presStyleCnt="0">
        <dgm:presLayoutVars>
          <dgm:animLvl val="lvl"/>
          <dgm:resizeHandles val="exact"/>
        </dgm:presLayoutVars>
      </dgm:prSet>
      <dgm:spPr/>
    </dgm:pt>
    <dgm:pt modelId="{EC95F453-F64D-43CF-93BF-7EB0427E952A}" type="pres">
      <dgm:prSet presAssocID="{D4E3E2BC-E1FC-4A7B-961E-2F587B2B0B6F}" presName="parentText" presStyleLbl="node1" presStyleIdx="0" presStyleCnt="9">
        <dgm:presLayoutVars>
          <dgm:chMax val="0"/>
          <dgm:bulletEnabled val="1"/>
        </dgm:presLayoutVars>
      </dgm:prSet>
      <dgm:spPr/>
    </dgm:pt>
    <dgm:pt modelId="{9DC30CB3-5443-4E4F-8798-717384E476F7}" type="pres">
      <dgm:prSet presAssocID="{D4E3E2BC-E1FC-4A7B-961E-2F587B2B0B6F}" presName="childText" presStyleLbl="revTx" presStyleIdx="0" presStyleCnt="9">
        <dgm:presLayoutVars>
          <dgm:bulletEnabled val="1"/>
        </dgm:presLayoutVars>
      </dgm:prSet>
      <dgm:spPr/>
    </dgm:pt>
    <dgm:pt modelId="{BB10665E-3681-48AF-8D13-2B8A0C41A91D}" type="pres">
      <dgm:prSet presAssocID="{C487581C-005D-430B-937C-F362DD2B43CC}" presName="parentText" presStyleLbl="node1" presStyleIdx="1" presStyleCnt="9">
        <dgm:presLayoutVars>
          <dgm:chMax val="0"/>
          <dgm:bulletEnabled val="1"/>
        </dgm:presLayoutVars>
      </dgm:prSet>
      <dgm:spPr/>
    </dgm:pt>
    <dgm:pt modelId="{B743F4D8-190D-4A42-998B-34D5037B107C}" type="pres">
      <dgm:prSet presAssocID="{C487581C-005D-430B-937C-F362DD2B43CC}" presName="childText" presStyleLbl="revTx" presStyleIdx="1" presStyleCnt="9">
        <dgm:presLayoutVars>
          <dgm:bulletEnabled val="1"/>
        </dgm:presLayoutVars>
      </dgm:prSet>
      <dgm:spPr/>
    </dgm:pt>
    <dgm:pt modelId="{0C6250E1-16C7-4468-9673-D02DD1169685}" type="pres">
      <dgm:prSet presAssocID="{489E8178-38B9-4004-ABDE-7EFCA511135D}" presName="parentText" presStyleLbl="node1" presStyleIdx="2" presStyleCnt="9">
        <dgm:presLayoutVars>
          <dgm:chMax val="0"/>
          <dgm:bulletEnabled val="1"/>
        </dgm:presLayoutVars>
      </dgm:prSet>
      <dgm:spPr/>
    </dgm:pt>
    <dgm:pt modelId="{7438BCAD-2F7D-41A1-8E95-AE8439AF2BF6}" type="pres">
      <dgm:prSet presAssocID="{489E8178-38B9-4004-ABDE-7EFCA511135D}" presName="childText" presStyleLbl="revTx" presStyleIdx="2" presStyleCnt="9">
        <dgm:presLayoutVars>
          <dgm:bulletEnabled val="1"/>
        </dgm:presLayoutVars>
      </dgm:prSet>
      <dgm:spPr/>
    </dgm:pt>
    <dgm:pt modelId="{D6978E3E-6F50-4722-857B-924D7D7BF191}" type="pres">
      <dgm:prSet presAssocID="{19A39D42-6085-4EFA-BCD6-32FF9BA2B3CA}" presName="parentText" presStyleLbl="node1" presStyleIdx="3" presStyleCnt="9">
        <dgm:presLayoutVars>
          <dgm:chMax val="0"/>
          <dgm:bulletEnabled val="1"/>
        </dgm:presLayoutVars>
      </dgm:prSet>
      <dgm:spPr/>
    </dgm:pt>
    <dgm:pt modelId="{F7AFCEDC-DACF-487F-B7ED-E0728F7D7B31}" type="pres">
      <dgm:prSet presAssocID="{19A39D42-6085-4EFA-BCD6-32FF9BA2B3CA}" presName="childText" presStyleLbl="revTx" presStyleIdx="3" presStyleCnt="9">
        <dgm:presLayoutVars>
          <dgm:bulletEnabled val="1"/>
        </dgm:presLayoutVars>
      </dgm:prSet>
      <dgm:spPr/>
    </dgm:pt>
    <dgm:pt modelId="{2DEDA631-A163-4BBA-9953-02E40868F95B}" type="pres">
      <dgm:prSet presAssocID="{D940A34E-2E46-4615-94B9-D998A3085696}" presName="parentText" presStyleLbl="node1" presStyleIdx="4" presStyleCnt="9" custLinFactNeighborY="-2147">
        <dgm:presLayoutVars>
          <dgm:chMax val="0"/>
          <dgm:bulletEnabled val="1"/>
        </dgm:presLayoutVars>
      </dgm:prSet>
      <dgm:spPr/>
    </dgm:pt>
    <dgm:pt modelId="{A730551C-AD14-47EA-8567-2FF41910E193}" type="pres">
      <dgm:prSet presAssocID="{D940A34E-2E46-4615-94B9-D998A3085696}" presName="childText" presStyleLbl="revTx" presStyleIdx="4" presStyleCnt="9">
        <dgm:presLayoutVars>
          <dgm:bulletEnabled val="1"/>
        </dgm:presLayoutVars>
      </dgm:prSet>
      <dgm:spPr/>
    </dgm:pt>
    <dgm:pt modelId="{D2D630EE-C109-4E93-BA07-03321C5EAE52}" type="pres">
      <dgm:prSet presAssocID="{DF1AA189-DE56-4899-82F1-BBAA4A7CAA49}" presName="parentText" presStyleLbl="node1" presStyleIdx="5" presStyleCnt="9">
        <dgm:presLayoutVars>
          <dgm:chMax val="0"/>
          <dgm:bulletEnabled val="1"/>
        </dgm:presLayoutVars>
      </dgm:prSet>
      <dgm:spPr/>
    </dgm:pt>
    <dgm:pt modelId="{23F3AF34-2715-49E5-9F52-529EF0CC3006}" type="pres">
      <dgm:prSet presAssocID="{DF1AA189-DE56-4899-82F1-BBAA4A7CAA49}" presName="childText" presStyleLbl="revTx" presStyleIdx="5" presStyleCnt="9">
        <dgm:presLayoutVars>
          <dgm:bulletEnabled val="1"/>
        </dgm:presLayoutVars>
      </dgm:prSet>
      <dgm:spPr/>
    </dgm:pt>
    <dgm:pt modelId="{2B77AAD6-6F7A-4184-95FE-A99485CDABC4}" type="pres">
      <dgm:prSet presAssocID="{C6F0C9D9-01A8-4238-9CC1-2350319F1610}" presName="parentText" presStyleLbl="node1" presStyleIdx="6" presStyleCnt="9">
        <dgm:presLayoutVars>
          <dgm:chMax val="0"/>
          <dgm:bulletEnabled val="1"/>
        </dgm:presLayoutVars>
      </dgm:prSet>
      <dgm:spPr/>
    </dgm:pt>
    <dgm:pt modelId="{12D3B0C4-5A49-402C-A73C-31D49B9D651D}" type="pres">
      <dgm:prSet presAssocID="{C6F0C9D9-01A8-4238-9CC1-2350319F1610}" presName="childText" presStyleLbl="revTx" presStyleIdx="6" presStyleCnt="9">
        <dgm:presLayoutVars>
          <dgm:bulletEnabled val="1"/>
        </dgm:presLayoutVars>
      </dgm:prSet>
      <dgm:spPr/>
    </dgm:pt>
    <dgm:pt modelId="{3A0457DA-DDB8-4110-925B-CFA3955C25B0}" type="pres">
      <dgm:prSet presAssocID="{E973707A-9B0D-4141-9A4E-A1DE3E432894}" presName="parentText" presStyleLbl="node1" presStyleIdx="7" presStyleCnt="9">
        <dgm:presLayoutVars>
          <dgm:chMax val="0"/>
          <dgm:bulletEnabled val="1"/>
        </dgm:presLayoutVars>
      </dgm:prSet>
      <dgm:spPr/>
    </dgm:pt>
    <dgm:pt modelId="{5B4B98BC-F355-4510-8CCF-F032AE7AC684}" type="pres">
      <dgm:prSet presAssocID="{E973707A-9B0D-4141-9A4E-A1DE3E432894}" presName="childText" presStyleLbl="revTx" presStyleIdx="7" presStyleCnt="9">
        <dgm:presLayoutVars>
          <dgm:bulletEnabled val="1"/>
        </dgm:presLayoutVars>
      </dgm:prSet>
      <dgm:spPr/>
    </dgm:pt>
    <dgm:pt modelId="{EC187767-1E1E-44F1-B655-FC6822E2F3C7}" type="pres">
      <dgm:prSet presAssocID="{97C6B9AF-C4BB-4EF1-9A63-38393697B12A}" presName="parentText" presStyleLbl="node1" presStyleIdx="8" presStyleCnt="9">
        <dgm:presLayoutVars>
          <dgm:chMax val="0"/>
          <dgm:bulletEnabled val="1"/>
        </dgm:presLayoutVars>
      </dgm:prSet>
      <dgm:spPr/>
    </dgm:pt>
    <dgm:pt modelId="{C70DD2C8-ECB3-4C03-9359-C9B55E68D106}" type="pres">
      <dgm:prSet presAssocID="{97C6B9AF-C4BB-4EF1-9A63-38393697B12A}" presName="childText" presStyleLbl="revTx" presStyleIdx="8" presStyleCnt="9">
        <dgm:presLayoutVars>
          <dgm:bulletEnabled val="1"/>
        </dgm:presLayoutVars>
      </dgm:prSet>
      <dgm:spPr/>
    </dgm:pt>
  </dgm:ptLst>
  <dgm:cxnLst>
    <dgm:cxn modelId="{0528E101-374C-4D88-B7B5-2AD042E2C6DC}" type="presOf" srcId="{D940A34E-2E46-4615-94B9-D998A3085696}" destId="{2DEDA631-A163-4BBA-9953-02E40868F95B}" srcOrd="0" destOrd="0" presId="urn:microsoft.com/office/officeart/2005/8/layout/vList2"/>
    <dgm:cxn modelId="{5DE04805-8FB4-4232-BA8C-2DC615062A37}" type="presOf" srcId="{BF64CC27-FD5E-4CCC-8AB1-0BA352B162E4}" destId="{A730551C-AD14-47EA-8567-2FF41910E193}" srcOrd="0" destOrd="0" presId="urn:microsoft.com/office/officeart/2005/8/layout/vList2"/>
    <dgm:cxn modelId="{C3E49F1C-772A-431D-BC12-503AAE7526A8}" srcId="{03E037EB-70E4-4487-87F8-735C98E42FA2}" destId="{19A39D42-6085-4EFA-BCD6-32FF9BA2B3CA}" srcOrd="3" destOrd="0" parTransId="{FD0C0718-31EE-4523-98CF-8075922A2596}" sibTransId="{5AE62B81-F1E2-4112-9361-963F3E93B124}"/>
    <dgm:cxn modelId="{640FBB26-8229-4DE8-AF8D-3A61D8DE0D1C}" srcId="{D4E3E2BC-E1FC-4A7B-961E-2F587B2B0B6F}" destId="{F57E9E73-A8B8-47A2-8E84-9AD21A984C92}" srcOrd="0" destOrd="0" parTransId="{C6731B67-AD33-4F04-BD25-142B43C4258E}" sibTransId="{9129DAFE-E836-40D5-9F76-473761D46C42}"/>
    <dgm:cxn modelId="{ABDE4031-6171-4F18-BB6B-11466D5020C9}" srcId="{03E037EB-70E4-4487-87F8-735C98E42FA2}" destId="{C6F0C9D9-01A8-4238-9CC1-2350319F1610}" srcOrd="6" destOrd="0" parTransId="{178EE23C-302D-4BEA-8F99-E8A5C7BD99EE}" sibTransId="{5BA130C9-2CFE-484D-996D-5EB6CA4A8EB7}"/>
    <dgm:cxn modelId="{75701734-BB4A-43E2-B287-FA60CE2E67D3}" srcId="{E973707A-9B0D-4141-9A4E-A1DE3E432894}" destId="{A5F87EE9-C107-4121-9FDA-F18259D5546A}" srcOrd="1" destOrd="0" parTransId="{8C07B21E-0432-4F61-BF77-8B0CEA384C3A}" sibTransId="{F284F8BB-E330-45AB-B586-40FF7F6FD51F}"/>
    <dgm:cxn modelId="{DACF3C3B-90A2-4EA2-B4AA-946A1C51AD17}" type="presOf" srcId="{62D0B233-7941-45DF-965D-76C035B08835}" destId="{B743F4D8-190D-4A42-998B-34D5037B107C}" srcOrd="0" destOrd="0" presId="urn:microsoft.com/office/officeart/2005/8/layout/vList2"/>
    <dgm:cxn modelId="{333B795D-C605-4A55-ADF6-F403981F2CE6}" type="presOf" srcId="{F57E9E73-A8B8-47A2-8E84-9AD21A984C92}" destId="{9DC30CB3-5443-4E4F-8798-717384E476F7}" srcOrd="0" destOrd="0" presId="urn:microsoft.com/office/officeart/2005/8/layout/vList2"/>
    <dgm:cxn modelId="{93A64D42-3C6A-4A25-A773-CD5D7A86941C}" type="presOf" srcId="{2955C76F-7F58-4742-B4C1-E032AB3DD027}" destId="{7438BCAD-2F7D-41A1-8E95-AE8439AF2BF6}" srcOrd="0" destOrd="1" presId="urn:microsoft.com/office/officeart/2005/8/layout/vList2"/>
    <dgm:cxn modelId="{C39CAC6F-31D1-4006-BDBE-46AA254A27AC}" srcId="{03E037EB-70E4-4487-87F8-735C98E42FA2}" destId="{E973707A-9B0D-4141-9A4E-A1DE3E432894}" srcOrd="7" destOrd="0" parTransId="{F1ED6F88-FFFC-4DE0-B00D-DED7F109DD83}" sibTransId="{F95A84A8-778D-420D-B6DD-392044ABF5C0}"/>
    <dgm:cxn modelId="{09B71650-5025-4DD2-A80C-412C5AC2C4E1}" srcId="{03E037EB-70E4-4487-87F8-735C98E42FA2}" destId="{D4E3E2BC-E1FC-4A7B-961E-2F587B2B0B6F}" srcOrd="0" destOrd="0" parTransId="{203DFE4E-8C1E-44E6-A66B-968BA3143717}" sibTransId="{DFF9C04A-5081-422B-A0CC-068B05DF04F4}"/>
    <dgm:cxn modelId="{D4ED0C73-BDE4-4DEB-AB5B-2180A38262DA}" type="presOf" srcId="{19A39D42-6085-4EFA-BCD6-32FF9BA2B3CA}" destId="{D6978E3E-6F50-4722-857B-924D7D7BF191}" srcOrd="0" destOrd="0" presId="urn:microsoft.com/office/officeart/2005/8/layout/vList2"/>
    <dgm:cxn modelId="{52603073-301E-4061-98CB-50A8F2E3B041}" srcId="{C6F0C9D9-01A8-4238-9CC1-2350319F1610}" destId="{2E837FCB-D90E-42CB-ADAA-04416AEEA113}" srcOrd="0" destOrd="0" parTransId="{5BD147DB-72C1-4CFB-B182-16D9CF713FCF}" sibTransId="{0A11C26B-E033-431F-A1B3-A21797C63636}"/>
    <dgm:cxn modelId="{C8083373-8C7F-4B36-ADEF-998E2161B78E}" type="presOf" srcId="{03E037EB-70E4-4487-87F8-735C98E42FA2}" destId="{646DFA94-3461-4F5C-B256-ABA727A9510A}" srcOrd="0" destOrd="0" presId="urn:microsoft.com/office/officeart/2005/8/layout/vList2"/>
    <dgm:cxn modelId="{6982DA53-7E5B-4C1D-87C3-29B39D216DBB}" srcId="{03E037EB-70E4-4487-87F8-735C98E42FA2}" destId="{DF1AA189-DE56-4899-82F1-BBAA4A7CAA49}" srcOrd="5" destOrd="0" parTransId="{910DAE94-1164-4874-B355-82A48B3F2817}" sibTransId="{00D0055D-45EC-48FF-BB43-9EC158ED0A0B}"/>
    <dgm:cxn modelId="{0F062157-D36E-481C-844E-C487E2DEA4E3}" type="presOf" srcId="{C487581C-005D-430B-937C-F362DD2B43CC}" destId="{BB10665E-3681-48AF-8D13-2B8A0C41A91D}" srcOrd="0" destOrd="0" presId="urn:microsoft.com/office/officeart/2005/8/layout/vList2"/>
    <dgm:cxn modelId="{E6A6B980-5479-4BF6-ADFB-69163FB0ABB4}" type="presOf" srcId="{489E8178-38B9-4004-ABDE-7EFCA511135D}" destId="{0C6250E1-16C7-4468-9673-D02DD1169685}" srcOrd="0" destOrd="0" presId="urn:microsoft.com/office/officeart/2005/8/layout/vList2"/>
    <dgm:cxn modelId="{0FE51481-F0B9-477D-9409-D7CC2AEFFAB3}" type="presOf" srcId="{C6F0C9D9-01A8-4238-9CC1-2350319F1610}" destId="{2B77AAD6-6F7A-4184-95FE-A99485CDABC4}" srcOrd="0" destOrd="0" presId="urn:microsoft.com/office/officeart/2005/8/layout/vList2"/>
    <dgm:cxn modelId="{BEC1CA86-1E95-4975-ADF8-E0A8D71D4711}" srcId="{489E8178-38B9-4004-ABDE-7EFCA511135D}" destId="{DD2B1AB2-1DE7-407C-9008-2F1CB47717DB}" srcOrd="0" destOrd="0" parTransId="{AD238A68-638A-449C-B9F0-B517884459B9}" sibTransId="{05F85DE0-E8FE-4B4A-BF1B-260CC9200AA3}"/>
    <dgm:cxn modelId="{07F3A38A-126A-4148-8749-50E2F6983815}" type="presOf" srcId="{AC004A76-C47A-4985-977E-F786F3E662A8}" destId="{F7AFCEDC-DACF-487F-B7ED-E0728F7D7B31}" srcOrd="0" destOrd="0" presId="urn:microsoft.com/office/officeart/2005/8/layout/vList2"/>
    <dgm:cxn modelId="{7383C191-E9E1-4A52-997C-ECDF84534C44}" type="presOf" srcId="{DD2B1AB2-1DE7-407C-9008-2F1CB47717DB}" destId="{7438BCAD-2F7D-41A1-8E95-AE8439AF2BF6}" srcOrd="0" destOrd="0" presId="urn:microsoft.com/office/officeart/2005/8/layout/vList2"/>
    <dgm:cxn modelId="{A5881A9D-9E89-4DB4-AC04-E84AA568E07A}" type="presOf" srcId="{2E837FCB-D90E-42CB-ADAA-04416AEEA113}" destId="{12D3B0C4-5A49-402C-A73C-31D49B9D651D}" srcOrd="0" destOrd="0" presId="urn:microsoft.com/office/officeart/2005/8/layout/vList2"/>
    <dgm:cxn modelId="{C2486B9E-92BB-4230-B400-B28706249AC0}" type="presOf" srcId="{1AF54BCD-DCF4-4C18-9AB3-ECA1F57D8892}" destId="{5B4B98BC-F355-4510-8CCF-F032AE7AC684}" srcOrd="0" destOrd="0" presId="urn:microsoft.com/office/officeart/2005/8/layout/vList2"/>
    <dgm:cxn modelId="{C310859F-CEF8-4DCA-9315-7A4846C8A1AD}" srcId="{97C6B9AF-C4BB-4EF1-9A63-38393697B12A}" destId="{90240692-315F-486F-B575-46450F05A04A}" srcOrd="0" destOrd="0" parTransId="{EC530F32-F71F-4119-A454-ADD738B46708}" sibTransId="{51B533DB-7592-4544-987C-EE59B694751F}"/>
    <dgm:cxn modelId="{8F43D7A2-7015-4CA6-A09A-3BEE3AF5996B}" type="presOf" srcId="{97C6B9AF-C4BB-4EF1-9A63-38393697B12A}" destId="{EC187767-1E1E-44F1-B655-FC6822E2F3C7}" srcOrd="0" destOrd="0" presId="urn:microsoft.com/office/officeart/2005/8/layout/vList2"/>
    <dgm:cxn modelId="{696741A7-6976-4AAC-BB86-398061E6D6D9}" srcId="{E973707A-9B0D-4141-9A4E-A1DE3E432894}" destId="{1AF54BCD-DCF4-4C18-9AB3-ECA1F57D8892}" srcOrd="0" destOrd="0" parTransId="{4B5F879D-C90A-411C-B04B-23D9A1B0A7A5}" sibTransId="{7C1CBD7F-6539-44EF-9AFC-56600738045C}"/>
    <dgm:cxn modelId="{EB4B0AAA-8C1C-4BD7-9C11-33ECC8F74A56}" srcId="{19A39D42-6085-4EFA-BCD6-32FF9BA2B3CA}" destId="{AC004A76-C47A-4985-977E-F786F3E662A8}" srcOrd="0" destOrd="0" parTransId="{1E8EF3B7-1BC5-4647-948E-8779DC89001E}" sibTransId="{2031C0F0-71BC-4D0A-B850-54168B1B7A29}"/>
    <dgm:cxn modelId="{28DF94AD-B3A5-4A0D-B53C-75DA8BEEC7C4}" type="presOf" srcId="{16D16AA4-869D-4C19-921F-BF1164470351}" destId="{23F3AF34-2715-49E5-9F52-529EF0CC3006}" srcOrd="0" destOrd="0" presId="urn:microsoft.com/office/officeart/2005/8/layout/vList2"/>
    <dgm:cxn modelId="{9DA70BAF-784E-4DD8-BA48-CDA19FE256D9}" type="presOf" srcId="{D4E3E2BC-E1FC-4A7B-961E-2F587B2B0B6F}" destId="{EC95F453-F64D-43CF-93BF-7EB0427E952A}" srcOrd="0" destOrd="0" presId="urn:microsoft.com/office/officeart/2005/8/layout/vList2"/>
    <dgm:cxn modelId="{B6ED98C1-11E2-4553-AE36-B44AB208DE19}" srcId="{03E037EB-70E4-4487-87F8-735C98E42FA2}" destId="{489E8178-38B9-4004-ABDE-7EFCA511135D}" srcOrd="2" destOrd="0" parTransId="{74746366-222E-471B-A28C-CA54572E2B80}" sibTransId="{C7468AF5-97D1-40BE-8D37-3990D87AE495}"/>
    <dgm:cxn modelId="{250B12C3-D81F-40F9-AB5D-A8E1A31E2ABA}" type="presOf" srcId="{A5F87EE9-C107-4121-9FDA-F18259D5546A}" destId="{5B4B98BC-F355-4510-8CCF-F032AE7AC684}" srcOrd="0" destOrd="1" presId="urn:microsoft.com/office/officeart/2005/8/layout/vList2"/>
    <dgm:cxn modelId="{4078C0C6-18F1-47F7-8636-AAD23B9F238F}" srcId="{DF1AA189-DE56-4899-82F1-BBAA4A7CAA49}" destId="{16D16AA4-869D-4C19-921F-BF1164470351}" srcOrd="0" destOrd="0" parTransId="{F65FE28C-2FD8-4D66-BB0C-D02D62300C1E}" sibTransId="{1626B1BC-D98D-419F-AB15-773CBAA1D041}"/>
    <dgm:cxn modelId="{58EE1FC8-947F-4525-A720-41CBF430A9EF}" srcId="{03E037EB-70E4-4487-87F8-735C98E42FA2}" destId="{C487581C-005D-430B-937C-F362DD2B43CC}" srcOrd="1" destOrd="0" parTransId="{FB051B0F-66F1-42F7-BAC6-60110C7D4474}" sibTransId="{CDC22909-70EF-469D-A313-D5927F76B661}"/>
    <dgm:cxn modelId="{94D74BC8-A557-46F9-9982-28C6BCFA21E2}" srcId="{03E037EB-70E4-4487-87F8-735C98E42FA2}" destId="{97C6B9AF-C4BB-4EF1-9A63-38393697B12A}" srcOrd="8" destOrd="0" parTransId="{DCC3DD3B-DCFD-4090-8E3F-AB0BA81D441D}" sibTransId="{83B5F11E-F53D-41E9-968C-A4BC7E8BFA07}"/>
    <dgm:cxn modelId="{D80841CE-0B31-488F-A38D-B7A22A1D5288}" srcId="{C487581C-005D-430B-937C-F362DD2B43CC}" destId="{62D0B233-7941-45DF-965D-76C035B08835}" srcOrd="0" destOrd="0" parTransId="{BCF58D5C-F21F-4428-A0B2-C52082FD2DC8}" sibTransId="{61F4B80F-C859-4474-9068-E9F1519F0064}"/>
    <dgm:cxn modelId="{73F48ADC-F123-4433-8B1E-2070D18C954F}" type="presOf" srcId="{E973707A-9B0D-4141-9A4E-A1DE3E432894}" destId="{3A0457DA-DDB8-4110-925B-CFA3955C25B0}" srcOrd="0" destOrd="0" presId="urn:microsoft.com/office/officeart/2005/8/layout/vList2"/>
    <dgm:cxn modelId="{8FF1B9ED-691D-44DA-BE9F-C6AD909EB4B9}" srcId="{D940A34E-2E46-4615-94B9-D998A3085696}" destId="{BF64CC27-FD5E-4CCC-8AB1-0BA352B162E4}" srcOrd="0" destOrd="0" parTransId="{FA8A577F-492D-4AFC-8DFE-F556F08CD922}" sibTransId="{000FB877-E1A7-4141-A279-06FD8AEA7B2F}"/>
    <dgm:cxn modelId="{1660E5ED-73F7-4595-8DEB-3352B7FB7387}" srcId="{03E037EB-70E4-4487-87F8-735C98E42FA2}" destId="{D940A34E-2E46-4615-94B9-D998A3085696}" srcOrd="4" destOrd="0" parTransId="{509F5731-37B8-43D2-9213-29BE9914E280}" sibTransId="{E605C631-580C-47C1-9E1C-F4C03F2A7E45}"/>
    <dgm:cxn modelId="{EF8367F1-5D59-48B5-9538-0A9F2E0D0456}" srcId="{489E8178-38B9-4004-ABDE-7EFCA511135D}" destId="{2955C76F-7F58-4742-B4C1-E032AB3DD027}" srcOrd="1" destOrd="0" parTransId="{1869472A-238A-4AE5-B340-55B3F9B22DC7}" sibTransId="{F215880E-350D-421B-9273-A691CF227908}"/>
    <dgm:cxn modelId="{D77BC6FC-5DA7-4A1B-8B26-2C96DE8F8168}" type="presOf" srcId="{90240692-315F-486F-B575-46450F05A04A}" destId="{C70DD2C8-ECB3-4C03-9359-C9B55E68D106}" srcOrd="0" destOrd="0" presId="urn:microsoft.com/office/officeart/2005/8/layout/vList2"/>
    <dgm:cxn modelId="{6AF808FD-2E2C-4848-92D8-4C19CD9C5C6A}" type="presOf" srcId="{DF1AA189-DE56-4899-82F1-BBAA4A7CAA49}" destId="{D2D630EE-C109-4E93-BA07-03321C5EAE52}" srcOrd="0" destOrd="0" presId="urn:microsoft.com/office/officeart/2005/8/layout/vList2"/>
    <dgm:cxn modelId="{C55329DA-8994-4FC8-9F64-480F41A2A694}" type="presParOf" srcId="{646DFA94-3461-4F5C-B256-ABA727A9510A}" destId="{EC95F453-F64D-43CF-93BF-7EB0427E952A}" srcOrd="0" destOrd="0" presId="urn:microsoft.com/office/officeart/2005/8/layout/vList2"/>
    <dgm:cxn modelId="{4E92ECF3-44BC-490E-8FDA-D29DABA00C15}" type="presParOf" srcId="{646DFA94-3461-4F5C-B256-ABA727A9510A}" destId="{9DC30CB3-5443-4E4F-8798-717384E476F7}" srcOrd="1" destOrd="0" presId="urn:microsoft.com/office/officeart/2005/8/layout/vList2"/>
    <dgm:cxn modelId="{BA1B5DA2-FCAC-4451-A92A-6C57A172CFB7}" type="presParOf" srcId="{646DFA94-3461-4F5C-B256-ABA727A9510A}" destId="{BB10665E-3681-48AF-8D13-2B8A0C41A91D}" srcOrd="2" destOrd="0" presId="urn:microsoft.com/office/officeart/2005/8/layout/vList2"/>
    <dgm:cxn modelId="{BBB9E9EA-938D-485B-83B7-CA143715796B}" type="presParOf" srcId="{646DFA94-3461-4F5C-B256-ABA727A9510A}" destId="{B743F4D8-190D-4A42-998B-34D5037B107C}" srcOrd="3" destOrd="0" presId="urn:microsoft.com/office/officeart/2005/8/layout/vList2"/>
    <dgm:cxn modelId="{F3CB623F-DCB9-4551-B201-28C9C13A81F2}" type="presParOf" srcId="{646DFA94-3461-4F5C-B256-ABA727A9510A}" destId="{0C6250E1-16C7-4468-9673-D02DD1169685}" srcOrd="4" destOrd="0" presId="urn:microsoft.com/office/officeart/2005/8/layout/vList2"/>
    <dgm:cxn modelId="{E8455CA1-94DB-4BD9-99EF-C6A742B07F14}" type="presParOf" srcId="{646DFA94-3461-4F5C-B256-ABA727A9510A}" destId="{7438BCAD-2F7D-41A1-8E95-AE8439AF2BF6}" srcOrd="5" destOrd="0" presId="urn:microsoft.com/office/officeart/2005/8/layout/vList2"/>
    <dgm:cxn modelId="{6F5CE7EC-8AF1-4F4F-9A87-E03CC4761760}" type="presParOf" srcId="{646DFA94-3461-4F5C-B256-ABA727A9510A}" destId="{D6978E3E-6F50-4722-857B-924D7D7BF191}" srcOrd="6" destOrd="0" presId="urn:microsoft.com/office/officeart/2005/8/layout/vList2"/>
    <dgm:cxn modelId="{BF617629-B109-4A70-A132-05898A2E406C}" type="presParOf" srcId="{646DFA94-3461-4F5C-B256-ABA727A9510A}" destId="{F7AFCEDC-DACF-487F-B7ED-E0728F7D7B31}" srcOrd="7" destOrd="0" presId="urn:microsoft.com/office/officeart/2005/8/layout/vList2"/>
    <dgm:cxn modelId="{3E3583AA-B85D-49F1-8D56-8E73E3127654}" type="presParOf" srcId="{646DFA94-3461-4F5C-B256-ABA727A9510A}" destId="{2DEDA631-A163-4BBA-9953-02E40868F95B}" srcOrd="8" destOrd="0" presId="urn:microsoft.com/office/officeart/2005/8/layout/vList2"/>
    <dgm:cxn modelId="{ADE15B54-45ED-4DFA-A8FD-40FB3D842C4A}" type="presParOf" srcId="{646DFA94-3461-4F5C-B256-ABA727A9510A}" destId="{A730551C-AD14-47EA-8567-2FF41910E193}" srcOrd="9" destOrd="0" presId="urn:microsoft.com/office/officeart/2005/8/layout/vList2"/>
    <dgm:cxn modelId="{416FD2B4-05E4-454C-AC73-DAA8E3A6ADF1}" type="presParOf" srcId="{646DFA94-3461-4F5C-B256-ABA727A9510A}" destId="{D2D630EE-C109-4E93-BA07-03321C5EAE52}" srcOrd="10" destOrd="0" presId="urn:microsoft.com/office/officeart/2005/8/layout/vList2"/>
    <dgm:cxn modelId="{2DA71CBF-E92C-4C3D-AA22-5EE56D721FEC}" type="presParOf" srcId="{646DFA94-3461-4F5C-B256-ABA727A9510A}" destId="{23F3AF34-2715-49E5-9F52-529EF0CC3006}" srcOrd="11" destOrd="0" presId="urn:microsoft.com/office/officeart/2005/8/layout/vList2"/>
    <dgm:cxn modelId="{9B6A04B8-D086-4CFA-B220-4E3ED0D9D093}" type="presParOf" srcId="{646DFA94-3461-4F5C-B256-ABA727A9510A}" destId="{2B77AAD6-6F7A-4184-95FE-A99485CDABC4}" srcOrd="12" destOrd="0" presId="urn:microsoft.com/office/officeart/2005/8/layout/vList2"/>
    <dgm:cxn modelId="{ACB41E6D-3D72-468A-9E9F-B8A78D8E1817}" type="presParOf" srcId="{646DFA94-3461-4F5C-B256-ABA727A9510A}" destId="{12D3B0C4-5A49-402C-A73C-31D49B9D651D}" srcOrd="13" destOrd="0" presId="urn:microsoft.com/office/officeart/2005/8/layout/vList2"/>
    <dgm:cxn modelId="{F4098B60-6B7E-40A4-867D-3B893BEE022E}" type="presParOf" srcId="{646DFA94-3461-4F5C-B256-ABA727A9510A}" destId="{3A0457DA-DDB8-4110-925B-CFA3955C25B0}" srcOrd="14" destOrd="0" presId="urn:microsoft.com/office/officeart/2005/8/layout/vList2"/>
    <dgm:cxn modelId="{8367C3D9-7582-406E-A9AA-D48F3D8B6CDD}" type="presParOf" srcId="{646DFA94-3461-4F5C-B256-ABA727A9510A}" destId="{5B4B98BC-F355-4510-8CCF-F032AE7AC684}" srcOrd="15" destOrd="0" presId="urn:microsoft.com/office/officeart/2005/8/layout/vList2"/>
    <dgm:cxn modelId="{DBDC5F14-9371-48FE-B315-241C8B2ADEF8}" type="presParOf" srcId="{646DFA94-3461-4F5C-B256-ABA727A9510A}" destId="{EC187767-1E1E-44F1-B655-FC6822E2F3C7}" srcOrd="16" destOrd="0" presId="urn:microsoft.com/office/officeart/2005/8/layout/vList2"/>
    <dgm:cxn modelId="{52B5E0BB-A807-4758-A783-B497661A0259}" type="presParOf" srcId="{646DFA94-3461-4F5C-B256-ABA727A9510A}" destId="{C70DD2C8-ECB3-4C03-9359-C9B55E68D106}" srcOrd="1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82409"/>
          <a:ext cx="6411729" cy="43173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/>
            <a:t>Tujuan Evaluasi Diri</a:t>
          </a:r>
          <a:endParaRPr lang="en-US" sz="1800" kern="1200"/>
        </a:p>
      </dsp:txBody>
      <dsp:txXfrm>
        <a:off x="21075" y="103484"/>
        <a:ext cx="6369579" cy="389580"/>
      </dsp:txXfrm>
    </dsp:sp>
    <dsp:sp modelId="{9DC30CB3-5443-4E4F-8798-717384E476F7}">
      <dsp:nvSpPr>
        <dsp:cNvPr id="0" name=""/>
        <dsp:cNvSpPr/>
      </dsp:nvSpPr>
      <dsp:spPr>
        <a:xfrm>
          <a:off x="0" y="514139"/>
          <a:ext cx="6411729" cy="8383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2860" rIns="128016" bIns="2286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400" kern="1200" dirty="0" err="1"/>
            <a:t>Upaya</a:t>
          </a:r>
          <a:r>
            <a:rPr lang="en-US" sz="1400" kern="1200" dirty="0"/>
            <a:t> </a:t>
          </a:r>
          <a:r>
            <a:rPr lang="en-US" sz="1400" kern="1200" dirty="0" err="1"/>
            <a:t>sistematik</a:t>
          </a:r>
          <a:r>
            <a:rPr lang="en-US" sz="1400" kern="1200" dirty="0"/>
            <a:t> </a:t>
          </a:r>
          <a:r>
            <a:rPr lang="en-US" sz="1400" kern="1200" dirty="0" err="1"/>
            <a:t>untuk</a:t>
          </a:r>
          <a:r>
            <a:rPr lang="en-US" sz="1400" kern="1200" dirty="0"/>
            <a:t> </a:t>
          </a:r>
          <a:r>
            <a:rPr lang="en-US" sz="1400" kern="1200" dirty="0" err="1"/>
            <a:t>menghimpun</a:t>
          </a:r>
          <a:r>
            <a:rPr lang="en-US" sz="1400" kern="1200" dirty="0"/>
            <a:t> </a:t>
          </a:r>
          <a:r>
            <a:rPr lang="en-US" sz="1400" kern="1200" dirty="0" err="1"/>
            <a:t>dan</a:t>
          </a:r>
          <a:r>
            <a:rPr lang="en-US" sz="1400" kern="1200" dirty="0"/>
            <a:t> </a:t>
          </a:r>
          <a:r>
            <a:rPr lang="en-US" sz="1400" kern="1200" dirty="0" err="1"/>
            <a:t>mengolah</a:t>
          </a:r>
          <a:r>
            <a:rPr lang="en-US" sz="1400" kern="1200" dirty="0"/>
            <a:t> data (</a:t>
          </a:r>
          <a:r>
            <a:rPr lang="en-US" sz="1400" kern="1200" dirty="0" err="1"/>
            <a:t>fakta</a:t>
          </a:r>
          <a:r>
            <a:rPr lang="en-US" sz="1400" kern="1200" dirty="0"/>
            <a:t> </a:t>
          </a:r>
          <a:r>
            <a:rPr lang="en-US" sz="1400" kern="1200" dirty="0" err="1"/>
            <a:t>dan</a:t>
          </a:r>
          <a:r>
            <a:rPr lang="en-US" sz="1400" kern="1200" dirty="0"/>
            <a:t> </a:t>
          </a:r>
          <a:r>
            <a:rPr lang="en-US" sz="1400" kern="1200" dirty="0" err="1"/>
            <a:t>informasi</a:t>
          </a:r>
          <a:r>
            <a:rPr lang="en-US" sz="1400" kern="1200" dirty="0"/>
            <a:t>) yang </a:t>
          </a:r>
          <a:r>
            <a:rPr lang="en-US" sz="1400" kern="1200" dirty="0" err="1"/>
            <a:t>handal</a:t>
          </a:r>
          <a:r>
            <a:rPr lang="en-US" sz="1400" kern="1200" dirty="0"/>
            <a:t> </a:t>
          </a:r>
          <a:r>
            <a:rPr lang="en-US" sz="1400" kern="1200" dirty="0" err="1"/>
            <a:t>dan</a:t>
          </a:r>
          <a:r>
            <a:rPr lang="en-US" sz="1400" kern="1200" dirty="0"/>
            <a:t> </a:t>
          </a:r>
          <a:r>
            <a:rPr lang="en-US" sz="1400" kern="1200" dirty="0" err="1"/>
            <a:t>sahih</a:t>
          </a:r>
          <a:r>
            <a:rPr lang="en-US" sz="1400" kern="1200" dirty="0"/>
            <a:t>, </a:t>
          </a:r>
          <a:r>
            <a:rPr lang="en-US" sz="1400" kern="1200" dirty="0" err="1"/>
            <a:t>sehingga</a:t>
          </a:r>
          <a:r>
            <a:rPr lang="en-US" sz="1400" kern="1200" dirty="0"/>
            <a:t> </a:t>
          </a:r>
          <a:r>
            <a:rPr lang="en-US" sz="1400" kern="1200" dirty="0" err="1"/>
            <a:t>dapat</a:t>
          </a:r>
          <a:r>
            <a:rPr lang="en-US" sz="1400" kern="1200" dirty="0"/>
            <a:t> </a:t>
          </a:r>
          <a:r>
            <a:rPr lang="en-US" sz="1400" kern="1200" dirty="0" err="1"/>
            <a:t>disimpulkan</a:t>
          </a:r>
          <a:r>
            <a:rPr lang="en-US" sz="1400" kern="1200" dirty="0"/>
            <a:t> </a:t>
          </a:r>
          <a:r>
            <a:rPr lang="en-US" sz="1400" kern="1200" dirty="0" err="1"/>
            <a:t>kenyataan</a:t>
          </a:r>
          <a:r>
            <a:rPr lang="en-US" sz="1400" kern="1200" dirty="0"/>
            <a:t> </a:t>
          </a:r>
          <a:r>
            <a:rPr lang="en-US" sz="1400" kern="1200" dirty="0" err="1"/>
            <a:t>untuk</a:t>
          </a:r>
          <a:r>
            <a:rPr lang="en-US" sz="1400" kern="1200" dirty="0"/>
            <a:t> </a:t>
          </a:r>
          <a:r>
            <a:rPr lang="en-US" sz="1400" kern="1200" dirty="0" err="1"/>
            <a:t>selanjutnya</a:t>
          </a:r>
          <a:r>
            <a:rPr lang="en-US" sz="1400" kern="1200" dirty="0"/>
            <a:t> </a:t>
          </a:r>
          <a:r>
            <a:rPr lang="en-US" sz="1400" kern="1200" dirty="0" err="1"/>
            <a:t>digunakan</a:t>
          </a:r>
          <a:r>
            <a:rPr lang="en-US" sz="1400" kern="1200" dirty="0"/>
            <a:t> </a:t>
          </a:r>
          <a:r>
            <a:rPr lang="en-US" sz="1400" kern="1200" dirty="0" err="1"/>
            <a:t>sebagai</a:t>
          </a:r>
          <a:r>
            <a:rPr lang="en-US" sz="1400" kern="1200" dirty="0"/>
            <a:t> </a:t>
          </a:r>
          <a:r>
            <a:rPr lang="en-US" sz="1400" kern="1200" dirty="0" err="1"/>
            <a:t>landasan</a:t>
          </a:r>
          <a:r>
            <a:rPr lang="en-US" sz="1400" kern="1200" dirty="0"/>
            <a:t> </a:t>
          </a:r>
          <a:r>
            <a:rPr lang="en-US" sz="1400" kern="1200" dirty="0" err="1"/>
            <a:t>tindakan</a:t>
          </a:r>
          <a:r>
            <a:rPr lang="en-US" sz="1400" kern="1200" dirty="0"/>
            <a:t> </a:t>
          </a:r>
          <a:r>
            <a:rPr lang="en-US" sz="1400" kern="1200" dirty="0" err="1"/>
            <a:t>manajemen</a:t>
          </a:r>
          <a:r>
            <a:rPr lang="en-US" sz="1400" kern="1200" dirty="0"/>
            <a:t> </a:t>
          </a:r>
          <a:r>
            <a:rPr lang="en-US" sz="1400" kern="1200" dirty="0" err="1"/>
            <a:t>untuk</a:t>
          </a:r>
          <a:r>
            <a:rPr lang="en-US" sz="1400" kern="1200" dirty="0"/>
            <a:t> </a:t>
          </a:r>
          <a:r>
            <a:rPr lang="en-US" sz="1400" kern="1200" dirty="0" err="1"/>
            <a:t>mengelola</a:t>
          </a:r>
          <a:r>
            <a:rPr lang="en-US" sz="1400" kern="1200" dirty="0"/>
            <a:t> </a:t>
          </a:r>
          <a:r>
            <a:rPr lang="en-US" sz="1400" kern="1200" dirty="0" err="1"/>
            <a:t>kalangsungan</a:t>
          </a:r>
          <a:r>
            <a:rPr lang="en-US" sz="1400" kern="1200" dirty="0"/>
            <a:t> </a:t>
          </a:r>
          <a:r>
            <a:rPr lang="en-US" sz="1400" kern="1200" dirty="0" err="1"/>
            <a:t>institusi</a:t>
          </a:r>
          <a:r>
            <a:rPr lang="en-US" sz="1400" kern="1200" dirty="0"/>
            <a:t> </a:t>
          </a:r>
          <a:r>
            <a:rPr lang="en-US" sz="1400" kern="1200" dirty="0" err="1"/>
            <a:t>atau</a:t>
          </a:r>
          <a:r>
            <a:rPr lang="en-US" sz="1400" kern="1200" dirty="0"/>
            <a:t> program</a:t>
          </a:r>
        </a:p>
      </dsp:txBody>
      <dsp:txXfrm>
        <a:off x="0" y="514139"/>
        <a:ext cx="6411729" cy="838350"/>
      </dsp:txXfrm>
    </dsp:sp>
    <dsp:sp modelId="{BB10665E-3681-48AF-8D13-2B8A0C41A91D}">
      <dsp:nvSpPr>
        <dsp:cNvPr id="0" name=""/>
        <dsp:cNvSpPr/>
      </dsp:nvSpPr>
      <dsp:spPr>
        <a:xfrm>
          <a:off x="0" y="1352489"/>
          <a:ext cx="6411729" cy="431730"/>
        </a:xfrm>
        <a:prstGeom prst="roundRect">
          <a:avLst/>
        </a:prstGeom>
        <a:solidFill>
          <a:schemeClr val="accent5">
            <a:hueOff val="-1838336"/>
            <a:satOff val="-2557"/>
            <a:lumOff val="-98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/>
            <a:t>Kebutuhan minimum yang harus dipenuhi</a:t>
          </a:r>
          <a:endParaRPr lang="en-US" sz="1800" kern="1200"/>
        </a:p>
      </dsp:txBody>
      <dsp:txXfrm>
        <a:off x="21075" y="1373564"/>
        <a:ext cx="6369579" cy="389580"/>
      </dsp:txXfrm>
    </dsp:sp>
    <dsp:sp modelId="{B743F4D8-190D-4A42-998B-34D5037B107C}">
      <dsp:nvSpPr>
        <dsp:cNvPr id="0" name=""/>
        <dsp:cNvSpPr/>
      </dsp:nvSpPr>
      <dsp:spPr>
        <a:xfrm>
          <a:off x="0" y="1784219"/>
          <a:ext cx="6411729" cy="4378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2860" rIns="128016" bIns="2286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400" kern="1200"/>
            <a:t>Setiap komponen evaluasi diri (masukan, proses, luaran, dan capaian) harus memenuhi kebutuhan minimum SN DIKTI. </a:t>
          </a:r>
          <a:r>
            <a:rPr lang="en-US" sz="1400" b="1" kern="1200"/>
            <a:t> </a:t>
          </a:r>
          <a:endParaRPr lang="en-US" sz="1400" kern="1200"/>
        </a:p>
      </dsp:txBody>
      <dsp:txXfrm>
        <a:off x="0" y="1784219"/>
        <a:ext cx="6411729" cy="437805"/>
      </dsp:txXfrm>
    </dsp:sp>
    <dsp:sp modelId="{0C6250E1-16C7-4468-9673-D02DD1169685}">
      <dsp:nvSpPr>
        <dsp:cNvPr id="0" name=""/>
        <dsp:cNvSpPr/>
      </dsp:nvSpPr>
      <dsp:spPr>
        <a:xfrm>
          <a:off x="0" y="2222025"/>
          <a:ext cx="6411729" cy="431730"/>
        </a:xfrm>
        <a:prstGeom prst="roundRect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/>
            <a:t>Masukan</a:t>
          </a:r>
          <a:endParaRPr lang="en-US" sz="1800" kern="1200"/>
        </a:p>
      </dsp:txBody>
      <dsp:txXfrm>
        <a:off x="21075" y="2243100"/>
        <a:ext cx="6369579" cy="389580"/>
      </dsp:txXfrm>
    </dsp:sp>
    <dsp:sp modelId="{7438BCAD-2F7D-41A1-8E95-AE8439AF2BF6}">
      <dsp:nvSpPr>
        <dsp:cNvPr id="0" name=""/>
        <dsp:cNvSpPr/>
      </dsp:nvSpPr>
      <dsp:spPr>
        <a:xfrm>
          <a:off x="0" y="2653755"/>
          <a:ext cx="6411729" cy="8383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2860" rIns="128016" bIns="2286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400" kern="1200"/>
            <a:t>Masukan dapat berupa (1) </a:t>
          </a:r>
          <a:r>
            <a:rPr lang="en-US" sz="1400" b="1" kern="1200"/>
            <a:t>sumber daya berwujud </a:t>
          </a:r>
          <a:r>
            <a:rPr lang="en-US" sz="1400" kern="1200"/>
            <a:t>(</a:t>
          </a:r>
          <a:r>
            <a:rPr lang="en-US" sz="1400" b="1" i="1" kern="1200"/>
            <a:t>tangible</a:t>
          </a:r>
          <a:r>
            <a:rPr lang="en-US" sz="1400" kern="1200"/>
            <a:t>), seperti: mahasiswa, dosen, tenaga kependidikan, dana, sarana dan prasarana, dan (2) </a:t>
          </a:r>
          <a:r>
            <a:rPr lang="en-US" sz="1400" b="1" kern="1200"/>
            <a:t>sumber daya tidak berwujud </a:t>
          </a:r>
          <a:r>
            <a:rPr lang="en-US" sz="1400" kern="1200"/>
            <a:t>(</a:t>
          </a:r>
          <a:r>
            <a:rPr lang="en-US" sz="1400" b="1" i="1" kern="1200"/>
            <a:t>intangible</a:t>
          </a:r>
          <a:r>
            <a:rPr lang="en-US" sz="1400" kern="1200"/>
            <a:t>) seperti visi dan misi, kurikulum, pengetahuan, sikap, kreativitas, tata nilai dan budaya.</a:t>
          </a:r>
        </a:p>
      </dsp:txBody>
      <dsp:txXfrm>
        <a:off x="0" y="2653755"/>
        <a:ext cx="6411729" cy="838350"/>
      </dsp:txXfrm>
    </dsp:sp>
    <dsp:sp modelId="{D6978E3E-6F50-4722-857B-924D7D7BF191}">
      <dsp:nvSpPr>
        <dsp:cNvPr id="0" name=""/>
        <dsp:cNvSpPr/>
      </dsp:nvSpPr>
      <dsp:spPr>
        <a:xfrm>
          <a:off x="0" y="3492105"/>
          <a:ext cx="6411729" cy="431730"/>
        </a:xfrm>
        <a:prstGeom prst="roundRect">
          <a:avLst/>
        </a:prstGeom>
        <a:solidFill>
          <a:schemeClr val="accent5">
            <a:hueOff val="-5515009"/>
            <a:satOff val="-7671"/>
            <a:lumOff val="-294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/>
            <a:t>Proses</a:t>
          </a:r>
          <a:endParaRPr lang="en-US" sz="1800" kern="1200"/>
        </a:p>
      </dsp:txBody>
      <dsp:txXfrm>
        <a:off x="21075" y="3513180"/>
        <a:ext cx="6369579" cy="389580"/>
      </dsp:txXfrm>
    </dsp:sp>
    <dsp:sp modelId="{F7AFCEDC-DACF-487F-B7ED-E0728F7D7B31}">
      <dsp:nvSpPr>
        <dsp:cNvPr id="0" name=""/>
        <dsp:cNvSpPr/>
      </dsp:nvSpPr>
      <dsp:spPr>
        <a:xfrm>
          <a:off x="0" y="3923835"/>
          <a:ext cx="6411729" cy="4378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2860" rIns="128016" bIns="2286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400" kern="1200"/>
            <a:t>Proses tersebut mencakup aspek: tatapamong, tatakelola, kepemimpinan, pembelajaran, suasana akademik, penelitian, dan pengabdian kepada masyarakat.</a:t>
          </a:r>
        </a:p>
      </dsp:txBody>
      <dsp:txXfrm>
        <a:off x="0" y="3923835"/>
        <a:ext cx="6411729" cy="437805"/>
      </dsp:txXfrm>
    </dsp:sp>
    <dsp:sp modelId="{2DEDA631-A163-4BBA-9953-02E40868F95B}">
      <dsp:nvSpPr>
        <dsp:cNvPr id="0" name=""/>
        <dsp:cNvSpPr/>
      </dsp:nvSpPr>
      <dsp:spPr>
        <a:xfrm>
          <a:off x="0" y="4361640"/>
          <a:ext cx="6411729" cy="431730"/>
        </a:xfrm>
        <a:prstGeom prst="round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/>
            <a:t>Luaran dan Capaian </a:t>
          </a:r>
          <a:endParaRPr lang="en-US" sz="1800" kern="1200"/>
        </a:p>
      </dsp:txBody>
      <dsp:txXfrm>
        <a:off x="21075" y="4382715"/>
        <a:ext cx="6369579" cy="389580"/>
      </dsp:txXfrm>
    </dsp:sp>
    <dsp:sp modelId="{A730551C-AD14-47EA-8567-2FF41910E193}">
      <dsp:nvSpPr>
        <dsp:cNvPr id="0" name=""/>
        <dsp:cNvSpPr/>
      </dsp:nvSpPr>
      <dsp:spPr>
        <a:xfrm>
          <a:off x="0" y="4793370"/>
          <a:ext cx="6411729" cy="6334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2860" rIns="128016" bIns="2286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400" kern="1200"/>
            <a:t>Luaran adalah hasil langsung dan segera dari proses: mutu dan relevansi lulusan (IPK, masa studi, masa tunggu lulusan, kesesuaian mutu lulusan dengan bidang kerja), hasil penelitian dan PkM (publikasi, hilirisasi, dan HaKI). </a:t>
          </a:r>
        </a:p>
      </dsp:txBody>
      <dsp:txXfrm>
        <a:off x="0" y="4793370"/>
        <a:ext cx="6411729" cy="63342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234037"/>
          <a:ext cx="6411729" cy="23985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Latar</a:t>
          </a:r>
          <a:r>
            <a:rPr lang="en-US" sz="1000" b="1" kern="1200" dirty="0"/>
            <a:t> </a:t>
          </a:r>
          <a:r>
            <a:rPr lang="en-US" sz="1000" b="1" kern="1200" dirty="0" err="1"/>
            <a:t>Belakang</a:t>
          </a:r>
          <a:endParaRPr lang="en-US" sz="1000" kern="1200" dirty="0"/>
        </a:p>
      </dsp:txBody>
      <dsp:txXfrm>
        <a:off x="11709" y="245746"/>
        <a:ext cx="6388311" cy="216432"/>
      </dsp:txXfrm>
    </dsp:sp>
    <dsp:sp modelId="{9DC30CB3-5443-4E4F-8798-717384E476F7}">
      <dsp:nvSpPr>
        <dsp:cNvPr id="0" name=""/>
        <dsp:cNvSpPr/>
      </dsp:nvSpPr>
      <dsp:spPr>
        <a:xfrm>
          <a:off x="0" y="473887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latar</a:t>
          </a:r>
          <a:r>
            <a:rPr lang="en-US" sz="800" kern="1200" dirty="0"/>
            <a:t> </a:t>
          </a:r>
          <a:r>
            <a:rPr lang="en-US" sz="800" kern="1200" dirty="0" err="1"/>
            <a:t>belakang</a:t>
          </a:r>
          <a:r>
            <a:rPr lang="en-US" sz="800" kern="1200" dirty="0"/>
            <a:t>, </a:t>
          </a:r>
          <a:r>
            <a:rPr lang="en-US" sz="800" kern="1200" dirty="0" err="1"/>
            <a:t>tujuan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rasional</a:t>
          </a:r>
          <a:r>
            <a:rPr lang="en-US" sz="800" kern="1200" dirty="0"/>
            <a:t> </a:t>
          </a:r>
          <a:r>
            <a:rPr lang="en-US" sz="800" kern="1200" dirty="0" err="1"/>
            <a:t>penetapan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 SDM: </a:t>
          </a:r>
          <a:r>
            <a:rPr lang="en-US" sz="800" kern="1200" dirty="0" err="1"/>
            <a:t>kualifikasi</a:t>
          </a:r>
          <a:r>
            <a:rPr lang="en-US" sz="800" kern="1200" dirty="0"/>
            <a:t>, </a:t>
          </a:r>
          <a:r>
            <a:rPr lang="en-US" sz="800" kern="1200" dirty="0" err="1"/>
            <a:t>kompetensi</a:t>
          </a:r>
          <a:r>
            <a:rPr lang="en-US" sz="800" kern="1200" dirty="0"/>
            <a:t>, </a:t>
          </a:r>
          <a:r>
            <a:rPr lang="en-US" sz="800" kern="1200" dirty="0" err="1"/>
            <a:t>beban</a:t>
          </a:r>
          <a:r>
            <a:rPr lang="en-US" sz="800" kern="1200" dirty="0"/>
            <a:t> </a:t>
          </a:r>
          <a:r>
            <a:rPr lang="en-US" sz="800" kern="1200" dirty="0" err="1"/>
            <a:t>kerja</a:t>
          </a:r>
          <a:r>
            <a:rPr lang="en-US" sz="800" kern="1200" dirty="0"/>
            <a:t>, </a:t>
          </a:r>
          <a:r>
            <a:rPr lang="en-US" sz="800" kern="1200" dirty="0" err="1"/>
            <a:t>proporsi</a:t>
          </a:r>
          <a:r>
            <a:rPr lang="en-US" sz="800" kern="1200" dirty="0"/>
            <a:t>,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pengelolaan</a:t>
          </a:r>
          <a:r>
            <a:rPr lang="en-US" sz="800" kern="1200" dirty="0"/>
            <a:t> SDM (</a:t>
          </a:r>
          <a:r>
            <a:rPr lang="en-US" sz="800" kern="1200" dirty="0" err="1"/>
            <a:t>dosen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tendik</a:t>
          </a:r>
          <a:r>
            <a:rPr lang="en-US" sz="800" kern="1200" dirty="0"/>
            <a:t>).</a:t>
          </a:r>
          <a:endParaRPr lang="en-US" sz="800" b="0" kern="1200" dirty="0">
            <a:latin typeface="+mn-lt"/>
          </a:endParaRPr>
        </a:p>
      </dsp:txBody>
      <dsp:txXfrm>
        <a:off x="0" y="473887"/>
        <a:ext cx="6411729" cy="253575"/>
      </dsp:txXfrm>
    </dsp:sp>
    <dsp:sp modelId="{BB10665E-3681-48AF-8D13-2B8A0C41A91D}">
      <dsp:nvSpPr>
        <dsp:cNvPr id="0" name=""/>
        <dsp:cNvSpPr/>
      </dsp:nvSpPr>
      <dsp:spPr>
        <a:xfrm>
          <a:off x="0" y="727462"/>
          <a:ext cx="6411729" cy="239850"/>
        </a:xfrm>
        <a:prstGeom prst="roundRect">
          <a:avLst/>
        </a:prstGeom>
        <a:solidFill>
          <a:schemeClr val="accent3">
            <a:hueOff val="338825"/>
            <a:satOff val="12500"/>
            <a:lumOff val="-183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Kebijakan</a:t>
          </a:r>
          <a:endParaRPr lang="en-US" sz="1000" kern="1200" dirty="0"/>
        </a:p>
      </dsp:txBody>
      <dsp:txXfrm>
        <a:off x="11709" y="739171"/>
        <a:ext cx="6388311" cy="216432"/>
      </dsp:txXfrm>
    </dsp:sp>
    <dsp:sp modelId="{B743F4D8-190D-4A42-998B-34D5037B107C}">
      <dsp:nvSpPr>
        <dsp:cNvPr id="0" name=""/>
        <dsp:cNvSpPr/>
      </dsp:nvSpPr>
      <dsp:spPr>
        <a:xfrm>
          <a:off x="0" y="967312"/>
          <a:ext cx="6411729" cy="5899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Kebijakan</a:t>
          </a:r>
          <a:r>
            <a:rPr lang="en-US" sz="800" kern="1200" dirty="0"/>
            <a:t> </a:t>
          </a:r>
          <a:r>
            <a:rPr lang="en-US" sz="800" kern="1200" dirty="0" err="1"/>
            <a:t>penetapan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 </a:t>
          </a:r>
          <a:r>
            <a:rPr lang="en-US" sz="800" kern="1200" dirty="0" err="1"/>
            <a:t>kualifikasi</a:t>
          </a:r>
          <a:r>
            <a:rPr lang="en-US" sz="800" kern="1200" dirty="0"/>
            <a:t>, </a:t>
          </a:r>
          <a:r>
            <a:rPr lang="en-US" sz="800" kern="1200" dirty="0" err="1"/>
            <a:t>kompetensi</a:t>
          </a:r>
          <a:r>
            <a:rPr lang="en-US" sz="800" kern="1200" dirty="0"/>
            <a:t>, </a:t>
          </a:r>
          <a:r>
            <a:rPr lang="en-US" sz="800" kern="1200" dirty="0" err="1"/>
            <a:t>beban</a:t>
          </a:r>
          <a:r>
            <a:rPr lang="en-US" sz="800" kern="1200" dirty="0"/>
            <a:t> </a:t>
          </a:r>
          <a:r>
            <a:rPr lang="en-US" sz="800" kern="1200" dirty="0" err="1"/>
            <a:t>kerja</a:t>
          </a:r>
          <a:r>
            <a:rPr lang="en-US" sz="800" kern="1200" dirty="0"/>
            <a:t>, </a:t>
          </a:r>
          <a:r>
            <a:rPr lang="en-US" sz="800" kern="1200" dirty="0" err="1"/>
            <a:t>proporsi</a:t>
          </a:r>
          <a:r>
            <a:rPr lang="en-US" sz="800" kern="1200" dirty="0"/>
            <a:t>,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pengelolaan</a:t>
          </a:r>
          <a:r>
            <a:rPr lang="en-US" sz="800" kern="1200" dirty="0"/>
            <a:t> SDM: </a:t>
          </a:r>
          <a:r>
            <a:rPr lang="en-US" sz="800" kern="1200" dirty="0" err="1"/>
            <a:t>perencanaan</a:t>
          </a:r>
          <a:r>
            <a:rPr lang="en-US" sz="800" kern="1200" dirty="0"/>
            <a:t>, </a:t>
          </a:r>
          <a:r>
            <a:rPr lang="en-US" sz="800" kern="1200" dirty="0" err="1"/>
            <a:t>rekrutmen</a:t>
          </a:r>
          <a:r>
            <a:rPr lang="en-US" sz="800" kern="1200" dirty="0"/>
            <a:t>, </a:t>
          </a:r>
          <a:r>
            <a:rPr lang="en-US" sz="800" kern="1200" dirty="0" err="1"/>
            <a:t>seleksi</a:t>
          </a:r>
          <a:r>
            <a:rPr lang="en-US" sz="800" kern="1200" dirty="0"/>
            <a:t>, </a:t>
          </a:r>
          <a:r>
            <a:rPr lang="en-US" sz="800" kern="1200" dirty="0" err="1"/>
            <a:t>penempatan</a:t>
          </a:r>
          <a:r>
            <a:rPr lang="en-US" sz="800" kern="1200" dirty="0"/>
            <a:t>, </a:t>
          </a:r>
          <a:r>
            <a:rPr lang="en-US" sz="800" kern="1200" dirty="0" err="1"/>
            <a:t>pengembangan</a:t>
          </a:r>
          <a:r>
            <a:rPr lang="en-US" sz="800" kern="1200" dirty="0"/>
            <a:t>, </a:t>
          </a:r>
          <a:r>
            <a:rPr lang="en-US" sz="800" kern="1200" dirty="0" err="1"/>
            <a:t>retensi</a:t>
          </a:r>
          <a:r>
            <a:rPr lang="en-US" sz="800" kern="1200" dirty="0"/>
            <a:t>, </a:t>
          </a:r>
          <a:r>
            <a:rPr lang="en-US" sz="800" kern="1200" dirty="0" err="1"/>
            <a:t>pemberhentian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pensiun</a:t>
          </a:r>
          <a:r>
            <a:rPr lang="en-US" sz="800" kern="1200" dirty="0"/>
            <a:t> </a:t>
          </a:r>
          <a:r>
            <a:rPr lang="en-US" sz="800" kern="1200" dirty="0" err="1"/>
            <a:t>telah</a:t>
          </a:r>
          <a:r>
            <a:rPr lang="en-US" sz="800" kern="1200" dirty="0"/>
            <a:t> </a:t>
          </a:r>
          <a:r>
            <a:rPr lang="en-US" sz="800" kern="1200" dirty="0" err="1"/>
            <a:t>ditetapkan</a:t>
          </a:r>
          <a:r>
            <a:rPr lang="en-US" sz="800" kern="1200" dirty="0"/>
            <a:t> </a:t>
          </a:r>
          <a:r>
            <a:rPr lang="en-US" sz="800" kern="1200" dirty="0" err="1"/>
            <a:t>untuk</a:t>
          </a:r>
          <a:r>
            <a:rPr lang="en-US" sz="800" kern="1200" dirty="0"/>
            <a:t> </a:t>
          </a:r>
          <a:r>
            <a:rPr lang="en-US" sz="800" kern="1200" dirty="0" err="1"/>
            <a:t>memenuhi</a:t>
          </a:r>
          <a:r>
            <a:rPr lang="en-US" sz="800" kern="1200" dirty="0"/>
            <a:t> </a:t>
          </a:r>
          <a:r>
            <a:rPr lang="en-US" sz="800" kern="1200" dirty="0" err="1"/>
            <a:t>kebutuhan</a:t>
          </a:r>
          <a:r>
            <a:rPr lang="en-US" sz="800" kern="1200" dirty="0"/>
            <a:t> </a:t>
          </a:r>
          <a:r>
            <a:rPr lang="en-US" sz="800" kern="1200" dirty="0" err="1"/>
            <a:t>pendidikan</a:t>
          </a:r>
          <a:r>
            <a:rPr lang="en-US" sz="800" kern="1200" dirty="0"/>
            <a:t>, </a:t>
          </a:r>
          <a:r>
            <a:rPr lang="en-US" sz="800" kern="1200" dirty="0" err="1"/>
            <a:t>penelitian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. </a:t>
          </a:r>
          <a:r>
            <a:rPr lang="en-US" sz="800" kern="1200" dirty="0" err="1"/>
            <a:t>Kriteria</a:t>
          </a:r>
          <a:r>
            <a:rPr lang="en-US" sz="800" kern="1200" dirty="0"/>
            <a:t> </a:t>
          </a:r>
          <a:r>
            <a:rPr lang="en-US" sz="800" kern="1200" dirty="0" err="1"/>
            <a:t>perencanaan</a:t>
          </a:r>
          <a:r>
            <a:rPr lang="en-US" sz="800" kern="1200" dirty="0"/>
            <a:t>, </a:t>
          </a:r>
          <a:r>
            <a:rPr lang="en-US" sz="800" kern="1200" dirty="0" err="1"/>
            <a:t>rekrutmen</a:t>
          </a:r>
          <a:r>
            <a:rPr lang="en-US" sz="800" kern="1200" dirty="0"/>
            <a:t>, </a:t>
          </a:r>
          <a:r>
            <a:rPr lang="en-US" sz="800" kern="1200" dirty="0" err="1"/>
            <a:t>seleksi</a:t>
          </a:r>
          <a:r>
            <a:rPr lang="en-US" sz="800" kern="1200" dirty="0"/>
            <a:t>, </a:t>
          </a:r>
          <a:r>
            <a:rPr lang="en-US" sz="800" kern="1200" dirty="0" err="1"/>
            <a:t>penempatan</a:t>
          </a:r>
          <a:r>
            <a:rPr lang="en-US" sz="800" kern="1200" dirty="0"/>
            <a:t>, </a:t>
          </a:r>
          <a:r>
            <a:rPr lang="en-US" sz="800" kern="1200" dirty="0" err="1"/>
            <a:t>pengembangan</a:t>
          </a:r>
          <a:r>
            <a:rPr lang="en-US" sz="800" kern="1200" dirty="0"/>
            <a:t>, </a:t>
          </a:r>
          <a:r>
            <a:rPr lang="en-US" sz="800" kern="1200" dirty="0" err="1"/>
            <a:t>retensi</a:t>
          </a:r>
          <a:r>
            <a:rPr lang="en-US" sz="800" kern="1200" dirty="0"/>
            <a:t>, </a:t>
          </a:r>
          <a:r>
            <a:rPr lang="en-US" sz="800" kern="1200" dirty="0" err="1"/>
            <a:t>pemberhentian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pensiun</a:t>
          </a:r>
          <a:r>
            <a:rPr lang="en-US" sz="800" kern="1200" dirty="0"/>
            <a:t> </a:t>
          </a:r>
          <a:r>
            <a:rPr lang="en-US" sz="800" kern="1200" dirty="0" err="1"/>
            <a:t>ditetapkan</a:t>
          </a:r>
          <a:r>
            <a:rPr lang="en-US" sz="800" kern="1200" dirty="0"/>
            <a:t>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dikomunikasikan</a:t>
          </a:r>
          <a:r>
            <a:rPr lang="en-US" sz="800" kern="1200" dirty="0"/>
            <a:t>. </a:t>
          </a:r>
          <a:r>
            <a:rPr lang="en-US" sz="800" kern="1200" dirty="0" err="1"/>
            <a:t>Kegiatan</a:t>
          </a:r>
          <a:r>
            <a:rPr lang="en-US" sz="800" kern="1200" dirty="0"/>
            <a:t> </a:t>
          </a: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studi</a:t>
          </a:r>
          <a:r>
            <a:rPr lang="en-US" sz="800" kern="1200" dirty="0"/>
            <a:t> </a:t>
          </a:r>
          <a:r>
            <a:rPr lang="en-US" sz="800" kern="1200" dirty="0" err="1"/>
            <a:t>lanjut</a:t>
          </a:r>
          <a:r>
            <a:rPr lang="en-US" sz="800" kern="1200" dirty="0"/>
            <a:t>, seminar, </a:t>
          </a:r>
          <a:r>
            <a:rPr lang="en-US" sz="800" kern="1200" dirty="0" err="1"/>
            <a:t>konferensi</a:t>
          </a:r>
          <a:r>
            <a:rPr lang="en-US" sz="800" kern="1200" dirty="0"/>
            <a:t>, workshop, </a:t>
          </a:r>
          <a:r>
            <a:rPr lang="en-US" sz="800" kern="1200" dirty="0" err="1"/>
            <a:t>simposium</a:t>
          </a:r>
          <a:r>
            <a:rPr lang="en-US" sz="800" kern="1200" dirty="0"/>
            <a:t>, </a:t>
          </a:r>
          <a:r>
            <a:rPr lang="en-US" sz="800" kern="1200" dirty="0" err="1"/>
            <a:t>dll</a:t>
          </a:r>
          <a:r>
            <a:rPr lang="en-US" sz="800" kern="1200" dirty="0"/>
            <a:t>. </a:t>
          </a:r>
          <a:r>
            <a:rPr lang="en-US" sz="800" kern="1200" dirty="0" err="1"/>
            <a:t>Skema</a:t>
          </a:r>
          <a:r>
            <a:rPr lang="en-US" sz="800" kern="1200" dirty="0"/>
            <a:t> </a:t>
          </a:r>
          <a:r>
            <a:rPr lang="en-US" sz="800" kern="1200" dirty="0" err="1"/>
            <a:t>pemberian</a:t>
          </a:r>
          <a:r>
            <a:rPr lang="en-US" sz="800" kern="1200" dirty="0"/>
            <a:t> </a:t>
          </a:r>
          <a:r>
            <a:rPr lang="en-US" sz="800" i="1" kern="1200" dirty="0"/>
            <a:t>reward</a:t>
          </a:r>
          <a:r>
            <a:rPr lang="en-US" sz="800" kern="1200" dirty="0"/>
            <a:t>, </a:t>
          </a:r>
          <a:r>
            <a:rPr lang="en-US" sz="800" kern="1200" dirty="0" err="1"/>
            <a:t>pengakuan</a:t>
          </a:r>
          <a:r>
            <a:rPr lang="en-US" sz="800" kern="1200" dirty="0"/>
            <a:t>, mentoring </a:t>
          </a:r>
          <a:r>
            <a:rPr lang="en-US" sz="800" kern="1200" dirty="0" err="1"/>
            <a:t>diimplementasikan</a:t>
          </a:r>
          <a:r>
            <a:rPr lang="en-US" sz="800" kern="1200" dirty="0"/>
            <a:t> </a:t>
          </a:r>
          <a:r>
            <a:rPr lang="en-US" sz="800" kern="1200" dirty="0" err="1"/>
            <a:t>untuk</a:t>
          </a:r>
          <a:r>
            <a:rPr lang="en-US" sz="800" kern="1200" dirty="0"/>
            <a:t> </a:t>
          </a:r>
          <a:r>
            <a:rPr lang="en-US" sz="800" kern="1200" dirty="0" err="1"/>
            <a:t>memotivasi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mendukung</a:t>
          </a:r>
          <a:r>
            <a:rPr lang="en-US" sz="800" kern="1200" dirty="0"/>
            <a:t>  </a:t>
          </a:r>
          <a:r>
            <a:rPr lang="en-US" sz="800" kern="1200" dirty="0" err="1"/>
            <a:t>tridharma</a:t>
          </a:r>
          <a:r>
            <a:rPr lang="en-US" sz="800" kern="1200" dirty="0"/>
            <a:t>.</a:t>
          </a:r>
        </a:p>
      </dsp:txBody>
      <dsp:txXfrm>
        <a:off x="0" y="967312"/>
        <a:ext cx="6411729" cy="589950"/>
      </dsp:txXfrm>
    </dsp:sp>
    <dsp:sp modelId="{0C6250E1-16C7-4468-9673-D02DD1169685}">
      <dsp:nvSpPr>
        <dsp:cNvPr id="0" name=""/>
        <dsp:cNvSpPr/>
      </dsp:nvSpPr>
      <dsp:spPr>
        <a:xfrm>
          <a:off x="0" y="1557262"/>
          <a:ext cx="6411729" cy="239850"/>
        </a:xfrm>
        <a:prstGeom prst="roundRect">
          <a:avLst/>
        </a:prstGeom>
        <a:solidFill>
          <a:schemeClr val="accent3">
            <a:hueOff val="677650"/>
            <a:satOff val="25000"/>
            <a:lumOff val="-36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 err="1"/>
            <a:t>Mekanisme</a:t>
          </a:r>
          <a:r>
            <a:rPr lang="en-US" sz="900" b="1" kern="1200" dirty="0"/>
            <a:t> </a:t>
          </a:r>
          <a:r>
            <a:rPr lang="en-US" sz="900" b="1" kern="1200" dirty="0" err="1"/>
            <a:t>Penetapan</a:t>
          </a:r>
          <a:r>
            <a:rPr lang="en-US" sz="900" b="1" kern="1200" dirty="0"/>
            <a:t> </a:t>
          </a:r>
          <a:r>
            <a:rPr lang="en-US" sz="900" b="1" kern="1200" dirty="0" err="1"/>
            <a:t>dan</a:t>
          </a:r>
          <a:r>
            <a:rPr lang="en-US" sz="900" b="1" kern="1200" dirty="0"/>
            <a:t> </a:t>
          </a:r>
          <a:r>
            <a:rPr lang="en-US" sz="900" b="1" kern="1200" dirty="0" err="1"/>
            <a:t>Strategi</a:t>
          </a:r>
          <a:r>
            <a:rPr lang="en-US" sz="900" b="1" kern="1200" dirty="0"/>
            <a:t> </a:t>
          </a:r>
          <a:r>
            <a:rPr lang="en-US" sz="900" b="1" kern="1200" dirty="0" err="1"/>
            <a:t>Pencapaian</a:t>
          </a:r>
          <a:r>
            <a:rPr lang="en-US" sz="900" b="1" kern="1200" dirty="0"/>
            <a:t> </a:t>
          </a:r>
          <a:r>
            <a:rPr lang="en-US" sz="900" b="1" kern="1200" dirty="0" err="1"/>
            <a:t>Standar</a:t>
          </a:r>
          <a:endParaRPr lang="en-US" sz="900" kern="1200" dirty="0"/>
        </a:p>
      </dsp:txBody>
      <dsp:txXfrm>
        <a:off x="11709" y="1568971"/>
        <a:ext cx="6388311" cy="216432"/>
      </dsp:txXfrm>
    </dsp:sp>
    <dsp:sp modelId="{7438BCAD-2F7D-41A1-8E95-AE8439AF2BF6}">
      <dsp:nvSpPr>
        <dsp:cNvPr id="0" name=""/>
        <dsp:cNvSpPr/>
      </dsp:nvSpPr>
      <dsp:spPr>
        <a:xfrm>
          <a:off x="0" y="1797112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Menjelaskan</a:t>
          </a:r>
          <a:r>
            <a:rPr lang="en-US" sz="800" b="1" kern="1200" dirty="0"/>
            <a:t> </a:t>
          </a:r>
          <a:r>
            <a:rPr lang="en-US" sz="800" kern="1200" dirty="0" err="1"/>
            <a:t>mekanisme</a:t>
          </a:r>
          <a:r>
            <a:rPr lang="en-US" sz="800" kern="1200" dirty="0"/>
            <a:t> </a:t>
          </a:r>
          <a:r>
            <a:rPr lang="en-US" sz="800" kern="1200" dirty="0" err="1"/>
            <a:t>penetapan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 PT </a:t>
          </a:r>
          <a:r>
            <a:rPr lang="en-US" sz="800" kern="1200" dirty="0" err="1"/>
            <a:t>terkait</a:t>
          </a:r>
          <a:r>
            <a:rPr lang="en-US" sz="800" kern="1200" dirty="0"/>
            <a:t> SDM yang </a:t>
          </a:r>
          <a:r>
            <a:rPr lang="en-US" sz="800" kern="1200" dirty="0" err="1"/>
            <a:t>berisi</a:t>
          </a:r>
          <a:r>
            <a:rPr lang="en-US" sz="800" kern="1200" dirty="0"/>
            <a:t>: </a:t>
          </a:r>
          <a:r>
            <a:rPr lang="en-US" sz="800" kern="1200" dirty="0" err="1"/>
            <a:t>bagaimana</a:t>
          </a:r>
          <a:r>
            <a:rPr lang="en-US" sz="800" kern="1200" dirty="0"/>
            <a:t> </a:t>
          </a:r>
          <a:r>
            <a:rPr lang="en-US" sz="800" kern="1200" dirty="0" err="1"/>
            <a:t>menetapkan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 SDM (</a:t>
          </a:r>
          <a:r>
            <a:rPr lang="en-US" sz="800" kern="1200" dirty="0" err="1"/>
            <a:t>pendidik</a:t>
          </a:r>
          <a:r>
            <a:rPr lang="en-US" sz="800" kern="1200" dirty="0"/>
            <a:t>, </a:t>
          </a:r>
          <a:r>
            <a:rPr lang="en-US" sz="800" kern="1200" dirty="0" err="1"/>
            <a:t>peneliti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pelaksana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).</a:t>
          </a:r>
        </a:p>
      </dsp:txBody>
      <dsp:txXfrm>
        <a:off x="0" y="1797112"/>
        <a:ext cx="6411729" cy="253575"/>
      </dsp:txXfrm>
    </dsp:sp>
    <dsp:sp modelId="{D6978E3E-6F50-4722-857B-924D7D7BF191}">
      <dsp:nvSpPr>
        <dsp:cNvPr id="0" name=""/>
        <dsp:cNvSpPr/>
      </dsp:nvSpPr>
      <dsp:spPr>
        <a:xfrm>
          <a:off x="0" y="2050687"/>
          <a:ext cx="6411729" cy="239850"/>
        </a:xfrm>
        <a:prstGeom prst="roundRect">
          <a:avLst/>
        </a:prstGeom>
        <a:solidFill>
          <a:schemeClr val="accent3">
            <a:hueOff val="1016475"/>
            <a:satOff val="37500"/>
            <a:lumOff val="-551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Indikator</a:t>
          </a:r>
          <a:r>
            <a:rPr lang="en-US" sz="1000" b="1" kern="1200" dirty="0"/>
            <a:t> </a:t>
          </a:r>
          <a:r>
            <a:rPr lang="en-US" sz="1000" b="1" kern="1200" dirty="0" err="1"/>
            <a:t>Kinerja</a:t>
          </a:r>
          <a:r>
            <a:rPr lang="en-US" sz="1000" b="1" kern="1200" dirty="0"/>
            <a:t> </a:t>
          </a:r>
          <a:r>
            <a:rPr lang="en-US" sz="1000" b="1" kern="1200" dirty="0" err="1"/>
            <a:t>Utama</a:t>
          </a:r>
          <a:endParaRPr lang="en-US" sz="1000" kern="1200" dirty="0"/>
        </a:p>
      </dsp:txBody>
      <dsp:txXfrm>
        <a:off x="11709" y="2062396"/>
        <a:ext cx="6388311" cy="216432"/>
      </dsp:txXfrm>
    </dsp:sp>
    <dsp:sp modelId="{F7AFCEDC-DACF-487F-B7ED-E0728F7D7B31}">
      <dsp:nvSpPr>
        <dsp:cNvPr id="0" name=""/>
        <dsp:cNvSpPr/>
      </dsp:nvSpPr>
      <dsp:spPr>
        <a:xfrm>
          <a:off x="0" y="2290537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b="1" kern="1200" dirty="0" err="1"/>
            <a:t>Profil</a:t>
          </a:r>
          <a:r>
            <a:rPr lang="en-US" sz="800" b="1" kern="1200" dirty="0"/>
            <a:t> </a:t>
          </a:r>
          <a:r>
            <a:rPr lang="en-US" sz="800" b="1" kern="1200" dirty="0" err="1"/>
            <a:t>Dosen</a:t>
          </a:r>
          <a:r>
            <a:rPr lang="en-US" sz="800" b="1" kern="1200" dirty="0"/>
            <a:t>, </a:t>
          </a:r>
          <a:r>
            <a:rPr lang="en-US" sz="800" b="1" kern="1200" dirty="0" err="1"/>
            <a:t>Kinerja</a:t>
          </a:r>
          <a:r>
            <a:rPr lang="en-US" sz="800" b="1" kern="1200" dirty="0"/>
            <a:t> </a:t>
          </a:r>
          <a:r>
            <a:rPr lang="en-US" sz="800" b="1" kern="1200" dirty="0" err="1"/>
            <a:t>dosen</a:t>
          </a:r>
          <a:r>
            <a:rPr lang="en-US" sz="800" b="1" kern="1200" dirty="0"/>
            <a:t>,  </a:t>
          </a:r>
          <a:r>
            <a:rPr lang="en-US" sz="800" b="1" kern="1200" dirty="0" err="1"/>
            <a:t>dan</a:t>
          </a:r>
          <a:r>
            <a:rPr lang="en-US" sz="800" b="1" kern="1200" dirty="0"/>
            <a:t> Tenaga </a:t>
          </a:r>
          <a:r>
            <a:rPr lang="en-US" sz="800" b="1" kern="1200" dirty="0" err="1"/>
            <a:t>Kependidikan</a:t>
          </a:r>
          <a:r>
            <a:rPr lang="en-US" sz="800" b="1" kern="1200" dirty="0"/>
            <a:t> </a:t>
          </a:r>
          <a:r>
            <a:rPr lang="en-US" sz="800" kern="1200" dirty="0"/>
            <a:t>(</a:t>
          </a:r>
          <a:r>
            <a:rPr lang="en-US" sz="800" kern="1200" dirty="0" err="1"/>
            <a:t>kecukupan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kualifikasi</a:t>
          </a:r>
          <a:r>
            <a:rPr lang="en-US" sz="800" kern="1200" dirty="0"/>
            <a:t> </a:t>
          </a:r>
          <a:r>
            <a:rPr lang="en-US" sz="800" kern="1200" dirty="0" err="1"/>
            <a:t>tendik</a:t>
          </a:r>
          <a:r>
            <a:rPr lang="en-US" sz="800" kern="1200" dirty="0"/>
            <a:t> </a:t>
          </a:r>
          <a:r>
            <a:rPr lang="en-US" sz="800" kern="1200" dirty="0" err="1"/>
            <a:t>berdasarkan</a:t>
          </a:r>
          <a:r>
            <a:rPr lang="en-US" sz="800" kern="1200" dirty="0"/>
            <a:t> </a:t>
          </a:r>
          <a:r>
            <a:rPr lang="en-US" sz="800" kern="1200" dirty="0" err="1"/>
            <a:t>jenis</a:t>
          </a:r>
          <a:r>
            <a:rPr lang="en-US" sz="800" kern="1200" dirty="0"/>
            <a:t> </a:t>
          </a:r>
          <a:r>
            <a:rPr lang="en-US" sz="800" kern="1200" dirty="0" err="1"/>
            <a:t>pekerjaannya</a:t>
          </a:r>
          <a:r>
            <a:rPr lang="en-US" sz="800" kern="1200" dirty="0"/>
            <a:t> (</a:t>
          </a:r>
          <a:r>
            <a:rPr lang="en-US" sz="800" kern="1200" dirty="0" err="1"/>
            <a:t>pustakawan</a:t>
          </a:r>
          <a:r>
            <a:rPr lang="en-US" sz="800" kern="1200" dirty="0"/>
            <a:t>, </a:t>
          </a:r>
          <a:r>
            <a:rPr lang="en-US" sz="800" kern="1200" dirty="0" err="1"/>
            <a:t>laboran</a:t>
          </a:r>
          <a:r>
            <a:rPr lang="en-US" sz="800" kern="1200" dirty="0"/>
            <a:t>, </a:t>
          </a:r>
          <a:r>
            <a:rPr lang="en-US" sz="800" kern="1200" dirty="0" err="1"/>
            <a:t>teknisi</a:t>
          </a:r>
          <a:r>
            <a:rPr lang="en-US" sz="800" kern="1200" dirty="0"/>
            <a:t>, </a:t>
          </a:r>
          <a:r>
            <a:rPr lang="en-US" sz="800" kern="1200" dirty="0" err="1"/>
            <a:t>dll</a:t>
          </a:r>
          <a:r>
            <a:rPr lang="en-US" sz="800" kern="1200" dirty="0"/>
            <a:t>.). </a:t>
          </a:r>
          <a:r>
            <a:rPr lang="en-US" sz="800" kern="1200" dirty="0" err="1"/>
            <a:t>Indikator</a:t>
          </a:r>
          <a:r>
            <a:rPr lang="en-US" sz="800" kern="1200" dirty="0"/>
            <a:t> </a:t>
          </a:r>
          <a:r>
            <a:rPr lang="en-US" sz="800" kern="1200" dirty="0" err="1"/>
            <a:t>Kecukupan</a:t>
          </a:r>
          <a:r>
            <a:rPr lang="en-US" sz="800" kern="1200" dirty="0"/>
            <a:t>: FTE </a:t>
          </a:r>
          <a:r>
            <a:rPr lang="en-US" sz="800" kern="1200" dirty="0" err="1"/>
            <a:t>tendik</a:t>
          </a:r>
          <a:r>
            <a:rPr lang="en-US" sz="800" kern="1200" dirty="0"/>
            <a:t>, </a:t>
          </a:r>
          <a:r>
            <a:rPr lang="en-US" sz="800" kern="1200" dirty="0" err="1"/>
            <a:t>jumlah</a:t>
          </a:r>
          <a:r>
            <a:rPr lang="en-US" sz="800" kern="1200" dirty="0"/>
            <a:t>, </a:t>
          </a:r>
          <a:r>
            <a:rPr lang="en-US" sz="800" kern="1200" dirty="0" err="1"/>
            <a:t>dukungan</a:t>
          </a:r>
          <a:r>
            <a:rPr lang="en-US" sz="800" kern="1200" dirty="0"/>
            <a:t> </a:t>
          </a:r>
          <a:r>
            <a:rPr lang="en-US" sz="800" kern="1200" dirty="0" err="1"/>
            <a:t>Teknologi</a:t>
          </a:r>
          <a:r>
            <a:rPr lang="en-US" sz="800" kern="1200" dirty="0"/>
            <a:t> </a:t>
          </a:r>
          <a:r>
            <a:rPr lang="en-US" sz="800" kern="1200" dirty="0" err="1"/>
            <a:t>Informasi</a:t>
          </a:r>
          <a:r>
            <a:rPr lang="en-US" sz="800" kern="1200" dirty="0"/>
            <a:t> (</a:t>
          </a:r>
          <a:r>
            <a:rPr lang="en-US" sz="800" kern="1200" dirty="0" err="1"/>
            <a:t>fungsi-fungsi</a:t>
          </a:r>
          <a:r>
            <a:rPr lang="en-US" sz="800" kern="1200" dirty="0"/>
            <a:t> yang </a:t>
          </a:r>
          <a:r>
            <a:rPr lang="en-US" sz="800" kern="1200" dirty="0" err="1"/>
            <a:t>sudah</a:t>
          </a:r>
          <a:r>
            <a:rPr lang="en-US" sz="800" kern="1200" dirty="0"/>
            <a:t> </a:t>
          </a:r>
          <a:r>
            <a:rPr lang="en-US" sz="800" kern="1200" dirty="0" err="1"/>
            <a:t>berjalan</a:t>
          </a:r>
          <a:r>
            <a:rPr lang="en-US" sz="800" kern="1200" dirty="0"/>
            <a:t>),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kompetensi</a:t>
          </a:r>
          <a:r>
            <a:rPr lang="en-US" sz="800" kern="1200" dirty="0"/>
            <a:t> </a:t>
          </a:r>
          <a:r>
            <a:rPr lang="en-US" sz="800" kern="1200" dirty="0" err="1"/>
            <a:t>tendik</a:t>
          </a:r>
          <a:r>
            <a:rPr lang="en-US" sz="800" kern="1200" dirty="0"/>
            <a:t>.</a:t>
          </a:r>
        </a:p>
      </dsp:txBody>
      <dsp:txXfrm>
        <a:off x="0" y="2290537"/>
        <a:ext cx="6411729" cy="253575"/>
      </dsp:txXfrm>
    </dsp:sp>
    <dsp:sp modelId="{2DEDA631-A163-4BBA-9953-02E40868F95B}">
      <dsp:nvSpPr>
        <dsp:cNvPr id="0" name=""/>
        <dsp:cNvSpPr/>
      </dsp:nvSpPr>
      <dsp:spPr>
        <a:xfrm>
          <a:off x="0" y="2538668"/>
          <a:ext cx="6411729" cy="239850"/>
        </a:xfrm>
        <a:prstGeom prst="roundRect">
          <a:avLst/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Indikator</a:t>
          </a:r>
          <a:r>
            <a:rPr lang="en-US" sz="1000" b="1" kern="1200" dirty="0"/>
            <a:t> </a:t>
          </a:r>
          <a:r>
            <a:rPr lang="en-US" sz="1000" b="1" kern="1200" dirty="0" err="1"/>
            <a:t>Kinerja</a:t>
          </a:r>
          <a:r>
            <a:rPr lang="en-US" sz="1000" b="1" kern="1200" dirty="0"/>
            <a:t> </a:t>
          </a:r>
          <a:r>
            <a:rPr lang="en-US" sz="1000" b="1" kern="1200" dirty="0" err="1"/>
            <a:t>Tambahan</a:t>
          </a:r>
          <a:endParaRPr lang="en-US" sz="1000" kern="1200" dirty="0"/>
        </a:p>
      </dsp:txBody>
      <dsp:txXfrm>
        <a:off x="11709" y="2550377"/>
        <a:ext cx="6388311" cy="216432"/>
      </dsp:txXfrm>
    </dsp:sp>
    <dsp:sp modelId="{A730551C-AD14-47EA-8567-2FF41910E193}">
      <dsp:nvSpPr>
        <dsp:cNvPr id="0" name=""/>
        <dsp:cNvSpPr/>
      </dsp:nvSpPr>
      <dsp:spPr>
        <a:xfrm>
          <a:off x="0" y="2783962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Adalah</a:t>
          </a:r>
          <a:r>
            <a:rPr lang="en-US" sz="800" kern="1200" dirty="0"/>
            <a:t> </a:t>
          </a:r>
          <a:r>
            <a:rPr lang="en-US" sz="800" kern="1200" dirty="0" err="1"/>
            <a:t>indikator</a:t>
          </a:r>
          <a:r>
            <a:rPr lang="en-US" sz="800" kern="1200" dirty="0"/>
            <a:t> SDM lain yang </a:t>
          </a:r>
          <a:r>
            <a:rPr lang="en-US" sz="800" kern="1200" dirty="0" err="1"/>
            <a:t>ditetapkan</a:t>
          </a:r>
          <a:r>
            <a:rPr lang="en-US" sz="800" kern="1200" dirty="0"/>
            <a:t> </a:t>
          </a:r>
          <a:r>
            <a:rPr lang="en-US" sz="800" kern="1200" dirty="0" err="1"/>
            <a:t>oleh</a:t>
          </a:r>
          <a:r>
            <a:rPr lang="en-US" sz="800" kern="1200" dirty="0"/>
            <a:t> </a:t>
          </a:r>
          <a:r>
            <a:rPr lang="en-US" sz="800" kern="1200" dirty="0" err="1"/>
            <a:t>masing</a:t>
          </a:r>
          <a:r>
            <a:rPr lang="en-US" sz="800" kern="1200" dirty="0"/>
            <a:t> </a:t>
          </a:r>
          <a:r>
            <a:rPr lang="en-US" sz="800" kern="1200" dirty="0" err="1"/>
            <a:t>masing</a:t>
          </a:r>
          <a:r>
            <a:rPr lang="en-US" sz="800" kern="1200" dirty="0"/>
            <a:t> PT </a:t>
          </a:r>
          <a:r>
            <a:rPr lang="en-US" sz="800" kern="1200" dirty="0" err="1"/>
            <a:t>untuk</a:t>
          </a:r>
          <a:r>
            <a:rPr lang="en-US" sz="800" kern="1200" dirty="0"/>
            <a:t> </a:t>
          </a:r>
          <a:r>
            <a:rPr lang="en-US" sz="800" kern="1200" dirty="0" err="1"/>
            <a:t>melampui</a:t>
          </a:r>
          <a:r>
            <a:rPr lang="en-US" sz="800" kern="1200" dirty="0"/>
            <a:t> SN DIKTI. Data </a:t>
          </a:r>
          <a:r>
            <a:rPr lang="en-US" sz="800" kern="1200" dirty="0" err="1"/>
            <a:t>indikator</a:t>
          </a:r>
          <a:r>
            <a:rPr lang="en-US" sz="800" kern="1200" dirty="0"/>
            <a:t> </a:t>
          </a:r>
          <a:r>
            <a:rPr lang="en-US" sz="800" kern="1200" dirty="0" err="1"/>
            <a:t>kinerja</a:t>
          </a:r>
          <a:r>
            <a:rPr lang="en-US" sz="800" kern="1200" dirty="0"/>
            <a:t> </a:t>
          </a:r>
          <a:r>
            <a:rPr lang="en-US" sz="800" kern="1200" dirty="0" err="1"/>
            <a:t>tambahan</a:t>
          </a:r>
          <a:r>
            <a:rPr lang="en-US" sz="800" kern="1200" dirty="0"/>
            <a:t> yang </a:t>
          </a:r>
          <a:r>
            <a:rPr lang="en-US" sz="800" kern="1200" dirty="0" err="1"/>
            <a:t>sahih</a:t>
          </a:r>
          <a:r>
            <a:rPr lang="en-US" sz="800" kern="1200" dirty="0"/>
            <a:t> </a:t>
          </a:r>
          <a:r>
            <a:rPr lang="en-US" sz="800" kern="1200" dirty="0" err="1"/>
            <a:t>harus</a:t>
          </a:r>
          <a:r>
            <a:rPr lang="en-US" sz="800" kern="1200" dirty="0"/>
            <a:t> </a:t>
          </a:r>
          <a:r>
            <a:rPr lang="en-US" sz="800" kern="1200" dirty="0" err="1"/>
            <a:t>diukur</a:t>
          </a:r>
          <a:r>
            <a:rPr lang="en-US" sz="800" kern="1200" dirty="0"/>
            <a:t>, </a:t>
          </a:r>
          <a:r>
            <a:rPr lang="en-US" sz="800" kern="1200" dirty="0" err="1"/>
            <a:t>dimonitor</a:t>
          </a:r>
          <a:r>
            <a:rPr lang="en-US" sz="800" kern="1200" dirty="0"/>
            <a:t>, </a:t>
          </a:r>
          <a:r>
            <a:rPr lang="en-US" sz="800" kern="1200" dirty="0" err="1"/>
            <a:t>dikaji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dianalisis</a:t>
          </a:r>
          <a:r>
            <a:rPr lang="en-US" sz="800" kern="1200" dirty="0"/>
            <a:t> </a:t>
          </a:r>
          <a:r>
            <a:rPr lang="en-US" sz="800" kern="1200" dirty="0" err="1"/>
            <a:t>untuk</a:t>
          </a:r>
          <a:r>
            <a:rPr lang="en-US" sz="800" kern="1200" dirty="0"/>
            <a:t> </a:t>
          </a:r>
          <a:r>
            <a:rPr lang="en-US" sz="800" kern="1200" dirty="0" err="1"/>
            <a:t>perbaikan</a:t>
          </a:r>
          <a:r>
            <a:rPr lang="en-US" sz="800" kern="1200" dirty="0"/>
            <a:t> </a:t>
          </a:r>
          <a:r>
            <a:rPr lang="en-US" sz="800" kern="1200" dirty="0" err="1"/>
            <a:t>berkelanjutan</a:t>
          </a:r>
          <a:r>
            <a:rPr lang="en-US" sz="800" kern="1200" dirty="0"/>
            <a:t>.</a:t>
          </a:r>
        </a:p>
      </dsp:txBody>
      <dsp:txXfrm>
        <a:off x="0" y="2783962"/>
        <a:ext cx="6411729" cy="253575"/>
      </dsp:txXfrm>
    </dsp:sp>
    <dsp:sp modelId="{D2D630EE-C109-4E93-BA07-03321C5EAE52}">
      <dsp:nvSpPr>
        <dsp:cNvPr id="0" name=""/>
        <dsp:cNvSpPr/>
      </dsp:nvSpPr>
      <dsp:spPr>
        <a:xfrm>
          <a:off x="0" y="3037537"/>
          <a:ext cx="6411729" cy="239850"/>
        </a:xfrm>
        <a:prstGeom prst="roundRect">
          <a:avLst/>
        </a:prstGeom>
        <a:solidFill>
          <a:schemeClr val="accent3">
            <a:hueOff val="1694124"/>
            <a:satOff val="62500"/>
            <a:lumOff val="-919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Evaluasi</a:t>
          </a:r>
          <a:r>
            <a:rPr lang="en-US" sz="1000" b="1" kern="1200" dirty="0"/>
            <a:t> </a:t>
          </a:r>
          <a:r>
            <a:rPr lang="en-US" sz="1000" b="1" kern="1200" dirty="0" err="1"/>
            <a:t>Capaian</a:t>
          </a:r>
          <a:r>
            <a:rPr lang="en-US" sz="1000" b="1" kern="1200" dirty="0"/>
            <a:t> </a:t>
          </a:r>
          <a:r>
            <a:rPr lang="en-US" sz="1000" b="1" kern="1200" dirty="0" err="1"/>
            <a:t>Kinerja</a:t>
          </a:r>
          <a:endParaRPr lang="en-US" sz="1000" kern="1200" dirty="0"/>
        </a:p>
      </dsp:txBody>
      <dsp:txXfrm>
        <a:off x="11709" y="3049246"/>
        <a:ext cx="6388311" cy="216432"/>
      </dsp:txXfrm>
    </dsp:sp>
    <dsp:sp modelId="{23F3AF34-2715-49E5-9F52-529EF0CC3006}">
      <dsp:nvSpPr>
        <dsp:cNvPr id="0" name=""/>
        <dsp:cNvSpPr/>
      </dsp:nvSpPr>
      <dsp:spPr>
        <a:xfrm>
          <a:off x="0" y="3277387"/>
          <a:ext cx="6411729" cy="362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analisis</a:t>
          </a:r>
          <a:r>
            <a:rPr lang="en-US" sz="800" kern="1200" dirty="0"/>
            <a:t> </a:t>
          </a:r>
          <a:r>
            <a:rPr lang="en-US" sz="800" kern="1200" dirty="0" err="1"/>
            <a:t>keberhasilan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/</a:t>
          </a:r>
          <a:r>
            <a:rPr lang="en-US" sz="800" kern="1200" dirty="0" err="1"/>
            <a:t>atau</a:t>
          </a:r>
          <a:r>
            <a:rPr lang="en-US" sz="800" kern="1200" dirty="0"/>
            <a:t> </a:t>
          </a:r>
          <a:r>
            <a:rPr lang="en-US" sz="800" kern="1200" dirty="0" err="1"/>
            <a:t>ketidakberhasilan</a:t>
          </a:r>
          <a:r>
            <a:rPr lang="en-US" sz="800" kern="1200" dirty="0"/>
            <a:t> </a:t>
          </a:r>
          <a:r>
            <a:rPr lang="en-US" sz="800" kern="1200" dirty="0" err="1"/>
            <a:t>pencapaian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 yang </a:t>
          </a:r>
          <a:r>
            <a:rPr lang="en-US" sz="800" kern="1200" dirty="0" err="1"/>
            <a:t>telah</a:t>
          </a:r>
          <a:r>
            <a:rPr lang="en-US" sz="800" kern="1200" dirty="0"/>
            <a:t> </a:t>
          </a:r>
          <a:r>
            <a:rPr lang="en-US" sz="800" kern="1200" dirty="0" err="1"/>
            <a:t>ditetapkan</a:t>
          </a:r>
          <a:r>
            <a:rPr lang="en-US" sz="800" kern="1200" dirty="0"/>
            <a:t>. </a:t>
          </a:r>
          <a:r>
            <a:rPr lang="en-US" sz="800" kern="1200" dirty="0" err="1"/>
            <a:t>Capaian</a:t>
          </a:r>
          <a:r>
            <a:rPr lang="en-US" sz="800" kern="1200" dirty="0"/>
            <a:t> </a:t>
          </a:r>
          <a:r>
            <a:rPr lang="en-US" sz="800" kern="1200" dirty="0" err="1"/>
            <a:t>kinerja</a:t>
          </a:r>
          <a:r>
            <a:rPr lang="en-US" sz="800" kern="1200" dirty="0"/>
            <a:t> </a:t>
          </a:r>
          <a:r>
            <a:rPr lang="en-US" sz="800" kern="1200" dirty="0" err="1"/>
            <a:t>harus</a:t>
          </a:r>
          <a:r>
            <a:rPr lang="en-US" sz="800" kern="1200" dirty="0"/>
            <a:t> </a:t>
          </a:r>
          <a:r>
            <a:rPr lang="en-US" sz="800" kern="1200" dirty="0" err="1"/>
            <a:t>diukur</a:t>
          </a:r>
          <a:r>
            <a:rPr lang="en-US" sz="800" kern="1200" dirty="0"/>
            <a:t> </a:t>
          </a:r>
          <a:r>
            <a:rPr lang="en-US" sz="800" kern="1200" dirty="0" err="1"/>
            <a:t>dengan</a:t>
          </a:r>
          <a:r>
            <a:rPr lang="en-US" sz="800" kern="1200" dirty="0"/>
            <a:t> </a:t>
          </a:r>
          <a:r>
            <a:rPr lang="en-US" sz="800" kern="1200" dirty="0" err="1"/>
            <a:t>metoda</a:t>
          </a:r>
          <a:r>
            <a:rPr lang="en-US" sz="800" kern="1200" dirty="0"/>
            <a:t> yang </a:t>
          </a:r>
          <a:r>
            <a:rPr lang="en-US" sz="800" kern="1200" dirty="0" err="1"/>
            <a:t>tepat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hasilnya</a:t>
          </a:r>
          <a:r>
            <a:rPr lang="en-US" sz="800" kern="1200" dirty="0"/>
            <a:t> </a:t>
          </a:r>
          <a:r>
            <a:rPr lang="en-US" sz="800" kern="1200" dirty="0" err="1"/>
            <a:t>dianalisis</a:t>
          </a:r>
          <a:r>
            <a:rPr lang="en-US" sz="800" kern="1200" dirty="0"/>
            <a:t>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dievaluasi</a:t>
          </a:r>
          <a:r>
            <a:rPr lang="en-US" sz="800" kern="1200" dirty="0"/>
            <a:t>. </a:t>
          </a:r>
          <a:r>
            <a:rPr lang="en-US" sz="800" kern="1200" dirty="0" err="1"/>
            <a:t>Analisis</a:t>
          </a:r>
          <a:r>
            <a:rPr lang="en-US" sz="800" kern="1200" dirty="0"/>
            <a:t> </a:t>
          </a:r>
          <a:r>
            <a:rPr lang="en-US" sz="800" kern="1200" dirty="0" err="1"/>
            <a:t>terhadap</a:t>
          </a:r>
          <a:r>
            <a:rPr lang="en-US" sz="800" kern="1200" dirty="0"/>
            <a:t> </a:t>
          </a:r>
          <a:r>
            <a:rPr lang="en-US" sz="800" kern="1200" dirty="0" err="1"/>
            <a:t>capaian</a:t>
          </a:r>
          <a:r>
            <a:rPr lang="en-US" sz="800" kern="1200" dirty="0"/>
            <a:t> </a:t>
          </a:r>
          <a:r>
            <a:rPr lang="en-US" sz="800" kern="1200" dirty="0" err="1"/>
            <a:t>kinerja</a:t>
          </a:r>
          <a:r>
            <a:rPr lang="en-US" sz="800" kern="1200" dirty="0"/>
            <a:t> </a:t>
          </a:r>
          <a:r>
            <a:rPr lang="en-US" sz="800" kern="1200" dirty="0" err="1"/>
            <a:t>harus</a:t>
          </a:r>
          <a:r>
            <a:rPr lang="en-US" sz="800" kern="1200" dirty="0"/>
            <a:t> </a:t>
          </a: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identifikasi</a:t>
          </a:r>
          <a:r>
            <a:rPr lang="en-US" sz="800" kern="1200" dirty="0"/>
            <a:t> </a:t>
          </a:r>
          <a:r>
            <a:rPr lang="en-US" sz="800" kern="1200" dirty="0" err="1"/>
            <a:t>akar</a:t>
          </a:r>
          <a:r>
            <a:rPr lang="en-US" sz="800" kern="1200" dirty="0"/>
            <a:t> </a:t>
          </a:r>
          <a:r>
            <a:rPr lang="en-US" sz="800" kern="1200" dirty="0" err="1"/>
            <a:t>masalah</a:t>
          </a:r>
          <a:r>
            <a:rPr lang="en-US" sz="800" kern="1200" dirty="0"/>
            <a:t>, </a:t>
          </a:r>
          <a:r>
            <a:rPr lang="en-US" sz="800" kern="1200" dirty="0" err="1"/>
            <a:t>faktor</a:t>
          </a:r>
          <a:r>
            <a:rPr lang="en-US" sz="800" kern="1200" dirty="0"/>
            <a:t> </a:t>
          </a:r>
          <a:r>
            <a:rPr lang="en-US" sz="800" kern="1200" dirty="0" err="1"/>
            <a:t>pendukung</a:t>
          </a:r>
          <a:r>
            <a:rPr lang="en-US" sz="800" kern="1200" dirty="0"/>
            <a:t> </a:t>
          </a:r>
          <a:r>
            <a:rPr lang="en-US" sz="800" kern="1200" dirty="0" err="1"/>
            <a:t>keberhasilan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faktor</a:t>
          </a:r>
          <a:r>
            <a:rPr lang="en-US" sz="800" kern="1200" dirty="0"/>
            <a:t> </a:t>
          </a:r>
          <a:r>
            <a:rPr lang="en-US" sz="800" kern="1200" dirty="0" err="1"/>
            <a:t>penghambat</a:t>
          </a:r>
          <a:r>
            <a:rPr lang="en-US" sz="800" kern="1200" dirty="0"/>
            <a:t> </a:t>
          </a:r>
          <a:r>
            <a:rPr lang="en-US" sz="800" kern="1200" dirty="0" err="1"/>
            <a:t>ketercapaian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singkat</a:t>
          </a:r>
          <a:r>
            <a:rPr lang="en-US" sz="800" kern="1200" dirty="0"/>
            <a:t> </a:t>
          </a:r>
          <a:r>
            <a:rPr lang="en-US" sz="800" kern="1200" dirty="0" err="1"/>
            <a:t>tindak</a:t>
          </a:r>
          <a:r>
            <a:rPr lang="en-US" sz="800" kern="1200" dirty="0"/>
            <a:t> </a:t>
          </a:r>
          <a:r>
            <a:rPr lang="en-US" sz="800" kern="1200" dirty="0" err="1"/>
            <a:t>lanjut</a:t>
          </a:r>
          <a:r>
            <a:rPr lang="en-US" sz="800" kern="1200" dirty="0"/>
            <a:t> yang </a:t>
          </a:r>
          <a:r>
            <a:rPr lang="en-US" sz="800" kern="1200" dirty="0" err="1"/>
            <a:t>akan</a:t>
          </a:r>
          <a:r>
            <a:rPr lang="en-US" sz="800" kern="1200" dirty="0"/>
            <a:t> </a:t>
          </a:r>
          <a:r>
            <a:rPr lang="en-US" sz="800" kern="1200" dirty="0" err="1"/>
            <a:t>dilakukan</a:t>
          </a:r>
          <a:r>
            <a:rPr lang="en-US" sz="800" kern="1200" dirty="0"/>
            <a:t> </a:t>
          </a:r>
          <a:r>
            <a:rPr lang="en-US" sz="800" kern="1200" dirty="0" err="1"/>
            <a:t>institusi</a:t>
          </a:r>
          <a:r>
            <a:rPr lang="en-US" sz="800" kern="1200" dirty="0"/>
            <a:t>.</a:t>
          </a:r>
        </a:p>
      </dsp:txBody>
      <dsp:txXfrm>
        <a:off x="0" y="3277387"/>
        <a:ext cx="6411729" cy="362250"/>
      </dsp:txXfrm>
    </dsp:sp>
    <dsp:sp modelId="{2B77AAD6-6F7A-4184-95FE-A99485CDABC4}">
      <dsp:nvSpPr>
        <dsp:cNvPr id="0" name=""/>
        <dsp:cNvSpPr/>
      </dsp:nvSpPr>
      <dsp:spPr>
        <a:xfrm>
          <a:off x="0" y="3639637"/>
          <a:ext cx="6411729" cy="239850"/>
        </a:xfrm>
        <a:prstGeom prst="roundRect">
          <a:avLst/>
        </a:prstGeom>
        <a:solidFill>
          <a:schemeClr val="accent3">
            <a:hueOff val="2032949"/>
            <a:satOff val="75000"/>
            <a:lumOff val="-1102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Penjaminan</a:t>
          </a:r>
          <a:r>
            <a:rPr lang="en-US" sz="1000" b="1" kern="1200" dirty="0"/>
            <a:t> </a:t>
          </a:r>
          <a:r>
            <a:rPr lang="en-US" sz="1000" b="1" kern="1200" dirty="0" err="1"/>
            <a:t>Mutu</a:t>
          </a:r>
          <a:r>
            <a:rPr lang="en-US" sz="1000" b="1" kern="1200" dirty="0"/>
            <a:t> </a:t>
          </a:r>
          <a:r>
            <a:rPr lang="en-US" sz="1000" b="1" kern="1200" dirty="0" err="1"/>
            <a:t>Mahasiswa</a:t>
          </a:r>
          <a:endParaRPr lang="en-US" sz="1000" kern="1200" dirty="0"/>
        </a:p>
      </dsp:txBody>
      <dsp:txXfrm>
        <a:off x="11709" y="3651346"/>
        <a:ext cx="6388311" cy="216432"/>
      </dsp:txXfrm>
    </dsp:sp>
    <dsp:sp modelId="{12D3B0C4-5A49-402C-A73C-31D49B9D651D}">
      <dsp:nvSpPr>
        <dsp:cNvPr id="0" name=""/>
        <dsp:cNvSpPr/>
      </dsp:nvSpPr>
      <dsp:spPr>
        <a:xfrm>
          <a:off x="0" y="3879487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bukti</a:t>
          </a:r>
          <a:r>
            <a:rPr lang="en-US" sz="800" kern="1200" dirty="0"/>
            <a:t> yang </a:t>
          </a:r>
          <a:r>
            <a:rPr lang="en-US" sz="800" kern="1200" dirty="0" err="1"/>
            <a:t>sahih</a:t>
          </a:r>
          <a:r>
            <a:rPr lang="en-US" sz="800" kern="1200" dirty="0"/>
            <a:t> </a:t>
          </a:r>
          <a:r>
            <a:rPr lang="en-US" sz="800" kern="1200" dirty="0" err="1"/>
            <a:t>sistem</a:t>
          </a:r>
          <a:r>
            <a:rPr lang="en-US" sz="800" kern="1200" dirty="0"/>
            <a:t> </a:t>
          </a:r>
          <a:r>
            <a:rPr lang="en-US" sz="800" kern="1200" dirty="0" err="1"/>
            <a:t>penjaminan</a:t>
          </a:r>
          <a:r>
            <a:rPr lang="en-US" sz="800" kern="1200" dirty="0"/>
            <a:t> </a:t>
          </a:r>
          <a:r>
            <a:rPr lang="en-US" sz="800" kern="1200" dirty="0" err="1"/>
            <a:t>mutu</a:t>
          </a:r>
          <a:r>
            <a:rPr lang="en-US" sz="800" kern="1200" dirty="0"/>
            <a:t> SDM yang </a:t>
          </a:r>
          <a:r>
            <a:rPr lang="en-US" sz="800" kern="1200" dirty="0" err="1"/>
            <a:t>ditetapkan</a:t>
          </a:r>
          <a:r>
            <a:rPr lang="en-US" sz="800" kern="1200" dirty="0"/>
            <a:t>, </a:t>
          </a:r>
          <a:r>
            <a:rPr lang="en-US" sz="800" kern="1200" dirty="0" err="1"/>
            <a:t>dilaksanakan</a:t>
          </a:r>
          <a:r>
            <a:rPr lang="en-US" sz="800" kern="1200" dirty="0"/>
            <a:t>, </a:t>
          </a:r>
          <a:r>
            <a:rPr lang="en-US" sz="800" kern="1200" dirty="0" err="1"/>
            <a:t>hasilnya</a:t>
          </a:r>
          <a:r>
            <a:rPr lang="en-US" sz="800" kern="1200" dirty="0"/>
            <a:t> </a:t>
          </a:r>
          <a:r>
            <a:rPr lang="en-US" sz="800" kern="1200" dirty="0" err="1"/>
            <a:t>dievaluasi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dikendalikan</a:t>
          </a:r>
          <a:r>
            <a:rPr lang="en-US" sz="800" kern="1200" dirty="0"/>
            <a:t>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dilakukan</a:t>
          </a:r>
          <a:r>
            <a:rPr lang="en-US" sz="800" kern="1200" dirty="0"/>
            <a:t> </a:t>
          </a:r>
          <a:r>
            <a:rPr lang="en-US" sz="800" kern="1200" dirty="0" err="1"/>
            <a:t>upaya</a:t>
          </a:r>
          <a:r>
            <a:rPr lang="en-US" sz="800" kern="1200" dirty="0"/>
            <a:t> </a:t>
          </a:r>
          <a:r>
            <a:rPr lang="en-US" sz="800" kern="1200" dirty="0" err="1"/>
            <a:t>peningkatan</a:t>
          </a:r>
          <a:r>
            <a:rPr lang="en-US" sz="800" kern="1200" dirty="0"/>
            <a:t> </a:t>
          </a:r>
          <a:r>
            <a:rPr lang="en-US" sz="800" kern="1200" dirty="0" err="1"/>
            <a:t>sesuai</a:t>
          </a:r>
          <a:r>
            <a:rPr lang="en-US" sz="800" kern="1200" dirty="0"/>
            <a:t> </a:t>
          </a:r>
          <a:r>
            <a:rPr lang="en-US" sz="800" kern="1200" dirty="0" err="1"/>
            <a:t>dengan</a:t>
          </a:r>
          <a:r>
            <a:rPr lang="en-US" sz="800" kern="1200" dirty="0"/>
            <a:t> </a:t>
          </a:r>
          <a:r>
            <a:rPr lang="en-US" sz="800" kern="1200" dirty="0" err="1"/>
            <a:t>siklus</a:t>
          </a:r>
          <a:r>
            <a:rPr lang="en-US" sz="800" kern="1200" dirty="0"/>
            <a:t> PPEPP.</a:t>
          </a:r>
        </a:p>
      </dsp:txBody>
      <dsp:txXfrm>
        <a:off x="0" y="3879487"/>
        <a:ext cx="6411729" cy="253575"/>
      </dsp:txXfrm>
    </dsp:sp>
    <dsp:sp modelId="{3A0457DA-DDB8-4110-925B-CFA3955C25B0}">
      <dsp:nvSpPr>
        <dsp:cNvPr id="0" name=""/>
        <dsp:cNvSpPr/>
      </dsp:nvSpPr>
      <dsp:spPr>
        <a:xfrm>
          <a:off x="0" y="4133062"/>
          <a:ext cx="6411729" cy="239850"/>
        </a:xfrm>
        <a:prstGeom prst="roundRect">
          <a:avLst/>
        </a:prstGeom>
        <a:solidFill>
          <a:schemeClr val="accent3">
            <a:hueOff val="2371774"/>
            <a:satOff val="87500"/>
            <a:lumOff val="-1286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Kepuasan</a:t>
          </a:r>
          <a:r>
            <a:rPr lang="en-US" sz="1000" b="1" kern="1200" dirty="0"/>
            <a:t> </a:t>
          </a:r>
          <a:r>
            <a:rPr lang="en-US" sz="1000" b="1" kern="1200" dirty="0" err="1"/>
            <a:t>Pengguna</a:t>
          </a:r>
          <a:endParaRPr lang="en-US" sz="1000" kern="1200" dirty="0"/>
        </a:p>
      </dsp:txBody>
      <dsp:txXfrm>
        <a:off x="11709" y="4144771"/>
        <a:ext cx="6388311" cy="216432"/>
      </dsp:txXfrm>
    </dsp:sp>
    <dsp:sp modelId="{5B4B98BC-F355-4510-8CCF-F032AE7AC684}">
      <dsp:nvSpPr>
        <dsp:cNvPr id="0" name=""/>
        <dsp:cNvSpPr/>
      </dsp:nvSpPr>
      <dsp:spPr>
        <a:xfrm>
          <a:off x="0" y="4372912"/>
          <a:ext cx="6411729" cy="496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sistem</a:t>
          </a:r>
          <a:r>
            <a:rPr lang="en-US" sz="800" kern="1200" dirty="0"/>
            <a:t> </a:t>
          </a:r>
          <a:r>
            <a:rPr lang="en-US" sz="800" kern="1200" dirty="0" err="1"/>
            <a:t>untuk</a:t>
          </a:r>
          <a:r>
            <a:rPr lang="en-US" sz="800" kern="1200" dirty="0"/>
            <a:t> </a:t>
          </a:r>
          <a:r>
            <a:rPr lang="en-US" sz="800" kern="1200" dirty="0" err="1"/>
            <a:t>mengukur</a:t>
          </a:r>
          <a:r>
            <a:rPr lang="en-US" sz="800" kern="1200" dirty="0"/>
            <a:t> </a:t>
          </a:r>
          <a:r>
            <a:rPr lang="en-US" sz="800" kern="1200" dirty="0" err="1"/>
            <a:t>kepuasan</a:t>
          </a:r>
          <a:r>
            <a:rPr lang="en-US" sz="800" kern="1200" dirty="0"/>
            <a:t> </a:t>
          </a:r>
          <a:r>
            <a:rPr lang="en-US" sz="800" kern="1200" dirty="0" err="1"/>
            <a:t>dosen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tendik</a:t>
          </a:r>
          <a:r>
            <a:rPr lang="en-US" sz="800" kern="1200" dirty="0"/>
            <a:t>, </a:t>
          </a:r>
          <a:r>
            <a:rPr lang="en-US" sz="800" kern="1200" dirty="0" err="1"/>
            <a:t>termasuk</a:t>
          </a:r>
          <a:r>
            <a:rPr lang="en-US" sz="800" kern="1200" dirty="0"/>
            <a:t> </a:t>
          </a:r>
          <a:r>
            <a:rPr lang="en-US" sz="800" kern="1200" dirty="0" err="1"/>
            <a:t>kejelasan</a:t>
          </a:r>
          <a:r>
            <a:rPr lang="en-US" sz="800" kern="1200" dirty="0"/>
            <a:t> </a:t>
          </a:r>
          <a:r>
            <a:rPr lang="en-US" sz="800" kern="1200" dirty="0" err="1"/>
            <a:t>instrumen</a:t>
          </a:r>
          <a:r>
            <a:rPr lang="en-US" sz="800" kern="1200" dirty="0"/>
            <a:t> yang </a:t>
          </a:r>
          <a:r>
            <a:rPr lang="en-US" sz="800" kern="1200" dirty="0" err="1"/>
            <a:t>digunakan</a:t>
          </a:r>
          <a:r>
            <a:rPr lang="en-US" sz="800" kern="1200" dirty="0"/>
            <a:t>, </a:t>
          </a:r>
          <a:r>
            <a:rPr lang="en-US" sz="800" kern="1200" dirty="0" err="1"/>
            <a:t>pelaksanaan</a:t>
          </a:r>
          <a:r>
            <a:rPr lang="en-US" sz="800" kern="1200" dirty="0"/>
            <a:t>, </a:t>
          </a:r>
          <a:r>
            <a:rPr lang="en-US" sz="800" kern="1200" dirty="0" err="1"/>
            <a:t>perekaman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analisis</a:t>
          </a:r>
          <a:r>
            <a:rPr lang="en-US" sz="800" kern="1200" dirty="0"/>
            <a:t> </a:t>
          </a:r>
          <a:r>
            <a:rPr lang="en-US" sz="800" kern="1200" dirty="0" err="1"/>
            <a:t>datanya</a:t>
          </a:r>
          <a:r>
            <a:rPr lang="en-US" sz="800" kern="1200" dirty="0"/>
            <a:t>.</a:t>
          </a: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Ketersediaan</a:t>
          </a:r>
          <a:r>
            <a:rPr lang="en-US" sz="800" kern="1200" dirty="0"/>
            <a:t> </a:t>
          </a:r>
          <a:r>
            <a:rPr lang="en-US" sz="800" kern="1200" dirty="0" err="1"/>
            <a:t>bukti</a:t>
          </a:r>
          <a:r>
            <a:rPr lang="en-US" sz="800" kern="1200" dirty="0"/>
            <a:t> yang </a:t>
          </a:r>
          <a:r>
            <a:rPr lang="en-US" sz="800" kern="1200" dirty="0" err="1"/>
            <a:t>sahih</a:t>
          </a:r>
          <a:r>
            <a:rPr lang="en-US" sz="800" kern="1200" dirty="0"/>
            <a:t> </a:t>
          </a:r>
          <a:r>
            <a:rPr lang="en-US" sz="800" kern="1200" dirty="0" err="1"/>
            <a:t>tentang</a:t>
          </a:r>
          <a:r>
            <a:rPr lang="en-US" sz="800" kern="1200" dirty="0"/>
            <a:t> </a:t>
          </a:r>
          <a:r>
            <a:rPr lang="en-US" sz="800" kern="1200" dirty="0" err="1"/>
            <a:t>hasil</a:t>
          </a:r>
          <a:r>
            <a:rPr lang="en-US" sz="800" kern="1200" dirty="0"/>
            <a:t> </a:t>
          </a:r>
          <a:r>
            <a:rPr lang="en-US" sz="800" kern="1200" dirty="0" err="1"/>
            <a:t>pengukuran</a:t>
          </a:r>
          <a:r>
            <a:rPr lang="en-US" sz="800" kern="1200" dirty="0"/>
            <a:t> </a:t>
          </a:r>
          <a:r>
            <a:rPr lang="en-US" sz="800" kern="1200" dirty="0" err="1"/>
            <a:t>kepuasan</a:t>
          </a:r>
          <a:r>
            <a:rPr lang="en-US" sz="800" kern="1200" dirty="0"/>
            <a:t> </a:t>
          </a:r>
          <a:r>
            <a:rPr lang="en-US" sz="800" kern="1200" dirty="0" err="1"/>
            <a:t>pengguna</a:t>
          </a:r>
          <a:r>
            <a:rPr lang="en-US" sz="800" kern="1200" dirty="0"/>
            <a:t> yang </a:t>
          </a:r>
          <a:r>
            <a:rPr lang="en-US" sz="800" kern="1200" dirty="0" err="1"/>
            <a:t>dilaksanakan</a:t>
          </a:r>
          <a:r>
            <a:rPr lang="en-US" sz="800" kern="1200" dirty="0"/>
            <a:t> </a:t>
          </a:r>
          <a:r>
            <a:rPr lang="en-US" sz="800" kern="1200" dirty="0" err="1"/>
            <a:t>secara</a:t>
          </a:r>
          <a:r>
            <a:rPr lang="en-US" sz="800" kern="1200" dirty="0"/>
            <a:t> </a:t>
          </a:r>
          <a:r>
            <a:rPr lang="en-US" sz="800" kern="1200" dirty="0" err="1"/>
            <a:t>konsisten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ditindaklanjuti</a:t>
          </a:r>
          <a:r>
            <a:rPr lang="en-US" sz="800" kern="1200" dirty="0"/>
            <a:t> </a:t>
          </a:r>
          <a:r>
            <a:rPr lang="en-US" sz="800" kern="1200" dirty="0" err="1"/>
            <a:t>secara</a:t>
          </a:r>
          <a:r>
            <a:rPr lang="en-US" sz="800" kern="1200" dirty="0"/>
            <a:t> </a:t>
          </a:r>
          <a:r>
            <a:rPr lang="en-US" sz="800" kern="1200" dirty="0" err="1"/>
            <a:t>berkala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tersistem</a:t>
          </a:r>
          <a:r>
            <a:rPr lang="en-US" sz="800" kern="1200" dirty="0"/>
            <a:t>.</a:t>
          </a:r>
        </a:p>
      </dsp:txBody>
      <dsp:txXfrm>
        <a:off x="0" y="4372912"/>
        <a:ext cx="6411729" cy="496800"/>
      </dsp:txXfrm>
    </dsp:sp>
    <dsp:sp modelId="{EC187767-1E1E-44F1-B655-FC6822E2F3C7}">
      <dsp:nvSpPr>
        <dsp:cNvPr id="0" name=""/>
        <dsp:cNvSpPr/>
      </dsp:nvSpPr>
      <dsp:spPr>
        <a:xfrm>
          <a:off x="0" y="4869712"/>
          <a:ext cx="6411729" cy="239850"/>
        </a:xfrm>
        <a:prstGeom prst="roundRect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Kesimpulan</a:t>
          </a:r>
          <a:r>
            <a:rPr lang="en-US" sz="1000" b="1" kern="1200" dirty="0"/>
            <a:t> </a:t>
          </a:r>
          <a:r>
            <a:rPr lang="en-US" sz="1000" b="1" kern="1200" dirty="0" err="1"/>
            <a:t>hasil</a:t>
          </a:r>
          <a:r>
            <a:rPr lang="en-US" sz="1000" b="1" kern="1200" dirty="0"/>
            <a:t> </a:t>
          </a:r>
          <a:r>
            <a:rPr lang="en-US" sz="1000" b="1" kern="1200" dirty="0" err="1"/>
            <a:t>evaluasi</a:t>
          </a:r>
          <a:r>
            <a:rPr lang="en-US" sz="1000" b="1" kern="1200" dirty="0"/>
            <a:t> </a:t>
          </a:r>
          <a:r>
            <a:rPr lang="en-US" sz="1000" b="1" kern="1200" dirty="0" err="1"/>
            <a:t>ketercapaian</a:t>
          </a:r>
          <a:r>
            <a:rPr lang="en-US" sz="1000" b="1" kern="1200" dirty="0"/>
            <a:t> </a:t>
          </a:r>
          <a:r>
            <a:rPr lang="en-US" sz="1000" b="1" kern="1200" dirty="0" err="1"/>
            <a:t>standar</a:t>
          </a:r>
          <a:r>
            <a:rPr lang="en-US" sz="1000" b="1" kern="1200" dirty="0"/>
            <a:t> </a:t>
          </a:r>
          <a:r>
            <a:rPr lang="en-US" sz="1000" b="1" kern="1200" dirty="0" err="1"/>
            <a:t>kemahasiswaan</a:t>
          </a:r>
          <a:r>
            <a:rPr lang="en-US" sz="1000" b="1" kern="1200" dirty="0"/>
            <a:t> </a:t>
          </a:r>
          <a:r>
            <a:rPr lang="en-US" sz="1000" b="1" kern="1200" dirty="0" err="1"/>
            <a:t>serta</a:t>
          </a:r>
          <a:r>
            <a:rPr lang="en-US" sz="1000" b="1" kern="1200" dirty="0"/>
            <a:t> </a:t>
          </a:r>
          <a:r>
            <a:rPr lang="en-US" sz="1000" b="1" kern="1200" dirty="0" err="1"/>
            <a:t>tindak</a:t>
          </a:r>
          <a:r>
            <a:rPr lang="en-US" sz="1000" b="1" kern="1200" dirty="0"/>
            <a:t> </a:t>
          </a:r>
          <a:r>
            <a:rPr lang="en-US" sz="1000" b="1" kern="1200" dirty="0" err="1"/>
            <a:t>lanjut</a:t>
          </a:r>
          <a:endParaRPr lang="en-US" sz="1000" kern="1200" dirty="0"/>
        </a:p>
      </dsp:txBody>
      <dsp:txXfrm>
        <a:off x="11709" y="4881421"/>
        <a:ext cx="6388311" cy="216432"/>
      </dsp:txXfrm>
    </dsp:sp>
    <dsp:sp modelId="{C70DD2C8-ECB3-4C03-9359-C9B55E68D106}">
      <dsp:nvSpPr>
        <dsp:cNvPr id="0" name=""/>
        <dsp:cNvSpPr/>
      </dsp:nvSpPr>
      <dsp:spPr>
        <a:xfrm>
          <a:off x="0" y="5109562"/>
          <a:ext cx="6411729" cy="16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Ringkasan</a:t>
          </a:r>
          <a:r>
            <a:rPr lang="en-US" sz="800" kern="1200" dirty="0"/>
            <a:t> </a:t>
          </a:r>
          <a:r>
            <a:rPr lang="en-US" sz="800" kern="1200" dirty="0" err="1"/>
            <a:t>dari</a:t>
          </a:r>
          <a:r>
            <a:rPr lang="en-US" sz="800" kern="1200" dirty="0"/>
            <a:t>: </a:t>
          </a:r>
          <a:r>
            <a:rPr lang="en-US" sz="800" kern="1200" dirty="0" err="1"/>
            <a:t>pemosisian</a:t>
          </a:r>
          <a:r>
            <a:rPr lang="en-US" sz="800" kern="1200" dirty="0"/>
            <a:t>, </a:t>
          </a:r>
          <a:r>
            <a:rPr lang="en-US" sz="800" kern="1200" dirty="0" err="1"/>
            <a:t>masalah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akar</a:t>
          </a:r>
          <a:r>
            <a:rPr lang="en-US" sz="800" kern="1200" dirty="0"/>
            <a:t> </a:t>
          </a:r>
          <a:r>
            <a:rPr lang="en-US" sz="800" kern="1200" dirty="0" err="1"/>
            <a:t>masalah</a:t>
          </a:r>
          <a:r>
            <a:rPr lang="en-US" sz="800" kern="1200" dirty="0"/>
            <a:t>,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rencana</a:t>
          </a:r>
          <a:r>
            <a:rPr lang="en-US" sz="800" kern="1200" dirty="0"/>
            <a:t> </a:t>
          </a:r>
          <a:r>
            <a:rPr lang="en-US" sz="800" kern="1200" dirty="0" err="1"/>
            <a:t>perbaikan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pengembangan</a:t>
          </a:r>
          <a:r>
            <a:rPr lang="en-US" sz="800" kern="1200" dirty="0"/>
            <a:t> SDM.	</a:t>
          </a:r>
        </a:p>
      </dsp:txBody>
      <dsp:txXfrm>
        <a:off x="0" y="5109562"/>
        <a:ext cx="6411729" cy="16560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347887"/>
          <a:ext cx="6411729" cy="23985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Latar</a:t>
          </a:r>
          <a:r>
            <a:rPr lang="en-US" sz="1000" b="1" kern="1200" dirty="0"/>
            <a:t> </a:t>
          </a:r>
          <a:r>
            <a:rPr lang="en-US" sz="1000" b="1" kern="1200" dirty="0" err="1"/>
            <a:t>Belakang</a:t>
          </a:r>
          <a:endParaRPr lang="en-US" sz="1000" kern="1200" dirty="0"/>
        </a:p>
      </dsp:txBody>
      <dsp:txXfrm>
        <a:off x="11709" y="359596"/>
        <a:ext cx="6388311" cy="216432"/>
      </dsp:txXfrm>
    </dsp:sp>
    <dsp:sp modelId="{9DC30CB3-5443-4E4F-8798-717384E476F7}">
      <dsp:nvSpPr>
        <dsp:cNvPr id="0" name=""/>
        <dsp:cNvSpPr/>
      </dsp:nvSpPr>
      <dsp:spPr>
        <a:xfrm>
          <a:off x="0" y="587737"/>
          <a:ext cx="6411729" cy="362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latar</a:t>
          </a:r>
          <a:r>
            <a:rPr lang="en-US" sz="800" kern="1200" dirty="0"/>
            <a:t> </a:t>
          </a:r>
          <a:r>
            <a:rPr lang="en-US" sz="800" kern="1200" dirty="0" err="1"/>
            <a:t>belakang</a:t>
          </a:r>
          <a:r>
            <a:rPr lang="en-US" sz="800" kern="1200" dirty="0"/>
            <a:t>, </a:t>
          </a:r>
          <a:r>
            <a:rPr lang="en-US" sz="800" kern="1200" dirty="0" err="1"/>
            <a:t>tujuan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rasional</a:t>
          </a:r>
          <a:r>
            <a:rPr lang="en-US" sz="800" kern="1200" dirty="0"/>
            <a:t> </a:t>
          </a:r>
          <a:r>
            <a:rPr lang="en-US" sz="800" kern="1200" dirty="0" err="1"/>
            <a:t>penetapan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 </a:t>
          </a:r>
          <a:r>
            <a:rPr lang="en-US" sz="800" kern="1200" dirty="0" err="1"/>
            <a:t>keuangan</a:t>
          </a:r>
          <a:r>
            <a:rPr lang="en-US" sz="800" kern="1200" dirty="0"/>
            <a:t> yang </a:t>
          </a:r>
          <a:r>
            <a:rPr lang="en-US" sz="800" kern="1200" dirty="0" err="1"/>
            <a:t>mencakup</a:t>
          </a:r>
          <a:r>
            <a:rPr lang="en-US" sz="800" kern="1200" dirty="0"/>
            <a:t>: </a:t>
          </a:r>
          <a:r>
            <a:rPr lang="en-US" sz="800" kern="1200" dirty="0" err="1"/>
            <a:t>penetapan</a:t>
          </a:r>
          <a:r>
            <a:rPr lang="en-US" sz="800" kern="1200" dirty="0"/>
            <a:t>, </a:t>
          </a:r>
          <a:r>
            <a:rPr lang="en-US" sz="800" kern="1200" dirty="0" err="1"/>
            <a:t>perencanaan</a:t>
          </a:r>
          <a:r>
            <a:rPr lang="en-US" sz="800" kern="1200" dirty="0"/>
            <a:t>, </a:t>
          </a:r>
          <a:r>
            <a:rPr lang="en-US" sz="800" kern="1200" dirty="0" err="1"/>
            <a:t>implementasi</a:t>
          </a:r>
          <a:r>
            <a:rPr lang="en-US" sz="800" kern="1200" dirty="0"/>
            <a:t>, </a:t>
          </a:r>
          <a:r>
            <a:rPr lang="en-US" sz="800" kern="1200" dirty="0" err="1"/>
            <a:t>pelaporan</a:t>
          </a:r>
          <a:r>
            <a:rPr lang="en-US" sz="800" kern="1200" dirty="0"/>
            <a:t>, audit,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perbaikan</a:t>
          </a:r>
          <a:r>
            <a:rPr lang="en-US" sz="800" kern="1200" dirty="0"/>
            <a:t> </a:t>
          </a:r>
          <a:r>
            <a:rPr lang="en-US" sz="800" kern="1200" dirty="0" err="1"/>
            <a:t>pengelolaan</a:t>
          </a:r>
          <a:r>
            <a:rPr lang="en-US" sz="800" kern="1200" dirty="0"/>
            <a:t> </a:t>
          </a:r>
          <a:r>
            <a:rPr lang="en-US" sz="800" kern="1200" dirty="0" err="1"/>
            <a:t>keuangan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penetapan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 </a:t>
          </a:r>
          <a:r>
            <a:rPr lang="en-US" sz="800" kern="1200" dirty="0" err="1"/>
            <a:t>sarana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prasarana</a:t>
          </a:r>
          <a:r>
            <a:rPr lang="en-US" sz="800" kern="1200" dirty="0"/>
            <a:t> yang </a:t>
          </a:r>
          <a:r>
            <a:rPr lang="en-US" sz="800" kern="1200" dirty="0" err="1"/>
            <a:t>mencakup</a:t>
          </a:r>
          <a:r>
            <a:rPr lang="en-US" sz="800" kern="1200" dirty="0"/>
            <a:t>: </a:t>
          </a:r>
          <a:r>
            <a:rPr lang="en-US" sz="800" kern="1200" dirty="0" err="1"/>
            <a:t>sistem</a:t>
          </a:r>
          <a:r>
            <a:rPr lang="en-US" sz="800" kern="1200" dirty="0"/>
            <a:t> </a:t>
          </a:r>
          <a:r>
            <a:rPr lang="en-US" sz="800" kern="1200" dirty="0" err="1"/>
            <a:t>perencanaan</a:t>
          </a:r>
          <a:r>
            <a:rPr lang="en-US" sz="800" kern="1200" dirty="0"/>
            <a:t>, </a:t>
          </a:r>
          <a:r>
            <a:rPr lang="en-US" sz="800" kern="1200" dirty="0" err="1"/>
            <a:t>pemeliharaan</a:t>
          </a:r>
          <a:r>
            <a:rPr lang="en-US" sz="800" kern="1200" dirty="0"/>
            <a:t>, </a:t>
          </a:r>
          <a:r>
            <a:rPr lang="en-US" sz="800" kern="1200" dirty="0" err="1"/>
            <a:t>evaluasi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perbaikan</a:t>
          </a:r>
          <a:r>
            <a:rPr lang="en-US" sz="800" kern="1200" dirty="0"/>
            <a:t> </a:t>
          </a:r>
          <a:r>
            <a:rPr lang="en-US" sz="800" kern="1200" dirty="0" err="1"/>
            <a:t>terhadap</a:t>
          </a:r>
          <a:r>
            <a:rPr lang="en-US" sz="800" kern="1200" dirty="0"/>
            <a:t> </a:t>
          </a:r>
          <a:r>
            <a:rPr lang="en-US" sz="800" kern="1200" dirty="0" err="1"/>
            <a:t>fasilitas</a:t>
          </a:r>
          <a:r>
            <a:rPr lang="en-US" sz="800" kern="1200" dirty="0"/>
            <a:t> </a:t>
          </a:r>
          <a:r>
            <a:rPr lang="en-US" sz="800" kern="1200" dirty="0" err="1"/>
            <a:t>fisik</a:t>
          </a:r>
          <a:r>
            <a:rPr lang="en-US" sz="800" kern="1200" dirty="0"/>
            <a:t>, </a:t>
          </a:r>
          <a:r>
            <a:rPr lang="en-US" sz="800" kern="1200" dirty="0" err="1"/>
            <a:t>termasuk</a:t>
          </a:r>
          <a:r>
            <a:rPr lang="en-US" sz="800" kern="1200" dirty="0"/>
            <a:t> </a:t>
          </a:r>
          <a:r>
            <a:rPr lang="en-US" sz="800" kern="1200" dirty="0" err="1"/>
            <a:t>fasilitas</a:t>
          </a:r>
          <a:r>
            <a:rPr lang="en-US" sz="800" kern="1200" dirty="0"/>
            <a:t> </a:t>
          </a:r>
          <a:r>
            <a:rPr lang="en-US" sz="800" kern="1200" dirty="0" err="1"/>
            <a:t>Teknologi</a:t>
          </a:r>
          <a:r>
            <a:rPr lang="en-US" sz="800" kern="1200" dirty="0"/>
            <a:t> </a:t>
          </a:r>
          <a:r>
            <a:rPr lang="en-US" sz="800" kern="1200" dirty="0" err="1"/>
            <a:t>Informasi</a:t>
          </a:r>
          <a:r>
            <a:rPr lang="en-US" sz="800" kern="1200" dirty="0"/>
            <a:t>.</a:t>
          </a:r>
          <a:endParaRPr lang="en-US" sz="800" b="0" kern="1200" dirty="0">
            <a:latin typeface="+mn-lt"/>
          </a:endParaRPr>
        </a:p>
      </dsp:txBody>
      <dsp:txXfrm>
        <a:off x="0" y="587737"/>
        <a:ext cx="6411729" cy="362250"/>
      </dsp:txXfrm>
    </dsp:sp>
    <dsp:sp modelId="{BB10665E-3681-48AF-8D13-2B8A0C41A91D}">
      <dsp:nvSpPr>
        <dsp:cNvPr id="0" name=""/>
        <dsp:cNvSpPr/>
      </dsp:nvSpPr>
      <dsp:spPr>
        <a:xfrm>
          <a:off x="0" y="949987"/>
          <a:ext cx="6411729" cy="239850"/>
        </a:xfrm>
        <a:prstGeom prst="roundRect">
          <a:avLst/>
        </a:prstGeom>
        <a:solidFill>
          <a:schemeClr val="accent3">
            <a:hueOff val="338825"/>
            <a:satOff val="12500"/>
            <a:lumOff val="-183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Kebijakan</a:t>
          </a:r>
          <a:endParaRPr lang="en-US" sz="1000" kern="1200" dirty="0"/>
        </a:p>
      </dsp:txBody>
      <dsp:txXfrm>
        <a:off x="11709" y="961696"/>
        <a:ext cx="6388311" cy="216432"/>
      </dsp:txXfrm>
    </dsp:sp>
    <dsp:sp modelId="{B743F4D8-190D-4A42-998B-34D5037B107C}">
      <dsp:nvSpPr>
        <dsp:cNvPr id="0" name=""/>
        <dsp:cNvSpPr/>
      </dsp:nvSpPr>
      <dsp:spPr>
        <a:xfrm>
          <a:off x="0" y="1189837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Dokumen</a:t>
          </a:r>
          <a:r>
            <a:rPr lang="en-US" sz="800" kern="1200" dirty="0"/>
            <a:t> formal </a:t>
          </a:r>
          <a:r>
            <a:rPr lang="en-US" sz="800" kern="1200" dirty="0" err="1"/>
            <a:t>tentang</a:t>
          </a:r>
          <a:r>
            <a:rPr lang="en-US" sz="800" kern="1200" dirty="0"/>
            <a:t>: 1) </a:t>
          </a:r>
          <a:r>
            <a:rPr lang="en-US" sz="800" kern="1200" dirty="0" err="1"/>
            <a:t>kebijakan</a:t>
          </a:r>
          <a:r>
            <a:rPr lang="en-US" sz="800" kern="1200" dirty="0"/>
            <a:t> </a:t>
          </a:r>
          <a:r>
            <a:rPr lang="en-US" sz="800" kern="1200" dirty="0" err="1"/>
            <a:t>pengelolaan</a:t>
          </a:r>
          <a:r>
            <a:rPr lang="en-US" sz="800" kern="1200" dirty="0"/>
            <a:t> </a:t>
          </a:r>
          <a:r>
            <a:rPr lang="en-US" sz="800" kern="1200" dirty="0" err="1"/>
            <a:t>keuangan</a:t>
          </a:r>
          <a:r>
            <a:rPr lang="en-US" sz="800" kern="1200" dirty="0"/>
            <a:t> (</a:t>
          </a:r>
          <a:r>
            <a:rPr lang="en-US" sz="800" kern="1200" dirty="0" err="1"/>
            <a:t>perencanaan</a:t>
          </a:r>
          <a:r>
            <a:rPr lang="en-US" sz="800" kern="1200" dirty="0"/>
            <a:t>, </a:t>
          </a:r>
          <a:r>
            <a:rPr lang="en-US" sz="800" kern="1200" dirty="0" err="1"/>
            <a:t>sumber-sumber</a:t>
          </a:r>
          <a:r>
            <a:rPr lang="en-US" sz="800" kern="1200" dirty="0"/>
            <a:t> </a:t>
          </a:r>
          <a:r>
            <a:rPr lang="en-US" sz="800" kern="1200" dirty="0" err="1"/>
            <a:t>keuangan</a:t>
          </a:r>
          <a:r>
            <a:rPr lang="en-US" sz="800" kern="1200" dirty="0"/>
            <a:t>, </a:t>
          </a:r>
          <a:r>
            <a:rPr lang="en-US" sz="800" kern="1200" dirty="0" err="1"/>
            <a:t>pengalokasian</a:t>
          </a:r>
          <a:r>
            <a:rPr lang="en-US" sz="800" kern="1200" dirty="0"/>
            <a:t>, </a:t>
          </a:r>
          <a:r>
            <a:rPr lang="en-US" sz="800" kern="1200" dirty="0" err="1"/>
            <a:t>realisasi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pertanggung</a:t>
          </a:r>
          <a:r>
            <a:rPr lang="en-US" sz="800" kern="1200" dirty="0"/>
            <a:t> </a:t>
          </a:r>
          <a:r>
            <a:rPr lang="en-US" sz="800" kern="1200" dirty="0" err="1"/>
            <a:t>jawaban</a:t>
          </a:r>
          <a:r>
            <a:rPr lang="en-US" sz="800" kern="1200" dirty="0"/>
            <a:t>), 2) </a:t>
          </a:r>
          <a:r>
            <a:rPr lang="en-US" sz="800" kern="1200" dirty="0" err="1"/>
            <a:t>kebijakan</a:t>
          </a:r>
          <a:r>
            <a:rPr lang="en-US" sz="800" kern="1200" dirty="0"/>
            <a:t> </a:t>
          </a:r>
          <a:r>
            <a:rPr lang="en-US" sz="800" kern="1200" dirty="0" err="1"/>
            <a:t>pengelolaan</a:t>
          </a:r>
          <a:r>
            <a:rPr lang="en-US" sz="800" kern="1200" dirty="0"/>
            <a:t> </a:t>
          </a:r>
          <a:r>
            <a:rPr lang="en-US" sz="800" kern="1200" dirty="0" err="1"/>
            <a:t>sarpras</a:t>
          </a:r>
          <a:r>
            <a:rPr lang="en-US" sz="800" kern="1200" dirty="0"/>
            <a:t> (</a:t>
          </a:r>
          <a:r>
            <a:rPr lang="en-US" sz="800" kern="1200" dirty="0" err="1"/>
            <a:t>perencanaan</a:t>
          </a:r>
          <a:r>
            <a:rPr lang="en-US" sz="800" kern="1200" dirty="0"/>
            <a:t>, </a:t>
          </a:r>
          <a:r>
            <a:rPr lang="en-US" sz="800" kern="1200" dirty="0" err="1"/>
            <a:t>pengadaan</a:t>
          </a:r>
          <a:r>
            <a:rPr lang="en-US" sz="800" kern="1200" dirty="0"/>
            <a:t>, </a:t>
          </a:r>
          <a:r>
            <a:rPr lang="en-US" sz="800" kern="1200" dirty="0" err="1"/>
            <a:t>pemanfaatan</a:t>
          </a:r>
          <a:r>
            <a:rPr lang="en-US" sz="800" kern="1200" dirty="0"/>
            <a:t>, </a:t>
          </a:r>
          <a:r>
            <a:rPr lang="en-US" sz="800" kern="1200" dirty="0" err="1"/>
            <a:t>pemeliharaan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penghapusan</a:t>
          </a:r>
          <a:r>
            <a:rPr lang="en-US" sz="800" kern="1200" dirty="0"/>
            <a:t>).</a:t>
          </a:r>
        </a:p>
      </dsp:txBody>
      <dsp:txXfrm>
        <a:off x="0" y="1189837"/>
        <a:ext cx="6411729" cy="253575"/>
      </dsp:txXfrm>
    </dsp:sp>
    <dsp:sp modelId="{0C6250E1-16C7-4468-9673-D02DD1169685}">
      <dsp:nvSpPr>
        <dsp:cNvPr id="0" name=""/>
        <dsp:cNvSpPr/>
      </dsp:nvSpPr>
      <dsp:spPr>
        <a:xfrm>
          <a:off x="0" y="1443412"/>
          <a:ext cx="6411729" cy="239850"/>
        </a:xfrm>
        <a:prstGeom prst="roundRect">
          <a:avLst/>
        </a:prstGeom>
        <a:solidFill>
          <a:schemeClr val="accent3">
            <a:hueOff val="677650"/>
            <a:satOff val="25000"/>
            <a:lumOff val="-36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 err="1"/>
            <a:t>Mekanisme</a:t>
          </a:r>
          <a:r>
            <a:rPr lang="en-US" sz="900" b="1" kern="1200" dirty="0"/>
            <a:t> </a:t>
          </a:r>
          <a:r>
            <a:rPr lang="en-US" sz="900" b="1" kern="1200" dirty="0" err="1"/>
            <a:t>Penetapan</a:t>
          </a:r>
          <a:r>
            <a:rPr lang="en-US" sz="900" b="1" kern="1200" dirty="0"/>
            <a:t> </a:t>
          </a:r>
          <a:r>
            <a:rPr lang="en-US" sz="900" b="1" kern="1200" dirty="0" err="1"/>
            <a:t>dan</a:t>
          </a:r>
          <a:r>
            <a:rPr lang="en-US" sz="900" b="1" kern="1200" dirty="0"/>
            <a:t> </a:t>
          </a:r>
          <a:r>
            <a:rPr lang="en-US" sz="900" b="1" kern="1200" dirty="0" err="1"/>
            <a:t>Strategi</a:t>
          </a:r>
          <a:r>
            <a:rPr lang="en-US" sz="900" b="1" kern="1200" dirty="0"/>
            <a:t> </a:t>
          </a:r>
          <a:r>
            <a:rPr lang="en-US" sz="900" b="1" kern="1200" dirty="0" err="1"/>
            <a:t>Pencapaian</a:t>
          </a:r>
          <a:r>
            <a:rPr lang="en-US" sz="900" b="1" kern="1200" dirty="0"/>
            <a:t> </a:t>
          </a:r>
          <a:r>
            <a:rPr lang="en-US" sz="900" b="1" kern="1200" dirty="0" err="1"/>
            <a:t>Standar</a:t>
          </a:r>
          <a:endParaRPr lang="en-US" sz="900" kern="1200" dirty="0"/>
        </a:p>
      </dsp:txBody>
      <dsp:txXfrm>
        <a:off x="11709" y="1455121"/>
        <a:ext cx="6388311" cy="216432"/>
      </dsp:txXfrm>
    </dsp:sp>
    <dsp:sp modelId="{7438BCAD-2F7D-41A1-8E95-AE8439AF2BF6}">
      <dsp:nvSpPr>
        <dsp:cNvPr id="0" name=""/>
        <dsp:cNvSpPr/>
      </dsp:nvSpPr>
      <dsp:spPr>
        <a:xfrm>
          <a:off x="0" y="1683262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Mencakup</a:t>
          </a:r>
          <a:r>
            <a:rPr lang="en-US" sz="800" b="1" kern="1200" dirty="0"/>
            <a:t>: </a:t>
          </a:r>
          <a:r>
            <a:rPr lang="en-US" sz="800" b="0" kern="1200" dirty="0"/>
            <a:t>1) </a:t>
          </a:r>
          <a:r>
            <a:rPr lang="en-US" sz="800" b="0" kern="1200" dirty="0" err="1"/>
            <a:t>m</a:t>
          </a:r>
          <a:r>
            <a:rPr lang="en-US" sz="800" kern="1200" dirty="0" err="1"/>
            <a:t>ekanisme</a:t>
          </a:r>
          <a:r>
            <a:rPr lang="en-US" sz="800" kern="1200" dirty="0"/>
            <a:t> </a:t>
          </a:r>
          <a:r>
            <a:rPr lang="en-US" sz="800" kern="1200" dirty="0" err="1"/>
            <a:t>penetapan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 PT (</a:t>
          </a:r>
          <a:r>
            <a:rPr lang="en-US" sz="800" kern="1200" dirty="0" err="1"/>
            <a:t>perencanaan</a:t>
          </a:r>
          <a:r>
            <a:rPr lang="en-US" sz="800" kern="1200" dirty="0"/>
            <a:t>, </a:t>
          </a:r>
          <a:r>
            <a:rPr lang="en-US" sz="800" kern="1200" dirty="0" err="1"/>
            <a:t>sumber-sumber</a:t>
          </a:r>
          <a:r>
            <a:rPr lang="en-US" sz="800" kern="1200" dirty="0"/>
            <a:t> </a:t>
          </a:r>
          <a:r>
            <a:rPr lang="en-US" sz="800" kern="1200" dirty="0" err="1"/>
            <a:t>keuangan</a:t>
          </a:r>
          <a:r>
            <a:rPr lang="en-US" sz="800" kern="1200" dirty="0"/>
            <a:t>, </a:t>
          </a:r>
          <a:r>
            <a:rPr lang="en-US" sz="800" kern="1200" dirty="0" err="1"/>
            <a:t>pengalokasian</a:t>
          </a:r>
          <a:r>
            <a:rPr lang="en-US" sz="800" kern="1200" dirty="0"/>
            <a:t>, </a:t>
          </a:r>
          <a:r>
            <a:rPr lang="en-US" sz="800" kern="1200" dirty="0" err="1"/>
            <a:t>realisasi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pertanggung</a:t>
          </a:r>
          <a:r>
            <a:rPr lang="en-US" sz="800" kern="1200" dirty="0"/>
            <a:t> </a:t>
          </a:r>
          <a:r>
            <a:rPr lang="en-US" sz="800" kern="1200" dirty="0" err="1"/>
            <a:t>jawaban</a:t>
          </a:r>
          <a:r>
            <a:rPr lang="en-US" sz="800" kern="1200" dirty="0"/>
            <a:t>)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sarpras</a:t>
          </a:r>
          <a:r>
            <a:rPr lang="en-US" sz="800" kern="1200" dirty="0"/>
            <a:t> (</a:t>
          </a:r>
          <a:r>
            <a:rPr lang="en-US" sz="800" kern="1200" dirty="0" err="1"/>
            <a:t>perencanaan</a:t>
          </a:r>
          <a:r>
            <a:rPr lang="en-US" sz="800" kern="1200" dirty="0"/>
            <a:t>, </a:t>
          </a:r>
          <a:r>
            <a:rPr lang="en-US" sz="800" kern="1200" dirty="0" err="1"/>
            <a:t>pengadaan</a:t>
          </a:r>
          <a:r>
            <a:rPr lang="en-US" sz="800" kern="1200" dirty="0"/>
            <a:t>, </a:t>
          </a:r>
          <a:r>
            <a:rPr lang="en-US" sz="800" kern="1200" dirty="0" err="1"/>
            <a:t>pemanfaatan</a:t>
          </a:r>
          <a:r>
            <a:rPr lang="en-US" sz="800" kern="1200" dirty="0"/>
            <a:t>, </a:t>
          </a:r>
          <a:r>
            <a:rPr lang="en-US" sz="800" kern="1200" dirty="0" err="1"/>
            <a:t>pemeliharaan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penghapusan</a:t>
          </a:r>
          <a:r>
            <a:rPr lang="en-US" sz="800" kern="1200" dirty="0"/>
            <a:t>).</a:t>
          </a:r>
        </a:p>
      </dsp:txBody>
      <dsp:txXfrm>
        <a:off x="0" y="1683262"/>
        <a:ext cx="6411729" cy="253575"/>
      </dsp:txXfrm>
    </dsp:sp>
    <dsp:sp modelId="{D6978E3E-6F50-4722-857B-924D7D7BF191}">
      <dsp:nvSpPr>
        <dsp:cNvPr id="0" name=""/>
        <dsp:cNvSpPr/>
      </dsp:nvSpPr>
      <dsp:spPr>
        <a:xfrm>
          <a:off x="0" y="1936837"/>
          <a:ext cx="6411729" cy="239850"/>
        </a:xfrm>
        <a:prstGeom prst="roundRect">
          <a:avLst/>
        </a:prstGeom>
        <a:solidFill>
          <a:schemeClr val="accent3">
            <a:hueOff val="1016475"/>
            <a:satOff val="37500"/>
            <a:lumOff val="-551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Indikator</a:t>
          </a:r>
          <a:r>
            <a:rPr lang="en-US" sz="1000" b="1" kern="1200" dirty="0"/>
            <a:t> </a:t>
          </a:r>
          <a:r>
            <a:rPr lang="en-US" sz="1000" b="1" kern="1200" dirty="0" err="1"/>
            <a:t>Kinerja</a:t>
          </a:r>
          <a:r>
            <a:rPr lang="en-US" sz="1000" b="1" kern="1200" dirty="0"/>
            <a:t> </a:t>
          </a:r>
          <a:r>
            <a:rPr lang="en-US" sz="1000" b="1" kern="1200" dirty="0" err="1"/>
            <a:t>Utama</a:t>
          </a:r>
          <a:endParaRPr lang="en-US" sz="1000" kern="1200" dirty="0"/>
        </a:p>
      </dsp:txBody>
      <dsp:txXfrm>
        <a:off x="11709" y="1948546"/>
        <a:ext cx="6388311" cy="216432"/>
      </dsp:txXfrm>
    </dsp:sp>
    <dsp:sp modelId="{F7AFCEDC-DACF-487F-B7ED-E0728F7D7B31}">
      <dsp:nvSpPr>
        <dsp:cNvPr id="0" name=""/>
        <dsp:cNvSpPr/>
      </dsp:nvSpPr>
      <dsp:spPr>
        <a:xfrm>
          <a:off x="0" y="2176687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b="1" kern="1200" dirty="0" err="1"/>
            <a:t>Keuangan</a:t>
          </a:r>
          <a:r>
            <a:rPr lang="en-US" sz="800" b="1" kern="1200" dirty="0"/>
            <a:t>, </a:t>
          </a:r>
          <a:r>
            <a:rPr lang="en-US" sz="800" b="1" kern="1200" dirty="0" err="1"/>
            <a:t>Sarana</a:t>
          </a:r>
          <a:r>
            <a:rPr lang="en-US" sz="800" b="1" kern="1200" dirty="0"/>
            <a:t> </a:t>
          </a:r>
          <a:r>
            <a:rPr lang="en-US" sz="800" b="0" kern="1200" dirty="0"/>
            <a:t>(</a:t>
          </a:r>
          <a:r>
            <a:rPr lang="en-US" sz="800" b="0" kern="1200" dirty="0" err="1"/>
            <a:t>Kecukupan</a:t>
          </a:r>
          <a:r>
            <a:rPr lang="en-US" sz="800" b="0" kern="1200" dirty="0"/>
            <a:t>, </a:t>
          </a:r>
          <a:r>
            <a:rPr lang="en-US" sz="800" b="0" kern="1200" dirty="0" err="1"/>
            <a:t>Aksesibilitas</a:t>
          </a:r>
          <a:r>
            <a:rPr lang="en-US" sz="800" b="0" kern="1200" dirty="0"/>
            <a:t>, </a:t>
          </a:r>
          <a:r>
            <a:rPr lang="en-US" sz="800" b="0" kern="1200" dirty="0" err="1"/>
            <a:t>dan</a:t>
          </a:r>
          <a:r>
            <a:rPr lang="en-US" sz="800" b="0" kern="1200" dirty="0"/>
            <a:t> </a:t>
          </a:r>
          <a:r>
            <a:rPr lang="en-US" sz="800" b="0" kern="1200" dirty="0" err="1"/>
            <a:t>Mutu</a:t>
          </a:r>
          <a:r>
            <a:rPr lang="en-US" sz="800" b="0" kern="1200" dirty="0"/>
            <a:t> </a:t>
          </a:r>
          <a:r>
            <a:rPr lang="en-US" sz="800" b="0" kern="1200" dirty="0" err="1"/>
            <a:t>Sarana</a:t>
          </a:r>
          <a:r>
            <a:rPr lang="en-US" sz="800" b="0" kern="1200" dirty="0"/>
            <a:t> </a:t>
          </a:r>
          <a:r>
            <a:rPr lang="en-US" sz="800" b="0" kern="1200" dirty="0" err="1"/>
            <a:t>dan</a:t>
          </a:r>
          <a:r>
            <a:rPr lang="en-US" sz="800" b="0" kern="1200" dirty="0"/>
            <a:t> </a:t>
          </a:r>
          <a:r>
            <a:rPr lang="en-US" sz="800" b="0" kern="1200" dirty="0" err="1"/>
            <a:t>Kecukupan</a:t>
          </a:r>
          <a:r>
            <a:rPr lang="en-US" sz="800" b="0" kern="1200" dirty="0"/>
            <a:t>, </a:t>
          </a:r>
          <a:r>
            <a:rPr lang="en-US" sz="800" b="0" kern="1200" dirty="0" err="1"/>
            <a:t>aksesibilitas</a:t>
          </a:r>
          <a:r>
            <a:rPr lang="en-US" sz="800" b="0" kern="1200" dirty="0"/>
            <a:t> </a:t>
          </a:r>
          <a:r>
            <a:rPr lang="en-US" sz="800" b="0" kern="1200" dirty="0" err="1"/>
            <a:t>dan</a:t>
          </a:r>
          <a:r>
            <a:rPr lang="en-US" sz="800" b="0" kern="1200" dirty="0"/>
            <a:t> </a:t>
          </a:r>
          <a:r>
            <a:rPr lang="en-US" sz="800" b="0" kern="1200" dirty="0" err="1"/>
            <a:t>mutu</a:t>
          </a:r>
          <a:r>
            <a:rPr lang="en-US" sz="800" b="0" kern="1200" dirty="0"/>
            <a:t> </a:t>
          </a:r>
          <a:r>
            <a:rPr lang="en-US" sz="800" b="0" kern="1200" dirty="0" err="1"/>
            <a:t>Sistem</a:t>
          </a:r>
          <a:r>
            <a:rPr lang="en-US" sz="800" b="0" kern="1200" dirty="0"/>
            <a:t> </a:t>
          </a:r>
          <a:r>
            <a:rPr lang="en-US" sz="800" b="0" kern="1200" dirty="0" err="1"/>
            <a:t>informasi</a:t>
          </a:r>
          <a:r>
            <a:rPr lang="en-US" sz="800" b="0" kern="1200" dirty="0"/>
            <a:t>), </a:t>
          </a:r>
          <a:r>
            <a:rPr lang="en-US" sz="800" b="1" kern="1200" dirty="0" err="1"/>
            <a:t>dan</a:t>
          </a:r>
          <a:r>
            <a:rPr lang="en-US" sz="800" b="1" kern="1200" dirty="0"/>
            <a:t> </a:t>
          </a:r>
          <a:r>
            <a:rPr lang="en-US" sz="800" b="1" kern="1200" dirty="0" err="1"/>
            <a:t>Kecukupan</a:t>
          </a:r>
          <a:r>
            <a:rPr lang="en-US" sz="800" b="1" kern="1200" dirty="0"/>
            <a:t>, </a:t>
          </a:r>
          <a:r>
            <a:rPr lang="en-US" sz="800" b="1" kern="1200" dirty="0" err="1"/>
            <a:t>Aksesibilitas</a:t>
          </a:r>
          <a:r>
            <a:rPr lang="en-US" sz="800" b="1" kern="1200" dirty="0"/>
            <a:t>, </a:t>
          </a:r>
          <a:r>
            <a:rPr lang="en-US" sz="800" b="1" kern="1200" dirty="0" err="1"/>
            <a:t>dan</a:t>
          </a:r>
          <a:r>
            <a:rPr lang="en-US" sz="800" b="1" kern="1200" dirty="0"/>
            <a:t> </a:t>
          </a:r>
          <a:r>
            <a:rPr lang="en-US" sz="800" b="1" kern="1200" dirty="0" err="1"/>
            <a:t>Mutu</a:t>
          </a:r>
          <a:r>
            <a:rPr lang="en-US" sz="800" b="1" kern="1200" dirty="0"/>
            <a:t> </a:t>
          </a:r>
          <a:r>
            <a:rPr lang="en-US" sz="800" b="1" kern="1200" dirty="0" err="1"/>
            <a:t>Prasarana</a:t>
          </a:r>
          <a:r>
            <a:rPr lang="en-US" sz="800" b="1" kern="1200" dirty="0"/>
            <a:t>.</a:t>
          </a:r>
          <a:endParaRPr lang="en-US" sz="800" kern="1200" dirty="0"/>
        </a:p>
      </dsp:txBody>
      <dsp:txXfrm>
        <a:off x="0" y="2176687"/>
        <a:ext cx="6411729" cy="253575"/>
      </dsp:txXfrm>
    </dsp:sp>
    <dsp:sp modelId="{2DEDA631-A163-4BBA-9953-02E40868F95B}">
      <dsp:nvSpPr>
        <dsp:cNvPr id="0" name=""/>
        <dsp:cNvSpPr/>
      </dsp:nvSpPr>
      <dsp:spPr>
        <a:xfrm>
          <a:off x="0" y="2424818"/>
          <a:ext cx="6411729" cy="239850"/>
        </a:xfrm>
        <a:prstGeom prst="roundRect">
          <a:avLst/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Indikator</a:t>
          </a:r>
          <a:r>
            <a:rPr lang="en-US" sz="1000" b="1" kern="1200" dirty="0"/>
            <a:t> </a:t>
          </a:r>
          <a:r>
            <a:rPr lang="en-US" sz="1000" b="1" kern="1200" dirty="0" err="1"/>
            <a:t>Kinerja</a:t>
          </a:r>
          <a:r>
            <a:rPr lang="en-US" sz="1000" b="1" kern="1200" dirty="0"/>
            <a:t> </a:t>
          </a:r>
          <a:r>
            <a:rPr lang="en-US" sz="1000" b="1" kern="1200" dirty="0" err="1"/>
            <a:t>Tambahan</a:t>
          </a:r>
          <a:endParaRPr lang="en-US" sz="1000" kern="1200" dirty="0"/>
        </a:p>
      </dsp:txBody>
      <dsp:txXfrm>
        <a:off x="11709" y="2436527"/>
        <a:ext cx="6388311" cy="216432"/>
      </dsp:txXfrm>
    </dsp:sp>
    <dsp:sp modelId="{A730551C-AD14-47EA-8567-2FF41910E193}">
      <dsp:nvSpPr>
        <dsp:cNvPr id="0" name=""/>
        <dsp:cNvSpPr/>
      </dsp:nvSpPr>
      <dsp:spPr>
        <a:xfrm>
          <a:off x="0" y="2670112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Adalah</a:t>
          </a:r>
          <a:r>
            <a:rPr lang="en-US" sz="800" kern="1200" dirty="0"/>
            <a:t> </a:t>
          </a:r>
          <a:r>
            <a:rPr lang="en-US" sz="800" kern="1200" dirty="0" err="1"/>
            <a:t>indikator</a:t>
          </a:r>
          <a:r>
            <a:rPr lang="en-US" sz="800" kern="1200" dirty="0"/>
            <a:t> </a:t>
          </a:r>
          <a:r>
            <a:rPr lang="en-US" sz="800" kern="1200" dirty="0" err="1"/>
            <a:t>keuangan</a:t>
          </a:r>
          <a:r>
            <a:rPr lang="en-US" sz="800" kern="1200" dirty="0"/>
            <a:t>, </a:t>
          </a:r>
          <a:r>
            <a:rPr lang="en-US" sz="800" kern="1200" dirty="0" err="1"/>
            <a:t>sarana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prasarana</a:t>
          </a:r>
          <a:r>
            <a:rPr lang="en-US" sz="800" kern="1200" dirty="0"/>
            <a:t> lain yang </a:t>
          </a:r>
          <a:r>
            <a:rPr lang="en-US" sz="800" kern="1200" dirty="0" err="1"/>
            <a:t>ditetapkan</a:t>
          </a:r>
          <a:r>
            <a:rPr lang="en-US" sz="800" kern="1200" dirty="0"/>
            <a:t> </a:t>
          </a:r>
          <a:r>
            <a:rPr lang="en-US" sz="800" kern="1200" dirty="0" err="1"/>
            <a:t>oleh</a:t>
          </a:r>
          <a:r>
            <a:rPr lang="en-US" sz="800" kern="1200" dirty="0"/>
            <a:t> </a:t>
          </a:r>
          <a:r>
            <a:rPr lang="en-US" sz="800" kern="1200" dirty="0" err="1"/>
            <a:t>masing</a:t>
          </a:r>
          <a:r>
            <a:rPr lang="en-US" sz="800" kern="1200" dirty="0"/>
            <a:t> </a:t>
          </a:r>
          <a:r>
            <a:rPr lang="en-US" sz="800" kern="1200" dirty="0" err="1"/>
            <a:t>masing</a:t>
          </a:r>
          <a:r>
            <a:rPr lang="en-US" sz="800" kern="1200" dirty="0"/>
            <a:t> PT </a:t>
          </a:r>
          <a:r>
            <a:rPr lang="en-US" sz="800" kern="1200" dirty="0" err="1"/>
            <a:t>untuk</a:t>
          </a:r>
          <a:r>
            <a:rPr lang="en-US" sz="800" kern="1200" dirty="0"/>
            <a:t> </a:t>
          </a:r>
          <a:r>
            <a:rPr lang="en-US" sz="800" kern="1200" dirty="0" err="1"/>
            <a:t>melampui</a:t>
          </a:r>
          <a:r>
            <a:rPr lang="en-US" sz="800" kern="1200" dirty="0"/>
            <a:t> SN DIKTI. Data </a:t>
          </a:r>
          <a:r>
            <a:rPr lang="en-US" sz="800" kern="1200" dirty="0" err="1"/>
            <a:t>indikator</a:t>
          </a:r>
          <a:r>
            <a:rPr lang="en-US" sz="800" kern="1200" dirty="0"/>
            <a:t> </a:t>
          </a:r>
          <a:r>
            <a:rPr lang="en-US" sz="800" kern="1200" dirty="0" err="1"/>
            <a:t>kinerja</a:t>
          </a:r>
          <a:r>
            <a:rPr lang="en-US" sz="800" kern="1200" dirty="0"/>
            <a:t> </a:t>
          </a:r>
          <a:r>
            <a:rPr lang="en-US" sz="800" kern="1200" dirty="0" err="1"/>
            <a:t>tambahan</a:t>
          </a:r>
          <a:r>
            <a:rPr lang="en-US" sz="800" kern="1200" dirty="0"/>
            <a:t> yang </a:t>
          </a:r>
          <a:r>
            <a:rPr lang="en-US" sz="800" kern="1200" dirty="0" err="1"/>
            <a:t>sahih</a:t>
          </a:r>
          <a:r>
            <a:rPr lang="en-US" sz="800" kern="1200" dirty="0"/>
            <a:t> </a:t>
          </a:r>
          <a:r>
            <a:rPr lang="en-US" sz="800" kern="1200" dirty="0" err="1"/>
            <a:t>harus</a:t>
          </a:r>
          <a:r>
            <a:rPr lang="en-US" sz="800" kern="1200" dirty="0"/>
            <a:t> </a:t>
          </a:r>
          <a:r>
            <a:rPr lang="en-US" sz="800" kern="1200" dirty="0" err="1"/>
            <a:t>diukur</a:t>
          </a:r>
          <a:r>
            <a:rPr lang="en-US" sz="800" kern="1200" dirty="0"/>
            <a:t>, </a:t>
          </a:r>
          <a:r>
            <a:rPr lang="en-US" sz="800" kern="1200" dirty="0" err="1"/>
            <a:t>dimonitor</a:t>
          </a:r>
          <a:r>
            <a:rPr lang="en-US" sz="800" kern="1200" dirty="0"/>
            <a:t>, </a:t>
          </a:r>
          <a:r>
            <a:rPr lang="en-US" sz="800" kern="1200" dirty="0" err="1"/>
            <a:t>dikaji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dianalisis</a:t>
          </a:r>
          <a:r>
            <a:rPr lang="en-US" sz="800" kern="1200" dirty="0"/>
            <a:t> </a:t>
          </a:r>
          <a:r>
            <a:rPr lang="en-US" sz="800" kern="1200" dirty="0" err="1"/>
            <a:t>untuk</a:t>
          </a:r>
          <a:r>
            <a:rPr lang="en-US" sz="800" kern="1200" dirty="0"/>
            <a:t> </a:t>
          </a:r>
          <a:r>
            <a:rPr lang="en-US" sz="800" kern="1200" dirty="0" err="1"/>
            <a:t>perbaikan</a:t>
          </a:r>
          <a:r>
            <a:rPr lang="en-US" sz="800" kern="1200" dirty="0"/>
            <a:t> </a:t>
          </a:r>
          <a:r>
            <a:rPr lang="en-US" sz="800" kern="1200" dirty="0" err="1"/>
            <a:t>berkelanjutan</a:t>
          </a:r>
          <a:r>
            <a:rPr lang="en-US" sz="800" kern="1200" dirty="0"/>
            <a:t>.</a:t>
          </a:r>
        </a:p>
      </dsp:txBody>
      <dsp:txXfrm>
        <a:off x="0" y="2670112"/>
        <a:ext cx="6411729" cy="253575"/>
      </dsp:txXfrm>
    </dsp:sp>
    <dsp:sp modelId="{D2D630EE-C109-4E93-BA07-03321C5EAE52}">
      <dsp:nvSpPr>
        <dsp:cNvPr id="0" name=""/>
        <dsp:cNvSpPr/>
      </dsp:nvSpPr>
      <dsp:spPr>
        <a:xfrm>
          <a:off x="0" y="2923687"/>
          <a:ext cx="6411729" cy="239850"/>
        </a:xfrm>
        <a:prstGeom prst="roundRect">
          <a:avLst/>
        </a:prstGeom>
        <a:solidFill>
          <a:schemeClr val="accent3">
            <a:hueOff val="1694124"/>
            <a:satOff val="62500"/>
            <a:lumOff val="-919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Evaluasi</a:t>
          </a:r>
          <a:r>
            <a:rPr lang="en-US" sz="1000" b="1" kern="1200" dirty="0"/>
            <a:t> </a:t>
          </a:r>
          <a:r>
            <a:rPr lang="en-US" sz="1000" b="1" kern="1200" dirty="0" err="1"/>
            <a:t>Capaian</a:t>
          </a:r>
          <a:r>
            <a:rPr lang="en-US" sz="1000" b="1" kern="1200" dirty="0"/>
            <a:t> </a:t>
          </a:r>
          <a:r>
            <a:rPr lang="en-US" sz="1000" b="1" kern="1200" dirty="0" err="1"/>
            <a:t>Kinerja</a:t>
          </a:r>
          <a:endParaRPr lang="en-US" sz="1000" kern="1200" dirty="0"/>
        </a:p>
      </dsp:txBody>
      <dsp:txXfrm>
        <a:off x="11709" y="2935396"/>
        <a:ext cx="6388311" cy="216432"/>
      </dsp:txXfrm>
    </dsp:sp>
    <dsp:sp modelId="{23F3AF34-2715-49E5-9F52-529EF0CC3006}">
      <dsp:nvSpPr>
        <dsp:cNvPr id="0" name=""/>
        <dsp:cNvSpPr/>
      </dsp:nvSpPr>
      <dsp:spPr>
        <a:xfrm>
          <a:off x="0" y="3163537"/>
          <a:ext cx="6411729" cy="362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analisis</a:t>
          </a:r>
          <a:r>
            <a:rPr lang="en-US" sz="800" kern="1200" dirty="0"/>
            <a:t> </a:t>
          </a:r>
          <a:r>
            <a:rPr lang="en-US" sz="800" kern="1200" dirty="0" err="1"/>
            <a:t>keberhasilan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/</a:t>
          </a:r>
          <a:r>
            <a:rPr lang="en-US" sz="800" kern="1200" dirty="0" err="1"/>
            <a:t>atau</a:t>
          </a:r>
          <a:r>
            <a:rPr lang="en-US" sz="800" kern="1200" dirty="0"/>
            <a:t> </a:t>
          </a:r>
          <a:r>
            <a:rPr lang="en-US" sz="800" kern="1200" dirty="0" err="1"/>
            <a:t>ketidakberhasilan</a:t>
          </a:r>
          <a:r>
            <a:rPr lang="en-US" sz="800" kern="1200" dirty="0"/>
            <a:t> </a:t>
          </a:r>
          <a:r>
            <a:rPr lang="en-US" sz="800" kern="1200" dirty="0" err="1"/>
            <a:t>pencapaian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 yang </a:t>
          </a:r>
          <a:r>
            <a:rPr lang="en-US" sz="800" kern="1200" dirty="0" err="1"/>
            <a:t>telah</a:t>
          </a:r>
          <a:r>
            <a:rPr lang="en-US" sz="800" kern="1200" dirty="0"/>
            <a:t> </a:t>
          </a:r>
          <a:r>
            <a:rPr lang="en-US" sz="800" kern="1200" dirty="0" err="1"/>
            <a:t>ditetapkan</a:t>
          </a:r>
          <a:r>
            <a:rPr lang="en-US" sz="800" kern="1200" dirty="0"/>
            <a:t>. </a:t>
          </a:r>
          <a:r>
            <a:rPr lang="en-US" sz="800" kern="1200" dirty="0" err="1"/>
            <a:t>Capaian</a:t>
          </a:r>
          <a:r>
            <a:rPr lang="en-US" sz="800" kern="1200" dirty="0"/>
            <a:t> </a:t>
          </a:r>
          <a:r>
            <a:rPr lang="en-US" sz="800" kern="1200" dirty="0" err="1"/>
            <a:t>kinerja</a:t>
          </a:r>
          <a:r>
            <a:rPr lang="en-US" sz="800" kern="1200" dirty="0"/>
            <a:t> </a:t>
          </a:r>
          <a:r>
            <a:rPr lang="en-US" sz="800" kern="1200" dirty="0" err="1"/>
            <a:t>harus</a:t>
          </a:r>
          <a:r>
            <a:rPr lang="en-US" sz="800" kern="1200" dirty="0"/>
            <a:t> </a:t>
          </a:r>
          <a:r>
            <a:rPr lang="en-US" sz="800" kern="1200" dirty="0" err="1"/>
            <a:t>diukur</a:t>
          </a:r>
          <a:r>
            <a:rPr lang="en-US" sz="800" kern="1200" dirty="0"/>
            <a:t> </a:t>
          </a:r>
          <a:r>
            <a:rPr lang="en-US" sz="800" kern="1200" dirty="0" err="1"/>
            <a:t>dengan</a:t>
          </a:r>
          <a:r>
            <a:rPr lang="en-US" sz="800" kern="1200" dirty="0"/>
            <a:t> </a:t>
          </a:r>
          <a:r>
            <a:rPr lang="en-US" sz="800" kern="1200" dirty="0" err="1"/>
            <a:t>metoda</a:t>
          </a:r>
          <a:r>
            <a:rPr lang="en-US" sz="800" kern="1200" dirty="0"/>
            <a:t> yang </a:t>
          </a:r>
          <a:r>
            <a:rPr lang="en-US" sz="800" kern="1200" dirty="0" err="1"/>
            <a:t>tepat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hasilnya</a:t>
          </a:r>
          <a:r>
            <a:rPr lang="en-US" sz="800" kern="1200" dirty="0"/>
            <a:t> </a:t>
          </a:r>
          <a:r>
            <a:rPr lang="en-US" sz="800" kern="1200" dirty="0" err="1"/>
            <a:t>dianalisis</a:t>
          </a:r>
          <a:r>
            <a:rPr lang="en-US" sz="800" kern="1200" dirty="0"/>
            <a:t>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dievaluasi</a:t>
          </a:r>
          <a:r>
            <a:rPr lang="en-US" sz="800" kern="1200" dirty="0"/>
            <a:t>. </a:t>
          </a:r>
          <a:r>
            <a:rPr lang="en-US" sz="800" kern="1200" dirty="0" err="1"/>
            <a:t>Analisis</a:t>
          </a:r>
          <a:r>
            <a:rPr lang="en-US" sz="800" kern="1200" dirty="0"/>
            <a:t> </a:t>
          </a:r>
          <a:r>
            <a:rPr lang="en-US" sz="800" kern="1200" dirty="0" err="1"/>
            <a:t>terhadap</a:t>
          </a:r>
          <a:r>
            <a:rPr lang="en-US" sz="800" kern="1200" dirty="0"/>
            <a:t> </a:t>
          </a:r>
          <a:r>
            <a:rPr lang="en-US" sz="800" kern="1200" dirty="0" err="1"/>
            <a:t>capaian</a:t>
          </a:r>
          <a:r>
            <a:rPr lang="en-US" sz="800" kern="1200" dirty="0"/>
            <a:t> </a:t>
          </a:r>
          <a:r>
            <a:rPr lang="en-US" sz="800" kern="1200" dirty="0" err="1"/>
            <a:t>kinerja</a:t>
          </a:r>
          <a:r>
            <a:rPr lang="en-US" sz="800" kern="1200" dirty="0"/>
            <a:t> </a:t>
          </a:r>
          <a:r>
            <a:rPr lang="en-US" sz="800" kern="1200" dirty="0" err="1"/>
            <a:t>harus</a:t>
          </a:r>
          <a:r>
            <a:rPr lang="en-US" sz="800" kern="1200" dirty="0"/>
            <a:t> </a:t>
          </a: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identifikasi</a:t>
          </a:r>
          <a:r>
            <a:rPr lang="en-US" sz="800" kern="1200" dirty="0"/>
            <a:t> </a:t>
          </a:r>
          <a:r>
            <a:rPr lang="en-US" sz="800" kern="1200" dirty="0" err="1"/>
            <a:t>akar</a:t>
          </a:r>
          <a:r>
            <a:rPr lang="en-US" sz="800" kern="1200" dirty="0"/>
            <a:t> </a:t>
          </a:r>
          <a:r>
            <a:rPr lang="en-US" sz="800" kern="1200" dirty="0" err="1"/>
            <a:t>masalah</a:t>
          </a:r>
          <a:r>
            <a:rPr lang="en-US" sz="800" kern="1200" dirty="0"/>
            <a:t>, </a:t>
          </a:r>
          <a:r>
            <a:rPr lang="en-US" sz="800" kern="1200" dirty="0" err="1"/>
            <a:t>faktor</a:t>
          </a:r>
          <a:r>
            <a:rPr lang="en-US" sz="800" kern="1200" dirty="0"/>
            <a:t> </a:t>
          </a:r>
          <a:r>
            <a:rPr lang="en-US" sz="800" kern="1200" dirty="0" err="1"/>
            <a:t>pendukung</a:t>
          </a:r>
          <a:r>
            <a:rPr lang="en-US" sz="800" kern="1200" dirty="0"/>
            <a:t> </a:t>
          </a:r>
          <a:r>
            <a:rPr lang="en-US" sz="800" kern="1200" dirty="0" err="1"/>
            <a:t>keberhasilan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faktor</a:t>
          </a:r>
          <a:r>
            <a:rPr lang="en-US" sz="800" kern="1200" dirty="0"/>
            <a:t> </a:t>
          </a:r>
          <a:r>
            <a:rPr lang="en-US" sz="800" kern="1200" dirty="0" err="1"/>
            <a:t>penghambat</a:t>
          </a:r>
          <a:r>
            <a:rPr lang="en-US" sz="800" kern="1200" dirty="0"/>
            <a:t> </a:t>
          </a:r>
          <a:r>
            <a:rPr lang="en-US" sz="800" kern="1200" dirty="0" err="1"/>
            <a:t>ketercapaian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singkat</a:t>
          </a:r>
          <a:r>
            <a:rPr lang="en-US" sz="800" kern="1200" dirty="0"/>
            <a:t> </a:t>
          </a:r>
          <a:r>
            <a:rPr lang="en-US" sz="800" kern="1200" dirty="0" err="1"/>
            <a:t>tindak</a:t>
          </a:r>
          <a:r>
            <a:rPr lang="en-US" sz="800" kern="1200" dirty="0"/>
            <a:t> </a:t>
          </a:r>
          <a:r>
            <a:rPr lang="en-US" sz="800" kern="1200" dirty="0" err="1"/>
            <a:t>lanjut</a:t>
          </a:r>
          <a:r>
            <a:rPr lang="en-US" sz="800" kern="1200" dirty="0"/>
            <a:t> yang </a:t>
          </a:r>
          <a:r>
            <a:rPr lang="en-US" sz="800" kern="1200" dirty="0" err="1"/>
            <a:t>akan</a:t>
          </a:r>
          <a:r>
            <a:rPr lang="en-US" sz="800" kern="1200" dirty="0"/>
            <a:t> </a:t>
          </a:r>
          <a:r>
            <a:rPr lang="en-US" sz="800" kern="1200" dirty="0" err="1"/>
            <a:t>dilakukan</a:t>
          </a:r>
          <a:r>
            <a:rPr lang="en-US" sz="800" kern="1200" dirty="0"/>
            <a:t> </a:t>
          </a:r>
          <a:r>
            <a:rPr lang="en-US" sz="800" kern="1200" dirty="0" err="1"/>
            <a:t>institusi</a:t>
          </a:r>
          <a:r>
            <a:rPr lang="en-US" sz="800" kern="1200" dirty="0"/>
            <a:t>.</a:t>
          </a:r>
        </a:p>
      </dsp:txBody>
      <dsp:txXfrm>
        <a:off x="0" y="3163537"/>
        <a:ext cx="6411729" cy="362250"/>
      </dsp:txXfrm>
    </dsp:sp>
    <dsp:sp modelId="{2B77AAD6-6F7A-4184-95FE-A99485CDABC4}">
      <dsp:nvSpPr>
        <dsp:cNvPr id="0" name=""/>
        <dsp:cNvSpPr/>
      </dsp:nvSpPr>
      <dsp:spPr>
        <a:xfrm>
          <a:off x="0" y="3525787"/>
          <a:ext cx="6411729" cy="239850"/>
        </a:xfrm>
        <a:prstGeom prst="roundRect">
          <a:avLst/>
        </a:prstGeom>
        <a:solidFill>
          <a:schemeClr val="accent3">
            <a:hueOff val="2032949"/>
            <a:satOff val="75000"/>
            <a:lumOff val="-1102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Penjaminan</a:t>
          </a:r>
          <a:r>
            <a:rPr lang="en-US" sz="1000" b="1" kern="1200" dirty="0"/>
            <a:t> </a:t>
          </a:r>
          <a:r>
            <a:rPr lang="en-US" sz="1000" b="1" kern="1200" dirty="0" err="1"/>
            <a:t>Mutu</a:t>
          </a:r>
          <a:r>
            <a:rPr lang="en-US" sz="1000" b="1" kern="1200" dirty="0"/>
            <a:t> </a:t>
          </a:r>
          <a:r>
            <a:rPr lang="en-US" sz="1000" b="1" kern="1200" dirty="0" err="1"/>
            <a:t>Mahasiswa</a:t>
          </a:r>
          <a:endParaRPr lang="en-US" sz="1000" kern="1200" dirty="0"/>
        </a:p>
      </dsp:txBody>
      <dsp:txXfrm>
        <a:off x="11709" y="3537496"/>
        <a:ext cx="6388311" cy="216432"/>
      </dsp:txXfrm>
    </dsp:sp>
    <dsp:sp modelId="{12D3B0C4-5A49-402C-A73C-31D49B9D651D}">
      <dsp:nvSpPr>
        <dsp:cNvPr id="0" name=""/>
        <dsp:cNvSpPr/>
      </dsp:nvSpPr>
      <dsp:spPr>
        <a:xfrm>
          <a:off x="0" y="3765637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bukti</a:t>
          </a:r>
          <a:r>
            <a:rPr lang="en-US" sz="800" kern="1200" dirty="0"/>
            <a:t> yang </a:t>
          </a:r>
          <a:r>
            <a:rPr lang="en-US" sz="800" kern="1200" dirty="0" err="1"/>
            <a:t>sahih</a:t>
          </a:r>
          <a:r>
            <a:rPr lang="en-US" sz="800" kern="1200" dirty="0"/>
            <a:t> </a:t>
          </a:r>
          <a:r>
            <a:rPr lang="en-US" sz="800" kern="1200" dirty="0" err="1"/>
            <a:t>sistem</a:t>
          </a:r>
          <a:r>
            <a:rPr lang="en-US" sz="800" kern="1200" dirty="0"/>
            <a:t> </a:t>
          </a:r>
          <a:r>
            <a:rPr lang="en-US" sz="800" kern="1200" dirty="0" err="1"/>
            <a:t>penjaminan</a:t>
          </a:r>
          <a:r>
            <a:rPr lang="en-US" sz="800" kern="1200" dirty="0"/>
            <a:t> </a:t>
          </a:r>
          <a:r>
            <a:rPr lang="en-US" sz="800" kern="1200" dirty="0" err="1"/>
            <a:t>mutu</a:t>
          </a:r>
          <a:r>
            <a:rPr lang="en-US" sz="800" kern="1200" dirty="0"/>
            <a:t> </a:t>
          </a:r>
          <a:r>
            <a:rPr lang="en-US" sz="800" kern="1200" dirty="0" err="1"/>
            <a:t>keuangan</a:t>
          </a:r>
          <a:r>
            <a:rPr lang="en-US" sz="800" kern="1200" dirty="0"/>
            <a:t>, </a:t>
          </a:r>
          <a:r>
            <a:rPr lang="en-US" sz="800" kern="1200" dirty="0" err="1"/>
            <a:t>sarana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prasarana</a:t>
          </a:r>
          <a:r>
            <a:rPr lang="en-US" sz="800" kern="1200" dirty="0"/>
            <a:t> yang </a:t>
          </a:r>
          <a:r>
            <a:rPr lang="en-US" sz="800" kern="1200" dirty="0" err="1"/>
            <a:t>ditetapkan</a:t>
          </a:r>
          <a:r>
            <a:rPr lang="en-US" sz="800" kern="1200" dirty="0"/>
            <a:t>, </a:t>
          </a:r>
          <a:r>
            <a:rPr lang="en-US" sz="800" kern="1200" dirty="0" err="1"/>
            <a:t>dilaksanakan</a:t>
          </a:r>
          <a:r>
            <a:rPr lang="en-US" sz="800" kern="1200" dirty="0"/>
            <a:t>, </a:t>
          </a:r>
          <a:r>
            <a:rPr lang="en-US" sz="800" kern="1200" dirty="0" err="1"/>
            <a:t>hasilnya</a:t>
          </a:r>
          <a:r>
            <a:rPr lang="en-US" sz="800" kern="1200" dirty="0"/>
            <a:t> </a:t>
          </a:r>
          <a:r>
            <a:rPr lang="en-US" sz="800" kern="1200" dirty="0" err="1"/>
            <a:t>dievaluasi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dikendalikan</a:t>
          </a:r>
          <a:r>
            <a:rPr lang="en-US" sz="800" kern="1200" dirty="0"/>
            <a:t>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dilakukan</a:t>
          </a:r>
          <a:r>
            <a:rPr lang="en-US" sz="800" kern="1200" dirty="0"/>
            <a:t> </a:t>
          </a:r>
          <a:r>
            <a:rPr lang="en-US" sz="800" kern="1200" dirty="0" err="1"/>
            <a:t>upaya</a:t>
          </a:r>
          <a:r>
            <a:rPr lang="en-US" sz="800" kern="1200" dirty="0"/>
            <a:t> </a:t>
          </a:r>
          <a:r>
            <a:rPr lang="en-US" sz="800" kern="1200" dirty="0" err="1"/>
            <a:t>peningkatan</a:t>
          </a:r>
          <a:r>
            <a:rPr lang="en-US" sz="800" kern="1200" dirty="0"/>
            <a:t> </a:t>
          </a:r>
          <a:r>
            <a:rPr lang="en-US" sz="800" kern="1200" dirty="0" err="1"/>
            <a:t>sesuai</a:t>
          </a:r>
          <a:r>
            <a:rPr lang="en-US" sz="800" kern="1200" dirty="0"/>
            <a:t> </a:t>
          </a:r>
          <a:r>
            <a:rPr lang="en-US" sz="800" kern="1200" dirty="0" err="1"/>
            <a:t>dengan</a:t>
          </a:r>
          <a:r>
            <a:rPr lang="en-US" sz="800" kern="1200" dirty="0"/>
            <a:t> </a:t>
          </a:r>
          <a:r>
            <a:rPr lang="en-US" sz="800" kern="1200" dirty="0" err="1"/>
            <a:t>siklus</a:t>
          </a:r>
          <a:r>
            <a:rPr lang="en-US" sz="800" kern="1200" dirty="0"/>
            <a:t> PPEPP.</a:t>
          </a:r>
        </a:p>
      </dsp:txBody>
      <dsp:txXfrm>
        <a:off x="0" y="3765637"/>
        <a:ext cx="6411729" cy="253575"/>
      </dsp:txXfrm>
    </dsp:sp>
    <dsp:sp modelId="{3A0457DA-DDB8-4110-925B-CFA3955C25B0}">
      <dsp:nvSpPr>
        <dsp:cNvPr id="0" name=""/>
        <dsp:cNvSpPr/>
      </dsp:nvSpPr>
      <dsp:spPr>
        <a:xfrm>
          <a:off x="0" y="4019212"/>
          <a:ext cx="6411729" cy="239850"/>
        </a:xfrm>
        <a:prstGeom prst="roundRect">
          <a:avLst/>
        </a:prstGeom>
        <a:solidFill>
          <a:schemeClr val="accent3">
            <a:hueOff val="2371774"/>
            <a:satOff val="87500"/>
            <a:lumOff val="-1286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Kepuasan</a:t>
          </a:r>
          <a:r>
            <a:rPr lang="en-US" sz="1000" b="1" kern="1200" dirty="0"/>
            <a:t> </a:t>
          </a:r>
          <a:r>
            <a:rPr lang="en-US" sz="1000" b="1" kern="1200" dirty="0" err="1"/>
            <a:t>Pengguna</a:t>
          </a:r>
          <a:endParaRPr lang="en-US" sz="1000" kern="1200" dirty="0"/>
        </a:p>
      </dsp:txBody>
      <dsp:txXfrm>
        <a:off x="11709" y="4030921"/>
        <a:ext cx="6388311" cy="216432"/>
      </dsp:txXfrm>
    </dsp:sp>
    <dsp:sp modelId="{5B4B98BC-F355-4510-8CCF-F032AE7AC684}">
      <dsp:nvSpPr>
        <dsp:cNvPr id="0" name=""/>
        <dsp:cNvSpPr/>
      </dsp:nvSpPr>
      <dsp:spPr>
        <a:xfrm>
          <a:off x="0" y="4259062"/>
          <a:ext cx="6411729" cy="496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sistem</a:t>
          </a:r>
          <a:r>
            <a:rPr lang="en-US" sz="800" kern="1200" dirty="0"/>
            <a:t> </a:t>
          </a:r>
          <a:r>
            <a:rPr lang="en-US" sz="800" kern="1200" dirty="0" err="1"/>
            <a:t>untuk</a:t>
          </a:r>
          <a:r>
            <a:rPr lang="en-US" sz="800" kern="1200" dirty="0"/>
            <a:t> </a:t>
          </a:r>
          <a:r>
            <a:rPr lang="en-US" sz="800" kern="1200" dirty="0" err="1"/>
            <a:t>mengukur</a:t>
          </a:r>
          <a:r>
            <a:rPr lang="en-US" sz="800" kern="1200" dirty="0"/>
            <a:t> </a:t>
          </a:r>
          <a:r>
            <a:rPr lang="en-US" sz="800" kern="1200" dirty="0" err="1"/>
            <a:t>kepuasan</a:t>
          </a:r>
          <a:r>
            <a:rPr lang="en-US" sz="800" kern="1200" dirty="0"/>
            <a:t> </a:t>
          </a:r>
          <a:r>
            <a:rPr lang="en-US" sz="800" kern="1200" dirty="0" err="1"/>
            <a:t>luaran</a:t>
          </a:r>
          <a:r>
            <a:rPr lang="en-US" sz="800" kern="1200" dirty="0"/>
            <a:t> </a:t>
          </a:r>
          <a:r>
            <a:rPr lang="en-US" sz="800" kern="1200" dirty="0" err="1"/>
            <a:t>perguruan</a:t>
          </a:r>
          <a:r>
            <a:rPr lang="en-US" sz="800" kern="1200" dirty="0"/>
            <a:t> </a:t>
          </a:r>
          <a:r>
            <a:rPr lang="en-US" sz="800" kern="1200" dirty="0" err="1"/>
            <a:t>tinggi</a:t>
          </a:r>
          <a:r>
            <a:rPr lang="en-US" sz="800" kern="1200" dirty="0"/>
            <a:t> (</a:t>
          </a:r>
          <a:r>
            <a:rPr lang="en-US" sz="800" kern="1200" dirty="0" err="1"/>
            <a:t>pengguna</a:t>
          </a:r>
          <a:r>
            <a:rPr lang="en-US" sz="800" kern="1200" dirty="0"/>
            <a:t> </a:t>
          </a:r>
          <a:r>
            <a:rPr lang="en-US" sz="800" kern="1200" dirty="0" err="1"/>
            <a:t>lulusan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mitra</a:t>
          </a:r>
          <a:r>
            <a:rPr lang="en-US" sz="800" kern="1200" dirty="0"/>
            <a:t>), </a:t>
          </a:r>
          <a:r>
            <a:rPr lang="en-US" sz="800" kern="1200" dirty="0" err="1"/>
            <a:t>termasuk</a:t>
          </a:r>
          <a:r>
            <a:rPr lang="en-US" sz="800" kern="1200" dirty="0"/>
            <a:t> </a:t>
          </a:r>
          <a:r>
            <a:rPr lang="en-US" sz="800" kern="1200" dirty="0" err="1"/>
            <a:t>kejelasan</a:t>
          </a:r>
          <a:r>
            <a:rPr lang="en-US" sz="800" kern="1200" dirty="0"/>
            <a:t> </a:t>
          </a:r>
          <a:r>
            <a:rPr lang="en-US" sz="800" kern="1200" dirty="0" err="1"/>
            <a:t>instrumen</a:t>
          </a:r>
          <a:r>
            <a:rPr lang="en-US" sz="800" kern="1200" dirty="0"/>
            <a:t> yang </a:t>
          </a:r>
          <a:r>
            <a:rPr lang="en-US" sz="800" kern="1200" dirty="0" err="1"/>
            <a:t>digunakan</a:t>
          </a:r>
          <a:r>
            <a:rPr lang="en-US" sz="800" kern="1200" dirty="0"/>
            <a:t>, </a:t>
          </a:r>
          <a:r>
            <a:rPr lang="en-US" sz="800" kern="1200" dirty="0" err="1"/>
            <a:t>pelaksanaan</a:t>
          </a:r>
          <a:r>
            <a:rPr lang="en-US" sz="800" kern="1200" dirty="0"/>
            <a:t>, </a:t>
          </a:r>
          <a:r>
            <a:rPr lang="en-US" sz="800" kern="1200" dirty="0" err="1"/>
            <a:t>perekaman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analisis</a:t>
          </a:r>
          <a:r>
            <a:rPr lang="en-US" sz="800" kern="1200" dirty="0"/>
            <a:t> </a:t>
          </a:r>
          <a:r>
            <a:rPr lang="en-US" sz="800" kern="1200" dirty="0" err="1"/>
            <a:t>datanya</a:t>
          </a:r>
          <a:r>
            <a:rPr lang="en-US" sz="800" kern="1200" dirty="0"/>
            <a:t>.</a:t>
          </a: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Ketersediaan</a:t>
          </a:r>
          <a:r>
            <a:rPr lang="en-US" sz="800" kern="1200" dirty="0"/>
            <a:t> </a:t>
          </a:r>
          <a:r>
            <a:rPr lang="en-US" sz="800" kern="1200" dirty="0" err="1"/>
            <a:t>bukti</a:t>
          </a:r>
          <a:r>
            <a:rPr lang="en-US" sz="800" kern="1200" dirty="0"/>
            <a:t> yang </a:t>
          </a:r>
          <a:r>
            <a:rPr lang="en-US" sz="800" kern="1200" dirty="0" err="1"/>
            <a:t>sahih</a:t>
          </a:r>
          <a:r>
            <a:rPr lang="en-US" sz="800" kern="1200" dirty="0"/>
            <a:t> </a:t>
          </a:r>
          <a:r>
            <a:rPr lang="en-US" sz="800" kern="1200" dirty="0" err="1"/>
            <a:t>tentang</a:t>
          </a:r>
          <a:r>
            <a:rPr lang="en-US" sz="800" kern="1200" dirty="0"/>
            <a:t> </a:t>
          </a:r>
          <a:r>
            <a:rPr lang="en-US" sz="800" kern="1200" dirty="0" err="1"/>
            <a:t>hasil</a:t>
          </a:r>
          <a:r>
            <a:rPr lang="en-US" sz="800" kern="1200" dirty="0"/>
            <a:t> </a:t>
          </a:r>
          <a:r>
            <a:rPr lang="en-US" sz="800" kern="1200" dirty="0" err="1"/>
            <a:t>pengukuran</a:t>
          </a:r>
          <a:r>
            <a:rPr lang="en-US" sz="800" kern="1200" dirty="0"/>
            <a:t> </a:t>
          </a:r>
          <a:r>
            <a:rPr lang="en-US" sz="800" kern="1200" dirty="0" err="1"/>
            <a:t>kepuasan</a:t>
          </a:r>
          <a:r>
            <a:rPr lang="en-US" sz="800" kern="1200" dirty="0"/>
            <a:t> </a:t>
          </a:r>
          <a:r>
            <a:rPr lang="en-US" sz="800" kern="1200" dirty="0" err="1"/>
            <a:t>pengguna</a:t>
          </a:r>
          <a:r>
            <a:rPr lang="en-US" sz="800" kern="1200" dirty="0"/>
            <a:t> yang </a:t>
          </a:r>
          <a:r>
            <a:rPr lang="en-US" sz="800" kern="1200" dirty="0" err="1"/>
            <a:t>dilaksanakan</a:t>
          </a:r>
          <a:r>
            <a:rPr lang="en-US" sz="800" kern="1200" dirty="0"/>
            <a:t> </a:t>
          </a:r>
          <a:r>
            <a:rPr lang="en-US" sz="800" kern="1200" dirty="0" err="1"/>
            <a:t>secara</a:t>
          </a:r>
          <a:r>
            <a:rPr lang="en-US" sz="800" kern="1200" dirty="0"/>
            <a:t> </a:t>
          </a:r>
          <a:r>
            <a:rPr lang="en-US" sz="800" kern="1200" dirty="0" err="1"/>
            <a:t>konsisten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ditindaklanjuti</a:t>
          </a:r>
          <a:r>
            <a:rPr lang="en-US" sz="800" kern="1200" dirty="0"/>
            <a:t> </a:t>
          </a:r>
          <a:r>
            <a:rPr lang="en-US" sz="800" kern="1200" dirty="0" err="1"/>
            <a:t>secara</a:t>
          </a:r>
          <a:r>
            <a:rPr lang="en-US" sz="800" kern="1200" dirty="0"/>
            <a:t> </a:t>
          </a:r>
          <a:r>
            <a:rPr lang="en-US" sz="800" kern="1200" dirty="0" err="1"/>
            <a:t>berkala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tersistem</a:t>
          </a:r>
          <a:r>
            <a:rPr lang="en-US" sz="800" kern="1200" dirty="0"/>
            <a:t>.</a:t>
          </a:r>
        </a:p>
      </dsp:txBody>
      <dsp:txXfrm>
        <a:off x="0" y="4259062"/>
        <a:ext cx="6411729" cy="496800"/>
      </dsp:txXfrm>
    </dsp:sp>
    <dsp:sp modelId="{EC187767-1E1E-44F1-B655-FC6822E2F3C7}">
      <dsp:nvSpPr>
        <dsp:cNvPr id="0" name=""/>
        <dsp:cNvSpPr/>
      </dsp:nvSpPr>
      <dsp:spPr>
        <a:xfrm>
          <a:off x="0" y="4755862"/>
          <a:ext cx="6411729" cy="239850"/>
        </a:xfrm>
        <a:prstGeom prst="roundRect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Kesimpulan</a:t>
          </a:r>
          <a:r>
            <a:rPr lang="en-US" sz="1000" b="1" kern="1200" dirty="0"/>
            <a:t> </a:t>
          </a:r>
          <a:r>
            <a:rPr lang="en-US" sz="1000" b="1" kern="1200" dirty="0" err="1"/>
            <a:t>hasil</a:t>
          </a:r>
          <a:r>
            <a:rPr lang="en-US" sz="1000" b="1" kern="1200" dirty="0"/>
            <a:t> </a:t>
          </a:r>
          <a:r>
            <a:rPr lang="en-US" sz="1000" b="1" kern="1200" dirty="0" err="1"/>
            <a:t>evaluasi</a:t>
          </a:r>
          <a:r>
            <a:rPr lang="en-US" sz="1000" b="1" kern="1200" dirty="0"/>
            <a:t> </a:t>
          </a:r>
          <a:r>
            <a:rPr lang="en-US" sz="1000" b="1" kern="1200" dirty="0" err="1"/>
            <a:t>ketercapaian</a:t>
          </a:r>
          <a:r>
            <a:rPr lang="en-US" sz="1000" b="1" kern="1200" dirty="0"/>
            <a:t> </a:t>
          </a:r>
          <a:r>
            <a:rPr lang="en-US" sz="1000" b="1" kern="1200" dirty="0" err="1"/>
            <a:t>standar</a:t>
          </a:r>
          <a:r>
            <a:rPr lang="en-US" sz="1000" b="1" kern="1200" dirty="0"/>
            <a:t> </a:t>
          </a:r>
          <a:r>
            <a:rPr lang="en-US" sz="1000" b="1" kern="1200" dirty="0" err="1"/>
            <a:t>kemahasiswaan</a:t>
          </a:r>
          <a:r>
            <a:rPr lang="en-US" sz="1000" b="1" kern="1200" dirty="0"/>
            <a:t> </a:t>
          </a:r>
          <a:r>
            <a:rPr lang="en-US" sz="1000" b="1" kern="1200" dirty="0" err="1"/>
            <a:t>serta</a:t>
          </a:r>
          <a:r>
            <a:rPr lang="en-US" sz="1000" b="1" kern="1200" dirty="0"/>
            <a:t> </a:t>
          </a:r>
          <a:r>
            <a:rPr lang="en-US" sz="1000" b="1" kern="1200" dirty="0" err="1"/>
            <a:t>tindak</a:t>
          </a:r>
          <a:r>
            <a:rPr lang="en-US" sz="1000" b="1" kern="1200" dirty="0"/>
            <a:t> </a:t>
          </a:r>
          <a:r>
            <a:rPr lang="en-US" sz="1000" b="1" kern="1200" dirty="0" err="1"/>
            <a:t>lanjut</a:t>
          </a:r>
          <a:endParaRPr lang="en-US" sz="1000" kern="1200" dirty="0"/>
        </a:p>
      </dsp:txBody>
      <dsp:txXfrm>
        <a:off x="11709" y="4767571"/>
        <a:ext cx="6388311" cy="216432"/>
      </dsp:txXfrm>
    </dsp:sp>
    <dsp:sp modelId="{C70DD2C8-ECB3-4C03-9359-C9B55E68D106}">
      <dsp:nvSpPr>
        <dsp:cNvPr id="0" name=""/>
        <dsp:cNvSpPr/>
      </dsp:nvSpPr>
      <dsp:spPr>
        <a:xfrm>
          <a:off x="0" y="4995712"/>
          <a:ext cx="6411729" cy="16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Ringkasan</a:t>
          </a:r>
          <a:r>
            <a:rPr lang="en-US" sz="800" kern="1200" dirty="0"/>
            <a:t> </a:t>
          </a:r>
          <a:r>
            <a:rPr lang="en-US" sz="800" kern="1200" dirty="0" err="1"/>
            <a:t>dari</a:t>
          </a:r>
          <a:r>
            <a:rPr lang="en-US" sz="800" kern="1200" dirty="0"/>
            <a:t>: </a:t>
          </a:r>
          <a:r>
            <a:rPr lang="en-US" sz="800" kern="1200" dirty="0" err="1"/>
            <a:t>pemosisian</a:t>
          </a:r>
          <a:r>
            <a:rPr lang="en-US" sz="800" kern="1200" dirty="0"/>
            <a:t>, </a:t>
          </a:r>
          <a:r>
            <a:rPr lang="en-US" sz="800" kern="1200" dirty="0" err="1"/>
            <a:t>masalah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akar</a:t>
          </a:r>
          <a:r>
            <a:rPr lang="en-US" sz="800" kern="1200" dirty="0"/>
            <a:t> </a:t>
          </a:r>
          <a:r>
            <a:rPr lang="en-US" sz="800" kern="1200" dirty="0" err="1"/>
            <a:t>masalah</a:t>
          </a:r>
          <a:r>
            <a:rPr lang="en-US" sz="800" kern="1200" dirty="0"/>
            <a:t>,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rencana</a:t>
          </a:r>
          <a:r>
            <a:rPr lang="en-US" sz="800" kern="1200" dirty="0"/>
            <a:t> </a:t>
          </a:r>
          <a:r>
            <a:rPr lang="en-US" sz="800" kern="1200" dirty="0" err="1"/>
            <a:t>perbaikan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pengembangan</a:t>
          </a:r>
          <a:r>
            <a:rPr lang="en-US" sz="800" kern="1200" dirty="0"/>
            <a:t> </a:t>
          </a:r>
          <a:r>
            <a:rPr lang="en-US" sz="800" kern="1200" dirty="0" err="1"/>
            <a:t>keuangan</a:t>
          </a:r>
          <a:r>
            <a:rPr lang="en-US" sz="800" kern="1200" dirty="0"/>
            <a:t>, </a:t>
          </a:r>
          <a:r>
            <a:rPr lang="en-US" sz="800" kern="1200" dirty="0" err="1"/>
            <a:t>sarana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prasarana</a:t>
          </a:r>
          <a:r>
            <a:rPr lang="en-US" sz="800" kern="1200" dirty="0"/>
            <a:t> </a:t>
          </a:r>
        </a:p>
      </dsp:txBody>
      <dsp:txXfrm>
        <a:off x="0" y="4995712"/>
        <a:ext cx="6411729" cy="16560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7597"/>
          <a:ext cx="6411729" cy="26383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Latar</a:t>
          </a:r>
          <a:r>
            <a:rPr lang="en-US" sz="1100" b="1" kern="1200" dirty="0"/>
            <a:t> </a:t>
          </a:r>
          <a:r>
            <a:rPr lang="en-US" sz="1100" b="1" kern="1200" dirty="0" err="1"/>
            <a:t>Belakang</a:t>
          </a:r>
          <a:endParaRPr lang="en-US" sz="1100" kern="1200" dirty="0"/>
        </a:p>
      </dsp:txBody>
      <dsp:txXfrm>
        <a:off x="12879" y="20476"/>
        <a:ext cx="6385971" cy="238077"/>
      </dsp:txXfrm>
    </dsp:sp>
    <dsp:sp modelId="{9DC30CB3-5443-4E4F-8798-717384E476F7}">
      <dsp:nvSpPr>
        <dsp:cNvPr id="0" name=""/>
        <dsp:cNvSpPr/>
      </dsp:nvSpPr>
      <dsp:spPr>
        <a:xfrm>
          <a:off x="0" y="271432"/>
          <a:ext cx="6411729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Mencakup</a:t>
          </a:r>
          <a:r>
            <a:rPr lang="en-US" sz="900" kern="1200" dirty="0"/>
            <a:t> </a:t>
          </a:r>
          <a:r>
            <a:rPr lang="en-US" sz="900" kern="1200" dirty="0" err="1"/>
            <a:t>latar</a:t>
          </a:r>
          <a:r>
            <a:rPr lang="en-US" sz="900" kern="1200" dirty="0"/>
            <a:t> </a:t>
          </a:r>
          <a:r>
            <a:rPr lang="en-US" sz="900" kern="1200" dirty="0" err="1"/>
            <a:t>belakang</a:t>
          </a:r>
          <a:r>
            <a:rPr lang="en-US" sz="900" kern="1200" dirty="0"/>
            <a:t>, </a:t>
          </a:r>
          <a:r>
            <a:rPr lang="en-US" sz="900" kern="1200" dirty="0" err="1"/>
            <a:t>tujuan</a:t>
          </a:r>
          <a:r>
            <a:rPr lang="en-US" sz="900" kern="1200" dirty="0"/>
            <a:t>,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rasional</a:t>
          </a:r>
          <a:r>
            <a:rPr lang="en-US" sz="900" kern="1200" dirty="0"/>
            <a:t> </a:t>
          </a:r>
          <a:r>
            <a:rPr lang="en-US" sz="900" kern="1200" dirty="0" err="1"/>
            <a:t>penetapan</a:t>
          </a:r>
          <a:r>
            <a:rPr lang="en-US" sz="900" kern="1200" dirty="0"/>
            <a:t> </a:t>
          </a:r>
          <a:r>
            <a:rPr lang="en-US" sz="900" kern="1200" dirty="0" err="1"/>
            <a:t>standar</a:t>
          </a:r>
          <a:r>
            <a:rPr lang="en-US" sz="900" kern="1200" dirty="0"/>
            <a:t> </a:t>
          </a:r>
          <a:r>
            <a:rPr lang="en-US" sz="900" kern="1200" dirty="0" err="1"/>
            <a:t>pendidikan</a:t>
          </a:r>
          <a:r>
            <a:rPr lang="en-US" sz="900" kern="1200" dirty="0"/>
            <a:t> </a:t>
          </a:r>
          <a:r>
            <a:rPr lang="en-US" sz="900" kern="1200" dirty="0" err="1"/>
            <a:t>tinggi</a:t>
          </a:r>
          <a:r>
            <a:rPr lang="en-US" sz="900" kern="1200" dirty="0"/>
            <a:t> </a:t>
          </a:r>
          <a:r>
            <a:rPr lang="en-US" sz="900" kern="1200" dirty="0" err="1"/>
            <a:t>terkait</a:t>
          </a:r>
          <a:r>
            <a:rPr lang="en-US" sz="900" kern="1200" dirty="0"/>
            <a:t> </a:t>
          </a:r>
          <a:r>
            <a:rPr lang="en-US" sz="900" kern="1200" dirty="0" err="1"/>
            <a:t>pendidikan</a:t>
          </a:r>
          <a:r>
            <a:rPr lang="en-US" sz="900" kern="1200" dirty="0"/>
            <a:t> yang </a:t>
          </a:r>
          <a:r>
            <a:rPr lang="en-US" sz="900" kern="1200" dirty="0" err="1"/>
            <a:t>mencakup</a:t>
          </a:r>
          <a:r>
            <a:rPr lang="en-US" sz="900" kern="1200" dirty="0"/>
            <a:t> </a:t>
          </a:r>
          <a:r>
            <a:rPr lang="en-US" sz="900" kern="1200" dirty="0" err="1"/>
            <a:t>kurikulum</a:t>
          </a:r>
          <a:r>
            <a:rPr lang="en-US" sz="900" kern="1200" dirty="0"/>
            <a:t>, </a:t>
          </a:r>
          <a:r>
            <a:rPr lang="en-US" sz="900" kern="1200" dirty="0" err="1"/>
            <a:t>pembelajaran</a:t>
          </a:r>
          <a:r>
            <a:rPr lang="en-US" sz="900" kern="1200" dirty="0"/>
            <a:t>, </a:t>
          </a:r>
          <a:r>
            <a:rPr lang="en-US" sz="900" kern="1200" dirty="0" err="1"/>
            <a:t>integrasi</a:t>
          </a:r>
          <a:r>
            <a:rPr lang="en-US" sz="900" kern="1200" dirty="0"/>
            <a:t> </a:t>
          </a:r>
          <a:r>
            <a:rPr lang="en-US" sz="900" kern="1200" dirty="0" err="1"/>
            <a:t>kegiatan</a:t>
          </a:r>
          <a:r>
            <a:rPr lang="en-US" sz="900" kern="1200" dirty="0"/>
            <a:t> </a:t>
          </a:r>
          <a:r>
            <a:rPr lang="en-US" sz="900" kern="1200" dirty="0" err="1"/>
            <a:t>penelitian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PkM</a:t>
          </a:r>
          <a:r>
            <a:rPr lang="en-US" sz="900" kern="1200" dirty="0"/>
            <a:t> </a:t>
          </a:r>
          <a:r>
            <a:rPr lang="en-US" sz="900" kern="1200" dirty="0" err="1"/>
            <a:t>dalam</a:t>
          </a:r>
          <a:r>
            <a:rPr lang="en-US" sz="900" kern="1200" dirty="0"/>
            <a:t> </a:t>
          </a:r>
          <a:r>
            <a:rPr lang="en-US" sz="900" kern="1200" dirty="0" err="1"/>
            <a:t>pembelajaran</a:t>
          </a:r>
          <a:r>
            <a:rPr lang="en-US" sz="900" kern="1200" dirty="0"/>
            <a:t>,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suasana</a:t>
          </a:r>
          <a:r>
            <a:rPr lang="en-US" sz="900" kern="1200" dirty="0"/>
            <a:t> </a:t>
          </a:r>
          <a:r>
            <a:rPr lang="en-US" sz="900" kern="1200" dirty="0" err="1"/>
            <a:t>akademik</a:t>
          </a:r>
          <a:r>
            <a:rPr lang="en-US" sz="900" kern="1200" dirty="0"/>
            <a:t>.</a:t>
          </a:r>
          <a:endParaRPr lang="en-US" sz="900" b="0" kern="1200" dirty="0">
            <a:latin typeface="+mn-lt"/>
          </a:endParaRPr>
        </a:p>
      </dsp:txBody>
      <dsp:txXfrm>
        <a:off x="0" y="271432"/>
        <a:ext cx="6411729" cy="284625"/>
      </dsp:txXfrm>
    </dsp:sp>
    <dsp:sp modelId="{BB10665E-3681-48AF-8D13-2B8A0C41A91D}">
      <dsp:nvSpPr>
        <dsp:cNvPr id="0" name=""/>
        <dsp:cNvSpPr/>
      </dsp:nvSpPr>
      <dsp:spPr>
        <a:xfrm>
          <a:off x="0" y="556057"/>
          <a:ext cx="6411729" cy="263835"/>
        </a:xfrm>
        <a:prstGeom prst="roundRect">
          <a:avLst/>
        </a:prstGeom>
        <a:solidFill>
          <a:schemeClr val="accent3">
            <a:hueOff val="338825"/>
            <a:satOff val="12500"/>
            <a:lumOff val="-183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Kebijakan</a:t>
          </a:r>
          <a:endParaRPr lang="en-US" sz="1100" kern="1200" dirty="0"/>
        </a:p>
      </dsp:txBody>
      <dsp:txXfrm>
        <a:off x="12879" y="568936"/>
        <a:ext cx="6385971" cy="238077"/>
      </dsp:txXfrm>
    </dsp:sp>
    <dsp:sp modelId="{B743F4D8-190D-4A42-998B-34D5037B107C}">
      <dsp:nvSpPr>
        <dsp:cNvPr id="0" name=""/>
        <dsp:cNvSpPr/>
      </dsp:nvSpPr>
      <dsp:spPr>
        <a:xfrm>
          <a:off x="0" y="819892"/>
          <a:ext cx="6411729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Deskripsi</a:t>
          </a:r>
          <a:r>
            <a:rPr lang="en-US" sz="900" kern="1200" dirty="0"/>
            <a:t> </a:t>
          </a:r>
          <a:r>
            <a:rPr lang="en-US" sz="900" kern="1200" dirty="0" err="1"/>
            <a:t>dokumen</a:t>
          </a:r>
          <a:r>
            <a:rPr lang="en-US" sz="900" kern="1200" dirty="0"/>
            <a:t> formal </a:t>
          </a:r>
          <a:r>
            <a:rPr lang="en-US" sz="900" kern="1200" dirty="0" err="1"/>
            <a:t>kebijakan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panduan</a:t>
          </a:r>
          <a:r>
            <a:rPr lang="en-US" sz="900" kern="1200" dirty="0"/>
            <a:t> </a:t>
          </a:r>
          <a:r>
            <a:rPr lang="en-US" sz="900" kern="1200" dirty="0" err="1"/>
            <a:t>pendidikan</a:t>
          </a:r>
          <a:r>
            <a:rPr lang="en-US" sz="900" kern="1200" dirty="0"/>
            <a:t> yang </a:t>
          </a:r>
          <a:r>
            <a:rPr lang="en-US" sz="900" kern="1200" dirty="0" err="1"/>
            <a:t>mencakup</a:t>
          </a:r>
          <a:r>
            <a:rPr lang="en-US" sz="900" kern="1200" dirty="0"/>
            <a:t> </a:t>
          </a:r>
          <a:r>
            <a:rPr lang="en-US" sz="900" kern="1200" dirty="0" err="1"/>
            <a:t>tujuan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sasaran</a:t>
          </a:r>
          <a:r>
            <a:rPr lang="en-US" sz="900" kern="1200" dirty="0"/>
            <a:t> </a:t>
          </a:r>
          <a:r>
            <a:rPr lang="en-US" sz="900" kern="1200" dirty="0" err="1"/>
            <a:t>pendidikan</a:t>
          </a:r>
          <a:r>
            <a:rPr lang="en-US" sz="900" kern="1200" dirty="0"/>
            <a:t>, </a:t>
          </a:r>
          <a:r>
            <a:rPr lang="en-US" sz="900" kern="1200" dirty="0" err="1"/>
            <a:t>strategi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metode</a:t>
          </a:r>
          <a:r>
            <a:rPr lang="en-US" sz="900" kern="1200" dirty="0"/>
            <a:t> </a:t>
          </a:r>
          <a:r>
            <a:rPr lang="en-US" sz="900" kern="1200" dirty="0" err="1"/>
            <a:t>untuk</a:t>
          </a:r>
          <a:r>
            <a:rPr lang="en-US" sz="900" kern="1200" dirty="0"/>
            <a:t> </a:t>
          </a:r>
          <a:r>
            <a:rPr lang="en-US" sz="900" kern="1200" dirty="0" err="1"/>
            <a:t>mencapainya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instrumen</a:t>
          </a:r>
          <a:r>
            <a:rPr lang="en-US" sz="900" kern="1200" dirty="0"/>
            <a:t> </a:t>
          </a:r>
          <a:r>
            <a:rPr lang="en-US" sz="900" kern="1200" dirty="0" err="1"/>
            <a:t>atau</a:t>
          </a:r>
          <a:r>
            <a:rPr lang="en-US" sz="900" kern="1200" dirty="0"/>
            <a:t> </a:t>
          </a:r>
          <a:r>
            <a:rPr lang="en-US" sz="900" kern="1200" dirty="0" err="1"/>
            <a:t>cara</a:t>
          </a:r>
          <a:r>
            <a:rPr lang="en-US" sz="900" kern="1200" dirty="0"/>
            <a:t> </a:t>
          </a:r>
          <a:r>
            <a:rPr lang="en-US" sz="900" kern="1200" dirty="0" err="1"/>
            <a:t>untuk</a:t>
          </a:r>
          <a:r>
            <a:rPr lang="en-US" sz="900" kern="1200" dirty="0"/>
            <a:t> </a:t>
          </a:r>
          <a:r>
            <a:rPr lang="en-US" sz="900" kern="1200" dirty="0" err="1"/>
            <a:t>mengukur</a:t>
          </a:r>
          <a:r>
            <a:rPr lang="en-US" sz="900" kern="1200" dirty="0"/>
            <a:t> </a:t>
          </a:r>
          <a:r>
            <a:rPr lang="en-US" sz="900" kern="1200" dirty="0" err="1"/>
            <a:t>efektivitasnya</a:t>
          </a:r>
          <a:r>
            <a:rPr lang="en-US" sz="900" kern="1200" dirty="0"/>
            <a:t>.</a:t>
          </a:r>
        </a:p>
      </dsp:txBody>
      <dsp:txXfrm>
        <a:off x="0" y="819892"/>
        <a:ext cx="6411729" cy="284625"/>
      </dsp:txXfrm>
    </dsp:sp>
    <dsp:sp modelId="{0C6250E1-16C7-4468-9673-D02DD1169685}">
      <dsp:nvSpPr>
        <dsp:cNvPr id="0" name=""/>
        <dsp:cNvSpPr/>
      </dsp:nvSpPr>
      <dsp:spPr>
        <a:xfrm>
          <a:off x="0" y="1104517"/>
          <a:ext cx="6411729" cy="263835"/>
        </a:xfrm>
        <a:prstGeom prst="roundRect">
          <a:avLst/>
        </a:prstGeom>
        <a:solidFill>
          <a:schemeClr val="accent3">
            <a:hueOff val="677650"/>
            <a:satOff val="25000"/>
            <a:lumOff val="-36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 err="1"/>
            <a:t>Mekanisme</a:t>
          </a:r>
          <a:r>
            <a:rPr lang="en-US" sz="900" b="1" kern="1200" dirty="0"/>
            <a:t> </a:t>
          </a:r>
          <a:r>
            <a:rPr lang="en-US" sz="900" b="1" kern="1200" dirty="0" err="1"/>
            <a:t>Penetapan</a:t>
          </a:r>
          <a:r>
            <a:rPr lang="en-US" sz="900" b="1" kern="1200" dirty="0"/>
            <a:t> </a:t>
          </a:r>
          <a:r>
            <a:rPr lang="en-US" sz="900" b="1" kern="1200" dirty="0" err="1"/>
            <a:t>dan</a:t>
          </a:r>
          <a:r>
            <a:rPr lang="en-US" sz="900" b="1" kern="1200" dirty="0"/>
            <a:t> </a:t>
          </a:r>
          <a:r>
            <a:rPr lang="en-US" sz="900" b="1" kern="1200" dirty="0" err="1"/>
            <a:t>Strategi</a:t>
          </a:r>
          <a:r>
            <a:rPr lang="en-US" sz="900" b="1" kern="1200" dirty="0"/>
            <a:t> </a:t>
          </a:r>
          <a:r>
            <a:rPr lang="en-US" sz="900" b="1" kern="1200" dirty="0" err="1"/>
            <a:t>Pencapaian</a:t>
          </a:r>
          <a:r>
            <a:rPr lang="en-US" sz="900" b="1" kern="1200" dirty="0"/>
            <a:t> </a:t>
          </a:r>
          <a:r>
            <a:rPr lang="en-US" sz="900" b="1" kern="1200" dirty="0" err="1"/>
            <a:t>Standar</a:t>
          </a:r>
          <a:endParaRPr lang="en-US" sz="900" kern="1200" dirty="0"/>
        </a:p>
      </dsp:txBody>
      <dsp:txXfrm>
        <a:off x="12879" y="1117396"/>
        <a:ext cx="6385971" cy="238077"/>
      </dsp:txXfrm>
    </dsp:sp>
    <dsp:sp modelId="{7438BCAD-2F7D-41A1-8E95-AE8439AF2BF6}">
      <dsp:nvSpPr>
        <dsp:cNvPr id="0" name=""/>
        <dsp:cNvSpPr/>
      </dsp:nvSpPr>
      <dsp:spPr>
        <a:xfrm>
          <a:off x="0" y="1368352"/>
          <a:ext cx="6411729" cy="4098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Mekanisme</a:t>
          </a:r>
          <a:r>
            <a:rPr lang="en-US" sz="900" kern="1200" dirty="0"/>
            <a:t> </a:t>
          </a:r>
          <a:r>
            <a:rPr lang="en-US" sz="900" kern="1200" dirty="0" err="1"/>
            <a:t>penetapan</a:t>
          </a:r>
          <a:r>
            <a:rPr lang="en-US" sz="900" kern="1200" dirty="0"/>
            <a:t> </a:t>
          </a:r>
          <a:r>
            <a:rPr lang="en-US" sz="900" kern="1200" dirty="0" err="1"/>
            <a:t>standar</a:t>
          </a:r>
          <a:r>
            <a:rPr lang="en-US" sz="900" kern="1200" dirty="0"/>
            <a:t> </a:t>
          </a:r>
          <a:r>
            <a:rPr lang="en-US" sz="900" kern="1200" dirty="0" err="1"/>
            <a:t>pendidikan</a:t>
          </a:r>
          <a:r>
            <a:rPr lang="en-US" sz="900" kern="1200" dirty="0"/>
            <a:t> di PT yang </a:t>
          </a:r>
          <a:r>
            <a:rPr lang="en-US" sz="900" kern="1200" dirty="0" err="1"/>
            <a:t>mencakup</a:t>
          </a:r>
          <a:r>
            <a:rPr lang="en-US" sz="900" kern="1200" dirty="0"/>
            <a:t> </a:t>
          </a:r>
          <a:r>
            <a:rPr lang="en-US" sz="900" kern="1200" dirty="0" err="1"/>
            <a:t>isi</a:t>
          </a:r>
          <a:r>
            <a:rPr lang="en-US" sz="900" kern="1200" dirty="0"/>
            <a:t> </a:t>
          </a:r>
          <a:r>
            <a:rPr lang="en-US" sz="900" kern="1200" dirty="0" err="1"/>
            <a:t>pembelajaran</a:t>
          </a:r>
          <a:r>
            <a:rPr lang="en-US" sz="900" kern="1200" dirty="0"/>
            <a:t> (</a:t>
          </a:r>
          <a:r>
            <a:rPr lang="en-US" sz="900" kern="1200" dirty="0" err="1"/>
            <a:t>kurikulum</a:t>
          </a:r>
          <a:r>
            <a:rPr lang="en-US" sz="900" kern="1200" dirty="0"/>
            <a:t>), proses </a:t>
          </a:r>
          <a:r>
            <a:rPr lang="en-US" sz="900" kern="1200" dirty="0" err="1"/>
            <a:t>pembelajaran</a:t>
          </a:r>
          <a:r>
            <a:rPr lang="en-US" sz="900" kern="1200" dirty="0"/>
            <a:t> (</a:t>
          </a:r>
          <a:r>
            <a:rPr lang="en-US" sz="900" kern="1200" dirty="0" err="1"/>
            <a:t>pembelajaran</a:t>
          </a:r>
          <a:r>
            <a:rPr lang="en-US" sz="900" kern="1200" dirty="0"/>
            <a:t>, </a:t>
          </a:r>
          <a:r>
            <a:rPr lang="en-US" sz="900" kern="1200" dirty="0" err="1"/>
            <a:t>suasana</a:t>
          </a:r>
          <a:r>
            <a:rPr lang="en-US" sz="900" kern="1200" dirty="0"/>
            <a:t> </a:t>
          </a:r>
          <a:r>
            <a:rPr lang="en-US" sz="900" kern="1200" dirty="0" err="1"/>
            <a:t>akademik</a:t>
          </a:r>
          <a:r>
            <a:rPr lang="en-US" sz="900" kern="1200" dirty="0"/>
            <a:t>, </a:t>
          </a:r>
          <a:r>
            <a:rPr lang="en-US" sz="900" kern="1200" dirty="0" err="1"/>
            <a:t>integrasi</a:t>
          </a:r>
          <a:r>
            <a:rPr lang="en-US" sz="900" kern="1200" dirty="0"/>
            <a:t> </a:t>
          </a:r>
          <a:r>
            <a:rPr lang="en-US" sz="900" kern="1200" dirty="0" err="1"/>
            <a:t>penelitian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PkM</a:t>
          </a:r>
          <a:r>
            <a:rPr lang="en-US" sz="900" kern="1200" dirty="0"/>
            <a:t> </a:t>
          </a:r>
          <a:r>
            <a:rPr lang="en-US" sz="900" kern="1200" dirty="0" err="1"/>
            <a:t>dalam</a:t>
          </a:r>
          <a:r>
            <a:rPr lang="en-US" sz="900" kern="1200" dirty="0"/>
            <a:t> </a:t>
          </a:r>
          <a:r>
            <a:rPr lang="en-US" sz="900" kern="1200" dirty="0" err="1"/>
            <a:t>pembelajaran</a:t>
          </a:r>
          <a:r>
            <a:rPr lang="en-US" sz="900" kern="1200" dirty="0"/>
            <a:t>),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penilaian</a:t>
          </a:r>
          <a:r>
            <a:rPr lang="en-US" sz="900" kern="1200" dirty="0"/>
            <a:t> </a:t>
          </a:r>
          <a:r>
            <a:rPr lang="en-US" sz="900" kern="1200" dirty="0" err="1"/>
            <a:t>pembelajaran</a:t>
          </a:r>
          <a:r>
            <a:rPr lang="en-US" sz="900" kern="1200" dirty="0"/>
            <a:t> yang </a:t>
          </a:r>
          <a:r>
            <a:rPr lang="en-US" sz="900" kern="1200" dirty="0" err="1"/>
            <a:t>memenuhi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/</a:t>
          </a:r>
          <a:r>
            <a:rPr lang="en-US" sz="900" kern="1200" dirty="0" err="1"/>
            <a:t>atau</a:t>
          </a:r>
          <a:r>
            <a:rPr lang="en-US" sz="900" kern="1200" dirty="0"/>
            <a:t> </a:t>
          </a:r>
          <a:r>
            <a:rPr lang="en-US" sz="900" kern="1200" dirty="0" err="1"/>
            <a:t>melampaui</a:t>
          </a:r>
          <a:r>
            <a:rPr lang="en-US" sz="900" kern="1200" dirty="0"/>
            <a:t> SN DIKTI. </a:t>
          </a:r>
        </a:p>
      </dsp:txBody>
      <dsp:txXfrm>
        <a:off x="0" y="1368352"/>
        <a:ext cx="6411729" cy="409860"/>
      </dsp:txXfrm>
    </dsp:sp>
    <dsp:sp modelId="{D6978E3E-6F50-4722-857B-924D7D7BF191}">
      <dsp:nvSpPr>
        <dsp:cNvPr id="0" name=""/>
        <dsp:cNvSpPr/>
      </dsp:nvSpPr>
      <dsp:spPr>
        <a:xfrm>
          <a:off x="0" y="1778212"/>
          <a:ext cx="6411729" cy="263835"/>
        </a:xfrm>
        <a:prstGeom prst="roundRect">
          <a:avLst/>
        </a:prstGeom>
        <a:solidFill>
          <a:schemeClr val="accent3">
            <a:hueOff val="1016475"/>
            <a:satOff val="37500"/>
            <a:lumOff val="-551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Indikator</a:t>
          </a:r>
          <a:r>
            <a:rPr lang="en-US" sz="1100" b="1" kern="1200" dirty="0"/>
            <a:t> </a:t>
          </a:r>
          <a:r>
            <a:rPr lang="en-US" sz="1100" b="1" kern="1200" dirty="0" err="1"/>
            <a:t>Kinerja</a:t>
          </a:r>
          <a:r>
            <a:rPr lang="en-US" sz="1100" b="1" kern="1200" dirty="0"/>
            <a:t> </a:t>
          </a:r>
          <a:r>
            <a:rPr lang="en-US" sz="1100" b="1" kern="1200" dirty="0" err="1"/>
            <a:t>Utama</a:t>
          </a:r>
          <a:endParaRPr lang="en-US" sz="1100" kern="1200" dirty="0"/>
        </a:p>
      </dsp:txBody>
      <dsp:txXfrm>
        <a:off x="12879" y="1791091"/>
        <a:ext cx="6385971" cy="238077"/>
      </dsp:txXfrm>
    </dsp:sp>
    <dsp:sp modelId="{F7AFCEDC-DACF-487F-B7ED-E0728F7D7B31}">
      <dsp:nvSpPr>
        <dsp:cNvPr id="0" name=""/>
        <dsp:cNvSpPr/>
      </dsp:nvSpPr>
      <dsp:spPr>
        <a:xfrm>
          <a:off x="0" y="2042047"/>
          <a:ext cx="6411729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b="1" kern="1200" dirty="0" err="1"/>
            <a:t>Kurikulum</a:t>
          </a:r>
          <a:r>
            <a:rPr lang="en-US" sz="900" b="1" kern="1200" dirty="0"/>
            <a:t>, </a:t>
          </a:r>
          <a:r>
            <a:rPr lang="en-US" sz="900" b="1" kern="1200" dirty="0" err="1"/>
            <a:t>Pembelajaran</a:t>
          </a:r>
          <a:r>
            <a:rPr lang="en-US" sz="900" b="1" kern="1200" dirty="0"/>
            <a:t>, </a:t>
          </a:r>
          <a:r>
            <a:rPr lang="en-US" sz="900" b="1" kern="1200" dirty="0" err="1"/>
            <a:t>Layanan</a:t>
          </a:r>
          <a:r>
            <a:rPr lang="en-US" sz="900" b="1" kern="1200" dirty="0"/>
            <a:t> </a:t>
          </a:r>
          <a:r>
            <a:rPr lang="en-US" sz="900" b="1" kern="1200" dirty="0" err="1"/>
            <a:t>kepada</a:t>
          </a:r>
          <a:r>
            <a:rPr lang="en-US" sz="900" b="1" kern="1200" dirty="0"/>
            <a:t> </a:t>
          </a:r>
          <a:r>
            <a:rPr lang="en-US" sz="900" b="1" kern="1200" dirty="0" err="1"/>
            <a:t>Mahasiswa</a:t>
          </a:r>
          <a:r>
            <a:rPr lang="en-US" sz="900" b="1" kern="1200" dirty="0"/>
            <a:t>, </a:t>
          </a:r>
          <a:r>
            <a:rPr lang="en-US" sz="900" b="1" kern="1200" dirty="0" err="1"/>
            <a:t>Integrasi</a:t>
          </a:r>
          <a:r>
            <a:rPr lang="en-US" sz="900" b="1" kern="1200" dirty="0"/>
            <a:t> </a:t>
          </a:r>
          <a:r>
            <a:rPr lang="en-US" sz="900" b="1" kern="1200" dirty="0" err="1"/>
            <a:t>kegiatan</a:t>
          </a:r>
          <a:r>
            <a:rPr lang="en-US" sz="900" b="1" kern="1200" dirty="0"/>
            <a:t> </a:t>
          </a:r>
          <a:r>
            <a:rPr lang="en-US" sz="900" b="1" kern="1200" dirty="0" err="1"/>
            <a:t>penelitian</a:t>
          </a:r>
          <a:r>
            <a:rPr lang="en-US" sz="900" b="1" kern="1200" dirty="0"/>
            <a:t> </a:t>
          </a:r>
          <a:r>
            <a:rPr lang="en-US" sz="900" b="1" kern="1200" dirty="0" err="1"/>
            <a:t>dan</a:t>
          </a:r>
          <a:r>
            <a:rPr lang="en-US" sz="900" b="1" kern="1200" dirty="0"/>
            <a:t> </a:t>
          </a:r>
          <a:r>
            <a:rPr lang="en-US" sz="900" b="1" kern="1200" dirty="0" err="1"/>
            <a:t>PkM</a:t>
          </a:r>
          <a:r>
            <a:rPr lang="en-US" sz="900" b="1" kern="1200" dirty="0"/>
            <a:t> </a:t>
          </a:r>
          <a:r>
            <a:rPr lang="en-US" sz="900" b="1" kern="1200" dirty="0" err="1"/>
            <a:t>dalam</a:t>
          </a:r>
          <a:r>
            <a:rPr lang="en-US" sz="900" b="1" kern="1200" dirty="0"/>
            <a:t> </a:t>
          </a:r>
          <a:r>
            <a:rPr lang="en-US" sz="900" b="1" kern="1200" dirty="0" err="1"/>
            <a:t>pembelajaran</a:t>
          </a:r>
          <a:r>
            <a:rPr lang="en-US" sz="900" b="1" kern="1200" dirty="0"/>
            <a:t>, </a:t>
          </a:r>
          <a:r>
            <a:rPr lang="en-US" sz="900" b="1" kern="1200" dirty="0" err="1"/>
            <a:t>dan</a:t>
          </a:r>
          <a:r>
            <a:rPr lang="en-US" sz="900" b="1" kern="1200" dirty="0"/>
            <a:t> </a:t>
          </a:r>
          <a:r>
            <a:rPr lang="en-US" sz="900" b="1" kern="1200" dirty="0" err="1"/>
            <a:t>Suasana</a:t>
          </a:r>
          <a:r>
            <a:rPr lang="en-US" sz="900" b="1" kern="1200" dirty="0"/>
            <a:t> </a:t>
          </a:r>
          <a:r>
            <a:rPr lang="en-US" sz="900" b="1" kern="1200" dirty="0" err="1"/>
            <a:t>akademik</a:t>
          </a:r>
          <a:r>
            <a:rPr lang="en-US" sz="900" b="1" kern="1200" dirty="0"/>
            <a:t>. </a:t>
          </a:r>
          <a:endParaRPr lang="en-US" sz="900" kern="1200" dirty="0"/>
        </a:p>
      </dsp:txBody>
      <dsp:txXfrm>
        <a:off x="0" y="2042047"/>
        <a:ext cx="6411729" cy="284625"/>
      </dsp:txXfrm>
    </dsp:sp>
    <dsp:sp modelId="{2DEDA631-A163-4BBA-9953-02E40868F95B}">
      <dsp:nvSpPr>
        <dsp:cNvPr id="0" name=""/>
        <dsp:cNvSpPr/>
      </dsp:nvSpPr>
      <dsp:spPr>
        <a:xfrm>
          <a:off x="0" y="2322761"/>
          <a:ext cx="6411729" cy="263835"/>
        </a:xfrm>
        <a:prstGeom prst="roundRect">
          <a:avLst/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Indikator</a:t>
          </a:r>
          <a:r>
            <a:rPr lang="en-US" sz="1100" b="1" kern="1200" dirty="0"/>
            <a:t> </a:t>
          </a:r>
          <a:r>
            <a:rPr lang="en-US" sz="1100" b="1" kern="1200" dirty="0" err="1"/>
            <a:t>Kinerja</a:t>
          </a:r>
          <a:r>
            <a:rPr lang="en-US" sz="1100" b="1" kern="1200" dirty="0"/>
            <a:t> </a:t>
          </a:r>
          <a:r>
            <a:rPr lang="en-US" sz="1100" b="1" kern="1200" dirty="0" err="1"/>
            <a:t>Tambahan</a:t>
          </a:r>
          <a:endParaRPr lang="en-US" sz="1100" kern="1200" dirty="0"/>
        </a:p>
      </dsp:txBody>
      <dsp:txXfrm>
        <a:off x="12879" y="2335640"/>
        <a:ext cx="6385971" cy="238077"/>
      </dsp:txXfrm>
    </dsp:sp>
    <dsp:sp modelId="{A730551C-AD14-47EA-8567-2FF41910E193}">
      <dsp:nvSpPr>
        <dsp:cNvPr id="0" name=""/>
        <dsp:cNvSpPr/>
      </dsp:nvSpPr>
      <dsp:spPr>
        <a:xfrm>
          <a:off x="0" y="2590507"/>
          <a:ext cx="6411729" cy="182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Adalah</a:t>
          </a:r>
          <a:r>
            <a:rPr lang="en-US" sz="900" kern="1200" dirty="0"/>
            <a:t> </a:t>
          </a:r>
          <a:r>
            <a:rPr lang="en-US" sz="900" kern="1200" dirty="0" err="1"/>
            <a:t>indikator</a:t>
          </a:r>
          <a:r>
            <a:rPr lang="en-US" sz="900" kern="1200" dirty="0"/>
            <a:t> proses </a:t>
          </a:r>
          <a:r>
            <a:rPr lang="en-US" sz="900" kern="1200" dirty="0" err="1"/>
            <a:t>pendidikan</a:t>
          </a:r>
          <a:r>
            <a:rPr lang="en-US" sz="900" kern="1200" dirty="0"/>
            <a:t> lain yang </a:t>
          </a:r>
          <a:r>
            <a:rPr lang="en-US" sz="900" kern="1200" dirty="0" err="1"/>
            <a:t>ditetapkan</a:t>
          </a:r>
          <a:r>
            <a:rPr lang="en-US" sz="900" kern="1200" dirty="0"/>
            <a:t> </a:t>
          </a:r>
          <a:r>
            <a:rPr lang="en-US" sz="900" kern="1200" dirty="0" err="1"/>
            <a:t>oleh</a:t>
          </a:r>
          <a:r>
            <a:rPr lang="en-US" sz="900" kern="1200" dirty="0"/>
            <a:t> </a:t>
          </a:r>
          <a:r>
            <a:rPr lang="en-US" sz="900" kern="1200" dirty="0" err="1"/>
            <a:t>masing</a:t>
          </a:r>
          <a:r>
            <a:rPr lang="en-US" sz="900" kern="1200" dirty="0"/>
            <a:t> </a:t>
          </a:r>
          <a:r>
            <a:rPr lang="en-US" sz="900" kern="1200" dirty="0" err="1"/>
            <a:t>masing</a:t>
          </a:r>
          <a:r>
            <a:rPr lang="en-US" sz="900" kern="1200" dirty="0"/>
            <a:t> </a:t>
          </a:r>
          <a:r>
            <a:rPr lang="en-US" sz="900" kern="1200" dirty="0" err="1"/>
            <a:t>perguruan</a:t>
          </a:r>
          <a:r>
            <a:rPr lang="en-US" sz="900" kern="1200" dirty="0"/>
            <a:t> </a:t>
          </a:r>
          <a:r>
            <a:rPr lang="en-US" sz="900" kern="1200" dirty="0" err="1"/>
            <a:t>tinggi</a:t>
          </a:r>
          <a:r>
            <a:rPr lang="en-US" sz="900" kern="1200" dirty="0"/>
            <a:t> </a:t>
          </a:r>
          <a:r>
            <a:rPr lang="en-US" sz="900" kern="1200" dirty="0" err="1"/>
            <a:t>untuk</a:t>
          </a:r>
          <a:r>
            <a:rPr lang="en-US" sz="900" kern="1200" dirty="0"/>
            <a:t> </a:t>
          </a:r>
          <a:r>
            <a:rPr lang="en-US" sz="900" kern="1200" dirty="0" err="1"/>
            <a:t>melampui</a:t>
          </a:r>
          <a:r>
            <a:rPr lang="en-US" sz="900" kern="1200" dirty="0"/>
            <a:t> SN DIKTI. </a:t>
          </a:r>
        </a:p>
      </dsp:txBody>
      <dsp:txXfrm>
        <a:off x="0" y="2590507"/>
        <a:ext cx="6411729" cy="182160"/>
      </dsp:txXfrm>
    </dsp:sp>
    <dsp:sp modelId="{D2D630EE-C109-4E93-BA07-03321C5EAE52}">
      <dsp:nvSpPr>
        <dsp:cNvPr id="0" name=""/>
        <dsp:cNvSpPr/>
      </dsp:nvSpPr>
      <dsp:spPr>
        <a:xfrm>
          <a:off x="0" y="2772667"/>
          <a:ext cx="6411729" cy="263835"/>
        </a:xfrm>
        <a:prstGeom prst="roundRect">
          <a:avLst/>
        </a:prstGeom>
        <a:solidFill>
          <a:schemeClr val="accent3">
            <a:hueOff val="1694124"/>
            <a:satOff val="62500"/>
            <a:lumOff val="-919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Evaluasi</a:t>
          </a:r>
          <a:r>
            <a:rPr lang="en-US" sz="1100" b="1" kern="1200" dirty="0"/>
            <a:t> </a:t>
          </a:r>
          <a:r>
            <a:rPr lang="en-US" sz="1100" b="1" kern="1200" dirty="0" err="1"/>
            <a:t>Capaian</a:t>
          </a:r>
          <a:r>
            <a:rPr lang="en-US" sz="1100" b="1" kern="1200" dirty="0"/>
            <a:t> </a:t>
          </a:r>
          <a:r>
            <a:rPr lang="en-US" sz="1100" b="1" kern="1200" dirty="0" err="1"/>
            <a:t>Kinerja</a:t>
          </a:r>
          <a:endParaRPr lang="en-US" sz="1100" kern="1200" dirty="0"/>
        </a:p>
      </dsp:txBody>
      <dsp:txXfrm>
        <a:off x="12879" y="2785546"/>
        <a:ext cx="6385971" cy="238077"/>
      </dsp:txXfrm>
    </dsp:sp>
    <dsp:sp modelId="{23F3AF34-2715-49E5-9F52-529EF0CC3006}">
      <dsp:nvSpPr>
        <dsp:cNvPr id="0" name=""/>
        <dsp:cNvSpPr/>
      </dsp:nvSpPr>
      <dsp:spPr>
        <a:xfrm>
          <a:off x="0" y="3036502"/>
          <a:ext cx="6411729" cy="5350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Deskripsi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analisis</a:t>
          </a:r>
          <a:r>
            <a:rPr lang="en-US" sz="900" kern="1200" dirty="0"/>
            <a:t> </a:t>
          </a:r>
          <a:r>
            <a:rPr lang="en-US" sz="900" kern="1200" dirty="0" err="1"/>
            <a:t>keberhasilan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/</a:t>
          </a:r>
          <a:r>
            <a:rPr lang="en-US" sz="900" kern="1200" dirty="0" err="1"/>
            <a:t>atau</a:t>
          </a:r>
          <a:r>
            <a:rPr lang="en-US" sz="900" kern="1200" dirty="0"/>
            <a:t> </a:t>
          </a:r>
          <a:r>
            <a:rPr lang="en-US" sz="900" kern="1200" dirty="0" err="1"/>
            <a:t>ketidakberhasilan</a:t>
          </a:r>
          <a:r>
            <a:rPr lang="en-US" sz="900" kern="1200" dirty="0"/>
            <a:t> </a:t>
          </a:r>
          <a:r>
            <a:rPr lang="en-US" sz="900" kern="1200" dirty="0" err="1"/>
            <a:t>pencapaian</a:t>
          </a:r>
          <a:r>
            <a:rPr lang="en-US" sz="900" kern="1200" dirty="0"/>
            <a:t> </a:t>
          </a:r>
          <a:r>
            <a:rPr lang="en-US" sz="900" kern="1200" dirty="0" err="1"/>
            <a:t>standar</a:t>
          </a:r>
          <a:r>
            <a:rPr lang="en-US" sz="900" kern="1200" dirty="0"/>
            <a:t> yang </a:t>
          </a:r>
          <a:r>
            <a:rPr lang="en-US" sz="900" kern="1200" dirty="0" err="1"/>
            <a:t>telah</a:t>
          </a:r>
          <a:r>
            <a:rPr lang="en-US" sz="900" kern="1200" dirty="0"/>
            <a:t> </a:t>
          </a:r>
          <a:r>
            <a:rPr lang="en-US" sz="900" kern="1200" dirty="0" err="1"/>
            <a:t>ditetapkan</a:t>
          </a:r>
          <a:r>
            <a:rPr lang="en-US" sz="900" kern="1200" dirty="0"/>
            <a:t>. </a:t>
          </a:r>
          <a:r>
            <a:rPr lang="en-US" sz="900" kern="1200" dirty="0" err="1"/>
            <a:t>Capaian</a:t>
          </a:r>
          <a:r>
            <a:rPr lang="en-US" sz="900" kern="1200" dirty="0"/>
            <a:t> </a:t>
          </a:r>
          <a:r>
            <a:rPr lang="en-US" sz="900" kern="1200" dirty="0" err="1"/>
            <a:t>kinerja</a:t>
          </a:r>
          <a:r>
            <a:rPr lang="en-US" sz="900" kern="1200" dirty="0"/>
            <a:t> </a:t>
          </a:r>
          <a:r>
            <a:rPr lang="en-US" sz="900" kern="1200" dirty="0" err="1"/>
            <a:t>harus</a:t>
          </a:r>
          <a:r>
            <a:rPr lang="en-US" sz="900" kern="1200" dirty="0"/>
            <a:t> </a:t>
          </a:r>
          <a:r>
            <a:rPr lang="en-US" sz="900" kern="1200" dirty="0" err="1"/>
            <a:t>diukur</a:t>
          </a:r>
          <a:r>
            <a:rPr lang="en-US" sz="900" kern="1200" dirty="0"/>
            <a:t> </a:t>
          </a:r>
          <a:r>
            <a:rPr lang="en-US" sz="900" kern="1200" dirty="0" err="1"/>
            <a:t>dengan</a:t>
          </a:r>
          <a:r>
            <a:rPr lang="en-US" sz="900" kern="1200" dirty="0"/>
            <a:t> </a:t>
          </a:r>
          <a:r>
            <a:rPr lang="en-US" sz="900" kern="1200" dirty="0" err="1"/>
            <a:t>metoda</a:t>
          </a:r>
          <a:r>
            <a:rPr lang="en-US" sz="900" kern="1200" dirty="0"/>
            <a:t> yang </a:t>
          </a:r>
          <a:r>
            <a:rPr lang="en-US" sz="900" kern="1200" dirty="0" err="1"/>
            <a:t>tepat</a:t>
          </a:r>
          <a:r>
            <a:rPr lang="en-US" sz="900" kern="1200" dirty="0"/>
            <a:t>,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hasilnya</a:t>
          </a:r>
          <a:r>
            <a:rPr lang="en-US" sz="900" kern="1200" dirty="0"/>
            <a:t> </a:t>
          </a:r>
          <a:r>
            <a:rPr lang="en-US" sz="900" kern="1200" dirty="0" err="1"/>
            <a:t>dianalisis</a:t>
          </a:r>
          <a:r>
            <a:rPr lang="en-US" sz="900" kern="1200" dirty="0"/>
            <a:t> </a:t>
          </a:r>
          <a:r>
            <a:rPr lang="en-US" sz="900" kern="1200" dirty="0" err="1"/>
            <a:t>serta</a:t>
          </a:r>
          <a:r>
            <a:rPr lang="en-US" sz="900" kern="1200" dirty="0"/>
            <a:t> </a:t>
          </a:r>
          <a:r>
            <a:rPr lang="en-US" sz="900" kern="1200" dirty="0" err="1"/>
            <a:t>dievaluasi</a:t>
          </a:r>
          <a:r>
            <a:rPr lang="en-US" sz="900" kern="1200" dirty="0"/>
            <a:t>. </a:t>
          </a:r>
          <a:r>
            <a:rPr lang="en-US" sz="900" kern="1200" dirty="0" err="1"/>
            <a:t>Analisis</a:t>
          </a:r>
          <a:r>
            <a:rPr lang="en-US" sz="900" kern="1200" dirty="0"/>
            <a:t> </a:t>
          </a:r>
          <a:r>
            <a:rPr lang="en-US" sz="900" kern="1200" dirty="0" err="1"/>
            <a:t>terhadap</a:t>
          </a:r>
          <a:r>
            <a:rPr lang="en-US" sz="900" kern="1200" dirty="0"/>
            <a:t> </a:t>
          </a:r>
          <a:r>
            <a:rPr lang="en-US" sz="900" kern="1200" dirty="0" err="1"/>
            <a:t>capaian</a:t>
          </a:r>
          <a:r>
            <a:rPr lang="en-US" sz="900" kern="1200" dirty="0"/>
            <a:t> </a:t>
          </a:r>
          <a:r>
            <a:rPr lang="en-US" sz="900" kern="1200" dirty="0" err="1"/>
            <a:t>kinerja</a:t>
          </a:r>
          <a:r>
            <a:rPr lang="en-US" sz="900" kern="1200" dirty="0"/>
            <a:t> </a:t>
          </a:r>
          <a:r>
            <a:rPr lang="en-US" sz="900" kern="1200" dirty="0" err="1"/>
            <a:t>harus</a:t>
          </a:r>
          <a:r>
            <a:rPr lang="en-US" sz="900" kern="1200" dirty="0"/>
            <a:t> </a:t>
          </a:r>
          <a:r>
            <a:rPr lang="en-US" sz="900" kern="1200" dirty="0" err="1"/>
            <a:t>mencakup</a:t>
          </a:r>
          <a:r>
            <a:rPr lang="en-US" sz="900" kern="1200" dirty="0"/>
            <a:t> </a:t>
          </a:r>
          <a:r>
            <a:rPr lang="en-US" sz="900" kern="1200" dirty="0" err="1"/>
            <a:t>identifikasi</a:t>
          </a:r>
          <a:r>
            <a:rPr lang="en-US" sz="900" kern="1200" dirty="0"/>
            <a:t> </a:t>
          </a:r>
          <a:r>
            <a:rPr lang="en-US" sz="900" kern="1200" dirty="0" err="1"/>
            <a:t>akar</a:t>
          </a:r>
          <a:r>
            <a:rPr lang="en-US" sz="900" kern="1200" dirty="0"/>
            <a:t> </a:t>
          </a:r>
          <a:r>
            <a:rPr lang="en-US" sz="900" kern="1200" dirty="0" err="1"/>
            <a:t>masalah</a:t>
          </a:r>
          <a:r>
            <a:rPr lang="en-US" sz="900" kern="1200" dirty="0"/>
            <a:t>, </a:t>
          </a:r>
          <a:r>
            <a:rPr lang="en-US" sz="900" kern="1200" dirty="0" err="1"/>
            <a:t>faktor</a:t>
          </a:r>
          <a:r>
            <a:rPr lang="en-US" sz="900" kern="1200" dirty="0"/>
            <a:t> </a:t>
          </a:r>
          <a:r>
            <a:rPr lang="en-US" sz="900" kern="1200" dirty="0" err="1"/>
            <a:t>pendukung</a:t>
          </a:r>
          <a:r>
            <a:rPr lang="en-US" sz="900" kern="1200" dirty="0"/>
            <a:t> </a:t>
          </a:r>
          <a:r>
            <a:rPr lang="en-US" sz="900" kern="1200" dirty="0" err="1"/>
            <a:t>keberhasilan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faktor</a:t>
          </a:r>
          <a:r>
            <a:rPr lang="en-US" sz="900" kern="1200" dirty="0"/>
            <a:t> </a:t>
          </a:r>
          <a:r>
            <a:rPr lang="en-US" sz="900" kern="1200" dirty="0" err="1"/>
            <a:t>penghambat</a:t>
          </a:r>
          <a:r>
            <a:rPr lang="en-US" sz="900" kern="1200" dirty="0"/>
            <a:t> </a:t>
          </a:r>
          <a:r>
            <a:rPr lang="en-US" sz="900" kern="1200" dirty="0" err="1"/>
            <a:t>ketercapaian</a:t>
          </a:r>
          <a:r>
            <a:rPr lang="en-US" sz="900" kern="1200" dirty="0"/>
            <a:t> </a:t>
          </a:r>
          <a:r>
            <a:rPr lang="en-US" sz="900" kern="1200" dirty="0" err="1"/>
            <a:t>standar</a:t>
          </a:r>
          <a:r>
            <a:rPr lang="en-US" sz="900" kern="1200" dirty="0"/>
            <a:t>,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deskripsi</a:t>
          </a:r>
          <a:r>
            <a:rPr lang="en-US" sz="900" kern="1200" dirty="0"/>
            <a:t> </a:t>
          </a:r>
          <a:r>
            <a:rPr lang="en-US" sz="900" kern="1200" dirty="0" err="1"/>
            <a:t>singkat</a:t>
          </a:r>
          <a:r>
            <a:rPr lang="en-US" sz="900" kern="1200" dirty="0"/>
            <a:t> </a:t>
          </a:r>
          <a:r>
            <a:rPr lang="en-US" sz="900" kern="1200" dirty="0" err="1"/>
            <a:t>tindak</a:t>
          </a:r>
          <a:r>
            <a:rPr lang="en-US" sz="900" kern="1200" dirty="0"/>
            <a:t> </a:t>
          </a:r>
          <a:r>
            <a:rPr lang="en-US" sz="900" kern="1200" dirty="0" err="1"/>
            <a:t>lanjut</a:t>
          </a:r>
          <a:r>
            <a:rPr lang="en-US" sz="900" kern="1200" dirty="0"/>
            <a:t> yang </a:t>
          </a:r>
          <a:r>
            <a:rPr lang="en-US" sz="900" kern="1200" dirty="0" err="1"/>
            <a:t>akan</a:t>
          </a:r>
          <a:r>
            <a:rPr lang="en-US" sz="900" kern="1200" dirty="0"/>
            <a:t> </a:t>
          </a:r>
          <a:r>
            <a:rPr lang="en-US" sz="900" kern="1200" dirty="0" err="1"/>
            <a:t>dilakukan</a:t>
          </a:r>
          <a:r>
            <a:rPr lang="en-US" sz="900" kern="1200" dirty="0"/>
            <a:t> </a:t>
          </a:r>
          <a:r>
            <a:rPr lang="en-US" sz="900" kern="1200" dirty="0" err="1"/>
            <a:t>institusi</a:t>
          </a:r>
          <a:r>
            <a:rPr lang="en-US" sz="900" kern="1200" dirty="0"/>
            <a:t>.</a:t>
          </a:r>
        </a:p>
      </dsp:txBody>
      <dsp:txXfrm>
        <a:off x="0" y="3036502"/>
        <a:ext cx="6411729" cy="535095"/>
      </dsp:txXfrm>
    </dsp:sp>
    <dsp:sp modelId="{2B77AAD6-6F7A-4184-95FE-A99485CDABC4}">
      <dsp:nvSpPr>
        <dsp:cNvPr id="0" name=""/>
        <dsp:cNvSpPr/>
      </dsp:nvSpPr>
      <dsp:spPr>
        <a:xfrm>
          <a:off x="0" y="3571597"/>
          <a:ext cx="6411729" cy="263835"/>
        </a:xfrm>
        <a:prstGeom prst="roundRect">
          <a:avLst/>
        </a:prstGeom>
        <a:solidFill>
          <a:schemeClr val="accent3">
            <a:hueOff val="2032949"/>
            <a:satOff val="75000"/>
            <a:lumOff val="-1102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Penjaminan</a:t>
          </a:r>
          <a:r>
            <a:rPr lang="en-US" sz="1100" b="1" kern="1200" dirty="0"/>
            <a:t> </a:t>
          </a:r>
          <a:r>
            <a:rPr lang="en-US" sz="1100" b="1" kern="1200" dirty="0" err="1"/>
            <a:t>Mutu</a:t>
          </a:r>
          <a:r>
            <a:rPr lang="en-US" sz="1100" b="1" kern="1200" dirty="0"/>
            <a:t> </a:t>
          </a:r>
          <a:r>
            <a:rPr lang="en-US" sz="1100" b="1" kern="1200" dirty="0" err="1"/>
            <a:t>Mahasiswa</a:t>
          </a:r>
          <a:endParaRPr lang="en-US" sz="1100" kern="1200" dirty="0"/>
        </a:p>
      </dsp:txBody>
      <dsp:txXfrm>
        <a:off x="12879" y="3584476"/>
        <a:ext cx="6385971" cy="238077"/>
      </dsp:txXfrm>
    </dsp:sp>
    <dsp:sp modelId="{12D3B0C4-5A49-402C-A73C-31D49B9D651D}">
      <dsp:nvSpPr>
        <dsp:cNvPr id="0" name=""/>
        <dsp:cNvSpPr/>
      </dsp:nvSpPr>
      <dsp:spPr>
        <a:xfrm>
          <a:off x="0" y="3835432"/>
          <a:ext cx="6411729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Deskripsi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bukti</a:t>
          </a:r>
          <a:r>
            <a:rPr lang="en-US" sz="900" kern="1200" dirty="0"/>
            <a:t> yang </a:t>
          </a:r>
          <a:r>
            <a:rPr lang="en-US" sz="900" kern="1200" dirty="0" err="1"/>
            <a:t>sahih</a:t>
          </a:r>
          <a:r>
            <a:rPr lang="en-US" sz="900" kern="1200" dirty="0"/>
            <a:t> </a:t>
          </a:r>
          <a:r>
            <a:rPr lang="en-US" sz="900" kern="1200" dirty="0" err="1"/>
            <a:t>sistem</a:t>
          </a:r>
          <a:r>
            <a:rPr lang="en-US" sz="900" kern="1200" dirty="0"/>
            <a:t> </a:t>
          </a:r>
          <a:r>
            <a:rPr lang="en-US" sz="900" kern="1200" dirty="0" err="1"/>
            <a:t>penjaminan</a:t>
          </a:r>
          <a:r>
            <a:rPr lang="en-US" sz="900" kern="1200" dirty="0"/>
            <a:t> </a:t>
          </a:r>
          <a:r>
            <a:rPr lang="en-US" sz="900" kern="1200" dirty="0" err="1"/>
            <a:t>mutu</a:t>
          </a:r>
          <a:r>
            <a:rPr lang="en-US" sz="900" kern="1200" dirty="0"/>
            <a:t> proses </a:t>
          </a:r>
          <a:r>
            <a:rPr lang="en-US" sz="900" kern="1200" dirty="0" err="1"/>
            <a:t>pendidikan</a:t>
          </a:r>
          <a:r>
            <a:rPr lang="en-US" sz="900" kern="1200" dirty="0"/>
            <a:t> yang </a:t>
          </a:r>
          <a:r>
            <a:rPr lang="en-US" sz="900" kern="1200" dirty="0" err="1"/>
            <a:t>ditetapkan</a:t>
          </a:r>
          <a:r>
            <a:rPr lang="en-US" sz="900" kern="1200" dirty="0"/>
            <a:t>, </a:t>
          </a:r>
          <a:r>
            <a:rPr lang="en-US" sz="900" kern="1200" dirty="0" err="1"/>
            <a:t>dilaksanakan</a:t>
          </a:r>
          <a:r>
            <a:rPr lang="en-US" sz="900" kern="1200" dirty="0"/>
            <a:t>, </a:t>
          </a:r>
          <a:r>
            <a:rPr lang="en-US" sz="900" kern="1200" dirty="0" err="1"/>
            <a:t>hasilnya</a:t>
          </a:r>
          <a:r>
            <a:rPr lang="en-US" sz="900" kern="1200" dirty="0"/>
            <a:t> </a:t>
          </a:r>
          <a:r>
            <a:rPr lang="en-US" sz="900" kern="1200" dirty="0" err="1"/>
            <a:t>dievaluasi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dikendalikan</a:t>
          </a:r>
          <a:r>
            <a:rPr lang="en-US" sz="900" kern="1200" dirty="0"/>
            <a:t> </a:t>
          </a:r>
          <a:r>
            <a:rPr lang="en-US" sz="900" kern="1200" dirty="0" err="1"/>
            <a:t>serta</a:t>
          </a:r>
          <a:r>
            <a:rPr lang="en-US" sz="900" kern="1200" dirty="0"/>
            <a:t> </a:t>
          </a:r>
          <a:r>
            <a:rPr lang="en-US" sz="900" kern="1200" dirty="0" err="1"/>
            <a:t>dilakukan</a:t>
          </a:r>
          <a:r>
            <a:rPr lang="en-US" sz="900" kern="1200" dirty="0"/>
            <a:t> </a:t>
          </a:r>
          <a:r>
            <a:rPr lang="en-US" sz="900" kern="1200" dirty="0" err="1"/>
            <a:t>upaya</a:t>
          </a:r>
          <a:r>
            <a:rPr lang="en-US" sz="900" kern="1200" dirty="0"/>
            <a:t> </a:t>
          </a:r>
          <a:r>
            <a:rPr lang="en-US" sz="900" kern="1200" dirty="0" err="1"/>
            <a:t>peningkatan</a:t>
          </a:r>
          <a:r>
            <a:rPr lang="en-US" sz="900" kern="1200" dirty="0"/>
            <a:t> </a:t>
          </a:r>
          <a:r>
            <a:rPr lang="en-US" sz="900" kern="1200" dirty="0" err="1"/>
            <a:t>sesuai</a:t>
          </a:r>
          <a:r>
            <a:rPr lang="en-US" sz="900" kern="1200" dirty="0"/>
            <a:t> </a:t>
          </a:r>
          <a:r>
            <a:rPr lang="en-US" sz="900" kern="1200" dirty="0" err="1"/>
            <a:t>dengan</a:t>
          </a:r>
          <a:r>
            <a:rPr lang="en-US" sz="900" kern="1200" dirty="0"/>
            <a:t> </a:t>
          </a:r>
          <a:r>
            <a:rPr lang="en-US" sz="900" kern="1200" dirty="0" err="1"/>
            <a:t>siklus</a:t>
          </a:r>
          <a:r>
            <a:rPr lang="en-US" sz="900" kern="1200" dirty="0"/>
            <a:t> PPEPP.</a:t>
          </a:r>
        </a:p>
      </dsp:txBody>
      <dsp:txXfrm>
        <a:off x="0" y="3835432"/>
        <a:ext cx="6411729" cy="284625"/>
      </dsp:txXfrm>
    </dsp:sp>
    <dsp:sp modelId="{3A0457DA-DDB8-4110-925B-CFA3955C25B0}">
      <dsp:nvSpPr>
        <dsp:cNvPr id="0" name=""/>
        <dsp:cNvSpPr/>
      </dsp:nvSpPr>
      <dsp:spPr>
        <a:xfrm>
          <a:off x="0" y="4120057"/>
          <a:ext cx="6411729" cy="263835"/>
        </a:xfrm>
        <a:prstGeom prst="roundRect">
          <a:avLst/>
        </a:prstGeom>
        <a:solidFill>
          <a:schemeClr val="accent3">
            <a:hueOff val="2371774"/>
            <a:satOff val="87500"/>
            <a:lumOff val="-1286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Kepuasan</a:t>
          </a:r>
          <a:r>
            <a:rPr lang="en-US" sz="1100" b="1" kern="1200" dirty="0"/>
            <a:t> </a:t>
          </a:r>
          <a:r>
            <a:rPr lang="en-US" sz="1100" b="1" kern="1200" dirty="0" err="1"/>
            <a:t>Pengguna</a:t>
          </a:r>
          <a:endParaRPr lang="en-US" sz="1100" kern="1200" dirty="0"/>
        </a:p>
      </dsp:txBody>
      <dsp:txXfrm>
        <a:off x="12879" y="4132936"/>
        <a:ext cx="6385971" cy="238077"/>
      </dsp:txXfrm>
    </dsp:sp>
    <dsp:sp modelId="{5B4B98BC-F355-4510-8CCF-F032AE7AC684}">
      <dsp:nvSpPr>
        <dsp:cNvPr id="0" name=""/>
        <dsp:cNvSpPr/>
      </dsp:nvSpPr>
      <dsp:spPr>
        <a:xfrm>
          <a:off x="0" y="4383892"/>
          <a:ext cx="6411729" cy="569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Deskripsi</a:t>
          </a:r>
          <a:r>
            <a:rPr lang="en-US" sz="900" kern="1200" dirty="0"/>
            <a:t> </a:t>
          </a:r>
          <a:r>
            <a:rPr lang="en-US" sz="900" kern="1200" dirty="0" err="1"/>
            <a:t>sistem</a:t>
          </a:r>
          <a:r>
            <a:rPr lang="en-US" sz="900" kern="1200" dirty="0"/>
            <a:t> </a:t>
          </a:r>
          <a:r>
            <a:rPr lang="en-US" sz="900" kern="1200" dirty="0" err="1"/>
            <a:t>untuk</a:t>
          </a:r>
          <a:r>
            <a:rPr lang="en-US" sz="900" kern="1200" dirty="0"/>
            <a:t> </a:t>
          </a:r>
          <a:r>
            <a:rPr lang="en-US" sz="900" kern="1200" dirty="0" err="1"/>
            <a:t>mengukur</a:t>
          </a:r>
          <a:r>
            <a:rPr lang="en-US" sz="900" kern="1200" dirty="0"/>
            <a:t> </a:t>
          </a:r>
          <a:r>
            <a:rPr lang="en-US" sz="900" kern="1200" dirty="0" err="1"/>
            <a:t>kepuasan</a:t>
          </a:r>
          <a:r>
            <a:rPr lang="en-US" sz="900" kern="1200" dirty="0"/>
            <a:t> </a:t>
          </a:r>
          <a:r>
            <a:rPr lang="en-US" sz="900" kern="1200" dirty="0" err="1"/>
            <a:t>luaran</a:t>
          </a:r>
          <a:r>
            <a:rPr lang="en-US" sz="900" kern="1200" dirty="0"/>
            <a:t> </a:t>
          </a:r>
          <a:r>
            <a:rPr lang="en-US" sz="900" kern="1200" dirty="0" err="1"/>
            <a:t>perguruan</a:t>
          </a:r>
          <a:r>
            <a:rPr lang="en-US" sz="900" kern="1200" dirty="0"/>
            <a:t> </a:t>
          </a:r>
          <a:r>
            <a:rPr lang="en-US" sz="900" kern="1200" dirty="0" err="1"/>
            <a:t>tinggi</a:t>
          </a:r>
          <a:r>
            <a:rPr lang="en-US" sz="900" kern="1200" dirty="0"/>
            <a:t> (</a:t>
          </a:r>
          <a:r>
            <a:rPr lang="en-US" sz="900" kern="1200" dirty="0" err="1"/>
            <a:t>pengguna</a:t>
          </a:r>
          <a:r>
            <a:rPr lang="en-US" sz="900" kern="1200" dirty="0"/>
            <a:t> </a:t>
          </a:r>
          <a:r>
            <a:rPr lang="en-US" sz="900" kern="1200" dirty="0" err="1"/>
            <a:t>lulusan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mitra</a:t>
          </a:r>
          <a:r>
            <a:rPr lang="en-US" sz="900" kern="1200" dirty="0"/>
            <a:t>), </a:t>
          </a:r>
          <a:r>
            <a:rPr lang="en-US" sz="900" kern="1200" dirty="0" err="1"/>
            <a:t>termasuk</a:t>
          </a:r>
          <a:r>
            <a:rPr lang="en-US" sz="900" kern="1200" dirty="0"/>
            <a:t> </a:t>
          </a:r>
          <a:r>
            <a:rPr lang="en-US" sz="900" kern="1200" dirty="0" err="1"/>
            <a:t>kejelasan</a:t>
          </a:r>
          <a:r>
            <a:rPr lang="en-US" sz="900" kern="1200" dirty="0"/>
            <a:t> </a:t>
          </a:r>
          <a:r>
            <a:rPr lang="en-US" sz="900" kern="1200" dirty="0" err="1"/>
            <a:t>instrumen</a:t>
          </a:r>
          <a:r>
            <a:rPr lang="en-US" sz="900" kern="1200" dirty="0"/>
            <a:t> yang </a:t>
          </a:r>
          <a:r>
            <a:rPr lang="en-US" sz="900" kern="1200" dirty="0" err="1"/>
            <a:t>digunakan</a:t>
          </a:r>
          <a:r>
            <a:rPr lang="en-US" sz="900" kern="1200" dirty="0"/>
            <a:t>, </a:t>
          </a:r>
          <a:r>
            <a:rPr lang="en-US" sz="900" kern="1200" dirty="0" err="1"/>
            <a:t>pelaksanaan</a:t>
          </a:r>
          <a:r>
            <a:rPr lang="en-US" sz="900" kern="1200" dirty="0"/>
            <a:t>, </a:t>
          </a:r>
          <a:r>
            <a:rPr lang="en-US" sz="900" kern="1200" dirty="0" err="1"/>
            <a:t>perekaman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analisis</a:t>
          </a:r>
          <a:r>
            <a:rPr lang="en-US" sz="900" kern="1200" dirty="0"/>
            <a:t> </a:t>
          </a:r>
          <a:r>
            <a:rPr lang="en-US" sz="900" kern="1200" dirty="0" err="1"/>
            <a:t>datanya</a:t>
          </a:r>
          <a:r>
            <a:rPr lang="en-US" sz="900" kern="1200" dirty="0"/>
            <a:t>.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Ketersediaan</a:t>
          </a:r>
          <a:r>
            <a:rPr lang="en-US" sz="900" kern="1200" dirty="0"/>
            <a:t> </a:t>
          </a:r>
          <a:r>
            <a:rPr lang="en-US" sz="900" kern="1200" dirty="0" err="1"/>
            <a:t>bukti</a:t>
          </a:r>
          <a:r>
            <a:rPr lang="en-US" sz="900" kern="1200" dirty="0"/>
            <a:t> yang </a:t>
          </a:r>
          <a:r>
            <a:rPr lang="en-US" sz="900" kern="1200" dirty="0" err="1"/>
            <a:t>sahih</a:t>
          </a:r>
          <a:r>
            <a:rPr lang="en-US" sz="900" kern="1200" dirty="0"/>
            <a:t> </a:t>
          </a:r>
          <a:r>
            <a:rPr lang="en-US" sz="900" kern="1200" dirty="0" err="1"/>
            <a:t>tentang</a:t>
          </a:r>
          <a:r>
            <a:rPr lang="en-US" sz="900" kern="1200" dirty="0"/>
            <a:t> </a:t>
          </a:r>
          <a:r>
            <a:rPr lang="en-US" sz="900" kern="1200" dirty="0" err="1"/>
            <a:t>hasil</a:t>
          </a:r>
          <a:r>
            <a:rPr lang="en-US" sz="900" kern="1200" dirty="0"/>
            <a:t> </a:t>
          </a:r>
          <a:r>
            <a:rPr lang="en-US" sz="900" kern="1200" dirty="0" err="1"/>
            <a:t>pengukuran</a:t>
          </a:r>
          <a:r>
            <a:rPr lang="en-US" sz="900" kern="1200" dirty="0"/>
            <a:t> </a:t>
          </a:r>
          <a:r>
            <a:rPr lang="en-US" sz="900" kern="1200" dirty="0" err="1"/>
            <a:t>kepuasan</a:t>
          </a:r>
          <a:r>
            <a:rPr lang="en-US" sz="900" kern="1200" dirty="0"/>
            <a:t> </a:t>
          </a:r>
          <a:r>
            <a:rPr lang="en-US" sz="900" kern="1200" dirty="0" err="1"/>
            <a:t>pengguna</a:t>
          </a:r>
          <a:r>
            <a:rPr lang="en-US" sz="900" kern="1200" dirty="0"/>
            <a:t> yang </a:t>
          </a:r>
          <a:r>
            <a:rPr lang="en-US" sz="900" kern="1200" dirty="0" err="1"/>
            <a:t>dilaksanakan</a:t>
          </a:r>
          <a:r>
            <a:rPr lang="en-US" sz="900" kern="1200" dirty="0"/>
            <a:t> </a:t>
          </a:r>
          <a:r>
            <a:rPr lang="en-US" sz="900" kern="1200" dirty="0" err="1"/>
            <a:t>secara</a:t>
          </a:r>
          <a:r>
            <a:rPr lang="en-US" sz="900" kern="1200" dirty="0"/>
            <a:t> </a:t>
          </a:r>
          <a:r>
            <a:rPr lang="en-US" sz="900" kern="1200" dirty="0" err="1"/>
            <a:t>konsisten</a:t>
          </a:r>
          <a:r>
            <a:rPr lang="en-US" sz="900" kern="1200" dirty="0"/>
            <a:t>,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ditindaklanjuti</a:t>
          </a:r>
          <a:r>
            <a:rPr lang="en-US" sz="900" kern="1200" dirty="0"/>
            <a:t> </a:t>
          </a:r>
          <a:r>
            <a:rPr lang="en-US" sz="900" kern="1200" dirty="0" err="1"/>
            <a:t>secara</a:t>
          </a:r>
          <a:r>
            <a:rPr lang="en-US" sz="900" kern="1200" dirty="0"/>
            <a:t> </a:t>
          </a:r>
          <a:r>
            <a:rPr lang="en-US" sz="900" kern="1200" dirty="0" err="1"/>
            <a:t>berkala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tersistem</a:t>
          </a:r>
          <a:r>
            <a:rPr lang="en-US" sz="900" kern="1200" dirty="0"/>
            <a:t>.</a:t>
          </a:r>
        </a:p>
      </dsp:txBody>
      <dsp:txXfrm>
        <a:off x="0" y="4383892"/>
        <a:ext cx="6411729" cy="569250"/>
      </dsp:txXfrm>
    </dsp:sp>
    <dsp:sp modelId="{EC187767-1E1E-44F1-B655-FC6822E2F3C7}">
      <dsp:nvSpPr>
        <dsp:cNvPr id="0" name=""/>
        <dsp:cNvSpPr/>
      </dsp:nvSpPr>
      <dsp:spPr>
        <a:xfrm>
          <a:off x="0" y="4953142"/>
          <a:ext cx="6411729" cy="263835"/>
        </a:xfrm>
        <a:prstGeom prst="roundRect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Kesimpulan</a:t>
          </a:r>
          <a:r>
            <a:rPr lang="en-US" sz="1100" b="1" kern="1200" dirty="0"/>
            <a:t> </a:t>
          </a:r>
          <a:r>
            <a:rPr lang="en-US" sz="1100" b="1" kern="1200" dirty="0" err="1"/>
            <a:t>hasil</a:t>
          </a:r>
          <a:r>
            <a:rPr lang="en-US" sz="1100" b="1" kern="1200" dirty="0"/>
            <a:t> </a:t>
          </a:r>
          <a:r>
            <a:rPr lang="en-US" sz="1100" b="1" kern="1200" dirty="0" err="1"/>
            <a:t>evaluasi</a:t>
          </a:r>
          <a:r>
            <a:rPr lang="en-US" sz="1100" b="1" kern="1200" dirty="0"/>
            <a:t> </a:t>
          </a:r>
          <a:r>
            <a:rPr lang="en-US" sz="1100" b="1" kern="1200" dirty="0" err="1"/>
            <a:t>ketercapaian</a:t>
          </a:r>
          <a:r>
            <a:rPr lang="en-US" sz="1100" b="1" kern="1200" dirty="0"/>
            <a:t> </a:t>
          </a:r>
          <a:r>
            <a:rPr lang="en-US" sz="1100" b="1" kern="1200" dirty="0" err="1"/>
            <a:t>standar</a:t>
          </a:r>
          <a:r>
            <a:rPr lang="en-US" sz="1100" b="1" kern="1200" dirty="0"/>
            <a:t> </a:t>
          </a:r>
          <a:r>
            <a:rPr lang="en-US" sz="1100" b="1" kern="1200" dirty="0" err="1"/>
            <a:t>kemahasiswaan</a:t>
          </a:r>
          <a:r>
            <a:rPr lang="en-US" sz="1100" b="1" kern="1200" dirty="0"/>
            <a:t> </a:t>
          </a:r>
          <a:r>
            <a:rPr lang="en-US" sz="1100" b="1" kern="1200" dirty="0" err="1"/>
            <a:t>serta</a:t>
          </a:r>
          <a:r>
            <a:rPr lang="en-US" sz="1100" b="1" kern="1200" dirty="0"/>
            <a:t> </a:t>
          </a:r>
          <a:r>
            <a:rPr lang="en-US" sz="1100" b="1" kern="1200" dirty="0" err="1"/>
            <a:t>tindak</a:t>
          </a:r>
          <a:r>
            <a:rPr lang="en-US" sz="1100" b="1" kern="1200" dirty="0"/>
            <a:t> </a:t>
          </a:r>
          <a:r>
            <a:rPr lang="en-US" sz="1100" b="1" kern="1200" dirty="0" err="1"/>
            <a:t>lanjut</a:t>
          </a:r>
          <a:endParaRPr lang="en-US" sz="1100" kern="1200" dirty="0"/>
        </a:p>
      </dsp:txBody>
      <dsp:txXfrm>
        <a:off x="12879" y="4966021"/>
        <a:ext cx="6385971" cy="238077"/>
      </dsp:txXfrm>
    </dsp:sp>
    <dsp:sp modelId="{C70DD2C8-ECB3-4C03-9359-C9B55E68D106}">
      <dsp:nvSpPr>
        <dsp:cNvPr id="0" name=""/>
        <dsp:cNvSpPr/>
      </dsp:nvSpPr>
      <dsp:spPr>
        <a:xfrm>
          <a:off x="0" y="5216977"/>
          <a:ext cx="6411729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Ringkasan</a:t>
          </a:r>
          <a:r>
            <a:rPr lang="en-US" sz="900" kern="1200" dirty="0"/>
            <a:t> </a:t>
          </a:r>
          <a:r>
            <a:rPr lang="en-US" sz="900" kern="1200" dirty="0" err="1"/>
            <a:t>dari</a:t>
          </a:r>
          <a:r>
            <a:rPr lang="en-US" sz="900" kern="1200" dirty="0"/>
            <a:t>: </a:t>
          </a:r>
          <a:r>
            <a:rPr lang="en-US" sz="900" kern="1200" dirty="0" err="1"/>
            <a:t>pemosisian</a:t>
          </a:r>
          <a:r>
            <a:rPr lang="en-US" sz="900" kern="1200" dirty="0"/>
            <a:t>, </a:t>
          </a:r>
          <a:r>
            <a:rPr lang="en-US" sz="900" kern="1200" dirty="0" err="1"/>
            <a:t>masalah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akar</a:t>
          </a:r>
          <a:r>
            <a:rPr lang="en-US" sz="900" kern="1200" dirty="0"/>
            <a:t> </a:t>
          </a:r>
          <a:r>
            <a:rPr lang="en-US" sz="900" kern="1200" dirty="0" err="1"/>
            <a:t>masalah</a:t>
          </a:r>
          <a:r>
            <a:rPr lang="en-US" sz="900" kern="1200" dirty="0"/>
            <a:t>, </a:t>
          </a:r>
          <a:r>
            <a:rPr lang="en-US" sz="900" kern="1200" dirty="0" err="1"/>
            <a:t>serta</a:t>
          </a:r>
          <a:r>
            <a:rPr lang="en-US" sz="900" kern="1200" dirty="0"/>
            <a:t> </a:t>
          </a:r>
          <a:r>
            <a:rPr lang="en-US" sz="900" kern="1200" dirty="0" err="1"/>
            <a:t>rencana</a:t>
          </a:r>
          <a:r>
            <a:rPr lang="en-US" sz="900" kern="1200" dirty="0"/>
            <a:t> </a:t>
          </a:r>
          <a:r>
            <a:rPr lang="en-US" sz="900" kern="1200" dirty="0" err="1"/>
            <a:t>perbaikan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pengembangan</a:t>
          </a:r>
          <a:r>
            <a:rPr lang="en-US" sz="900" kern="1200" dirty="0"/>
            <a:t> </a:t>
          </a:r>
          <a:r>
            <a:rPr lang="en-US" sz="900" kern="1200" dirty="0" err="1"/>
            <a:t>keuangan</a:t>
          </a:r>
          <a:r>
            <a:rPr lang="en-US" sz="900" kern="1200" dirty="0"/>
            <a:t>, </a:t>
          </a:r>
          <a:r>
            <a:rPr lang="en-US" sz="900" kern="1200" dirty="0" err="1"/>
            <a:t>sarana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prasarana</a:t>
          </a:r>
          <a:r>
            <a:rPr lang="en-US" sz="900" kern="1200" dirty="0"/>
            <a:t> </a:t>
          </a:r>
        </a:p>
      </dsp:txBody>
      <dsp:txXfrm>
        <a:off x="0" y="5216977"/>
        <a:ext cx="6411729" cy="284625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221099"/>
          <a:ext cx="6411729" cy="23985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Latar</a:t>
          </a:r>
          <a:r>
            <a:rPr lang="en-US" sz="1000" b="1" kern="1200" dirty="0"/>
            <a:t> </a:t>
          </a:r>
          <a:r>
            <a:rPr lang="en-US" sz="1000" b="1" kern="1200" dirty="0" err="1"/>
            <a:t>Belakang</a:t>
          </a:r>
          <a:endParaRPr lang="en-US" sz="1000" kern="1200" dirty="0"/>
        </a:p>
      </dsp:txBody>
      <dsp:txXfrm>
        <a:off x="11709" y="232808"/>
        <a:ext cx="6388311" cy="216432"/>
      </dsp:txXfrm>
    </dsp:sp>
    <dsp:sp modelId="{9DC30CB3-5443-4E4F-8798-717384E476F7}">
      <dsp:nvSpPr>
        <dsp:cNvPr id="0" name=""/>
        <dsp:cNvSpPr/>
      </dsp:nvSpPr>
      <dsp:spPr>
        <a:xfrm>
          <a:off x="0" y="460950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latar</a:t>
          </a:r>
          <a:r>
            <a:rPr lang="en-US" sz="800" kern="1200" dirty="0"/>
            <a:t> </a:t>
          </a:r>
          <a:r>
            <a:rPr lang="en-US" sz="800" kern="1200" dirty="0" err="1"/>
            <a:t>belakang</a:t>
          </a:r>
          <a:r>
            <a:rPr lang="en-US" sz="800" kern="1200" dirty="0"/>
            <a:t>, </a:t>
          </a:r>
          <a:r>
            <a:rPr lang="en-US" sz="800" kern="1200" dirty="0" err="1"/>
            <a:t>tujuan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rasional</a:t>
          </a:r>
          <a:r>
            <a:rPr lang="en-US" sz="800" kern="1200" dirty="0"/>
            <a:t> </a:t>
          </a:r>
          <a:r>
            <a:rPr lang="en-US" sz="800" kern="1200" dirty="0" err="1"/>
            <a:t>penetapan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 proses </a:t>
          </a:r>
          <a:r>
            <a:rPr lang="en-US" sz="800" kern="1200" dirty="0" err="1"/>
            <a:t>penelitian</a:t>
          </a:r>
          <a:r>
            <a:rPr lang="en-US" sz="800" kern="1200" dirty="0"/>
            <a:t> yang </a:t>
          </a:r>
          <a:r>
            <a:rPr lang="en-US" sz="800" kern="1200" dirty="0" err="1"/>
            <a:t>mencakup</a:t>
          </a:r>
          <a:r>
            <a:rPr lang="en-US" sz="800" kern="1200" dirty="0"/>
            <a:t>: </a:t>
          </a:r>
          <a:r>
            <a:rPr lang="en-US" sz="800" kern="1200" dirty="0" err="1"/>
            <a:t>perencanaan</a:t>
          </a:r>
          <a:r>
            <a:rPr lang="en-US" sz="800" kern="1200" dirty="0"/>
            <a:t>, </a:t>
          </a:r>
          <a:r>
            <a:rPr lang="en-US" sz="800" kern="1200" dirty="0" err="1"/>
            <a:t>pelaksanaan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pelaporan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 yang </a:t>
          </a:r>
          <a:r>
            <a:rPr lang="en-US" sz="800" kern="1200" dirty="0" err="1"/>
            <a:t>didasarkan</a:t>
          </a:r>
          <a:r>
            <a:rPr lang="en-US" sz="800" kern="1200" dirty="0"/>
            <a:t> </a:t>
          </a:r>
          <a:r>
            <a:rPr lang="en-US" sz="800" kern="1200" dirty="0" err="1"/>
            <a:t>atas</a:t>
          </a:r>
          <a:r>
            <a:rPr lang="en-US" sz="800" kern="1200" dirty="0"/>
            <a:t> </a:t>
          </a:r>
          <a:r>
            <a:rPr lang="en-US" sz="800" kern="1200" dirty="0" err="1"/>
            <a:t>analisis</a:t>
          </a:r>
          <a:r>
            <a:rPr lang="en-US" sz="800" kern="1200" dirty="0"/>
            <a:t> internal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eksternal</a:t>
          </a:r>
          <a:r>
            <a:rPr lang="en-US" sz="800" kern="1200" dirty="0"/>
            <a:t>,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posisi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daya</a:t>
          </a:r>
          <a:r>
            <a:rPr lang="en-US" sz="800" kern="1200" dirty="0"/>
            <a:t> </a:t>
          </a:r>
          <a:r>
            <a:rPr lang="en-US" sz="800" kern="1200" dirty="0" err="1"/>
            <a:t>saing</a:t>
          </a:r>
          <a:r>
            <a:rPr lang="en-US" sz="800" kern="1200" dirty="0"/>
            <a:t> PT.</a:t>
          </a:r>
          <a:endParaRPr lang="en-US" sz="800" b="0" kern="1200" dirty="0">
            <a:latin typeface="+mn-lt"/>
          </a:endParaRPr>
        </a:p>
      </dsp:txBody>
      <dsp:txXfrm>
        <a:off x="0" y="460950"/>
        <a:ext cx="6411729" cy="253575"/>
      </dsp:txXfrm>
    </dsp:sp>
    <dsp:sp modelId="{BB10665E-3681-48AF-8D13-2B8A0C41A91D}">
      <dsp:nvSpPr>
        <dsp:cNvPr id="0" name=""/>
        <dsp:cNvSpPr/>
      </dsp:nvSpPr>
      <dsp:spPr>
        <a:xfrm>
          <a:off x="0" y="714525"/>
          <a:ext cx="6411729" cy="239850"/>
        </a:xfrm>
        <a:prstGeom prst="roundRect">
          <a:avLst/>
        </a:prstGeom>
        <a:solidFill>
          <a:schemeClr val="accent3">
            <a:hueOff val="338825"/>
            <a:satOff val="12500"/>
            <a:lumOff val="-183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Kebijakan</a:t>
          </a:r>
          <a:endParaRPr lang="en-US" sz="1000" kern="1200" dirty="0"/>
        </a:p>
      </dsp:txBody>
      <dsp:txXfrm>
        <a:off x="11709" y="726234"/>
        <a:ext cx="6388311" cy="216432"/>
      </dsp:txXfrm>
    </dsp:sp>
    <dsp:sp modelId="{B743F4D8-190D-4A42-998B-34D5037B107C}">
      <dsp:nvSpPr>
        <dsp:cNvPr id="0" name=""/>
        <dsp:cNvSpPr/>
      </dsp:nvSpPr>
      <dsp:spPr>
        <a:xfrm>
          <a:off x="0" y="954375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dokumen</a:t>
          </a:r>
          <a:r>
            <a:rPr lang="en-US" sz="800" kern="1200" dirty="0"/>
            <a:t> formal </a:t>
          </a:r>
          <a:r>
            <a:rPr lang="en-US" sz="800" kern="1200" dirty="0" err="1"/>
            <a:t>kebijakan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 yang </a:t>
          </a: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perencanaan</a:t>
          </a:r>
          <a:r>
            <a:rPr lang="en-US" sz="800" kern="1200" dirty="0"/>
            <a:t> (</a:t>
          </a:r>
          <a:r>
            <a:rPr lang="en-US" sz="800" kern="1200" dirty="0" err="1"/>
            <a:t>termasuk</a:t>
          </a:r>
          <a:r>
            <a:rPr lang="en-US" sz="800" kern="1200" dirty="0"/>
            <a:t> </a:t>
          </a:r>
          <a:r>
            <a:rPr lang="en-US" sz="800" kern="1200" dirty="0" err="1"/>
            <a:t>arah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fokus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), </a:t>
          </a:r>
          <a:r>
            <a:rPr lang="en-US" sz="800" kern="1200" dirty="0" err="1"/>
            <a:t>pelaksanaan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pelaporan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panduan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.</a:t>
          </a:r>
        </a:p>
      </dsp:txBody>
      <dsp:txXfrm>
        <a:off x="0" y="954375"/>
        <a:ext cx="6411729" cy="253575"/>
      </dsp:txXfrm>
    </dsp:sp>
    <dsp:sp modelId="{0C6250E1-16C7-4468-9673-D02DD1169685}">
      <dsp:nvSpPr>
        <dsp:cNvPr id="0" name=""/>
        <dsp:cNvSpPr/>
      </dsp:nvSpPr>
      <dsp:spPr>
        <a:xfrm>
          <a:off x="0" y="1207950"/>
          <a:ext cx="6411729" cy="239850"/>
        </a:xfrm>
        <a:prstGeom prst="roundRect">
          <a:avLst/>
        </a:prstGeom>
        <a:solidFill>
          <a:schemeClr val="accent3">
            <a:hueOff val="677650"/>
            <a:satOff val="25000"/>
            <a:lumOff val="-36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 err="1"/>
            <a:t>Mekanisme</a:t>
          </a:r>
          <a:r>
            <a:rPr lang="en-US" sz="900" b="1" kern="1200" dirty="0"/>
            <a:t> </a:t>
          </a:r>
          <a:r>
            <a:rPr lang="en-US" sz="900" b="1" kern="1200" dirty="0" err="1"/>
            <a:t>Penetapan</a:t>
          </a:r>
          <a:r>
            <a:rPr lang="en-US" sz="900" b="1" kern="1200" dirty="0"/>
            <a:t> </a:t>
          </a:r>
          <a:r>
            <a:rPr lang="en-US" sz="900" b="1" kern="1200" dirty="0" err="1"/>
            <a:t>dan</a:t>
          </a:r>
          <a:r>
            <a:rPr lang="en-US" sz="900" b="1" kern="1200" dirty="0"/>
            <a:t> </a:t>
          </a:r>
          <a:r>
            <a:rPr lang="en-US" sz="900" b="1" kern="1200" dirty="0" err="1"/>
            <a:t>Strategi</a:t>
          </a:r>
          <a:r>
            <a:rPr lang="en-US" sz="900" b="1" kern="1200" dirty="0"/>
            <a:t> </a:t>
          </a:r>
          <a:r>
            <a:rPr lang="en-US" sz="900" b="1" kern="1200" dirty="0" err="1"/>
            <a:t>Pencapaian</a:t>
          </a:r>
          <a:r>
            <a:rPr lang="en-US" sz="900" b="1" kern="1200" dirty="0"/>
            <a:t> </a:t>
          </a:r>
          <a:r>
            <a:rPr lang="en-US" sz="900" b="1" kern="1200" dirty="0" err="1"/>
            <a:t>Standar</a:t>
          </a:r>
          <a:endParaRPr lang="en-US" sz="900" kern="1200" dirty="0"/>
        </a:p>
      </dsp:txBody>
      <dsp:txXfrm>
        <a:off x="11709" y="1219659"/>
        <a:ext cx="6388311" cy="216432"/>
      </dsp:txXfrm>
    </dsp:sp>
    <dsp:sp modelId="{7438BCAD-2F7D-41A1-8E95-AE8439AF2BF6}">
      <dsp:nvSpPr>
        <dsp:cNvPr id="0" name=""/>
        <dsp:cNvSpPr/>
      </dsp:nvSpPr>
      <dsp:spPr>
        <a:xfrm>
          <a:off x="0" y="1447800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Mekanisme</a:t>
          </a:r>
          <a:r>
            <a:rPr lang="en-US" sz="800" kern="1200" dirty="0"/>
            <a:t> </a:t>
          </a:r>
          <a:r>
            <a:rPr lang="en-US" sz="800" kern="1200" dirty="0" err="1"/>
            <a:t>penetapan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pencapaian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 di PT yang </a:t>
          </a: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aspek</a:t>
          </a:r>
          <a:r>
            <a:rPr lang="en-US" sz="800" kern="1200" dirty="0"/>
            <a:t> </a:t>
          </a:r>
          <a:r>
            <a:rPr lang="en-US" sz="800" kern="1200" dirty="0" err="1"/>
            <a:t>perencanaan</a:t>
          </a:r>
          <a:r>
            <a:rPr lang="en-US" sz="800" kern="1200" dirty="0"/>
            <a:t>, </a:t>
          </a:r>
          <a:r>
            <a:rPr lang="en-US" sz="800" kern="1200" dirty="0" err="1"/>
            <a:t>pelaksanaan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pelaporan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, yang </a:t>
          </a:r>
          <a:r>
            <a:rPr lang="en-US" sz="800" kern="1200" dirty="0" err="1"/>
            <a:t>memenuhi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/</a:t>
          </a:r>
          <a:r>
            <a:rPr lang="en-US" sz="800" kern="1200" dirty="0" err="1"/>
            <a:t>atau</a:t>
          </a:r>
          <a:r>
            <a:rPr lang="en-US" sz="800" kern="1200" dirty="0"/>
            <a:t> </a:t>
          </a:r>
          <a:r>
            <a:rPr lang="en-US" sz="800" kern="1200" dirty="0" err="1"/>
            <a:t>melampaui</a:t>
          </a:r>
          <a:r>
            <a:rPr lang="en-US" sz="800" kern="1200" dirty="0"/>
            <a:t> SN DIKTI.</a:t>
          </a:r>
        </a:p>
      </dsp:txBody>
      <dsp:txXfrm>
        <a:off x="0" y="1447800"/>
        <a:ext cx="6411729" cy="253575"/>
      </dsp:txXfrm>
    </dsp:sp>
    <dsp:sp modelId="{D6978E3E-6F50-4722-857B-924D7D7BF191}">
      <dsp:nvSpPr>
        <dsp:cNvPr id="0" name=""/>
        <dsp:cNvSpPr/>
      </dsp:nvSpPr>
      <dsp:spPr>
        <a:xfrm>
          <a:off x="0" y="1701375"/>
          <a:ext cx="6411729" cy="239850"/>
        </a:xfrm>
        <a:prstGeom prst="roundRect">
          <a:avLst/>
        </a:prstGeom>
        <a:solidFill>
          <a:schemeClr val="accent3">
            <a:hueOff val="1016475"/>
            <a:satOff val="37500"/>
            <a:lumOff val="-551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Indikator</a:t>
          </a:r>
          <a:r>
            <a:rPr lang="en-US" sz="1000" b="1" kern="1200" dirty="0"/>
            <a:t> </a:t>
          </a:r>
          <a:r>
            <a:rPr lang="en-US" sz="1000" b="1" kern="1200" dirty="0" err="1"/>
            <a:t>Kinerja</a:t>
          </a:r>
          <a:r>
            <a:rPr lang="en-US" sz="1000" b="1" kern="1200" dirty="0"/>
            <a:t> </a:t>
          </a:r>
          <a:r>
            <a:rPr lang="en-US" sz="1000" b="1" kern="1200" dirty="0" err="1"/>
            <a:t>Utama</a:t>
          </a:r>
          <a:endParaRPr lang="en-US" sz="1000" kern="1200" dirty="0"/>
        </a:p>
      </dsp:txBody>
      <dsp:txXfrm>
        <a:off x="11709" y="1713084"/>
        <a:ext cx="6388311" cy="216432"/>
      </dsp:txXfrm>
    </dsp:sp>
    <dsp:sp modelId="{F7AFCEDC-DACF-487F-B7ED-E0728F7D7B31}">
      <dsp:nvSpPr>
        <dsp:cNvPr id="0" name=""/>
        <dsp:cNvSpPr/>
      </dsp:nvSpPr>
      <dsp:spPr>
        <a:xfrm>
          <a:off x="0" y="1941225"/>
          <a:ext cx="6411729" cy="703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Ketersediaan</a:t>
          </a:r>
          <a:r>
            <a:rPr lang="en-US" sz="800" kern="1200" dirty="0"/>
            <a:t>: </a:t>
          </a:r>
          <a:r>
            <a:rPr lang="en-US" sz="800" kern="1200" dirty="0" err="1"/>
            <a:t>dokumen</a:t>
          </a:r>
          <a:r>
            <a:rPr lang="en-US" sz="800" kern="1200" dirty="0"/>
            <a:t> formal </a:t>
          </a:r>
          <a:r>
            <a:rPr lang="en-US" sz="800" kern="1200" dirty="0" err="1"/>
            <a:t>Renstra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 yang </a:t>
          </a:r>
          <a:r>
            <a:rPr lang="en-US" sz="800" kern="1200" dirty="0" err="1"/>
            <a:t>memuat</a:t>
          </a:r>
          <a:r>
            <a:rPr lang="en-US" sz="800" kern="1200" dirty="0"/>
            <a:t> </a:t>
          </a:r>
          <a:r>
            <a:rPr lang="en-US" sz="800" kern="1200" dirty="0" err="1"/>
            <a:t>landasan</a:t>
          </a:r>
          <a:r>
            <a:rPr lang="en-US" sz="800" kern="1200" dirty="0"/>
            <a:t> </a:t>
          </a:r>
          <a:r>
            <a:rPr lang="en-US" sz="800" kern="1200" dirty="0" err="1"/>
            <a:t>pengembangan</a:t>
          </a:r>
          <a:r>
            <a:rPr lang="en-US" sz="800" kern="1200" dirty="0"/>
            <a:t>, </a:t>
          </a:r>
          <a:r>
            <a:rPr lang="en-US" sz="800" kern="1200" dirty="0" err="1"/>
            <a:t>peta</a:t>
          </a:r>
          <a:r>
            <a:rPr lang="en-US" sz="800" kern="1200" dirty="0"/>
            <a:t> </a:t>
          </a:r>
          <a:r>
            <a:rPr lang="en-US" sz="800" kern="1200" dirty="0" err="1"/>
            <a:t>jalan</a:t>
          </a:r>
          <a:r>
            <a:rPr lang="en-US" sz="800" kern="1200" dirty="0"/>
            <a:t>, </a:t>
          </a:r>
          <a:r>
            <a:rPr lang="en-US" sz="800" kern="1200" dirty="0" err="1"/>
            <a:t>sasaran</a:t>
          </a:r>
          <a:r>
            <a:rPr lang="en-US" sz="800" kern="1200" dirty="0"/>
            <a:t> program </a:t>
          </a:r>
          <a:r>
            <a:rPr lang="en-US" sz="800" kern="1200" dirty="0" err="1"/>
            <a:t>strategis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indikator</a:t>
          </a:r>
          <a:r>
            <a:rPr lang="en-US" sz="800" kern="1200" dirty="0"/>
            <a:t> </a:t>
          </a:r>
          <a:r>
            <a:rPr lang="en-US" sz="800" kern="1200" dirty="0" err="1"/>
            <a:t>kinerja</a:t>
          </a:r>
          <a:r>
            <a:rPr lang="en-US" sz="800" kern="1200" dirty="0"/>
            <a:t>,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pelaksanaan</a:t>
          </a:r>
          <a:r>
            <a:rPr lang="en-US" sz="800" kern="1200" dirty="0"/>
            <a:t> </a:t>
          </a:r>
          <a:r>
            <a:rPr lang="en-US" sz="800" kern="1200" dirty="0" err="1"/>
            <a:t>Renstra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, </a:t>
          </a:r>
          <a:r>
            <a:rPr lang="en-US" sz="800" kern="1200" dirty="0" err="1"/>
            <a:t>pedoman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bukti</a:t>
          </a:r>
          <a:r>
            <a:rPr lang="en-US" sz="800" kern="1200" dirty="0"/>
            <a:t> </a:t>
          </a:r>
          <a:r>
            <a:rPr lang="en-US" sz="800" kern="1200" dirty="0" err="1"/>
            <a:t>sosialisasinya</a:t>
          </a:r>
          <a:r>
            <a:rPr lang="en-US" sz="800" kern="1200" dirty="0"/>
            <a:t>, </a:t>
          </a:r>
          <a:r>
            <a:rPr lang="en-US" sz="800" kern="1200" dirty="0" err="1"/>
            <a:t>bukti</a:t>
          </a:r>
          <a:r>
            <a:rPr lang="en-US" sz="800" kern="1200" dirty="0"/>
            <a:t> yang </a:t>
          </a:r>
          <a:r>
            <a:rPr lang="en-US" sz="800" kern="1200" dirty="0" err="1"/>
            <a:t>sahih</a:t>
          </a:r>
          <a:r>
            <a:rPr lang="en-US" sz="800" kern="1200" dirty="0"/>
            <a:t> </a:t>
          </a:r>
          <a:r>
            <a:rPr lang="en-US" sz="800" kern="1200" dirty="0" err="1"/>
            <a:t>tentang</a:t>
          </a:r>
          <a:r>
            <a:rPr lang="en-US" sz="800" kern="1200" dirty="0"/>
            <a:t> </a:t>
          </a:r>
          <a:r>
            <a:rPr lang="en-US" sz="800" kern="1200" dirty="0" err="1"/>
            <a:t>pelaksanaan</a:t>
          </a:r>
          <a:r>
            <a:rPr lang="en-US" sz="800" kern="1200" dirty="0"/>
            <a:t> proses </a:t>
          </a:r>
          <a:r>
            <a:rPr lang="en-US" sz="800" kern="1200" dirty="0" err="1"/>
            <a:t>penelitian</a:t>
          </a:r>
          <a:r>
            <a:rPr lang="en-US" sz="800" kern="1200" dirty="0"/>
            <a:t> </a:t>
          </a: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tatacara</a:t>
          </a:r>
          <a:r>
            <a:rPr lang="en-US" sz="800" kern="1200" dirty="0"/>
            <a:t> </a:t>
          </a:r>
          <a:r>
            <a:rPr lang="en-US" sz="800" kern="1200" dirty="0" err="1"/>
            <a:t>penilaian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i="1" kern="1200" dirty="0"/>
            <a:t>review</a:t>
          </a:r>
          <a:r>
            <a:rPr lang="en-US" sz="800" kern="1200" dirty="0"/>
            <a:t>, </a:t>
          </a:r>
          <a:r>
            <a:rPr lang="en-US" sz="800" kern="1200" dirty="0" err="1"/>
            <a:t>legalitas</a:t>
          </a:r>
          <a:r>
            <a:rPr lang="en-US" sz="800" kern="1200" dirty="0"/>
            <a:t> </a:t>
          </a:r>
          <a:r>
            <a:rPr lang="en-US" sz="800" kern="1200" dirty="0" err="1"/>
            <a:t>pengangkatan</a:t>
          </a:r>
          <a:r>
            <a:rPr lang="en-US" sz="800" kern="1200" dirty="0"/>
            <a:t> </a:t>
          </a:r>
          <a:r>
            <a:rPr lang="en-US" sz="800" i="1" kern="1200" dirty="0"/>
            <a:t>reviewer</a:t>
          </a:r>
          <a:r>
            <a:rPr lang="en-US" sz="800" kern="1200" dirty="0"/>
            <a:t>, </a:t>
          </a:r>
          <a:r>
            <a:rPr lang="en-US" sz="800" kern="1200" dirty="0" err="1"/>
            <a:t>bukti</a:t>
          </a:r>
          <a:r>
            <a:rPr lang="en-US" sz="800" kern="1200" dirty="0"/>
            <a:t> </a:t>
          </a:r>
          <a:r>
            <a:rPr lang="en-US" sz="800" kern="1200" dirty="0" err="1"/>
            <a:t>tertulis</a:t>
          </a:r>
          <a:r>
            <a:rPr lang="en-US" sz="800" kern="1200" dirty="0"/>
            <a:t> </a:t>
          </a:r>
          <a:r>
            <a:rPr lang="en-US" sz="800" kern="1200" dirty="0" err="1"/>
            <a:t>hasil</a:t>
          </a:r>
          <a:r>
            <a:rPr lang="en-US" sz="800" kern="1200" dirty="0"/>
            <a:t> </a:t>
          </a:r>
          <a:r>
            <a:rPr lang="en-US" sz="800" kern="1200" dirty="0" err="1"/>
            <a:t>penilaian</a:t>
          </a:r>
          <a:r>
            <a:rPr lang="en-US" sz="800" kern="1200" dirty="0"/>
            <a:t> </a:t>
          </a:r>
          <a:r>
            <a:rPr lang="en-US" sz="800" kern="1200" dirty="0" err="1"/>
            <a:t>usul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, </a:t>
          </a:r>
          <a:r>
            <a:rPr lang="en-US" sz="800" kern="1200" dirty="0" err="1"/>
            <a:t>legalitas</a:t>
          </a:r>
          <a:r>
            <a:rPr lang="en-US" sz="800" kern="1200" dirty="0"/>
            <a:t> </a:t>
          </a:r>
          <a:r>
            <a:rPr lang="en-US" sz="800" kern="1200" dirty="0" err="1"/>
            <a:t>penugasan</a:t>
          </a:r>
          <a:r>
            <a:rPr lang="en-US" sz="800" kern="1200" dirty="0"/>
            <a:t> </a:t>
          </a:r>
          <a:r>
            <a:rPr lang="en-US" sz="800" kern="1200" dirty="0" err="1"/>
            <a:t>peneliti</a:t>
          </a:r>
          <a:r>
            <a:rPr lang="en-US" sz="800" kern="1200" dirty="0"/>
            <a:t>/</a:t>
          </a:r>
          <a:r>
            <a:rPr lang="en-US" sz="800" kern="1200" dirty="0" err="1"/>
            <a:t>kerjasama</a:t>
          </a:r>
          <a:r>
            <a:rPr lang="en-US" sz="800" kern="1200" dirty="0"/>
            <a:t> </a:t>
          </a:r>
          <a:r>
            <a:rPr lang="en-US" sz="800" kern="1200" dirty="0" err="1"/>
            <a:t>peneliti</a:t>
          </a:r>
          <a:r>
            <a:rPr lang="en-US" sz="800" kern="1200" dirty="0"/>
            <a:t>, </a:t>
          </a:r>
          <a:r>
            <a:rPr lang="en-US" sz="800" kern="1200" dirty="0" err="1"/>
            <a:t>berita</a:t>
          </a:r>
          <a:r>
            <a:rPr lang="en-US" sz="800" kern="1200" dirty="0"/>
            <a:t> acara </a:t>
          </a:r>
          <a:r>
            <a:rPr lang="en-US" sz="800" kern="1200" dirty="0" err="1"/>
            <a:t>hasil</a:t>
          </a:r>
          <a:r>
            <a:rPr lang="en-US" sz="800" kern="1200" dirty="0"/>
            <a:t> monitoring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evaluasi</a:t>
          </a:r>
          <a:r>
            <a:rPr lang="en-US" sz="800" kern="1200" dirty="0"/>
            <a:t>,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dokumentasi</a:t>
          </a:r>
          <a:r>
            <a:rPr lang="en-US" sz="800" kern="1200" dirty="0"/>
            <a:t> output </a:t>
          </a:r>
          <a:r>
            <a:rPr lang="en-US" sz="800" kern="1200" dirty="0" err="1"/>
            <a:t>penelitian</a:t>
          </a:r>
          <a:r>
            <a:rPr lang="en-US" sz="800" kern="1200" dirty="0"/>
            <a:t>, </a:t>
          </a:r>
          <a:r>
            <a:rPr lang="en-US" sz="800" kern="1200" dirty="0" err="1"/>
            <a:t>dokumentasi</a:t>
          </a:r>
          <a:r>
            <a:rPr lang="en-US" sz="800" kern="1200" dirty="0"/>
            <a:t> </a:t>
          </a:r>
          <a:r>
            <a:rPr lang="en-US" sz="800" kern="1200" dirty="0" err="1"/>
            <a:t>pelaporan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 </a:t>
          </a:r>
          <a:r>
            <a:rPr lang="en-US" sz="800" kern="1200" dirty="0" err="1"/>
            <a:t>oleh</a:t>
          </a:r>
          <a:r>
            <a:rPr lang="en-US" sz="800" kern="1200" dirty="0"/>
            <a:t> </a:t>
          </a:r>
          <a:r>
            <a:rPr lang="en-US" sz="800" kern="1200" dirty="0" err="1"/>
            <a:t>pengelola</a:t>
          </a:r>
          <a:r>
            <a:rPr lang="en-US" sz="800" kern="1200" dirty="0"/>
            <a:t> </a:t>
          </a:r>
          <a:r>
            <a:rPr lang="en-US" sz="800" kern="1200" dirty="0" err="1"/>
            <a:t>penelitian</a:t>
          </a:r>
          <a:r>
            <a:rPr lang="en-US" sz="800" kern="1200" dirty="0"/>
            <a:t> </a:t>
          </a:r>
          <a:r>
            <a:rPr lang="en-US" sz="800" kern="1200" dirty="0" err="1"/>
            <a:t>kepada</a:t>
          </a:r>
          <a:r>
            <a:rPr lang="en-US" sz="800" kern="1200" dirty="0"/>
            <a:t> </a:t>
          </a:r>
          <a:r>
            <a:rPr lang="en-US" sz="800" kern="1200" dirty="0" err="1"/>
            <a:t>pimpinan</a:t>
          </a:r>
          <a:r>
            <a:rPr lang="en-US" sz="800" kern="1200" dirty="0"/>
            <a:t> </a:t>
          </a:r>
          <a:r>
            <a:rPr lang="en-US" sz="800" kern="1200" dirty="0" err="1"/>
            <a:t>perguruan</a:t>
          </a:r>
          <a:r>
            <a:rPr lang="en-US" sz="800" kern="1200" dirty="0"/>
            <a:t> </a:t>
          </a:r>
          <a:r>
            <a:rPr lang="en-US" sz="800" kern="1200" dirty="0" err="1"/>
            <a:t>tinggi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mitra</a:t>
          </a:r>
          <a:r>
            <a:rPr lang="en-US" sz="800" kern="1200" dirty="0"/>
            <a:t>/</a:t>
          </a:r>
          <a:r>
            <a:rPr lang="en-US" sz="800" kern="1200" dirty="0" err="1"/>
            <a:t>pemberi</a:t>
          </a:r>
          <a:r>
            <a:rPr lang="en-US" sz="800" kern="1200" dirty="0"/>
            <a:t> dana,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keberadaan</a:t>
          </a:r>
          <a:r>
            <a:rPr lang="en-US" sz="800" kern="1200" dirty="0"/>
            <a:t> </a:t>
          </a:r>
          <a:r>
            <a:rPr lang="en-US" sz="800" kern="1200" dirty="0" err="1"/>
            <a:t>kelompok</a:t>
          </a:r>
          <a:r>
            <a:rPr lang="en-US" sz="800" kern="1200" dirty="0"/>
            <a:t> </a:t>
          </a:r>
          <a:r>
            <a:rPr lang="en-US" sz="800" kern="1200" dirty="0" err="1"/>
            <a:t>riset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laboratorium</a:t>
          </a:r>
          <a:r>
            <a:rPr lang="en-US" sz="800" kern="1200" dirty="0"/>
            <a:t> </a:t>
          </a:r>
          <a:r>
            <a:rPr lang="en-US" sz="800" kern="1200" dirty="0" err="1"/>
            <a:t>riset</a:t>
          </a:r>
          <a:r>
            <a:rPr lang="en-US" sz="800" kern="1200" dirty="0"/>
            <a:t> yang </a:t>
          </a:r>
          <a:r>
            <a:rPr lang="en-US" sz="800" kern="1200" dirty="0" err="1"/>
            <a:t>fungsional</a:t>
          </a:r>
          <a:r>
            <a:rPr lang="en-US" sz="800" kern="1200" dirty="0"/>
            <a:t>.</a:t>
          </a:r>
        </a:p>
      </dsp:txBody>
      <dsp:txXfrm>
        <a:off x="0" y="1941225"/>
        <a:ext cx="6411729" cy="703800"/>
      </dsp:txXfrm>
    </dsp:sp>
    <dsp:sp modelId="{2DEDA631-A163-4BBA-9953-02E40868F95B}">
      <dsp:nvSpPr>
        <dsp:cNvPr id="0" name=""/>
        <dsp:cNvSpPr/>
      </dsp:nvSpPr>
      <dsp:spPr>
        <a:xfrm>
          <a:off x="0" y="2641469"/>
          <a:ext cx="6411729" cy="239850"/>
        </a:xfrm>
        <a:prstGeom prst="roundRect">
          <a:avLst/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Indikator</a:t>
          </a:r>
          <a:r>
            <a:rPr lang="en-US" sz="1000" b="1" kern="1200" dirty="0"/>
            <a:t> </a:t>
          </a:r>
          <a:r>
            <a:rPr lang="en-US" sz="1000" b="1" kern="1200" dirty="0" err="1"/>
            <a:t>Kinerja</a:t>
          </a:r>
          <a:r>
            <a:rPr lang="en-US" sz="1000" b="1" kern="1200" dirty="0"/>
            <a:t> </a:t>
          </a:r>
          <a:r>
            <a:rPr lang="en-US" sz="1000" b="1" kern="1200" dirty="0" err="1"/>
            <a:t>Tambahan</a:t>
          </a:r>
          <a:endParaRPr lang="en-US" sz="1000" kern="1200" dirty="0"/>
        </a:p>
      </dsp:txBody>
      <dsp:txXfrm>
        <a:off x="11709" y="2653178"/>
        <a:ext cx="6388311" cy="216432"/>
      </dsp:txXfrm>
    </dsp:sp>
    <dsp:sp modelId="{A730551C-AD14-47EA-8567-2FF41910E193}">
      <dsp:nvSpPr>
        <dsp:cNvPr id="0" name=""/>
        <dsp:cNvSpPr/>
      </dsp:nvSpPr>
      <dsp:spPr>
        <a:xfrm>
          <a:off x="0" y="2884875"/>
          <a:ext cx="6411729" cy="16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Adalah</a:t>
          </a:r>
          <a:r>
            <a:rPr lang="en-US" sz="800" kern="1200" dirty="0"/>
            <a:t> </a:t>
          </a:r>
          <a:r>
            <a:rPr lang="en-US" sz="800" kern="1200" dirty="0" err="1"/>
            <a:t>indikator</a:t>
          </a:r>
          <a:r>
            <a:rPr lang="en-US" sz="800" kern="1200" dirty="0"/>
            <a:t> proses </a:t>
          </a:r>
          <a:r>
            <a:rPr lang="en-US" sz="800" kern="1200" dirty="0" err="1"/>
            <a:t>penelitian</a:t>
          </a:r>
          <a:r>
            <a:rPr lang="en-US" sz="800" kern="1200" dirty="0"/>
            <a:t> lain </a:t>
          </a:r>
          <a:r>
            <a:rPr lang="en-US" sz="800" kern="1200" dirty="0" err="1"/>
            <a:t>untuk</a:t>
          </a:r>
          <a:r>
            <a:rPr lang="en-US" sz="800" kern="1200" dirty="0"/>
            <a:t> yang </a:t>
          </a:r>
          <a:r>
            <a:rPr lang="en-US" sz="800" kern="1200" dirty="0" err="1"/>
            <a:t>ditetapkan</a:t>
          </a:r>
          <a:r>
            <a:rPr lang="en-US" sz="800" kern="1200" dirty="0"/>
            <a:t> </a:t>
          </a:r>
          <a:r>
            <a:rPr lang="en-US" sz="800" kern="1200" dirty="0" err="1"/>
            <a:t>oleh</a:t>
          </a:r>
          <a:r>
            <a:rPr lang="en-US" sz="800" kern="1200" dirty="0"/>
            <a:t> </a:t>
          </a:r>
          <a:r>
            <a:rPr lang="en-US" sz="800" kern="1200" dirty="0" err="1"/>
            <a:t>masing</a:t>
          </a:r>
          <a:r>
            <a:rPr lang="en-US" sz="800" kern="1200" dirty="0"/>
            <a:t> </a:t>
          </a:r>
          <a:r>
            <a:rPr lang="en-US" sz="800" kern="1200" dirty="0" err="1"/>
            <a:t>masing</a:t>
          </a:r>
          <a:r>
            <a:rPr lang="en-US" sz="800" kern="1200" dirty="0"/>
            <a:t> </a:t>
          </a:r>
          <a:r>
            <a:rPr lang="en-US" sz="800" kern="1200" dirty="0" err="1"/>
            <a:t>perguruan</a:t>
          </a:r>
          <a:r>
            <a:rPr lang="en-US" sz="800" kern="1200" dirty="0"/>
            <a:t> </a:t>
          </a:r>
          <a:r>
            <a:rPr lang="en-US" sz="800" kern="1200" dirty="0" err="1"/>
            <a:t>tinggi</a:t>
          </a:r>
          <a:r>
            <a:rPr lang="en-US" sz="800" kern="1200" dirty="0"/>
            <a:t> </a:t>
          </a:r>
          <a:r>
            <a:rPr lang="en-US" sz="800" kern="1200" dirty="0" err="1"/>
            <a:t>melampui</a:t>
          </a:r>
          <a:r>
            <a:rPr lang="en-US" sz="800" kern="1200" dirty="0"/>
            <a:t> SN DIKTI. </a:t>
          </a:r>
        </a:p>
      </dsp:txBody>
      <dsp:txXfrm>
        <a:off x="0" y="2884875"/>
        <a:ext cx="6411729" cy="165600"/>
      </dsp:txXfrm>
    </dsp:sp>
    <dsp:sp modelId="{D2D630EE-C109-4E93-BA07-03321C5EAE52}">
      <dsp:nvSpPr>
        <dsp:cNvPr id="0" name=""/>
        <dsp:cNvSpPr/>
      </dsp:nvSpPr>
      <dsp:spPr>
        <a:xfrm>
          <a:off x="0" y="3050475"/>
          <a:ext cx="6411729" cy="239850"/>
        </a:xfrm>
        <a:prstGeom prst="roundRect">
          <a:avLst/>
        </a:prstGeom>
        <a:solidFill>
          <a:schemeClr val="accent3">
            <a:hueOff val="1694124"/>
            <a:satOff val="62500"/>
            <a:lumOff val="-919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Evaluasi</a:t>
          </a:r>
          <a:r>
            <a:rPr lang="en-US" sz="1000" b="1" kern="1200" dirty="0"/>
            <a:t> </a:t>
          </a:r>
          <a:r>
            <a:rPr lang="en-US" sz="1000" b="1" kern="1200" dirty="0" err="1"/>
            <a:t>Capaian</a:t>
          </a:r>
          <a:r>
            <a:rPr lang="en-US" sz="1000" b="1" kern="1200" dirty="0"/>
            <a:t> </a:t>
          </a:r>
          <a:r>
            <a:rPr lang="en-US" sz="1000" b="1" kern="1200" dirty="0" err="1"/>
            <a:t>Kinerja</a:t>
          </a:r>
          <a:endParaRPr lang="en-US" sz="1000" kern="1200" dirty="0"/>
        </a:p>
      </dsp:txBody>
      <dsp:txXfrm>
        <a:off x="11709" y="3062184"/>
        <a:ext cx="6388311" cy="216432"/>
      </dsp:txXfrm>
    </dsp:sp>
    <dsp:sp modelId="{23F3AF34-2715-49E5-9F52-529EF0CC3006}">
      <dsp:nvSpPr>
        <dsp:cNvPr id="0" name=""/>
        <dsp:cNvSpPr/>
      </dsp:nvSpPr>
      <dsp:spPr>
        <a:xfrm>
          <a:off x="0" y="3290324"/>
          <a:ext cx="6411729" cy="362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analisis</a:t>
          </a:r>
          <a:r>
            <a:rPr lang="en-US" sz="800" kern="1200" dirty="0"/>
            <a:t> </a:t>
          </a:r>
          <a:r>
            <a:rPr lang="en-US" sz="800" kern="1200" dirty="0" err="1"/>
            <a:t>keberhasilan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/</a:t>
          </a:r>
          <a:r>
            <a:rPr lang="en-US" sz="800" kern="1200" dirty="0" err="1"/>
            <a:t>atau</a:t>
          </a:r>
          <a:r>
            <a:rPr lang="en-US" sz="800" kern="1200" dirty="0"/>
            <a:t> </a:t>
          </a:r>
          <a:r>
            <a:rPr lang="en-US" sz="800" kern="1200" dirty="0" err="1"/>
            <a:t>ketidakberhasilan</a:t>
          </a:r>
          <a:r>
            <a:rPr lang="en-US" sz="800" kern="1200" dirty="0"/>
            <a:t> </a:t>
          </a:r>
          <a:r>
            <a:rPr lang="en-US" sz="800" kern="1200" dirty="0" err="1"/>
            <a:t>pencapaian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 yang </a:t>
          </a:r>
          <a:r>
            <a:rPr lang="en-US" sz="800" kern="1200" dirty="0" err="1"/>
            <a:t>telah</a:t>
          </a:r>
          <a:r>
            <a:rPr lang="en-US" sz="800" kern="1200" dirty="0"/>
            <a:t> </a:t>
          </a:r>
          <a:r>
            <a:rPr lang="en-US" sz="800" kern="1200" dirty="0" err="1"/>
            <a:t>ditetapkan</a:t>
          </a:r>
          <a:r>
            <a:rPr lang="en-US" sz="800" kern="1200" dirty="0"/>
            <a:t>. </a:t>
          </a:r>
          <a:r>
            <a:rPr lang="en-US" sz="800" kern="1200" dirty="0" err="1"/>
            <a:t>Capaian</a:t>
          </a:r>
          <a:r>
            <a:rPr lang="en-US" sz="800" kern="1200" dirty="0"/>
            <a:t> </a:t>
          </a:r>
          <a:r>
            <a:rPr lang="en-US" sz="800" kern="1200" dirty="0" err="1"/>
            <a:t>kinerja</a:t>
          </a:r>
          <a:r>
            <a:rPr lang="en-US" sz="800" kern="1200" dirty="0"/>
            <a:t> </a:t>
          </a:r>
          <a:r>
            <a:rPr lang="en-US" sz="800" kern="1200" dirty="0" err="1"/>
            <a:t>harus</a:t>
          </a:r>
          <a:r>
            <a:rPr lang="en-US" sz="800" kern="1200" dirty="0"/>
            <a:t> </a:t>
          </a:r>
          <a:r>
            <a:rPr lang="en-US" sz="800" kern="1200" dirty="0" err="1"/>
            <a:t>diukur</a:t>
          </a:r>
          <a:r>
            <a:rPr lang="en-US" sz="800" kern="1200" dirty="0"/>
            <a:t> </a:t>
          </a:r>
          <a:r>
            <a:rPr lang="en-US" sz="800" kern="1200" dirty="0" err="1"/>
            <a:t>dengan</a:t>
          </a:r>
          <a:r>
            <a:rPr lang="en-US" sz="800" kern="1200" dirty="0"/>
            <a:t> </a:t>
          </a:r>
          <a:r>
            <a:rPr lang="en-US" sz="800" kern="1200" dirty="0" err="1"/>
            <a:t>metoda</a:t>
          </a:r>
          <a:r>
            <a:rPr lang="en-US" sz="800" kern="1200" dirty="0"/>
            <a:t> yang </a:t>
          </a:r>
          <a:r>
            <a:rPr lang="en-US" sz="800" kern="1200" dirty="0" err="1"/>
            <a:t>tepat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hasilnya</a:t>
          </a:r>
          <a:r>
            <a:rPr lang="en-US" sz="800" kern="1200" dirty="0"/>
            <a:t> </a:t>
          </a:r>
          <a:r>
            <a:rPr lang="en-US" sz="800" kern="1200" dirty="0" err="1"/>
            <a:t>dianalisis</a:t>
          </a:r>
          <a:r>
            <a:rPr lang="en-US" sz="800" kern="1200" dirty="0"/>
            <a:t>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dievaluasi</a:t>
          </a:r>
          <a:r>
            <a:rPr lang="en-US" sz="800" kern="1200" dirty="0"/>
            <a:t>. </a:t>
          </a:r>
          <a:r>
            <a:rPr lang="en-US" sz="800" kern="1200" dirty="0" err="1"/>
            <a:t>Analisis</a:t>
          </a:r>
          <a:r>
            <a:rPr lang="en-US" sz="800" kern="1200" dirty="0"/>
            <a:t> </a:t>
          </a:r>
          <a:r>
            <a:rPr lang="en-US" sz="800" kern="1200" dirty="0" err="1"/>
            <a:t>terhadap</a:t>
          </a:r>
          <a:r>
            <a:rPr lang="en-US" sz="800" kern="1200" dirty="0"/>
            <a:t> </a:t>
          </a:r>
          <a:r>
            <a:rPr lang="en-US" sz="800" kern="1200" dirty="0" err="1"/>
            <a:t>capaian</a:t>
          </a:r>
          <a:r>
            <a:rPr lang="en-US" sz="800" kern="1200" dirty="0"/>
            <a:t> </a:t>
          </a:r>
          <a:r>
            <a:rPr lang="en-US" sz="800" kern="1200" dirty="0" err="1"/>
            <a:t>kinerja</a:t>
          </a:r>
          <a:r>
            <a:rPr lang="en-US" sz="800" kern="1200" dirty="0"/>
            <a:t> </a:t>
          </a:r>
          <a:r>
            <a:rPr lang="en-US" sz="800" kern="1200" dirty="0" err="1"/>
            <a:t>harus</a:t>
          </a:r>
          <a:r>
            <a:rPr lang="en-US" sz="800" kern="1200" dirty="0"/>
            <a:t> </a:t>
          </a: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identifikasi</a:t>
          </a:r>
          <a:r>
            <a:rPr lang="en-US" sz="800" kern="1200" dirty="0"/>
            <a:t> </a:t>
          </a:r>
          <a:r>
            <a:rPr lang="en-US" sz="800" kern="1200" dirty="0" err="1"/>
            <a:t>akar</a:t>
          </a:r>
          <a:r>
            <a:rPr lang="en-US" sz="800" kern="1200" dirty="0"/>
            <a:t> </a:t>
          </a:r>
          <a:r>
            <a:rPr lang="en-US" sz="800" kern="1200" dirty="0" err="1"/>
            <a:t>masalah</a:t>
          </a:r>
          <a:r>
            <a:rPr lang="en-US" sz="800" kern="1200" dirty="0"/>
            <a:t>, </a:t>
          </a:r>
          <a:r>
            <a:rPr lang="en-US" sz="800" kern="1200" dirty="0" err="1"/>
            <a:t>faktor</a:t>
          </a:r>
          <a:r>
            <a:rPr lang="en-US" sz="800" kern="1200" dirty="0"/>
            <a:t> </a:t>
          </a:r>
          <a:r>
            <a:rPr lang="en-US" sz="800" kern="1200" dirty="0" err="1"/>
            <a:t>pendukung</a:t>
          </a:r>
          <a:r>
            <a:rPr lang="en-US" sz="800" kern="1200" dirty="0"/>
            <a:t> </a:t>
          </a:r>
          <a:r>
            <a:rPr lang="en-US" sz="800" kern="1200" dirty="0" err="1"/>
            <a:t>keberhasilan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faktor</a:t>
          </a:r>
          <a:r>
            <a:rPr lang="en-US" sz="800" kern="1200" dirty="0"/>
            <a:t> </a:t>
          </a:r>
          <a:r>
            <a:rPr lang="en-US" sz="800" kern="1200" dirty="0" err="1"/>
            <a:t>penghambat</a:t>
          </a:r>
          <a:r>
            <a:rPr lang="en-US" sz="800" kern="1200" dirty="0"/>
            <a:t> </a:t>
          </a:r>
          <a:r>
            <a:rPr lang="en-US" sz="800" kern="1200" dirty="0" err="1"/>
            <a:t>ketercapaian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singkat</a:t>
          </a:r>
          <a:r>
            <a:rPr lang="en-US" sz="800" kern="1200" dirty="0"/>
            <a:t> </a:t>
          </a:r>
          <a:r>
            <a:rPr lang="en-US" sz="800" kern="1200" dirty="0" err="1"/>
            <a:t>tindak</a:t>
          </a:r>
          <a:r>
            <a:rPr lang="en-US" sz="800" kern="1200" dirty="0"/>
            <a:t> </a:t>
          </a:r>
          <a:r>
            <a:rPr lang="en-US" sz="800" kern="1200" dirty="0" err="1"/>
            <a:t>lanjut</a:t>
          </a:r>
          <a:r>
            <a:rPr lang="en-US" sz="800" kern="1200" dirty="0"/>
            <a:t> yang </a:t>
          </a:r>
          <a:r>
            <a:rPr lang="en-US" sz="800" kern="1200" dirty="0" err="1"/>
            <a:t>akan</a:t>
          </a:r>
          <a:r>
            <a:rPr lang="en-US" sz="800" kern="1200" dirty="0"/>
            <a:t> </a:t>
          </a:r>
          <a:r>
            <a:rPr lang="en-US" sz="800" kern="1200" dirty="0" err="1"/>
            <a:t>dilakukan</a:t>
          </a:r>
          <a:r>
            <a:rPr lang="en-US" sz="800" kern="1200" dirty="0"/>
            <a:t> </a:t>
          </a:r>
          <a:r>
            <a:rPr lang="en-US" sz="800" kern="1200" dirty="0" err="1"/>
            <a:t>institusi</a:t>
          </a:r>
          <a:r>
            <a:rPr lang="en-US" sz="800" kern="1200" dirty="0"/>
            <a:t>.</a:t>
          </a:r>
        </a:p>
      </dsp:txBody>
      <dsp:txXfrm>
        <a:off x="0" y="3290324"/>
        <a:ext cx="6411729" cy="362250"/>
      </dsp:txXfrm>
    </dsp:sp>
    <dsp:sp modelId="{2B77AAD6-6F7A-4184-95FE-A99485CDABC4}">
      <dsp:nvSpPr>
        <dsp:cNvPr id="0" name=""/>
        <dsp:cNvSpPr/>
      </dsp:nvSpPr>
      <dsp:spPr>
        <a:xfrm>
          <a:off x="0" y="3652575"/>
          <a:ext cx="6411729" cy="239850"/>
        </a:xfrm>
        <a:prstGeom prst="roundRect">
          <a:avLst/>
        </a:prstGeom>
        <a:solidFill>
          <a:schemeClr val="accent3">
            <a:hueOff val="2032949"/>
            <a:satOff val="75000"/>
            <a:lumOff val="-1102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Penjaminan</a:t>
          </a:r>
          <a:r>
            <a:rPr lang="en-US" sz="1000" b="1" kern="1200" dirty="0"/>
            <a:t> </a:t>
          </a:r>
          <a:r>
            <a:rPr lang="en-US" sz="1000" b="1" kern="1200" dirty="0" err="1"/>
            <a:t>Mutu</a:t>
          </a:r>
          <a:r>
            <a:rPr lang="en-US" sz="1000" b="1" kern="1200" dirty="0"/>
            <a:t> </a:t>
          </a:r>
          <a:r>
            <a:rPr lang="en-US" sz="1000" b="1" kern="1200" dirty="0" err="1"/>
            <a:t>Mahasiswa</a:t>
          </a:r>
          <a:endParaRPr lang="en-US" sz="1000" kern="1200" dirty="0"/>
        </a:p>
      </dsp:txBody>
      <dsp:txXfrm>
        <a:off x="11709" y="3664284"/>
        <a:ext cx="6388311" cy="216432"/>
      </dsp:txXfrm>
    </dsp:sp>
    <dsp:sp modelId="{12D3B0C4-5A49-402C-A73C-31D49B9D651D}">
      <dsp:nvSpPr>
        <dsp:cNvPr id="0" name=""/>
        <dsp:cNvSpPr/>
      </dsp:nvSpPr>
      <dsp:spPr>
        <a:xfrm>
          <a:off x="0" y="3892424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bukti</a:t>
          </a:r>
          <a:r>
            <a:rPr lang="en-US" sz="800" kern="1200" dirty="0"/>
            <a:t> yang </a:t>
          </a:r>
          <a:r>
            <a:rPr lang="en-US" sz="800" kern="1200" dirty="0" err="1"/>
            <a:t>sahih</a:t>
          </a:r>
          <a:r>
            <a:rPr lang="en-US" sz="800" kern="1200" dirty="0"/>
            <a:t> </a:t>
          </a:r>
          <a:r>
            <a:rPr lang="en-US" sz="800" kern="1200" dirty="0" err="1"/>
            <a:t>sistem</a:t>
          </a:r>
          <a:r>
            <a:rPr lang="en-US" sz="800" kern="1200" dirty="0"/>
            <a:t> </a:t>
          </a:r>
          <a:r>
            <a:rPr lang="en-US" sz="800" kern="1200" dirty="0" err="1"/>
            <a:t>penjaminan</a:t>
          </a:r>
          <a:r>
            <a:rPr lang="en-US" sz="800" kern="1200" dirty="0"/>
            <a:t> </a:t>
          </a:r>
          <a:r>
            <a:rPr lang="en-US" sz="800" kern="1200" dirty="0" err="1"/>
            <a:t>mutu</a:t>
          </a:r>
          <a:r>
            <a:rPr lang="en-US" sz="800" kern="1200" dirty="0"/>
            <a:t> proses </a:t>
          </a:r>
          <a:r>
            <a:rPr lang="en-US" sz="800" kern="1200" dirty="0" err="1"/>
            <a:t>penelitian</a:t>
          </a:r>
          <a:r>
            <a:rPr lang="en-US" sz="800" kern="1200" dirty="0"/>
            <a:t> yang </a:t>
          </a:r>
          <a:r>
            <a:rPr lang="en-US" sz="800" kern="1200" dirty="0" err="1"/>
            <a:t>ditetapkan</a:t>
          </a:r>
          <a:r>
            <a:rPr lang="en-US" sz="800" kern="1200" dirty="0"/>
            <a:t>, </a:t>
          </a:r>
          <a:r>
            <a:rPr lang="en-US" sz="800" kern="1200" dirty="0" err="1"/>
            <a:t>dilaksanakan</a:t>
          </a:r>
          <a:r>
            <a:rPr lang="en-US" sz="800" kern="1200" dirty="0"/>
            <a:t>, </a:t>
          </a:r>
          <a:r>
            <a:rPr lang="en-US" sz="800" kern="1200" dirty="0" err="1"/>
            <a:t>hasilnya</a:t>
          </a:r>
          <a:r>
            <a:rPr lang="en-US" sz="800" kern="1200" dirty="0"/>
            <a:t> </a:t>
          </a:r>
          <a:r>
            <a:rPr lang="en-US" sz="800" kern="1200" dirty="0" err="1"/>
            <a:t>dievaluasi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dikendalikan</a:t>
          </a:r>
          <a:r>
            <a:rPr lang="en-US" sz="800" kern="1200" dirty="0"/>
            <a:t>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dilakukan</a:t>
          </a:r>
          <a:r>
            <a:rPr lang="en-US" sz="800" kern="1200" dirty="0"/>
            <a:t> </a:t>
          </a:r>
          <a:r>
            <a:rPr lang="en-US" sz="800" kern="1200" dirty="0" err="1"/>
            <a:t>upaya</a:t>
          </a:r>
          <a:r>
            <a:rPr lang="en-US" sz="800" kern="1200" dirty="0"/>
            <a:t> </a:t>
          </a:r>
          <a:r>
            <a:rPr lang="en-US" sz="800" kern="1200" dirty="0" err="1"/>
            <a:t>peningkatan</a:t>
          </a:r>
          <a:r>
            <a:rPr lang="en-US" sz="800" kern="1200" dirty="0"/>
            <a:t> </a:t>
          </a:r>
          <a:r>
            <a:rPr lang="en-US" sz="800" kern="1200" dirty="0" err="1"/>
            <a:t>sesuai</a:t>
          </a:r>
          <a:r>
            <a:rPr lang="en-US" sz="800" kern="1200" dirty="0"/>
            <a:t> </a:t>
          </a:r>
          <a:r>
            <a:rPr lang="en-US" sz="800" kern="1200" dirty="0" err="1"/>
            <a:t>dengan</a:t>
          </a:r>
          <a:r>
            <a:rPr lang="en-US" sz="800" kern="1200" dirty="0"/>
            <a:t> </a:t>
          </a:r>
          <a:r>
            <a:rPr lang="en-US" sz="800" kern="1200" dirty="0" err="1"/>
            <a:t>siklus</a:t>
          </a:r>
          <a:r>
            <a:rPr lang="en-US" sz="800" kern="1200" dirty="0"/>
            <a:t> PPEPP.</a:t>
          </a:r>
        </a:p>
      </dsp:txBody>
      <dsp:txXfrm>
        <a:off x="0" y="3892424"/>
        <a:ext cx="6411729" cy="253575"/>
      </dsp:txXfrm>
    </dsp:sp>
    <dsp:sp modelId="{3A0457DA-DDB8-4110-925B-CFA3955C25B0}">
      <dsp:nvSpPr>
        <dsp:cNvPr id="0" name=""/>
        <dsp:cNvSpPr/>
      </dsp:nvSpPr>
      <dsp:spPr>
        <a:xfrm>
          <a:off x="0" y="4146000"/>
          <a:ext cx="6411729" cy="239850"/>
        </a:xfrm>
        <a:prstGeom prst="roundRect">
          <a:avLst/>
        </a:prstGeom>
        <a:solidFill>
          <a:schemeClr val="accent3">
            <a:hueOff val="2371774"/>
            <a:satOff val="87500"/>
            <a:lumOff val="-1286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Kepuasan</a:t>
          </a:r>
          <a:r>
            <a:rPr lang="en-US" sz="1000" b="1" kern="1200" dirty="0"/>
            <a:t> </a:t>
          </a:r>
          <a:r>
            <a:rPr lang="en-US" sz="1000" b="1" kern="1200" dirty="0" err="1"/>
            <a:t>Pengguna</a:t>
          </a:r>
          <a:endParaRPr lang="en-US" sz="1000" kern="1200" dirty="0"/>
        </a:p>
      </dsp:txBody>
      <dsp:txXfrm>
        <a:off x="11709" y="4157709"/>
        <a:ext cx="6388311" cy="216432"/>
      </dsp:txXfrm>
    </dsp:sp>
    <dsp:sp modelId="{5B4B98BC-F355-4510-8CCF-F032AE7AC684}">
      <dsp:nvSpPr>
        <dsp:cNvPr id="0" name=""/>
        <dsp:cNvSpPr/>
      </dsp:nvSpPr>
      <dsp:spPr>
        <a:xfrm>
          <a:off x="0" y="4385850"/>
          <a:ext cx="6411729" cy="496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/>
            <a:t>Deskripsi sistem untuk mengukur kepuasan pengguna proses penelitian (peneliti dan mitra), termasuk kejelasan instrumen yang digunakan, pelaksanaan, perekaman, dan analisis datanya.</a:t>
          </a:r>
          <a:endParaRPr lang="en-US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Ketersediaan</a:t>
          </a:r>
          <a:r>
            <a:rPr lang="en-US" sz="800" kern="1200" dirty="0"/>
            <a:t> </a:t>
          </a:r>
          <a:r>
            <a:rPr lang="en-US" sz="800" kern="1200" dirty="0" err="1"/>
            <a:t>bukti</a:t>
          </a:r>
          <a:r>
            <a:rPr lang="en-US" sz="800" kern="1200" dirty="0"/>
            <a:t> yang </a:t>
          </a:r>
          <a:r>
            <a:rPr lang="en-US" sz="800" kern="1200" dirty="0" err="1"/>
            <a:t>sahih</a:t>
          </a:r>
          <a:r>
            <a:rPr lang="en-US" sz="800" kern="1200" dirty="0"/>
            <a:t> </a:t>
          </a:r>
          <a:r>
            <a:rPr lang="en-US" sz="800" kern="1200" dirty="0" err="1"/>
            <a:t>tentang</a:t>
          </a:r>
          <a:r>
            <a:rPr lang="en-US" sz="800" kern="1200" dirty="0"/>
            <a:t> </a:t>
          </a:r>
          <a:r>
            <a:rPr lang="en-US" sz="800" kern="1200" dirty="0" err="1"/>
            <a:t>hasil</a:t>
          </a:r>
          <a:r>
            <a:rPr lang="en-US" sz="800" kern="1200" dirty="0"/>
            <a:t> </a:t>
          </a:r>
          <a:r>
            <a:rPr lang="en-US" sz="800" kern="1200" dirty="0" err="1"/>
            <a:t>pengukuran</a:t>
          </a:r>
          <a:r>
            <a:rPr lang="en-US" sz="800" kern="1200" dirty="0"/>
            <a:t> </a:t>
          </a:r>
          <a:r>
            <a:rPr lang="en-US" sz="800" kern="1200" dirty="0" err="1"/>
            <a:t>kepuasan</a:t>
          </a:r>
          <a:r>
            <a:rPr lang="en-US" sz="800" kern="1200" dirty="0"/>
            <a:t> </a:t>
          </a:r>
          <a:r>
            <a:rPr lang="en-US" sz="800" kern="1200" dirty="0" err="1"/>
            <a:t>peneliti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mitra</a:t>
          </a:r>
          <a:r>
            <a:rPr lang="en-US" sz="800" kern="1200" dirty="0"/>
            <a:t> yang </a:t>
          </a:r>
          <a:r>
            <a:rPr lang="en-US" sz="800" kern="1200" dirty="0" err="1"/>
            <a:t>dilaksanakan</a:t>
          </a:r>
          <a:r>
            <a:rPr lang="en-US" sz="800" kern="1200" dirty="0"/>
            <a:t> </a:t>
          </a:r>
          <a:r>
            <a:rPr lang="en-US" sz="800" kern="1200" dirty="0" err="1"/>
            <a:t>secara</a:t>
          </a:r>
          <a:r>
            <a:rPr lang="en-US" sz="800" kern="1200" dirty="0"/>
            <a:t> </a:t>
          </a:r>
          <a:r>
            <a:rPr lang="en-US" sz="800" kern="1200" dirty="0" err="1"/>
            <a:t>konsisten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ditindaklanjuti</a:t>
          </a:r>
          <a:r>
            <a:rPr lang="en-US" sz="800" kern="1200" dirty="0"/>
            <a:t> </a:t>
          </a:r>
          <a:r>
            <a:rPr lang="en-US" sz="800" kern="1200" dirty="0" err="1"/>
            <a:t>secara</a:t>
          </a:r>
          <a:r>
            <a:rPr lang="en-US" sz="800" kern="1200" dirty="0"/>
            <a:t> </a:t>
          </a:r>
          <a:r>
            <a:rPr lang="en-US" sz="800" kern="1200" dirty="0" err="1"/>
            <a:t>berkala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tersistem</a:t>
          </a:r>
          <a:r>
            <a:rPr lang="en-US" sz="800" kern="1200" dirty="0"/>
            <a:t>.</a:t>
          </a:r>
        </a:p>
      </dsp:txBody>
      <dsp:txXfrm>
        <a:off x="0" y="4385850"/>
        <a:ext cx="6411729" cy="496800"/>
      </dsp:txXfrm>
    </dsp:sp>
    <dsp:sp modelId="{EC187767-1E1E-44F1-B655-FC6822E2F3C7}">
      <dsp:nvSpPr>
        <dsp:cNvPr id="0" name=""/>
        <dsp:cNvSpPr/>
      </dsp:nvSpPr>
      <dsp:spPr>
        <a:xfrm>
          <a:off x="0" y="4882650"/>
          <a:ext cx="6411729" cy="239850"/>
        </a:xfrm>
        <a:prstGeom prst="roundRect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Kesimpulan</a:t>
          </a:r>
          <a:r>
            <a:rPr lang="en-US" sz="1000" b="1" kern="1200" dirty="0"/>
            <a:t> </a:t>
          </a:r>
          <a:r>
            <a:rPr lang="en-US" sz="1000" b="1" kern="1200" dirty="0" err="1"/>
            <a:t>hasil</a:t>
          </a:r>
          <a:r>
            <a:rPr lang="en-US" sz="1000" b="1" kern="1200" dirty="0"/>
            <a:t> </a:t>
          </a:r>
          <a:r>
            <a:rPr lang="en-US" sz="1000" b="1" kern="1200" dirty="0" err="1"/>
            <a:t>evaluasi</a:t>
          </a:r>
          <a:r>
            <a:rPr lang="en-US" sz="1000" b="1" kern="1200" dirty="0"/>
            <a:t> </a:t>
          </a:r>
          <a:r>
            <a:rPr lang="en-US" sz="1000" b="1" kern="1200" dirty="0" err="1"/>
            <a:t>ketercapaian</a:t>
          </a:r>
          <a:r>
            <a:rPr lang="en-US" sz="1000" b="1" kern="1200" dirty="0"/>
            <a:t> </a:t>
          </a:r>
          <a:r>
            <a:rPr lang="en-US" sz="1000" b="1" kern="1200" dirty="0" err="1"/>
            <a:t>standar</a:t>
          </a:r>
          <a:r>
            <a:rPr lang="en-US" sz="1000" b="1" kern="1200" dirty="0"/>
            <a:t> </a:t>
          </a:r>
          <a:r>
            <a:rPr lang="en-US" sz="1000" b="1" kern="1200" dirty="0" err="1"/>
            <a:t>kemahasiswaan</a:t>
          </a:r>
          <a:r>
            <a:rPr lang="en-US" sz="1000" b="1" kern="1200" dirty="0"/>
            <a:t> </a:t>
          </a:r>
          <a:r>
            <a:rPr lang="en-US" sz="1000" b="1" kern="1200" dirty="0" err="1"/>
            <a:t>serta</a:t>
          </a:r>
          <a:r>
            <a:rPr lang="en-US" sz="1000" b="1" kern="1200" dirty="0"/>
            <a:t> </a:t>
          </a:r>
          <a:r>
            <a:rPr lang="en-US" sz="1000" b="1" kern="1200" dirty="0" err="1"/>
            <a:t>tindak</a:t>
          </a:r>
          <a:r>
            <a:rPr lang="en-US" sz="1000" b="1" kern="1200" dirty="0"/>
            <a:t> </a:t>
          </a:r>
          <a:r>
            <a:rPr lang="en-US" sz="1000" b="1" kern="1200" dirty="0" err="1"/>
            <a:t>lanjut</a:t>
          </a:r>
          <a:endParaRPr lang="en-US" sz="1000" kern="1200" dirty="0"/>
        </a:p>
      </dsp:txBody>
      <dsp:txXfrm>
        <a:off x="11709" y="4894359"/>
        <a:ext cx="6388311" cy="216432"/>
      </dsp:txXfrm>
    </dsp:sp>
    <dsp:sp modelId="{C70DD2C8-ECB3-4C03-9359-C9B55E68D106}">
      <dsp:nvSpPr>
        <dsp:cNvPr id="0" name=""/>
        <dsp:cNvSpPr/>
      </dsp:nvSpPr>
      <dsp:spPr>
        <a:xfrm>
          <a:off x="0" y="5122500"/>
          <a:ext cx="6411729" cy="16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Ringkasan</a:t>
          </a:r>
          <a:r>
            <a:rPr lang="en-US" sz="800" kern="1200" dirty="0"/>
            <a:t> </a:t>
          </a:r>
          <a:r>
            <a:rPr lang="en-US" sz="800" kern="1200" dirty="0" err="1"/>
            <a:t>dari</a:t>
          </a:r>
          <a:r>
            <a:rPr lang="en-US" sz="800" kern="1200" dirty="0"/>
            <a:t>: </a:t>
          </a:r>
          <a:r>
            <a:rPr lang="en-US" sz="800" kern="1200" dirty="0" err="1"/>
            <a:t>pemosisian</a:t>
          </a:r>
          <a:r>
            <a:rPr lang="en-US" sz="800" kern="1200" dirty="0"/>
            <a:t>, </a:t>
          </a:r>
          <a:r>
            <a:rPr lang="en-US" sz="800" kern="1200" dirty="0" err="1"/>
            <a:t>masalah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akar</a:t>
          </a:r>
          <a:r>
            <a:rPr lang="en-US" sz="800" kern="1200" dirty="0"/>
            <a:t> </a:t>
          </a:r>
          <a:r>
            <a:rPr lang="en-US" sz="800" kern="1200" dirty="0" err="1"/>
            <a:t>masalah</a:t>
          </a:r>
          <a:r>
            <a:rPr lang="en-US" sz="800" kern="1200" dirty="0"/>
            <a:t>,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rencana</a:t>
          </a:r>
          <a:r>
            <a:rPr lang="en-US" sz="800" kern="1200" dirty="0"/>
            <a:t> </a:t>
          </a:r>
          <a:r>
            <a:rPr lang="en-US" sz="800" kern="1200" dirty="0" err="1"/>
            <a:t>perbaikan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pengembangan</a:t>
          </a:r>
          <a:r>
            <a:rPr lang="en-US" sz="800" kern="1200" dirty="0"/>
            <a:t> </a:t>
          </a:r>
          <a:r>
            <a:rPr lang="en-US" sz="800" kern="1200" dirty="0" err="1"/>
            <a:t>keuangan</a:t>
          </a:r>
          <a:r>
            <a:rPr lang="en-US" sz="800" kern="1200" dirty="0"/>
            <a:t>, </a:t>
          </a:r>
          <a:r>
            <a:rPr lang="en-US" sz="800" kern="1200" dirty="0" err="1"/>
            <a:t>sarana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prasarana</a:t>
          </a:r>
          <a:r>
            <a:rPr lang="en-US" sz="800" kern="1200" dirty="0"/>
            <a:t> </a:t>
          </a:r>
        </a:p>
      </dsp:txBody>
      <dsp:txXfrm>
        <a:off x="0" y="5122500"/>
        <a:ext cx="6411729" cy="165600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378937"/>
          <a:ext cx="6411729" cy="23985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Latar</a:t>
          </a:r>
          <a:r>
            <a:rPr lang="en-US" sz="1000" b="1" kern="1200" dirty="0"/>
            <a:t> </a:t>
          </a:r>
          <a:r>
            <a:rPr lang="en-US" sz="1000" b="1" kern="1200" dirty="0" err="1"/>
            <a:t>Belakang</a:t>
          </a:r>
          <a:endParaRPr lang="en-US" sz="1000" kern="1200" dirty="0"/>
        </a:p>
      </dsp:txBody>
      <dsp:txXfrm>
        <a:off x="11709" y="390646"/>
        <a:ext cx="6388311" cy="216432"/>
      </dsp:txXfrm>
    </dsp:sp>
    <dsp:sp modelId="{9DC30CB3-5443-4E4F-8798-717384E476F7}">
      <dsp:nvSpPr>
        <dsp:cNvPr id="0" name=""/>
        <dsp:cNvSpPr/>
      </dsp:nvSpPr>
      <dsp:spPr>
        <a:xfrm>
          <a:off x="0" y="618787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latar</a:t>
          </a:r>
          <a:r>
            <a:rPr lang="en-US" sz="800" kern="1200" dirty="0"/>
            <a:t> </a:t>
          </a:r>
          <a:r>
            <a:rPr lang="en-US" sz="800" kern="1200" dirty="0" err="1"/>
            <a:t>belakang</a:t>
          </a:r>
          <a:r>
            <a:rPr lang="en-US" sz="800" kern="1200" dirty="0"/>
            <a:t>, </a:t>
          </a:r>
          <a:r>
            <a:rPr lang="en-US" sz="800" kern="1200" dirty="0" err="1"/>
            <a:t>tujuan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rasional</a:t>
          </a:r>
          <a:r>
            <a:rPr lang="en-US" sz="800" kern="1200" dirty="0"/>
            <a:t> </a:t>
          </a:r>
          <a:r>
            <a:rPr lang="en-US" sz="800" kern="1200" dirty="0" err="1"/>
            <a:t>penetapan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 proses </a:t>
          </a:r>
          <a:r>
            <a:rPr lang="en-US" sz="800" kern="1200" dirty="0" err="1"/>
            <a:t>PkM</a:t>
          </a:r>
          <a:r>
            <a:rPr lang="en-US" sz="800" kern="1200" dirty="0"/>
            <a:t> yang </a:t>
          </a:r>
          <a:r>
            <a:rPr lang="en-US" sz="800" kern="1200" dirty="0" err="1"/>
            <a:t>mencakup</a:t>
          </a:r>
          <a:r>
            <a:rPr lang="en-US" sz="800" kern="1200" dirty="0"/>
            <a:t>: </a:t>
          </a:r>
          <a:r>
            <a:rPr lang="en-US" sz="800" kern="1200" dirty="0" err="1"/>
            <a:t>perencanaan</a:t>
          </a:r>
          <a:r>
            <a:rPr lang="en-US" sz="800" kern="1200" dirty="0"/>
            <a:t>, </a:t>
          </a:r>
          <a:r>
            <a:rPr lang="en-US" sz="800" kern="1200" dirty="0" err="1"/>
            <a:t>pelaksanaan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pelaporan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 yang </a:t>
          </a:r>
          <a:r>
            <a:rPr lang="en-US" sz="800" kern="1200" dirty="0" err="1"/>
            <a:t>didasarkan</a:t>
          </a:r>
          <a:r>
            <a:rPr lang="en-US" sz="800" kern="1200" dirty="0"/>
            <a:t> </a:t>
          </a:r>
          <a:r>
            <a:rPr lang="en-US" sz="800" kern="1200" dirty="0" err="1"/>
            <a:t>atas</a:t>
          </a:r>
          <a:r>
            <a:rPr lang="en-US" sz="800" kern="1200" dirty="0"/>
            <a:t> </a:t>
          </a:r>
          <a:r>
            <a:rPr lang="en-US" sz="800" kern="1200" dirty="0" err="1"/>
            <a:t>analisis</a:t>
          </a:r>
          <a:r>
            <a:rPr lang="en-US" sz="800" kern="1200" dirty="0"/>
            <a:t> internal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eksternal</a:t>
          </a:r>
          <a:r>
            <a:rPr lang="en-US" sz="800" kern="1200" dirty="0"/>
            <a:t>,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posisi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daya</a:t>
          </a:r>
          <a:r>
            <a:rPr lang="en-US" sz="800" kern="1200" dirty="0"/>
            <a:t> </a:t>
          </a:r>
          <a:r>
            <a:rPr lang="en-US" sz="800" kern="1200" dirty="0" err="1"/>
            <a:t>saing</a:t>
          </a:r>
          <a:r>
            <a:rPr lang="en-US" sz="800" kern="1200" dirty="0"/>
            <a:t> PT.</a:t>
          </a:r>
          <a:endParaRPr lang="en-US" sz="800" b="0" kern="1200" dirty="0">
            <a:latin typeface="+mn-lt"/>
          </a:endParaRPr>
        </a:p>
      </dsp:txBody>
      <dsp:txXfrm>
        <a:off x="0" y="618787"/>
        <a:ext cx="6411729" cy="253575"/>
      </dsp:txXfrm>
    </dsp:sp>
    <dsp:sp modelId="{BB10665E-3681-48AF-8D13-2B8A0C41A91D}">
      <dsp:nvSpPr>
        <dsp:cNvPr id="0" name=""/>
        <dsp:cNvSpPr/>
      </dsp:nvSpPr>
      <dsp:spPr>
        <a:xfrm>
          <a:off x="0" y="872362"/>
          <a:ext cx="6411729" cy="239850"/>
        </a:xfrm>
        <a:prstGeom prst="roundRect">
          <a:avLst/>
        </a:prstGeom>
        <a:solidFill>
          <a:schemeClr val="accent3">
            <a:hueOff val="338825"/>
            <a:satOff val="12500"/>
            <a:lumOff val="-183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Kebijakan</a:t>
          </a:r>
          <a:endParaRPr lang="en-US" sz="1000" kern="1200" dirty="0"/>
        </a:p>
      </dsp:txBody>
      <dsp:txXfrm>
        <a:off x="11709" y="884071"/>
        <a:ext cx="6388311" cy="216432"/>
      </dsp:txXfrm>
    </dsp:sp>
    <dsp:sp modelId="{B743F4D8-190D-4A42-998B-34D5037B107C}">
      <dsp:nvSpPr>
        <dsp:cNvPr id="0" name=""/>
        <dsp:cNvSpPr/>
      </dsp:nvSpPr>
      <dsp:spPr>
        <a:xfrm>
          <a:off x="0" y="1112212"/>
          <a:ext cx="6411729" cy="16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dokumen</a:t>
          </a:r>
          <a:r>
            <a:rPr lang="en-US" sz="800" kern="1200" dirty="0"/>
            <a:t> legal </a:t>
          </a:r>
          <a:r>
            <a:rPr lang="en-US" sz="800" kern="1200" dirty="0" err="1"/>
            <a:t>kebijakan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panduan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 yang </a:t>
          </a: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perencanaan</a:t>
          </a:r>
          <a:r>
            <a:rPr lang="en-US" sz="800" kern="1200" dirty="0"/>
            <a:t>, </a:t>
          </a:r>
          <a:r>
            <a:rPr lang="en-US" sz="800" kern="1200" dirty="0" err="1"/>
            <a:t>pelaksanaan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pelaporan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. </a:t>
          </a:r>
        </a:p>
      </dsp:txBody>
      <dsp:txXfrm>
        <a:off x="0" y="1112212"/>
        <a:ext cx="6411729" cy="165600"/>
      </dsp:txXfrm>
    </dsp:sp>
    <dsp:sp modelId="{0C6250E1-16C7-4468-9673-D02DD1169685}">
      <dsp:nvSpPr>
        <dsp:cNvPr id="0" name=""/>
        <dsp:cNvSpPr/>
      </dsp:nvSpPr>
      <dsp:spPr>
        <a:xfrm>
          <a:off x="0" y="1277812"/>
          <a:ext cx="6411729" cy="239850"/>
        </a:xfrm>
        <a:prstGeom prst="roundRect">
          <a:avLst/>
        </a:prstGeom>
        <a:solidFill>
          <a:schemeClr val="accent3">
            <a:hueOff val="677650"/>
            <a:satOff val="25000"/>
            <a:lumOff val="-36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 err="1"/>
            <a:t>Mekanisme</a:t>
          </a:r>
          <a:r>
            <a:rPr lang="en-US" sz="900" b="1" kern="1200" dirty="0"/>
            <a:t> </a:t>
          </a:r>
          <a:r>
            <a:rPr lang="en-US" sz="900" b="1" kern="1200" dirty="0" err="1"/>
            <a:t>Penetapan</a:t>
          </a:r>
          <a:r>
            <a:rPr lang="en-US" sz="900" b="1" kern="1200" dirty="0"/>
            <a:t> </a:t>
          </a:r>
          <a:r>
            <a:rPr lang="en-US" sz="900" b="1" kern="1200" dirty="0" err="1"/>
            <a:t>dan</a:t>
          </a:r>
          <a:r>
            <a:rPr lang="en-US" sz="900" b="1" kern="1200" dirty="0"/>
            <a:t> </a:t>
          </a:r>
          <a:r>
            <a:rPr lang="en-US" sz="900" b="1" kern="1200" dirty="0" err="1"/>
            <a:t>Strategi</a:t>
          </a:r>
          <a:r>
            <a:rPr lang="en-US" sz="900" b="1" kern="1200" dirty="0"/>
            <a:t> </a:t>
          </a:r>
          <a:r>
            <a:rPr lang="en-US" sz="900" b="1" kern="1200" dirty="0" err="1"/>
            <a:t>Pencapaian</a:t>
          </a:r>
          <a:r>
            <a:rPr lang="en-US" sz="900" b="1" kern="1200" dirty="0"/>
            <a:t> </a:t>
          </a:r>
          <a:r>
            <a:rPr lang="en-US" sz="900" b="1" kern="1200" dirty="0" err="1"/>
            <a:t>Standar</a:t>
          </a:r>
          <a:endParaRPr lang="en-US" sz="900" kern="1200" dirty="0"/>
        </a:p>
      </dsp:txBody>
      <dsp:txXfrm>
        <a:off x="11709" y="1289521"/>
        <a:ext cx="6388311" cy="216432"/>
      </dsp:txXfrm>
    </dsp:sp>
    <dsp:sp modelId="{7438BCAD-2F7D-41A1-8E95-AE8439AF2BF6}">
      <dsp:nvSpPr>
        <dsp:cNvPr id="0" name=""/>
        <dsp:cNvSpPr/>
      </dsp:nvSpPr>
      <dsp:spPr>
        <a:xfrm>
          <a:off x="0" y="1517662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Mekanisme</a:t>
          </a:r>
          <a:r>
            <a:rPr lang="en-US" sz="800" kern="1200" dirty="0"/>
            <a:t> </a:t>
          </a:r>
          <a:r>
            <a:rPr lang="en-US" sz="800" kern="1200" dirty="0" err="1"/>
            <a:t>penetapan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 di </a:t>
          </a:r>
          <a:r>
            <a:rPr lang="en-US" sz="800" kern="1200" dirty="0" err="1"/>
            <a:t>perguruan</a:t>
          </a:r>
          <a:r>
            <a:rPr lang="en-US" sz="800" kern="1200" dirty="0"/>
            <a:t> </a:t>
          </a:r>
          <a:r>
            <a:rPr lang="en-US" sz="800" kern="1200" dirty="0" err="1"/>
            <a:t>tinggi</a:t>
          </a:r>
          <a:r>
            <a:rPr lang="en-US" sz="800" kern="1200" dirty="0"/>
            <a:t> yang </a:t>
          </a:r>
          <a:r>
            <a:rPr lang="en-US" sz="800" kern="1200" dirty="0" err="1"/>
            <a:t>mencakup</a:t>
          </a:r>
          <a:r>
            <a:rPr lang="en-US" sz="800" kern="1200" dirty="0"/>
            <a:t> (</a:t>
          </a:r>
          <a:r>
            <a:rPr lang="en-US" sz="800" kern="1200" dirty="0" err="1"/>
            <a:t>perencanaan</a:t>
          </a:r>
          <a:r>
            <a:rPr lang="en-US" sz="800" kern="1200" dirty="0"/>
            <a:t>, </a:t>
          </a:r>
          <a:r>
            <a:rPr lang="en-US" sz="800" kern="1200" dirty="0" err="1"/>
            <a:t>pelaksanaan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pelaporan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) yang </a:t>
          </a:r>
          <a:r>
            <a:rPr lang="en-US" sz="800" kern="1200" dirty="0" err="1"/>
            <a:t>memenuhi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/</a:t>
          </a:r>
          <a:r>
            <a:rPr lang="en-US" sz="800" kern="1200" dirty="0" err="1"/>
            <a:t>atau</a:t>
          </a:r>
          <a:r>
            <a:rPr lang="en-US" sz="800" kern="1200" dirty="0"/>
            <a:t> </a:t>
          </a:r>
          <a:r>
            <a:rPr lang="en-US" sz="800" kern="1200" dirty="0" err="1"/>
            <a:t>melampaui</a:t>
          </a:r>
          <a:r>
            <a:rPr lang="en-US" sz="800" kern="1200" dirty="0"/>
            <a:t> SN DIKTI.</a:t>
          </a:r>
        </a:p>
      </dsp:txBody>
      <dsp:txXfrm>
        <a:off x="0" y="1517662"/>
        <a:ext cx="6411729" cy="253575"/>
      </dsp:txXfrm>
    </dsp:sp>
    <dsp:sp modelId="{D6978E3E-6F50-4722-857B-924D7D7BF191}">
      <dsp:nvSpPr>
        <dsp:cNvPr id="0" name=""/>
        <dsp:cNvSpPr/>
      </dsp:nvSpPr>
      <dsp:spPr>
        <a:xfrm>
          <a:off x="0" y="1771237"/>
          <a:ext cx="6411729" cy="239850"/>
        </a:xfrm>
        <a:prstGeom prst="roundRect">
          <a:avLst/>
        </a:prstGeom>
        <a:solidFill>
          <a:schemeClr val="accent3">
            <a:hueOff val="1016475"/>
            <a:satOff val="37500"/>
            <a:lumOff val="-551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Indikator</a:t>
          </a:r>
          <a:r>
            <a:rPr lang="en-US" sz="1000" b="1" kern="1200" dirty="0"/>
            <a:t> </a:t>
          </a:r>
          <a:r>
            <a:rPr lang="en-US" sz="1000" b="1" kern="1200" dirty="0" err="1"/>
            <a:t>Kinerja</a:t>
          </a:r>
          <a:r>
            <a:rPr lang="en-US" sz="1000" b="1" kern="1200" dirty="0"/>
            <a:t> </a:t>
          </a:r>
          <a:r>
            <a:rPr lang="en-US" sz="1000" b="1" kern="1200" dirty="0" err="1"/>
            <a:t>Utama</a:t>
          </a:r>
          <a:endParaRPr lang="en-US" sz="1000" kern="1200" dirty="0"/>
        </a:p>
      </dsp:txBody>
      <dsp:txXfrm>
        <a:off x="11709" y="1782946"/>
        <a:ext cx="6388311" cy="216432"/>
      </dsp:txXfrm>
    </dsp:sp>
    <dsp:sp modelId="{F7AFCEDC-DACF-487F-B7ED-E0728F7D7B31}">
      <dsp:nvSpPr>
        <dsp:cNvPr id="0" name=""/>
        <dsp:cNvSpPr/>
      </dsp:nvSpPr>
      <dsp:spPr>
        <a:xfrm>
          <a:off x="0" y="2011087"/>
          <a:ext cx="6411729" cy="4761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Ketersediaan</a:t>
          </a:r>
          <a:r>
            <a:rPr lang="en-US" sz="800" kern="1200" dirty="0"/>
            <a:t>: </a:t>
          </a:r>
          <a:r>
            <a:rPr lang="en-US" sz="800" kern="1200" dirty="0" err="1"/>
            <a:t>dokumen</a:t>
          </a:r>
          <a:r>
            <a:rPr lang="en-US" sz="800" kern="1200" dirty="0"/>
            <a:t> formal </a:t>
          </a:r>
          <a:r>
            <a:rPr lang="en-US" sz="800" kern="1200" dirty="0" err="1"/>
            <a:t>Renstra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 yang </a:t>
          </a:r>
          <a:r>
            <a:rPr lang="en-US" sz="800" kern="1200" dirty="0" err="1"/>
            <a:t>memuat</a:t>
          </a:r>
          <a:r>
            <a:rPr lang="en-US" sz="800" kern="1200" dirty="0"/>
            <a:t> </a:t>
          </a:r>
          <a:r>
            <a:rPr lang="en-US" sz="800" kern="1200" dirty="0" err="1"/>
            <a:t>landasan</a:t>
          </a:r>
          <a:r>
            <a:rPr lang="en-US" sz="800" kern="1200" dirty="0"/>
            <a:t> </a:t>
          </a:r>
          <a:r>
            <a:rPr lang="en-US" sz="800" kern="1200" dirty="0" err="1"/>
            <a:t>pengembangan</a:t>
          </a:r>
          <a:r>
            <a:rPr lang="en-US" sz="800" kern="1200" dirty="0"/>
            <a:t>, </a:t>
          </a:r>
          <a:r>
            <a:rPr lang="en-US" sz="800" kern="1200" dirty="0" err="1"/>
            <a:t>peta</a:t>
          </a:r>
          <a:r>
            <a:rPr lang="en-US" sz="800" kern="1200" dirty="0"/>
            <a:t> </a:t>
          </a:r>
          <a:r>
            <a:rPr lang="en-US" sz="800" kern="1200" dirty="0" err="1"/>
            <a:t>jalan</a:t>
          </a:r>
          <a:r>
            <a:rPr lang="en-US" sz="800" kern="1200" dirty="0"/>
            <a:t>, </a:t>
          </a:r>
          <a:r>
            <a:rPr lang="en-US" sz="800" kern="1200" dirty="0" err="1"/>
            <a:t>sasaran</a:t>
          </a:r>
          <a:r>
            <a:rPr lang="en-US" sz="800" kern="1200" dirty="0"/>
            <a:t> program </a:t>
          </a:r>
          <a:r>
            <a:rPr lang="en-US" sz="800" kern="1200" dirty="0" err="1"/>
            <a:t>strategis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indikator</a:t>
          </a:r>
          <a:r>
            <a:rPr lang="en-US" sz="800" kern="1200" dirty="0"/>
            <a:t> </a:t>
          </a:r>
          <a:r>
            <a:rPr lang="en-US" sz="800" kern="1200" dirty="0" err="1"/>
            <a:t>kinerja</a:t>
          </a:r>
          <a:r>
            <a:rPr lang="en-US" sz="800" kern="1200" dirty="0"/>
            <a:t>,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pelaksanaan</a:t>
          </a:r>
          <a:r>
            <a:rPr lang="en-US" sz="800" kern="1200" dirty="0"/>
            <a:t> </a:t>
          </a:r>
          <a:r>
            <a:rPr lang="en-US" sz="800" kern="1200" dirty="0" err="1"/>
            <a:t>Renstra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, </a:t>
          </a:r>
          <a:r>
            <a:rPr lang="en-US" sz="800" kern="1200" dirty="0" err="1"/>
            <a:t>pedoman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bukti</a:t>
          </a:r>
          <a:r>
            <a:rPr lang="en-US" sz="800" kern="1200" dirty="0"/>
            <a:t> </a:t>
          </a:r>
          <a:r>
            <a:rPr lang="en-US" sz="800" kern="1200" dirty="0" err="1"/>
            <a:t>sosialisasinya</a:t>
          </a:r>
          <a:r>
            <a:rPr lang="en-US" sz="800" kern="1200" dirty="0"/>
            <a:t>, </a:t>
          </a:r>
          <a:r>
            <a:rPr lang="en-US" sz="800" kern="1200" dirty="0" err="1"/>
            <a:t>bukti</a:t>
          </a:r>
          <a:r>
            <a:rPr lang="en-US" sz="800" kern="1200" dirty="0"/>
            <a:t> yang </a:t>
          </a:r>
          <a:r>
            <a:rPr lang="en-US" sz="800" kern="1200" dirty="0" err="1"/>
            <a:t>sahih</a:t>
          </a:r>
          <a:r>
            <a:rPr lang="en-US" sz="800" kern="1200" dirty="0"/>
            <a:t> </a:t>
          </a:r>
          <a:r>
            <a:rPr lang="en-US" sz="800" kern="1200" dirty="0" err="1"/>
            <a:t>tentang</a:t>
          </a:r>
          <a:r>
            <a:rPr lang="en-US" sz="800" kern="1200" dirty="0"/>
            <a:t> </a:t>
          </a:r>
          <a:r>
            <a:rPr lang="en-US" sz="800" kern="1200" dirty="0" err="1"/>
            <a:t>pelaksanaan</a:t>
          </a:r>
          <a:r>
            <a:rPr lang="en-US" sz="800" kern="1200" dirty="0"/>
            <a:t> proses </a:t>
          </a:r>
          <a:r>
            <a:rPr lang="en-US" sz="800" kern="1200" dirty="0" err="1"/>
            <a:t>PkM</a:t>
          </a:r>
          <a:r>
            <a:rPr lang="en-US" sz="800" kern="1200" dirty="0"/>
            <a:t> </a:t>
          </a: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tatacara</a:t>
          </a:r>
          <a:r>
            <a:rPr lang="en-US" sz="800" kern="1200" dirty="0"/>
            <a:t> </a:t>
          </a:r>
          <a:r>
            <a:rPr lang="en-US" sz="800" kern="1200" dirty="0" err="1"/>
            <a:t>penilaian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review, </a:t>
          </a:r>
          <a:r>
            <a:rPr lang="en-US" sz="800" kern="1200" dirty="0" err="1"/>
            <a:t>legalitas</a:t>
          </a:r>
          <a:r>
            <a:rPr lang="en-US" sz="800" kern="1200" dirty="0"/>
            <a:t> </a:t>
          </a:r>
          <a:r>
            <a:rPr lang="en-US" sz="800" kern="1200" dirty="0" err="1"/>
            <a:t>pengangkatan</a:t>
          </a:r>
          <a:r>
            <a:rPr lang="en-US" sz="800" kern="1200" dirty="0"/>
            <a:t> reviewer, </a:t>
          </a:r>
          <a:r>
            <a:rPr lang="en-US" sz="800" kern="1200" dirty="0" err="1"/>
            <a:t>bukti</a:t>
          </a:r>
          <a:r>
            <a:rPr lang="en-US" sz="800" kern="1200" dirty="0"/>
            <a:t> </a:t>
          </a:r>
          <a:r>
            <a:rPr lang="en-US" sz="800" kern="1200" dirty="0" err="1"/>
            <a:t>tertulis</a:t>
          </a:r>
          <a:r>
            <a:rPr lang="en-US" sz="800" kern="1200" dirty="0"/>
            <a:t> </a:t>
          </a:r>
          <a:r>
            <a:rPr lang="en-US" sz="800" kern="1200" dirty="0" err="1"/>
            <a:t>hasil</a:t>
          </a:r>
          <a:r>
            <a:rPr lang="en-US" sz="800" kern="1200" dirty="0"/>
            <a:t> </a:t>
          </a:r>
          <a:r>
            <a:rPr lang="en-US" sz="800" kern="1200" dirty="0" err="1"/>
            <a:t>penilaian</a:t>
          </a:r>
          <a:r>
            <a:rPr lang="en-US" sz="800" kern="1200" dirty="0"/>
            <a:t> </a:t>
          </a:r>
          <a:r>
            <a:rPr lang="en-US" sz="800" kern="1200" dirty="0" err="1"/>
            <a:t>usul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, </a:t>
          </a:r>
          <a:r>
            <a:rPr lang="en-US" sz="800" kern="1200" dirty="0" err="1"/>
            <a:t>legalitas</a:t>
          </a:r>
          <a:r>
            <a:rPr lang="en-US" sz="800" kern="1200" dirty="0"/>
            <a:t> </a:t>
          </a:r>
          <a:r>
            <a:rPr lang="en-US" sz="800" kern="1200" dirty="0" err="1"/>
            <a:t>penugasan</a:t>
          </a:r>
          <a:r>
            <a:rPr lang="en-US" sz="800" kern="1200" dirty="0"/>
            <a:t> </a:t>
          </a:r>
          <a:r>
            <a:rPr lang="en-US" sz="800" kern="1200" dirty="0" err="1"/>
            <a:t>pengabdi</a:t>
          </a:r>
          <a:r>
            <a:rPr lang="en-US" sz="800" kern="1200" dirty="0"/>
            <a:t>/</a:t>
          </a:r>
          <a:r>
            <a:rPr lang="en-US" sz="800" kern="1200" dirty="0" err="1"/>
            <a:t>kerjasama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, </a:t>
          </a:r>
          <a:r>
            <a:rPr lang="en-US" sz="800" kern="1200" dirty="0" err="1"/>
            <a:t>berita</a:t>
          </a:r>
          <a:r>
            <a:rPr lang="en-US" sz="800" kern="1200" dirty="0"/>
            <a:t> acara </a:t>
          </a:r>
          <a:r>
            <a:rPr lang="en-US" sz="800" kern="1200" dirty="0" err="1"/>
            <a:t>hasil</a:t>
          </a:r>
          <a:r>
            <a:rPr lang="en-US" sz="800" kern="1200" dirty="0"/>
            <a:t> </a:t>
          </a:r>
          <a:r>
            <a:rPr lang="en-US" sz="800" kern="1200" dirty="0" err="1"/>
            <a:t>monev</a:t>
          </a:r>
          <a:r>
            <a:rPr lang="en-US" sz="800" kern="1200" dirty="0"/>
            <a:t>,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dokumentasi</a:t>
          </a:r>
          <a:r>
            <a:rPr lang="en-US" sz="800" kern="1200" dirty="0"/>
            <a:t> </a:t>
          </a:r>
          <a:r>
            <a:rPr lang="en-US" sz="800" kern="1200" dirty="0" err="1"/>
            <a:t>luaran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. </a:t>
          </a:r>
          <a:r>
            <a:rPr lang="en-US" sz="800" kern="1200" dirty="0" err="1"/>
            <a:t>Dokumentasi</a:t>
          </a:r>
          <a:r>
            <a:rPr lang="en-US" sz="800" kern="1200" dirty="0"/>
            <a:t> </a:t>
          </a:r>
          <a:r>
            <a:rPr lang="en-US" sz="800" kern="1200" dirty="0" err="1"/>
            <a:t>pelaporan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 </a:t>
          </a:r>
          <a:r>
            <a:rPr lang="en-US" sz="800" kern="1200" dirty="0" err="1"/>
            <a:t>oleh</a:t>
          </a:r>
          <a:r>
            <a:rPr lang="en-US" sz="800" kern="1200" dirty="0"/>
            <a:t> </a:t>
          </a:r>
          <a:r>
            <a:rPr lang="en-US" sz="800" kern="1200" dirty="0" err="1"/>
            <a:t>pengelola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 </a:t>
          </a:r>
          <a:r>
            <a:rPr lang="en-US" sz="800" kern="1200" dirty="0" err="1"/>
            <a:t>kepada</a:t>
          </a:r>
          <a:r>
            <a:rPr lang="en-US" sz="800" kern="1200" dirty="0"/>
            <a:t> </a:t>
          </a:r>
          <a:r>
            <a:rPr lang="en-US" sz="800" kern="1200" dirty="0" err="1"/>
            <a:t>pimpinan</a:t>
          </a:r>
          <a:r>
            <a:rPr lang="en-US" sz="800" kern="1200" dirty="0"/>
            <a:t> PT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mitra</a:t>
          </a:r>
          <a:r>
            <a:rPr lang="en-US" sz="800" kern="1200" dirty="0"/>
            <a:t>/</a:t>
          </a:r>
          <a:r>
            <a:rPr lang="en-US" sz="800" kern="1200" dirty="0" err="1"/>
            <a:t>pemberi</a:t>
          </a:r>
          <a:r>
            <a:rPr lang="en-US" sz="800" kern="1200" dirty="0"/>
            <a:t> dana.</a:t>
          </a:r>
        </a:p>
      </dsp:txBody>
      <dsp:txXfrm>
        <a:off x="0" y="2011087"/>
        <a:ext cx="6411729" cy="476100"/>
      </dsp:txXfrm>
    </dsp:sp>
    <dsp:sp modelId="{2DEDA631-A163-4BBA-9953-02E40868F95B}">
      <dsp:nvSpPr>
        <dsp:cNvPr id="0" name=""/>
        <dsp:cNvSpPr/>
      </dsp:nvSpPr>
      <dsp:spPr>
        <a:xfrm>
          <a:off x="0" y="2483632"/>
          <a:ext cx="6411729" cy="239850"/>
        </a:xfrm>
        <a:prstGeom prst="roundRect">
          <a:avLst/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Indikator</a:t>
          </a:r>
          <a:r>
            <a:rPr lang="en-US" sz="1000" b="1" kern="1200" dirty="0"/>
            <a:t> </a:t>
          </a:r>
          <a:r>
            <a:rPr lang="en-US" sz="1000" b="1" kern="1200" dirty="0" err="1"/>
            <a:t>Kinerja</a:t>
          </a:r>
          <a:r>
            <a:rPr lang="en-US" sz="1000" b="1" kern="1200" dirty="0"/>
            <a:t> </a:t>
          </a:r>
          <a:r>
            <a:rPr lang="en-US" sz="1000" b="1" kern="1200" dirty="0" err="1"/>
            <a:t>Tambahan</a:t>
          </a:r>
          <a:endParaRPr lang="en-US" sz="1000" kern="1200" dirty="0"/>
        </a:p>
      </dsp:txBody>
      <dsp:txXfrm>
        <a:off x="11709" y="2495341"/>
        <a:ext cx="6388311" cy="216432"/>
      </dsp:txXfrm>
    </dsp:sp>
    <dsp:sp modelId="{A730551C-AD14-47EA-8567-2FF41910E193}">
      <dsp:nvSpPr>
        <dsp:cNvPr id="0" name=""/>
        <dsp:cNvSpPr/>
      </dsp:nvSpPr>
      <dsp:spPr>
        <a:xfrm>
          <a:off x="0" y="2727037"/>
          <a:ext cx="6411729" cy="16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Adalah</a:t>
          </a:r>
          <a:r>
            <a:rPr lang="en-US" sz="800" kern="1200" dirty="0"/>
            <a:t> </a:t>
          </a:r>
          <a:r>
            <a:rPr lang="en-US" sz="800" kern="1200" dirty="0" err="1"/>
            <a:t>indikator</a:t>
          </a:r>
          <a:r>
            <a:rPr lang="en-US" sz="800" kern="1200" dirty="0"/>
            <a:t> proses </a:t>
          </a:r>
          <a:r>
            <a:rPr lang="en-US" sz="800" kern="1200" dirty="0" err="1"/>
            <a:t>PkM</a:t>
          </a:r>
          <a:r>
            <a:rPr lang="en-US" sz="800" kern="1200" dirty="0"/>
            <a:t> lain yang </a:t>
          </a:r>
          <a:r>
            <a:rPr lang="en-US" sz="800" kern="1200" dirty="0" err="1"/>
            <a:t>ditetapkan</a:t>
          </a:r>
          <a:r>
            <a:rPr lang="en-US" sz="800" kern="1200" dirty="0"/>
            <a:t> </a:t>
          </a:r>
          <a:r>
            <a:rPr lang="en-US" sz="800" kern="1200" dirty="0" err="1"/>
            <a:t>oleh</a:t>
          </a:r>
          <a:r>
            <a:rPr lang="en-US" sz="800" kern="1200" dirty="0"/>
            <a:t> </a:t>
          </a:r>
          <a:r>
            <a:rPr lang="en-US" sz="800" kern="1200" dirty="0" err="1"/>
            <a:t>masing</a:t>
          </a:r>
          <a:r>
            <a:rPr lang="en-US" sz="800" kern="1200" dirty="0"/>
            <a:t> </a:t>
          </a:r>
          <a:r>
            <a:rPr lang="en-US" sz="800" kern="1200" dirty="0" err="1"/>
            <a:t>masing</a:t>
          </a:r>
          <a:r>
            <a:rPr lang="en-US" sz="800" kern="1200" dirty="0"/>
            <a:t> </a:t>
          </a:r>
          <a:r>
            <a:rPr lang="en-US" sz="800" kern="1200" dirty="0" err="1"/>
            <a:t>perguruan</a:t>
          </a:r>
          <a:r>
            <a:rPr lang="en-US" sz="800" kern="1200" dirty="0"/>
            <a:t> </a:t>
          </a:r>
          <a:r>
            <a:rPr lang="en-US" sz="800" kern="1200" dirty="0" err="1"/>
            <a:t>tinggi</a:t>
          </a:r>
          <a:r>
            <a:rPr lang="en-US" sz="800" kern="1200" dirty="0"/>
            <a:t> </a:t>
          </a:r>
          <a:r>
            <a:rPr lang="en-US" sz="800" kern="1200" dirty="0" err="1"/>
            <a:t>untuk</a:t>
          </a:r>
          <a:r>
            <a:rPr lang="en-US" sz="800" kern="1200" dirty="0"/>
            <a:t> </a:t>
          </a:r>
          <a:r>
            <a:rPr lang="en-US" sz="800" kern="1200" dirty="0" err="1"/>
            <a:t>melampui</a:t>
          </a:r>
          <a:r>
            <a:rPr lang="en-US" sz="800" kern="1200" dirty="0"/>
            <a:t> SN DIKTI. </a:t>
          </a:r>
        </a:p>
      </dsp:txBody>
      <dsp:txXfrm>
        <a:off x="0" y="2727037"/>
        <a:ext cx="6411729" cy="165600"/>
      </dsp:txXfrm>
    </dsp:sp>
    <dsp:sp modelId="{D2D630EE-C109-4E93-BA07-03321C5EAE52}">
      <dsp:nvSpPr>
        <dsp:cNvPr id="0" name=""/>
        <dsp:cNvSpPr/>
      </dsp:nvSpPr>
      <dsp:spPr>
        <a:xfrm>
          <a:off x="0" y="2892637"/>
          <a:ext cx="6411729" cy="239850"/>
        </a:xfrm>
        <a:prstGeom prst="roundRect">
          <a:avLst/>
        </a:prstGeom>
        <a:solidFill>
          <a:schemeClr val="accent3">
            <a:hueOff val="1694124"/>
            <a:satOff val="62500"/>
            <a:lumOff val="-919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Evaluasi</a:t>
          </a:r>
          <a:r>
            <a:rPr lang="en-US" sz="1000" b="1" kern="1200" dirty="0"/>
            <a:t> </a:t>
          </a:r>
          <a:r>
            <a:rPr lang="en-US" sz="1000" b="1" kern="1200" dirty="0" err="1"/>
            <a:t>Capaian</a:t>
          </a:r>
          <a:r>
            <a:rPr lang="en-US" sz="1000" b="1" kern="1200" dirty="0"/>
            <a:t> </a:t>
          </a:r>
          <a:r>
            <a:rPr lang="en-US" sz="1000" b="1" kern="1200" dirty="0" err="1"/>
            <a:t>Kinerja</a:t>
          </a:r>
          <a:endParaRPr lang="en-US" sz="1000" kern="1200" dirty="0"/>
        </a:p>
      </dsp:txBody>
      <dsp:txXfrm>
        <a:off x="11709" y="2904346"/>
        <a:ext cx="6388311" cy="216432"/>
      </dsp:txXfrm>
    </dsp:sp>
    <dsp:sp modelId="{23F3AF34-2715-49E5-9F52-529EF0CC3006}">
      <dsp:nvSpPr>
        <dsp:cNvPr id="0" name=""/>
        <dsp:cNvSpPr/>
      </dsp:nvSpPr>
      <dsp:spPr>
        <a:xfrm>
          <a:off x="0" y="3132487"/>
          <a:ext cx="6411729" cy="362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analisis</a:t>
          </a:r>
          <a:r>
            <a:rPr lang="en-US" sz="800" kern="1200" dirty="0"/>
            <a:t> </a:t>
          </a:r>
          <a:r>
            <a:rPr lang="en-US" sz="800" kern="1200" dirty="0" err="1"/>
            <a:t>keberhasilan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/</a:t>
          </a:r>
          <a:r>
            <a:rPr lang="en-US" sz="800" kern="1200" dirty="0" err="1"/>
            <a:t>atau</a:t>
          </a:r>
          <a:r>
            <a:rPr lang="en-US" sz="800" kern="1200" dirty="0"/>
            <a:t> </a:t>
          </a:r>
          <a:r>
            <a:rPr lang="en-US" sz="800" kern="1200" dirty="0" err="1"/>
            <a:t>ketidakberhasilan</a:t>
          </a:r>
          <a:r>
            <a:rPr lang="en-US" sz="800" kern="1200" dirty="0"/>
            <a:t> </a:t>
          </a:r>
          <a:r>
            <a:rPr lang="en-US" sz="800" kern="1200" dirty="0" err="1"/>
            <a:t>pencapaian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 yang </a:t>
          </a:r>
          <a:r>
            <a:rPr lang="en-US" sz="800" kern="1200" dirty="0" err="1"/>
            <a:t>telah</a:t>
          </a:r>
          <a:r>
            <a:rPr lang="en-US" sz="800" kern="1200" dirty="0"/>
            <a:t> </a:t>
          </a:r>
          <a:r>
            <a:rPr lang="en-US" sz="800" kern="1200" dirty="0" err="1"/>
            <a:t>ditetapkan</a:t>
          </a:r>
          <a:r>
            <a:rPr lang="en-US" sz="800" kern="1200" dirty="0"/>
            <a:t>. </a:t>
          </a:r>
          <a:r>
            <a:rPr lang="en-US" sz="800" kern="1200" dirty="0" err="1"/>
            <a:t>Capaian</a:t>
          </a:r>
          <a:r>
            <a:rPr lang="en-US" sz="800" kern="1200" dirty="0"/>
            <a:t> </a:t>
          </a:r>
          <a:r>
            <a:rPr lang="en-US" sz="800" kern="1200" dirty="0" err="1"/>
            <a:t>kinerja</a:t>
          </a:r>
          <a:r>
            <a:rPr lang="en-US" sz="800" kern="1200" dirty="0"/>
            <a:t> </a:t>
          </a:r>
          <a:r>
            <a:rPr lang="en-US" sz="800" kern="1200" dirty="0" err="1"/>
            <a:t>harus</a:t>
          </a:r>
          <a:r>
            <a:rPr lang="en-US" sz="800" kern="1200" dirty="0"/>
            <a:t> </a:t>
          </a:r>
          <a:r>
            <a:rPr lang="en-US" sz="800" kern="1200" dirty="0" err="1"/>
            <a:t>diukur</a:t>
          </a:r>
          <a:r>
            <a:rPr lang="en-US" sz="800" kern="1200" dirty="0"/>
            <a:t> </a:t>
          </a:r>
          <a:r>
            <a:rPr lang="en-US" sz="800" kern="1200" dirty="0" err="1"/>
            <a:t>dengan</a:t>
          </a:r>
          <a:r>
            <a:rPr lang="en-US" sz="800" kern="1200" dirty="0"/>
            <a:t> </a:t>
          </a:r>
          <a:r>
            <a:rPr lang="en-US" sz="800" kern="1200" dirty="0" err="1"/>
            <a:t>metoda</a:t>
          </a:r>
          <a:r>
            <a:rPr lang="en-US" sz="800" kern="1200" dirty="0"/>
            <a:t> yang </a:t>
          </a:r>
          <a:r>
            <a:rPr lang="en-US" sz="800" kern="1200" dirty="0" err="1"/>
            <a:t>tepat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hasilnya</a:t>
          </a:r>
          <a:r>
            <a:rPr lang="en-US" sz="800" kern="1200" dirty="0"/>
            <a:t> </a:t>
          </a:r>
          <a:r>
            <a:rPr lang="en-US" sz="800" kern="1200" dirty="0" err="1"/>
            <a:t>dianalisis</a:t>
          </a:r>
          <a:r>
            <a:rPr lang="en-US" sz="800" kern="1200" dirty="0"/>
            <a:t>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dievaluasi</a:t>
          </a:r>
          <a:r>
            <a:rPr lang="en-US" sz="800" kern="1200" dirty="0"/>
            <a:t>. </a:t>
          </a:r>
          <a:r>
            <a:rPr lang="en-US" sz="800" kern="1200" dirty="0" err="1"/>
            <a:t>Analisis</a:t>
          </a:r>
          <a:r>
            <a:rPr lang="en-US" sz="800" kern="1200" dirty="0"/>
            <a:t> </a:t>
          </a:r>
          <a:r>
            <a:rPr lang="en-US" sz="800" kern="1200" dirty="0" err="1"/>
            <a:t>terhadap</a:t>
          </a:r>
          <a:r>
            <a:rPr lang="en-US" sz="800" kern="1200" dirty="0"/>
            <a:t> </a:t>
          </a:r>
          <a:r>
            <a:rPr lang="en-US" sz="800" kern="1200" dirty="0" err="1"/>
            <a:t>capaian</a:t>
          </a:r>
          <a:r>
            <a:rPr lang="en-US" sz="800" kern="1200" dirty="0"/>
            <a:t> </a:t>
          </a:r>
          <a:r>
            <a:rPr lang="en-US" sz="800" kern="1200" dirty="0" err="1"/>
            <a:t>kinerja</a:t>
          </a:r>
          <a:r>
            <a:rPr lang="en-US" sz="800" kern="1200" dirty="0"/>
            <a:t> </a:t>
          </a:r>
          <a:r>
            <a:rPr lang="en-US" sz="800" kern="1200" dirty="0" err="1"/>
            <a:t>harus</a:t>
          </a:r>
          <a:r>
            <a:rPr lang="en-US" sz="800" kern="1200" dirty="0"/>
            <a:t> </a:t>
          </a:r>
          <a:r>
            <a:rPr lang="en-US" sz="800" kern="1200" dirty="0" err="1"/>
            <a:t>mencakup</a:t>
          </a:r>
          <a:r>
            <a:rPr lang="en-US" sz="800" kern="1200" dirty="0"/>
            <a:t> </a:t>
          </a:r>
          <a:r>
            <a:rPr lang="en-US" sz="800" kern="1200" dirty="0" err="1"/>
            <a:t>identifikasi</a:t>
          </a:r>
          <a:r>
            <a:rPr lang="en-US" sz="800" kern="1200" dirty="0"/>
            <a:t> </a:t>
          </a:r>
          <a:r>
            <a:rPr lang="en-US" sz="800" kern="1200" dirty="0" err="1"/>
            <a:t>akar</a:t>
          </a:r>
          <a:r>
            <a:rPr lang="en-US" sz="800" kern="1200" dirty="0"/>
            <a:t> </a:t>
          </a:r>
          <a:r>
            <a:rPr lang="en-US" sz="800" kern="1200" dirty="0" err="1"/>
            <a:t>masalah</a:t>
          </a:r>
          <a:r>
            <a:rPr lang="en-US" sz="800" kern="1200" dirty="0"/>
            <a:t>, </a:t>
          </a:r>
          <a:r>
            <a:rPr lang="en-US" sz="800" kern="1200" dirty="0" err="1"/>
            <a:t>faktor</a:t>
          </a:r>
          <a:r>
            <a:rPr lang="en-US" sz="800" kern="1200" dirty="0"/>
            <a:t> </a:t>
          </a:r>
          <a:r>
            <a:rPr lang="en-US" sz="800" kern="1200" dirty="0" err="1"/>
            <a:t>pendukung</a:t>
          </a:r>
          <a:r>
            <a:rPr lang="en-US" sz="800" kern="1200" dirty="0"/>
            <a:t> </a:t>
          </a:r>
          <a:r>
            <a:rPr lang="en-US" sz="800" kern="1200" dirty="0" err="1"/>
            <a:t>keberhasilan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faktor</a:t>
          </a:r>
          <a:r>
            <a:rPr lang="en-US" sz="800" kern="1200" dirty="0"/>
            <a:t> </a:t>
          </a:r>
          <a:r>
            <a:rPr lang="en-US" sz="800" kern="1200" dirty="0" err="1"/>
            <a:t>penghambat</a:t>
          </a:r>
          <a:r>
            <a:rPr lang="en-US" sz="800" kern="1200" dirty="0"/>
            <a:t> </a:t>
          </a:r>
          <a:r>
            <a:rPr lang="en-US" sz="800" kern="1200" dirty="0" err="1"/>
            <a:t>ketercapaian</a:t>
          </a:r>
          <a:r>
            <a:rPr lang="en-US" sz="800" kern="1200" dirty="0"/>
            <a:t> </a:t>
          </a:r>
          <a:r>
            <a:rPr lang="en-US" sz="800" kern="1200" dirty="0" err="1"/>
            <a:t>standar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singkat</a:t>
          </a:r>
          <a:r>
            <a:rPr lang="en-US" sz="800" kern="1200" dirty="0"/>
            <a:t> </a:t>
          </a:r>
          <a:r>
            <a:rPr lang="en-US" sz="800" kern="1200" dirty="0" err="1"/>
            <a:t>tindak</a:t>
          </a:r>
          <a:r>
            <a:rPr lang="en-US" sz="800" kern="1200" dirty="0"/>
            <a:t> </a:t>
          </a:r>
          <a:r>
            <a:rPr lang="en-US" sz="800" kern="1200" dirty="0" err="1"/>
            <a:t>lanjut</a:t>
          </a:r>
          <a:r>
            <a:rPr lang="en-US" sz="800" kern="1200" dirty="0"/>
            <a:t> yang </a:t>
          </a:r>
          <a:r>
            <a:rPr lang="en-US" sz="800" kern="1200" dirty="0" err="1"/>
            <a:t>akan</a:t>
          </a:r>
          <a:r>
            <a:rPr lang="en-US" sz="800" kern="1200" dirty="0"/>
            <a:t> </a:t>
          </a:r>
          <a:r>
            <a:rPr lang="en-US" sz="800" kern="1200" dirty="0" err="1"/>
            <a:t>dilakukan</a:t>
          </a:r>
          <a:r>
            <a:rPr lang="en-US" sz="800" kern="1200" dirty="0"/>
            <a:t> </a:t>
          </a:r>
          <a:r>
            <a:rPr lang="en-US" sz="800" kern="1200" dirty="0" err="1"/>
            <a:t>institusi</a:t>
          </a:r>
          <a:r>
            <a:rPr lang="en-US" sz="800" kern="1200" dirty="0"/>
            <a:t>.</a:t>
          </a:r>
        </a:p>
      </dsp:txBody>
      <dsp:txXfrm>
        <a:off x="0" y="3132487"/>
        <a:ext cx="6411729" cy="362250"/>
      </dsp:txXfrm>
    </dsp:sp>
    <dsp:sp modelId="{2B77AAD6-6F7A-4184-95FE-A99485CDABC4}">
      <dsp:nvSpPr>
        <dsp:cNvPr id="0" name=""/>
        <dsp:cNvSpPr/>
      </dsp:nvSpPr>
      <dsp:spPr>
        <a:xfrm>
          <a:off x="0" y="3494737"/>
          <a:ext cx="6411729" cy="239850"/>
        </a:xfrm>
        <a:prstGeom prst="roundRect">
          <a:avLst/>
        </a:prstGeom>
        <a:solidFill>
          <a:schemeClr val="accent3">
            <a:hueOff val="2032949"/>
            <a:satOff val="75000"/>
            <a:lumOff val="-1102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Penjaminan</a:t>
          </a:r>
          <a:r>
            <a:rPr lang="en-US" sz="1000" b="1" kern="1200" dirty="0"/>
            <a:t> </a:t>
          </a:r>
          <a:r>
            <a:rPr lang="en-US" sz="1000" b="1" kern="1200" dirty="0" err="1"/>
            <a:t>Mutu</a:t>
          </a:r>
          <a:r>
            <a:rPr lang="en-US" sz="1000" b="1" kern="1200" dirty="0"/>
            <a:t> </a:t>
          </a:r>
          <a:r>
            <a:rPr lang="en-US" sz="1000" b="1" kern="1200" dirty="0" err="1"/>
            <a:t>Mahasiswa</a:t>
          </a:r>
          <a:endParaRPr lang="en-US" sz="1000" kern="1200" dirty="0"/>
        </a:p>
      </dsp:txBody>
      <dsp:txXfrm>
        <a:off x="11709" y="3506446"/>
        <a:ext cx="6388311" cy="216432"/>
      </dsp:txXfrm>
    </dsp:sp>
    <dsp:sp modelId="{12D3B0C4-5A49-402C-A73C-31D49B9D651D}">
      <dsp:nvSpPr>
        <dsp:cNvPr id="0" name=""/>
        <dsp:cNvSpPr/>
      </dsp:nvSpPr>
      <dsp:spPr>
        <a:xfrm>
          <a:off x="0" y="3734587"/>
          <a:ext cx="6411729" cy="2535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Deskripsi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bukti</a:t>
          </a:r>
          <a:r>
            <a:rPr lang="en-US" sz="800" kern="1200" dirty="0"/>
            <a:t> yang </a:t>
          </a:r>
          <a:r>
            <a:rPr lang="en-US" sz="800" kern="1200" dirty="0" err="1"/>
            <a:t>sahih</a:t>
          </a:r>
          <a:r>
            <a:rPr lang="en-US" sz="800" kern="1200" dirty="0"/>
            <a:t> </a:t>
          </a:r>
          <a:r>
            <a:rPr lang="en-US" sz="800" kern="1200" dirty="0" err="1"/>
            <a:t>sistem</a:t>
          </a:r>
          <a:r>
            <a:rPr lang="en-US" sz="800" kern="1200" dirty="0"/>
            <a:t> </a:t>
          </a:r>
          <a:r>
            <a:rPr lang="en-US" sz="800" kern="1200" dirty="0" err="1"/>
            <a:t>penjaminan</a:t>
          </a:r>
          <a:r>
            <a:rPr lang="en-US" sz="800" kern="1200" dirty="0"/>
            <a:t> </a:t>
          </a:r>
          <a:r>
            <a:rPr lang="en-US" sz="800" kern="1200" dirty="0" err="1"/>
            <a:t>mutu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 yang </a:t>
          </a:r>
          <a:r>
            <a:rPr lang="en-US" sz="800" kern="1200" dirty="0" err="1"/>
            <a:t>ditetapkan</a:t>
          </a:r>
          <a:r>
            <a:rPr lang="en-US" sz="800" kern="1200" dirty="0"/>
            <a:t>, </a:t>
          </a:r>
          <a:r>
            <a:rPr lang="en-US" sz="800" kern="1200" dirty="0" err="1"/>
            <a:t>dilaksanakan</a:t>
          </a:r>
          <a:r>
            <a:rPr lang="en-US" sz="800" kern="1200" dirty="0"/>
            <a:t>, </a:t>
          </a:r>
          <a:r>
            <a:rPr lang="en-US" sz="800" kern="1200" dirty="0" err="1"/>
            <a:t>hasilnya</a:t>
          </a:r>
          <a:r>
            <a:rPr lang="en-US" sz="800" kern="1200" dirty="0"/>
            <a:t> </a:t>
          </a:r>
          <a:r>
            <a:rPr lang="en-US" sz="800" kern="1200" dirty="0" err="1"/>
            <a:t>dievaluasi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dikendalikan</a:t>
          </a:r>
          <a:r>
            <a:rPr lang="en-US" sz="800" kern="1200" dirty="0"/>
            <a:t>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dilakukan</a:t>
          </a:r>
          <a:r>
            <a:rPr lang="en-US" sz="800" kern="1200" dirty="0"/>
            <a:t> </a:t>
          </a:r>
          <a:r>
            <a:rPr lang="en-US" sz="800" kern="1200" dirty="0" err="1"/>
            <a:t>upaya</a:t>
          </a:r>
          <a:r>
            <a:rPr lang="en-US" sz="800" kern="1200" dirty="0"/>
            <a:t> </a:t>
          </a:r>
          <a:r>
            <a:rPr lang="en-US" sz="800" kern="1200" dirty="0" err="1"/>
            <a:t>peningkatan</a:t>
          </a:r>
          <a:r>
            <a:rPr lang="en-US" sz="800" kern="1200" dirty="0"/>
            <a:t> </a:t>
          </a:r>
          <a:r>
            <a:rPr lang="en-US" sz="800" kern="1200" dirty="0" err="1"/>
            <a:t>sesuai</a:t>
          </a:r>
          <a:r>
            <a:rPr lang="en-US" sz="800" kern="1200" dirty="0"/>
            <a:t> </a:t>
          </a:r>
          <a:r>
            <a:rPr lang="en-US" sz="800" kern="1200" dirty="0" err="1"/>
            <a:t>dengan</a:t>
          </a:r>
          <a:r>
            <a:rPr lang="en-US" sz="800" kern="1200" dirty="0"/>
            <a:t> </a:t>
          </a:r>
          <a:r>
            <a:rPr lang="en-US" sz="800" kern="1200" dirty="0" err="1"/>
            <a:t>siklus</a:t>
          </a:r>
          <a:r>
            <a:rPr lang="en-US" sz="800" kern="1200" dirty="0"/>
            <a:t> PPEPP.</a:t>
          </a:r>
        </a:p>
      </dsp:txBody>
      <dsp:txXfrm>
        <a:off x="0" y="3734587"/>
        <a:ext cx="6411729" cy="253575"/>
      </dsp:txXfrm>
    </dsp:sp>
    <dsp:sp modelId="{3A0457DA-DDB8-4110-925B-CFA3955C25B0}">
      <dsp:nvSpPr>
        <dsp:cNvPr id="0" name=""/>
        <dsp:cNvSpPr/>
      </dsp:nvSpPr>
      <dsp:spPr>
        <a:xfrm>
          <a:off x="0" y="3988162"/>
          <a:ext cx="6411729" cy="239850"/>
        </a:xfrm>
        <a:prstGeom prst="roundRect">
          <a:avLst/>
        </a:prstGeom>
        <a:solidFill>
          <a:schemeClr val="accent3">
            <a:hueOff val="2371774"/>
            <a:satOff val="87500"/>
            <a:lumOff val="-1286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Kepuasan</a:t>
          </a:r>
          <a:r>
            <a:rPr lang="en-US" sz="1000" b="1" kern="1200" dirty="0"/>
            <a:t> </a:t>
          </a:r>
          <a:r>
            <a:rPr lang="en-US" sz="1000" b="1" kern="1200" dirty="0" err="1"/>
            <a:t>Pengguna</a:t>
          </a:r>
          <a:endParaRPr lang="en-US" sz="1000" kern="1200" dirty="0"/>
        </a:p>
      </dsp:txBody>
      <dsp:txXfrm>
        <a:off x="11709" y="3999871"/>
        <a:ext cx="6388311" cy="216432"/>
      </dsp:txXfrm>
    </dsp:sp>
    <dsp:sp modelId="{5B4B98BC-F355-4510-8CCF-F032AE7AC684}">
      <dsp:nvSpPr>
        <dsp:cNvPr id="0" name=""/>
        <dsp:cNvSpPr/>
      </dsp:nvSpPr>
      <dsp:spPr>
        <a:xfrm>
          <a:off x="0" y="4228012"/>
          <a:ext cx="6411729" cy="496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/>
            <a:t>Deskripsi sistem untuk mengukur kepuasan pengguna proses PkM (pengabdi dan mitra), termasuk kejelasan instrumen yang digunakan, pelaksanaan, perekaman dan analisis datanya.</a:t>
          </a:r>
          <a:endParaRPr lang="en-US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Ketersediaan</a:t>
          </a:r>
          <a:r>
            <a:rPr lang="en-US" sz="800" kern="1200" dirty="0"/>
            <a:t> </a:t>
          </a:r>
          <a:r>
            <a:rPr lang="en-US" sz="800" kern="1200" dirty="0" err="1"/>
            <a:t>bukti</a:t>
          </a:r>
          <a:r>
            <a:rPr lang="en-US" sz="800" kern="1200" dirty="0"/>
            <a:t> yang </a:t>
          </a:r>
          <a:r>
            <a:rPr lang="en-US" sz="800" kern="1200" dirty="0" err="1"/>
            <a:t>sahih</a:t>
          </a:r>
          <a:r>
            <a:rPr lang="en-US" sz="800" kern="1200" dirty="0"/>
            <a:t> </a:t>
          </a:r>
          <a:r>
            <a:rPr lang="en-US" sz="800" kern="1200" dirty="0" err="1"/>
            <a:t>tentang</a:t>
          </a:r>
          <a:r>
            <a:rPr lang="en-US" sz="800" kern="1200" dirty="0"/>
            <a:t> </a:t>
          </a:r>
          <a:r>
            <a:rPr lang="en-US" sz="800" kern="1200" dirty="0" err="1"/>
            <a:t>hasil</a:t>
          </a:r>
          <a:r>
            <a:rPr lang="en-US" sz="800" kern="1200" dirty="0"/>
            <a:t> </a:t>
          </a:r>
          <a:r>
            <a:rPr lang="en-US" sz="800" kern="1200" dirty="0" err="1"/>
            <a:t>pengukuran</a:t>
          </a:r>
          <a:r>
            <a:rPr lang="en-US" sz="800" kern="1200" dirty="0"/>
            <a:t> </a:t>
          </a:r>
          <a:r>
            <a:rPr lang="en-US" sz="800" kern="1200" dirty="0" err="1"/>
            <a:t>kepuasan</a:t>
          </a:r>
          <a:r>
            <a:rPr lang="en-US" sz="800" kern="1200" dirty="0"/>
            <a:t> </a:t>
          </a:r>
          <a:r>
            <a:rPr lang="en-US" sz="800" kern="1200" dirty="0" err="1"/>
            <a:t>pengabdi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mitra</a:t>
          </a:r>
          <a:r>
            <a:rPr lang="en-US" sz="800" kern="1200" dirty="0"/>
            <a:t> yang </a:t>
          </a:r>
          <a:r>
            <a:rPr lang="en-US" sz="800" kern="1200" dirty="0" err="1"/>
            <a:t>dilaksanakan</a:t>
          </a:r>
          <a:r>
            <a:rPr lang="en-US" sz="800" kern="1200" dirty="0"/>
            <a:t> </a:t>
          </a:r>
          <a:r>
            <a:rPr lang="en-US" sz="800" kern="1200" dirty="0" err="1"/>
            <a:t>secara</a:t>
          </a:r>
          <a:r>
            <a:rPr lang="en-US" sz="800" kern="1200" dirty="0"/>
            <a:t> </a:t>
          </a:r>
          <a:r>
            <a:rPr lang="en-US" sz="800" kern="1200" dirty="0" err="1"/>
            <a:t>konsisten</a:t>
          </a:r>
          <a:r>
            <a:rPr lang="en-US" sz="800" kern="1200" dirty="0"/>
            <a:t>,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ditindaklanjuti</a:t>
          </a:r>
          <a:r>
            <a:rPr lang="en-US" sz="800" kern="1200" dirty="0"/>
            <a:t> </a:t>
          </a:r>
          <a:r>
            <a:rPr lang="en-US" sz="800" kern="1200" dirty="0" err="1"/>
            <a:t>secara</a:t>
          </a:r>
          <a:r>
            <a:rPr lang="en-US" sz="800" kern="1200" dirty="0"/>
            <a:t> </a:t>
          </a:r>
          <a:r>
            <a:rPr lang="en-US" sz="800" kern="1200" dirty="0" err="1"/>
            <a:t>berkala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tersistem</a:t>
          </a:r>
          <a:r>
            <a:rPr lang="en-US" sz="800" kern="1200" dirty="0"/>
            <a:t>.</a:t>
          </a:r>
        </a:p>
      </dsp:txBody>
      <dsp:txXfrm>
        <a:off x="0" y="4228012"/>
        <a:ext cx="6411729" cy="496800"/>
      </dsp:txXfrm>
    </dsp:sp>
    <dsp:sp modelId="{EC187767-1E1E-44F1-B655-FC6822E2F3C7}">
      <dsp:nvSpPr>
        <dsp:cNvPr id="0" name=""/>
        <dsp:cNvSpPr/>
      </dsp:nvSpPr>
      <dsp:spPr>
        <a:xfrm>
          <a:off x="0" y="4724812"/>
          <a:ext cx="6411729" cy="239850"/>
        </a:xfrm>
        <a:prstGeom prst="roundRect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 err="1"/>
            <a:t>Kesimpulan</a:t>
          </a:r>
          <a:r>
            <a:rPr lang="en-US" sz="1000" b="1" kern="1200" dirty="0"/>
            <a:t> </a:t>
          </a:r>
          <a:r>
            <a:rPr lang="en-US" sz="1000" b="1" kern="1200" dirty="0" err="1"/>
            <a:t>hasil</a:t>
          </a:r>
          <a:r>
            <a:rPr lang="en-US" sz="1000" b="1" kern="1200" dirty="0"/>
            <a:t> </a:t>
          </a:r>
          <a:r>
            <a:rPr lang="en-US" sz="1000" b="1" kern="1200" dirty="0" err="1"/>
            <a:t>evaluasi</a:t>
          </a:r>
          <a:r>
            <a:rPr lang="en-US" sz="1000" b="1" kern="1200" dirty="0"/>
            <a:t> </a:t>
          </a:r>
          <a:r>
            <a:rPr lang="en-US" sz="1000" b="1" kern="1200" dirty="0" err="1"/>
            <a:t>ketercapaian</a:t>
          </a:r>
          <a:r>
            <a:rPr lang="en-US" sz="1000" b="1" kern="1200" dirty="0"/>
            <a:t> </a:t>
          </a:r>
          <a:r>
            <a:rPr lang="en-US" sz="1000" b="1" kern="1200" dirty="0" err="1"/>
            <a:t>standar</a:t>
          </a:r>
          <a:r>
            <a:rPr lang="en-US" sz="1000" b="1" kern="1200" dirty="0"/>
            <a:t> </a:t>
          </a:r>
          <a:r>
            <a:rPr lang="en-US" sz="1000" b="1" kern="1200" dirty="0" err="1"/>
            <a:t>kemahasiswaan</a:t>
          </a:r>
          <a:r>
            <a:rPr lang="en-US" sz="1000" b="1" kern="1200" dirty="0"/>
            <a:t> </a:t>
          </a:r>
          <a:r>
            <a:rPr lang="en-US" sz="1000" b="1" kern="1200" dirty="0" err="1"/>
            <a:t>serta</a:t>
          </a:r>
          <a:r>
            <a:rPr lang="en-US" sz="1000" b="1" kern="1200" dirty="0"/>
            <a:t> </a:t>
          </a:r>
          <a:r>
            <a:rPr lang="en-US" sz="1000" b="1" kern="1200" dirty="0" err="1"/>
            <a:t>tindak</a:t>
          </a:r>
          <a:r>
            <a:rPr lang="en-US" sz="1000" b="1" kern="1200" dirty="0"/>
            <a:t> </a:t>
          </a:r>
          <a:r>
            <a:rPr lang="en-US" sz="1000" b="1" kern="1200" dirty="0" err="1"/>
            <a:t>lanjut</a:t>
          </a:r>
          <a:endParaRPr lang="en-US" sz="1000" kern="1200" dirty="0"/>
        </a:p>
      </dsp:txBody>
      <dsp:txXfrm>
        <a:off x="11709" y="4736521"/>
        <a:ext cx="6388311" cy="216432"/>
      </dsp:txXfrm>
    </dsp:sp>
    <dsp:sp modelId="{C70DD2C8-ECB3-4C03-9359-C9B55E68D106}">
      <dsp:nvSpPr>
        <dsp:cNvPr id="0" name=""/>
        <dsp:cNvSpPr/>
      </dsp:nvSpPr>
      <dsp:spPr>
        <a:xfrm>
          <a:off x="0" y="4964662"/>
          <a:ext cx="6411729" cy="165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2700" rIns="71120" bIns="127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800" kern="1200" dirty="0" err="1"/>
            <a:t>Ringkasan</a:t>
          </a:r>
          <a:r>
            <a:rPr lang="en-US" sz="800" kern="1200" dirty="0"/>
            <a:t> </a:t>
          </a:r>
          <a:r>
            <a:rPr lang="en-US" sz="800" kern="1200" dirty="0" err="1"/>
            <a:t>dari</a:t>
          </a:r>
          <a:r>
            <a:rPr lang="en-US" sz="800" kern="1200" dirty="0"/>
            <a:t>: </a:t>
          </a:r>
          <a:r>
            <a:rPr lang="en-US" sz="800" kern="1200" dirty="0" err="1"/>
            <a:t>pemosisian</a:t>
          </a:r>
          <a:r>
            <a:rPr lang="en-US" sz="800" kern="1200" dirty="0"/>
            <a:t>, </a:t>
          </a:r>
          <a:r>
            <a:rPr lang="en-US" sz="800" kern="1200" dirty="0" err="1"/>
            <a:t>masalah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akar</a:t>
          </a:r>
          <a:r>
            <a:rPr lang="en-US" sz="800" kern="1200" dirty="0"/>
            <a:t> </a:t>
          </a:r>
          <a:r>
            <a:rPr lang="en-US" sz="800" kern="1200" dirty="0" err="1"/>
            <a:t>masalah</a:t>
          </a:r>
          <a:r>
            <a:rPr lang="en-US" sz="800" kern="1200" dirty="0"/>
            <a:t>, </a:t>
          </a:r>
          <a:r>
            <a:rPr lang="en-US" sz="800" kern="1200" dirty="0" err="1"/>
            <a:t>serta</a:t>
          </a:r>
          <a:r>
            <a:rPr lang="en-US" sz="800" kern="1200" dirty="0"/>
            <a:t> </a:t>
          </a:r>
          <a:r>
            <a:rPr lang="en-US" sz="800" kern="1200" dirty="0" err="1"/>
            <a:t>rencana</a:t>
          </a:r>
          <a:r>
            <a:rPr lang="en-US" sz="800" kern="1200" dirty="0"/>
            <a:t> </a:t>
          </a:r>
          <a:r>
            <a:rPr lang="en-US" sz="800" kern="1200" dirty="0" err="1"/>
            <a:t>perbaikan</a:t>
          </a:r>
          <a:r>
            <a:rPr lang="en-US" sz="800" kern="1200" dirty="0"/>
            <a:t> </a:t>
          </a:r>
          <a:r>
            <a:rPr lang="en-US" sz="800" kern="1200" dirty="0" err="1"/>
            <a:t>dan</a:t>
          </a:r>
          <a:r>
            <a:rPr lang="en-US" sz="800" kern="1200" dirty="0"/>
            <a:t> </a:t>
          </a:r>
          <a:r>
            <a:rPr lang="en-US" sz="800" kern="1200" dirty="0" err="1"/>
            <a:t>pengembangan</a:t>
          </a:r>
          <a:r>
            <a:rPr lang="en-US" sz="800" kern="1200" dirty="0"/>
            <a:t> </a:t>
          </a:r>
          <a:r>
            <a:rPr lang="en-US" sz="800" kern="1200" dirty="0" err="1"/>
            <a:t>PkM</a:t>
          </a:r>
          <a:r>
            <a:rPr lang="en-US" sz="800" kern="1200" dirty="0"/>
            <a:t>.</a:t>
          </a:r>
        </a:p>
      </dsp:txBody>
      <dsp:txXfrm>
        <a:off x="0" y="4964662"/>
        <a:ext cx="6411729" cy="165600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978E3E-6F50-4722-857B-924D7D7BF191}">
      <dsp:nvSpPr>
        <dsp:cNvPr id="0" name=""/>
        <dsp:cNvSpPr/>
      </dsp:nvSpPr>
      <dsp:spPr>
        <a:xfrm>
          <a:off x="0" y="414149"/>
          <a:ext cx="6411729" cy="33579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Indikator</a:t>
          </a:r>
          <a:r>
            <a:rPr lang="en-US" sz="1400" b="1" kern="1200" dirty="0"/>
            <a:t> </a:t>
          </a:r>
          <a:r>
            <a:rPr lang="en-US" sz="1400" b="1" kern="1200" dirty="0" err="1"/>
            <a:t>Kinerja</a:t>
          </a:r>
          <a:r>
            <a:rPr lang="en-US" sz="1400" b="1" kern="1200" dirty="0"/>
            <a:t> </a:t>
          </a:r>
          <a:r>
            <a:rPr lang="en-US" sz="1400" b="1" kern="1200" dirty="0" err="1"/>
            <a:t>Utama</a:t>
          </a:r>
          <a:endParaRPr lang="en-US" sz="1400" kern="1200" dirty="0"/>
        </a:p>
      </dsp:txBody>
      <dsp:txXfrm>
        <a:off x="16392" y="430541"/>
        <a:ext cx="6378945" cy="303006"/>
      </dsp:txXfrm>
    </dsp:sp>
    <dsp:sp modelId="{F7AFCEDC-DACF-487F-B7ED-E0728F7D7B31}">
      <dsp:nvSpPr>
        <dsp:cNvPr id="0" name=""/>
        <dsp:cNvSpPr/>
      </dsp:nvSpPr>
      <dsp:spPr>
        <a:xfrm>
          <a:off x="0" y="749939"/>
          <a:ext cx="6411729" cy="231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b="1" kern="1200" dirty="0" err="1"/>
            <a:t>Pendidikan</a:t>
          </a:r>
          <a:r>
            <a:rPr lang="en-US" sz="1100" b="1" kern="1200" dirty="0"/>
            <a:t>, </a:t>
          </a:r>
          <a:r>
            <a:rPr lang="en-US" sz="1100" b="1" kern="1200" dirty="0" err="1"/>
            <a:t>Penelitian</a:t>
          </a:r>
          <a:r>
            <a:rPr lang="en-US" sz="1100" b="1" kern="1200" dirty="0"/>
            <a:t>, </a:t>
          </a:r>
          <a:r>
            <a:rPr lang="en-US" sz="1100" b="1" kern="1200" dirty="0" err="1"/>
            <a:t>dan</a:t>
          </a:r>
          <a:r>
            <a:rPr lang="en-US" sz="1100" b="1" kern="1200" dirty="0"/>
            <a:t> </a:t>
          </a:r>
          <a:r>
            <a:rPr lang="en-US" sz="1100" b="1" kern="1200" dirty="0" err="1"/>
            <a:t>Pengabdian</a:t>
          </a:r>
          <a:r>
            <a:rPr lang="en-US" sz="1100" b="1" kern="1200" dirty="0"/>
            <a:t> </a:t>
          </a:r>
          <a:r>
            <a:rPr lang="en-US" sz="1100" b="1" kern="1200" dirty="0" err="1"/>
            <a:t>kepada</a:t>
          </a:r>
          <a:r>
            <a:rPr lang="en-US" sz="1100" b="1" kern="1200" dirty="0"/>
            <a:t> </a:t>
          </a:r>
          <a:r>
            <a:rPr lang="en-US" sz="1100" b="1" kern="1200" dirty="0" err="1"/>
            <a:t>masyarakat</a:t>
          </a:r>
          <a:r>
            <a:rPr lang="en-US" sz="1100" b="1" kern="1200" dirty="0"/>
            <a:t>.</a:t>
          </a:r>
          <a:endParaRPr lang="en-US" sz="1100" kern="1200" dirty="0"/>
        </a:p>
      </dsp:txBody>
      <dsp:txXfrm>
        <a:off x="0" y="749939"/>
        <a:ext cx="6411729" cy="231840"/>
      </dsp:txXfrm>
    </dsp:sp>
    <dsp:sp modelId="{2DEDA631-A163-4BBA-9953-02E40868F95B}">
      <dsp:nvSpPr>
        <dsp:cNvPr id="0" name=""/>
        <dsp:cNvSpPr/>
      </dsp:nvSpPr>
      <dsp:spPr>
        <a:xfrm>
          <a:off x="0" y="974313"/>
          <a:ext cx="6411729" cy="335790"/>
        </a:xfrm>
        <a:prstGeom prst="roundRect">
          <a:avLst/>
        </a:prstGeom>
        <a:solidFill>
          <a:schemeClr val="accent3">
            <a:hueOff val="542120"/>
            <a:satOff val="20000"/>
            <a:lumOff val="-29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Indikator</a:t>
          </a:r>
          <a:r>
            <a:rPr lang="en-US" sz="1400" b="1" kern="1200" dirty="0"/>
            <a:t> </a:t>
          </a:r>
          <a:r>
            <a:rPr lang="en-US" sz="1400" b="1" kern="1200" dirty="0" err="1"/>
            <a:t>Kinerja</a:t>
          </a:r>
          <a:r>
            <a:rPr lang="en-US" sz="1400" b="1" kern="1200" dirty="0"/>
            <a:t> </a:t>
          </a:r>
          <a:r>
            <a:rPr lang="en-US" sz="1400" b="1" kern="1200" dirty="0" err="1"/>
            <a:t>Tambahan</a:t>
          </a:r>
          <a:endParaRPr lang="en-US" sz="1400" kern="1200" dirty="0"/>
        </a:p>
      </dsp:txBody>
      <dsp:txXfrm>
        <a:off x="16392" y="990705"/>
        <a:ext cx="6378945" cy="303006"/>
      </dsp:txXfrm>
    </dsp:sp>
    <dsp:sp modelId="{A730551C-AD14-47EA-8567-2FF41910E193}">
      <dsp:nvSpPr>
        <dsp:cNvPr id="0" name=""/>
        <dsp:cNvSpPr/>
      </dsp:nvSpPr>
      <dsp:spPr>
        <a:xfrm>
          <a:off x="0" y="1317569"/>
          <a:ext cx="6411729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/>
            <a:t>Adalah</a:t>
          </a:r>
          <a:r>
            <a:rPr lang="en-US" sz="1100" kern="1200" dirty="0"/>
            <a:t> </a:t>
          </a:r>
          <a:r>
            <a:rPr lang="en-US" sz="1100" kern="1200" dirty="0" err="1"/>
            <a:t>indikator</a:t>
          </a:r>
          <a:r>
            <a:rPr lang="en-US" sz="1100" kern="1200" dirty="0"/>
            <a:t> </a:t>
          </a:r>
          <a:r>
            <a:rPr lang="en-US" sz="1100" kern="1200" dirty="0" err="1"/>
            <a:t>luaran</a:t>
          </a:r>
          <a:r>
            <a:rPr lang="en-US" sz="1100" kern="1200" dirty="0"/>
            <a:t> lain yang </a:t>
          </a:r>
          <a:r>
            <a:rPr lang="en-US" sz="1100" kern="1200" dirty="0" err="1"/>
            <a:t>ditetapkan</a:t>
          </a:r>
          <a:r>
            <a:rPr lang="en-US" sz="1100" kern="1200" dirty="0"/>
            <a:t> </a:t>
          </a:r>
          <a:r>
            <a:rPr lang="en-US" sz="1100" kern="1200" dirty="0" err="1"/>
            <a:t>oleh</a:t>
          </a:r>
          <a:r>
            <a:rPr lang="en-US" sz="1100" kern="1200" dirty="0"/>
            <a:t> </a:t>
          </a:r>
          <a:r>
            <a:rPr lang="en-US" sz="1100" kern="1200" dirty="0" err="1"/>
            <a:t>masing</a:t>
          </a:r>
          <a:r>
            <a:rPr lang="en-US" sz="1100" kern="1200" dirty="0"/>
            <a:t> </a:t>
          </a:r>
          <a:r>
            <a:rPr lang="en-US" sz="1100" kern="1200" dirty="0" err="1"/>
            <a:t>masing</a:t>
          </a:r>
          <a:r>
            <a:rPr lang="en-US" sz="1100" kern="1200" dirty="0"/>
            <a:t> </a:t>
          </a:r>
          <a:r>
            <a:rPr lang="en-US" sz="1100" kern="1200" dirty="0" err="1"/>
            <a:t>perguruan</a:t>
          </a:r>
          <a:r>
            <a:rPr lang="en-US" sz="1100" kern="1200" dirty="0"/>
            <a:t> </a:t>
          </a:r>
          <a:r>
            <a:rPr lang="en-US" sz="1100" kern="1200" dirty="0" err="1"/>
            <a:t>tinggi</a:t>
          </a:r>
          <a:r>
            <a:rPr lang="en-US" sz="1100" kern="1200" dirty="0"/>
            <a:t> </a:t>
          </a:r>
          <a:r>
            <a:rPr lang="en-US" sz="1100" kern="1200" dirty="0" err="1"/>
            <a:t>untuk</a:t>
          </a:r>
          <a:r>
            <a:rPr lang="en-US" sz="1100" kern="1200" dirty="0"/>
            <a:t> </a:t>
          </a:r>
          <a:r>
            <a:rPr lang="en-US" sz="1100" kern="1200" dirty="0" err="1"/>
            <a:t>melampui</a:t>
          </a:r>
          <a:r>
            <a:rPr lang="en-US" sz="1100" kern="1200" dirty="0"/>
            <a:t> SN DIKTI.</a:t>
          </a:r>
        </a:p>
      </dsp:txBody>
      <dsp:txXfrm>
        <a:off x="0" y="1317569"/>
        <a:ext cx="6411729" cy="347760"/>
      </dsp:txXfrm>
    </dsp:sp>
    <dsp:sp modelId="{D2D630EE-C109-4E93-BA07-03321C5EAE52}">
      <dsp:nvSpPr>
        <dsp:cNvPr id="0" name=""/>
        <dsp:cNvSpPr/>
      </dsp:nvSpPr>
      <dsp:spPr>
        <a:xfrm>
          <a:off x="0" y="1665329"/>
          <a:ext cx="6411729" cy="335790"/>
        </a:xfrm>
        <a:prstGeom prst="roundRect">
          <a:avLst/>
        </a:prstGeom>
        <a:solidFill>
          <a:schemeClr val="accent3">
            <a:hueOff val="1084240"/>
            <a:satOff val="40000"/>
            <a:lumOff val="-588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Evaluasi</a:t>
          </a:r>
          <a:r>
            <a:rPr lang="en-US" sz="1400" b="1" kern="1200" dirty="0"/>
            <a:t> </a:t>
          </a:r>
          <a:r>
            <a:rPr lang="en-US" sz="1400" b="1" kern="1200" dirty="0" err="1"/>
            <a:t>Capaian</a:t>
          </a:r>
          <a:r>
            <a:rPr lang="en-US" sz="1400" b="1" kern="1200" dirty="0"/>
            <a:t> </a:t>
          </a:r>
          <a:r>
            <a:rPr lang="en-US" sz="1400" b="1" kern="1200" dirty="0" err="1"/>
            <a:t>Kinerja</a:t>
          </a:r>
          <a:endParaRPr lang="en-US" sz="1400" kern="1200" dirty="0"/>
        </a:p>
      </dsp:txBody>
      <dsp:txXfrm>
        <a:off x="16392" y="1681721"/>
        <a:ext cx="6378945" cy="303006"/>
      </dsp:txXfrm>
    </dsp:sp>
    <dsp:sp modelId="{23F3AF34-2715-49E5-9F52-529EF0CC3006}">
      <dsp:nvSpPr>
        <dsp:cNvPr id="0" name=""/>
        <dsp:cNvSpPr/>
      </dsp:nvSpPr>
      <dsp:spPr>
        <a:xfrm>
          <a:off x="0" y="2001119"/>
          <a:ext cx="6411729" cy="6520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/>
            <a:t>Deskripsi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analisis</a:t>
          </a:r>
          <a:r>
            <a:rPr lang="en-US" sz="1100" kern="1200" dirty="0"/>
            <a:t> </a:t>
          </a:r>
          <a:r>
            <a:rPr lang="en-US" sz="1100" kern="1200" dirty="0" err="1"/>
            <a:t>keberhasilan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/</a:t>
          </a:r>
          <a:r>
            <a:rPr lang="en-US" sz="1100" kern="1200" dirty="0" err="1"/>
            <a:t>atau</a:t>
          </a:r>
          <a:r>
            <a:rPr lang="en-US" sz="1100" kern="1200" dirty="0"/>
            <a:t> </a:t>
          </a:r>
          <a:r>
            <a:rPr lang="en-US" sz="1100" kern="1200" dirty="0" err="1"/>
            <a:t>ketidakberhasilan</a:t>
          </a:r>
          <a:r>
            <a:rPr lang="en-US" sz="1100" kern="1200" dirty="0"/>
            <a:t> </a:t>
          </a:r>
          <a:r>
            <a:rPr lang="en-US" sz="1100" kern="1200" dirty="0" err="1"/>
            <a:t>pencapaian</a:t>
          </a:r>
          <a:r>
            <a:rPr lang="en-US" sz="1100" kern="1200" dirty="0"/>
            <a:t> </a:t>
          </a:r>
          <a:r>
            <a:rPr lang="en-US" sz="1100" kern="1200" dirty="0" err="1"/>
            <a:t>standar</a:t>
          </a:r>
          <a:r>
            <a:rPr lang="en-US" sz="1100" kern="1200" dirty="0"/>
            <a:t> yang </a:t>
          </a:r>
          <a:r>
            <a:rPr lang="en-US" sz="1100" kern="1200" dirty="0" err="1"/>
            <a:t>telah</a:t>
          </a:r>
          <a:r>
            <a:rPr lang="en-US" sz="1100" kern="1200" dirty="0"/>
            <a:t> </a:t>
          </a:r>
          <a:r>
            <a:rPr lang="en-US" sz="1100" kern="1200" dirty="0" err="1"/>
            <a:t>ditetapkan</a:t>
          </a:r>
          <a:r>
            <a:rPr lang="en-US" sz="1100" kern="1200" dirty="0"/>
            <a:t>. </a:t>
          </a:r>
          <a:r>
            <a:rPr lang="en-US" sz="1100" kern="1200" dirty="0" err="1"/>
            <a:t>Capaian</a:t>
          </a:r>
          <a:r>
            <a:rPr lang="en-US" sz="1100" kern="1200" dirty="0"/>
            <a:t> </a:t>
          </a:r>
          <a:r>
            <a:rPr lang="en-US" sz="1100" kern="1200" dirty="0" err="1"/>
            <a:t>kinerja</a:t>
          </a:r>
          <a:r>
            <a:rPr lang="en-US" sz="1100" kern="1200" dirty="0"/>
            <a:t> </a:t>
          </a:r>
          <a:r>
            <a:rPr lang="en-US" sz="1100" kern="1200" dirty="0" err="1"/>
            <a:t>harus</a:t>
          </a:r>
          <a:r>
            <a:rPr lang="en-US" sz="1100" kern="1200" dirty="0"/>
            <a:t> </a:t>
          </a:r>
          <a:r>
            <a:rPr lang="en-US" sz="1100" kern="1200" dirty="0" err="1"/>
            <a:t>diukur</a:t>
          </a:r>
          <a:r>
            <a:rPr lang="en-US" sz="1100" kern="1200" dirty="0"/>
            <a:t> </a:t>
          </a:r>
          <a:r>
            <a:rPr lang="en-US" sz="1100" kern="1200" dirty="0" err="1"/>
            <a:t>dengan</a:t>
          </a:r>
          <a:r>
            <a:rPr lang="en-US" sz="1100" kern="1200" dirty="0"/>
            <a:t> </a:t>
          </a:r>
          <a:r>
            <a:rPr lang="en-US" sz="1100" kern="1200" dirty="0" err="1"/>
            <a:t>metoda</a:t>
          </a:r>
          <a:r>
            <a:rPr lang="en-US" sz="1100" kern="1200" dirty="0"/>
            <a:t> yang </a:t>
          </a:r>
          <a:r>
            <a:rPr lang="en-US" sz="1100" kern="1200" dirty="0" err="1"/>
            <a:t>tepat</a:t>
          </a:r>
          <a:r>
            <a:rPr lang="en-US" sz="1100" kern="1200" dirty="0"/>
            <a:t>,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hasilnya</a:t>
          </a:r>
          <a:r>
            <a:rPr lang="en-US" sz="1100" kern="1200" dirty="0"/>
            <a:t> </a:t>
          </a:r>
          <a:r>
            <a:rPr lang="en-US" sz="1100" kern="1200" dirty="0" err="1"/>
            <a:t>dianalisis</a:t>
          </a:r>
          <a:r>
            <a:rPr lang="en-US" sz="1100" kern="1200" dirty="0"/>
            <a:t> </a:t>
          </a:r>
          <a:r>
            <a:rPr lang="en-US" sz="1100" kern="1200" dirty="0" err="1"/>
            <a:t>serta</a:t>
          </a:r>
          <a:r>
            <a:rPr lang="en-US" sz="1100" kern="1200" dirty="0"/>
            <a:t> </a:t>
          </a:r>
          <a:r>
            <a:rPr lang="en-US" sz="1100" kern="1200" dirty="0" err="1"/>
            <a:t>dievaluasi</a:t>
          </a:r>
          <a:r>
            <a:rPr lang="en-US" sz="1100" kern="1200" dirty="0"/>
            <a:t>. </a:t>
          </a:r>
          <a:r>
            <a:rPr lang="en-US" sz="1100" kern="1200" dirty="0" err="1"/>
            <a:t>Analisis</a:t>
          </a:r>
          <a:r>
            <a:rPr lang="en-US" sz="1100" kern="1200" dirty="0"/>
            <a:t> </a:t>
          </a:r>
          <a:r>
            <a:rPr lang="en-US" sz="1100" kern="1200" dirty="0" err="1"/>
            <a:t>terhadap</a:t>
          </a:r>
          <a:r>
            <a:rPr lang="en-US" sz="1100" kern="1200" dirty="0"/>
            <a:t> </a:t>
          </a:r>
          <a:r>
            <a:rPr lang="en-US" sz="1100" kern="1200" dirty="0" err="1"/>
            <a:t>capaian</a:t>
          </a:r>
          <a:r>
            <a:rPr lang="en-US" sz="1100" kern="1200" dirty="0"/>
            <a:t> </a:t>
          </a:r>
          <a:r>
            <a:rPr lang="en-US" sz="1100" kern="1200" dirty="0" err="1"/>
            <a:t>kinerja</a:t>
          </a:r>
          <a:r>
            <a:rPr lang="en-US" sz="1100" kern="1200" dirty="0"/>
            <a:t> </a:t>
          </a:r>
          <a:r>
            <a:rPr lang="en-US" sz="1100" kern="1200" dirty="0" err="1"/>
            <a:t>harus</a:t>
          </a:r>
          <a:r>
            <a:rPr lang="en-US" sz="1100" kern="1200" dirty="0"/>
            <a:t> </a:t>
          </a:r>
          <a:r>
            <a:rPr lang="en-US" sz="1100" kern="1200" dirty="0" err="1"/>
            <a:t>mencakup</a:t>
          </a:r>
          <a:r>
            <a:rPr lang="en-US" sz="1100" kern="1200" dirty="0"/>
            <a:t> </a:t>
          </a:r>
          <a:r>
            <a:rPr lang="en-US" sz="1100" kern="1200" dirty="0" err="1"/>
            <a:t>identifikasi</a:t>
          </a:r>
          <a:r>
            <a:rPr lang="en-US" sz="1100" kern="1200" dirty="0"/>
            <a:t> </a:t>
          </a:r>
          <a:r>
            <a:rPr lang="en-US" sz="1100" kern="1200" dirty="0" err="1"/>
            <a:t>akar</a:t>
          </a:r>
          <a:r>
            <a:rPr lang="en-US" sz="1100" kern="1200" dirty="0"/>
            <a:t> </a:t>
          </a:r>
          <a:r>
            <a:rPr lang="en-US" sz="1100" kern="1200" dirty="0" err="1"/>
            <a:t>masalah</a:t>
          </a:r>
          <a:r>
            <a:rPr lang="en-US" sz="1100" kern="1200" dirty="0"/>
            <a:t>, </a:t>
          </a:r>
          <a:r>
            <a:rPr lang="en-US" sz="1100" kern="1200" dirty="0" err="1"/>
            <a:t>faktor</a:t>
          </a:r>
          <a:r>
            <a:rPr lang="en-US" sz="1100" kern="1200" dirty="0"/>
            <a:t> </a:t>
          </a:r>
          <a:r>
            <a:rPr lang="en-US" sz="1100" kern="1200" dirty="0" err="1"/>
            <a:t>pendukung</a:t>
          </a:r>
          <a:r>
            <a:rPr lang="en-US" sz="1100" kern="1200" dirty="0"/>
            <a:t> </a:t>
          </a:r>
          <a:r>
            <a:rPr lang="en-US" sz="1100" kern="1200" dirty="0" err="1"/>
            <a:t>keberhasilan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faktor</a:t>
          </a:r>
          <a:r>
            <a:rPr lang="en-US" sz="1100" kern="1200" dirty="0"/>
            <a:t> </a:t>
          </a:r>
          <a:r>
            <a:rPr lang="en-US" sz="1100" kern="1200" dirty="0" err="1"/>
            <a:t>penghambat</a:t>
          </a:r>
          <a:r>
            <a:rPr lang="en-US" sz="1100" kern="1200" dirty="0"/>
            <a:t> </a:t>
          </a:r>
          <a:r>
            <a:rPr lang="en-US" sz="1100" kern="1200" dirty="0" err="1"/>
            <a:t>ketercapaian</a:t>
          </a:r>
          <a:r>
            <a:rPr lang="en-US" sz="1100" kern="1200" dirty="0"/>
            <a:t> </a:t>
          </a:r>
          <a:r>
            <a:rPr lang="en-US" sz="1100" kern="1200" dirty="0" err="1"/>
            <a:t>standar</a:t>
          </a:r>
          <a:r>
            <a:rPr lang="en-US" sz="1100" kern="1200" dirty="0"/>
            <a:t>,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deskripsi</a:t>
          </a:r>
          <a:r>
            <a:rPr lang="en-US" sz="1100" kern="1200" dirty="0"/>
            <a:t> </a:t>
          </a:r>
          <a:r>
            <a:rPr lang="en-US" sz="1100" kern="1200" dirty="0" err="1"/>
            <a:t>singkat</a:t>
          </a:r>
          <a:r>
            <a:rPr lang="en-US" sz="1100" kern="1200" dirty="0"/>
            <a:t> </a:t>
          </a:r>
          <a:r>
            <a:rPr lang="en-US" sz="1100" kern="1200" dirty="0" err="1"/>
            <a:t>tindak</a:t>
          </a:r>
          <a:r>
            <a:rPr lang="en-US" sz="1100" kern="1200" dirty="0"/>
            <a:t> </a:t>
          </a:r>
          <a:r>
            <a:rPr lang="en-US" sz="1100" kern="1200" dirty="0" err="1"/>
            <a:t>lanjut</a:t>
          </a:r>
          <a:r>
            <a:rPr lang="en-US" sz="1100" kern="1200" dirty="0"/>
            <a:t> yang </a:t>
          </a:r>
          <a:r>
            <a:rPr lang="en-US" sz="1100" kern="1200" dirty="0" err="1"/>
            <a:t>akan</a:t>
          </a:r>
          <a:r>
            <a:rPr lang="en-US" sz="1100" kern="1200" dirty="0"/>
            <a:t> </a:t>
          </a:r>
          <a:r>
            <a:rPr lang="en-US" sz="1100" kern="1200" dirty="0" err="1"/>
            <a:t>dilakukan</a:t>
          </a:r>
          <a:r>
            <a:rPr lang="en-US" sz="1100" kern="1200" dirty="0"/>
            <a:t> </a:t>
          </a:r>
          <a:r>
            <a:rPr lang="en-US" sz="1100" kern="1200" dirty="0" err="1"/>
            <a:t>institusi</a:t>
          </a:r>
          <a:r>
            <a:rPr lang="en-US" sz="1100" kern="1200" dirty="0"/>
            <a:t>.</a:t>
          </a:r>
        </a:p>
      </dsp:txBody>
      <dsp:txXfrm>
        <a:off x="0" y="2001119"/>
        <a:ext cx="6411729" cy="652050"/>
      </dsp:txXfrm>
    </dsp:sp>
    <dsp:sp modelId="{2B77AAD6-6F7A-4184-95FE-A99485CDABC4}">
      <dsp:nvSpPr>
        <dsp:cNvPr id="0" name=""/>
        <dsp:cNvSpPr/>
      </dsp:nvSpPr>
      <dsp:spPr>
        <a:xfrm>
          <a:off x="0" y="2653169"/>
          <a:ext cx="6411729" cy="335790"/>
        </a:xfrm>
        <a:prstGeom prst="roundRect">
          <a:avLst/>
        </a:prstGeom>
        <a:solidFill>
          <a:schemeClr val="accent3">
            <a:hueOff val="1626359"/>
            <a:satOff val="60000"/>
            <a:lumOff val="-882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Penjaminan</a:t>
          </a:r>
          <a:r>
            <a:rPr lang="en-US" sz="1400" b="1" kern="1200" dirty="0"/>
            <a:t> </a:t>
          </a:r>
          <a:r>
            <a:rPr lang="en-US" sz="1400" b="1" kern="1200" dirty="0" err="1"/>
            <a:t>Mutu</a:t>
          </a:r>
          <a:r>
            <a:rPr lang="en-US" sz="1400" b="1" kern="1200" dirty="0"/>
            <a:t> </a:t>
          </a:r>
          <a:r>
            <a:rPr lang="en-US" sz="1400" b="1" kern="1200" dirty="0" err="1"/>
            <a:t>Luaran</a:t>
          </a:r>
          <a:endParaRPr lang="en-US" sz="1400" kern="1200" dirty="0"/>
        </a:p>
      </dsp:txBody>
      <dsp:txXfrm>
        <a:off x="16392" y="2669561"/>
        <a:ext cx="6378945" cy="303006"/>
      </dsp:txXfrm>
    </dsp:sp>
    <dsp:sp modelId="{12D3B0C4-5A49-402C-A73C-31D49B9D651D}">
      <dsp:nvSpPr>
        <dsp:cNvPr id="0" name=""/>
        <dsp:cNvSpPr/>
      </dsp:nvSpPr>
      <dsp:spPr>
        <a:xfrm>
          <a:off x="0" y="2988959"/>
          <a:ext cx="6411729" cy="5071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/>
            <a:t>Deskripsi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bukti</a:t>
          </a:r>
          <a:r>
            <a:rPr lang="en-US" sz="1100" kern="1200" dirty="0"/>
            <a:t> yang </a:t>
          </a:r>
          <a:r>
            <a:rPr lang="en-US" sz="1100" kern="1200" dirty="0" err="1"/>
            <a:t>sahih</a:t>
          </a:r>
          <a:r>
            <a:rPr lang="en-US" sz="1100" kern="1200" dirty="0"/>
            <a:t> </a:t>
          </a:r>
          <a:r>
            <a:rPr lang="en-US" sz="1100" kern="1200" dirty="0" err="1"/>
            <a:t>sistem</a:t>
          </a:r>
          <a:r>
            <a:rPr lang="en-US" sz="1100" kern="1200" dirty="0"/>
            <a:t> </a:t>
          </a:r>
          <a:r>
            <a:rPr lang="en-US" sz="1100" kern="1200" dirty="0" err="1"/>
            <a:t>penjaminan</a:t>
          </a:r>
          <a:r>
            <a:rPr lang="en-US" sz="1100" kern="1200" dirty="0"/>
            <a:t> </a:t>
          </a:r>
          <a:r>
            <a:rPr lang="en-US" sz="1100" kern="1200" dirty="0" err="1"/>
            <a:t>mutu</a:t>
          </a:r>
          <a:r>
            <a:rPr lang="en-US" sz="1100" kern="1200" dirty="0"/>
            <a:t> </a:t>
          </a:r>
          <a:r>
            <a:rPr lang="en-US" sz="1100" kern="1200" dirty="0" err="1"/>
            <a:t>luaran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capaian</a:t>
          </a:r>
          <a:r>
            <a:rPr lang="en-US" sz="1100" kern="1200" dirty="0"/>
            <a:t> yang </a:t>
          </a:r>
          <a:r>
            <a:rPr lang="en-US" sz="1100" kern="1200" dirty="0" err="1"/>
            <a:t>ditetapkan</a:t>
          </a:r>
          <a:r>
            <a:rPr lang="en-US" sz="1100" kern="1200" dirty="0"/>
            <a:t>, </a:t>
          </a:r>
          <a:r>
            <a:rPr lang="en-US" sz="1100" kern="1200" dirty="0" err="1"/>
            <a:t>dilaksanakan</a:t>
          </a:r>
          <a:r>
            <a:rPr lang="en-US" sz="1100" kern="1200" dirty="0"/>
            <a:t>, </a:t>
          </a:r>
          <a:r>
            <a:rPr lang="en-US" sz="1100" kern="1200" dirty="0" err="1"/>
            <a:t>hasilnya</a:t>
          </a:r>
          <a:r>
            <a:rPr lang="en-US" sz="1100" kern="1200" dirty="0"/>
            <a:t> </a:t>
          </a:r>
          <a:r>
            <a:rPr lang="en-US" sz="1100" kern="1200" dirty="0" err="1"/>
            <a:t>dievaluasi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dikendalikan</a:t>
          </a:r>
          <a:r>
            <a:rPr lang="en-US" sz="1100" kern="1200" dirty="0"/>
            <a:t> </a:t>
          </a:r>
          <a:r>
            <a:rPr lang="en-US" sz="1100" kern="1200" dirty="0" err="1"/>
            <a:t>serta</a:t>
          </a:r>
          <a:r>
            <a:rPr lang="en-US" sz="1100" kern="1200" dirty="0"/>
            <a:t> </a:t>
          </a:r>
          <a:r>
            <a:rPr lang="en-US" sz="1100" kern="1200" dirty="0" err="1"/>
            <a:t>dilakukan</a:t>
          </a:r>
          <a:r>
            <a:rPr lang="en-US" sz="1100" kern="1200" dirty="0"/>
            <a:t> </a:t>
          </a:r>
          <a:r>
            <a:rPr lang="en-US" sz="1100" kern="1200" dirty="0" err="1"/>
            <a:t>upaya</a:t>
          </a:r>
          <a:r>
            <a:rPr lang="en-US" sz="1100" kern="1200" dirty="0"/>
            <a:t> </a:t>
          </a:r>
          <a:r>
            <a:rPr lang="en-US" sz="1100" kern="1200" dirty="0" err="1"/>
            <a:t>peningkatan</a:t>
          </a:r>
          <a:r>
            <a:rPr lang="en-US" sz="1100" kern="1200" dirty="0"/>
            <a:t> </a:t>
          </a:r>
          <a:r>
            <a:rPr lang="en-US" sz="1100" kern="1200" dirty="0" err="1"/>
            <a:t>sesuai</a:t>
          </a:r>
          <a:r>
            <a:rPr lang="en-US" sz="1100" kern="1200" dirty="0"/>
            <a:t> </a:t>
          </a:r>
          <a:r>
            <a:rPr lang="en-US" sz="1100" kern="1200" dirty="0" err="1"/>
            <a:t>dengan</a:t>
          </a:r>
          <a:r>
            <a:rPr lang="en-US" sz="1100" kern="1200" dirty="0"/>
            <a:t> </a:t>
          </a:r>
          <a:r>
            <a:rPr lang="en-US" sz="1100" kern="1200" dirty="0" err="1"/>
            <a:t>siklus</a:t>
          </a:r>
          <a:r>
            <a:rPr lang="en-US" sz="1100" kern="1200" dirty="0"/>
            <a:t> PPEPP.</a:t>
          </a:r>
        </a:p>
      </dsp:txBody>
      <dsp:txXfrm>
        <a:off x="0" y="2988959"/>
        <a:ext cx="6411729" cy="507150"/>
      </dsp:txXfrm>
    </dsp:sp>
    <dsp:sp modelId="{3A0457DA-DDB8-4110-925B-CFA3955C25B0}">
      <dsp:nvSpPr>
        <dsp:cNvPr id="0" name=""/>
        <dsp:cNvSpPr/>
      </dsp:nvSpPr>
      <dsp:spPr>
        <a:xfrm>
          <a:off x="0" y="3496110"/>
          <a:ext cx="6411729" cy="335790"/>
        </a:xfrm>
        <a:prstGeom prst="roundRect">
          <a:avLst/>
        </a:prstGeom>
        <a:solidFill>
          <a:schemeClr val="accent3">
            <a:hueOff val="2168479"/>
            <a:satOff val="80000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Kepuasan</a:t>
          </a:r>
          <a:r>
            <a:rPr lang="en-US" sz="1400" b="1" kern="1200" dirty="0"/>
            <a:t> </a:t>
          </a:r>
          <a:r>
            <a:rPr lang="en-US" sz="1400" b="1" kern="1200" dirty="0" err="1"/>
            <a:t>Pengguna</a:t>
          </a:r>
          <a:endParaRPr lang="en-US" sz="1400" kern="1200" dirty="0"/>
        </a:p>
      </dsp:txBody>
      <dsp:txXfrm>
        <a:off x="16392" y="3512502"/>
        <a:ext cx="6378945" cy="303006"/>
      </dsp:txXfrm>
    </dsp:sp>
    <dsp:sp modelId="{5B4B98BC-F355-4510-8CCF-F032AE7AC684}">
      <dsp:nvSpPr>
        <dsp:cNvPr id="0" name=""/>
        <dsp:cNvSpPr/>
      </dsp:nvSpPr>
      <dsp:spPr>
        <a:xfrm>
          <a:off x="0" y="3831900"/>
          <a:ext cx="6411729" cy="695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/>
            <a:t>Deskripsi sistem untuk mengukur kepuasan pengguna luaran perguruan tinggi (pengguna lulusan dan mitra), termasuk kejelasan instrumen yang digunakan, pelaksanaan, perekaman, dan analisis datanya.</a:t>
          </a:r>
          <a:endParaRPr lang="en-US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/>
            <a:t>Ketersediaan</a:t>
          </a:r>
          <a:r>
            <a:rPr lang="en-US" sz="1100" kern="1200" dirty="0"/>
            <a:t> </a:t>
          </a:r>
          <a:r>
            <a:rPr lang="en-US" sz="1100" kern="1200" dirty="0" err="1"/>
            <a:t>bukti</a:t>
          </a:r>
          <a:r>
            <a:rPr lang="en-US" sz="1100" kern="1200" dirty="0"/>
            <a:t> yang </a:t>
          </a:r>
          <a:r>
            <a:rPr lang="en-US" sz="1100" kern="1200" dirty="0" err="1"/>
            <a:t>sahih</a:t>
          </a:r>
          <a:r>
            <a:rPr lang="en-US" sz="1100" kern="1200" dirty="0"/>
            <a:t> </a:t>
          </a:r>
          <a:r>
            <a:rPr lang="en-US" sz="1100" kern="1200" dirty="0" err="1"/>
            <a:t>tentang</a:t>
          </a:r>
          <a:r>
            <a:rPr lang="en-US" sz="1100" kern="1200" dirty="0"/>
            <a:t> </a:t>
          </a:r>
          <a:r>
            <a:rPr lang="en-US" sz="1100" kern="1200" dirty="0" err="1"/>
            <a:t>hasil</a:t>
          </a:r>
          <a:r>
            <a:rPr lang="en-US" sz="1100" kern="1200" dirty="0"/>
            <a:t> </a:t>
          </a:r>
          <a:r>
            <a:rPr lang="en-US" sz="1100" kern="1200" dirty="0" err="1"/>
            <a:t>pengukuran</a:t>
          </a:r>
          <a:r>
            <a:rPr lang="en-US" sz="1100" kern="1200" dirty="0"/>
            <a:t> </a:t>
          </a:r>
          <a:r>
            <a:rPr lang="en-US" sz="1100" kern="1200" dirty="0" err="1"/>
            <a:t>kepuasan</a:t>
          </a:r>
          <a:r>
            <a:rPr lang="en-US" sz="1100" kern="1200" dirty="0"/>
            <a:t> </a:t>
          </a:r>
          <a:r>
            <a:rPr lang="en-US" sz="1100" kern="1200" dirty="0" err="1"/>
            <a:t>pengguna</a:t>
          </a:r>
          <a:r>
            <a:rPr lang="en-US" sz="1100" kern="1200" dirty="0"/>
            <a:t> yang </a:t>
          </a:r>
          <a:r>
            <a:rPr lang="en-US" sz="1100" kern="1200" dirty="0" err="1"/>
            <a:t>dilaksanakan</a:t>
          </a:r>
          <a:r>
            <a:rPr lang="en-US" sz="1100" kern="1200" dirty="0"/>
            <a:t> </a:t>
          </a:r>
          <a:r>
            <a:rPr lang="en-US" sz="1100" kern="1200" dirty="0" err="1"/>
            <a:t>secara</a:t>
          </a:r>
          <a:r>
            <a:rPr lang="en-US" sz="1100" kern="1200" dirty="0"/>
            <a:t> </a:t>
          </a:r>
          <a:r>
            <a:rPr lang="en-US" sz="1100" kern="1200" dirty="0" err="1"/>
            <a:t>konsisten</a:t>
          </a:r>
          <a:r>
            <a:rPr lang="en-US" sz="1100" kern="1200" dirty="0"/>
            <a:t>,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ditindaklanjuti</a:t>
          </a:r>
          <a:r>
            <a:rPr lang="en-US" sz="1100" kern="1200" dirty="0"/>
            <a:t> </a:t>
          </a:r>
          <a:r>
            <a:rPr lang="en-US" sz="1100" kern="1200" dirty="0" err="1"/>
            <a:t>secara</a:t>
          </a:r>
          <a:r>
            <a:rPr lang="en-US" sz="1100" kern="1200" dirty="0"/>
            <a:t> </a:t>
          </a:r>
          <a:r>
            <a:rPr lang="en-US" sz="1100" kern="1200" dirty="0" err="1"/>
            <a:t>berkala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tersistem</a:t>
          </a:r>
          <a:r>
            <a:rPr lang="en-US" sz="1100" kern="1200" dirty="0"/>
            <a:t>.</a:t>
          </a:r>
        </a:p>
      </dsp:txBody>
      <dsp:txXfrm>
        <a:off x="0" y="3831900"/>
        <a:ext cx="6411729" cy="695520"/>
      </dsp:txXfrm>
    </dsp:sp>
    <dsp:sp modelId="{EC187767-1E1E-44F1-B655-FC6822E2F3C7}">
      <dsp:nvSpPr>
        <dsp:cNvPr id="0" name=""/>
        <dsp:cNvSpPr/>
      </dsp:nvSpPr>
      <dsp:spPr>
        <a:xfrm>
          <a:off x="0" y="4527420"/>
          <a:ext cx="6411729" cy="335790"/>
        </a:xfrm>
        <a:prstGeom prst="roundRect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Kesimpulan</a:t>
          </a:r>
          <a:r>
            <a:rPr lang="en-US" sz="1400" b="1" kern="1200" dirty="0"/>
            <a:t> </a:t>
          </a:r>
          <a:r>
            <a:rPr lang="en-US" sz="1400" b="1" kern="1200" dirty="0" err="1"/>
            <a:t>hasil</a:t>
          </a:r>
          <a:r>
            <a:rPr lang="en-US" sz="1400" b="1" kern="1200" dirty="0"/>
            <a:t> </a:t>
          </a:r>
          <a:r>
            <a:rPr lang="en-US" sz="1400" b="1" kern="1200" dirty="0" err="1"/>
            <a:t>evaluasi</a:t>
          </a:r>
          <a:r>
            <a:rPr lang="en-US" sz="1400" b="1" kern="1200" dirty="0"/>
            <a:t> </a:t>
          </a:r>
          <a:r>
            <a:rPr lang="en-US" sz="1400" b="1" kern="1200" dirty="0" err="1"/>
            <a:t>ketercapaian</a:t>
          </a:r>
          <a:r>
            <a:rPr lang="en-US" sz="1400" b="1" kern="1200" dirty="0"/>
            <a:t> </a:t>
          </a:r>
          <a:r>
            <a:rPr lang="en-US" sz="1400" b="1" kern="1200" dirty="0" err="1"/>
            <a:t>standar</a:t>
          </a:r>
          <a:r>
            <a:rPr lang="en-US" sz="1400" b="1" kern="1200" dirty="0"/>
            <a:t> </a:t>
          </a:r>
          <a:r>
            <a:rPr lang="en-US" sz="1400" b="1" kern="1200" dirty="0" err="1"/>
            <a:t>kemahasiswaan</a:t>
          </a:r>
          <a:r>
            <a:rPr lang="en-US" sz="1400" b="1" kern="1200" dirty="0"/>
            <a:t> </a:t>
          </a:r>
          <a:r>
            <a:rPr lang="en-US" sz="1400" b="1" kern="1200" dirty="0" err="1"/>
            <a:t>serta</a:t>
          </a:r>
          <a:r>
            <a:rPr lang="en-US" sz="1400" b="1" kern="1200" dirty="0"/>
            <a:t> </a:t>
          </a:r>
          <a:r>
            <a:rPr lang="en-US" sz="1400" b="1" kern="1200" dirty="0" err="1"/>
            <a:t>tindak</a:t>
          </a:r>
          <a:r>
            <a:rPr lang="en-US" sz="1400" b="1" kern="1200" dirty="0"/>
            <a:t> </a:t>
          </a:r>
          <a:r>
            <a:rPr lang="en-US" sz="1400" b="1" kern="1200" dirty="0" err="1"/>
            <a:t>lanjut</a:t>
          </a:r>
          <a:endParaRPr lang="en-US" sz="1400" kern="1200" dirty="0"/>
        </a:p>
      </dsp:txBody>
      <dsp:txXfrm>
        <a:off x="16392" y="4543812"/>
        <a:ext cx="6378945" cy="303006"/>
      </dsp:txXfrm>
    </dsp:sp>
    <dsp:sp modelId="{C70DD2C8-ECB3-4C03-9359-C9B55E68D106}">
      <dsp:nvSpPr>
        <dsp:cNvPr id="0" name=""/>
        <dsp:cNvSpPr/>
      </dsp:nvSpPr>
      <dsp:spPr>
        <a:xfrm>
          <a:off x="0" y="4863210"/>
          <a:ext cx="6411729" cy="231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/>
            <a:t>Ringkasan</a:t>
          </a:r>
          <a:r>
            <a:rPr lang="en-US" sz="1100" kern="1200" dirty="0"/>
            <a:t> </a:t>
          </a:r>
          <a:r>
            <a:rPr lang="en-US" sz="1100" kern="1200" dirty="0" err="1"/>
            <a:t>dari</a:t>
          </a:r>
          <a:r>
            <a:rPr lang="en-US" sz="1100" kern="1200" dirty="0"/>
            <a:t>: </a:t>
          </a:r>
          <a:r>
            <a:rPr lang="en-US" sz="1100" kern="1200" dirty="0" err="1"/>
            <a:t>pemosisian</a:t>
          </a:r>
          <a:r>
            <a:rPr lang="en-US" sz="1100" kern="1200" dirty="0"/>
            <a:t>, </a:t>
          </a:r>
          <a:r>
            <a:rPr lang="en-US" sz="1100" kern="1200" dirty="0" err="1"/>
            <a:t>masalah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akar</a:t>
          </a:r>
          <a:r>
            <a:rPr lang="en-US" sz="1100" kern="1200" dirty="0"/>
            <a:t> </a:t>
          </a:r>
          <a:r>
            <a:rPr lang="en-US" sz="1100" kern="1200" dirty="0" err="1"/>
            <a:t>masalah</a:t>
          </a:r>
          <a:r>
            <a:rPr lang="en-US" sz="1100" kern="1200" dirty="0"/>
            <a:t>, </a:t>
          </a:r>
          <a:r>
            <a:rPr lang="en-US" sz="1100" kern="1200" dirty="0" err="1"/>
            <a:t>serta</a:t>
          </a:r>
          <a:r>
            <a:rPr lang="en-US" sz="1100" kern="1200" dirty="0"/>
            <a:t> </a:t>
          </a:r>
          <a:r>
            <a:rPr lang="en-US" sz="1100" kern="1200" dirty="0" err="1"/>
            <a:t>rencana</a:t>
          </a:r>
          <a:r>
            <a:rPr lang="en-US" sz="1100" kern="1200" dirty="0"/>
            <a:t> </a:t>
          </a:r>
          <a:r>
            <a:rPr lang="en-US" sz="1100" kern="1200" dirty="0" err="1"/>
            <a:t>perbaikan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pengembangan</a:t>
          </a:r>
          <a:r>
            <a:rPr lang="en-US" sz="1100" kern="1200" dirty="0"/>
            <a:t> </a:t>
          </a:r>
          <a:r>
            <a:rPr lang="en-US" sz="1100" kern="1200" dirty="0" err="1"/>
            <a:t>PkM</a:t>
          </a:r>
          <a:r>
            <a:rPr lang="en-US" sz="1100" kern="1200" dirty="0"/>
            <a:t>.</a:t>
          </a:r>
        </a:p>
      </dsp:txBody>
      <dsp:txXfrm>
        <a:off x="0" y="4863210"/>
        <a:ext cx="6411729" cy="231840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142147"/>
          <a:ext cx="6411729" cy="45571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 err="1"/>
            <a:t>Analisis</a:t>
          </a:r>
          <a:r>
            <a:rPr lang="en-US" sz="1900" b="1" kern="1200" dirty="0"/>
            <a:t> </a:t>
          </a:r>
          <a:r>
            <a:rPr lang="en-US" sz="1900" b="1" kern="1200" dirty="0" err="1"/>
            <a:t>capaian</a:t>
          </a:r>
          <a:r>
            <a:rPr lang="en-US" sz="1900" b="1" kern="1200" dirty="0"/>
            <a:t> </a:t>
          </a:r>
          <a:r>
            <a:rPr lang="en-US" sz="1900" b="1" kern="1200" dirty="0" err="1"/>
            <a:t>kinerja</a:t>
          </a:r>
          <a:endParaRPr lang="en-US" sz="1900" kern="1200" dirty="0"/>
        </a:p>
      </dsp:txBody>
      <dsp:txXfrm>
        <a:off x="22246" y="164393"/>
        <a:ext cx="6367237" cy="411223"/>
      </dsp:txXfrm>
    </dsp:sp>
    <dsp:sp modelId="{9DC30CB3-5443-4E4F-8798-717384E476F7}">
      <dsp:nvSpPr>
        <dsp:cNvPr id="0" name=""/>
        <dsp:cNvSpPr/>
      </dsp:nvSpPr>
      <dsp:spPr>
        <a:xfrm>
          <a:off x="0" y="597862"/>
          <a:ext cx="6411729" cy="9045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4130" rIns="135128" bIns="24130" numCol="1" spcCol="1270" anchor="t" anchorCtr="0">
          <a:noAutofit/>
        </a:bodyPr>
        <a:lstStyle/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500" kern="1200" dirty="0" err="1"/>
            <a:t>Cakupan</a:t>
          </a:r>
          <a:r>
            <a:rPr lang="en-US" sz="1500" kern="1200" dirty="0"/>
            <a:t> </a:t>
          </a:r>
          <a:r>
            <a:rPr lang="en-US" sz="1500" kern="1200" dirty="0" err="1"/>
            <a:t>aspek</a:t>
          </a:r>
          <a:r>
            <a:rPr lang="en-US" sz="1500" kern="1200" dirty="0"/>
            <a:t> </a:t>
          </a:r>
          <a:r>
            <a:rPr lang="en-US" sz="1500" kern="1200" dirty="0" err="1"/>
            <a:t>antar</a:t>
          </a:r>
          <a:r>
            <a:rPr lang="en-US" sz="1500" kern="1200" dirty="0"/>
            <a:t> </a:t>
          </a:r>
          <a:r>
            <a:rPr lang="en-US" sz="1500" kern="1200" dirty="0" err="1"/>
            <a:t>kriteria</a:t>
          </a:r>
          <a:r>
            <a:rPr lang="en-US" sz="1500" kern="1200" dirty="0"/>
            <a:t> yang </a:t>
          </a:r>
          <a:r>
            <a:rPr lang="en-US" sz="1500" kern="1200" dirty="0" err="1"/>
            <a:t>dievaluasi</a:t>
          </a:r>
          <a:r>
            <a:rPr lang="en-US" sz="1500" kern="1200" dirty="0"/>
            <a:t>: </a:t>
          </a:r>
          <a:r>
            <a:rPr lang="en-US" sz="1500" kern="1200" dirty="0" err="1"/>
            <a:t>kelengkapan</a:t>
          </a:r>
          <a:r>
            <a:rPr lang="en-US" sz="1500" kern="1200" dirty="0"/>
            <a:t>, </a:t>
          </a:r>
          <a:r>
            <a:rPr lang="en-US" sz="1500" kern="1200" dirty="0" err="1"/>
            <a:t>keluasan</a:t>
          </a:r>
          <a:r>
            <a:rPr lang="en-US" sz="1500" kern="1200" dirty="0"/>
            <a:t>, </a:t>
          </a:r>
          <a:r>
            <a:rPr lang="en-US" sz="1500" kern="1200" dirty="0" err="1"/>
            <a:t>kedalaman</a:t>
          </a:r>
          <a:r>
            <a:rPr lang="en-US" sz="1500" kern="1200" dirty="0"/>
            <a:t>, </a:t>
          </a:r>
          <a:r>
            <a:rPr lang="en-US" sz="1500" kern="1200" dirty="0" err="1"/>
            <a:t>ketepatan</a:t>
          </a:r>
          <a:r>
            <a:rPr lang="en-US" sz="1500" kern="1200" dirty="0"/>
            <a:t>, </a:t>
          </a:r>
          <a:r>
            <a:rPr lang="en-US" sz="1500" kern="1200" dirty="0" err="1"/>
            <a:t>dan</a:t>
          </a:r>
          <a:r>
            <a:rPr lang="en-US" sz="1500" kern="1200" dirty="0"/>
            <a:t> </a:t>
          </a:r>
          <a:r>
            <a:rPr lang="en-US" sz="1500" kern="1200" dirty="0" err="1"/>
            <a:t>ketajaman</a:t>
          </a:r>
          <a:r>
            <a:rPr lang="en-US" sz="1500" kern="1200" dirty="0"/>
            <a:t> </a:t>
          </a:r>
          <a:r>
            <a:rPr lang="en-US" sz="1500" kern="1200" dirty="0" err="1"/>
            <a:t>analisis</a:t>
          </a:r>
          <a:r>
            <a:rPr lang="en-US" sz="1500" kern="1200" dirty="0"/>
            <a:t> </a:t>
          </a:r>
          <a:r>
            <a:rPr lang="en-US" sz="1500" kern="1200" dirty="0" err="1"/>
            <a:t>untuk</a:t>
          </a:r>
          <a:r>
            <a:rPr lang="en-US" sz="1500" kern="1200" dirty="0"/>
            <a:t> </a:t>
          </a:r>
          <a:r>
            <a:rPr lang="en-US" sz="1500" kern="1200" dirty="0" err="1"/>
            <a:t>mengidentifikasi</a:t>
          </a:r>
          <a:r>
            <a:rPr lang="en-US" sz="1500" kern="1200" dirty="0"/>
            <a:t> </a:t>
          </a:r>
          <a:r>
            <a:rPr lang="en-US" sz="1500" kern="1200" dirty="0" err="1"/>
            <a:t>akar</a:t>
          </a:r>
          <a:r>
            <a:rPr lang="en-US" sz="1500" kern="1200" dirty="0"/>
            <a:t> </a:t>
          </a:r>
          <a:r>
            <a:rPr lang="en-US" sz="1500" kern="1200" dirty="0" err="1"/>
            <a:t>masalah</a:t>
          </a:r>
          <a:r>
            <a:rPr lang="en-US" sz="1500" kern="1200" dirty="0"/>
            <a:t> yang </a:t>
          </a:r>
          <a:r>
            <a:rPr lang="en-US" sz="1500" kern="1200" dirty="0" err="1"/>
            <a:t>didukung</a:t>
          </a:r>
          <a:r>
            <a:rPr lang="en-US" sz="1500" kern="1200" dirty="0"/>
            <a:t> </a:t>
          </a:r>
          <a:r>
            <a:rPr lang="en-US" sz="1500" kern="1200" dirty="0" err="1"/>
            <a:t>oleh</a:t>
          </a:r>
          <a:r>
            <a:rPr lang="en-US" sz="1500" kern="1200" dirty="0"/>
            <a:t> data/</a:t>
          </a:r>
          <a:r>
            <a:rPr lang="en-US" sz="1500" kern="1200" dirty="0" err="1"/>
            <a:t>informasi</a:t>
          </a:r>
          <a:r>
            <a:rPr lang="en-US" sz="1500" kern="1200" dirty="0"/>
            <a:t> yang </a:t>
          </a:r>
          <a:r>
            <a:rPr lang="en-US" sz="1500" kern="1200" dirty="0" err="1"/>
            <a:t>andal</a:t>
          </a:r>
          <a:r>
            <a:rPr lang="en-US" sz="1500" kern="1200" dirty="0"/>
            <a:t> </a:t>
          </a:r>
          <a:r>
            <a:rPr lang="en-US" sz="1500" kern="1200" dirty="0" err="1"/>
            <a:t>dan</a:t>
          </a:r>
          <a:r>
            <a:rPr lang="en-US" sz="1500" kern="1200" dirty="0"/>
            <a:t> </a:t>
          </a:r>
          <a:r>
            <a:rPr lang="en-US" sz="1500" kern="1200" dirty="0" err="1"/>
            <a:t>memadai</a:t>
          </a:r>
          <a:r>
            <a:rPr lang="en-US" sz="1500" kern="1200" dirty="0"/>
            <a:t> </a:t>
          </a:r>
          <a:r>
            <a:rPr lang="en-US" sz="1500" kern="1200" dirty="0" err="1"/>
            <a:t>serta</a:t>
          </a:r>
          <a:r>
            <a:rPr lang="en-US" sz="1500" kern="1200" dirty="0"/>
            <a:t> </a:t>
          </a:r>
          <a:r>
            <a:rPr lang="en-US" sz="1500" kern="1200" dirty="0" err="1"/>
            <a:t>konsisten</a:t>
          </a:r>
          <a:r>
            <a:rPr lang="en-US" sz="1500" kern="1200" dirty="0"/>
            <a:t> </a:t>
          </a:r>
          <a:r>
            <a:rPr lang="en-US" sz="1500" kern="1200" dirty="0" err="1"/>
            <a:t>dengan</a:t>
          </a:r>
          <a:r>
            <a:rPr lang="en-US" sz="1500" kern="1200" dirty="0"/>
            <a:t> </a:t>
          </a:r>
          <a:r>
            <a:rPr lang="en-US" sz="1500" kern="1200" dirty="0" err="1"/>
            <a:t>hasil</a:t>
          </a:r>
          <a:r>
            <a:rPr lang="en-US" sz="1500" kern="1200" dirty="0"/>
            <a:t> </a:t>
          </a:r>
          <a:r>
            <a:rPr lang="en-US" sz="1500" kern="1200" dirty="0" err="1"/>
            <a:t>analisis</a:t>
          </a:r>
          <a:r>
            <a:rPr lang="en-US" sz="1500" kern="1200" dirty="0"/>
            <a:t> yang </a:t>
          </a:r>
          <a:r>
            <a:rPr lang="en-US" sz="1500" kern="1200" dirty="0" err="1"/>
            <a:t>disampaikan</a:t>
          </a:r>
          <a:r>
            <a:rPr lang="en-US" sz="1500" kern="1200" dirty="0"/>
            <a:t> </a:t>
          </a:r>
          <a:r>
            <a:rPr lang="en-US" sz="1500" kern="1200" dirty="0" err="1"/>
            <a:t>pada</a:t>
          </a:r>
          <a:r>
            <a:rPr lang="en-US" sz="1500" kern="1200" dirty="0"/>
            <a:t> </a:t>
          </a:r>
          <a:r>
            <a:rPr lang="en-US" sz="1500" kern="1200" dirty="0" err="1"/>
            <a:t>setiap</a:t>
          </a:r>
          <a:r>
            <a:rPr lang="en-US" sz="1500" kern="1200" dirty="0"/>
            <a:t> </a:t>
          </a:r>
          <a:r>
            <a:rPr lang="en-US" sz="1500" kern="1200" dirty="0" err="1"/>
            <a:t>kriteria</a:t>
          </a:r>
          <a:r>
            <a:rPr lang="en-US" sz="1500" kern="1200" dirty="0"/>
            <a:t>.</a:t>
          </a:r>
          <a:endParaRPr lang="en-US" sz="1500" b="0" kern="1200" dirty="0"/>
        </a:p>
      </dsp:txBody>
      <dsp:txXfrm>
        <a:off x="0" y="597862"/>
        <a:ext cx="6411729" cy="904590"/>
      </dsp:txXfrm>
    </dsp:sp>
    <dsp:sp modelId="{BB10665E-3681-48AF-8D13-2B8A0C41A91D}">
      <dsp:nvSpPr>
        <dsp:cNvPr id="0" name=""/>
        <dsp:cNvSpPr/>
      </dsp:nvSpPr>
      <dsp:spPr>
        <a:xfrm>
          <a:off x="0" y="1502452"/>
          <a:ext cx="6411729" cy="455715"/>
        </a:xfrm>
        <a:prstGeom prst="roundRect">
          <a:avLst/>
        </a:prstGeom>
        <a:solidFill>
          <a:schemeClr val="accent2">
            <a:hueOff val="-485121"/>
            <a:satOff val="-27976"/>
            <a:lumOff val="28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 err="1"/>
            <a:t>Analisis</a:t>
          </a:r>
          <a:r>
            <a:rPr lang="en-US" sz="1900" b="1" kern="1200" dirty="0"/>
            <a:t> SWOT </a:t>
          </a:r>
          <a:r>
            <a:rPr lang="en-US" sz="1900" b="1" kern="1200" dirty="0" err="1"/>
            <a:t>atau</a:t>
          </a:r>
          <a:r>
            <a:rPr lang="en-US" sz="1900" b="1" kern="1200" dirty="0"/>
            <a:t> </a:t>
          </a:r>
          <a:r>
            <a:rPr lang="en-US" sz="1900" b="1" kern="1200" dirty="0" err="1"/>
            <a:t>analisis</a:t>
          </a:r>
          <a:r>
            <a:rPr lang="en-US" sz="1900" b="1" kern="1200" dirty="0"/>
            <a:t> lain yang </a:t>
          </a:r>
          <a:r>
            <a:rPr lang="en-US" sz="1900" b="1" kern="1200" dirty="0" err="1"/>
            <a:t>relevan</a:t>
          </a:r>
          <a:endParaRPr lang="en-US" sz="1900" kern="1200" dirty="0"/>
        </a:p>
      </dsp:txBody>
      <dsp:txXfrm>
        <a:off x="22246" y="1524698"/>
        <a:ext cx="6367237" cy="411223"/>
      </dsp:txXfrm>
    </dsp:sp>
    <dsp:sp modelId="{B743F4D8-190D-4A42-998B-34D5037B107C}">
      <dsp:nvSpPr>
        <dsp:cNvPr id="0" name=""/>
        <dsp:cNvSpPr/>
      </dsp:nvSpPr>
      <dsp:spPr>
        <a:xfrm>
          <a:off x="0" y="1958167"/>
          <a:ext cx="6411729" cy="9045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4130" rIns="135128" bIns="24130" numCol="1" spcCol="1270" anchor="t" anchorCtr="0">
          <a:noAutofit/>
        </a:bodyPr>
        <a:lstStyle/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500" kern="1200" dirty="0" err="1"/>
            <a:t>Ketepatan</a:t>
          </a:r>
          <a:r>
            <a:rPr lang="en-US" sz="1500" kern="1200" dirty="0"/>
            <a:t> </a:t>
          </a:r>
          <a:r>
            <a:rPr lang="en-US" sz="1500" kern="1200" dirty="0" err="1"/>
            <a:t>mengidentifikasi</a:t>
          </a:r>
          <a:r>
            <a:rPr lang="en-US" sz="1500" kern="1200" dirty="0"/>
            <a:t> </a:t>
          </a:r>
          <a:r>
            <a:rPr lang="en-US" sz="1500" kern="1200" dirty="0" err="1"/>
            <a:t>kekuatan</a:t>
          </a:r>
          <a:r>
            <a:rPr lang="en-US" sz="1500" kern="1200" dirty="0"/>
            <a:t> </a:t>
          </a:r>
          <a:r>
            <a:rPr lang="en-US" sz="1500" kern="1200" dirty="0" err="1"/>
            <a:t>atau</a:t>
          </a:r>
          <a:r>
            <a:rPr lang="en-US" sz="1500" kern="1200" dirty="0"/>
            <a:t> </a:t>
          </a:r>
          <a:r>
            <a:rPr lang="en-US" sz="1500" kern="1200" dirty="0" err="1"/>
            <a:t>faktor</a:t>
          </a:r>
          <a:r>
            <a:rPr lang="en-US" sz="1500" kern="1200" dirty="0"/>
            <a:t> </a:t>
          </a:r>
          <a:r>
            <a:rPr lang="en-US" sz="1500" kern="1200" dirty="0" err="1"/>
            <a:t>pendorong</a:t>
          </a:r>
          <a:r>
            <a:rPr lang="en-US" sz="1500" kern="1200" dirty="0"/>
            <a:t>, </a:t>
          </a:r>
          <a:r>
            <a:rPr lang="en-US" sz="1500" kern="1200" dirty="0" err="1"/>
            <a:t>kelemahan</a:t>
          </a:r>
          <a:r>
            <a:rPr lang="en-US" sz="1500" kern="1200" dirty="0"/>
            <a:t> </a:t>
          </a:r>
          <a:r>
            <a:rPr lang="en-US" sz="1500" kern="1200" dirty="0" err="1"/>
            <a:t>atau</a:t>
          </a:r>
          <a:r>
            <a:rPr lang="en-US" sz="1500" kern="1200" dirty="0"/>
            <a:t> </a:t>
          </a:r>
          <a:r>
            <a:rPr lang="en-US" sz="1500" kern="1200" dirty="0" err="1"/>
            <a:t>faktor</a:t>
          </a:r>
          <a:r>
            <a:rPr lang="en-US" sz="1500" kern="1200" dirty="0"/>
            <a:t> </a:t>
          </a:r>
          <a:r>
            <a:rPr lang="en-US" sz="1500" kern="1200" dirty="0" err="1"/>
            <a:t>penghambat</a:t>
          </a:r>
          <a:r>
            <a:rPr lang="en-US" sz="1500" kern="1200" dirty="0"/>
            <a:t>, </a:t>
          </a:r>
          <a:r>
            <a:rPr lang="en-US" sz="1500" kern="1200" dirty="0" err="1"/>
            <a:t>peluang</a:t>
          </a:r>
          <a:r>
            <a:rPr lang="en-US" sz="1500" kern="1200" dirty="0"/>
            <a:t> </a:t>
          </a:r>
          <a:r>
            <a:rPr lang="en-US" sz="1500" kern="1200" dirty="0" err="1"/>
            <a:t>dan</a:t>
          </a:r>
          <a:r>
            <a:rPr lang="en-US" sz="1500" kern="1200" dirty="0"/>
            <a:t> </a:t>
          </a:r>
          <a:r>
            <a:rPr lang="en-US" sz="1500" kern="1200" dirty="0" err="1"/>
            <a:t>ancaman</a:t>
          </a:r>
          <a:r>
            <a:rPr lang="en-US" sz="1500" kern="1200" dirty="0"/>
            <a:t> yang </a:t>
          </a:r>
          <a:r>
            <a:rPr lang="en-US" sz="1500" kern="1200" dirty="0" err="1"/>
            <a:t>dihadapi</a:t>
          </a:r>
          <a:r>
            <a:rPr lang="en-US" sz="1500" kern="1200" dirty="0"/>
            <a:t> </a:t>
          </a:r>
          <a:r>
            <a:rPr lang="en-US" sz="1500" kern="1200" dirty="0" err="1"/>
            <a:t>serta</a:t>
          </a:r>
          <a:r>
            <a:rPr lang="en-US" sz="1500" kern="1200" dirty="0"/>
            <a:t> </a:t>
          </a:r>
          <a:r>
            <a:rPr lang="en-US" sz="1500" kern="1200" dirty="0" err="1"/>
            <a:t>keterkaitan</a:t>
          </a:r>
          <a:r>
            <a:rPr lang="en-US" sz="1500" kern="1200" dirty="0"/>
            <a:t> </a:t>
          </a:r>
          <a:r>
            <a:rPr lang="en-US" sz="1500" kern="1200" dirty="0" err="1"/>
            <a:t>dengan</a:t>
          </a:r>
          <a:r>
            <a:rPr lang="en-US" sz="1500" kern="1200" dirty="0"/>
            <a:t> </a:t>
          </a:r>
          <a:r>
            <a:rPr lang="en-US" sz="1500" kern="1200" dirty="0" err="1"/>
            <a:t>hasil</a:t>
          </a:r>
          <a:r>
            <a:rPr lang="en-US" sz="1500" kern="1200" dirty="0"/>
            <a:t> </a:t>
          </a:r>
          <a:r>
            <a:rPr lang="en-US" sz="1500" kern="1200" dirty="0" err="1"/>
            <a:t>analisis</a:t>
          </a:r>
          <a:r>
            <a:rPr lang="en-US" sz="1500" kern="1200" dirty="0"/>
            <a:t> </a:t>
          </a:r>
          <a:r>
            <a:rPr lang="en-US" sz="1500" kern="1200" dirty="0" err="1"/>
            <a:t>capaian</a:t>
          </a:r>
          <a:r>
            <a:rPr lang="en-US" sz="1500" kern="1200" dirty="0"/>
            <a:t> </a:t>
          </a:r>
          <a:r>
            <a:rPr lang="en-US" sz="1500" kern="1200" dirty="0" err="1"/>
            <a:t>kinerja</a:t>
          </a:r>
          <a:r>
            <a:rPr lang="en-US" sz="1500" kern="1200" dirty="0"/>
            <a:t>. </a:t>
          </a:r>
          <a:r>
            <a:rPr lang="en-US" sz="1500" kern="1200" dirty="0" err="1"/>
            <a:t>Analisis</a:t>
          </a:r>
          <a:r>
            <a:rPr lang="en-US" sz="1500" kern="1200" dirty="0"/>
            <a:t> SWOT </a:t>
          </a:r>
          <a:r>
            <a:rPr lang="en-US" sz="1500" kern="1200" dirty="0" err="1"/>
            <a:t>harus</a:t>
          </a:r>
          <a:r>
            <a:rPr lang="en-US" sz="1500" kern="1200" dirty="0"/>
            <a:t> </a:t>
          </a:r>
          <a:r>
            <a:rPr lang="en-US" sz="1500" kern="1200" dirty="0" err="1"/>
            <a:t>mencakup</a:t>
          </a:r>
          <a:r>
            <a:rPr lang="en-US" sz="1500" kern="1200" dirty="0"/>
            <a:t> </a:t>
          </a:r>
          <a:r>
            <a:rPr lang="en-US" sz="1500" kern="1200" dirty="0" err="1"/>
            <a:t>strategi</a:t>
          </a:r>
          <a:r>
            <a:rPr lang="en-US" sz="1500" kern="1200" dirty="0"/>
            <a:t> </a:t>
          </a:r>
          <a:r>
            <a:rPr lang="en-US" sz="1500" kern="1200" dirty="0" err="1"/>
            <a:t>pengembangan</a:t>
          </a:r>
          <a:r>
            <a:rPr lang="en-US" sz="1500" kern="1200" dirty="0"/>
            <a:t>.</a:t>
          </a:r>
        </a:p>
      </dsp:txBody>
      <dsp:txXfrm>
        <a:off x="0" y="1958167"/>
        <a:ext cx="6411729" cy="904590"/>
      </dsp:txXfrm>
    </dsp:sp>
    <dsp:sp modelId="{462E5770-2A25-45E5-A752-EFCBE2C4FFB5}">
      <dsp:nvSpPr>
        <dsp:cNvPr id="0" name=""/>
        <dsp:cNvSpPr/>
      </dsp:nvSpPr>
      <dsp:spPr>
        <a:xfrm>
          <a:off x="0" y="2862757"/>
          <a:ext cx="6411729" cy="455715"/>
        </a:xfrm>
        <a:prstGeom prst="roundRect">
          <a:avLst/>
        </a:prstGeom>
        <a:solidFill>
          <a:schemeClr val="accent2">
            <a:hueOff val="-970242"/>
            <a:satOff val="-55952"/>
            <a:lumOff val="575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 err="1"/>
            <a:t>Strategi</a:t>
          </a:r>
          <a:r>
            <a:rPr lang="en-US" sz="1900" b="1" kern="1200" dirty="0"/>
            <a:t> </a:t>
          </a:r>
          <a:r>
            <a:rPr lang="en-US" sz="1900" b="1" kern="1200" dirty="0" err="1"/>
            <a:t>pengembangan</a:t>
          </a:r>
          <a:r>
            <a:rPr lang="en-US" sz="1900" b="1" kern="1200" dirty="0"/>
            <a:t> </a:t>
          </a:r>
          <a:endParaRPr lang="en-US" sz="1900" kern="1200" dirty="0"/>
        </a:p>
      </dsp:txBody>
      <dsp:txXfrm>
        <a:off x="22246" y="2885003"/>
        <a:ext cx="6367237" cy="411223"/>
      </dsp:txXfrm>
    </dsp:sp>
    <dsp:sp modelId="{C5659E71-B595-4C74-A5D1-4922110C3637}">
      <dsp:nvSpPr>
        <dsp:cNvPr id="0" name=""/>
        <dsp:cNvSpPr/>
      </dsp:nvSpPr>
      <dsp:spPr>
        <a:xfrm>
          <a:off x="0" y="3318472"/>
          <a:ext cx="6411729" cy="6882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4130" rIns="135128" bIns="2413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500" kern="1200" dirty="0" err="1"/>
            <a:t>Kemampuan</a:t>
          </a:r>
          <a:r>
            <a:rPr lang="en-US" sz="1500" kern="1200" dirty="0"/>
            <a:t> </a:t>
          </a:r>
          <a:r>
            <a:rPr lang="en-US" sz="1500" kern="1200" dirty="0" err="1"/>
            <a:t>institusi</a:t>
          </a:r>
          <a:r>
            <a:rPr lang="en-US" sz="1500" kern="1200" dirty="0"/>
            <a:t> </a:t>
          </a:r>
          <a:r>
            <a:rPr lang="en-US" sz="1500" kern="1200" dirty="0" err="1"/>
            <a:t>dalam</a:t>
          </a:r>
          <a:r>
            <a:rPr lang="en-US" sz="1500" kern="1200" dirty="0"/>
            <a:t> </a:t>
          </a:r>
          <a:r>
            <a:rPr lang="en-US" sz="1500" kern="1200" dirty="0" err="1"/>
            <a:t>menetapkan</a:t>
          </a:r>
          <a:r>
            <a:rPr lang="en-US" sz="1500" kern="1200" dirty="0"/>
            <a:t> </a:t>
          </a:r>
          <a:r>
            <a:rPr lang="en-US" sz="1500" kern="1200" dirty="0" err="1"/>
            <a:t>prioritas</a:t>
          </a:r>
          <a:r>
            <a:rPr lang="en-US" sz="1500" kern="1200" dirty="0"/>
            <a:t> </a:t>
          </a:r>
          <a:r>
            <a:rPr lang="en-US" sz="1500" kern="1200" dirty="0" err="1"/>
            <a:t>pengembangan</a:t>
          </a:r>
          <a:r>
            <a:rPr lang="en-US" sz="1500" kern="1200" dirty="0"/>
            <a:t> </a:t>
          </a:r>
          <a:r>
            <a:rPr lang="en-US" sz="1500" kern="1200" dirty="0" err="1"/>
            <a:t>sesuai</a:t>
          </a:r>
          <a:r>
            <a:rPr lang="en-US" sz="1500" kern="1200" dirty="0"/>
            <a:t> </a:t>
          </a:r>
          <a:r>
            <a:rPr lang="en-US" sz="1500" kern="1200" dirty="0" err="1"/>
            <a:t>dengan</a:t>
          </a:r>
          <a:r>
            <a:rPr lang="en-US" sz="1500" kern="1200" dirty="0"/>
            <a:t> </a:t>
          </a:r>
          <a:r>
            <a:rPr lang="en-US" sz="1500" kern="1200" dirty="0" err="1"/>
            <a:t>kapasitas</a:t>
          </a:r>
          <a:r>
            <a:rPr lang="en-US" sz="1500" kern="1200" dirty="0"/>
            <a:t>, </a:t>
          </a:r>
          <a:r>
            <a:rPr lang="en-US" sz="1500" kern="1200" dirty="0" err="1"/>
            <a:t>kebutuhan</a:t>
          </a:r>
          <a:r>
            <a:rPr lang="en-US" sz="1500" kern="1200" dirty="0"/>
            <a:t>, </a:t>
          </a:r>
          <a:r>
            <a:rPr lang="en-US" sz="1500" kern="1200" dirty="0" err="1"/>
            <a:t>dan</a:t>
          </a:r>
          <a:r>
            <a:rPr lang="en-US" sz="1500" kern="1200" dirty="0"/>
            <a:t> </a:t>
          </a:r>
          <a:r>
            <a:rPr lang="en-US" sz="1500" kern="1200" dirty="0" err="1"/>
            <a:t>rencana</a:t>
          </a:r>
          <a:r>
            <a:rPr lang="en-US" sz="1500" kern="1200" dirty="0"/>
            <a:t> </a:t>
          </a:r>
          <a:r>
            <a:rPr lang="en-US" sz="1500" kern="1200" dirty="0" err="1"/>
            <a:t>strategi</a:t>
          </a:r>
          <a:r>
            <a:rPr lang="en-US" sz="1500" kern="1200" dirty="0"/>
            <a:t> </a:t>
          </a:r>
          <a:r>
            <a:rPr lang="en-US" sz="1500" kern="1200" dirty="0" err="1"/>
            <a:t>pengembangan</a:t>
          </a:r>
          <a:r>
            <a:rPr lang="en-US" sz="1500" kern="1200" dirty="0"/>
            <a:t> </a:t>
          </a:r>
          <a:r>
            <a:rPr lang="en-US" sz="1500" kern="1200" dirty="0" err="1"/>
            <a:t>institusi</a:t>
          </a:r>
          <a:r>
            <a:rPr lang="en-US" sz="1500" kern="1200" dirty="0"/>
            <a:t> </a:t>
          </a:r>
          <a:r>
            <a:rPr lang="en-US" sz="1500" kern="1200" dirty="0" err="1"/>
            <a:t>secara</a:t>
          </a:r>
          <a:r>
            <a:rPr lang="en-US" sz="1500" kern="1200" dirty="0"/>
            <a:t> </a:t>
          </a:r>
          <a:r>
            <a:rPr lang="en-US" sz="1500" kern="1200" dirty="0" err="1"/>
            <a:t>keseluruhan</a:t>
          </a:r>
          <a:r>
            <a:rPr lang="en-US" sz="1500" kern="1200" dirty="0"/>
            <a:t>.</a:t>
          </a:r>
        </a:p>
      </dsp:txBody>
      <dsp:txXfrm>
        <a:off x="0" y="3318472"/>
        <a:ext cx="6411729" cy="688274"/>
      </dsp:txXfrm>
    </dsp:sp>
    <dsp:sp modelId="{0C6250E1-16C7-4468-9673-D02DD1169685}">
      <dsp:nvSpPr>
        <dsp:cNvPr id="0" name=""/>
        <dsp:cNvSpPr/>
      </dsp:nvSpPr>
      <dsp:spPr>
        <a:xfrm>
          <a:off x="0" y="4025970"/>
          <a:ext cx="6411729" cy="455715"/>
        </a:xfrm>
        <a:prstGeom prst="round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/>
            <a:t>Program </a:t>
          </a:r>
          <a:r>
            <a:rPr lang="en-US" sz="1900" b="1" kern="1200" dirty="0" err="1"/>
            <a:t>Keberlanjutan</a:t>
          </a:r>
          <a:r>
            <a:rPr lang="en-US" sz="1900" b="1" kern="1200" dirty="0"/>
            <a:t> </a:t>
          </a:r>
          <a:endParaRPr lang="en-US" sz="1900" kern="1200" dirty="0"/>
        </a:p>
      </dsp:txBody>
      <dsp:txXfrm>
        <a:off x="22246" y="4048216"/>
        <a:ext cx="6367237" cy="411223"/>
      </dsp:txXfrm>
    </dsp:sp>
    <dsp:sp modelId="{7438BCAD-2F7D-41A1-8E95-AE8439AF2BF6}">
      <dsp:nvSpPr>
        <dsp:cNvPr id="0" name=""/>
        <dsp:cNvSpPr/>
      </dsp:nvSpPr>
      <dsp:spPr>
        <a:xfrm>
          <a:off x="0" y="4462462"/>
          <a:ext cx="6411729" cy="9045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4130" rIns="135128" bIns="24130" numCol="1" spcCol="1270" anchor="t" anchorCtr="0">
          <a:noAutofit/>
        </a:bodyPr>
        <a:lstStyle/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500" kern="1200" dirty="0" err="1"/>
            <a:t>Mekanisme</a:t>
          </a:r>
          <a:r>
            <a:rPr lang="en-US" sz="1500" kern="1200" dirty="0"/>
            <a:t> </a:t>
          </a:r>
          <a:r>
            <a:rPr lang="en-US" sz="1500" kern="1200" dirty="0" err="1"/>
            <a:t>penjaminan</a:t>
          </a:r>
          <a:r>
            <a:rPr lang="en-US" sz="1500" kern="1200" dirty="0"/>
            <a:t> </a:t>
          </a:r>
          <a:r>
            <a:rPr lang="en-US" sz="1500" kern="1200" dirty="0" err="1"/>
            <a:t>keberlangsungan</a:t>
          </a:r>
          <a:r>
            <a:rPr lang="en-US" sz="1500" kern="1200" dirty="0"/>
            <a:t> program </a:t>
          </a:r>
          <a:r>
            <a:rPr lang="en-US" sz="1500" kern="1200" dirty="0" err="1"/>
            <a:t>dan</a:t>
          </a:r>
          <a:r>
            <a:rPr lang="en-US" sz="1500" kern="1200" dirty="0"/>
            <a:t> </a:t>
          </a:r>
          <a:r>
            <a:rPr lang="en-US" sz="1500" i="1" kern="1200" dirty="0"/>
            <a:t>good practices</a:t>
          </a:r>
          <a:r>
            <a:rPr lang="en-US" sz="1500" kern="1200" dirty="0"/>
            <a:t> yang </a:t>
          </a:r>
          <a:r>
            <a:rPr lang="en-US" sz="1500" kern="1200" dirty="0" err="1"/>
            <a:t>dihasilkan</a:t>
          </a:r>
          <a:r>
            <a:rPr lang="en-US" sz="1500" kern="1200" dirty="0"/>
            <a:t>, </a:t>
          </a:r>
          <a:r>
            <a:rPr lang="en-US" sz="1500" kern="1200" dirty="0" err="1"/>
            <a:t>serta</a:t>
          </a:r>
          <a:r>
            <a:rPr lang="en-US" sz="1500" kern="1200" dirty="0"/>
            <a:t> </a:t>
          </a:r>
          <a:r>
            <a:rPr lang="en-US" sz="1500" kern="1200" dirty="0" err="1"/>
            <a:t>jaminan</a:t>
          </a:r>
          <a:r>
            <a:rPr lang="en-US" sz="1500" kern="1200" dirty="0"/>
            <a:t> </a:t>
          </a:r>
          <a:r>
            <a:rPr lang="en-US" sz="1500" kern="1200" dirty="0" err="1"/>
            <a:t>ketersediaan</a:t>
          </a:r>
          <a:r>
            <a:rPr lang="en-US" sz="1500" kern="1200" dirty="0"/>
            <a:t> </a:t>
          </a:r>
          <a:r>
            <a:rPr lang="en-US" sz="1500" kern="1200" dirty="0" err="1"/>
            <a:t>sumberdaya</a:t>
          </a:r>
          <a:r>
            <a:rPr lang="en-US" sz="1500" kern="1200" dirty="0"/>
            <a:t> </a:t>
          </a:r>
          <a:r>
            <a:rPr lang="en-US" sz="1500" kern="1200" dirty="0" err="1"/>
            <a:t>untuk</a:t>
          </a:r>
          <a:r>
            <a:rPr lang="en-US" sz="1500" kern="1200" dirty="0"/>
            <a:t> </a:t>
          </a:r>
          <a:r>
            <a:rPr lang="en-US" sz="1500" kern="1200" dirty="0" err="1"/>
            <a:t>mendukung</a:t>
          </a:r>
          <a:r>
            <a:rPr lang="en-US" sz="1500" kern="1200" dirty="0"/>
            <a:t> </a:t>
          </a:r>
          <a:r>
            <a:rPr lang="en-US" sz="1500" kern="1200" dirty="0" err="1"/>
            <a:t>pelaksanaan</a:t>
          </a:r>
          <a:r>
            <a:rPr lang="en-US" sz="1500" kern="1200" dirty="0"/>
            <a:t> program </a:t>
          </a:r>
          <a:r>
            <a:rPr lang="en-US" sz="1500" kern="1200" dirty="0" err="1"/>
            <a:t>termasuk</a:t>
          </a:r>
          <a:r>
            <a:rPr lang="en-US" sz="1500" kern="1200" dirty="0"/>
            <a:t> </a:t>
          </a:r>
          <a:r>
            <a:rPr lang="en-US" sz="1500" kern="1200" dirty="0" err="1"/>
            <a:t>rencana</a:t>
          </a:r>
          <a:r>
            <a:rPr lang="en-US" sz="1500" kern="1200" dirty="0"/>
            <a:t> </a:t>
          </a:r>
          <a:r>
            <a:rPr lang="en-US" sz="1500" kern="1200" dirty="0" err="1"/>
            <a:t>penjaminan</a:t>
          </a:r>
          <a:r>
            <a:rPr lang="en-US" sz="1500" kern="1200" dirty="0"/>
            <a:t> </a:t>
          </a:r>
          <a:r>
            <a:rPr lang="en-US" sz="1500" kern="1200" dirty="0" err="1"/>
            <a:t>mutu</a:t>
          </a:r>
          <a:r>
            <a:rPr lang="en-US" sz="1500" kern="1200" dirty="0"/>
            <a:t> yang </a:t>
          </a:r>
          <a:r>
            <a:rPr lang="en-US" sz="1500" kern="1200" dirty="0" err="1"/>
            <a:t>berkelanjutan</a:t>
          </a:r>
          <a:r>
            <a:rPr lang="en-US" sz="1500" kern="1200" dirty="0"/>
            <a:t>.</a:t>
          </a:r>
        </a:p>
      </dsp:txBody>
      <dsp:txXfrm>
        <a:off x="0" y="4462462"/>
        <a:ext cx="6411729" cy="9045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187439"/>
          <a:ext cx="6411729" cy="38376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 err="1"/>
            <a:t>Efisiensi</a:t>
          </a:r>
          <a:endParaRPr lang="en-US" sz="1600" kern="1200" dirty="0"/>
        </a:p>
      </dsp:txBody>
      <dsp:txXfrm>
        <a:off x="18734" y="206173"/>
        <a:ext cx="6374261" cy="346292"/>
      </dsp:txXfrm>
    </dsp:sp>
    <dsp:sp modelId="{9DC30CB3-5443-4E4F-8798-717384E476F7}">
      <dsp:nvSpPr>
        <dsp:cNvPr id="0" name=""/>
        <dsp:cNvSpPr/>
      </dsp:nvSpPr>
      <dsp:spPr>
        <a:xfrm>
          <a:off x="0" y="571199"/>
          <a:ext cx="6411729" cy="7120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0320" rIns="113792" bIns="20320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200" kern="1200" dirty="0" err="1"/>
            <a:t>Adalah</a:t>
          </a:r>
          <a:r>
            <a:rPr lang="en-US" sz="1200" kern="1200" dirty="0"/>
            <a:t> </a:t>
          </a:r>
          <a:r>
            <a:rPr lang="en-US" sz="1200" kern="1200" dirty="0" err="1"/>
            <a:t>kesesuaian</a:t>
          </a:r>
          <a:r>
            <a:rPr lang="en-US" sz="1200" kern="1200" dirty="0"/>
            <a:t> </a:t>
          </a:r>
          <a:r>
            <a:rPr lang="en-US" sz="1200" kern="1200" dirty="0" err="1"/>
            <a:t>antara</a:t>
          </a:r>
          <a:r>
            <a:rPr lang="en-US" sz="1200" kern="1200" dirty="0"/>
            <a:t> input </a:t>
          </a:r>
          <a:r>
            <a:rPr lang="en-US" sz="1200" kern="1200" dirty="0" err="1"/>
            <a:t>dan</a:t>
          </a:r>
          <a:r>
            <a:rPr lang="en-US" sz="1200" kern="1200" dirty="0"/>
            <a:t> proses yang </a:t>
          </a:r>
          <a:r>
            <a:rPr lang="en-US" sz="1200" kern="1200" dirty="0" err="1"/>
            <a:t>dilaksanakan</a:t>
          </a:r>
          <a:r>
            <a:rPr lang="en-US" sz="1200" kern="1200" dirty="0"/>
            <a:t>, </a:t>
          </a:r>
          <a:r>
            <a:rPr lang="en-US" sz="1200" kern="1200" dirty="0" err="1"/>
            <a:t>dapat</a:t>
          </a:r>
          <a:r>
            <a:rPr lang="en-US" sz="1200" kern="1200" dirty="0"/>
            <a:t> </a:t>
          </a:r>
          <a:r>
            <a:rPr lang="en-US" sz="1200" kern="1200" dirty="0" err="1"/>
            <a:t>diperlihatkan</a:t>
          </a:r>
          <a:r>
            <a:rPr lang="en-US" sz="1200" kern="1200" dirty="0"/>
            <a:t> </a:t>
          </a:r>
          <a:r>
            <a:rPr lang="en-US" sz="1200" kern="1200" dirty="0" err="1"/>
            <a:t>dengan</a:t>
          </a:r>
          <a:r>
            <a:rPr lang="en-US" sz="1200" kern="1200" dirty="0"/>
            <a:t> </a:t>
          </a:r>
          <a:r>
            <a:rPr lang="en-US" sz="1200" kern="1200" dirty="0" err="1"/>
            <a:t>bagaimana</a:t>
          </a:r>
          <a:r>
            <a:rPr lang="en-US" sz="1200" kern="1200" dirty="0"/>
            <a:t> </a:t>
          </a:r>
          <a:r>
            <a:rPr lang="en-US" sz="1200" kern="1200" dirty="0" err="1"/>
            <a:t>peran</a:t>
          </a:r>
          <a:r>
            <a:rPr lang="en-US" sz="1200" kern="1200" dirty="0"/>
            <a:t> </a:t>
          </a:r>
          <a:r>
            <a:rPr lang="en-US" sz="1200" kern="1200" dirty="0" err="1"/>
            <a:t>dan</a:t>
          </a:r>
          <a:r>
            <a:rPr lang="en-US" sz="1200" kern="1200" dirty="0"/>
            <a:t> </a:t>
          </a:r>
          <a:r>
            <a:rPr lang="en-US" sz="1200" kern="1200" dirty="0" err="1"/>
            <a:t>kinerja</a:t>
          </a:r>
          <a:r>
            <a:rPr lang="en-US" sz="1200" kern="1200" dirty="0"/>
            <a:t> </a:t>
          </a:r>
          <a:r>
            <a:rPr lang="en-US" sz="1200" kern="1200" dirty="0" err="1"/>
            <a:t>manajemen</a:t>
          </a:r>
          <a:r>
            <a:rPr lang="en-US" sz="1200" kern="1200" dirty="0"/>
            <a:t> </a:t>
          </a:r>
          <a:r>
            <a:rPr lang="en-US" sz="1200" kern="1200" dirty="0" err="1"/>
            <a:t>sumberdaya</a:t>
          </a:r>
          <a:r>
            <a:rPr lang="en-US" sz="1200" kern="1200" dirty="0"/>
            <a:t> </a:t>
          </a:r>
          <a:r>
            <a:rPr lang="en-US" sz="1200" kern="1200" dirty="0" err="1"/>
            <a:t>dalam</a:t>
          </a:r>
          <a:r>
            <a:rPr lang="en-US" sz="1200" kern="1200" dirty="0"/>
            <a:t> </a:t>
          </a:r>
          <a:r>
            <a:rPr lang="en-US" sz="1200" kern="1200" dirty="0" err="1"/>
            <a:t>pelaksanaan</a:t>
          </a:r>
          <a:r>
            <a:rPr lang="en-US" sz="1200" kern="1200" dirty="0"/>
            <a:t> proses </a:t>
          </a:r>
          <a:r>
            <a:rPr lang="en-US" sz="1200" kern="1200" dirty="0" err="1"/>
            <a:t>tersebut</a:t>
          </a:r>
          <a:r>
            <a:rPr lang="en-US" sz="1200" kern="1200" dirty="0"/>
            <a:t>. Tingkat </a:t>
          </a:r>
          <a:r>
            <a:rPr lang="en-US" sz="1200" kern="1200" dirty="0" err="1"/>
            <a:t>efisiensi</a:t>
          </a:r>
          <a:r>
            <a:rPr lang="en-US" sz="1200" kern="1200" dirty="0"/>
            <a:t> </a:t>
          </a:r>
          <a:r>
            <a:rPr lang="en-US" sz="1200" kern="1200" dirty="0" err="1"/>
            <a:t>dapat</a:t>
          </a:r>
          <a:r>
            <a:rPr lang="en-US" sz="1200" kern="1200" dirty="0"/>
            <a:t> </a:t>
          </a:r>
          <a:r>
            <a:rPr lang="en-US" sz="1200" kern="1200" dirty="0" err="1"/>
            <a:t>dihitung</a:t>
          </a:r>
          <a:r>
            <a:rPr lang="en-US" sz="1200" kern="1200" dirty="0"/>
            <a:t> </a:t>
          </a:r>
          <a:r>
            <a:rPr lang="en-US" sz="1200" kern="1200" dirty="0" err="1"/>
            <a:t>berdasarkan</a:t>
          </a:r>
          <a:r>
            <a:rPr lang="en-US" sz="1200" kern="1200" dirty="0"/>
            <a:t> </a:t>
          </a:r>
          <a:r>
            <a:rPr lang="en-US" sz="1200" kern="1200" dirty="0" err="1"/>
            <a:t>perbandingan</a:t>
          </a:r>
          <a:r>
            <a:rPr lang="en-US" sz="1200" kern="1200" dirty="0"/>
            <a:t> </a:t>
          </a:r>
          <a:r>
            <a:rPr lang="en-US" sz="1200" kern="1200" dirty="0" err="1"/>
            <a:t>antara</a:t>
          </a:r>
          <a:r>
            <a:rPr lang="en-US" sz="1200" kern="1200" dirty="0"/>
            <a:t> </a:t>
          </a:r>
          <a:r>
            <a:rPr lang="en-US" sz="1200" kern="1200" dirty="0" err="1"/>
            <a:t>sumberdaya</a:t>
          </a:r>
          <a:r>
            <a:rPr lang="en-US" sz="1200" kern="1200" dirty="0"/>
            <a:t> yang </a:t>
          </a:r>
          <a:r>
            <a:rPr lang="en-US" sz="1200" kern="1200" dirty="0" err="1"/>
            <a:t>telah</a:t>
          </a:r>
          <a:r>
            <a:rPr lang="en-US" sz="1200" kern="1200" dirty="0"/>
            <a:t> </a:t>
          </a:r>
          <a:r>
            <a:rPr lang="en-US" sz="1200" kern="1200" dirty="0" err="1"/>
            <a:t>dimanfaatkan</a:t>
          </a:r>
          <a:r>
            <a:rPr lang="en-US" sz="1200" kern="1200" dirty="0"/>
            <a:t> </a:t>
          </a:r>
          <a:r>
            <a:rPr lang="en-US" sz="1200" kern="1200" dirty="0" err="1"/>
            <a:t>dengan</a:t>
          </a:r>
          <a:r>
            <a:rPr lang="en-US" sz="1200" kern="1200" dirty="0"/>
            <a:t> </a:t>
          </a:r>
          <a:r>
            <a:rPr lang="en-US" sz="1200" kern="1200" dirty="0" err="1"/>
            <a:t>sumberdaya</a:t>
          </a:r>
          <a:r>
            <a:rPr lang="en-US" sz="1200" kern="1200" dirty="0"/>
            <a:t> yang </a:t>
          </a:r>
          <a:r>
            <a:rPr lang="en-US" sz="1200" kern="1200" dirty="0" err="1"/>
            <a:t>digunakan</a:t>
          </a:r>
          <a:r>
            <a:rPr lang="en-US" sz="1200" kern="1200" dirty="0"/>
            <a:t> </a:t>
          </a:r>
          <a:r>
            <a:rPr lang="en-US" sz="1200" kern="1200" dirty="0" err="1"/>
            <a:t>dalam</a:t>
          </a:r>
          <a:r>
            <a:rPr lang="en-US" sz="1200" kern="1200" dirty="0"/>
            <a:t> </a:t>
          </a:r>
          <a:r>
            <a:rPr lang="en-US" sz="1200" kern="1200" dirty="0" err="1"/>
            <a:t>melaksanakan</a:t>
          </a:r>
          <a:r>
            <a:rPr lang="en-US" sz="1200" kern="1200" dirty="0"/>
            <a:t> proses </a:t>
          </a:r>
          <a:r>
            <a:rPr lang="en-US" sz="1200" kern="1200" dirty="0" err="1"/>
            <a:t>tersebut</a:t>
          </a:r>
          <a:r>
            <a:rPr lang="en-US" sz="1200" kern="1200" dirty="0"/>
            <a:t>.</a:t>
          </a:r>
          <a:endParaRPr lang="en-US" sz="1200" b="0" kern="1200" dirty="0"/>
        </a:p>
      </dsp:txBody>
      <dsp:txXfrm>
        <a:off x="0" y="571199"/>
        <a:ext cx="6411729" cy="712080"/>
      </dsp:txXfrm>
    </dsp:sp>
    <dsp:sp modelId="{BB10665E-3681-48AF-8D13-2B8A0C41A91D}">
      <dsp:nvSpPr>
        <dsp:cNvPr id="0" name=""/>
        <dsp:cNvSpPr/>
      </dsp:nvSpPr>
      <dsp:spPr>
        <a:xfrm>
          <a:off x="0" y="1283279"/>
          <a:ext cx="6411729" cy="383760"/>
        </a:xfrm>
        <a:prstGeom prst="roundRect">
          <a:avLst/>
        </a:prstGeom>
        <a:solidFill>
          <a:schemeClr val="accent5">
            <a:hueOff val="-1470669"/>
            <a:satOff val="-2046"/>
            <a:lumOff val="-78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 err="1"/>
            <a:t>Produktivitas</a:t>
          </a:r>
          <a:endParaRPr lang="en-US" sz="1600" kern="1200" dirty="0"/>
        </a:p>
      </dsp:txBody>
      <dsp:txXfrm>
        <a:off x="18734" y="1302013"/>
        <a:ext cx="6374261" cy="346292"/>
      </dsp:txXfrm>
    </dsp:sp>
    <dsp:sp modelId="{B743F4D8-190D-4A42-998B-34D5037B107C}">
      <dsp:nvSpPr>
        <dsp:cNvPr id="0" name=""/>
        <dsp:cNvSpPr/>
      </dsp:nvSpPr>
      <dsp:spPr>
        <a:xfrm>
          <a:off x="0" y="1667039"/>
          <a:ext cx="6411729" cy="5464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0320" rIns="113792" bIns="20320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200" kern="1200" dirty="0" err="1"/>
            <a:t>Adalah</a:t>
          </a:r>
          <a:r>
            <a:rPr lang="en-US" sz="1200" kern="1200" dirty="0"/>
            <a:t> </a:t>
          </a:r>
          <a:r>
            <a:rPr lang="en-US" sz="1200" kern="1200" dirty="0" err="1"/>
            <a:t>kesesuaian</a:t>
          </a:r>
          <a:r>
            <a:rPr lang="en-US" sz="1200" kern="1200" dirty="0"/>
            <a:t> </a:t>
          </a:r>
          <a:r>
            <a:rPr lang="en-US" sz="1200" kern="1200" dirty="0" err="1"/>
            <a:t>antara</a:t>
          </a:r>
          <a:r>
            <a:rPr lang="en-US" sz="1200" kern="1200" dirty="0"/>
            <a:t> proses </a:t>
          </a:r>
          <a:r>
            <a:rPr lang="en-US" sz="1200" kern="1200" dirty="0" err="1"/>
            <a:t>dengan</a:t>
          </a:r>
          <a:r>
            <a:rPr lang="en-US" sz="1200" kern="1200" dirty="0"/>
            <a:t> </a:t>
          </a:r>
          <a:r>
            <a:rPr lang="en-US" sz="1200" kern="1200" dirty="0" err="1"/>
            <a:t>luaran</a:t>
          </a:r>
          <a:r>
            <a:rPr lang="en-US" sz="1200" kern="1200" dirty="0"/>
            <a:t> yang </a:t>
          </a:r>
          <a:r>
            <a:rPr lang="en-US" sz="1200" kern="1200" dirty="0" err="1"/>
            <a:t>dihasilkan</a:t>
          </a:r>
          <a:r>
            <a:rPr lang="en-US" sz="1200" kern="1200" dirty="0"/>
            <a:t>, </a:t>
          </a:r>
          <a:r>
            <a:rPr lang="en-US" sz="1200" kern="1200" dirty="0" err="1"/>
            <a:t>umumnya</a:t>
          </a:r>
          <a:r>
            <a:rPr lang="en-US" sz="1200" kern="1200" dirty="0"/>
            <a:t> </a:t>
          </a:r>
          <a:r>
            <a:rPr lang="en-US" sz="1200" kern="1200" dirty="0" err="1"/>
            <a:t>diperlihatkan</a:t>
          </a:r>
          <a:r>
            <a:rPr lang="en-US" sz="1200" kern="1200" dirty="0"/>
            <a:t> </a:t>
          </a:r>
          <a:r>
            <a:rPr lang="en-US" sz="1200" kern="1200" dirty="0" err="1"/>
            <a:t>dengan</a:t>
          </a:r>
          <a:r>
            <a:rPr lang="en-US" sz="1200" kern="1200" dirty="0"/>
            <a:t> </a:t>
          </a:r>
          <a:r>
            <a:rPr lang="en-US" sz="1200" kern="1200" dirty="0" err="1"/>
            <a:t>perbandingan</a:t>
          </a:r>
          <a:r>
            <a:rPr lang="en-US" sz="1200" kern="1200" dirty="0"/>
            <a:t> </a:t>
          </a:r>
          <a:r>
            <a:rPr lang="en-US" sz="1200" kern="1200" dirty="0" err="1"/>
            <a:t>jumlah</a:t>
          </a:r>
          <a:r>
            <a:rPr lang="en-US" sz="1200" kern="1200" dirty="0"/>
            <a:t> </a:t>
          </a:r>
          <a:r>
            <a:rPr lang="en-US" sz="1200" kern="1200" dirty="0" err="1"/>
            <a:t>luaran</a:t>
          </a:r>
          <a:r>
            <a:rPr lang="en-US" sz="1200" kern="1200" dirty="0"/>
            <a:t> yang </a:t>
          </a:r>
          <a:r>
            <a:rPr lang="en-US" sz="1200" kern="1200" dirty="0" err="1"/>
            <a:t>dihasilkan</a:t>
          </a:r>
          <a:r>
            <a:rPr lang="en-US" sz="1200" kern="1200" dirty="0"/>
            <a:t> </a:t>
          </a:r>
          <a:r>
            <a:rPr lang="en-US" sz="1200" kern="1200" dirty="0" err="1"/>
            <a:t>dari</a:t>
          </a:r>
          <a:r>
            <a:rPr lang="en-US" sz="1200" kern="1200" dirty="0"/>
            <a:t> </a:t>
          </a:r>
          <a:r>
            <a:rPr lang="en-US" sz="1200" kern="1200" dirty="0" err="1"/>
            <a:t>suatu</a:t>
          </a:r>
          <a:r>
            <a:rPr lang="en-US" sz="1200" kern="1200" dirty="0"/>
            <a:t> proses yang </a:t>
          </a:r>
          <a:r>
            <a:rPr lang="en-US" sz="1200" kern="1200" dirty="0" err="1"/>
            <a:t>memanfaatkan</a:t>
          </a:r>
          <a:r>
            <a:rPr lang="en-US" sz="1200" kern="1200" dirty="0"/>
            <a:t> </a:t>
          </a:r>
          <a:r>
            <a:rPr lang="en-US" sz="1200" kern="1200" dirty="0" err="1"/>
            <a:t>sumberdaya</a:t>
          </a:r>
          <a:r>
            <a:rPr lang="en-US" sz="1200" kern="1200" dirty="0"/>
            <a:t> </a:t>
          </a:r>
          <a:r>
            <a:rPr lang="en-US" sz="1200" kern="1200" dirty="0" err="1"/>
            <a:t>dengan</a:t>
          </a:r>
          <a:r>
            <a:rPr lang="en-US" sz="1200" kern="1200" dirty="0"/>
            <a:t> </a:t>
          </a:r>
          <a:r>
            <a:rPr lang="en-US" sz="1200" kern="1200" dirty="0" err="1"/>
            <a:t>standar</a:t>
          </a:r>
          <a:r>
            <a:rPr lang="en-US" sz="1200" kern="1200" dirty="0"/>
            <a:t> </a:t>
          </a:r>
          <a:r>
            <a:rPr lang="en-US" sz="1200" kern="1200" dirty="0" err="1"/>
            <a:t>tertentu</a:t>
          </a:r>
          <a:r>
            <a:rPr lang="en-US" sz="1200" kern="1200" dirty="0"/>
            <a:t>. </a:t>
          </a:r>
          <a:r>
            <a:rPr lang="en-US" sz="1200" kern="1200" dirty="0" err="1"/>
            <a:t>Perubahan</a:t>
          </a:r>
          <a:r>
            <a:rPr lang="en-US" sz="1200" kern="1200" dirty="0"/>
            <a:t> proses </a:t>
          </a:r>
          <a:r>
            <a:rPr lang="en-US" sz="1200" kern="1200" dirty="0" err="1"/>
            <a:t>dapat</a:t>
          </a:r>
          <a:r>
            <a:rPr lang="en-US" sz="1200" kern="1200" dirty="0"/>
            <a:t> </a:t>
          </a:r>
          <a:r>
            <a:rPr lang="en-US" sz="1200" kern="1200" dirty="0" err="1"/>
            <a:t>mempengaruhi</a:t>
          </a:r>
          <a:r>
            <a:rPr lang="en-US" sz="1200" kern="1200" dirty="0"/>
            <a:t> </a:t>
          </a:r>
          <a:r>
            <a:rPr lang="en-US" sz="1200" kern="1200" dirty="0" err="1"/>
            <a:t>tingkat</a:t>
          </a:r>
          <a:r>
            <a:rPr lang="en-US" sz="1200" kern="1200" dirty="0"/>
            <a:t> </a:t>
          </a:r>
          <a:r>
            <a:rPr lang="en-US" sz="1200" kern="1200" dirty="0" err="1"/>
            <a:t>produktivitas</a:t>
          </a:r>
          <a:r>
            <a:rPr lang="en-US" sz="1200" kern="1200" dirty="0"/>
            <a:t>.</a:t>
          </a:r>
        </a:p>
      </dsp:txBody>
      <dsp:txXfrm>
        <a:off x="0" y="1667039"/>
        <a:ext cx="6411729" cy="546480"/>
      </dsp:txXfrm>
    </dsp:sp>
    <dsp:sp modelId="{0C6250E1-16C7-4468-9673-D02DD1169685}">
      <dsp:nvSpPr>
        <dsp:cNvPr id="0" name=""/>
        <dsp:cNvSpPr/>
      </dsp:nvSpPr>
      <dsp:spPr>
        <a:xfrm>
          <a:off x="0" y="2213519"/>
          <a:ext cx="6411729" cy="383760"/>
        </a:xfrm>
        <a:prstGeom prst="roundRect">
          <a:avLst/>
        </a:prstGeom>
        <a:solidFill>
          <a:schemeClr val="accent5">
            <a:hueOff val="-2941338"/>
            <a:satOff val="-4091"/>
            <a:lumOff val="-156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 err="1"/>
            <a:t>Efektivitas</a:t>
          </a:r>
          <a:endParaRPr lang="en-US" sz="1600" kern="1200" dirty="0"/>
        </a:p>
      </dsp:txBody>
      <dsp:txXfrm>
        <a:off x="18734" y="2232253"/>
        <a:ext cx="6374261" cy="346292"/>
      </dsp:txXfrm>
    </dsp:sp>
    <dsp:sp modelId="{7438BCAD-2F7D-41A1-8E95-AE8439AF2BF6}">
      <dsp:nvSpPr>
        <dsp:cNvPr id="0" name=""/>
        <dsp:cNvSpPr/>
      </dsp:nvSpPr>
      <dsp:spPr>
        <a:xfrm>
          <a:off x="0" y="2597279"/>
          <a:ext cx="6411729" cy="3808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0320" rIns="113792" bIns="20320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200" kern="1200" dirty="0" err="1"/>
            <a:t>Adalah</a:t>
          </a:r>
          <a:r>
            <a:rPr lang="en-US" sz="1200" kern="1200" dirty="0"/>
            <a:t> </a:t>
          </a:r>
          <a:r>
            <a:rPr lang="en-US" sz="1200" kern="1200" dirty="0" err="1"/>
            <a:t>kesesuaian</a:t>
          </a:r>
          <a:r>
            <a:rPr lang="en-US" sz="1200" kern="1200" dirty="0"/>
            <a:t> </a:t>
          </a:r>
          <a:r>
            <a:rPr lang="en-US" sz="1200" kern="1200" dirty="0" err="1"/>
            <a:t>antara</a:t>
          </a:r>
          <a:r>
            <a:rPr lang="en-US" sz="1200" kern="1200" dirty="0"/>
            <a:t> </a:t>
          </a:r>
          <a:r>
            <a:rPr lang="en-US" sz="1200" kern="1200" dirty="0" err="1"/>
            <a:t>tujuan</a:t>
          </a:r>
          <a:r>
            <a:rPr lang="en-US" sz="1200" kern="1200" dirty="0"/>
            <a:t> </a:t>
          </a:r>
          <a:r>
            <a:rPr lang="en-US" sz="1200" kern="1200" dirty="0" err="1"/>
            <a:t>atau</a:t>
          </a:r>
          <a:r>
            <a:rPr lang="en-US" sz="1200" kern="1200" dirty="0"/>
            <a:t> </a:t>
          </a:r>
          <a:r>
            <a:rPr lang="en-US" sz="1200" kern="1200" dirty="0" err="1"/>
            <a:t>sasaran</a:t>
          </a:r>
          <a:r>
            <a:rPr lang="en-US" sz="1200" kern="1200" dirty="0"/>
            <a:t> </a:t>
          </a:r>
          <a:r>
            <a:rPr lang="en-US" sz="1200" kern="1200" dirty="0" err="1"/>
            <a:t>dengan</a:t>
          </a:r>
          <a:r>
            <a:rPr lang="en-US" sz="1200" kern="1200" dirty="0"/>
            <a:t> </a:t>
          </a:r>
          <a:r>
            <a:rPr lang="en-US" sz="1200" kern="1200" dirty="0" err="1"/>
            <a:t>luaran</a:t>
          </a:r>
          <a:r>
            <a:rPr lang="en-US" sz="1200" kern="1200" dirty="0"/>
            <a:t> yang </a:t>
          </a:r>
          <a:r>
            <a:rPr lang="en-US" sz="1200" kern="1200" dirty="0" err="1"/>
            <a:t>dihasilkan</a:t>
          </a:r>
          <a:r>
            <a:rPr lang="en-US" sz="1200" kern="1200" dirty="0"/>
            <a:t>, </a:t>
          </a:r>
          <a:r>
            <a:rPr lang="en-US" sz="1200" kern="1200" dirty="0" err="1"/>
            <a:t>diperlihatkan</a:t>
          </a:r>
          <a:r>
            <a:rPr lang="en-US" sz="1200" kern="1200" dirty="0"/>
            <a:t> </a:t>
          </a:r>
          <a:r>
            <a:rPr lang="en-US" sz="1200" kern="1200" dirty="0" err="1"/>
            <a:t>dengan</a:t>
          </a:r>
          <a:r>
            <a:rPr lang="en-US" sz="1200" kern="1200" dirty="0"/>
            <a:t> </a:t>
          </a:r>
          <a:r>
            <a:rPr lang="en-US" sz="1200" kern="1200" dirty="0" err="1"/>
            <a:t>membandingkan</a:t>
          </a:r>
          <a:r>
            <a:rPr lang="en-US" sz="1200" kern="1200" dirty="0"/>
            <a:t> </a:t>
          </a:r>
          <a:r>
            <a:rPr lang="en-US" sz="1200" kern="1200" dirty="0" err="1"/>
            <a:t>tujuan</a:t>
          </a:r>
          <a:r>
            <a:rPr lang="en-US" sz="1200" kern="1200" dirty="0"/>
            <a:t> </a:t>
          </a:r>
          <a:r>
            <a:rPr lang="en-US" sz="1200" kern="1200" dirty="0" err="1"/>
            <a:t>dengan</a:t>
          </a:r>
          <a:r>
            <a:rPr lang="en-US" sz="1200" kern="1200" dirty="0"/>
            <a:t> </a:t>
          </a:r>
          <a:r>
            <a:rPr lang="en-US" sz="1200" kern="1200" dirty="0" err="1"/>
            <a:t>hasil</a:t>
          </a:r>
          <a:r>
            <a:rPr lang="en-US" sz="1200" kern="1200" dirty="0"/>
            <a:t> </a:t>
          </a:r>
          <a:r>
            <a:rPr lang="en-US" sz="1200" kern="1200" dirty="0" err="1"/>
            <a:t>dari</a:t>
          </a:r>
          <a:r>
            <a:rPr lang="en-US" sz="1200" kern="1200" dirty="0"/>
            <a:t> proses (</a:t>
          </a:r>
          <a:r>
            <a:rPr lang="en-US" sz="1200" kern="1200" dirty="0" err="1"/>
            <a:t>termasuk</a:t>
          </a:r>
          <a:r>
            <a:rPr lang="en-US" sz="1200" kern="1200" dirty="0"/>
            <a:t> </a:t>
          </a:r>
          <a:r>
            <a:rPr lang="en-US" sz="1200" kern="1200" dirty="0" err="1"/>
            <a:t>dampak</a:t>
          </a:r>
          <a:r>
            <a:rPr lang="en-US" sz="1200" kern="1200" dirty="0"/>
            <a:t> yang </a:t>
          </a:r>
          <a:r>
            <a:rPr lang="en-US" sz="1200" kern="1200" dirty="0" err="1"/>
            <a:t>dihasilkan</a:t>
          </a:r>
          <a:r>
            <a:rPr lang="en-US" sz="1200" kern="1200" dirty="0"/>
            <a:t>). </a:t>
          </a:r>
        </a:p>
      </dsp:txBody>
      <dsp:txXfrm>
        <a:off x="0" y="2597279"/>
        <a:ext cx="6411729" cy="380880"/>
      </dsp:txXfrm>
    </dsp:sp>
    <dsp:sp modelId="{D6978E3E-6F50-4722-857B-924D7D7BF191}">
      <dsp:nvSpPr>
        <dsp:cNvPr id="0" name=""/>
        <dsp:cNvSpPr/>
      </dsp:nvSpPr>
      <dsp:spPr>
        <a:xfrm>
          <a:off x="0" y="2978159"/>
          <a:ext cx="6411729" cy="383760"/>
        </a:xfrm>
        <a:prstGeom prst="roundRect">
          <a:avLst/>
        </a:prstGeom>
        <a:solidFill>
          <a:schemeClr val="accent5">
            <a:hueOff val="-4412007"/>
            <a:satOff val="-6137"/>
            <a:lumOff val="-2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 err="1"/>
            <a:t>Akuntabilitas</a:t>
          </a:r>
          <a:endParaRPr lang="en-US" sz="1600" kern="1200" dirty="0"/>
        </a:p>
      </dsp:txBody>
      <dsp:txXfrm>
        <a:off x="18734" y="2996893"/>
        <a:ext cx="6374261" cy="346292"/>
      </dsp:txXfrm>
    </dsp:sp>
    <dsp:sp modelId="{F7AFCEDC-DACF-487F-B7ED-E0728F7D7B31}">
      <dsp:nvSpPr>
        <dsp:cNvPr id="0" name=""/>
        <dsp:cNvSpPr/>
      </dsp:nvSpPr>
      <dsp:spPr>
        <a:xfrm>
          <a:off x="0" y="3361919"/>
          <a:ext cx="6411729" cy="5464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0320" rIns="113792" bIns="20320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200" kern="1200" dirty="0" err="1"/>
            <a:t>Adalah</a:t>
          </a:r>
          <a:r>
            <a:rPr lang="en-US" sz="1200" kern="1200" dirty="0"/>
            <a:t> </a:t>
          </a:r>
          <a:r>
            <a:rPr lang="en-US" sz="1200" kern="1200" dirty="0" err="1"/>
            <a:t>tingkat</a:t>
          </a:r>
          <a:r>
            <a:rPr lang="en-US" sz="1200" kern="1200" dirty="0"/>
            <a:t> </a:t>
          </a:r>
          <a:r>
            <a:rPr lang="en-US" sz="1200" kern="1200" dirty="0" err="1"/>
            <a:t>pertanggungjawaban</a:t>
          </a:r>
          <a:r>
            <a:rPr lang="en-US" sz="1200" kern="1200" dirty="0"/>
            <a:t> yang </a:t>
          </a:r>
          <a:r>
            <a:rPr lang="en-US" sz="1200" kern="1200" dirty="0" err="1"/>
            <a:t>menyangkut</a:t>
          </a:r>
          <a:r>
            <a:rPr lang="en-US" sz="1200" kern="1200" dirty="0"/>
            <a:t> </a:t>
          </a:r>
          <a:r>
            <a:rPr lang="en-US" sz="1200" kern="1200" dirty="0" err="1"/>
            <a:t>bagaimana</a:t>
          </a:r>
          <a:r>
            <a:rPr lang="en-US" sz="1200" kern="1200" dirty="0"/>
            <a:t> </a:t>
          </a:r>
          <a:r>
            <a:rPr lang="en-US" sz="1200" kern="1200" dirty="0" err="1"/>
            <a:t>sumberdaya</a:t>
          </a:r>
          <a:r>
            <a:rPr lang="en-US" sz="1200" kern="1200" dirty="0"/>
            <a:t> </a:t>
          </a:r>
          <a:r>
            <a:rPr lang="en-US" sz="1200" kern="1200" dirty="0" err="1"/>
            <a:t>institusi</a:t>
          </a:r>
          <a:r>
            <a:rPr lang="en-US" sz="1200" kern="1200" dirty="0"/>
            <a:t> </a:t>
          </a:r>
          <a:r>
            <a:rPr lang="en-US" sz="1200" kern="1200" dirty="0" err="1"/>
            <a:t>pendidikan</a:t>
          </a:r>
          <a:r>
            <a:rPr lang="en-US" sz="1200" kern="1200" dirty="0"/>
            <a:t> </a:t>
          </a:r>
          <a:r>
            <a:rPr lang="en-US" sz="1200" kern="1200" dirty="0" err="1"/>
            <a:t>tinggi</a:t>
          </a:r>
          <a:r>
            <a:rPr lang="en-US" sz="1200" kern="1200" dirty="0"/>
            <a:t> </a:t>
          </a:r>
          <a:r>
            <a:rPr lang="en-US" sz="1200" kern="1200" dirty="0" err="1"/>
            <a:t>dimanfaatkan</a:t>
          </a:r>
          <a:r>
            <a:rPr lang="en-US" sz="1200" kern="1200" dirty="0"/>
            <a:t> </a:t>
          </a:r>
          <a:r>
            <a:rPr lang="en-US" sz="1200" kern="1200" dirty="0" err="1"/>
            <a:t>dalam</a:t>
          </a:r>
          <a:r>
            <a:rPr lang="en-US" sz="1200" kern="1200" dirty="0"/>
            <a:t> </a:t>
          </a:r>
          <a:r>
            <a:rPr lang="en-US" sz="1200" kern="1200" dirty="0" err="1"/>
            <a:t>upaya</a:t>
          </a:r>
          <a:r>
            <a:rPr lang="en-US" sz="1200" kern="1200" dirty="0"/>
            <a:t> </a:t>
          </a:r>
          <a:r>
            <a:rPr lang="en-US" sz="1200" kern="1200" dirty="0" err="1"/>
            <a:t>dan</a:t>
          </a:r>
          <a:r>
            <a:rPr lang="en-US" sz="1200" kern="1200" dirty="0"/>
            <a:t> </a:t>
          </a:r>
          <a:r>
            <a:rPr lang="en-US" sz="1200" kern="1200" dirty="0" err="1"/>
            <a:t>kegiatan</a:t>
          </a:r>
          <a:r>
            <a:rPr lang="en-US" sz="1200" kern="1200" dirty="0"/>
            <a:t> </a:t>
          </a:r>
          <a:r>
            <a:rPr lang="en-US" sz="1200" kern="1200" dirty="0" err="1"/>
            <a:t>untuk</a:t>
          </a:r>
          <a:r>
            <a:rPr lang="en-US" sz="1200" kern="1200" dirty="0"/>
            <a:t> </a:t>
          </a:r>
          <a:r>
            <a:rPr lang="en-US" sz="1200" kern="1200" dirty="0" err="1"/>
            <a:t>mencapai</a:t>
          </a:r>
          <a:r>
            <a:rPr lang="en-US" sz="1200" kern="1200" dirty="0"/>
            <a:t> </a:t>
          </a:r>
          <a:r>
            <a:rPr lang="en-US" sz="1200" kern="1200" dirty="0" err="1"/>
            <a:t>tujuan</a:t>
          </a:r>
          <a:r>
            <a:rPr lang="en-US" sz="1200" kern="1200" dirty="0"/>
            <a:t> yang </a:t>
          </a:r>
          <a:r>
            <a:rPr lang="en-US" sz="1200" kern="1200" dirty="0" err="1"/>
            <a:t>telah</a:t>
          </a:r>
          <a:r>
            <a:rPr lang="en-US" sz="1200" kern="1200" dirty="0"/>
            <a:t> </a:t>
          </a:r>
          <a:r>
            <a:rPr lang="en-US" sz="1200" kern="1200" dirty="0" err="1"/>
            <a:t>ditetapkan</a:t>
          </a:r>
          <a:r>
            <a:rPr lang="en-US" sz="1200" kern="1200" dirty="0"/>
            <a:t>. </a:t>
          </a:r>
        </a:p>
      </dsp:txBody>
      <dsp:txXfrm>
        <a:off x="0" y="3361919"/>
        <a:ext cx="6411729" cy="546480"/>
      </dsp:txXfrm>
    </dsp:sp>
    <dsp:sp modelId="{2DEDA631-A163-4BBA-9953-02E40868F95B}">
      <dsp:nvSpPr>
        <dsp:cNvPr id="0" name=""/>
        <dsp:cNvSpPr/>
      </dsp:nvSpPr>
      <dsp:spPr>
        <a:xfrm>
          <a:off x="0" y="3900222"/>
          <a:ext cx="6411729" cy="383760"/>
        </a:xfrm>
        <a:prstGeom prst="roundRect">
          <a:avLst/>
        </a:prstGeom>
        <a:solidFill>
          <a:schemeClr val="accent5">
            <a:hueOff val="-5882676"/>
            <a:satOff val="-8182"/>
            <a:lumOff val="-313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 err="1"/>
            <a:t>Suasana</a:t>
          </a:r>
          <a:r>
            <a:rPr lang="en-US" sz="1600" b="1" kern="1200" dirty="0"/>
            <a:t> </a:t>
          </a:r>
          <a:r>
            <a:rPr lang="en-US" sz="1600" b="1" kern="1200" dirty="0" err="1"/>
            <a:t>Akademik</a:t>
          </a:r>
          <a:endParaRPr lang="en-US" sz="1600" kern="1200" dirty="0"/>
        </a:p>
      </dsp:txBody>
      <dsp:txXfrm>
        <a:off x="18734" y="3918956"/>
        <a:ext cx="6374261" cy="346292"/>
      </dsp:txXfrm>
    </dsp:sp>
    <dsp:sp modelId="{A730551C-AD14-47EA-8567-2FF41910E193}">
      <dsp:nvSpPr>
        <dsp:cNvPr id="0" name=""/>
        <dsp:cNvSpPr/>
      </dsp:nvSpPr>
      <dsp:spPr>
        <a:xfrm>
          <a:off x="0" y="4292160"/>
          <a:ext cx="6411729" cy="3808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0320" rIns="113792" bIns="20320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200" kern="1200" dirty="0" err="1"/>
            <a:t>Diartikan</a:t>
          </a:r>
          <a:r>
            <a:rPr lang="en-US" sz="1200" kern="1200" dirty="0"/>
            <a:t> </a:t>
          </a:r>
          <a:r>
            <a:rPr lang="en-US" sz="1200" kern="1200" dirty="0" err="1"/>
            <a:t>sebagai</a:t>
          </a:r>
          <a:r>
            <a:rPr lang="en-US" sz="1200" kern="1200" dirty="0"/>
            <a:t> </a:t>
          </a:r>
          <a:r>
            <a:rPr lang="en-US" sz="1200" kern="1200" dirty="0" err="1"/>
            <a:t>tingkat</a:t>
          </a:r>
          <a:r>
            <a:rPr lang="en-US" sz="1200" kern="1200" dirty="0"/>
            <a:t> </a:t>
          </a:r>
          <a:r>
            <a:rPr lang="en-US" sz="1200" kern="1200" dirty="0" err="1"/>
            <a:t>kepuasan</a:t>
          </a:r>
          <a:r>
            <a:rPr lang="en-US" sz="1200" kern="1200" dirty="0"/>
            <a:t> </a:t>
          </a:r>
          <a:r>
            <a:rPr lang="en-US" sz="1200" kern="1200" dirty="0" err="1"/>
            <a:t>dan</a:t>
          </a:r>
          <a:r>
            <a:rPr lang="en-US" sz="1200" kern="1200" dirty="0"/>
            <a:t> </a:t>
          </a:r>
          <a:r>
            <a:rPr lang="en-US" sz="1200" kern="1200" dirty="0" err="1"/>
            <a:t>motivasi</a:t>
          </a:r>
          <a:r>
            <a:rPr lang="en-US" sz="1200" kern="1200" dirty="0"/>
            <a:t> </a:t>
          </a:r>
          <a:r>
            <a:rPr lang="en-US" sz="1200" kern="1200" dirty="0" err="1"/>
            <a:t>sivitas</a:t>
          </a:r>
          <a:r>
            <a:rPr lang="en-US" sz="1200" kern="1200" dirty="0"/>
            <a:t> </a:t>
          </a:r>
          <a:r>
            <a:rPr lang="en-US" sz="1200" kern="1200" dirty="0" err="1"/>
            <a:t>akademika</a:t>
          </a:r>
          <a:r>
            <a:rPr lang="en-US" sz="1200" kern="1200" dirty="0"/>
            <a:t> </a:t>
          </a:r>
          <a:r>
            <a:rPr lang="en-US" sz="1200" kern="1200" dirty="0" err="1"/>
            <a:t>dalam</a:t>
          </a:r>
          <a:r>
            <a:rPr lang="en-US" sz="1200" kern="1200" dirty="0"/>
            <a:t> </a:t>
          </a:r>
          <a:r>
            <a:rPr lang="en-US" sz="1200" kern="1200" dirty="0" err="1"/>
            <a:t>menyelesaikan</a:t>
          </a:r>
          <a:r>
            <a:rPr lang="en-US" sz="1200" kern="1200" dirty="0"/>
            <a:t> </a:t>
          </a:r>
          <a:r>
            <a:rPr lang="en-US" sz="1200" kern="1200" dirty="0" err="1"/>
            <a:t>tugasnya</a:t>
          </a:r>
          <a:r>
            <a:rPr lang="en-US" sz="1200" kern="1200" dirty="0"/>
            <a:t> </a:t>
          </a:r>
          <a:r>
            <a:rPr lang="en-US" sz="1200" kern="1200" dirty="0" err="1"/>
            <a:t>untuk</a:t>
          </a:r>
          <a:r>
            <a:rPr lang="en-US" sz="1200" kern="1200" dirty="0"/>
            <a:t> </a:t>
          </a:r>
          <a:r>
            <a:rPr lang="en-US" sz="1200" kern="1200" dirty="0" err="1"/>
            <a:t>mencapai</a:t>
          </a:r>
          <a:r>
            <a:rPr lang="en-US" sz="1200" kern="1200" dirty="0"/>
            <a:t> </a:t>
          </a:r>
          <a:r>
            <a:rPr lang="en-US" sz="1200" kern="1200" dirty="0" err="1"/>
            <a:t>tujuan</a:t>
          </a:r>
          <a:r>
            <a:rPr lang="en-US" sz="1200" kern="1200" dirty="0"/>
            <a:t> </a:t>
          </a:r>
          <a:r>
            <a:rPr lang="en-US" sz="1200" kern="1200" dirty="0" err="1"/>
            <a:t>institusi</a:t>
          </a:r>
          <a:r>
            <a:rPr lang="en-US" sz="1200" kern="1200" dirty="0"/>
            <a:t>. </a:t>
          </a:r>
        </a:p>
      </dsp:txBody>
      <dsp:txXfrm>
        <a:off x="0" y="4292160"/>
        <a:ext cx="6411729" cy="380880"/>
      </dsp:txXfrm>
    </dsp:sp>
    <dsp:sp modelId="{D2D630EE-C109-4E93-BA07-03321C5EAE52}">
      <dsp:nvSpPr>
        <dsp:cNvPr id="0" name=""/>
        <dsp:cNvSpPr/>
      </dsp:nvSpPr>
      <dsp:spPr>
        <a:xfrm>
          <a:off x="0" y="4673040"/>
          <a:ext cx="6411729" cy="383760"/>
        </a:xfrm>
        <a:prstGeom prst="round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 err="1"/>
            <a:t>Kemampuan</a:t>
          </a:r>
          <a:r>
            <a:rPr lang="en-US" sz="1600" b="1" kern="1200" dirty="0"/>
            <a:t> </a:t>
          </a:r>
          <a:r>
            <a:rPr lang="en-US" sz="1600" b="1" kern="1200" dirty="0" err="1"/>
            <a:t>Inovatif</a:t>
          </a:r>
          <a:endParaRPr lang="en-US" sz="1600" kern="1200" dirty="0"/>
        </a:p>
      </dsp:txBody>
      <dsp:txXfrm>
        <a:off x="18734" y="4691774"/>
        <a:ext cx="6374261" cy="346292"/>
      </dsp:txXfrm>
    </dsp:sp>
    <dsp:sp modelId="{23F3AF34-2715-49E5-9F52-529EF0CC3006}">
      <dsp:nvSpPr>
        <dsp:cNvPr id="0" name=""/>
        <dsp:cNvSpPr/>
      </dsp:nvSpPr>
      <dsp:spPr>
        <a:xfrm>
          <a:off x="0" y="5056800"/>
          <a:ext cx="6411729" cy="2649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0320" rIns="113792" bIns="203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200" kern="1200" dirty="0" err="1"/>
            <a:t>Adalah</a:t>
          </a:r>
          <a:r>
            <a:rPr lang="en-US" sz="1200" kern="1200" dirty="0"/>
            <a:t> </a:t>
          </a:r>
          <a:r>
            <a:rPr lang="en-US" sz="1200" kern="1200" dirty="0" err="1"/>
            <a:t>kemampuan</a:t>
          </a:r>
          <a:r>
            <a:rPr lang="en-US" sz="1200" kern="1200" dirty="0"/>
            <a:t> </a:t>
          </a:r>
          <a:r>
            <a:rPr lang="en-US" sz="1200" kern="1200" dirty="0" err="1"/>
            <a:t>institusi</a:t>
          </a:r>
          <a:r>
            <a:rPr lang="en-US" sz="1200" kern="1200" dirty="0"/>
            <a:t> </a:t>
          </a:r>
          <a:r>
            <a:rPr lang="en-US" sz="1200" kern="1200" dirty="0" err="1"/>
            <a:t>dalam</a:t>
          </a:r>
          <a:r>
            <a:rPr lang="en-US" sz="1200" kern="1200" dirty="0"/>
            <a:t> </a:t>
          </a:r>
          <a:r>
            <a:rPr lang="en-US" sz="1200" kern="1200" dirty="0" err="1"/>
            <a:t>menghasilkan</a:t>
          </a:r>
          <a:r>
            <a:rPr lang="en-US" sz="1200" kern="1200" dirty="0"/>
            <a:t> </a:t>
          </a:r>
          <a:r>
            <a:rPr lang="en-US" sz="1200" kern="1200" dirty="0" err="1"/>
            <a:t>nilai</a:t>
          </a:r>
          <a:r>
            <a:rPr lang="en-US" sz="1200" kern="1200" dirty="0"/>
            <a:t> </a:t>
          </a:r>
          <a:r>
            <a:rPr lang="en-US" sz="1200" kern="1200" dirty="0" err="1"/>
            <a:t>tambah</a:t>
          </a:r>
          <a:r>
            <a:rPr lang="en-US" sz="1200" kern="1200" dirty="0"/>
            <a:t> </a:t>
          </a:r>
          <a:r>
            <a:rPr lang="en-US" sz="1200" kern="1200" dirty="0" err="1"/>
            <a:t>pada</a:t>
          </a:r>
          <a:r>
            <a:rPr lang="en-US" sz="1200" kern="1200" dirty="0"/>
            <a:t> </a:t>
          </a:r>
          <a:r>
            <a:rPr lang="en-US" sz="1200" kern="1200" dirty="0" err="1"/>
            <a:t>luaran</a:t>
          </a:r>
          <a:r>
            <a:rPr lang="en-US" sz="1200" kern="1200" dirty="0"/>
            <a:t>.</a:t>
          </a:r>
        </a:p>
      </dsp:txBody>
      <dsp:txXfrm>
        <a:off x="0" y="5056800"/>
        <a:ext cx="6411729" cy="26496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28904"/>
          <a:ext cx="6411729" cy="33579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Penetapan</a:t>
          </a:r>
          <a:r>
            <a:rPr lang="en-US" sz="1400" b="1" kern="1200" dirty="0"/>
            <a:t> Tim </a:t>
          </a:r>
          <a:r>
            <a:rPr lang="en-US" sz="1400" b="1" kern="1200" dirty="0" err="1"/>
            <a:t>Penyusun</a:t>
          </a:r>
          <a:r>
            <a:rPr lang="en-US" sz="1400" b="1" kern="1200" dirty="0"/>
            <a:t> (</a:t>
          </a:r>
          <a:r>
            <a:rPr lang="en-US" sz="1400" b="1" i="1" kern="1200" dirty="0"/>
            <a:t>Task Force</a:t>
          </a:r>
          <a:r>
            <a:rPr lang="en-US" sz="1400" b="1" kern="1200" dirty="0"/>
            <a:t>) </a:t>
          </a:r>
          <a:endParaRPr lang="en-US" sz="1400" kern="1200" dirty="0"/>
        </a:p>
      </dsp:txBody>
      <dsp:txXfrm>
        <a:off x="16392" y="45296"/>
        <a:ext cx="6378945" cy="303006"/>
      </dsp:txXfrm>
    </dsp:sp>
    <dsp:sp modelId="{9DC30CB3-5443-4E4F-8798-717384E476F7}">
      <dsp:nvSpPr>
        <dsp:cNvPr id="0" name=""/>
        <dsp:cNvSpPr/>
      </dsp:nvSpPr>
      <dsp:spPr>
        <a:xfrm>
          <a:off x="0" y="364694"/>
          <a:ext cx="6411729" cy="5071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/>
            <a:t>Pimpinan</a:t>
          </a:r>
          <a:r>
            <a:rPr lang="en-US" sz="1100" kern="1200" dirty="0"/>
            <a:t> </a:t>
          </a:r>
          <a:r>
            <a:rPr lang="en-US" sz="1100" kern="1200" dirty="0" err="1"/>
            <a:t>institusi</a:t>
          </a:r>
          <a:r>
            <a:rPr lang="en-US" sz="1100" kern="1200" dirty="0"/>
            <a:t> </a:t>
          </a:r>
          <a:r>
            <a:rPr lang="en-US" sz="1100" kern="1200" dirty="0" err="1"/>
            <a:t>menetapkan</a:t>
          </a:r>
          <a:r>
            <a:rPr lang="en-US" sz="1100" kern="1200" dirty="0"/>
            <a:t> </a:t>
          </a:r>
          <a:r>
            <a:rPr lang="en-US" sz="1100" kern="1200" dirty="0" err="1"/>
            <a:t>tim</a:t>
          </a:r>
          <a:r>
            <a:rPr lang="en-US" sz="1100" kern="1200" dirty="0"/>
            <a:t> </a:t>
          </a:r>
          <a:r>
            <a:rPr lang="en-US" sz="1100" kern="1200" dirty="0" err="1"/>
            <a:t>penyusun</a:t>
          </a:r>
          <a:r>
            <a:rPr lang="en-US" sz="1100" kern="1200" dirty="0"/>
            <a:t> LED (LKPT </a:t>
          </a:r>
          <a:r>
            <a:rPr lang="en-US" sz="1100" kern="1200" dirty="0" err="1"/>
            <a:t>bagian</a:t>
          </a:r>
          <a:r>
            <a:rPr lang="en-US" sz="1100" kern="1200" dirty="0"/>
            <a:t> </a:t>
          </a:r>
          <a:r>
            <a:rPr lang="en-US" sz="1100" kern="1200" dirty="0" err="1"/>
            <a:t>tidak</a:t>
          </a:r>
          <a:r>
            <a:rPr lang="en-US" sz="1100" kern="1200" dirty="0"/>
            <a:t> </a:t>
          </a:r>
          <a:r>
            <a:rPr lang="en-US" sz="1100" kern="1200" dirty="0" err="1"/>
            <a:t>terpisahkan</a:t>
          </a:r>
          <a:r>
            <a:rPr lang="en-US" sz="1100" kern="1200" dirty="0"/>
            <a:t>) yang </a:t>
          </a:r>
          <a:r>
            <a:rPr lang="en-US" sz="1100" kern="1200" dirty="0" err="1"/>
            <a:t>merupakan</a:t>
          </a:r>
          <a:r>
            <a:rPr lang="en-US" sz="1100" kern="1200" dirty="0"/>
            <a:t> orang yang </a:t>
          </a:r>
          <a:r>
            <a:rPr lang="en-US" sz="1100" kern="1200" dirty="0" err="1"/>
            <a:t>memahami</a:t>
          </a:r>
          <a:r>
            <a:rPr lang="en-US" sz="1100" kern="1200" dirty="0"/>
            <a:t> </a:t>
          </a:r>
          <a:r>
            <a:rPr lang="en-US" sz="1100" kern="1200" dirty="0" err="1"/>
            <a:t>manajemen</a:t>
          </a:r>
          <a:r>
            <a:rPr lang="en-US" sz="1100" kern="1200" dirty="0"/>
            <a:t> PT </a:t>
          </a:r>
          <a:r>
            <a:rPr lang="en-US" sz="1100" kern="1200" dirty="0" err="1"/>
            <a:t>melalui</a:t>
          </a:r>
          <a:r>
            <a:rPr lang="en-US" sz="1100" kern="1200" dirty="0"/>
            <a:t> </a:t>
          </a:r>
          <a:r>
            <a:rPr lang="en-US" sz="1100" kern="1200" dirty="0" err="1"/>
            <a:t>keputusan</a:t>
          </a:r>
          <a:r>
            <a:rPr lang="en-US" sz="1100" kern="1200" dirty="0"/>
            <a:t> yang legal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disertai</a:t>
          </a:r>
          <a:r>
            <a:rPr lang="en-US" sz="1100" kern="1200" dirty="0"/>
            <a:t> </a:t>
          </a:r>
          <a:r>
            <a:rPr lang="en-US" sz="1100" kern="1200" dirty="0" err="1"/>
            <a:t>dengan</a:t>
          </a:r>
          <a:r>
            <a:rPr lang="en-US" sz="1100" kern="1200" dirty="0"/>
            <a:t> </a:t>
          </a:r>
          <a:r>
            <a:rPr lang="en-US" sz="1100" kern="1200" dirty="0" err="1"/>
            <a:t>tugas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tanggungjawabnya</a:t>
          </a:r>
          <a:r>
            <a:rPr lang="en-US" sz="1100" kern="1200" dirty="0"/>
            <a:t>. </a:t>
          </a:r>
          <a:endParaRPr lang="en-US" sz="1100" b="0" kern="1200" dirty="0"/>
        </a:p>
      </dsp:txBody>
      <dsp:txXfrm>
        <a:off x="0" y="364694"/>
        <a:ext cx="6411729" cy="507150"/>
      </dsp:txXfrm>
    </dsp:sp>
    <dsp:sp modelId="{BB10665E-3681-48AF-8D13-2B8A0C41A91D}">
      <dsp:nvSpPr>
        <dsp:cNvPr id="0" name=""/>
        <dsp:cNvSpPr/>
      </dsp:nvSpPr>
      <dsp:spPr>
        <a:xfrm>
          <a:off x="0" y="871844"/>
          <a:ext cx="6411729" cy="335790"/>
        </a:xfrm>
        <a:prstGeom prst="roundRect">
          <a:avLst/>
        </a:prstGeom>
        <a:solidFill>
          <a:schemeClr val="accent5">
            <a:hueOff val="-1225557"/>
            <a:satOff val="-1705"/>
            <a:lumOff val="-65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Penyusunan</a:t>
          </a:r>
          <a:r>
            <a:rPr lang="en-US" sz="1400" b="1" kern="1200" dirty="0"/>
            <a:t> </a:t>
          </a:r>
          <a:r>
            <a:rPr lang="en-US" sz="1400" b="1" kern="1200" dirty="0" err="1"/>
            <a:t>Jadwal</a:t>
          </a:r>
          <a:r>
            <a:rPr lang="en-US" sz="1400" b="1" kern="1200" dirty="0"/>
            <a:t> </a:t>
          </a:r>
          <a:r>
            <a:rPr lang="en-US" sz="1400" b="1" kern="1200" dirty="0" err="1"/>
            <a:t>Kerja</a:t>
          </a:r>
          <a:r>
            <a:rPr lang="en-US" sz="1400" b="1" kern="1200" dirty="0"/>
            <a:t> Tim </a:t>
          </a:r>
          <a:endParaRPr lang="en-US" sz="1400" kern="1200" dirty="0"/>
        </a:p>
      </dsp:txBody>
      <dsp:txXfrm>
        <a:off x="16392" y="888236"/>
        <a:ext cx="6378945" cy="303006"/>
      </dsp:txXfrm>
    </dsp:sp>
    <dsp:sp modelId="{B743F4D8-190D-4A42-998B-34D5037B107C}">
      <dsp:nvSpPr>
        <dsp:cNvPr id="0" name=""/>
        <dsp:cNvSpPr/>
      </dsp:nvSpPr>
      <dsp:spPr>
        <a:xfrm>
          <a:off x="0" y="1207635"/>
          <a:ext cx="6411729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/>
            <a:t>Jadwal</a:t>
          </a:r>
          <a:r>
            <a:rPr lang="en-US" sz="1100" kern="1200" dirty="0"/>
            <a:t> </a:t>
          </a:r>
          <a:r>
            <a:rPr lang="en-US" sz="1100" kern="1200" dirty="0" err="1"/>
            <a:t>kerja</a:t>
          </a:r>
          <a:r>
            <a:rPr lang="en-US" sz="1100" kern="1200" dirty="0"/>
            <a:t> yang </a:t>
          </a:r>
          <a:r>
            <a:rPr lang="en-US" sz="1100" kern="1200" dirty="0" err="1"/>
            <a:t>dihitung</a:t>
          </a:r>
          <a:r>
            <a:rPr lang="en-US" sz="1100" kern="1200" dirty="0"/>
            <a:t> </a:t>
          </a:r>
          <a:r>
            <a:rPr lang="en-US" sz="1100" kern="1200" dirty="0" err="1"/>
            <a:t>mundur</a:t>
          </a:r>
          <a:r>
            <a:rPr lang="en-US" sz="1100" kern="1200" dirty="0"/>
            <a:t> </a:t>
          </a:r>
          <a:r>
            <a:rPr lang="en-US" sz="1100" kern="1200" dirty="0" err="1"/>
            <a:t>dari</a:t>
          </a:r>
          <a:r>
            <a:rPr lang="en-US" sz="1100" kern="1200" dirty="0"/>
            <a:t> </a:t>
          </a:r>
          <a:r>
            <a:rPr lang="en-US" sz="1100" kern="1200" dirty="0" err="1"/>
            <a:t>batas</a:t>
          </a:r>
          <a:r>
            <a:rPr lang="en-US" sz="1100" kern="1200" dirty="0"/>
            <a:t> </a:t>
          </a:r>
          <a:r>
            <a:rPr lang="en-US" sz="1100" kern="1200" dirty="0" err="1"/>
            <a:t>waktu</a:t>
          </a:r>
          <a:r>
            <a:rPr lang="en-US" sz="1100" kern="1200" dirty="0"/>
            <a:t> </a:t>
          </a:r>
          <a:r>
            <a:rPr lang="en-US" sz="1100" kern="1200" dirty="0" err="1"/>
            <a:t>penyerahan</a:t>
          </a:r>
          <a:r>
            <a:rPr lang="en-US" sz="1100" kern="1200" dirty="0"/>
            <a:t> </a:t>
          </a:r>
          <a:r>
            <a:rPr lang="en-US" sz="1100" kern="1200" dirty="0" err="1"/>
            <a:t>laporan</a:t>
          </a:r>
          <a:r>
            <a:rPr lang="en-US" sz="1100" kern="1200" dirty="0"/>
            <a:t> </a:t>
          </a:r>
          <a:r>
            <a:rPr lang="en-US" sz="1100" kern="1200" dirty="0" err="1"/>
            <a:t>evaluasi</a:t>
          </a:r>
          <a:r>
            <a:rPr lang="en-US" sz="1100" kern="1200" dirty="0"/>
            <a:t> </a:t>
          </a:r>
          <a:r>
            <a:rPr lang="en-US" sz="1100" kern="1200" dirty="0" err="1"/>
            <a:t>diri</a:t>
          </a:r>
          <a:r>
            <a:rPr lang="en-US" sz="1100" kern="1200" dirty="0"/>
            <a:t> </a:t>
          </a:r>
          <a:r>
            <a:rPr lang="en-US" sz="1100" kern="1200" dirty="0" err="1"/>
            <a:t>sebagai</a:t>
          </a:r>
          <a:r>
            <a:rPr lang="en-US" sz="1100" kern="1200" dirty="0"/>
            <a:t> </a:t>
          </a:r>
          <a:r>
            <a:rPr lang="en-US" sz="1100" kern="1200" dirty="0" err="1"/>
            <a:t>bagian</a:t>
          </a:r>
          <a:r>
            <a:rPr lang="en-US" sz="1100" kern="1200" dirty="0"/>
            <a:t> </a:t>
          </a:r>
          <a:r>
            <a:rPr lang="en-US" sz="1100" kern="1200" dirty="0" err="1"/>
            <a:t>dari</a:t>
          </a:r>
          <a:r>
            <a:rPr lang="en-US" sz="1100" kern="1200" dirty="0"/>
            <a:t> </a:t>
          </a:r>
          <a:r>
            <a:rPr lang="en-US" sz="1100" kern="1200" dirty="0" err="1"/>
            <a:t>dokumen</a:t>
          </a:r>
          <a:r>
            <a:rPr lang="en-US" sz="1100" kern="1200" dirty="0"/>
            <a:t> </a:t>
          </a:r>
          <a:r>
            <a:rPr lang="en-US" sz="1100" kern="1200" dirty="0" err="1"/>
            <a:t>usulan</a:t>
          </a:r>
          <a:r>
            <a:rPr lang="en-US" sz="1100" kern="1200" dirty="0"/>
            <a:t> </a:t>
          </a:r>
          <a:r>
            <a:rPr lang="en-US" sz="1100" kern="1200" dirty="0" err="1"/>
            <a:t>akreditasi</a:t>
          </a:r>
          <a:r>
            <a:rPr lang="en-US" sz="1100" kern="1200" dirty="0"/>
            <a:t>.</a:t>
          </a:r>
        </a:p>
      </dsp:txBody>
      <dsp:txXfrm>
        <a:off x="0" y="1207635"/>
        <a:ext cx="6411729" cy="347760"/>
      </dsp:txXfrm>
    </dsp:sp>
    <dsp:sp modelId="{0C6250E1-16C7-4468-9673-D02DD1169685}">
      <dsp:nvSpPr>
        <dsp:cNvPr id="0" name=""/>
        <dsp:cNvSpPr/>
      </dsp:nvSpPr>
      <dsp:spPr>
        <a:xfrm>
          <a:off x="0" y="1555395"/>
          <a:ext cx="6411729" cy="335790"/>
        </a:xfrm>
        <a:prstGeom prst="roundRect">
          <a:avLst/>
        </a:prstGeom>
        <a:solidFill>
          <a:schemeClr val="accent5">
            <a:hueOff val="-2451115"/>
            <a:satOff val="-3409"/>
            <a:lumOff val="-130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Pembagian</a:t>
          </a:r>
          <a:r>
            <a:rPr lang="en-US" sz="1400" b="1" kern="1200" dirty="0"/>
            <a:t> </a:t>
          </a:r>
          <a:r>
            <a:rPr lang="en-US" sz="1400" b="1" kern="1200" dirty="0" err="1"/>
            <a:t>Kerja</a:t>
          </a:r>
          <a:endParaRPr lang="en-US" sz="1400" kern="1200" dirty="0"/>
        </a:p>
      </dsp:txBody>
      <dsp:txXfrm>
        <a:off x="16392" y="1571787"/>
        <a:ext cx="6378945" cy="303006"/>
      </dsp:txXfrm>
    </dsp:sp>
    <dsp:sp modelId="{7438BCAD-2F7D-41A1-8E95-AE8439AF2BF6}">
      <dsp:nvSpPr>
        <dsp:cNvPr id="0" name=""/>
        <dsp:cNvSpPr/>
      </dsp:nvSpPr>
      <dsp:spPr>
        <a:xfrm>
          <a:off x="0" y="1891185"/>
          <a:ext cx="6411729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/>
            <a:t>Mengingat</a:t>
          </a:r>
          <a:r>
            <a:rPr lang="en-US" sz="1100" kern="1200" dirty="0"/>
            <a:t> </a:t>
          </a:r>
          <a:r>
            <a:rPr lang="en-US" sz="1100" kern="1200" dirty="0" err="1"/>
            <a:t>beban</a:t>
          </a:r>
          <a:r>
            <a:rPr lang="en-US" sz="1100" kern="1200" dirty="0"/>
            <a:t> </a:t>
          </a:r>
          <a:r>
            <a:rPr lang="en-US" sz="1100" kern="1200" dirty="0" err="1"/>
            <a:t>kerja</a:t>
          </a:r>
          <a:r>
            <a:rPr lang="en-US" sz="1100" kern="1200" dirty="0"/>
            <a:t> </a:t>
          </a:r>
          <a:r>
            <a:rPr lang="en-US" sz="1100" kern="1200" dirty="0" err="1"/>
            <a:t>tim</a:t>
          </a:r>
          <a:r>
            <a:rPr lang="en-US" sz="1100" kern="1200" dirty="0"/>
            <a:t> yang </a:t>
          </a:r>
          <a:r>
            <a:rPr lang="en-US" sz="1100" kern="1200" dirty="0" err="1"/>
            <a:t>cukup</a:t>
          </a:r>
          <a:r>
            <a:rPr lang="en-US" sz="1100" kern="1200" dirty="0"/>
            <a:t> </a:t>
          </a:r>
          <a:r>
            <a:rPr lang="en-US" sz="1100" kern="1200" dirty="0" err="1"/>
            <a:t>berat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waktu</a:t>
          </a:r>
          <a:r>
            <a:rPr lang="en-US" sz="1100" kern="1200" dirty="0"/>
            <a:t> </a:t>
          </a:r>
          <a:r>
            <a:rPr lang="en-US" sz="1100" kern="1200" dirty="0" err="1"/>
            <a:t>pembuatan</a:t>
          </a:r>
          <a:r>
            <a:rPr lang="en-US" sz="1100" kern="1200" dirty="0"/>
            <a:t> </a:t>
          </a:r>
          <a:r>
            <a:rPr lang="en-US" sz="1100" kern="1200" dirty="0" err="1"/>
            <a:t>laporan</a:t>
          </a:r>
          <a:r>
            <a:rPr lang="en-US" sz="1100" kern="1200" dirty="0"/>
            <a:t> yang </a:t>
          </a:r>
          <a:r>
            <a:rPr lang="en-US" sz="1100" kern="1200" dirty="0" err="1"/>
            <a:t>umumnya</a:t>
          </a:r>
          <a:r>
            <a:rPr lang="en-US" sz="1100" kern="1200" dirty="0"/>
            <a:t> </a:t>
          </a:r>
          <a:r>
            <a:rPr lang="en-US" sz="1100" kern="1200" dirty="0" err="1"/>
            <a:t>terbatas</a:t>
          </a:r>
          <a:r>
            <a:rPr lang="en-US" sz="1100" kern="1200" dirty="0"/>
            <a:t>, </a:t>
          </a:r>
          <a:r>
            <a:rPr lang="en-US" sz="1100" kern="1200" dirty="0" err="1"/>
            <a:t>maka</a:t>
          </a:r>
          <a:r>
            <a:rPr lang="en-US" sz="1100" kern="1200" dirty="0"/>
            <a:t> </a:t>
          </a:r>
          <a:r>
            <a:rPr lang="en-US" sz="1100" kern="1200" dirty="0" err="1"/>
            <a:t>perlu</a:t>
          </a:r>
          <a:r>
            <a:rPr lang="en-US" sz="1100" kern="1200" dirty="0"/>
            <a:t> </a:t>
          </a:r>
          <a:r>
            <a:rPr lang="en-US" sz="1100" kern="1200" dirty="0" err="1"/>
            <a:t>dilakukan</a:t>
          </a:r>
          <a:r>
            <a:rPr lang="en-US" sz="1100" kern="1200" dirty="0"/>
            <a:t> </a:t>
          </a:r>
          <a:r>
            <a:rPr lang="en-US" sz="1100" kern="1200" dirty="0" err="1"/>
            <a:t>pembagian</a:t>
          </a:r>
          <a:r>
            <a:rPr lang="en-US" sz="1100" kern="1200" dirty="0"/>
            <a:t> </a:t>
          </a:r>
          <a:r>
            <a:rPr lang="en-US" sz="1100" kern="1200" dirty="0" err="1"/>
            <a:t>pekerjaan</a:t>
          </a:r>
          <a:r>
            <a:rPr lang="en-US" sz="1100" kern="1200" dirty="0"/>
            <a:t> yang </a:t>
          </a:r>
          <a:r>
            <a:rPr lang="en-US" sz="1100" kern="1200" dirty="0" err="1"/>
            <a:t>jelas</a:t>
          </a:r>
          <a:r>
            <a:rPr lang="en-US" sz="1100" kern="1200" dirty="0"/>
            <a:t>.</a:t>
          </a:r>
        </a:p>
      </dsp:txBody>
      <dsp:txXfrm>
        <a:off x="0" y="1891185"/>
        <a:ext cx="6411729" cy="347760"/>
      </dsp:txXfrm>
    </dsp:sp>
    <dsp:sp modelId="{D6978E3E-6F50-4722-857B-924D7D7BF191}">
      <dsp:nvSpPr>
        <dsp:cNvPr id="0" name=""/>
        <dsp:cNvSpPr/>
      </dsp:nvSpPr>
      <dsp:spPr>
        <a:xfrm>
          <a:off x="0" y="2238945"/>
          <a:ext cx="6411729" cy="335790"/>
        </a:xfrm>
        <a:prstGeom prst="roundRect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Pengumpulan</a:t>
          </a:r>
          <a:r>
            <a:rPr lang="en-US" sz="1400" b="1" kern="1200" dirty="0"/>
            <a:t> </a:t>
          </a:r>
          <a:r>
            <a:rPr lang="en-US" sz="1400" b="1" kern="1200" dirty="0" err="1"/>
            <a:t>dan</a:t>
          </a:r>
          <a:r>
            <a:rPr lang="en-US" sz="1400" b="1" kern="1200" dirty="0"/>
            <a:t> </a:t>
          </a:r>
          <a:r>
            <a:rPr lang="en-US" sz="1400" b="1" kern="1200" dirty="0" err="1"/>
            <a:t>Analisis</a:t>
          </a:r>
          <a:r>
            <a:rPr lang="en-US" sz="1400" b="1" kern="1200" dirty="0"/>
            <a:t> Data</a:t>
          </a:r>
          <a:endParaRPr lang="en-US" sz="1400" kern="1200" dirty="0"/>
        </a:p>
      </dsp:txBody>
      <dsp:txXfrm>
        <a:off x="16392" y="2255337"/>
        <a:ext cx="6378945" cy="303006"/>
      </dsp:txXfrm>
    </dsp:sp>
    <dsp:sp modelId="{F7AFCEDC-DACF-487F-B7ED-E0728F7D7B31}">
      <dsp:nvSpPr>
        <dsp:cNvPr id="0" name=""/>
        <dsp:cNvSpPr/>
      </dsp:nvSpPr>
      <dsp:spPr>
        <a:xfrm>
          <a:off x="0" y="2574735"/>
          <a:ext cx="6411729" cy="5071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/>
            <a:t>Pengumpulan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analisis</a:t>
          </a:r>
          <a:r>
            <a:rPr lang="en-US" sz="1100" kern="1200" dirty="0"/>
            <a:t> data </a:t>
          </a:r>
          <a:r>
            <a:rPr lang="en-US" sz="1100" kern="1200" dirty="0" err="1"/>
            <a:t>umumnya</a:t>
          </a:r>
          <a:r>
            <a:rPr lang="en-US" sz="1100" kern="1200" dirty="0"/>
            <a:t> </a:t>
          </a:r>
          <a:r>
            <a:rPr lang="en-US" sz="1100" kern="1200" dirty="0" err="1"/>
            <a:t>merupakan</a:t>
          </a:r>
          <a:r>
            <a:rPr lang="en-US" sz="1100" kern="1200" dirty="0"/>
            <a:t> proses yang </a:t>
          </a:r>
          <a:r>
            <a:rPr lang="en-US" sz="1100" kern="1200" dirty="0" err="1"/>
            <a:t>dilakukan</a:t>
          </a:r>
          <a:r>
            <a:rPr lang="en-US" sz="1100" kern="1200" dirty="0"/>
            <a:t> </a:t>
          </a:r>
          <a:r>
            <a:rPr lang="en-US" sz="1100" kern="1200" dirty="0" err="1"/>
            <a:t>secara</a:t>
          </a:r>
          <a:r>
            <a:rPr lang="en-US" sz="1100" kern="1200" dirty="0"/>
            <a:t> </a:t>
          </a:r>
          <a:r>
            <a:rPr lang="en-US" sz="1100" kern="1200" dirty="0" err="1"/>
            <a:t>berulang</a:t>
          </a:r>
          <a:r>
            <a:rPr lang="en-US" sz="1100" kern="1200" dirty="0"/>
            <a:t> (</a:t>
          </a:r>
          <a:r>
            <a:rPr lang="en-US" sz="1100" kern="1200" dirty="0" err="1"/>
            <a:t>iterasi</a:t>
          </a:r>
          <a:r>
            <a:rPr lang="en-US" sz="1100" kern="1200" dirty="0"/>
            <a:t>). Hal </a:t>
          </a:r>
          <a:r>
            <a:rPr lang="en-US" sz="1100" kern="1200" dirty="0" err="1"/>
            <a:t>ini</a:t>
          </a:r>
          <a:r>
            <a:rPr lang="en-US" sz="1100" kern="1200" dirty="0"/>
            <a:t> </a:t>
          </a:r>
          <a:r>
            <a:rPr lang="en-US" sz="1100" kern="1200" dirty="0" err="1"/>
            <a:t>terjadi</a:t>
          </a:r>
          <a:r>
            <a:rPr lang="en-US" sz="1100" kern="1200" dirty="0"/>
            <a:t>, </a:t>
          </a:r>
          <a:r>
            <a:rPr lang="en-US" sz="1100" kern="1200" dirty="0" err="1"/>
            <a:t>karena</a:t>
          </a:r>
          <a:r>
            <a:rPr lang="en-US" sz="1100" kern="1200" dirty="0"/>
            <a:t> </a:t>
          </a:r>
          <a:r>
            <a:rPr lang="en-US" sz="1100" kern="1200" dirty="0" err="1"/>
            <a:t>sering</a:t>
          </a:r>
          <a:r>
            <a:rPr lang="en-US" sz="1100" kern="1200" dirty="0"/>
            <a:t> </a:t>
          </a:r>
          <a:r>
            <a:rPr lang="en-US" sz="1100" kern="1200" dirty="0" err="1"/>
            <a:t>dijumpai</a:t>
          </a:r>
          <a:r>
            <a:rPr lang="en-US" sz="1100" kern="1200" dirty="0"/>
            <a:t> </a:t>
          </a:r>
          <a:r>
            <a:rPr lang="en-US" sz="1100" kern="1200" dirty="0" err="1"/>
            <a:t>adanya</a:t>
          </a:r>
          <a:r>
            <a:rPr lang="en-US" sz="1100" kern="1200" dirty="0"/>
            <a:t> </a:t>
          </a:r>
          <a:r>
            <a:rPr lang="en-US" sz="1100" kern="1200" dirty="0" err="1"/>
            <a:t>kebutuhan</a:t>
          </a:r>
          <a:r>
            <a:rPr lang="en-US" sz="1100" kern="1200" dirty="0"/>
            <a:t> data </a:t>
          </a:r>
          <a:r>
            <a:rPr lang="en-US" sz="1100" kern="1200" dirty="0" err="1"/>
            <a:t>baru</a:t>
          </a:r>
          <a:r>
            <a:rPr lang="en-US" sz="1100" kern="1200" dirty="0"/>
            <a:t> </a:t>
          </a:r>
          <a:r>
            <a:rPr lang="en-US" sz="1100" kern="1200" dirty="0" err="1"/>
            <a:t>untuk</a:t>
          </a:r>
          <a:r>
            <a:rPr lang="en-US" sz="1100" kern="1200" dirty="0"/>
            <a:t> </a:t>
          </a:r>
          <a:r>
            <a:rPr lang="en-US" sz="1100" kern="1200" dirty="0" err="1"/>
            <a:t>dapat</a:t>
          </a:r>
          <a:r>
            <a:rPr lang="en-US" sz="1100" kern="1200" dirty="0"/>
            <a:t> </a:t>
          </a:r>
          <a:r>
            <a:rPr lang="en-US" sz="1100" kern="1200" dirty="0" err="1"/>
            <a:t>mendukung</a:t>
          </a:r>
          <a:r>
            <a:rPr lang="en-US" sz="1100" kern="1200" dirty="0"/>
            <a:t> </a:t>
          </a:r>
          <a:r>
            <a:rPr lang="en-US" sz="1100" kern="1200" dirty="0" err="1"/>
            <a:t>pengambilan</a:t>
          </a:r>
          <a:r>
            <a:rPr lang="en-US" sz="1100" kern="1200" dirty="0"/>
            <a:t> </a:t>
          </a:r>
          <a:r>
            <a:rPr lang="en-US" sz="1100" kern="1200" dirty="0" err="1"/>
            <a:t>kesimpulan</a:t>
          </a:r>
          <a:r>
            <a:rPr lang="en-US" sz="1100" kern="1200" dirty="0"/>
            <a:t> yang </a:t>
          </a:r>
          <a:r>
            <a:rPr lang="en-US" sz="1100" kern="1200" dirty="0" err="1"/>
            <a:t>logis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benar</a:t>
          </a:r>
          <a:r>
            <a:rPr lang="en-US" sz="1100" kern="1200" dirty="0"/>
            <a:t>.</a:t>
          </a:r>
        </a:p>
      </dsp:txBody>
      <dsp:txXfrm>
        <a:off x="0" y="2574735"/>
        <a:ext cx="6411729" cy="507150"/>
      </dsp:txXfrm>
    </dsp:sp>
    <dsp:sp modelId="{2DEDA631-A163-4BBA-9953-02E40868F95B}">
      <dsp:nvSpPr>
        <dsp:cNvPr id="0" name=""/>
        <dsp:cNvSpPr/>
      </dsp:nvSpPr>
      <dsp:spPr>
        <a:xfrm>
          <a:off x="0" y="3070996"/>
          <a:ext cx="6411729" cy="335790"/>
        </a:xfrm>
        <a:prstGeom prst="roundRect">
          <a:avLst/>
        </a:prstGeom>
        <a:solidFill>
          <a:schemeClr val="accent5">
            <a:hueOff val="-4902230"/>
            <a:satOff val="-6819"/>
            <a:lumOff val="-261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Penulisan</a:t>
          </a:r>
          <a:r>
            <a:rPr lang="en-US" sz="1400" b="1" kern="1200" dirty="0"/>
            <a:t> LED</a:t>
          </a:r>
          <a:endParaRPr lang="en-US" sz="1400" kern="1200" dirty="0"/>
        </a:p>
      </dsp:txBody>
      <dsp:txXfrm>
        <a:off x="16392" y="3087388"/>
        <a:ext cx="6378945" cy="303006"/>
      </dsp:txXfrm>
    </dsp:sp>
    <dsp:sp modelId="{A730551C-AD14-47EA-8567-2FF41910E193}">
      <dsp:nvSpPr>
        <dsp:cNvPr id="0" name=""/>
        <dsp:cNvSpPr/>
      </dsp:nvSpPr>
      <dsp:spPr>
        <a:xfrm>
          <a:off x="0" y="3417675"/>
          <a:ext cx="6411729" cy="5071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/>
            <a:t>LED </a:t>
          </a:r>
          <a:r>
            <a:rPr lang="en-US" sz="1100" kern="1200" dirty="0" err="1"/>
            <a:t>harus</a:t>
          </a:r>
          <a:r>
            <a:rPr lang="en-US" sz="1100" kern="1200" dirty="0"/>
            <a:t> </a:t>
          </a:r>
          <a:r>
            <a:rPr lang="en-US" sz="1100" kern="1200" dirty="0" err="1"/>
            <a:t>gayut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terlihat</a:t>
          </a:r>
          <a:r>
            <a:rPr lang="en-US" sz="1100" kern="1200" dirty="0"/>
            <a:t> </a:t>
          </a:r>
          <a:r>
            <a:rPr lang="en-US" sz="1100" kern="1200" dirty="0" err="1"/>
            <a:t>benang</a:t>
          </a:r>
          <a:r>
            <a:rPr lang="en-US" sz="1100" kern="1200" dirty="0"/>
            <a:t> </a:t>
          </a:r>
          <a:r>
            <a:rPr lang="en-US" sz="1100" kern="1200" dirty="0" err="1"/>
            <a:t>merahnya</a:t>
          </a:r>
          <a:r>
            <a:rPr lang="en-US" sz="1100" kern="1200" dirty="0"/>
            <a:t>, </a:t>
          </a:r>
          <a:r>
            <a:rPr lang="en-US" sz="1100" kern="1200" dirty="0" err="1"/>
            <a:t>penulisan</a:t>
          </a:r>
          <a:r>
            <a:rPr lang="en-US" sz="1100" kern="1200" dirty="0"/>
            <a:t> LED </a:t>
          </a:r>
          <a:r>
            <a:rPr lang="en-US" sz="1100" kern="1200" dirty="0" err="1"/>
            <a:t>seyogyanya</a:t>
          </a:r>
          <a:r>
            <a:rPr lang="en-US" sz="1100" kern="1200" dirty="0"/>
            <a:t> </a:t>
          </a:r>
          <a:r>
            <a:rPr lang="en-US" sz="1100" kern="1200" dirty="0" err="1"/>
            <a:t>tidak</a:t>
          </a:r>
          <a:r>
            <a:rPr lang="en-US" sz="1100" kern="1200" dirty="0"/>
            <a:t> </a:t>
          </a:r>
          <a:r>
            <a:rPr lang="en-US" sz="1100" kern="1200" dirty="0" err="1"/>
            <a:t>dilakukan</a:t>
          </a:r>
          <a:r>
            <a:rPr lang="en-US" sz="1100" kern="1200" dirty="0"/>
            <a:t> </a:t>
          </a:r>
          <a:r>
            <a:rPr lang="en-US" sz="1100" kern="1200" dirty="0" err="1"/>
            <a:t>oleh</a:t>
          </a:r>
          <a:r>
            <a:rPr lang="en-US" sz="1100" kern="1200" dirty="0"/>
            <a:t> orang yang </a:t>
          </a:r>
          <a:r>
            <a:rPr lang="en-US" sz="1100" kern="1200" dirty="0" err="1"/>
            <a:t>berbeda</a:t>
          </a:r>
          <a:r>
            <a:rPr lang="en-US" sz="1100" kern="1200" dirty="0"/>
            <a:t> </a:t>
          </a:r>
          <a:r>
            <a:rPr lang="en-US" sz="1100" kern="1200" dirty="0" err="1"/>
            <a:t>untuk</a:t>
          </a:r>
          <a:r>
            <a:rPr lang="en-US" sz="1100" kern="1200" dirty="0"/>
            <a:t> </a:t>
          </a:r>
          <a:r>
            <a:rPr lang="en-US" sz="1100" kern="1200" dirty="0" err="1"/>
            <a:t>setiap</a:t>
          </a:r>
          <a:r>
            <a:rPr lang="en-US" sz="1100" kern="1200" dirty="0"/>
            <a:t> </a:t>
          </a:r>
          <a:r>
            <a:rPr lang="en-US" sz="1100" kern="1200" dirty="0" err="1"/>
            <a:t>bagian</a:t>
          </a:r>
          <a:r>
            <a:rPr lang="en-US" sz="1100" kern="1200" dirty="0"/>
            <a:t>, </a:t>
          </a:r>
          <a:r>
            <a:rPr lang="en-US" sz="1100" kern="1200" dirty="0" err="1"/>
            <a:t>perlu</a:t>
          </a:r>
          <a:r>
            <a:rPr lang="en-US" sz="1100" kern="1200" dirty="0"/>
            <a:t> </a:t>
          </a:r>
          <a:r>
            <a:rPr lang="en-US" sz="1100" kern="1200" dirty="0" err="1"/>
            <a:t>ditunjuk</a:t>
          </a:r>
          <a:r>
            <a:rPr lang="en-US" sz="1100" kern="1200" dirty="0"/>
            <a:t> </a:t>
          </a:r>
          <a:r>
            <a:rPr lang="en-US" sz="1100" kern="1200" dirty="0" err="1"/>
            <a:t>satu</a:t>
          </a:r>
          <a:r>
            <a:rPr lang="en-US" sz="1100" kern="1200" dirty="0"/>
            <a:t> </a:t>
          </a:r>
          <a:r>
            <a:rPr lang="en-US" sz="1100" kern="1200" dirty="0" err="1"/>
            <a:t>atau</a:t>
          </a:r>
          <a:r>
            <a:rPr lang="en-US" sz="1100" kern="1200" dirty="0"/>
            <a:t> </a:t>
          </a:r>
          <a:r>
            <a:rPr lang="en-US" sz="1100" kern="1200" dirty="0" err="1"/>
            <a:t>lebih</a:t>
          </a:r>
          <a:r>
            <a:rPr lang="en-US" sz="1100" kern="1200" dirty="0"/>
            <a:t> </a:t>
          </a:r>
          <a:r>
            <a:rPr lang="en-US" sz="1100" kern="1200" dirty="0" err="1"/>
            <a:t>anggota</a:t>
          </a:r>
          <a:r>
            <a:rPr lang="en-US" sz="1100" kern="1200" dirty="0"/>
            <a:t> </a:t>
          </a:r>
          <a:r>
            <a:rPr lang="en-US" sz="1100" kern="1200" dirty="0" err="1"/>
            <a:t>tim</a:t>
          </a:r>
          <a:r>
            <a:rPr lang="en-US" sz="1100" kern="1200" dirty="0"/>
            <a:t> yang </a:t>
          </a:r>
          <a:r>
            <a:rPr lang="en-US" sz="1100" kern="1200" dirty="0" err="1"/>
            <a:t>bertugas</a:t>
          </a:r>
          <a:r>
            <a:rPr lang="en-US" sz="1100" kern="1200" dirty="0"/>
            <a:t> </a:t>
          </a:r>
          <a:r>
            <a:rPr lang="en-US" sz="1100" kern="1200" dirty="0" err="1"/>
            <a:t>sebagai</a:t>
          </a:r>
          <a:r>
            <a:rPr lang="en-US" sz="1100" kern="1200" dirty="0"/>
            <a:t> </a:t>
          </a:r>
          <a:r>
            <a:rPr lang="en-US" sz="1100" b="1" i="1" kern="1200" dirty="0"/>
            <a:t>proof reader</a:t>
          </a:r>
          <a:r>
            <a:rPr lang="en-US" sz="1100" kern="1200" dirty="0"/>
            <a:t> </a:t>
          </a:r>
          <a:r>
            <a:rPr lang="en-US" sz="1100" kern="1200" dirty="0" err="1"/>
            <a:t>materi</a:t>
          </a:r>
          <a:r>
            <a:rPr lang="en-US" sz="1100" kern="1200" dirty="0"/>
            <a:t> yang </a:t>
          </a:r>
          <a:r>
            <a:rPr lang="en-US" sz="1100" kern="1200" dirty="0" err="1"/>
            <a:t>telah</a:t>
          </a:r>
          <a:r>
            <a:rPr lang="en-US" sz="1100" kern="1200" dirty="0"/>
            <a:t> </a:t>
          </a:r>
          <a:r>
            <a:rPr lang="en-US" sz="1100" kern="1200" dirty="0" err="1"/>
            <a:t>ditulis</a:t>
          </a:r>
          <a:r>
            <a:rPr lang="en-US" sz="1100" kern="1200" dirty="0"/>
            <a:t> </a:t>
          </a:r>
          <a:r>
            <a:rPr lang="en-US" sz="1100" kern="1200" dirty="0" err="1"/>
            <a:t>tersebut</a:t>
          </a:r>
          <a:r>
            <a:rPr lang="en-US" sz="1100" kern="1200" dirty="0"/>
            <a:t> </a:t>
          </a:r>
          <a:r>
            <a:rPr lang="en-US" sz="1100" kern="1200" dirty="0" err="1"/>
            <a:t>serta</a:t>
          </a:r>
          <a:r>
            <a:rPr lang="en-US" sz="1100" kern="1200" dirty="0"/>
            <a:t> draft </a:t>
          </a:r>
          <a:r>
            <a:rPr lang="en-US" sz="1100" kern="1200" dirty="0" err="1"/>
            <a:t>akhir</a:t>
          </a:r>
          <a:r>
            <a:rPr lang="en-US" sz="1100" kern="1200" dirty="0"/>
            <a:t> LED </a:t>
          </a:r>
          <a:r>
            <a:rPr lang="en-US" sz="1100" kern="1200" dirty="0" err="1"/>
            <a:t>harus</a:t>
          </a:r>
          <a:r>
            <a:rPr lang="en-US" sz="1100" kern="1200" dirty="0"/>
            <a:t> </a:t>
          </a:r>
          <a:r>
            <a:rPr lang="en-US" sz="1100" kern="1200" dirty="0" err="1"/>
            <a:t>direview</a:t>
          </a:r>
          <a:r>
            <a:rPr lang="en-US" sz="1100" kern="1200" dirty="0"/>
            <a:t> </a:t>
          </a:r>
          <a:r>
            <a:rPr lang="en-US" sz="1100" kern="1200" dirty="0" err="1"/>
            <a:t>oleh</a:t>
          </a:r>
          <a:r>
            <a:rPr lang="en-US" sz="1100" kern="1200" dirty="0"/>
            <a:t> </a:t>
          </a:r>
          <a:r>
            <a:rPr lang="en-US" sz="1100" kern="1200" dirty="0" err="1"/>
            <a:t>pimpinan</a:t>
          </a:r>
          <a:r>
            <a:rPr lang="en-US" sz="1100" kern="1200" dirty="0"/>
            <a:t>.</a:t>
          </a:r>
        </a:p>
      </dsp:txBody>
      <dsp:txXfrm>
        <a:off x="0" y="3417675"/>
        <a:ext cx="6411729" cy="507150"/>
      </dsp:txXfrm>
    </dsp:sp>
    <dsp:sp modelId="{D2D630EE-C109-4E93-BA07-03321C5EAE52}">
      <dsp:nvSpPr>
        <dsp:cNvPr id="0" name=""/>
        <dsp:cNvSpPr/>
      </dsp:nvSpPr>
      <dsp:spPr>
        <a:xfrm>
          <a:off x="0" y="3924825"/>
          <a:ext cx="6411729" cy="335790"/>
        </a:xfrm>
        <a:prstGeom prst="roundRect">
          <a:avLst/>
        </a:prstGeom>
        <a:solidFill>
          <a:schemeClr val="accent5">
            <a:hueOff val="-6127787"/>
            <a:satOff val="-8523"/>
            <a:lumOff val="-326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Sosialisasi</a:t>
          </a:r>
          <a:r>
            <a:rPr lang="en-US" sz="1400" b="1" kern="1200" dirty="0"/>
            <a:t> LED</a:t>
          </a:r>
          <a:endParaRPr lang="en-US" sz="1400" kern="1200" dirty="0"/>
        </a:p>
      </dsp:txBody>
      <dsp:txXfrm>
        <a:off x="16392" y="3941217"/>
        <a:ext cx="6378945" cy="303006"/>
      </dsp:txXfrm>
    </dsp:sp>
    <dsp:sp modelId="{23F3AF34-2715-49E5-9F52-529EF0CC3006}">
      <dsp:nvSpPr>
        <dsp:cNvPr id="0" name=""/>
        <dsp:cNvSpPr/>
      </dsp:nvSpPr>
      <dsp:spPr>
        <a:xfrm>
          <a:off x="0" y="4260615"/>
          <a:ext cx="6411729" cy="6520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/>
            <a:t>Disosialisasikan</a:t>
          </a:r>
          <a:r>
            <a:rPr lang="en-US" sz="1100" kern="1200" dirty="0"/>
            <a:t> </a:t>
          </a:r>
          <a:r>
            <a:rPr lang="en-US" sz="1100" kern="1200" dirty="0" err="1"/>
            <a:t>kembali</a:t>
          </a:r>
          <a:r>
            <a:rPr lang="en-US" sz="1100" kern="1200" dirty="0"/>
            <a:t> </a:t>
          </a:r>
          <a:r>
            <a:rPr lang="en-US" sz="1100" kern="1200" dirty="0" err="1"/>
            <a:t>pada</a:t>
          </a:r>
          <a:r>
            <a:rPr lang="en-US" sz="1100" kern="1200" dirty="0"/>
            <a:t> </a:t>
          </a:r>
          <a:r>
            <a:rPr lang="en-US" sz="1100" kern="1200" dirty="0" err="1"/>
            <a:t>semua</a:t>
          </a:r>
          <a:r>
            <a:rPr lang="en-US" sz="1100" kern="1200" dirty="0"/>
            <a:t> </a:t>
          </a:r>
          <a:r>
            <a:rPr lang="en-US" sz="1100" kern="1200" dirty="0" err="1"/>
            <a:t>pihak</a:t>
          </a:r>
          <a:r>
            <a:rPr lang="en-US" sz="1100" kern="1200" dirty="0"/>
            <a:t> </a:t>
          </a:r>
          <a:r>
            <a:rPr lang="en-US" sz="1100" kern="1200" dirty="0" err="1"/>
            <a:t>berkepentingan</a:t>
          </a:r>
          <a:r>
            <a:rPr lang="en-US" sz="1100" kern="1200" dirty="0"/>
            <a:t> (para </a:t>
          </a:r>
          <a:r>
            <a:rPr lang="en-US" sz="1100" kern="1200" dirty="0" err="1"/>
            <a:t>pemangku</a:t>
          </a:r>
          <a:r>
            <a:rPr lang="en-US" sz="1100" kern="1200" dirty="0"/>
            <a:t> </a:t>
          </a:r>
          <a:r>
            <a:rPr lang="en-US" sz="1100" kern="1200" dirty="0" err="1"/>
            <a:t>kepentingan</a:t>
          </a:r>
          <a:r>
            <a:rPr lang="en-US" sz="1100" kern="1200" dirty="0"/>
            <a:t>), </a:t>
          </a:r>
          <a:r>
            <a:rPr lang="en-US" sz="1100" kern="1200" dirty="0" err="1"/>
            <a:t>khususnya</a:t>
          </a:r>
          <a:r>
            <a:rPr lang="en-US" sz="1100" kern="1200" dirty="0"/>
            <a:t> </a:t>
          </a:r>
          <a:r>
            <a:rPr lang="en-US" sz="1100" kern="1200" dirty="0" err="1"/>
            <a:t>staf</a:t>
          </a:r>
          <a:r>
            <a:rPr lang="en-US" sz="1100" kern="1200" dirty="0"/>
            <a:t> </a:t>
          </a:r>
          <a:r>
            <a:rPr lang="en-US" sz="1100" kern="1200" dirty="0" err="1"/>
            <a:t>akademik</a:t>
          </a:r>
          <a:r>
            <a:rPr lang="en-US" sz="1100" kern="1200" dirty="0"/>
            <a:t>, </a:t>
          </a:r>
          <a:r>
            <a:rPr lang="en-US" sz="1100" kern="1200" dirty="0" err="1"/>
            <a:t>untuk</a:t>
          </a:r>
          <a:r>
            <a:rPr lang="en-US" sz="1100" kern="1200" dirty="0"/>
            <a:t> </a:t>
          </a:r>
          <a:r>
            <a:rPr lang="en-US" sz="1100" kern="1200" dirty="0" err="1"/>
            <a:t>mendapatkan</a:t>
          </a:r>
          <a:r>
            <a:rPr lang="en-US" sz="1100" kern="1200" dirty="0"/>
            <a:t> </a:t>
          </a:r>
          <a:r>
            <a:rPr lang="en-US" sz="1100" kern="1200" dirty="0" err="1"/>
            <a:t>masukan</a:t>
          </a:r>
          <a:r>
            <a:rPr lang="en-US" sz="1100" kern="1200" dirty="0"/>
            <a:t>. </a:t>
          </a:r>
          <a:r>
            <a:rPr lang="en-US" sz="1100" kern="1200" dirty="0" err="1"/>
            <a:t>Untuk</a:t>
          </a:r>
          <a:r>
            <a:rPr lang="en-US" sz="1100" kern="1200" dirty="0"/>
            <a:t> </a:t>
          </a:r>
          <a:r>
            <a:rPr lang="en-US" sz="1100" kern="1200" dirty="0" err="1"/>
            <a:t>penentuan</a:t>
          </a:r>
          <a:r>
            <a:rPr lang="en-US" sz="1100" kern="1200" dirty="0"/>
            <a:t> </a:t>
          </a:r>
          <a:r>
            <a:rPr lang="en-US" sz="1100" kern="1200" dirty="0" err="1"/>
            <a:t>indikator</a:t>
          </a:r>
          <a:r>
            <a:rPr lang="en-US" sz="1100" kern="1200" dirty="0"/>
            <a:t> </a:t>
          </a:r>
          <a:r>
            <a:rPr lang="en-US" sz="1100" kern="1200" dirty="0" err="1"/>
            <a:t>kinerja</a:t>
          </a:r>
          <a:r>
            <a:rPr lang="en-US" sz="1100" kern="1200" dirty="0"/>
            <a:t>, </a:t>
          </a:r>
          <a:r>
            <a:rPr lang="en-US" sz="1100" kern="1200" dirty="0" err="1"/>
            <a:t>sebaiknya</a:t>
          </a:r>
          <a:r>
            <a:rPr lang="en-US" sz="1100" kern="1200" dirty="0"/>
            <a:t> </a:t>
          </a:r>
          <a:r>
            <a:rPr lang="en-US" sz="1100" kern="1200" dirty="0" err="1"/>
            <a:t>dibicarakan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disepakati</a:t>
          </a:r>
          <a:r>
            <a:rPr lang="en-US" sz="1100" kern="1200" dirty="0"/>
            <a:t> </a:t>
          </a:r>
          <a:r>
            <a:rPr lang="en-US" sz="1100" kern="1200" dirty="0" err="1"/>
            <a:t>oleh</a:t>
          </a:r>
          <a:r>
            <a:rPr lang="en-US" sz="1100" kern="1200" dirty="0"/>
            <a:t> </a:t>
          </a:r>
          <a:r>
            <a:rPr lang="en-US" sz="1100" kern="1200" dirty="0" err="1"/>
            <a:t>semua</a:t>
          </a:r>
          <a:r>
            <a:rPr lang="en-US" sz="1100" kern="1200" dirty="0"/>
            <a:t> </a:t>
          </a:r>
          <a:r>
            <a:rPr lang="en-US" sz="1100" kern="1200" dirty="0" err="1"/>
            <a:t>pihak</a:t>
          </a:r>
          <a:r>
            <a:rPr lang="en-US" sz="1100" kern="1200" dirty="0"/>
            <a:t> yang </a:t>
          </a:r>
          <a:r>
            <a:rPr lang="en-US" sz="1100" kern="1200" dirty="0" err="1"/>
            <a:t>terkait</a:t>
          </a:r>
          <a:r>
            <a:rPr lang="en-US" sz="1100" kern="1200" dirty="0"/>
            <a:t> </a:t>
          </a:r>
          <a:r>
            <a:rPr lang="en-US" sz="1100" kern="1200" dirty="0" err="1"/>
            <a:t>dalam</a:t>
          </a:r>
          <a:r>
            <a:rPr lang="en-US" sz="1100" kern="1200" dirty="0"/>
            <a:t> </a:t>
          </a:r>
          <a:r>
            <a:rPr lang="en-US" sz="1100" kern="1200" dirty="0" err="1"/>
            <a:t>pelaksanaan</a:t>
          </a:r>
          <a:r>
            <a:rPr lang="en-US" sz="1100" kern="1200" dirty="0"/>
            <a:t> </a:t>
          </a:r>
          <a:r>
            <a:rPr lang="en-US" sz="1100" kern="1200" dirty="0" err="1"/>
            <a:t>implementasi</a:t>
          </a:r>
          <a:r>
            <a:rPr lang="en-US" sz="1100" kern="1200" dirty="0"/>
            <a:t> program yang </a:t>
          </a:r>
          <a:r>
            <a:rPr lang="en-US" sz="1100" kern="1200" dirty="0" err="1"/>
            <a:t>akan</a:t>
          </a:r>
          <a:r>
            <a:rPr lang="en-US" sz="1100" kern="1200" dirty="0"/>
            <a:t> </a:t>
          </a:r>
          <a:r>
            <a:rPr lang="en-US" sz="1100" kern="1200" dirty="0" err="1"/>
            <a:t>dilaksanakan</a:t>
          </a:r>
          <a:r>
            <a:rPr lang="en-US" sz="1100" kern="1200" dirty="0"/>
            <a:t>.</a:t>
          </a:r>
        </a:p>
      </dsp:txBody>
      <dsp:txXfrm>
        <a:off x="0" y="4260615"/>
        <a:ext cx="6411729" cy="652050"/>
      </dsp:txXfrm>
    </dsp:sp>
    <dsp:sp modelId="{3A0457DA-DDB8-4110-925B-CFA3955C25B0}">
      <dsp:nvSpPr>
        <dsp:cNvPr id="0" name=""/>
        <dsp:cNvSpPr/>
      </dsp:nvSpPr>
      <dsp:spPr>
        <a:xfrm>
          <a:off x="0" y="4912665"/>
          <a:ext cx="6411729" cy="335790"/>
        </a:xfrm>
        <a:prstGeom prst="round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Perbaikan</a:t>
          </a:r>
          <a:r>
            <a:rPr lang="en-US" sz="1400" b="1" kern="1200" dirty="0"/>
            <a:t> LED</a:t>
          </a:r>
          <a:endParaRPr lang="en-US" sz="1400" kern="1200" dirty="0"/>
        </a:p>
      </dsp:txBody>
      <dsp:txXfrm>
        <a:off x="16392" y="4929057"/>
        <a:ext cx="6378945" cy="303006"/>
      </dsp:txXfrm>
    </dsp:sp>
    <dsp:sp modelId="{5B4B98BC-F355-4510-8CCF-F032AE7AC684}">
      <dsp:nvSpPr>
        <dsp:cNvPr id="0" name=""/>
        <dsp:cNvSpPr/>
      </dsp:nvSpPr>
      <dsp:spPr>
        <a:xfrm>
          <a:off x="0" y="5248455"/>
          <a:ext cx="6411729" cy="231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/>
            <a:t>Jika</a:t>
          </a:r>
          <a:r>
            <a:rPr lang="en-US" sz="1100" kern="1200" dirty="0"/>
            <a:t> </a:t>
          </a:r>
          <a:r>
            <a:rPr lang="en-US" sz="1100" kern="1200" dirty="0" err="1"/>
            <a:t>masih</a:t>
          </a:r>
          <a:r>
            <a:rPr lang="en-US" sz="1100" kern="1200" dirty="0"/>
            <a:t> </a:t>
          </a:r>
          <a:r>
            <a:rPr lang="en-US" sz="1100" kern="1200" dirty="0" err="1"/>
            <a:t>diperlukan</a:t>
          </a:r>
          <a:r>
            <a:rPr lang="en-US" sz="1100" kern="1200" dirty="0"/>
            <a:t> </a:t>
          </a:r>
          <a:r>
            <a:rPr lang="en-US" sz="1100" kern="1200" dirty="0" err="1"/>
            <a:t>perbaikan</a:t>
          </a:r>
          <a:r>
            <a:rPr lang="en-US" sz="1100" kern="1200" dirty="0"/>
            <a:t> </a:t>
          </a:r>
          <a:r>
            <a:rPr lang="en-US" sz="1100" kern="1200" dirty="0" err="1"/>
            <a:t>akhir</a:t>
          </a:r>
          <a:r>
            <a:rPr lang="en-US" sz="1100" kern="1200" dirty="0"/>
            <a:t> </a:t>
          </a:r>
          <a:r>
            <a:rPr lang="en-US" sz="1100" kern="1200" dirty="0" err="1"/>
            <a:t>sebelum</a:t>
          </a:r>
          <a:r>
            <a:rPr lang="en-US" sz="1100" kern="1200" dirty="0"/>
            <a:t> LED (</a:t>
          </a:r>
          <a:r>
            <a:rPr lang="en-US" sz="1100" kern="1200" dirty="0" err="1"/>
            <a:t>dan</a:t>
          </a:r>
          <a:r>
            <a:rPr lang="en-US" sz="1100" kern="1200" dirty="0"/>
            <a:t> LKPT) </a:t>
          </a:r>
          <a:r>
            <a:rPr lang="en-US" sz="1100" kern="1200" dirty="0" err="1"/>
            <a:t>diajukan</a:t>
          </a:r>
          <a:r>
            <a:rPr lang="en-US" sz="1100" kern="1200" dirty="0"/>
            <a:t> </a:t>
          </a:r>
          <a:r>
            <a:rPr lang="en-US" sz="1100" kern="1200" dirty="0" err="1"/>
            <a:t>ke</a:t>
          </a:r>
          <a:r>
            <a:rPr lang="en-US" sz="1100" kern="1200" dirty="0"/>
            <a:t> BAN PT.</a:t>
          </a:r>
        </a:p>
      </dsp:txBody>
      <dsp:txXfrm>
        <a:off x="0" y="5248455"/>
        <a:ext cx="6411729" cy="23184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28904"/>
          <a:ext cx="6411729" cy="33579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Penetapan</a:t>
          </a:r>
          <a:r>
            <a:rPr lang="en-US" sz="1400" b="1" kern="1200" dirty="0"/>
            <a:t> Tim </a:t>
          </a:r>
          <a:r>
            <a:rPr lang="en-US" sz="1400" b="1" kern="1200" dirty="0" err="1"/>
            <a:t>Penyusun</a:t>
          </a:r>
          <a:r>
            <a:rPr lang="en-US" sz="1400" b="1" kern="1200" dirty="0"/>
            <a:t> (</a:t>
          </a:r>
          <a:r>
            <a:rPr lang="en-US" sz="1400" b="1" i="1" kern="1200" dirty="0"/>
            <a:t>Task Force</a:t>
          </a:r>
          <a:r>
            <a:rPr lang="en-US" sz="1400" b="1" kern="1200" dirty="0"/>
            <a:t>) </a:t>
          </a:r>
          <a:endParaRPr lang="en-US" sz="1400" kern="1200" dirty="0"/>
        </a:p>
      </dsp:txBody>
      <dsp:txXfrm>
        <a:off x="16392" y="45296"/>
        <a:ext cx="6378945" cy="303006"/>
      </dsp:txXfrm>
    </dsp:sp>
    <dsp:sp modelId="{9DC30CB3-5443-4E4F-8798-717384E476F7}">
      <dsp:nvSpPr>
        <dsp:cNvPr id="0" name=""/>
        <dsp:cNvSpPr/>
      </dsp:nvSpPr>
      <dsp:spPr>
        <a:xfrm>
          <a:off x="0" y="364694"/>
          <a:ext cx="6411729" cy="5071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/>
            <a:t>Pimpinan</a:t>
          </a:r>
          <a:r>
            <a:rPr lang="en-US" sz="1100" kern="1200" dirty="0"/>
            <a:t> </a:t>
          </a:r>
          <a:r>
            <a:rPr lang="en-US" sz="1100" kern="1200" dirty="0" err="1"/>
            <a:t>institusi</a:t>
          </a:r>
          <a:r>
            <a:rPr lang="en-US" sz="1100" kern="1200" dirty="0"/>
            <a:t> </a:t>
          </a:r>
          <a:r>
            <a:rPr lang="en-US" sz="1100" kern="1200" dirty="0" err="1"/>
            <a:t>menetapkan</a:t>
          </a:r>
          <a:r>
            <a:rPr lang="en-US" sz="1100" kern="1200" dirty="0"/>
            <a:t> </a:t>
          </a:r>
          <a:r>
            <a:rPr lang="en-US" sz="1100" kern="1200" dirty="0" err="1"/>
            <a:t>tim</a:t>
          </a:r>
          <a:r>
            <a:rPr lang="en-US" sz="1100" kern="1200" dirty="0"/>
            <a:t> </a:t>
          </a:r>
          <a:r>
            <a:rPr lang="en-US" sz="1100" kern="1200" dirty="0" err="1"/>
            <a:t>penyusun</a:t>
          </a:r>
          <a:r>
            <a:rPr lang="en-US" sz="1100" kern="1200" dirty="0"/>
            <a:t> LED (LKPT </a:t>
          </a:r>
          <a:r>
            <a:rPr lang="en-US" sz="1100" kern="1200" dirty="0" err="1"/>
            <a:t>bagian</a:t>
          </a:r>
          <a:r>
            <a:rPr lang="en-US" sz="1100" kern="1200" dirty="0"/>
            <a:t> </a:t>
          </a:r>
          <a:r>
            <a:rPr lang="en-US" sz="1100" kern="1200" dirty="0" err="1"/>
            <a:t>tidak</a:t>
          </a:r>
          <a:r>
            <a:rPr lang="en-US" sz="1100" kern="1200" dirty="0"/>
            <a:t> </a:t>
          </a:r>
          <a:r>
            <a:rPr lang="en-US" sz="1100" kern="1200" dirty="0" err="1"/>
            <a:t>terpisahkan</a:t>
          </a:r>
          <a:r>
            <a:rPr lang="en-US" sz="1100" kern="1200" dirty="0"/>
            <a:t>) yang </a:t>
          </a:r>
          <a:r>
            <a:rPr lang="en-US" sz="1100" kern="1200" dirty="0" err="1"/>
            <a:t>merupakan</a:t>
          </a:r>
          <a:r>
            <a:rPr lang="en-US" sz="1100" kern="1200" dirty="0"/>
            <a:t> orang yang </a:t>
          </a:r>
          <a:r>
            <a:rPr lang="en-US" sz="1100" kern="1200" dirty="0" err="1"/>
            <a:t>memahami</a:t>
          </a:r>
          <a:r>
            <a:rPr lang="en-US" sz="1100" kern="1200" dirty="0"/>
            <a:t> </a:t>
          </a:r>
          <a:r>
            <a:rPr lang="en-US" sz="1100" kern="1200" dirty="0" err="1"/>
            <a:t>manajemen</a:t>
          </a:r>
          <a:r>
            <a:rPr lang="en-US" sz="1100" kern="1200" dirty="0"/>
            <a:t> PT </a:t>
          </a:r>
          <a:r>
            <a:rPr lang="en-US" sz="1100" kern="1200" dirty="0" err="1"/>
            <a:t>melalui</a:t>
          </a:r>
          <a:r>
            <a:rPr lang="en-US" sz="1100" kern="1200" dirty="0"/>
            <a:t> </a:t>
          </a:r>
          <a:r>
            <a:rPr lang="en-US" sz="1100" kern="1200" dirty="0" err="1"/>
            <a:t>keputusan</a:t>
          </a:r>
          <a:r>
            <a:rPr lang="en-US" sz="1100" kern="1200" dirty="0"/>
            <a:t> yang legal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disertai</a:t>
          </a:r>
          <a:r>
            <a:rPr lang="en-US" sz="1100" kern="1200" dirty="0"/>
            <a:t> </a:t>
          </a:r>
          <a:r>
            <a:rPr lang="en-US" sz="1100" kern="1200" dirty="0" err="1"/>
            <a:t>dengan</a:t>
          </a:r>
          <a:r>
            <a:rPr lang="en-US" sz="1100" kern="1200" dirty="0"/>
            <a:t> </a:t>
          </a:r>
          <a:r>
            <a:rPr lang="en-US" sz="1100" kern="1200" dirty="0" err="1"/>
            <a:t>tugas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tanggungjawabnya</a:t>
          </a:r>
          <a:r>
            <a:rPr lang="en-US" sz="1100" kern="1200" dirty="0"/>
            <a:t>. </a:t>
          </a:r>
          <a:endParaRPr lang="en-US" sz="1100" b="0" kern="1200" dirty="0"/>
        </a:p>
      </dsp:txBody>
      <dsp:txXfrm>
        <a:off x="0" y="364694"/>
        <a:ext cx="6411729" cy="507150"/>
      </dsp:txXfrm>
    </dsp:sp>
    <dsp:sp modelId="{BB10665E-3681-48AF-8D13-2B8A0C41A91D}">
      <dsp:nvSpPr>
        <dsp:cNvPr id="0" name=""/>
        <dsp:cNvSpPr/>
      </dsp:nvSpPr>
      <dsp:spPr>
        <a:xfrm>
          <a:off x="0" y="871844"/>
          <a:ext cx="6411729" cy="335790"/>
        </a:xfrm>
        <a:prstGeom prst="roundRect">
          <a:avLst/>
        </a:prstGeom>
        <a:solidFill>
          <a:schemeClr val="accent5">
            <a:hueOff val="-1225557"/>
            <a:satOff val="-1705"/>
            <a:lumOff val="-65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Penyusunan</a:t>
          </a:r>
          <a:r>
            <a:rPr lang="en-US" sz="1400" b="1" kern="1200" dirty="0"/>
            <a:t> </a:t>
          </a:r>
          <a:r>
            <a:rPr lang="en-US" sz="1400" b="1" kern="1200" dirty="0" err="1"/>
            <a:t>Jadwal</a:t>
          </a:r>
          <a:r>
            <a:rPr lang="en-US" sz="1400" b="1" kern="1200" dirty="0"/>
            <a:t> </a:t>
          </a:r>
          <a:r>
            <a:rPr lang="en-US" sz="1400" b="1" kern="1200" dirty="0" err="1"/>
            <a:t>Kerja</a:t>
          </a:r>
          <a:r>
            <a:rPr lang="en-US" sz="1400" b="1" kern="1200" dirty="0"/>
            <a:t> Tim </a:t>
          </a:r>
          <a:endParaRPr lang="en-US" sz="1400" kern="1200" dirty="0"/>
        </a:p>
      </dsp:txBody>
      <dsp:txXfrm>
        <a:off x="16392" y="888236"/>
        <a:ext cx="6378945" cy="303006"/>
      </dsp:txXfrm>
    </dsp:sp>
    <dsp:sp modelId="{B743F4D8-190D-4A42-998B-34D5037B107C}">
      <dsp:nvSpPr>
        <dsp:cNvPr id="0" name=""/>
        <dsp:cNvSpPr/>
      </dsp:nvSpPr>
      <dsp:spPr>
        <a:xfrm>
          <a:off x="0" y="1207635"/>
          <a:ext cx="6411729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/>
            <a:t>Jadwal</a:t>
          </a:r>
          <a:r>
            <a:rPr lang="en-US" sz="1100" kern="1200" dirty="0"/>
            <a:t> </a:t>
          </a:r>
          <a:r>
            <a:rPr lang="en-US" sz="1100" kern="1200" dirty="0" err="1"/>
            <a:t>kerja</a:t>
          </a:r>
          <a:r>
            <a:rPr lang="en-US" sz="1100" kern="1200" dirty="0"/>
            <a:t> yang </a:t>
          </a:r>
          <a:r>
            <a:rPr lang="en-US" sz="1100" kern="1200" dirty="0" err="1"/>
            <a:t>dihitung</a:t>
          </a:r>
          <a:r>
            <a:rPr lang="en-US" sz="1100" kern="1200" dirty="0"/>
            <a:t> </a:t>
          </a:r>
          <a:r>
            <a:rPr lang="en-US" sz="1100" kern="1200" dirty="0" err="1"/>
            <a:t>mundur</a:t>
          </a:r>
          <a:r>
            <a:rPr lang="en-US" sz="1100" kern="1200" dirty="0"/>
            <a:t> </a:t>
          </a:r>
          <a:r>
            <a:rPr lang="en-US" sz="1100" kern="1200" dirty="0" err="1"/>
            <a:t>dari</a:t>
          </a:r>
          <a:r>
            <a:rPr lang="en-US" sz="1100" kern="1200" dirty="0"/>
            <a:t> </a:t>
          </a:r>
          <a:r>
            <a:rPr lang="en-US" sz="1100" kern="1200" dirty="0" err="1"/>
            <a:t>batas</a:t>
          </a:r>
          <a:r>
            <a:rPr lang="en-US" sz="1100" kern="1200" dirty="0"/>
            <a:t> </a:t>
          </a:r>
          <a:r>
            <a:rPr lang="en-US" sz="1100" kern="1200" dirty="0" err="1"/>
            <a:t>waktu</a:t>
          </a:r>
          <a:r>
            <a:rPr lang="en-US" sz="1100" kern="1200" dirty="0"/>
            <a:t> </a:t>
          </a:r>
          <a:r>
            <a:rPr lang="en-US" sz="1100" kern="1200" dirty="0" err="1"/>
            <a:t>penyerahan</a:t>
          </a:r>
          <a:r>
            <a:rPr lang="en-US" sz="1100" kern="1200" dirty="0"/>
            <a:t> </a:t>
          </a:r>
          <a:r>
            <a:rPr lang="en-US" sz="1100" kern="1200" dirty="0" err="1"/>
            <a:t>laporan</a:t>
          </a:r>
          <a:r>
            <a:rPr lang="en-US" sz="1100" kern="1200" dirty="0"/>
            <a:t> </a:t>
          </a:r>
          <a:r>
            <a:rPr lang="en-US" sz="1100" kern="1200" dirty="0" err="1"/>
            <a:t>evaluasi</a:t>
          </a:r>
          <a:r>
            <a:rPr lang="en-US" sz="1100" kern="1200" dirty="0"/>
            <a:t> </a:t>
          </a:r>
          <a:r>
            <a:rPr lang="en-US" sz="1100" kern="1200" dirty="0" err="1"/>
            <a:t>diri</a:t>
          </a:r>
          <a:r>
            <a:rPr lang="en-US" sz="1100" kern="1200" dirty="0"/>
            <a:t> </a:t>
          </a:r>
          <a:r>
            <a:rPr lang="en-US" sz="1100" kern="1200" dirty="0" err="1"/>
            <a:t>sebagai</a:t>
          </a:r>
          <a:r>
            <a:rPr lang="en-US" sz="1100" kern="1200" dirty="0"/>
            <a:t> </a:t>
          </a:r>
          <a:r>
            <a:rPr lang="en-US" sz="1100" kern="1200" dirty="0" err="1"/>
            <a:t>bagian</a:t>
          </a:r>
          <a:r>
            <a:rPr lang="en-US" sz="1100" kern="1200" dirty="0"/>
            <a:t> </a:t>
          </a:r>
          <a:r>
            <a:rPr lang="en-US" sz="1100" kern="1200" dirty="0" err="1"/>
            <a:t>dari</a:t>
          </a:r>
          <a:r>
            <a:rPr lang="en-US" sz="1100" kern="1200" dirty="0"/>
            <a:t> </a:t>
          </a:r>
          <a:r>
            <a:rPr lang="en-US" sz="1100" kern="1200" dirty="0" err="1"/>
            <a:t>dokumen</a:t>
          </a:r>
          <a:r>
            <a:rPr lang="en-US" sz="1100" kern="1200" dirty="0"/>
            <a:t> </a:t>
          </a:r>
          <a:r>
            <a:rPr lang="en-US" sz="1100" kern="1200" dirty="0" err="1"/>
            <a:t>usulan</a:t>
          </a:r>
          <a:r>
            <a:rPr lang="en-US" sz="1100" kern="1200" dirty="0"/>
            <a:t> </a:t>
          </a:r>
          <a:r>
            <a:rPr lang="en-US" sz="1100" kern="1200" dirty="0" err="1"/>
            <a:t>akreditasi</a:t>
          </a:r>
          <a:r>
            <a:rPr lang="en-US" sz="1100" kern="1200" dirty="0"/>
            <a:t>.</a:t>
          </a:r>
        </a:p>
      </dsp:txBody>
      <dsp:txXfrm>
        <a:off x="0" y="1207635"/>
        <a:ext cx="6411729" cy="347760"/>
      </dsp:txXfrm>
    </dsp:sp>
    <dsp:sp modelId="{0C6250E1-16C7-4468-9673-D02DD1169685}">
      <dsp:nvSpPr>
        <dsp:cNvPr id="0" name=""/>
        <dsp:cNvSpPr/>
      </dsp:nvSpPr>
      <dsp:spPr>
        <a:xfrm>
          <a:off x="0" y="1555395"/>
          <a:ext cx="6411729" cy="335790"/>
        </a:xfrm>
        <a:prstGeom prst="roundRect">
          <a:avLst/>
        </a:prstGeom>
        <a:solidFill>
          <a:schemeClr val="accent5">
            <a:hueOff val="-2451115"/>
            <a:satOff val="-3409"/>
            <a:lumOff val="-130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Pembagian</a:t>
          </a:r>
          <a:r>
            <a:rPr lang="en-US" sz="1400" b="1" kern="1200" dirty="0"/>
            <a:t> </a:t>
          </a:r>
          <a:r>
            <a:rPr lang="en-US" sz="1400" b="1" kern="1200" dirty="0" err="1"/>
            <a:t>Kerja</a:t>
          </a:r>
          <a:endParaRPr lang="en-US" sz="1400" kern="1200" dirty="0"/>
        </a:p>
      </dsp:txBody>
      <dsp:txXfrm>
        <a:off x="16392" y="1571787"/>
        <a:ext cx="6378945" cy="303006"/>
      </dsp:txXfrm>
    </dsp:sp>
    <dsp:sp modelId="{7438BCAD-2F7D-41A1-8E95-AE8439AF2BF6}">
      <dsp:nvSpPr>
        <dsp:cNvPr id="0" name=""/>
        <dsp:cNvSpPr/>
      </dsp:nvSpPr>
      <dsp:spPr>
        <a:xfrm>
          <a:off x="0" y="1891185"/>
          <a:ext cx="6411729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/>
            <a:t>Mengingat</a:t>
          </a:r>
          <a:r>
            <a:rPr lang="en-US" sz="1100" kern="1200" dirty="0"/>
            <a:t> </a:t>
          </a:r>
          <a:r>
            <a:rPr lang="en-US" sz="1100" kern="1200" dirty="0" err="1"/>
            <a:t>beban</a:t>
          </a:r>
          <a:r>
            <a:rPr lang="en-US" sz="1100" kern="1200" dirty="0"/>
            <a:t> </a:t>
          </a:r>
          <a:r>
            <a:rPr lang="en-US" sz="1100" kern="1200" dirty="0" err="1"/>
            <a:t>kerja</a:t>
          </a:r>
          <a:r>
            <a:rPr lang="en-US" sz="1100" kern="1200" dirty="0"/>
            <a:t> </a:t>
          </a:r>
          <a:r>
            <a:rPr lang="en-US" sz="1100" kern="1200" dirty="0" err="1"/>
            <a:t>tim</a:t>
          </a:r>
          <a:r>
            <a:rPr lang="en-US" sz="1100" kern="1200" dirty="0"/>
            <a:t> yang </a:t>
          </a:r>
          <a:r>
            <a:rPr lang="en-US" sz="1100" kern="1200" dirty="0" err="1"/>
            <a:t>cukup</a:t>
          </a:r>
          <a:r>
            <a:rPr lang="en-US" sz="1100" kern="1200" dirty="0"/>
            <a:t> </a:t>
          </a:r>
          <a:r>
            <a:rPr lang="en-US" sz="1100" kern="1200" dirty="0" err="1"/>
            <a:t>berat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waktu</a:t>
          </a:r>
          <a:r>
            <a:rPr lang="en-US" sz="1100" kern="1200" dirty="0"/>
            <a:t> </a:t>
          </a:r>
          <a:r>
            <a:rPr lang="en-US" sz="1100" kern="1200" dirty="0" err="1"/>
            <a:t>pembuatan</a:t>
          </a:r>
          <a:r>
            <a:rPr lang="en-US" sz="1100" kern="1200" dirty="0"/>
            <a:t> </a:t>
          </a:r>
          <a:r>
            <a:rPr lang="en-US" sz="1100" kern="1200" dirty="0" err="1"/>
            <a:t>laporan</a:t>
          </a:r>
          <a:r>
            <a:rPr lang="en-US" sz="1100" kern="1200" dirty="0"/>
            <a:t> yang </a:t>
          </a:r>
          <a:r>
            <a:rPr lang="en-US" sz="1100" kern="1200" dirty="0" err="1"/>
            <a:t>umumnya</a:t>
          </a:r>
          <a:r>
            <a:rPr lang="en-US" sz="1100" kern="1200" dirty="0"/>
            <a:t> </a:t>
          </a:r>
          <a:r>
            <a:rPr lang="en-US" sz="1100" kern="1200" dirty="0" err="1"/>
            <a:t>terbatas</a:t>
          </a:r>
          <a:r>
            <a:rPr lang="en-US" sz="1100" kern="1200" dirty="0"/>
            <a:t>, </a:t>
          </a:r>
          <a:r>
            <a:rPr lang="en-US" sz="1100" kern="1200" dirty="0" err="1"/>
            <a:t>maka</a:t>
          </a:r>
          <a:r>
            <a:rPr lang="en-US" sz="1100" kern="1200" dirty="0"/>
            <a:t> </a:t>
          </a:r>
          <a:r>
            <a:rPr lang="en-US" sz="1100" kern="1200" dirty="0" err="1"/>
            <a:t>perlu</a:t>
          </a:r>
          <a:r>
            <a:rPr lang="en-US" sz="1100" kern="1200" dirty="0"/>
            <a:t> </a:t>
          </a:r>
          <a:r>
            <a:rPr lang="en-US" sz="1100" kern="1200" dirty="0" err="1"/>
            <a:t>dilakukan</a:t>
          </a:r>
          <a:r>
            <a:rPr lang="en-US" sz="1100" kern="1200" dirty="0"/>
            <a:t> </a:t>
          </a:r>
          <a:r>
            <a:rPr lang="en-US" sz="1100" kern="1200" dirty="0" err="1"/>
            <a:t>pembagian</a:t>
          </a:r>
          <a:r>
            <a:rPr lang="en-US" sz="1100" kern="1200" dirty="0"/>
            <a:t> </a:t>
          </a:r>
          <a:r>
            <a:rPr lang="en-US" sz="1100" kern="1200" dirty="0" err="1"/>
            <a:t>pekerjaan</a:t>
          </a:r>
          <a:r>
            <a:rPr lang="en-US" sz="1100" kern="1200" dirty="0"/>
            <a:t> yang </a:t>
          </a:r>
          <a:r>
            <a:rPr lang="en-US" sz="1100" kern="1200" dirty="0" err="1"/>
            <a:t>jelas</a:t>
          </a:r>
          <a:r>
            <a:rPr lang="en-US" sz="1100" kern="1200" dirty="0"/>
            <a:t>.</a:t>
          </a:r>
        </a:p>
      </dsp:txBody>
      <dsp:txXfrm>
        <a:off x="0" y="1891185"/>
        <a:ext cx="6411729" cy="347760"/>
      </dsp:txXfrm>
    </dsp:sp>
    <dsp:sp modelId="{D6978E3E-6F50-4722-857B-924D7D7BF191}">
      <dsp:nvSpPr>
        <dsp:cNvPr id="0" name=""/>
        <dsp:cNvSpPr/>
      </dsp:nvSpPr>
      <dsp:spPr>
        <a:xfrm>
          <a:off x="0" y="2238945"/>
          <a:ext cx="6411729" cy="335790"/>
        </a:xfrm>
        <a:prstGeom prst="roundRect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Pengumpulan</a:t>
          </a:r>
          <a:r>
            <a:rPr lang="en-US" sz="1400" b="1" kern="1200" dirty="0"/>
            <a:t> </a:t>
          </a:r>
          <a:r>
            <a:rPr lang="en-US" sz="1400" b="1" kern="1200" dirty="0" err="1"/>
            <a:t>dan</a:t>
          </a:r>
          <a:r>
            <a:rPr lang="en-US" sz="1400" b="1" kern="1200" dirty="0"/>
            <a:t> </a:t>
          </a:r>
          <a:r>
            <a:rPr lang="en-US" sz="1400" b="1" kern="1200" dirty="0" err="1"/>
            <a:t>Analisis</a:t>
          </a:r>
          <a:r>
            <a:rPr lang="en-US" sz="1400" b="1" kern="1200" dirty="0"/>
            <a:t> Data</a:t>
          </a:r>
          <a:endParaRPr lang="en-US" sz="1400" kern="1200" dirty="0"/>
        </a:p>
      </dsp:txBody>
      <dsp:txXfrm>
        <a:off x="16392" y="2255337"/>
        <a:ext cx="6378945" cy="303006"/>
      </dsp:txXfrm>
    </dsp:sp>
    <dsp:sp modelId="{F7AFCEDC-DACF-487F-B7ED-E0728F7D7B31}">
      <dsp:nvSpPr>
        <dsp:cNvPr id="0" name=""/>
        <dsp:cNvSpPr/>
      </dsp:nvSpPr>
      <dsp:spPr>
        <a:xfrm>
          <a:off x="0" y="2574735"/>
          <a:ext cx="6411729" cy="5071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/>
            <a:t>Pengumpulan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analisis</a:t>
          </a:r>
          <a:r>
            <a:rPr lang="en-US" sz="1100" kern="1200" dirty="0"/>
            <a:t> data </a:t>
          </a:r>
          <a:r>
            <a:rPr lang="en-US" sz="1100" kern="1200" dirty="0" err="1"/>
            <a:t>umumnya</a:t>
          </a:r>
          <a:r>
            <a:rPr lang="en-US" sz="1100" kern="1200" dirty="0"/>
            <a:t> </a:t>
          </a:r>
          <a:r>
            <a:rPr lang="en-US" sz="1100" kern="1200" dirty="0" err="1"/>
            <a:t>merupakan</a:t>
          </a:r>
          <a:r>
            <a:rPr lang="en-US" sz="1100" kern="1200" dirty="0"/>
            <a:t> proses yang </a:t>
          </a:r>
          <a:r>
            <a:rPr lang="en-US" sz="1100" kern="1200" dirty="0" err="1"/>
            <a:t>dilakukan</a:t>
          </a:r>
          <a:r>
            <a:rPr lang="en-US" sz="1100" kern="1200" dirty="0"/>
            <a:t> </a:t>
          </a:r>
          <a:r>
            <a:rPr lang="en-US" sz="1100" kern="1200" dirty="0" err="1"/>
            <a:t>secara</a:t>
          </a:r>
          <a:r>
            <a:rPr lang="en-US" sz="1100" kern="1200" dirty="0"/>
            <a:t> </a:t>
          </a:r>
          <a:r>
            <a:rPr lang="en-US" sz="1100" kern="1200" dirty="0" err="1"/>
            <a:t>berulang</a:t>
          </a:r>
          <a:r>
            <a:rPr lang="en-US" sz="1100" kern="1200" dirty="0"/>
            <a:t> (</a:t>
          </a:r>
          <a:r>
            <a:rPr lang="en-US" sz="1100" kern="1200" dirty="0" err="1"/>
            <a:t>iterasi</a:t>
          </a:r>
          <a:r>
            <a:rPr lang="en-US" sz="1100" kern="1200" dirty="0"/>
            <a:t>). Hal </a:t>
          </a:r>
          <a:r>
            <a:rPr lang="en-US" sz="1100" kern="1200" dirty="0" err="1"/>
            <a:t>ini</a:t>
          </a:r>
          <a:r>
            <a:rPr lang="en-US" sz="1100" kern="1200" dirty="0"/>
            <a:t> </a:t>
          </a:r>
          <a:r>
            <a:rPr lang="en-US" sz="1100" kern="1200" dirty="0" err="1"/>
            <a:t>terjadi</a:t>
          </a:r>
          <a:r>
            <a:rPr lang="en-US" sz="1100" kern="1200" dirty="0"/>
            <a:t>, </a:t>
          </a:r>
          <a:r>
            <a:rPr lang="en-US" sz="1100" kern="1200" dirty="0" err="1"/>
            <a:t>karena</a:t>
          </a:r>
          <a:r>
            <a:rPr lang="en-US" sz="1100" kern="1200" dirty="0"/>
            <a:t> </a:t>
          </a:r>
          <a:r>
            <a:rPr lang="en-US" sz="1100" kern="1200" dirty="0" err="1"/>
            <a:t>sering</a:t>
          </a:r>
          <a:r>
            <a:rPr lang="en-US" sz="1100" kern="1200" dirty="0"/>
            <a:t> </a:t>
          </a:r>
          <a:r>
            <a:rPr lang="en-US" sz="1100" kern="1200" dirty="0" err="1"/>
            <a:t>dijumpai</a:t>
          </a:r>
          <a:r>
            <a:rPr lang="en-US" sz="1100" kern="1200" dirty="0"/>
            <a:t> </a:t>
          </a:r>
          <a:r>
            <a:rPr lang="en-US" sz="1100" kern="1200" dirty="0" err="1"/>
            <a:t>adanya</a:t>
          </a:r>
          <a:r>
            <a:rPr lang="en-US" sz="1100" kern="1200" dirty="0"/>
            <a:t> </a:t>
          </a:r>
          <a:r>
            <a:rPr lang="en-US" sz="1100" kern="1200" dirty="0" err="1"/>
            <a:t>kebutuhan</a:t>
          </a:r>
          <a:r>
            <a:rPr lang="en-US" sz="1100" kern="1200" dirty="0"/>
            <a:t> data </a:t>
          </a:r>
          <a:r>
            <a:rPr lang="en-US" sz="1100" kern="1200" dirty="0" err="1"/>
            <a:t>baru</a:t>
          </a:r>
          <a:r>
            <a:rPr lang="en-US" sz="1100" kern="1200" dirty="0"/>
            <a:t> </a:t>
          </a:r>
          <a:r>
            <a:rPr lang="en-US" sz="1100" kern="1200" dirty="0" err="1"/>
            <a:t>untuk</a:t>
          </a:r>
          <a:r>
            <a:rPr lang="en-US" sz="1100" kern="1200" dirty="0"/>
            <a:t> </a:t>
          </a:r>
          <a:r>
            <a:rPr lang="en-US" sz="1100" kern="1200" dirty="0" err="1"/>
            <a:t>dapat</a:t>
          </a:r>
          <a:r>
            <a:rPr lang="en-US" sz="1100" kern="1200" dirty="0"/>
            <a:t> </a:t>
          </a:r>
          <a:r>
            <a:rPr lang="en-US" sz="1100" kern="1200" dirty="0" err="1"/>
            <a:t>mendukung</a:t>
          </a:r>
          <a:r>
            <a:rPr lang="en-US" sz="1100" kern="1200" dirty="0"/>
            <a:t> </a:t>
          </a:r>
          <a:r>
            <a:rPr lang="en-US" sz="1100" kern="1200" dirty="0" err="1"/>
            <a:t>pengambilan</a:t>
          </a:r>
          <a:r>
            <a:rPr lang="en-US" sz="1100" kern="1200" dirty="0"/>
            <a:t> </a:t>
          </a:r>
          <a:r>
            <a:rPr lang="en-US" sz="1100" kern="1200" dirty="0" err="1"/>
            <a:t>kesimpulan</a:t>
          </a:r>
          <a:r>
            <a:rPr lang="en-US" sz="1100" kern="1200" dirty="0"/>
            <a:t> yang </a:t>
          </a:r>
          <a:r>
            <a:rPr lang="en-US" sz="1100" kern="1200" dirty="0" err="1"/>
            <a:t>logis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benar</a:t>
          </a:r>
          <a:r>
            <a:rPr lang="en-US" sz="1100" kern="1200" dirty="0"/>
            <a:t>.</a:t>
          </a:r>
        </a:p>
      </dsp:txBody>
      <dsp:txXfrm>
        <a:off x="0" y="2574735"/>
        <a:ext cx="6411729" cy="507150"/>
      </dsp:txXfrm>
    </dsp:sp>
    <dsp:sp modelId="{2DEDA631-A163-4BBA-9953-02E40868F95B}">
      <dsp:nvSpPr>
        <dsp:cNvPr id="0" name=""/>
        <dsp:cNvSpPr/>
      </dsp:nvSpPr>
      <dsp:spPr>
        <a:xfrm>
          <a:off x="0" y="3070996"/>
          <a:ext cx="6411729" cy="335790"/>
        </a:xfrm>
        <a:prstGeom prst="roundRect">
          <a:avLst/>
        </a:prstGeom>
        <a:solidFill>
          <a:schemeClr val="accent5">
            <a:hueOff val="-4902230"/>
            <a:satOff val="-6819"/>
            <a:lumOff val="-261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Penulisan</a:t>
          </a:r>
          <a:r>
            <a:rPr lang="en-US" sz="1400" b="1" kern="1200" dirty="0"/>
            <a:t> LED</a:t>
          </a:r>
          <a:endParaRPr lang="en-US" sz="1400" kern="1200" dirty="0"/>
        </a:p>
      </dsp:txBody>
      <dsp:txXfrm>
        <a:off x="16392" y="3087388"/>
        <a:ext cx="6378945" cy="303006"/>
      </dsp:txXfrm>
    </dsp:sp>
    <dsp:sp modelId="{A730551C-AD14-47EA-8567-2FF41910E193}">
      <dsp:nvSpPr>
        <dsp:cNvPr id="0" name=""/>
        <dsp:cNvSpPr/>
      </dsp:nvSpPr>
      <dsp:spPr>
        <a:xfrm>
          <a:off x="0" y="3417675"/>
          <a:ext cx="6411729" cy="5071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/>
            <a:t>LED </a:t>
          </a:r>
          <a:r>
            <a:rPr lang="en-US" sz="1100" kern="1200" dirty="0" err="1"/>
            <a:t>harus</a:t>
          </a:r>
          <a:r>
            <a:rPr lang="en-US" sz="1100" kern="1200" dirty="0"/>
            <a:t> </a:t>
          </a:r>
          <a:r>
            <a:rPr lang="en-US" sz="1100" kern="1200" dirty="0" err="1"/>
            <a:t>gayut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terlihat</a:t>
          </a:r>
          <a:r>
            <a:rPr lang="en-US" sz="1100" kern="1200" dirty="0"/>
            <a:t> </a:t>
          </a:r>
          <a:r>
            <a:rPr lang="en-US" sz="1100" kern="1200" dirty="0" err="1"/>
            <a:t>benang</a:t>
          </a:r>
          <a:r>
            <a:rPr lang="en-US" sz="1100" kern="1200" dirty="0"/>
            <a:t> </a:t>
          </a:r>
          <a:r>
            <a:rPr lang="en-US" sz="1100" kern="1200" dirty="0" err="1"/>
            <a:t>merahnya</a:t>
          </a:r>
          <a:r>
            <a:rPr lang="en-US" sz="1100" kern="1200" dirty="0"/>
            <a:t>, </a:t>
          </a:r>
          <a:r>
            <a:rPr lang="en-US" sz="1100" kern="1200" dirty="0" err="1"/>
            <a:t>penulisan</a:t>
          </a:r>
          <a:r>
            <a:rPr lang="en-US" sz="1100" kern="1200" dirty="0"/>
            <a:t> LED </a:t>
          </a:r>
          <a:r>
            <a:rPr lang="en-US" sz="1100" kern="1200" dirty="0" err="1"/>
            <a:t>seyogyanya</a:t>
          </a:r>
          <a:r>
            <a:rPr lang="en-US" sz="1100" kern="1200" dirty="0"/>
            <a:t> </a:t>
          </a:r>
          <a:r>
            <a:rPr lang="en-US" sz="1100" kern="1200" dirty="0" err="1"/>
            <a:t>tidak</a:t>
          </a:r>
          <a:r>
            <a:rPr lang="en-US" sz="1100" kern="1200" dirty="0"/>
            <a:t> </a:t>
          </a:r>
          <a:r>
            <a:rPr lang="en-US" sz="1100" kern="1200" dirty="0" err="1"/>
            <a:t>dilakukan</a:t>
          </a:r>
          <a:r>
            <a:rPr lang="en-US" sz="1100" kern="1200" dirty="0"/>
            <a:t> </a:t>
          </a:r>
          <a:r>
            <a:rPr lang="en-US" sz="1100" kern="1200" dirty="0" err="1"/>
            <a:t>oleh</a:t>
          </a:r>
          <a:r>
            <a:rPr lang="en-US" sz="1100" kern="1200" dirty="0"/>
            <a:t> orang yang </a:t>
          </a:r>
          <a:r>
            <a:rPr lang="en-US" sz="1100" kern="1200" dirty="0" err="1"/>
            <a:t>berbeda</a:t>
          </a:r>
          <a:r>
            <a:rPr lang="en-US" sz="1100" kern="1200" dirty="0"/>
            <a:t> </a:t>
          </a:r>
          <a:r>
            <a:rPr lang="en-US" sz="1100" kern="1200" dirty="0" err="1"/>
            <a:t>untuk</a:t>
          </a:r>
          <a:r>
            <a:rPr lang="en-US" sz="1100" kern="1200" dirty="0"/>
            <a:t> </a:t>
          </a:r>
          <a:r>
            <a:rPr lang="en-US" sz="1100" kern="1200" dirty="0" err="1"/>
            <a:t>setiap</a:t>
          </a:r>
          <a:r>
            <a:rPr lang="en-US" sz="1100" kern="1200" dirty="0"/>
            <a:t> </a:t>
          </a:r>
          <a:r>
            <a:rPr lang="en-US" sz="1100" kern="1200" dirty="0" err="1"/>
            <a:t>bagian</a:t>
          </a:r>
          <a:r>
            <a:rPr lang="en-US" sz="1100" kern="1200" dirty="0"/>
            <a:t>, </a:t>
          </a:r>
          <a:r>
            <a:rPr lang="en-US" sz="1100" kern="1200" dirty="0" err="1"/>
            <a:t>perlu</a:t>
          </a:r>
          <a:r>
            <a:rPr lang="en-US" sz="1100" kern="1200" dirty="0"/>
            <a:t> </a:t>
          </a:r>
          <a:r>
            <a:rPr lang="en-US" sz="1100" kern="1200" dirty="0" err="1"/>
            <a:t>ditunjuk</a:t>
          </a:r>
          <a:r>
            <a:rPr lang="en-US" sz="1100" kern="1200" dirty="0"/>
            <a:t> </a:t>
          </a:r>
          <a:r>
            <a:rPr lang="en-US" sz="1100" kern="1200" dirty="0" err="1"/>
            <a:t>satu</a:t>
          </a:r>
          <a:r>
            <a:rPr lang="en-US" sz="1100" kern="1200" dirty="0"/>
            <a:t> </a:t>
          </a:r>
          <a:r>
            <a:rPr lang="en-US" sz="1100" kern="1200" dirty="0" err="1"/>
            <a:t>atau</a:t>
          </a:r>
          <a:r>
            <a:rPr lang="en-US" sz="1100" kern="1200" dirty="0"/>
            <a:t> </a:t>
          </a:r>
          <a:r>
            <a:rPr lang="en-US" sz="1100" kern="1200" dirty="0" err="1"/>
            <a:t>lebih</a:t>
          </a:r>
          <a:r>
            <a:rPr lang="en-US" sz="1100" kern="1200" dirty="0"/>
            <a:t> </a:t>
          </a:r>
          <a:r>
            <a:rPr lang="en-US" sz="1100" kern="1200" dirty="0" err="1"/>
            <a:t>anggota</a:t>
          </a:r>
          <a:r>
            <a:rPr lang="en-US" sz="1100" kern="1200" dirty="0"/>
            <a:t> </a:t>
          </a:r>
          <a:r>
            <a:rPr lang="en-US" sz="1100" kern="1200" dirty="0" err="1"/>
            <a:t>tim</a:t>
          </a:r>
          <a:r>
            <a:rPr lang="en-US" sz="1100" kern="1200" dirty="0"/>
            <a:t> yang </a:t>
          </a:r>
          <a:r>
            <a:rPr lang="en-US" sz="1100" kern="1200" dirty="0" err="1"/>
            <a:t>bertugas</a:t>
          </a:r>
          <a:r>
            <a:rPr lang="en-US" sz="1100" kern="1200" dirty="0"/>
            <a:t> </a:t>
          </a:r>
          <a:r>
            <a:rPr lang="en-US" sz="1100" kern="1200" dirty="0" err="1"/>
            <a:t>sebagai</a:t>
          </a:r>
          <a:r>
            <a:rPr lang="en-US" sz="1100" kern="1200" dirty="0"/>
            <a:t> </a:t>
          </a:r>
          <a:r>
            <a:rPr lang="en-US" sz="1100" b="1" i="1" kern="1200" dirty="0"/>
            <a:t>proof reader</a:t>
          </a:r>
          <a:r>
            <a:rPr lang="en-US" sz="1100" kern="1200" dirty="0"/>
            <a:t> </a:t>
          </a:r>
          <a:r>
            <a:rPr lang="en-US" sz="1100" kern="1200" dirty="0" err="1"/>
            <a:t>materi</a:t>
          </a:r>
          <a:r>
            <a:rPr lang="en-US" sz="1100" kern="1200" dirty="0"/>
            <a:t> yang </a:t>
          </a:r>
          <a:r>
            <a:rPr lang="en-US" sz="1100" kern="1200" dirty="0" err="1"/>
            <a:t>telah</a:t>
          </a:r>
          <a:r>
            <a:rPr lang="en-US" sz="1100" kern="1200" dirty="0"/>
            <a:t> </a:t>
          </a:r>
          <a:r>
            <a:rPr lang="en-US" sz="1100" kern="1200" dirty="0" err="1"/>
            <a:t>ditulis</a:t>
          </a:r>
          <a:r>
            <a:rPr lang="en-US" sz="1100" kern="1200" dirty="0"/>
            <a:t> </a:t>
          </a:r>
          <a:r>
            <a:rPr lang="en-US" sz="1100" kern="1200" dirty="0" err="1"/>
            <a:t>tersebut</a:t>
          </a:r>
          <a:r>
            <a:rPr lang="en-US" sz="1100" kern="1200" dirty="0"/>
            <a:t> </a:t>
          </a:r>
          <a:r>
            <a:rPr lang="en-US" sz="1100" kern="1200" dirty="0" err="1"/>
            <a:t>serta</a:t>
          </a:r>
          <a:r>
            <a:rPr lang="en-US" sz="1100" kern="1200" dirty="0"/>
            <a:t> draft </a:t>
          </a:r>
          <a:r>
            <a:rPr lang="en-US" sz="1100" kern="1200" dirty="0" err="1"/>
            <a:t>akhir</a:t>
          </a:r>
          <a:r>
            <a:rPr lang="en-US" sz="1100" kern="1200" dirty="0"/>
            <a:t> LED </a:t>
          </a:r>
          <a:r>
            <a:rPr lang="en-US" sz="1100" kern="1200" dirty="0" err="1"/>
            <a:t>harus</a:t>
          </a:r>
          <a:r>
            <a:rPr lang="en-US" sz="1100" kern="1200" dirty="0"/>
            <a:t> </a:t>
          </a:r>
          <a:r>
            <a:rPr lang="en-US" sz="1100" kern="1200" dirty="0" err="1"/>
            <a:t>direview</a:t>
          </a:r>
          <a:r>
            <a:rPr lang="en-US" sz="1100" kern="1200" dirty="0"/>
            <a:t> </a:t>
          </a:r>
          <a:r>
            <a:rPr lang="en-US" sz="1100" kern="1200" dirty="0" err="1"/>
            <a:t>oleh</a:t>
          </a:r>
          <a:r>
            <a:rPr lang="en-US" sz="1100" kern="1200" dirty="0"/>
            <a:t> </a:t>
          </a:r>
          <a:r>
            <a:rPr lang="en-US" sz="1100" kern="1200" dirty="0" err="1"/>
            <a:t>pimpinan</a:t>
          </a:r>
          <a:r>
            <a:rPr lang="en-US" sz="1100" kern="1200" dirty="0"/>
            <a:t>.</a:t>
          </a:r>
        </a:p>
      </dsp:txBody>
      <dsp:txXfrm>
        <a:off x="0" y="3417675"/>
        <a:ext cx="6411729" cy="507150"/>
      </dsp:txXfrm>
    </dsp:sp>
    <dsp:sp modelId="{D2D630EE-C109-4E93-BA07-03321C5EAE52}">
      <dsp:nvSpPr>
        <dsp:cNvPr id="0" name=""/>
        <dsp:cNvSpPr/>
      </dsp:nvSpPr>
      <dsp:spPr>
        <a:xfrm>
          <a:off x="0" y="3924825"/>
          <a:ext cx="6411729" cy="335790"/>
        </a:xfrm>
        <a:prstGeom prst="roundRect">
          <a:avLst/>
        </a:prstGeom>
        <a:solidFill>
          <a:schemeClr val="accent5">
            <a:hueOff val="-6127787"/>
            <a:satOff val="-8523"/>
            <a:lumOff val="-326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Sosialisasi</a:t>
          </a:r>
          <a:r>
            <a:rPr lang="en-US" sz="1400" b="1" kern="1200" dirty="0"/>
            <a:t> LED</a:t>
          </a:r>
          <a:endParaRPr lang="en-US" sz="1400" kern="1200" dirty="0"/>
        </a:p>
      </dsp:txBody>
      <dsp:txXfrm>
        <a:off x="16392" y="3941217"/>
        <a:ext cx="6378945" cy="303006"/>
      </dsp:txXfrm>
    </dsp:sp>
    <dsp:sp modelId="{23F3AF34-2715-49E5-9F52-529EF0CC3006}">
      <dsp:nvSpPr>
        <dsp:cNvPr id="0" name=""/>
        <dsp:cNvSpPr/>
      </dsp:nvSpPr>
      <dsp:spPr>
        <a:xfrm>
          <a:off x="0" y="4260615"/>
          <a:ext cx="6411729" cy="6520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/>
            <a:t>Disosialisasikan</a:t>
          </a:r>
          <a:r>
            <a:rPr lang="en-US" sz="1100" kern="1200" dirty="0"/>
            <a:t> </a:t>
          </a:r>
          <a:r>
            <a:rPr lang="en-US" sz="1100" kern="1200" dirty="0" err="1"/>
            <a:t>kembali</a:t>
          </a:r>
          <a:r>
            <a:rPr lang="en-US" sz="1100" kern="1200" dirty="0"/>
            <a:t> </a:t>
          </a:r>
          <a:r>
            <a:rPr lang="en-US" sz="1100" kern="1200" dirty="0" err="1"/>
            <a:t>pada</a:t>
          </a:r>
          <a:r>
            <a:rPr lang="en-US" sz="1100" kern="1200" dirty="0"/>
            <a:t> </a:t>
          </a:r>
          <a:r>
            <a:rPr lang="en-US" sz="1100" kern="1200" dirty="0" err="1"/>
            <a:t>semua</a:t>
          </a:r>
          <a:r>
            <a:rPr lang="en-US" sz="1100" kern="1200" dirty="0"/>
            <a:t> </a:t>
          </a:r>
          <a:r>
            <a:rPr lang="en-US" sz="1100" kern="1200" dirty="0" err="1"/>
            <a:t>pihak</a:t>
          </a:r>
          <a:r>
            <a:rPr lang="en-US" sz="1100" kern="1200" dirty="0"/>
            <a:t> </a:t>
          </a:r>
          <a:r>
            <a:rPr lang="en-US" sz="1100" kern="1200" dirty="0" err="1"/>
            <a:t>berkepentingan</a:t>
          </a:r>
          <a:r>
            <a:rPr lang="en-US" sz="1100" kern="1200" dirty="0"/>
            <a:t> (para </a:t>
          </a:r>
          <a:r>
            <a:rPr lang="en-US" sz="1100" kern="1200" dirty="0" err="1"/>
            <a:t>pemangku</a:t>
          </a:r>
          <a:r>
            <a:rPr lang="en-US" sz="1100" kern="1200" dirty="0"/>
            <a:t> </a:t>
          </a:r>
          <a:r>
            <a:rPr lang="en-US" sz="1100" kern="1200" dirty="0" err="1"/>
            <a:t>kepentingan</a:t>
          </a:r>
          <a:r>
            <a:rPr lang="en-US" sz="1100" kern="1200" dirty="0"/>
            <a:t>), </a:t>
          </a:r>
          <a:r>
            <a:rPr lang="en-US" sz="1100" kern="1200" dirty="0" err="1"/>
            <a:t>khususnya</a:t>
          </a:r>
          <a:r>
            <a:rPr lang="en-US" sz="1100" kern="1200" dirty="0"/>
            <a:t> </a:t>
          </a:r>
          <a:r>
            <a:rPr lang="en-US" sz="1100" kern="1200" dirty="0" err="1"/>
            <a:t>staf</a:t>
          </a:r>
          <a:r>
            <a:rPr lang="en-US" sz="1100" kern="1200" dirty="0"/>
            <a:t> </a:t>
          </a:r>
          <a:r>
            <a:rPr lang="en-US" sz="1100" kern="1200" dirty="0" err="1"/>
            <a:t>akademik</a:t>
          </a:r>
          <a:r>
            <a:rPr lang="en-US" sz="1100" kern="1200" dirty="0"/>
            <a:t>, </a:t>
          </a:r>
          <a:r>
            <a:rPr lang="en-US" sz="1100" kern="1200" dirty="0" err="1"/>
            <a:t>untuk</a:t>
          </a:r>
          <a:r>
            <a:rPr lang="en-US" sz="1100" kern="1200" dirty="0"/>
            <a:t> </a:t>
          </a:r>
          <a:r>
            <a:rPr lang="en-US" sz="1100" kern="1200" dirty="0" err="1"/>
            <a:t>mendapatkan</a:t>
          </a:r>
          <a:r>
            <a:rPr lang="en-US" sz="1100" kern="1200" dirty="0"/>
            <a:t> </a:t>
          </a:r>
          <a:r>
            <a:rPr lang="en-US" sz="1100" kern="1200" dirty="0" err="1"/>
            <a:t>masukan</a:t>
          </a:r>
          <a:r>
            <a:rPr lang="en-US" sz="1100" kern="1200" dirty="0"/>
            <a:t>. </a:t>
          </a:r>
          <a:r>
            <a:rPr lang="en-US" sz="1100" kern="1200" dirty="0" err="1"/>
            <a:t>Untuk</a:t>
          </a:r>
          <a:r>
            <a:rPr lang="en-US" sz="1100" kern="1200" dirty="0"/>
            <a:t> </a:t>
          </a:r>
          <a:r>
            <a:rPr lang="en-US" sz="1100" kern="1200" dirty="0" err="1"/>
            <a:t>penentuan</a:t>
          </a:r>
          <a:r>
            <a:rPr lang="en-US" sz="1100" kern="1200" dirty="0"/>
            <a:t> </a:t>
          </a:r>
          <a:r>
            <a:rPr lang="en-US" sz="1100" kern="1200" dirty="0" err="1"/>
            <a:t>indikator</a:t>
          </a:r>
          <a:r>
            <a:rPr lang="en-US" sz="1100" kern="1200" dirty="0"/>
            <a:t> </a:t>
          </a:r>
          <a:r>
            <a:rPr lang="en-US" sz="1100" kern="1200" dirty="0" err="1"/>
            <a:t>kinerja</a:t>
          </a:r>
          <a:r>
            <a:rPr lang="en-US" sz="1100" kern="1200" dirty="0"/>
            <a:t>, </a:t>
          </a:r>
          <a:r>
            <a:rPr lang="en-US" sz="1100" kern="1200" dirty="0" err="1"/>
            <a:t>sebaiknya</a:t>
          </a:r>
          <a:r>
            <a:rPr lang="en-US" sz="1100" kern="1200" dirty="0"/>
            <a:t> </a:t>
          </a:r>
          <a:r>
            <a:rPr lang="en-US" sz="1100" kern="1200" dirty="0" err="1"/>
            <a:t>dibicarakan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disepakati</a:t>
          </a:r>
          <a:r>
            <a:rPr lang="en-US" sz="1100" kern="1200" dirty="0"/>
            <a:t> </a:t>
          </a:r>
          <a:r>
            <a:rPr lang="en-US" sz="1100" kern="1200" dirty="0" err="1"/>
            <a:t>oleh</a:t>
          </a:r>
          <a:r>
            <a:rPr lang="en-US" sz="1100" kern="1200" dirty="0"/>
            <a:t> </a:t>
          </a:r>
          <a:r>
            <a:rPr lang="en-US" sz="1100" kern="1200" dirty="0" err="1"/>
            <a:t>semua</a:t>
          </a:r>
          <a:r>
            <a:rPr lang="en-US" sz="1100" kern="1200" dirty="0"/>
            <a:t> </a:t>
          </a:r>
          <a:r>
            <a:rPr lang="en-US" sz="1100" kern="1200" dirty="0" err="1"/>
            <a:t>pihak</a:t>
          </a:r>
          <a:r>
            <a:rPr lang="en-US" sz="1100" kern="1200" dirty="0"/>
            <a:t> yang </a:t>
          </a:r>
          <a:r>
            <a:rPr lang="en-US" sz="1100" kern="1200" dirty="0" err="1"/>
            <a:t>terkait</a:t>
          </a:r>
          <a:r>
            <a:rPr lang="en-US" sz="1100" kern="1200" dirty="0"/>
            <a:t> </a:t>
          </a:r>
          <a:r>
            <a:rPr lang="en-US" sz="1100" kern="1200" dirty="0" err="1"/>
            <a:t>dalam</a:t>
          </a:r>
          <a:r>
            <a:rPr lang="en-US" sz="1100" kern="1200" dirty="0"/>
            <a:t> </a:t>
          </a:r>
          <a:r>
            <a:rPr lang="en-US" sz="1100" kern="1200" dirty="0" err="1"/>
            <a:t>pelaksanaan</a:t>
          </a:r>
          <a:r>
            <a:rPr lang="en-US" sz="1100" kern="1200" dirty="0"/>
            <a:t> </a:t>
          </a:r>
          <a:r>
            <a:rPr lang="en-US" sz="1100" kern="1200" dirty="0" err="1"/>
            <a:t>implementasi</a:t>
          </a:r>
          <a:r>
            <a:rPr lang="en-US" sz="1100" kern="1200" dirty="0"/>
            <a:t> program yang </a:t>
          </a:r>
          <a:r>
            <a:rPr lang="en-US" sz="1100" kern="1200" dirty="0" err="1"/>
            <a:t>akan</a:t>
          </a:r>
          <a:r>
            <a:rPr lang="en-US" sz="1100" kern="1200" dirty="0"/>
            <a:t> </a:t>
          </a:r>
          <a:r>
            <a:rPr lang="en-US" sz="1100" kern="1200" dirty="0" err="1"/>
            <a:t>dilaksanakan</a:t>
          </a:r>
          <a:r>
            <a:rPr lang="en-US" sz="1100" kern="1200" dirty="0"/>
            <a:t>.</a:t>
          </a:r>
        </a:p>
      </dsp:txBody>
      <dsp:txXfrm>
        <a:off x="0" y="4260615"/>
        <a:ext cx="6411729" cy="652050"/>
      </dsp:txXfrm>
    </dsp:sp>
    <dsp:sp modelId="{3A0457DA-DDB8-4110-925B-CFA3955C25B0}">
      <dsp:nvSpPr>
        <dsp:cNvPr id="0" name=""/>
        <dsp:cNvSpPr/>
      </dsp:nvSpPr>
      <dsp:spPr>
        <a:xfrm>
          <a:off x="0" y="4912665"/>
          <a:ext cx="6411729" cy="335790"/>
        </a:xfrm>
        <a:prstGeom prst="round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Perbaikan</a:t>
          </a:r>
          <a:r>
            <a:rPr lang="en-US" sz="1400" b="1" kern="1200" dirty="0"/>
            <a:t> LED</a:t>
          </a:r>
          <a:endParaRPr lang="en-US" sz="1400" kern="1200" dirty="0"/>
        </a:p>
      </dsp:txBody>
      <dsp:txXfrm>
        <a:off x="16392" y="4929057"/>
        <a:ext cx="6378945" cy="303006"/>
      </dsp:txXfrm>
    </dsp:sp>
    <dsp:sp modelId="{5B4B98BC-F355-4510-8CCF-F032AE7AC684}">
      <dsp:nvSpPr>
        <dsp:cNvPr id="0" name=""/>
        <dsp:cNvSpPr/>
      </dsp:nvSpPr>
      <dsp:spPr>
        <a:xfrm>
          <a:off x="0" y="5248455"/>
          <a:ext cx="6411729" cy="231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/>
            <a:t>Jika</a:t>
          </a:r>
          <a:r>
            <a:rPr lang="en-US" sz="1100" kern="1200" dirty="0"/>
            <a:t> </a:t>
          </a:r>
          <a:r>
            <a:rPr lang="en-US" sz="1100" kern="1200" dirty="0" err="1"/>
            <a:t>masih</a:t>
          </a:r>
          <a:r>
            <a:rPr lang="en-US" sz="1100" kern="1200" dirty="0"/>
            <a:t> </a:t>
          </a:r>
          <a:r>
            <a:rPr lang="en-US" sz="1100" kern="1200" dirty="0" err="1"/>
            <a:t>diperlukan</a:t>
          </a:r>
          <a:r>
            <a:rPr lang="en-US" sz="1100" kern="1200" dirty="0"/>
            <a:t> </a:t>
          </a:r>
          <a:r>
            <a:rPr lang="en-US" sz="1100" kern="1200" dirty="0" err="1"/>
            <a:t>perbaikan</a:t>
          </a:r>
          <a:r>
            <a:rPr lang="en-US" sz="1100" kern="1200" dirty="0"/>
            <a:t> </a:t>
          </a:r>
          <a:r>
            <a:rPr lang="en-US" sz="1100" kern="1200" dirty="0" err="1"/>
            <a:t>akhir</a:t>
          </a:r>
          <a:r>
            <a:rPr lang="en-US" sz="1100" kern="1200" dirty="0"/>
            <a:t> </a:t>
          </a:r>
          <a:r>
            <a:rPr lang="en-US" sz="1100" kern="1200" dirty="0" err="1"/>
            <a:t>sebelum</a:t>
          </a:r>
          <a:r>
            <a:rPr lang="en-US" sz="1100" kern="1200" dirty="0"/>
            <a:t> LED (</a:t>
          </a:r>
          <a:r>
            <a:rPr lang="en-US" sz="1100" kern="1200" dirty="0" err="1"/>
            <a:t>dan</a:t>
          </a:r>
          <a:r>
            <a:rPr lang="en-US" sz="1100" kern="1200" dirty="0"/>
            <a:t> LKPT) </a:t>
          </a:r>
          <a:r>
            <a:rPr lang="en-US" sz="1100" kern="1200" dirty="0" err="1"/>
            <a:t>diajukan</a:t>
          </a:r>
          <a:r>
            <a:rPr lang="en-US" sz="1100" kern="1200" dirty="0"/>
            <a:t> </a:t>
          </a:r>
          <a:r>
            <a:rPr lang="en-US" sz="1100" kern="1200" dirty="0" err="1"/>
            <a:t>ke</a:t>
          </a:r>
          <a:r>
            <a:rPr lang="en-US" sz="1100" kern="1200" dirty="0"/>
            <a:t> BAN PT.</a:t>
          </a:r>
        </a:p>
      </dsp:txBody>
      <dsp:txXfrm>
        <a:off x="0" y="5248455"/>
        <a:ext cx="6411729" cy="23184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28904"/>
          <a:ext cx="6411729" cy="33579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Keterlibatan</a:t>
          </a:r>
          <a:r>
            <a:rPr lang="en-US" sz="1400" b="1" kern="1200" dirty="0"/>
            <a:t> </a:t>
          </a:r>
          <a:r>
            <a:rPr lang="en-US" sz="1400" b="1" kern="1200" dirty="0" err="1"/>
            <a:t>semua</a:t>
          </a:r>
          <a:r>
            <a:rPr lang="en-US" sz="1400" b="1" kern="1200" dirty="0"/>
            <a:t> </a:t>
          </a:r>
          <a:r>
            <a:rPr lang="en-US" sz="1400" b="1" kern="1200" dirty="0" err="1"/>
            <a:t>pihak</a:t>
          </a:r>
          <a:r>
            <a:rPr lang="en-US" sz="1400" b="1" kern="1200" dirty="0"/>
            <a:t> </a:t>
          </a:r>
          <a:endParaRPr lang="en-US" sz="1400" kern="1200" dirty="0"/>
        </a:p>
      </dsp:txBody>
      <dsp:txXfrm>
        <a:off x="16392" y="45296"/>
        <a:ext cx="6378945" cy="303006"/>
      </dsp:txXfrm>
    </dsp:sp>
    <dsp:sp modelId="{9DC30CB3-5443-4E4F-8798-717384E476F7}">
      <dsp:nvSpPr>
        <dsp:cNvPr id="0" name=""/>
        <dsp:cNvSpPr/>
      </dsp:nvSpPr>
      <dsp:spPr>
        <a:xfrm>
          <a:off x="0" y="364694"/>
          <a:ext cx="6411729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/>
            <a:t>Seberapa</a:t>
          </a:r>
          <a:r>
            <a:rPr lang="en-US" sz="1100" kern="1200" dirty="0"/>
            <a:t> </a:t>
          </a:r>
          <a:r>
            <a:rPr lang="en-US" sz="1100" kern="1200" dirty="0" err="1"/>
            <a:t>intensif</a:t>
          </a:r>
          <a:r>
            <a:rPr lang="en-US" sz="1100" kern="1200" dirty="0"/>
            <a:t> </a:t>
          </a:r>
          <a:r>
            <a:rPr lang="en-US" sz="1100" kern="1200" dirty="0" err="1"/>
            <a:t>keterlibatan</a:t>
          </a:r>
          <a:r>
            <a:rPr lang="en-US" sz="1100" kern="1200" dirty="0"/>
            <a:t> para </a:t>
          </a:r>
          <a:r>
            <a:rPr lang="en-US" sz="1100" kern="1200" dirty="0" err="1"/>
            <a:t>pemangku</a:t>
          </a:r>
          <a:r>
            <a:rPr lang="en-US" sz="1100" kern="1200" dirty="0"/>
            <a:t> </a:t>
          </a:r>
          <a:r>
            <a:rPr lang="en-US" sz="1100" kern="1200" dirty="0" err="1"/>
            <a:t>kepentingan</a:t>
          </a:r>
          <a:r>
            <a:rPr lang="en-US" sz="1100" kern="1200" dirty="0"/>
            <a:t> </a:t>
          </a:r>
          <a:r>
            <a:rPr lang="en-US" sz="1100" kern="1200" dirty="0" err="1"/>
            <a:t>dalam</a:t>
          </a:r>
          <a:r>
            <a:rPr lang="en-US" sz="1100" kern="1200" dirty="0"/>
            <a:t> </a:t>
          </a:r>
          <a:r>
            <a:rPr lang="en-US" sz="1100" kern="1200" dirty="0" err="1"/>
            <a:t>penyusunan</a:t>
          </a:r>
          <a:r>
            <a:rPr lang="en-US" sz="1100" kern="1200" dirty="0"/>
            <a:t> LED, </a:t>
          </a:r>
          <a:r>
            <a:rPr lang="en-US" sz="1100" kern="1200" dirty="0" err="1"/>
            <a:t>dengan</a:t>
          </a:r>
          <a:r>
            <a:rPr lang="en-US" sz="1100" kern="1200" dirty="0"/>
            <a:t> </a:t>
          </a:r>
          <a:r>
            <a:rPr lang="en-US" sz="1100" kern="1200" dirty="0" err="1"/>
            <a:t>merinci</a:t>
          </a:r>
          <a:r>
            <a:rPr lang="en-US" sz="1100" kern="1200" dirty="0"/>
            <a:t> </a:t>
          </a:r>
          <a:r>
            <a:rPr lang="en-US" sz="1100" kern="1200" dirty="0" err="1"/>
            <a:t>keterlibatan</a:t>
          </a:r>
          <a:r>
            <a:rPr lang="en-US" sz="1100" kern="1200" dirty="0"/>
            <a:t> </a:t>
          </a:r>
          <a:r>
            <a:rPr lang="en-US" sz="1100" kern="1200" dirty="0" err="1"/>
            <a:t>aktor</a:t>
          </a:r>
          <a:r>
            <a:rPr lang="en-US" sz="1100" kern="1200" dirty="0"/>
            <a:t> </a:t>
          </a:r>
          <a:r>
            <a:rPr lang="en-US" sz="1100" kern="1200" dirty="0" err="1"/>
            <a:t>kunci</a:t>
          </a:r>
          <a:r>
            <a:rPr lang="en-US" sz="1100" kern="1200" dirty="0"/>
            <a:t>, </a:t>
          </a:r>
          <a:r>
            <a:rPr lang="en-US" sz="1100" kern="1200" dirty="0" err="1"/>
            <a:t>baik</a:t>
          </a:r>
          <a:r>
            <a:rPr lang="en-US" sz="1100" kern="1200" dirty="0"/>
            <a:t> yang </a:t>
          </a:r>
          <a:r>
            <a:rPr lang="en-US" sz="1100" kern="1200" dirty="0" err="1"/>
            <a:t>ada</a:t>
          </a:r>
          <a:r>
            <a:rPr lang="en-US" sz="1100" kern="1200" dirty="0"/>
            <a:t> di </a:t>
          </a:r>
          <a:r>
            <a:rPr lang="en-US" sz="1100" kern="1200" dirty="0" err="1"/>
            <a:t>dalam</a:t>
          </a:r>
          <a:r>
            <a:rPr lang="en-US" sz="1100" kern="1200" dirty="0"/>
            <a:t> </a:t>
          </a:r>
          <a:r>
            <a:rPr lang="en-US" sz="1100" kern="1200" dirty="0" err="1"/>
            <a:t>maupun</a:t>
          </a:r>
          <a:r>
            <a:rPr lang="en-US" sz="1100" kern="1200" dirty="0"/>
            <a:t> di </a:t>
          </a:r>
          <a:r>
            <a:rPr lang="en-US" sz="1100" kern="1200" dirty="0" err="1"/>
            <a:t>luar</a:t>
          </a:r>
          <a:r>
            <a:rPr lang="en-US" sz="1100" kern="1200" dirty="0"/>
            <a:t> </a:t>
          </a:r>
          <a:r>
            <a:rPr lang="en-US" sz="1100" kern="1200" dirty="0" err="1"/>
            <a:t>institusi</a:t>
          </a:r>
          <a:r>
            <a:rPr lang="en-US" sz="1100" kern="1200" dirty="0"/>
            <a:t>.</a:t>
          </a:r>
          <a:endParaRPr lang="en-US" sz="1100" b="0" kern="1200" dirty="0"/>
        </a:p>
      </dsp:txBody>
      <dsp:txXfrm>
        <a:off x="0" y="364694"/>
        <a:ext cx="6411729" cy="347760"/>
      </dsp:txXfrm>
    </dsp:sp>
    <dsp:sp modelId="{BB10665E-3681-48AF-8D13-2B8A0C41A91D}">
      <dsp:nvSpPr>
        <dsp:cNvPr id="0" name=""/>
        <dsp:cNvSpPr/>
      </dsp:nvSpPr>
      <dsp:spPr>
        <a:xfrm>
          <a:off x="0" y="712454"/>
          <a:ext cx="6411729" cy="335790"/>
        </a:xfrm>
        <a:prstGeom prst="roundRect">
          <a:avLst/>
        </a:prstGeom>
        <a:solidFill>
          <a:schemeClr val="accent5">
            <a:hueOff val="-1225557"/>
            <a:satOff val="-1705"/>
            <a:lumOff val="-65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Keserbacakupan</a:t>
          </a:r>
          <a:r>
            <a:rPr lang="en-US" sz="1400" b="1" kern="1200" dirty="0"/>
            <a:t> </a:t>
          </a:r>
          <a:endParaRPr lang="en-US" sz="1400" kern="1200" dirty="0"/>
        </a:p>
      </dsp:txBody>
      <dsp:txXfrm>
        <a:off x="16392" y="728846"/>
        <a:ext cx="6378945" cy="303006"/>
      </dsp:txXfrm>
    </dsp:sp>
    <dsp:sp modelId="{B743F4D8-190D-4A42-998B-34D5037B107C}">
      <dsp:nvSpPr>
        <dsp:cNvPr id="0" name=""/>
        <dsp:cNvSpPr/>
      </dsp:nvSpPr>
      <dsp:spPr>
        <a:xfrm>
          <a:off x="0" y="1048244"/>
          <a:ext cx="6411729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/>
            <a:t>Keserbacakupan</a:t>
          </a:r>
          <a:r>
            <a:rPr lang="en-US" sz="1100" kern="1200" dirty="0"/>
            <a:t> LED </a:t>
          </a:r>
          <a:r>
            <a:rPr lang="en-US" sz="1100" kern="1200" dirty="0" err="1"/>
            <a:t>dinilai</a:t>
          </a:r>
          <a:r>
            <a:rPr lang="en-US" sz="1100" kern="1200" dirty="0"/>
            <a:t> </a:t>
          </a:r>
          <a:r>
            <a:rPr lang="en-US" sz="1100" kern="1200" dirty="0" err="1"/>
            <a:t>berdasarkan</a:t>
          </a:r>
          <a:r>
            <a:rPr lang="en-US" sz="1100" kern="1200" dirty="0"/>
            <a:t> </a:t>
          </a:r>
          <a:r>
            <a:rPr lang="en-US" sz="1100" b="1" kern="1200" dirty="0" err="1"/>
            <a:t>kesesuaian</a:t>
          </a:r>
          <a:r>
            <a:rPr lang="en-US" sz="1100" b="1" kern="1200" dirty="0"/>
            <a:t> </a:t>
          </a:r>
          <a:r>
            <a:rPr lang="en-US" sz="1100" kern="1200" dirty="0" err="1"/>
            <a:t>serta</a:t>
          </a:r>
          <a:r>
            <a:rPr lang="en-US" sz="1100" kern="1200" dirty="0"/>
            <a:t> </a:t>
          </a:r>
          <a:r>
            <a:rPr lang="en-US" sz="1100" b="1" kern="1200" dirty="0" err="1"/>
            <a:t>kelengkapan</a:t>
          </a:r>
          <a:r>
            <a:rPr lang="en-US" sz="1100" b="1" kern="1200" dirty="0"/>
            <a:t> </a:t>
          </a:r>
          <a:r>
            <a:rPr lang="en-US" sz="1100" kern="1200" dirty="0" err="1"/>
            <a:t>aspek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isu</a:t>
          </a:r>
          <a:r>
            <a:rPr lang="en-US" sz="1100" kern="1200" dirty="0"/>
            <a:t> </a:t>
          </a:r>
          <a:r>
            <a:rPr lang="en-US" sz="1100" kern="1200" dirty="0" err="1"/>
            <a:t>penting</a:t>
          </a:r>
          <a:r>
            <a:rPr lang="en-US" sz="1100" kern="1200" dirty="0"/>
            <a:t> yang </a:t>
          </a:r>
          <a:r>
            <a:rPr lang="en-US" sz="1100" kern="1200" dirty="0" err="1"/>
            <a:t>diperhatikan</a:t>
          </a:r>
          <a:r>
            <a:rPr lang="en-US" sz="1100" kern="1200" dirty="0"/>
            <a:t>, </a:t>
          </a:r>
          <a:r>
            <a:rPr lang="en-US" sz="1100" kern="1200" dirty="0" err="1"/>
            <a:t>diamati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dianalisis</a:t>
          </a:r>
          <a:r>
            <a:rPr lang="en-US" sz="1100" kern="1200" dirty="0"/>
            <a:t> </a:t>
          </a:r>
          <a:r>
            <a:rPr lang="en-US" sz="1100" kern="1200" dirty="0" err="1"/>
            <a:t>dalam</a:t>
          </a:r>
          <a:r>
            <a:rPr lang="en-US" sz="1100" kern="1200" dirty="0"/>
            <a:t> proses </a:t>
          </a:r>
          <a:r>
            <a:rPr lang="en-US" sz="1100" kern="1200" dirty="0" err="1"/>
            <a:t>penyusunannya</a:t>
          </a:r>
          <a:r>
            <a:rPr lang="en-US" sz="1100" kern="1200" dirty="0"/>
            <a:t>. </a:t>
          </a:r>
        </a:p>
      </dsp:txBody>
      <dsp:txXfrm>
        <a:off x="0" y="1048244"/>
        <a:ext cx="6411729" cy="347760"/>
      </dsp:txXfrm>
    </dsp:sp>
    <dsp:sp modelId="{0C6250E1-16C7-4468-9673-D02DD1169685}">
      <dsp:nvSpPr>
        <dsp:cNvPr id="0" name=""/>
        <dsp:cNvSpPr/>
      </dsp:nvSpPr>
      <dsp:spPr>
        <a:xfrm>
          <a:off x="0" y="1396004"/>
          <a:ext cx="6411729" cy="335790"/>
        </a:xfrm>
        <a:prstGeom prst="roundRect">
          <a:avLst/>
        </a:prstGeom>
        <a:solidFill>
          <a:schemeClr val="accent5">
            <a:hueOff val="-2451115"/>
            <a:satOff val="-3409"/>
            <a:lumOff val="-130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Kualitas</a:t>
          </a:r>
          <a:r>
            <a:rPr lang="en-US" sz="1400" b="1" kern="1200" dirty="0"/>
            <a:t> Data</a:t>
          </a:r>
          <a:endParaRPr lang="en-US" sz="1400" kern="1200" dirty="0"/>
        </a:p>
      </dsp:txBody>
      <dsp:txXfrm>
        <a:off x="16392" y="1412396"/>
        <a:ext cx="6378945" cy="303006"/>
      </dsp:txXfrm>
    </dsp:sp>
    <dsp:sp modelId="{7438BCAD-2F7D-41A1-8E95-AE8439AF2BF6}">
      <dsp:nvSpPr>
        <dsp:cNvPr id="0" name=""/>
        <dsp:cNvSpPr/>
      </dsp:nvSpPr>
      <dsp:spPr>
        <a:xfrm>
          <a:off x="0" y="1731795"/>
          <a:ext cx="6411729" cy="5071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/>
            <a:t>Kualitas</a:t>
          </a:r>
          <a:r>
            <a:rPr lang="en-US" sz="1100" kern="1200" dirty="0"/>
            <a:t> data </a:t>
          </a:r>
          <a:r>
            <a:rPr lang="en-US" sz="1100" kern="1200" dirty="0" err="1"/>
            <a:t>harus</a:t>
          </a:r>
          <a:r>
            <a:rPr lang="en-US" sz="1100" kern="1200" dirty="0"/>
            <a:t> </a:t>
          </a:r>
          <a:r>
            <a:rPr lang="en-US" sz="1100" b="1" kern="1200" dirty="0" err="1"/>
            <a:t>cukup</a:t>
          </a:r>
          <a:r>
            <a:rPr lang="en-US" sz="1100" kern="1200" dirty="0"/>
            <a:t> </a:t>
          </a:r>
          <a:r>
            <a:rPr lang="en-US" sz="1100" b="1" kern="1200" dirty="0"/>
            <a:t>(</a:t>
          </a:r>
          <a:r>
            <a:rPr lang="en-US" sz="1100" b="1" i="1" kern="1200" dirty="0"/>
            <a:t>adequate</a:t>
          </a:r>
          <a:r>
            <a:rPr lang="en-US" sz="1100" b="1" kern="1200" dirty="0"/>
            <a:t>)</a:t>
          </a:r>
          <a:r>
            <a:rPr lang="en-US" sz="1100" kern="1200" dirty="0"/>
            <a:t>, </a:t>
          </a:r>
          <a:r>
            <a:rPr lang="en-US" sz="1100" b="1" kern="1200" dirty="0" err="1"/>
            <a:t>akurat</a:t>
          </a:r>
          <a:r>
            <a:rPr lang="en-US" sz="1100" b="1" kern="1200" dirty="0"/>
            <a:t> (</a:t>
          </a:r>
          <a:r>
            <a:rPr lang="en-US" sz="1100" b="1" i="1" kern="1200" dirty="0"/>
            <a:t>accurate</a:t>
          </a:r>
          <a:r>
            <a:rPr lang="en-US" sz="1100" b="1" kern="1200" dirty="0"/>
            <a:t>)</a:t>
          </a:r>
          <a:r>
            <a:rPr lang="en-US" sz="1100" kern="1200" dirty="0"/>
            <a:t>, </a:t>
          </a:r>
          <a:r>
            <a:rPr lang="en-US" sz="1100" b="1" kern="1200" dirty="0" err="1"/>
            <a:t>konsisten</a:t>
          </a:r>
          <a:r>
            <a:rPr lang="en-US" sz="1100" b="1" kern="1200" dirty="0"/>
            <a:t> (</a:t>
          </a:r>
          <a:r>
            <a:rPr lang="en-US" sz="1100" b="1" i="1" kern="1200" dirty="0"/>
            <a:t>consistent</a:t>
          </a:r>
          <a:r>
            <a:rPr lang="en-US" sz="1100" b="1" kern="1200" dirty="0"/>
            <a:t>) </a:t>
          </a:r>
          <a:r>
            <a:rPr lang="en-US" sz="1100" kern="1200" dirty="0" err="1"/>
            <a:t>antara</a:t>
          </a:r>
          <a:r>
            <a:rPr lang="en-US" sz="1100" kern="1200" dirty="0"/>
            <a:t> data </a:t>
          </a:r>
          <a:r>
            <a:rPr lang="en-US" sz="1100" kern="1200" dirty="0" err="1"/>
            <a:t>satu</a:t>
          </a:r>
          <a:r>
            <a:rPr lang="en-US" sz="1100" kern="1200" dirty="0"/>
            <a:t> </a:t>
          </a:r>
          <a:r>
            <a:rPr lang="en-US" sz="1100" kern="1200" dirty="0" err="1"/>
            <a:t>dengan</a:t>
          </a:r>
          <a:r>
            <a:rPr lang="en-US" sz="1100" kern="1200" dirty="0"/>
            <a:t> </a:t>
          </a:r>
          <a:r>
            <a:rPr lang="en-US" sz="1100" kern="1200" dirty="0" err="1"/>
            <a:t>lainnya</a:t>
          </a:r>
          <a:r>
            <a:rPr lang="en-US" sz="1100" kern="1200" dirty="0"/>
            <a:t>,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b="1" kern="1200" dirty="0" err="1"/>
            <a:t>sesuai</a:t>
          </a:r>
          <a:r>
            <a:rPr lang="en-US" sz="1100" b="1" kern="1200" dirty="0"/>
            <a:t> (</a:t>
          </a:r>
          <a:r>
            <a:rPr lang="en-US" sz="1100" b="1" i="1" kern="1200" dirty="0"/>
            <a:t>relevant</a:t>
          </a:r>
          <a:r>
            <a:rPr lang="en-US" sz="1100" b="1" kern="1200" dirty="0"/>
            <a:t>) </a:t>
          </a:r>
          <a:r>
            <a:rPr lang="en-US" sz="1100" kern="1200" dirty="0" err="1"/>
            <a:t>dengan</a:t>
          </a:r>
          <a:r>
            <a:rPr lang="en-US" sz="1100" kern="1200" dirty="0"/>
            <a:t> </a:t>
          </a:r>
          <a:r>
            <a:rPr lang="en-US" sz="1100" kern="1200" dirty="0" err="1"/>
            <a:t>aspek</a:t>
          </a:r>
          <a:r>
            <a:rPr lang="en-US" sz="1100" kern="1200" dirty="0"/>
            <a:t> </a:t>
          </a:r>
          <a:r>
            <a:rPr lang="en-US" sz="1100" kern="1200" dirty="0" err="1"/>
            <a:t>atau</a:t>
          </a:r>
          <a:r>
            <a:rPr lang="en-US" sz="1100" kern="1200" dirty="0"/>
            <a:t> </a:t>
          </a:r>
          <a:r>
            <a:rPr lang="en-US" sz="1100" kern="1200" dirty="0" err="1"/>
            <a:t>isu</a:t>
          </a:r>
          <a:r>
            <a:rPr lang="en-US" sz="1100" kern="1200" dirty="0"/>
            <a:t> yang </a:t>
          </a:r>
          <a:r>
            <a:rPr lang="en-US" sz="1100" kern="1200" dirty="0" err="1"/>
            <a:t>dibahas</a:t>
          </a:r>
          <a:r>
            <a:rPr lang="en-US" sz="1100" kern="1200" dirty="0"/>
            <a:t>, </a:t>
          </a:r>
          <a:r>
            <a:rPr lang="en-US" sz="1100" kern="1200" dirty="0" err="1"/>
            <a:t>dalam</a:t>
          </a:r>
          <a:r>
            <a:rPr lang="en-US" sz="1100" kern="1200" dirty="0"/>
            <a:t> </a:t>
          </a:r>
          <a:r>
            <a:rPr lang="en-US" sz="1100" kern="1200" dirty="0" err="1"/>
            <a:t>menjelaskan</a:t>
          </a:r>
          <a:r>
            <a:rPr lang="en-US" sz="1100" kern="1200" dirty="0"/>
            <a:t> </a:t>
          </a:r>
          <a:r>
            <a:rPr lang="en-US" sz="1100" kern="1200" dirty="0" err="1"/>
            <a:t>masing-masing</a:t>
          </a:r>
          <a:r>
            <a:rPr lang="en-US" sz="1100" kern="1200" dirty="0"/>
            <a:t> </a:t>
          </a:r>
          <a:r>
            <a:rPr lang="en-US" sz="1100" kern="1200" dirty="0" err="1"/>
            <a:t>unsur</a:t>
          </a:r>
          <a:r>
            <a:rPr lang="en-US" sz="1100" kern="1200" dirty="0"/>
            <a:t> yang </a:t>
          </a:r>
          <a:r>
            <a:rPr lang="en-US" sz="1100" kern="1200" dirty="0" err="1"/>
            <a:t>ada</a:t>
          </a:r>
          <a:r>
            <a:rPr lang="en-US" sz="1100" kern="1200" dirty="0"/>
            <a:t> </a:t>
          </a:r>
          <a:r>
            <a:rPr lang="en-US" sz="1100" kern="1200" dirty="0" err="1"/>
            <a:t>pada</a:t>
          </a:r>
          <a:r>
            <a:rPr lang="en-US" sz="1100" kern="1200" dirty="0"/>
            <a:t> </a:t>
          </a:r>
          <a:r>
            <a:rPr lang="en-US" sz="1100" kern="1200" dirty="0" err="1"/>
            <a:t>faktor</a:t>
          </a:r>
          <a:r>
            <a:rPr lang="en-US" sz="1100" kern="1200" dirty="0"/>
            <a:t> internal </a:t>
          </a:r>
          <a:r>
            <a:rPr lang="en-US" sz="1100" kern="1200" dirty="0" err="1"/>
            <a:t>maupun</a:t>
          </a:r>
          <a:r>
            <a:rPr lang="en-US" sz="1100" kern="1200" dirty="0"/>
            <a:t> </a:t>
          </a:r>
          <a:r>
            <a:rPr lang="en-US" sz="1100" kern="1200" dirty="0" err="1"/>
            <a:t>faktor</a:t>
          </a:r>
          <a:r>
            <a:rPr lang="en-US" sz="1100" kern="1200" dirty="0"/>
            <a:t> </a:t>
          </a:r>
          <a:r>
            <a:rPr lang="en-US" sz="1100" kern="1200" dirty="0" err="1"/>
            <a:t>eksternal</a:t>
          </a:r>
          <a:r>
            <a:rPr lang="en-US" sz="1100" kern="1200" dirty="0"/>
            <a:t>. </a:t>
          </a:r>
        </a:p>
      </dsp:txBody>
      <dsp:txXfrm>
        <a:off x="0" y="1731795"/>
        <a:ext cx="6411729" cy="507150"/>
      </dsp:txXfrm>
    </dsp:sp>
    <dsp:sp modelId="{D6978E3E-6F50-4722-857B-924D7D7BF191}">
      <dsp:nvSpPr>
        <dsp:cNvPr id="0" name=""/>
        <dsp:cNvSpPr/>
      </dsp:nvSpPr>
      <dsp:spPr>
        <a:xfrm>
          <a:off x="0" y="2238945"/>
          <a:ext cx="6411729" cy="335790"/>
        </a:xfrm>
        <a:prstGeom prst="roundRect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Kedalaman</a:t>
          </a:r>
          <a:r>
            <a:rPr lang="en-US" sz="1400" b="1" kern="1200" dirty="0"/>
            <a:t> </a:t>
          </a:r>
          <a:r>
            <a:rPr lang="en-US" sz="1400" b="1" kern="1200" dirty="0" err="1"/>
            <a:t>Analisis</a:t>
          </a:r>
          <a:endParaRPr lang="en-US" sz="1400" kern="1200" dirty="0"/>
        </a:p>
      </dsp:txBody>
      <dsp:txXfrm>
        <a:off x="16392" y="2255337"/>
        <a:ext cx="6378945" cy="303006"/>
      </dsp:txXfrm>
    </dsp:sp>
    <dsp:sp modelId="{F7AFCEDC-DACF-487F-B7ED-E0728F7D7B31}">
      <dsp:nvSpPr>
        <dsp:cNvPr id="0" name=""/>
        <dsp:cNvSpPr/>
      </dsp:nvSpPr>
      <dsp:spPr>
        <a:xfrm>
          <a:off x="0" y="2574735"/>
          <a:ext cx="6411729" cy="8114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/>
            <a:t>Ditunjukkan</a:t>
          </a:r>
          <a:r>
            <a:rPr lang="en-US" sz="1100" kern="1200" dirty="0"/>
            <a:t> </a:t>
          </a:r>
          <a:r>
            <a:rPr lang="en-US" sz="1100" kern="1200" dirty="0" err="1"/>
            <a:t>dengan</a:t>
          </a:r>
          <a:r>
            <a:rPr lang="en-US" sz="1100" kern="1200" dirty="0"/>
            <a:t> </a:t>
          </a:r>
          <a:r>
            <a:rPr lang="en-US" sz="1100" b="1" kern="1200" dirty="0" err="1"/>
            <a:t>keterkaitan</a:t>
          </a:r>
          <a:r>
            <a:rPr lang="en-US" sz="1100" b="1" kern="1200" dirty="0"/>
            <a:t> yang </a:t>
          </a:r>
          <a:r>
            <a:rPr lang="en-US" sz="1100" b="1" kern="1200" dirty="0" err="1"/>
            <a:t>jelas</a:t>
          </a:r>
          <a:r>
            <a:rPr lang="en-US" sz="1100" b="1" kern="1200" dirty="0"/>
            <a:t> </a:t>
          </a:r>
          <a:r>
            <a:rPr lang="en-US" sz="1100" kern="1200" dirty="0"/>
            <a:t>(“</a:t>
          </a:r>
          <a:r>
            <a:rPr lang="en-US" sz="1100" kern="1200" dirty="0" err="1"/>
            <a:t>benang</a:t>
          </a:r>
          <a:r>
            <a:rPr lang="en-US" sz="1100" kern="1200" dirty="0"/>
            <a:t> </a:t>
          </a:r>
          <a:r>
            <a:rPr lang="en-US" sz="1100" kern="1200" dirty="0" err="1"/>
            <a:t>merah</a:t>
          </a:r>
          <a:r>
            <a:rPr lang="en-US" sz="1100" kern="1200" dirty="0"/>
            <a:t>”) </a:t>
          </a:r>
          <a:r>
            <a:rPr lang="en-US" sz="1100" kern="1200" dirty="0" err="1"/>
            <a:t>antara</a:t>
          </a:r>
          <a:r>
            <a:rPr lang="en-US" sz="1100" kern="1200" dirty="0"/>
            <a:t>: 1) </a:t>
          </a:r>
          <a:r>
            <a:rPr lang="en-US" sz="1100" kern="1200" dirty="0" err="1"/>
            <a:t>kemampuan</a:t>
          </a:r>
          <a:r>
            <a:rPr lang="en-US" sz="1100" kern="1200" dirty="0"/>
            <a:t> </a:t>
          </a:r>
          <a:r>
            <a:rPr lang="en-US" sz="1100" kern="1200" dirty="0" err="1"/>
            <a:t>menemu</a:t>
          </a:r>
          <a:r>
            <a:rPr lang="en-US" sz="1100" kern="1200" dirty="0"/>
            <a:t> </a:t>
          </a:r>
          <a:r>
            <a:rPr lang="en-US" sz="1100" kern="1200" dirty="0" err="1"/>
            <a:t>kenali</a:t>
          </a:r>
          <a:r>
            <a:rPr lang="en-US" sz="1100" kern="1200" dirty="0"/>
            <a:t> </a:t>
          </a:r>
          <a:r>
            <a:rPr lang="en-US" sz="1100" kern="1200" dirty="0" err="1"/>
            <a:t>akar</a:t>
          </a:r>
          <a:r>
            <a:rPr lang="en-US" sz="1100" kern="1200" dirty="0"/>
            <a:t> </a:t>
          </a:r>
          <a:r>
            <a:rPr lang="en-US" sz="1100" kern="1200" dirty="0" err="1"/>
            <a:t>permasalahan</a:t>
          </a:r>
          <a:r>
            <a:rPr lang="en-US" sz="1100" kern="1200" dirty="0"/>
            <a:t> yang </a:t>
          </a:r>
          <a:r>
            <a:rPr lang="en-US" sz="1100" kern="1200" dirty="0" err="1"/>
            <a:t>dihadapi</a:t>
          </a:r>
          <a:r>
            <a:rPr lang="en-US" sz="1100" kern="1200" dirty="0"/>
            <a:t> </a:t>
          </a:r>
          <a:r>
            <a:rPr lang="en-US" sz="1100" kern="1200" dirty="0" err="1"/>
            <a:t>oleh</a:t>
          </a:r>
          <a:r>
            <a:rPr lang="en-US" sz="1100" kern="1200" dirty="0"/>
            <a:t> </a:t>
          </a:r>
          <a:r>
            <a:rPr lang="en-US" sz="1100" kern="1200" dirty="0" err="1"/>
            <a:t>institusi</a:t>
          </a:r>
          <a:r>
            <a:rPr lang="en-US" sz="1100" kern="1200" dirty="0"/>
            <a:t> </a:t>
          </a:r>
          <a:r>
            <a:rPr lang="en-US" sz="1100" kern="1200" dirty="0" err="1"/>
            <a:t>berdasarkan</a:t>
          </a:r>
          <a:r>
            <a:rPr lang="en-US" sz="1100" kern="1200" dirty="0"/>
            <a:t> data yang </a:t>
          </a:r>
          <a:r>
            <a:rPr lang="en-US" sz="1100" kern="1200" dirty="0" err="1"/>
            <a:t>dicantumkan</a:t>
          </a:r>
          <a:r>
            <a:rPr lang="en-US" sz="1100" kern="1200" dirty="0"/>
            <a:t> </a:t>
          </a:r>
          <a:r>
            <a:rPr lang="en-US" sz="1100" kern="1200" dirty="0" err="1"/>
            <a:t>dalam</a:t>
          </a:r>
          <a:r>
            <a:rPr lang="en-US" sz="1100" kern="1200" dirty="0"/>
            <a:t> LKPT </a:t>
          </a:r>
          <a:r>
            <a:rPr lang="en-US" sz="1100" kern="1200" dirty="0" err="1"/>
            <a:t>dan</a:t>
          </a:r>
          <a:r>
            <a:rPr lang="en-US" sz="1100" kern="1200" dirty="0"/>
            <a:t> data </a:t>
          </a:r>
          <a:r>
            <a:rPr lang="en-US" sz="1100" kern="1200" dirty="0" err="1"/>
            <a:t>pendukung</a:t>
          </a:r>
          <a:r>
            <a:rPr lang="en-US" sz="1100" kern="1200" dirty="0"/>
            <a:t> </a:t>
          </a:r>
          <a:r>
            <a:rPr lang="en-US" sz="1100" kern="1200" dirty="0" err="1"/>
            <a:t>lainnya</a:t>
          </a:r>
          <a:r>
            <a:rPr lang="en-US" sz="1100" kern="1200" dirty="0"/>
            <a:t>; 2) </a:t>
          </a:r>
          <a:r>
            <a:rPr lang="en-US" sz="1100" kern="1200" dirty="0" err="1"/>
            <a:t>kemampuan</a:t>
          </a:r>
          <a:r>
            <a:rPr lang="en-US" sz="1100" kern="1200" dirty="0"/>
            <a:t> </a:t>
          </a:r>
          <a:r>
            <a:rPr lang="en-US" sz="1100" kern="1200" dirty="0" err="1"/>
            <a:t>untuk</a:t>
          </a:r>
          <a:r>
            <a:rPr lang="en-US" sz="1100" kern="1200" dirty="0"/>
            <a:t> </a:t>
          </a:r>
          <a:r>
            <a:rPr lang="en-US" sz="1100" kern="1200" dirty="0" err="1"/>
            <a:t>mengembangkan</a:t>
          </a:r>
          <a:r>
            <a:rPr lang="en-US" sz="1100" kern="1200" dirty="0"/>
            <a:t> </a:t>
          </a:r>
          <a:r>
            <a:rPr lang="en-US" sz="1100" kern="1200" dirty="0" err="1"/>
            <a:t>rencana</a:t>
          </a:r>
          <a:r>
            <a:rPr lang="en-US" sz="1100" kern="1200" dirty="0"/>
            <a:t> </a:t>
          </a:r>
          <a:r>
            <a:rPr lang="en-US" sz="1100" kern="1200" dirty="0" err="1"/>
            <a:t>perbaikan</a:t>
          </a:r>
          <a:r>
            <a:rPr lang="en-US" sz="1100" kern="1200" dirty="0"/>
            <a:t> </a:t>
          </a:r>
          <a:r>
            <a:rPr lang="en-US" sz="1100" kern="1200" dirty="0" err="1"/>
            <a:t>untuk</a:t>
          </a:r>
          <a:r>
            <a:rPr lang="en-US" sz="1100" kern="1200" dirty="0"/>
            <a:t> </a:t>
          </a:r>
          <a:r>
            <a:rPr lang="en-US" sz="1100" kern="1200" dirty="0" err="1"/>
            <a:t>menanggulangi</a:t>
          </a:r>
          <a:r>
            <a:rPr lang="en-US" sz="1100" kern="1200" dirty="0"/>
            <a:t> </a:t>
          </a:r>
          <a:r>
            <a:rPr lang="en-US" sz="1100" kern="1200" dirty="0" err="1"/>
            <a:t>permasalahan</a:t>
          </a:r>
          <a:r>
            <a:rPr lang="en-US" sz="1100" kern="1200" dirty="0"/>
            <a:t> </a:t>
          </a:r>
          <a:r>
            <a:rPr lang="en-US" sz="1100" kern="1200" dirty="0" err="1"/>
            <a:t>tersebut</a:t>
          </a:r>
          <a:r>
            <a:rPr lang="en-US" sz="1100" kern="1200" dirty="0"/>
            <a:t>, </a:t>
          </a:r>
          <a:r>
            <a:rPr lang="en-US" sz="1100" kern="1200" dirty="0" err="1"/>
            <a:t>dan</a:t>
          </a:r>
          <a:r>
            <a:rPr lang="en-US" sz="1100" kern="1200" dirty="0"/>
            <a:t> 3) </a:t>
          </a:r>
          <a:r>
            <a:rPr lang="en-US" sz="1100" kern="1200" dirty="0" err="1"/>
            <a:t>kemampuan</a:t>
          </a:r>
          <a:r>
            <a:rPr lang="en-US" sz="1100" kern="1200" dirty="0"/>
            <a:t> </a:t>
          </a:r>
          <a:r>
            <a:rPr lang="en-US" sz="1100" kern="1200" dirty="0" err="1"/>
            <a:t>untuk</a:t>
          </a:r>
          <a:r>
            <a:rPr lang="en-US" sz="1100" kern="1200" dirty="0"/>
            <a:t> </a:t>
          </a:r>
          <a:r>
            <a:rPr lang="en-US" sz="1100" kern="1200" dirty="0" err="1"/>
            <a:t>menentukan</a:t>
          </a:r>
          <a:r>
            <a:rPr lang="en-US" sz="1100" kern="1200" dirty="0"/>
            <a:t> </a:t>
          </a:r>
          <a:r>
            <a:rPr lang="en-US" sz="1100" kern="1200" dirty="0" err="1"/>
            <a:t>prioritas</a:t>
          </a:r>
          <a:r>
            <a:rPr lang="en-US" sz="1100" kern="1200" dirty="0"/>
            <a:t> </a:t>
          </a:r>
          <a:r>
            <a:rPr lang="en-US" sz="1100" kern="1200" dirty="0" err="1"/>
            <a:t>strategis</a:t>
          </a:r>
          <a:r>
            <a:rPr lang="en-US" sz="1100" kern="1200" dirty="0"/>
            <a:t> </a:t>
          </a:r>
          <a:r>
            <a:rPr lang="en-US" sz="1100" kern="1200" dirty="0" err="1"/>
            <a:t>dengan</a:t>
          </a:r>
          <a:r>
            <a:rPr lang="en-US" sz="1100" kern="1200" dirty="0"/>
            <a:t> </a:t>
          </a:r>
          <a:r>
            <a:rPr lang="en-US" sz="1100" kern="1200" dirty="0" err="1"/>
            <a:t>menggunakan</a:t>
          </a:r>
          <a:r>
            <a:rPr lang="en-US" sz="1100" kern="1200" dirty="0"/>
            <a:t> </a:t>
          </a:r>
          <a:r>
            <a:rPr lang="en-US" sz="1100" kern="1200" dirty="0" err="1"/>
            <a:t>metoda</a:t>
          </a:r>
          <a:r>
            <a:rPr lang="en-US" sz="1100" kern="1200" dirty="0"/>
            <a:t> </a:t>
          </a:r>
          <a:r>
            <a:rPr lang="en-US" sz="1100" kern="1200" dirty="0" err="1"/>
            <a:t>analisis</a:t>
          </a:r>
          <a:r>
            <a:rPr lang="en-US" sz="1100" kern="1200" dirty="0"/>
            <a:t> yang </a:t>
          </a:r>
          <a:r>
            <a:rPr lang="en-US" sz="1100" kern="1200" dirty="0" err="1"/>
            <a:t>relevan</a:t>
          </a:r>
          <a:r>
            <a:rPr lang="en-US" sz="1100" kern="1200" dirty="0"/>
            <a:t>, </a:t>
          </a:r>
          <a:r>
            <a:rPr lang="en-US" sz="1100" kern="1200" dirty="0" err="1"/>
            <a:t>seperti</a:t>
          </a:r>
          <a:r>
            <a:rPr lang="en-US" sz="1100" kern="1200" dirty="0"/>
            <a:t> </a:t>
          </a:r>
          <a:r>
            <a:rPr lang="en-US" sz="1100" b="1" kern="1200" dirty="0"/>
            <a:t>SWOT Analysis</a:t>
          </a:r>
          <a:r>
            <a:rPr lang="en-US" sz="1100" kern="1200" dirty="0"/>
            <a:t> </a:t>
          </a:r>
          <a:r>
            <a:rPr lang="en-US" sz="1100" kern="1200" dirty="0" err="1"/>
            <a:t>maupun</a:t>
          </a:r>
          <a:r>
            <a:rPr lang="en-US" sz="1100" kern="1200" dirty="0"/>
            <a:t> </a:t>
          </a:r>
          <a:r>
            <a:rPr lang="en-US" sz="1100" kern="1200" dirty="0" err="1"/>
            <a:t>metode</a:t>
          </a:r>
          <a:r>
            <a:rPr lang="en-US" sz="1100" kern="1200" dirty="0"/>
            <a:t> </a:t>
          </a:r>
          <a:r>
            <a:rPr lang="en-US" sz="1100" kern="1200" dirty="0" err="1"/>
            <a:t>analisis</a:t>
          </a:r>
          <a:r>
            <a:rPr lang="en-US" sz="1100" kern="1200" dirty="0"/>
            <a:t> </a:t>
          </a:r>
          <a:r>
            <a:rPr lang="en-US" sz="1100" kern="1200" dirty="0" err="1"/>
            <a:t>lainnya</a:t>
          </a:r>
          <a:r>
            <a:rPr lang="en-US" sz="1100" kern="1200" dirty="0"/>
            <a:t>.</a:t>
          </a:r>
        </a:p>
      </dsp:txBody>
      <dsp:txXfrm>
        <a:off x="0" y="2574735"/>
        <a:ext cx="6411729" cy="811440"/>
      </dsp:txXfrm>
    </dsp:sp>
    <dsp:sp modelId="{2DEDA631-A163-4BBA-9953-02E40868F95B}">
      <dsp:nvSpPr>
        <dsp:cNvPr id="0" name=""/>
        <dsp:cNvSpPr/>
      </dsp:nvSpPr>
      <dsp:spPr>
        <a:xfrm>
          <a:off x="0" y="3375286"/>
          <a:ext cx="6411729" cy="335790"/>
        </a:xfrm>
        <a:prstGeom prst="roundRect">
          <a:avLst/>
        </a:prstGeom>
        <a:solidFill>
          <a:schemeClr val="accent5">
            <a:hueOff val="-4902230"/>
            <a:satOff val="-6819"/>
            <a:lumOff val="-261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Pendekatan</a:t>
          </a:r>
          <a:r>
            <a:rPr lang="en-US" sz="1400" b="1" kern="1200" dirty="0"/>
            <a:t> </a:t>
          </a:r>
          <a:r>
            <a:rPr lang="en-US" sz="1400" b="1" kern="1200" dirty="0" err="1"/>
            <a:t>Inovatif</a:t>
          </a:r>
          <a:r>
            <a:rPr lang="en-US" sz="1400" b="1" kern="1200" dirty="0"/>
            <a:t> </a:t>
          </a:r>
          <a:r>
            <a:rPr lang="en-US" sz="1400" b="1" kern="1200" dirty="0" err="1"/>
            <a:t>dan</a:t>
          </a:r>
          <a:r>
            <a:rPr lang="en-US" sz="1400" b="1" kern="1200" dirty="0"/>
            <a:t> </a:t>
          </a:r>
          <a:r>
            <a:rPr lang="en-US" sz="1400" b="1" kern="1200" dirty="0" err="1"/>
            <a:t>Kreatif</a:t>
          </a:r>
          <a:endParaRPr lang="en-US" sz="1400" kern="1200" dirty="0"/>
        </a:p>
      </dsp:txBody>
      <dsp:txXfrm>
        <a:off x="16392" y="3391678"/>
        <a:ext cx="6378945" cy="303006"/>
      </dsp:txXfrm>
    </dsp:sp>
    <dsp:sp modelId="{A730551C-AD14-47EA-8567-2FF41910E193}">
      <dsp:nvSpPr>
        <dsp:cNvPr id="0" name=""/>
        <dsp:cNvSpPr/>
      </dsp:nvSpPr>
      <dsp:spPr>
        <a:xfrm>
          <a:off x="0" y="3721964"/>
          <a:ext cx="6411729" cy="5071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/>
            <a:t>Adalah</a:t>
          </a:r>
          <a:r>
            <a:rPr lang="en-US" sz="1100" kern="1200" dirty="0"/>
            <a:t> </a:t>
          </a:r>
          <a:r>
            <a:rPr lang="en-US" sz="1100" kern="1200" dirty="0" err="1"/>
            <a:t>penggunaan</a:t>
          </a:r>
          <a:r>
            <a:rPr lang="en-US" sz="1100" kern="1200" dirty="0"/>
            <a:t> </a:t>
          </a:r>
          <a:r>
            <a:rPr lang="en-US" sz="1100" kern="1200" dirty="0" err="1"/>
            <a:t>teknik</a:t>
          </a:r>
          <a:r>
            <a:rPr lang="en-US" sz="1100" kern="1200" dirty="0"/>
            <a:t> yang </a:t>
          </a:r>
          <a:r>
            <a:rPr lang="en-US" sz="1100" kern="1200" dirty="0" err="1"/>
            <a:t>mutakhir</a:t>
          </a:r>
          <a:r>
            <a:rPr lang="en-US" sz="1100" kern="1200" dirty="0"/>
            <a:t>, </a:t>
          </a:r>
          <a:r>
            <a:rPr lang="en-US" sz="1100" kern="1200" dirty="0" err="1"/>
            <a:t>bervariasi</a:t>
          </a:r>
          <a:r>
            <a:rPr lang="en-US" sz="1100" kern="1200" dirty="0"/>
            <a:t>,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relevan</a:t>
          </a:r>
          <a:r>
            <a:rPr lang="en-US" sz="1100" kern="1200" dirty="0"/>
            <a:t> </a:t>
          </a:r>
          <a:r>
            <a:rPr lang="en-US" sz="1100" kern="1200" dirty="0" err="1"/>
            <a:t>untuk</a:t>
          </a:r>
          <a:r>
            <a:rPr lang="en-US" sz="1100" kern="1200" dirty="0"/>
            <a:t> </a:t>
          </a:r>
          <a:r>
            <a:rPr lang="en-US" sz="1100" kern="1200" dirty="0" err="1"/>
            <a:t>menghimpun</a:t>
          </a:r>
          <a:r>
            <a:rPr lang="en-US" sz="1100" kern="1200" dirty="0"/>
            <a:t>, </a:t>
          </a:r>
          <a:r>
            <a:rPr lang="en-US" sz="1100" kern="1200" dirty="0" err="1"/>
            <a:t>mengolah</a:t>
          </a:r>
          <a:r>
            <a:rPr lang="en-US" sz="1100" kern="1200" dirty="0"/>
            <a:t>, </a:t>
          </a:r>
          <a:r>
            <a:rPr lang="en-US" sz="1100" kern="1200" dirty="0" err="1"/>
            <a:t>menganalisis</a:t>
          </a:r>
          <a:r>
            <a:rPr lang="en-US" sz="1100" kern="1200" dirty="0"/>
            <a:t>, </a:t>
          </a:r>
          <a:r>
            <a:rPr lang="en-US" sz="1100" kern="1200" dirty="0" err="1"/>
            <a:t>menginterpretasikan</a:t>
          </a:r>
          <a:r>
            <a:rPr lang="en-US" sz="1100" kern="1200" dirty="0"/>
            <a:t>,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menyajikan</a:t>
          </a:r>
          <a:r>
            <a:rPr lang="en-US" sz="1100" kern="1200" dirty="0"/>
            <a:t> data agar LED </a:t>
          </a:r>
          <a:r>
            <a:rPr lang="en-US" sz="1100" kern="1200" dirty="0" err="1"/>
            <a:t>dan</a:t>
          </a:r>
          <a:r>
            <a:rPr lang="en-US" sz="1100" kern="1200" dirty="0"/>
            <a:t> LKPT </a:t>
          </a:r>
          <a:r>
            <a:rPr lang="en-US" sz="1100" kern="1200" dirty="0" err="1"/>
            <a:t>lebih</a:t>
          </a:r>
          <a:r>
            <a:rPr lang="en-US" sz="1100" kern="1200" dirty="0"/>
            <a:t> </a:t>
          </a:r>
          <a:r>
            <a:rPr lang="en-US" sz="1100" kern="1200" dirty="0" err="1"/>
            <a:t>mudah</a:t>
          </a:r>
          <a:r>
            <a:rPr lang="en-US" sz="1100" kern="1200" dirty="0"/>
            <a:t> </a:t>
          </a:r>
          <a:r>
            <a:rPr lang="en-US" sz="1100" kern="1200" dirty="0" err="1"/>
            <a:t>dipahami</a:t>
          </a:r>
          <a:r>
            <a:rPr lang="en-US" sz="1100" kern="1200" dirty="0"/>
            <a:t> </a:t>
          </a:r>
          <a:r>
            <a:rPr lang="en-US" sz="1100" kern="1200" dirty="0" err="1"/>
            <a:t>secara</a:t>
          </a:r>
          <a:r>
            <a:rPr lang="en-US" sz="1100" kern="1200" dirty="0"/>
            <a:t> </a:t>
          </a:r>
          <a:r>
            <a:rPr lang="en-US" sz="1100" kern="1200" dirty="0" err="1"/>
            <a:t>lebih</a:t>
          </a:r>
          <a:r>
            <a:rPr lang="en-US" sz="1100" kern="1200" dirty="0"/>
            <a:t> </a:t>
          </a:r>
          <a:r>
            <a:rPr lang="en-US" sz="1100" kern="1200" dirty="0" err="1"/>
            <a:t>baik</a:t>
          </a:r>
          <a:r>
            <a:rPr lang="en-US" sz="1100" kern="1200" dirty="0"/>
            <a:t>.</a:t>
          </a:r>
        </a:p>
      </dsp:txBody>
      <dsp:txXfrm>
        <a:off x="0" y="3721964"/>
        <a:ext cx="6411729" cy="507150"/>
      </dsp:txXfrm>
    </dsp:sp>
    <dsp:sp modelId="{D2D630EE-C109-4E93-BA07-03321C5EAE52}">
      <dsp:nvSpPr>
        <dsp:cNvPr id="0" name=""/>
        <dsp:cNvSpPr/>
      </dsp:nvSpPr>
      <dsp:spPr>
        <a:xfrm>
          <a:off x="0" y="4229115"/>
          <a:ext cx="6411729" cy="335790"/>
        </a:xfrm>
        <a:prstGeom prst="roundRect">
          <a:avLst/>
        </a:prstGeom>
        <a:solidFill>
          <a:schemeClr val="accent5">
            <a:hueOff val="-6127787"/>
            <a:satOff val="-8523"/>
            <a:lumOff val="-326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Rencana</a:t>
          </a:r>
          <a:r>
            <a:rPr lang="en-US" sz="1400" b="1" kern="1200" dirty="0"/>
            <a:t> </a:t>
          </a:r>
          <a:r>
            <a:rPr lang="en-US" sz="1400" b="1" kern="1200" dirty="0" err="1"/>
            <a:t>Pengembangan</a:t>
          </a:r>
          <a:endParaRPr lang="en-US" sz="1400" kern="1200" dirty="0"/>
        </a:p>
      </dsp:txBody>
      <dsp:txXfrm>
        <a:off x="16392" y="4245507"/>
        <a:ext cx="6378945" cy="303006"/>
      </dsp:txXfrm>
    </dsp:sp>
    <dsp:sp modelId="{23F3AF34-2715-49E5-9F52-529EF0CC3006}">
      <dsp:nvSpPr>
        <dsp:cNvPr id="0" name=""/>
        <dsp:cNvSpPr/>
      </dsp:nvSpPr>
      <dsp:spPr>
        <a:xfrm>
          <a:off x="0" y="4564905"/>
          <a:ext cx="6411729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/>
            <a:t>Adalah</a:t>
          </a:r>
          <a:r>
            <a:rPr lang="en-US" sz="1100" kern="1200" dirty="0"/>
            <a:t> </a:t>
          </a:r>
          <a:r>
            <a:rPr lang="en-US" sz="1100" kern="1200" dirty="0" err="1"/>
            <a:t>gambaran</a:t>
          </a:r>
          <a:r>
            <a:rPr lang="en-US" sz="1100" kern="1200" dirty="0"/>
            <a:t> </a:t>
          </a:r>
          <a:r>
            <a:rPr lang="en-US" sz="1100" kern="1200" dirty="0" err="1"/>
            <a:t>secara</a:t>
          </a:r>
          <a:r>
            <a:rPr lang="en-US" sz="1100" kern="1200" dirty="0"/>
            <a:t> global, </a:t>
          </a:r>
          <a:r>
            <a:rPr lang="en-US" sz="1100" kern="1200" dirty="0" err="1"/>
            <a:t>ringkas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jelas</a:t>
          </a:r>
          <a:r>
            <a:rPr lang="en-US" sz="1100" kern="1200" dirty="0"/>
            <a:t> </a:t>
          </a:r>
          <a:r>
            <a:rPr lang="en-US" sz="1100" kern="1200" dirty="0" err="1"/>
            <a:t>tentang</a:t>
          </a:r>
          <a:r>
            <a:rPr lang="en-US" sz="1100" kern="1200" dirty="0"/>
            <a:t> </a:t>
          </a:r>
          <a:r>
            <a:rPr lang="en-US" sz="1100" kern="1200" dirty="0" err="1"/>
            <a:t>rencana</a:t>
          </a:r>
          <a:r>
            <a:rPr lang="en-US" sz="1100" kern="1200" dirty="0"/>
            <a:t> </a:t>
          </a:r>
          <a:r>
            <a:rPr lang="en-US" sz="1100" kern="1200" dirty="0" err="1"/>
            <a:t>pengembangan</a:t>
          </a:r>
          <a:r>
            <a:rPr lang="en-US" sz="1100" kern="1200" dirty="0"/>
            <a:t>, </a:t>
          </a:r>
          <a:r>
            <a:rPr lang="en-US" sz="1100" kern="1200" dirty="0" err="1"/>
            <a:t>baik</a:t>
          </a:r>
          <a:r>
            <a:rPr lang="en-US" sz="1100" kern="1200" dirty="0"/>
            <a:t> </a:t>
          </a:r>
          <a:r>
            <a:rPr lang="en-US" sz="1100" kern="1200" dirty="0" err="1"/>
            <a:t>untuk</a:t>
          </a:r>
          <a:r>
            <a:rPr lang="en-US" sz="1100" kern="1200" dirty="0"/>
            <a:t> </a:t>
          </a:r>
          <a:r>
            <a:rPr lang="en-US" sz="1100" kern="1200" dirty="0" err="1"/>
            <a:t>perbaikan</a:t>
          </a:r>
          <a:r>
            <a:rPr lang="en-US" sz="1100" kern="1200" dirty="0"/>
            <a:t> </a:t>
          </a:r>
          <a:r>
            <a:rPr lang="en-US" sz="1100" kern="1200" dirty="0" err="1"/>
            <a:t>masalah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kelemahan</a:t>
          </a:r>
          <a:r>
            <a:rPr lang="en-US" sz="1100" kern="1200" dirty="0"/>
            <a:t> yang </a:t>
          </a:r>
          <a:r>
            <a:rPr lang="en-US" sz="1100" kern="1200" dirty="0" err="1"/>
            <a:t>berhasil</a:t>
          </a:r>
          <a:r>
            <a:rPr lang="en-US" sz="1100" kern="1200" dirty="0"/>
            <a:t> </a:t>
          </a:r>
          <a:r>
            <a:rPr lang="en-US" sz="1100" kern="1200" dirty="0" err="1"/>
            <a:t>diidentifikasi</a:t>
          </a:r>
          <a:r>
            <a:rPr lang="en-US" sz="1100" kern="1200" dirty="0"/>
            <a:t> </a:t>
          </a:r>
          <a:r>
            <a:rPr lang="en-US" sz="1100" kern="1200" dirty="0" err="1"/>
            <a:t>maupun</a:t>
          </a:r>
          <a:r>
            <a:rPr lang="en-US" sz="1100" kern="1200" dirty="0"/>
            <a:t> </a:t>
          </a:r>
          <a:r>
            <a:rPr lang="en-US" sz="1100" kern="1200" dirty="0" err="1"/>
            <a:t>untuk</a:t>
          </a:r>
          <a:r>
            <a:rPr lang="en-US" sz="1100" kern="1200" dirty="0"/>
            <a:t> </a:t>
          </a:r>
          <a:r>
            <a:rPr lang="en-US" sz="1100" kern="1200" dirty="0" err="1"/>
            <a:t>mendapat</a:t>
          </a:r>
          <a:r>
            <a:rPr lang="en-US" sz="1100" kern="1200" dirty="0"/>
            <a:t> </a:t>
          </a:r>
          <a:r>
            <a:rPr lang="en-US" sz="1100" kern="1200" dirty="0" err="1"/>
            <a:t>keunggulan</a:t>
          </a:r>
          <a:r>
            <a:rPr lang="en-US" sz="1100" kern="1200" dirty="0"/>
            <a:t> </a:t>
          </a:r>
          <a:r>
            <a:rPr lang="en-US" sz="1100" kern="1200" dirty="0" err="1"/>
            <a:t>kompetitif</a:t>
          </a:r>
          <a:r>
            <a:rPr lang="en-US" sz="1100" kern="1200" dirty="0"/>
            <a:t>.</a:t>
          </a:r>
        </a:p>
      </dsp:txBody>
      <dsp:txXfrm>
        <a:off x="0" y="4564905"/>
        <a:ext cx="6411729" cy="347760"/>
      </dsp:txXfrm>
    </dsp:sp>
    <dsp:sp modelId="{3A0457DA-DDB8-4110-925B-CFA3955C25B0}">
      <dsp:nvSpPr>
        <dsp:cNvPr id="0" name=""/>
        <dsp:cNvSpPr/>
      </dsp:nvSpPr>
      <dsp:spPr>
        <a:xfrm>
          <a:off x="0" y="4912665"/>
          <a:ext cx="6411729" cy="335790"/>
        </a:xfrm>
        <a:prstGeom prst="round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Kejujuran</a:t>
          </a:r>
          <a:endParaRPr lang="en-US" sz="1400" kern="1200" dirty="0"/>
        </a:p>
      </dsp:txBody>
      <dsp:txXfrm>
        <a:off x="16392" y="4929057"/>
        <a:ext cx="6378945" cy="303006"/>
      </dsp:txXfrm>
    </dsp:sp>
    <dsp:sp modelId="{5B4B98BC-F355-4510-8CCF-F032AE7AC684}">
      <dsp:nvSpPr>
        <dsp:cNvPr id="0" name=""/>
        <dsp:cNvSpPr/>
      </dsp:nvSpPr>
      <dsp:spPr>
        <a:xfrm>
          <a:off x="0" y="5248455"/>
          <a:ext cx="6411729" cy="231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/>
            <a:t>Evaluasi</a:t>
          </a:r>
          <a:r>
            <a:rPr lang="en-US" sz="1100" kern="1200" dirty="0"/>
            <a:t> </a:t>
          </a:r>
          <a:r>
            <a:rPr lang="en-US" sz="1100" kern="1200" dirty="0" err="1"/>
            <a:t>diri</a:t>
          </a:r>
          <a:r>
            <a:rPr lang="en-US" sz="1100" kern="1200" dirty="0"/>
            <a:t> </a:t>
          </a:r>
          <a:r>
            <a:rPr lang="en-US" sz="1100" kern="1200" dirty="0" err="1"/>
            <a:t>harus</a:t>
          </a:r>
          <a:r>
            <a:rPr lang="en-US" sz="1100" kern="1200" dirty="0"/>
            <a:t> </a:t>
          </a:r>
          <a:r>
            <a:rPr lang="en-US" sz="1100" kern="1200" dirty="0" err="1"/>
            <a:t>dilakukan</a:t>
          </a:r>
          <a:r>
            <a:rPr lang="en-US" sz="1100" kern="1200" dirty="0"/>
            <a:t> </a:t>
          </a:r>
          <a:r>
            <a:rPr lang="en-US" sz="1100" kern="1200" dirty="0" err="1"/>
            <a:t>secara</a:t>
          </a:r>
          <a:r>
            <a:rPr lang="en-US" sz="1100" kern="1200" dirty="0"/>
            <a:t> </a:t>
          </a:r>
          <a:r>
            <a:rPr lang="en-US" sz="1100" kern="1200" dirty="0" err="1"/>
            <a:t>jujur</a:t>
          </a:r>
          <a:r>
            <a:rPr lang="en-US" sz="1100" kern="1200" dirty="0"/>
            <a:t>, </a:t>
          </a:r>
          <a:r>
            <a:rPr lang="en-US" sz="1100" kern="1200" dirty="0" err="1"/>
            <a:t>dengan</a:t>
          </a:r>
          <a:r>
            <a:rPr lang="en-US" sz="1100" kern="1200" dirty="0"/>
            <a:t> data </a:t>
          </a:r>
          <a:r>
            <a:rPr lang="en-US" sz="1100" kern="1200" dirty="0" err="1"/>
            <a:t>riil</a:t>
          </a:r>
          <a:r>
            <a:rPr lang="en-US" sz="1100" kern="1200" dirty="0"/>
            <a:t> yang </a:t>
          </a:r>
          <a:r>
            <a:rPr lang="en-US" sz="1100" kern="1200" dirty="0" err="1"/>
            <a:t>dipunyai</a:t>
          </a:r>
          <a:r>
            <a:rPr lang="en-US" sz="1100" kern="1200" dirty="0"/>
            <a:t> </a:t>
          </a:r>
          <a:r>
            <a:rPr lang="en-US" sz="1100" kern="1200" dirty="0" err="1"/>
            <a:t>institusi</a:t>
          </a:r>
          <a:r>
            <a:rPr lang="en-US" sz="1100" kern="1200" dirty="0"/>
            <a:t>. </a:t>
          </a:r>
        </a:p>
      </dsp:txBody>
      <dsp:txXfrm>
        <a:off x="0" y="5248455"/>
        <a:ext cx="6411729" cy="23184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302880"/>
          <a:ext cx="6411729" cy="50368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 err="1"/>
            <a:t>Latar</a:t>
          </a:r>
          <a:r>
            <a:rPr lang="en-US" sz="1700" b="1" kern="1200" dirty="0"/>
            <a:t> </a:t>
          </a:r>
          <a:r>
            <a:rPr lang="en-US" sz="1700" b="1" kern="1200" dirty="0" err="1"/>
            <a:t>Belakang</a:t>
          </a:r>
          <a:endParaRPr lang="en-US" sz="1700" kern="1200" dirty="0"/>
        </a:p>
      </dsp:txBody>
      <dsp:txXfrm>
        <a:off x="24588" y="327468"/>
        <a:ext cx="6362553" cy="454509"/>
      </dsp:txXfrm>
    </dsp:sp>
    <dsp:sp modelId="{9DC30CB3-5443-4E4F-8798-717384E476F7}">
      <dsp:nvSpPr>
        <dsp:cNvPr id="0" name=""/>
        <dsp:cNvSpPr/>
      </dsp:nvSpPr>
      <dsp:spPr>
        <a:xfrm>
          <a:off x="0" y="806565"/>
          <a:ext cx="6411729" cy="4999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1590" rIns="120904" bIns="21590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300" kern="1200" dirty="0" err="1"/>
            <a:t>Memuat</a:t>
          </a:r>
          <a:r>
            <a:rPr lang="en-US" sz="1300" kern="1200" dirty="0"/>
            <a:t> </a:t>
          </a:r>
          <a:r>
            <a:rPr lang="en-US" sz="1300" kern="1200" dirty="0" err="1"/>
            <a:t>dasar</a:t>
          </a:r>
          <a:r>
            <a:rPr lang="en-US" sz="1300" kern="1200" dirty="0"/>
            <a:t> </a:t>
          </a:r>
          <a:r>
            <a:rPr lang="en-US" sz="1300" kern="1200" dirty="0" err="1"/>
            <a:t>penyusunan</a:t>
          </a:r>
          <a:r>
            <a:rPr lang="en-US" sz="1300" kern="1200" dirty="0"/>
            <a:t>, </a:t>
          </a:r>
          <a:r>
            <a:rPr lang="en-US" sz="1300" kern="1200" dirty="0" err="1"/>
            <a:t>tim</a:t>
          </a:r>
          <a:r>
            <a:rPr lang="en-US" sz="1300" kern="1200" dirty="0"/>
            <a:t> </a:t>
          </a:r>
          <a:r>
            <a:rPr lang="en-US" sz="1300" kern="1200" dirty="0" err="1"/>
            <a:t>penyusun</a:t>
          </a:r>
          <a:r>
            <a:rPr lang="en-US" sz="1300" kern="1200" dirty="0"/>
            <a:t> </a:t>
          </a:r>
          <a:r>
            <a:rPr lang="en-US" sz="1300" b="0" kern="1200" dirty="0" err="1"/>
            <a:t>dan</a:t>
          </a:r>
          <a:r>
            <a:rPr lang="en-US" sz="1300" b="0" kern="1200" dirty="0"/>
            <a:t> </a:t>
          </a:r>
          <a:r>
            <a:rPr lang="en-US" sz="1300" b="0" kern="1200" dirty="0" err="1"/>
            <a:t>tanggung</a:t>
          </a:r>
          <a:r>
            <a:rPr lang="en-US" sz="1300" b="0" kern="1200" dirty="0"/>
            <a:t> </a:t>
          </a:r>
          <a:r>
            <a:rPr lang="en-US" sz="1300" b="0" kern="1200" dirty="0" err="1"/>
            <a:t>jawabnya</a:t>
          </a:r>
          <a:r>
            <a:rPr lang="en-US" sz="1300" kern="1200" dirty="0"/>
            <a:t>, </a:t>
          </a:r>
          <a:r>
            <a:rPr lang="en-US" sz="1300" kern="1200" dirty="0" err="1"/>
            <a:t>dan</a:t>
          </a:r>
          <a:r>
            <a:rPr lang="en-US" sz="1300" kern="1200" dirty="0"/>
            <a:t> </a:t>
          </a:r>
          <a:r>
            <a:rPr lang="en-US" sz="1300" kern="1200" dirty="0" err="1"/>
            <a:t>mekanisme</a:t>
          </a:r>
          <a:r>
            <a:rPr lang="en-US" sz="1300" kern="1200" dirty="0"/>
            <a:t> </a:t>
          </a:r>
          <a:r>
            <a:rPr lang="en-US" sz="1300" kern="1200" dirty="0" err="1"/>
            <a:t>kerja</a:t>
          </a:r>
          <a:r>
            <a:rPr lang="en-US" sz="1300" kern="1200" dirty="0"/>
            <a:t> </a:t>
          </a:r>
          <a:r>
            <a:rPr lang="en-US" sz="1300" kern="1200" dirty="0" err="1"/>
            <a:t>penyusunan</a:t>
          </a:r>
          <a:r>
            <a:rPr lang="en-US" sz="1300" kern="1200" dirty="0"/>
            <a:t> LED.</a:t>
          </a:r>
          <a:endParaRPr lang="en-US" sz="1300" b="0" kern="1200" dirty="0"/>
        </a:p>
      </dsp:txBody>
      <dsp:txXfrm>
        <a:off x="0" y="806565"/>
        <a:ext cx="6411729" cy="499904"/>
      </dsp:txXfrm>
    </dsp:sp>
    <dsp:sp modelId="{BB10665E-3681-48AF-8D13-2B8A0C41A91D}">
      <dsp:nvSpPr>
        <dsp:cNvPr id="0" name=""/>
        <dsp:cNvSpPr/>
      </dsp:nvSpPr>
      <dsp:spPr>
        <a:xfrm>
          <a:off x="0" y="1306470"/>
          <a:ext cx="6411729" cy="503685"/>
        </a:xfrm>
        <a:prstGeom prst="roundRect">
          <a:avLst/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 err="1"/>
            <a:t>Kondisi</a:t>
          </a:r>
          <a:r>
            <a:rPr lang="en-US" sz="1700" b="1" kern="1200" dirty="0"/>
            <a:t> </a:t>
          </a:r>
          <a:r>
            <a:rPr lang="en-US" sz="1700" b="1" kern="1200" dirty="0" err="1"/>
            <a:t>Eksternal</a:t>
          </a:r>
          <a:endParaRPr lang="en-US" sz="1700" kern="1200" dirty="0"/>
        </a:p>
      </dsp:txBody>
      <dsp:txXfrm>
        <a:off x="24588" y="1331058"/>
        <a:ext cx="6362553" cy="454509"/>
      </dsp:txXfrm>
    </dsp:sp>
    <dsp:sp modelId="{B743F4D8-190D-4A42-998B-34D5037B107C}">
      <dsp:nvSpPr>
        <dsp:cNvPr id="0" name=""/>
        <dsp:cNvSpPr/>
      </dsp:nvSpPr>
      <dsp:spPr>
        <a:xfrm>
          <a:off x="0" y="1810155"/>
          <a:ext cx="6411729" cy="1912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1590" rIns="120904" bIns="21590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300" kern="1200" dirty="0" err="1"/>
            <a:t>Terdiri</a:t>
          </a:r>
          <a:r>
            <a:rPr lang="en-US" sz="1300" kern="1200" dirty="0"/>
            <a:t> </a:t>
          </a:r>
          <a:r>
            <a:rPr lang="en-US" sz="1300" kern="1200" dirty="0" err="1"/>
            <a:t>dari</a:t>
          </a:r>
          <a:r>
            <a:rPr lang="en-US" sz="1300" kern="1200" dirty="0"/>
            <a:t> </a:t>
          </a:r>
          <a:r>
            <a:rPr lang="en-US" sz="1300" kern="1200" dirty="0" err="1"/>
            <a:t>lingkungan</a:t>
          </a:r>
          <a:r>
            <a:rPr lang="en-US" sz="1300" kern="1200" dirty="0"/>
            <a:t> </a:t>
          </a:r>
          <a:r>
            <a:rPr lang="en-US" sz="1300" kern="1200" dirty="0" err="1"/>
            <a:t>makro</a:t>
          </a:r>
          <a:r>
            <a:rPr lang="en-US" sz="1300" kern="1200" dirty="0"/>
            <a:t> </a:t>
          </a:r>
          <a:r>
            <a:rPr lang="en-US" sz="1300" kern="1200" dirty="0" err="1"/>
            <a:t>dan</a:t>
          </a:r>
          <a:r>
            <a:rPr lang="en-US" sz="1300" kern="1200" dirty="0"/>
            <a:t> </a:t>
          </a:r>
          <a:r>
            <a:rPr lang="en-US" sz="1300" kern="1200" dirty="0" err="1"/>
            <a:t>lingkungan</a:t>
          </a:r>
          <a:r>
            <a:rPr lang="en-US" sz="1300" kern="1200" dirty="0"/>
            <a:t> </a:t>
          </a:r>
          <a:r>
            <a:rPr lang="en-US" sz="1300" kern="1200" dirty="0" err="1"/>
            <a:t>mikro</a:t>
          </a:r>
          <a:r>
            <a:rPr lang="en-US" sz="1300" kern="1200" dirty="0"/>
            <a:t> </a:t>
          </a:r>
          <a:r>
            <a:rPr lang="en-US" sz="1300" kern="1200" dirty="0" err="1"/>
            <a:t>ditingkat</a:t>
          </a:r>
          <a:r>
            <a:rPr lang="en-US" sz="1300" kern="1200" dirty="0"/>
            <a:t> </a:t>
          </a:r>
          <a:r>
            <a:rPr lang="en-US" sz="1300" kern="1200" dirty="0" err="1"/>
            <a:t>lokal</a:t>
          </a:r>
          <a:r>
            <a:rPr lang="en-US" sz="1300" kern="1200" dirty="0"/>
            <a:t>, </a:t>
          </a:r>
          <a:r>
            <a:rPr lang="en-US" sz="1300" kern="1200" dirty="0" err="1"/>
            <a:t>nasional</a:t>
          </a:r>
          <a:r>
            <a:rPr lang="en-US" sz="1300" kern="1200" dirty="0"/>
            <a:t>, </a:t>
          </a:r>
          <a:r>
            <a:rPr lang="en-US" sz="1300" kern="1200" dirty="0" err="1"/>
            <a:t>dan</a:t>
          </a:r>
          <a:r>
            <a:rPr lang="en-US" sz="1300" kern="1200" dirty="0"/>
            <a:t> </a:t>
          </a:r>
          <a:r>
            <a:rPr lang="en-US" sz="1300" kern="1200" dirty="0" err="1"/>
            <a:t>internasional</a:t>
          </a:r>
          <a:r>
            <a:rPr lang="en-US" sz="1300" kern="1200" dirty="0"/>
            <a:t>. </a:t>
          </a:r>
          <a:r>
            <a:rPr lang="en-US" sz="1300" kern="1200" dirty="0" err="1"/>
            <a:t>Lingk</a:t>
          </a:r>
          <a:r>
            <a:rPr lang="en-US" sz="1300" kern="1200" dirty="0"/>
            <a:t>. </a:t>
          </a:r>
          <a:r>
            <a:rPr lang="en-US" sz="1300" kern="1200" dirty="0" err="1"/>
            <a:t>makro</a:t>
          </a:r>
          <a:r>
            <a:rPr lang="en-US" sz="1300" kern="1200" dirty="0"/>
            <a:t> </a:t>
          </a:r>
          <a:r>
            <a:rPr lang="en-US" sz="1300" kern="1200" dirty="0" err="1"/>
            <a:t>mencakup</a:t>
          </a:r>
          <a:r>
            <a:rPr lang="en-US" sz="1300" kern="1200" dirty="0"/>
            <a:t> </a:t>
          </a:r>
          <a:r>
            <a:rPr lang="en-US" sz="1300" kern="1200" dirty="0" err="1"/>
            <a:t>aspek</a:t>
          </a:r>
          <a:r>
            <a:rPr lang="en-US" sz="1300" kern="1200" dirty="0"/>
            <a:t> </a:t>
          </a:r>
          <a:r>
            <a:rPr lang="en-US" sz="1300" kern="1200" dirty="0" err="1"/>
            <a:t>politik</a:t>
          </a:r>
          <a:r>
            <a:rPr lang="en-US" sz="1300" kern="1200" dirty="0"/>
            <a:t>, </a:t>
          </a:r>
          <a:r>
            <a:rPr lang="en-US" sz="1300" kern="1200" dirty="0" err="1"/>
            <a:t>ekonomi</a:t>
          </a:r>
          <a:r>
            <a:rPr lang="en-US" sz="1300" kern="1200" dirty="0"/>
            <a:t>, </a:t>
          </a:r>
          <a:r>
            <a:rPr lang="en-US" sz="1300" kern="1200" dirty="0" err="1"/>
            <a:t>kebijakan</a:t>
          </a:r>
          <a:r>
            <a:rPr lang="en-US" sz="1300" kern="1200" dirty="0"/>
            <a:t>, </a:t>
          </a:r>
          <a:r>
            <a:rPr lang="en-US" sz="1300" kern="1200" dirty="0" err="1"/>
            <a:t>sosial</a:t>
          </a:r>
          <a:r>
            <a:rPr lang="en-US" sz="1300" kern="1200" dirty="0"/>
            <a:t>, </a:t>
          </a:r>
          <a:r>
            <a:rPr lang="en-US" sz="1300" kern="1200" dirty="0" err="1"/>
            <a:t>budaya</a:t>
          </a:r>
          <a:r>
            <a:rPr lang="en-US" sz="1300" kern="1200" dirty="0"/>
            <a:t>, </a:t>
          </a:r>
          <a:r>
            <a:rPr lang="en-US" sz="1300" kern="1200" dirty="0" err="1"/>
            <a:t>perkembangan</a:t>
          </a:r>
          <a:r>
            <a:rPr lang="en-US" sz="1300" kern="1200" dirty="0"/>
            <a:t> IPTEKS. </a:t>
          </a:r>
          <a:r>
            <a:rPr lang="en-US" sz="1300" kern="1200" dirty="0" err="1"/>
            <a:t>Lingk</a:t>
          </a:r>
          <a:r>
            <a:rPr lang="en-US" sz="1300" kern="1200" dirty="0"/>
            <a:t>. </a:t>
          </a:r>
          <a:r>
            <a:rPr lang="en-US" sz="1300" kern="1200" dirty="0" err="1"/>
            <a:t>mikro</a:t>
          </a:r>
          <a:r>
            <a:rPr lang="en-US" sz="1300" kern="1200" dirty="0"/>
            <a:t> </a:t>
          </a:r>
          <a:r>
            <a:rPr lang="en-US" sz="1300" kern="1200" dirty="0" err="1"/>
            <a:t>mencakup</a:t>
          </a:r>
          <a:r>
            <a:rPr lang="en-US" sz="1300" kern="1200" dirty="0"/>
            <a:t> </a:t>
          </a:r>
          <a:r>
            <a:rPr lang="en-US" sz="1300" kern="1200" dirty="0" err="1"/>
            <a:t>aspek</a:t>
          </a:r>
          <a:r>
            <a:rPr lang="en-US" sz="1300" kern="1200" dirty="0"/>
            <a:t> </a:t>
          </a:r>
          <a:r>
            <a:rPr lang="en-US" sz="1300" kern="1200" dirty="0" err="1"/>
            <a:t>pesaing</a:t>
          </a:r>
          <a:r>
            <a:rPr lang="en-US" sz="1300" kern="1200" dirty="0"/>
            <a:t>, </a:t>
          </a:r>
          <a:r>
            <a:rPr lang="en-US" sz="1300" kern="1200" dirty="0" err="1"/>
            <a:t>pengguna</a:t>
          </a:r>
          <a:r>
            <a:rPr lang="en-US" sz="1300" kern="1200" dirty="0"/>
            <a:t> </a:t>
          </a:r>
          <a:r>
            <a:rPr lang="en-US" sz="1300" kern="1200" dirty="0" err="1"/>
            <a:t>lulusan</a:t>
          </a:r>
          <a:r>
            <a:rPr lang="en-US" sz="1300" kern="1200" dirty="0"/>
            <a:t>, </a:t>
          </a:r>
          <a:r>
            <a:rPr lang="en-US" sz="1300" kern="1200" dirty="0" err="1"/>
            <a:t>sumber</a:t>
          </a:r>
          <a:r>
            <a:rPr lang="en-US" sz="1300" kern="1200" dirty="0"/>
            <a:t> </a:t>
          </a:r>
          <a:r>
            <a:rPr lang="en-US" sz="1300" kern="1200" dirty="0" err="1"/>
            <a:t>calon</a:t>
          </a:r>
          <a:r>
            <a:rPr lang="en-US" sz="1300" kern="1200" dirty="0"/>
            <a:t> </a:t>
          </a:r>
          <a:r>
            <a:rPr lang="en-US" sz="1300" kern="1200" dirty="0" err="1"/>
            <a:t>mahasiswa</a:t>
          </a:r>
          <a:r>
            <a:rPr lang="en-US" sz="1300" kern="1200" dirty="0"/>
            <a:t>, </a:t>
          </a:r>
          <a:r>
            <a:rPr lang="en-US" sz="1300" kern="1200" dirty="0" err="1"/>
            <a:t>sumber</a:t>
          </a:r>
          <a:r>
            <a:rPr lang="en-US" sz="1300" kern="1200" dirty="0"/>
            <a:t> </a:t>
          </a:r>
          <a:r>
            <a:rPr lang="en-US" sz="1300" kern="1200" dirty="0" err="1"/>
            <a:t>calon</a:t>
          </a:r>
          <a:r>
            <a:rPr lang="en-US" sz="1300" kern="1200" dirty="0"/>
            <a:t> </a:t>
          </a:r>
          <a:r>
            <a:rPr lang="en-US" sz="1300" kern="1200" dirty="0" err="1"/>
            <a:t>dosen</a:t>
          </a:r>
          <a:r>
            <a:rPr lang="en-US" sz="1300" kern="1200" dirty="0"/>
            <a:t>, </a:t>
          </a:r>
          <a:r>
            <a:rPr lang="en-US" sz="1300" kern="1200" dirty="0" err="1"/>
            <a:t>sumber</a:t>
          </a:r>
          <a:r>
            <a:rPr lang="en-US" sz="1300" kern="1200" dirty="0"/>
            <a:t> </a:t>
          </a:r>
          <a:r>
            <a:rPr lang="en-US" sz="1300" kern="1200" dirty="0" err="1"/>
            <a:t>tendik</a:t>
          </a:r>
          <a:r>
            <a:rPr lang="en-US" sz="1300" kern="1200" dirty="0"/>
            <a:t>, e-Learning, pend. </a:t>
          </a:r>
          <a:r>
            <a:rPr lang="en-US" sz="1300" kern="1200" dirty="0" err="1"/>
            <a:t>jarak</a:t>
          </a:r>
          <a:r>
            <a:rPr lang="en-US" sz="1300" kern="1200" dirty="0"/>
            <a:t> </a:t>
          </a:r>
          <a:r>
            <a:rPr lang="en-US" sz="1300" kern="1200" dirty="0" err="1"/>
            <a:t>jauh</a:t>
          </a:r>
          <a:r>
            <a:rPr lang="en-US" sz="1300" kern="1200" dirty="0"/>
            <a:t>, </a:t>
          </a:r>
          <a:r>
            <a:rPr lang="en-US" sz="1300" i="1" kern="1200" dirty="0"/>
            <a:t>Open Course Ware</a:t>
          </a:r>
          <a:r>
            <a:rPr lang="en-US" sz="1300" kern="1200" dirty="0"/>
            <a:t>, </a:t>
          </a:r>
          <a:r>
            <a:rPr lang="en-US" sz="1300" kern="1200" dirty="0" err="1"/>
            <a:t>kebutuhan</a:t>
          </a:r>
          <a:r>
            <a:rPr lang="en-US" sz="1300" kern="1200" dirty="0"/>
            <a:t> DUDI </a:t>
          </a:r>
          <a:r>
            <a:rPr lang="en-US" sz="1300" kern="1200" dirty="0" err="1"/>
            <a:t>dan</a:t>
          </a:r>
          <a:r>
            <a:rPr lang="en-US" sz="1300" kern="1200" dirty="0"/>
            <a:t> </a:t>
          </a:r>
          <a:r>
            <a:rPr lang="en-US" sz="1300" kern="1200" dirty="0" err="1"/>
            <a:t>masyarakat</a:t>
          </a:r>
          <a:r>
            <a:rPr lang="en-US" sz="1300" kern="1200" dirty="0"/>
            <a:t>, </a:t>
          </a:r>
          <a:r>
            <a:rPr lang="en-US" sz="1300" kern="1200" dirty="0" err="1"/>
            <a:t>mitra</a:t>
          </a:r>
          <a:r>
            <a:rPr lang="en-US" sz="1300" kern="1200" dirty="0"/>
            <a:t>, </a:t>
          </a:r>
          <a:r>
            <a:rPr lang="en-US" sz="1300" kern="1200" dirty="0" err="1"/>
            <a:t>dan</a:t>
          </a:r>
          <a:r>
            <a:rPr lang="en-US" sz="1300" kern="1200" dirty="0"/>
            <a:t> </a:t>
          </a:r>
          <a:r>
            <a:rPr lang="en-US" sz="1300" kern="1200" dirty="0" err="1"/>
            <a:t>aliansi</a:t>
          </a:r>
          <a:r>
            <a:rPr lang="en-US" sz="1300" kern="1200" dirty="0"/>
            <a:t>. </a:t>
          </a:r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300" kern="1200" dirty="0"/>
            <a:t>PT </a:t>
          </a:r>
          <a:r>
            <a:rPr lang="en-US" sz="1300" kern="1200" dirty="0" err="1"/>
            <a:t>perlu</a:t>
          </a:r>
          <a:r>
            <a:rPr lang="en-US" sz="1300" kern="1200" dirty="0"/>
            <a:t> </a:t>
          </a:r>
          <a:r>
            <a:rPr lang="en-US" sz="1300" kern="1200" dirty="0" err="1"/>
            <a:t>menganalisis</a:t>
          </a:r>
          <a:r>
            <a:rPr lang="en-US" sz="1300" kern="1200" dirty="0"/>
            <a:t> </a:t>
          </a:r>
          <a:r>
            <a:rPr lang="en-US" sz="1300" kern="1200" dirty="0" err="1"/>
            <a:t>aspek-aspek</a:t>
          </a:r>
          <a:r>
            <a:rPr lang="en-US" sz="1300" kern="1200" dirty="0"/>
            <a:t> yang </a:t>
          </a:r>
          <a:r>
            <a:rPr lang="en-US" sz="1300" kern="1200" dirty="0" err="1"/>
            <a:t>relevan</a:t>
          </a:r>
          <a:r>
            <a:rPr lang="en-US" sz="1300" kern="1200" dirty="0"/>
            <a:t> </a:t>
          </a:r>
          <a:r>
            <a:rPr lang="en-US" sz="1300" kern="1200" dirty="0" err="1"/>
            <a:t>dan</a:t>
          </a:r>
          <a:r>
            <a:rPr lang="en-US" sz="1300" kern="1200" dirty="0"/>
            <a:t> </a:t>
          </a:r>
          <a:r>
            <a:rPr lang="en-US" sz="1300" kern="1200" dirty="0" err="1"/>
            <a:t>dapat</a:t>
          </a:r>
          <a:r>
            <a:rPr lang="en-US" sz="1300" kern="1200" dirty="0"/>
            <a:t> </a:t>
          </a:r>
          <a:r>
            <a:rPr lang="en-US" sz="1300" kern="1200" dirty="0" err="1"/>
            <a:t>mempengaruhi</a:t>
          </a:r>
          <a:r>
            <a:rPr lang="en-US" sz="1300" kern="1200" dirty="0"/>
            <a:t> </a:t>
          </a:r>
          <a:r>
            <a:rPr lang="en-US" sz="1300" kern="1200" dirty="0" err="1"/>
            <a:t>eksistensi</a:t>
          </a:r>
          <a:r>
            <a:rPr lang="en-US" sz="1300" kern="1200" dirty="0"/>
            <a:t> </a:t>
          </a:r>
          <a:r>
            <a:rPr lang="en-US" sz="1300" kern="1200" dirty="0" err="1"/>
            <a:t>dan</a:t>
          </a:r>
          <a:r>
            <a:rPr lang="en-US" sz="1300" kern="1200" dirty="0"/>
            <a:t> </a:t>
          </a:r>
          <a:r>
            <a:rPr lang="en-US" sz="1300" kern="1200" dirty="0" err="1"/>
            <a:t>pengembangan</a:t>
          </a:r>
          <a:r>
            <a:rPr lang="en-US" sz="1300" kern="1200" dirty="0"/>
            <a:t> </a:t>
          </a:r>
          <a:r>
            <a:rPr lang="en-US" sz="1300" kern="1200" dirty="0" err="1"/>
            <a:t>institusi</a:t>
          </a:r>
          <a:r>
            <a:rPr lang="en-US" sz="1300" kern="1200" dirty="0"/>
            <a:t>.</a:t>
          </a:r>
        </a:p>
      </dsp:txBody>
      <dsp:txXfrm>
        <a:off x="0" y="1810155"/>
        <a:ext cx="6411729" cy="1912680"/>
      </dsp:txXfrm>
    </dsp:sp>
    <dsp:sp modelId="{0C6250E1-16C7-4468-9673-D02DD1169685}">
      <dsp:nvSpPr>
        <dsp:cNvPr id="0" name=""/>
        <dsp:cNvSpPr/>
      </dsp:nvSpPr>
      <dsp:spPr>
        <a:xfrm>
          <a:off x="0" y="3722835"/>
          <a:ext cx="6411729" cy="503685"/>
        </a:xfrm>
        <a:prstGeom prst="round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 err="1"/>
            <a:t>Profil</a:t>
          </a:r>
          <a:r>
            <a:rPr lang="en-US" sz="1700" b="1" kern="1200" dirty="0"/>
            <a:t> </a:t>
          </a:r>
          <a:r>
            <a:rPr lang="en-US" sz="1700" b="1" kern="1200" dirty="0" err="1"/>
            <a:t>Institusi</a:t>
          </a:r>
          <a:endParaRPr lang="en-US" sz="1700" kern="1200" dirty="0"/>
        </a:p>
      </dsp:txBody>
      <dsp:txXfrm>
        <a:off x="24588" y="3747423"/>
        <a:ext cx="6362553" cy="454509"/>
      </dsp:txXfrm>
    </dsp:sp>
    <dsp:sp modelId="{7438BCAD-2F7D-41A1-8E95-AE8439AF2BF6}">
      <dsp:nvSpPr>
        <dsp:cNvPr id="0" name=""/>
        <dsp:cNvSpPr/>
      </dsp:nvSpPr>
      <dsp:spPr>
        <a:xfrm>
          <a:off x="0" y="4226520"/>
          <a:ext cx="6411729" cy="9797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21590" rIns="120904" bIns="21590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300" kern="1200" dirty="0" err="1"/>
            <a:t>Berisi</a:t>
          </a:r>
          <a:r>
            <a:rPr lang="en-US" sz="1300" kern="1200" dirty="0"/>
            <a:t> </a:t>
          </a:r>
          <a:r>
            <a:rPr lang="en-US" sz="1300" kern="1200" dirty="0" err="1"/>
            <a:t>deskripsi</a:t>
          </a:r>
          <a:r>
            <a:rPr lang="en-US" sz="1300" kern="1200" dirty="0"/>
            <a:t> </a:t>
          </a:r>
          <a:r>
            <a:rPr lang="en-US" sz="1300" kern="1200" dirty="0" err="1"/>
            <a:t>sejarah</a:t>
          </a:r>
          <a:r>
            <a:rPr lang="en-US" sz="1300" kern="1200" dirty="0"/>
            <a:t> </a:t>
          </a:r>
          <a:r>
            <a:rPr lang="en-US" sz="1300" kern="1200" dirty="0" err="1"/>
            <a:t>institusi</a:t>
          </a:r>
          <a:r>
            <a:rPr lang="en-US" sz="1300" kern="1200" dirty="0"/>
            <a:t>, </a:t>
          </a:r>
          <a:r>
            <a:rPr lang="en-US" sz="1300" kern="1200" dirty="0" err="1"/>
            <a:t>visi</a:t>
          </a:r>
          <a:r>
            <a:rPr lang="en-US" sz="1300" kern="1200" dirty="0"/>
            <a:t>, </a:t>
          </a:r>
          <a:r>
            <a:rPr lang="en-US" sz="1300" kern="1200" dirty="0" err="1"/>
            <a:t>misi</a:t>
          </a:r>
          <a:r>
            <a:rPr lang="en-US" sz="1300" kern="1200" dirty="0"/>
            <a:t>, </a:t>
          </a:r>
          <a:r>
            <a:rPr lang="en-US" sz="1300" kern="1200" dirty="0" err="1"/>
            <a:t>tujuan</a:t>
          </a:r>
          <a:r>
            <a:rPr lang="en-US" sz="1300" kern="1200" dirty="0"/>
            <a:t>, </a:t>
          </a:r>
          <a:r>
            <a:rPr lang="en-US" sz="1300" kern="1200" dirty="0" err="1"/>
            <a:t>sasaran</a:t>
          </a:r>
          <a:r>
            <a:rPr lang="en-US" sz="1300" kern="1200" dirty="0"/>
            <a:t> </a:t>
          </a:r>
          <a:r>
            <a:rPr lang="en-US" sz="1300" kern="1200" dirty="0" err="1"/>
            <a:t>dan</a:t>
          </a:r>
          <a:r>
            <a:rPr lang="en-US" sz="1300" kern="1200" dirty="0"/>
            <a:t> </a:t>
          </a:r>
          <a:r>
            <a:rPr lang="en-US" sz="1300" kern="1200" dirty="0" err="1"/>
            <a:t>tata</a:t>
          </a:r>
          <a:r>
            <a:rPr lang="en-US" sz="1300" kern="1200" dirty="0"/>
            <a:t> </a:t>
          </a:r>
          <a:r>
            <a:rPr lang="en-US" sz="1300" kern="1200" dirty="0" err="1"/>
            <a:t>nilai</a:t>
          </a:r>
          <a:r>
            <a:rPr lang="en-US" sz="1300" kern="1200" dirty="0"/>
            <a:t>, </a:t>
          </a:r>
          <a:r>
            <a:rPr lang="en-US" sz="1300" kern="1200" dirty="0" err="1"/>
            <a:t>organisasi</a:t>
          </a:r>
          <a:r>
            <a:rPr lang="en-US" sz="1300" kern="1200" dirty="0"/>
            <a:t> (</a:t>
          </a:r>
          <a:r>
            <a:rPr lang="en-US" sz="1300" kern="1200" dirty="0" err="1"/>
            <a:t>fakultas</a:t>
          </a:r>
          <a:r>
            <a:rPr lang="en-US" sz="1300" kern="1200" dirty="0"/>
            <a:t>, </a:t>
          </a:r>
          <a:r>
            <a:rPr lang="en-US" sz="1300" kern="1200" dirty="0" err="1"/>
            <a:t>lembaga</a:t>
          </a:r>
          <a:r>
            <a:rPr lang="en-US" sz="1300" kern="1200" dirty="0"/>
            <a:t>, </a:t>
          </a:r>
          <a:r>
            <a:rPr lang="en-US" sz="1300" kern="1200" dirty="0" err="1"/>
            <a:t>dan</a:t>
          </a:r>
          <a:r>
            <a:rPr lang="en-US" sz="1300" kern="1200" dirty="0"/>
            <a:t> program </a:t>
          </a:r>
          <a:r>
            <a:rPr lang="en-US" sz="1300" kern="1200" dirty="0" err="1"/>
            <a:t>studi</a:t>
          </a:r>
          <a:r>
            <a:rPr lang="en-US" sz="1300" kern="1200" dirty="0"/>
            <a:t>), </a:t>
          </a:r>
          <a:r>
            <a:rPr lang="en-US" sz="1300" kern="1200" dirty="0" err="1"/>
            <a:t>mahasiswa</a:t>
          </a:r>
          <a:r>
            <a:rPr lang="en-US" sz="1300" kern="1200" dirty="0"/>
            <a:t> </a:t>
          </a:r>
          <a:r>
            <a:rPr lang="en-US" sz="1300" kern="1200" dirty="0" err="1"/>
            <a:t>dan</a:t>
          </a:r>
          <a:r>
            <a:rPr lang="en-US" sz="1300" kern="1200" dirty="0"/>
            <a:t> </a:t>
          </a:r>
          <a:r>
            <a:rPr lang="en-US" sz="1300" kern="1200" dirty="0" err="1"/>
            <a:t>lulusan</a:t>
          </a:r>
          <a:r>
            <a:rPr lang="en-US" sz="1300" kern="1200" dirty="0"/>
            <a:t>, </a:t>
          </a:r>
          <a:r>
            <a:rPr lang="en-US" sz="1300" kern="1200" dirty="0" err="1"/>
            <a:t>sumber</a:t>
          </a:r>
          <a:r>
            <a:rPr lang="en-US" sz="1300" kern="1200" dirty="0"/>
            <a:t> </a:t>
          </a:r>
          <a:r>
            <a:rPr lang="en-US" sz="1300" kern="1200" dirty="0" err="1"/>
            <a:t>daya</a:t>
          </a:r>
          <a:r>
            <a:rPr lang="en-US" sz="1300" kern="1200" dirty="0"/>
            <a:t> </a:t>
          </a:r>
          <a:r>
            <a:rPr lang="en-US" sz="1300" kern="1200" dirty="0" err="1"/>
            <a:t>manusia</a:t>
          </a:r>
          <a:r>
            <a:rPr lang="en-US" sz="1300" kern="1200" dirty="0"/>
            <a:t> (</a:t>
          </a:r>
          <a:r>
            <a:rPr lang="en-US" sz="1300" kern="1200" dirty="0" err="1"/>
            <a:t>dosen</a:t>
          </a:r>
          <a:r>
            <a:rPr lang="en-US" sz="1300" kern="1200" dirty="0"/>
            <a:t> </a:t>
          </a:r>
          <a:r>
            <a:rPr lang="en-US" sz="1300" kern="1200" dirty="0" err="1"/>
            <a:t>dan</a:t>
          </a:r>
          <a:r>
            <a:rPr lang="en-US" sz="1300" kern="1200" dirty="0"/>
            <a:t> </a:t>
          </a:r>
          <a:r>
            <a:rPr lang="en-US" sz="1300" kern="1200" dirty="0" err="1"/>
            <a:t>tenaga</a:t>
          </a:r>
          <a:r>
            <a:rPr lang="en-US" sz="1300" kern="1200" dirty="0"/>
            <a:t> </a:t>
          </a:r>
          <a:r>
            <a:rPr lang="en-US" sz="1300" kern="1200" dirty="0" err="1"/>
            <a:t>kependidikan</a:t>
          </a:r>
          <a:r>
            <a:rPr lang="en-US" sz="1300" kern="1200" dirty="0"/>
            <a:t>), </a:t>
          </a:r>
          <a:r>
            <a:rPr lang="en-US" sz="1300" kern="1200" dirty="0" err="1"/>
            <a:t>keuangan</a:t>
          </a:r>
          <a:r>
            <a:rPr lang="en-US" sz="1300" kern="1200" dirty="0"/>
            <a:t>, </a:t>
          </a:r>
          <a:r>
            <a:rPr lang="en-US" sz="1300" kern="1200" dirty="0" err="1"/>
            <a:t>sarana</a:t>
          </a:r>
          <a:r>
            <a:rPr lang="en-US" sz="1300" kern="1200" dirty="0"/>
            <a:t> </a:t>
          </a:r>
          <a:r>
            <a:rPr lang="en-US" sz="1300" kern="1200" dirty="0" err="1"/>
            <a:t>dan</a:t>
          </a:r>
          <a:r>
            <a:rPr lang="en-US" sz="1300" kern="1200" dirty="0"/>
            <a:t> </a:t>
          </a:r>
          <a:r>
            <a:rPr lang="en-US" sz="1300" kern="1200" dirty="0" err="1"/>
            <a:t>prasarana</a:t>
          </a:r>
          <a:r>
            <a:rPr lang="en-US" sz="1300" kern="1200" dirty="0"/>
            <a:t>, </a:t>
          </a:r>
          <a:r>
            <a:rPr lang="en-US" sz="1300" kern="1200" dirty="0" err="1"/>
            <a:t>sistem</a:t>
          </a:r>
          <a:r>
            <a:rPr lang="en-US" sz="1300" kern="1200" dirty="0"/>
            <a:t> </a:t>
          </a:r>
          <a:r>
            <a:rPr lang="en-US" sz="1300" kern="1200" dirty="0" err="1"/>
            <a:t>penjaminan</a:t>
          </a:r>
          <a:r>
            <a:rPr lang="en-US" sz="1300" kern="1200" dirty="0"/>
            <a:t> </a:t>
          </a:r>
          <a:r>
            <a:rPr lang="en-US" sz="1300" kern="1200" dirty="0" err="1"/>
            <a:t>mutu</a:t>
          </a:r>
          <a:r>
            <a:rPr lang="en-US" sz="1300" kern="1200" dirty="0"/>
            <a:t> internal, </a:t>
          </a:r>
          <a:r>
            <a:rPr lang="en-US" sz="1300" kern="1200" dirty="0" err="1"/>
            <a:t>dan</a:t>
          </a:r>
          <a:r>
            <a:rPr lang="en-US" sz="1300" kern="1200" dirty="0"/>
            <a:t> </a:t>
          </a:r>
          <a:r>
            <a:rPr lang="en-US" sz="1300" kern="1200" dirty="0" err="1"/>
            <a:t>serta</a:t>
          </a:r>
          <a:r>
            <a:rPr lang="en-US" sz="1300" kern="1200" dirty="0"/>
            <a:t> </a:t>
          </a:r>
          <a:r>
            <a:rPr lang="en-US" sz="1300" kern="1200" dirty="0" err="1"/>
            <a:t>kinerja</a:t>
          </a:r>
          <a:r>
            <a:rPr lang="en-US" sz="1300" kern="1200" dirty="0"/>
            <a:t> </a:t>
          </a:r>
          <a:r>
            <a:rPr lang="en-US" sz="1300" kern="1200" dirty="0" err="1"/>
            <a:t>perguruan</a:t>
          </a:r>
          <a:r>
            <a:rPr lang="en-US" sz="1300" kern="1200" dirty="0"/>
            <a:t> </a:t>
          </a:r>
          <a:r>
            <a:rPr lang="en-US" sz="1300" kern="1200" dirty="0" err="1"/>
            <a:t>tinggi</a:t>
          </a:r>
          <a:r>
            <a:rPr lang="en-US" sz="1300" kern="1200" dirty="0"/>
            <a:t>, yang </a:t>
          </a:r>
          <a:r>
            <a:rPr lang="en-US" sz="1300" kern="1200" dirty="0" err="1"/>
            <a:t>disajikan</a:t>
          </a:r>
          <a:r>
            <a:rPr lang="en-US" sz="1300" kern="1200" dirty="0"/>
            <a:t> </a:t>
          </a:r>
          <a:r>
            <a:rPr lang="en-US" sz="1300" kern="1200" dirty="0" err="1"/>
            <a:t>secara</a:t>
          </a:r>
          <a:r>
            <a:rPr lang="en-US" sz="1300" kern="1200" dirty="0"/>
            <a:t> </a:t>
          </a:r>
          <a:r>
            <a:rPr lang="en-US" sz="1300" kern="1200" dirty="0" err="1"/>
            <a:t>ringkas</a:t>
          </a:r>
          <a:r>
            <a:rPr lang="en-US" sz="1300" kern="1200" dirty="0"/>
            <a:t> </a:t>
          </a:r>
          <a:r>
            <a:rPr lang="en-US" sz="1300" kern="1200" dirty="0" err="1"/>
            <a:t>dan</a:t>
          </a:r>
          <a:r>
            <a:rPr lang="en-US" sz="1300" kern="1200" dirty="0"/>
            <a:t> </a:t>
          </a:r>
          <a:r>
            <a:rPr lang="en-US" sz="1300" kern="1200" dirty="0" err="1"/>
            <a:t>mengemukakan</a:t>
          </a:r>
          <a:r>
            <a:rPr lang="en-US" sz="1300" kern="1200" dirty="0"/>
            <a:t> </a:t>
          </a:r>
          <a:r>
            <a:rPr lang="en-US" sz="1300" kern="1200" dirty="0" err="1"/>
            <a:t>hal-hal</a:t>
          </a:r>
          <a:r>
            <a:rPr lang="en-US" sz="1300" kern="1200" dirty="0"/>
            <a:t> yang paling </a:t>
          </a:r>
          <a:r>
            <a:rPr lang="en-US" sz="1300" kern="1200" dirty="0" err="1"/>
            <a:t>penting</a:t>
          </a:r>
          <a:r>
            <a:rPr lang="en-US" sz="1300" kern="1200" dirty="0"/>
            <a:t>. </a:t>
          </a:r>
        </a:p>
      </dsp:txBody>
      <dsp:txXfrm>
        <a:off x="0" y="4226520"/>
        <a:ext cx="6411729" cy="97979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267989"/>
          <a:ext cx="6411729" cy="33579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Latar</a:t>
          </a:r>
          <a:r>
            <a:rPr lang="en-US" sz="1400" b="1" kern="1200" dirty="0"/>
            <a:t> </a:t>
          </a:r>
          <a:r>
            <a:rPr lang="en-US" sz="1400" b="1" kern="1200" dirty="0" err="1"/>
            <a:t>Belakang</a:t>
          </a:r>
          <a:endParaRPr lang="en-US" sz="1400" kern="1200" dirty="0"/>
        </a:p>
      </dsp:txBody>
      <dsp:txXfrm>
        <a:off x="16392" y="284381"/>
        <a:ext cx="6378945" cy="303006"/>
      </dsp:txXfrm>
    </dsp:sp>
    <dsp:sp modelId="{9DC30CB3-5443-4E4F-8798-717384E476F7}">
      <dsp:nvSpPr>
        <dsp:cNvPr id="0" name=""/>
        <dsp:cNvSpPr/>
      </dsp:nvSpPr>
      <dsp:spPr>
        <a:xfrm>
          <a:off x="0" y="603779"/>
          <a:ext cx="6411729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/>
            <a:t>Mencakup</a:t>
          </a:r>
          <a:r>
            <a:rPr lang="en-US" sz="1100" kern="1200" dirty="0"/>
            <a:t> </a:t>
          </a:r>
          <a:r>
            <a:rPr lang="en-US" sz="1100" kern="1200" dirty="0" err="1"/>
            <a:t>latar</a:t>
          </a:r>
          <a:r>
            <a:rPr lang="en-US" sz="1100" kern="1200" dirty="0"/>
            <a:t> </a:t>
          </a:r>
          <a:r>
            <a:rPr lang="en-US" sz="1100" kern="1200" dirty="0" err="1"/>
            <a:t>belakang</a:t>
          </a:r>
          <a:r>
            <a:rPr lang="en-US" sz="1100" kern="1200" dirty="0"/>
            <a:t>, </a:t>
          </a:r>
          <a:r>
            <a:rPr lang="en-US" sz="1100" kern="1200" dirty="0" err="1"/>
            <a:t>tujuan</a:t>
          </a:r>
          <a:r>
            <a:rPr lang="en-US" sz="1100" kern="1200" dirty="0"/>
            <a:t>, </a:t>
          </a:r>
          <a:r>
            <a:rPr lang="en-US" sz="1100" kern="1200" dirty="0" err="1"/>
            <a:t>rasional</a:t>
          </a:r>
          <a:r>
            <a:rPr lang="en-US" sz="1100" kern="1200" dirty="0"/>
            <a:t> </a:t>
          </a:r>
          <a:r>
            <a:rPr lang="en-US" sz="1100" kern="1200" dirty="0" err="1"/>
            <a:t>penetapan</a:t>
          </a:r>
          <a:r>
            <a:rPr lang="en-US" sz="1100" kern="1200" dirty="0"/>
            <a:t> VMTS: </a:t>
          </a:r>
          <a:r>
            <a:rPr lang="en-US" sz="1100" kern="1200" dirty="0" err="1"/>
            <a:t>keterlibatan</a:t>
          </a:r>
          <a:r>
            <a:rPr lang="en-US" sz="1100" kern="1200" dirty="0"/>
            <a:t> para </a:t>
          </a:r>
          <a:r>
            <a:rPr lang="en-US" sz="1100" kern="1200" dirty="0" err="1"/>
            <a:t>pemangku</a:t>
          </a:r>
          <a:r>
            <a:rPr lang="en-US" sz="1100" kern="1200" dirty="0"/>
            <a:t> </a:t>
          </a:r>
          <a:r>
            <a:rPr lang="en-US" sz="1100" kern="1200" dirty="0" err="1"/>
            <a:t>kepentingan</a:t>
          </a:r>
          <a:r>
            <a:rPr lang="en-US" sz="1100" kern="1200" dirty="0"/>
            <a:t> internal </a:t>
          </a:r>
          <a:r>
            <a:rPr lang="en-US" sz="1100" kern="1200" dirty="0" err="1"/>
            <a:t>maupun</a:t>
          </a:r>
          <a:r>
            <a:rPr lang="en-US" sz="1100" kern="1200" dirty="0"/>
            <a:t> </a:t>
          </a:r>
          <a:r>
            <a:rPr lang="en-US" sz="1100" kern="1200" dirty="0" err="1"/>
            <a:t>eksternal</a:t>
          </a:r>
          <a:r>
            <a:rPr lang="en-US" sz="1100" kern="1200" dirty="0"/>
            <a:t>, </a:t>
          </a:r>
          <a:r>
            <a:rPr lang="en-US" sz="1100" kern="1200" dirty="0" err="1"/>
            <a:t>pertimbangan</a:t>
          </a:r>
          <a:r>
            <a:rPr lang="en-US" sz="1100" kern="1200" dirty="0"/>
            <a:t> </a:t>
          </a:r>
          <a:r>
            <a:rPr lang="en-US" sz="1100" kern="1200" dirty="0" err="1"/>
            <a:t>terhadap</a:t>
          </a:r>
          <a:r>
            <a:rPr lang="en-US" sz="1100" kern="1200" dirty="0"/>
            <a:t> </a:t>
          </a:r>
          <a:r>
            <a:rPr lang="en-US" sz="1100" kern="1200" dirty="0" err="1"/>
            <a:t>kemajuan</a:t>
          </a:r>
          <a:r>
            <a:rPr lang="en-US" sz="1100" kern="1200" dirty="0"/>
            <a:t> IPTEKS,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kebutuhan</a:t>
          </a:r>
          <a:r>
            <a:rPr lang="en-US" sz="1100" kern="1200" dirty="0"/>
            <a:t> </a:t>
          </a:r>
          <a:r>
            <a:rPr lang="en-US" sz="1100" kern="1200" dirty="0" err="1"/>
            <a:t>pengembangan</a:t>
          </a:r>
          <a:r>
            <a:rPr lang="en-US" sz="1100" kern="1200" dirty="0"/>
            <a:t> PT.</a:t>
          </a:r>
          <a:endParaRPr lang="en-US" sz="1100" b="0" kern="1200" dirty="0"/>
        </a:p>
      </dsp:txBody>
      <dsp:txXfrm>
        <a:off x="0" y="603779"/>
        <a:ext cx="6411729" cy="347760"/>
      </dsp:txXfrm>
    </dsp:sp>
    <dsp:sp modelId="{BB10665E-3681-48AF-8D13-2B8A0C41A91D}">
      <dsp:nvSpPr>
        <dsp:cNvPr id="0" name=""/>
        <dsp:cNvSpPr/>
      </dsp:nvSpPr>
      <dsp:spPr>
        <a:xfrm>
          <a:off x="0" y="951539"/>
          <a:ext cx="6411729" cy="335790"/>
        </a:xfrm>
        <a:prstGeom prst="roundRect">
          <a:avLst/>
        </a:prstGeom>
        <a:solidFill>
          <a:schemeClr val="accent3">
            <a:hueOff val="451767"/>
            <a:satOff val="16667"/>
            <a:lumOff val="-245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Kebijakan</a:t>
          </a:r>
          <a:endParaRPr lang="en-US" sz="1400" kern="1200" dirty="0"/>
        </a:p>
      </dsp:txBody>
      <dsp:txXfrm>
        <a:off x="16392" y="967931"/>
        <a:ext cx="6378945" cy="303006"/>
      </dsp:txXfrm>
    </dsp:sp>
    <dsp:sp modelId="{B743F4D8-190D-4A42-998B-34D5037B107C}">
      <dsp:nvSpPr>
        <dsp:cNvPr id="0" name=""/>
        <dsp:cNvSpPr/>
      </dsp:nvSpPr>
      <dsp:spPr>
        <a:xfrm>
          <a:off x="0" y="1287329"/>
          <a:ext cx="6411729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/>
            <a:t>Deskripsi</a:t>
          </a:r>
          <a:r>
            <a:rPr lang="en-US" sz="1100" kern="1200" dirty="0"/>
            <a:t> </a:t>
          </a:r>
          <a:r>
            <a:rPr lang="en-US" sz="1100" kern="1200" dirty="0" err="1"/>
            <a:t>dokumen</a:t>
          </a:r>
          <a:r>
            <a:rPr lang="en-US" sz="1100" kern="1200" dirty="0"/>
            <a:t> formal </a:t>
          </a:r>
          <a:r>
            <a:rPr lang="en-US" sz="1100" kern="1200" dirty="0" err="1"/>
            <a:t>kebijakan</a:t>
          </a:r>
          <a:r>
            <a:rPr lang="en-US" sz="1100" kern="1200" dirty="0"/>
            <a:t> : </a:t>
          </a:r>
          <a:r>
            <a:rPr lang="en-US" sz="1100" kern="1200" dirty="0" err="1"/>
            <a:t>penyusunan</a:t>
          </a:r>
          <a:r>
            <a:rPr lang="en-US" sz="1100" kern="1200" dirty="0"/>
            <a:t>, </a:t>
          </a:r>
          <a:r>
            <a:rPr lang="en-US" sz="1100" kern="1200" dirty="0" err="1"/>
            <a:t>evaluasi</a:t>
          </a:r>
          <a:r>
            <a:rPr lang="en-US" sz="1100" kern="1200" dirty="0"/>
            <a:t>, </a:t>
          </a:r>
          <a:r>
            <a:rPr lang="en-US" sz="1100" kern="1200" dirty="0" err="1"/>
            <a:t>sosialisasi</a:t>
          </a:r>
          <a:r>
            <a:rPr lang="en-US" sz="1100" kern="1200" dirty="0"/>
            <a:t>,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implementasi</a:t>
          </a:r>
          <a:r>
            <a:rPr lang="en-US" sz="1100" kern="1200" dirty="0"/>
            <a:t> VMTS </a:t>
          </a:r>
          <a:r>
            <a:rPr lang="en-US" sz="1100" kern="1200" dirty="0" err="1"/>
            <a:t>kedalam</a:t>
          </a:r>
          <a:r>
            <a:rPr lang="en-US" sz="1100" kern="1200" dirty="0"/>
            <a:t> </a:t>
          </a:r>
          <a:r>
            <a:rPr lang="en-US" sz="1100" kern="1200" dirty="0" err="1"/>
            <a:t>peraturan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 program </a:t>
          </a:r>
          <a:r>
            <a:rPr lang="en-US" sz="1100" kern="1200" dirty="0" err="1"/>
            <a:t>pengembangan</a:t>
          </a:r>
          <a:r>
            <a:rPr lang="en-US" sz="1100" kern="1200" dirty="0"/>
            <a:t>.</a:t>
          </a:r>
        </a:p>
      </dsp:txBody>
      <dsp:txXfrm>
        <a:off x="0" y="1287329"/>
        <a:ext cx="6411729" cy="347760"/>
      </dsp:txXfrm>
    </dsp:sp>
    <dsp:sp modelId="{0C6250E1-16C7-4468-9673-D02DD1169685}">
      <dsp:nvSpPr>
        <dsp:cNvPr id="0" name=""/>
        <dsp:cNvSpPr/>
      </dsp:nvSpPr>
      <dsp:spPr>
        <a:xfrm>
          <a:off x="0" y="1635089"/>
          <a:ext cx="6411729" cy="335790"/>
        </a:xfrm>
        <a:prstGeom prst="roundRect">
          <a:avLst/>
        </a:prstGeom>
        <a:solidFill>
          <a:schemeClr val="accent3">
            <a:hueOff val="903533"/>
            <a:satOff val="33333"/>
            <a:lumOff val="-490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Mekanisme</a:t>
          </a:r>
          <a:r>
            <a:rPr lang="en-US" sz="1400" b="1" kern="1200" dirty="0"/>
            <a:t> </a:t>
          </a:r>
          <a:r>
            <a:rPr lang="en-US" sz="1400" b="1" kern="1200" dirty="0" err="1"/>
            <a:t>Penetapan</a:t>
          </a:r>
          <a:r>
            <a:rPr lang="en-US" sz="1400" b="1" kern="1200" dirty="0"/>
            <a:t> </a:t>
          </a:r>
          <a:r>
            <a:rPr lang="en-US" sz="1400" b="1" kern="1200" dirty="0" err="1"/>
            <a:t>dan</a:t>
          </a:r>
          <a:r>
            <a:rPr lang="en-US" sz="1400" b="1" kern="1200" dirty="0"/>
            <a:t> </a:t>
          </a:r>
          <a:r>
            <a:rPr lang="en-US" sz="1400" b="1" kern="1200" dirty="0" err="1"/>
            <a:t>Strategi</a:t>
          </a:r>
          <a:r>
            <a:rPr lang="en-US" sz="1400" b="1" kern="1200" dirty="0"/>
            <a:t> </a:t>
          </a:r>
          <a:r>
            <a:rPr lang="en-US" sz="1400" b="1" kern="1200" dirty="0" err="1"/>
            <a:t>Pencapaian</a:t>
          </a:r>
          <a:r>
            <a:rPr lang="en-US" sz="1400" b="1" kern="1200" dirty="0"/>
            <a:t> </a:t>
          </a:r>
          <a:r>
            <a:rPr lang="en-US" sz="1400" b="1" kern="1200" dirty="0" err="1"/>
            <a:t>Standar</a:t>
          </a:r>
          <a:r>
            <a:rPr lang="en-US" sz="1400" b="1" kern="1200" dirty="0"/>
            <a:t> VMTS</a:t>
          </a:r>
          <a:endParaRPr lang="en-US" sz="1400" kern="1200" dirty="0"/>
        </a:p>
      </dsp:txBody>
      <dsp:txXfrm>
        <a:off x="16392" y="1651481"/>
        <a:ext cx="6378945" cy="303006"/>
      </dsp:txXfrm>
    </dsp:sp>
    <dsp:sp modelId="{7438BCAD-2F7D-41A1-8E95-AE8439AF2BF6}">
      <dsp:nvSpPr>
        <dsp:cNvPr id="0" name=""/>
        <dsp:cNvSpPr/>
      </dsp:nvSpPr>
      <dsp:spPr>
        <a:xfrm>
          <a:off x="0" y="1970880"/>
          <a:ext cx="6411729" cy="231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/>
            <a:t>Mekanisme</a:t>
          </a:r>
          <a:r>
            <a:rPr lang="en-US" sz="1100" kern="1200" dirty="0"/>
            <a:t> </a:t>
          </a:r>
          <a:r>
            <a:rPr lang="en-US" sz="1100" kern="1200" dirty="0" err="1"/>
            <a:t>penetapan</a:t>
          </a:r>
          <a:r>
            <a:rPr lang="en-US" sz="1100" kern="1200" dirty="0"/>
            <a:t> VMTS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harus</a:t>
          </a:r>
          <a:r>
            <a:rPr lang="en-US" sz="1100" kern="1200" dirty="0"/>
            <a:t> </a:t>
          </a:r>
          <a:r>
            <a:rPr lang="en-US" sz="1100" kern="1200" dirty="0" err="1"/>
            <a:t>diuraikan</a:t>
          </a:r>
          <a:r>
            <a:rPr lang="en-US" sz="1100" kern="1200" dirty="0"/>
            <a:t> </a:t>
          </a:r>
          <a:r>
            <a:rPr lang="en-US" sz="1100" kern="1200" dirty="0" err="1"/>
            <a:t>secara</a:t>
          </a:r>
          <a:r>
            <a:rPr lang="en-US" sz="1100" kern="1200" dirty="0"/>
            <a:t> </a:t>
          </a:r>
          <a:r>
            <a:rPr lang="en-US" sz="1100" kern="1200" dirty="0" err="1"/>
            <a:t>komprehensif</a:t>
          </a:r>
          <a:r>
            <a:rPr lang="en-US" sz="1100" kern="1200" dirty="0"/>
            <a:t> </a:t>
          </a:r>
          <a:r>
            <a:rPr lang="en-US" sz="1100" kern="1200" dirty="0" err="1"/>
            <a:t>strategi</a:t>
          </a:r>
          <a:r>
            <a:rPr lang="en-US" sz="1100" kern="1200" dirty="0"/>
            <a:t> </a:t>
          </a:r>
          <a:r>
            <a:rPr lang="en-US" sz="1100" kern="1200" dirty="0" err="1"/>
            <a:t>untuk</a:t>
          </a:r>
          <a:r>
            <a:rPr lang="en-US" sz="1100" kern="1200" dirty="0"/>
            <a:t> </a:t>
          </a:r>
          <a:r>
            <a:rPr lang="en-US" sz="1100" kern="1200" dirty="0" err="1"/>
            <a:t>pencapaian</a:t>
          </a:r>
          <a:r>
            <a:rPr lang="en-US" sz="1100" kern="1200" dirty="0"/>
            <a:t> VMTS.</a:t>
          </a:r>
        </a:p>
      </dsp:txBody>
      <dsp:txXfrm>
        <a:off x="0" y="1970880"/>
        <a:ext cx="6411729" cy="231840"/>
      </dsp:txXfrm>
    </dsp:sp>
    <dsp:sp modelId="{D6978E3E-6F50-4722-857B-924D7D7BF191}">
      <dsp:nvSpPr>
        <dsp:cNvPr id="0" name=""/>
        <dsp:cNvSpPr/>
      </dsp:nvSpPr>
      <dsp:spPr>
        <a:xfrm>
          <a:off x="0" y="2202719"/>
          <a:ext cx="6411729" cy="335790"/>
        </a:xfrm>
        <a:prstGeom prst="roundRect">
          <a:avLst/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Indikator</a:t>
          </a:r>
          <a:r>
            <a:rPr lang="en-US" sz="1400" b="1" kern="1200" dirty="0"/>
            <a:t> </a:t>
          </a:r>
          <a:r>
            <a:rPr lang="en-US" sz="1400" b="1" kern="1200" dirty="0" err="1"/>
            <a:t>Kinerja</a:t>
          </a:r>
          <a:r>
            <a:rPr lang="en-US" sz="1400" b="1" kern="1200" dirty="0"/>
            <a:t> </a:t>
          </a:r>
          <a:r>
            <a:rPr lang="en-US" sz="1400" b="1" kern="1200" dirty="0" err="1"/>
            <a:t>Utama</a:t>
          </a:r>
          <a:endParaRPr lang="en-US" sz="1400" kern="1200" dirty="0"/>
        </a:p>
      </dsp:txBody>
      <dsp:txXfrm>
        <a:off x="16392" y="2219111"/>
        <a:ext cx="6378945" cy="303006"/>
      </dsp:txXfrm>
    </dsp:sp>
    <dsp:sp modelId="{F7AFCEDC-DACF-487F-B7ED-E0728F7D7B31}">
      <dsp:nvSpPr>
        <dsp:cNvPr id="0" name=""/>
        <dsp:cNvSpPr/>
      </dsp:nvSpPr>
      <dsp:spPr>
        <a:xfrm>
          <a:off x="0" y="2538509"/>
          <a:ext cx="6411729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/>
            <a:t>PT </a:t>
          </a:r>
          <a:r>
            <a:rPr lang="en-US" sz="1100" kern="1200" dirty="0" err="1"/>
            <a:t>memiliki</a:t>
          </a:r>
          <a:r>
            <a:rPr lang="en-US" sz="1100" kern="1200" dirty="0"/>
            <a:t> </a:t>
          </a:r>
          <a:r>
            <a:rPr lang="en-US" sz="1100" kern="1200" dirty="0" err="1"/>
            <a:t>rencana</a:t>
          </a:r>
          <a:r>
            <a:rPr lang="en-US" sz="1100" kern="1200" dirty="0"/>
            <a:t> </a:t>
          </a:r>
          <a:r>
            <a:rPr lang="en-US" sz="1100" kern="1200" dirty="0" err="1"/>
            <a:t>pengembangan</a:t>
          </a:r>
          <a:r>
            <a:rPr lang="en-US" sz="1100" kern="1200" dirty="0"/>
            <a:t> </a:t>
          </a:r>
          <a:r>
            <a:rPr lang="en-US" sz="1100" kern="1200" dirty="0" err="1"/>
            <a:t>jangka</a:t>
          </a:r>
          <a:r>
            <a:rPr lang="en-US" sz="1100" kern="1200" dirty="0"/>
            <a:t> </a:t>
          </a:r>
          <a:r>
            <a:rPr lang="en-US" sz="1100" kern="1200" dirty="0" err="1"/>
            <a:t>panjang</a:t>
          </a:r>
          <a:r>
            <a:rPr lang="en-US" sz="1100" kern="1200" dirty="0"/>
            <a:t>, </a:t>
          </a:r>
          <a:r>
            <a:rPr lang="en-US" sz="1100" kern="1200" dirty="0" err="1"/>
            <a:t>menengah</a:t>
          </a:r>
          <a:r>
            <a:rPr lang="en-US" sz="1100" kern="1200" dirty="0"/>
            <a:t>,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pendek</a:t>
          </a:r>
          <a:r>
            <a:rPr lang="en-US" sz="1100" kern="1200" dirty="0"/>
            <a:t> yang </a:t>
          </a:r>
          <a:r>
            <a:rPr lang="en-US" sz="1100" kern="1200" dirty="0" err="1"/>
            <a:t>memuat</a:t>
          </a:r>
          <a:r>
            <a:rPr lang="en-US" sz="1100" kern="1200" dirty="0"/>
            <a:t> IKU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targetnya</a:t>
          </a:r>
          <a:r>
            <a:rPr lang="en-US" sz="1100" kern="1200" dirty="0"/>
            <a:t> </a:t>
          </a:r>
          <a:r>
            <a:rPr lang="en-US" sz="1100" kern="1200" dirty="0" err="1"/>
            <a:t>untuk</a:t>
          </a:r>
          <a:r>
            <a:rPr lang="en-US" sz="1100" kern="1200" dirty="0"/>
            <a:t> </a:t>
          </a:r>
          <a:r>
            <a:rPr lang="en-US" sz="1100" kern="1200" dirty="0" err="1"/>
            <a:t>mengukur</a:t>
          </a:r>
          <a:r>
            <a:rPr lang="en-US" sz="1100" kern="1200" dirty="0"/>
            <a:t> </a:t>
          </a:r>
          <a:r>
            <a:rPr lang="en-US" sz="1100" kern="1200" dirty="0" err="1"/>
            <a:t>ketercapaian</a:t>
          </a:r>
          <a:r>
            <a:rPr lang="en-US" sz="1100" kern="1200" dirty="0"/>
            <a:t> </a:t>
          </a:r>
          <a:r>
            <a:rPr lang="en-US" sz="1100" kern="1200" dirty="0" err="1"/>
            <a:t>tujuan</a:t>
          </a:r>
          <a:r>
            <a:rPr lang="en-US" sz="1100" kern="1200" dirty="0"/>
            <a:t> </a:t>
          </a:r>
          <a:r>
            <a:rPr lang="en-US" sz="1100" kern="1200" dirty="0" err="1"/>
            <a:t>strategis</a:t>
          </a:r>
          <a:r>
            <a:rPr lang="en-US" sz="1100" kern="1200" dirty="0"/>
            <a:t> yang </a:t>
          </a:r>
          <a:r>
            <a:rPr lang="en-US" sz="1100" kern="1200" dirty="0" err="1"/>
            <a:t>telah</a:t>
          </a:r>
          <a:r>
            <a:rPr lang="en-US" sz="1100" kern="1200" dirty="0"/>
            <a:t> </a:t>
          </a:r>
          <a:r>
            <a:rPr lang="en-US" sz="1100" kern="1200" dirty="0" err="1"/>
            <a:t>ditetapkan</a:t>
          </a:r>
          <a:r>
            <a:rPr lang="en-US" sz="1100" kern="1200" dirty="0"/>
            <a:t>. </a:t>
          </a:r>
        </a:p>
      </dsp:txBody>
      <dsp:txXfrm>
        <a:off x="0" y="2538509"/>
        <a:ext cx="6411729" cy="347760"/>
      </dsp:txXfrm>
    </dsp:sp>
    <dsp:sp modelId="{2DEDA631-A163-4BBA-9953-02E40868F95B}">
      <dsp:nvSpPr>
        <dsp:cNvPr id="0" name=""/>
        <dsp:cNvSpPr/>
      </dsp:nvSpPr>
      <dsp:spPr>
        <a:xfrm>
          <a:off x="0" y="2878803"/>
          <a:ext cx="6411729" cy="335790"/>
        </a:xfrm>
        <a:prstGeom prst="roundRect">
          <a:avLst/>
        </a:prstGeom>
        <a:solidFill>
          <a:schemeClr val="accent3">
            <a:hueOff val="1807066"/>
            <a:satOff val="66667"/>
            <a:lumOff val="-98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Indikator</a:t>
          </a:r>
          <a:r>
            <a:rPr lang="en-US" sz="1400" b="1" kern="1200" dirty="0"/>
            <a:t> </a:t>
          </a:r>
          <a:r>
            <a:rPr lang="en-US" sz="1400" b="1" kern="1200" dirty="0" err="1"/>
            <a:t>Kinerja</a:t>
          </a:r>
          <a:r>
            <a:rPr lang="en-US" sz="1400" b="1" kern="1200" dirty="0"/>
            <a:t> </a:t>
          </a:r>
          <a:r>
            <a:rPr lang="en-US" sz="1400" b="1" kern="1200" dirty="0" err="1"/>
            <a:t>Tambahan</a:t>
          </a:r>
          <a:endParaRPr lang="en-US" sz="1400" kern="1200" dirty="0"/>
        </a:p>
      </dsp:txBody>
      <dsp:txXfrm>
        <a:off x="16392" y="2895195"/>
        <a:ext cx="6378945" cy="303006"/>
      </dsp:txXfrm>
    </dsp:sp>
    <dsp:sp modelId="{A730551C-AD14-47EA-8567-2FF41910E193}">
      <dsp:nvSpPr>
        <dsp:cNvPr id="0" name=""/>
        <dsp:cNvSpPr/>
      </dsp:nvSpPr>
      <dsp:spPr>
        <a:xfrm>
          <a:off x="0" y="3222060"/>
          <a:ext cx="6411729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/>
            <a:t>Adalah</a:t>
          </a:r>
          <a:r>
            <a:rPr lang="en-US" sz="1100" kern="1200" dirty="0"/>
            <a:t> </a:t>
          </a:r>
          <a:r>
            <a:rPr lang="en-US" sz="1100" kern="1200" dirty="0" err="1"/>
            <a:t>indikator</a:t>
          </a:r>
          <a:r>
            <a:rPr lang="en-US" sz="1100" kern="1200" dirty="0"/>
            <a:t> VMTS lain yang </a:t>
          </a:r>
          <a:r>
            <a:rPr lang="en-US" sz="1100" kern="1200" dirty="0" err="1"/>
            <a:t>ditetapkan</a:t>
          </a:r>
          <a:r>
            <a:rPr lang="en-US" sz="1100" kern="1200" dirty="0"/>
            <a:t> </a:t>
          </a:r>
          <a:r>
            <a:rPr lang="en-US" sz="1100" kern="1200" dirty="0" err="1"/>
            <a:t>oleh</a:t>
          </a:r>
          <a:r>
            <a:rPr lang="en-US" sz="1100" kern="1200" dirty="0"/>
            <a:t> </a:t>
          </a:r>
          <a:r>
            <a:rPr lang="en-US" sz="1100" kern="1200" dirty="0" err="1"/>
            <a:t>masing</a:t>
          </a:r>
          <a:r>
            <a:rPr lang="en-US" sz="1100" kern="1200" dirty="0"/>
            <a:t> </a:t>
          </a:r>
          <a:r>
            <a:rPr lang="en-US" sz="1100" kern="1200" dirty="0" err="1"/>
            <a:t>masing</a:t>
          </a:r>
          <a:r>
            <a:rPr lang="en-US" sz="1100" kern="1200" dirty="0"/>
            <a:t> PT. Data IKT yang </a:t>
          </a:r>
          <a:r>
            <a:rPr lang="en-US" sz="1100" kern="1200" dirty="0" err="1"/>
            <a:t>sahih</a:t>
          </a:r>
          <a:r>
            <a:rPr lang="en-US" sz="1100" kern="1200" dirty="0"/>
            <a:t> </a:t>
          </a:r>
          <a:r>
            <a:rPr lang="en-US" sz="1100" kern="1200" dirty="0" err="1"/>
            <a:t>harus</a:t>
          </a:r>
          <a:r>
            <a:rPr lang="en-US" sz="1100" kern="1200" dirty="0"/>
            <a:t> </a:t>
          </a:r>
          <a:r>
            <a:rPr lang="en-US" sz="1100" kern="1200" dirty="0" err="1"/>
            <a:t>diukur</a:t>
          </a:r>
          <a:r>
            <a:rPr lang="en-US" sz="1100" kern="1200" dirty="0"/>
            <a:t>, </a:t>
          </a:r>
          <a:r>
            <a:rPr lang="en-US" sz="1100" kern="1200" dirty="0" err="1"/>
            <a:t>dimonitor</a:t>
          </a:r>
          <a:r>
            <a:rPr lang="en-US" sz="1100" kern="1200" dirty="0"/>
            <a:t>, </a:t>
          </a:r>
          <a:r>
            <a:rPr lang="en-US" sz="1100" kern="1200" dirty="0" err="1"/>
            <a:t>dikaji</a:t>
          </a:r>
          <a:r>
            <a:rPr lang="en-US" sz="1100" kern="1200" dirty="0"/>
            <a:t>,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dianalisis</a:t>
          </a:r>
          <a:r>
            <a:rPr lang="en-US" sz="1100" kern="1200" dirty="0"/>
            <a:t> </a:t>
          </a:r>
          <a:r>
            <a:rPr lang="en-US" sz="1100" kern="1200" dirty="0" err="1"/>
            <a:t>untuk</a:t>
          </a:r>
          <a:r>
            <a:rPr lang="en-US" sz="1100" kern="1200" dirty="0"/>
            <a:t> </a:t>
          </a:r>
          <a:r>
            <a:rPr lang="en-US" sz="1100" kern="1200" dirty="0" err="1"/>
            <a:t>perbaikan</a:t>
          </a:r>
          <a:r>
            <a:rPr lang="en-US" sz="1100" kern="1200" dirty="0"/>
            <a:t> </a:t>
          </a:r>
          <a:r>
            <a:rPr lang="en-US" sz="1100" kern="1200" dirty="0" err="1"/>
            <a:t>berkelanjutan</a:t>
          </a:r>
          <a:r>
            <a:rPr lang="en-US" sz="1100" kern="1200" dirty="0"/>
            <a:t>.</a:t>
          </a:r>
        </a:p>
      </dsp:txBody>
      <dsp:txXfrm>
        <a:off x="0" y="3222060"/>
        <a:ext cx="6411729" cy="347760"/>
      </dsp:txXfrm>
    </dsp:sp>
    <dsp:sp modelId="{D2D630EE-C109-4E93-BA07-03321C5EAE52}">
      <dsp:nvSpPr>
        <dsp:cNvPr id="0" name=""/>
        <dsp:cNvSpPr/>
      </dsp:nvSpPr>
      <dsp:spPr>
        <a:xfrm>
          <a:off x="0" y="3569820"/>
          <a:ext cx="6411729" cy="335790"/>
        </a:xfrm>
        <a:prstGeom prst="roundRect">
          <a:avLst/>
        </a:prstGeom>
        <a:solidFill>
          <a:schemeClr val="accent3">
            <a:hueOff val="2258833"/>
            <a:satOff val="83333"/>
            <a:lumOff val="-1225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Evaluasi</a:t>
          </a:r>
          <a:r>
            <a:rPr lang="en-US" sz="1400" b="1" kern="1200" dirty="0"/>
            <a:t> </a:t>
          </a:r>
          <a:r>
            <a:rPr lang="en-US" sz="1400" b="1" kern="1200" dirty="0" err="1"/>
            <a:t>Capaian</a:t>
          </a:r>
          <a:r>
            <a:rPr lang="en-US" sz="1400" b="1" kern="1200" dirty="0"/>
            <a:t> </a:t>
          </a:r>
          <a:r>
            <a:rPr lang="en-US" sz="1400" b="1" kern="1200" dirty="0" err="1"/>
            <a:t>Kinerja</a:t>
          </a:r>
          <a:endParaRPr lang="en-US" sz="1400" kern="1200" dirty="0"/>
        </a:p>
      </dsp:txBody>
      <dsp:txXfrm>
        <a:off x="16392" y="3586212"/>
        <a:ext cx="6378945" cy="303006"/>
      </dsp:txXfrm>
    </dsp:sp>
    <dsp:sp modelId="{23F3AF34-2715-49E5-9F52-529EF0CC3006}">
      <dsp:nvSpPr>
        <dsp:cNvPr id="0" name=""/>
        <dsp:cNvSpPr/>
      </dsp:nvSpPr>
      <dsp:spPr>
        <a:xfrm>
          <a:off x="0" y="3905610"/>
          <a:ext cx="6411729" cy="6520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/>
            <a:t>Deskripsi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analisis</a:t>
          </a:r>
          <a:r>
            <a:rPr lang="en-US" sz="1100" kern="1200" dirty="0"/>
            <a:t> </a:t>
          </a:r>
          <a:r>
            <a:rPr lang="en-US" sz="1100" kern="1200" dirty="0" err="1"/>
            <a:t>keberhasilan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/</a:t>
          </a:r>
          <a:r>
            <a:rPr lang="en-US" sz="1100" kern="1200" dirty="0" err="1"/>
            <a:t>atau</a:t>
          </a:r>
          <a:r>
            <a:rPr lang="en-US" sz="1100" kern="1200" dirty="0"/>
            <a:t> </a:t>
          </a:r>
          <a:r>
            <a:rPr lang="en-US" sz="1100" kern="1200" dirty="0" err="1"/>
            <a:t>ketidakberhasilan</a:t>
          </a:r>
          <a:r>
            <a:rPr lang="en-US" sz="1100" kern="1200" dirty="0"/>
            <a:t> </a:t>
          </a:r>
          <a:r>
            <a:rPr lang="en-US" sz="1100" kern="1200" dirty="0" err="1"/>
            <a:t>pencapaian</a:t>
          </a:r>
          <a:r>
            <a:rPr lang="en-US" sz="1100" kern="1200" dirty="0"/>
            <a:t> VMTS yang </a:t>
          </a:r>
          <a:r>
            <a:rPr lang="en-US" sz="1100" kern="1200" dirty="0" err="1"/>
            <a:t>telah</a:t>
          </a:r>
          <a:r>
            <a:rPr lang="en-US" sz="1100" kern="1200" dirty="0"/>
            <a:t> </a:t>
          </a:r>
          <a:r>
            <a:rPr lang="en-US" sz="1100" kern="1200" dirty="0" err="1"/>
            <a:t>ditetapkan</a:t>
          </a:r>
          <a:r>
            <a:rPr lang="en-US" sz="1100" kern="1200" dirty="0"/>
            <a:t>. </a:t>
          </a:r>
          <a:r>
            <a:rPr lang="en-US" sz="1100" kern="1200" dirty="0" err="1"/>
            <a:t>Capaian</a:t>
          </a:r>
          <a:r>
            <a:rPr lang="en-US" sz="1100" kern="1200" dirty="0"/>
            <a:t> </a:t>
          </a:r>
          <a:r>
            <a:rPr lang="en-US" sz="1100" kern="1200" dirty="0" err="1"/>
            <a:t>kinerja</a:t>
          </a:r>
          <a:r>
            <a:rPr lang="en-US" sz="1100" kern="1200" dirty="0"/>
            <a:t> </a:t>
          </a:r>
          <a:r>
            <a:rPr lang="en-US" sz="1100" kern="1200" dirty="0" err="1"/>
            <a:t>harus</a:t>
          </a:r>
          <a:r>
            <a:rPr lang="en-US" sz="1100" kern="1200" dirty="0"/>
            <a:t> </a:t>
          </a:r>
          <a:r>
            <a:rPr lang="en-US" sz="1100" kern="1200" dirty="0" err="1"/>
            <a:t>diukur</a:t>
          </a:r>
          <a:r>
            <a:rPr lang="en-US" sz="1100" kern="1200" dirty="0"/>
            <a:t> </a:t>
          </a:r>
          <a:r>
            <a:rPr lang="en-US" sz="1100" kern="1200" dirty="0" err="1"/>
            <a:t>dengan</a:t>
          </a:r>
          <a:r>
            <a:rPr lang="en-US" sz="1100" kern="1200" dirty="0"/>
            <a:t> </a:t>
          </a:r>
          <a:r>
            <a:rPr lang="en-US" sz="1100" kern="1200" dirty="0" err="1"/>
            <a:t>metoda</a:t>
          </a:r>
          <a:r>
            <a:rPr lang="en-US" sz="1100" kern="1200" dirty="0"/>
            <a:t> yang </a:t>
          </a:r>
          <a:r>
            <a:rPr lang="en-US" sz="1100" kern="1200" dirty="0" err="1"/>
            <a:t>tepat</a:t>
          </a:r>
          <a:r>
            <a:rPr lang="en-US" sz="1100" kern="1200" dirty="0"/>
            <a:t>,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hasilnya</a:t>
          </a:r>
          <a:r>
            <a:rPr lang="en-US" sz="1100" kern="1200" dirty="0"/>
            <a:t> </a:t>
          </a:r>
          <a:r>
            <a:rPr lang="en-US" sz="1100" kern="1200" dirty="0" err="1"/>
            <a:t>dianalisis</a:t>
          </a:r>
          <a:r>
            <a:rPr lang="en-US" sz="1100" kern="1200" dirty="0"/>
            <a:t> </a:t>
          </a:r>
          <a:r>
            <a:rPr lang="en-US" sz="1100" kern="1200" dirty="0" err="1"/>
            <a:t>serta</a:t>
          </a:r>
          <a:r>
            <a:rPr lang="en-US" sz="1100" kern="1200" dirty="0"/>
            <a:t> </a:t>
          </a:r>
          <a:r>
            <a:rPr lang="en-US" sz="1100" kern="1200" dirty="0" err="1"/>
            <a:t>dievaluasi</a:t>
          </a:r>
          <a:r>
            <a:rPr lang="en-US" sz="1100" kern="1200" dirty="0"/>
            <a:t>. </a:t>
          </a:r>
          <a:r>
            <a:rPr lang="en-US" sz="1100" kern="1200" dirty="0" err="1"/>
            <a:t>Analisis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evaluasi</a:t>
          </a:r>
          <a:r>
            <a:rPr lang="en-US" sz="1100" kern="1200" dirty="0"/>
            <a:t> </a:t>
          </a:r>
          <a:r>
            <a:rPr lang="en-US" sz="1100" kern="1200" dirty="0" err="1"/>
            <a:t>terhadap</a:t>
          </a:r>
          <a:r>
            <a:rPr lang="en-US" sz="1100" kern="1200" dirty="0"/>
            <a:t> </a:t>
          </a:r>
          <a:r>
            <a:rPr lang="en-US" sz="1100" kern="1200" dirty="0" err="1"/>
            <a:t>capaian</a:t>
          </a:r>
          <a:r>
            <a:rPr lang="en-US" sz="1100" kern="1200" dirty="0"/>
            <a:t> </a:t>
          </a:r>
          <a:r>
            <a:rPr lang="en-US" sz="1100" kern="1200" dirty="0" err="1"/>
            <a:t>kinerja</a:t>
          </a:r>
          <a:r>
            <a:rPr lang="en-US" sz="1100" kern="1200" dirty="0"/>
            <a:t> </a:t>
          </a:r>
          <a:r>
            <a:rPr lang="en-US" sz="1100" kern="1200" dirty="0" err="1"/>
            <a:t>harus</a:t>
          </a:r>
          <a:r>
            <a:rPr lang="en-US" sz="1100" kern="1200" dirty="0"/>
            <a:t> </a:t>
          </a:r>
          <a:r>
            <a:rPr lang="en-US" sz="1100" kern="1200" dirty="0" err="1"/>
            <a:t>mencakup</a:t>
          </a:r>
          <a:r>
            <a:rPr lang="en-US" sz="1100" kern="1200" dirty="0"/>
            <a:t> </a:t>
          </a:r>
          <a:r>
            <a:rPr lang="en-US" sz="1100" kern="1200" dirty="0" err="1"/>
            <a:t>identifikasi</a:t>
          </a:r>
          <a:r>
            <a:rPr lang="en-US" sz="1100" kern="1200" dirty="0"/>
            <a:t> </a:t>
          </a:r>
          <a:r>
            <a:rPr lang="en-US" sz="1100" kern="1200" dirty="0" err="1"/>
            <a:t>akar</a:t>
          </a:r>
          <a:r>
            <a:rPr lang="en-US" sz="1100" kern="1200" dirty="0"/>
            <a:t> </a:t>
          </a:r>
          <a:r>
            <a:rPr lang="en-US" sz="1100" kern="1200" dirty="0" err="1"/>
            <a:t>masalah</a:t>
          </a:r>
          <a:r>
            <a:rPr lang="en-US" sz="1100" kern="1200" dirty="0"/>
            <a:t>, </a:t>
          </a:r>
          <a:r>
            <a:rPr lang="en-US" sz="1100" kern="1200" dirty="0" err="1"/>
            <a:t>faktor</a:t>
          </a:r>
          <a:r>
            <a:rPr lang="en-US" sz="1100" kern="1200" dirty="0"/>
            <a:t> </a:t>
          </a:r>
          <a:r>
            <a:rPr lang="en-US" sz="1100" kern="1200" dirty="0" err="1"/>
            <a:t>pendukung</a:t>
          </a:r>
          <a:r>
            <a:rPr lang="en-US" sz="1100" kern="1200" dirty="0"/>
            <a:t> </a:t>
          </a:r>
          <a:r>
            <a:rPr lang="en-US" sz="1100" kern="1200" dirty="0" err="1"/>
            <a:t>keberhasilan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faktor</a:t>
          </a:r>
          <a:r>
            <a:rPr lang="en-US" sz="1100" kern="1200" dirty="0"/>
            <a:t> </a:t>
          </a:r>
          <a:r>
            <a:rPr lang="en-US" sz="1100" kern="1200" dirty="0" err="1"/>
            <a:t>penghambat</a:t>
          </a:r>
          <a:r>
            <a:rPr lang="en-US" sz="1100" kern="1200" dirty="0"/>
            <a:t> </a:t>
          </a:r>
          <a:r>
            <a:rPr lang="en-US" sz="1100" kern="1200" dirty="0" err="1"/>
            <a:t>ketercapaian</a:t>
          </a:r>
          <a:r>
            <a:rPr lang="en-US" sz="1100" kern="1200" dirty="0"/>
            <a:t> VMTS.</a:t>
          </a:r>
        </a:p>
      </dsp:txBody>
      <dsp:txXfrm>
        <a:off x="0" y="3905610"/>
        <a:ext cx="6411729" cy="652050"/>
      </dsp:txXfrm>
    </dsp:sp>
    <dsp:sp modelId="{3A0457DA-DDB8-4110-925B-CFA3955C25B0}">
      <dsp:nvSpPr>
        <dsp:cNvPr id="0" name=""/>
        <dsp:cNvSpPr/>
      </dsp:nvSpPr>
      <dsp:spPr>
        <a:xfrm>
          <a:off x="0" y="4557660"/>
          <a:ext cx="6411729" cy="335790"/>
        </a:xfrm>
        <a:prstGeom prst="roundRect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Kesimpulan</a:t>
          </a:r>
          <a:r>
            <a:rPr lang="en-US" sz="1400" b="1" kern="1200" dirty="0"/>
            <a:t> </a:t>
          </a:r>
          <a:r>
            <a:rPr lang="en-US" sz="1400" b="1" kern="1200" dirty="0" err="1"/>
            <a:t>hasil</a:t>
          </a:r>
          <a:r>
            <a:rPr lang="en-US" sz="1400" b="1" kern="1200" dirty="0"/>
            <a:t> </a:t>
          </a:r>
          <a:r>
            <a:rPr lang="en-US" sz="1400" b="1" kern="1200" dirty="0" err="1"/>
            <a:t>evaluasi</a:t>
          </a:r>
          <a:r>
            <a:rPr lang="en-US" sz="1400" b="1" kern="1200" dirty="0"/>
            <a:t> </a:t>
          </a:r>
          <a:r>
            <a:rPr lang="en-US" sz="1400" b="1" kern="1200" dirty="0" err="1"/>
            <a:t>ketercapaian</a:t>
          </a:r>
          <a:r>
            <a:rPr lang="en-US" sz="1400" b="1" kern="1200" dirty="0"/>
            <a:t> VMTS </a:t>
          </a:r>
          <a:r>
            <a:rPr lang="en-US" sz="1400" b="1" kern="1200" dirty="0" err="1"/>
            <a:t>dan</a:t>
          </a:r>
          <a:r>
            <a:rPr lang="en-US" sz="1400" b="1" kern="1200" dirty="0"/>
            <a:t> </a:t>
          </a:r>
          <a:r>
            <a:rPr lang="en-US" sz="1400" b="1" kern="1200" dirty="0" err="1"/>
            <a:t>tindaklanjut</a:t>
          </a:r>
          <a:endParaRPr lang="en-US" sz="1400" kern="1200" dirty="0"/>
        </a:p>
      </dsp:txBody>
      <dsp:txXfrm>
        <a:off x="16392" y="4574052"/>
        <a:ext cx="6378945" cy="303006"/>
      </dsp:txXfrm>
    </dsp:sp>
    <dsp:sp modelId="{5B4B98BC-F355-4510-8CCF-F032AE7AC684}">
      <dsp:nvSpPr>
        <dsp:cNvPr id="0" name=""/>
        <dsp:cNvSpPr/>
      </dsp:nvSpPr>
      <dsp:spPr>
        <a:xfrm>
          <a:off x="0" y="4893450"/>
          <a:ext cx="6411729" cy="347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7780" rIns="99568" bIns="1778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100" kern="1200" dirty="0" err="1"/>
            <a:t>Berisi</a:t>
          </a:r>
          <a:r>
            <a:rPr lang="en-US" sz="1100" kern="1200" dirty="0"/>
            <a:t> </a:t>
          </a:r>
          <a:r>
            <a:rPr lang="en-US" sz="1100" kern="1200" dirty="0" err="1"/>
            <a:t>ringkasan</a:t>
          </a:r>
          <a:r>
            <a:rPr lang="en-US" sz="1100" kern="1200" dirty="0"/>
            <a:t> </a:t>
          </a:r>
          <a:r>
            <a:rPr lang="en-US" sz="1100" kern="1200" dirty="0" err="1"/>
            <a:t>dari</a:t>
          </a:r>
          <a:r>
            <a:rPr lang="en-US" sz="1100" kern="1200" dirty="0"/>
            <a:t>: </a:t>
          </a:r>
          <a:r>
            <a:rPr lang="en-US" sz="1100" kern="1200" dirty="0" err="1"/>
            <a:t>pemosisian</a:t>
          </a:r>
          <a:r>
            <a:rPr lang="en-US" sz="1100" kern="1200" dirty="0"/>
            <a:t>, </a:t>
          </a:r>
          <a:r>
            <a:rPr lang="en-US" sz="1100" kern="1200" dirty="0" err="1"/>
            <a:t>masalah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akar</a:t>
          </a:r>
          <a:r>
            <a:rPr lang="en-US" sz="1100" kern="1200" dirty="0"/>
            <a:t> </a:t>
          </a:r>
          <a:r>
            <a:rPr lang="en-US" sz="1100" kern="1200" dirty="0" err="1"/>
            <a:t>masalah</a:t>
          </a:r>
          <a:r>
            <a:rPr lang="en-US" sz="1100" kern="1200" dirty="0"/>
            <a:t>, </a:t>
          </a:r>
          <a:r>
            <a:rPr lang="en-US" sz="1100" kern="1200" dirty="0" err="1"/>
            <a:t>serta</a:t>
          </a:r>
          <a:r>
            <a:rPr lang="en-US" sz="1100" kern="1200" dirty="0"/>
            <a:t> </a:t>
          </a:r>
          <a:r>
            <a:rPr lang="en-US" sz="1100" kern="1200" dirty="0" err="1"/>
            <a:t>rencana</a:t>
          </a:r>
          <a:r>
            <a:rPr lang="en-US" sz="1100" kern="1200" dirty="0"/>
            <a:t> </a:t>
          </a:r>
          <a:r>
            <a:rPr lang="en-US" sz="1100" kern="1200" dirty="0" err="1"/>
            <a:t>perbaikan</a:t>
          </a:r>
          <a:r>
            <a:rPr lang="en-US" sz="1100" kern="1200" dirty="0"/>
            <a:t> </a:t>
          </a:r>
          <a:r>
            <a:rPr lang="en-US" sz="1100" kern="1200" dirty="0" err="1"/>
            <a:t>dan</a:t>
          </a:r>
          <a:r>
            <a:rPr lang="en-US" sz="1100" kern="1200" dirty="0"/>
            <a:t> </a:t>
          </a:r>
          <a:r>
            <a:rPr lang="en-US" sz="1100" kern="1200" dirty="0" err="1"/>
            <a:t>pengembangan</a:t>
          </a:r>
          <a:r>
            <a:rPr lang="en-US" sz="1100" kern="1200" dirty="0"/>
            <a:t> </a:t>
          </a:r>
          <a:r>
            <a:rPr lang="en-US" sz="1100" kern="1200" dirty="0" err="1"/>
            <a:t>institusi</a:t>
          </a:r>
          <a:r>
            <a:rPr lang="en-US" sz="1100" kern="1200" dirty="0"/>
            <a:t>.</a:t>
          </a:r>
        </a:p>
      </dsp:txBody>
      <dsp:txXfrm>
        <a:off x="0" y="4893450"/>
        <a:ext cx="6411729" cy="34776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75907"/>
          <a:ext cx="6411729" cy="26383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Latar</a:t>
          </a:r>
          <a:r>
            <a:rPr lang="en-US" sz="1100" b="1" kern="1200" dirty="0"/>
            <a:t> </a:t>
          </a:r>
          <a:r>
            <a:rPr lang="en-US" sz="1100" b="1" kern="1200" dirty="0" err="1"/>
            <a:t>Belakang</a:t>
          </a:r>
          <a:endParaRPr lang="en-US" sz="1100" kern="1200" dirty="0"/>
        </a:p>
      </dsp:txBody>
      <dsp:txXfrm>
        <a:off x="12879" y="88786"/>
        <a:ext cx="6385971" cy="238077"/>
      </dsp:txXfrm>
    </dsp:sp>
    <dsp:sp modelId="{9DC30CB3-5443-4E4F-8798-717384E476F7}">
      <dsp:nvSpPr>
        <dsp:cNvPr id="0" name=""/>
        <dsp:cNvSpPr/>
      </dsp:nvSpPr>
      <dsp:spPr>
        <a:xfrm>
          <a:off x="0" y="339742"/>
          <a:ext cx="6411729" cy="6603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>
              <a:latin typeface="+mn-lt"/>
            </a:rPr>
            <a:t>Menjelaskan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latar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belakang</a:t>
          </a:r>
          <a:r>
            <a:rPr lang="en-US" sz="900" kern="1200" dirty="0">
              <a:latin typeface="+mn-lt"/>
            </a:rPr>
            <a:t>, </a:t>
          </a:r>
          <a:r>
            <a:rPr lang="en-US" sz="900" kern="1200" dirty="0" err="1">
              <a:latin typeface="+mn-lt"/>
            </a:rPr>
            <a:t>tujuan</a:t>
          </a:r>
          <a:r>
            <a:rPr lang="en-US" sz="900" kern="1200" dirty="0">
              <a:latin typeface="+mn-lt"/>
            </a:rPr>
            <a:t>, </a:t>
          </a:r>
          <a:r>
            <a:rPr lang="en-US" sz="900" kern="1200" dirty="0" err="1">
              <a:latin typeface="+mn-lt"/>
            </a:rPr>
            <a:t>dan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rasional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penetapan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tata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pamong</a:t>
          </a:r>
          <a:r>
            <a:rPr lang="en-US" sz="900" kern="1200" dirty="0">
              <a:latin typeface="+mn-lt"/>
            </a:rPr>
            <a:t>, </a:t>
          </a:r>
          <a:r>
            <a:rPr lang="en-US" sz="900" kern="1200" dirty="0" err="1">
              <a:latin typeface="+mn-lt"/>
            </a:rPr>
            <a:t>tata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kelola</a:t>
          </a:r>
          <a:r>
            <a:rPr lang="en-US" sz="900" kern="1200" dirty="0">
              <a:latin typeface="+mn-lt"/>
            </a:rPr>
            <a:t>, </a:t>
          </a:r>
          <a:r>
            <a:rPr lang="en-US" sz="900" kern="1200" dirty="0" err="1">
              <a:latin typeface="+mn-lt"/>
            </a:rPr>
            <a:t>dan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kerjasama</a:t>
          </a:r>
          <a:r>
            <a:rPr lang="en-US" sz="900" kern="1200" dirty="0">
              <a:latin typeface="+mn-lt"/>
            </a:rPr>
            <a:t>: </a:t>
          </a:r>
          <a:r>
            <a:rPr lang="en-US" sz="900" kern="1200" dirty="0" err="1">
              <a:latin typeface="+mn-lt"/>
            </a:rPr>
            <a:t>sistem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tata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pamong</a:t>
          </a:r>
          <a:r>
            <a:rPr lang="en-US" sz="900" kern="1200" dirty="0">
              <a:latin typeface="+mn-lt"/>
            </a:rPr>
            <a:t>, </a:t>
          </a:r>
          <a:r>
            <a:rPr lang="en-US" sz="900" kern="1200" dirty="0" err="1">
              <a:latin typeface="+mn-lt"/>
            </a:rPr>
            <a:t>kepemimpinan</a:t>
          </a:r>
          <a:r>
            <a:rPr lang="en-US" sz="900" kern="1200" dirty="0">
              <a:latin typeface="+mn-lt"/>
            </a:rPr>
            <a:t>, </a:t>
          </a:r>
          <a:r>
            <a:rPr lang="en-US" sz="900" kern="1200" dirty="0" err="1">
              <a:latin typeface="+mn-lt"/>
            </a:rPr>
            <a:t>pengelolaan</a:t>
          </a:r>
          <a:r>
            <a:rPr lang="en-US" sz="900" kern="1200" dirty="0">
              <a:latin typeface="+mn-lt"/>
            </a:rPr>
            <a:t>, </a:t>
          </a:r>
          <a:r>
            <a:rPr lang="en-US" sz="900" kern="1200" dirty="0" err="1">
              <a:latin typeface="+mn-lt"/>
            </a:rPr>
            <a:t>kode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etik</a:t>
          </a:r>
          <a:r>
            <a:rPr lang="en-US" sz="900" kern="1200" dirty="0">
              <a:latin typeface="+mn-lt"/>
            </a:rPr>
            <a:t>, </a:t>
          </a:r>
          <a:r>
            <a:rPr lang="en-US" sz="900" kern="1200" dirty="0" err="1">
              <a:latin typeface="+mn-lt"/>
            </a:rPr>
            <a:t>penjaminan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mutu</a:t>
          </a:r>
          <a:r>
            <a:rPr lang="en-US" sz="900" kern="1200" dirty="0">
              <a:latin typeface="+mn-lt"/>
            </a:rPr>
            <a:t>, </a:t>
          </a:r>
          <a:r>
            <a:rPr lang="en-US" sz="900" kern="1200" dirty="0" err="1">
              <a:latin typeface="+mn-lt"/>
            </a:rPr>
            <a:t>dan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kerjasama</a:t>
          </a:r>
          <a:r>
            <a:rPr lang="en-US" sz="900" kern="1200" dirty="0">
              <a:latin typeface="+mn-lt"/>
            </a:rPr>
            <a:t>. Tata </a:t>
          </a:r>
          <a:r>
            <a:rPr lang="en-US" sz="900" kern="1200" dirty="0" err="1">
              <a:latin typeface="+mn-lt"/>
            </a:rPr>
            <a:t>pamong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merujuk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pada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struktur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organisasi</a:t>
          </a:r>
          <a:r>
            <a:rPr lang="en-US" sz="900" kern="1200" dirty="0">
              <a:latin typeface="+mn-lt"/>
            </a:rPr>
            <a:t>, </a:t>
          </a:r>
          <a:r>
            <a:rPr lang="en-US" sz="900" kern="1200" dirty="0" err="1">
              <a:latin typeface="+mn-lt"/>
            </a:rPr>
            <a:t>mekanisme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dan</a:t>
          </a:r>
          <a:r>
            <a:rPr lang="en-US" sz="900" kern="1200" dirty="0">
              <a:latin typeface="+mn-lt"/>
            </a:rPr>
            <a:t> proses </a:t>
          </a:r>
          <a:r>
            <a:rPr lang="en-US" sz="900" kern="1200" dirty="0" err="1">
              <a:latin typeface="+mn-lt"/>
            </a:rPr>
            <a:t>bagaimana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suatu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institusi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dikendalikan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dan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diarahkan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untuk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melaksanakan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misi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dan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mencapai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visinya</a:t>
          </a:r>
          <a:r>
            <a:rPr lang="en-US" sz="900" kern="1200" dirty="0">
              <a:latin typeface="+mn-lt"/>
            </a:rPr>
            <a:t>. </a:t>
          </a:r>
          <a:r>
            <a:rPr lang="en-US" sz="900" kern="1200" dirty="0" err="1">
              <a:latin typeface="+mn-lt"/>
            </a:rPr>
            <a:t>Mengimplementasikan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manajemen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risiko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untuk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menjamin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keberlangsungan</a:t>
          </a:r>
          <a:r>
            <a:rPr lang="en-US" sz="900" kern="1200" dirty="0">
              <a:latin typeface="+mn-lt"/>
            </a:rPr>
            <a:t> PT </a:t>
          </a:r>
          <a:r>
            <a:rPr lang="en-US" sz="900" kern="1200" dirty="0" err="1">
              <a:latin typeface="+mn-lt"/>
            </a:rPr>
            <a:t>dan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perwujudan</a:t>
          </a:r>
          <a:r>
            <a:rPr lang="en-US" sz="900" kern="1200" dirty="0">
              <a:latin typeface="+mn-lt"/>
            </a:rPr>
            <a:t> GUG </a:t>
          </a:r>
          <a:r>
            <a:rPr lang="en-US" sz="900" kern="1200" dirty="0" err="1">
              <a:latin typeface="+mn-lt"/>
            </a:rPr>
            <a:t>sistem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pengelolaan</a:t>
          </a:r>
          <a:r>
            <a:rPr lang="en-US" sz="900" kern="1200" dirty="0">
              <a:latin typeface="+mn-lt"/>
            </a:rPr>
            <a:t>, </a:t>
          </a:r>
          <a:r>
            <a:rPr lang="en-US" sz="900" kern="1200" dirty="0" err="1">
              <a:latin typeface="+mn-lt"/>
            </a:rPr>
            <a:t>sistem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penjaminan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mutu</a:t>
          </a:r>
          <a:r>
            <a:rPr lang="en-US" sz="900" kern="1200" dirty="0">
              <a:latin typeface="+mn-lt"/>
            </a:rPr>
            <a:t>, </a:t>
          </a:r>
          <a:r>
            <a:rPr lang="en-US" sz="900" kern="1200" dirty="0" err="1">
              <a:latin typeface="+mn-lt"/>
            </a:rPr>
            <a:t>dan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kerjasama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dengan</a:t>
          </a:r>
          <a:r>
            <a:rPr lang="en-US" sz="900" kern="1200" dirty="0">
              <a:latin typeface="+mn-lt"/>
            </a:rPr>
            <a:t> </a:t>
          </a:r>
          <a:r>
            <a:rPr lang="en-US" sz="900" kern="1200" dirty="0" err="1">
              <a:latin typeface="+mn-lt"/>
            </a:rPr>
            <a:t>mitra</a:t>
          </a:r>
          <a:r>
            <a:rPr lang="en-US" sz="900" kern="1200" dirty="0">
              <a:latin typeface="+mn-lt"/>
            </a:rPr>
            <a:t>.</a:t>
          </a:r>
          <a:endParaRPr lang="en-US" sz="900" b="0" kern="1200" dirty="0">
            <a:latin typeface="+mn-lt"/>
          </a:endParaRPr>
        </a:p>
      </dsp:txBody>
      <dsp:txXfrm>
        <a:off x="0" y="339742"/>
        <a:ext cx="6411729" cy="660330"/>
      </dsp:txXfrm>
    </dsp:sp>
    <dsp:sp modelId="{BB10665E-3681-48AF-8D13-2B8A0C41A91D}">
      <dsp:nvSpPr>
        <dsp:cNvPr id="0" name=""/>
        <dsp:cNvSpPr/>
      </dsp:nvSpPr>
      <dsp:spPr>
        <a:xfrm>
          <a:off x="0" y="1000072"/>
          <a:ext cx="6411729" cy="263835"/>
        </a:xfrm>
        <a:prstGeom prst="roundRect">
          <a:avLst/>
        </a:prstGeom>
        <a:solidFill>
          <a:schemeClr val="accent3">
            <a:hueOff val="338825"/>
            <a:satOff val="12500"/>
            <a:lumOff val="-183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Kebijakan</a:t>
          </a:r>
          <a:endParaRPr lang="en-US" sz="1100" kern="1200" dirty="0"/>
        </a:p>
      </dsp:txBody>
      <dsp:txXfrm>
        <a:off x="12879" y="1012951"/>
        <a:ext cx="6385971" cy="238077"/>
      </dsp:txXfrm>
    </dsp:sp>
    <dsp:sp modelId="{B743F4D8-190D-4A42-998B-34D5037B107C}">
      <dsp:nvSpPr>
        <dsp:cNvPr id="0" name=""/>
        <dsp:cNvSpPr/>
      </dsp:nvSpPr>
      <dsp:spPr>
        <a:xfrm>
          <a:off x="0" y="1263907"/>
          <a:ext cx="6411729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Deskripsi</a:t>
          </a:r>
          <a:r>
            <a:rPr lang="en-US" sz="900" kern="1200" dirty="0"/>
            <a:t> </a:t>
          </a:r>
          <a:r>
            <a:rPr lang="en-US" sz="900" kern="1200" dirty="0" err="1"/>
            <a:t>dokumen</a:t>
          </a:r>
          <a:r>
            <a:rPr lang="en-US" sz="900" kern="1200" dirty="0"/>
            <a:t> formal </a:t>
          </a:r>
          <a:r>
            <a:rPr lang="en-US" sz="900" kern="1200" dirty="0" err="1"/>
            <a:t>kebijakan</a:t>
          </a:r>
          <a:r>
            <a:rPr lang="en-US" sz="900" kern="1200" dirty="0"/>
            <a:t> </a:t>
          </a:r>
          <a:r>
            <a:rPr lang="en-US" sz="900" kern="1200" dirty="0" err="1"/>
            <a:t>pengembangan</a:t>
          </a:r>
          <a:r>
            <a:rPr lang="en-US" sz="900" kern="1200" dirty="0"/>
            <a:t> </a:t>
          </a:r>
          <a:r>
            <a:rPr lang="en-US" sz="900" kern="1200" dirty="0" err="1"/>
            <a:t>sistem</a:t>
          </a:r>
          <a:r>
            <a:rPr lang="en-US" sz="900" kern="1200" dirty="0"/>
            <a:t> </a:t>
          </a:r>
          <a:r>
            <a:rPr lang="en-US" sz="900" kern="1200" dirty="0" err="1"/>
            <a:t>tata</a:t>
          </a:r>
          <a:r>
            <a:rPr lang="en-US" sz="900" kern="1200" dirty="0"/>
            <a:t> </a:t>
          </a:r>
          <a:r>
            <a:rPr lang="en-US" sz="900" kern="1200" dirty="0" err="1"/>
            <a:t>pamong</a:t>
          </a:r>
          <a:r>
            <a:rPr lang="en-US" sz="900" kern="1200" dirty="0"/>
            <a:t> yang </a:t>
          </a:r>
          <a:r>
            <a:rPr lang="en-US" sz="900" kern="1200" dirty="0" err="1"/>
            <a:t>ditetapkan</a:t>
          </a:r>
          <a:r>
            <a:rPr lang="en-US" sz="900" kern="1200" dirty="0"/>
            <a:t> </a:t>
          </a:r>
          <a:r>
            <a:rPr lang="en-US" sz="900" kern="1200" dirty="0" err="1"/>
            <a:t>oleh</a:t>
          </a:r>
          <a:r>
            <a:rPr lang="en-US" sz="900" kern="1200" dirty="0"/>
            <a:t> PT, </a:t>
          </a:r>
          <a:r>
            <a:rPr lang="en-US" sz="900" kern="1200" dirty="0" err="1"/>
            <a:t>legalitas</a:t>
          </a:r>
          <a:r>
            <a:rPr lang="en-US" sz="900" kern="1200" dirty="0"/>
            <a:t> </a:t>
          </a:r>
          <a:r>
            <a:rPr lang="en-US" sz="900" kern="1200" dirty="0" err="1"/>
            <a:t>organisasi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tata</a:t>
          </a:r>
          <a:r>
            <a:rPr lang="en-US" sz="900" kern="1200" dirty="0"/>
            <a:t> </a:t>
          </a:r>
          <a:r>
            <a:rPr lang="en-US" sz="900" kern="1200" dirty="0" err="1"/>
            <a:t>kerja</a:t>
          </a:r>
          <a:r>
            <a:rPr lang="en-US" sz="900" kern="1200" dirty="0"/>
            <a:t> </a:t>
          </a:r>
          <a:r>
            <a:rPr lang="en-US" sz="900" kern="1200" dirty="0" err="1"/>
            <a:t>institusi</a:t>
          </a:r>
          <a:r>
            <a:rPr lang="en-US" sz="900" kern="1200" dirty="0"/>
            <a:t>, </a:t>
          </a:r>
          <a:r>
            <a:rPr lang="en-US" sz="900" kern="1200" dirty="0" err="1"/>
            <a:t>sistem</a:t>
          </a:r>
          <a:r>
            <a:rPr lang="en-US" sz="900" kern="1200" dirty="0"/>
            <a:t> </a:t>
          </a:r>
          <a:r>
            <a:rPr lang="en-US" sz="900" kern="1200" dirty="0" err="1"/>
            <a:t>pengelolaan</a:t>
          </a:r>
          <a:r>
            <a:rPr lang="en-US" sz="900" kern="1200" dirty="0"/>
            <a:t>, </a:t>
          </a:r>
          <a:r>
            <a:rPr lang="en-US" sz="900" kern="1200" dirty="0" err="1"/>
            <a:t>sistem</a:t>
          </a:r>
          <a:r>
            <a:rPr lang="en-US" sz="900" kern="1200" dirty="0"/>
            <a:t> </a:t>
          </a:r>
          <a:r>
            <a:rPr lang="en-US" sz="900" kern="1200" dirty="0" err="1"/>
            <a:t>penjaminan</a:t>
          </a:r>
          <a:r>
            <a:rPr lang="en-US" sz="900" kern="1200" dirty="0"/>
            <a:t> </a:t>
          </a:r>
          <a:r>
            <a:rPr lang="en-US" sz="900" kern="1200" dirty="0" err="1"/>
            <a:t>mutu</a:t>
          </a:r>
          <a:r>
            <a:rPr lang="en-US" sz="900" kern="1200" dirty="0"/>
            <a:t>,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kerjasama</a:t>
          </a:r>
          <a:r>
            <a:rPr lang="en-US" sz="900" kern="1200" dirty="0"/>
            <a:t>.</a:t>
          </a:r>
        </a:p>
      </dsp:txBody>
      <dsp:txXfrm>
        <a:off x="0" y="1263907"/>
        <a:ext cx="6411729" cy="284625"/>
      </dsp:txXfrm>
    </dsp:sp>
    <dsp:sp modelId="{0C6250E1-16C7-4468-9673-D02DD1169685}">
      <dsp:nvSpPr>
        <dsp:cNvPr id="0" name=""/>
        <dsp:cNvSpPr/>
      </dsp:nvSpPr>
      <dsp:spPr>
        <a:xfrm>
          <a:off x="0" y="1548532"/>
          <a:ext cx="6411729" cy="263835"/>
        </a:xfrm>
        <a:prstGeom prst="roundRect">
          <a:avLst/>
        </a:prstGeom>
        <a:solidFill>
          <a:schemeClr val="accent3">
            <a:hueOff val="677650"/>
            <a:satOff val="25000"/>
            <a:lumOff val="-36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 err="1"/>
            <a:t>Mekanisme</a:t>
          </a:r>
          <a:r>
            <a:rPr lang="en-US" sz="900" b="1" kern="1200" dirty="0"/>
            <a:t> </a:t>
          </a:r>
          <a:r>
            <a:rPr lang="en-US" sz="900" b="1" kern="1200" dirty="0" err="1"/>
            <a:t>Penetapan</a:t>
          </a:r>
          <a:r>
            <a:rPr lang="en-US" sz="900" b="1" kern="1200" dirty="0"/>
            <a:t> </a:t>
          </a:r>
          <a:r>
            <a:rPr lang="en-US" sz="900" b="1" kern="1200" dirty="0" err="1"/>
            <a:t>dan</a:t>
          </a:r>
          <a:r>
            <a:rPr lang="en-US" sz="900" b="1" kern="1200" dirty="0"/>
            <a:t> </a:t>
          </a:r>
          <a:r>
            <a:rPr lang="en-US" sz="900" b="1" kern="1200" dirty="0" err="1"/>
            <a:t>Strategi</a:t>
          </a:r>
          <a:r>
            <a:rPr lang="en-US" sz="900" b="1" kern="1200" dirty="0"/>
            <a:t> </a:t>
          </a:r>
          <a:r>
            <a:rPr lang="en-US" sz="900" b="1" kern="1200" dirty="0" err="1"/>
            <a:t>Pencapaian</a:t>
          </a:r>
          <a:r>
            <a:rPr lang="en-US" sz="900" b="1" kern="1200" dirty="0"/>
            <a:t> </a:t>
          </a:r>
          <a:r>
            <a:rPr lang="en-US" sz="900" b="1" kern="1200" dirty="0" err="1"/>
            <a:t>Standar</a:t>
          </a:r>
          <a:endParaRPr lang="en-US" sz="900" kern="1200" dirty="0"/>
        </a:p>
      </dsp:txBody>
      <dsp:txXfrm>
        <a:off x="12879" y="1561411"/>
        <a:ext cx="6385971" cy="238077"/>
      </dsp:txXfrm>
    </dsp:sp>
    <dsp:sp modelId="{7438BCAD-2F7D-41A1-8E95-AE8439AF2BF6}">
      <dsp:nvSpPr>
        <dsp:cNvPr id="0" name=""/>
        <dsp:cNvSpPr/>
      </dsp:nvSpPr>
      <dsp:spPr>
        <a:xfrm>
          <a:off x="0" y="1812367"/>
          <a:ext cx="6411729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Mekanisme</a:t>
          </a:r>
          <a:r>
            <a:rPr lang="en-US" sz="900" kern="1200" dirty="0"/>
            <a:t> </a:t>
          </a:r>
          <a:r>
            <a:rPr lang="en-US" sz="900" kern="1200" dirty="0" err="1"/>
            <a:t>penetapan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pencapaian</a:t>
          </a:r>
          <a:r>
            <a:rPr lang="en-US" sz="900" kern="1200" dirty="0"/>
            <a:t> </a:t>
          </a:r>
          <a:r>
            <a:rPr lang="en-US" sz="900" kern="1200" dirty="0" err="1"/>
            <a:t>standar</a:t>
          </a:r>
          <a:r>
            <a:rPr lang="en-US" sz="900" kern="1200" dirty="0"/>
            <a:t> PT </a:t>
          </a:r>
          <a:r>
            <a:rPr lang="en-US" sz="900" kern="1200" dirty="0" err="1"/>
            <a:t>terkait</a:t>
          </a:r>
          <a:r>
            <a:rPr lang="en-US" sz="900" kern="1200" dirty="0"/>
            <a:t> </a:t>
          </a:r>
          <a:r>
            <a:rPr lang="en-US" sz="900" kern="1200" dirty="0" err="1"/>
            <a:t>tata</a:t>
          </a:r>
          <a:r>
            <a:rPr lang="en-US" sz="900" kern="1200" dirty="0"/>
            <a:t> </a:t>
          </a:r>
          <a:r>
            <a:rPr lang="en-US" sz="900" kern="1200" dirty="0" err="1"/>
            <a:t>pamong</a:t>
          </a:r>
          <a:r>
            <a:rPr lang="en-US" sz="900" kern="1200" dirty="0"/>
            <a:t> (</a:t>
          </a:r>
          <a:r>
            <a:rPr lang="en-US" sz="900" kern="1200" dirty="0" err="1"/>
            <a:t>pemenuhan</a:t>
          </a:r>
          <a:r>
            <a:rPr lang="en-US" sz="900" kern="1200" dirty="0"/>
            <a:t> </a:t>
          </a:r>
          <a:r>
            <a:rPr lang="en-US" sz="900" kern="1200" dirty="0" err="1"/>
            <a:t>kelengkapan</a:t>
          </a:r>
          <a:r>
            <a:rPr lang="en-US" sz="900" kern="1200" dirty="0"/>
            <a:t> organ </a:t>
          </a:r>
          <a:r>
            <a:rPr lang="en-US" sz="900" kern="1200" dirty="0" err="1"/>
            <a:t>perguruan</a:t>
          </a:r>
          <a:r>
            <a:rPr lang="en-US" sz="900" kern="1200" dirty="0"/>
            <a:t> </a:t>
          </a:r>
          <a:r>
            <a:rPr lang="en-US" sz="900" kern="1200" dirty="0" err="1"/>
            <a:t>tinggi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tupoksinya</a:t>
          </a:r>
          <a:r>
            <a:rPr lang="en-US" sz="900" kern="1200" dirty="0"/>
            <a:t>), </a:t>
          </a:r>
          <a:r>
            <a:rPr lang="en-US" sz="900" kern="1200" dirty="0" err="1"/>
            <a:t>tata</a:t>
          </a:r>
          <a:r>
            <a:rPr lang="en-US" sz="900" kern="1200" dirty="0"/>
            <a:t> </a:t>
          </a:r>
          <a:r>
            <a:rPr lang="en-US" sz="900" kern="1200" dirty="0" err="1"/>
            <a:t>kelola</a:t>
          </a:r>
          <a:r>
            <a:rPr lang="en-US" sz="900" kern="1200" dirty="0"/>
            <a:t> (</a:t>
          </a:r>
          <a:r>
            <a:rPr lang="en-US" sz="900" kern="1200" dirty="0" err="1"/>
            <a:t>sistem</a:t>
          </a:r>
          <a:r>
            <a:rPr lang="en-US" sz="900" kern="1200" dirty="0"/>
            <a:t> </a:t>
          </a:r>
          <a:r>
            <a:rPr lang="en-US" sz="900" kern="1200" dirty="0" err="1"/>
            <a:t>pengelolaan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sistem</a:t>
          </a:r>
          <a:r>
            <a:rPr lang="en-US" sz="900" kern="1200" dirty="0"/>
            <a:t> </a:t>
          </a:r>
          <a:r>
            <a:rPr lang="en-US" sz="900" kern="1200" dirty="0" err="1"/>
            <a:t>penjaminan</a:t>
          </a:r>
          <a:r>
            <a:rPr lang="en-US" sz="900" kern="1200" dirty="0"/>
            <a:t> </a:t>
          </a:r>
          <a:r>
            <a:rPr lang="en-US" sz="900" kern="1200" dirty="0" err="1"/>
            <a:t>mutu</a:t>
          </a:r>
          <a:r>
            <a:rPr lang="en-US" sz="900" kern="1200" dirty="0"/>
            <a:t>)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kerjasama</a:t>
          </a:r>
          <a:r>
            <a:rPr lang="en-US" sz="900" kern="1200" dirty="0"/>
            <a:t>. </a:t>
          </a:r>
        </a:p>
      </dsp:txBody>
      <dsp:txXfrm>
        <a:off x="0" y="1812367"/>
        <a:ext cx="6411729" cy="284625"/>
      </dsp:txXfrm>
    </dsp:sp>
    <dsp:sp modelId="{D6978E3E-6F50-4722-857B-924D7D7BF191}">
      <dsp:nvSpPr>
        <dsp:cNvPr id="0" name=""/>
        <dsp:cNvSpPr/>
      </dsp:nvSpPr>
      <dsp:spPr>
        <a:xfrm>
          <a:off x="0" y="2096992"/>
          <a:ext cx="6411729" cy="263835"/>
        </a:xfrm>
        <a:prstGeom prst="roundRect">
          <a:avLst/>
        </a:prstGeom>
        <a:solidFill>
          <a:schemeClr val="accent3">
            <a:hueOff val="1016475"/>
            <a:satOff val="37500"/>
            <a:lumOff val="-551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Indikator</a:t>
          </a:r>
          <a:r>
            <a:rPr lang="en-US" sz="1100" b="1" kern="1200" dirty="0"/>
            <a:t> </a:t>
          </a:r>
          <a:r>
            <a:rPr lang="en-US" sz="1100" b="1" kern="1200" dirty="0" err="1"/>
            <a:t>Kinerja</a:t>
          </a:r>
          <a:r>
            <a:rPr lang="en-US" sz="1100" b="1" kern="1200" dirty="0"/>
            <a:t> </a:t>
          </a:r>
          <a:r>
            <a:rPr lang="en-US" sz="1100" b="1" kern="1200" dirty="0" err="1"/>
            <a:t>Utama</a:t>
          </a:r>
          <a:endParaRPr lang="en-US" sz="1100" kern="1200" dirty="0"/>
        </a:p>
      </dsp:txBody>
      <dsp:txXfrm>
        <a:off x="12879" y="2109871"/>
        <a:ext cx="6385971" cy="238077"/>
      </dsp:txXfrm>
    </dsp:sp>
    <dsp:sp modelId="{F7AFCEDC-DACF-487F-B7ED-E0728F7D7B31}">
      <dsp:nvSpPr>
        <dsp:cNvPr id="0" name=""/>
        <dsp:cNvSpPr/>
      </dsp:nvSpPr>
      <dsp:spPr>
        <a:xfrm>
          <a:off x="0" y="2360827"/>
          <a:ext cx="6411729" cy="182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b="1" kern="1200" dirty="0"/>
            <a:t>Tata </a:t>
          </a:r>
          <a:r>
            <a:rPr lang="en-US" sz="900" b="1" kern="1200" dirty="0" err="1"/>
            <a:t>Pamong</a:t>
          </a:r>
          <a:r>
            <a:rPr lang="en-US" sz="900" b="1" kern="1200" dirty="0"/>
            <a:t> </a:t>
          </a:r>
          <a:r>
            <a:rPr lang="en-US" sz="900" b="1" kern="1200" dirty="0" err="1"/>
            <a:t>dan</a:t>
          </a:r>
          <a:r>
            <a:rPr lang="en-US" sz="900" b="1" kern="1200" dirty="0"/>
            <a:t> Tata </a:t>
          </a:r>
          <a:r>
            <a:rPr lang="en-US" sz="900" b="1" kern="1200" dirty="0" err="1"/>
            <a:t>Kelola</a:t>
          </a:r>
          <a:r>
            <a:rPr lang="en-US" sz="900" b="1" kern="1200" dirty="0"/>
            <a:t> , </a:t>
          </a:r>
          <a:r>
            <a:rPr lang="en-US" sz="900" b="1" kern="1200" dirty="0" err="1"/>
            <a:t>Kepemimpinan</a:t>
          </a:r>
          <a:r>
            <a:rPr lang="en-US" sz="900" b="1" kern="1200" dirty="0"/>
            <a:t>, </a:t>
          </a:r>
          <a:r>
            <a:rPr lang="en-US" sz="900" b="1" kern="1200" dirty="0" err="1"/>
            <a:t>Pengelolaan</a:t>
          </a:r>
          <a:r>
            <a:rPr lang="en-US" sz="900" b="1" kern="1200" dirty="0"/>
            <a:t>, </a:t>
          </a:r>
          <a:r>
            <a:rPr lang="en-US" sz="900" b="1" kern="1200" dirty="0" err="1"/>
            <a:t>Sistem</a:t>
          </a:r>
          <a:r>
            <a:rPr lang="en-US" sz="900" b="1" kern="1200" dirty="0"/>
            <a:t> </a:t>
          </a:r>
          <a:r>
            <a:rPr lang="en-US" sz="900" b="1" kern="1200" dirty="0" err="1"/>
            <a:t>Penjaminan</a:t>
          </a:r>
          <a:r>
            <a:rPr lang="en-US" sz="900" b="1" kern="1200" dirty="0"/>
            <a:t> </a:t>
          </a:r>
          <a:r>
            <a:rPr lang="en-US" sz="900" b="1" kern="1200" dirty="0" err="1"/>
            <a:t>Mutu</a:t>
          </a:r>
          <a:r>
            <a:rPr lang="en-US" sz="900" b="1" kern="1200" dirty="0"/>
            <a:t>, </a:t>
          </a:r>
          <a:r>
            <a:rPr lang="en-US" sz="900" b="1" kern="1200" dirty="0" err="1"/>
            <a:t>dan</a:t>
          </a:r>
          <a:r>
            <a:rPr lang="en-US" sz="900" b="1" kern="1200" dirty="0"/>
            <a:t> </a:t>
          </a:r>
          <a:r>
            <a:rPr lang="en-US" sz="900" b="1" kern="1200" dirty="0" err="1"/>
            <a:t>Kerjasama</a:t>
          </a:r>
          <a:r>
            <a:rPr lang="en-US" sz="900" b="1" kern="1200" dirty="0"/>
            <a:t>.</a:t>
          </a:r>
          <a:endParaRPr lang="en-US" sz="900" kern="1200" dirty="0"/>
        </a:p>
      </dsp:txBody>
      <dsp:txXfrm>
        <a:off x="0" y="2360827"/>
        <a:ext cx="6411729" cy="182160"/>
      </dsp:txXfrm>
    </dsp:sp>
    <dsp:sp modelId="{2DEDA631-A163-4BBA-9953-02E40868F95B}">
      <dsp:nvSpPr>
        <dsp:cNvPr id="0" name=""/>
        <dsp:cNvSpPr/>
      </dsp:nvSpPr>
      <dsp:spPr>
        <a:xfrm>
          <a:off x="0" y="2536876"/>
          <a:ext cx="6411729" cy="263835"/>
        </a:xfrm>
        <a:prstGeom prst="roundRect">
          <a:avLst/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Indikator</a:t>
          </a:r>
          <a:r>
            <a:rPr lang="en-US" sz="1100" b="1" kern="1200" dirty="0"/>
            <a:t> </a:t>
          </a:r>
          <a:r>
            <a:rPr lang="en-US" sz="1100" b="1" kern="1200" dirty="0" err="1"/>
            <a:t>Kinerja</a:t>
          </a:r>
          <a:r>
            <a:rPr lang="en-US" sz="1100" b="1" kern="1200" dirty="0"/>
            <a:t> </a:t>
          </a:r>
          <a:r>
            <a:rPr lang="en-US" sz="1100" b="1" kern="1200" dirty="0" err="1"/>
            <a:t>Tambahan</a:t>
          </a:r>
          <a:endParaRPr lang="en-US" sz="1100" kern="1200" dirty="0"/>
        </a:p>
      </dsp:txBody>
      <dsp:txXfrm>
        <a:off x="12879" y="2549755"/>
        <a:ext cx="6385971" cy="238077"/>
      </dsp:txXfrm>
    </dsp:sp>
    <dsp:sp modelId="{A730551C-AD14-47EA-8567-2FF41910E193}">
      <dsp:nvSpPr>
        <dsp:cNvPr id="0" name=""/>
        <dsp:cNvSpPr/>
      </dsp:nvSpPr>
      <dsp:spPr>
        <a:xfrm>
          <a:off x="0" y="2806822"/>
          <a:ext cx="6411729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Adalah</a:t>
          </a:r>
          <a:r>
            <a:rPr lang="en-US" sz="900" kern="1200" dirty="0"/>
            <a:t> </a:t>
          </a:r>
          <a:r>
            <a:rPr lang="en-US" sz="900" kern="1200" dirty="0" err="1"/>
            <a:t>indikator</a:t>
          </a:r>
          <a:r>
            <a:rPr lang="en-US" sz="900" kern="1200" dirty="0"/>
            <a:t> </a:t>
          </a:r>
          <a:r>
            <a:rPr lang="en-US" sz="900" kern="1200" dirty="0" err="1"/>
            <a:t>tatapamong</a:t>
          </a:r>
          <a:r>
            <a:rPr lang="en-US" sz="900" kern="1200" dirty="0"/>
            <a:t> lain yang </a:t>
          </a:r>
          <a:r>
            <a:rPr lang="en-US" sz="900" kern="1200" dirty="0" err="1"/>
            <a:t>ditetapkan</a:t>
          </a:r>
          <a:r>
            <a:rPr lang="en-US" sz="900" kern="1200" dirty="0"/>
            <a:t> </a:t>
          </a:r>
          <a:r>
            <a:rPr lang="en-US" sz="900" kern="1200" dirty="0" err="1"/>
            <a:t>oleh</a:t>
          </a:r>
          <a:r>
            <a:rPr lang="en-US" sz="900" kern="1200" dirty="0"/>
            <a:t> </a:t>
          </a:r>
          <a:r>
            <a:rPr lang="en-US" sz="900" kern="1200" dirty="0" err="1"/>
            <a:t>masing</a:t>
          </a:r>
          <a:r>
            <a:rPr lang="en-US" sz="900" kern="1200" dirty="0"/>
            <a:t> </a:t>
          </a:r>
          <a:r>
            <a:rPr lang="en-US" sz="900" kern="1200" dirty="0" err="1"/>
            <a:t>masing</a:t>
          </a:r>
          <a:r>
            <a:rPr lang="en-US" sz="900" kern="1200" dirty="0"/>
            <a:t> PT. Data IKT yang </a:t>
          </a:r>
          <a:r>
            <a:rPr lang="en-US" sz="900" kern="1200" dirty="0" err="1"/>
            <a:t>sahih</a:t>
          </a:r>
          <a:r>
            <a:rPr lang="en-US" sz="900" kern="1200" dirty="0"/>
            <a:t> </a:t>
          </a:r>
          <a:r>
            <a:rPr lang="en-US" sz="900" kern="1200" dirty="0" err="1"/>
            <a:t>harus</a:t>
          </a:r>
          <a:r>
            <a:rPr lang="en-US" sz="900" kern="1200" dirty="0"/>
            <a:t> </a:t>
          </a:r>
          <a:r>
            <a:rPr lang="en-US" sz="900" kern="1200" dirty="0" err="1"/>
            <a:t>diukur</a:t>
          </a:r>
          <a:r>
            <a:rPr lang="en-US" sz="900" kern="1200" dirty="0"/>
            <a:t>, </a:t>
          </a:r>
          <a:r>
            <a:rPr lang="en-US" sz="900" kern="1200" dirty="0" err="1"/>
            <a:t>dimonitor</a:t>
          </a:r>
          <a:r>
            <a:rPr lang="en-US" sz="900" kern="1200" dirty="0"/>
            <a:t>, </a:t>
          </a:r>
          <a:r>
            <a:rPr lang="en-US" sz="900" kern="1200" dirty="0" err="1"/>
            <a:t>dikaji</a:t>
          </a:r>
          <a:r>
            <a:rPr lang="en-US" sz="900" kern="1200" dirty="0"/>
            <a:t>,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dianalisis</a:t>
          </a:r>
          <a:r>
            <a:rPr lang="en-US" sz="900" kern="1200" dirty="0"/>
            <a:t> </a:t>
          </a:r>
          <a:r>
            <a:rPr lang="en-US" sz="900" kern="1200" dirty="0" err="1"/>
            <a:t>untuk</a:t>
          </a:r>
          <a:r>
            <a:rPr lang="en-US" sz="900" kern="1200" dirty="0"/>
            <a:t> </a:t>
          </a:r>
          <a:r>
            <a:rPr lang="en-US" sz="900" kern="1200" dirty="0" err="1"/>
            <a:t>perbaikan</a:t>
          </a:r>
          <a:r>
            <a:rPr lang="en-US" sz="900" kern="1200" dirty="0"/>
            <a:t> </a:t>
          </a:r>
          <a:r>
            <a:rPr lang="en-US" sz="900" kern="1200" dirty="0" err="1"/>
            <a:t>berkelanjutan</a:t>
          </a:r>
          <a:r>
            <a:rPr lang="en-US" sz="900" kern="1200" dirty="0"/>
            <a:t>.</a:t>
          </a:r>
        </a:p>
      </dsp:txBody>
      <dsp:txXfrm>
        <a:off x="0" y="2806822"/>
        <a:ext cx="6411729" cy="284625"/>
      </dsp:txXfrm>
    </dsp:sp>
    <dsp:sp modelId="{D2D630EE-C109-4E93-BA07-03321C5EAE52}">
      <dsp:nvSpPr>
        <dsp:cNvPr id="0" name=""/>
        <dsp:cNvSpPr/>
      </dsp:nvSpPr>
      <dsp:spPr>
        <a:xfrm>
          <a:off x="0" y="3091447"/>
          <a:ext cx="6411729" cy="263835"/>
        </a:xfrm>
        <a:prstGeom prst="roundRect">
          <a:avLst/>
        </a:prstGeom>
        <a:solidFill>
          <a:schemeClr val="accent3">
            <a:hueOff val="1694124"/>
            <a:satOff val="62500"/>
            <a:lumOff val="-919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Evaluasi</a:t>
          </a:r>
          <a:r>
            <a:rPr lang="en-US" sz="1100" b="1" kern="1200" dirty="0"/>
            <a:t> </a:t>
          </a:r>
          <a:r>
            <a:rPr lang="en-US" sz="1100" b="1" kern="1200" dirty="0" err="1"/>
            <a:t>Capaian</a:t>
          </a:r>
          <a:r>
            <a:rPr lang="en-US" sz="1100" b="1" kern="1200" dirty="0"/>
            <a:t> </a:t>
          </a:r>
          <a:r>
            <a:rPr lang="en-US" sz="1100" b="1" kern="1200" dirty="0" err="1"/>
            <a:t>Kinerja</a:t>
          </a:r>
          <a:endParaRPr lang="en-US" sz="1100" kern="1200" dirty="0"/>
        </a:p>
      </dsp:txBody>
      <dsp:txXfrm>
        <a:off x="12879" y="3104326"/>
        <a:ext cx="6385971" cy="238077"/>
      </dsp:txXfrm>
    </dsp:sp>
    <dsp:sp modelId="{23F3AF34-2715-49E5-9F52-529EF0CC3006}">
      <dsp:nvSpPr>
        <dsp:cNvPr id="0" name=""/>
        <dsp:cNvSpPr/>
      </dsp:nvSpPr>
      <dsp:spPr>
        <a:xfrm>
          <a:off x="0" y="3355282"/>
          <a:ext cx="6411729" cy="5350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Deskripsi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analisis</a:t>
          </a:r>
          <a:r>
            <a:rPr lang="en-US" sz="900" kern="1200" dirty="0"/>
            <a:t> </a:t>
          </a:r>
          <a:r>
            <a:rPr lang="en-US" sz="900" kern="1200" dirty="0" err="1"/>
            <a:t>keberhasilan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/</a:t>
          </a:r>
          <a:r>
            <a:rPr lang="en-US" sz="900" kern="1200" dirty="0" err="1"/>
            <a:t>atau</a:t>
          </a:r>
          <a:r>
            <a:rPr lang="en-US" sz="900" kern="1200" dirty="0"/>
            <a:t> </a:t>
          </a:r>
          <a:r>
            <a:rPr lang="en-US" sz="900" kern="1200" dirty="0" err="1"/>
            <a:t>ketidakberhasilan</a:t>
          </a:r>
          <a:r>
            <a:rPr lang="en-US" sz="900" kern="1200" dirty="0"/>
            <a:t> </a:t>
          </a:r>
          <a:r>
            <a:rPr lang="en-US" sz="900" kern="1200" dirty="0" err="1"/>
            <a:t>pencapaian</a:t>
          </a:r>
          <a:r>
            <a:rPr lang="en-US" sz="900" kern="1200" dirty="0"/>
            <a:t> </a:t>
          </a:r>
          <a:r>
            <a:rPr lang="en-US" sz="900" kern="1200" dirty="0" err="1"/>
            <a:t>standar</a:t>
          </a:r>
          <a:r>
            <a:rPr lang="en-US" sz="900" kern="1200" dirty="0"/>
            <a:t> yang </a:t>
          </a:r>
          <a:r>
            <a:rPr lang="en-US" sz="900" kern="1200" dirty="0" err="1"/>
            <a:t>telah</a:t>
          </a:r>
          <a:r>
            <a:rPr lang="en-US" sz="900" kern="1200" dirty="0"/>
            <a:t> </a:t>
          </a:r>
          <a:r>
            <a:rPr lang="en-US" sz="900" kern="1200" dirty="0" err="1"/>
            <a:t>ditetapkan</a:t>
          </a:r>
          <a:r>
            <a:rPr lang="en-US" sz="900" kern="1200" dirty="0"/>
            <a:t>. </a:t>
          </a:r>
          <a:r>
            <a:rPr lang="en-US" sz="900" kern="1200" dirty="0" err="1"/>
            <a:t>Capaian</a:t>
          </a:r>
          <a:r>
            <a:rPr lang="en-US" sz="900" kern="1200" dirty="0"/>
            <a:t> </a:t>
          </a:r>
          <a:r>
            <a:rPr lang="en-US" sz="900" kern="1200" dirty="0" err="1"/>
            <a:t>kinerja</a:t>
          </a:r>
          <a:r>
            <a:rPr lang="en-US" sz="900" kern="1200" dirty="0"/>
            <a:t> </a:t>
          </a:r>
          <a:r>
            <a:rPr lang="en-US" sz="900" kern="1200" dirty="0" err="1"/>
            <a:t>harus</a:t>
          </a:r>
          <a:r>
            <a:rPr lang="en-US" sz="900" kern="1200" dirty="0"/>
            <a:t> </a:t>
          </a:r>
          <a:r>
            <a:rPr lang="en-US" sz="900" kern="1200" dirty="0" err="1"/>
            <a:t>diukur</a:t>
          </a:r>
          <a:r>
            <a:rPr lang="en-US" sz="900" kern="1200" dirty="0"/>
            <a:t> </a:t>
          </a:r>
          <a:r>
            <a:rPr lang="en-US" sz="900" kern="1200" dirty="0" err="1"/>
            <a:t>dengan</a:t>
          </a:r>
          <a:r>
            <a:rPr lang="en-US" sz="900" kern="1200" dirty="0"/>
            <a:t> </a:t>
          </a:r>
          <a:r>
            <a:rPr lang="en-US" sz="900" kern="1200" dirty="0" err="1"/>
            <a:t>metoda</a:t>
          </a:r>
          <a:r>
            <a:rPr lang="en-US" sz="900" kern="1200" dirty="0"/>
            <a:t> yang </a:t>
          </a:r>
          <a:r>
            <a:rPr lang="en-US" sz="900" kern="1200" dirty="0" err="1"/>
            <a:t>tepat</a:t>
          </a:r>
          <a:r>
            <a:rPr lang="en-US" sz="900" kern="1200" dirty="0"/>
            <a:t>,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hasilnya</a:t>
          </a:r>
          <a:r>
            <a:rPr lang="en-US" sz="900" kern="1200" dirty="0"/>
            <a:t> </a:t>
          </a:r>
          <a:r>
            <a:rPr lang="en-US" sz="900" kern="1200" dirty="0" err="1"/>
            <a:t>dianalisis</a:t>
          </a:r>
          <a:r>
            <a:rPr lang="en-US" sz="900" kern="1200" dirty="0"/>
            <a:t> </a:t>
          </a:r>
          <a:r>
            <a:rPr lang="en-US" sz="900" kern="1200" dirty="0" err="1"/>
            <a:t>serta</a:t>
          </a:r>
          <a:r>
            <a:rPr lang="en-US" sz="900" kern="1200" dirty="0"/>
            <a:t> </a:t>
          </a:r>
          <a:r>
            <a:rPr lang="en-US" sz="900" kern="1200" dirty="0" err="1"/>
            <a:t>dievaluasi</a:t>
          </a:r>
          <a:r>
            <a:rPr lang="en-US" sz="900" kern="1200" dirty="0"/>
            <a:t>. </a:t>
          </a:r>
          <a:r>
            <a:rPr lang="en-US" sz="900" kern="1200" dirty="0" err="1"/>
            <a:t>Analisis</a:t>
          </a:r>
          <a:r>
            <a:rPr lang="en-US" sz="900" kern="1200" dirty="0"/>
            <a:t> </a:t>
          </a:r>
          <a:r>
            <a:rPr lang="en-US" sz="900" kern="1200" dirty="0" err="1"/>
            <a:t>terhadap</a:t>
          </a:r>
          <a:r>
            <a:rPr lang="en-US" sz="900" kern="1200" dirty="0"/>
            <a:t> </a:t>
          </a:r>
          <a:r>
            <a:rPr lang="en-US" sz="900" kern="1200" dirty="0" err="1"/>
            <a:t>capaian</a:t>
          </a:r>
          <a:r>
            <a:rPr lang="en-US" sz="900" kern="1200" dirty="0"/>
            <a:t> </a:t>
          </a:r>
          <a:r>
            <a:rPr lang="en-US" sz="900" kern="1200" dirty="0" err="1"/>
            <a:t>kinerja</a:t>
          </a:r>
          <a:r>
            <a:rPr lang="en-US" sz="900" kern="1200" dirty="0"/>
            <a:t> </a:t>
          </a:r>
          <a:r>
            <a:rPr lang="en-US" sz="900" kern="1200" dirty="0" err="1"/>
            <a:t>harus</a:t>
          </a:r>
          <a:r>
            <a:rPr lang="en-US" sz="900" kern="1200" dirty="0"/>
            <a:t> </a:t>
          </a:r>
          <a:r>
            <a:rPr lang="en-US" sz="900" kern="1200" dirty="0" err="1"/>
            <a:t>mencakup</a:t>
          </a:r>
          <a:r>
            <a:rPr lang="en-US" sz="900" kern="1200" dirty="0"/>
            <a:t> </a:t>
          </a:r>
          <a:r>
            <a:rPr lang="en-US" sz="900" kern="1200" dirty="0" err="1"/>
            <a:t>identifikasi</a:t>
          </a:r>
          <a:r>
            <a:rPr lang="en-US" sz="900" kern="1200" dirty="0"/>
            <a:t> </a:t>
          </a:r>
          <a:r>
            <a:rPr lang="en-US" sz="900" kern="1200" dirty="0" err="1"/>
            <a:t>akar</a:t>
          </a:r>
          <a:r>
            <a:rPr lang="en-US" sz="900" kern="1200" dirty="0"/>
            <a:t> </a:t>
          </a:r>
          <a:r>
            <a:rPr lang="en-US" sz="900" kern="1200" dirty="0" err="1"/>
            <a:t>masalah</a:t>
          </a:r>
          <a:r>
            <a:rPr lang="en-US" sz="900" kern="1200" dirty="0"/>
            <a:t>, </a:t>
          </a:r>
          <a:r>
            <a:rPr lang="en-US" sz="900" kern="1200" dirty="0" err="1"/>
            <a:t>faktor</a:t>
          </a:r>
          <a:r>
            <a:rPr lang="en-US" sz="900" kern="1200" dirty="0"/>
            <a:t> </a:t>
          </a:r>
          <a:r>
            <a:rPr lang="en-US" sz="900" kern="1200" dirty="0" err="1"/>
            <a:t>pendukung</a:t>
          </a:r>
          <a:r>
            <a:rPr lang="en-US" sz="900" kern="1200" dirty="0"/>
            <a:t> </a:t>
          </a:r>
          <a:r>
            <a:rPr lang="en-US" sz="900" kern="1200" dirty="0" err="1"/>
            <a:t>keberhasilan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faktor</a:t>
          </a:r>
          <a:r>
            <a:rPr lang="en-US" sz="900" kern="1200" dirty="0"/>
            <a:t> </a:t>
          </a:r>
          <a:r>
            <a:rPr lang="en-US" sz="900" kern="1200" dirty="0" err="1"/>
            <a:t>penghambat</a:t>
          </a:r>
          <a:r>
            <a:rPr lang="en-US" sz="900" kern="1200" dirty="0"/>
            <a:t> </a:t>
          </a:r>
          <a:r>
            <a:rPr lang="en-US" sz="900" kern="1200" dirty="0" err="1"/>
            <a:t>ketercapaian</a:t>
          </a:r>
          <a:r>
            <a:rPr lang="en-US" sz="900" kern="1200" dirty="0"/>
            <a:t> </a:t>
          </a:r>
          <a:r>
            <a:rPr lang="en-US" sz="900" kern="1200" dirty="0" err="1"/>
            <a:t>standar</a:t>
          </a:r>
          <a:r>
            <a:rPr lang="en-US" sz="900" kern="1200" dirty="0"/>
            <a:t>,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deskripsi</a:t>
          </a:r>
          <a:r>
            <a:rPr lang="en-US" sz="900" kern="1200" dirty="0"/>
            <a:t> </a:t>
          </a:r>
          <a:r>
            <a:rPr lang="en-US" sz="900" kern="1200" dirty="0" err="1"/>
            <a:t>singkat</a:t>
          </a:r>
          <a:r>
            <a:rPr lang="en-US" sz="900" kern="1200" dirty="0"/>
            <a:t> </a:t>
          </a:r>
          <a:r>
            <a:rPr lang="en-US" sz="900" kern="1200" dirty="0" err="1"/>
            <a:t>tindak</a:t>
          </a:r>
          <a:r>
            <a:rPr lang="en-US" sz="900" kern="1200" dirty="0"/>
            <a:t> </a:t>
          </a:r>
          <a:r>
            <a:rPr lang="en-US" sz="900" kern="1200" dirty="0" err="1"/>
            <a:t>lanjut</a:t>
          </a:r>
          <a:r>
            <a:rPr lang="en-US" sz="900" kern="1200" dirty="0"/>
            <a:t> yang </a:t>
          </a:r>
          <a:r>
            <a:rPr lang="en-US" sz="900" kern="1200" dirty="0" err="1"/>
            <a:t>akan</a:t>
          </a:r>
          <a:r>
            <a:rPr lang="en-US" sz="900" kern="1200" dirty="0"/>
            <a:t> </a:t>
          </a:r>
          <a:r>
            <a:rPr lang="en-US" sz="900" kern="1200" dirty="0" err="1"/>
            <a:t>dilakukan</a:t>
          </a:r>
          <a:r>
            <a:rPr lang="en-US" sz="900" kern="1200" dirty="0"/>
            <a:t> </a:t>
          </a:r>
          <a:r>
            <a:rPr lang="en-US" sz="900" kern="1200" dirty="0" err="1"/>
            <a:t>institusi</a:t>
          </a:r>
          <a:r>
            <a:rPr lang="en-US" sz="900" kern="1200" dirty="0"/>
            <a:t>.</a:t>
          </a:r>
        </a:p>
      </dsp:txBody>
      <dsp:txXfrm>
        <a:off x="0" y="3355282"/>
        <a:ext cx="6411729" cy="535095"/>
      </dsp:txXfrm>
    </dsp:sp>
    <dsp:sp modelId="{2B77AAD6-6F7A-4184-95FE-A99485CDABC4}">
      <dsp:nvSpPr>
        <dsp:cNvPr id="0" name=""/>
        <dsp:cNvSpPr/>
      </dsp:nvSpPr>
      <dsp:spPr>
        <a:xfrm>
          <a:off x="0" y="3890377"/>
          <a:ext cx="6411729" cy="263835"/>
        </a:xfrm>
        <a:prstGeom prst="roundRect">
          <a:avLst/>
        </a:prstGeom>
        <a:solidFill>
          <a:schemeClr val="accent3">
            <a:hueOff val="2032949"/>
            <a:satOff val="75000"/>
            <a:lumOff val="-1102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Penjaminan</a:t>
          </a:r>
          <a:r>
            <a:rPr lang="en-US" sz="1100" b="1" kern="1200" dirty="0"/>
            <a:t> </a:t>
          </a:r>
          <a:r>
            <a:rPr lang="en-US" sz="1100" b="1" kern="1200" dirty="0" err="1"/>
            <a:t>Mutu</a:t>
          </a:r>
          <a:r>
            <a:rPr lang="en-US" sz="1100" b="1" kern="1200" dirty="0"/>
            <a:t> Tata </a:t>
          </a:r>
          <a:r>
            <a:rPr lang="en-US" sz="1100" b="1" kern="1200" dirty="0" err="1"/>
            <a:t>Pamong</a:t>
          </a:r>
          <a:r>
            <a:rPr lang="en-US" sz="1100" b="1" kern="1200" dirty="0"/>
            <a:t>, Tata </a:t>
          </a:r>
          <a:r>
            <a:rPr lang="en-US" sz="1100" b="1" kern="1200" dirty="0" err="1"/>
            <a:t>Kelola</a:t>
          </a:r>
          <a:r>
            <a:rPr lang="en-US" sz="1100" b="1" kern="1200" dirty="0"/>
            <a:t> </a:t>
          </a:r>
          <a:r>
            <a:rPr lang="en-US" sz="1100" b="1" kern="1200" dirty="0" err="1"/>
            <a:t>dan</a:t>
          </a:r>
          <a:r>
            <a:rPr lang="en-US" sz="1100" b="1" kern="1200" dirty="0"/>
            <a:t> </a:t>
          </a:r>
          <a:r>
            <a:rPr lang="en-US" sz="1100" b="1" kern="1200" dirty="0" err="1"/>
            <a:t>Kerjasama</a:t>
          </a:r>
          <a:endParaRPr lang="en-US" sz="1100" kern="1200" dirty="0"/>
        </a:p>
      </dsp:txBody>
      <dsp:txXfrm>
        <a:off x="12879" y="3903256"/>
        <a:ext cx="6385971" cy="238077"/>
      </dsp:txXfrm>
    </dsp:sp>
    <dsp:sp modelId="{12D3B0C4-5A49-402C-A73C-31D49B9D651D}">
      <dsp:nvSpPr>
        <dsp:cNvPr id="0" name=""/>
        <dsp:cNvSpPr/>
      </dsp:nvSpPr>
      <dsp:spPr>
        <a:xfrm>
          <a:off x="0" y="4154212"/>
          <a:ext cx="6411729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Deskripsi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bukti</a:t>
          </a:r>
          <a:r>
            <a:rPr lang="en-US" sz="900" kern="1200" dirty="0"/>
            <a:t> yang </a:t>
          </a:r>
          <a:r>
            <a:rPr lang="en-US" sz="900" kern="1200" dirty="0" err="1"/>
            <a:t>sahih</a:t>
          </a:r>
          <a:r>
            <a:rPr lang="en-US" sz="900" kern="1200" dirty="0"/>
            <a:t> </a:t>
          </a:r>
          <a:r>
            <a:rPr lang="en-US" sz="900" kern="1200" dirty="0" err="1"/>
            <a:t>sistem</a:t>
          </a:r>
          <a:r>
            <a:rPr lang="en-US" sz="900" kern="1200" dirty="0"/>
            <a:t> </a:t>
          </a:r>
          <a:r>
            <a:rPr lang="en-US" sz="900" kern="1200" dirty="0" err="1"/>
            <a:t>penjaminan</a:t>
          </a:r>
          <a:r>
            <a:rPr lang="en-US" sz="900" kern="1200" dirty="0"/>
            <a:t> </a:t>
          </a:r>
          <a:r>
            <a:rPr lang="en-US" sz="900" kern="1200" dirty="0" err="1"/>
            <a:t>mutu</a:t>
          </a:r>
          <a:r>
            <a:rPr lang="en-US" sz="900" kern="1200" dirty="0"/>
            <a:t> </a:t>
          </a:r>
          <a:r>
            <a:rPr lang="en-US" sz="900" kern="1200" dirty="0" err="1"/>
            <a:t>tata</a:t>
          </a:r>
          <a:r>
            <a:rPr lang="en-US" sz="900" kern="1200" dirty="0"/>
            <a:t> </a:t>
          </a:r>
          <a:r>
            <a:rPr lang="en-US" sz="900" kern="1200" dirty="0" err="1"/>
            <a:t>pamong</a:t>
          </a:r>
          <a:r>
            <a:rPr lang="en-US" sz="900" kern="1200" dirty="0"/>
            <a:t>, </a:t>
          </a:r>
          <a:r>
            <a:rPr lang="en-US" sz="900" kern="1200" dirty="0" err="1"/>
            <a:t>tata</a:t>
          </a:r>
          <a:r>
            <a:rPr lang="en-US" sz="900" kern="1200" dirty="0"/>
            <a:t> </a:t>
          </a:r>
          <a:r>
            <a:rPr lang="en-US" sz="900" kern="1200" dirty="0" err="1"/>
            <a:t>kelola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kerjasama</a:t>
          </a:r>
          <a:r>
            <a:rPr lang="en-US" sz="900" kern="1200" dirty="0"/>
            <a:t> yang </a:t>
          </a:r>
          <a:r>
            <a:rPr lang="en-US" sz="900" kern="1200" dirty="0" err="1"/>
            <a:t>ditetapkan</a:t>
          </a:r>
          <a:r>
            <a:rPr lang="en-US" sz="900" kern="1200" dirty="0"/>
            <a:t>, </a:t>
          </a:r>
          <a:r>
            <a:rPr lang="en-US" sz="900" kern="1200" dirty="0" err="1"/>
            <a:t>dilaksanakan</a:t>
          </a:r>
          <a:r>
            <a:rPr lang="en-US" sz="900" kern="1200" dirty="0"/>
            <a:t>, </a:t>
          </a:r>
          <a:r>
            <a:rPr lang="en-US" sz="900" kern="1200" dirty="0" err="1"/>
            <a:t>hasilnya</a:t>
          </a:r>
          <a:r>
            <a:rPr lang="en-US" sz="900" kern="1200" dirty="0"/>
            <a:t> </a:t>
          </a:r>
          <a:r>
            <a:rPr lang="en-US" sz="900" kern="1200" dirty="0" err="1"/>
            <a:t>dievaluasi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dikendalikan</a:t>
          </a:r>
          <a:r>
            <a:rPr lang="en-US" sz="900" kern="1200" dirty="0"/>
            <a:t>, </a:t>
          </a:r>
          <a:r>
            <a:rPr lang="en-US" sz="900" kern="1200" dirty="0" err="1"/>
            <a:t>serta</a:t>
          </a:r>
          <a:r>
            <a:rPr lang="en-US" sz="900" kern="1200" dirty="0"/>
            <a:t> </a:t>
          </a:r>
          <a:r>
            <a:rPr lang="en-US" sz="900" kern="1200" dirty="0" err="1"/>
            <a:t>dilakukan</a:t>
          </a:r>
          <a:r>
            <a:rPr lang="en-US" sz="900" kern="1200" dirty="0"/>
            <a:t> </a:t>
          </a:r>
          <a:r>
            <a:rPr lang="en-US" sz="900" kern="1200" dirty="0" err="1"/>
            <a:t>upaya</a:t>
          </a:r>
          <a:r>
            <a:rPr lang="en-US" sz="900" kern="1200" dirty="0"/>
            <a:t> </a:t>
          </a:r>
          <a:r>
            <a:rPr lang="en-US" sz="900" kern="1200" dirty="0" err="1"/>
            <a:t>peningkatan</a:t>
          </a:r>
          <a:r>
            <a:rPr lang="en-US" sz="900" kern="1200" dirty="0"/>
            <a:t> </a:t>
          </a:r>
          <a:r>
            <a:rPr lang="en-US" sz="900" kern="1200" dirty="0" err="1"/>
            <a:t>sesuai</a:t>
          </a:r>
          <a:r>
            <a:rPr lang="en-US" sz="900" kern="1200" dirty="0"/>
            <a:t> </a:t>
          </a:r>
          <a:r>
            <a:rPr lang="en-US" sz="900" kern="1200" dirty="0" err="1"/>
            <a:t>dengan</a:t>
          </a:r>
          <a:r>
            <a:rPr lang="en-US" sz="900" kern="1200" dirty="0"/>
            <a:t> </a:t>
          </a:r>
          <a:r>
            <a:rPr lang="en-US" sz="900" kern="1200" dirty="0" err="1"/>
            <a:t>siklus</a:t>
          </a:r>
          <a:r>
            <a:rPr lang="en-US" sz="900" kern="1200" dirty="0"/>
            <a:t> PPEPP.</a:t>
          </a:r>
        </a:p>
      </dsp:txBody>
      <dsp:txXfrm>
        <a:off x="0" y="4154212"/>
        <a:ext cx="6411729" cy="284625"/>
      </dsp:txXfrm>
    </dsp:sp>
    <dsp:sp modelId="{3A0457DA-DDB8-4110-925B-CFA3955C25B0}">
      <dsp:nvSpPr>
        <dsp:cNvPr id="0" name=""/>
        <dsp:cNvSpPr/>
      </dsp:nvSpPr>
      <dsp:spPr>
        <a:xfrm>
          <a:off x="0" y="4438837"/>
          <a:ext cx="6411729" cy="263835"/>
        </a:xfrm>
        <a:prstGeom prst="roundRect">
          <a:avLst/>
        </a:prstGeom>
        <a:solidFill>
          <a:schemeClr val="accent3">
            <a:hueOff val="2371774"/>
            <a:satOff val="87500"/>
            <a:lumOff val="-1286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Kepuasan</a:t>
          </a:r>
          <a:r>
            <a:rPr lang="en-US" sz="1100" b="1" kern="1200" dirty="0"/>
            <a:t> </a:t>
          </a:r>
          <a:r>
            <a:rPr lang="en-US" sz="1100" b="1" kern="1200" dirty="0" err="1"/>
            <a:t>Pengguna</a:t>
          </a:r>
          <a:endParaRPr lang="en-US" sz="1100" kern="1200" dirty="0"/>
        </a:p>
      </dsp:txBody>
      <dsp:txXfrm>
        <a:off x="12879" y="4451716"/>
        <a:ext cx="6385971" cy="238077"/>
      </dsp:txXfrm>
    </dsp:sp>
    <dsp:sp modelId="{5B4B98BC-F355-4510-8CCF-F032AE7AC684}">
      <dsp:nvSpPr>
        <dsp:cNvPr id="0" name=""/>
        <dsp:cNvSpPr/>
      </dsp:nvSpPr>
      <dsp:spPr>
        <a:xfrm>
          <a:off x="0" y="4702672"/>
          <a:ext cx="6411729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Pengukuran</a:t>
          </a:r>
          <a:r>
            <a:rPr lang="en-US" sz="900" kern="1200" dirty="0"/>
            <a:t> </a:t>
          </a:r>
          <a:r>
            <a:rPr lang="en-US" sz="900" kern="1200" dirty="0" err="1"/>
            <a:t>kepuasan</a:t>
          </a:r>
          <a:r>
            <a:rPr lang="en-US" sz="900" kern="1200" dirty="0"/>
            <a:t> </a:t>
          </a:r>
          <a:r>
            <a:rPr lang="en-US" sz="900" kern="1200" dirty="0" err="1"/>
            <a:t>layanan</a:t>
          </a:r>
          <a:r>
            <a:rPr lang="en-US" sz="900" kern="1200" dirty="0"/>
            <a:t> </a:t>
          </a:r>
          <a:r>
            <a:rPr lang="en-US" sz="900" kern="1200" dirty="0" err="1"/>
            <a:t>manajemen</a:t>
          </a:r>
          <a:r>
            <a:rPr lang="en-US" sz="900" kern="1200" dirty="0"/>
            <a:t> </a:t>
          </a:r>
          <a:r>
            <a:rPr lang="en-US" sz="900" kern="1200" dirty="0" err="1"/>
            <a:t>terhadap</a:t>
          </a:r>
          <a:r>
            <a:rPr lang="en-US" sz="900" kern="1200" dirty="0"/>
            <a:t> para </a:t>
          </a:r>
          <a:r>
            <a:rPr lang="en-US" sz="900" kern="1200" dirty="0" err="1"/>
            <a:t>pemangku</a:t>
          </a:r>
          <a:r>
            <a:rPr lang="en-US" sz="900" kern="1200" dirty="0"/>
            <a:t> </a:t>
          </a:r>
          <a:r>
            <a:rPr lang="en-US" sz="900" kern="1200" dirty="0" err="1"/>
            <a:t>kepentingan</a:t>
          </a:r>
          <a:r>
            <a:rPr lang="en-US" sz="900" kern="1200" dirty="0"/>
            <a:t>: </a:t>
          </a:r>
          <a:r>
            <a:rPr lang="en-US" sz="900" kern="1200" dirty="0" err="1"/>
            <a:t>mahasiswa</a:t>
          </a:r>
          <a:r>
            <a:rPr lang="en-US" sz="900" kern="1200" dirty="0"/>
            <a:t>, </a:t>
          </a:r>
          <a:r>
            <a:rPr lang="en-US" sz="900" kern="1200" dirty="0" err="1"/>
            <a:t>dosen</a:t>
          </a:r>
          <a:r>
            <a:rPr lang="en-US" sz="900" kern="1200" dirty="0"/>
            <a:t>, </a:t>
          </a:r>
          <a:r>
            <a:rPr lang="en-US" sz="900" kern="1200" dirty="0" err="1"/>
            <a:t>tenaga</a:t>
          </a:r>
          <a:r>
            <a:rPr lang="en-US" sz="900" kern="1200" dirty="0"/>
            <a:t> </a:t>
          </a:r>
          <a:r>
            <a:rPr lang="en-US" sz="900" kern="1200" dirty="0" err="1"/>
            <a:t>kependidikan</a:t>
          </a:r>
          <a:r>
            <a:rPr lang="en-US" sz="900" kern="1200" dirty="0"/>
            <a:t>, </a:t>
          </a:r>
          <a:r>
            <a:rPr lang="en-US" sz="900" kern="1200" dirty="0" err="1"/>
            <a:t>lulusan</a:t>
          </a:r>
          <a:r>
            <a:rPr lang="en-US" sz="900" kern="1200" dirty="0"/>
            <a:t>, </a:t>
          </a:r>
          <a:r>
            <a:rPr lang="en-US" sz="900" kern="1200" dirty="0" err="1"/>
            <a:t>pengguna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mitra</a:t>
          </a:r>
          <a:r>
            <a:rPr lang="en-US" sz="900" kern="1200" dirty="0"/>
            <a:t>.</a:t>
          </a:r>
        </a:p>
      </dsp:txBody>
      <dsp:txXfrm>
        <a:off x="0" y="4702672"/>
        <a:ext cx="6411729" cy="284625"/>
      </dsp:txXfrm>
    </dsp:sp>
    <dsp:sp modelId="{EC187767-1E1E-44F1-B655-FC6822E2F3C7}">
      <dsp:nvSpPr>
        <dsp:cNvPr id="0" name=""/>
        <dsp:cNvSpPr/>
      </dsp:nvSpPr>
      <dsp:spPr>
        <a:xfrm>
          <a:off x="0" y="4987297"/>
          <a:ext cx="6411729" cy="263835"/>
        </a:xfrm>
        <a:prstGeom prst="roundRect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Kesimpulan</a:t>
          </a:r>
          <a:r>
            <a:rPr lang="en-US" sz="1100" b="1" kern="1200" dirty="0"/>
            <a:t> </a:t>
          </a:r>
          <a:r>
            <a:rPr lang="en-US" sz="1100" b="1" kern="1200" dirty="0" err="1"/>
            <a:t>hasil</a:t>
          </a:r>
          <a:r>
            <a:rPr lang="en-US" sz="1100" b="1" kern="1200" dirty="0"/>
            <a:t> </a:t>
          </a:r>
          <a:r>
            <a:rPr lang="en-US" sz="1100" b="1" kern="1200" dirty="0" err="1"/>
            <a:t>evaluasi</a:t>
          </a:r>
          <a:r>
            <a:rPr lang="en-US" sz="1100" b="1" kern="1200" dirty="0"/>
            <a:t> </a:t>
          </a:r>
          <a:r>
            <a:rPr lang="en-US" sz="1100" b="1" kern="1200" dirty="0" err="1"/>
            <a:t>ketercapaian</a:t>
          </a:r>
          <a:r>
            <a:rPr lang="en-US" sz="1100" b="1" kern="1200" dirty="0"/>
            <a:t> </a:t>
          </a:r>
          <a:r>
            <a:rPr lang="en-US" sz="1100" b="1" kern="1200" dirty="0" err="1"/>
            <a:t>tata</a:t>
          </a:r>
          <a:r>
            <a:rPr lang="en-US" sz="1100" b="1" kern="1200" dirty="0"/>
            <a:t> </a:t>
          </a:r>
          <a:r>
            <a:rPr lang="en-US" sz="1100" b="1" kern="1200" dirty="0" err="1"/>
            <a:t>pamong</a:t>
          </a:r>
          <a:r>
            <a:rPr lang="en-US" sz="1100" b="1" kern="1200" dirty="0"/>
            <a:t>, </a:t>
          </a:r>
          <a:r>
            <a:rPr lang="en-US" sz="1100" b="1" kern="1200" dirty="0" err="1"/>
            <a:t>tata</a:t>
          </a:r>
          <a:r>
            <a:rPr lang="en-US" sz="1100" b="1" kern="1200" dirty="0"/>
            <a:t> </a:t>
          </a:r>
          <a:r>
            <a:rPr lang="en-US" sz="1100" b="1" kern="1200" dirty="0" err="1"/>
            <a:t>kelola</a:t>
          </a:r>
          <a:r>
            <a:rPr lang="en-US" sz="1100" b="1" kern="1200" dirty="0"/>
            <a:t>  </a:t>
          </a:r>
          <a:r>
            <a:rPr lang="en-US" sz="1100" b="1" kern="1200" dirty="0" err="1"/>
            <a:t>dan</a:t>
          </a:r>
          <a:r>
            <a:rPr lang="en-US" sz="1100" b="1" kern="1200" dirty="0"/>
            <a:t> </a:t>
          </a:r>
          <a:r>
            <a:rPr lang="en-US" sz="1100" b="1" kern="1200" dirty="0" err="1"/>
            <a:t>kerjasama</a:t>
          </a:r>
          <a:r>
            <a:rPr lang="en-US" sz="1100" b="1" kern="1200" dirty="0"/>
            <a:t> </a:t>
          </a:r>
          <a:r>
            <a:rPr lang="en-US" sz="1100" b="1" kern="1200" dirty="0" err="1"/>
            <a:t>serta</a:t>
          </a:r>
          <a:r>
            <a:rPr lang="en-US" sz="1100" b="1" kern="1200" dirty="0"/>
            <a:t> </a:t>
          </a:r>
          <a:r>
            <a:rPr lang="en-US" sz="1100" b="1" kern="1200" dirty="0" err="1"/>
            <a:t>tindak</a:t>
          </a:r>
          <a:r>
            <a:rPr lang="en-US" sz="1100" b="1" kern="1200" dirty="0"/>
            <a:t> </a:t>
          </a:r>
          <a:r>
            <a:rPr lang="en-US" sz="1100" b="1" kern="1200" dirty="0" err="1"/>
            <a:t>lanjut</a:t>
          </a:r>
          <a:endParaRPr lang="en-US" sz="1100" kern="1200" dirty="0"/>
        </a:p>
      </dsp:txBody>
      <dsp:txXfrm>
        <a:off x="12879" y="5000176"/>
        <a:ext cx="6385971" cy="238077"/>
      </dsp:txXfrm>
    </dsp:sp>
    <dsp:sp modelId="{C70DD2C8-ECB3-4C03-9359-C9B55E68D106}">
      <dsp:nvSpPr>
        <dsp:cNvPr id="0" name=""/>
        <dsp:cNvSpPr/>
      </dsp:nvSpPr>
      <dsp:spPr>
        <a:xfrm>
          <a:off x="0" y="5251132"/>
          <a:ext cx="6411729" cy="182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Ringkasan</a:t>
          </a:r>
          <a:r>
            <a:rPr lang="en-US" sz="900" kern="1200" dirty="0"/>
            <a:t> </a:t>
          </a:r>
          <a:r>
            <a:rPr lang="en-US" sz="900" kern="1200" dirty="0" err="1"/>
            <a:t>dari</a:t>
          </a:r>
          <a:r>
            <a:rPr lang="en-US" sz="900" kern="1200" dirty="0"/>
            <a:t>: </a:t>
          </a:r>
          <a:r>
            <a:rPr lang="en-US" sz="900" kern="1200" dirty="0" err="1"/>
            <a:t>pemosisian</a:t>
          </a:r>
          <a:r>
            <a:rPr lang="en-US" sz="900" kern="1200" dirty="0"/>
            <a:t>, </a:t>
          </a:r>
          <a:r>
            <a:rPr lang="en-US" sz="900" kern="1200" dirty="0" err="1"/>
            <a:t>masalah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akar</a:t>
          </a:r>
          <a:r>
            <a:rPr lang="en-US" sz="900" kern="1200" dirty="0"/>
            <a:t> </a:t>
          </a:r>
          <a:r>
            <a:rPr lang="en-US" sz="900" kern="1200" dirty="0" err="1"/>
            <a:t>masalah</a:t>
          </a:r>
          <a:r>
            <a:rPr lang="en-US" sz="900" kern="1200" dirty="0"/>
            <a:t>, </a:t>
          </a:r>
          <a:r>
            <a:rPr lang="en-US" sz="900" kern="1200" dirty="0" err="1"/>
            <a:t>serta</a:t>
          </a:r>
          <a:r>
            <a:rPr lang="en-US" sz="900" kern="1200" dirty="0"/>
            <a:t> </a:t>
          </a:r>
          <a:r>
            <a:rPr lang="en-US" sz="900" kern="1200" dirty="0" err="1"/>
            <a:t>rencana</a:t>
          </a:r>
          <a:r>
            <a:rPr lang="en-US" sz="900" kern="1200" dirty="0"/>
            <a:t> </a:t>
          </a:r>
          <a:r>
            <a:rPr lang="en-US" sz="900" kern="1200" dirty="0" err="1"/>
            <a:t>perbaikan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pengembangan</a:t>
          </a:r>
          <a:r>
            <a:rPr lang="en-US" sz="900" kern="1200" dirty="0"/>
            <a:t> </a:t>
          </a:r>
          <a:r>
            <a:rPr lang="en-US" sz="900" kern="1200" dirty="0" err="1"/>
            <a:t>institusi</a:t>
          </a:r>
          <a:r>
            <a:rPr lang="en-US" sz="900" kern="1200" dirty="0"/>
            <a:t>.</a:t>
          </a:r>
        </a:p>
      </dsp:txBody>
      <dsp:txXfrm>
        <a:off x="0" y="5251132"/>
        <a:ext cx="6411729" cy="18216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5F453-F64D-43CF-93BF-7EB0427E952A}">
      <dsp:nvSpPr>
        <dsp:cNvPr id="0" name=""/>
        <dsp:cNvSpPr/>
      </dsp:nvSpPr>
      <dsp:spPr>
        <a:xfrm>
          <a:off x="0" y="36059"/>
          <a:ext cx="6411729" cy="26383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Latar</a:t>
          </a:r>
          <a:r>
            <a:rPr lang="en-US" sz="1100" b="1" kern="1200" dirty="0"/>
            <a:t> </a:t>
          </a:r>
          <a:r>
            <a:rPr lang="en-US" sz="1100" b="1" kern="1200" dirty="0" err="1"/>
            <a:t>Belakang</a:t>
          </a:r>
          <a:endParaRPr lang="en-US" sz="1100" kern="1200" dirty="0"/>
        </a:p>
      </dsp:txBody>
      <dsp:txXfrm>
        <a:off x="12879" y="48938"/>
        <a:ext cx="6385971" cy="238077"/>
      </dsp:txXfrm>
    </dsp:sp>
    <dsp:sp modelId="{9DC30CB3-5443-4E4F-8798-717384E476F7}">
      <dsp:nvSpPr>
        <dsp:cNvPr id="0" name=""/>
        <dsp:cNvSpPr/>
      </dsp:nvSpPr>
      <dsp:spPr>
        <a:xfrm>
          <a:off x="0" y="299894"/>
          <a:ext cx="6411729" cy="182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Mencakup</a:t>
          </a:r>
          <a:r>
            <a:rPr lang="en-US" sz="900" kern="1200" dirty="0"/>
            <a:t> </a:t>
          </a:r>
          <a:r>
            <a:rPr lang="en-US" sz="900" kern="1200" dirty="0" err="1"/>
            <a:t>latar</a:t>
          </a:r>
          <a:r>
            <a:rPr lang="en-US" sz="900" kern="1200" dirty="0"/>
            <a:t> </a:t>
          </a:r>
          <a:r>
            <a:rPr lang="en-US" sz="900" kern="1200" dirty="0" err="1"/>
            <a:t>belakang</a:t>
          </a:r>
          <a:r>
            <a:rPr lang="en-US" sz="900" kern="1200" dirty="0"/>
            <a:t>, </a:t>
          </a:r>
          <a:r>
            <a:rPr lang="en-US" sz="900" kern="1200" dirty="0" err="1"/>
            <a:t>tujuan</a:t>
          </a:r>
          <a:r>
            <a:rPr lang="en-US" sz="900" kern="1200" dirty="0"/>
            <a:t>,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rasional</a:t>
          </a:r>
          <a:r>
            <a:rPr lang="en-US" sz="900" kern="1200" dirty="0"/>
            <a:t> </a:t>
          </a:r>
          <a:r>
            <a:rPr lang="en-US" sz="900" kern="1200" dirty="0" err="1"/>
            <a:t>penetapan</a:t>
          </a:r>
          <a:r>
            <a:rPr lang="en-US" sz="900" kern="1200" dirty="0"/>
            <a:t> </a:t>
          </a:r>
          <a:r>
            <a:rPr lang="en-US" sz="900" kern="1200" dirty="0" err="1"/>
            <a:t>standar</a:t>
          </a:r>
          <a:r>
            <a:rPr lang="en-US" sz="900" kern="1200" dirty="0"/>
            <a:t> </a:t>
          </a:r>
          <a:r>
            <a:rPr lang="en-US" sz="900" kern="1200" dirty="0" err="1"/>
            <a:t>kemahasiswaan</a:t>
          </a:r>
          <a:r>
            <a:rPr lang="en-US" sz="900" kern="1200" dirty="0"/>
            <a:t> (</a:t>
          </a:r>
          <a:r>
            <a:rPr lang="en-US" sz="900" kern="1200" dirty="0" err="1"/>
            <a:t>sistem</a:t>
          </a:r>
          <a:r>
            <a:rPr lang="en-US" sz="900" kern="1200" dirty="0"/>
            <a:t> </a:t>
          </a:r>
          <a:r>
            <a:rPr lang="en-US" sz="900" kern="1200" dirty="0" err="1"/>
            <a:t>seleksi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layanan</a:t>
          </a:r>
          <a:r>
            <a:rPr lang="en-US" sz="900" kern="1200" dirty="0"/>
            <a:t> </a:t>
          </a:r>
          <a:r>
            <a:rPr lang="en-US" sz="900" kern="1200" dirty="0" err="1"/>
            <a:t>mahasiswa</a:t>
          </a:r>
          <a:r>
            <a:rPr lang="en-US" sz="900" kern="1200" dirty="0"/>
            <a:t>).</a:t>
          </a:r>
          <a:endParaRPr lang="en-US" sz="900" b="0" kern="1200" dirty="0">
            <a:latin typeface="+mn-lt"/>
          </a:endParaRPr>
        </a:p>
      </dsp:txBody>
      <dsp:txXfrm>
        <a:off x="0" y="299894"/>
        <a:ext cx="6411729" cy="182160"/>
      </dsp:txXfrm>
    </dsp:sp>
    <dsp:sp modelId="{BB10665E-3681-48AF-8D13-2B8A0C41A91D}">
      <dsp:nvSpPr>
        <dsp:cNvPr id="0" name=""/>
        <dsp:cNvSpPr/>
      </dsp:nvSpPr>
      <dsp:spPr>
        <a:xfrm>
          <a:off x="0" y="482054"/>
          <a:ext cx="6411729" cy="263835"/>
        </a:xfrm>
        <a:prstGeom prst="roundRect">
          <a:avLst/>
        </a:prstGeom>
        <a:solidFill>
          <a:schemeClr val="accent3">
            <a:hueOff val="338825"/>
            <a:satOff val="12500"/>
            <a:lumOff val="-183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Kebijakan</a:t>
          </a:r>
          <a:endParaRPr lang="en-US" sz="1100" kern="1200" dirty="0"/>
        </a:p>
      </dsp:txBody>
      <dsp:txXfrm>
        <a:off x="12879" y="494933"/>
        <a:ext cx="6385971" cy="238077"/>
      </dsp:txXfrm>
    </dsp:sp>
    <dsp:sp modelId="{B743F4D8-190D-4A42-998B-34D5037B107C}">
      <dsp:nvSpPr>
        <dsp:cNvPr id="0" name=""/>
        <dsp:cNvSpPr/>
      </dsp:nvSpPr>
      <dsp:spPr>
        <a:xfrm>
          <a:off x="0" y="745889"/>
          <a:ext cx="6411729" cy="4098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Dokumen</a:t>
          </a:r>
          <a:r>
            <a:rPr lang="en-US" sz="900" kern="1200" dirty="0"/>
            <a:t> formal </a:t>
          </a:r>
          <a:r>
            <a:rPr lang="en-US" sz="900" kern="1200" dirty="0" err="1"/>
            <a:t>kebijakan</a:t>
          </a:r>
          <a:r>
            <a:rPr lang="en-US" sz="900" kern="1200" dirty="0"/>
            <a:t> (</a:t>
          </a:r>
          <a:r>
            <a:rPr lang="en-US" sz="900" kern="1200" dirty="0" err="1"/>
            <a:t>sistem</a:t>
          </a:r>
          <a:r>
            <a:rPr lang="en-US" sz="900" kern="1200" dirty="0"/>
            <a:t> </a:t>
          </a:r>
          <a:r>
            <a:rPr lang="en-US" sz="900" kern="1200" dirty="0" err="1"/>
            <a:t>penerimaan</a:t>
          </a:r>
          <a:r>
            <a:rPr lang="en-US" sz="900" kern="1200" dirty="0"/>
            <a:t> </a:t>
          </a:r>
          <a:r>
            <a:rPr lang="en-US" sz="900" kern="1200" dirty="0" err="1"/>
            <a:t>mahasiswa</a:t>
          </a:r>
          <a:r>
            <a:rPr lang="en-US" sz="900" kern="1200" dirty="0"/>
            <a:t> </a:t>
          </a:r>
          <a:r>
            <a:rPr lang="en-US" sz="900" kern="1200" dirty="0" err="1"/>
            <a:t>baru</a:t>
          </a:r>
          <a:r>
            <a:rPr lang="en-US" sz="900" kern="1200" dirty="0"/>
            <a:t> )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layanan</a:t>
          </a:r>
          <a:r>
            <a:rPr lang="en-US" sz="900" kern="1200" dirty="0"/>
            <a:t> </a:t>
          </a:r>
          <a:r>
            <a:rPr lang="en-US" sz="900" kern="1200" dirty="0" err="1"/>
            <a:t>mahasiswa</a:t>
          </a:r>
          <a:r>
            <a:rPr lang="en-US" sz="900" kern="1200" dirty="0"/>
            <a:t> (</a:t>
          </a:r>
          <a:r>
            <a:rPr lang="en-US" sz="900" kern="1200" dirty="0" err="1"/>
            <a:t>bimbingan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konseling</a:t>
          </a:r>
          <a:r>
            <a:rPr lang="en-US" sz="900" kern="1200" dirty="0"/>
            <a:t>, </a:t>
          </a:r>
          <a:r>
            <a:rPr lang="en-US" sz="900" kern="1200" dirty="0" err="1"/>
            <a:t>pengembangan</a:t>
          </a:r>
          <a:r>
            <a:rPr lang="en-US" sz="900" kern="1200" dirty="0"/>
            <a:t> </a:t>
          </a:r>
          <a:r>
            <a:rPr lang="en-US" sz="900" kern="1200" dirty="0" err="1"/>
            <a:t>nalar</a:t>
          </a:r>
          <a:r>
            <a:rPr lang="en-US" sz="900" kern="1200" dirty="0"/>
            <a:t>, </a:t>
          </a:r>
          <a:r>
            <a:rPr lang="en-US" sz="900" kern="1200" dirty="0" err="1"/>
            <a:t>minat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bakat</a:t>
          </a:r>
          <a:r>
            <a:rPr lang="en-US" sz="900" kern="1200" dirty="0"/>
            <a:t>, </a:t>
          </a:r>
          <a:r>
            <a:rPr lang="en-US" sz="900" kern="1200" dirty="0" err="1"/>
            <a:t>pengembangan</a:t>
          </a:r>
          <a:r>
            <a:rPr lang="en-US" sz="900" kern="1200" dirty="0"/>
            <a:t> </a:t>
          </a:r>
          <a:r>
            <a:rPr lang="en-US" sz="900" i="1" kern="1200" dirty="0"/>
            <a:t>soft skills</a:t>
          </a:r>
          <a:r>
            <a:rPr lang="en-US" sz="900" kern="1200" dirty="0"/>
            <a:t>, </a:t>
          </a:r>
          <a:r>
            <a:rPr lang="en-US" sz="900" kern="1200" dirty="0" err="1"/>
            <a:t>layanan</a:t>
          </a:r>
          <a:r>
            <a:rPr lang="en-US" sz="900" kern="1200" dirty="0"/>
            <a:t> </a:t>
          </a:r>
          <a:r>
            <a:rPr lang="en-US" sz="900" kern="1200" dirty="0" err="1"/>
            <a:t>beasiswa</a:t>
          </a:r>
          <a:r>
            <a:rPr lang="en-US" sz="900" kern="1200" dirty="0"/>
            <a:t>, </a:t>
          </a:r>
          <a:r>
            <a:rPr lang="en-US" sz="900" kern="1200" dirty="0" err="1"/>
            <a:t>bimbingan</a:t>
          </a:r>
          <a:r>
            <a:rPr lang="en-US" sz="900" kern="1200" dirty="0"/>
            <a:t> </a:t>
          </a:r>
          <a:r>
            <a:rPr lang="en-US" sz="900" kern="1200" dirty="0" err="1"/>
            <a:t>karir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kewirausahaan</a:t>
          </a:r>
          <a:r>
            <a:rPr lang="en-US" sz="900" kern="1200" dirty="0"/>
            <a:t>,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layanan</a:t>
          </a:r>
          <a:r>
            <a:rPr lang="en-US" sz="900" kern="1200" dirty="0"/>
            <a:t> </a:t>
          </a:r>
          <a:r>
            <a:rPr lang="en-US" sz="900" kern="1200" dirty="0" err="1"/>
            <a:t>kesehatan</a:t>
          </a:r>
          <a:r>
            <a:rPr lang="en-US" sz="900" kern="1200" dirty="0"/>
            <a:t>).</a:t>
          </a:r>
        </a:p>
      </dsp:txBody>
      <dsp:txXfrm>
        <a:off x="0" y="745889"/>
        <a:ext cx="6411729" cy="409860"/>
      </dsp:txXfrm>
    </dsp:sp>
    <dsp:sp modelId="{0C6250E1-16C7-4468-9673-D02DD1169685}">
      <dsp:nvSpPr>
        <dsp:cNvPr id="0" name=""/>
        <dsp:cNvSpPr/>
      </dsp:nvSpPr>
      <dsp:spPr>
        <a:xfrm>
          <a:off x="0" y="1155749"/>
          <a:ext cx="6411729" cy="263835"/>
        </a:xfrm>
        <a:prstGeom prst="roundRect">
          <a:avLst/>
        </a:prstGeom>
        <a:solidFill>
          <a:schemeClr val="accent3">
            <a:hueOff val="677650"/>
            <a:satOff val="25000"/>
            <a:lumOff val="-36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 err="1"/>
            <a:t>Mekanisme</a:t>
          </a:r>
          <a:r>
            <a:rPr lang="en-US" sz="900" b="1" kern="1200" dirty="0"/>
            <a:t> </a:t>
          </a:r>
          <a:r>
            <a:rPr lang="en-US" sz="900" b="1" kern="1200" dirty="0" err="1"/>
            <a:t>Penetapan</a:t>
          </a:r>
          <a:r>
            <a:rPr lang="en-US" sz="900" b="1" kern="1200" dirty="0"/>
            <a:t> </a:t>
          </a:r>
          <a:r>
            <a:rPr lang="en-US" sz="900" b="1" kern="1200" dirty="0" err="1"/>
            <a:t>dan</a:t>
          </a:r>
          <a:r>
            <a:rPr lang="en-US" sz="900" b="1" kern="1200" dirty="0"/>
            <a:t> </a:t>
          </a:r>
          <a:r>
            <a:rPr lang="en-US" sz="900" b="1" kern="1200" dirty="0" err="1"/>
            <a:t>Strategi</a:t>
          </a:r>
          <a:r>
            <a:rPr lang="en-US" sz="900" b="1" kern="1200" dirty="0"/>
            <a:t> </a:t>
          </a:r>
          <a:r>
            <a:rPr lang="en-US" sz="900" b="1" kern="1200" dirty="0" err="1"/>
            <a:t>Pencapaian</a:t>
          </a:r>
          <a:r>
            <a:rPr lang="en-US" sz="900" b="1" kern="1200" dirty="0"/>
            <a:t> </a:t>
          </a:r>
          <a:r>
            <a:rPr lang="en-US" sz="900" b="1" kern="1200" dirty="0" err="1"/>
            <a:t>Standar</a:t>
          </a:r>
          <a:endParaRPr lang="en-US" sz="900" kern="1200" dirty="0"/>
        </a:p>
      </dsp:txBody>
      <dsp:txXfrm>
        <a:off x="12879" y="1168628"/>
        <a:ext cx="6385971" cy="238077"/>
      </dsp:txXfrm>
    </dsp:sp>
    <dsp:sp modelId="{7438BCAD-2F7D-41A1-8E95-AE8439AF2BF6}">
      <dsp:nvSpPr>
        <dsp:cNvPr id="0" name=""/>
        <dsp:cNvSpPr/>
      </dsp:nvSpPr>
      <dsp:spPr>
        <a:xfrm>
          <a:off x="0" y="1419584"/>
          <a:ext cx="6411729" cy="4326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Menjelaskan</a:t>
          </a:r>
          <a:r>
            <a:rPr lang="en-US" sz="900" b="1" kern="1200" dirty="0"/>
            <a:t> </a:t>
          </a:r>
          <a:r>
            <a:rPr lang="en-US" sz="900" kern="1200" dirty="0" err="1"/>
            <a:t>mekanisme</a:t>
          </a:r>
          <a:r>
            <a:rPr lang="en-US" sz="900" kern="1200" dirty="0"/>
            <a:t> </a:t>
          </a:r>
          <a:r>
            <a:rPr lang="en-US" sz="900" kern="1200" dirty="0" err="1"/>
            <a:t>penetapan</a:t>
          </a:r>
          <a:r>
            <a:rPr lang="en-US" sz="900" kern="1200" dirty="0"/>
            <a:t> </a:t>
          </a:r>
          <a:r>
            <a:rPr lang="en-US" sz="900" kern="1200" dirty="0" err="1"/>
            <a:t>standar</a:t>
          </a:r>
          <a:r>
            <a:rPr lang="en-US" sz="900" kern="1200" dirty="0"/>
            <a:t> PT </a:t>
          </a:r>
          <a:r>
            <a:rPr lang="en-US" sz="900" kern="1200" dirty="0" err="1"/>
            <a:t>terkait</a:t>
          </a:r>
          <a:r>
            <a:rPr lang="en-US" sz="900" kern="1200" dirty="0"/>
            <a:t> </a:t>
          </a:r>
          <a:r>
            <a:rPr lang="en-US" sz="900" kern="1200" dirty="0" err="1"/>
            <a:t>kemahasiswaan</a:t>
          </a:r>
          <a:r>
            <a:rPr lang="en-US" sz="900" kern="1200" dirty="0"/>
            <a:t> (</a:t>
          </a:r>
          <a:r>
            <a:rPr lang="en-US" sz="900" kern="1200" dirty="0" err="1"/>
            <a:t>sistem</a:t>
          </a:r>
          <a:r>
            <a:rPr lang="en-US" sz="900" kern="1200" dirty="0"/>
            <a:t> </a:t>
          </a:r>
          <a:r>
            <a:rPr lang="en-US" sz="900" kern="1200" dirty="0" err="1"/>
            <a:t>seleksi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layanan</a:t>
          </a:r>
          <a:r>
            <a:rPr lang="en-US" sz="900" kern="1200" dirty="0"/>
            <a:t> </a:t>
          </a:r>
          <a:r>
            <a:rPr lang="en-US" sz="900" kern="1200" dirty="0" err="1"/>
            <a:t>mahasiswa</a:t>
          </a:r>
          <a:r>
            <a:rPr lang="en-US" sz="900" kern="1200" dirty="0"/>
            <a:t>). 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Harus</a:t>
          </a:r>
          <a:r>
            <a:rPr lang="en-US" sz="900" kern="1200" dirty="0"/>
            <a:t> </a:t>
          </a:r>
          <a:r>
            <a:rPr lang="en-US" sz="900" kern="1200" dirty="0" err="1"/>
            <a:t>diuraikan</a:t>
          </a:r>
          <a:r>
            <a:rPr lang="en-US" sz="900" kern="1200" dirty="0"/>
            <a:t> </a:t>
          </a:r>
          <a:r>
            <a:rPr lang="en-US" sz="900" kern="1200" dirty="0" err="1"/>
            <a:t>sumber</a:t>
          </a:r>
          <a:r>
            <a:rPr lang="en-US" sz="900" kern="1200" dirty="0"/>
            <a:t> </a:t>
          </a:r>
          <a:r>
            <a:rPr lang="en-US" sz="900" kern="1200" dirty="0" err="1"/>
            <a:t>daya</a:t>
          </a:r>
          <a:r>
            <a:rPr lang="en-US" sz="900" kern="1200" dirty="0"/>
            <a:t> yang </a:t>
          </a:r>
          <a:r>
            <a:rPr lang="en-US" sz="900" kern="1200" dirty="0" err="1"/>
            <a:t>akan</a:t>
          </a:r>
          <a:r>
            <a:rPr lang="en-US" sz="900" kern="1200" dirty="0"/>
            <a:t> </a:t>
          </a:r>
          <a:r>
            <a:rPr lang="en-US" sz="900" kern="1200" dirty="0" err="1"/>
            <a:t>dialokasikan</a:t>
          </a:r>
          <a:r>
            <a:rPr lang="en-US" sz="900" kern="1200" dirty="0"/>
            <a:t> </a:t>
          </a:r>
          <a:r>
            <a:rPr lang="en-US" sz="900" kern="1200" dirty="0" err="1"/>
            <a:t>untuk</a:t>
          </a:r>
          <a:r>
            <a:rPr lang="en-US" sz="900" kern="1200" dirty="0"/>
            <a:t> </a:t>
          </a:r>
          <a:r>
            <a:rPr lang="en-US" sz="900" kern="1200" dirty="0" err="1"/>
            <a:t>mencapai</a:t>
          </a:r>
          <a:r>
            <a:rPr lang="en-US" sz="900" kern="1200" dirty="0"/>
            <a:t> </a:t>
          </a:r>
          <a:r>
            <a:rPr lang="en-US" sz="900" kern="1200" dirty="0" err="1"/>
            <a:t>standar</a:t>
          </a:r>
          <a:r>
            <a:rPr lang="en-US" sz="900" kern="1200" dirty="0"/>
            <a:t> yang </a:t>
          </a:r>
          <a:r>
            <a:rPr lang="en-US" sz="900" kern="1200" dirty="0" err="1"/>
            <a:t>telah</a:t>
          </a:r>
          <a:r>
            <a:rPr lang="en-US" sz="900" kern="1200" dirty="0"/>
            <a:t> </a:t>
          </a:r>
          <a:r>
            <a:rPr lang="en-US" sz="900" kern="1200" dirty="0" err="1"/>
            <a:t>ditetapkan</a:t>
          </a:r>
          <a:r>
            <a:rPr lang="en-US" sz="900" kern="1200" dirty="0"/>
            <a:t> </a:t>
          </a:r>
          <a:r>
            <a:rPr lang="en-US" sz="900" kern="1200" dirty="0" err="1"/>
            <a:t>serta</a:t>
          </a:r>
          <a:r>
            <a:rPr lang="en-US" sz="900" kern="1200" dirty="0"/>
            <a:t> </a:t>
          </a:r>
          <a:r>
            <a:rPr lang="en-US" sz="900" kern="1200" dirty="0" err="1"/>
            <a:t>mekanisme</a:t>
          </a:r>
          <a:r>
            <a:rPr lang="en-US" sz="900" kern="1200" dirty="0"/>
            <a:t> </a:t>
          </a:r>
          <a:r>
            <a:rPr lang="en-US" sz="900" kern="1200" dirty="0" err="1"/>
            <a:t>kontrol</a:t>
          </a:r>
          <a:r>
            <a:rPr lang="en-US" sz="900" kern="1200" dirty="0"/>
            <a:t> </a:t>
          </a:r>
          <a:r>
            <a:rPr lang="en-US" sz="900" kern="1200" dirty="0" err="1"/>
            <a:t>pencapaiannya</a:t>
          </a:r>
          <a:r>
            <a:rPr lang="en-US" sz="900" kern="1200" dirty="0"/>
            <a:t>.</a:t>
          </a:r>
        </a:p>
      </dsp:txBody>
      <dsp:txXfrm>
        <a:off x="0" y="1419584"/>
        <a:ext cx="6411729" cy="432630"/>
      </dsp:txXfrm>
    </dsp:sp>
    <dsp:sp modelId="{D6978E3E-6F50-4722-857B-924D7D7BF191}">
      <dsp:nvSpPr>
        <dsp:cNvPr id="0" name=""/>
        <dsp:cNvSpPr/>
      </dsp:nvSpPr>
      <dsp:spPr>
        <a:xfrm>
          <a:off x="0" y="1852214"/>
          <a:ext cx="6411729" cy="263835"/>
        </a:xfrm>
        <a:prstGeom prst="roundRect">
          <a:avLst/>
        </a:prstGeom>
        <a:solidFill>
          <a:schemeClr val="accent3">
            <a:hueOff val="1016475"/>
            <a:satOff val="37500"/>
            <a:lumOff val="-551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Indikator</a:t>
          </a:r>
          <a:r>
            <a:rPr lang="en-US" sz="1100" b="1" kern="1200" dirty="0"/>
            <a:t> </a:t>
          </a:r>
          <a:r>
            <a:rPr lang="en-US" sz="1100" b="1" kern="1200" dirty="0" err="1"/>
            <a:t>Kinerja</a:t>
          </a:r>
          <a:r>
            <a:rPr lang="en-US" sz="1100" b="1" kern="1200" dirty="0"/>
            <a:t> </a:t>
          </a:r>
          <a:r>
            <a:rPr lang="en-US" sz="1100" b="1" kern="1200" dirty="0" err="1"/>
            <a:t>Utama</a:t>
          </a:r>
          <a:endParaRPr lang="en-US" sz="1100" kern="1200" dirty="0"/>
        </a:p>
      </dsp:txBody>
      <dsp:txXfrm>
        <a:off x="12879" y="1865093"/>
        <a:ext cx="6385971" cy="238077"/>
      </dsp:txXfrm>
    </dsp:sp>
    <dsp:sp modelId="{F7AFCEDC-DACF-487F-B7ED-E0728F7D7B31}">
      <dsp:nvSpPr>
        <dsp:cNvPr id="0" name=""/>
        <dsp:cNvSpPr/>
      </dsp:nvSpPr>
      <dsp:spPr>
        <a:xfrm>
          <a:off x="0" y="2116049"/>
          <a:ext cx="6411729" cy="182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b="1" kern="1200" dirty="0" err="1"/>
            <a:t>Kualitas</a:t>
          </a:r>
          <a:r>
            <a:rPr lang="en-US" sz="900" b="1" kern="1200" dirty="0"/>
            <a:t> input </a:t>
          </a:r>
          <a:r>
            <a:rPr lang="en-US" sz="900" b="1" kern="1200" dirty="0" err="1"/>
            <a:t>mahasiswa</a:t>
          </a:r>
          <a:r>
            <a:rPr lang="en-US" sz="900" b="1" kern="1200" dirty="0"/>
            <a:t> </a:t>
          </a:r>
          <a:r>
            <a:rPr lang="en-US" sz="900" b="1" kern="1200" dirty="0" err="1"/>
            <a:t>dan</a:t>
          </a:r>
          <a:r>
            <a:rPr lang="en-US" sz="900" b="1" kern="1200" dirty="0"/>
            <a:t> </a:t>
          </a:r>
          <a:r>
            <a:rPr lang="en-US" sz="900" b="1" kern="1200" dirty="0" err="1"/>
            <a:t>Layanan</a:t>
          </a:r>
          <a:r>
            <a:rPr lang="en-US" sz="900" b="1" kern="1200" dirty="0"/>
            <a:t> </a:t>
          </a:r>
          <a:r>
            <a:rPr lang="en-US" sz="900" b="1" kern="1200" dirty="0" err="1"/>
            <a:t>kemahasiswaan</a:t>
          </a:r>
          <a:endParaRPr lang="en-US" sz="900" kern="1200" dirty="0"/>
        </a:p>
      </dsp:txBody>
      <dsp:txXfrm>
        <a:off x="0" y="2116049"/>
        <a:ext cx="6411729" cy="182160"/>
      </dsp:txXfrm>
    </dsp:sp>
    <dsp:sp modelId="{2DEDA631-A163-4BBA-9953-02E40868F95B}">
      <dsp:nvSpPr>
        <dsp:cNvPr id="0" name=""/>
        <dsp:cNvSpPr/>
      </dsp:nvSpPr>
      <dsp:spPr>
        <a:xfrm>
          <a:off x="0" y="2292099"/>
          <a:ext cx="6411729" cy="263835"/>
        </a:xfrm>
        <a:prstGeom prst="roundRect">
          <a:avLst/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Indikator</a:t>
          </a:r>
          <a:r>
            <a:rPr lang="en-US" sz="1100" b="1" kern="1200" dirty="0"/>
            <a:t> </a:t>
          </a:r>
          <a:r>
            <a:rPr lang="en-US" sz="1100" b="1" kern="1200" dirty="0" err="1"/>
            <a:t>Kinerja</a:t>
          </a:r>
          <a:r>
            <a:rPr lang="en-US" sz="1100" b="1" kern="1200" dirty="0"/>
            <a:t> </a:t>
          </a:r>
          <a:r>
            <a:rPr lang="en-US" sz="1100" b="1" kern="1200" dirty="0" err="1"/>
            <a:t>Tambahan</a:t>
          </a:r>
          <a:endParaRPr lang="en-US" sz="1100" kern="1200" dirty="0"/>
        </a:p>
      </dsp:txBody>
      <dsp:txXfrm>
        <a:off x="12879" y="2304978"/>
        <a:ext cx="6385971" cy="238077"/>
      </dsp:txXfrm>
    </dsp:sp>
    <dsp:sp modelId="{A730551C-AD14-47EA-8567-2FF41910E193}">
      <dsp:nvSpPr>
        <dsp:cNvPr id="0" name=""/>
        <dsp:cNvSpPr/>
      </dsp:nvSpPr>
      <dsp:spPr>
        <a:xfrm>
          <a:off x="0" y="2562044"/>
          <a:ext cx="6411729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Adalah</a:t>
          </a:r>
          <a:r>
            <a:rPr lang="en-US" sz="900" kern="1200" dirty="0"/>
            <a:t> </a:t>
          </a:r>
          <a:r>
            <a:rPr lang="en-US" sz="900" kern="1200" dirty="0" err="1"/>
            <a:t>indikator</a:t>
          </a:r>
          <a:r>
            <a:rPr lang="en-US" sz="900" kern="1200" dirty="0"/>
            <a:t> </a:t>
          </a:r>
          <a:r>
            <a:rPr lang="en-US" sz="900" kern="1200" dirty="0" err="1"/>
            <a:t>tatapamong</a:t>
          </a:r>
          <a:r>
            <a:rPr lang="en-US" sz="900" kern="1200" dirty="0"/>
            <a:t> lain yang </a:t>
          </a:r>
          <a:r>
            <a:rPr lang="en-US" sz="900" kern="1200" dirty="0" err="1"/>
            <a:t>ditetapkan</a:t>
          </a:r>
          <a:r>
            <a:rPr lang="en-US" sz="900" kern="1200" dirty="0"/>
            <a:t> </a:t>
          </a:r>
          <a:r>
            <a:rPr lang="en-US" sz="900" kern="1200" dirty="0" err="1"/>
            <a:t>oleh</a:t>
          </a:r>
          <a:r>
            <a:rPr lang="en-US" sz="900" kern="1200" dirty="0"/>
            <a:t> </a:t>
          </a:r>
          <a:r>
            <a:rPr lang="en-US" sz="900" kern="1200" dirty="0" err="1"/>
            <a:t>masing</a:t>
          </a:r>
          <a:r>
            <a:rPr lang="en-US" sz="900" kern="1200" dirty="0"/>
            <a:t> </a:t>
          </a:r>
          <a:r>
            <a:rPr lang="en-US" sz="900" kern="1200" dirty="0" err="1"/>
            <a:t>masing</a:t>
          </a:r>
          <a:r>
            <a:rPr lang="en-US" sz="900" kern="1200" dirty="0"/>
            <a:t> PT. Data IKT yang </a:t>
          </a:r>
          <a:r>
            <a:rPr lang="en-US" sz="900" kern="1200" dirty="0" err="1"/>
            <a:t>sahih</a:t>
          </a:r>
          <a:r>
            <a:rPr lang="en-US" sz="900" kern="1200" dirty="0"/>
            <a:t> </a:t>
          </a:r>
          <a:r>
            <a:rPr lang="en-US" sz="900" kern="1200" dirty="0" err="1"/>
            <a:t>harus</a:t>
          </a:r>
          <a:r>
            <a:rPr lang="en-US" sz="900" kern="1200" dirty="0"/>
            <a:t> </a:t>
          </a:r>
          <a:r>
            <a:rPr lang="en-US" sz="900" kern="1200" dirty="0" err="1"/>
            <a:t>diukur</a:t>
          </a:r>
          <a:r>
            <a:rPr lang="en-US" sz="900" kern="1200" dirty="0"/>
            <a:t>, </a:t>
          </a:r>
          <a:r>
            <a:rPr lang="en-US" sz="900" kern="1200" dirty="0" err="1"/>
            <a:t>dimonitor</a:t>
          </a:r>
          <a:r>
            <a:rPr lang="en-US" sz="900" kern="1200" dirty="0"/>
            <a:t>, </a:t>
          </a:r>
          <a:r>
            <a:rPr lang="en-US" sz="900" kern="1200" dirty="0" err="1"/>
            <a:t>dikaji</a:t>
          </a:r>
          <a:r>
            <a:rPr lang="en-US" sz="900" kern="1200" dirty="0"/>
            <a:t>,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dianalisis</a:t>
          </a:r>
          <a:r>
            <a:rPr lang="en-US" sz="900" kern="1200" dirty="0"/>
            <a:t> </a:t>
          </a:r>
          <a:r>
            <a:rPr lang="en-US" sz="900" kern="1200" dirty="0" err="1"/>
            <a:t>untuk</a:t>
          </a:r>
          <a:r>
            <a:rPr lang="en-US" sz="900" kern="1200" dirty="0"/>
            <a:t> </a:t>
          </a:r>
          <a:r>
            <a:rPr lang="en-US" sz="900" kern="1200" dirty="0" err="1"/>
            <a:t>perbaikan</a:t>
          </a:r>
          <a:r>
            <a:rPr lang="en-US" sz="900" kern="1200" dirty="0"/>
            <a:t> </a:t>
          </a:r>
          <a:r>
            <a:rPr lang="en-US" sz="900" kern="1200" dirty="0" err="1"/>
            <a:t>berkelanjutan</a:t>
          </a:r>
          <a:r>
            <a:rPr lang="en-US" sz="900" kern="1200" dirty="0"/>
            <a:t>.</a:t>
          </a:r>
        </a:p>
      </dsp:txBody>
      <dsp:txXfrm>
        <a:off x="0" y="2562044"/>
        <a:ext cx="6411729" cy="284625"/>
      </dsp:txXfrm>
    </dsp:sp>
    <dsp:sp modelId="{D2D630EE-C109-4E93-BA07-03321C5EAE52}">
      <dsp:nvSpPr>
        <dsp:cNvPr id="0" name=""/>
        <dsp:cNvSpPr/>
      </dsp:nvSpPr>
      <dsp:spPr>
        <a:xfrm>
          <a:off x="0" y="2846669"/>
          <a:ext cx="6411729" cy="263835"/>
        </a:xfrm>
        <a:prstGeom prst="roundRect">
          <a:avLst/>
        </a:prstGeom>
        <a:solidFill>
          <a:schemeClr val="accent3">
            <a:hueOff val="1694124"/>
            <a:satOff val="62500"/>
            <a:lumOff val="-919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Evaluasi</a:t>
          </a:r>
          <a:r>
            <a:rPr lang="en-US" sz="1100" b="1" kern="1200" dirty="0"/>
            <a:t> </a:t>
          </a:r>
          <a:r>
            <a:rPr lang="en-US" sz="1100" b="1" kern="1200" dirty="0" err="1"/>
            <a:t>Capaian</a:t>
          </a:r>
          <a:r>
            <a:rPr lang="en-US" sz="1100" b="1" kern="1200" dirty="0"/>
            <a:t> </a:t>
          </a:r>
          <a:r>
            <a:rPr lang="en-US" sz="1100" b="1" kern="1200" dirty="0" err="1"/>
            <a:t>Kinerja</a:t>
          </a:r>
          <a:endParaRPr lang="en-US" sz="1100" kern="1200" dirty="0"/>
        </a:p>
      </dsp:txBody>
      <dsp:txXfrm>
        <a:off x="12879" y="2859548"/>
        <a:ext cx="6385971" cy="238077"/>
      </dsp:txXfrm>
    </dsp:sp>
    <dsp:sp modelId="{23F3AF34-2715-49E5-9F52-529EF0CC3006}">
      <dsp:nvSpPr>
        <dsp:cNvPr id="0" name=""/>
        <dsp:cNvSpPr/>
      </dsp:nvSpPr>
      <dsp:spPr>
        <a:xfrm>
          <a:off x="0" y="3110504"/>
          <a:ext cx="6411729" cy="5350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Deskripsi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analisis</a:t>
          </a:r>
          <a:r>
            <a:rPr lang="en-US" sz="900" kern="1200" dirty="0"/>
            <a:t> </a:t>
          </a:r>
          <a:r>
            <a:rPr lang="en-US" sz="900" kern="1200" dirty="0" err="1"/>
            <a:t>keberhasilan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/</a:t>
          </a:r>
          <a:r>
            <a:rPr lang="en-US" sz="900" kern="1200" dirty="0" err="1"/>
            <a:t>atau</a:t>
          </a:r>
          <a:r>
            <a:rPr lang="en-US" sz="900" kern="1200" dirty="0"/>
            <a:t> </a:t>
          </a:r>
          <a:r>
            <a:rPr lang="en-US" sz="900" kern="1200" dirty="0" err="1"/>
            <a:t>ketidakberhasilan</a:t>
          </a:r>
          <a:r>
            <a:rPr lang="en-US" sz="900" kern="1200" dirty="0"/>
            <a:t> </a:t>
          </a:r>
          <a:r>
            <a:rPr lang="en-US" sz="900" kern="1200" dirty="0" err="1"/>
            <a:t>pencapaian</a:t>
          </a:r>
          <a:r>
            <a:rPr lang="en-US" sz="900" kern="1200" dirty="0"/>
            <a:t> </a:t>
          </a:r>
          <a:r>
            <a:rPr lang="en-US" sz="900" kern="1200" dirty="0" err="1"/>
            <a:t>standar</a:t>
          </a:r>
          <a:r>
            <a:rPr lang="en-US" sz="900" kern="1200" dirty="0"/>
            <a:t> yang </a:t>
          </a:r>
          <a:r>
            <a:rPr lang="en-US" sz="900" kern="1200" dirty="0" err="1"/>
            <a:t>telah</a:t>
          </a:r>
          <a:r>
            <a:rPr lang="en-US" sz="900" kern="1200" dirty="0"/>
            <a:t> </a:t>
          </a:r>
          <a:r>
            <a:rPr lang="en-US" sz="900" kern="1200" dirty="0" err="1"/>
            <a:t>ditetapkan</a:t>
          </a:r>
          <a:r>
            <a:rPr lang="en-US" sz="900" kern="1200" dirty="0"/>
            <a:t>. </a:t>
          </a:r>
          <a:r>
            <a:rPr lang="en-US" sz="900" kern="1200" dirty="0" err="1"/>
            <a:t>Capaian</a:t>
          </a:r>
          <a:r>
            <a:rPr lang="en-US" sz="900" kern="1200" dirty="0"/>
            <a:t> </a:t>
          </a:r>
          <a:r>
            <a:rPr lang="en-US" sz="900" kern="1200" dirty="0" err="1"/>
            <a:t>kinerja</a:t>
          </a:r>
          <a:r>
            <a:rPr lang="en-US" sz="900" kern="1200" dirty="0"/>
            <a:t> </a:t>
          </a:r>
          <a:r>
            <a:rPr lang="en-US" sz="900" kern="1200" dirty="0" err="1"/>
            <a:t>harus</a:t>
          </a:r>
          <a:r>
            <a:rPr lang="en-US" sz="900" kern="1200" dirty="0"/>
            <a:t> </a:t>
          </a:r>
          <a:r>
            <a:rPr lang="en-US" sz="900" kern="1200" dirty="0" err="1"/>
            <a:t>diukur</a:t>
          </a:r>
          <a:r>
            <a:rPr lang="en-US" sz="900" kern="1200" dirty="0"/>
            <a:t> </a:t>
          </a:r>
          <a:r>
            <a:rPr lang="en-US" sz="900" kern="1200" dirty="0" err="1"/>
            <a:t>dengan</a:t>
          </a:r>
          <a:r>
            <a:rPr lang="en-US" sz="900" kern="1200" dirty="0"/>
            <a:t> </a:t>
          </a:r>
          <a:r>
            <a:rPr lang="en-US" sz="900" kern="1200" dirty="0" err="1"/>
            <a:t>metoda</a:t>
          </a:r>
          <a:r>
            <a:rPr lang="en-US" sz="900" kern="1200" dirty="0"/>
            <a:t> yang </a:t>
          </a:r>
          <a:r>
            <a:rPr lang="en-US" sz="900" kern="1200" dirty="0" err="1"/>
            <a:t>tepat</a:t>
          </a:r>
          <a:r>
            <a:rPr lang="en-US" sz="900" kern="1200" dirty="0"/>
            <a:t>,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hasilnya</a:t>
          </a:r>
          <a:r>
            <a:rPr lang="en-US" sz="900" kern="1200" dirty="0"/>
            <a:t> </a:t>
          </a:r>
          <a:r>
            <a:rPr lang="en-US" sz="900" kern="1200" dirty="0" err="1"/>
            <a:t>dianalisis</a:t>
          </a:r>
          <a:r>
            <a:rPr lang="en-US" sz="900" kern="1200" dirty="0"/>
            <a:t> </a:t>
          </a:r>
          <a:r>
            <a:rPr lang="en-US" sz="900" kern="1200" dirty="0" err="1"/>
            <a:t>serta</a:t>
          </a:r>
          <a:r>
            <a:rPr lang="en-US" sz="900" kern="1200" dirty="0"/>
            <a:t> </a:t>
          </a:r>
          <a:r>
            <a:rPr lang="en-US" sz="900" kern="1200" dirty="0" err="1"/>
            <a:t>dievaluasi</a:t>
          </a:r>
          <a:r>
            <a:rPr lang="en-US" sz="900" kern="1200" dirty="0"/>
            <a:t>. </a:t>
          </a:r>
          <a:r>
            <a:rPr lang="en-US" sz="900" kern="1200" dirty="0" err="1"/>
            <a:t>Analisis</a:t>
          </a:r>
          <a:r>
            <a:rPr lang="en-US" sz="900" kern="1200" dirty="0"/>
            <a:t> </a:t>
          </a:r>
          <a:r>
            <a:rPr lang="en-US" sz="900" kern="1200" dirty="0" err="1"/>
            <a:t>terhadap</a:t>
          </a:r>
          <a:r>
            <a:rPr lang="en-US" sz="900" kern="1200" dirty="0"/>
            <a:t> </a:t>
          </a:r>
          <a:r>
            <a:rPr lang="en-US" sz="900" kern="1200" dirty="0" err="1"/>
            <a:t>capaian</a:t>
          </a:r>
          <a:r>
            <a:rPr lang="en-US" sz="900" kern="1200" dirty="0"/>
            <a:t> </a:t>
          </a:r>
          <a:r>
            <a:rPr lang="en-US" sz="900" kern="1200" dirty="0" err="1"/>
            <a:t>kinerja</a:t>
          </a:r>
          <a:r>
            <a:rPr lang="en-US" sz="900" kern="1200" dirty="0"/>
            <a:t> </a:t>
          </a:r>
          <a:r>
            <a:rPr lang="en-US" sz="900" kern="1200" dirty="0" err="1"/>
            <a:t>harus</a:t>
          </a:r>
          <a:r>
            <a:rPr lang="en-US" sz="900" kern="1200" dirty="0"/>
            <a:t> </a:t>
          </a:r>
          <a:r>
            <a:rPr lang="en-US" sz="900" kern="1200" dirty="0" err="1"/>
            <a:t>mencakup</a:t>
          </a:r>
          <a:r>
            <a:rPr lang="en-US" sz="900" kern="1200" dirty="0"/>
            <a:t> </a:t>
          </a:r>
          <a:r>
            <a:rPr lang="en-US" sz="900" kern="1200" dirty="0" err="1"/>
            <a:t>identifikasi</a:t>
          </a:r>
          <a:r>
            <a:rPr lang="en-US" sz="900" kern="1200" dirty="0"/>
            <a:t> </a:t>
          </a:r>
          <a:r>
            <a:rPr lang="en-US" sz="900" kern="1200" dirty="0" err="1"/>
            <a:t>akar</a:t>
          </a:r>
          <a:r>
            <a:rPr lang="en-US" sz="900" kern="1200" dirty="0"/>
            <a:t> </a:t>
          </a:r>
          <a:r>
            <a:rPr lang="en-US" sz="900" kern="1200" dirty="0" err="1"/>
            <a:t>masalah</a:t>
          </a:r>
          <a:r>
            <a:rPr lang="en-US" sz="900" kern="1200" dirty="0"/>
            <a:t>, </a:t>
          </a:r>
          <a:r>
            <a:rPr lang="en-US" sz="900" kern="1200" dirty="0" err="1"/>
            <a:t>faktor</a:t>
          </a:r>
          <a:r>
            <a:rPr lang="en-US" sz="900" kern="1200" dirty="0"/>
            <a:t> </a:t>
          </a:r>
          <a:r>
            <a:rPr lang="en-US" sz="900" kern="1200" dirty="0" err="1"/>
            <a:t>pendukung</a:t>
          </a:r>
          <a:r>
            <a:rPr lang="en-US" sz="900" kern="1200" dirty="0"/>
            <a:t> </a:t>
          </a:r>
          <a:r>
            <a:rPr lang="en-US" sz="900" kern="1200" dirty="0" err="1"/>
            <a:t>keberhasilan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faktor</a:t>
          </a:r>
          <a:r>
            <a:rPr lang="en-US" sz="900" kern="1200" dirty="0"/>
            <a:t> </a:t>
          </a:r>
          <a:r>
            <a:rPr lang="en-US" sz="900" kern="1200" dirty="0" err="1"/>
            <a:t>penghambat</a:t>
          </a:r>
          <a:r>
            <a:rPr lang="en-US" sz="900" kern="1200" dirty="0"/>
            <a:t> </a:t>
          </a:r>
          <a:r>
            <a:rPr lang="en-US" sz="900" kern="1200" dirty="0" err="1"/>
            <a:t>ketercapaian</a:t>
          </a:r>
          <a:r>
            <a:rPr lang="en-US" sz="900" kern="1200" dirty="0"/>
            <a:t> </a:t>
          </a:r>
          <a:r>
            <a:rPr lang="en-US" sz="900" kern="1200" dirty="0" err="1"/>
            <a:t>standar</a:t>
          </a:r>
          <a:r>
            <a:rPr lang="en-US" sz="900" kern="1200" dirty="0"/>
            <a:t>,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deskripsi</a:t>
          </a:r>
          <a:r>
            <a:rPr lang="en-US" sz="900" kern="1200" dirty="0"/>
            <a:t> </a:t>
          </a:r>
          <a:r>
            <a:rPr lang="en-US" sz="900" kern="1200" dirty="0" err="1"/>
            <a:t>singkat</a:t>
          </a:r>
          <a:r>
            <a:rPr lang="en-US" sz="900" kern="1200" dirty="0"/>
            <a:t> </a:t>
          </a:r>
          <a:r>
            <a:rPr lang="en-US" sz="900" kern="1200" dirty="0" err="1"/>
            <a:t>tindak</a:t>
          </a:r>
          <a:r>
            <a:rPr lang="en-US" sz="900" kern="1200" dirty="0"/>
            <a:t> </a:t>
          </a:r>
          <a:r>
            <a:rPr lang="en-US" sz="900" kern="1200" dirty="0" err="1"/>
            <a:t>lanjut</a:t>
          </a:r>
          <a:r>
            <a:rPr lang="en-US" sz="900" kern="1200" dirty="0"/>
            <a:t> yang </a:t>
          </a:r>
          <a:r>
            <a:rPr lang="en-US" sz="900" kern="1200" dirty="0" err="1"/>
            <a:t>akan</a:t>
          </a:r>
          <a:r>
            <a:rPr lang="en-US" sz="900" kern="1200" dirty="0"/>
            <a:t> </a:t>
          </a:r>
          <a:r>
            <a:rPr lang="en-US" sz="900" kern="1200" dirty="0" err="1"/>
            <a:t>dilakukan</a:t>
          </a:r>
          <a:r>
            <a:rPr lang="en-US" sz="900" kern="1200" dirty="0"/>
            <a:t> </a:t>
          </a:r>
          <a:r>
            <a:rPr lang="en-US" sz="900" kern="1200" dirty="0" err="1"/>
            <a:t>institusi</a:t>
          </a:r>
          <a:r>
            <a:rPr lang="en-US" sz="900" kern="1200" dirty="0"/>
            <a:t>.</a:t>
          </a:r>
        </a:p>
      </dsp:txBody>
      <dsp:txXfrm>
        <a:off x="0" y="3110504"/>
        <a:ext cx="6411729" cy="535095"/>
      </dsp:txXfrm>
    </dsp:sp>
    <dsp:sp modelId="{2B77AAD6-6F7A-4184-95FE-A99485CDABC4}">
      <dsp:nvSpPr>
        <dsp:cNvPr id="0" name=""/>
        <dsp:cNvSpPr/>
      </dsp:nvSpPr>
      <dsp:spPr>
        <a:xfrm>
          <a:off x="0" y="3645600"/>
          <a:ext cx="6411729" cy="263835"/>
        </a:xfrm>
        <a:prstGeom prst="roundRect">
          <a:avLst/>
        </a:prstGeom>
        <a:solidFill>
          <a:schemeClr val="accent3">
            <a:hueOff val="2032949"/>
            <a:satOff val="75000"/>
            <a:lumOff val="-1102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Penjaminan</a:t>
          </a:r>
          <a:r>
            <a:rPr lang="en-US" sz="1100" b="1" kern="1200" dirty="0"/>
            <a:t> </a:t>
          </a:r>
          <a:r>
            <a:rPr lang="en-US" sz="1100" b="1" kern="1200" dirty="0" err="1"/>
            <a:t>Mutu</a:t>
          </a:r>
          <a:r>
            <a:rPr lang="en-US" sz="1100" b="1" kern="1200" dirty="0"/>
            <a:t> </a:t>
          </a:r>
          <a:r>
            <a:rPr lang="en-US" sz="1100" b="1" kern="1200" dirty="0" err="1"/>
            <a:t>Mahasiswa</a:t>
          </a:r>
          <a:endParaRPr lang="en-US" sz="1100" kern="1200" dirty="0"/>
        </a:p>
      </dsp:txBody>
      <dsp:txXfrm>
        <a:off x="12879" y="3658479"/>
        <a:ext cx="6385971" cy="238077"/>
      </dsp:txXfrm>
    </dsp:sp>
    <dsp:sp modelId="{12D3B0C4-5A49-402C-A73C-31D49B9D651D}">
      <dsp:nvSpPr>
        <dsp:cNvPr id="0" name=""/>
        <dsp:cNvSpPr/>
      </dsp:nvSpPr>
      <dsp:spPr>
        <a:xfrm>
          <a:off x="0" y="3909435"/>
          <a:ext cx="6411729" cy="284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Deskripsi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bukti</a:t>
          </a:r>
          <a:r>
            <a:rPr lang="en-US" sz="900" kern="1200" dirty="0"/>
            <a:t> yang </a:t>
          </a:r>
          <a:r>
            <a:rPr lang="en-US" sz="900" kern="1200" dirty="0" err="1"/>
            <a:t>sahih</a:t>
          </a:r>
          <a:r>
            <a:rPr lang="en-US" sz="900" kern="1200" dirty="0"/>
            <a:t> </a:t>
          </a:r>
          <a:r>
            <a:rPr lang="en-US" sz="900" kern="1200" dirty="0" err="1"/>
            <a:t>sistem</a:t>
          </a:r>
          <a:r>
            <a:rPr lang="en-US" sz="900" kern="1200" dirty="0"/>
            <a:t> </a:t>
          </a:r>
          <a:r>
            <a:rPr lang="en-US" sz="900" kern="1200" dirty="0" err="1"/>
            <a:t>penjaminan</a:t>
          </a:r>
          <a:r>
            <a:rPr lang="en-US" sz="900" kern="1200" dirty="0"/>
            <a:t> </a:t>
          </a:r>
          <a:r>
            <a:rPr lang="en-US" sz="900" kern="1200" dirty="0" err="1"/>
            <a:t>mutu</a:t>
          </a:r>
          <a:r>
            <a:rPr lang="en-US" sz="900" kern="1200" dirty="0"/>
            <a:t> </a:t>
          </a:r>
          <a:r>
            <a:rPr lang="en-US" sz="900" kern="1200" dirty="0" err="1"/>
            <a:t>mahasiswa</a:t>
          </a:r>
          <a:r>
            <a:rPr lang="en-US" sz="900" kern="1200" dirty="0"/>
            <a:t> yang </a:t>
          </a:r>
          <a:r>
            <a:rPr lang="en-US" sz="900" kern="1200" dirty="0" err="1"/>
            <a:t>ditetapkan</a:t>
          </a:r>
          <a:r>
            <a:rPr lang="en-US" sz="900" kern="1200" dirty="0"/>
            <a:t>, </a:t>
          </a:r>
          <a:r>
            <a:rPr lang="en-US" sz="900" kern="1200" dirty="0" err="1"/>
            <a:t>dilaksanakan</a:t>
          </a:r>
          <a:r>
            <a:rPr lang="en-US" sz="900" kern="1200" dirty="0"/>
            <a:t>, </a:t>
          </a:r>
          <a:r>
            <a:rPr lang="en-US" sz="900" kern="1200" dirty="0" err="1"/>
            <a:t>hasilnya</a:t>
          </a:r>
          <a:r>
            <a:rPr lang="en-US" sz="900" kern="1200" dirty="0"/>
            <a:t> </a:t>
          </a:r>
          <a:r>
            <a:rPr lang="en-US" sz="900" kern="1200" dirty="0" err="1"/>
            <a:t>dievaluasi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dikendalikan</a:t>
          </a:r>
          <a:r>
            <a:rPr lang="en-US" sz="900" kern="1200" dirty="0"/>
            <a:t> </a:t>
          </a:r>
          <a:r>
            <a:rPr lang="en-US" sz="900" kern="1200" dirty="0" err="1"/>
            <a:t>serta</a:t>
          </a:r>
          <a:r>
            <a:rPr lang="en-US" sz="900" kern="1200" dirty="0"/>
            <a:t> </a:t>
          </a:r>
          <a:r>
            <a:rPr lang="en-US" sz="900" kern="1200" dirty="0" err="1"/>
            <a:t>dilakukan</a:t>
          </a:r>
          <a:r>
            <a:rPr lang="en-US" sz="900" kern="1200" dirty="0"/>
            <a:t> </a:t>
          </a:r>
          <a:r>
            <a:rPr lang="en-US" sz="900" kern="1200" dirty="0" err="1"/>
            <a:t>upaya</a:t>
          </a:r>
          <a:r>
            <a:rPr lang="en-US" sz="900" kern="1200" dirty="0"/>
            <a:t> </a:t>
          </a:r>
          <a:r>
            <a:rPr lang="en-US" sz="900" kern="1200" dirty="0" err="1"/>
            <a:t>peningkatan</a:t>
          </a:r>
          <a:r>
            <a:rPr lang="en-US" sz="900" kern="1200" dirty="0"/>
            <a:t> </a:t>
          </a:r>
          <a:r>
            <a:rPr lang="en-US" sz="900" kern="1200" dirty="0" err="1"/>
            <a:t>sesuai</a:t>
          </a:r>
          <a:r>
            <a:rPr lang="en-US" sz="900" kern="1200" dirty="0"/>
            <a:t> </a:t>
          </a:r>
          <a:r>
            <a:rPr lang="en-US" sz="900" kern="1200" dirty="0" err="1"/>
            <a:t>dengan</a:t>
          </a:r>
          <a:r>
            <a:rPr lang="en-US" sz="900" kern="1200" dirty="0"/>
            <a:t> </a:t>
          </a:r>
          <a:r>
            <a:rPr lang="en-US" sz="900" kern="1200" dirty="0" err="1"/>
            <a:t>siklus</a:t>
          </a:r>
          <a:r>
            <a:rPr lang="en-US" sz="900" kern="1200" dirty="0"/>
            <a:t> PPEPP.</a:t>
          </a:r>
        </a:p>
      </dsp:txBody>
      <dsp:txXfrm>
        <a:off x="0" y="3909435"/>
        <a:ext cx="6411729" cy="284625"/>
      </dsp:txXfrm>
    </dsp:sp>
    <dsp:sp modelId="{3A0457DA-DDB8-4110-925B-CFA3955C25B0}">
      <dsp:nvSpPr>
        <dsp:cNvPr id="0" name=""/>
        <dsp:cNvSpPr/>
      </dsp:nvSpPr>
      <dsp:spPr>
        <a:xfrm>
          <a:off x="0" y="4194060"/>
          <a:ext cx="6411729" cy="263835"/>
        </a:xfrm>
        <a:prstGeom prst="roundRect">
          <a:avLst/>
        </a:prstGeom>
        <a:solidFill>
          <a:schemeClr val="accent3">
            <a:hueOff val="2371774"/>
            <a:satOff val="87500"/>
            <a:lumOff val="-1286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Kepuasan</a:t>
          </a:r>
          <a:r>
            <a:rPr lang="en-US" sz="1100" b="1" kern="1200" dirty="0"/>
            <a:t> </a:t>
          </a:r>
          <a:r>
            <a:rPr lang="en-US" sz="1100" b="1" kern="1200" dirty="0" err="1"/>
            <a:t>Pengguna</a:t>
          </a:r>
          <a:endParaRPr lang="en-US" sz="1100" kern="1200" dirty="0"/>
        </a:p>
      </dsp:txBody>
      <dsp:txXfrm>
        <a:off x="12879" y="4206939"/>
        <a:ext cx="6385971" cy="238077"/>
      </dsp:txXfrm>
    </dsp:sp>
    <dsp:sp modelId="{5B4B98BC-F355-4510-8CCF-F032AE7AC684}">
      <dsp:nvSpPr>
        <dsp:cNvPr id="0" name=""/>
        <dsp:cNvSpPr/>
      </dsp:nvSpPr>
      <dsp:spPr>
        <a:xfrm>
          <a:off x="0" y="4457895"/>
          <a:ext cx="6411729" cy="569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Sistem</a:t>
          </a:r>
          <a:r>
            <a:rPr lang="en-US" sz="900" kern="1200" dirty="0"/>
            <a:t> </a:t>
          </a:r>
          <a:r>
            <a:rPr lang="en-US" sz="900" kern="1200" dirty="0" err="1"/>
            <a:t>untuk</a:t>
          </a:r>
          <a:r>
            <a:rPr lang="en-US" sz="900" kern="1200" dirty="0"/>
            <a:t> </a:t>
          </a:r>
          <a:r>
            <a:rPr lang="en-US" sz="900" kern="1200" dirty="0" err="1"/>
            <a:t>mengukur</a:t>
          </a:r>
          <a:r>
            <a:rPr lang="en-US" sz="900" kern="1200" dirty="0"/>
            <a:t> </a:t>
          </a:r>
          <a:r>
            <a:rPr lang="en-US" sz="900" kern="1200" dirty="0" err="1"/>
            <a:t>kepuasan</a:t>
          </a:r>
          <a:r>
            <a:rPr lang="en-US" sz="900" kern="1200" dirty="0"/>
            <a:t> </a:t>
          </a:r>
          <a:r>
            <a:rPr lang="en-US" sz="900" kern="1200" dirty="0" err="1"/>
            <a:t>mahasiswa</a:t>
          </a:r>
          <a:r>
            <a:rPr lang="en-US" sz="900" kern="1200" dirty="0"/>
            <a:t> </a:t>
          </a:r>
          <a:r>
            <a:rPr lang="en-US" sz="900" kern="1200" dirty="0" err="1"/>
            <a:t>termasuk</a:t>
          </a:r>
          <a:r>
            <a:rPr lang="en-US" sz="900" kern="1200" dirty="0"/>
            <a:t> </a:t>
          </a:r>
          <a:r>
            <a:rPr lang="en-US" sz="900" kern="1200" dirty="0" err="1"/>
            <a:t>kejelasan</a:t>
          </a:r>
          <a:r>
            <a:rPr lang="en-US" sz="900" kern="1200" dirty="0"/>
            <a:t> </a:t>
          </a:r>
          <a:r>
            <a:rPr lang="en-US" sz="900" kern="1200" dirty="0" err="1"/>
            <a:t>instrumen</a:t>
          </a:r>
          <a:r>
            <a:rPr lang="en-US" sz="900" kern="1200" dirty="0"/>
            <a:t> yang </a:t>
          </a:r>
          <a:r>
            <a:rPr lang="en-US" sz="900" kern="1200" dirty="0" err="1"/>
            <a:t>digunakan</a:t>
          </a:r>
          <a:r>
            <a:rPr lang="en-US" sz="900" kern="1200" dirty="0"/>
            <a:t>, </a:t>
          </a:r>
          <a:r>
            <a:rPr lang="en-US" sz="900" kern="1200" dirty="0" err="1"/>
            <a:t>pelaksanaan</a:t>
          </a:r>
          <a:r>
            <a:rPr lang="en-US" sz="900" kern="1200" dirty="0"/>
            <a:t>, </a:t>
          </a:r>
          <a:r>
            <a:rPr lang="en-US" sz="900" kern="1200" dirty="0" err="1"/>
            <a:t>perekaman</a:t>
          </a:r>
          <a:r>
            <a:rPr lang="en-US" sz="900" kern="1200" dirty="0"/>
            <a:t>,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analisis</a:t>
          </a:r>
          <a:r>
            <a:rPr lang="en-US" sz="900" kern="1200" dirty="0"/>
            <a:t> </a:t>
          </a:r>
          <a:r>
            <a:rPr lang="en-US" sz="900" kern="1200" dirty="0" err="1"/>
            <a:t>datanya</a:t>
          </a:r>
          <a:r>
            <a:rPr lang="en-US" sz="900" kern="1200" dirty="0"/>
            <a:t>.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Ketersediaan</a:t>
          </a:r>
          <a:r>
            <a:rPr lang="en-US" sz="900" kern="1200" dirty="0"/>
            <a:t> </a:t>
          </a:r>
          <a:r>
            <a:rPr lang="en-US" sz="900" kern="1200" dirty="0" err="1"/>
            <a:t>bukti</a:t>
          </a:r>
          <a:r>
            <a:rPr lang="en-US" sz="900" kern="1200" dirty="0"/>
            <a:t> yang </a:t>
          </a:r>
          <a:r>
            <a:rPr lang="en-US" sz="900" kern="1200" dirty="0" err="1"/>
            <a:t>sahih</a:t>
          </a:r>
          <a:r>
            <a:rPr lang="en-US" sz="900" kern="1200" dirty="0"/>
            <a:t> </a:t>
          </a:r>
          <a:r>
            <a:rPr lang="en-US" sz="900" kern="1200" dirty="0" err="1"/>
            <a:t>tentang</a:t>
          </a:r>
          <a:r>
            <a:rPr lang="en-US" sz="900" kern="1200" dirty="0"/>
            <a:t> </a:t>
          </a:r>
          <a:r>
            <a:rPr lang="en-US" sz="900" kern="1200" dirty="0" err="1"/>
            <a:t>hasil</a:t>
          </a:r>
          <a:r>
            <a:rPr lang="en-US" sz="900" kern="1200" dirty="0"/>
            <a:t> </a:t>
          </a:r>
          <a:r>
            <a:rPr lang="en-US" sz="900" kern="1200" dirty="0" err="1"/>
            <a:t>pengukuran</a:t>
          </a:r>
          <a:r>
            <a:rPr lang="en-US" sz="900" kern="1200" dirty="0"/>
            <a:t> </a:t>
          </a:r>
          <a:r>
            <a:rPr lang="en-US" sz="900" kern="1200" dirty="0" err="1"/>
            <a:t>kepuasan</a:t>
          </a:r>
          <a:r>
            <a:rPr lang="en-US" sz="900" kern="1200" dirty="0"/>
            <a:t> </a:t>
          </a:r>
          <a:r>
            <a:rPr lang="en-US" sz="900" kern="1200" dirty="0" err="1"/>
            <a:t>pengguna</a:t>
          </a:r>
          <a:r>
            <a:rPr lang="en-US" sz="900" kern="1200" dirty="0"/>
            <a:t> yang </a:t>
          </a:r>
          <a:r>
            <a:rPr lang="en-US" sz="900" kern="1200" dirty="0" err="1"/>
            <a:t>dilaksanakan</a:t>
          </a:r>
          <a:r>
            <a:rPr lang="en-US" sz="900" kern="1200" dirty="0"/>
            <a:t> </a:t>
          </a:r>
          <a:r>
            <a:rPr lang="en-US" sz="900" kern="1200" dirty="0" err="1"/>
            <a:t>secara</a:t>
          </a:r>
          <a:r>
            <a:rPr lang="en-US" sz="900" kern="1200" dirty="0"/>
            <a:t> </a:t>
          </a:r>
          <a:r>
            <a:rPr lang="en-US" sz="900" kern="1200" dirty="0" err="1"/>
            <a:t>konsisten</a:t>
          </a:r>
          <a:r>
            <a:rPr lang="en-US" sz="900" kern="1200" dirty="0"/>
            <a:t>,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ditindaklanjuti</a:t>
          </a:r>
          <a:r>
            <a:rPr lang="en-US" sz="900" kern="1200" dirty="0"/>
            <a:t> </a:t>
          </a:r>
          <a:r>
            <a:rPr lang="en-US" sz="900" kern="1200" dirty="0" err="1"/>
            <a:t>secara</a:t>
          </a:r>
          <a:r>
            <a:rPr lang="en-US" sz="900" kern="1200" dirty="0"/>
            <a:t> </a:t>
          </a:r>
          <a:r>
            <a:rPr lang="en-US" sz="900" kern="1200" dirty="0" err="1"/>
            <a:t>berkala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tersistem</a:t>
          </a:r>
          <a:r>
            <a:rPr lang="en-US" sz="900" kern="1200" dirty="0"/>
            <a:t>.</a:t>
          </a:r>
        </a:p>
      </dsp:txBody>
      <dsp:txXfrm>
        <a:off x="0" y="4457895"/>
        <a:ext cx="6411729" cy="569250"/>
      </dsp:txXfrm>
    </dsp:sp>
    <dsp:sp modelId="{EC187767-1E1E-44F1-B655-FC6822E2F3C7}">
      <dsp:nvSpPr>
        <dsp:cNvPr id="0" name=""/>
        <dsp:cNvSpPr/>
      </dsp:nvSpPr>
      <dsp:spPr>
        <a:xfrm>
          <a:off x="0" y="5027145"/>
          <a:ext cx="6411729" cy="263835"/>
        </a:xfrm>
        <a:prstGeom prst="roundRect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Kesimpulan</a:t>
          </a:r>
          <a:r>
            <a:rPr lang="en-US" sz="1100" b="1" kern="1200" dirty="0"/>
            <a:t> </a:t>
          </a:r>
          <a:r>
            <a:rPr lang="en-US" sz="1100" b="1" kern="1200" dirty="0" err="1"/>
            <a:t>hasil</a:t>
          </a:r>
          <a:r>
            <a:rPr lang="en-US" sz="1100" b="1" kern="1200" dirty="0"/>
            <a:t> </a:t>
          </a:r>
          <a:r>
            <a:rPr lang="en-US" sz="1100" b="1" kern="1200" dirty="0" err="1"/>
            <a:t>evaluasi</a:t>
          </a:r>
          <a:r>
            <a:rPr lang="en-US" sz="1100" b="1" kern="1200" dirty="0"/>
            <a:t> </a:t>
          </a:r>
          <a:r>
            <a:rPr lang="en-US" sz="1100" b="1" kern="1200" dirty="0" err="1"/>
            <a:t>ketercapaian</a:t>
          </a:r>
          <a:r>
            <a:rPr lang="en-US" sz="1100" b="1" kern="1200" dirty="0"/>
            <a:t> </a:t>
          </a:r>
          <a:r>
            <a:rPr lang="en-US" sz="1100" b="1" kern="1200" dirty="0" err="1"/>
            <a:t>standar</a:t>
          </a:r>
          <a:r>
            <a:rPr lang="en-US" sz="1100" b="1" kern="1200" dirty="0"/>
            <a:t> </a:t>
          </a:r>
          <a:r>
            <a:rPr lang="en-US" sz="1100" b="1" kern="1200" dirty="0" err="1"/>
            <a:t>kemahasiswaan</a:t>
          </a:r>
          <a:r>
            <a:rPr lang="en-US" sz="1100" b="1" kern="1200" dirty="0"/>
            <a:t> </a:t>
          </a:r>
          <a:r>
            <a:rPr lang="en-US" sz="1100" b="1" kern="1200" dirty="0" err="1"/>
            <a:t>serta</a:t>
          </a:r>
          <a:r>
            <a:rPr lang="en-US" sz="1100" b="1" kern="1200" dirty="0"/>
            <a:t> </a:t>
          </a:r>
          <a:r>
            <a:rPr lang="en-US" sz="1100" b="1" kern="1200" dirty="0" err="1"/>
            <a:t>tindak</a:t>
          </a:r>
          <a:r>
            <a:rPr lang="en-US" sz="1100" b="1" kern="1200" dirty="0"/>
            <a:t> </a:t>
          </a:r>
          <a:r>
            <a:rPr lang="en-US" sz="1100" b="1" kern="1200" dirty="0" err="1"/>
            <a:t>lanjut</a:t>
          </a:r>
          <a:endParaRPr lang="en-US" sz="1100" kern="1200" dirty="0"/>
        </a:p>
      </dsp:txBody>
      <dsp:txXfrm>
        <a:off x="12879" y="5040024"/>
        <a:ext cx="6385971" cy="238077"/>
      </dsp:txXfrm>
    </dsp:sp>
    <dsp:sp modelId="{C70DD2C8-ECB3-4C03-9359-C9B55E68D106}">
      <dsp:nvSpPr>
        <dsp:cNvPr id="0" name=""/>
        <dsp:cNvSpPr/>
      </dsp:nvSpPr>
      <dsp:spPr>
        <a:xfrm>
          <a:off x="0" y="5290980"/>
          <a:ext cx="6411729" cy="182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572" tIns="13970" rIns="78232" bIns="1397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900" kern="1200" dirty="0" err="1"/>
            <a:t>Ringkasan</a:t>
          </a:r>
          <a:r>
            <a:rPr lang="en-US" sz="900" kern="1200" dirty="0"/>
            <a:t> </a:t>
          </a:r>
          <a:r>
            <a:rPr lang="en-US" sz="900" kern="1200" dirty="0" err="1"/>
            <a:t>dari</a:t>
          </a:r>
          <a:r>
            <a:rPr lang="en-US" sz="900" kern="1200" dirty="0"/>
            <a:t>: </a:t>
          </a:r>
          <a:r>
            <a:rPr lang="en-US" sz="900" kern="1200" dirty="0" err="1"/>
            <a:t>pemosisian</a:t>
          </a:r>
          <a:r>
            <a:rPr lang="en-US" sz="900" kern="1200" dirty="0"/>
            <a:t>, </a:t>
          </a:r>
          <a:r>
            <a:rPr lang="en-US" sz="900" kern="1200" dirty="0" err="1"/>
            <a:t>masalah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akar</a:t>
          </a:r>
          <a:r>
            <a:rPr lang="en-US" sz="900" kern="1200" dirty="0"/>
            <a:t> </a:t>
          </a:r>
          <a:r>
            <a:rPr lang="en-US" sz="900" kern="1200" dirty="0" err="1"/>
            <a:t>masalah</a:t>
          </a:r>
          <a:r>
            <a:rPr lang="en-US" sz="900" kern="1200" dirty="0"/>
            <a:t>, </a:t>
          </a:r>
          <a:r>
            <a:rPr lang="en-US" sz="900" kern="1200" dirty="0" err="1"/>
            <a:t>serta</a:t>
          </a:r>
          <a:r>
            <a:rPr lang="en-US" sz="900" kern="1200" dirty="0"/>
            <a:t> </a:t>
          </a:r>
          <a:r>
            <a:rPr lang="en-US" sz="900" kern="1200" dirty="0" err="1"/>
            <a:t>rencana</a:t>
          </a:r>
          <a:r>
            <a:rPr lang="en-US" sz="900" kern="1200" dirty="0"/>
            <a:t> </a:t>
          </a:r>
          <a:r>
            <a:rPr lang="en-US" sz="900" kern="1200" dirty="0" err="1"/>
            <a:t>perbaikan</a:t>
          </a:r>
          <a:r>
            <a:rPr lang="en-US" sz="900" kern="1200" dirty="0"/>
            <a:t> </a:t>
          </a:r>
          <a:r>
            <a:rPr lang="en-US" sz="900" kern="1200" dirty="0" err="1"/>
            <a:t>dan</a:t>
          </a:r>
          <a:r>
            <a:rPr lang="en-US" sz="900" kern="1200" dirty="0"/>
            <a:t> </a:t>
          </a:r>
          <a:r>
            <a:rPr lang="en-US" sz="900" kern="1200" dirty="0" err="1"/>
            <a:t>pengembangan</a:t>
          </a:r>
          <a:r>
            <a:rPr lang="en-US" sz="900" kern="1200" dirty="0"/>
            <a:t> </a:t>
          </a:r>
          <a:r>
            <a:rPr lang="en-US" sz="900" kern="1200" dirty="0" err="1"/>
            <a:t>institusi</a:t>
          </a:r>
          <a:r>
            <a:rPr lang="en-US" sz="900" kern="1200" dirty="0"/>
            <a:t>.</a:t>
          </a:r>
        </a:p>
      </dsp:txBody>
      <dsp:txXfrm>
        <a:off x="0" y="5290980"/>
        <a:ext cx="6411729" cy="1821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C4F26-A48E-4287-8ECC-2A29AE598798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EC237-F580-41FF-9286-291D2ABE0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259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C4F26-A48E-4287-8ECC-2A29AE598798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EC237-F580-41FF-9286-291D2ABE0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448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C4F26-A48E-4287-8ECC-2A29AE598798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EC237-F580-41FF-9286-291D2ABE0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457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C4F26-A48E-4287-8ECC-2A29AE598798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EC237-F580-41FF-9286-291D2ABE0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353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C4F26-A48E-4287-8ECC-2A29AE598798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EC237-F580-41FF-9286-291D2ABE0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620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C4F26-A48E-4287-8ECC-2A29AE598798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EC237-F580-41FF-9286-291D2ABE0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077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C4F26-A48E-4287-8ECC-2A29AE598798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EC237-F580-41FF-9286-291D2ABE0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623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C4F26-A48E-4287-8ECC-2A29AE598798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EC237-F580-41FF-9286-291D2ABE0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62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C4F26-A48E-4287-8ECC-2A29AE598798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EC237-F580-41FF-9286-291D2ABE0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125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C4F26-A48E-4287-8ECC-2A29AE598798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EC237-F580-41FF-9286-291D2ABE0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203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C4F26-A48E-4287-8ECC-2A29AE598798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EC237-F580-41FF-9286-291D2ABE0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76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CC4F26-A48E-4287-8ECC-2A29AE598798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7EC237-F580-41FF-9286-291D2ABE0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920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8568" y="2248366"/>
            <a:ext cx="8044543" cy="3084534"/>
          </a:xfrm>
        </p:spPr>
        <p:txBody>
          <a:bodyPr>
            <a:noAutofit/>
          </a:bodyPr>
          <a:lstStyle/>
          <a:p>
            <a:r>
              <a:rPr lang="en-US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BADAN AKREDITASI NASIONAL PERGURUAN TINGGI</a:t>
            </a:r>
            <a:b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PANDUAN PENYUSUNAN LAPORAN EVALUASI DIRI</a:t>
            </a:r>
            <a:b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IAPT 3.0</a:t>
            </a:r>
            <a:b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1842" y="5606672"/>
            <a:ext cx="6858000" cy="594160"/>
          </a:xfrm>
        </p:spPr>
        <p:txBody>
          <a:bodyPr>
            <a:normAutofit/>
          </a:bodyPr>
          <a:lstStyle/>
          <a:p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Ver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1.0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2822" y="905291"/>
            <a:ext cx="1656036" cy="1424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4998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LED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032495680"/>
              </p:ext>
            </p:extLst>
          </p:nvPr>
        </p:nvGraphicFramePr>
        <p:xfrm>
          <a:off x="2481899" y="1247650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Rectangle 9"/>
          <p:cNvSpPr/>
          <p:nvPr/>
        </p:nvSpPr>
        <p:spPr>
          <a:xfrm>
            <a:off x="3377716" y="275160"/>
            <a:ext cx="2557876" cy="79173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 err="1"/>
              <a:t>Cakupan</a:t>
            </a:r>
            <a:r>
              <a:rPr lang="en-US" dirty="0"/>
              <a:t> ED</a:t>
            </a:r>
          </a:p>
        </p:txBody>
      </p:sp>
      <p:sp>
        <p:nvSpPr>
          <p:cNvPr id="11" name="Oval 10"/>
          <p:cNvSpPr/>
          <p:nvPr/>
        </p:nvSpPr>
        <p:spPr>
          <a:xfrm>
            <a:off x="2481899" y="377366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0262689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LED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77716" y="275160"/>
            <a:ext cx="2557876" cy="79173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 err="1"/>
              <a:t>Kriteria</a:t>
            </a:r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2481899" y="377366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81899" y="1212485"/>
            <a:ext cx="58347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AR CENA" panose="02000000000000000000" pitchFamily="2" charset="0"/>
              </a:rPr>
              <a:t>Laporan</a:t>
            </a:r>
            <a:r>
              <a:rPr lang="en-US" sz="2000" dirty="0">
                <a:latin typeface="AR CENA" panose="02000000000000000000" pitchFamily="2" charset="0"/>
              </a:rPr>
              <a:t> </a:t>
            </a:r>
            <a:r>
              <a:rPr lang="en-US" sz="2000" dirty="0" err="1">
                <a:latin typeface="AR CENA" panose="02000000000000000000" pitchFamily="2" charset="0"/>
              </a:rPr>
              <a:t>evaluasi</a:t>
            </a:r>
            <a:r>
              <a:rPr lang="en-US" sz="2000" dirty="0">
                <a:latin typeface="AR CENA" panose="02000000000000000000" pitchFamily="2" charset="0"/>
              </a:rPr>
              <a:t> </a:t>
            </a:r>
            <a:r>
              <a:rPr lang="en-US" sz="2000" dirty="0" err="1">
                <a:latin typeface="AR CENA" panose="02000000000000000000" pitchFamily="2" charset="0"/>
              </a:rPr>
              <a:t>diri</a:t>
            </a:r>
            <a:r>
              <a:rPr lang="en-US" sz="2000" dirty="0">
                <a:latin typeface="AR CENA" panose="02000000000000000000" pitchFamily="2" charset="0"/>
              </a:rPr>
              <a:t> </a:t>
            </a:r>
            <a:r>
              <a:rPr lang="en-US" sz="2000" dirty="0" err="1">
                <a:latin typeface="AR CENA" panose="02000000000000000000" pitchFamily="2" charset="0"/>
              </a:rPr>
              <a:t>harus</a:t>
            </a:r>
            <a:r>
              <a:rPr lang="en-US" sz="2000" dirty="0">
                <a:latin typeface="AR CENA" panose="02000000000000000000" pitchFamily="2" charset="0"/>
              </a:rPr>
              <a:t> </a:t>
            </a:r>
            <a:r>
              <a:rPr lang="en-US" sz="2000" dirty="0" err="1">
                <a:latin typeface="AR CENA" panose="02000000000000000000" pitchFamily="2" charset="0"/>
              </a:rPr>
              <a:t>memuat</a:t>
            </a:r>
            <a:r>
              <a:rPr lang="en-US" sz="2000" dirty="0">
                <a:latin typeface="AR CENA" panose="02000000000000000000" pitchFamily="2" charset="0"/>
              </a:rPr>
              <a:t> 9 </a:t>
            </a:r>
            <a:r>
              <a:rPr lang="en-US" sz="2000" dirty="0" err="1">
                <a:latin typeface="AR CENA" panose="02000000000000000000" pitchFamily="2" charset="0"/>
              </a:rPr>
              <a:t>kriteria</a:t>
            </a:r>
            <a:r>
              <a:rPr lang="en-US" sz="2000" dirty="0">
                <a:latin typeface="AR CENA" panose="02000000000000000000" pitchFamily="2" charset="0"/>
              </a:rPr>
              <a:t> </a:t>
            </a:r>
            <a:r>
              <a:rPr lang="en-US" sz="2000" dirty="0" err="1">
                <a:latin typeface="AR CENA" panose="02000000000000000000" pitchFamily="2" charset="0"/>
              </a:rPr>
              <a:t>akreditasi</a:t>
            </a:r>
            <a:r>
              <a:rPr lang="en-US" sz="2000" dirty="0">
                <a:latin typeface="AR CENA" panose="02000000000000000000" pitchFamily="2" charset="0"/>
              </a:rPr>
              <a:t> yang </a:t>
            </a:r>
            <a:r>
              <a:rPr lang="en-US" sz="2000" dirty="0" err="1">
                <a:latin typeface="AR CENA" panose="02000000000000000000" pitchFamily="2" charset="0"/>
              </a:rPr>
              <a:t>meliputi</a:t>
            </a:r>
            <a:r>
              <a:rPr lang="en-US" sz="2000" dirty="0">
                <a:latin typeface="AR CENA" panose="02000000000000000000" pitchFamily="2" charset="0"/>
              </a:rPr>
              <a:t> </a:t>
            </a:r>
            <a:r>
              <a:rPr lang="en-US" sz="2000" dirty="0" err="1">
                <a:latin typeface="AR CENA" panose="02000000000000000000" pitchFamily="2" charset="0"/>
              </a:rPr>
              <a:t>kriteria</a:t>
            </a:r>
            <a:r>
              <a:rPr lang="en-US" sz="2000" dirty="0">
                <a:latin typeface="AR CENA" panose="02000000000000000000" pitchFamily="2" charset="0"/>
              </a:rPr>
              <a:t>: </a:t>
            </a:r>
          </a:p>
        </p:txBody>
      </p:sp>
      <p:sp>
        <p:nvSpPr>
          <p:cNvPr id="16" name="Pentagon 15"/>
          <p:cNvSpPr/>
          <p:nvPr/>
        </p:nvSpPr>
        <p:spPr>
          <a:xfrm>
            <a:off x="3291851" y="2006339"/>
            <a:ext cx="3799695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1.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Visi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Misi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Tujuan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Strategi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8" name="Pentagon 17"/>
          <p:cNvSpPr/>
          <p:nvPr/>
        </p:nvSpPr>
        <p:spPr>
          <a:xfrm>
            <a:off x="3431188" y="2524404"/>
            <a:ext cx="4241438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2. Tata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Pamong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Tata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Kelola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Kerjasama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9" name="Pentagon 18"/>
          <p:cNvSpPr/>
          <p:nvPr/>
        </p:nvSpPr>
        <p:spPr>
          <a:xfrm>
            <a:off x="3675028" y="3042469"/>
            <a:ext cx="3799695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3.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Mahasiswa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0" name="Pentagon 19"/>
          <p:cNvSpPr/>
          <p:nvPr/>
        </p:nvSpPr>
        <p:spPr>
          <a:xfrm>
            <a:off x="3872931" y="3560534"/>
            <a:ext cx="3799695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4.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Sumber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Daya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Manusia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1" name="Pentagon 20"/>
          <p:cNvSpPr/>
          <p:nvPr/>
        </p:nvSpPr>
        <p:spPr>
          <a:xfrm>
            <a:off x="4145290" y="4078599"/>
            <a:ext cx="3799695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5.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Keuangan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Sarana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Prasarana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2" name="Pentagon 21"/>
          <p:cNvSpPr/>
          <p:nvPr/>
        </p:nvSpPr>
        <p:spPr>
          <a:xfrm>
            <a:off x="3872931" y="4596664"/>
            <a:ext cx="3799695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6.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Pendidikan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3" name="Pentagon 22"/>
          <p:cNvSpPr/>
          <p:nvPr/>
        </p:nvSpPr>
        <p:spPr>
          <a:xfrm>
            <a:off x="3675028" y="5114729"/>
            <a:ext cx="3799695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7.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Penelitian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4" name="Pentagon 23"/>
          <p:cNvSpPr/>
          <p:nvPr/>
        </p:nvSpPr>
        <p:spPr>
          <a:xfrm>
            <a:off x="3431187" y="5632794"/>
            <a:ext cx="3799695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8.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Pengabdian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kepada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Masyarakat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5" name="Pentagon 24"/>
          <p:cNvSpPr/>
          <p:nvPr/>
        </p:nvSpPr>
        <p:spPr>
          <a:xfrm>
            <a:off x="3291851" y="6150855"/>
            <a:ext cx="3799695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9.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Luaran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Capaian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Tridharma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32575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>
            <a:off x="2728829" y="1324977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1.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Visi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Misi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Tujuan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Strategi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99873" y="1967676"/>
            <a:ext cx="4223846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2. Tata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Pamong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Tata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Kelola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Kerjasama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7" name="Pentagon 6"/>
          <p:cNvSpPr/>
          <p:nvPr/>
        </p:nvSpPr>
        <p:spPr>
          <a:xfrm>
            <a:off x="99873" y="2485741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3.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Mahasiswa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8" name="Pentagon 7"/>
          <p:cNvSpPr/>
          <p:nvPr/>
        </p:nvSpPr>
        <p:spPr>
          <a:xfrm>
            <a:off x="99873" y="3003806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4.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Sumber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Daya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Manusia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9" name="Pentagon 8"/>
          <p:cNvSpPr/>
          <p:nvPr/>
        </p:nvSpPr>
        <p:spPr>
          <a:xfrm>
            <a:off x="99873" y="3521871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5.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Keuangan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Sarana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Prasarana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0" name="Pentagon 9"/>
          <p:cNvSpPr/>
          <p:nvPr/>
        </p:nvSpPr>
        <p:spPr>
          <a:xfrm>
            <a:off x="99873" y="4039936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6.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Pendidikan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1" name="Pentagon 10"/>
          <p:cNvSpPr/>
          <p:nvPr/>
        </p:nvSpPr>
        <p:spPr>
          <a:xfrm>
            <a:off x="99873" y="4558001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7.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Penelitian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2" name="Pentagon 11"/>
          <p:cNvSpPr/>
          <p:nvPr/>
        </p:nvSpPr>
        <p:spPr>
          <a:xfrm>
            <a:off x="99872" y="5076066"/>
            <a:ext cx="3753395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8.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Pengabdian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kepada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Masyarakat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3" name="Pentagon 12"/>
          <p:cNvSpPr/>
          <p:nvPr/>
        </p:nvSpPr>
        <p:spPr>
          <a:xfrm>
            <a:off x="2776955" y="5592018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9.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Luaran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Capaian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Tridharma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6412888" y="449875"/>
            <a:ext cx="2610796" cy="2123660"/>
            <a:chOff x="6412888" y="88353"/>
            <a:chExt cx="2610796" cy="2123660"/>
          </a:xfrm>
        </p:grpSpPr>
        <p:sp>
          <p:nvSpPr>
            <p:cNvPr id="16" name="Pentagon 15"/>
            <p:cNvSpPr/>
            <p:nvPr/>
          </p:nvSpPr>
          <p:spPr>
            <a:xfrm rot="10800000">
              <a:off x="6412888" y="88353"/>
              <a:ext cx="2574705" cy="2123660"/>
            </a:xfrm>
            <a:prstGeom prst="homePlate">
              <a:avLst>
                <a:gd name="adj" fmla="val 8102"/>
              </a:avLst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581273" y="88355"/>
              <a:ext cx="2442411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Latar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Belakang</a:t>
              </a:r>
              <a:endParaRPr lang="en-US" sz="1200" dirty="0"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Kebijakan</a:t>
              </a:r>
              <a:endParaRPr lang="en-US" sz="1200" dirty="0"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Mekanisme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Penetapan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dan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Strategi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Pencapaian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Standar</a:t>
              </a:r>
              <a:r>
                <a:rPr lang="en-US" sz="1200" b="1" dirty="0">
                  <a:latin typeface="+mj-lt"/>
                </a:rPr>
                <a:t> VMTS</a:t>
              </a:r>
              <a:endParaRPr lang="en-US" sz="1200" dirty="0"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Indikator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Kinerja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Utama</a:t>
              </a:r>
              <a:endParaRPr lang="en-US" sz="1200" dirty="0"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Indikator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Kinerja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Tambahan</a:t>
              </a:r>
              <a:endParaRPr lang="en-US" sz="1200" dirty="0"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Evaluasi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Capaian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Kinerja</a:t>
              </a:r>
              <a:endParaRPr lang="en-US" sz="1200" dirty="0"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Kesimpulan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hasil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evaluasi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ketercapaian</a:t>
              </a:r>
              <a:r>
                <a:rPr lang="en-US" sz="1200" b="1" dirty="0">
                  <a:latin typeface="+mj-lt"/>
                </a:rPr>
                <a:t> VMTS </a:t>
              </a:r>
              <a:r>
                <a:rPr lang="en-US" sz="1200" b="1" dirty="0" err="1">
                  <a:latin typeface="+mj-lt"/>
                </a:rPr>
                <a:t>dan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tindaklanjut</a:t>
              </a:r>
              <a:r>
                <a:rPr lang="en-US" sz="1200" b="1" dirty="0">
                  <a:latin typeface="+mj-lt"/>
                </a:rPr>
                <a:t> </a:t>
              </a:r>
              <a:endParaRPr lang="en-US" sz="1200" dirty="0">
                <a:latin typeface="+mj-lt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6412888" y="4917563"/>
            <a:ext cx="2622829" cy="1754328"/>
            <a:chOff x="6412888" y="4786543"/>
            <a:chExt cx="2622829" cy="1754328"/>
          </a:xfrm>
        </p:grpSpPr>
        <p:sp>
          <p:nvSpPr>
            <p:cNvPr id="21" name="Pentagon 20"/>
            <p:cNvSpPr/>
            <p:nvPr/>
          </p:nvSpPr>
          <p:spPr>
            <a:xfrm rot="10800000">
              <a:off x="6412888" y="4786543"/>
              <a:ext cx="2574705" cy="1754328"/>
            </a:xfrm>
            <a:prstGeom prst="homePlate">
              <a:avLst>
                <a:gd name="adj" fmla="val 8557"/>
              </a:avLst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593306" y="4786545"/>
              <a:ext cx="2442411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solidFill>
                    <a:srgbClr val="FFFF00"/>
                  </a:solidFill>
                  <a:latin typeface="+mj-lt"/>
                </a:rPr>
                <a:t>Indikator</a:t>
              </a:r>
              <a:r>
                <a:rPr lang="en-US" sz="1200" b="1" dirty="0">
                  <a:solidFill>
                    <a:srgbClr val="FFFF00"/>
                  </a:solidFill>
                  <a:latin typeface="+mj-lt"/>
                </a:rPr>
                <a:t> </a:t>
              </a:r>
              <a:r>
                <a:rPr lang="en-US" sz="1200" b="1" dirty="0" err="1">
                  <a:solidFill>
                    <a:srgbClr val="FFFF00"/>
                  </a:solidFill>
                  <a:latin typeface="+mj-lt"/>
                </a:rPr>
                <a:t>Kinerja</a:t>
              </a:r>
              <a:r>
                <a:rPr lang="en-US" sz="1200" b="1" dirty="0">
                  <a:solidFill>
                    <a:srgbClr val="FFFF00"/>
                  </a:solidFill>
                  <a:latin typeface="+mj-lt"/>
                </a:rPr>
                <a:t> </a:t>
              </a:r>
              <a:r>
                <a:rPr lang="en-US" sz="1200" b="1" dirty="0" err="1">
                  <a:solidFill>
                    <a:srgbClr val="FFFF00"/>
                  </a:solidFill>
                  <a:latin typeface="+mj-lt"/>
                </a:rPr>
                <a:t>Utama</a:t>
              </a:r>
              <a:r>
                <a:rPr lang="en-US" sz="1200" b="1" dirty="0">
                  <a:solidFill>
                    <a:srgbClr val="FFFF00"/>
                  </a:solidFill>
                  <a:latin typeface="+mj-lt"/>
                </a:rPr>
                <a:t> (</a:t>
              </a:r>
              <a:r>
                <a:rPr lang="en-US" sz="1200" b="1" dirty="0" err="1">
                  <a:solidFill>
                    <a:srgbClr val="FFFF00"/>
                  </a:solidFill>
                  <a:latin typeface="+mj-lt"/>
                </a:rPr>
                <a:t>Pendidikan</a:t>
              </a:r>
              <a:r>
                <a:rPr lang="en-US" sz="1200" b="1" dirty="0">
                  <a:solidFill>
                    <a:srgbClr val="FFFF00"/>
                  </a:solidFill>
                  <a:latin typeface="+mj-lt"/>
                </a:rPr>
                <a:t>, </a:t>
              </a:r>
              <a:r>
                <a:rPr lang="en-US" sz="1200" b="1" dirty="0" err="1">
                  <a:solidFill>
                    <a:srgbClr val="FFFF00"/>
                  </a:solidFill>
                  <a:latin typeface="+mj-lt"/>
                </a:rPr>
                <a:t>Penelitian</a:t>
              </a:r>
              <a:r>
                <a:rPr lang="en-US" sz="1200" b="1" dirty="0">
                  <a:solidFill>
                    <a:srgbClr val="FFFF00"/>
                  </a:solidFill>
                  <a:latin typeface="+mj-lt"/>
                </a:rPr>
                <a:t> </a:t>
              </a:r>
              <a:r>
                <a:rPr lang="en-US" sz="1200" b="1" dirty="0" err="1">
                  <a:solidFill>
                    <a:srgbClr val="FFFF00"/>
                  </a:solidFill>
                  <a:latin typeface="+mj-lt"/>
                </a:rPr>
                <a:t>dan</a:t>
              </a:r>
              <a:r>
                <a:rPr lang="en-US" sz="1200" b="1" dirty="0">
                  <a:solidFill>
                    <a:srgbClr val="FFFF00"/>
                  </a:solidFill>
                  <a:latin typeface="+mj-lt"/>
                </a:rPr>
                <a:t> </a:t>
              </a:r>
              <a:r>
                <a:rPr lang="en-US" sz="1200" b="1" dirty="0" err="1">
                  <a:solidFill>
                    <a:srgbClr val="FFFF00"/>
                  </a:solidFill>
                  <a:latin typeface="+mj-lt"/>
                </a:rPr>
                <a:t>PkM</a:t>
              </a:r>
              <a:r>
                <a:rPr lang="en-US" sz="1200" b="1" dirty="0">
                  <a:solidFill>
                    <a:srgbClr val="FFFF00"/>
                  </a:solidFill>
                  <a:latin typeface="+mj-lt"/>
                </a:rPr>
                <a:t>)</a:t>
              </a:r>
              <a:endParaRPr lang="en-US" sz="1200" dirty="0">
                <a:solidFill>
                  <a:srgbClr val="FFFF00"/>
                </a:solidFill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Indikator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Kinerja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Tambahan</a:t>
              </a:r>
              <a:endParaRPr lang="en-US" sz="1200" dirty="0"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Evaluasi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Capaian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Kinerja</a:t>
              </a:r>
              <a:endParaRPr lang="en-US" sz="1200" dirty="0"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Penjaminan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Mutu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Luaran</a:t>
              </a:r>
              <a:endParaRPr lang="en-US" sz="1200" dirty="0"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Kepuasan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Pengguna</a:t>
              </a:r>
              <a:endParaRPr lang="en-US" sz="1200" dirty="0">
                <a:latin typeface="+mj-lt"/>
              </a:endParaRPr>
            </a:p>
            <a:p>
              <a:pPr marL="228600" indent="-228600">
                <a:buFont typeface="+mj-lt"/>
                <a:buAutoNum type="arabicPeriod"/>
              </a:pPr>
              <a:r>
                <a:rPr lang="en-US" sz="1200" b="1" dirty="0" err="1">
                  <a:latin typeface="+mj-lt"/>
                </a:rPr>
                <a:t>Kesimpulan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hasil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evaluasi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ketercapaian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standar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luaran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dan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capaian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serta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tindak</a:t>
              </a:r>
              <a:r>
                <a:rPr lang="en-US" sz="1200" b="1" dirty="0">
                  <a:latin typeface="+mj-lt"/>
                </a:rPr>
                <a:t> </a:t>
              </a:r>
              <a:r>
                <a:rPr lang="en-US" sz="1200" b="1" dirty="0" err="1">
                  <a:latin typeface="+mj-lt"/>
                </a:rPr>
                <a:t>lanjut</a:t>
              </a:r>
              <a:endParaRPr lang="en-US" sz="1200" dirty="0">
                <a:latin typeface="+mj-lt"/>
              </a:endParaRPr>
            </a:p>
          </p:txBody>
        </p:sp>
      </p:grpSp>
      <p:sp>
        <p:nvSpPr>
          <p:cNvPr id="25" name="Pentagon 24"/>
          <p:cNvSpPr/>
          <p:nvPr/>
        </p:nvSpPr>
        <p:spPr>
          <a:xfrm rot="10800000">
            <a:off x="3717736" y="2658114"/>
            <a:ext cx="3132889" cy="2136815"/>
          </a:xfrm>
          <a:prstGeom prst="homePlate">
            <a:avLst>
              <a:gd name="adj" fmla="val 11501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4042585" y="2658116"/>
            <a:ext cx="280804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US" sz="1200" b="1" dirty="0" err="1">
                <a:latin typeface="+mj-lt"/>
              </a:rPr>
              <a:t>Latar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Belakang</a:t>
            </a:r>
            <a:endParaRPr lang="en-US" sz="1200" b="1" dirty="0">
              <a:latin typeface="+mj-lt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b="1" dirty="0" err="1">
                <a:latin typeface="+mj-lt"/>
              </a:rPr>
              <a:t>Kebijakan</a:t>
            </a:r>
            <a:endParaRPr lang="en-US" sz="1200" b="1" dirty="0">
              <a:latin typeface="+mj-lt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b="1" dirty="0" err="1">
                <a:latin typeface="+mj-lt"/>
              </a:rPr>
              <a:t>Mekanisme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Penetapan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dan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Strategi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Pencapaian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Standar</a:t>
            </a:r>
            <a:r>
              <a:rPr lang="en-US" sz="1200" b="1" dirty="0">
                <a:latin typeface="+mj-lt"/>
              </a:rPr>
              <a:t>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1" dirty="0" err="1">
                <a:latin typeface="+mj-lt"/>
              </a:rPr>
              <a:t>Indikator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Kinerja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Utama</a:t>
            </a:r>
            <a:endParaRPr lang="en-US" sz="1200" b="1" dirty="0">
              <a:latin typeface="+mj-lt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b="1" dirty="0" err="1">
                <a:latin typeface="+mj-lt"/>
              </a:rPr>
              <a:t>Indikator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Kinerja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Tambahan</a:t>
            </a:r>
            <a:endParaRPr lang="en-US" sz="1200" b="1" dirty="0">
              <a:latin typeface="+mj-lt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b="1" dirty="0" err="1">
                <a:latin typeface="+mj-lt"/>
              </a:rPr>
              <a:t>Evaluasi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Capaian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Kinerja</a:t>
            </a:r>
            <a:endParaRPr lang="en-US" sz="1200" b="1" dirty="0">
              <a:latin typeface="+mj-lt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b="1" dirty="0" err="1">
                <a:solidFill>
                  <a:srgbClr val="FF0000"/>
                </a:solidFill>
                <a:latin typeface="+mj-lt"/>
              </a:rPr>
              <a:t>Penjaminan</a:t>
            </a:r>
            <a:r>
              <a:rPr lang="en-US" sz="12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1200" b="1" dirty="0" err="1">
                <a:solidFill>
                  <a:srgbClr val="FF0000"/>
                </a:solidFill>
                <a:latin typeface="+mj-lt"/>
              </a:rPr>
              <a:t>Mutu</a:t>
            </a:r>
            <a:r>
              <a:rPr lang="en-US" sz="1200" b="1" dirty="0">
                <a:solidFill>
                  <a:srgbClr val="FF0000"/>
                </a:solidFill>
                <a:latin typeface="+mj-lt"/>
              </a:rPr>
              <a:t>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1" dirty="0" err="1">
                <a:solidFill>
                  <a:srgbClr val="FF0000"/>
                </a:solidFill>
                <a:latin typeface="+mj-lt"/>
              </a:rPr>
              <a:t>Kepuasan</a:t>
            </a:r>
            <a:r>
              <a:rPr lang="en-US" sz="12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1200" b="1" dirty="0" err="1">
                <a:solidFill>
                  <a:srgbClr val="FF0000"/>
                </a:solidFill>
                <a:latin typeface="+mj-lt"/>
              </a:rPr>
              <a:t>Pengguna</a:t>
            </a:r>
            <a:endParaRPr lang="en-US" sz="1200" b="1" dirty="0">
              <a:solidFill>
                <a:srgbClr val="FF0000"/>
              </a:solidFill>
              <a:latin typeface="+mj-lt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b="1" dirty="0" err="1">
                <a:latin typeface="+mj-lt"/>
              </a:rPr>
              <a:t>Kesimpulan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hasil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evaluasi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ketercapaian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kriteria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dan</a:t>
            </a:r>
            <a:r>
              <a:rPr lang="en-US" sz="1200" b="1" dirty="0">
                <a:latin typeface="+mj-lt"/>
              </a:rPr>
              <a:t> </a:t>
            </a:r>
            <a:r>
              <a:rPr lang="en-US" sz="1200" b="1" dirty="0" err="1">
                <a:latin typeface="+mj-lt"/>
              </a:rPr>
              <a:t>tindaklanjut</a:t>
            </a:r>
            <a:r>
              <a:rPr lang="en-US" sz="1200" b="1" dirty="0">
                <a:latin typeface="+mj-lt"/>
              </a:rPr>
              <a:t> </a:t>
            </a:r>
          </a:p>
        </p:txBody>
      </p:sp>
      <p:sp>
        <p:nvSpPr>
          <p:cNvPr id="31" name="Rectangle 30"/>
          <p:cNvSpPr/>
          <p:nvPr/>
        </p:nvSpPr>
        <p:spPr>
          <a:xfrm>
            <a:off x="159665" y="224936"/>
            <a:ext cx="1694985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dirty="0">
                <a:solidFill>
                  <a:schemeClr val="bg1"/>
                </a:solidFill>
              </a:rPr>
              <a:t>STRUKTUR PENULISAN UNTUK SETIAP KRITERIA:</a:t>
            </a:r>
          </a:p>
        </p:txBody>
      </p:sp>
      <p:sp>
        <p:nvSpPr>
          <p:cNvPr id="32" name="Chevron 31"/>
          <p:cNvSpPr/>
          <p:nvPr/>
        </p:nvSpPr>
        <p:spPr>
          <a:xfrm>
            <a:off x="1976569" y="82387"/>
            <a:ext cx="548235" cy="175258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0952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KRITERIA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Pentagon 15"/>
          <p:cNvSpPr/>
          <p:nvPr/>
        </p:nvSpPr>
        <p:spPr>
          <a:xfrm>
            <a:off x="2390514" y="275160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1.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Visi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Misi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Tujuan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Strategi</a:t>
            </a:r>
            <a:endParaRPr lang="en-US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graphicFrame>
        <p:nvGraphicFramePr>
          <p:cNvPr id="26" name="Diagram 25"/>
          <p:cNvGraphicFramePr/>
          <p:nvPr>
            <p:extLst>
              <p:ext uri="{D42A27DB-BD31-4B8C-83A1-F6EECF244321}">
                <p14:modId xmlns:p14="http://schemas.microsoft.com/office/powerpoint/2010/main" val="2530979443"/>
              </p:ext>
            </p:extLst>
          </p:nvPr>
        </p:nvGraphicFramePr>
        <p:xfrm>
          <a:off x="2471267" y="896776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323204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KRITERIA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6" name="Diagram 25"/>
          <p:cNvGraphicFramePr/>
          <p:nvPr>
            <p:extLst>
              <p:ext uri="{D42A27DB-BD31-4B8C-83A1-F6EECF244321}">
                <p14:modId xmlns:p14="http://schemas.microsoft.com/office/powerpoint/2010/main" val="2480184957"/>
              </p:ext>
            </p:extLst>
          </p:nvPr>
        </p:nvGraphicFramePr>
        <p:xfrm>
          <a:off x="2471267" y="896776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Pentagon 5"/>
          <p:cNvSpPr/>
          <p:nvPr/>
        </p:nvSpPr>
        <p:spPr>
          <a:xfrm>
            <a:off x="2471267" y="275160"/>
            <a:ext cx="5183048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2. Tata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Pamong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Tata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Kelola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Kerjasama</a:t>
            </a:r>
            <a:endParaRPr lang="en-US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47007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KRITERIA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2471267" y="275160"/>
            <a:ext cx="4183869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2. Tata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Pamong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Tata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Kelola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Kerjasama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471267" y="968829"/>
            <a:ext cx="6411729" cy="511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err="1"/>
              <a:t>Indikator</a:t>
            </a:r>
            <a:r>
              <a:rPr lang="en-US" sz="1600" b="1" dirty="0"/>
              <a:t> </a:t>
            </a:r>
            <a:r>
              <a:rPr lang="en-US" sz="1600" b="1" dirty="0" err="1"/>
              <a:t>Kinerja</a:t>
            </a:r>
            <a:r>
              <a:rPr lang="en-US" sz="1600" b="1" dirty="0"/>
              <a:t> </a:t>
            </a:r>
            <a:r>
              <a:rPr lang="en-US" sz="1600" b="1" dirty="0" err="1"/>
              <a:t>Utama</a:t>
            </a:r>
            <a:endParaRPr lang="en-US" sz="1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558143" y="1901838"/>
            <a:ext cx="63248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/>
              <a:t>A. Tata </a:t>
            </a:r>
            <a:r>
              <a:rPr lang="en-US" b="1" dirty="0" err="1"/>
              <a:t>Pamong</a:t>
            </a:r>
            <a:r>
              <a:rPr lang="en-US" b="1" dirty="0"/>
              <a:t> </a:t>
            </a:r>
            <a:r>
              <a:rPr lang="en-US" b="1" dirty="0" err="1"/>
              <a:t>dan</a:t>
            </a:r>
            <a:r>
              <a:rPr lang="en-US" b="1" dirty="0"/>
              <a:t> Tata </a:t>
            </a:r>
            <a:r>
              <a:rPr lang="en-US" b="1" dirty="0" err="1"/>
              <a:t>Kelola</a:t>
            </a:r>
            <a:r>
              <a:rPr lang="en-US" b="1" dirty="0"/>
              <a:t> </a:t>
            </a:r>
            <a:endParaRPr lang="en-US" dirty="0"/>
          </a:p>
          <a:p>
            <a:pPr lvl="0"/>
            <a:endParaRPr lang="en-US" dirty="0"/>
          </a:p>
          <a:p>
            <a:pPr lvl="0"/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formal </a:t>
            </a: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tata</a:t>
            </a:r>
            <a:r>
              <a:rPr lang="en-US" dirty="0"/>
              <a:t> </a:t>
            </a:r>
            <a:r>
              <a:rPr lang="en-US" dirty="0" err="1"/>
              <a:t>pamong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tata</a:t>
            </a:r>
            <a:r>
              <a:rPr lang="en-US" dirty="0"/>
              <a:t> </a:t>
            </a:r>
            <a:r>
              <a:rPr lang="en-US" dirty="0" err="1"/>
              <a:t>kelola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menyusun</a:t>
            </a:r>
            <a:r>
              <a:rPr lang="en-US" dirty="0"/>
              <a:t> </a:t>
            </a:r>
            <a:r>
              <a:rPr lang="en-US" dirty="0" err="1"/>
              <a:t>arah</a:t>
            </a:r>
            <a:r>
              <a:rPr lang="en-US" dirty="0"/>
              <a:t> </a:t>
            </a:r>
            <a:r>
              <a:rPr lang="en-US" dirty="0" err="1"/>
              <a:t>strategis</a:t>
            </a:r>
            <a:r>
              <a:rPr lang="en-US" dirty="0"/>
              <a:t> </a:t>
            </a:r>
            <a:r>
              <a:rPr lang="en-US" dirty="0" err="1"/>
              <a:t>sesuai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konteks</a:t>
            </a:r>
            <a:r>
              <a:rPr lang="en-US" dirty="0"/>
              <a:t> </a:t>
            </a:r>
            <a:r>
              <a:rPr lang="en-US" dirty="0" err="1"/>
              <a:t>institusi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menjamin</a:t>
            </a:r>
            <a:r>
              <a:rPr lang="en-US" dirty="0"/>
              <a:t> </a:t>
            </a:r>
            <a:r>
              <a:rPr lang="en-US" dirty="0" err="1"/>
              <a:t>akuntabilitas</a:t>
            </a:r>
            <a:r>
              <a:rPr lang="en-US" dirty="0"/>
              <a:t>, </a:t>
            </a:r>
            <a:r>
              <a:rPr lang="en-US" dirty="0" err="1"/>
              <a:t>keberlanjutan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transparansi</a:t>
            </a:r>
            <a:r>
              <a:rPr lang="en-US" dirty="0"/>
              <a:t>,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memitigasi</a:t>
            </a:r>
            <a:r>
              <a:rPr lang="en-US" dirty="0"/>
              <a:t> </a:t>
            </a:r>
            <a:r>
              <a:rPr lang="en-US" dirty="0" err="1"/>
              <a:t>potensi</a:t>
            </a:r>
            <a:r>
              <a:rPr lang="en-US" dirty="0"/>
              <a:t> </a:t>
            </a:r>
            <a:r>
              <a:rPr lang="en-US" dirty="0" err="1"/>
              <a:t>risiko</a:t>
            </a:r>
            <a:r>
              <a:rPr lang="en-US" dirty="0"/>
              <a:t>. </a:t>
            </a:r>
          </a:p>
          <a:p>
            <a:pPr lvl="0"/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formal </a:t>
            </a:r>
            <a:r>
              <a:rPr lang="en-US" dirty="0" err="1"/>
              <a:t>struktur</a:t>
            </a:r>
            <a:r>
              <a:rPr lang="en-US" dirty="0"/>
              <a:t> </a:t>
            </a:r>
            <a:r>
              <a:rPr lang="en-US" dirty="0" err="1"/>
              <a:t>organisasi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tata</a:t>
            </a:r>
            <a:r>
              <a:rPr lang="en-US" dirty="0"/>
              <a:t> </a:t>
            </a:r>
            <a:r>
              <a:rPr lang="en-US" dirty="0" err="1"/>
              <a:t>kerja</a:t>
            </a:r>
            <a:r>
              <a:rPr lang="en-US" dirty="0"/>
              <a:t> </a:t>
            </a:r>
            <a:r>
              <a:rPr lang="en-US" dirty="0" err="1"/>
              <a:t>institusi</a:t>
            </a:r>
            <a:r>
              <a:rPr lang="en-US" dirty="0"/>
              <a:t> </a:t>
            </a:r>
            <a:r>
              <a:rPr lang="en-US" dirty="0" err="1"/>
              <a:t>beserta</a:t>
            </a:r>
            <a:r>
              <a:rPr lang="en-US" dirty="0"/>
              <a:t> </a:t>
            </a:r>
            <a:r>
              <a:rPr lang="en-US" dirty="0" err="1"/>
              <a:t>tugas</a:t>
            </a:r>
            <a:r>
              <a:rPr lang="en-US" dirty="0"/>
              <a:t> </a:t>
            </a:r>
            <a:r>
              <a:rPr lang="en-US" dirty="0" err="1"/>
              <a:t>pokok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fungsinya</a:t>
            </a:r>
            <a:r>
              <a:rPr lang="en-US" dirty="0"/>
              <a:t>. </a:t>
            </a:r>
          </a:p>
          <a:p>
            <a:pPr lvl="0"/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yang </a:t>
            </a:r>
            <a:r>
              <a:rPr lang="en-US" dirty="0" err="1"/>
              <a:t>sahih</a:t>
            </a:r>
            <a:r>
              <a:rPr lang="en-US" dirty="0"/>
              <a:t> </a:t>
            </a:r>
            <a:r>
              <a:rPr lang="en-US" dirty="0" err="1"/>
              <a:t>terkait</a:t>
            </a:r>
            <a:r>
              <a:rPr lang="en-US" dirty="0"/>
              <a:t> </a:t>
            </a:r>
            <a:r>
              <a:rPr lang="en-US" dirty="0" err="1"/>
              <a:t>praktek</a:t>
            </a:r>
            <a:r>
              <a:rPr lang="en-US" dirty="0"/>
              <a:t> </a:t>
            </a:r>
            <a:r>
              <a:rPr lang="en-US" dirty="0" err="1"/>
              <a:t>baik</a:t>
            </a:r>
            <a:r>
              <a:rPr lang="en-US" dirty="0"/>
              <a:t> </a:t>
            </a:r>
            <a:r>
              <a:rPr lang="en-US" dirty="0" err="1"/>
              <a:t>perwujudan</a:t>
            </a:r>
            <a:r>
              <a:rPr lang="en-US" dirty="0"/>
              <a:t> GUG </a:t>
            </a:r>
            <a:r>
              <a:rPr lang="en-US" dirty="0" err="1"/>
              <a:t>mencakup</a:t>
            </a:r>
            <a:r>
              <a:rPr lang="en-US" dirty="0"/>
              <a:t> 5 </a:t>
            </a:r>
            <a:r>
              <a:rPr lang="en-US" dirty="0" err="1"/>
              <a:t>pilar</a:t>
            </a:r>
            <a:r>
              <a:rPr lang="en-US" dirty="0"/>
              <a:t> </a:t>
            </a:r>
            <a:r>
              <a:rPr lang="en-US" dirty="0" err="1"/>
              <a:t>yaitu</a:t>
            </a:r>
            <a:r>
              <a:rPr lang="en-US" dirty="0"/>
              <a:t>: </a:t>
            </a:r>
            <a:r>
              <a:rPr lang="en-US" dirty="0" err="1"/>
              <a:t>kredibilitas</a:t>
            </a:r>
            <a:r>
              <a:rPr lang="en-US" dirty="0"/>
              <a:t>, </a:t>
            </a:r>
            <a:r>
              <a:rPr lang="en-US" dirty="0" err="1"/>
              <a:t>transparansi</a:t>
            </a:r>
            <a:r>
              <a:rPr lang="en-US" dirty="0"/>
              <a:t>, </a:t>
            </a:r>
            <a:r>
              <a:rPr lang="en-US" dirty="0" err="1"/>
              <a:t>akuntabilitas</a:t>
            </a:r>
            <a:r>
              <a:rPr lang="en-US" dirty="0"/>
              <a:t>, </a:t>
            </a:r>
            <a:r>
              <a:rPr lang="en-US" dirty="0" err="1"/>
              <a:t>tanggung</a:t>
            </a:r>
            <a:r>
              <a:rPr lang="en-US" dirty="0"/>
              <a:t> </a:t>
            </a:r>
            <a:r>
              <a:rPr lang="en-US" dirty="0" err="1"/>
              <a:t>jawab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berkeadilan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1525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KRITERIA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2471267" y="275160"/>
            <a:ext cx="4886322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2. Tata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Pamong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Tata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Kelola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Kerjasama</a:t>
            </a:r>
            <a:endParaRPr lang="en-US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471267" y="968829"/>
            <a:ext cx="6411729" cy="511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err="1"/>
              <a:t>Indikator</a:t>
            </a:r>
            <a:r>
              <a:rPr lang="en-US" sz="1600" b="1" dirty="0"/>
              <a:t> </a:t>
            </a:r>
            <a:r>
              <a:rPr lang="en-US" sz="1600" b="1" dirty="0" err="1"/>
              <a:t>Kinerja</a:t>
            </a:r>
            <a:r>
              <a:rPr lang="en-US" sz="1600" b="1" dirty="0"/>
              <a:t> </a:t>
            </a:r>
            <a:r>
              <a:rPr lang="en-US" sz="1600" b="1" dirty="0" err="1"/>
              <a:t>Utama</a:t>
            </a:r>
            <a:endParaRPr lang="en-US" sz="1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558143" y="1901838"/>
            <a:ext cx="63248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/>
              <a:t>B. </a:t>
            </a:r>
            <a:r>
              <a:rPr lang="en-US" b="1" dirty="0" err="1"/>
              <a:t>Kepemimpinan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legal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yang </a:t>
            </a:r>
            <a:r>
              <a:rPr lang="en-US" dirty="0" err="1"/>
              <a:t>sahih</a:t>
            </a:r>
            <a:r>
              <a:rPr lang="en-US" dirty="0"/>
              <a:t> </a:t>
            </a:r>
            <a:r>
              <a:rPr lang="en-US" dirty="0" err="1"/>
              <a:t>efektivitas</a:t>
            </a:r>
            <a:r>
              <a:rPr lang="en-US" dirty="0"/>
              <a:t> </a:t>
            </a:r>
            <a:r>
              <a:rPr lang="en-US" dirty="0" err="1"/>
              <a:t>kepemimpinan</a:t>
            </a:r>
            <a:r>
              <a:rPr lang="en-US" dirty="0"/>
              <a:t> yang </a:t>
            </a:r>
            <a:r>
              <a:rPr lang="en-US" dirty="0" err="1"/>
              <a:t>mencakup</a:t>
            </a:r>
            <a:r>
              <a:rPr lang="en-US" dirty="0"/>
              <a:t> 3 </a:t>
            </a:r>
            <a:r>
              <a:rPr lang="en-US" dirty="0" err="1"/>
              <a:t>aspek</a:t>
            </a:r>
            <a:r>
              <a:rPr lang="en-US" dirty="0"/>
              <a:t> </a:t>
            </a:r>
            <a:r>
              <a:rPr lang="en-US" dirty="0" err="1"/>
              <a:t>berikut</a:t>
            </a:r>
            <a:r>
              <a:rPr lang="en-US" dirty="0"/>
              <a:t>: </a:t>
            </a:r>
          </a:p>
          <a:p>
            <a:endParaRPr lang="en-US" dirty="0"/>
          </a:p>
          <a:p>
            <a:pPr marL="342900" lvl="0" indent="-342900">
              <a:buFont typeface="+mj-lt"/>
              <a:buAutoNum type="arabicParenR"/>
            </a:pPr>
            <a:r>
              <a:rPr lang="en-US" dirty="0" err="1"/>
              <a:t>Kepemimpinan</a:t>
            </a:r>
            <a:r>
              <a:rPr lang="en-US" dirty="0"/>
              <a:t> </a:t>
            </a:r>
            <a:r>
              <a:rPr lang="en-US" dirty="0" err="1"/>
              <a:t>Operasional</a:t>
            </a:r>
            <a:r>
              <a:rPr lang="en-US" dirty="0"/>
              <a:t>. </a:t>
            </a:r>
          </a:p>
          <a:p>
            <a:pPr marL="342900" lvl="0" indent="-342900">
              <a:buFont typeface="+mj-lt"/>
              <a:buAutoNum type="arabicParenR"/>
            </a:pPr>
            <a:r>
              <a:rPr lang="en-US" dirty="0" err="1"/>
              <a:t>Kepemimpinan</a:t>
            </a:r>
            <a:r>
              <a:rPr lang="en-US" dirty="0"/>
              <a:t> </a:t>
            </a:r>
            <a:r>
              <a:rPr lang="en-US" dirty="0" err="1"/>
              <a:t>Organisasional</a:t>
            </a:r>
            <a:r>
              <a:rPr lang="en-US" dirty="0"/>
              <a:t>. </a:t>
            </a:r>
          </a:p>
          <a:p>
            <a:pPr marL="342900" lvl="0" indent="-342900">
              <a:buFont typeface="+mj-lt"/>
              <a:buAutoNum type="arabicParenR"/>
            </a:pPr>
            <a:r>
              <a:rPr lang="en-US" dirty="0" err="1"/>
              <a:t>Kepemimpinan</a:t>
            </a:r>
            <a:r>
              <a:rPr lang="en-US" dirty="0"/>
              <a:t> </a:t>
            </a:r>
            <a:r>
              <a:rPr lang="en-US" dirty="0" err="1"/>
              <a:t>Publik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620680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KRITERIA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2471267" y="275160"/>
            <a:ext cx="5116436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2. Tata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Pamong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Tata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Kelola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Kerjasama</a:t>
            </a:r>
            <a:endParaRPr lang="en-US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471267" y="968829"/>
            <a:ext cx="6411729" cy="511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err="1"/>
              <a:t>Indikator</a:t>
            </a:r>
            <a:r>
              <a:rPr lang="en-US" sz="1600" b="1" dirty="0"/>
              <a:t> </a:t>
            </a:r>
            <a:r>
              <a:rPr lang="en-US" sz="1600" b="1" dirty="0" err="1"/>
              <a:t>Kinerja</a:t>
            </a:r>
            <a:r>
              <a:rPr lang="en-US" sz="1600" b="1" dirty="0"/>
              <a:t> </a:t>
            </a:r>
            <a:r>
              <a:rPr lang="en-US" sz="1600" b="1" dirty="0" err="1"/>
              <a:t>Utama</a:t>
            </a:r>
            <a:endParaRPr lang="en-US" sz="1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471267" y="1761661"/>
            <a:ext cx="6324853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/>
              <a:t>C. </a:t>
            </a:r>
            <a:r>
              <a:rPr lang="en-US" b="1" dirty="0" err="1"/>
              <a:t>Pengelolaan</a:t>
            </a:r>
            <a:endParaRPr lang="en-US" dirty="0"/>
          </a:p>
          <a:p>
            <a:pPr lvl="0"/>
            <a:endParaRPr lang="en-US" dirty="0"/>
          </a:p>
          <a:p>
            <a:pPr lvl="0"/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formal </a:t>
            </a:r>
            <a:r>
              <a:rPr lang="en-US" dirty="0" err="1"/>
              <a:t>keberfungsian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pengelolaan</a:t>
            </a:r>
            <a:r>
              <a:rPr lang="en-US" dirty="0"/>
              <a:t> </a:t>
            </a:r>
            <a:r>
              <a:rPr lang="en-US" dirty="0" err="1"/>
              <a:t>fungsional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operasional</a:t>
            </a:r>
            <a:r>
              <a:rPr lang="en-US" dirty="0"/>
              <a:t> </a:t>
            </a:r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yang </a:t>
            </a:r>
            <a:r>
              <a:rPr lang="en-US" dirty="0" err="1"/>
              <a:t>meliputi</a:t>
            </a:r>
            <a:r>
              <a:rPr lang="en-US" dirty="0"/>
              <a:t> </a:t>
            </a:r>
            <a:r>
              <a:rPr lang="en-US" dirty="0" err="1"/>
              <a:t>perencanaan</a:t>
            </a:r>
            <a:r>
              <a:rPr lang="en-US" dirty="0"/>
              <a:t> (</a:t>
            </a:r>
            <a:r>
              <a:rPr lang="en-US" i="1" dirty="0"/>
              <a:t>planning</a:t>
            </a:r>
            <a:r>
              <a:rPr lang="en-US" dirty="0"/>
              <a:t>), </a:t>
            </a:r>
            <a:r>
              <a:rPr lang="en-US" dirty="0" err="1"/>
              <a:t>pengorganisasian</a:t>
            </a:r>
            <a:r>
              <a:rPr lang="en-US" dirty="0"/>
              <a:t> (</a:t>
            </a:r>
            <a:r>
              <a:rPr lang="en-US" i="1" dirty="0"/>
              <a:t>organizing</a:t>
            </a:r>
            <a:r>
              <a:rPr lang="en-US" dirty="0"/>
              <a:t>), </a:t>
            </a:r>
            <a:r>
              <a:rPr lang="en-US" dirty="0" err="1"/>
              <a:t>penempatan</a:t>
            </a:r>
            <a:r>
              <a:rPr lang="en-US" dirty="0"/>
              <a:t> </a:t>
            </a:r>
            <a:r>
              <a:rPr lang="en-US" dirty="0" err="1"/>
              <a:t>personil</a:t>
            </a:r>
            <a:r>
              <a:rPr lang="en-US" dirty="0"/>
              <a:t> (</a:t>
            </a:r>
            <a:r>
              <a:rPr lang="en-US" i="1" dirty="0"/>
              <a:t>staffing</a:t>
            </a:r>
            <a:r>
              <a:rPr lang="en-US" dirty="0"/>
              <a:t>), </a:t>
            </a:r>
            <a:r>
              <a:rPr lang="en-US" dirty="0" err="1"/>
              <a:t>pengarahan</a:t>
            </a:r>
            <a:r>
              <a:rPr lang="en-US" dirty="0"/>
              <a:t> (</a:t>
            </a:r>
            <a:r>
              <a:rPr lang="en-US" i="1" dirty="0"/>
              <a:t>leading</a:t>
            </a:r>
            <a:r>
              <a:rPr lang="en-US" dirty="0"/>
              <a:t>),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pengawasan</a:t>
            </a:r>
            <a:r>
              <a:rPr lang="en-US" dirty="0"/>
              <a:t> (</a:t>
            </a:r>
            <a:r>
              <a:rPr lang="en-US" i="1" dirty="0"/>
              <a:t>controlling</a:t>
            </a:r>
            <a:r>
              <a:rPr lang="en-US" dirty="0"/>
              <a:t>). </a:t>
            </a:r>
          </a:p>
          <a:p>
            <a:pPr lvl="0"/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formal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yang </a:t>
            </a:r>
            <a:r>
              <a:rPr lang="en-US" dirty="0" err="1"/>
              <a:t>sahih</a:t>
            </a:r>
            <a:r>
              <a:rPr lang="en-US" dirty="0"/>
              <a:t> </a:t>
            </a:r>
            <a:r>
              <a:rPr lang="en-US" dirty="0" err="1"/>
              <a:t>tentang</a:t>
            </a:r>
            <a:r>
              <a:rPr lang="en-US" dirty="0"/>
              <a:t> </a:t>
            </a:r>
            <a:r>
              <a:rPr lang="en-US" dirty="0" err="1"/>
              <a:t>implementasi</a:t>
            </a:r>
            <a:r>
              <a:rPr lang="en-US" dirty="0"/>
              <a:t> </a:t>
            </a:r>
            <a:r>
              <a:rPr lang="en-US" dirty="0" err="1"/>
              <a:t>kebijakan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pedoman</a:t>
            </a:r>
            <a:r>
              <a:rPr lang="en-US" dirty="0"/>
              <a:t> </a:t>
            </a:r>
            <a:r>
              <a:rPr lang="en-US" dirty="0" err="1"/>
              <a:t>pengelolaan</a:t>
            </a:r>
            <a:r>
              <a:rPr lang="en-US" dirty="0"/>
              <a:t>,  </a:t>
            </a:r>
            <a:r>
              <a:rPr lang="en-US" dirty="0" err="1"/>
              <a:t>mencakup</a:t>
            </a:r>
            <a:r>
              <a:rPr lang="en-US" dirty="0"/>
              <a:t> </a:t>
            </a:r>
            <a:r>
              <a:rPr lang="en-US" dirty="0" err="1"/>
              <a:t>aspek</a:t>
            </a:r>
            <a:r>
              <a:rPr lang="en-US" dirty="0"/>
              <a:t>: a) </a:t>
            </a:r>
            <a:r>
              <a:rPr lang="en-US" dirty="0" err="1"/>
              <a:t>pendidikan</a:t>
            </a:r>
            <a:r>
              <a:rPr lang="en-US" dirty="0"/>
              <a:t>, b) </a:t>
            </a:r>
            <a:r>
              <a:rPr lang="en-US" dirty="0" err="1"/>
              <a:t>pengembangan</a:t>
            </a:r>
            <a:r>
              <a:rPr lang="en-US" dirty="0"/>
              <a:t> </a:t>
            </a:r>
            <a:r>
              <a:rPr lang="en-US" dirty="0" err="1"/>
              <a:t>suasana</a:t>
            </a:r>
            <a:r>
              <a:rPr lang="en-US" dirty="0"/>
              <a:t> </a:t>
            </a:r>
            <a:r>
              <a:rPr lang="en-US" dirty="0" err="1"/>
              <a:t>akademik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otonomi</a:t>
            </a:r>
            <a:r>
              <a:rPr lang="en-US" dirty="0"/>
              <a:t> </a:t>
            </a:r>
            <a:r>
              <a:rPr lang="en-US" dirty="0" err="1"/>
              <a:t>keilmuan</a:t>
            </a:r>
            <a:r>
              <a:rPr lang="en-US" dirty="0"/>
              <a:t>, c) </a:t>
            </a:r>
            <a:r>
              <a:rPr lang="en-US" dirty="0" err="1"/>
              <a:t>kemahasiswaan</a:t>
            </a:r>
            <a:r>
              <a:rPr lang="en-US" dirty="0"/>
              <a:t>, d) </a:t>
            </a:r>
            <a:r>
              <a:rPr lang="en-US" dirty="0" err="1"/>
              <a:t>penelitian</a:t>
            </a:r>
            <a:r>
              <a:rPr lang="en-US" dirty="0"/>
              <a:t>, e) </a:t>
            </a:r>
            <a:r>
              <a:rPr lang="en-US" dirty="0" err="1"/>
              <a:t>PkM</a:t>
            </a:r>
            <a:r>
              <a:rPr lang="en-US" dirty="0"/>
              <a:t>, f) SDM, g) </a:t>
            </a:r>
            <a:r>
              <a:rPr lang="en-US" dirty="0" err="1"/>
              <a:t>Keuangan</a:t>
            </a:r>
            <a:r>
              <a:rPr lang="en-US" dirty="0"/>
              <a:t>, h) </a:t>
            </a:r>
            <a:r>
              <a:rPr lang="en-US" dirty="0" err="1"/>
              <a:t>Sarana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Prasarana</a:t>
            </a:r>
            <a:r>
              <a:rPr lang="en-US" dirty="0"/>
              <a:t>, </a:t>
            </a:r>
            <a:r>
              <a:rPr lang="en-US" dirty="0" err="1"/>
              <a:t>i</a:t>
            </a:r>
            <a:r>
              <a:rPr lang="en-US" dirty="0"/>
              <a:t>) </a:t>
            </a: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Penjaminan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j) </a:t>
            </a:r>
            <a:r>
              <a:rPr lang="en-US" dirty="0" err="1"/>
              <a:t>Kerjasama</a:t>
            </a:r>
            <a:r>
              <a:rPr lang="en-US" dirty="0"/>
              <a:t>.</a:t>
            </a:r>
          </a:p>
          <a:p>
            <a:pPr lvl="0"/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formal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</a:t>
            </a:r>
            <a:r>
              <a:rPr lang="en-US" dirty="0" err="1"/>
              <a:t>mekanisme</a:t>
            </a:r>
            <a:r>
              <a:rPr lang="en-US" dirty="0"/>
              <a:t> </a:t>
            </a:r>
            <a:r>
              <a:rPr lang="en-US" dirty="0" err="1"/>
              <a:t>persetujuan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penetapan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rencana</a:t>
            </a:r>
            <a:r>
              <a:rPr lang="en-US" dirty="0"/>
              <a:t> </a:t>
            </a:r>
            <a:r>
              <a:rPr lang="en-US" dirty="0" err="1"/>
              <a:t>strategis</a:t>
            </a:r>
            <a:r>
              <a:rPr lang="en-US" dirty="0"/>
              <a:t> (</a:t>
            </a:r>
            <a:r>
              <a:rPr lang="en-US" dirty="0" err="1"/>
              <a:t>perencanaan</a:t>
            </a:r>
            <a:r>
              <a:rPr lang="en-US" dirty="0"/>
              <a:t> </a:t>
            </a:r>
            <a:r>
              <a:rPr lang="en-US" dirty="0" err="1"/>
              <a:t>finansial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sumberdaya</a:t>
            </a:r>
            <a:r>
              <a:rPr lang="en-US" dirty="0"/>
              <a:t>, </a:t>
            </a:r>
            <a:r>
              <a:rPr lang="en-US" dirty="0" err="1"/>
              <a:t>pengelolaan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pengendalian</a:t>
            </a:r>
            <a:r>
              <a:rPr lang="en-US" dirty="0"/>
              <a:t> </a:t>
            </a:r>
            <a:r>
              <a:rPr lang="en-US" dirty="0" err="1"/>
              <a:t>risiko</a:t>
            </a:r>
            <a:r>
              <a:rPr lang="en-US" dirty="0"/>
              <a:t>, </a:t>
            </a:r>
            <a:r>
              <a:rPr lang="en-US" dirty="0" err="1"/>
              <a:t>kepatuhan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peraturan</a:t>
            </a:r>
            <a:r>
              <a:rPr lang="en-US" dirty="0"/>
              <a:t>, </a:t>
            </a:r>
            <a:r>
              <a:rPr lang="en-US" dirty="0" err="1"/>
              <a:t>konflik</a:t>
            </a:r>
            <a:r>
              <a:rPr lang="en-US" dirty="0"/>
              <a:t> </a:t>
            </a:r>
            <a:r>
              <a:rPr lang="en-US" dirty="0" err="1"/>
              <a:t>kepentingan</a:t>
            </a:r>
            <a:r>
              <a:rPr lang="en-US" dirty="0"/>
              <a:t>, </a:t>
            </a:r>
            <a:r>
              <a:rPr lang="en-US" dirty="0" err="1"/>
              <a:t>pelaporan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audit).</a:t>
            </a:r>
          </a:p>
        </p:txBody>
      </p:sp>
    </p:spTree>
    <p:extLst>
      <p:ext uri="{BB962C8B-B14F-4D97-AF65-F5344CB8AC3E}">
        <p14:creationId xmlns:p14="http://schemas.microsoft.com/office/powerpoint/2010/main" val="182101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KRITERIA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2471267" y="275160"/>
            <a:ext cx="4922656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2. Tata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Pamong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Tata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Kelola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Kerjasama</a:t>
            </a:r>
            <a:endParaRPr lang="en-US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471267" y="968829"/>
            <a:ext cx="6411729" cy="511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err="1"/>
              <a:t>Indikator</a:t>
            </a:r>
            <a:r>
              <a:rPr lang="en-US" sz="1600" b="1" dirty="0"/>
              <a:t> </a:t>
            </a:r>
            <a:r>
              <a:rPr lang="en-US" sz="1600" b="1" dirty="0" err="1"/>
              <a:t>Kinerja</a:t>
            </a:r>
            <a:r>
              <a:rPr lang="en-US" sz="1600" b="1" dirty="0"/>
              <a:t> </a:t>
            </a:r>
            <a:r>
              <a:rPr lang="en-US" sz="1600" b="1" dirty="0" err="1"/>
              <a:t>Utama</a:t>
            </a:r>
            <a:endParaRPr lang="en-US" sz="1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471267" y="1674573"/>
            <a:ext cx="6324853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/>
              <a:t>C. </a:t>
            </a:r>
            <a:r>
              <a:rPr lang="en-US" b="1" dirty="0" err="1"/>
              <a:t>Pengelolaan</a:t>
            </a:r>
            <a:endParaRPr lang="en-US" dirty="0"/>
          </a:p>
          <a:p>
            <a:pPr lvl="0"/>
            <a:endParaRPr lang="en-US" dirty="0"/>
          </a:p>
          <a:p>
            <a:pPr lvl="0"/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formal </a:t>
            </a:r>
            <a:r>
              <a:rPr lang="en-US" dirty="0" err="1"/>
              <a:t>keberfungsian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pengelolaan</a:t>
            </a:r>
            <a:r>
              <a:rPr lang="en-US" dirty="0"/>
              <a:t> </a:t>
            </a:r>
            <a:r>
              <a:rPr lang="en-US" dirty="0" err="1"/>
              <a:t>fungsional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operasional</a:t>
            </a:r>
            <a:r>
              <a:rPr lang="en-US" dirty="0"/>
              <a:t> </a:t>
            </a:r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yang </a:t>
            </a:r>
            <a:r>
              <a:rPr lang="en-US" dirty="0" err="1"/>
              <a:t>meliputi</a:t>
            </a:r>
            <a:r>
              <a:rPr lang="en-US" dirty="0"/>
              <a:t> </a:t>
            </a:r>
            <a:r>
              <a:rPr lang="en-US" dirty="0" err="1"/>
              <a:t>perencanaan</a:t>
            </a:r>
            <a:r>
              <a:rPr lang="en-US" dirty="0"/>
              <a:t> (</a:t>
            </a:r>
            <a:r>
              <a:rPr lang="en-US" i="1" dirty="0"/>
              <a:t>planning</a:t>
            </a:r>
            <a:r>
              <a:rPr lang="en-US" dirty="0"/>
              <a:t>), </a:t>
            </a:r>
            <a:r>
              <a:rPr lang="en-US" dirty="0" err="1"/>
              <a:t>pengorganisasian</a:t>
            </a:r>
            <a:r>
              <a:rPr lang="en-US" dirty="0"/>
              <a:t> (</a:t>
            </a:r>
            <a:r>
              <a:rPr lang="en-US" i="1" dirty="0"/>
              <a:t>organizing</a:t>
            </a:r>
            <a:r>
              <a:rPr lang="en-US" dirty="0"/>
              <a:t>), </a:t>
            </a:r>
            <a:r>
              <a:rPr lang="en-US" dirty="0" err="1"/>
              <a:t>penempatan</a:t>
            </a:r>
            <a:r>
              <a:rPr lang="en-US" dirty="0"/>
              <a:t> </a:t>
            </a:r>
            <a:r>
              <a:rPr lang="en-US" dirty="0" err="1"/>
              <a:t>personil</a:t>
            </a:r>
            <a:r>
              <a:rPr lang="en-US" dirty="0"/>
              <a:t> (</a:t>
            </a:r>
            <a:r>
              <a:rPr lang="en-US" i="1" dirty="0"/>
              <a:t>staffing</a:t>
            </a:r>
            <a:r>
              <a:rPr lang="en-US" dirty="0"/>
              <a:t>), </a:t>
            </a:r>
            <a:r>
              <a:rPr lang="en-US" dirty="0" err="1"/>
              <a:t>pengarahan</a:t>
            </a:r>
            <a:r>
              <a:rPr lang="en-US" dirty="0"/>
              <a:t> (</a:t>
            </a:r>
            <a:r>
              <a:rPr lang="en-US" i="1" dirty="0"/>
              <a:t>leading</a:t>
            </a:r>
            <a:r>
              <a:rPr lang="en-US" dirty="0"/>
              <a:t>),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pengawasan</a:t>
            </a:r>
            <a:r>
              <a:rPr lang="en-US" dirty="0"/>
              <a:t> (</a:t>
            </a:r>
            <a:r>
              <a:rPr lang="en-US" i="1" dirty="0"/>
              <a:t>controlling</a:t>
            </a:r>
            <a:r>
              <a:rPr lang="en-US" dirty="0"/>
              <a:t>). </a:t>
            </a:r>
          </a:p>
          <a:p>
            <a:pPr lvl="0"/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formal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yang </a:t>
            </a:r>
            <a:r>
              <a:rPr lang="en-US" dirty="0" err="1"/>
              <a:t>sahih</a:t>
            </a:r>
            <a:r>
              <a:rPr lang="en-US" dirty="0"/>
              <a:t> </a:t>
            </a:r>
            <a:r>
              <a:rPr lang="en-US" dirty="0" err="1"/>
              <a:t>tentang</a:t>
            </a:r>
            <a:r>
              <a:rPr lang="en-US" dirty="0"/>
              <a:t> </a:t>
            </a:r>
            <a:r>
              <a:rPr lang="en-US" dirty="0" err="1"/>
              <a:t>implementasi</a:t>
            </a:r>
            <a:r>
              <a:rPr lang="en-US" dirty="0"/>
              <a:t> </a:t>
            </a:r>
            <a:r>
              <a:rPr lang="en-US" dirty="0" err="1"/>
              <a:t>kebijakan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pedoman</a:t>
            </a:r>
            <a:r>
              <a:rPr lang="en-US" dirty="0"/>
              <a:t> </a:t>
            </a:r>
            <a:r>
              <a:rPr lang="en-US" dirty="0" err="1"/>
              <a:t>pengelolaan</a:t>
            </a:r>
            <a:r>
              <a:rPr lang="en-US" dirty="0"/>
              <a:t>,  </a:t>
            </a:r>
            <a:r>
              <a:rPr lang="en-US" dirty="0" err="1"/>
              <a:t>mencakup</a:t>
            </a:r>
            <a:r>
              <a:rPr lang="en-US" dirty="0"/>
              <a:t> </a:t>
            </a:r>
            <a:r>
              <a:rPr lang="en-US" dirty="0" err="1"/>
              <a:t>aspek</a:t>
            </a:r>
            <a:r>
              <a:rPr lang="en-US" dirty="0"/>
              <a:t>: </a:t>
            </a:r>
            <a:r>
              <a:rPr lang="en-US" b="1" dirty="0" err="1"/>
              <a:t>pendidikan</a:t>
            </a:r>
            <a:r>
              <a:rPr lang="en-US" b="1" dirty="0"/>
              <a:t>, </a:t>
            </a:r>
            <a:r>
              <a:rPr lang="en-US" b="1" dirty="0" err="1"/>
              <a:t>pengembangan</a:t>
            </a:r>
            <a:r>
              <a:rPr lang="en-US" b="1" dirty="0"/>
              <a:t> </a:t>
            </a:r>
            <a:r>
              <a:rPr lang="en-US" b="1" dirty="0" err="1"/>
              <a:t>suasana</a:t>
            </a:r>
            <a:r>
              <a:rPr lang="en-US" b="1" dirty="0"/>
              <a:t> </a:t>
            </a:r>
            <a:r>
              <a:rPr lang="en-US" b="1" dirty="0" err="1"/>
              <a:t>akademik</a:t>
            </a:r>
            <a:r>
              <a:rPr lang="en-US" b="1" dirty="0"/>
              <a:t> </a:t>
            </a:r>
            <a:r>
              <a:rPr lang="en-US" b="1" dirty="0" err="1"/>
              <a:t>dan</a:t>
            </a:r>
            <a:r>
              <a:rPr lang="en-US" b="1" dirty="0"/>
              <a:t> </a:t>
            </a:r>
            <a:r>
              <a:rPr lang="en-US" b="1" dirty="0" err="1"/>
              <a:t>otonomi</a:t>
            </a:r>
            <a:r>
              <a:rPr lang="en-US" b="1" dirty="0"/>
              <a:t> </a:t>
            </a:r>
            <a:r>
              <a:rPr lang="en-US" b="1" dirty="0" err="1"/>
              <a:t>keilmuan</a:t>
            </a:r>
            <a:r>
              <a:rPr lang="en-US" b="1" dirty="0"/>
              <a:t>, </a:t>
            </a:r>
            <a:r>
              <a:rPr lang="en-US" b="1" dirty="0" err="1"/>
              <a:t>kemahasiswaan</a:t>
            </a:r>
            <a:r>
              <a:rPr lang="en-US" b="1" dirty="0"/>
              <a:t>, </a:t>
            </a:r>
            <a:r>
              <a:rPr lang="en-US" b="1" dirty="0" err="1"/>
              <a:t>penelitian</a:t>
            </a:r>
            <a:r>
              <a:rPr lang="en-US" b="1" dirty="0"/>
              <a:t>, </a:t>
            </a:r>
            <a:r>
              <a:rPr lang="en-US" b="1" dirty="0" err="1"/>
              <a:t>PkM</a:t>
            </a:r>
            <a:r>
              <a:rPr lang="en-US" b="1" dirty="0"/>
              <a:t>, SDM, </a:t>
            </a:r>
            <a:r>
              <a:rPr lang="en-US" b="1" dirty="0" err="1"/>
              <a:t>Keuangan</a:t>
            </a:r>
            <a:r>
              <a:rPr lang="en-US" b="1" dirty="0"/>
              <a:t>, </a:t>
            </a:r>
            <a:r>
              <a:rPr lang="en-US" b="1" dirty="0" err="1"/>
              <a:t>Sarana</a:t>
            </a:r>
            <a:r>
              <a:rPr lang="en-US" b="1" dirty="0"/>
              <a:t> </a:t>
            </a:r>
            <a:r>
              <a:rPr lang="en-US" b="1" dirty="0" err="1"/>
              <a:t>dan</a:t>
            </a:r>
            <a:r>
              <a:rPr lang="en-US" b="1" dirty="0"/>
              <a:t> </a:t>
            </a:r>
            <a:r>
              <a:rPr lang="en-US" b="1" dirty="0" err="1"/>
              <a:t>Prasarana</a:t>
            </a:r>
            <a:r>
              <a:rPr lang="en-US" b="1" dirty="0"/>
              <a:t>, </a:t>
            </a:r>
            <a:r>
              <a:rPr lang="en-US" b="1" dirty="0" err="1"/>
              <a:t>Sistem</a:t>
            </a:r>
            <a:r>
              <a:rPr lang="en-US" b="1" dirty="0"/>
              <a:t> </a:t>
            </a:r>
            <a:r>
              <a:rPr lang="en-US" b="1" dirty="0" err="1"/>
              <a:t>Penjaminan</a:t>
            </a:r>
            <a:r>
              <a:rPr lang="en-US" b="1" dirty="0"/>
              <a:t> </a:t>
            </a:r>
            <a:r>
              <a:rPr lang="en-US" b="1" dirty="0" err="1"/>
              <a:t>Mutu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b="1" dirty="0" err="1"/>
              <a:t>Kerjasama</a:t>
            </a:r>
            <a:r>
              <a:rPr lang="en-US" dirty="0"/>
              <a:t>.</a:t>
            </a:r>
          </a:p>
          <a:p>
            <a:pPr lvl="0"/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formal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</a:t>
            </a:r>
            <a:r>
              <a:rPr lang="en-US" dirty="0" err="1"/>
              <a:t>mekanisme</a:t>
            </a:r>
            <a:r>
              <a:rPr lang="en-US" dirty="0"/>
              <a:t> </a:t>
            </a:r>
            <a:r>
              <a:rPr lang="en-US" dirty="0" err="1"/>
              <a:t>persetujuan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penetapan</a:t>
            </a:r>
            <a:r>
              <a:rPr lang="en-US" dirty="0"/>
              <a:t> RENSTRA (</a:t>
            </a:r>
            <a:r>
              <a:rPr lang="en-US" dirty="0" err="1"/>
              <a:t>perencanaan</a:t>
            </a:r>
            <a:r>
              <a:rPr lang="en-US" dirty="0"/>
              <a:t> </a:t>
            </a:r>
            <a:r>
              <a:rPr lang="en-US" dirty="0" err="1"/>
              <a:t>finansial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sumberdaya</a:t>
            </a:r>
            <a:r>
              <a:rPr lang="en-US" dirty="0"/>
              <a:t>, </a:t>
            </a:r>
            <a:r>
              <a:rPr lang="en-US" dirty="0" err="1"/>
              <a:t>pengelolaan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pengendalian</a:t>
            </a:r>
            <a:r>
              <a:rPr lang="en-US" dirty="0"/>
              <a:t> </a:t>
            </a:r>
            <a:r>
              <a:rPr lang="en-US" dirty="0" err="1"/>
              <a:t>risiko</a:t>
            </a:r>
            <a:r>
              <a:rPr lang="en-US" dirty="0"/>
              <a:t>, </a:t>
            </a:r>
            <a:r>
              <a:rPr lang="en-US" dirty="0" err="1"/>
              <a:t>kepatuhan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peraturan</a:t>
            </a:r>
            <a:r>
              <a:rPr lang="en-US" dirty="0"/>
              <a:t>, </a:t>
            </a:r>
            <a:r>
              <a:rPr lang="en-US" dirty="0" err="1"/>
              <a:t>konflik</a:t>
            </a:r>
            <a:r>
              <a:rPr lang="en-US" dirty="0"/>
              <a:t> </a:t>
            </a:r>
            <a:r>
              <a:rPr lang="en-US" dirty="0" err="1"/>
              <a:t>kepentingan</a:t>
            </a:r>
            <a:r>
              <a:rPr lang="en-US" dirty="0"/>
              <a:t>, </a:t>
            </a:r>
            <a:r>
              <a:rPr lang="en-US" dirty="0" err="1"/>
              <a:t>pelaporan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audit).</a:t>
            </a:r>
          </a:p>
        </p:txBody>
      </p:sp>
    </p:spTree>
    <p:extLst>
      <p:ext uri="{BB962C8B-B14F-4D97-AF65-F5344CB8AC3E}">
        <p14:creationId xmlns:p14="http://schemas.microsoft.com/office/powerpoint/2010/main" val="22864826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KRITERIA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2471267" y="275160"/>
            <a:ext cx="489843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2. Tata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Pamong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Tata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Kelola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Kerjasama</a:t>
            </a:r>
            <a:endParaRPr lang="en-US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471267" y="968829"/>
            <a:ext cx="6411729" cy="511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err="1"/>
              <a:t>Indikator</a:t>
            </a:r>
            <a:r>
              <a:rPr lang="en-US" sz="1600" b="1" dirty="0"/>
              <a:t> </a:t>
            </a:r>
            <a:r>
              <a:rPr lang="en-US" sz="1600" b="1" dirty="0" err="1"/>
              <a:t>Kinerja</a:t>
            </a:r>
            <a:r>
              <a:rPr lang="en-US" sz="1600" b="1" dirty="0"/>
              <a:t> </a:t>
            </a:r>
            <a:r>
              <a:rPr lang="en-US" sz="1600" b="1" dirty="0" err="1"/>
              <a:t>Utama</a:t>
            </a:r>
            <a:endParaRPr lang="en-US" sz="1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471267" y="1500397"/>
            <a:ext cx="6324853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/>
              <a:t>D. </a:t>
            </a:r>
            <a:r>
              <a:rPr lang="en-US" b="1" dirty="0" err="1"/>
              <a:t>Sistem</a:t>
            </a:r>
            <a:r>
              <a:rPr lang="en-US" b="1" dirty="0"/>
              <a:t> </a:t>
            </a:r>
            <a:r>
              <a:rPr lang="en-US" b="1" dirty="0" err="1"/>
              <a:t>Penjaminan</a:t>
            </a:r>
            <a:r>
              <a:rPr lang="en-US" b="1" dirty="0"/>
              <a:t> </a:t>
            </a:r>
            <a:r>
              <a:rPr lang="en-US" b="1" dirty="0" err="1"/>
              <a:t>Mutu</a:t>
            </a:r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Dokumen</a:t>
            </a:r>
            <a:r>
              <a:rPr lang="en-US" dirty="0"/>
              <a:t> formal </a:t>
            </a:r>
            <a:r>
              <a:rPr lang="en-US" dirty="0" err="1"/>
              <a:t>pengembangan</a:t>
            </a:r>
            <a:r>
              <a:rPr lang="en-US" dirty="0"/>
              <a:t> SPMPT, minimal: </a:t>
            </a:r>
            <a:r>
              <a:rPr lang="en-US" dirty="0" err="1"/>
              <a:t>Dokumen</a:t>
            </a:r>
            <a:r>
              <a:rPr lang="en-US" dirty="0"/>
              <a:t> formal </a:t>
            </a:r>
            <a:r>
              <a:rPr lang="en-US" dirty="0" err="1"/>
              <a:t>pembentukan</a:t>
            </a:r>
            <a:r>
              <a:rPr lang="en-US" dirty="0"/>
              <a:t> </a:t>
            </a:r>
            <a:r>
              <a:rPr lang="en-US" dirty="0" err="1"/>
              <a:t>unsur</a:t>
            </a:r>
            <a:r>
              <a:rPr lang="en-US" dirty="0"/>
              <a:t> </a:t>
            </a:r>
            <a:r>
              <a:rPr lang="en-US" dirty="0" err="1"/>
              <a:t>pelaksana</a:t>
            </a:r>
            <a:r>
              <a:rPr lang="en-US" dirty="0"/>
              <a:t> </a:t>
            </a:r>
            <a:r>
              <a:rPr lang="en-US" dirty="0" err="1"/>
              <a:t>penjaminan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 internal.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Dokumen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: </a:t>
            </a:r>
            <a:r>
              <a:rPr lang="en-US" dirty="0" err="1"/>
              <a:t>pernyataan</a:t>
            </a:r>
            <a:r>
              <a:rPr lang="en-US" dirty="0"/>
              <a:t> </a:t>
            </a:r>
            <a:r>
              <a:rPr lang="en-US" dirty="0" err="1"/>
              <a:t>komitmen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, </a:t>
            </a:r>
            <a:r>
              <a:rPr lang="en-US" dirty="0" err="1"/>
              <a:t>kebijakan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, </a:t>
            </a:r>
            <a:r>
              <a:rPr lang="en-US" dirty="0" err="1"/>
              <a:t>standar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, manual </a:t>
            </a:r>
            <a:r>
              <a:rPr lang="en-US" dirty="0" err="1"/>
              <a:t>mutu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lain yang </a:t>
            </a:r>
            <a:r>
              <a:rPr lang="en-US" dirty="0" err="1"/>
              <a:t>diperlukan</a:t>
            </a:r>
            <a:r>
              <a:rPr lang="en-US" dirty="0"/>
              <a:t>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Rencana</a:t>
            </a:r>
            <a:r>
              <a:rPr lang="en-US" dirty="0"/>
              <a:t> </a:t>
            </a:r>
            <a:r>
              <a:rPr lang="en-US" dirty="0" err="1"/>
              <a:t>penjaminan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: </a:t>
            </a:r>
            <a:r>
              <a:rPr lang="en-US" dirty="0" err="1"/>
              <a:t>strategi</a:t>
            </a:r>
            <a:r>
              <a:rPr lang="en-US" dirty="0"/>
              <a:t>, </a:t>
            </a:r>
            <a:r>
              <a:rPr lang="en-US" dirty="0" err="1"/>
              <a:t>kebijakan</a:t>
            </a:r>
            <a:r>
              <a:rPr lang="en-US" dirty="0"/>
              <a:t>, </a:t>
            </a:r>
            <a:r>
              <a:rPr lang="en-US" dirty="0" err="1"/>
              <a:t>pemberdayaan</a:t>
            </a:r>
            <a:r>
              <a:rPr lang="en-US" dirty="0"/>
              <a:t> para </a:t>
            </a:r>
            <a:r>
              <a:rPr lang="en-US" dirty="0" err="1"/>
              <a:t>pemangku</a:t>
            </a:r>
            <a:r>
              <a:rPr lang="en-US" dirty="0"/>
              <a:t> </a:t>
            </a:r>
            <a:r>
              <a:rPr lang="en-US" dirty="0" err="1"/>
              <a:t>kepentingan</a:t>
            </a:r>
            <a:r>
              <a:rPr lang="en-US" dirty="0"/>
              <a:t> yang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 </a:t>
            </a:r>
            <a:r>
              <a:rPr lang="en-US" dirty="0" err="1"/>
              <a:t>rencana</a:t>
            </a:r>
            <a:r>
              <a:rPr lang="en-US" dirty="0"/>
              <a:t> </a:t>
            </a:r>
            <a:r>
              <a:rPr lang="en-US" dirty="0" err="1"/>
              <a:t>jangka</a:t>
            </a:r>
            <a:r>
              <a:rPr lang="en-US" dirty="0"/>
              <a:t> </a:t>
            </a:r>
            <a:r>
              <a:rPr lang="en-US" dirty="0" err="1"/>
              <a:t>menengah</a:t>
            </a:r>
            <a:r>
              <a:rPr lang="en-US" dirty="0"/>
              <a:t> </a:t>
            </a:r>
            <a:r>
              <a:rPr lang="en-US" dirty="0" err="1"/>
              <a:t>maupun</a:t>
            </a:r>
            <a:r>
              <a:rPr lang="en-US" dirty="0"/>
              <a:t> </a:t>
            </a:r>
            <a:r>
              <a:rPr lang="en-US" dirty="0" err="1"/>
              <a:t>jangka</a:t>
            </a:r>
            <a:r>
              <a:rPr lang="en-US" dirty="0"/>
              <a:t> </a:t>
            </a:r>
            <a:r>
              <a:rPr lang="en-US" dirty="0" err="1"/>
              <a:t>panjang</a:t>
            </a:r>
            <a:r>
              <a:rPr lang="en-US" dirty="0"/>
              <a:t>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Bukti</a:t>
            </a:r>
            <a:r>
              <a:rPr lang="en-US" dirty="0"/>
              <a:t> </a:t>
            </a:r>
            <a:r>
              <a:rPr lang="en-US" dirty="0" err="1"/>
              <a:t>sahih</a:t>
            </a:r>
            <a:r>
              <a:rPr lang="en-US" dirty="0"/>
              <a:t> </a:t>
            </a:r>
            <a:r>
              <a:rPr lang="en-US" dirty="0" err="1"/>
              <a:t>pelaksanaan</a:t>
            </a:r>
            <a:r>
              <a:rPr lang="en-US" dirty="0"/>
              <a:t> </a:t>
            </a:r>
            <a:r>
              <a:rPr lang="en-US" dirty="0" err="1"/>
              <a:t>penjaminan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 (PPEPP).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Bukti</a:t>
            </a:r>
            <a:r>
              <a:rPr lang="en-US" dirty="0"/>
              <a:t> </a:t>
            </a:r>
            <a:r>
              <a:rPr lang="en-US" dirty="0" err="1"/>
              <a:t>sahih</a:t>
            </a:r>
            <a:r>
              <a:rPr lang="en-US" dirty="0"/>
              <a:t> </a:t>
            </a:r>
            <a:r>
              <a:rPr lang="en-US" dirty="0" err="1"/>
              <a:t>pelaksanaan</a:t>
            </a:r>
            <a:r>
              <a:rPr lang="en-US" dirty="0"/>
              <a:t> </a:t>
            </a:r>
            <a:r>
              <a:rPr lang="en-US" dirty="0" err="1"/>
              <a:t>monev</a:t>
            </a:r>
            <a:r>
              <a:rPr lang="en-US" dirty="0"/>
              <a:t> </a:t>
            </a:r>
            <a:r>
              <a:rPr lang="en-US" dirty="0" err="1"/>
              <a:t>penjaminan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: </a:t>
            </a:r>
            <a:r>
              <a:rPr lang="en-US" dirty="0" err="1"/>
              <a:t>terstruktur</a:t>
            </a:r>
            <a:r>
              <a:rPr lang="en-US" dirty="0"/>
              <a:t>, </a:t>
            </a:r>
            <a:r>
              <a:rPr lang="en-US" dirty="0" err="1"/>
              <a:t>ditindaklanjuti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berkelanjutan</a:t>
            </a:r>
            <a:r>
              <a:rPr lang="en-US" dirty="0"/>
              <a:t>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Bukti</a:t>
            </a:r>
            <a:r>
              <a:rPr lang="en-US" dirty="0"/>
              <a:t> </a:t>
            </a:r>
            <a:r>
              <a:rPr lang="en-US" dirty="0" err="1"/>
              <a:t>sahih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perekaman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dokumentasi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,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publikasi</a:t>
            </a:r>
            <a:r>
              <a:rPr lang="en-US" dirty="0"/>
              <a:t> </a:t>
            </a:r>
            <a:r>
              <a:rPr lang="en-US" dirty="0" err="1"/>
              <a:t>hasil</a:t>
            </a:r>
            <a:r>
              <a:rPr lang="en-US" dirty="0"/>
              <a:t> </a:t>
            </a:r>
            <a:r>
              <a:rPr lang="en-US" dirty="0" err="1"/>
              <a:t>penjaminan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 internal </a:t>
            </a:r>
            <a:r>
              <a:rPr lang="en-US" dirty="0" err="1"/>
              <a:t>kepada</a:t>
            </a:r>
            <a:r>
              <a:rPr lang="en-US" dirty="0"/>
              <a:t> para </a:t>
            </a:r>
            <a:r>
              <a:rPr lang="en-US" dirty="0" err="1"/>
              <a:t>pemangku</a:t>
            </a:r>
            <a:r>
              <a:rPr lang="en-US" dirty="0"/>
              <a:t> </a:t>
            </a:r>
            <a:r>
              <a:rPr lang="en-US" dirty="0" err="1"/>
              <a:t>kepentingan</a:t>
            </a:r>
            <a:r>
              <a:rPr lang="en-US" dirty="0"/>
              <a:t>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</a:t>
            </a:r>
            <a:r>
              <a:rPr lang="en-US" dirty="0" err="1"/>
              <a:t>sahih</a:t>
            </a:r>
            <a:r>
              <a:rPr lang="en-US" dirty="0"/>
              <a:t> </a:t>
            </a:r>
            <a:r>
              <a:rPr lang="en-US" dirty="0" err="1"/>
              <a:t>terkait</a:t>
            </a:r>
            <a:r>
              <a:rPr lang="en-US" dirty="0"/>
              <a:t> </a:t>
            </a:r>
            <a:r>
              <a:rPr lang="en-US" dirty="0" err="1"/>
              <a:t>praktek</a:t>
            </a:r>
            <a:r>
              <a:rPr lang="en-US" dirty="0"/>
              <a:t> </a:t>
            </a:r>
            <a:r>
              <a:rPr lang="en-US" dirty="0" err="1"/>
              <a:t>baik</a:t>
            </a:r>
            <a:r>
              <a:rPr lang="en-US" dirty="0"/>
              <a:t> </a:t>
            </a:r>
            <a:r>
              <a:rPr lang="en-US" dirty="0" err="1"/>
              <a:t>pengembangan</a:t>
            </a:r>
            <a:r>
              <a:rPr lang="en-US" dirty="0"/>
              <a:t> </a:t>
            </a:r>
            <a:r>
              <a:rPr lang="en-US" dirty="0" err="1"/>
              <a:t>budaya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6789189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46881"/>
            <a:ext cx="9143999" cy="930903"/>
          </a:xfrm>
        </p:spPr>
        <p:txBody>
          <a:bodyPr>
            <a:no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SISTEMATIKA </a:t>
            </a:r>
            <a:b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LAPORAN EVALUASI DIRI (LED)</a:t>
            </a:r>
          </a:p>
        </p:txBody>
      </p:sp>
      <p:sp>
        <p:nvSpPr>
          <p:cNvPr id="5" name="Rectangle 4"/>
          <p:cNvSpPr/>
          <p:nvPr/>
        </p:nvSpPr>
        <p:spPr>
          <a:xfrm>
            <a:off x="2729859" y="2848895"/>
            <a:ext cx="1694985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KERANGKA KONSEPTUAL</a:t>
            </a:r>
          </a:p>
        </p:txBody>
      </p:sp>
      <p:sp>
        <p:nvSpPr>
          <p:cNvPr id="6" name="Rectangle 5"/>
          <p:cNvSpPr/>
          <p:nvPr/>
        </p:nvSpPr>
        <p:spPr>
          <a:xfrm>
            <a:off x="6131846" y="1180171"/>
            <a:ext cx="2557876" cy="7917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/>
              <a:t>ED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Pengembangan</a:t>
            </a:r>
            <a:r>
              <a:rPr lang="en-US" dirty="0"/>
              <a:t> </a:t>
            </a:r>
            <a:r>
              <a:rPr lang="en-US" dirty="0" err="1"/>
              <a:t>Institusi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131846" y="2072351"/>
            <a:ext cx="2557876" cy="7917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 err="1"/>
              <a:t>Konsep</a:t>
            </a:r>
            <a:r>
              <a:rPr lang="en-US" dirty="0"/>
              <a:t> </a:t>
            </a:r>
            <a:r>
              <a:rPr lang="en-US" dirty="0" err="1"/>
              <a:t>Evaluasi</a:t>
            </a:r>
            <a:r>
              <a:rPr lang="en-US" dirty="0"/>
              <a:t> </a:t>
            </a:r>
          </a:p>
        </p:txBody>
      </p:sp>
      <p:sp>
        <p:nvSpPr>
          <p:cNvPr id="8" name="Rectangle 7"/>
          <p:cNvSpPr/>
          <p:nvPr/>
        </p:nvSpPr>
        <p:spPr>
          <a:xfrm>
            <a:off x="6131846" y="2947902"/>
            <a:ext cx="2557876" cy="7917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 err="1"/>
              <a:t>Indikator</a:t>
            </a:r>
            <a:r>
              <a:rPr lang="en-US" dirty="0"/>
              <a:t> </a:t>
            </a:r>
            <a:r>
              <a:rPr lang="en-US" dirty="0" err="1"/>
              <a:t>Kinerja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Kualitas</a:t>
            </a:r>
            <a:r>
              <a:rPr lang="en-US" dirty="0"/>
              <a:t> </a:t>
            </a:r>
          </a:p>
        </p:txBody>
      </p:sp>
      <p:sp>
        <p:nvSpPr>
          <p:cNvPr id="9" name="Rectangle 8"/>
          <p:cNvSpPr/>
          <p:nvPr/>
        </p:nvSpPr>
        <p:spPr>
          <a:xfrm>
            <a:off x="6131846" y="3852911"/>
            <a:ext cx="2557876" cy="7917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 err="1"/>
              <a:t>Langkah-langkah</a:t>
            </a:r>
            <a:r>
              <a:rPr lang="en-US" dirty="0"/>
              <a:t> </a:t>
            </a:r>
            <a:r>
              <a:rPr lang="en-US" dirty="0" err="1"/>
              <a:t>Penyusunan</a:t>
            </a:r>
            <a:r>
              <a:rPr lang="en-US" dirty="0"/>
              <a:t> </a:t>
            </a:r>
            <a:r>
              <a:rPr lang="en-US" dirty="0" err="1"/>
              <a:t>Laporan</a:t>
            </a:r>
            <a:r>
              <a:rPr lang="en-US" dirty="0"/>
              <a:t> ED</a:t>
            </a:r>
          </a:p>
        </p:txBody>
      </p:sp>
      <p:sp>
        <p:nvSpPr>
          <p:cNvPr id="10" name="Rectangle 9"/>
          <p:cNvSpPr/>
          <p:nvPr/>
        </p:nvSpPr>
        <p:spPr>
          <a:xfrm>
            <a:off x="6131846" y="4747034"/>
            <a:ext cx="2557876" cy="7917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 err="1"/>
              <a:t>Pelaksanaan</a:t>
            </a:r>
            <a:r>
              <a:rPr lang="en-US" dirty="0"/>
              <a:t> </a:t>
            </a:r>
            <a:r>
              <a:rPr lang="en-US" dirty="0" err="1"/>
              <a:t>Penyusunan</a:t>
            </a:r>
            <a:r>
              <a:rPr lang="en-US" dirty="0"/>
              <a:t> LED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131846" y="5630271"/>
            <a:ext cx="2557876" cy="7917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 err="1"/>
              <a:t>Atribut</a:t>
            </a:r>
            <a:r>
              <a:rPr lang="en-US" dirty="0"/>
              <a:t> LED</a:t>
            </a:r>
          </a:p>
        </p:txBody>
      </p:sp>
      <p:sp>
        <p:nvSpPr>
          <p:cNvPr id="14" name="Oval 13"/>
          <p:cNvSpPr/>
          <p:nvPr/>
        </p:nvSpPr>
        <p:spPr>
          <a:xfrm>
            <a:off x="5236029" y="1222217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A</a:t>
            </a:r>
          </a:p>
        </p:txBody>
      </p:sp>
      <p:sp>
        <p:nvSpPr>
          <p:cNvPr id="16" name="Oval 15"/>
          <p:cNvSpPr/>
          <p:nvPr/>
        </p:nvSpPr>
        <p:spPr>
          <a:xfrm>
            <a:off x="5236028" y="4810091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E</a:t>
            </a:r>
          </a:p>
        </p:txBody>
      </p:sp>
      <p:sp>
        <p:nvSpPr>
          <p:cNvPr id="17" name="Oval 16"/>
          <p:cNvSpPr/>
          <p:nvPr/>
        </p:nvSpPr>
        <p:spPr>
          <a:xfrm>
            <a:off x="5241472" y="5634336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F</a:t>
            </a:r>
          </a:p>
        </p:txBody>
      </p:sp>
      <p:sp>
        <p:nvSpPr>
          <p:cNvPr id="18" name="Oval 17"/>
          <p:cNvSpPr/>
          <p:nvPr/>
        </p:nvSpPr>
        <p:spPr>
          <a:xfrm>
            <a:off x="5236027" y="3915968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D</a:t>
            </a:r>
          </a:p>
        </p:txBody>
      </p:sp>
      <p:sp>
        <p:nvSpPr>
          <p:cNvPr id="19" name="Oval 18"/>
          <p:cNvSpPr/>
          <p:nvPr/>
        </p:nvSpPr>
        <p:spPr>
          <a:xfrm>
            <a:off x="5236026" y="3010959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C</a:t>
            </a:r>
          </a:p>
        </p:txBody>
      </p:sp>
      <p:sp>
        <p:nvSpPr>
          <p:cNvPr id="20" name="Oval 19"/>
          <p:cNvSpPr/>
          <p:nvPr/>
        </p:nvSpPr>
        <p:spPr>
          <a:xfrm>
            <a:off x="5236025" y="2140626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B</a:t>
            </a:r>
          </a:p>
        </p:txBody>
      </p:sp>
      <p:sp>
        <p:nvSpPr>
          <p:cNvPr id="21" name="Chevron 20"/>
          <p:cNvSpPr/>
          <p:nvPr/>
        </p:nvSpPr>
        <p:spPr>
          <a:xfrm>
            <a:off x="4517572" y="126001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Pentagon 21"/>
          <p:cNvSpPr/>
          <p:nvPr/>
        </p:nvSpPr>
        <p:spPr>
          <a:xfrm>
            <a:off x="334598" y="3187288"/>
            <a:ext cx="2000183" cy="728680"/>
          </a:xfrm>
          <a:prstGeom prst="homePlate">
            <a:avLst>
              <a:gd name="adj" fmla="val 26098"/>
            </a:avLst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BAGIAN KESATU</a:t>
            </a:r>
          </a:p>
        </p:txBody>
      </p:sp>
    </p:spTree>
    <p:extLst>
      <p:ext uri="{BB962C8B-B14F-4D97-AF65-F5344CB8AC3E}">
        <p14:creationId xmlns:p14="http://schemas.microsoft.com/office/powerpoint/2010/main" val="12069034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KRITERIA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2471267" y="275160"/>
            <a:ext cx="4971101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2. Tata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Pamong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Tata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Kelola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Kerjasama</a:t>
            </a:r>
            <a:endParaRPr lang="en-US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471267" y="968829"/>
            <a:ext cx="6411729" cy="511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err="1"/>
              <a:t>Indikator</a:t>
            </a:r>
            <a:r>
              <a:rPr lang="en-US" sz="1600" b="1" dirty="0"/>
              <a:t> </a:t>
            </a:r>
            <a:r>
              <a:rPr lang="en-US" sz="1600" b="1" dirty="0" err="1"/>
              <a:t>Kinerja</a:t>
            </a:r>
            <a:r>
              <a:rPr lang="en-US" sz="1600" b="1" dirty="0"/>
              <a:t> </a:t>
            </a:r>
            <a:r>
              <a:rPr lang="en-US" sz="1600" b="1" dirty="0" err="1"/>
              <a:t>Utama</a:t>
            </a:r>
            <a:endParaRPr lang="en-US" sz="1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471267" y="1816083"/>
            <a:ext cx="63248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 err="1"/>
              <a:t>Hasil</a:t>
            </a:r>
            <a:r>
              <a:rPr lang="en-US" b="1" dirty="0"/>
              <a:t> </a:t>
            </a:r>
            <a:r>
              <a:rPr lang="en-US" b="1" dirty="0" err="1"/>
              <a:t>analisis</a:t>
            </a:r>
            <a:r>
              <a:rPr lang="en-US" b="1" dirty="0"/>
              <a:t> data </a:t>
            </a:r>
            <a:r>
              <a:rPr lang="en-US" b="1" dirty="0" err="1"/>
              <a:t>dari</a:t>
            </a:r>
            <a:r>
              <a:rPr lang="en-US" b="1" dirty="0"/>
              <a:t> LKPT </a:t>
            </a:r>
            <a:r>
              <a:rPr lang="en-US" b="1" dirty="0" err="1"/>
              <a:t>terkait</a:t>
            </a:r>
            <a:r>
              <a:rPr lang="en-US" b="1" dirty="0"/>
              <a:t>:</a:t>
            </a:r>
            <a:endParaRPr lang="en-US" dirty="0"/>
          </a:p>
          <a:p>
            <a:pPr lvl="0"/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Jenis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lingkup</a:t>
            </a:r>
            <a:r>
              <a:rPr lang="en-US" dirty="0"/>
              <a:t> audit </a:t>
            </a:r>
            <a:r>
              <a:rPr lang="en-US" dirty="0" err="1"/>
              <a:t>keuangan</a:t>
            </a:r>
            <a:r>
              <a:rPr lang="en-US" dirty="0"/>
              <a:t> </a:t>
            </a:r>
            <a:r>
              <a:rPr lang="en-US" dirty="0" err="1"/>
              <a:t>eksternal</a:t>
            </a:r>
            <a:r>
              <a:rPr lang="en-US" dirty="0"/>
              <a:t> yang </a:t>
            </a:r>
            <a:r>
              <a:rPr lang="en-US" dirty="0" err="1"/>
              <a:t>dimiliki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dirty="0" err="1"/>
              <a:t>Tabel</a:t>
            </a:r>
            <a:r>
              <a:rPr lang="en-US" b="1" dirty="0"/>
              <a:t> 1.a.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Jenis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lingkup</a:t>
            </a:r>
            <a:r>
              <a:rPr lang="en-US" dirty="0"/>
              <a:t> </a:t>
            </a:r>
            <a:r>
              <a:rPr lang="en-US" dirty="0" err="1"/>
              <a:t>sertifikasi</a:t>
            </a:r>
            <a:r>
              <a:rPr lang="en-US" dirty="0"/>
              <a:t>/</a:t>
            </a:r>
            <a:r>
              <a:rPr lang="en-US" dirty="0" err="1"/>
              <a:t>akreditasi</a:t>
            </a:r>
            <a:r>
              <a:rPr lang="en-US" dirty="0"/>
              <a:t> </a:t>
            </a:r>
            <a:r>
              <a:rPr lang="en-US" dirty="0" err="1"/>
              <a:t>eksternal</a:t>
            </a:r>
            <a:r>
              <a:rPr lang="en-US" dirty="0"/>
              <a:t> yang </a:t>
            </a:r>
            <a:r>
              <a:rPr lang="en-US" dirty="0" err="1"/>
              <a:t>dimiliki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dirty="0" err="1"/>
              <a:t>Tabel</a:t>
            </a:r>
            <a:r>
              <a:rPr lang="en-US" b="1" dirty="0"/>
              <a:t> 1.a.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Perolehan</a:t>
            </a:r>
            <a:r>
              <a:rPr lang="en-US" dirty="0"/>
              <a:t> status </a:t>
            </a:r>
            <a:r>
              <a:rPr lang="en-US" dirty="0" err="1"/>
              <a:t>akreditasi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peringkat</a:t>
            </a:r>
            <a:r>
              <a:rPr lang="en-US" dirty="0"/>
              <a:t> </a:t>
            </a:r>
            <a:r>
              <a:rPr lang="en-US" dirty="0" err="1"/>
              <a:t>terakreditasi</a:t>
            </a:r>
            <a:r>
              <a:rPr lang="en-US" dirty="0"/>
              <a:t> BAN PT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seluruh</a:t>
            </a:r>
            <a:r>
              <a:rPr lang="en-US" dirty="0"/>
              <a:t> program </a:t>
            </a:r>
            <a:r>
              <a:rPr lang="en-US" dirty="0" err="1"/>
              <a:t>studi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dirty="0" err="1"/>
              <a:t>Tabel</a:t>
            </a:r>
            <a:r>
              <a:rPr lang="en-US" b="1" dirty="0"/>
              <a:t> 1.b. LKPT).</a:t>
            </a:r>
          </a:p>
        </p:txBody>
      </p:sp>
    </p:spTree>
    <p:extLst>
      <p:ext uri="{BB962C8B-B14F-4D97-AF65-F5344CB8AC3E}">
        <p14:creationId xmlns:p14="http://schemas.microsoft.com/office/powerpoint/2010/main" val="13308243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KRITERIA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2471267" y="275160"/>
            <a:ext cx="4777321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2. Tata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Pamong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Tata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Kelola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Kerjasama</a:t>
            </a:r>
            <a:endParaRPr lang="en-US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471267" y="968829"/>
            <a:ext cx="6411729" cy="511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err="1"/>
              <a:t>Indikator</a:t>
            </a:r>
            <a:r>
              <a:rPr lang="en-US" sz="1600" b="1" dirty="0"/>
              <a:t> </a:t>
            </a:r>
            <a:r>
              <a:rPr lang="en-US" sz="1600" b="1" dirty="0" err="1"/>
              <a:t>Kinerja</a:t>
            </a:r>
            <a:r>
              <a:rPr lang="en-US" sz="1600" b="1" dirty="0"/>
              <a:t> </a:t>
            </a:r>
            <a:r>
              <a:rPr lang="en-US" sz="1600" b="1" dirty="0" err="1"/>
              <a:t>Utama</a:t>
            </a:r>
            <a:endParaRPr lang="en-US" sz="1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471267" y="1826969"/>
            <a:ext cx="632485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/>
              <a:t>E. </a:t>
            </a:r>
            <a:r>
              <a:rPr lang="en-US" b="1" dirty="0" err="1"/>
              <a:t>Kerjasama</a:t>
            </a:r>
            <a:endParaRPr lang="en-US" dirty="0"/>
          </a:p>
          <a:p>
            <a:pPr lvl="0"/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formal </a:t>
            </a:r>
            <a:r>
              <a:rPr lang="en-US" dirty="0" err="1"/>
              <a:t>kebijakan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prosedur</a:t>
            </a:r>
            <a:r>
              <a:rPr lang="en-US" dirty="0"/>
              <a:t> </a:t>
            </a:r>
            <a:r>
              <a:rPr lang="en-US" dirty="0" err="1"/>
              <a:t>pengembangan</a:t>
            </a:r>
            <a:r>
              <a:rPr lang="en-US" dirty="0"/>
              <a:t> </a:t>
            </a:r>
            <a:r>
              <a:rPr lang="en-US" dirty="0" err="1"/>
              <a:t>jejaring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kemitraan</a:t>
            </a:r>
            <a:r>
              <a:rPr lang="en-US" dirty="0"/>
              <a:t> (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luar</a:t>
            </a:r>
            <a:r>
              <a:rPr lang="en-US" dirty="0"/>
              <a:t> </a:t>
            </a:r>
            <a:r>
              <a:rPr lang="en-US" dirty="0" err="1"/>
              <a:t>negeri</a:t>
            </a:r>
            <a:r>
              <a:rPr lang="en-US" dirty="0"/>
              <a:t>),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monev</a:t>
            </a:r>
            <a:r>
              <a:rPr lang="en-US" dirty="0"/>
              <a:t> </a:t>
            </a:r>
            <a:r>
              <a:rPr lang="en-US" dirty="0" err="1"/>
              <a:t>kepuasan</a:t>
            </a:r>
            <a:r>
              <a:rPr lang="en-US" dirty="0"/>
              <a:t> </a:t>
            </a:r>
            <a:r>
              <a:rPr lang="en-US" dirty="0" err="1"/>
              <a:t>mitra</a:t>
            </a:r>
            <a:r>
              <a:rPr lang="en-US" dirty="0"/>
              <a:t> </a:t>
            </a:r>
            <a:r>
              <a:rPr lang="en-US" dirty="0" err="1"/>
              <a:t>kerjasama</a:t>
            </a:r>
            <a:r>
              <a:rPr lang="en-US" dirty="0"/>
              <a:t>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dokumen</a:t>
            </a:r>
            <a:r>
              <a:rPr lang="en-US" dirty="0"/>
              <a:t> </a:t>
            </a:r>
            <a:r>
              <a:rPr lang="en-US" dirty="0" err="1"/>
              <a:t>perencanaan</a:t>
            </a:r>
            <a:r>
              <a:rPr lang="en-US" dirty="0"/>
              <a:t> </a:t>
            </a:r>
            <a:r>
              <a:rPr lang="en-US" dirty="0" err="1"/>
              <a:t>pengembangan</a:t>
            </a:r>
            <a:r>
              <a:rPr lang="en-US" dirty="0"/>
              <a:t> </a:t>
            </a:r>
            <a:r>
              <a:rPr lang="en-US" dirty="0" err="1"/>
              <a:t>jejaring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kemitraan</a:t>
            </a:r>
            <a:r>
              <a:rPr lang="en-US" dirty="0"/>
              <a:t> yang </a:t>
            </a:r>
            <a:r>
              <a:rPr lang="en-US" dirty="0" err="1"/>
              <a:t>ditetapkan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mencapai</a:t>
            </a:r>
            <a:r>
              <a:rPr lang="en-US" dirty="0"/>
              <a:t> VMTS. 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Ketersediaan</a:t>
            </a:r>
            <a:r>
              <a:rPr lang="en-US" dirty="0"/>
              <a:t> data </a:t>
            </a:r>
            <a:r>
              <a:rPr lang="en-US" dirty="0" err="1"/>
              <a:t>jumlah</a:t>
            </a:r>
            <a:r>
              <a:rPr lang="en-US" dirty="0"/>
              <a:t>, </a:t>
            </a:r>
            <a:r>
              <a:rPr lang="en-US" dirty="0" err="1"/>
              <a:t>lingkup</a:t>
            </a:r>
            <a:r>
              <a:rPr lang="en-US" dirty="0"/>
              <a:t>, </a:t>
            </a:r>
            <a:r>
              <a:rPr lang="en-US" dirty="0" err="1"/>
              <a:t>relevansi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kemanfaatan</a:t>
            </a:r>
            <a:r>
              <a:rPr lang="en-US" dirty="0"/>
              <a:t> </a:t>
            </a:r>
            <a:r>
              <a:rPr lang="en-US" dirty="0" err="1"/>
              <a:t>kerjasama</a:t>
            </a:r>
            <a:r>
              <a:rPr lang="en-US" dirty="0"/>
              <a:t>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bukti</a:t>
            </a:r>
            <a:r>
              <a:rPr lang="en-US" dirty="0"/>
              <a:t> </a:t>
            </a:r>
            <a:r>
              <a:rPr lang="en-US" dirty="0" err="1"/>
              <a:t>monev</a:t>
            </a:r>
            <a:r>
              <a:rPr lang="en-US" dirty="0"/>
              <a:t> </a:t>
            </a:r>
            <a:r>
              <a:rPr lang="en-US" dirty="0" err="1"/>
              <a:t>pelaksanaan</a:t>
            </a:r>
            <a:r>
              <a:rPr lang="en-US" dirty="0"/>
              <a:t> program </a:t>
            </a:r>
            <a:r>
              <a:rPr lang="en-US" dirty="0" err="1"/>
              <a:t>kemitraan</a:t>
            </a:r>
            <a:r>
              <a:rPr lang="en-US" dirty="0"/>
              <a:t>, </a:t>
            </a:r>
            <a:r>
              <a:rPr lang="en-US" dirty="0" err="1"/>
              <a:t>tingkat</a:t>
            </a:r>
            <a:r>
              <a:rPr lang="en-US" dirty="0"/>
              <a:t> </a:t>
            </a:r>
            <a:r>
              <a:rPr lang="en-US" dirty="0" err="1"/>
              <a:t>kepuasan</a:t>
            </a:r>
            <a:r>
              <a:rPr lang="en-US" dirty="0"/>
              <a:t> </a:t>
            </a:r>
            <a:r>
              <a:rPr lang="en-US" dirty="0" err="1"/>
              <a:t>kepuasan</a:t>
            </a:r>
            <a:r>
              <a:rPr lang="en-US" dirty="0"/>
              <a:t> </a:t>
            </a:r>
            <a:r>
              <a:rPr lang="en-US" dirty="0" err="1"/>
              <a:t>mitra</a:t>
            </a:r>
            <a:r>
              <a:rPr lang="en-US" dirty="0"/>
              <a:t>,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upaya</a:t>
            </a:r>
            <a:r>
              <a:rPr lang="en-US" dirty="0"/>
              <a:t> </a:t>
            </a:r>
            <a:r>
              <a:rPr lang="en-US" dirty="0" err="1"/>
              <a:t>perbaikan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 </a:t>
            </a:r>
            <a:r>
              <a:rPr lang="en-US" dirty="0" err="1"/>
              <a:t>jejaring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kemitraan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menjamin</a:t>
            </a:r>
            <a:r>
              <a:rPr lang="en-US" dirty="0"/>
              <a:t> </a:t>
            </a:r>
            <a:r>
              <a:rPr lang="en-US" dirty="0" err="1"/>
              <a:t>ketercapaian</a:t>
            </a:r>
            <a:r>
              <a:rPr lang="en-US" dirty="0"/>
              <a:t> VMTS.</a:t>
            </a:r>
          </a:p>
        </p:txBody>
      </p:sp>
    </p:spTree>
    <p:extLst>
      <p:ext uri="{BB962C8B-B14F-4D97-AF65-F5344CB8AC3E}">
        <p14:creationId xmlns:p14="http://schemas.microsoft.com/office/powerpoint/2010/main" val="7908769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KRITERIA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6" name="Diagram 25"/>
          <p:cNvGraphicFramePr/>
          <p:nvPr>
            <p:extLst>
              <p:ext uri="{D42A27DB-BD31-4B8C-83A1-F6EECF244321}">
                <p14:modId xmlns:p14="http://schemas.microsoft.com/office/powerpoint/2010/main" val="720549453"/>
              </p:ext>
            </p:extLst>
          </p:nvPr>
        </p:nvGraphicFramePr>
        <p:xfrm>
          <a:off x="2471267" y="896776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Pentagon 6"/>
          <p:cNvSpPr/>
          <p:nvPr/>
        </p:nvSpPr>
        <p:spPr>
          <a:xfrm>
            <a:off x="2471267" y="275160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3.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Mahasiswa</a:t>
            </a:r>
            <a:endParaRPr lang="en-US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2137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KRITERIA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471267" y="968829"/>
            <a:ext cx="6411729" cy="511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err="1"/>
              <a:t>Indikator</a:t>
            </a:r>
            <a:r>
              <a:rPr lang="en-US" sz="1600" b="1" dirty="0"/>
              <a:t> </a:t>
            </a:r>
            <a:r>
              <a:rPr lang="en-US" sz="1600" b="1" dirty="0" err="1"/>
              <a:t>Kinerja</a:t>
            </a:r>
            <a:r>
              <a:rPr lang="en-US" sz="1600" b="1" dirty="0"/>
              <a:t> </a:t>
            </a:r>
            <a:r>
              <a:rPr lang="en-US" sz="1600" b="1" dirty="0" err="1"/>
              <a:t>Utama</a:t>
            </a:r>
            <a:endParaRPr lang="en-US" sz="1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471267" y="1816083"/>
            <a:ext cx="632485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 err="1"/>
              <a:t>Hasil</a:t>
            </a:r>
            <a:r>
              <a:rPr lang="en-US" b="1" dirty="0"/>
              <a:t> </a:t>
            </a:r>
            <a:r>
              <a:rPr lang="en-US" b="1" dirty="0" err="1"/>
              <a:t>analisis</a:t>
            </a:r>
            <a:r>
              <a:rPr lang="en-US" b="1" dirty="0"/>
              <a:t> data </a:t>
            </a:r>
            <a:r>
              <a:rPr lang="en-US" b="1" dirty="0" err="1"/>
              <a:t>dari</a:t>
            </a:r>
            <a:r>
              <a:rPr lang="en-US" b="1" dirty="0"/>
              <a:t> LKPT </a:t>
            </a:r>
            <a:r>
              <a:rPr lang="en-US" b="1" dirty="0" err="1"/>
              <a:t>terkait</a:t>
            </a:r>
            <a:r>
              <a:rPr lang="en-US" b="1" dirty="0"/>
              <a:t>:</a:t>
            </a:r>
            <a:endParaRPr lang="en-US" dirty="0"/>
          </a:p>
          <a:p>
            <a:pPr lvl="0"/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Seleksi</a:t>
            </a:r>
            <a:r>
              <a:rPr lang="en-US" dirty="0"/>
              <a:t> </a:t>
            </a:r>
            <a:r>
              <a:rPr lang="en-US" dirty="0" err="1"/>
              <a:t>Mahasiswa</a:t>
            </a:r>
            <a:r>
              <a:rPr lang="en-US" dirty="0"/>
              <a:t> </a:t>
            </a:r>
            <a:r>
              <a:rPr lang="en-US" dirty="0" err="1"/>
              <a:t>Baru</a:t>
            </a:r>
            <a:r>
              <a:rPr lang="en-US" dirty="0"/>
              <a:t>: </a:t>
            </a:r>
            <a:r>
              <a:rPr lang="en-US" dirty="0" err="1"/>
              <a:t>rasio</a:t>
            </a:r>
            <a:r>
              <a:rPr lang="en-US" dirty="0"/>
              <a:t>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pendaftar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pendaftar</a:t>
            </a:r>
            <a:r>
              <a:rPr lang="en-US" dirty="0"/>
              <a:t> yang lulus </a:t>
            </a:r>
            <a:r>
              <a:rPr lang="en-US" dirty="0" err="1"/>
              <a:t>seleksi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persentase</a:t>
            </a:r>
            <a:r>
              <a:rPr lang="en-US" dirty="0"/>
              <a:t>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pendaftar</a:t>
            </a:r>
            <a:r>
              <a:rPr lang="en-US" dirty="0"/>
              <a:t> yang lulus </a:t>
            </a:r>
            <a:r>
              <a:rPr lang="en-US" dirty="0" err="1"/>
              <a:t>seleksi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jumlah</a:t>
            </a:r>
            <a:r>
              <a:rPr lang="en-US" dirty="0"/>
              <a:t> yang </a:t>
            </a:r>
            <a:r>
              <a:rPr lang="en-US" dirty="0" err="1"/>
              <a:t>mendaftar</a:t>
            </a:r>
            <a:r>
              <a:rPr lang="en-US" dirty="0"/>
              <a:t> </a:t>
            </a:r>
            <a:r>
              <a:rPr lang="en-US" dirty="0" err="1"/>
              <a:t>ulang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dirty="0" err="1"/>
              <a:t>Tabel</a:t>
            </a:r>
            <a:r>
              <a:rPr lang="en-US" b="1" dirty="0"/>
              <a:t> 2.a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Mahasiswa</a:t>
            </a:r>
            <a:r>
              <a:rPr lang="en-US" dirty="0"/>
              <a:t> </a:t>
            </a:r>
            <a:r>
              <a:rPr lang="en-US" dirty="0" err="1"/>
              <a:t>Asing</a:t>
            </a:r>
            <a:r>
              <a:rPr lang="en-US" dirty="0"/>
              <a:t>: </a:t>
            </a:r>
            <a:r>
              <a:rPr lang="en-US" dirty="0" err="1"/>
              <a:t>rasio</a:t>
            </a:r>
            <a:r>
              <a:rPr lang="en-US" dirty="0"/>
              <a:t>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mahasiswa</a:t>
            </a:r>
            <a:r>
              <a:rPr lang="en-US" dirty="0"/>
              <a:t> </a:t>
            </a:r>
            <a:r>
              <a:rPr lang="en-US" dirty="0" err="1"/>
              <a:t>asing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seluruh</a:t>
            </a:r>
            <a:r>
              <a:rPr lang="en-US" dirty="0"/>
              <a:t> </a:t>
            </a:r>
            <a:r>
              <a:rPr lang="en-US" dirty="0" err="1"/>
              <a:t>mahasiswa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dirty="0" err="1"/>
              <a:t>Tabel</a:t>
            </a:r>
            <a:r>
              <a:rPr lang="en-US" b="1" dirty="0"/>
              <a:t> 2.b. LKPT).</a:t>
            </a:r>
          </a:p>
        </p:txBody>
      </p:sp>
      <p:sp>
        <p:nvSpPr>
          <p:cNvPr id="7" name="Pentagon 6"/>
          <p:cNvSpPr/>
          <p:nvPr/>
        </p:nvSpPr>
        <p:spPr>
          <a:xfrm>
            <a:off x="2471267" y="275160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3.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Mahasiswa</a:t>
            </a:r>
            <a:endParaRPr lang="en-US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81659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KRITERIA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6" name="Diagram 25"/>
          <p:cNvGraphicFramePr/>
          <p:nvPr>
            <p:extLst>
              <p:ext uri="{D42A27DB-BD31-4B8C-83A1-F6EECF244321}">
                <p14:modId xmlns:p14="http://schemas.microsoft.com/office/powerpoint/2010/main" val="1082273886"/>
              </p:ext>
            </p:extLst>
          </p:nvPr>
        </p:nvGraphicFramePr>
        <p:xfrm>
          <a:off x="2471267" y="896776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Pentagon 5"/>
          <p:cNvSpPr/>
          <p:nvPr/>
        </p:nvSpPr>
        <p:spPr>
          <a:xfrm>
            <a:off x="2471267" y="275160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4.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Sumber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Daya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Manusia</a:t>
            </a:r>
            <a:endParaRPr lang="en-US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5220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KRITERIA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471267" y="968829"/>
            <a:ext cx="6411729" cy="511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err="1"/>
              <a:t>Indikator</a:t>
            </a:r>
            <a:r>
              <a:rPr lang="en-US" sz="1600" b="1" dirty="0"/>
              <a:t> </a:t>
            </a:r>
            <a:r>
              <a:rPr lang="en-US" sz="1600" b="1" dirty="0" err="1"/>
              <a:t>Kinerja</a:t>
            </a:r>
            <a:r>
              <a:rPr lang="en-US" sz="1600" b="1" dirty="0"/>
              <a:t> </a:t>
            </a:r>
            <a:r>
              <a:rPr lang="en-US" sz="1600" b="1" dirty="0" err="1"/>
              <a:t>Utama</a:t>
            </a:r>
            <a:endParaRPr lang="en-US" sz="1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471267" y="1816083"/>
            <a:ext cx="632485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 err="1"/>
              <a:t>Hasil</a:t>
            </a:r>
            <a:r>
              <a:rPr lang="en-US" b="1" dirty="0"/>
              <a:t> </a:t>
            </a:r>
            <a:r>
              <a:rPr lang="en-US" b="1" dirty="0" err="1"/>
              <a:t>analisis</a:t>
            </a:r>
            <a:r>
              <a:rPr lang="en-US" b="1" dirty="0"/>
              <a:t> data </a:t>
            </a:r>
            <a:r>
              <a:rPr lang="en-US" b="1" dirty="0" err="1"/>
              <a:t>dari</a:t>
            </a:r>
            <a:r>
              <a:rPr lang="en-US" b="1" dirty="0"/>
              <a:t> LKPT </a:t>
            </a:r>
            <a:r>
              <a:rPr lang="en-US" b="1" dirty="0" err="1"/>
              <a:t>terkait</a:t>
            </a:r>
            <a:r>
              <a:rPr lang="en-US" b="1" dirty="0"/>
              <a:t>:</a:t>
            </a:r>
            <a:endParaRPr lang="en-US" dirty="0"/>
          </a:p>
          <a:p>
            <a:pPr lvl="0"/>
            <a:endParaRPr lang="en-US" dirty="0"/>
          </a:p>
          <a:p>
            <a:pPr lvl="0"/>
            <a:r>
              <a:rPr lang="en-US" b="1" dirty="0" err="1"/>
              <a:t>Profil</a:t>
            </a:r>
            <a:r>
              <a:rPr lang="en-US" b="1" dirty="0"/>
              <a:t> </a:t>
            </a:r>
            <a:r>
              <a:rPr lang="en-US" b="1" dirty="0" err="1"/>
              <a:t>Dosen</a:t>
            </a:r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Kecukupan</a:t>
            </a:r>
            <a:r>
              <a:rPr lang="en-US" dirty="0"/>
              <a:t> </a:t>
            </a:r>
            <a:r>
              <a:rPr lang="en-US" dirty="0" err="1"/>
              <a:t>Dosen</a:t>
            </a:r>
            <a:r>
              <a:rPr lang="en-US" dirty="0"/>
              <a:t> </a:t>
            </a:r>
            <a:r>
              <a:rPr lang="en-US" dirty="0" err="1"/>
              <a:t>Perguruan</a:t>
            </a:r>
            <a:r>
              <a:rPr lang="en-US" dirty="0"/>
              <a:t> Tinggi </a:t>
            </a:r>
            <a:r>
              <a:rPr lang="en-US" b="1" dirty="0"/>
              <a:t>(</a:t>
            </a:r>
            <a:r>
              <a:rPr lang="en-US" b="1" dirty="0" err="1"/>
              <a:t>Tabel</a:t>
            </a:r>
            <a:r>
              <a:rPr lang="en-US" b="1" dirty="0"/>
              <a:t> 3.a.1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Jabatan</a:t>
            </a:r>
            <a:r>
              <a:rPr lang="en-US" dirty="0"/>
              <a:t> </a:t>
            </a:r>
            <a:r>
              <a:rPr lang="en-US" dirty="0" err="1"/>
              <a:t>Fungsional</a:t>
            </a:r>
            <a:r>
              <a:rPr lang="en-US" dirty="0"/>
              <a:t> </a:t>
            </a:r>
            <a:r>
              <a:rPr lang="en-US" dirty="0" err="1"/>
              <a:t>Dosen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dirty="0" err="1"/>
              <a:t>Tabel</a:t>
            </a:r>
            <a:r>
              <a:rPr lang="en-US" b="1" dirty="0"/>
              <a:t> 3.a.2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Sertifikasi</a:t>
            </a:r>
            <a:r>
              <a:rPr lang="en-US" dirty="0"/>
              <a:t> </a:t>
            </a:r>
            <a:r>
              <a:rPr lang="en-US" dirty="0" err="1"/>
              <a:t>Profesi</a:t>
            </a:r>
            <a:r>
              <a:rPr lang="en-US" dirty="0"/>
              <a:t> </a:t>
            </a:r>
            <a:r>
              <a:rPr lang="en-US" dirty="0" err="1"/>
              <a:t>Dosen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dirty="0" err="1"/>
              <a:t>Tabel</a:t>
            </a:r>
            <a:r>
              <a:rPr lang="en-US" b="1" dirty="0"/>
              <a:t> 3.a.3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Dosen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Tetap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dirty="0" err="1"/>
              <a:t>Tabel</a:t>
            </a:r>
            <a:r>
              <a:rPr lang="en-US" b="1" dirty="0"/>
              <a:t> 3.a.4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/>
              <a:t>Beban </a:t>
            </a:r>
            <a:r>
              <a:rPr lang="en-US" dirty="0" err="1"/>
              <a:t>Kerja</a:t>
            </a:r>
            <a:r>
              <a:rPr lang="en-US" dirty="0"/>
              <a:t> </a:t>
            </a:r>
            <a:r>
              <a:rPr lang="en-US" dirty="0" err="1"/>
              <a:t>Dosen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dirty="0" err="1"/>
              <a:t>Pendidikan</a:t>
            </a:r>
            <a:r>
              <a:rPr lang="en-US" b="1" dirty="0"/>
              <a:t>, </a:t>
            </a:r>
            <a:r>
              <a:rPr lang="en-US" b="1" dirty="0" err="1"/>
              <a:t>Penelitian</a:t>
            </a:r>
            <a:r>
              <a:rPr lang="en-US" b="1" dirty="0"/>
              <a:t>, </a:t>
            </a:r>
            <a:r>
              <a:rPr lang="en-US" b="1" dirty="0" err="1"/>
              <a:t>dan</a:t>
            </a:r>
            <a:r>
              <a:rPr lang="en-US" b="1" dirty="0"/>
              <a:t> </a:t>
            </a:r>
            <a:r>
              <a:rPr lang="en-US" b="1" dirty="0" err="1"/>
              <a:t>PkM</a:t>
            </a:r>
            <a:r>
              <a:rPr lang="en-US" b="1" dirty="0"/>
              <a:t>), (</a:t>
            </a:r>
            <a:r>
              <a:rPr lang="en-US" b="1" dirty="0" err="1"/>
              <a:t>Tabel</a:t>
            </a:r>
            <a:r>
              <a:rPr lang="en-US" b="1" dirty="0"/>
              <a:t> 3.b, </a:t>
            </a:r>
            <a:r>
              <a:rPr lang="en-US" b="1" dirty="0" err="1"/>
              <a:t>Tabel</a:t>
            </a:r>
            <a:r>
              <a:rPr lang="en-US" b="1" dirty="0"/>
              <a:t> 3.c.1, </a:t>
            </a:r>
            <a:r>
              <a:rPr lang="en-US" b="1" dirty="0" err="1"/>
              <a:t>dan</a:t>
            </a:r>
            <a:r>
              <a:rPr lang="en-US" b="1" dirty="0"/>
              <a:t> </a:t>
            </a:r>
            <a:r>
              <a:rPr lang="en-US" b="1" dirty="0" err="1"/>
              <a:t>Tabel</a:t>
            </a:r>
            <a:r>
              <a:rPr lang="en-US" b="1" dirty="0"/>
              <a:t> 3.c.2 LKPT).</a:t>
            </a:r>
          </a:p>
          <a:p>
            <a:r>
              <a:rPr lang="en-US" dirty="0"/>
              <a:t> </a:t>
            </a:r>
          </a:p>
          <a:p>
            <a:pPr lvl="0"/>
            <a:r>
              <a:rPr lang="en-US" b="1" dirty="0" err="1"/>
              <a:t>Kinerja</a:t>
            </a:r>
            <a:r>
              <a:rPr lang="en-US" b="1" dirty="0"/>
              <a:t> </a:t>
            </a:r>
            <a:r>
              <a:rPr lang="en-US" b="1" dirty="0" err="1"/>
              <a:t>dosen</a:t>
            </a:r>
            <a:endParaRPr lang="en-US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Produktivitas</a:t>
            </a:r>
            <a:r>
              <a:rPr lang="en-US" dirty="0"/>
              <a:t> </a:t>
            </a:r>
            <a:r>
              <a:rPr lang="en-US" dirty="0" err="1"/>
              <a:t>Penelitian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PkM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dirty="0" err="1"/>
              <a:t>Tabel</a:t>
            </a:r>
            <a:r>
              <a:rPr lang="en-US" b="1" dirty="0"/>
              <a:t> 3.c.1 </a:t>
            </a:r>
            <a:r>
              <a:rPr lang="en-US" b="1" dirty="0" err="1"/>
              <a:t>dan</a:t>
            </a:r>
            <a:r>
              <a:rPr lang="en-US" b="1" dirty="0"/>
              <a:t> </a:t>
            </a:r>
            <a:r>
              <a:rPr lang="en-US" b="1" dirty="0" err="1"/>
              <a:t>Tabel</a:t>
            </a:r>
            <a:r>
              <a:rPr lang="en-US" b="1" dirty="0"/>
              <a:t> 3.c.2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Rekognisi</a:t>
            </a:r>
            <a:r>
              <a:rPr lang="en-US" dirty="0"/>
              <a:t> </a:t>
            </a:r>
            <a:r>
              <a:rPr lang="en-US" dirty="0" err="1"/>
              <a:t>Dosen</a:t>
            </a:r>
            <a:r>
              <a:rPr lang="en-US" dirty="0"/>
              <a:t> </a:t>
            </a:r>
            <a:r>
              <a:rPr lang="en-US" b="1" dirty="0"/>
              <a:t>(</a:t>
            </a:r>
            <a:r>
              <a:rPr lang="en-US" b="1" dirty="0" err="1"/>
              <a:t>Tabel</a:t>
            </a:r>
            <a:r>
              <a:rPr lang="en-US" b="1" dirty="0"/>
              <a:t> 3.d LKPT).</a:t>
            </a:r>
          </a:p>
        </p:txBody>
      </p:sp>
      <p:sp>
        <p:nvSpPr>
          <p:cNvPr id="8" name="Pentagon 7"/>
          <p:cNvSpPr/>
          <p:nvPr/>
        </p:nvSpPr>
        <p:spPr>
          <a:xfrm>
            <a:off x="2471267" y="275160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4.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Sumber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Daya</a:t>
            </a:r>
            <a:r>
              <a:rPr lang="en-US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Manusia</a:t>
            </a:r>
            <a:endParaRPr lang="en-US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28972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KRITERIA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6" name="Diagram 25"/>
          <p:cNvGraphicFramePr/>
          <p:nvPr>
            <p:extLst>
              <p:ext uri="{D42A27DB-BD31-4B8C-83A1-F6EECF244321}">
                <p14:modId xmlns:p14="http://schemas.microsoft.com/office/powerpoint/2010/main" val="3447194386"/>
              </p:ext>
            </p:extLst>
          </p:nvPr>
        </p:nvGraphicFramePr>
        <p:xfrm>
          <a:off x="2471267" y="896776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Pentagon 6"/>
          <p:cNvSpPr/>
          <p:nvPr/>
        </p:nvSpPr>
        <p:spPr>
          <a:xfrm>
            <a:off x="2471267" y="275160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5.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Keuangan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Sarana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Prasarana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43480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KRITERIA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6" name="Diagram 25"/>
          <p:cNvGraphicFramePr/>
          <p:nvPr>
            <p:extLst>
              <p:ext uri="{D42A27DB-BD31-4B8C-83A1-F6EECF244321}">
                <p14:modId xmlns:p14="http://schemas.microsoft.com/office/powerpoint/2010/main" val="2622923041"/>
              </p:ext>
            </p:extLst>
          </p:nvPr>
        </p:nvGraphicFramePr>
        <p:xfrm>
          <a:off x="2471267" y="896776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Pentagon 7"/>
          <p:cNvSpPr/>
          <p:nvPr/>
        </p:nvSpPr>
        <p:spPr>
          <a:xfrm>
            <a:off x="2471267" y="275160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6.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Pendidikan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71805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KRITERIA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6" name="Diagram 25"/>
          <p:cNvGraphicFramePr/>
          <p:nvPr>
            <p:extLst>
              <p:ext uri="{D42A27DB-BD31-4B8C-83A1-F6EECF244321}">
                <p14:modId xmlns:p14="http://schemas.microsoft.com/office/powerpoint/2010/main" val="444088789"/>
              </p:ext>
            </p:extLst>
          </p:nvPr>
        </p:nvGraphicFramePr>
        <p:xfrm>
          <a:off x="2471267" y="896776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Pentagon 5"/>
          <p:cNvSpPr/>
          <p:nvPr/>
        </p:nvSpPr>
        <p:spPr>
          <a:xfrm>
            <a:off x="2471267" y="275160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7.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Penelitian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55783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KRITERIA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6" name="Diagram 25"/>
          <p:cNvGraphicFramePr/>
          <p:nvPr>
            <p:extLst>
              <p:ext uri="{D42A27DB-BD31-4B8C-83A1-F6EECF244321}">
                <p14:modId xmlns:p14="http://schemas.microsoft.com/office/powerpoint/2010/main" val="105440413"/>
              </p:ext>
            </p:extLst>
          </p:nvPr>
        </p:nvGraphicFramePr>
        <p:xfrm>
          <a:off x="2471267" y="896776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Pentagon 6"/>
          <p:cNvSpPr/>
          <p:nvPr/>
        </p:nvSpPr>
        <p:spPr>
          <a:xfrm>
            <a:off x="2471267" y="275160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8.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Pengabdian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kepada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Masyarakat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59549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KERANGKA KONSEPTUAL</a:t>
            </a:r>
          </a:p>
        </p:txBody>
      </p:sp>
      <p:sp>
        <p:nvSpPr>
          <p:cNvPr id="5" name="Rectangle 4"/>
          <p:cNvSpPr/>
          <p:nvPr/>
        </p:nvSpPr>
        <p:spPr>
          <a:xfrm>
            <a:off x="3377717" y="233114"/>
            <a:ext cx="2557876" cy="7917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/>
              <a:t>ED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Pengembangan</a:t>
            </a:r>
            <a:r>
              <a:rPr lang="en-US" dirty="0"/>
              <a:t> </a:t>
            </a:r>
            <a:r>
              <a:rPr lang="en-US" dirty="0" err="1"/>
              <a:t>Institusi</a:t>
            </a:r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2481900" y="275160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A</a:t>
            </a: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81899" y="1328057"/>
            <a:ext cx="6411729" cy="20313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err="1"/>
              <a:t>Evaluasi</a:t>
            </a:r>
            <a:r>
              <a:rPr lang="en-US" dirty="0"/>
              <a:t> </a:t>
            </a:r>
            <a:r>
              <a:rPr lang="en-US" dirty="0" err="1"/>
              <a:t>diri</a:t>
            </a:r>
            <a:r>
              <a:rPr lang="en-US" dirty="0"/>
              <a:t> </a:t>
            </a:r>
            <a:r>
              <a:rPr lang="en-US" dirty="0" err="1"/>
              <a:t>harus</a:t>
            </a:r>
            <a:r>
              <a:rPr lang="en-US" dirty="0"/>
              <a:t>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memahami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baik</a:t>
            </a:r>
            <a:r>
              <a:rPr lang="en-US" dirty="0"/>
              <a:t>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 err="1"/>
              <a:t>kondisi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 </a:t>
            </a:r>
            <a:r>
              <a:rPr lang="en-US" dirty="0" err="1"/>
              <a:t>institusi</a:t>
            </a:r>
            <a:r>
              <a:rPr lang="en-US" dirty="0"/>
              <a:t> </a:t>
            </a:r>
            <a:r>
              <a:rPr lang="en-US" dirty="0" err="1"/>
              <a:t>saat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(</a:t>
            </a:r>
            <a:r>
              <a:rPr lang="en-US" i="1" dirty="0"/>
              <a:t>Institution Quality and Condition At Present</a:t>
            </a:r>
            <a:r>
              <a:rPr lang="en-US" dirty="0"/>
              <a:t>/IQCAP)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landasan</a:t>
            </a:r>
            <a:r>
              <a:rPr lang="en-US" dirty="0"/>
              <a:t> </a:t>
            </a:r>
            <a:r>
              <a:rPr lang="en-US" dirty="0" err="1"/>
              <a:t>institusi</a:t>
            </a:r>
            <a:r>
              <a:rPr lang="en-US" dirty="0"/>
              <a:t> </a:t>
            </a:r>
            <a:r>
              <a:rPr lang="en-US" dirty="0" err="1"/>
              <a:t>menentukan</a:t>
            </a:r>
            <a:r>
              <a:rPr lang="en-US" dirty="0"/>
              <a:t> </a:t>
            </a:r>
            <a:r>
              <a:rPr lang="en-US" dirty="0" err="1"/>
              <a:t>kondisi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 yang </a:t>
            </a:r>
            <a:r>
              <a:rPr lang="en-US" dirty="0" err="1"/>
              <a:t>diinginkan</a:t>
            </a:r>
            <a:r>
              <a:rPr lang="en-US" dirty="0"/>
              <a:t> di masa yang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datang</a:t>
            </a:r>
            <a:r>
              <a:rPr lang="en-US" dirty="0"/>
              <a:t> (</a:t>
            </a:r>
            <a:r>
              <a:rPr lang="en-US" i="1" dirty="0"/>
              <a:t>Institution Quality and Condition At Future</a:t>
            </a:r>
            <a:r>
              <a:rPr lang="en-US" dirty="0"/>
              <a:t>/IQCAF).</a:t>
            </a:r>
          </a:p>
          <a:p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2481900" y="3548122"/>
            <a:ext cx="6411728" cy="230832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err="1"/>
              <a:t>Evaluasi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upaya</a:t>
            </a:r>
            <a:r>
              <a:rPr lang="en-US" dirty="0"/>
              <a:t> </a:t>
            </a:r>
            <a:r>
              <a:rPr lang="en-US" dirty="0" err="1"/>
              <a:t>sistematik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menghimpun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mengolah</a:t>
            </a:r>
            <a:r>
              <a:rPr lang="en-US" dirty="0"/>
              <a:t> data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fakta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informasi</a:t>
            </a:r>
            <a:r>
              <a:rPr lang="en-US" dirty="0"/>
              <a:t> yang </a:t>
            </a:r>
            <a:r>
              <a:rPr lang="en-US" dirty="0" err="1"/>
              <a:t>handal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sahih</a:t>
            </a:r>
            <a:r>
              <a:rPr lang="en-US" dirty="0"/>
              <a:t>, </a:t>
            </a:r>
            <a:r>
              <a:rPr lang="en-US" dirty="0" err="1"/>
              <a:t>sehingga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disimpulkan</a:t>
            </a:r>
            <a:r>
              <a:rPr lang="en-US" dirty="0"/>
              <a:t> </a:t>
            </a:r>
            <a:r>
              <a:rPr lang="en-US" dirty="0" err="1"/>
              <a:t>kondisi</a:t>
            </a:r>
            <a:r>
              <a:rPr lang="en-US" dirty="0"/>
              <a:t> yang </a:t>
            </a:r>
            <a:r>
              <a:rPr lang="en-US" dirty="0" err="1"/>
              <a:t>benar</a:t>
            </a:r>
            <a:r>
              <a:rPr lang="en-US" dirty="0"/>
              <a:t>,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tujuan</a:t>
            </a:r>
            <a:r>
              <a:rPr lang="en-US" dirty="0"/>
              <a:t>: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dirty="0" err="1"/>
              <a:t>memperlihatkan</a:t>
            </a:r>
            <a:r>
              <a:rPr lang="en-US" dirty="0"/>
              <a:t> </a:t>
            </a:r>
            <a:r>
              <a:rPr lang="en-US" dirty="0" err="1"/>
              <a:t>pencapaian</a:t>
            </a:r>
            <a:r>
              <a:rPr lang="en-US" dirty="0"/>
              <a:t> </a:t>
            </a:r>
            <a:r>
              <a:rPr lang="en-US" dirty="0" err="1"/>
              <a:t>mutu</a:t>
            </a:r>
            <a:r>
              <a:rPr lang="en-US" dirty="0"/>
              <a:t> </a:t>
            </a:r>
            <a:r>
              <a:rPr lang="en-US" dirty="0" err="1"/>
              <a:t>institusi</a:t>
            </a:r>
            <a:r>
              <a:rPr lang="en-US" dirty="0"/>
              <a:t>.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alat</a:t>
            </a:r>
            <a:r>
              <a:rPr lang="en-US" dirty="0"/>
              <a:t> </a:t>
            </a:r>
            <a:r>
              <a:rPr lang="en-US" dirty="0" err="1"/>
              <a:t>manajerial</a:t>
            </a:r>
            <a:r>
              <a:rPr lang="en-US" dirty="0"/>
              <a:t>,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menjaga</a:t>
            </a:r>
            <a:r>
              <a:rPr lang="en-US" dirty="0"/>
              <a:t> agar </a:t>
            </a:r>
            <a:r>
              <a:rPr lang="en-US" dirty="0" err="1"/>
              <a:t>kinerja</a:t>
            </a:r>
            <a:r>
              <a:rPr lang="en-US" dirty="0"/>
              <a:t> </a:t>
            </a:r>
            <a:r>
              <a:rPr lang="en-US" dirty="0" err="1"/>
              <a:t>institusi</a:t>
            </a:r>
            <a:r>
              <a:rPr lang="en-US" dirty="0"/>
              <a:t> yang </a:t>
            </a:r>
            <a:r>
              <a:rPr lang="en-US" dirty="0" err="1"/>
              <a:t>telah</a:t>
            </a:r>
            <a:r>
              <a:rPr lang="en-US" dirty="0"/>
              <a:t> </a:t>
            </a:r>
            <a:r>
              <a:rPr lang="en-US" dirty="0" err="1"/>
              <a:t>dicapai</a:t>
            </a:r>
            <a:r>
              <a:rPr lang="en-US" dirty="0"/>
              <a:t> </a:t>
            </a:r>
            <a:r>
              <a:rPr lang="en-US" dirty="0" err="1"/>
              <a:t>tetap</a:t>
            </a:r>
            <a:r>
              <a:rPr lang="en-US" dirty="0"/>
              <a:t> </a:t>
            </a:r>
            <a:r>
              <a:rPr lang="en-US" dirty="0" err="1"/>
              <a:t>terjaga</a:t>
            </a:r>
            <a:r>
              <a:rPr lang="en-US" dirty="0"/>
              <a:t> </a:t>
            </a:r>
            <a:r>
              <a:rPr lang="en-US" dirty="0" err="1"/>
              <a:t>keberlangsungannya</a:t>
            </a:r>
            <a:r>
              <a:rPr lang="en-US" dirty="0"/>
              <a:t>.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alat</a:t>
            </a:r>
            <a:r>
              <a:rPr lang="en-US" dirty="0"/>
              <a:t> </a:t>
            </a:r>
            <a:r>
              <a:rPr lang="en-US" dirty="0" err="1"/>
              <a:t>manajerial</a:t>
            </a:r>
            <a:r>
              <a:rPr lang="en-US" dirty="0"/>
              <a:t> yang </a:t>
            </a:r>
            <a:r>
              <a:rPr lang="en-US" dirty="0" err="1"/>
              <a:t>ditujukan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penyusunan</a:t>
            </a:r>
            <a:r>
              <a:rPr lang="en-US" dirty="0"/>
              <a:t> </a:t>
            </a:r>
            <a:r>
              <a:rPr lang="en-US" dirty="0" err="1"/>
              <a:t>rencana</a:t>
            </a:r>
            <a:r>
              <a:rPr lang="en-US" dirty="0"/>
              <a:t> </a:t>
            </a:r>
            <a:r>
              <a:rPr lang="en-US" dirty="0" err="1"/>
              <a:t>pengembangan</a:t>
            </a:r>
            <a:r>
              <a:rPr lang="en-US" dirty="0"/>
              <a:t> </a:t>
            </a:r>
            <a:r>
              <a:rPr lang="en-US" dirty="0" err="1"/>
              <a:t>institusi</a:t>
            </a:r>
            <a:r>
              <a:rPr lang="en-US" dirty="0"/>
              <a:t> </a:t>
            </a:r>
            <a:r>
              <a:rPr lang="en-US" dirty="0" err="1"/>
              <a:t>dimasa</a:t>
            </a:r>
            <a:r>
              <a:rPr lang="en-US" dirty="0"/>
              <a:t> </a:t>
            </a:r>
            <a:r>
              <a:rPr lang="en-US" dirty="0" err="1"/>
              <a:t>mendatang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892462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KRITERIA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6" name="Diagram 25"/>
          <p:cNvGraphicFramePr/>
          <p:nvPr>
            <p:extLst>
              <p:ext uri="{D42A27DB-BD31-4B8C-83A1-F6EECF244321}">
                <p14:modId xmlns:p14="http://schemas.microsoft.com/office/powerpoint/2010/main" val="1675796892"/>
              </p:ext>
            </p:extLst>
          </p:nvPr>
        </p:nvGraphicFramePr>
        <p:xfrm>
          <a:off x="2471267" y="896776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Pentagon 5"/>
          <p:cNvSpPr/>
          <p:nvPr/>
        </p:nvSpPr>
        <p:spPr>
          <a:xfrm>
            <a:off x="2471267" y="275160"/>
            <a:ext cx="3509554" cy="409303"/>
          </a:xfrm>
          <a:prstGeom prst="homePlate">
            <a:avLst>
              <a:gd name="adj" fmla="val 26596"/>
            </a:avLst>
          </a:prstGeom>
          <a:solidFill>
            <a:schemeClr val="bg2">
              <a:lumMod val="9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9.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Luaran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dan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Capaian</a:t>
            </a:r>
            <a:r>
              <a:rPr lang="en-US" sz="1600" dirty="0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 CENA" panose="02000000000000000000" pitchFamily="2" charset="0"/>
                <a:cs typeface="Arial" panose="020B0604020202020204" pitchFamily="34" charset="0"/>
              </a:rPr>
              <a:t>Tridharma</a:t>
            </a:r>
            <a:endParaRPr lang="en-US" sz="1600" dirty="0">
              <a:solidFill>
                <a:schemeClr val="tx1"/>
              </a:solidFill>
              <a:latin typeface="AR CENA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09955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LUARAN DAN CAPAIAN TRIDHARMA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471267" y="480980"/>
            <a:ext cx="6411729" cy="51162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600" b="1" dirty="0" err="1"/>
              <a:t>Indikator</a:t>
            </a:r>
            <a:r>
              <a:rPr lang="en-US" sz="1600" b="1" dirty="0"/>
              <a:t> </a:t>
            </a:r>
            <a:r>
              <a:rPr lang="en-US" sz="1600" b="1" dirty="0" err="1"/>
              <a:t>Kinerja</a:t>
            </a:r>
            <a:r>
              <a:rPr lang="en-US" sz="1600" b="1" dirty="0"/>
              <a:t> </a:t>
            </a:r>
            <a:r>
              <a:rPr lang="en-US" sz="1600" b="1" dirty="0" err="1"/>
              <a:t>Utama</a:t>
            </a:r>
            <a:endParaRPr lang="en-US" sz="1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514704" y="1367966"/>
            <a:ext cx="6324853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/>
              <a:t>PENDIDIKAN 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Keberadaan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implementasi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 yang </a:t>
            </a:r>
            <a:r>
              <a:rPr lang="en-US" dirty="0" err="1"/>
              <a:t>menghasilkan</a:t>
            </a:r>
            <a:r>
              <a:rPr lang="en-US" dirty="0"/>
              <a:t> data </a:t>
            </a:r>
            <a:r>
              <a:rPr lang="en-US" dirty="0" err="1"/>
              <a:t>luaran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capaian</a:t>
            </a:r>
            <a:r>
              <a:rPr lang="en-US" dirty="0"/>
              <a:t> </a:t>
            </a:r>
            <a:r>
              <a:rPr lang="en-US" dirty="0" err="1"/>
              <a:t>pendidikan</a:t>
            </a:r>
            <a:r>
              <a:rPr lang="en-US" dirty="0"/>
              <a:t> yang </a:t>
            </a:r>
            <a:r>
              <a:rPr lang="en-US" dirty="0" err="1"/>
              <a:t>sahih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paling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mencakup</a:t>
            </a:r>
            <a:r>
              <a:rPr lang="en-US" dirty="0"/>
              <a:t> IPK, </a:t>
            </a:r>
            <a:r>
              <a:rPr lang="en-US" dirty="0" err="1"/>
              <a:t>prestasi</a:t>
            </a:r>
            <a:r>
              <a:rPr lang="en-US" dirty="0"/>
              <a:t> </a:t>
            </a:r>
            <a:r>
              <a:rPr lang="en-US" dirty="0" err="1"/>
              <a:t>akademik</a:t>
            </a:r>
            <a:r>
              <a:rPr lang="en-US" dirty="0"/>
              <a:t>/non-</a:t>
            </a:r>
            <a:r>
              <a:rPr lang="en-US" dirty="0" err="1"/>
              <a:t>akademik</a:t>
            </a:r>
            <a:r>
              <a:rPr lang="en-US" dirty="0"/>
              <a:t>, masa </a:t>
            </a:r>
            <a:r>
              <a:rPr lang="en-US" dirty="0" err="1"/>
              <a:t>studi</a:t>
            </a:r>
            <a:r>
              <a:rPr lang="en-US" dirty="0"/>
              <a:t>,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saing</a:t>
            </a:r>
            <a:r>
              <a:rPr lang="en-US" dirty="0"/>
              <a:t> </a:t>
            </a:r>
            <a:r>
              <a:rPr lang="en-US" dirty="0" err="1"/>
              <a:t>lulusan</a:t>
            </a:r>
            <a:r>
              <a:rPr lang="en-US" dirty="0"/>
              <a:t> (masa </a:t>
            </a:r>
            <a:r>
              <a:rPr lang="en-US" dirty="0" err="1"/>
              <a:t>tunggu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kesesuaian</a:t>
            </a:r>
            <a:r>
              <a:rPr lang="en-US" dirty="0"/>
              <a:t> </a:t>
            </a:r>
            <a:r>
              <a:rPr lang="en-US" dirty="0" err="1"/>
              <a:t>bidang</a:t>
            </a:r>
            <a:r>
              <a:rPr lang="en-US" dirty="0"/>
              <a:t>)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kinerja</a:t>
            </a:r>
            <a:r>
              <a:rPr lang="en-US" dirty="0"/>
              <a:t> </a:t>
            </a:r>
            <a:r>
              <a:rPr lang="en-US" dirty="0" err="1"/>
              <a:t>lulusan</a:t>
            </a:r>
            <a:r>
              <a:rPr lang="en-US" dirty="0"/>
              <a:t> (</a:t>
            </a:r>
            <a:r>
              <a:rPr lang="en-US" dirty="0" err="1"/>
              <a:t>kepuasan</a:t>
            </a:r>
            <a:r>
              <a:rPr lang="en-US" dirty="0"/>
              <a:t> </a:t>
            </a:r>
            <a:r>
              <a:rPr lang="en-US" dirty="0" err="1"/>
              <a:t>pengguna</a:t>
            </a:r>
            <a:r>
              <a:rPr lang="en-US" dirty="0"/>
              <a:t>, </a:t>
            </a:r>
            <a:r>
              <a:rPr lang="en-US" dirty="0" err="1"/>
              <a:t>tempat</a:t>
            </a:r>
            <a:r>
              <a:rPr lang="en-US" dirty="0"/>
              <a:t> </a:t>
            </a:r>
            <a:r>
              <a:rPr lang="en-US" dirty="0" err="1"/>
              <a:t>kerja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penghargaan</a:t>
            </a:r>
            <a:r>
              <a:rPr lang="en-US" dirty="0"/>
              <a:t> yang </a:t>
            </a:r>
            <a:r>
              <a:rPr lang="en-US" dirty="0" err="1"/>
              <a:t>diterima</a:t>
            </a:r>
            <a:r>
              <a:rPr lang="en-US" dirty="0"/>
              <a:t>), yang </a:t>
            </a:r>
            <a:r>
              <a:rPr lang="en-US" dirty="0" err="1"/>
              <a:t>dikumpulkan</a:t>
            </a:r>
            <a:r>
              <a:rPr lang="en-US" dirty="0"/>
              <a:t>, </a:t>
            </a:r>
            <a:r>
              <a:rPr lang="en-US" dirty="0" err="1"/>
              <a:t>dimonitor</a:t>
            </a:r>
            <a:r>
              <a:rPr lang="en-US" dirty="0"/>
              <a:t>, </a:t>
            </a:r>
            <a:r>
              <a:rPr lang="en-US" dirty="0" err="1"/>
              <a:t>dikaji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dianalisis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perbaikan</a:t>
            </a:r>
            <a:r>
              <a:rPr lang="en-US" dirty="0"/>
              <a:t> </a:t>
            </a:r>
            <a:r>
              <a:rPr lang="en-US" dirty="0" err="1"/>
              <a:t>berkelanjutan</a:t>
            </a:r>
            <a:r>
              <a:rPr lang="en-US" dirty="0"/>
              <a:t>.</a:t>
            </a:r>
          </a:p>
          <a:p>
            <a:endParaRPr lang="en-US" b="1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Capaian</a:t>
            </a:r>
            <a:r>
              <a:rPr lang="en-US" dirty="0"/>
              <a:t> </a:t>
            </a:r>
            <a:r>
              <a:rPr lang="en-US" dirty="0" err="1"/>
              <a:t>pembelajaran</a:t>
            </a:r>
            <a:r>
              <a:rPr lang="en-US" dirty="0"/>
              <a:t>/</a:t>
            </a:r>
            <a:r>
              <a:rPr lang="en-US" dirty="0" err="1"/>
              <a:t>kompetensi</a:t>
            </a:r>
            <a:r>
              <a:rPr lang="en-US" dirty="0"/>
              <a:t> </a:t>
            </a:r>
            <a:r>
              <a:rPr lang="en-US" dirty="0" err="1"/>
              <a:t>lulusan</a:t>
            </a:r>
            <a:r>
              <a:rPr lang="en-US" dirty="0"/>
              <a:t> (</a:t>
            </a:r>
            <a:r>
              <a:rPr lang="en-US" dirty="0" err="1"/>
              <a:t>Tabel</a:t>
            </a:r>
            <a:r>
              <a:rPr lang="en-US" dirty="0"/>
              <a:t> 5.a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Prestasi</a:t>
            </a:r>
            <a:r>
              <a:rPr lang="en-US" dirty="0"/>
              <a:t> </a:t>
            </a:r>
            <a:r>
              <a:rPr lang="en-US" dirty="0" err="1"/>
              <a:t>akademik</a:t>
            </a:r>
            <a:r>
              <a:rPr lang="en-US" dirty="0"/>
              <a:t>/non-</a:t>
            </a:r>
            <a:r>
              <a:rPr lang="en-US" dirty="0" err="1"/>
              <a:t>akademik</a:t>
            </a:r>
            <a:r>
              <a:rPr lang="en-US" dirty="0"/>
              <a:t> </a:t>
            </a:r>
            <a:r>
              <a:rPr lang="en-US" dirty="0" err="1"/>
              <a:t>mahasiswa</a:t>
            </a:r>
            <a:r>
              <a:rPr lang="en-US" dirty="0"/>
              <a:t> (</a:t>
            </a:r>
            <a:r>
              <a:rPr lang="en-US" dirty="0" err="1"/>
              <a:t>Tabel</a:t>
            </a:r>
            <a:r>
              <a:rPr lang="en-US" dirty="0"/>
              <a:t> 5.b.1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Tabel</a:t>
            </a:r>
            <a:r>
              <a:rPr lang="en-US" dirty="0"/>
              <a:t> 5.b.2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Efektifitas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Produktifitas</a:t>
            </a:r>
            <a:r>
              <a:rPr lang="en-US" dirty="0"/>
              <a:t> Program </a:t>
            </a:r>
            <a:r>
              <a:rPr lang="en-US" dirty="0" err="1"/>
              <a:t>Pendidikan</a:t>
            </a:r>
            <a:r>
              <a:rPr lang="en-US" dirty="0"/>
              <a:t> (</a:t>
            </a:r>
            <a:r>
              <a:rPr lang="en-US" dirty="0" err="1"/>
              <a:t>Tabel</a:t>
            </a:r>
            <a:r>
              <a:rPr lang="en-US" dirty="0"/>
              <a:t> 5.c.1, </a:t>
            </a:r>
            <a:r>
              <a:rPr lang="en-US" dirty="0" err="1"/>
              <a:t>Tabel</a:t>
            </a:r>
            <a:r>
              <a:rPr lang="en-US" dirty="0"/>
              <a:t> 5.c.2 a - h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saing</a:t>
            </a:r>
            <a:r>
              <a:rPr lang="en-US" dirty="0"/>
              <a:t> </a:t>
            </a:r>
            <a:r>
              <a:rPr lang="en-US" dirty="0" err="1"/>
              <a:t>lulusan</a:t>
            </a:r>
            <a:r>
              <a:rPr lang="en-US" dirty="0"/>
              <a:t> (</a:t>
            </a:r>
            <a:r>
              <a:rPr lang="en-US" dirty="0" err="1"/>
              <a:t>Tabel</a:t>
            </a:r>
            <a:r>
              <a:rPr lang="en-US" dirty="0"/>
              <a:t> 5.d.1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Tabel</a:t>
            </a:r>
            <a:r>
              <a:rPr lang="en-US" dirty="0"/>
              <a:t> 5.d.2 LKPT).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en-US" dirty="0" err="1"/>
              <a:t>Kinerja</a:t>
            </a:r>
            <a:r>
              <a:rPr lang="en-US" dirty="0"/>
              <a:t> </a:t>
            </a:r>
            <a:r>
              <a:rPr lang="en-US" dirty="0" err="1"/>
              <a:t>lulusan</a:t>
            </a:r>
            <a:r>
              <a:rPr lang="en-US" dirty="0"/>
              <a:t> (</a:t>
            </a:r>
            <a:r>
              <a:rPr lang="en-US" dirty="0" err="1"/>
              <a:t>Tabel</a:t>
            </a:r>
            <a:r>
              <a:rPr lang="en-US" dirty="0"/>
              <a:t> 5.e.1, </a:t>
            </a:r>
            <a:r>
              <a:rPr lang="en-US" dirty="0" err="1"/>
              <a:t>Tabel</a:t>
            </a:r>
            <a:r>
              <a:rPr lang="en-US" dirty="0"/>
              <a:t> 5.e.2,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Tabel</a:t>
            </a:r>
            <a:r>
              <a:rPr lang="en-US" dirty="0"/>
              <a:t> 5.e.3 LKPT).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72288051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LUARAN DAN CAPAIAN TRIDHARMA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471267" y="474925"/>
            <a:ext cx="6411729" cy="51162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600" b="1" dirty="0" err="1"/>
              <a:t>Indikator</a:t>
            </a:r>
            <a:r>
              <a:rPr lang="en-US" sz="1600" b="1" dirty="0"/>
              <a:t> </a:t>
            </a:r>
            <a:r>
              <a:rPr lang="en-US" sz="1600" b="1" dirty="0" err="1"/>
              <a:t>Kinerja</a:t>
            </a:r>
            <a:r>
              <a:rPr lang="en-US" sz="1600" b="1" dirty="0"/>
              <a:t> </a:t>
            </a:r>
            <a:r>
              <a:rPr lang="en-US" sz="1600" b="1" dirty="0" err="1"/>
              <a:t>Utama</a:t>
            </a:r>
            <a:endParaRPr lang="en-US" sz="1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471267" y="1525412"/>
            <a:ext cx="632485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b="1" dirty="0"/>
              <a:t>PENELITIAN DAN PKM</a:t>
            </a:r>
            <a:endParaRPr lang="en-US" sz="2000" dirty="0"/>
          </a:p>
          <a:p>
            <a:endParaRPr lang="en-US" sz="2000" dirty="0"/>
          </a:p>
          <a:p>
            <a:r>
              <a:rPr lang="en-US" sz="2000" dirty="0" err="1"/>
              <a:t>Berisi</a:t>
            </a:r>
            <a:r>
              <a:rPr lang="en-US" sz="2000" dirty="0"/>
              <a:t> data </a:t>
            </a:r>
            <a:r>
              <a:rPr lang="en-US" sz="2000" dirty="0" err="1"/>
              <a:t>publikasi</a:t>
            </a:r>
            <a:r>
              <a:rPr lang="en-US" sz="2000" dirty="0"/>
              <a:t>, </a:t>
            </a:r>
            <a:r>
              <a:rPr lang="en-US" sz="2000" dirty="0" err="1"/>
              <a:t>sitasi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luaran</a:t>
            </a:r>
            <a:r>
              <a:rPr lang="en-US" sz="2000" dirty="0"/>
              <a:t> </a:t>
            </a:r>
            <a:r>
              <a:rPr lang="en-US" sz="2000" dirty="0" err="1"/>
              <a:t>penelitian</a:t>
            </a:r>
            <a:r>
              <a:rPr lang="en-US" sz="2000" dirty="0"/>
              <a:t> </a:t>
            </a:r>
            <a:r>
              <a:rPr lang="en-US" sz="2000" dirty="0" err="1"/>
              <a:t>maupun</a:t>
            </a:r>
            <a:r>
              <a:rPr lang="en-US" sz="2000" dirty="0"/>
              <a:t> </a:t>
            </a:r>
            <a:r>
              <a:rPr lang="en-US" sz="2000" dirty="0" err="1"/>
              <a:t>PkM</a:t>
            </a:r>
            <a:r>
              <a:rPr lang="en-US" sz="2000" dirty="0"/>
              <a:t> yang </a:t>
            </a:r>
            <a:r>
              <a:rPr lang="en-US" sz="2000" dirty="0" err="1"/>
              <a:t>sahih</a:t>
            </a:r>
            <a:r>
              <a:rPr lang="en-US" sz="2000" dirty="0"/>
              <a:t>, </a:t>
            </a:r>
            <a:r>
              <a:rPr lang="en-US" sz="2000" dirty="0" err="1"/>
              <a:t>dikumpulkan</a:t>
            </a:r>
            <a:r>
              <a:rPr lang="en-US" sz="2000" dirty="0"/>
              <a:t>, </a:t>
            </a:r>
            <a:r>
              <a:rPr lang="en-US" sz="2000" dirty="0" err="1"/>
              <a:t>dimonitor</a:t>
            </a:r>
            <a:r>
              <a:rPr lang="en-US" sz="2000" dirty="0"/>
              <a:t>, </a:t>
            </a:r>
            <a:r>
              <a:rPr lang="en-US" sz="2000" dirty="0" err="1"/>
              <a:t>dikaji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dianalisis</a:t>
            </a:r>
            <a:r>
              <a:rPr lang="en-US" sz="2000" dirty="0"/>
              <a:t> </a:t>
            </a:r>
            <a:r>
              <a:rPr lang="en-US" sz="2000" dirty="0" err="1"/>
              <a:t>untuk</a:t>
            </a:r>
            <a:r>
              <a:rPr lang="en-US" sz="2000" dirty="0"/>
              <a:t> </a:t>
            </a:r>
            <a:r>
              <a:rPr lang="en-US" sz="2000" dirty="0" err="1"/>
              <a:t>perbaikan</a:t>
            </a:r>
            <a:r>
              <a:rPr lang="en-US" sz="2000" dirty="0"/>
              <a:t> </a:t>
            </a:r>
            <a:r>
              <a:rPr lang="en-US" sz="2000" dirty="0" err="1"/>
              <a:t>berkelanjutan</a:t>
            </a:r>
            <a:r>
              <a:rPr lang="en-US" sz="2000" dirty="0"/>
              <a:t>. </a:t>
            </a:r>
          </a:p>
          <a:p>
            <a:endParaRPr lang="en-US" sz="2000" b="1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000" dirty="0" err="1"/>
              <a:t>Publikasi</a:t>
            </a:r>
            <a:r>
              <a:rPr lang="en-US" sz="2000" dirty="0"/>
              <a:t> </a:t>
            </a:r>
            <a:r>
              <a:rPr lang="en-US" sz="2000" dirty="0" err="1"/>
              <a:t>Karya</a:t>
            </a:r>
            <a:r>
              <a:rPr lang="en-US" sz="2000" dirty="0"/>
              <a:t> </a:t>
            </a:r>
            <a:r>
              <a:rPr lang="en-US" sz="2000" dirty="0" err="1"/>
              <a:t>Ilmiah</a:t>
            </a:r>
            <a:r>
              <a:rPr lang="en-US" sz="2000" dirty="0"/>
              <a:t> (</a:t>
            </a:r>
            <a:r>
              <a:rPr lang="en-US" sz="2000" dirty="0" err="1"/>
              <a:t>Tabel</a:t>
            </a:r>
            <a:r>
              <a:rPr lang="en-US" sz="2000" dirty="0"/>
              <a:t> 5.f LKPT).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000" dirty="0" err="1"/>
              <a:t>Sitasi</a:t>
            </a:r>
            <a:r>
              <a:rPr lang="en-US" sz="2000" dirty="0"/>
              <a:t> </a:t>
            </a:r>
            <a:r>
              <a:rPr lang="en-US" sz="2000" dirty="0" err="1"/>
              <a:t>Karya</a:t>
            </a:r>
            <a:r>
              <a:rPr lang="en-US" sz="2000" dirty="0"/>
              <a:t> </a:t>
            </a:r>
            <a:r>
              <a:rPr lang="en-US" sz="2000" dirty="0" err="1"/>
              <a:t>Ilmiah</a:t>
            </a:r>
            <a:r>
              <a:rPr lang="en-US" sz="2000" dirty="0"/>
              <a:t> (</a:t>
            </a:r>
            <a:r>
              <a:rPr lang="en-US" sz="2000" dirty="0" err="1"/>
              <a:t>Tabel</a:t>
            </a:r>
            <a:r>
              <a:rPr lang="en-US" sz="2000" dirty="0"/>
              <a:t> 5.g LKPT).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000" dirty="0" err="1"/>
              <a:t>Luaran</a:t>
            </a:r>
            <a:r>
              <a:rPr lang="en-US" sz="2000" dirty="0"/>
              <a:t> </a:t>
            </a:r>
            <a:r>
              <a:rPr lang="en-US" sz="2000" dirty="0" err="1"/>
              <a:t>Lainnya</a:t>
            </a:r>
            <a:r>
              <a:rPr lang="en-US" sz="2000" dirty="0"/>
              <a:t> (</a:t>
            </a:r>
            <a:r>
              <a:rPr lang="en-US" sz="2000" dirty="0" err="1"/>
              <a:t>Tabel</a:t>
            </a:r>
            <a:r>
              <a:rPr lang="en-US" sz="2000" dirty="0"/>
              <a:t> 5.h LKPT).</a:t>
            </a:r>
          </a:p>
          <a:p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8391045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LED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719889172"/>
              </p:ext>
            </p:extLst>
          </p:nvPr>
        </p:nvGraphicFramePr>
        <p:xfrm>
          <a:off x="2481899" y="1247650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Oval 10"/>
          <p:cNvSpPr/>
          <p:nvPr/>
        </p:nvSpPr>
        <p:spPr>
          <a:xfrm>
            <a:off x="2481899" y="377366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C</a:t>
            </a:r>
          </a:p>
        </p:txBody>
      </p:sp>
      <p:sp>
        <p:nvSpPr>
          <p:cNvPr id="7" name="Rectangle 6"/>
          <p:cNvSpPr/>
          <p:nvPr/>
        </p:nvSpPr>
        <p:spPr>
          <a:xfrm>
            <a:off x="3265498" y="377366"/>
            <a:ext cx="5591628" cy="66562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 err="1"/>
              <a:t>Analisis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Penetapan</a:t>
            </a:r>
            <a:r>
              <a:rPr lang="en-US" dirty="0"/>
              <a:t> Program </a:t>
            </a:r>
            <a:r>
              <a:rPr lang="en-US" dirty="0" err="1"/>
              <a:t>Pengembangan</a:t>
            </a:r>
            <a:r>
              <a:rPr lang="en-US" dirty="0"/>
              <a:t> </a:t>
            </a:r>
            <a:r>
              <a:rPr lang="en-US" dirty="0" err="1"/>
              <a:t>Institusi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5366808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LED</a:t>
            </a:r>
            <a:endParaRPr lang="en-US" sz="2000" dirty="0"/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606360" y="275160"/>
            <a:ext cx="2557876" cy="79173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 err="1"/>
              <a:t>Penutup</a:t>
            </a:r>
            <a:r>
              <a:rPr lang="en-US" dirty="0"/>
              <a:t> </a:t>
            </a:r>
          </a:p>
        </p:txBody>
      </p:sp>
      <p:sp>
        <p:nvSpPr>
          <p:cNvPr id="9" name="Rectangle 8"/>
          <p:cNvSpPr/>
          <p:nvPr/>
        </p:nvSpPr>
        <p:spPr>
          <a:xfrm>
            <a:off x="3606360" y="1169283"/>
            <a:ext cx="2557876" cy="79173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/>
              <a:t>Format </a:t>
            </a:r>
            <a:r>
              <a:rPr lang="en-US" dirty="0" err="1"/>
              <a:t>Laporan</a:t>
            </a:r>
            <a:r>
              <a:rPr lang="en-US" dirty="0"/>
              <a:t> ED</a:t>
            </a:r>
          </a:p>
        </p:txBody>
      </p:sp>
      <p:sp>
        <p:nvSpPr>
          <p:cNvPr id="10" name="Oval 9"/>
          <p:cNvSpPr/>
          <p:nvPr/>
        </p:nvSpPr>
        <p:spPr>
          <a:xfrm>
            <a:off x="2710542" y="1232340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E</a:t>
            </a:r>
          </a:p>
        </p:txBody>
      </p:sp>
      <p:sp>
        <p:nvSpPr>
          <p:cNvPr id="11" name="Oval 10"/>
          <p:cNvSpPr/>
          <p:nvPr/>
        </p:nvSpPr>
        <p:spPr>
          <a:xfrm>
            <a:off x="2710541" y="338217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710541" y="2189521"/>
            <a:ext cx="575854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IDENTITAS PENGUSUL</a:t>
            </a:r>
          </a:p>
          <a:p>
            <a:r>
              <a:rPr lang="en-US" dirty="0"/>
              <a:t>IDENTITAS TIM PENYUSUN LAPORAN EVALUASI DIRI</a:t>
            </a:r>
          </a:p>
          <a:p>
            <a:r>
              <a:rPr lang="en-US" dirty="0"/>
              <a:t>KATA PENGANTAR</a:t>
            </a:r>
          </a:p>
          <a:p>
            <a:r>
              <a:rPr lang="en-US" dirty="0"/>
              <a:t>RINGKASAN EKSEKUTIF</a:t>
            </a:r>
          </a:p>
          <a:p>
            <a:r>
              <a:rPr lang="en-US" b="1" dirty="0"/>
              <a:t>BAB I. PENDAHULUAN</a:t>
            </a:r>
            <a:endParaRPr lang="en-US" dirty="0"/>
          </a:p>
          <a:p>
            <a:r>
              <a:rPr lang="en-US" dirty="0"/>
              <a:t>A. DASAR PENYUSUNAN</a:t>
            </a:r>
          </a:p>
          <a:p>
            <a:r>
              <a:rPr lang="en-US" dirty="0"/>
              <a:t>B. TIM PENYUSUN DAN TANGGUNGJAWABNYA</a:t>
            </a:r>
          </a:p>
          <a:p>
            <a:r>
              <a:rPr lang="en-US" dirty="0"/>
              <a:t>C. MEKANISME KERJA PENYUSUNAN EVALUASI DIRI</a:t>
            </a:r>
          </a:p>
          <a:p>
            <a:r>
              <a:rPr lang="en-US" b="1" dirty="0"/>
              <a:t>BAB II. LAPORAN EVALUASI DIRI</a:t>
            </a:r>
            <a:endParaRPr lang="en-US" dirty="0"/>
          </a:p>
          <a:p>
            <a:r>
              <a:rPr lang="en-US" dirty="0"/>
              <a:t>A. KONDISI EKSTERNAL</a:t>
            </a:r>
          </a:p>
          <a:p>
            <a:r>
              <a:rPr lang="en-US" dirty="0"/>
              <a:t>B. PROFIL UNIT PENGELOLA PROGRAM STUDI </a:t>
            </a:r>
          </a:p>
          <a:p>
            <a:r>
              <a:rPr lang="en-US" dirty="0"/>
              <a:t>C. KRITERIA</a:t>
            </a:r>
          </a:p>
          <a:p>
            <a:r>
              <a:rPr lang="en-US" dirty="0"/>
              <a:t>D. ANALISIS DAN PENETAPAN PROGRAM PENGEMBANGAN UNIT PENGELOLA DAN PROGRAM STUDI</a:t>
            </a:r>
          </a:p>
          <a:p>
            <a:r>
              <a:rPr lang="en-US" b="1" dirty="0"/>
              <a:t>BAB III. PENUTUP</a:t>
            </a:r>
            <a:endParaRPr lang="en-US" dirty="0"/>
          </a:p>
          <a:p>
            <a:r>
              <a:rPr lang="en-US" b="1" dirty="0"/>
              <a:t>LAMPIRAN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9036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KERANGKA KONSEPTUAL</a:t>
            </a: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689885659"/>
              </p:ext>
            </p:extLst>
          </p:nvPr>
        </p:nvGraphicFramePr>
        <p:xfrm>
          <a:off x="2481899" y="1284513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Rectangle 7"/>
          <p:cNvSpPr/>
          <p:nvPr/>
        </p:nvSpPr>
        <p:spPr>
          <a:xfrm>
            <a:off x="3377720" y="275160"/>
            <a:ext cx="2557876" cy="7917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 err="1"/>
              <a:t>Konsep</a:t>
            </a:r>
            <a:r>
              <a:rPr lang="en-US" dirty="0"/>
              <a:t> </a:t>
            </a:r>
            <a:r>
              <a:rPr lang="en-US" dirty="0" err="1"/>
              <a:t>Evaluasi</a:t>
            </a:r>
            <a:r>
              <a:rPr lang="en-US" dirty="0"/>
              <a:t> </a:t>
            </a:r>
          </a:p>
        </p:txBody>
      </p:sp>
      <p:sp>
        <p:nvSpPr>
          <p:cNvPr id="9" name="Oval 8"/>
          <p:cNvSpPr/>
          <p:nvPr/>
        </p:nvSpPr>
        <p:spPr>
          <a:xfrm>
            <a:off x="2481899" y="343435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0108014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KERANGKA KONSEPTUAL</a:t>
            </a: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405089905"/>
              </p:ext>
            </p:extLst>
          </p:nvPr>
        </p:nvGraphicFramePr>
        <p:xfrm>
          <a:off x="2481899" y="1066897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ectangle 6"/>
          <p:cNvSpPr/>
          <p:nvPr/>
        </p:nvSpPr>
        <p:spPr>
          <a:xfrm>
            <a:off x="3377719" y="275160"/>
            <a:ext cx="2557876" cy="7917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 err="1"/>
              <a:t>Indikator</a:t>
            </a:r>
            <a:r>
              <a:rPr lang="en-US" dirty="0"/>
              <a:t> </a:t>
            </a:r>
            <a:r>
              <a:rPr lang="en-US" dirty="0" err="1"/>
              <a:t>Kinerja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Kualitas</a:t>
            </a:r>
            <a:r>
              <a:rPr lang="en-US" dirty="0"/>
              <a:t> </a:t>
            </a:r>
          </a:p>
        </p:txBody>
      </p:sp>
      <p:sp>
        <p:nvSpPr>
          <p:cNvPr id="10" name="Oval 9"/>
          <p:cNvSpPr/>
          <p:nvPr/>
        </p:nvSpPr>
        <p:spPr>
          <a:xfrm>
            <a:off x="2481899" y="338217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9186959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KERANGKA KONSEPTUAL</a:t>
            </a: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707322326"/>
              </p:ext>
            </p:extLst>
          </p:nvPr>
        </p:nvGraphicFramePr>
        <p:xfrm>
          <a:off x="2481899" y="1066897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Rectangle 7"/>
          <p:cNvSpPr/>
          <p:nvPr/>
        </p:nvSpPr>
        <p:spPr>
          <a:xfrm>
            <a:off x="3377718" y="275160"/>
            <a:ext cx="2557876" cy="7917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 err="1"/>
              <a:t>Langkah-langkah</a:t>
            </a:r>
            <a:r>
              <a:rPr lang="en-US" dirty="0"/>
              <a:t> </a:t>
            </a:r>
            <a:r>
              <a:rPr lang="en-US" dirty="0" err="1"/>
              <a:t>Penyusunan</a:t>
            </a:r>
            <a:r>
              <a:rPr lang="en-US" dirty="0"/>
              <a:t> LED</a:t>
            </a:r>
          </a:p>
        </p:txBody>
      </p:sp>
      <p:sp>
        <p:nvSpPr>
          <p:cNvPr id="9" name="Oval 8"/>
          <p:cNvSpPr/>
          <p:nvPr/>
        </p:nvSpPr>
        <p:spPr>
          <a:xfrm>
            <a:off x="2481899" y="338217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23247515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KERANGKA KONSEPTUAL</a:t>
            </a: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215949329"/>
              </p:ext>
            </p:extLst>
          </p:nvPr>
        </p:nvGraphicFramePr>
        <p:xfrm>
          <a:off x="2481899" y="1247650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ectangle 6"/>
          <p:cNvSpPr/>
          <p:nvPr/>
        </p:nvSpPr>
        <p:spPr>
          <a:xfrm>
            <a:off x="3377717" y="275160"/>
            <a:ext cx="2557876" cy="7917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 err="1"/>
              <a:t>Pelaksanaan</a:t>
            </a:r>
            <a:r>
              <a:rPr lang="en-US" dirty="0"/>
              <a:t> </a:t>
            </a:r>
            <a:r>
              <a:rPr lang="en-US" dirty="0" err="1"/>
              <a:t>Penyusunan</a:t>
            </a:r>
            <a:r>
              <a:rPr lang="en-US" dirty="0"/>
              <a:t> LED</a:t>
            </a:r>
          </a:p>
        </p:txBody>
      </p:sp>
      <p:sp>
        <p:nvSpPr>
          <p:cNvPr id="10" name="Oval 9"/>
          <p:cNvSpPr/>
          <p:nvPr/>
        </p:nvSpPr>
        <p:spPr>
          <a:xfrm>
            <a:off x="2481899" y="338217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186588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362" y="1901838"/>
            <a:ext cx="1694985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KERANGKA KONSEPTUAL</a:t>
            </a:r>
          </a:p>
        </p:txBody>
      </p:sp>
      <p:sp>
        <p:nvSpPr>
          <p:cNvPr id="17" name="Chevron 16"/>
          <p:cNvSpPr/>
          <p:nvPr/>
        </p:nvSpPr>
        <p:spPr>
          <a:xfrm>
            <a:off x="1769257" y="27516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578699838"/>
              </p:ext>
            </p:extLst>
          </p:nvPr>
        </p:nvGraphicFramePr>
        <p:xfrm>
          <a:off x="2481899" y="1247650"/>
          <a:ext cx="6411729" cy="550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Rectangle 7"/>
          <p:cNvSpPr/>
          <p:nvPr/>
        </p:nvSpPr>
        <p:spPr>
          <a:xfrm>
            <a:off x="3372273" y="275160"/>
            <a:ext cx="2557876" cy="7917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 err="1"/>
              <a:t>Atribut</a:t>
            </a:r>
            <a:r>
              <a:rPr lang="en-US" dirty="0"/>
              <a:t> LED</a:t>
            </a:r>
          </a:p>
        </p:txBody>
      </p:sp>
      <p:sp>
        <p:nvSpPr>
          <p:cNvPr id="9" name="Oval 8"/>
          <p:cNvSpPr/>
          <p:nvPr/>
        </p:nvSpPr>
        <p:spPr>
          <a:xfrm>
            <a:off x="2481899" y="279225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F</a:t>
            </a:r>
          </a:p>
        </p:txBody>
      </p:sp>
    </p:spTree>
    <p:extLst>
      <p:ext uri="{BB962C8B-B14F-4D97-AF65-F5344CB8AC3E}">
        <p14:creationId xmlns:p14="http://schemas.microsoft.com/office/powerpoint/2010/main" val="14824921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46881"/>
            <a:ext cx="9143999" cy="930903"/>
          </a:xfrm>
        </p:spPr>
        <p:txBody>
          <a:bodyPr>
            <a:no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SISTEMATIKA </a:t>
            </a:r>
            <a:b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LAPORAN EVALUASI DIRI (LED)</a:t>
            </a:r>
          </a:p>
        </p:txBody>
      </p:sp>
      <p:sp>
        <p:nvSpPr>
          <p:cNvPr id="5" name="Rectangle 4"/>
          <p:cNvSpPr/>
          <p:nvPr/>
        </p:nvSpPr>
        <p:spPr>
          <a:xfrm>
            <a:off x="2729859" y="2848895"/>
            <a:ext cx="1694985" cy="136955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/>
              <a:t>STRUKTUR LED</a:t>
            </a:r>
            <a:endParaRPr lang="en-US" sz="2000" dirty="0"/>
          </a:p>
        </p:txBody>
      </p:sp>
      <p:sp>
        <p:nvSpPr>
          <p:cNvPr id="6" name="Rectangle 5"/>
          <p:cNvSpPr/>
          <p:nvPr/>
        </p:nvSpPr>
        <p:spPr>
          <a:xfrm>
            <a:off x="6131846" y="1180171"/>
            <a:ext cx="2557876" cy="79173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 err="1"/>
              <a:t>Cakupan</a:t>
            </a:r>
            <a:r>
              <a:rPr lang="en-US" dirty="0"/>
              <a:t> ED</a:t>
            </a:r>
          </a:p>
        </p:txBody>
      </p:sp>
      <p:sp>
        <p:nvSpPr>
          <p:cNvPr id="7" name="Rectangle 6"/>
          <p:cNvSpPr/>
          <p:nvPr/>
        </p:nvSpPr>
        <p:spPr>
          <a:xfrm>
            <a:off x="6131846" y="2072351"/>
            <a:ext cx="2557876" cy="79173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 err="1"/>
              <a:t>Kriteria</a:t>
            </a:r>
            <a:r>
              <a:rPr lang="en-US" dirty="0"/>
              <a:t> </a:t>
            </a:r>
          </a:p>
        </p:txBody>
      </p:sp>
      <p:sp>
        <p:nvSpPr>
          <p:cNvPr id="8" name="Rectangle 7"/>
          <p:cNvSpPr/>
          <p:nvPr/>
        </p:nvSpPr>
        <p:spPr>
          <a:xfrm>
            <a:off x="6131846" y="2947902"/>
            <a:ext cx="2557876" cy="160816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 err="1"/>
              <a:t>Analisis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Penetapan</a:t>
            </a:r>
            <a:r>
              <a:rPr lang="en-US" dirty="0"/>
              <a:t> Program </a:t>
            </a:r>
            <a:r>
              <a:rPr lang="en-US" dirty="0" err="1"/>
              <a:t>Pengembangan</a:t>
            </a:r>
            <a:r>
              <a:rPr lang="en-US" dirty="0"/>
              <a:t> </a:t>
            </a:r>
            <a:r>
              <a:rPr lang="en-US" dirty="0" err="1"/>
              <a:t>Institusi</a:t>
            </a:r>
            <a:r>
              <a:rPr lang="en-US" dirty="0"/>
              <a:t> </a:t>
            </a:r>
          </a:p>
        </p:txBody>
      </p:sp>
      <p:sp>
        <p:nvSpPr>
          <p:cNvPr id="9" name="Rectangle 8"/>
          <p:cNvSpPr/>
          <p:nvPr/>
        </p:nvSpPr>
        <p:spPr>
          <a:xfrm>
            <a:off x="6131846" y="4658455"/>
            <a:ext cx="2557876" cy="79173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 err="1"/>
              <a:t>Penutup</a:t>
            </a:r>
            <a:r>
              <a:rPr lang="en-US" dirty="0"/>
              <a:t> </a:t>
            </a:r>
          </a:p>
        </p:txBody>
      </p:sp>
      <p:sp>
        <p:nvSpPr>
          <p:cNvPr id="10" name="Rectangle 9"/>
          <p:cNvSpPr/>
          <p:nvPr/>
        </p:nvSpPr>
        <p:spPr>
          <a:xfrm>
            <a:off x="6131846" y="5552578"/>
            <a:ext cx="2557876" cy="79173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/>
              <a:t>Format </a:t>
            </a:r>
            <a:r>
              <a:rPr lang="en-US" dirty="0" err="1"/>
              <a:t>Laporan</a:t>
            </a:r>
            <a:r>
              <a:rPr lang="en-US" dirty="0"/>
              <a:t> ED</a:t>
            </a:r>
          </a:p>
        </p:txBody>
      </p:sp>
      <p:sp>
        <p:nvSpPr>
          <p:cNvPr id="14" name="Oval 13"/>
          <p:cNvSpPr/>
          <p:nvPr/>
        </p:nvSpPr>
        <p:spPr>
          <a:xfrm>
            <a:off x="5236029" y="1222217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A</a:t>
            </a:r>
          </a:p>
        </p:txBody>
      </p:sp>
      <p:sp>
        <p:nvSpPr>
          <p:cNvPr id="16" name="Oval 15"/>
          <p:cNvSpPr/>
          <p:nvPr/>
        </p:nvSpPr>
        <p:spPr>
          <a:xfrm>
            <a:off x="5236028" y="5615635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E</a:t>
            </a:r>
          </a:p>
        </p:txBody>
      </p:sp>
      <p:sp>
        <p:nvSpPr>
          <p:cNvPr id="18" name="Oval 17"/>
          <p:cNvSpPr/>
          <p:nvPr/>
        </p:nvSpPr>
        <p:spPr>
          <a:xfrm>
            <a:off x="5236027" y="4721512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D</a:t>
            </a:r>
          </a:p>
        </p:txBody>
      </p:sp>
      <p:sp>
        <p:nvSpPr>
          <p:cNvPr id="19" name="Oval 18"/>
          <p:cNvSpPr/>
          <p:nvPr/>
        </p:nvSpPr>
        <p:spPr>
          <a:xfrm>
            <a:off x="5236025" y="3418926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C</a:t>
            </a:r>
          </a:p>
        </p:txBody>
      </p:sp>
      <p:sp>
        <p:nvSpPr>
          <p:cNvPr id="20" name="Oval 19"/>
          <p:cNvSpPr/>
          <p:nvPr/>
        </p:nvSpPr>
        <p:spPr>
          <a:xfrm>
            <a:off x="5236025" y="2140626"/>
            <a:ext cx="642257" cy="6656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B</a:t>
            </a:r>
          </a:p>
        </p:txBody>
      </p:sp>
      <p:sp>
        <p:nvSpPr>
          <p:cNvPr id="21" name="Chevron 20"/>
          <p:cNvSpPr/>
          <p:nvPr/>
        </p:nvSpPr>
        <p:spPr>
          <a:xfrm>
            <a:off x="4517572" y="1260010"/>
            <a:ext cx="571300" cy="5039948"/>
          </a:xfrm>
          <a:prstGeom prst="chevron">
            <a:avLst>
              <a:gd name="adj" fmla="val 65391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Pentagon 21"/>
          <p:cNvSpPr/>
          <p:nvPr/>
        </p:nvSpPr>
        <p:spPr>
          <a:xfrm>
            <a:off x="334598" y="3187288"/>
            <a:ext cx="2000183" cy="728680"/>
          </a:xfrm>
          <a:prstGeom prst="homePlate">
            <a:avLst>
              <a:gd name="adj" fmla="val 26098"/>
            </a:avLst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BAGIAN KEDUA</a:t>
            </a:r>
          </a:p>
        </p:txBody>
      </p:sp>
    </p:spTree>
    <p:extLst>
      <p:ext uri="{BB962C8B-B14F-4D97-AF65-F5344CB8AC3E}">
        <p14:creationId xmlns:p14="http://schemas.microsoft.com/office/powerpoint/2010/main" val="17014036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2569</TotalTime>
  <Words>6094</Words>
  <Application>Microsoft Office PowerPoint</Application>
  <PresentationFormat>On-screen Show (4:3)</PresentationFormat>
  <Paragraphs>491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0" baseType="lpstr">
      <vt:lpstr>AR CENA</vt:lpstr>
      <vt:lpstr>Arial</vt:lpstr>
      <vt:lpstr>Calibri</vt:lpstr>
      <vt:lpstr>Calibri Light</vt:lpstr>
      <vt:lpstr>Wingdings</vt:lpstr>
      <vt:lpstr>Office Theme</vt:lpstr>
      <vt:lpstr>BADAN AKREDITASI NASIONAL PERGURUAN TINGGI  PANDUAN PENYUSUNAN LAPORAN EVALUASI DIRI IAPT 3.0 </vt:lpstr>
      <vt:lpstr>SISTEMATIKA  LAPORAN EVALUASI DIRI (LED)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SISTEMATIKA  LAPORAN EVALUASI DIRI (LED)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BADAN AKREDITASI NASIONAL PERGURUAN TINGGI  PANDUAN PENYUSUNAN LAPORAN EVALUASI DIRI IAPT 3.0</dc:title>
  <dc:creator>SAEPUDIN NIRWAN</dc:creator>
  <cp:lastModifiedBy>Endri Boeriswati</cp:lastModifiedBy>
  <cp:revision>111</cp:revision>
  <dcterms:created xsi:type="dcterms:W3CDTF">2018-07-31T15:06:55Z</dcterms:created>
  <dcterms:modified xsi:type="dcterms:W3CDTF">2022-10-15T23:45:24Z</dcterms:modified>
</cp:coreProperties>
</file>