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33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C78DAB9-0839-41AF-80C3-F26D4EC2D47B}" type="datetimeFigureOut">
              <a:rPr lang="en-GB" smtClean="0"/>
              <a:t>16/10/2022</a:t>
            </a:fld>
            <a:endParaRPr lang="en-GB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90C392-C67F-4D78-9D65-A27F0F4FE66D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04" y="2057583"/>
            <a:ext cx="10065555" cy="1986383"/>
          </a:xfrm>
        </p:spPr>
        <p:txBody>
          <a:bodyPr>
            <a:noAutofit/>
          </a:bodyPr>
          <a:lstStyle/>
          <a:p>
            <a:pPr algn="ctr"/>
            <a:r>
              <a:rPr lang="en-GB" sz="4000" dirty="0">
                <a:solidFill>
                  <a:srgbClr val="7030A0"/>
                </a:solidFill>
              </a:rPr>
              <a:t>SYARAT PERLU TERAKREDITASI DAN PERINGKAT AKREDITASI PERGURUAN TINGGI DAN PROGRAM STUDI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0468" y="3400023"/>
            <a:ext cx="7907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6858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7431" y="425003"/>
            <a:ext cx="10328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Syarat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Perlu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Terakreditasi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diberlakukan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pada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butir-butir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penilaian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yang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menentukan</a:t>
            </a:r>
            <a:r>
              <a:rPr lang="en-GB" sz="3600" b="1" dirty="0">
                <a:solidFill>
                  <a:srgbClr val="002060"/>
                </a:solidFill>
                <a:latin typeface="Arial Narrow" pitchFamily="34" charset="0"/>
              </a:rPr>
              <a:t> status </a:t>
            </a:r>
            <a:r>
              <a:rPr lang="en-GB" sz="3600" b="1" dirty="0" err="1">
                <a:solidFill>
                  <a:srgbClr val="002060"/>
                </a:solidFill>
                <a:latin typeface="Arial Narrow" pitchFamily="34" charset="0"/>
              </a:rPr>
              <a:t>akreditasi</a:t>
            </a:r>
            <a:endParaRPr lang="en-GB" sz="3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546" y="1906073"/>
            <a:ext cx="11848564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</a:rPr>
              <a:t>Program Diploma </a:t>
            </a:r>
            <a:r>
              <a:rPr lang="en-GB" sz="2800" dirty="0" err="1">
                <a:solidFill>
                  <a:srgbClr val="002060"/>
                </a:solidFill>
              </a:rPr>
              <a:t>Tiga</a:t>
            </a:r>
            <a:r>
              <a:rPr lang="en-GB" sz="2800" dirty="0">
                <a:solidFill>
                  <a:srgbClr val="002060"/>
                </a:solidFill>
              </a:rPr>
              <a:t>/</a:t>
            </a:r>
            <a:r>
              <a:rPr lang="en-GB" sz="2800" dirty="0" err="1">
                <a:solidFill>
                  <a:srgbClr val="002060"/>
                </a:solidFill>
              </a:rPr>
              <a:t>Sarjana</a:t>
            </a:r>
            <a:r>
              <a:rPr lang="en-GB" sz="2800" dirty="0">
                <a:solidFill>
                  <a:srgbClr val="002060"/>
                </a:solidFill>
              </a:rPr>
              <a:t>/</a:t>
            </a:r>
            <a:r>
              <a:rPr lang="en-GB" sz="2800" dirty="0" err="1">
                <a:solidFill>
                  <a:srgbClr val="002060"/>
                </a:solidFill>
              </a:rPr>
              <a:t>Sarjana</a:t>
            </a:r>
            <a:r>
              <a:rPr lang="en-GB" sz="2800" dirty="0">
                <a:solidFill>
                  <a:srgbClr val="002060"/>
                </a:solidFill>
              </a:rPr>
              <a:t> </a:t>
            </a:r>
            <a:r>
              <a:rPr lang="en-GB" sz="2800" dirty="0" err="1">
                <a:solidFill>
                  <a:srgbClr val="002060"/>
                </a:solidFill>
              </a:rPr>
              <a:t>Terapan</a:t>
            </a:r>
            <a:r>
              <a:rPr lang="en-GB" sz="2800" dirty="0">
                <a:solidFill>
                  <a:srgbClr val="002060"/>
                </a:solidFill>
              </a:rPr>
              <a:t>/Magister/Magister </a:t>
            </a:r>
            <a:r>
              <a:rPr lang="en-GB" sz="2800" dirty="0" err="1">
                <a:solidFill>
                  <a:srgbClr val="002060"/>
                </a:solidFill>
              </a:rPr>
              <a:t>Terapan</a:t>
            </a:r>
            <a:endParaRPr lang="en-GB" sz="28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459" y="2601532"/>
            <a:ext cx="10650828" cy="390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Penjaminan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Mutu</a:t>
            </a:r>
            <a:r>
              <a:rPr lang="en-GB" sz="2400" b="1" dirty="0">
                <a:solidFill>
                  <a:srgbClr val="0033CC"/>
                </a:solidFill>
              </a:rPr>
              <a:t> (</a:t>
            </a:r>
            <a:r>
              <a:rPr lang="en-GB" sz="2400" b="1" dirty="0" err="1">
                <a:solidFill>
                  <a:srgbClr val="0033CC"/>
                </a:solidFill>
              </a:rPr>
              <a:t>keterlaksanaan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Sistem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Penjaminan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Mutu</a:t>
            </a:r>
            <a:r>
              <a:rPr lang="en-GB" sz="2400" b="1" dirty="0">
                <a:solidFill>
                  <a:srgbClr val="0033CC"/>
                </a:solidFill>
              </a:rPr>
              <a:t> Internal,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dan</a:t>
            </a:r>
            <a:r>
              <a:rPr lang="en-GB" sz="2400" b="1" dirty="0">
                <a:solidFill>
                  <a:srgbClr val="0033CC"/>
                </a:solidFill>
              </a:rPr>
              <a:t> non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) ≥ 2,0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7030A0"/>
                </a:solidFill>
              </a:rPr>
              <a:t>Skor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butir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penilaian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Kecukupan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Jumlah</a:t>
            </a:r>
            <a:r>
              <a:rPr lang="en-GB" sz="2400" b="1" dirty="0">
                <a:solidFill>
                  <a:srgbClr val="7030A0"/>
                </a:solidFill>
              </a:rPr>
              <a:t> DTPS ≥ 2,0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C00000"/>
                </a:solidFill>
              </a:rPr>
              <a:t>Skor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butir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penilaian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Kurikulum</a:t>
            </a:r>
            <a:r>
              <a:rPr lang="en-GB" sz="2400" b="1" dirty="0">
                <a:solidFill>
                  <a:srgbClr val="C00000"/>
                </a:solidFill>
              </a:rPr>
              <a:t> (</a:t>
            </a:r>
            <a:r>
              <a:rPr lang="en-GB" sz="2400" b="1" dirty="0" err="1">
                <a:solidFill>
                  <a:srgbClr val="C00000"/>
                </a:solidFill>
              </a:rPr>
              <a:t>keterlibatan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pemangku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kepentingan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dalam</a:t>
            </a:r>
            <a:r>
              <a:rPr lang="en-GB" sz="2400" b="1" dirty="0">
                <a:solidFill>
                  <a:srgbClr val="C00000"/>
                </a:solidFill>
              </a:rPr>
              <a:t> proses </a:t>
            </a:r>
            <a:r>
              <a:rPr lang="en-GB" sz="2400" b="1" dirty="0" err="1">
                <a:solidFill>
                  <a:srgbClr val="C00000"/>
                </a:solidFill>
              </a:rPr>
              <a:t>evaluasi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pemutakhiran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kurikulum</a:t>
            </a:r>
            <a:r>
              <a:rPr lang="en-GB" sz="2400" b="1" dirty="0">
                <a:solidFill>
                  <a:srgbClr val="C00000"/>
                </a:solidFill>
              </a:rPr>
              <a:t>, </a:t>
            </a:r>
            <a:r>
              <a:rPr lang="en-GB" sz="2400" b="1" dirty="0" err="1">
                <a:solidFill>
                  <a:srgbClr val="C00000"/>
                </a:solidFill>
              </a:rPr>
              <a:t>kesesuaian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capaian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pembelajaran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dengan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profil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lulusan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jenjang</a:t>
            </a:r>
            <a:r>
              <a:rPr lang="en-GB" sz="2400" b="1" dirty="0">
                <a:solidFill>
                  <a:srgbClr val="C00000"/>
                </a:solidFill>
              </a:rPr>
              <a:t> KKNI/SKKNI, </a:t>
            </a:r>
            <a:r>
              <a:rPr lang="en-GB" sz="2400" b="1" dirty="0" err="1">
                <a:solidFill>
                  <a:srgbClr val="C00000"/>
                </a:solidFill>
              </a:rPr>
              <a:t>ketepatan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struktur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kurikulum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dalam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pembentukan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capaian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pembelajaran</a:t>
            </a:r>
            <a:r>
              <a:rPr lang="en-GB" sz="2400" b="1" dirty="0">
                <a:solidFill>
                  <a:srgbClr val="C00000"/>
                </a:solidFill>
              </a:rPr>
              <a:t>) ≥ 2,0 </a:t>
            </a:r>
          </a:p>
        </p:txBody>
      </p:sp>
    </p:spTree>
    <p:extLst>
      <p:ext uri="{BB962C8B-B14F-4D97-AF65-F5344CB8AC3E}">
        <p14:creationId xmlns:p14="http://schemas.microsoft.com/office/powerpoint/2010/main" val="2744387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1836" y="309093"/>
            <a:ext cx="571822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</a:rPr>
              <a:t> Program </a:t>
            </a:r>
            <a:r>
              <a:rPr lang="en-GB" sz="2800" dirty="0" err="1">
                <a:solidFill>
                  <a:srgbClr val="002060"/>
                </a:solidFill>
              </a:rPr>
              <a:t>Doktor</a:t>
            </a:r>
            <a:r>
              <a:rPr lang="en-GB" sz="2800" dirty="0">
                <a:solidFill>
                  <a:srgbClr val="002060"/>
                </a:solidFill>
              </a:rPr>
              <a:t>/</a:t>
            </a:r>
            <a:r>
              <a:rPr lang="en-GB" sz="2800" dirty="0" err="1">
                <a:solidFill>
                  <a:srgbClr val="002060"/>
                </a:solidFill>
              </a:rPr>
              <a:t>Doktor</a:t>
            </a:r>
            <a:r>
              <a:rPr lang="en-GB" sz="2800" dirty="0">
                <a:solidFill>
                  <a:srgbClr val="002060"/>
                </a:solidFill>
              </a:rPr>
              <a:t> </a:t>
            </a:r>
            <a:r>
              <a:rPr lang="en-GB" sz="2800" dirty="0" err="1">
                <a:solidFill>
                  <a:srgbClr val="002060"/>
                </a:solidFill>
              </a:rPr>
              <a:t>Terapan</a:t>
            </a:r>
            <a:endParaRPr lang="en-GB" sz="28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1210613"/>
            <a:ext cx="99811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Penjaminan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Mutu</a:t>
            </a:r>
            <a:r>
              <a:rPr lang="en-GB" sz="2400" b="1" dirty="0">
                <a:solidFill>
                  <a:srgbClr val="0033CC"/>
                </a:solidFill>
              </a:rPr>
              <a:t> (</a:t>
            </a:r>
            <a:r>
              <a:rPr lang="en-GB" sz="2400" b="1" dirty="0" err="1">
                <a:solidFill>
                  <a:srgbClr val="0033CC"/>
                </a:solidFill>
              </a:rPr>
              <a:t>keterlaksanaan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Sistem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Penjaminan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Mutu</a:t>
            </a:r>
            <a:r>
              <a:rPr lang="en-GB" sz="2400" b="1" dirty="0">
                <a:solidFill>
                  <a:srgbClr val="0033CC"/>
                </a:solidFill>
              </a:rPr>
              <a:t> Internal,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dan</a:t>
            </a:r>
            <a:r>
              <a:rPr lang="en-GB" sz="2400" b="1" dirty="0">
                <a:solidFill>
                  <a:srgbClr val="0033CC"/>
                </a:solidFill>
              </a:rPr>
              <a:t> non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) ≥ 2,0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7030A0"/>
                </a:solidFill>
              </a:rPr>
              <a:t>Skor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butir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penilaian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Kecukupan</a:t>
            </a:r>
            <a:r>
              <a:rPr lang="en-GB" sz="2400" b="1" dirty="0">
                <a:solidFill>
                  <a:srgbClr val="7030A0"/>
                </a:solidFill>
              </a:rPr>
              <a:t> </a:t>
            </a:r>
            <a:r>
              <a:rPr lang="en-GB" sz="2400" b="1" dirty="0" err="1">
                <a:solidFill>
                  <a:srgbClr val="7030A0"/>
                </a:solidFill>
              </a:rPr>
              <a:t>Jumlah</a:t>
            </a:r>
            <a:r>
              <a:rPr lang="en-GB" sz="2400" b="1" dirty="0">
                <a:solidFill>
                  <a:srgbClr val="7030A0"/>
                </a:solidFill>
              </a:rPr>
              <a:t> DTPS ≥ 2,0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sv-SE" sz="2400" b="1" dirty="0">
                <a:solidFill>
                  <a:srgbClr val="C00000"/>
                </a:solidFill>
              </a:rPr>
              <a:t>Skor butir penilaian Jabatan Akademik DTPS </a:t>
            </a:r>
            <a:r>
              <a:rPr lang="en-GB" sz="2400" b="1" dirty="0">
                <a:solidFill>
                  <a:srgbClr val="C00000"/>
                </a:solidFill>
              </a:rPr>
              <a:t>≥ 2,0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C00000"/>
                </a:solidFill>
              </a:rPr>
              <a:t>Skor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butir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penilaian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Kurikulum</a:t>
            </a:r>
            <a:r>
              <a:rPr lang="en-GB" sz="2400" b="1" dirty="0">
                <a:solidFill>
                  <a:srgbClr val="C00000"/>
                </a:solidFill>
              </a:rPr>
              <a:t> (</a:t>
            </a:r>
            <a:r>
              <a:rPr lang="en-GB" sz="2400" b="1" dirty="0" err="1">
                <a:solidFill>
                  <a:srgbClr val="C00000"/>
                </a:solidFill>
              </a:rPr>
              <a:t>keterlibatan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pemangku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kepentingan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dalam</a:t>
            </a:r>
            <a:r>
              <a:rPr lang="en-GB" sz="2400" b="1" dirty="0">
                <a:solidFill>
                  <a:srgbClr val="C00000"/>
                </a:solidFill>
              </a:rPr>
              <a:t> proses </a:t>
            </a:r>
            <a:r>
              <a:rPr lang="en-GB" sz="2400" b="1" dirty="0" err="1">
                <a:solidFill>
                  <a:srgbClr val="C00000"/>
                </a:solidFill>
              </a:rPr>
              <a:t>evaluasi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pemutakhiran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kurikulum</a:t>
            </a:r>
            <a:r>
              <a:rPr lang="en-GB" sz="2400" b="1" dirty="0">
                <a:solidFill>
                  <a:srgbClr val="C00000"/>
                </a:solidFill>
              </a:rPr>
              <a:t>, </a:t>
            </a:r>
            <a:r>
              <a:rPr lang="en-GB" sz="2400" b="1" dirty="0" err="1">
                <a:solidFill>
                  <a:srgbClr val="C00000"/>
                </a:solidFill>
              </a:rPr>
              <a:t>kesesuaian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capaian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pembelajaran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dengan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profil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lulusan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jenjang</a:t>
            </a:r>
            <a:r>
              <a:rPr lang="en-GB" sz="2400" b="1" dirty="0">
                <a:solidFill>
                  <a:srgbClr val="C00000"/>
                </a:solidFill>
              </a:rPr>
              <a:t> KKNI/SKKNI, </a:t>
            </a:r>
            <a:r>
              <a:rPr lang="en-GB" sz="2400" b="1" dirty="0" err="1">
                <a:solidFill>
                  <a:srgbClr val="C00000"/>
                </a:solidFill>
              </a:rPr>
              <a:t>ketepatan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struktur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kurikulum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dalam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pembentukan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capaian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pembelajaran</a:t>
            </a:r>
            <a:r>
              <a:rPr lang="en-GB" sz="2400" b="1" dirty="0">
                <a:solidFill>
                  <a:srgbClr val="C00000"/>
                </a:solidFill>
              </a:rPr>
              <a:t>) ≥ 2,0. </a:t>
            </a:r>
          </a:p>
        </p:txBody>
      </p:sp>
    </p:spTree>
    <p:extLst>
      <p:ext uri="{BB962C8B-B14F-4D97-AF65-F5344CB8AC3E}">
        <p14:creationId xmlns:p14="http://schemas.microsoft.com/office/powerpoint/2010/main" val="1868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17430" y="303172"/>
            <a:ext cx="10161431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Syarat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Perlu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Peringkat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diberlakukan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pada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beberapa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butir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penilaian</a:t>
            </a:r>
            <a:r>
              <a:rPr lang="en-GB" sz="2800" b="1" dirty="0">
                <a:solidFill>
                  <a:srgbClr val="002060"/>
                </a:solidFill>
              </a:rPr>
              <a:t> yang </a:t>
            </a:r>
            <a:r>
              <a:rPr lang="en-GB" sz="2800" b="1" dirty="0" err="1">
                <a:solidFill>
                  <a:srgbClr val="002060"/>
                </a:solidFill>
              </a:rPr>
              <a:t>menunjukkan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keunggulan</a:t>
            </a:r>
            <a:r>
              <a:rPr lang="en-GB" sz="2800" b="1" dirty="0">
                <a:solidFill>
                  <a:srgbClr val="002060"/>
                </a:solidFill>
              </a:rPr>
              <a:t> program </a:t>
            </a:r>
            <a:r>
              <a:rPr lang="en-GB" sz="2800" b="1" dirty="0" err="1">
                <a:solidFill>
                  <a:srgbClr val="002060"/>
                </a:solidFill>
              </a:rPr>
              <a:t>studi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pada</a:t>
            </a:r>
            <a:r>
              <a:rPr lang="en-GB" sz="2800" b="1" dirty="0">
                <a:solidFill>
                  <a:srgbClr val="002060"/>
                </a:solidFill>
              </a:rPr>
              <a:t> PERINGKAT UNGGUL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8190" y="2665888"/>
            <a:ext cx="96205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3,5.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Waktu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Tunggu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Kesesuaian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Kerja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7430" y="1996225"/>
            <a:ext cx="5718220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a) Program Diploma </a:t>
            </a:r>
            <a:r>
              <a:rPr lang="en-GB" sz="2800" b="1" dirty="0" err="1">
                <a:solidFill>
                  <a:srgbClr val="0070C0"/>
                </a:solidFill>
              </a:rPr>
              <a:t>Tiga</a:t>
            </a:r>
            <a:r>
              <a:rPr lang="en-GB" sz="2800" b="1" dirty="0">
                <a:solidFill>
                  <a:srgbClr val="0070C0"/>
                </a:solidFill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326297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6219" y="970607"/>
            <a:ext cx="103932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Kualifikasi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Waktu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Tunggu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Kesesuaian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Kerja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58" y="300944"/>
            <a:ext cx="7057623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b) Program </a:t>
            </a:r>
            <a:r>
              <a:rPr lang="en-GB" sz="2800" b="1" dirty="0" err="1">
                <a:solidFill>
                  <a:srgbClr val="0070C0"/>
                </a:solidFill>
              </a:rPr>
              <a:t>Sarjana</a:t>
            </a:r>
            <a:r>
              <a:rPr lang="en-GB" sz="2800" b="1" dirty="0">
                <a:solidFill>
                  <a:srgbClr val="0070C0"/>
                </a:solidFill>
              </a:rPr>
              <a:t>/</a:t>
            </a:r>
            <a:r>
              <a:rPr lang="en-GB" sz="2800" b="1" dirty="0" err="1">
                <a:solidFill>
                  <a:srgbClr val="0070C0"/>
                </a:solidFill>
              </a:rPr>
              <a:t>Sarjana</a:t>
            </a:r>
            <a:r>
              <a:rPr lang="en-GB" sz="2800" b="1" dirty="0">
                <a:solidFill>
                  <a:srgbClr val="0070C0"/>
                </a:solidFill>
              </a:rPr>
              <a:t> </a:t>
            </a:r>
            <a:r>
              <a:rPr lang="en-GB" sz="2800" b="1" dirty="0" err="1">
                <a:solidFill>
                  <a:srgbClr val="0070C0"/>
                </a:solidFill>
              </a:rPr>
              <a:t>Terapan</a:t>
            </a:r>
            <a:r>
              <a:rPr lang="en-GB" sz="2800" b="1" dirty="0">
                <a:solidFill>
                  <a:srgbClr val="0070C0"/>
                </a:solidFill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129195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309" y="978717"/>
            <a:ext cx="101227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Publikasi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Ilmiah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Mahasiswa</a:t>
            </a:r>
            <a:r>
              <a:rPr lang="en-GB" sz="2400" b="1" dirty="0">
                <a:solidFill>
                  <a:srgbClr val="0033CC"/>
                </a:solidFill>
              </a:rPr>
              <a:t>, yang </a:t>
            </a:r>
            <a:r>
              <a:rPr lang="en-GB" sz="2400" b="1" dirty="0" err="1">
                <a:solidFill>
                  <a:srgbClr val="0033CC"/>
                </a:solidFill>
              </a:rPr>
              <a:t>dihasilkan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secara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mandiri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atau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bersama</a:t>
            </a:r>
            <a:r>
              <a:rPr lang="en-GB" sz="2400" b="1" dirty="0">
                <a:solidFill>
                  <a:srgbClr val="0033CC"/>
                </a:solidFill>
              </a:rPr>
              <a:t> DTPS,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judul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relevan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dalam</a:t>
            </a:r>
            <a:r>
              <a:rPr lang="en-GB" sz="2400" b="1" dirty="0">
                <a:solidFill>
                  <a:srgbClr val="0033CC"/>
                </a:solidFill>
              </a:rPr>
              <a:t> 3 </a:t>
            </a:r>
            <a:r>
              <a:rPr lang="en-GB" sz="2400" b="1" dirty="0" err="1">
                <a:solidFill>
                  <a:srgbClr val="0033CC"/>
                </a:solidFill>
              </a:rPr>
              <a:t>tahun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terakhir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58" y="300944"/>
            <a:ext cx="7057623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c) Program Magister/Magister </a:t>
            </a:r>
            <a:r>
              <a:rPr lang="en-GB" sz="2800" b="1" dirty="0" err="1">
                <a:solidFill>
                  <a:srgbClr val="0070C0"/>
                </a:solidFill>
              </a:rPr>
              <a:t>Terapan</a:t>
            </a:r>
            <a:endParaRPr lang="en-GB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394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309" y="978717"/>
            <a:ext cx="101227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3,5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Publikasi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Ilmiah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Mahasiswa</a:t>
            </a:r>
            <a:r>
              <a:rPr lang="en-GB" sz="2400" b="1" dirty="0">
                <a:solidFill>
                  <a:srgbClr val="0033CC"/>
                </a:solidFill>
              </a:rPr>
              <a:t>, yang </a:t>
            </a:r>
            <a:r>
              <a:rPr lang="en-GB" sz="2400" b="1" dirty="0" err="1">
                <a:solidFill>
                  <a:srgbClr val="0033CC"/>
                </a:solidFill>
              </a:rPr>
              <a:t>dihasilkan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secara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mandiri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atau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bersama</a:t>
            </a:r>
            <a:r>
              <a:rPr lang="en-GB" sz="2400" b="1" dirty="0">
                <a:solidFill>
                  <a:srgbClr val="0033CC"/>
                </a:solidFill>
              </a:rPr>
              <a:t> DTPS,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judul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relevan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dalam</a:t>
            </a:r>
            <a:r>
              <a:rPr lang="en-GB" sz="2400" b="1" dirty="0">
                <a:solidFill>
                  <a:srgbClr val="0033CC"/>
                </a:solidFill>
              </a:rPr>
              <a:t> 3 </a:t>
            </a:r>
            <a:r>
              <a:rPr lang="en-GB" sz="2400" b="1" dirty="0" err="1">
                <a:solidFill>
                  <a:srgbClr val="0033CC"/>
                </a:solidFill>
              </a:rPr>
              <a:t>tahun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terakhir</a:t>
            </a:r>
            <a:r>
              <a:rPr lang="en-GB" sz="2400" b="1" dirty="0">
                <a:solidFill>
                  <a:srgbClr val="0033CC"/>
                </a:solidFill>
              </a:rPr>
              <a:t> ≥ 3,25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58" y="300944"/>
            <a:ext cx="7057623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d) Program </a:t>
            </a:r>
            <a:r>
              <a:rPr lang="en-GB" sz="2800" b="1" dirty="0" err="1">
                <a:solidFill>
                  <a:srgbClr val="0070C0"/>
                </a:solidFill>
              </a:rPr>
              <a:t>Doktor</a:t>
            </a:r>
            <a:r>
              <a:rPr lang="en-GB" sz="2800" b="1" dirty="0">
                <a:solidFill>
                  <a:srgbClr val="0070C0"/>
                </a:solidFill>
              </a:rPr>
              <a:t>/</a:t>
            </a:r>
            <a:r>
              <a:rPr lang="en-GB" sz="2800" b="1" dirty="0" err="1">
                <a:solidFill>
                  <a:srgbClr val="0070C0"/>
                </a:solidFill>
              </a:rPr>
              <a:t>Doktor</a:t>
            </a:r>
            <a:r>
              <a:rPr lang="en-GB" sz="2800" b="1" dirty="0">
                <a:solidFill>
                  <a:srgbClr val="0070C0"/>
                </a:solidFill>
              </a:rPr>
              <a:t> </a:t>
            </a:r>
            <a:r>
              <a:rPr lang="en-GB" sz="2800" b="1" dirty="0" err="1">
                <a:solidFill>
                  <a:srgbClr val="0070C0"/>
                </a:solidFill>
              </a:rPr>
              <a:t>Terapan</a:t>
            </a:r>
            <a:r>
              <a:rPr lang="en-GB" sz="2800" b="1" dirty="0">
                <a:solidFill>
                  <a:srgbClr val="0070C0"/>
                </a:solidFill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4228661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17430" y="303172"/>
            <a:ext cx="10161431" cy="138499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Syarat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Perlu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Peringkat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diberlakukan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pada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beberapa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butir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penilaian</a:t>
            </a:r>
            <a:r>
              <a:rPr lang="en-GB" sz="2800" b="1" dirty="0">
                <a:solidFill>
                  <a:srgbClr val="002060"/>
                </a:solidFill>
              </a:rPr>
              <a:t> yang </a:t>
            </a:r>
            <a:r>
              <a:rPr lang="en-GB" sz="2800" b="1" dirty="0" err="1">
                <a:solidFill>
                  <a:srgbClr val="002060"/>
                </a:solidFill>
              </a:rPr>
              <a:t>menunjukkan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keunggulan</a:t>
            </a:r>
            <a:r>
              <a:rPr lang="en-GB" sz="2800" b="1" dirty="0">
                <a:solidFill>
                  <a:srgbClr val="002060"/>
                </a:solidFill>
              </a:rPr>
              <a:t> program </a:t>
            </a:r>
            <a:r>
              <a:rPr lang="en-GB" sz="2800" b="1" dirty="0" err="1">
                <a:solidFill>
                  <a:srgbClr val="002060"/>
                </a:solidFill>
              </a:rPr>
              <a:t>studi</a:t>
            </a:r>
            <a:r>
              <a:rPr lang="en-GB" sz="2800" b="1" dirty="0">
                <a:solidFill>
                  <a:srgbClr val="002060"/>
                </a:solidFill>
              </a:rPr>
              <a:t> </a:t>
            </a:r>
            <a:r>
              <a:rPr lang="en-GB" sz="2800" b="1" dirty="0" err="1">
                <a:solidFill>
                  <a:srgbClr val="002060"/>
                </a:solidFill>
              </a:rPr>
              <a:t>pada</a:t>
            </a:r>
            <a:r>
              <a:rPr lang="en-GB" sz="2800" b="1" dirty="0">
                <a:solidFill>
                  <a:srgbClr val="002060"/>
                </a:solidFill>
              </a:rPr>
              <a:t> PERINGKAT BAIK SEKALI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8190" y="2665888"/>
            <a:ext cx="96205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Waktu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Tunggu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Kesesuaian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Kerja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7430" y="1996225"/>
            <a:ext cx="5718220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a) Program Diploma </a:t>
            </a:r>
            <a:r>
              <a:rPr lang="en-GB" sz="2800" b="1" dirty="0" err="1">
                <a:solidFill>
                  <a:srgbClr val="0070C0"/>
                </a:solidFill>
              </a:rPr>
              <a:t>Tiga</a:t>
            </a:r>
            <a:r>
              <a:rPr lang="en-GB" sz="2800" b="1" dirty="0">
                <a:solidFill>
                  <a:srgbClr val="0070C0"/>
                </a:solidFill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093831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6219" y="970607"/>
            <a:ext cx="103932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Kualifikasi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3.0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Waktu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Tunggu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Kesesuaian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Kerja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7030A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58" y="300944"/>
            <a:ext cx="7057623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b) Program </a:t>
            </a:r>
            <a:r>
              <a:rPr lang="en-GB" sz="2800" b="1" dirty="0" err="1">
                <a:solidFill>
                  <a:srgbClr val="0070C0"/>
                </a:solidFill>
              </a:rPr>
              <a:t>Sarjana</a:t>
            </a:r>
            <a:r>
              <a:rPr lang="en-GB" sz="2800" b="1" dirty="0">
                <a:solidFill>
                  <a:srgbClr val="0070C0"/>
                </a:solidFill>
              </a:rPr>
              <a:t>/</a:t>
            </a:r>
            <a:r>
              <a:rPr lang="en-GB" sz="2800" b="1" dirty="0" err="1">
                <a:solidFill>
                  <a:srgbClr val="0070C0"/>
                </a:solidFill>
              </a:rPr>
              <a:t>Sarjana</a:t>
            </a:r>
            <a:r>
              <a:rPr lang="en-GB" sz="2800" b="1" dirty="0">
                <a:solidFill>
                  <a:srgbClr val="0070C0"/>
                </a:solidFill>
              </a:rPr>
              <a:t> </a:t>
            </a:r>
            <a:r>
              <a:rPr lang="en-GB" sz="2800" b="1" dirty="0" err="1">
                <a:solidFill>
                  <a:srgbClr val="0070C0"/>
                </a:solidFill>
              </a:rPr>
              <a:t>Terapan</a:t>
            </a:r>
            <a:r>
              <a:rPr lang="en-GB" sz="2800" b="1" dirty="0">
                <a:solidFill>
                  <a:srgbClr val="0070C0"/>
                </a:solidFill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286472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309" y="978717"/>
            <a:ext cx="101227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Publikasi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Ilmiah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Mahasiswa</a:t>
            </a:r>
            <a:r>
              <a:rPr lang="en-GB" sz="2400" b="1" dirty="0">
                <a:solidFill>
                  <a:srgbClr val="0033CC"/>
                </a:solidFill>
              </a:rPr>
              <a:t>, yang </a:t>
            </a:r>
            <a:r>
              <a:rPr lang="en-GB" sz="2400" b="1" dirty="0" err="1">
                <a:solidFill>
                  <a:srgbClr val="0033CC"/>
                </a:solidFill>
              </a:rPr>
              <a:t>dihasilkan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secara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mandiri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atau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bersama</a:t>
            </a:r>
            <a:r>
              <a:rPr lang="en-GB" sz="2400" b="1" dirty="0">
                <a:solidFill>
                  <a:srgbClr val="0033CC"/>
                </a:solidFill>
              </a:rPr>
              <a:t> DTPS,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judul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relevan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dalam</a:t>
            </a:r>
            <a:r>
              <a:rPr lang="en-GB" sz="2400" b="1" dirty="0">
                <a:solidFill>
                  <a:srgbClr val="0033CC"/>
                </a:solidFill>
              </a:rPr>
              <a:t> 3 </a:t>
            </a:r>
            <a:r>
              <a:rPr lang="en-GB" sz="2400" b="1" dirty="0" err="1">
                <a:solidFill>
                  <a:srgbClr val="0033CC"/>
                </a:solidFill>
              </a:rPr>
              <a:t>tahun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terakhir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2.5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58" y="300944"/>
            <a:ext cx="7057623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c) Program Magister/Magister </a:t>
            </a:r>
            <a:r>
              <a:rPr lang="en-GB" sz="2800" b="1" dirty="0" err="1">
                <a:solidFill>
                  <a:srgbClr val="0070C0"/>
                </a:solidFill>
              </a:rPr>
              <a:t>Terapan</a:t>
            </a:r>
            <a:endParaRPr lang="en-GB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99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0309" y="978717"/>
            <a:ext cx="101227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Jabatan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Akademik</a:t>
            </a:r>
            <a:r>
              <a:rPr lang="en-GB" sz="2400" b="1" dirty="0">
                <a:solidFill>
                  <a:srgbClr val="0033CC"/>
                </a:solidFill>
              </a:rPr>
              <a:t> DTPS (</a:t>
            </a:r>
            <a:r>
              <a:rPr lang="en-GB" sz="2400" b="1" dirty="0" err="1">
                <a:solidFill>
                  <a:srgbClr val="0033CC"/>
                </a:solidFill>
              </a:rPr>
              <a:t>dosen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tetap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perguruan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tinggi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ditugaskan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sebagai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pengampu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mata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kuliah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keahlian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sesuai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kompetensi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inti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diakreditasi</a:t>
            </a:r>
            <a:r>
              <a:rPr lang="en-GB" sz="2400" b="1" dirty="0">
                <a:solidFill>
                  <a:srgbClr val="0033CC"/>
                </a:solidFill>
              </a:rPr>
              <a:t>) </a:t>
            </a:r>
            <a:r>
              <a:rPr lang="en-GB" sz="2400" b="1" dirty="0">
                <a:solidFill>
                  <a:srgbClr val="0070C0"/>
                </a:solidFill>
              </a:rPr>
              <a:t>≥</a:t>
            </a:r>
            <a:r>
              <a:rPr lang="en-GB" sz="2400" b="1" dirty="0">
                <a:solidFill>
                  <a:srgbClr val="0033CC"/>
                </a:solidFill>
              </a:rPr>
              <a:t> 3,0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 err="1">
                <a:solidFill>
                  <a:srgbClr val="0033CC"/>
                </a:solidFill>
              </a:rPr>
              <a:t>Skor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butir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penilaian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Publikasi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Ilmiah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Mahasiswa</a:t>
            </a:r>
            <a:r>
              <a:rPr lang="en-GB" sz="2400" b="1" dirty="0">
                <a:solidFill>
                  <a:srgbClr val="0033CC"/>
                </a:solidFill>
              </a:rPr>
              <a:t>, yang </a:t>
            </a:r>
            <a:r>
              <a:rPr lang="en-GB" sz="2400" b="1" dirty="0" err="1">
                <a:solidFill>
                  <a:srgbClr val="0033CC"/>
                </a:solidFill>
              </a:rPr>
              <a:t>dihasilkan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secara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mandiri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atau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bersama</a:t>
            </a:r>
            <a:r>
              <a:rPr lang="en-GB" sz="2400" b="1" dirty="0">
                <a:solidFill>
                  <a:srgbClr val="0033CC"/>
                </a:solidFill>
              </a:rPr>
              <a:t> DTPS,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judul</a:t>
            </a:r>
            <a:r>
              <a:rPr lang="en-GB" sz="2400" b="1" dirty="0">
                <a:solidFill>
                  <a:srgbClr val="0033CC"/>
                </a:solidFill>
              </a:rPr>
              <a:t> yang </a:t>
            </a:r>
            <a:r>
              <a:rPr lang="en-GB" sz="2400" b="1" dirty="0" err="1">
                <a:solidFill>
                  <a:srgbClr val="0033CC"/>
                </a:solidFill>
              </a:rPr>
              <a:t>relevan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dengan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bidang</a:t>
            </a:r>
            <a:r>
              <a:rPr lang="en-GB" sz="2400" b="1" dirty="0">
                <a:solidFill>
                  <a:srgbClr val="0033CC"/>
                </a:solidFill>
              </a:rPr>
              <a:t> program </a:t>
            </a:r>
            <a:r>
              <a:rPr lang="en-GB" sz="2400" b="1" dirty="0" err="1">
                <a:solidFill>
                  <a:srgbClr val="0033CC"/>
                </a:solidFill>
              </a:rPr>
              <a:t>studi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dalam</a:t>
            </a:r>
            <a:r>
              <a:rPr lang="en-GB" sz="2400" b="1" dirty="0">
                <a:solidFill>
                  <a:srgbClr val="0033CC"/>
                </a:solidFill>
              </a:rPr>
              <a:t> 3 </a:t>
            </a:r>
            <a:r>
              <a:rPr lang="en-GB" sz="2400" b="1" dirty="0" err="1">
                <a:solidFill>
                  <a:srgbClr val="0033CC"/>
                </a:solidFill>
              </a:rPr>
              <a:t>tahun</a:t>
            </a:r>
            <a:r>
              <a:rPr lang="en-GB" sz="2400" b="1" dirty="0">
                <a:solidFill>
                  <a:srgbClr val="0033CC"/>
                </a:solidFill>
              </a:rPr>
              <a:t> </a:t>
            </a:r>
            <a:r>
              <a:rPr lang="en-GB" sz="2400" b="1" dirty="0" err="1">
                <a:solidFill>
                  <a:srgbClr val="0033CC"/>
                </a:solidFill>
              </a:rPr>
              <a:t>terakhir</a:t>
            </a:r>
            <a:r>
              <a:rPr lang="en-GB" sz="2400" b="1" dirty="0">
                <a:solidFill>
                  <a:srgbClr val="0033CC"/>
                </a:solidFill>
              </a:rPr>
              <a:t> ≥ 2,75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5458" y="300944"/>
            <a:ext cx="7057623" cy="523220"/>
          </a:xfrm>
          <a:prstGeom prst="rect">
            <a:avLst/>
          </a:prstGeom>
          <a:solidFill>
            <a:srgbClr val="CCECFF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</a:rPr>
              <a:t> d) Program </a:t>
            </a:r>
            <a:r>
              <a:rPr lang="en-GB" sz="2800" b="1" dirty="0" err="1">
                <a:solidFill>
                  <a:srgbClr val="0070C0"/>
                </a:solidFill>
              </a:rPr>
              <a:t>Doktor</a:t>
            </a:r>
            <a:r>
              <a:rPr lang="en-GB" sz="2800" b="1" dirty="0">
                <a:solidFill>
                  <a:srgbClr val="0070C0"/>
                </a:solidFill>
              </a:rPr>
              <a:t>/</a:t>
            </a:r>
            <a:r>
              <a:rPr lang="en-GB" sz="2800" b="1" dirty="0" err="1">
                <a:solidFill>
                  <a:srgbClr val="0070C0"/>
                </a:solidFill>
              </a:rPr>
              <a:t>Doktor</a:t>
            </a:r>
            <a:r>
              <a:rPr lang="en-GB" sz="2800" b="1" dirty="0">
                <a:solidFill>
                  <a:srgbClr val="0070C0"/>
                </a:solidFill>
              </a:rPr>
              <a:t> </a:t>
            </a:r>
            <a:r>
              <a:rPr lang="en-GB" sz="2800" b="1" dirty="0" err="1">
                <a:solidFill>
                  <a:srgbClr val="0070C0"/>
                </a:solidFill>
              </a:rPr>
              <a:t>Terapan</a:t>
            </a:r>
            <a:r>
              <a:rPr lang="en-GB" sz="2800" b="1" dirty="0">
                <a:solidFill>
                  <a:srgbClr val="0070C0"/>
                </a:solidFill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494020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5809192"/>
              </p:ext>
            </p:extLst>
          </p:nvPr>
        </p:nvGraphicFramePr>
        <p:xfrm>
          <a:off x="1643666" y="1960786"/>
          <a:ext cx="8871934" cy="3937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1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7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>
                          <a:solidFill>
                            <a:schemeClr val="tx1"/>
                          </a:solidFill>
                        </a:rPr>
                        <a:t>No.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>
                          <a:solidFill>
                            <a:schemeClr val="tx1"/>
                          </a:solidFill>
                        </a:rPr>
                        <a:t>Rentang Skor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>
                          <a:solidFill>
                            <a:schemeClr val="tx1"/>
                          </a:solidFill>
                        </a:rPr>
                        <a:t>Status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Skor ≥ 36</a:t>
                      </a:r>
                      <a:r>
                        <a:rPr lang="en-US" sz="3200" b="1" dirty="0"/>
                        <a:t>1 *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/>
                        <a:t>Unggul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300 </a:t>
                      </a:r>
                      <a:r>
                        <a:rPr lang="id-ID" sz="3200" b="1" baseline="0" dirty="0"/>
                        <a:t> &lt; </a:t>
                      </a:r>
                      <a:r>
                        <a:rPr lang="id-ID" sz="3200" b="1" dirty="0"/>
                        <a:t>Skor  ≤ 360</a:t>
                      </a:r>
                      <a:r>
                        <a:rPr lang="en-US" sz="3200" b="1" dirty="0"/>
                        <a:t> *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B</a:t>
                      </a:r>
                      <a:r>
                        <a:rPr lang="en-US" sz="3200" b="1" dirty="0" err="1"/>
                        <a:t>aik</a:t>
                      </a:r>
                      <a:r>
                        <a:rPr lang="en-US" sz="3200" b="1" dirty="0"/>
                        <a:t> </a:t>
                      </a:r>
                      <a:r>
                        <a:rPr lang="en-US" sz="3200" b="1" dirty="0" err="1"/>
                        <a:t>Sekali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3200" b="1" dirty="0"/>
                        <a:t>200 ≤ Skor ≤ 300</a:t>
                      </a:r>
                      <a:r>
                        <a:rPr lang="en-US" sz="3200" b="1" dirty="0"/>
                        <a:t> *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/>
                        <a:t>Baik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3029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Skor &lt; 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Tidak Terakreditasi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1FFBD-88BA-4736-B8F0-F94A577AAB9B}" type="slidenum">
              <a:rPr lang="id-ID" smtClean="0"/>
              <a:pPr>
                <a:defRPr/>
              </a:pPr>
              <a:t>2</a:t>
            </a:fld>
            <a:endParaRPr lang="id-ID"/>
          </a:p>
        </p:txBody>
      </p:sp>
      <p:sp>
        <p:nvSpPr>
          <p:cNvPr id="7" name="TextBox 6"/>
          <p:cNvSpPr txBox="1"/>
          <p:nvPr/>
        </p:nvSpPr>
        <p:spPr>
          <a:xfrm>
            <a:off x="969672" y="279042"/>
            <a:ext cx="10328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Book Antiqua" panose="02040602050305030304" pitchFamily="18" charset="0"/>
              </a:rPr>
              <a:t>SKORING DAN STATUS AKREDITASI </a:t>
            </a:r>
          </a:p>
        </p:txBody>
      </p:sp>
    </p:spTree>
    <p:extLst>
      <p:ext uri="{BB962C8B-B14F-4D97-AF65-F5344CB8AC3E}">
        <p14:creationId xmlns:p14="http://schemas.microsoft.com/office/powerpoint/2010/main" val="4153426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116917"/>
            <a:ext cx="8439083" cy="63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986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066855"/>
              </p:ext>
            </p:extLst>
          </p:nvPr>
        </p:nvGraphicFramePr>
        <p:xfrm>
          <a:off x="2054806" y="977833"/>
          <a:ext cx="8596020" cy="493968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92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2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56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9603">
                <a:tc gridSpan="4">
                  <a:txBody>
                    <a:bodyPr/>
                    <a:lstStyle/>
                    <a:p>
                      <a:pPr algn="ctr" fontAlgn="b"/>
                      <a:endParaRPr lang="en-GB" sz="3200" b="1" u="none" strike="noStrike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GB" sz="4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SYARAT PERLU  TERAKREDITASI APT</a:t>
                      </a:r>
                      <a:endParaRPr lang="en-GB" sz="40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737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NO.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SKOR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SKOR </a:t>
                      </a:r>
                      <a:b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</a:br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MINIMUM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TERPENUHI/ </a:t>
                      </a:r>
                      <a:b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</a:br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TIDAK TERPENUHI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58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1.75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58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15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2.50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1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21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3.37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12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24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4.00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43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KESIMPULAN</a:t>
                      </a:r>
                      <a:endParaRPr lang="en-GB" sz="24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TIDAK TERPENUHI</a:t>
                      </a:r>
                      <a:endParaRPr lang="en-GB" sz="24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6201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184835"/>
              </p:ext>
            </p:extLst>
          </p:nvPr>
        </p:nvGraphicFramePr>
        <p:xfrm>
          <a:off x="1236369" y="579547"/>
          <a:ext cx="9259912" cy="530609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907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7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76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7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61866">
                <a:tc gridSpan="4">
                  <a:txBody>
                    <a:bodyPr/>
                    <a:lstStyle/>
                    <a:p>
                      <a:pPr marL="0" algn="ctr" rtl="0" eaLnBrk="1" fontAlgn="b" latinLnBrk="0" hangingPunct="1"/>
                      <a:endParaRPr kumimoji="0" lang="en-GB" sz="3200" b="1" u="none" strike="noStrike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algn="ctr" rtl="0" eaLnBrk="1" fontAlgn="b" latinLnBrk="0" hangingPunct="1"/>
                      <a:r>
                        <a:rPr kumimoji="0" lang="en-GB" sz="4000" b="1" u="none" strike="noStrike" kern="1200" dirty="0">
                          <a:solidFill>
                            <a:srgbClr val="002060"/>
                          </a:solidFill>
                          <a:effectLst/>
                        </a:rPr>
                        <a:t>SYARAT PERLU PERINGKAT UNGGUL APT</a:t>
                      </a:r>
                    </a:p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090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NO.</a:t>
                      </a:r>
                      <a:endParaRPr lang="en-GB" sz="24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SKOR</a:t>
                      </a:r>
                      <a:endParaRPr lang="en-GB" sz="24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SKOR </a:t>
                      </a:r>
                      <a:b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MINIMUM</a:t>
                      </a:r>
                      <a:endParaRPr lang="en-GB" sz="24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TERPENUHI/ </a:t>
                      </a:r>
                      <a:b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en-GB" sz="24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TIDAK TERPENUHI</a:t>
                      </a:r>
                      <a:endParaRPr lang="en-GB" sz="24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7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2.17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7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10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3.05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3.25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7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15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2.50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7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56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4.00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>
                          <a:solidFill>
                            <a:srgbClr val="7030A0"/>
                          </a:solidFill>
                          <a:effectLst/>
                        </a:rPr>
                        <a:t>3.25</a:t>
                      </a:r>
                      <a:endParaRPr lang="en-GB" sz="24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24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628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KESIMPULAN </a:t>
                      </a:r>
                      <a:endParaRPr lang="en-GB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TIDAK TERPENUHI</a:t>
                      </a:r>
                      <a:endParaRPr lang="en-GB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350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213475"/>
              </p:ext>
            </p:extLst>
          </p:nvPr>
        </p:nvGraphicFramePr>
        <p:xfrm>
          <a:off x="1506827" y="785611"/>
          <a:ext cx="9053848" cy="4790137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097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6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59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44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9849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3200" b="1" u="none" strike="noStrike" dirty="0">
                          <a:solidFill>
                            <a:srgbClr val="FF0000"/>
                          </a:solidFill>
                          <a:effectLst/>
                          <a:latin typeface="Arial Rounded MT Bold" pitchFamily="34" charset="0"/>
                        </a:rPr>
                        <a:t>SYARAT PERLU PERINGKAT BAIK SEKALI APT</a:t>
                      </a:r>
                      <a:endParaRPr lang="en-GB" sz="36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</a:endParaRPr>
                    </a:p>
                    <a:p>
                      <a:pPr algn="l" fontAlgn="b"/>
                      <a:r>
                        <a:rPr lang="en-GB" sz="3600" u="none" strike="noStrike" dirty="0">
                          <a:effectLst/>
                          <a:latin typeface="Arial Rounded MT Bold" pitchFamily="34" charset="0"/>
                        </a:rPr>
                        <a:t> </a:t>
                      </a:r>
                      <a:endParaRPr lang="en-GB" sz="36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280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b="1" u="none" strike="noStrike" dirty="0">
                          <a:effectLst/>
                        </a:rPr>
                        <a:t>NO.</a:t>
                      </a:r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b="1" u="none" strike="noStrike" dirty="0">
                          <a:effectLst/>
                        </a:rPr>
                        <a:t>SKOR</a:t>
                      </a:r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b="1" u="none" strike="noStrike" dirty="0">
                          <a:effectLst/>
                        </a:rPr>
                        <a:t>SKOR </a:t>
                      </a:r>
                      <a:br>
                        <a:rPr lang="en-GB" sz="2800" b="1" u="none" strike="noStrike" dirty="0">
                          <a:effectLst/>
                        </a:rPr>
                      </a:br>
                      <a:r>
                        <a:rPr lang="en-GB" sz="2800" b="1" u="none" strike="noStrike" dirty="0">
                          <a:effectLst/>
                        </a:rPr>
                        <a:t>MINIMUM</a:t>
                      </a:r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b="1" u="none" strike="noStrike" dirty="0">
                          <a:effectLst/>
                        </a:rPr>
                        <a:t>TERPENUHI/ </a:t>
                      </a:r>
                      <a:br>
                        <a:rPr lang="en-GB" sz="2800" b="1" u="none" strike="noStrike" dirty="0">
                          <a:effectLst/>
                        </a:rPr>
                      </a:br>
                      <a:r>
                        <a:rPr lang="en-GB" sz="2800" b="1" u="none" strike="noStrike" dirty="0">
                          <a:effectLst/>
                        </a:rPr>
                        <a:t>TIDAK TERPENUHI</a:t>
                      </a:r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98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7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2.17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2.5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 dirty="0">
                          <a:effectLst/>
                        </a:rPr>
                        <a:t>X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998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10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3.05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2.5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 dirty="0">
                          <a:effectLst/>
                        </a:rPr>
                        <a:t>V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2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15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2.50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2.5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 dirty="0">
                          <a:effectLst/>
                        </a:rPr>
                        <a:t>V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26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56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4.00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>
                          <a:effectLst/>
                        </a:rPr>
                        <a:t>2.5</a:t>
                      </a:r>
                      <a:endParaRPr lang="en-GB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u="none" strike="noStrike" dirty="0">
                          <a:effectLst/>
                        </a:rPr>
                        <a:t>V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82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KESIMPULAN 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TIDAK  TERPENUHI</a:t>
                      </a:r>
                      <a:endParaRPr lang="en-GB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469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983734"/>
              </p:ext>
            </p:extLst>
          </p:nvPr>
        </p:nvGraphicFramePr>
        <p:xfrm>
          <a:off x="489398" y="219478"/>
          <a:ext cx="11256135" cy="6299062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004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1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498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20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Keterangan</a:t>
                      </a:r>
                      <a:r>
                        <a:rPr lang="en-GB" sz="2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APT</a:t>
                      </a:r>
                      <a:endParaRPr lang="en-GB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5196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 dirty="0" err="1">
                          <a:effectLst/>
                        </a:rPr>
                        <a:t>Butir</a:t>
                      </a:r>
                      <a:r>
                        <a:rPr lang="en-GB" sz="2000" u="none" strike="noStrike" dirty="0">
                          <a:effectLst/>
                        </a:rPr>
                        <a:t> 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l" fontAlgn="b">
                        <a:buAutoNum type="alphaUcPeriod"/>
                      </a:pP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Ketersediaan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dokumen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formal SPMI yang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dibuktikan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dengan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keberadaan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5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aspek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</a:p>
                    <a:p>
                      <a:pPr marL="457200" indent="-457200" algn="l" fontAlgn="b">
                        <a:buAutoNum type="alphaUcPeriod"/>
                      </a:pP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Ketersediaan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bukti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sahih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terkait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praktek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baik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pengembangan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budaya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mutu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di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perguruan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tinggi</a:t>
                      </a:r>
                      <a:r>
                        <a:rPr lang="en-GB" sz="20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.</a:t>
                      </a:r>
                      <a:endParaRPr lang="en-GB" sz="20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1) organ/</a:t>
                      </a:r>
                      <a:r>
                        <a:rPr lang="en-GB" sz="2000" u="none" strike="noStrike" dirty="0" err="1">
                          <a:effectLst/>
                        </a:rPr>
                        <a:t>fungsi</a:t>
                      </a:r>
                      <a:r>
                        <a:rPr lang="en-GB" sz="2000" u="none" strike="noStrike" dirty="0">
                          <a:effectLst/>
                        </a:rPr>
                        <a:t> SPMI,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u="none" strike="noStrike" dirty="0">
                          <a:effectLst/>
                        </a:rPr>
                        <a:t>2) </a:t>
                      </a:r>
                      <a:r>
                        <a:rPr lang="en-GB" sz="2000" u="none" strike="noStrike" dirty="0" err="1">
                          <a:effectLst/>
                        </a:rPr>
                        <a:t>dokumen</a:t>
                      </a:r>
                      <a:r>
                        <a:rPr lang="en-GB" sz="2000" u="none" strike="noStrike" dirty="0">
                          <a:effectLst/>
                        </a:rPr>
                        <a:t> SPMI,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u="none" strike="noStrike">
                          <a:effectLst/>
                        </a:rPr>
                        <a:t>3) auditor internal, 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4) </a:t>
                      </a:r>
                      <a:r>
                        <a:rPr lang="en-GB" sz="2000" u="none" strike="noStrike" dirty="0" err="1">
                          <a:effectLst/>
                        </a:rPr>
                        <a:t>hasil</a:t>
                      </a:r>
                      <a:r>
                        <a:rPr lang="en-GB" sz="2000" u="none" strike="noStrike" dirty="0">
                          <a:effectLst/>
                        </a:rPr>
                        <a:t> audit, </a:t>
                      </a:r>
                      <a:r>
                        <a:rPr lang="en-GB" sz="2000" u="none" strike="noStrike" dirty="0" err="1">
                          <a:effectLst/>
                        </a:rPr>
                        <a:t>dan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5) bukti tindak lanjut.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93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</a:rPr>
                        <a:t>Butir 10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Perolehan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status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terakreditasi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seluruh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program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studi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oleh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BAN-PT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atau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Lembaga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Akreditasi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Mandiri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(LAM).</a:t>
                      </a:r>
                      <a:endParaRPr lang="en-GB" sz="20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99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Butir</a:t>
                      </a:r>
                      <a:r>
                        <a:rPr lang="en-GB" sz="2000" u="none" strike="noStrike" dirty="0">
                          <a:effectLst/>
                        </a:rPr>
                        <a:t> 15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2000" u="none" strike="noStrike" dirty="0">
                          <a:effectLst/>
                        </a:rPr>
                        <a:t> 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Efektivitas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pelaksanaan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sistem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penjaminan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mutu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memenuhi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4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aspek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sebagai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berikut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: </a:t>
                      </a:r>
                      <a:endParaRPr lang="en-GB" sz="20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1) </a:t>
                      </a:r>
                      <a:r>
                        <a:rPr lang="en-GB" sz="2000" u="none" strike="noStrike" dirty="0" err="1">
                          <a:effectLst/>
                        </a:rPr>
                        <a:t>keberadaan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dokumen</a:t>
                      </a:r>
                      <a:r>
                        <a:rPr lang="en-GB" sz="2000" u="none" strike="noStrike" dirty="0">
                          <a:effectLst/>
                        </a:rPr>
                        <a:t> formal </a:t>
                      </a:r>
                      <a:r>
                        <a:rPr lang="en-GB" sz="2000" u="none" strike="noStrike" dirty="0" err="1">
                          <a:effectLst/>
                        </a:rPr>
                        <a:t>penetapan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standar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mutu</a:t>
                      </a:r>
                      <a:r>
                        <a:rPr lang="en-GB" sz="2000" u="none" strike="noStrike" dirty="0">
                          <a:effectLst/>
                        </a:rPr>
                        <a:t>, 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2) standar mutu dilaksanakan secara konsisten,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3) monitoring, evaluasi dan pengendalian terhadap standar mutu yang telah ditetapkan, dan 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1990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2000" u="none" strike="noStrike" dirty="0">
                          <a:effectLst/>
                        </a:rPr>
                        <a:t>4) </a:t>
                      </a:r>
                      <a:r>
                        <a:rPr lang="en-GB" sz="2000" u="none" strike="noStrike" dirty="0" err="1">
                          <a:effectLst/>
                        </a:rPr>
                        <a:t>hasilnya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ditindak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lanjuti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untuk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perbaikan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dan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peningkatan</a:t>
                      </a:r>
                      <a:r>
                        <a:rPr lang="en-GB" sz="2000" u="none" strike="noStrike" dirty="0">
                          <a:effectLst/>
                        </a:rPr>
                        <a:t> </a:t>
                      </a:r>
                      <a:r>
                        <a:rPr lang="en-GB" sz="2000" u="none" strike="noStrike" dirty="0" err="1">
                          <a:effectLst/>
                        </a:rPr>
                        <a:t>mutu</a:t>
                      </a:r>
                      <a:r>
                        <a:rPr lang="en-GB" sz="2000" u="none" strike="noStrike" dirty="0">
                          <a:effectLst/>
                        </a:rPr>
                        <a:t>.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199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</a:rPr>
                        <a:t>Butir 21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Rasio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memenuhi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persyaratan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terhadap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program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studi</a:t>
                      </a:r>
                      <a:endParaRPr lang="en-GB" sz="20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199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</a:rPr>
                        <a:t>Butir 24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Persentase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tidak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terhadap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seluruh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(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dan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tidak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20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).</a:t>
                      </a:r>
                      <a:endParaRPr lang="en-GB" sz="20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199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</a:rPr>
                        <a:t>Butir 56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20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Jumlah publikasi di jurnal dalam 3 tahun terakhir.</a:t>
                      </a:r>
                      <a:endParaRPr lang="sv-SE" sz="20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77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758" y="1839757"/>
            <a:ext cx="11289048" cy="2461787"/>
          </a:xfrm>
        </p:spPr>
        <p:txBody>
          <a:bodyPr>
            <a:normAutofit/>
          </a:bodyPr>
          <a:lstStyle/>
          <a:p>
            <a:pPr algn="ctr"/>
            <a:r>
              <a:rPr lang="en-GB" dirty="0">
                <a:solidFill>
                  <a:srgbClr val="002060"/>
                </a:solidFill>
              </a:rPr>
              <a:t>SYARAT PERLU TERAKREDITASI DAN PERINGKAT AKREDITASI PROGRAM STUDI</a:t>
            </a:r>
            <a:br>
              <a:rPr lang="en-GB" dirty="0">
                <a:solidFill>
                  <a:srgbClr val="002060"/>
                </a:solidFill>
              </a:rPr>
            </a:br>
            <a:br>
              <a:rPr lang="en-GB" dirty="0">
                <a:solidFill>
                  <a:srgbClr val="002060"/>
                </a:solidFill>
              </a:rPr>
            </a:br>
            <a:r>
              <a:rPr lang="en-GB" sz="2200" dirty="0" err="1">
                <a:solidFill>
                  <a:srgbClr val="002060"/>
                </a:solidFill>
              </a:rPr>
              <a:t>Lampiran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Peraturan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Badan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Akreditasi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Nasional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Perguruan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Tinggi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Nomor</a:t>
            </a:r>
            <a:r>
              <a:rPr lang="en-GB" sz="2200" dirty="0">
                <a:solidFill>
                  <a:srgbClr val="002060"/>
                </a:solidFill>
              </a:rPr>
              <a:t> 5 </a:t>
            </a:r>
            <a:r>
              <a:rPr lang="en-GB" sz="2200" dirty="0" err="1">
                <a:solidFill>
                  <a:srgbClr val="002060"/>
                </a:solidFill>
              </a:rPr>
              <a:t>tahun</a:t>
            </a:r>
            <a:r>
              <a:rPr lang="en-GB" sz="2200" dirty="0">
                <a:solidFill>
                  <a:srgbClr val="002060"/>
                </a:solidFill>
              </a:rPr>
              <a:t> 2019 </a:t>
            </a:r>
            <a:r>
              <a:rPr lang="en-GB" sz="2200" dirty="0" err="1">
                <a:solidFill>
                  <a:srgbClr val="002060"/>
                </a:solidFill>
              </a:rPr>
              <a:t>tentang</a:t>
            </a:r>
            <a:r>
              <a:rPr lang="en-GB" sz="2200" dirty="0">
                <a:solidFill>
                  <a:srgbClr val="002060"/>
                </a:solidFill>
              </a:rPr>
              <a:t>  </a:t>
            </a:r>
            <a:r>
              <a:rPr lang="en-GB" sz="2200" dirty="0" err="1">
                <a:solidFill>
                  <a:srgbClr val="002060"/>
                </a:solidFill>
              </a:rPr>
              <a:t>Instrumen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  <a:r>
              <a:rPr lang="en-GB" sz="2200" dirty="0" err="1">
                <a:solidFill>
                  <a:srgbClr val="002060"/>
                </a:solidFill>
              </a:rPr>
              <a:t>Akreditasi</a:t>
            </a:r>
            <a:r>
              <a:rPr lang="en-GB" sz="2200" dirty="0">
                <a:solidFill>
                  <a:srgbClr val="002060"/>
                </a:solidFill>
              </a:rPr>
              <a:t> Program </a:t>
            </a:r>
            <a:r>
              <a:rPr lang="en-GB" sz="2200" dirty="0" err="1">
                <a:solidFill>
                  <a:srgbClr val="002060"/>
                </a:solidFill>
              </a:rPr>
              <a:t>Studi</a:t>
            </a:r>
            <a:r>
              <a:rPr lang="en-GB" sz="22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0263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0771430"/>
              </p:ext>
            </p:extLst>
          </p:nvPr>
        </p:nvGraphicFramePr>
        <p:xfrm>
          <a:off x="1643666" y="1960786"/>
          <a:ext cx="8871934" cy="39377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0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61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73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>
                          <a:solidFill>
                            <a:schemeClr val="tx1"/>
                          </a:solidFill>
                        </a:rPr>
                        <a:t>No.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>
                          <a:solidFill>
                            <a:schemeClr val="tx1"/>
                          </a:solidFill>
                        </a:rPr>
                        <a:t>Rentang Skor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>
                          <a:solidFill>
                            <a:schemeClr val="tx1"/>
                          </a:solidFill>
                        </a:rPr>
                        <a:t>Status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Skor ≥ 36</a:t>
                      </a:r>
                      <a:r>
                        <a:rPr lang="en-US" sz="3200" b="1" dirty="0"/>
                        <a:t>1 *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/>
                        <a:t>Unggul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300 </a:t>
                      </a:r>
                      <a:r>
                        <a:rPr lang="id-ID" sz="3200" b="1" baseline="0" dirty="0"/>
                        <a:t> &lt; </a:t>
                      </a:r>
                      <a:r>
                        <a:rPr lang="id-ID" sz="3200" b="1" dirty="0"/>
                        <a:t>Skor  ≤ 360</a:t>
                      </a:r>
                      <a:r>
                        <a:rPr lang="en-US" sz="3200" b="1" dirty="0"/>
                        <a:t> *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B</a:t>
                      </a:r>
                      <a:r>
                        <a:rPr lang="en-US" sz="3200" b="1" dirty="0" err="1"/>
                        <a:t>aik</a:t>
                      </a:r>
                      <a:r>
                        <a:rPr lang="en-US" sz="3200" b="1" dirty="0"/>
                        <a:t> </a:t>
                      </a:r>
                      <a:r>
                        <a:rPr lang="en-US" sz="3200" b="1" dirty="0" err="1"/>
                        <a:t>Sekali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6177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3200" b="1" dirty="0"/>
                        <a:t>200 ≤ Skor ≤ 300</a:t>
                      </a:r>
                      <a:r>
                        <a:rPr lang="en-US" sz="3200" b="1" dirty="0"/>
                        <a:t> *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err="1"/>
                        <a:t>Baik</a:t>
                      </a:r>
                      <a:endParaRPr lang="id-ID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33029"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Skor &lt; 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3200" b="1" dirty="0"/>
                        <a:t>Tidak Terakreditasi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1FFBD-88BA-4736-B8F0-F94A577AAB9B}" type="slidenum">
              <a:rPr lang="id-ID" smtClean="0"/>
              <a:pPr>
                <a:defRPr/>
              </a:pPr>
              <a:t>9</a:t>
            </a:fld>
            <a:endParaRPr lang="id-ID"/>
          </a:p>
        </p:txBody>
      </p:sp>
      <p:sp>
        <p:nvSpPr>
          <p:cNvPr id="7" name="TextBox 6"/>
          <p:cNvSpPr txBox="1"/>
          <p:nvPr/>
        </p:nvSpPr>
        <p:spPr>
          <a:xfrm>
            <a:off x="969672" y="279042"/>
            <a:ext cx="10328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Book Antiqua" panose="02040602050305030304" pitchFamily="18" charset="0"/>
              </a:rPr>
              <a:t>SKORING DAN STATUS AKREDITASI </a:t>
            </a:r>
          </a:p>
        </p:txBody>
      </p:sp>
    </p:spTree>
    <p:extLst>
      <p:ext uri="{BB962C8B-B14F-4D97-AF65-F5344CB8AC3E}">
        <p14:creationId xmlns:p14="http://schemas.microsoft.com/office/powerpoint/2010/main" val="13556058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618</TotalTime>
  <Words>1181</Words>
  <Application>Microsoft Office PowerPoint</Application>
  <PresentationFormat>Widescreen</PresentationFormat>
  <Paragraphs>186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 Narrow</vt:lpstr>
      <vt:lpstr>Arial Rounded MT Bold</vt:lpstr>
      <vt:lpstr>Book Antiqua</vt:lpstr>
      <vt:lpstr>Calibri</vt:lpstr>
      <vt:lpstr>Franklin Gothic Book</vt:lpstr>
      <vt:lpstr>Franklin Gothic Medium</vt:lpstr>
      <vt:lpstr>Wingdings 2</vt:lpstr>
      <vt:lpstr>Trek</vt:lpstr>
      <vt:lpstr>SYARAT PERLU TERAKREDITASI DAN PERINGKAT AKREDITASI PERGURUAN TINGGI DAN PROGRAM STUDI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SYARAT PERLU TERAKREDITASI DAN PERINGKAT AKREDITASI PROGRAM STUDI  Lampiran Peraturan Badan Akreditasi Nasional Perguruan Tinggi Nomor 5 tahun 2019 tentang  Instrumen Akreditasi Program Studi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Syarat perlu terakreditasi dan peringkat</dc:title>
  <dc:creator>SUHANAN</dc:creator>
  <cp:lastModifiedBy>Endri Boeriswati</cp:lastModifiedBy>
  <cp:revision>16</cp:revision>
  <dcterms:created xsi:type="dcterms:W3CDTF">2019-06-17T08:35:05Z</dcterms:created>
  <dcterms:modified xsi:type="dcterms:W3CDTF">2022-10-15T23:49:58Z</dcterms:modified>
</cp:coreProperties>
</file>