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89" r:id="rId4"/>
    <p:sldId id="290" r:id="rId5"/>
    <p:sldId id="257" r:id="rId6"/>
    <p:sldId id="292" r:id="rId7"/>
    <p:sldId id="291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6"/>
  </p:normalViewPr>
  <p:slideViewPr>
    <p:cSldViewPr snapToGrid="0">
      <p:cViewPr varScale="1">
        <p:scale>
          <a:sx n="113" d="100"/>
          <a:sy n="113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41AED-EB95-459A-9D7C-9290E490055A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4105FA9-B137-4A86-9CC7-AB2781C1BC99}">
      <dgm:prSet custT="1"/>
      <dgm:spPr/>
      <dgm:t>
        <a:bodyPr/>
        <a:lstStyle/>
        <a:p>
          <a:r>
            <a:rPr lang="en-ID" sz="3200" b="1" dirty="0">
              <a:solidFill>
                <a:srgbClr val="00B050"/>
              </a:solidFill>
            </a:rPr>
            <a:t>Hari Ke-1</a:t>
          </a:r>
          <a:r>
            <a:rPr lang="en-ID" sz="3200" dirty="0"/>
            <a:t>: </a:t>
          </a:r>
          <a:r>
            <a:rPr lang="en-ID" sz="3200" dirty="0" err="1"/>
            <a:t>Jumat</a:t>
          </a:r>
          <a:r>
            <a:rPr lang="en-ID" sz="3200" dirty="0"/>
            <a:t> 10 November 2023: </a:t>
          </a:r>
          <a:r>
            <a:rPr lang="en-ID" sz="3200" dirty="0" err="1"/>
            <a:t>Kedatangan</a:t>
          </a:r>
          <a:r>
            <a:rPr lang="en-ID" sz="3200" dirty="0"/>
            <a:t> Para </a:t>
          </a:r>
          <a:r>
            <a:rPr lang="en-ID" sz="3200" dirty="0" err="1"/>
            <a:t>Asesor</a:t>
          </a:r>
          <a:r>
            <a:rPr lang="en-ID" sz="3200" dirty="0"/>
            <a:t> di Lokasi AL</a:t>
          </a:r>
          <a:endParaRPr lang="en-US" sz="3200" dirty="0"/>
        </a:p>
      </dgm:t>
    </dgm:pt>
    <dgm:pt modelId="{1D7583B5-39C0-46EE-BF29-6B7A27FBD4E8}" type="parTrans" cxnId="{831D70C8-74D1-45FB-A63D-07333AC96BAF}">
      <dgm:prSet/>
      <dgm:spPr/>
      <dgm:t>
        <a:bodyPr/>
        <a:lstStyle/>
        <a:p>
          <a:endParaRPr lang="en-US"/>
        </a:p>
      </dgm:t>
    </dgm:pt>
    <dgm:pt modelId="{72E24175-1B71-4DF0-A074-0F48163BC855}" type="sibTrans" cxnId="{831D70C8-74D1-45FB-A63D-07333AC96BAF}">
      <dgm:prSet/>
      <dgm:spPr/>
      <dgm:t>
        <a:bodyPr/>
        <a:lstStyle/>
        <a:p>
          <a:endParaRPr lang="en-US"/>
        </a:p>
      </dgm:t>
    </dgm:pt>
    <dgm:pt modelId="{564914FD-D755-493A-B378-3721DAC57235}">
      <dgm:prSet custT="1"/>
      <dgm:spPr/>
      <dgm:t>
        <a:bodyPr/>
        <a:lstStyle/>
        <a:p>
          <a:r>
            <a:rPr lang="en-GB" sz="3200" b="1" dirty="0">
              <a:solidFill>
                <a:srgbClr val="00B050"/>
              </a:solidFill>
            </a:rPr>
            <a:t>Hari Ke-2</a:t>
          </a:r>
          <a:r>
            <a:rPr lang="en-GB" sz="3200" dirty="0"/>
            <a:t>: </a:t>
          </a:r>
          <a:r>
            <a:rPr lang="en-US" sz="3200" dirty="0" err="1"/>
            <a:t>Sabtu</a:t>
          </a:r>
          <a:r>
            <a:rPr lang="en-GB" sz="3200" dirty="0"/>
            <a:t>: 11 November 2023: </a:t>
          </a:r>
          <a:r>
            <a:rPr lang="en-GB" sz="3200" dirty="0" err="1"/>
            <a:t>Kegiatan</a:t>
          </a:r>
          <a:r>
            <a:rPr lang="en-GB" sz="3200" dirty="0"/>
            <a:t> AL di UIN Raden Fatah Palembang</a:t>
          </a:r>
          <a:endParaRPr lang="en-US" sz="3200" dirty="0"/>
        </a:p>
      </dgm:t>
    </dgm:pt>
    <dgm:pt modelId="{91C4025D-8A18-473B-8349-41CAB3581532}" type="parTrans" cxnId="{03D8F455-6E8D-4E97-9397-26416307735E}">
      <dgm:prSet/>
      <dgm:spPr/>
      <dgm:t>
        <a:bodyPr/>
        <a:lstStyle/>
        <a:p>
          <a:endParaRPr lang="en-US"/>
        </a:p>
      </dgm:t>
    </dgm:pt>
    <dgm:pt modelId="{811E2F6C-ED4B-43C0-9ED3-332327AF1E0E}" type="sibTrans" cxnId="{03D8F455-6E8D-4E97-9397-26416307735E}">
      <dgm:prSet/>
      <dgm:spPr/>
      <dgm:t>
        <a:bodyPr/>
        <a:lstStyle/>
        <a:p>
          <a:endParaRPr lang="en-US"/>
        </a:p>
      </dgm:t>
    </dgm:pt>
    <dgm:pt modelId="{90524050-43F7-4B22-AF2B-784859B0243F}">
      <dgm:prSet custT="1"/>
      <dgm:spPr/>
      <dgm:t>
        <a:bodyPr/>
        <a:lstStyle/>
        <a:p>
          <a:r>
            <a:rPr lang="en-GB" sz="3200" b="1" dirty="0">
              <a:solidFill>
                <a:srgbClr val="00B050"/>
              </a:solidFill>
            </a:rPr>
            <a:t>Hari Ke-3</a:t>
          </a:r>
          <a:r>
            <a:rPr lang="en-GB" sz="3200" dirty="0"/>
            <a:t>: </a:t>
          </a:r>
          <a:r>
            <a:rPr lang="en-GB" sz="3200" dirty="0" err="1"/>
            <a:t>Minggu</a:t>
          </a:r>
          <a:r>
            <a:rPr lang="en-GB" sz="3200" dirty="0"/>
            <a:t>, 12 November 2023: </a:t>
          </a:r>
          <a:r>
            <a:rPr lang="en-GB" sz="3200" dirty="0" err="1"/>
            <a:t>Kepulangan</a:t>
          </a:r>
          <a:r>
            <a:rPr lang="en-GB" sz="3200" dirty="0"/>
            <a:t> </a:t>
          </a:r>
          <a:r>
            <a:rPr lang="en-GB" sz="3200" dirty="0" err="1"/>
            <a:t>Asesor</a:t>
          </a:r>
          <a:r>
            <a:rPr lang="en-GB" sz="3200" dirty="0"/>
            <a:t> </a:t>
          </a:r>
          <a:r>
            <a:rPr lang="en-GB" sz="3200" dirty="0" err="1"/>
            <a:t>ke</a:t>
          </a:r>
          <a:r>
            <a:rPr lang="en-GB" sz="3200" dirty="0"/>
            <a:t> </a:t>
          </a:r>
          <a:r>
            <a:rPr lang="en-GB" sz="3200" dirty="0" err="1"/>
            <a:t>daerah</a:t>
          </a:r>
          <a:r>
            <a:rPr lang="en-GB" sz="3200" dirty="0"/>
            <a:t>  masing-masing</a:t>
          </a:r>
          <a:endParaRPr lang="en-US" sz="3200" dirty="0"/>
        </a:p>
      </dgm:t>
    </dgm:pt>
    <dgm:pt modelId="{A35E1806-1987-4B22-B4E3-89DE0BBD4EE8}" type="parTrans" cxnId="{C24E40FB-3E46-4CD6-B12D-0C3DD039DD81}">
      <dgm:prSet/>
      <dgm:spPr/>
      <dgm:t>
        <a:bodyPr/>
        <a:lstStyle/>
        <a:p>
          <a:endParaRPr lang="en-US"/>
        </a:p>
      </dgm:t>
    </dgm:pt>
    <dgm:pt modelId="{8D7A7662-55D9-4243-9399-3080207448CB}" type="sibTrans" cxnId="{C24E40FB-3E46-4CD6-B12D-0C3DD039DD81}">
      <dgm:prSet/>
      <dgm:spPr/>
      <dgm:t>
        <a:bodyPr/>
        <a:lstStyle/>
        <a:p>
          <a:endParaRPr lang="en-US"/>
        </a:p>
      </dgm:t>
    </dgm:pt>
    <dgm:pt modelId="{589ACE45-59B1-1545-A02E-5AB26FDC3A46}" type="pres">
      <dgm:prSet presAssocID="{AA041AED-EB95-459A-9D7C-9290E490055A}" presName="vert0" presStyleCnt="0">
        <dgm:presLayoutVars>
          <dgm:dir/>
          <dgm:animOne val="branch"/>
          <dgm:animLvl val="lvl"/>
        </dgm:presLayoutVars>
      </dgm:prSet>
      <dgm:spPr/>
    </dgm:pt>
    <dgm:pt modelId="{D64A9A11-6357-2941-B44C-5F7F40AF5FB5}" type="pres">
      <dgm:prSet presAssocID="{84105FA9-B137-4A86-9CC7-AB2781C1BC99}" presName="thickLine" presStyleLbl="alignNode1" presStyleIdx="0" presStyleCnt="3"/>
      <dgm:spPr/>
    </dgm:pt>
    <dgm:pt modelId="{FF3332CF-2FEB-6641-83A4-3E99262A7FD5}" type="pres">
      <dgm:prSet presAssocID="{84105FA9-B137-4A86-9CC7-AB2781C1BC99}" presName="horz1" presStyleCnt="0"/>
      <dgm:spPr/>
    </dgm:pt>
    <dgm:pt modelId="{9BD6CD07-0B08-DF4E-93E2-7570095132DB}" type="pres">
      <dgm:prSet presAssocID="{84105FA9-B137-4A86-9CC7-AB2781C1BC99}" presName="tx1" presStyleLbl="revTx" presStyleIdx="0" presStyleCnt="3"/>
      <dgm:spPr/>
    </dgm:pt>
    <dgm:pt modelId="{C53D6029-AD1E-604D-A678-1685F7F22AFC}" type="pres">
      <dgm:prSet presAssocID="{84105FA9-B137-4A86-9CC7-AB2781C1BC99}" presName="vert1" presStyleCnt="0"/>
      <dgm:spPr/>
    </dgm:pt>
    <dgm:pt modelId="{53913041-7A33-D646-B9B5-F5E91F757727}" type="pres">
      <dgm:prSet presAssocID="{564914FD-D755-493A-B378-3721DAC57235}" presName="thickLine" presStyleLbl="alignNode1" presStyleIdx="1" presStyleCnt="3"/>
      <dgm:spPr/>
    </dgm:pt>
    <dgm:pt modelId="{98A57381-DAA7-5B45-B660-3E370FC24CBD}" type="pres">
      <dgm:prSet presAssocID="{564914FD-D755-493A-B378-3721DAC57235}" presName="horz1" presStyleCnt="0"/>
      <dgm:spPr/>
    </dgm:pt>
    <dgm:pt modelId="{12E543F1-F4E6-DA47-A6E5-52565B106692}" type="pres">
      <dgm:prSet presAssocID="{564914FD-D755-493A-B378-3721DAC57235}" presName="tx1" presStyleLbl="revTx" presStyleIdx="1" presStyleCnt="3"/>
      <dgm:spPr/>
    </dgm:pt>
    <dgm:pt modelId="{F8A3110A-548E-3C47-909C-D1B0B21C4513}" type="pres">
      <dgm:prSet presAssocID="{564914FD-D755-493A-B378-3721DAC57235}" presName="vert1" presStyleCnt="0"/>
      <dgm:spPr/>
    </dgm:pt>
    <dgm:pt modelId="{0FE79EDE-17D2-F040-AC53-A2EDC274591E}" type="pres">
      <dgm:prSet presAssocID="{90524050-43F7-4B22-AF2B-784859B0243F}" presName="thickLine" presStyleLbl="alignNode1" presStyleIdx="2" presStyleCnt="3"/>
      <dgm:spPr/>
    </dgm:pt>
    <dgm:pt modelId="{F448F991-C500-5E4A-AACB-FB2D1BC4E08A}" type="pres">
      <dgm:prSet presAssocID="{90524050-43F7-4B22-AF2B-784859B0243F}" presName="horz1" presStyleCnt="0"/>
      <dgm:spPr/>
    </dgm:pt>
    <dgm:pt modelId="{034608F2-770A-C940-B176-FFC877869BB3}" type="pres">
      <dgm:prSet presAssocID="{90524050-43F7-4B22-AF2B-784859B0243F}" presName="tx1" presStyleLbl="revTx" presStyleIdx="2" presStyleCnt="3"/>
      <dgm:spPr/>
    </dgm:pt>
    <dgm:pt modelId="{2250993E-4209-0C4C-A052-C7114AFC4020}" type="pres">
      <dgm:prSet presAssocID="{90524050-43F7-4B22-AF2B-784859B0243F}" presName="vert1" presStyleCnt="0"/>
      <dgm:spPr/>
    </dgm:pt>
  </dgm:ptLst>
  <dgm:cxnLst>
    <dgm:cxn modelId="{1D833327-B00C-8543-8A75-45E7EABB2DA5}" type="presOf" srcId="{84105FA9-B137-4A86-9CC7-AB2781C1BC99}" destId="{9BD6CD07-0B08-DF4E-93E2-7570095132DB}" srcOrd="0" destOrd="0" presId="urn:microsoft.com/office/officeart/2008/layout/LinedList"/>
    <dgm:cxn modelId="{348DF542-FE18-4546-A869-3F00A5510A19}" type="presOf" srcId="{90524050-43F7-4B22-AF2B-784859B0243F}" destId="{034608F2-770A-C940-B176-FFC877869BB3}" srcOrd="0" destOrd="0" presId="urn:microsoft.com/office/officeart/2008/layout/LinedList"/>
    <dgm:cxn modelId="{29A2BE48-A06A-9746-AE33-38D89BC238F5}" type="presOf" srcId="{564914FD-D755-493A-B378-3721DAC57235}" destId="{12E543F1-F4E6-DA47-A6E5-52565B106692}" srcOrd="0" destOrd="0" presId="urn:microsoft.com/office/officeart/2008/layout/LinedList"/>
    <dgm:cxn modelId="{7CD9BF6B-D132-1448-BAD4-282FD39F7555}" type="presOf" srcId="{AA041AED-EB95-459A-9D7C-9290E490055A}" destId="{589ACE45-59B1-1545-A02E-5AB26FDC3A46}" srcOrd="0" destOrd="0" presId="urn:microsoft.com/office/officeart/2008/layout/LinedList"/>
    <dgm:cxn modelId="{03D8F455-6E8D-4E97-9397-26416307735E}" srcId="{AA041AED-EB95-459A-9D7C-9290E490055A}" destId="{564914FD-D755-493A-B378-3721DAC57235}" srcOrd="1" destOrd="0" parTransId="{91C4025D-8A18-473B-8349-41CAB3581532}" sibTransId="{811E2F6C-ED4B-43C0-9ED3-332327AF1E0E}"/>
    <dgm:cxn modelId="{831D70C8-74D1-45FB-A63D-07333AC96BAF}" srcId="{AA041AED-EB95-459A-9D7C-9290E490055A}" destId="{84105FA9-B137-4A86-9CC7-AB2781C1BC99}" srcOrd="0" destOrd="0" parTransId="{1D7583B5-39C0-46EE-BF29-6B7A27FBD4E8}" sibTransId="{72E24175-1B71-4DF0-A074-0F48163BC855}"/>
    <dgm:cxn modelId="{C24E40FB-3E46-4CD6-B12D-0C3DD039DD81}" srcId="{AA041AED-EB95-459A-9D7C-9290E490055A}" destId="{90524050-43F7-4B22-AF2B-784859B0243F}" srcOrd="2" destOrd="0" parTransId="{A35E1806-1987-4B22-B4E3-89DE0BBD4EE8}" sibTransId="{8D7A7662-55D9-4243-9399-3080207448CB}"/>
    <dgm:cxn modelId="{B9A1F232-963F-5242-8FCE-B4DE6014CCBC}" type="presParOf" srcId="{589ACE45-59B1-1545-A02E-5AB26FDC3A46}" destId="{D64A9A11-6357-2941-B44C-5F7F40AF5FB5}" srcOrd="0" destOrd="0" presId="urn:microsoft.com/office/officeart/2008/layout/LinedList"/>
    <dgm:cxn modelId="{E08FCFF9-8F0F-384D-A75A-09D88EAD074A}" type="presParOf" srcId="{589ACE45-59B1-1545-A02E-5AB26FDC3A46}" destId="{FF3332CF-2FEB-6641-83A4-3E99262A7FD5}" srcOrd="1" destOrd="0" presId="urn:microsoft.com/office/officeart/2008/layout/LinedList"/>
    <dgm:cxn modelId="{3584C51E-0874-E643-87B2-1C81DF7D7EA0}" type="presParOf" srcId="{FF3332CF-2FEB-6641-83A4-3E99262A7FD5}" destId="{9BD6CD07-0B08-DF4E-93E2-7570095132DB}" srcOrd="0" destOrd="0" presId="urn:microsoft.com/office/officeart/2008/layout/LinedList"/>
    <dgm:cxn modelId="{862FE36C-A265-E944-BAE2-760B2287BDC3}" type="presParOf" srcId="{FF3332CF-2FEB-6641-83A4-3E99262A7FD5}" destId="{C53D6029-AD1E-604D-A678-1685F7F22AFC}" srcOrd="1" destOrd="0" presId="urn:microsoft.com/office/officeart/2008/layout/LinedList"/>
    <dgm:cxn modelId="{14CCB36C-CC8D-BC4B-A5D3-FC96D533E61A}" type="presParOf" srcId="{589ACE45-59B1-1545-A02E-5AB26FDC3A46}" destId="{53913041-7A33-D646-B9B5-F5E91F757727}" srcOrd="2" destOrd="0" presId="urn:microsoft.com/office/officeart/2008/layout/LinedList"/>
    <dgm:cxn modelId="{FCB35E04-50FB-7443-A6FA-CA9148592B2E}" type="presParOf" srcId="{589ACE45-59B1-1545-A02E-5AB26FDC3A46}" destId="{98A57381-DAA7-5B45-B660-3E370FC24CBD}" srcOrd="3" destOrd="0" presId="urn:microsoft.com/office/officeart/2008/layout/LinedList"/>
    <dgm:cxn modelId="{D4D5EDE6-B7A9-2F40-8DDD-F031FF19ADDE}" type="presParOf" srcId="{98A57381-DAA7-5B45-B660-3E370FC24CBD}" destId="{12E543F1-F4E6-DA47-A6E5-52565B106692}" srcOrd="0" destOrd="0" presId="urn:microsoft.com/office/officeart/2008/layout/LinedList"/>
    <dgm:cxn modelId="{8E03F15B-E31E-7F46-BF99-2EE865E55DC6}" type="presParOf" srcId="{98A57381-DAA7-5B45-B660-3E370FC24CBD}" destId="{F8A3110A-548E-3C47-909C-D1B0B21C4513}" srcOrd="1" destOrd="0" presId="urn:microsoft.com/office/officeart/2008/layout/LinedList"/>
    <dgm:cxn modelId="{3C96EC6D-DAA6-E542-BF1E-5C1D26BEAAE8}" type="presParOf" srcId="{589ACE45-59B1-1545-A02E-5AB26FDC3A46}" destId="{0FE79EDE-17D2-F040-AC53-A2EDC274591E}" srcOrd="4" destOrd="0" presId="urn:microsoft.com/office/officeart/2008/layout/LinedList"/>
    <dgm:cxn modelId="{D2F7368E-DAC7-1D43-843A-AEB41E3A9A03}" type="presParOf" srcId="{589ACE45-59B1-1545-A02E-5AB26FDC3A46}" destId="{F448F991-C500-5E4A-AACB-FB2D1BC4E08A}" srcOrd="5" destOrd="0" presId="urn:microsoft.com/office/officeart/2008/layout/LinedList"/>
    <dgm:cxn modelId="{663750E2-2B34-934B-AF39-A4ECF8028582}" type="presParOf" srcId="{F448F991-C500-5E4A-AACB-FB2D1BC4E08A}" destId="{034608F2-770A-C940-B176-FFC877869BB3}" srcOrd="0" destOrd="0" presId="urn:microsoft.com/office/officeart/2008/layout/LinedList"/>
    <dgm:cxn modelId="{039A14B6-C130-4B40-AD5A-310E8BB32006}" type="presParOf" srcId="{F448F991-C500-5E4A-AACB-FB2D1BC4E08A}" destId="{2250993E-4209-0C4C-A052-C7114AFC402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A9A11-6357-2941-B44C-5F7F40AF5FB5}">
      <dsp:nvSpPr>
        <dsp:cNvPr id="0" name=""/>
        <dsp:cNvSpPr/>
      </dsp:nvSpPr>
      <dsp:spPr>
        <a:xfrm>
          <a:off x="0" y="2092"/>
          <a:ext cx="68037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D6CD07-0B08-DF4E-93E2-7570095132DB}">
      <dsp:nvSpPr>
        <dsp:cNvPr id="0" name=""/>
        <dsp:cNvSpPr/>
      </dsp:nvSpPr>
      <dsp:spPr>
        <a:xfrm>
          <a:off x="0" y="2092"/>
          <a:ext cx="6803753" cy="1427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b="1" kern="1200" dirty="0">
              <a:solidFill>
                <a:srgbClr val="00B050"/>
              </a:solidFill>
            </a:rPr>
            <a:t>Hari Ke-1</a:t>
          </a:r>
          <a:r>
            <a:rPr lang="en-ID" sz="3200" kern="1200" dirty="0"/>
            <a:t>: </a:t>
          </a:r>
          <a:r>
            <a:rPr lang="en-ID" sz="3200" kern="1200" dirty="0" err="1"/>
            <a:t>Jumat</a:t>
          </a:r>
          <a:r>
            <a:rPr lang="en-ID" sz="3200" kern="1200" dirty="0"/>
            <a:t> 10 November 2023: </a:t>
          </a:r>
          <a:r>
            <a:rPr lang="en-ID" sz="3200" kern="1200" dirty="0" err="1"/>
            <a:t>Kedatangan</a:t>
          </a:r>
          <a:r>
            <a:rPr lang="en-ID" sz="3200" kern="1200" dirty="0"/>
            <a:t> Para </a:t>
          </a:r>
          <a:r>
            <a:rPr lang="en-ID" sz="3200" kern="1200" dirty="0" err="1"/>
            <a:t>Asesor</a:t>
          </a:r>
          <a:r>
            <a:rPr lang="en-ID" sz="3200" kern="1200" dirty="0"/>
            <a:t> di Lokasi AL</a:t>
          </a:r>
          <a:endParaRPr lang="en-US" sz="3200" kern="1200" dirty="0"/>
        </a:p>
      </dsp:txBody>
      <dsp:txXfrm>
        <a:off x="0" y="2092"/>
        <a:ext cx="6803753" cy="1427207"/>
      </dsp:txXfrm>
    </dsp:sp>
    <dsp:sp modelId="{53913041-7A33-D646-B9B5-F5E91F757727}">
      <dsp:nvSpPr>
        <dsp:cNvPr id="0" name=""/>
        <dsp:cNvSpPr/>
      </dsp:nvSpPr>
      <dsp:spPr>
        <a:xfrm>
          <a:off x="0" y="1429299"/>
          <a:ext cx="68037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2E543F1-F4E6-DA47-A6E5-52565B106692}">
      <dsp:nvSpPr>
        <dsp:cNvPr id="0" name=""/>
        <dsp:cNvSpPr/>
      </dsp:nvSpPr>
      <dsp:spPr>
        <a:xfrm>
          <a:off x="0" y="1429299"/>
          <a:ext cx="6803753" cy="1427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rgbClr val="00B050"/>
              </a:solidFill>
            </a:rPr>
            <a:t>Hari Ke-2</a:t>
          </a:r>
          <a:r>
            <a:rPr lang="en-GB" sz="3200" kern="1200" dirty="0"/>
            <a:t>: </a:t>
          </a:r>
          <a:r>
            <a:rPr lang="en-US" sz="3200" kern="1200" dirty="0" err="1"/>
            <a:t>Sabtu</a:t>
          </a:r>
          <a:r>
            <a:rPr lang="en-GB" sz="3200" kern="1200" dirty="0"/>
            <a:t>: 11 November 2023: </a:t>
          </a:r>
          <a:r>
            <a:rPr lang="en-GB" sz="3200" kern="1200" dirty="0" err="1"/>
            <a:t>Kegiatan</a:t>
          </a:r>
          <a:r>
            <a:rPr lang="en-GB" sz="3200" kern="1200" dirty="0"/>
            <a:t> AL di UIN Raden Fatah Palembang</a:t>
          </a:r>
          <a:endParaRPr lang="en-US" sz="3200" kern="1200" dirty="0"/>
        </a:p>
      </dsp:txBody>
      <dsp:txXfrm>
        <a:off x="0" y="1429299"/>
        <a:ext cx="6803753" cy="1427207"/>
      </dsp:txXfrm>
    </dsp:sp>
    <dsp:sp modelId="{0FE79EDE-17D2-F040-AC53-A2EDC274591E}">
      <dsp:nvSpPr>
        <dsp:cNvPr id="0" name=""/>
        <dsp:cNvSpPr/>
      </dsp:nvSpPr>
      <dsp:spPr>
        <a:xfrm>
          <a:off x="0" y="2856507"/>
          <a:ext cx="68037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4608F2-770A-C940-B176-FFC877869BB3}">
      <dsp:nvSpPr>
        <dsp:cNvPr id="0" name=""/>
        <dsp:cNvSpPr/>
      </dsp:nvSpPr>
      <dsp:spPr>
        <a:xfrm>
          <a:off x="0" y="2856507"/>
          <a:ext cx="6803753" cy="1427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rgbClr val="00B050"/>
              </a:solidFill>
            </a:rPr>
            <a:t>Hari Ke-3</a:t>
          </a:r>
          <a:r>
            <a:rPr lang="en-GB" sz="3200" kern="1200" dirty="0"/>
            <a:t>: </a:t>
          </a:r>
          <a:r>
            <a:rPr lang="en-GB" sz="3200" kern="1200" dirty="0" err="1"/>
            <a:t>Minggu</a:t>
          </a:r>
          <a:r>
            <a:rPr lang="en-GB" sz="3200" kern="1200" dirty="0"/>
            <a:t>, 12 November 2023: </a:t>
          </a:r>
          <a:r>
            <a:rPr lang="en-GB" sz="3200" kern="1200" dirty="0" err="1"/>
            <a:t>Kepulangan</a:t>
          </a:r>
          <a:r>
            <a:rPr lang="en-GB" sz="3200" kern="1200" dirty="0"/>
            <a:t> </a:t>
          </a:r>
          <a:r>
            <a:rPr lang="en-GB" sz="3200" kern="1200" dirty="0" err="1"/>
            <a:t>Asesor</a:t>
          </a:r>
          <a:r>
            <a:rPr lang="en-GB" sz="3200" kern="1200" dirty="0"/>
            <a:t> </a:t>
          </a:r>
          <a:r>
            <a:rPr lang="en-GB" sz="3200" kern="1200" dirty="0" err="1"/>
            <a:t>ke</a:t>
          </a:r>
          <a:r>
            <a:rPr lang="en-GB" sz="3200" kern="1200" dirty="0"/>
            <a:t> </a:t>
          </a:r>
          <a:r>
            <a:rPr lang="en-GB" sz="3200" kern="1200" dirty="0" err="1"/>
            <a:t>daerah</a:t>
          </a:r>
          <a:r>
            <a:rPr lang="en-GB" sz="3200" kern="1200" dirty="0"/>
            <a:t>  masing-masing</a:t>
          </a:r>
          <a:endParaRPr lang="en-US" sz="3200" kern="1200" dirty="0"/>
        </a:p>
      </dsp:txBody>
      <dsp:txXfrm>
        <a:off x="0" y="2856507"/>
        <a:ext cx="6803753" cy="1427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E5B7-EE27-80DD-0618-87A5CDAE8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4A756-B501-F475-E14D-DE0674DF5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BCAE3-9048-FE33-BEC9-F68A5992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A85A0-AF42-B359-7846-0FA9FA51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0D7F8-7F43-96DC-F59C-70052EA6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1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B9E6-85B0-8327-34F1-F65EB04C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FBE50-7529-052B-3C19-B7792CABA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C5B3B-B087-2B08-F41F-19FE748B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2713E-34DA-012D-C7D6-FA46DAC6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9BB57-3C9C-BE12-BB0D-3E9E20BF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9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2A0095-FB24-F4CB-6AC7-D3F7BB7D4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7133B-5E44-44EB-1DC5-B307AC4C1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9E742-0F11-2E4E-70D6-FA41E340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6CEB4-50BB-F901-AAC7-5F8F495E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C3B67-AEEB-CED5-4999-E92182C4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5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CF95C-62B2-AAFA-DA1F-824EF7A5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7DF8C-D011-B51F-08AE-5CEF740A7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F51EA-0209-F5D0-D0CE-600413BB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7C65-909A-378A-0EB8-1E2BE531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F543-0021-47E9-3C32-E2302F33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7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E418B-953D-8373-5597-9DECB868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ABCDB-EC6E-607A-2D8E-082C947D0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19BB8-6819-BDDA-7D9F-E2BFDD33F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CE377-3F96-3D8D-F9A1-F68BFADE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61224-2C0B-9192-95B8-28BDD5999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2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E26F3-1649-8FC0-3157-4A7CB2A9C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87A92-D7F7-36D3-A9DA-1FFF3A46C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55D1D-2226-8E11-F28C-912F9B6CD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C9748-0AB0-523C-4FBF-ADF56031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42DC6-E9A0-C699-C541-E7A52B6E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E1A96-66FE-3420-485A-9F681ACD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4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F1E2-7854-11CE-F68A-C54D32C82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DBD24-B97B-D5DE-EFBB-83D48DF78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0A063-32D7-E1E5-82F3-1108B9E16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085578-BEE4-3F94-0978-4312D61D1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071ABD-18B0-6129-01D3-9AFBEB492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4F09E-8872-F5ED-4E63-9B2DCE346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4DF930-260B-0E41-7FBD-679693C6C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7DAB00-E206-27A2-02E2-1B48ECBA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3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8DB6-E07C-1C5B-5DFF-7EB5096AB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9C704F-5383-369D-9F68-062B1AD5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B4603F-36D5-5B6F-56A4-06EEFE87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7DACC-F9A6-C72C-AFD5-5864722D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9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BB36A0-FECF-2FE1-6A95-344EB9E5E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7DF89-A6AF-42B7-CAC1-95529181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8B71C-44BD-6BDB-E739-5FA5B51C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A9AC5-9C92-006F-00AB-BA909D88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BA682-98B6-5D0B-24F9-8BF5F9DD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E7EAC-283A-B9E5-1D8F-B97335B7E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3CB95-1EDB-BE45-DE25-AE3643403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8D4AD-71FC-01F1-0FD1-93077BE1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1EBD6-D91F-1BEF-5D9F-D6142F05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8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6289D-F20F-CDF5-A76E-0C40538B2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888D70-D788-C748-F593-C4613D326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510D8-53B4-476F-8C23-8DBFB90D7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E7625-7129-CD95-CDB5-A59AB462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22DD1-510A-D0D8-ABAA-7073D1ED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5DE3D-2869-7B9F-C8FC-6495D7FA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0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23585F-5D22-5B20-33CB-5CCB4AFC8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E8330-9B3F-00C1-84DC-570AEF6F7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16175-735A-35EC-9943-6DD7BE61A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8AA3C-27BB-6943-AB00-218CB839AA0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F8F05-2363-B3F0-A4F1-0B23D23DF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208EC-4AC4-572F-5C71-929791932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FA919-BFCF-7445-8FB4-125D913F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8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27489-9FB7-C0AD-5227-74BC3F43B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69" y="586855"/>
            <a:ext cx="5100223" cy="3387497"/>
          </a:xfrm>
        </p:spPr>
        <p:txBody>
          <a:bodyPr anchor="b">
            <a:norm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  <a:latin typeface="Abadi" panose="020B0604020104020204" pitchFamily="34" charset="0"/>
              </a:rPr>
              <a:t>PEMBEKALAN PERSIAPAN PELAKSANAAN AIPT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8A67A-E11B-59DD-7A1B-87D6DDF69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600" dirty="0"/>
              <a:t>SELASA, 07 NOPEMBER 2023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09.00-12.00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RUANG SIDANG LANTAI 4, REKTORAT KAMPUS B</a:t>
            </a:r>
          </a:p>
        </p:txBody>
      </p:sp>
    </p:spTree>
    <p:extLst>
      <p:ext uri="{BB962C8B-B14F-4D97-AF65-F5344CB8AC3E}">
        <p14:creationId xmlns:p14="http://schemas.microsoft.com/office/powerpoint/2010/main" val="143913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AADB56C-BA56-4D1E-A42A-A07A47444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449315-6CA0-9099-1B6C-BD6561C6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934"/>
            <a:ext cx="10515600" cy="134163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 </a:t>
            </a:r>
            <a:r>
              <a:rPr lang="en-GB" sz="4000" b="1" dirty="0" err="1">
                <a:solidFill>
                  <a:srgbClr val="00B05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010107-DA0B-E23B-34D6-CDC2960A18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23" r="42417" b="2"/>
          <a:stretch/>
        </p:blipFill>
        <p:spPr>
          <a:xfrm>
            <a:off x="7992976" y="1843283"/>
            <a:ext cx="3374810" cy="4285807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F5B9BC-9143-8206-105D-DA90F2A708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1987" y="1843283"/>
          <a:ext cx="6803753" cy="4285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70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8E770-BC45-EC7E-B4F4-B94FAAB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365760"/>
            <a:ext cx="9888496" cy="1172133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Abadi" panose="020F0502020204030204" pitchFamily="34" charset="0"/>
                <a:ea typeface="ADLaM Display" panose="02010000000000000000" pitchFamily="2" charset="77"/>
                <a:cs typeface="ADLaM Display" panose="02010000000000000000" pitchFamily="2" charset="77"/>
              </a:rPr>
              <a:t>Hello Effects </a:t>
            </a:r>
            <a:r>
              <a:rPr lang="en-US" sz="3600" b="1" dirty="0" err="1">
                <a:solidFill>
                  <a:srgbClr val="00B050"/>
                </a:solidFill>
                <a:latin typeface="Abadi" panose="020F0502020204030204" pitchFamily="34" charset="0"/>
                <a:ea typeface="ADLaM Display" panose="02010000000000000000" pitchFamily="2" charset="77"/>
                <a:cs typeface="ADLaM Display" panose="02010000000000000000" pitchFamily="2" charset="77"/>
              </a:rPr>
              <a:t>untuk</a:t>
            </a:r>
            <a:r>
              <a:rPr lang="en-US" sz="3600" b="1" dirty="0">
                <a:solidFill>
                  <a:srgbClr val="00B050"/>
                </a:solidFill>
                <a:latin typeface="Abadi" panose="020F0502020204030204" pitchFamily="34" charset="0"/>
                <a:ea typeface="ADLaM Display" panose="02010000000000000000" pitchFamily="2" charset="77"/>
                <a:cs typeface="ADLaM Display" panose="02010000000000000000" pitchFamily="2" charset="77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badi" panose="020F0502020204030204" pitchFamily="34" charset="0"/>
                <a:ea typeface="ADLaM Display" panose="02010000000000000000" pitchFamily="2" charset="77"/>
                <a:cs typeface="ADLaM Display" panose="02010000000000000000" pitchFamily="2" charset="77"/>
              </a:rPr>
              <a:t>Komunikasi</a:t>
            </a:r>
            <a:r>
              <a:rPr lang="en-US" sz="3600" b="1" dirty="0">
                <a:solidFill>
                  <a:srgbClr val="00B050"/>
                </a:solidFill>
                <a:latin typeface="Abadi" panose="020F0502020204030204" pitchFamily="34" charset="0"/>
                <a:ea typeface="ADLaM Display" panose="02010000000000000000" pitchFamily="2" charset="77"/>
                <a:cs typeface="ADLaM Display" panose="02010000000000000000" pitchFamily="2" charset="77"/>
              </a:rPr>
              <a:t> &amp; Kerjasama yang </a:t>
            </a:r>
            <a:r>
              <a:rPr lang="en-US" sz="3600" b="1" dirty="0" err="1">
                <a:solidFill>
                  <a:srgbClr val="00B050"/>
                </a:solidFill>
                <a:latin typeface="Abadi" panose="020F0502020204030204" pitchFamily="34" charset="0"/>
                <a:ea typeface="ADLaM Display" panose="02010000000000000000" pitchFamily="2" charset="77"/>
                <a:cs typeface="ADLaM Display" panose="02010000000000000000" pitchFamily="2" charset="77"/>
              </a:rPr>
              <a:t>Baik</a:t>
            </a:r>
            <a:endParaRPr lang="en-US" sz="3600" b="1" dirty="0">
              <a:solidFill>
                <a:srgbClr val="00B050"/>
              </a:solidFill>
              <a:latin typeface="Abadi" panose="020F0502020204030204" pitchFamily="34" charset="0"/>
              <a:ea typeface="ADLaM Display" panose="02010000000000000000" pitchFamily="2" charset="77"/>
              <a:cs typeface="ADLaM Display" panose="02010000000000000000" pitchFamily="2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024E6-9612-5F6F-CA4D-B508F08C6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3200" dirty="0" err="1"/>
              <a:t>Komunikasi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asesor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proaktif</a:t>
            </a:r>
            <a:r>
              <a:rPr lang="en-US" sz="3200" dirty="0"/>
              <a:t>, friendly, clear, dan </a:t>
            </a:r>
            <a:r>
              <a:rPr lang="en-US" sz="3200" dirty="0" err="1"/>
              <a:t>sensitif</a:t>
            </a:r>
            <a:r>
              <a:rPr lang="en-US" sz="3200" dirty="0"/>
              <a:t>.</a:t>
            </a:r>
          </a:p>
          <a:p>
            <a:r>
              <a:rPr lang="en-US" sz="3200" dirty="0"/>
              <a:t>Proses </a:t>
            </a:r>
            <a:r>
              <a:rPr lang="en-US" sz="3200" dirty="0" err="1"/>
              <a:t>penjemputan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i="1" dirty="0"/>
              <a:t>on time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penjemput</a:t>
            </a:r>
            <a:r>
              <a:rPr lang="en-US" sz="3200" dirty="0"/>
              <a:t> yang representative, </a:t>
            </a:r>
            <a:r>
              <a:rPr lang="en-US" sz="3200" dirty="0" err="1"/>
              <a:t>apresiatif</a:t>
            </a:r>
            <a:r>
              <a:rPr lang="en-US" sz="3200" dirty="0"/>
              <a:t>, dan </a:t>
            </a:r>
            <a:r>
              <a:rPr lang="en-US" sz="3200" dirty="0" err="1"/>
              <a:t>informatif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Tunjukkan</a:t>
            </a:r>
            <a:r>
              <a:rPr lang="en-US" sz="3200" dirty="0"/>
              <a:t> </a:t>
            </a:r>
            <a:r>
              <a:rPr lang="en-US" sz="3200" dirty="0" err="1"/>
              <a:t>kekompakan</a:t>
            </a:r>
            <a:r>
              <a:rPr lang="en-US" sz="3200" dirty="0"/>
              <a:t> dan </a:t>
            </a:r>
            <a:r>
              <a:rPr lang="en-US" sz="3200" dirty="0" err="1"/>
              <a:t>semangat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yang </a:t>
            </a:r>
            <a:r>
              <a:rPr lang="en-US" sz="3200" dirty="0" err="1"/>
              <a:t>tinggi</a:t>
            </a:r>
            <a:r>
              <a:rPr lang="en-US" sz="3200" dirty="0"/>
              <a:t>, dan </a:t>
            </a:r>
            <a:r>
              <a:rPr lang="en-US" sz="3200" dirty="0" err="1"/>
              <a:t>hindari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 self-centered.</a:t>
            </a:r>
          </a:p>
          <a:p>
            <a:r>
              <a:rPr lang="en-US" sz="3200" dirty="0" err="1"/>
              <a:t>Tunjukkan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optimis</a:t>
            </a:r>
            <a:r>
              <a:rPr lang="en-US" sz="3200" dirty="0"/>
              <a:t>, </a:t>
            </a:r>
            <a:r>
              <a:rPr lang="en-US" sz="3200" dirty="0" err="1"/>
              <a:t>percaya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, dan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percaya</a:t>
            </a:r>
            <a:r>
              <a:rPr lang="en-US" sz="32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68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AE0821-FD9A-2608-B7B1-DDC78FD7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377190"/>
            <a:ext cx="9888496" cy="1160703"/>
          </a:xfrm>
        </p:spPr>
        <p:txBody>
          <a:bodyPr anchor="t">
            <a:no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Abadi" panose="020B0604020104020204" pitchFamily="34" charset="0"/>
              </a:rPr>
              <a:t>Layanan</a:t>
            </a:r>
            <a:r>
              <a:rPr lang="en-US" sz="3200" b="1" dirty="0">
                <a:solidFill>
                  <a:srgbClr val="00B050"/>
                </a:solidFill>
                <a:latin typeface="Abadi" panose="020B0604020104020204" pitchFamily="34" charset="0"/>
              </a:rPr>
              <a:t> Prima </a:t>
            </a:r>
            <a:r>
              <a:rPr lang="en-US" sz="3200" b="1" dirty="0" err="1">
                <a:solidFill>
                  <a:srgbClr val="00B050"/>
                </a:solidFill>
                <a:latin typeface="Abadi" panose="020B0604020104020204" pitchFamily="34" charset="0"/>
              </a:rPr>
              <a:t>untuk</a:t>
            </a:r>
            <a:r>
              <a:rPr lang="en-US" sz="32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badi" panose="020B0604020104020204" pitchFamily="34" charset="0"/>
              </a:rPr>
              <a:t>Efisiensi</a:t>
            </a:r>
            <a:r>
              <a:rPr lang="en-US" sz="3200" b="1" dirty="0">
                <a:solidFill>
                  <a:srgbClr val="00B050"/>
                </a:solidFill>
                <a:latin typeface="Abadi" panose="020B0604020104020204" pitchFamily="34" charset="0"/>
              </a:rPr>
              <a:t> &amp; </a:t>
            </a:r>
            <a:r>
              <a:rPr lang="en-US" sz="3200" b="1" dirty="0" err="1">
                <a:solidFill>
                  <a:srgbClr val="00B050"/>
                </a:solidFill>
                <a:latin typeface="Abadi" panose="020B0604020104020204" pitchFamily="34" charset="0"/>
              </a:rPr>
              <a:t>Efektifitas</a:t>
            </a:r>
            <a:r>
              <a:rPr lang="en-US" sz="32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badi" panose="020B0604020104020204" pitchFamily="34" charset="0"/>
              </a:rPr>
              <a:t>Kerja</a:t>
            </a:r>
            <a:r>
              <a:rPr lang="en-US" sz="3200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badi" panose="020B0604020104020204" pitchFamily="34" charset="0"/>
              </a:rPr>
              <a:t>Asesor</a:t>
            </a:r>
            <a:endParaRPr lang="en-US" sz="3200" b="1" dirty="0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9614A-2403-9ED7-E4D4-261449BE3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Sarana </a:t>
            </a:r>
            <a:r>
              <a:rPr lang="en-US" sz="3200" dirty="0" err="1"/>
              <a:t>transportansi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bersih</a:t>
            </a:r>
            <a:r>
              <a:rPr lang="en-US" sz="3200" dirty="0"/>
              <a:t>, </a:t>
            </a:r>
            <a:r>
              <a:rPr lang="en-US" sz="3200" dirty="0" err="1"/>
              <a:t>aman</a:t>
            </a:r>
            <a:r>
              <a:rPr lang="en-US" sz="3200" dirty="0"/>
              <a:t>, </a:t>
            </a:r>
            <a:r>
              <a:rPr lang="en-US" sz="3200" dirty="0" err="1"/>
              <a:t>nyaman</a:t>
            </a:r>
            <a:r>
              <a:rPr lang="en-US" sz="3200" dirty="0"/>
              <a:t>, dan </a:t>
            </a:r>
            <a:r>
              <a:rPr lang="en-US" sz="3200" dirty="0" err="1"/>
              <a:t>representatif</a:t>
            </a:r>
            <a:r>
              <a:rPr lang="en-US" sz="3200" dirty="0"/>
              <a:t>.</a:t>
            </a:r>
          </a:p>
          <a:p>
            <a:r>
              <a:rPr lang="en-US" sz="3200" dirty="0"/>
              <a:t>Sarana </a:t>
            </a:r>
            <a:r>
              <a:rPr lang="en-US" sz="3200" dirty="0" err="1"/>
              <a:t>akomodasi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pantas</a:t>
            </a:r>
            <a:r>
              <a:rPr lang="en-US" sz="3200" dirty="0"/>
              <a:t>, </a:t>
            </a:r>
            <a:r>
              <a:rPr lang="en-US" sz="3200" dirty="0" err="1"/>
              <a:t>aman</a:t>
            </a:r>
            <a:r>
              <a:rPr lang="en-US" sz="3200" dirty="0"/>
              <a:t>, dan </a:t>
            </a:r>
            <a:r>
              <a:rPr lang="en-US" sz="3200" dirty="0" err="1"/>
              <a:t>nyaman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berlebihan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Pilihan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selera</a:t>
            </a:r>
            <a:r>
              <a:rPr lang="en-US" sz="3200" dirty="0"/>
              <a:t> </a:t>
            </a:r>
            <a:r>
              <a:rPr lang="en-US" sz="3200" dirty="0" err="1"/>
              <a:t>kuliner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diadaptasikan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selera</a:t>
            </a:r>
            <a:r>
              <a:rPr lang="en-US" sz="3200" dirty="0"/>
              <a:t> para </a:t>
            </a:r>
            <a:r>
              <a:rPr lang="en-US" sz="3200" dirty="0" err="1"/>
              <a:t>asesor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Jadwal</a:t>
            </a:r>
            <a:r>
              <a:rPr lang="en-US" sz="3200" dirty="0"/>
              <a:t> </a:t>
            </a:r>
            <a:r>
              <a:rPr lang="en-US" sz="3200" dirty="0" err="1"/>
              <a:t>istirahat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diadaptasikan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keinginan</a:t>
            </a:r>
            <a:r>
              <a:rPr lang="en-US" sz="3200" dirty="0"/>
              <a:t> dan </a:t>
            </a:r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asesor</a:t>
            </a:r>
            <a:r>
              <a:rPr lang="en-US" sz="3200" dirty="0"/>
              <a:t>.</a:t>
            </a:r>
          </a:p>
          <a:p>
            <a:r>
              <a:rPr lang="en-US" sz="3200" dirty="0"/>
              <a:t>Ruang </a:t>
            </a:r>
            <a:r>
              <a:rPr lang="en-US" sz="3200" dirty="0" err="1"/>
              <a:t>kerja</a:t>
            </a:r>
            <a:r>
              <a:rPr lang="en-US" sz="3200" dirty="0"/>
              <a:t> (</a:t>
            </a:r>
            <a:r>
              <a:rPr lang="en-US" sz="3200" dirty="0" err="1"/>
              <a:t>mungkin</a:t>
            </a:r>
            <a:r>
              <a:rPr lang="en-US" sz="3200" dirty="0"/>
              <a:t> parallel) yang </a:t>
            </a:r>
            <a:r>
              <a:rPr lang="en-US" sz="3200" dirty="0" err="1"/>
              <a:t>nyaman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asesor</a:t>
            </a:r>
            <a:r>
              <a:rPr lang="en-US" sz="3200" dirty="0"/>
              <a:t>.</a:t>
            </a:r>
          </a:p>
          <a:p>
            <a:r>
              <a:rPr lang="en-US" sz="3200" dirty="0"/>
              <a:t>Sarana </a:t>
            </a:r>
            <a:r>
              <a:rPr lang="en-US" sz="3200" dirty="0" err="1"/>
              <a:t>kerja</a:t>
            </a:r>
            <a:r>
              <a:rPr lang="en-US" sz="3200" dirty="0"/>
              <a:t> yang </a:t>
            </a:r>
            <a:r>
              <a:rPr lang="en-US" sz="3200" dirty="0" err="1"/>
              <a:t>mencukupi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asesor</a:t>
            </a:r>
            <a:r>
              <a:rPr lang="en-US" sz="3200" dirty="0"/>
              <a:t> dan </a:t>
            </a:r>
            <a:r>
              <a:rPr lang="en-US" sz="3200" dirty="0" err="1"/>
              <a:t>anggota</a:t>
            </a:r>
            <a:r>
              <a:rPr lang="en-US" sz="3200" dirty="0"/>
              <a:t> </a:t>
            </a:r>
            <a:r>
              <a:rPr lang="en-US" sz="3200" dirty="0" err="1"/>
              <a:t>tim</a:t>
            </a:r>
            <a:r>
              <a:rPr lang="en-US" sz="3200" dirty="0"/>
              <a:t> </a:t>
            </a:r>
            <a:r>
              <a:rPr lang="en-US" sz="3200" dirty="0" err="1"/>
              <a:t>penyiapan</a:t>
            </a:r>
            <a:r>
              <a:rPr lang="en-US" sz="3200" dirty="0"/>
              <a:t> </a:t>
            </a:r>
            <a:r>
              <a:rPr lang="en-US" sz="3200" dirty="0" err="1"/>
              <a:t>akreditasi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Selalu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teknisi</a:t>
            </a:r>
            <a:r>
              <a:rPr lang="en-US" sz="3200" dirty="0"/>
              <a:t> </a:t>
            </a:r>
            <a:r>
              <a:rPr lang="en-US" sz="3200" dirty="0" err="1"/>
              <a:t>pendamping</a:t>
            </a:r>
            <a:r>
              <a:rPr lang="en-US" sz="3200" dirty="0"/>
              <a:t> yang </a:t>
            </a:r>
            <a:r>
              <a:rPr lang="en-US" sz="3200" dirty="0" err="1"/>
              <a:t>siaga</a:t>
            </a:r>
            <a:r>
              <a:rPr lang="en-US" sz="3200" dirty="0"/>
              <a:t> dan </a:t>
            </a:r>
            <a:r>
              <a:rPr lang="en-US" sz="3200" dirty="0" err="1"/>
              <a:t>berkompeten</a:t>
            </a:r>
            <a:r>
              <a:rPr lang="en-US" sz="3200" dirty="0"/>
              <a:t> di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asesor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486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6FA6F-8872-C82A-F190-F623BF2FF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86855"/>
            <a:ext cx="399795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KESIAPAN DATA &amp; DOKUMEN </a:t>
            </a:r>
            <a:r>
              <a:rPr lang="en-US" sz="4000" b="1" dirty="0" err="1">
                <a:solidFill>
                  <a:srgbClr val="FFFFFF"/>
                </a:solidFill>
              </a:rPr>
              <a:t>untuk</a:t>
            </a:r>
            <a:r>
              <a:rPr lang="en-US" sz="4000" b="1" dirty="0">
                <a:solidFill>
                  <a:srgbClr val="FFFFFF"/>
                </a:solidFill>
              </a:rPr>
              <a:t> </a:t>
            </a:r>
            <a:r>
              <a:rPr lang="en-US" sz="4000" b="1" dirty="0" err="1">
                <a:solidFill>
                  <a:srgbClr val="FFFFFF"/>
                </a:solidFill>
              </a:rPr>
              <a:t>Kelancaran</a:t>
            </a:r>
            <a:r>
              <a:rPr lang="en-US" sz="4000" b="1" dirty="0">
                <a:solidFill>
                  <a:srgbClr val="FFFFFF"/>
                </a:solidFill>
              </a:rPr>
              <a:t> Proses </a:t>
            </a:r>
            <a:r>
              <a:rPr lang="en-US" sz="4000" b="1" dirty="0" err="1">
                <a:solidFill>
                  <a:srgbClr val="FFFFFF"/>
                </a:solidFill>
              </a:rPr>
              <a:t>Asesmen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1784E-08BE-D434-A15E-9E9D4AFD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649480"/>
            <a:ext cx="7230796" cy="5546047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KELENGKAPAN &amp; KESIAPAN DOKUMEN UNTUK SEMUA KRITERIA.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BUKTI FORMAL UNTUK SEMUA KRITERIA.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KUANTITATIF DI EXCEL LKPT HARUS VALID DAN FIXED.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DOKUMEN HASIL AUDIT INTERNAL.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DOKUMEN HASIL AUDITOR EKSTERNAL.</a:t>
            </a:r>
          </a:p>
        </p:txBody>
      </p:sp>
    </p:spTree>
    <p:extLst>
      <p:ext uri="{BB962C8B-B14F-4D97-AF65-F5344CB8AC3E}">
        <p14:creationId xmlns:p14="http://schemas.microsoft.com/office/powerpoint/2010/main" val="36673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E1463B-4D1F-833D-858B-BD235E37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PERSIAPAN WAWANCARA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78749-6A3E-934F-2DA3-42FFEC0FB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7252"/>
            <a:ext cx="10515600" cy="4034092"/>
          </a:xfrm>
        </p:spPr>
        <p:txBody>
          <a:bodyPr>
            <a:noAutofit/>
          </a:bodyPr>
          <a:lstStyle/>
          <a:p>
            <a:r>
              <a:rPr lang="en-US" sz="2400" cap="all" dirty="0"/>
              <a:t>NAMA-NAMA PEMANGKU KEPENTINGAN INTERNAL MAUPUN EKSTERNAL YANG DISIAPKAN UNTUK WAWANCARA HENDAKLAH BENAR-BENAR REPRESENTATIF, WELL INFORMED &amp; KNOWLEDGABLE.</a:t>
            </a:r>
          </a:p>
          <a:p>
            <a:r>
              <a:rPr lang="en-US" sz="2400" cap="all" dirty="0"/>
              <a:t>SEMUA PESERTA WAWANCARA HARUS STAND BY SESUAI JADWAL YANG TELAH DISEPAKATI.</a:t>
            </a:r>
          </a:p>
          <a:p>
            <a:r>
              <a:rPr lang="en-US" sz="2400" cap="all" dirty="0"/>
              <a:t>UNSUR PIMPINAN YANG TERLIBAT DALAM WAWANCARA PERLU MENYIAPKAN BAHAN YANG TERKAIT DENGAN VMTS, RENCANA STRATEGIS, &amp; PENERAPAN PRINSIP-PRINSIP </a:t>
            </a:r>
            <a:r>
              <a:rPr lang="en-US" sz="2400" i="1" cap="all" dirty="0"/>
              <a:t>GOOD GOVERNANCE </a:t>
            </a:r>
            <a:r>
              <a:rPr lang="en-US" sz="2400" cap="all" dirty="0"/>
              <a:t>DALAM PENGELOLAAN INSTITUSI.</a:t>
            </a:r>
          </a:p>
          <a:p>
            <a:r>
              <a:rPr lang="en-US" sz="2400" cap="all" dirty="0" err="1"/>
              <a:t>Berikan</a:t>
            </a:r>
            <a:r>
              <a:rPr lang="en-US" sz="2400" cap="all" dirty="0"/>
              <a:t> </a:t>
            </a:r>
            <a:r>
              <a:rPr lang="en-US" sz="2400" cap="all" dirty="0" err="1"/>
              <a:t>penjelasan</a:t>
            </a:r>
            <a:r>
              <a:rPr lang="en-US" sz="2400" cap="all" dirty="0"/>
              <a:t> </a:t>
            </a:r>
            <a:r>
              <a:rPr lang="en-US" sz="2400" cap="all" dirty="0" err="1"/>
              <a:t>atau</a:t>
            </a:r>
            <a:r>
              <a:rPr lang="en-US" sz="2400" cap="all" dirty="0"/>
              <a:t> </a:t>
            </a:r>
            <a:r>
              <a:rPr lang="en-US" sz="2400" cap="all" dirty="0" err="1"/>
              <a:t>jawaban</a:t>
            </a:r>
            <a:r>
              <a:rPr lang="en-US" sz="2400" cap="all" dirty="0"/>
              <a:t> yang </a:t>
            </a:r>
            <a:r>
              <a:rPr lang="en-US" sz="2400" cap="all" dirty="0" err="1"/>
              <a:t>singkat</a:t>
            </a:r>
            <a:r>
              <a:rPr lang="en-US" sz="2400" cap="all" dirty="0"/>
              <a:t>, </a:t>
            </a:r>
            <a:r>
              <a:rPr lang="en-US" sz="2400" cap="all" dirty="0" err="1"/>
              <a:t>relevan</a:t>
            </a:r>
            <a:r>
              <a:rPr lang="en-US" sz="2400" cap="all" dirty="0"/>
              <a:t>, dan </a:t>
            </a:r>
            <a:r>
              <a:rPr lang="en-US" sz="2400" cap="all" dirty="0" err="1"/>
              <a:t>padat</a:t>
            </a:r>
            <a:r>
              <a:rPr lang="en-US" sz="2400" cap="all" dirty="0"/>
              <a:t> </a:t>
            </a:r>
            <a:r>
              <a:rPr lang="en-US" sz="2400" cap="all" dirty="0" err="1"/>
              <a:t>untuk</a:t>
            </a:r>
            <a:r>
              <a:rPr lang="en-US" sz="2400" cap="all" dirty="0"/>
              <a:t> </a:t>
            </a:r>
            <a:r>
              <a:rPr lang="en-US" sz="2400" cap="all" dirty="0" err="1"/>
              <a:t>setiap</a:t>
            </a:r>
            <a:r>
              <a:rPr lang="en-US" sz="2400" cap="all" dirty="0"/>
              <a:t> </a:t>
            </a:r>
            <a:r>
              <a:rPr lang="en-US" sz="2400" cap="all" dirty="0" err="1"/>
              <a:t>pertanyaan</a:t>
            </a:r>
            <a:r>
              <a:rPr lang="en-US" sz="2400" cap="all" dirty="0"/>
              <a:t> </a:t>
            </a:r>
            <a:r>
              <a:rPr lang="en-US" sz="2400" cap="all" dirty="0" err="1"/>
              <a:t>asesor</a:t>
            </a:r>
            <a:r>
              <a:rPr lang="en-US" sz="2400" cap="al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8525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6C22D8-F563-A935-BAF1-ECD238C9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5400" b="1" dirty="0" err="1">
                <a:solidFill>
                  <a:srgbClr val="00B050"/>
                </a:solidFill>
                <a:latin typeface="Abadi" panose="020B0604020104020204" pitchFamily="34" charset="0"/>
              </a:rPr>
              <a:t>Optimalisasi</a:t>
            </a:r>
            <a:r>
              <a:rPr lang="en-US" sz="5400" b="1" dirty="0">
                <a:solidFill>
                  <a:srgbClr val="00B050"/>
                </a:solidFill>
                <a:latin typeface="Abadi" panose="020B0604020104020204" pitchFamily="34" charset="0"/>
              </a:rPr>
              <a:t> Hasil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CFE75-B350-7B2A-68DF-6F0E0F672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lnSpcReduction="10000"/>
          </a:bodyPr>
          <a:lstStyle/>
          <a:p>
            <a:r>
              <a:rPr lang="en-US" sz="3600" dirty="0" err="1"/>
              <a:t>Tentukan</a:t>
            </a:r>
            <a:r>
              <a:rPr lang="en-US" sz="3600" dirty="0"/>
              <a:t> </a:t>
            </a:r>
            <a:r>
              <a:rPr lang="en-US" sz="3600" dirty="0" err="1"/>
              <a:t>satu-dua</a:t>
            </a:r>
            <a:r>
              <a:rPr lang="en-US" sz="3600" dirty="0"/>
              <a:t> wakil </a:t>
            </a:r>
            <a:r>
              <a:rPr lang="en-US" sz="3600" dirty="0" err="1"/>
              <a:t>institusi</a:t>
            </a:r>
            <a:r>
              <a:rPr lang="en-US" sz="3600" dirty="0"/>
              <a:t> yang </a:t>
            </a:r>
            <a:r>
              <a:rPr lang="en-US" sz="3600" dirty="0" err="1"/>
              <a:t>berkompeten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membacakan</a:t>
            </a:r>
            <a:r>
              <a:rPr lang="en-US" sz="3600" dirty="0"/>
              <a:t> draft </a:t>
            </a:r>
            <a:r>
              <a:rPr lang="en-US" sz="3600" dirty="0" err="1"/>
              <a:t>laporan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r>
              <a:rPr lang="en-US" sz="3600" dirty="0"/>
              <a:t> yang </a:t>
            </a:r>
            <a:r>
              <a:rPr lang="en-US" sz="3600" dirty="0" err="1"/>
              <a:t>disiapkan</a:t>
            </a:r>
            <a:r>
              <a:rPr lang="en-US" sz="3600" dirty="0"/>
              <a:t> </a:t>
            </a:r>
            <a:r>
              <a:rPr lang="en-US" sz="3600" dirty="0" err="1"/>
              <a:t>asesor</a:t>
            </a:r>
            <a:r>
              <a:rPr lang="en-US" sz="3600" dirty="0"/>
              <a:t>. </a:t>
            </a:r>
          </a:p>
          <a:p>
            <a:r>
              <a:rPr lang="en-US" sz="3600" dirty="0" err="1"/>
              <a:t>Pembacaan</a:t>
            </a:r>
            <a:r>
              <a:rPr lang="en-US" sz="3600" dirty="0"/>
              <a:t> draft </a:t>
            </a:r>
            <a:r>
              <a:rPr lang="en-US" sz="3600" dirty="0" err="1"/>
              <a:t>laporan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asesor</a:t>
            </a:r>
            <a:r>
              <a:rPr lang="en-US" sz="3600" dirty="0"/>
              <a:t>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cermat</a:t>
            </a:r>
            <a:r>
              <a:rPr lang="en-US" sz="3600" dirty="0"/>
              <a:t>, </a:t>
            </a:r>
            <a:r>
              <a:rPr lang="en-US" sz="3600" dirty="0" err="1"/>
              <a:t>komprehensif</a:t>
            </a:r>
            <a:r>
              <a:rPr lang="en-US" sz="3600" dirty="0"/>
              <a:t>, dan </a:t>
            </a:r>
            <a:r>
              <a:rPr lang="en-US" sz="3600" dirty="0" err="1"/>
              <a:t>kritis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Siapkan</a:t>
            </a:r>
            <a:r>
              <a:rPr lang="en-US" sz="3600" dirty="0"/>
              <a:t> data yang rill, valid, </a:t>
            </a:r>
            <a:r>
              <a:rPr lang="en-US" sz="3600" dirty="0" err="1"/>
              <a:t>konsisten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berbasis</a:t>
            </a:r>
            <a:r>
              <a:rPr lang="en-US" sz="3600" dirty="0"/>
              <a:t> digital dan </a:t>
            </a:r>
            <a:r>
              <a:rPr lang="en-US" sz="3600" dirty="0" err="1"/>
              <a:t>terverifikasi</a:t>
            </a:r>
            <a:r>
              <a:rPr lang="en-US" sz="3600" dirty="0"/>
              <a:t> pada </a:t>
            </a:r>
            <a:r>
              <a:rPr lang="en-US" sz="3600" dirty="0" err="1"/>
              <a:t>Pangkatan</a:t>
            </a:r>
            <a:r>
              <a:rPr lang="en-US" sz="3600" dirty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300828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3BAA35-185F-F6A5-D52E-2E197FF0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567" y="818985"/>
            <a:ext cx="6714699" cy="17870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SEKIAN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48FED-E877-9954-C0AB-999C631E0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2567" y="3308015"/>
            <a:ext cx="7055893" cy="1078054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4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INSYA’ALLAH HASIL YANG </a:t>
            </a:r>
            <a:r>
              <a:rPr lang="en-US" sz="4400" dirty="0">
                <a:solidFill>
                  <a:srgbClr val="FFFFFF"/>
                </a:solidFill>
              </a:rPr>
              <a:t>UNGGUL</a:t>
            </a:r>
            <a:r>
              <a:rPr lang="en-US" sz="4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UNTUK UIN RAFAH</a:t>
            </a:r>
          </a:p>
        </p:txBody>
      </p:sp>
    </p:spTree>
    <p:extLst>
      <p:ext uri="{BB962C8B-B14F-4D97-AF65-F5344CB8AC3E}">
        <p14:creationId xmlns:p14="http://schemas.microsoft.com/office/powerpoint/2010/main" val="4252830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391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Abadi</vt:lpstr>
      <vt:lpstr>Arial</vt:lpstr>
      <vt:lpstr>Calibri</vt:lpstr>
      <vt:lpstr>Calibri Light</vt:lpstr>
      <vt:lpstr>Office Theme</vt:lpstr>
      <vt:lpstr>PEMBEKALAN PERSIAPAN PELAKSANAAN AIPT</vt:lpstr>
      <vt:lpstr>Agenda Kegiatan</vt:lpstr>
      <vt:lpstr>Hello Effects untuk Komunikasi &amp; Kerjasama yang Baik</vt:lpstr>
      <vt:lpstr>Layanan Prima untuk Efisiensi &amp; Efektifitas Kerja Asesor</vt:lpstr>
      <vt:lpstr>KESIAPAN DATA &amp; DOKUMEN untuk Kelancaran Proses Asesmen</vt:lpstr>
      <vt:lpstr>PERSIAPAN WAWANCARA</vt:lpstr>
      <vt:lpstr>Optimalisasi Hasil</vt:lpstr>
      <vt:lpstr>SEKIAN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PEMBEKALAN PERSIAPAN PELAKSANAAN AIPT</dc:title>
  <dc:creator>Muhammad Sirozi</dc:creator>
  <cp:lastModifiedBy>Radio Rebel</cp:lastModifiedBy>
  <cp:revision>3</cp:revision>
  <dcterms:created xsi:type="dcterms:W3CDTF">2023-11-06T22:51:19Z</dcterms:created>
  <dcterms:modified xsi:type="dcterms:W3CDTF">2023-12-17T00:50:08Z</dcterms:modified>
</cp:coreProperties>
</file>