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9" r:id="rId23"/>
    <p:sldId id="277" r:id="rId24"/>
    <p:sldId id="278" r:id="rId25"/>
    <p:sldId id="282" r:id="rId26"/>
    <p:sldId id="283" r:id="rId27"/>
    <p:sldId id="280" r:id="rId28"/>
    <p:sldId id="281"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3A991-C0B4-499C-AC3E-12E6263735DB}" type="datetimeFigureOut">
              <a:rPr lang="id-ID" smtClean="0"/>
              <a:t>09/05/2023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15F00-128F-4159-892E-9BDBA1070CB7}" type="slidenum">
              <a:rPr lang="id-ID" smtClean="0"/>
              <a:t>‹#›</a:t>
            </a:fld>
            <a:endParaRPr lang="id-ID"/>
          </a:p>
        </p:txBody>
      </p:sp>
    </p:spTree>
    <p:extLst>
      <p:ext uri="{BB962C8B-B14F-4D97-AF65-F5344CB8AC3E}">
        <p14:creationId xmlns:p14="http://schemas.microsoft.com/office/powerpoint/2010/main" val="20851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9015F00-128F-4159-892E-9BDBA1070CB7}" type="slidenum">
              <a:rPr lang="id-ID" smtClean="0"/>
              <a:t>4</a:t>
            </a:fld>
            <a:endParaRPr lang="id-ID"/>
          </a:p>
        </p:txBody>
      </p:sp>
    </p:spTree>
    <p:extLst>
      <p:ext uri="{BB962C8B-B14F-4D97-AF65-F5344CB8AC3E}">
        <p14:creationId xmlns:p14="http://schemas.microsoft.com/office/powerpoint/2010/main" val="130234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9B3C336-DA4B-4C25-8961-FCEEDB4CD280}" type="datetimeFigureOut">
              <a:rPr lang="id-ID" smtClean="0"/>
              <a:t>09/05/2023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175240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9B3C336-DA4B-4C25-8961-FCEEDB4CD280}" type="datetimeFigureOut">
              <a:rPr lang="id-ID" smtClean="0"/>
              <a:t>09/05/2023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92209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9B3C336-DA4B-4C25-8961-FCEEDB4CD280}" type="datetimeFigureOut">
              <a:rPr lang="id-ID" smtClean="0"/>
              <a:t>09/05/2023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223701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9B3C336-DA4B-4C25-8961-FCEEDB4CD280}" type="datetimeFigureOut">
              <a:rPr lang="id-ID" smtClean="0"/>
              <a:t>09/05/2023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9620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3C336-DA4B-4C25-8961-FCEEDB4CD280}" type="datetimeFigureOut">
              <a:rPr lang="id-ID" smtClean="0"/>
              <a:t>09/05/2023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12195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9B3C336-DA4B-4C25-8961-FCEEDB4CD280}" type="datetimeFigureOut">
              <a:rPr lang="id-ID" smtClean="0"/>
              <a:t>09/05/2023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86821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9B3C336-DA4B-4C25-8961-FCEEDB4CD280}" type="datetimeFigureOut">
              <a:rPr lang="id-ID" smtClean="0"/>
              <a:t>09/05/2023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255622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9B3C336-DA4B-4C25-8961-FCEEDB4CD280}" type="datetimeFigureOut">
              <a:rPr lang="id-ID" smtClean="0"/>
              <a:t>09/05/2023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350324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3C336-DA4B-4C25-8961-FCEEDB4CD280}" type="datetimeFigureOut">
              <a:rPr lang="id-ID" smtClean="0"/>
              <a:t>09/05/2023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21694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3C336-DA4B-4C25-8961-FCEEDB4CD280}" type="datetimeFigureOut">
              <a:rPr lang="id-ID" smtClean="0"/>
              <a:t>09/05/2023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61126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3C336-DA4B-4C25-8961-FCEEDB4CD280}" type="datetimeFigureOut">
              <a:rPr lang="id-ID" smtClean="0"/>
              <a:t>09/05/2023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9CB7525-E62B-4302-A358-94F95A05EB7F}" type="slidenum">
              <a:rPr lang="id-ID" smtClean="0"/>
              <a:t>‹#›</a:t>
            </a:fld>
            <a:endParaRPr lang="id-ID"/>
          </a:p>
        </p:txBody>
      </p:sp>
    </p:spTree>
    <p:extLst>
      <p:ext uri="{BB962C8B-B14F-4D97-AF65-F5344CB8AC3E}">
        <p14:creationId xmlns:p14="http://schemas.microsoft.com/office/powerpoint/2010/main" val="378296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3C336-DA4B-4C25-8961-FCEEDB4CD280}" type="datetimeFigureOut">
              <a:rPr lang="id-ID" smtClean="0"/>
              <a:t>09/05/2023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B7525-E62B-4302-A358-94F95A05EB7F}" type="slidenum">
              <a:rPr lang="id-ID" smtClean="0"/>
              <a:t>‹#›</a:t>
            </a:fld>
            <a:endParaRPr lang="id-ID"/>
          </a:p>
        </p:txBody>
      </p:sp>
    </p:spTree>
    <p:extLst>
      <p:ext uri="{BB962C8B-B14F-4D97-AF65-F5344CB8AC3E}">
        <p14:creationId xmlns:p14="http://schemas.microsoft.com/office/powerpoint/2010/main" val="505372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FGD Akreditasi Internasional</a:t>
            </a:r>
            <a:endParaRPr lang="id-ID" dirty="0"/>
          </a:p>
        </p:txBody>
      </p:sp>
      <p:sp>
        <p:nvSpPr>
          <p:cNvPr id="3" name="Subtitle 2"/>
          <p:cNvSpPr>
            <a:spLocks noGrp="1"/>
          </p:cNvSpPr>
          <p:nvPr>
            <p:ph type="subTitle" idx="1"/>
          </p:nvPr>
        </p:nvSpPr>
        <p:spPr>
          <a:xfrm>
            <a:off x="990600" y="3886200"/>
            <a:ext cx="7162800" cy="1752600"/>
          </a:xfrm>
        </p:spPr>
        <p:txBody>
          <a:bodyPr>
            <a:normAutofit/>
          </a:bodyPr>
          <a:lstStyle/>
          <a:p>
            <a:r>
              <a:rPr lang="id-ID" sz="2400" dirty="0" smtClean="0"/>
              <a:t>DWI SETYAWAN</a:t>
            </a:r>
          </a:p>
          <a:p>
            <a:endParaRPr lang="id-ID" sz="2400" dirty="0" smtClean="0"/>
          </a:p>
        </p:txBody>
      </p:sp>
    </p:spTree>
    <p:extLst>
      <p:ext uri="{BB962C8B-B14F-4D97-AF65-F5344CB8AC3E}">
        <p14:creationId xmlns:p14="http://schemas.microsoft.com/office/powerpoint/2010/main" val="329188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ASIC (Accreditation Service for International Schools, Colleges, and Universities)</a:t>
            </a:r>
            <a:endParaRPr lang="id-ID" sz="3200" dirty="0"/>
          </a:p>
        </p:txBody>
      </p:sp>
      <p:sp>
        <p:nvSpPr>
          <p:cNvPr id="3" name="Content Placeholder 2"/>
          <p:cNvSpPr>
            <a:spLocks noGrp="1"/>
          </p:cNvSpPr>
          <p:nvPr>
            <p:ph idx="1"/>
          </p:nvPr>
        </p:nvSpPr>
        <p:spPr/>
        <p:txBody>
          <a:bodyPr>
            <a:normAutofit fontScale="77500" lnSpcReduction="20000"/>
          </a:bodyPr>
          <a:lstStyle/>
          <a:p>
            <a:r>
              <a:rPr lang="id-ID" dirty="0" smtClean="0"/>
              <a:t>ASIC </a:t>
            </a:r>
            <a:r>
              <a:rPr lang="id-ID" dirty="0"/>
              <a:t>merupakan lembaga akreditasi internasional yang berkedudukan di inggris. Proses akreditasi ASIC memeriksa lembaga secara keseluruhan termasuk sistem administrasi, pengajaran dan penyampaian materi untuk memastikan bahwa standar yang diperlukan dipenuhi.</a:t>
            </a:r>
          </a:p>
          <a:p>
            <a:r>
              <a:rPr lang="id-ID" dirty="0"/>
              <a:t>Akreditasi ASIC adalah standar kualitas yang secara internasional untuk sekolah, perguruan tinggi, universitas, dan penyedia pembelajaran online, dan diakui oleh UK Home Office. Bidang yang dinilai mencakup tempat, kesehatan, dan keamanan, penyampaian materi dalam kegiatan belajar mengajar, lingkungan perkuliahan, manajemen dan staff, penjaminan mutu, serta pemasaran dan rekruitmen.</a:t>
            </a:r>
          </a:p>
          <a:p>
            <a:pPr marL="0" indent="0">
              <a:buNone/>
            </a:pPr>
            <a:endParaRPr lang="id-ID" dirty="0"/>
          </a:p>
        </p:txBody>
      </p:sp>
    </p:spTree>
    <p:extLst>
      <p:ext uri="{BB962C8B-B14F-4D97-AF65-F5344CB8AC3E}">
        <p14:creationId xmlns:p14="http://schemas.microsoft.com/office/powerpoint/2010/main" val="169069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600" b="1" dirty="0" smtClean="0"/>
              <a:t>FIBAA (Foundation for International Business Administration Accreditation</a:t>
            </a:r>
            <a:r>
              <a:rPr lang="id-ID" sz="3600" dirty="0" smtClean="0"/>
              <a:t>)</a:t>
            </a:r>
            <a:endParaRPr lang="id-ID" sz="3600" dirty="0"/>
          </a:p>
        </p:txBody>
      </p:sp>
      <p:sp>
        <p:nvSpPr>
          <p:cNvPr id="3" name="Content Placeholder 2"/>
          <p:cNvSpPr>
            <a:spLocks noGrp="1"/>
          </p:cNvSpPr>
          <p:nvPr>
            <p:ph idx="1"/>
          </p:nvPr>
        </p:nvSpPr>
        <p:spPr/>
        <p:txBody>
          <a:bodyPr>
            <a:normAutofit fontScale="55000" lnSpcReduction="20000"/>
          </a:bodyPr>
          <a:lstStyle/>
          <a:p>
            <a:pPr marL="0" indent="0">
              <a:buNone/>
            </a:pPr>
            <a:endParaRPr lang="id-ID" dirty="0"/>
          </a:p>
          <a:p>
            <a:r>
              <a:rPr lang="id-ID" dirty="0"/>
              <a:t>FIBAA merupakan agen Eropa yang berorientasi internasional untuk penjaminan dan pengembangan kualitas dalam pendidikan tinggi. FIBAA juga termasuk lembaga akreditasi internasional yang terdaftar di Kementerian Pendidikan dan Kebudayaan Republik Indonesia. FIBAA sendiri merupakan Lembaga akreditasi yang melakukan penjaminan mutu dan pengembangan kualitas pendidikan tinggi yang berbasis di Bonn, Jerman. FIBAA didirikan pada tahun 2002 untuk melakukan akreditasi terhadap sekolah bisnis di dunia.</a:t>
            </a:r>
          </a:p>
          <a:p>
            <a:r>
              <a:rPr lang="id-ID" dirty="0"/>
              <a:t>Proses akreditasi internasional FIBAA membutuhkan waktu kurang lebih 9 bulan. Proses tersebut dimulai dengan pembentukan</a:t>
            </a:r>
            <a:r>
              <a:rPr lang="id-ID" i="1" dirty="0"/>
              <a:t> task force team</a:t>
            </a:r>
            <a:r>
              <a:rPr lang="id-ID" dirty="0"/>
              <a:t> pada masing-masing program studi dan juga pada tingkat fakultas. </a:t>
            </a:r>
            <a:r>
              <a:rPr lang="id-ID" i="1" dirty="0"/>
              <a:t>Task Force Team</a:t>
            </a:r>
            <a:r>
              <a:rPr lang="id-ID" dirty="0"/>
              <a:t> ini memiliki tugas untuk menyusun </a:t>
            </a:r>
            <a:r>
              <a:rPr lang="id-ID" i="1" dirty="0"/>
              <a:t>Self Assesment Report (SAR)</a:t>
            </a:r>
            <a:r>
              <a:rPr lang="id-ID" dirty="0"/>
              <a:t> dan bukti dukungnya yang terdiri dari beberapa komponen antara lain penjaminan mutu, kurikulum, proses pembelajaran, kualitas infrastruktur pendukung perkuliahan, serta proses penerimaan mahasiswa. Selanjutnya, FIBAA menunjuk para asesor untuk melakukan visitasi yang terdiri dari representasi </a:t>
            </a:r>
            <a:r>
              <a:rPr lang="id-ID" i="1" dirty="0"/>
              <a:t>professor</a:t>
            </a:r>
            <a:r>
              <a:rPr lang="id-ID" dirty="0"/>
              <a:t> di bidang terkait, representasi praktisi/industri, representasi mahasiswa, serta </a:t>
            </a:r>
            <a:r>
              <a:rPr lang="id-ID" i="1" dirty="0"/>
              <a:t>country expertise</a:t>
            </a:r>
            <a:r>
              <a:rPr lang="id-ID" dirty="0"/>
              <a:t> dari Universitas di Indonesia.</a:t>
            </a:r>
          </a:p>
          <a:p>
            <a:pPr marL="0" indent="0">
              <a:buNone/>
            </a:pPr>
            <a:endParaRPr lang="id-ID" dirty="0"/>
          </a:p>
        </p:txBody>
      </p:sp>
    </p:spTree>
    <p:extLst>
      <p:ext uri="{BB962C8B-B14F-4D97-AF65-F5344CB8AC3E}">
        <p14:creationId xmlns:p14="http://schemas.microsoft.com/office/powerpoint/2010/main" val="110318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KAAB (Korea Architectural Accrediting Board)</a:t>
            </a:r>
            <a:endParaRPr lang="id-ID" dirty="0"/>
          </a:p>
        </p:txBody>
      </p:sp>
      <p:sp>
        <p:nvSpPr>
          <p:cNvPr id="3" name="Content Placeholder 2"/>
          <p:cNvSpPr>
            <a:spLocks noGrp="1"/>
          </p:cNvSpPr>
          <p:nvPr>
            <p:ph idx="1"/>
          </p:nvPr>
        </p:nvSpPr>
        <p:spPr/>
        <p:txBody>
          <a:bodyPr/>
          <a:lstStyle/>
          <a:p>
            <a:r>
              <a:rPr lang="id-ID" dirty="0" smtClean="0"/>
              <a:t>KAAB</a:t>
            </a:r>
            <a:r>
              <a:rPr lang="id-ID" dirty="0"/>
              <a:t> didirikan pada Januari 2005, setelah disahkan oleh </a:t>
            </a:r>
            <a:r>
              <a:rPr lang="id-ID" i="1" dirty="0"/>
              <a:t>Federation of Institutes of Korea Architecs</a:t>
            </a:r>
            <a:r>
              <a:rPr lang="id-ID" dirty="0"/>
              <a:t> (FIKA) pada bulan Desember 2004. Misi KAAB adalah menetapkan pedoman untuk program Pendidikan Arsitektur dan mendorong pemenuhan program tersebut melalui akreditasi dan konsultasi. </a:t>
            </a:r>
          </a:p>
          <a:p>
            <a:pPr marL="0" indent="0">
              <a:buNone/>
            </a:pPr>
            <a:endParaRPr lang="id-ID" dirty="0"/>
          </a:p>
        </p:txBody>
      </p:sp>
    </p:spTree>
    <p:extLst>
      <p:ext uri="{BB962C8B-B14F-4D97-AF65-F5344CB8AC3E}">
        <p14:creationId xmlns:p14="http://schemas.microsoft.com/office/powerpoint/2010/main" val="334730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RSC (The Royal Society of Chemistry)</a:t>
            </a:r>
            <a:endParaRPr lang="id-ID" dirty="0"/>
          </a:p>
        </p:txBody>
      </p:sp>
      <p:sp>
        <p:nvSpPr>
          <p:cNvPr id="3" name="Content Placeholder 2"/>
          <p:cNvSpPr>
            <a:spLocks noGrp="1"/>
          </p:cNvSpPr>
          <p:nvPr>
            <p:ph idx="1"/>
          </p:nvPr>
        </p:nvSpPr>
        <p:spPr/>
        <p:txBody>
          <a:bodyPr/>
          <a:lstStyle/>
          <a:p>
            <a:r>
              <a:rPr lang="id-ID" dirty="0" smtClean="0"/>
              <a:t>RSC </a:t>
            </a:r>
            <a:r>
              <a:rPr lang="id-ID" dirty="0"/>
              <a:t>adalah Organisasi Internasional dari Inggris yang mengakreditasi program studi sarjana dan magister bidang kimia, baik di Inggris dan juga Internasional. Akreditasi Internasional RSC berlaku selama lima tahun.</a:t>
            </a:r>
          </a:p>
          <a:p>
            <a:pPr marL="0" indent="0">
              <a:buNone/>
            </a:pPr>
            <a:endParaRPr lang="id-ID" dirty="0"/>
          </a:p>
        </p:txBody>
      </p:sp>
    </p:spTree>
    <p:extLst>
      <p:ext uri="{BB962C8B-B14F-4D97-AF65-F5344CB8AC3E}">
        <p14:creationId xmlns:p14="http://schemas.microsoft.com/office/powerpoint/2010/main" val="1444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Link https://www.eqar.eu/</a:t>
            </a:r>
            <a:endParaRPr lang="id-ID" dirty="0"/>
          </a:p>
        </p:txBody>
      </p:sp>
      <p:sp>
        <p:nvSpPr>
          <p:cNvPr id="3" name="Content Placeholder 2"/>
          <p:cNvSpPr>
            <a:spLocks noGrp="1"/>
          </p:cNvSpPr>
          <p:nvPr>
            <p:ph sz="half" idx="1"/>
          </p:nvPr>
        </p:nvSpPr>
        <p:spPr/>
        <p:txBody>
          <a:bodyPr>
            <a:normAutofit fontScale="62500" lnSpcReduction="20000"/>
          </a:bodyPr>
          <a:lstStyle/>
          <a:p>
            <a:pPr marL="0" indent="0">
              <a:buNone/>
            </a:pPr>
            <a:r>
              <a:rPr lang="id-ID" dirty="0" smtClean="0"/>
              <a:t>Airlangga University</a:t>
            </a:r>
          </a:p>
          <a:p>
            <a:pPr marL="0" indent="0">
              <a:buNone/>
            </a:pPr>
            <a:r>
              <a:rPr lang="id-ID" dirty="0" smtClean="0"/>
              <a:t>Andalas </a:t>
            </a:r>
          </a:p>
          <a:p>
            <a:pPr marL="0" indent="0">
              <a:buNone/>
            </a:pPr>
            <a:r>
              <a:rPr lang="id-ID" dirty="0" smtClean="0"/>
              <a:t>ITB</a:t>
            </a:r>
          </a:p>
          <a:p>
            <a:pPr marL="0" indent="0">
              <a:buNone/>
            </a:pPr>
            <a:r>
              <a:rPr lang="id-ID" dirty="0" smtClean="0"/>
              <a:t>Diponegoro</a:t>
            </a:r>
          </a:p>
          <a:p>
            <a:pPr marL="0" indent="0">
              <a:buNone/>
            </a:pPr>
            <a:r>
              <a:rPr lang="id-ID" dirty="0" smtClean="0"/>
              <a:t>UGM</a:t>
            </a:r>
          </a:p>
          <a:p>
            <a:pPr marL="0" indent="0">
              <a:buNone/>
            </a:pPr>
            <a:r>
              <a:rPr lang="id-ID" dirty="0" smtClean="0"/>
              <a:t>Hasanuddin</a:t>
            </a:r>
          </a:p>
          <a:p>
            <a:pPr marL="0" indent="0">
              <a:buNone/>
            </a:pPr>
            <a:r>
              <a:rPr lang="id-ID" dirty="0" smtClean="0"/>
              <a:t>ITS</a:t>
            </a:r>
          </a:p>
          <a:p>
            <a:pPr marL="0" indent="0">
              <a:buNone/>
            </a:pPr>
            <a:r>
              <a:rPr lang="id-ID" dirty="0" smtClean="0"/>
              <a:t>IPB</a:t>
            </a:r>
          </a:p>
          <a:p>
            <a:pPr marL="0" indent="0">
              <a:buNone/>
            </a:pPr>
            <a:r>
              <a:rPr lang="id-ID" dirty="0" smtClean="0"/>
              <a:t>UII</a:t>
            </a:r>
          </a:p>
          <a:p>
            <a:pPr marL="0" indent="0">
              <a:buNone/>
            </a:pPr>
            <a:r>
              <a:rPr lang="id-ID" dirty="0" smtClean="0"/>
              <a:t>UNJ</a:t>
            </a:r>
          </a:p>
          <a:p>
            <a:pPr marL="0" indent="0">
              <a:buNone/>
            </a:pPr>
            <a:r>
              <a:rPr lang="id-ID" dirty="0" smtClean="0"/>
              <a:t>Unversitas Negeri Malang</a:t>
            </a:r>
          </a:p>
          <a:p>
            <a:pPr marL="0" indent="0">
              <a:buNone/>
            </a:pPr>
            <a:r>
              <a:rPr lang="id-ID" dirty="0" smtClean="0"/>
              <a:t>Mulawaran</a:t>
            </a:r>
          </a:p>
          <a:p>
            <a:pPr marL="0" indent="0">
              <a:buNone/>
            </a:pPr>
            <a:r>
              <a:rPr lang="id-ID" dirty="0" smtClean="0"/>
              <a:t>UNP</a:t>
            </a:r>
          </a:p>
          <a:p>
            <a:pPr marL="0" indent="0">
              <a:buNone/>
            </a:pPr>
            <a:r>
              <a:rPr lang="id-ID" dirty="0" smtClean="0"/>
              <a:t>Padjadjaran</a:t>
            </a:r>
          </a:p>
          <a:p>
            <a:pPr marL="0" indent="0">
              <a:buNone/>
            </a:pPr>
            <a:r>
              <a:rPr lang="id-ID" dirty="0" smtClean="0"/>
              <a:t>UNS</a:t>
            </a:r>
            <a:endParaRPr lang="id-ID" dirty="0"/>
          </a:p>
        </p:txBody>
      </p:sp>
      <p:sp>
        <p:nvSpPr>
          <p:cNvPr id="4" name="Content Placeholder 3"/>
          <p:cNvSpPr>
            <a:spLocks noGrp="1"/>
          </p:cNvSpPr>
          <p:nvPr>
            <p:ph sz="half" idx="2"/>
          </p:nvPr>
        </p:nvSpPr>
        <p:spPr/>
        <p:txBody>
          <a:bodyPr>
            <a:normAutofit fontScale="62500" lnSpcReduction="20000"/>
          </a:bodyPr>
          <a:lstStyle/>
          <a:p>
            <a:r>
              <a:rPr lang="id-ID" dirty="0" smtClean="0"/>
              <a:t>UNES Semarang</a:t>
            </a:r>
          </a:p>
          <a:p>
            <a:r>
              <a:rPr lang="id-ID" dirty="0" smtClean="0"/>
              <a:t>UNESA Surabaya</a:t>
            </a:r>
          </a:p>
          <a:p>
            <a:r>
              <a:rPr lang="id-ID" dirty="0" smtClean="0"/>
              <a:t>Telkom University</a:t>
            </a:r>
          </a:p>
          <a:p>
            <a:r>
              <a:rPr lang="id-ID" dirty="0" smtClean="0"/>
              <a:t>Brawijaya</a:t>
            </a:r>
          </a:p>
          <a:p>
            <a:r>
              <a:rPr lang="id-ID" dirty="0"/>
              <a:t>Universitas Kristen </a:t>
            </a:r>
            <a:r>
              <a:rPr lang="id-ID" dirty="0" smtClean="0"/>
              <a:t>Indonesia</a:t>
            </a:r>
          </a:p>
          <a:p>
            <a:r>
              <a:rPr lang="id-ID" dirty="0" smtClean="0"/>
              <a:t>Universitas Pendidikan Ganesha</a:t>
            </a:r>
          </a:p>
          <a:p>
            <a:r>
              <a:rPr lang="id-ID" dirty="0" smtClean="0"/>
              <a:t>Universitas Gunadarma</a:t>
            </a:r>
          </a:p>
          <a:p>
            <a:r>
              <a:rPr lang="id-ID" dirty="0" smtClean="0"/>
              <a:t>Uiversitas Indonesia</a:t>
            </a:r>
          </a:p>
          <a:p>
            <a:r>
              <a:rPr lang="id-ID" dirty="0" smtClean="0"/>
              <a:t>Universitas Islam Malang</a:t>
            </a:r>
          </a:p>
          <a:p>
            <a:r>
              <a:rPr lang="id-ID" dirty="0" smtClean="0"/>
              <a:t>Universitas Jambi</a:t>
            </a:r>
          </a:p>
          <a:p>
            <a:r>
              <a:rPr lang="id-ID" dirty="0" smtClean="0"/>
              <a:t>UPN Veteran Jawa Timur</a:t>
            </a:r>
          </a:p>
          <a:p>
            <a:r>
              <a:rPr lang="id-ID" dirty="0" smtClean="0"/>
              <a:t>UPI</a:t>
            </a:r>
          </a:p>
          <a:p>
            <a:r>
              <a:rPr lang="id-ID" dirty="0" smtClean="0"/>
              <a:t>Universitas Negeri Yogyakarta</a:t>
            </a:r>
          </a:p>
          <a:p>
            <a:endParaRPr lang="id-ID" dirty="0" smtClean="0"/>
          </a:p>
          <a:p>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642" y="2133600"/>
            <a:ext cx="2259157" cy="214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44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dirty="0" smtClean="0"/>
              <a:t>https://evaluation.iabee.or.id/#/accreditation/summary/search</a:t>
            </a:r>
            <a:endParaRPr lang="id-ID"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82000" cy="471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72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496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05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963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200" dirty="0" smtClean="0"/>
              <a:t>Potensi dan kekuatan UIN </a:t>
            </a:r>
            <a:r>
              <a:rPr lang="id-ID" sz="3200" dirty="0" smtClean="0"/>
              <a:t>RAFA </a:t>
            </a:r>
            <a:br>
              <a:rPr lang="id-ID" sz="3200" dirty="0" smtClean="0"/>
            </a:br>
            <a:r>
              <a:rPr lang="id-ID" sz="3200" dirty="0" smtClean="0"/>
              <a:t>7 Unggul</a:t>
            </a:r>
            <a:endParaRPr lang="id-ID"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42" t="16373" r="15149"/>
          <a:stretch/>
        </p:blipFill>
        <p:spPr bwMode="auto">
          <a:xfrm>
            <a:off x="1" y="1295400"/>
            <a:ext cx="903421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810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36" t="16725" r="17733"/>
          <a:stretch/>
        </p:blipFill>
        <p:spPr bwMode="auto">
          <a:xfrm>
            <a:off x="381000" y="461493"/>
            <a:ext cx="8552330" cy="609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306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600" b="1" dirty="0"/>
              <a:t>Akreditasi </a:t>
            </a:r>
            <a:r>
              <a:rPr lang="id-ID" sz="3600" b="1" dirty="0" smtClean="0"/>
              <a:t>Internasional</a:t>
            </a:r>
            <a:br>
              <a:rPr lang="id-ID" sz="3600" b="1" dirty="0" smtClean="0"/>
            </a:br>
            <a:r>
              <a:rPr lang="id-ID" sz="2800" dirty="0"/>
              <a:t>http://www.lpm.uinjambi.ac.id/home/artikel/2/74</a:t>
            </a:r>
            <a:br>
              <a:rPr lang="id-ID" sz="2800" dirty="0"/>
            </a:br>
            <a:endParaRPr lang="id-ID" sz="2800" dirty="0"/>
          </a:p>
        </p:txBody>
      </p:sp>
      <p:sp>
        <p:nvSpPr>
          <p:cNvPr id="3" name="Content Placeholder 2"/>
          <p:cNvSpPr>
            <a:spLocks noGrp="1"/>
          </p:cNvSpPr>
          <p:nvPr>
            <p:ph idx="1"/>
          </p:nvPr>
        </p:nvSpPr>
        <p:spPr/>
        <p:txBody>
          <a:bodyPr>
            <a:normAutofit fontScale="77500" lnSpcReduction="20000"/>
          </a:bodyPr>
          <a:lstStyle/>
          <a:p>
            <a:pPr marL="0" indent="0">
              <a:buNone/>
            </a:pPr>
            <a:r>
              <a:rPr lang="id-ID" dirty="0"/>
              <a:t>Akreditasi Internasional merupakan sebuah akreditasi yang juga diakui oleh Kemendikbud RI. Tertulis pada Keputusan Menteri Pendidikan dan Kebudayaan RI Nomor 83/P/2020 tentang Lembaga Akreditasi </a:t>
            </a:r>
            <a:r>
              <a:rPr lang="id-ID" dirty="0" smtClean="0"/>
              <a:t>Internasional.</a:t>
            </a:r>
          </a:p>
          <a:p>
            <a:pPr marL="0" indent="0">
              <a:buNone/>
            </a:pPr>
            <a:r>
              <a:rPr lang="id-ID" dirty="0" smtClean="0"/>
              <a:t>Secara </a:t>
            </a:r>
            <a:r>
              <a:rPr lang="id-ID" dirty="0"/>
              <a:t>tidak langsung, adanya akreditasi internasional merupakan sebuah awal untuk meningkatkan kualitas dunia pendidikan di Indonesia, Semakin banyak perguruan tinggi yang memiliki akreditasi internasional tersebut, maka pendidikan di Indonesia lebih bisa dipandang di dunia internasional. Akreditasi Internasional dapat memberikan dampak positif bagi para civitas akademik karena jika sebuah perguruan tinggi sudah memiliki akreditasi internasional, maka perguruan tinggi tersebut sudah pasti mendapatkan nilai plus dari BAN-PT.</a:t>
            </a:r>
          </a:p>
        </p:txBody>
      </p:sp>
    </p:spTree>
    <p:extLst>
      <p:ext uri="{BB962C8B-B14F-4D97-AF65-F5344CB8AC3E}">
        <p14:creationId xmlns:p14="http://schemas.microsoft.com/office/powerpoint/2010/main" val="75267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790700"/>
            <a:ext cx="82200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d-ID" dirty="0" smtClean="0"/>
              <a:t>15 Prodi terakreditasi A</a:t>
            </a:r>
            <a:endParaRPr lang="id-ID" dirty="0"/>
          </a:p>
        </p:txBody>
      </p:sp>
    </p:spTree>
    <p:extLst>
      <p:ext uri="{BB962C8B-B14F-4D97-AF65-F5344CB8AC3E}">
        <p14:creationId xmlns:p14="http://schemas.microsoft.com/office/powerpoint/2010/main" val="375766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PLUS </a:t>
            </a:r>
            <a:r>
              <a:rPr lang="id-ID" dirty="0" smtClean="0"/>
              <a:t>3 </a:t>
            </a:r>
            <a:r>
              <a:rPr lang="id-ID" dirty="0" smtClean="0"/>
              <a:t>BAIK </a:t>
            </a:r>
            <a:r>
              <a:rPr lang="id-ID" dirty="0" smtClean="0"/>
              <a:t>SEKALI</a:t>
            </a:r>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14550"/>
            <a:ext cx="83820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29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dirty="0" smtClean="0"/>
              <a:t>Masih ada 20 prodi terakreditasi b yang juga potensial</a:t>
            </a:r>
            <a:endParaRPr lang="id-ID" dirty="0"/>
          </a:p>
        </p:txBody>
      </p:sp>
      <p:sp>
        <p:nvSpPr>
          <p:cNvPr id="4" name="Text Placeholder 3"/>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35770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15" t="16901" r="18147"/>
          <a:stretch/>
        </p:blipFill>
        <p:spPr bwMode="auto">
          <a:xfrm>
            <a:off x="152400" y="457200"/>
            <a:ext cx="8579224" cy="607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74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940" t="16858" r="18425"/>
          <a:stretch/>
        </p:blipFill>
        <p:spPr bwMode="auto">
          <a:xfrm>
            <a:off x="505495" y="623552"/>
            <a:ext cx="8409905" cy="608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20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001000" cy="607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059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799"/>
            <a:ext cx="8001000" cy="601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82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Langkah-langkah persiapan</a:t>
            </a:r>
            <a:endParaRPr lang="id-ID" dirty="0"/>
          </a:p>
        </p:txBody>
      </p:sp>
      <p:sp>
        <p:nvSpPr>
          <p:cNvPr id="3" name="Content Placeholder 2"/>
          <p:cNvSpPr>
            <a:spLocks noGrp="1"/>
          </p:cNvSpPr>
          <p:nvPr>
            <p:ph idx="1"/>
          </p:nvPr>
        </p:nvSpPr>
        <p:spPr/>
        <p:txBody>
          <a:bodyPr/>
          <a:lstStyle/>
          <a:p>
            <a:r>
              <a:rPr lang="id-ID" dirty="0" smtClean="0"/>
              <a:t>Memetakan potensi dan kekuatan SDM, kurikulum, luaran dan capaian prodi</a:t>
            </a:r>
          </a:p>
          <a:p>
            <a:r>
              <a:rPr lang="id-ID" dirty="0" smtClean="0"/>
              <a:t>Menyusun klaster bidang ilmu maksimum 5 prodi sebidang ilmu</a:t>
            </a:r>
          </a:p>
          <a:p>
            <a:r>
              <a:rPr lang="id-ID" dirty="0" smtClean="0"/>
              <a:t>Sistem dokumentasi kinerja yang menuju digitalisasi</a:t>
            </a:r>
          </a:p>
          <a:p>
            <a:r>
              <a:rPr lang="id-ID" dirty="0" smtClean="0"/>
              <a:t>Komitmen pendanaan</a:t>
            </a:r>
          </a:p>
          <a:p>
            <a:r>
              <a:rPr lang="id-ID" dirty="0" smtClean="0"/>
              <a:t>Komitmen semua staf prodi</a:t>
            </a:r>
          </a:p>
          <a:p>
            <a:endParaRPr lang="id-ID" dirty="0"/>
          </a:p>
        </p:txBody>
      </p:sp>
    </p:spTree>
    <p:extLst>
      <p:ext uri="{BB962C8B-B14F-4D97-AF65-F5344CB8AC3E}">
        <p14:creationId xmlns:p14="http://schemas.microsoft.com/office/powerpoint/2010/main" val="185236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SIIN-logo - Orthopaedi &amp; Traumatologi Universitas Airlang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7172" name="Picture 4" descr="ASIIN-logo - Orthopaedi &amp; Traumatologi Universitas Airlang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98" y="160337"/>
            <a:ext cx="2165842" cy="194324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Akreditasi Internasion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 name="AutoShape 12" descr="Akreditasi Internasion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7182" name="Picture 14" descr="Akreditasi Internas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426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6" descr="AQAS e.V. – Agency for Quality Assuran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 name="AutoShape 18" descr="AQAS e.V. – Agency for Quality Assuran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7190" name="Picture 22" descr="Klaster Manajemen Terima Akreditasi Internasional dari AQAS – BERITA UPI"/>
          <p:cNvPicPr>
            <a:picLocks noChangeAspect="1" noChangeArrowheads="1"/>
          </p:cNvPicPr>
          <p:nvPr/>
        </p:nvPicPr>
        <p:blipFill rotWithShape="1">
          <a:blip r:embed="rId4">
            <a:extLst>
              <a:ext uri="{28A0092B-C50C-407E-A947-70E740481C1C}">
                <a14:useLocalDpi xmlns:a14="http://schemas.microsoft.com/office/drawing/2010/main" val="0"/>
              </a:ext>
            </a:extLst>
          </a:blip>
          <a:srcRect l="10962" t="19614" r="12226" b="19298"/>
          <a:stretch/>
        </p:blipFill>
        <p:spPr bwMode="auto">
          <a:xfrm>
            <a:off x="137598" y="2895601"/>
            <a:ext cx="4891602" cy="2189312"/>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Langkah Awal Re-Akreditasi ABEST21 untuk MM FEB UI | UIupdate"/>
          <p:cNvPicPr>
            <a:picLocks noChangeAspect="1" noChangeArrowheads="1"/>
          </p:cNvPicPr>
          <p:nvPr/>
        </p:nvPicPr>
        <p:blipFill rotWithShape="1">
          <a:blip r:embed="rId5">
            <a:extLst>
              <a:ext uri="{28A0092B-C50C-407E-A947-70E740481C1C}">
                <a14:useLocalDpi xmlns:a14="http://schemas.microsoft.com/office/drawing/2010/main" val="0"/>
              </a:ext>
            </a:extLst>
          </a:blip>
          <a:srcRect l="9302" r="9750"/>
          <a:stretch/>
        </p:blipFill>
        <p:spPr bwMode="auto">
          <a:xfrm>
            <a:off x="5576552" y="-24260"/>
            <a:ext cx="3271234" cy="2457450"/>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Resume Tentang Akreditasi IABEE (Indonesian Accreditation Board for  Engineering Education) - buahpe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4495800"/>
            <a:ext cx="3403961" cy="18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07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Manfaat </a:t>
            </a:r>
            <a:r>
              <a:rPr lang="id-ID" b="1" dirty="0" smtClean="0"/>
              <a:t>Akreditasi Internasional</a:t>
            </a:r>
            <a:endParaRPr lang="id-ID" dirty="0"/>
          </a:p>
        </p:txBody>
      </p:sp>
      <p:sp>
        <p:nvSpPr>
          <p:cNvPr id="3" name="Content Placeholder 2"/>
          <p:cNvSpPr>
            <a:spLocks noGrp="1"/>
          </p:cNvSpPr>
          <p:nvPr>
            <p:ph idx="1"/>
          </p:nvPr>
        </p:nvSpPr>
        <p:spPr/>
        <p:txBody>
          <a:bodyPr/>
          <a:lstStyle/>
          <a:p>
            <a:pPr marL="0" indent="0">
              <a:buNone/>
            </a:pPr>
            <a:r>
              <a:rPr lang="id-ID" dirty="0"/>
              <a:t>Ada beberapa manfaat yang bisa dirasakan saat mengikuti akreditasi internasional ini, antara lain:</a:t>
            </a:r>
          </a:p>
          <a:p>
            <a:r>
              <a:rPr lang="id-ID" b="1" dirty="0"/>
              <a:t>Untuk </a:t>
            </a:r>
            <a:r>
              <a:rPr lang="id-ID" b="1" i="1" dirty="0"/>
              <a:t>recognize </a:t>
            </a:r>
            <a:r>
              <a:rPr lang="id-ID" b="1" dirty="0"/>
              <a:t>perguruan tinggi</a:t>
            </a:r>
            <a:endParaRPr lang="id-ID" dirty="0"/>
          </a:p>
          <a:p>
            <a:r>
              <a:rPr lang="id-ID" b="1" dirty="0"/>
              <a:t>Dosen asing bisa mengajar di kampus</a:t>
            </a:r>
            <a:endParaRPr lang="id-ID" dirty="0"/>
          </a:p>
          <a:p>
            <a:r>
              <a:rPr lang="id-ID" b="1" dirty="0"/>
              <a:t>Mutu kampus bisa lebih meningkat</a:t>
            </a:r>
            <a:endParaRPr lang="id-ID" dirty="0"/>
          </a:p>
          <a:p>
            <a:r>
              <a:rPr lang="id-ID" b="1" dirty="0"/>
              <a:t>Diakui oleh Kemendikbud</a:t>
            </a:r>
            <a:endParaRPr lang="id-ID" dirty="0"/>
          </a:p>
          <a:p>
            <a:pPr marL="0" indent="0">
              <a:buNone/>
            </a:pPr>
            <a:endParaRPr lang="id-ID" dirty="0"/>
          </a:p>
        </p:txBody>
      </p:sp>
    </p:spTree>
    <p:extLst>
      <p:ext uri="{BB962C8B-B14F-4D97-AF65-F5344CB8AC3E}">
        <p14:creationId xmlns:p14="http://schemas.microsoft.com/office/powerpoint/2010/main" val="979861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id-ID" dirty="0" smtClean="0"/>
              <a:t>Lembaga </a:t>
            </a:r>
            <a:r>
              <a:rPr lang="id-ID" dirty="0"/>
              <a:t>Akreditasi Internasional yang diakui dalam persetujuan </a:t>
            </a:r>
            <a:r>
              <a:rPr lang="id-ID" dirty="0" smtClean="0"/>
              <a:t>internasional</a:t>
            </a:r>
            <a:endParaRPr lang="id-ID" dirty="0"/>
          </a:p>
        </p:txBody>
      </p:sp>
      <p:sp>
        <p:nvSpPr>
          <p:cNvPr id="5" name="Content Placeholder 4"/>
          <p:cNvSpPr>
            <a:spLocks noGrp="1"/>
          </p:cNvSpPr>
          <p:nvPr>
            <p:ph sz="half" idx="1"/>
          </p:nvPr>
        </p:nvSpPr>
        <p:spPr/>
        <p:txBody>
          <a:bodyPr>
            <a:normAutofit fontScale="55000" lnSpcReduction="20000"/>
          </a:bodyPr>
          <a:lstStyle/>
          <a:p>
            <a:r>
              <a:rPr lang="id-ID" dirty="0"/>
              <a:t>EQAR (</a:t>
            </a:r>
            <a:r>
              <a:rPr lang="id-ID" i="1" dirty="0"/>
              <a:t>European Quality Assurance Register for Higher Education)</a:t>
            </a:r>
            <a:r>
              <a:rPr lang="id-ID" dirty="0"/>
              <a:t/>
            </a:r>
            <a:br>
              <a:rPr lang="id-ID" dirty="0"/>
            </a:br>
            <a:r>
              <a:rPr lang="id-ID" dirty="0"/>
              <a:t>Bidang             : Umum</a:t>
            </a:r>
            <a:br>
              <a:rPr lang="id-ID" dirty="0"/>
            </a:br>
            <a:r>
              <a:rPr lang="id-ID" dirty="0"/>
              <a:t>Lembaga          : FIBAA, A3ES, ACQUIN, dan lain-lain</a:t>
            </a:r>
          </a:p>
          <a:p>
            <a:r>
              <a:rPr lang="id-ID" dirty="0"/>
              <a:t>CHEA (</a:t>
            </a:r>
            <a:r>
              <a:rPr lang="id-ID" i="1" dirty="0"/>
              <a:t>Council for Higher Education Accreditation</a:t>
            </a:r>
            <a:r>
              <a:rPr lang="id-ID" dirty="0"/>
              <a:t>)</a:t>
            </a:r>
            <a:br>
              <a:rPr lang="id-ID" dirty="0"/>
            </a:br>
            <a:r>
              <a:rPr lang="id-ID" dirty="0"/>
              <a:t>Bidang             : Umum</a:t>
            </a:r>
            <a:br>
              <a:rPr lang="id-ID" dirty="0"/>
            </a:br>
            <a:r>
              <a:rPr lang="id-ID" dirty="0"/>
              <a:t>Lembaga          : ACEN, ATMAE, dan ACPE</a:t>
            </a:r>
          </a:p>
          <a:p>
            <a:r>
              <a:rPr lang="id-ID" dirty="0"/>
              <a:t>USDE (</a:t>
            </a:r>
            <a:r>
              <a:rPr lang="id-ID" i="1" dirty="0"/>
              <a:t>United States Department of Education</a:t>
            </a:r>
            <a:r>
              <a:rPr lang="id-ID" dirty="0"/>
              <a:t>)</a:t>
            </a:r>
            <a:br>
              <a:rPr lang="id-ID" dirty="0"/>
            </a:br>
            <a:r>
              <a:rPr lang="id-ID" dirty="0"/>
              <a:t>Bidang             : Kesehatan</a:t>
            </a:r>
            <a:br>
              <a:rPr lang="id-ID" dirty="0"/>
            </a:br>
            <a:r>
              <a:rPr lang="id-ID" dirty="0"/>
              <a:t>Lembaga          : ACPE, ACAOM, dan AOTA</a:t>
            </a:r>
          </a:p>
          <a:p>
            <a:r>
              <a:rPr lang="id-ID" dirty="0"/>
              <a:t>WFME (</a:t>
            </a:r>
            <a:r>
              <a:rPr lang="id-ID" i="1" dirty="0"/>
              <a:t>World Federation of Medical Education</a:t>
            </a:r>
            <a:r>
              <a:rPr lang="id-ID" dirty="0"/>
              <a:t>)</a:t>
            </a:r>
            <a:br>
              <a:rPr lang="id-ID" dirty="0"/>
            </a:br>
            <a:r>
              <a:rPr lang="id-ID" dirty="0"/>
              <a:t>Bidang             : Kesehatan</a:t>
            </a:r>
            <a:br>
              <a:rPr lang="id-ID" dirty="0"/>
            </a:br>
            <a:r>
              <a:rPr lang="id-ID" dirty="0"/>
              <a:t>Lembaga          : LCME, AMC, LAM-PTKes</a:t>
            </a:r>
          </a:p>
          <a:p>
            <a:r>
              <a:rPr lang="id-ID" i="1" dirty="0" smtClean="0"/>
              <a:t>Washington </a:t>
            </a:r>
            <a:r>
              <a:rPr lang="id-ID" i="1" dirty="0"/>
              <a:t>Accord</a:t>
            </a:r>
            <a:r>
              <a:rPr lang="id-ID" dirty="0"/>
              <a:t/>
            </a:r>
            <a:br>
              <a:rPr lang="id-ID" dirty="0"/>
            </a:br>
            <a:r>
              <a:rPr lang="id-ID" dirty="0"/>
              <a:t>Bidang             : Teknik</a:t>
            </a:r>
            <a:br>
              <a:rPr lang="id-ID" dirty="0"/>
            </a:br>
            <a:r>
              <a:rPr lang="id-ID" dirty="0"/>
              <a:t>Lembaga          : ABET, JABEE, IABEE</a:t>
            </a:r>
          </a:p>
          <a:p>
            <a:pPr marL="0" indent="0">
              <a:buNone/>
            </a:pPr>
            <a:endParaRPr lang="id-ID" dirty="0"/>
          </a:p>
        </p:txBody>
      </p:sp>
      <p:sp>
        <p:nvSpPr>
          <p:cNvPr id="6" name="Content Placeholder 5"/>
          <p:cNvSpPr>
            <a:spLocks noGrp="1"/>
          </p:cNvSpPr>
          <p:nvPr>
            <p:ph sz="half" idx="2"/>
          </p:nvPr>
        </p:nvSpPr>
        <p:spPr/>
        <p:txBody>
          <a:bodyPr>
            <a:normAutofit fontScale="55000" lnSpcReduction="20000"/>
          </a:bodyPr>
          <a:lstStyle/>
          <a:p>
            <a:r>
              <a:rPr lang="id-ID" i="1" dirty="0"/>
              <a:t>Sydney Accord</a:t>
            </a:r>
            <a:r>
              <a:rPr lang="id-ID" dirty="0"/>
              <a:t/>
            </a:r>
            <a:br>
              <a:rPr lang="id-ID" dirty="0"/>
            </a:br>
            <a:r>
              <a:rPr lang="id-ID" dirty="0"/>
              <a:t>Bidang             : Teknolgi Teknik</a:t>
            </a:r>
            <a:br>
              <a:rPr lang="id-ID" dirty="0"/>
            </a:br>
            <a:r>
              <a:rPr lang="id-ID" dirty="0"/>
              <a:t>Lembaga          : ABET, dan ECUK</a:t>
            </a:r>
          </a:p>
          <a:p>
            <a:r>
              <a:rPr lang="id-ID" i="1" dirty="0"/>
              <a:t>Dublin Accord</a:t>
            </a:r>
            <a:r>
              <a:rPr lang="id-ID" dirty="0"/>
              <a:t/>
            </a:r>
            <a:br>
              <a:rPr lang="id-ID" dirty="0"/>
            </a:br>
            <a:r>
              <a:rPr lang="id-ID" dirty="0"/>
              <a:t>Bidang             : Praktisi teknik</a:t>
            </a:r>
            <a:br>
              <a:rPr lang="id-ID" dirty="0"/>
            </a:br>
            <a:r>
              <a:rPr lang="id-ID" dirty="0"/>
              <a:t>Lembaga          : ABET dan ECUK</a:t>
            </a:r>
          </a:p>
          <a:p>
            <a:r>
              <a:rPr lang="id-ID" i="1" dirty="0"/>
              <a:t>Seoul Accord</a:t>
            </a:r>
            <a:r>
              <a:rPr lang="id-ID" dirty="0"/>
              <a:t/>
            </a:r>
            <a:br>
              <a:rPr lang="id-ID" dirty="0"/>
            </a:br>
            <a:r>
              <a:rPr lang="id-ID" dirty="0"/>
              <a:t>Bidang             : Ilmu Komputer</a:t>
            </a:r>
            <a:br>
              <a:rPr lang="id-ID" dirty="0"/>
            </a:br>
            <a:r>
              <a:rPr lang="id-ID" dirty="0"/>
              <a:t>Lembaga          : ABEEK dan ABET</a:t>
            </a:r>
          </a:p>
          <a:p>
            <a:r>
              <a:rPr lang="id-ID" i="1" dirty="0"/>
              <a:t>Canberra Accord</a:t>
            </a:r>
            <a:r>
              <a:rPr lang="id-ID" dirty="0"/>
              <a:t/>
            </a:r>
            <a:br>
              <a:rPr lang="id-ID" dirty="0"/>
            </a:br>
            <a:r>
              <a:rPr lang="id-ID" dirty="0"/>
              <a:t>Bidang             : Arsitektur</a:t>
            </a:r>
            <a:br>
              <a:rPr lang="id-ID" dirty="0"/>
            </a:br>
            <a:r>
              <a:rPr lang="id-ID" dirty="0"/>
              <a:t>Lembaga          : KAAB dan NAAB</a:t>
            </a:r>
          </a:p>
          <a:p>
            <a:r>
              <a:rPr lang="id-ID" dirty="0"/>
              <a:t>APQR</a:t>
            </a:r>
            <a:r>
              <a:rPr lang="id-ID" i="1" dirty="0"/>
              <a:t> (Asia Pacific Quality Register</a:t>
            </a:r>
            <a:r>
              <a:rPr lang="id-ID" dirty="0"/>
              <a:t>)</a:t>
            </a:r>
            <a:br>
              <a:rPr lang="id-ID" dirty="0"/>
            </a:br>
            <a:r>
              <a:rPr lang="id-ID" dirty="0"/>
              <a:t>Bidang             : Umum</a:t>
            </a:r>
            <a:br>
              <a:rPr lang="id-ID" dirty="0"/>
            </a:br>
            <a:r>
              <a:rPr lang="id-ID" dirty="0"/>
              <a:t>Lembaga          : NCPA, FHEC, dan RR</a:t>
            </a:r>
          </a:p>
          <a:p>
            <a:pPr marL="0" indent="0">
              <a:buNone/>
            </a:pPr>
            <a:endParaRPr lang="id-ID" dirty="0"/>
          </a:p>
        </p:txBody>
      </p:sp>
    </p:spTree>
    <p:extLst>
      <p:ext uri="{BB962C8B-B14F-4D97-AF65-F5344CB8AC3E}">
        <p14:creationId xmlns:p14="http://schemas.microsoft.com/office/powerpoint/2010/main" val="3982087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Lembaga Akreditasi Internasional selain yang diakui Kemendikbud</a:t>
            </a:r>
          </a:p>
        </p:txBody>
      </p:sp>
      <p:sp>
        <p:nvSpPr>
          <p:cNvPr id="3" name="Content Placeholder 2"/>
          <p:cNvSpPr>
            <a:spLocks noGrp="1"/>
          </p:cNvSpPr>
          <p:nvPr>
            <p:ph sz="half" idx="1"/>
          </p:nvPr>
        </p:nvSpPr>
        <p:spPr/>
        <p:txBody>
          <a:bodyPr>
            <a:normAutofit fontScale="77500" lnSpcReduction="20000"/>
          </a:bodyPr>
          <a:lstStyle/>
          <a:p>
            <a:r>
              <a:rPr lang="en-US" dirty="0"/>
              <a:t>HKCAAVQ (Hong Kong Council for Accreditation of Academic &amp; Vocational Qualifications)</a:t>
            </a:r>
          </a:p>
          <a:p>
            <a:r>
              <a:rPr lang="en-US" dirty="0"/>
              <a:t>HEEACT ( Higher Education Evaluation and Accreditation Council of Taiwan)</a:t>
            </a:r>
          </a:p>
          <a:p>
            <a:r>
              <a:rPr lang="en-US" dirty="0"/>
              <a:t>TEQSA ( Tertiary </a:t>
            </a:r>
            <a:r>
              <a:rPr lang="id-ID" dirty="0" err="1" smtClean="0"/>
              <a:t>E</a:t>
            </a:r>
            <a:r>
              <a:rPr lang="en-US" dirty="0" err="1" smtClean="0"/>
              <a:t>ducation</a:t>
            </a:r>
            <a:r>
              <a:rPr lang="en-US" dirty="0" smtClean="0"/>
              <a:t> </a:t>
            </a:r>
            <a:r>
              <a:rPr lang="en-US" dirty="0"/>
              <a:t>Quality and Standards Agency)</a:t>
            </a:r>
          </a:p>
          <a:p>
            <a:r>
              <a:rPr lang="en-US" dirty="0"/>
              <a:t>AACSB ( The Association to Advance Collegiate Schools of Business)</a:t>
            </a:r>
          </a:p>
          <a:p>
            <a:r>
              <a:rPr lang="en-US" dirty="0"/>
              <a:t>AMBA ( The Association of MBAs)</a:t>
            </a:r>
          </a:p>
          <a:p>
            <a:r>
              <a:rPr lang="en-US" dirty="0"/>
              <a:t>EQUIS ( EFMD Quality Improvement System)</a:t>
            </a:r>
          </a:p>
          <a:p>
            <a:pPr marL="0" indent="0">
              <a:buNone/>
            </a:pPr>
            <a:endParaRPr lang="id-ID" dirty="0"/>
          </a:p>
        </p:txBody>
      </p:sp>
      <p:sp>
        <p:nvSpPr>
          <p:cNvPr id="4" name="Content Placeholder 3"/>
          <p:cNvSpPr>
            <a:spLocks noGrp="1"/>
          </p:cNvSpPr>
          <p:nvPr>
            <p:ph sz="half" idx="2"/>
          </p:nvPr>
        </p:nvSpPr>
        <p:spPr/>
        <p:txBody>
          <a:bodyPr>
            <a:normAutofit fontScale="77500" lnSpcReduction="20000"/>
          </a:bodyPr>
          <a:lstStyle/>
          <a:p>
            <a:r>
              <a:rPr lang="en-US" dirty="0"/>
              <a:t>IACBE ( International Accreditation Council for Business Education)</a:t>
            </a:r>
          </a:p>
          <a:p>
            <a:r>
              <a:rPr lang="en-US" dirty="0"/>
              <a:t>AAPBS (Association of Asia-Pacific Business Schools)</a:t>
            </a:r>
          </a:p>
          <a:p>
            <a:r>
              <a:rPr lang="en-US" dirty="0"/>
              <a:t>ACBSP (Accreditation Council for Business Schools and Programs)</a:t>
            </a:r>
          </a:p>
          <a:p>
            <a:r>
              <a:rPr lang="en-US" dirty="0"/>
              <a:t>RSC (Royal Society of Chemistry)</a:t>
            </a:r>
          </a:p>
          <a:p>
            <a:r>
              <a:rPr lang="en-US" dirty="0"/>
              <a:t>RCI (The Rehabilitation Council of India)</a:t>
            </a:r>
          </a:p>
          <a:p>
            <a:r>
              <a:rPr lang="en-US" dirty="0"/>
              <a:t>CAEP (Council for the Accreditation of Educator Preparation)</a:t>
            </a:r>
          </a:p>
          <a:p>
            <a:pPr marL="0" indent="0">
              <a:buNone/>
            </a:pPr>
            <a:endParaRPr lang="id-ID" dirty="0"/>
          </a:p>
        </p:txBody>
      </p:sp>
    </p:spTree>
    <p:extLst>
      <p:ext uri="{BB962C8B-B14F-4D97-AF65-F5344CB8AC3E}">
        <p14:creationId xmlns:p14="http://schemas.microsoft.com/office/powerpoint/2010/main" val="416339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id-ID" b="1" dirty="0" smtClean="0"/>
              <a:t>AUN-QA ( Asean University Network-Quality Assurance )</a:t>
            </a:r>
            <a:endParaRPr lang="id-ID" dirty="0"/>
          </a:p>
        </p:txBody>
      </p:sp>
      <p:sp>
        <p:nvSpPr>
          <p:cNvPr id="6" name="Content Placeholder 5"/>
          <p:cNvSpPr>
            <a:spLocks noGrp="1"/>
          </p:cNvSpPr>
          <p:nvPr>
            <p:ph idx="1"/>
          </p:nvPr>
        </p:nvSpPr>
        <p:spPr/>
        <p:txBody>
          <a:bodyPr>
            <a:normAutofit fontScale="70000" lnSpcReduction="20000"/>
          </a:bodyPr>
          <a:lstStyle/>
          <a:p>
            <a:pPr marL="0" indent="0">
              <a:buNone/>
            </a:pPr>
            <a:endParaRPr lang="id-ID" dirty="0"/>
          </a:p>
          <a:p>
            <a:r>
              <a:rPr lang="id-ID" dirty="0"/>
              <a:t>AUN-QA diinisiasi pada ahun 1998. Asean University Network (AUN) didirikan untuk menjamin kualitas pendidikan tinggi di negara-negara ASEAN dan bertanggung tanggung jawab untuk mempromosikan jaminan kualitas lembaga pendidikan tinggi, meningkatkan kualitas pendidikan tinggi, dan berkolaborasi dengan badan regional dan internasional untuk kepentingan komunitas ASEAN. AUN-QA merupakan sebuah </a:t>
            </a:r>
            <a:r>
              <a:rPr lang="id-ID" i="1" dirty="0"/>
              <a:t>assessment, </a:t>
            </a:r>
            <a:r>
              <a:rPr lang="id-ID" dirty="0"/>
              <a:t>dan bukan akreditasi. Akreditasi sendiri merupakan bagian dari QA. Penilaian dilakukan secara mandiri (</a:t>
            </a:r>
            <a:r>
              <a:rPr lang="id-ID" i="1" dirty="0"/>
              <a:t>self assessment</a:t>
            </a:r>
            <a:r>
              <a:rPr lang="id-ID" dirty="0"/>
              <a:t>) dengan melakukan penulisan SAR (</a:t>
            </a:r>
            <a:r>
              <a:rPr lang="id-ID" i="1" dirty="0"/>
              <a:t>Self-Assesment Report</a:t>
            </a:r>
            <a:r>
              <a:rPr lang="id-ID" dirty="0"/>
              <a:t>). Setelah itu barulah akan dilakukan proses visitasi oleh tim </a:t>
            </a:r>
            <a:r>
              <a:rPr lang="id-ID" i="1" dirty="0"/>
              <a:t>reviewer</a:t>
            </a:r>
            <a:r>
              <a:rPr lang="id-ID" dirty="0"/>
              <a:t> dari anggota AUN yang berasal dari negara ASEAN lainnya untuk memberikan masukan terhadap self assessment yang telah dilakukan.</a:t>
            </a:r>
          </a:p>
          <a:p>
            <a:pPr marL="0" indent="0">
              <a:buNone/>
            </a:pPr>
            <a:endParaRPr lang="id-ID" dirty="0"/>
          </a:p>
        </p:txBody>
      </p:sp>
    </p:spTree>
    <p:extLst>
      <p:ext uri="{BB962C8B-B14F-4D97-AF65-F5344CB8AC3E}">
        <p14:creationId xmlns:p14="http://schemas.microsoft.com/office/powerpoint/2010/main" val="244347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IABEE (</a:t>
            </a:r>
            <a:r>
              <a:rPr lang="id-ID" b="1" i="1" dirty="0" smtClean="0"/>
              <a:t>Indonesian Accreditation Board for Engineering Education)</a:t>
            </a:r>
            <a:endParaRPr lang="id-ID" dirty="0"/>
          </a:p>
        </p:txBody>
      </p:sp>
      <p:sp>
        <p:nvSpPr>
          <p:cNvPr id="3" name="Content Placeholder 2"/>
          <p:cNvSpPr>
            <a:spLocks noGrp="1"/>
          </p:cNvSpPr>
          <p:nvPr>
            <p:ph idx="1"/>
          </p:nvPr>
        </p:nvSpPr>
        <p:spPr/>
        <p:txBody>
          <a:bodyPr>
            <a:normAutofit fontScale="85000" lnSpcReduction="20000"/>
          </a:bodyPr>
          <a:lstStyle/>
          <a:p>
            <a:r>
              <a:rPr lang="id-ID" dirty="0" smtClean="0"/>
              <a:t>IABEE </a:t>
            </a:r>
            <a:r>
              <a:rPr lang="id-ID" dirty="0"/>
              <a:t>dibentuk dengan pembinaan oleh JABEE (Japan Accreditation Board for Engineering Education), yang telah berstatus sebagai penandatangan Washington Accord, yakni perjanjian multilateral yang mengatur kesetaraan berbagai lembaga akreditasi mandiri dari mancanegara untuk program-program studi bidang keteknikan. </a:t>
            </a:r>
            <a:endParaRPr lang="id-ID" dirty="0" smtClean="0"/>
          </a:p>
          <a:p>
            <a:r>
              <a:rPr lang="id-ID" dirty="0" smtClean="0"/>
              <a:t>IABEE </a:t>
            </a:r>
            <a:r>
              <a:rPr lang="id-ID" dirty="0"/>
              <a:t>diakui di Indonesia oleh Kementerian Riset, Teknologi dan Pendidikan Tinggi (Kemenristekdikti) sebagai badan yang bertanggungjawab terhadap akreditasi program-program studi yang memberikan gelar sarjana akademik di bidang </a:t>
            </a:r>
            <a:r>
              <a:rPr lang="id-ID" dirty="0" smtClean="0"/>
              <a:t>teknik dan </a:t>
            </a:r>
            <a:r>
              <a:rPr lang="id-ID" i="1" dirty="0" smtClean="0"/>
              <a:t>computing</a:t>
            </a:r>
            <a:r>
              <a:rPr lang="id-ID" dirty="0"/>
              <a:t>.</a:t>
            </a:r>
          </a:p>
          <a:p>
            <a:pPr marL="0" indent="0">
              <a:buNone/>
            </a:pPr>
            <a:endParaRPr lang="id-ID" dirty="0"/>
          </a:p>
        </p:txBody>
      </p:sp>
    </p:spTree>
    <p:extLst>
      <p:ext uri="{BB962C8B-B14F-4D97-AF65-F5344CB8AC3E}">
        <p14:creationId xmlns:p14="http://schemas.microsoft.com/office/powerpoint/2010/main" val="304709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ASIIN (Accreditation in Engineering Computer Sciencies Natural Sciences Mathematics)</a:t>
            </a:r>
            <a:endParaRPr lang="id-ID" sz="3200" dirty="0"/>
          </a:p>
        </p:txBody>
      </p:sp>
      <p:sp>
        <p:nvSpPr>
          <p:cNvPr id="3" name="Content Placeholder 2"/>
          <p:cNvSpPr>
            <a:spLocks noGrp="1"/>
          </p:cNvSpPr>
          <p:nvPr>
            <p:ph idx="1"/>
          </p:nvPr>
        </p:nvSpPr>
        <p:spPr/>
        <p:txBody>
          <a:bodyPr>
            <a:normAutofit fontScale="70000" lnSpcReduction="20000"/>
          </a:bodyPr>
          <a:lstStyle/>
          <a:p>
            <a:r>
              <a:rPr lang="de-DE" b="1" dirty="0"/>
              <a:t>ASIIN (Akkreditierungsagentur für Studiengänge der </a:t>
            </a:r>
            <a:r>
              <a:rPr lang="de-DE" b="1" dirty="0" smtClean="0"/>
              <a:t>Ingenieurwissenschaften</a:t>
            </a:r>
            <a:r>
              <a:rPr lang="de-DE" b="1" dirty="0"/>
              <a:t>, der Informatik, der </a:t>
            </a:r>
            <a:r>
              <a:rPr lang="de-DE" b="1" dirty="0" smtClean="0"/>
              <a:t>Naturwissenschaften </a:t>
            </a:r>
            <a:r>
              <a:rPr lang="de-DE" b="1" dirty="0"/>
              <a:t>und der Mathematik)</a:t>
            </a:r>
            <a:endParaRPr lang="id-ID" dirty="0" smtClean="0"/>
          </a:p>
          <a:p>
            <a:r>
              <a:rPr lang="id-ID" dirty="0" smtClean="0"/>
              <a:t>Badan </a:t>
            </a:r>
            <a:r>
              <a:rPr lang="id-ID" dirty="0"/>
              <a:t>Akreditasi Program Studi Teknik, Informatika, Ilmu Pengetahuan Alam dan Matematika (ASIIN) adalah asosiasi nirlaba yang didirikan pada Juli 1999. Dalam ASIIN, universitas dan komunitas bisnis bekerja sama dengan pijakan yang sama untuk mengembangkan standar kualitas yang diakui secara internasional; kriteria khusus subjek kami terus dikembangkan dan dikoordinasikan secara internasional dalam kemitraan strategis dengan asosiasi fakultas universitas. ASIIN memberikan kontribusi yang menentukan untuk memastikan standar pendidikan yang tinggi dan transparansi pasar, sambil memfasilitasi mobilitas akademis dan profesional baik secara nasional maupun internasional.</a:t>
            </a:r>
          </a:p>
          <a:p>
            <a:pPr marL="0" indent="0">
              <a:buNone/>
            </a:pPr>
            <a:endParaRPr lang="id-ID" dirty="0"/>
          </a:p>
        </p:txBody>
      </p:sp>
    </p:spTree>
    <p:extLst>
      <p:ext uri="{BB962C8B-B14F-4D97-AF65-F5344CB8AC3E}">
        <p14:creationId xmlns:p14="http://schemas.microsoft.com/office/powerpoint/2010/main" val="414292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ABEST21</a:t>
            </a:r>
            <a:endParaRPr lang="id-ID" dirty="0"/>
          </a:p>
        </p:txBody>
      </p:sp>
      <p:sp>
        <p:nvSpPr>
          <p:cNvPr id="3" name="Content Placeholder 2"/>
          <p:cNvSpPr>
            <a:spLocks noGrp="1"/>
          </p:cNvSpPr>
          <p:nvPr>
            <p:ph idx="1"/>
          </p:nvPr>
        </p:nvSpPr>
        <p:spPr/>
        <p:txBody>
          <a:bodyPr>
            <a:normAutofit fontScale="62500" lnSpcReduction="20000"/>
          </a:bodyPr>
          <a:lstStyle/>
          <a:p>
            <a:r>
              <a:rPr lang="id-ID" dirty="0" smtClean="0"/>
              <a:t>Abest21 </a:t>
            </a:r>
            <a:r>
              <a:rPr lang="id-ID" dirty="0"/>
              <a:t>adalah singkatan dari The Alliance on Business Education and Scholarship for Tomorrow, a 21st century organization. Yaitu sebuah badan akreditasi internasional untuk program studi bisnis atau di kawasan Asia-Pasifik.  proses untuk terakreditasi oleh Abest21 memiliki beberapa tahapan yaitu dimulai dari menjadi membership, penilaian eligibility untuk di akreditasi, penyusunan dokumen Quality Improvement Program (QIP), presentasi QIP di hadapan Board Members dan PRT (Peer Review Team).</a:t>
            </a:r>
          </a:p>
          <a:p>
            <a:r>
              <a:rPr lang="id-ID" dirty="0"/>
              <a:t>Setelah dinyatakan sukses dalam penyusunan QIP maka tahap berikutnya adalah penyusunan dokumen self evaluation report (SER). Setelah dokumen self evaluation report dinyatakan succesfull maka akan dilakukan visitasi atau ‘on site interview’ oleh tim Abest21 dan hasil review akreditasi akan di umumkan kepada Menristekdikti, Fakultas, Stakeholders dan komunitas School of Busienss di seluruh dunia.</a:t>
            </a:r>
          </a:p>
          <a:p>
            <a:r>
              <a:rPr lang="id-ID" dirty="0"/>
              <a:t>Keuntungan menjadi anggota Abest21 adalah untuk meperoleh pengetahuan tentang best practices pengelolaan standar mutu FEB secara internasional untuk menghasilkan lulusan yang professional dan diakui secara interasional.</a:t>
            </a:r>
          </a:p>
          <a:p>
            <a:pPr marL="0" indent="0">
              <a:buNone/>
            </a:pPr>
            <a:endParaRPr lang="id-ID" dirty="0"/>
          </a:p>
        </p:txBody>
      </p:sp>
    </p:spTree>
    <p:extLst>
      <p:ext uri="{BB962C8B-B14F-4D97-AF65-F5344CB8AC3E}">
        <p14:creationId xmlns:p14="http://schemas.microsoft.com/office/powerpoint/2010/main" val="85752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845</Words>
  <Application>Microsoft Office PowerPoint</Application>
  <PresentationFormat>On-screen Show (4:3)</PresentationFormat>
  <Paragraphs>100</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FGD Akreditasi Internasional</vt:lpstr>
      <vt:lpstr>Akreditasi Internasional http://www.lpm.uinjambi.ac.id/home/artikel/2/74 </vt:lpstr>
      <vt:lpstr>Manfaat Akreditasi Internasional</vt:lpstr>
      <vt:lpstr>Lembaga Akreditasi Internasional yang diakui dalam persetujuan internasional</vt:lpstr>
      <vt:lpstr>Lembaga Akreditasi Internasional selain yang diakui Kemendikbud</vt:lpstr>
      <vt:lpstr>AUN-QA ( Asean University Network-Quality Assurance )</vt:lpstr>
      <vt:lpstr>IABEE (Indonesian Accreditation Board for Engineering Education)</vt:lpstr>
      <vt:lpstr>ASIIN (Accreditation in Engineering Computer Sciencies Natural Sciences Mathematics)</vt:lpstr>
      <vt:lpstr>ABEST21</vt:lpstr>
      <vt:lpstr>ASIC (Accreditation Service for International Schools, Colleges, and Universities)</vt:lpstr>
      <vt:lpstr>FIBAA (Foundation for International Business Administration Accreditation)</vt:lpstr>
      <vt:lpstr>KAAB (Korea Architectural Accrediting Board)</vt:lpstr>
      <vt:lpstr>RSC (The Royal Society of Chemistry)</vt:lpstr>
      <vt:lpstr>Link https://www.eqar.eu/</vt:lpstr>
      <vt:lpstr>https://evaluation.iabee.or.id/#/accreditation/summary/search</vt:lpstr>
      <vt:lpstr>PowerPoint Presentation</vt:lpstr>
      <vt:lpstr>PowerPoint Presentation</vt:lpstr>
      <vt:lpstr>Potensi dan kekuatan UIN RAFA  7 Unggul</vt:lpstr>
      <vt:lpstr>PowerPoint Presentation</vt:lpstr>
      <vt:lpstr>15 Prodi terakreditasi A</vt:lpstr>
      <vt:lpstr>PLUS 3 BAIK SEKALI</vt:lpstr>
      <vt:lpstr>Masih ada 20 prodi terakreditasi b yang juga potensial</vt:lpstr>
      <vt:lpstr>PowerPoint Presentation</vt:lpstr>
      <vt:lpstr>PowerPoint Presentation</vt:lpstr>
      <vt:lpstr>PowerPoint Presentation</vt:lpstr>
      <vt:lpstr>PowerPoint Presentation</vt:lpstr>
      <vt:lpstr>Langkah-langkah persiapan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13</cp:revision>
  <dcterms:created xsi:type="dcterms:W3CDTF">2023-05-07T01:03:41Z</dcterms:created>
  <dcterms:modified xsi:type="dcterms:W3CDTF">2023-05-09T09:03:44Z</dcterms:modified>
</cp:coreProperties>
</file>