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39"/>
  </p:notesMasterIdLst>
  <p:sldIdLst>
    <p:sldId id="256" r:id="rId2"/>
    <p:sldId id="589" r:id="rId3"/>
    <p:sldId id="421" r:id="rId4"/>
    <p:sldId id="422" r:id="rId5"/>
    <p:sldId id="590" r:id="rId6"/>
    <p:sldId id="599" r:id="rId7"/>
    <p:sldId id="597" r:id="rId8"/>
    <p:sldId id="600" r:id="rId9"/>
    <p:sldId id="601" r:id="rId10"/>
    <p:sldId id="634" r:id="rId11"/>
    <p:sldId id="603" r:id="rId12"/>
    <p:sldId id="591" r:id="rId13"/>
    <p:sldId id="604" r:id="rId14"/>
    <p:sldId id="607" r:id="rId15"/>
    <p:sldId id="608" r:id="rId16"/>
    <p:sldId id="609" r:id="rId17"/>
    <p:sldId id="610" r:id="rId18"/>
    <p:sldId id="611" r:id="rId19"/>
    <p:sldId id="613" r:id="rId20"/>
    <p:sldId id="614" r:id="rId21"/>
    <p:sldId id="615" r:id="rId22"/>
    <p:sldId id="616" r:id="rId23"/>
    <p:sldId id="617" r:id="rId24"/>
    <p:sldId id="618" r:id="rId25"/>
    <p:sldId id="619" r:id="rId26"/>
    <p:sldId id="620" r:id="rId27"/>
    <p:sldId id="621" r:id="rId28"/>
    <p:sldId id="622" r:id="rId29"/>
    <p:sldId id="623" r:id="rId30"/>
    <p:sldId id="628" r:id="rId31"/>
    <p:sldId id="629" r:id="rId32"/>
    <p:sldId id="630" r:id="rId33"/>
    <p:sldId id="631" r:id="rId34"/>
    <p:sldId id="632" r:id="rId35"/>
    <p:sldId id="633" r:id="rId36"/>
    <p:sldId id="594" r:id="rId37"/>
    <p:sldId id="635" r:id="rId38"/>
  </p:sldIdLst>
  <p:sldSz cx="9144000" cy="5143500" type="screen16x9"/>
  <p:notesSz cx="6858000" cy="9144000"/>
  <p:embeddedFontLst>
    <p:embeddedFont>
      <p:font typeface="Arial Black" panose="020B0604020202020204" pitchFamily="34" charset="0"/>
      <p:bold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entury Gothic" panose="020B0502020202020204" pitchFamily="34" charset="0"/>
      <p:regular r:id="rId45"/>
      <p:bold r:id="rId46"/>
      <p:italic r:id="rId47"/>
      <p:boldItalic r:id="rId48"/>
    </p:embeddedFont>
    <p:embeddedFont>
      <p:font typeface="Josefin Sans" pitchFamily="2" charset="77"/>
      <p:regular r:id="rId49"/>
      <p:bold r:id="rId50"/>
      <p:italic r:id="rId51"/>
      <p:boldItalic r:id="rId52"/>
    </p:embeddedFont>
    <p:embeddedFont>
      <p:font typeface="Lato" panose="020F0502020204030203" pitchFamily="34" charset="0"/>
      <p:regular r:id="rId53"/>
      <p:bold r:id="rId54"/>
      <p:italic r:id="rId55"/>
      <p:boldItalic r:id="rId56"/>
    </p:embeddedFont>
    <p:embeddedFont>
      <p:font typeface="Open Sans" panose="020B0606030504020204" pitchFamily="34" charset="0"/>
      <p:regular r:id="rId57"/>
      <p:bold r:id="rId58"/>
      <p:italic r:id="rId59"/>
      <p:boldItalic r:id="rId60"/>
    </p:embeddedFont>
    <p:embeddedFont>
      <p:font typeface="Roboto Condensed Light" panose="020F0302020204030204" pitchFamily="34" charset="0"/>
      <p:regular r:id="rId61"/>
      <p:italic r:id="rId62"/>
    </p:embeddedFont>
    <p:embeddedFont>
      <p:font typeface="Segoe UI Historic" panose="020B0502040204020203" pitchFamily="34" charset="0"/>
      <p:regular r:id="rId63"/>
    </p:embeddedFont>
    <p:embeddedFont>
      <p:font typeface="Staatliches" pitchFamily="2" charset="0"/>
      <p:regular r:id="rId6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40"/>
    <a:srgbClr val="0C07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415D47-705E-45D1-AE59-72437842BC1E}">
  <a:tblStyle styleId="{2C415D47-705E-45D1-AE59-72437842BC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1" autoAdjust="0"/>
    <p:restoredTop sz="81361" autoAdjust="0"/>
  </p:normalViewPr>
  <p:slideViewPr>
    <p:cSldViewPr snapToGrid="0">
      <p:cViewPr varScale="1">
        <p:scale>
          <a:sx n="131" d="100"/>
          <a:sy n="131" d="100"/>
        </p:scale>
        <p:origin x="11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2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183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666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329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619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508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26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24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4543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6354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782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ab8d1ca927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ab8d1ca927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7471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0817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2190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8168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6265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841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1668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3196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8650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4781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950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8052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101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684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414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070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861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26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478950" y="1922950"/>
            <a:ext cx="4860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1"/>
          </p:nvPr>
        </p:nvSpPr>
        <p:spPr>
          <a:xfrm>
            <a:off x="479050" y="2757125"/>
            <a:ext cx="4860000" cy="49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"/>
          <p:cNvSpPr/>
          <p:nvPr/>
        </p:nvSpPr>
        <p:spPr>
          <a:xfrm rot="-10667561">
            <a:off x="305871" y="4396335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 rot="10800000">
            <a:off x="402459" y="4303597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/>
          <p:cNvSpPr/>
          <p:nvPr/>
        </p:nvSpPr>
        <p:spPr>
          <a:xfrm>
            <a:off x="-272112" y="4159112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7"/>
          <p:cNvSpPr/>
          <p:nvPr/>
        </p:nvSpPr>
        <p:spPr>
          <a:xfrm>
            <a:off x="5246676" y="4820774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"/>
          <p:cNvSpPr/>
          <p:nvPr/>
        </p:nvSpPr>
        <p:spPr>
          <a:xfrm>
            <a:off x="402451" y="3952199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"/>
          <p:cNvSpPr/>
          <p:nvPr/>
        </p:nvSpPr>
        <p:spPr>
          <a:xfrm>
            <a:off x="1153051" y="4390624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2859751" y="473747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7"/>
          <p:cNvSpPr/>
          <p:nvPr/>
        </p:nvSpPr>
        <p:spPr>
          <a:xfrm rot="-132439" flipH="1">
            <a:off x="305871" y="-39916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"/>
          <p:cNvSpPr/>
          <p:nvPr/>
        </p:nvSpPr>
        <p:spPr>
          <a:xfrm flipH="1">
            <a:off x="402459" y="-132676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 rot="10800000" flipH="1">
            <a:off x="-272112" y="-10878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 rot="10800000" flipH="1">
            <a:off x="402451" y="1086487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 rot="10800000" flipH="1">
            <a:off x="1153051" y="648062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 rot="10800000" flipH="1">
            <a:off x="2859751" y="301212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 rot="10800000" flipH="1">
            <a:off x="5246676" y="153112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2129125" y="363275"/>
            <a:ext cx="48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/>
          <p:nvPr/>
        </p:nvSpPr>
        <p:spPr>
          <a:xfrm flipH="1">
            <a:off x="-141518" y="-118290"/>
            <a:ext cx="3204343" cy="1651139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6"/>
          <p:cNvSpPr/>
          <p:nvPr/>
        </p:nvSpPr>
        <p:spPr>
          <a:xfrm rot="10800000" flipH="1">
            <a:off x="-241297" y="-7266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6"/>
          <p:cNvSpPr/>
          <p:nvPr/>
        </p:nvSpPr>
        <p:spPr>
          <a:xfrm rot="-10484947">
            <a:off x="-697915" y="-411807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6"/>
          <p:cNvSpPr/>
          <p:nvPr/>
        </p:nvSpPr>
        <p:spPr>
          <a:xfrm rot="10800000" flipH="1">
            <a:off x="1759263" y="458246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6"/>
          <p:cNvSpPr/>
          <p:nvPr/>
        </p:nvSpPr>
        <p:spPr>
          <a:xfrm rot="10800000" flipH="1">
            <a:off x="869351" y="69715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6"/>
          <p:cNvSpPr/>
          <p:nvPr/>
        </p:nvSpPr>
        <p:spPr>
          <a:xfrm rot="10800000" flipH="1">
            <a:off x="91151" y="126233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78600" y="1484550"/>
            <a:ext cx="7787100" cy="2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575" y="3466725"/>
            <a:ext cx="40488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-1867025" y="1013175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-229260" y="3396805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15040" flipH="1">
            <a:off x="-236345" y="4475012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282713" y="476911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27300" y="4210275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5488" y="290826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257175" y="4901838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559288" y="3910538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400000">
            <a:off x="6110254" y="2527892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5744675" y="-169359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484934" flipH="1">
            <a:off x="7292455" y="-34849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5634813" y="20792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7750600" y="102480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8980488" y="193977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4725450" y="139996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28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914400" y="804025"/>
            <a:ext cx="3651600" cy="17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914400" y="2571750"/>
            <a:ext cx="3651600" cy="12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888381" y="3681550"/>
            <a:ext cx="34395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4366399" y="335155"/>
            <a:ext cx="3758237" cy="4824215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4323086" y="4314893"/>
            <a:ext cx="2068144" cy="844477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3363131" y="-81230"/>
            <a:ext cx="2800232" cy="1123659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7314957" y="222473"/>
            <a:ext cx="1969585" cy="4936898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2493374" y="-81232"/>
            <a:ext cx="3958471" cy="1281175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3363131" y="-81227"/>
            <a:ext cx="2800232" cy="738468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6530534" y="703175"/>
            <a:ext cx="1115229" cy="1401387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9400" y="2457450"/>
            <a:ext cx="5587997" cy="314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5374" y="-152400"/>
            <a:ext cx="4467226" cy="251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18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36327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77" r:id="rId3"/>
    <p:sldLayoutId id="214748367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6341613" y="4343781"/>
            <a:ext cx="732955" cy="565822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175068" y="1782725"/>
            <a:ext cx="5285931" cy="111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1200" dirty="0">
                <a:solidFill>
                  <a:srgbClr val="FFAB40"/>
                </a:solidFill>
              </a:rPr>
              <a:t>PELATIHAN DAN SERTIFIKASI AUDITOR AUDIT MUTU INTERNAL</a:t>
            </a:r>
          </a:p>
          <a:p>
            <a:r>
              <a:rPr lang="en-ID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M01. KONSEP DASAR SPMI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778422" y="2827300"/>
            <a:ext cx="4104863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827" y="1009190"/>
            <a:ext cx="728175" cy="7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2BCDD9-D6AD-E44C-3558-67E0C3D30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82" y="1381478"/>
            <a:ext cx="3357618" cy="281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Google Shape;492;p33">
            <a:extLst>
              <a:ext uri="{FF2B5EF4-FFF2-40B4-BE49-F238E27FC236}">
                <a16:creationId xmlns:a16="http://schemas.microsoft.com/office/drawing/2014/main" id="{E983DF24-2953-EFAB-D4B6-0A99541377C1}"/>
              </a:ext>
            </a:extLst>
          </p:cNvPr>
          <p:cNvSpPr txBox="1">
            <a:spLocks/>
          </p:cNvSpPr>
          <p:nvPr/>
        </p:nvSpPr>
        <p:spPr>
          <a:xfrm>
            <a:off x="444293" y="2901225"/>
            <a:ext cx="5099458" cy="7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ID" sz="1200" dirty="0"/>
              <a:t>DIREKTORAT PENJAMINAN MUTU</a:t>
            </a:r>
          </a:p>
          <a:p>
            <a:pPr marL="0" indent="0">
              <a:lnSpc>
                <a:spcPct val="150000"/>
              </a:lnSpc>
            </a:pPr>
            <a:r>
              <a:rPr lang="en-ID" sz="1200" dirty="0"/>
              <a:t>Universitas Negeri Yogyakarta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423240-6320-86C9-C06A-74D3FAD56B9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0" y="277271"/>
            <a:ext cx="1517489" cy="6776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A4D675-BB3C-DB32-AC68-99A4CDAAAE6A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0D00AE-334D-0DD7-03D7-0B33DB56B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222" y="135467"/>
            <a:ext cx="8229600" cy="1143000"/>
          </a:xfrm>
        </p:spPr>
        <p:txBody>
          <a:bodyPr>
            <a:normAutofit/>
          </a:bodyPr>
          <a:lstStyle/>
          <a:p>
            <a:r>
              <a:rPr lang="en-US" sz="2000" dirty="0"/>
              <a:t>TUGAS DAN WEWENANG</a:t>
            </a:r>
            <a:br>
              <a:rPr lang="id-ID" sz="2000" dirty="0"/>
            </a:br>
            <a:r>
              <a:rPr lang="id-ID" sz="2000" dirty="0"/>
              <a:t>(Permen</a:t>
            </a:r>
            <a:r>
              <a:rPr lang="en-US" sz="2000" dirty="0" err="1"/>
              <a:t>ristekdikti</a:t>
            </a:r>
            <a:r>
              <a:rPr lang="en-US" sz="2000" dirty="0"/>
              <a:t> No 62 </a:t>
            </a:r>
            <a:r>
              <a:rPr lang="en-US" sz="2000" dirty="0" err="1"/>
              <a:t>Th</a:t>
            </a:r>
            <a:r>
              <a:rPr lang="en-US" sz="2000" dirty="0"/>
              <a:t> 2016</a:t>
            </a:r>
            <a:r>
              <a:rPr lang="id-ID" sz="2000" dirty="0"/>
              <a:t>)</a:t>
            </a:r>
            <a:endParaRPr lang="en-US" sz="20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8FA6394-BFCA-4666-E3C9-51B66AC9C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982" y="1371599"/>
            <a:ext cx="8622773" cy="294324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641E77-703B-4E81-EC1E-81C275A1A7B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55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Penjaminan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Mutu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PT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954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Makna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Dasar Hukum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Sistim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PT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Sisitim</a:t>
              </a:r>
              <a:r>
                <a:rPr lang="en-US" dirty="0"/>
                <a:t> </a:t>
              </a:r>
              <a:r>
                <a:rPr lang="en-US" dirty="0" err="1"/>
                <a:t>Penjaminna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Internal (SPM</a:t>
              </a:r>
              <a:r>
                <a:rPr lang="en-US" sz="1200" dirty="0"/>
                <a:t>)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/>
                <a:t>Aras </a:t>
              </a:r>
              <a:r>
                <a:rPr lang="en-US" dirty="0" err="1"/>
                <a:t>Implementasi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Siklus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226F67-C77E-715D-07C0-D1770BA509E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22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1C499F-3C90-7AFC-64B7-442581E04E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7" t="6584" r="2675" b="7818"/>
          <a:stretch/>
        </p:blipFill>
        <p:spPr>
          <a:xfrm>
            <a:off x="1124732" y="370416"/>
            <a:ext cx="7913511" cy="44026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530049-5A13-F4A8-428C-7FFA9F669F36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D0199-0F7A-FFCE-E229-6231E3BC520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5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Sistim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Penjaminan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Mutu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Internal (SPMI)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04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954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Makna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Dasar Hukum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Sistim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PT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Sisitim</a:t>
              </a:r>
              <a:r>
                <a:rPr lang="en-US" dirty="0"/>
                <a:t> </a:t>
              </a:r>
              <a:r>
                <a:rPr lang="en-US" dirty="0" err="1"/>
                <a:t>Penjaminna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Internal (SPM</a:t>
              </a:r>
              <a:r>
                <a:rPr lang="en-US" sz="1200" dirty="0"/>
                <a:t>)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/>
                <a:t>Aras </a:t>
              </a:r>
              <a:r>
                <a:rPr lang="en-US" dirty="0" err="1"/>
                <a:t>Implementasi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Siklus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E50D92-3875-1DF9-2CB0-AC4CEFFDD1D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48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9DEECBC-AC22-E60B-286D-33E424E649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565" t="23484" r="5419" b="13745"/>
          <a:stretch/>
        </p:blipFill>
        <p:spPr>
          <a:xfrm>
            <a:off x="857956" y="457200"/>
            <a:ext cx="7653866" cy="41695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FD60FC-EFE0-E74B-A4E4-53493546AF4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29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4DB11D-6357-9684-953E-F6FAC31E4C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113" t="23265" r="5556" b="15282"/>
          <a:stretch/>
        </p:blipFill>
        <p:spPr>
          <a:xfrm>
            <a:off x="880533" y="457200"/>
            <a:ext cx="7977211" cy="42954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167BAD-2609-3967-20A0-6FE0D97DFE8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251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Aras 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Implementasi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05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954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Makna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Dasar Hukum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Sistim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PT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Sisitim</a:t>
              </a:r>
              <a:r>
                <a:rPr lang="en-US" dirty="0"/>
                <a:t> </a:t>
              </a:r>
              <a:r>
                <a:rPr lang="en-US" dirty="0" err="1"/>
                <a:t>Penjaminna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Internal (SPM</a:t>
              </a:r>
              <a:r>
                <a:rPr lang="en-US" sz="1200" dirty="0"/>
                <a:t>)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/>
                <a:t>Aras </a:t>
              </a:r>
              <a:r>
                <a:rPr lang="en-US" dirty="0" err="1"/>
                <a:t>Implementasi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Siklus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8C12CA-BEB6-6A2F-0077-6AAA75CB6AF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8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939FBC-9E89-CB86-4493-D6778FF5FB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839" t="22607" r="5557" b="13526"/>
          <a:stretch/>
        </p:blipFill>
        <p:spPr>
          <a:xfrm>
            <a:off x="801511" y="457199"/>
            <a:ext cx="7893756" cy="44005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29AA15-446C-F03A-3C70-98EFB9E1B2B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527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D01477-D6E8-6FE8-70F0-D1793CDB9C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840" t="23703" r="5693" b="13087"/>
          <a:stretch/>
        </p:blipFill>
        <p:spPr>
          <a:xfrm>
            <a:off x="753691" y="342899"/>
            <a:ext cx="7848442" cy="43384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B81570-E3A7-6416-4DCD-986128015B9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8937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A480D6-3653-465C-E060-9BB709AED9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712" t="25898" r="15295" b="25597"/>
          <a:stretch/>
        </p:blipFill>
        <p:spPr>
          <a:xfrm>
            <a:off x="801510" y="285845"/>
            <a:ext cx="6795913" cy="45789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24E930-A9D0-6DF8-ADCA-F120457670D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062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9E05AE-2C93-4C8A-B139-532C5777C429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141101-6F2B-9EEC-9B37-70D2F1303A5B}"/>
              </a:ext>
            </a:extLst>
          </p:cNvPr>
          <p:cNvSpPr txBox="1"/>
          <p:nvPr/>
        </p:nvSpPr>
        <p:spPr>
          <a:xfrm>
            <a:off x="1125626" y="1368172"/>
            <a:ext cx="7608911" cy="295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Makna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Dasar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Hukun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Sistim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Penjaminan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PT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Sistim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Penjaminan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Internal (SPMI)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Aras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Implementasi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SPMI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Siklus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Penjaminan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endParaRPr lang="en-ID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ADF7C5-F876-AA16-E26B-57A05E30595F}"/>
              </a:ext>
            </a:extLst>
          </p:cNvPr>
          <p:cNvSpPr txBox="1"/>
          <p:nvPr/>
        </p:nvSpPr>
        <p:spPr>
          <a:xfrm>
            <a:off x="1125626" y="844952"/>
            <a:ext cx="1425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Outline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D40AA-DF05-ECE0-FF2F-6996E3611451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887E463-06A8-BE2D-6D35-99B85916C11E}"/>
              </a:ext>
            </a:extLst>
          </p:cNvPr>
          <p:cNvGrpSpPr/>
          <p:nvPr/>
        </p:nvGrpSpPr>
        <p:grpSpPr>
          <a:xfrm>
            <a:off x="5473624" y="1129617"/>
            <a:ext cx="3221643" cy="3347262"/>
            <a:chOff x="4572000" y="2048962"/>
            <a:chExt cx="3465298" cy="3478989"/>
          </a:xfrm>
        </p:grpSpPr>
        <p:pic>
          <p:nvPicPr>
            <p:cNvPr id="21" name="Picture 2" descr="Tentang SPMI – Badan Penjaminan Mutu (BPM)">
              <a:extLst>
                <a:ext uri="{FF2B5EF4-FFF2-40B4-BE49-F238E27FC236}">
                  <a16:creationId xmlns:a16="http://schemas.microsoft.com/office/drawing/2014/main" id="{6B272491-E539-443C-7FA9-6711BDCD53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048962"/>
              <a:ext cx="3465298" cy="3478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25E3009-59AE-B359-6F80-E80E76EEAEA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347" y="3304792"/>
              <a:ext cx="926603" cy="65361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266A19D-F98F-ACD9-F3BE-30703139B19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Dokumen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SPMI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06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954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Makna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Dasar Hukum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Sistim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PT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Sisitim</a:t>
              </a:r>
              <a:r>
                <a:rPr lang="en-US" dirty="0"/>
                <a:t> </a:t>
              </a:r>
              <a:r>
                <a:rPr lang="en-US" dirty="0" err="1"/>
                <a:t>Penjaminna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Internal (SPM</a:t>
              </a:r>
              <a:r>
                <a:rPr lang="en-US" sz="1200" dirty="0"/>
                <a:t>)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/>
                <a:t>Aras </a:t>
              </a:r>
              <a:r>
                <a:rPr lang="en-US" dirty="0" err="1"/>
                <a:t>Implementasi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Siklus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BFBEC-A82B-16B7-F1F7-3C2E2907894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95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A418B1-A2F7-E81C-14CA-E65B2605D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222" y="135467"/>
            <a:ext cx="8229600" cy="1143000"/>
          </a:xfrm>
        </p:spPr>
        <p:txBody>
          <a:bodyPr>
            <a:normAutofit/>
          </a:bodyPr>
          <a:lstStyle/>
          <a:p>
            <a:r>
              <a:rPr lang="en-US" sz="2000" dirty="0"/>
              <a:t>TUGAS DAN WEWENANG</a:t>
            </a:r>
            <a:br>
              <a:rPr lang="id-ID" sz="2000" dirty="0"/>
            </a:br>
            <a:r>
              <a:rPr lang="id-ID" sz="2000" dirty="0"/>
              <a:t>(Permen</a:t>
            </a:r>
            <a:r>
              <a:rPr lang="en-US" sz="2000" dirty="0" err="1"/>
              <a:t>ristekdikti</a:t>
            </a:r>
            <a:r>
              <a:rPr lang="en-US" sz="2000" dirty="0"/>
              <a:t> No 62 </a:t>
            </a:r>
            <a:r>
              <a:rPr lang="en-US" sz="2000" dirty="0" err="1"/>
              <a:t>Th</a:t>
            </a:r>
            <a:r>
              <a:rPr lang="en-US" sz="2000" dirty="0"/>
              <a:t> 2016</a:t>
            </a:r>
            <a:r>
              <a:rPr lang="id-ID" sz="2000" dirty="0"/>
              <a:t>)</a:t>
            </a:r>
            <a:endParaRPr lang="en-US" sz="20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105A3B5-246B-4874-2657-FD1E7920C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982" y="1371599"/>
            <a:ext cx="8622773" cy="294324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91502F-9741-AA37-A3A2-00663C88616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39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E6FF7C-FF14-781E-CC94-FCC62394A92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088" t="24801" r="14883" b="30425"/>
          <a:stretch/>
        </p:blipFill>
        <p:spPr>
          <a:xfrm>
            <a:off x="733777" y="457199"/>
            <a:ext cx="7642579" cy="41910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7C373C-19A5-9713-1479-AD17C710F1E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7721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1873BF-89F9-2598-38AC-69F83969C2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48" t="23484" r="10631" b="30425"/>
          <a:stretch/>
        </p:blipFill>
        <p:spPr>
          <a:xfrm>
            <a:off x="666044" y="342898"/>
            <a:ext cx="8029223" cy="42579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822735-06E1-4ABC-86BE-717579EF70C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6452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865074-95EF-98E4-C3D4-1AE3989461C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043" t="27435" r="13787" b="31961"/>
          <a:stretch/>
        </p:blipFill>
        <p:spPr>
          <a:xfrm>
            <a:off x="801511" y="342899"/>
            <a:ext cx="7811911" cy="44882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4DF27C-FC95-0839-0715-710C73DC78C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8406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Siklus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Penjaminan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Mutu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07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954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Makna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Dasar Hukum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Sistim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PT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Sisitim</a:t>
              </a:r>
              <a:r>
                <a:rPr lang="en-US" dirty="0"/>
                <a:t> </a:t>
              </a:r>
              <a:r>
                <a:rPr lang="en-US" dirty="0" err="1"/>
                <a:t>Penjaminna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Internal (SPM</a:t>
              </a:r>
              <a:r>
                <a:rPr lang="en-US" sz="1200" dirty="0"/>
                <a:t>)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/>
                <a:t>Aras </a:t>
              </a:r>
              <a:r>
                <a:rPr lang="en-US" dirty="0" err="1"/>
                <a:t>Implementasi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Siklus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DEF2DC-1C12-0111-BAD1-53B626C2EA5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02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A0F129-949C-CA70-3672-590EEBD920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114" t="23265" r="9260" b="15062"/>
          <a:stretch/>
        </p:blipFill>
        <p:spPr>
          <a:xfrm>
            <a:off x="767645" y="457200"/>
            <a:ext cx="7927622" cy="45185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EB28AB-178D-CF99-9FBE-7292B4DBABC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514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F0E28C-B1BE-6B8C-8903-8B5FD76894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840" t="23484" r="6686" b="17256"/>
          <a:stretch/>
        </p:blipFill>
        <p:spPr>
          <a:xfrm>
            <a:off x="801510" y="457199"/>
            <a:ext cx="8044569" cy="42276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1AD938-AE9D-7957-6E72-6E92A582ED3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537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9515F5-151D-E02F-FC8F-1C641B1680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840" t="23484" r="11454" b="16817"/>
          <a:stretch/>
        </p:blipFill>
        <p:spPr>
          <a:xfrm>
            <a:off x="711199" y="342899"/>
            <a:ext cx="7984067" cy="45337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8A4565-53B3-96A0-E435-4282F7EE228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3603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AF8859-AF09-F219-229C-EA724B995F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976" t="23046" r="12963" b="14622"/>
          <a:stretch/>
        </p:blipFill>
        <p:spPr>
          <a:xfrm>
            <a:off x="677333" y="342899"/>
            <a:ext cx="7586133" cy="46134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4CCB0D-20C7-A1D2-CB61-1A300DC89A6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214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Makna</a:t>
            </a: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Mutu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01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954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Makna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Dasar Hukum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Sistim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PT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Sisitim</a:t>
              </a:r>
              <a:r>
                <a:rPr lang="en-US" dirty="0"/>
                <a:t> </a:t>
              </a:r>
              <a:r>
                <a:rPr lang="en-US" dirty="0" err="1"/>
                <a:t>Penjaminna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Internal (SPM</a:t>
              </a:r>
              <a:r>
                <a:rPr lang="en-US" sz="1200" dirty="0"/>
                <a:t>)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/>
                <a:t>Aras </a:t>
              </a:r>
              <a:r>
                <a:rPr lang="en-US" dirty="0" err="1"/>
                <a:t>Implementasi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Siklus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14AF8-03BC-568C-E9E3-9484B8B9DD4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69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74A8A1-F705-26C6-3D03-11DE3534109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250" t="23704" r="6686" b="13525"/>
          <a:stretch/>
        </p:blipFill>
        <p:spPr>
          <a:xfrm>
            <a:off x="733778" y="342899"/>
            <a:ext cx="7857066" cy="43995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2ED99B-CB7F-2A25-5BDD-A5F0B7B15A6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308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6C416A-364A-73F9-3A5C-901BDD22DA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251" t="23045" r="9122" b="17695"/>
          <a:stretch/>
        </p:blipFill>
        <p:spPr>
          <a:xfrm>
            <a:off x="530577" y="342899"/>
            <a:ext cx="8164690" cy="44715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AF9CB7-3267-3CC1-1F03-9DF213F4BB1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8024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8EC7D3-F03C-D066-A8E0-180E3468A9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251" t="23484" r="14061" b="17695"/>
          <a:stretch/>
        </p:blipFill>
        <p:spPr>
          <a:xfrm>
            <a:off x="632179" y="457200"/>
            <a:ext cx="7665154" cy="44951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D7317A-5D80-7A07-A27F-68B45CC2E857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2249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ECF7BF-C258-9210-8D7E-F8670714AA1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114" t="23484" r="5419" b="13745"/>
          <a:stretch/>
        </p:blipFill>
        <p:spPr>
          <a:xfrm>
            <a:off x="620889" y="457200"/>
            <a:ext cx="7969955" cy="43750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752C57-A452-1DA5-6039-88BB1B6DD8F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6073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10E80-4FE8-A89B-CC42-C98E6BA49B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388" t="23923" r="6685" b="15720"/>
          <a:stretch/>
        </p:blipFill>
        <p:spPr>
          <a:xfrm>
            <a:off x="496711" y="457200"/>
            <a:ext cx="7947378" cy="42873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B6BB30-EB4C-3D38-F4ED-2A52BA59436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7613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8A9C7A-BB25-5770-795A-ED62C00AE4E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539" t="27215" r="14335" b="15721"/>
          <a:stretch/>
        </p:blipFill>
        <p:spPr>
          <a:xfrm>
            <a:off x="846665" y="222689"/>
            <a:ext cx="6784623" cy="46421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C5556B-AAC6-ACE1-2105-C0EDC4A6B1D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724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A299B5-2A99-25CF-9B00-77CE00F2D5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043" t="16241" r="12002" b="13306"/>
          <a:stretch/>
        </p:blipFill>
        <p:spPr>
          <a:xfrm>
            <a:off x="2362201" y="849132"/>
            <a:ext cx="6333066" cy="3623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05BB34-14F3-F2BD-5154-3BF6BCC751B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2342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162" y="3416299"/>
            <a:ext cx="3651600" cy="1167187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41" y="110202"/>
            <a:ext cx="778330" cy="44997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235201"/>
            <a:ext cx="4746828" cy="9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3600" dirty="0">
                <a:solidFill>
                  <a:srgbClr val="FFC000"/>
                </a:solidFill>
              </a:rPr>
              <a:t>TERIMA </a:t>
            </a:r>
            <a:r>
              <a:rPr lang="en-ID" sz="3600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620572" y="2243842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92075" indent="0" algn="l" fontAlgn="base"/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b="0" i="0" dirty="0">
              <a:solidFill>
                <a:srgbClr val="666666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92075" indent="0" algn="l" fontAlgn="base"/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b="0" i="0" u="none" strike="noStrike" dirty="0">
                <a:solidFill>
                  <a:schemeClr val="bg1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b="0" i="0" dirty="0">
              <a:solidFill>
                <a:schemeClr val="bg1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7993743" y="4478729"/>
            <a:ext cx="1150257" cy="51366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Google Shape;576;p5" descr="Hasil gambar untuk apakah mutu itu">
            <a:extLst>
              <a:ext uri="{FF2B5EF4-FFF2-40B4-BE49-F238E27FC236}">
                <a16:creationId xmlns:a16="http://schemas.microsoft.com/office/drawing/2014/main" id="{3480E57E-93D1-634C-96EE-53544E25BCD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528" t="16667" r="3529" b="9604"/>
          <a:stretch/>
        </p:blipFill>
        <p:spPr>
          <a:xfrm>
            <a:off x="680867" y="1136326"/>
            <a:ext cx="4579755" cy="204714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5" name="Google Shape;582;p6">
            <a:extLst>
              <a:ext uri="{FF2B5EF4-FFF2-40B4-BE49-F238E27FC236}">
                <a16:creationId xmlns:a16="http://schemas.microsoft.com/office/drawing/2014/main" id="{D66EAB8A-7480-8F2C-884B-E3B3A3B5D9EE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32113" y="688623"/>
            <a:ext cx="3163711" cy="28230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93638C-E2B6-67F6-5A25-98A42DE8F852}"/>
              </a:ext>
            </a:extLst>
          </p:cNvPr>
          <p:cNvSpPr txBox="1"/>
          <p:nvPr/>
        </p:nvSpPr>
        <p:spPr>
          <a:xfrm>
            <a:off x="846667" y="3826933"/>
            <a:ext cx="18165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Quality in fact</a:t>
            </a:r>
          </a:p>
          <a:p>
            <a:endParaRPr lang="en-US" dirty="0"/>
          </a:p>
          <a:p>
            <a:r>
              <a:rPr lang="en-US" dirty="0"/>
              <a:t>Quality in perception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F2C027-5556-EFE6-250E-3E302535712A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4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Google Shape;592;p8">
            <a:extLst>
              <a:ext uri="{FF2B5EF4-FFF2-40B4-BE49-F238E27FC236}">
                <a16:creationId xmlns:a16="http://schemas.microsoft.com/office/drawing/2014/main" id="{BB3BFF86-FF0F-62AF-6E02-6EC73B7E17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328488" y="-126333"/>
            <a:ext cx="8712968" cy="1138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/>
              <a:t>Mutu</a:t>
            </a:r>
            <a:r>
              <a:rPr lang="en-US" sz="2400" dirty="0"/>
              <a:t> Pendidikan Tinggi  </a:t>
            </a:r>
            <a:endParaRPr sz="2400" dirty="0"/>
          </a:p>
        </p:txBody>
      </p:sp>
      <p:sp>
        <p:nvSpPr>
          <p:cNvPr id="5" name="Google Shape;593;p8">
            <a:extLst>
              <a:ext uri="{FF2B5EF4-FFF2-40B4-BE49-F238E27FC236}">
                <a16:creationId xmlns:a16="http://schemas.microsoft.com/office/drawing/2014/main" id="{D0F25BBD-23EC-84D5-4225-E7C75A92B6A2}"/>
              </a:ext>
            </a:extLst>
          </p:cNvPr>
          <p:cNvSpPr txBox="1"/>
          <p:nvPr/>
        </p:nvSpPr>
        <p:spPr>
          <a:xfrm>
            <a:off x="1026366" y="915341"/>
            <a:ext cx="7358114" cy="707886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 Black"/>
              <a:buNone/>
            </a:pPr>
            <a:r>
              <a:rPr lang="en-US" sz="2000" b="0" i="0" u="none" strike="noStrike" cap="none" dirty="0" err="1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Menurut</a:t>
            </a:r>
            <a:r>
              <a:rPr lang="en-US" sz="2000" b="0" i="0" u="none" strike="noStrike" cap="none" dirty="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US" sz="2000" b="0" i="0" u="none" strike="noStrike" cap="none" dirty="0" err="1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Pasal</a:t>
            </a:r>
            <a:r>
              <a:rPr lang="en-US" sz="2000" b="0" i="0" u="none" strike="noStrike" cap="none" dirty="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 51 </a:t>
            </a:r>
            <a:r>
              <a:rPr lang="en-US" sz="2000" b="1" i="0" u="none" strike="noStrike" cap="none" dirty="0">
                <a:solidFill>
                  <a:srgbClr val="FFFF00"/>
                </a:solidFill>
                <a:latin typeface="Arial Black"/>
                <a:ea typeface="Arial Black"/>
                <a:cs typeface="Arial Black"/>
                <a:sym typeface="Arial Black"/>
              </a:rPr>
              <a:t>UU No. 12 Th. 2012 </a:t>
            </a:r>
            <a:r>
              <a:rPr lang="en-US" sz="2000" b="1" i="0" u="none" strike="noStrike" cap="none" dirty="0" err="1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tentang</a:t>
            </a:r>
            <a:r>
              <a:rPr lang="en-US" sz="2000" b="1" i="0" u="none" strike="noStrike" cap="none" dirty="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rPr>
              <a:t> Pendidikan Tinggi</a:t>
            </a:r>
            <a:endParaRPr sz="2000" b="1" i="0" u="none" strike="noStrike" cap="none" dirty="0">
              <a:solidFill>
                <a:srgbClr val="FFFFFF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" name="Google Shape;594;p8">
            <a:extLst>
              <a:ext uri="{FF2B5EF4-FFF2-40B4-BE49-F238E27FC236}">
                <a16:creationId xmlns:a16="http://schemas.microsoft.com/office/drawing/2014/main" id="{DD665F15-8B38-BEA6-7A99-422FBA44E193}"/>
              </a:ext>
            </a:extLst>
          </p:cNvPr>
          <p:cNvSpPr txBox="1">
            <a:spLocks/>
          </p:cNvSpPr>
          <p:nvPr/>
        </p:nvSpPr>
        <p:spPr>
          <a:xfrm>
            <a:off x="2771555" y="1868044"/>
            <a:ext cx="5728978" cy="1138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Pendidikan Tinggi yang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bermutu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tinggi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1600" b="1" dirty="0" err="1">
                <a:solidFill>
                  <a:srgbClr val="0099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menghasilkan</a:t>
            </a:r>
            <a:r>
              <a:rPr lang="en-US" sz="1600" b="1" dirty="0">
                <a:solidFill>
                  <a:srgbClr val="0099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solidFill>
                  <a:srgbClr val="0099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lulusan</a:t>
            </a:r>
            <a:r>
              <a:rPr lang="en-US" sz="1600" b="1" dirty="0">
                <a:solidFill>
                  <a:srgbClr val="0099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mampu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aktif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mengembangkan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potensinya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menghasilkan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ilmu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pengetahuan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dan/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teknologi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berguna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bagi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masyarakat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bangsa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dan negara.</a:t>
            </a:r>
          </a:p>
          <a:p>
            <a:r>
              <a:rPr lang="en-US" dirty="0"/>
              <a:t> </a:t>
            </a:r>
          </a:p>
        </p:txBody>
      </p:sp>
      <p:sp>
        <p:nvSpPr>
          <p:cNvPr id="7" name="Google Shape;595;p8">
            <a:extLst>
              <a:ext uri="{FF2B5EF4-FFF2-40B4-BE49-F238E27FC236}">
                <a16:creationId xmlns:a16="http://schemas.microsoft.com/office/drawing/2014/main" id="{A8F91E58-98A8-906F-3836-54C21BC7F7DF}"/>
              </a:ext>
            </a:extLst>
          </p:cNvPr>
          <p:cNvSpPr txBox="1"/>
          <p:nvPr/>
        </p:nvSpPr>
        <p:spPr>
          <a:xfrm>
            <a:off x="2771555" y="3401403"/>
            <a:ext cx="6266688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63D"/>
              </a:buClr>
              <a:buSzPts val="2400"/>
              <a:buFont typeface="Calibri"/>
              <a:buNone/>
            </a:pPr>
            <a:r>
              <a:rPr lang="en-US" sz="2000" b="0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Untuk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000" b="0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mendapatkan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000" b="0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pendidikan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000" b="0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tinggi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yang </a:t>
            </a:r>
            <a:r>
              <a:rPr lang="en-US" sz="2000" b="0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bermutu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000" b="0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tersebut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, </a:t>
            </a:r>
            <a:r>
              <a:rPr lang="en-US" sz="2000" b="0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pemerintah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000" b="0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menyelenggarakan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000" b="1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Sistem</a:t>
            </a:r>
            <a:r>
              <a:rPr lang="en-US" sz="2000" b="1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000" b="1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Penjaminan</a:t>
            </a:r>
            <a:r>
              <a:rPr lang="en-US" sz="2000" b="1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000" b="1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Mutu</a:t>
            </a:r>
            <a:r>
              <a:rPr lang="en-US" sz="2000" b="1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Pendidikan Tinggi (SPM </a:t>
            </a:r>
            <a:r>
              <a:rPr lang="en-US" sz="2000" b="1" i="0" u="none" strike="noStrike" cap="none" dirty="0" err="1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Dikti</a:t>
            </a:r>
            <a:r>
              <a:rPr lang="en-US" sz="2000" b="1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)</a:t>
            </a:r>
            <a:r>
              <a:rPr lang="en-US" sz="2000" b="0" i="0" u="none" strike="noStrike" cap="none" dirty="0">
                <a:solidFill>
                  <a:srgbClr val="00863D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Google Shape;596;p8">
            <a:extLst>
              <a:ext uri="{FF2B5EF4-FFF2-40B4-BE49-F238E27FC236}">
                <a16:creationId xmlns:a16="http://schemas.microsoft.com/office/drawing/2014/main" id="{F5A4136E-B2AC-6D1A-E9AB-C3F30B16A4E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50108" y="3397271"/>
            <a:ext cx="1086450" cy="1125022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9" name="Google Shape;597;p8">
            <a:extLst>
              <a:ext uri="{FF2B5EF4-FFF2-40B4-BE49-F238E27FC236}">
                <a16:creationId xmlns:a16="http://schemas.microsoft.com/office/drawing/2014/main" id="{6895F6C3-968A-25B0-FA44-388FCC978FD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19200" y="1999012"/>
            <a:ext cx="948267" cy="857078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2745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8D6ACD-F9AC-E472-3A59-1BA25E3F4D9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70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98;p34">
            <a:extLst>
              <a:ext uri="{FF2B5EF4-FFF2-40B4-BE49-F238E27FC236}">
                <a16:creationId xmlns:a16="http://schemas.microsoft.com/office/drawing/2014/main" id="{1A6AAD3E-FDE0-2548-90ED-461A94B05F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84" y="2402888"/>
            <a:ext cx="5319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Dasar Hukum</a:t>
            </a:r>
            <a:endParaRPr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Google Shape;499;p34">
            <a:extLst>
              <a:ext uri="{FF2B5EF4-FFF2-40B4-BE49-F238E27FC236}">
                <a16:creationId xmlns:a16="http://schemas.microsoft.com/office/drawing/2014/main" id="{ED099F0F-DA61-1B4A-A280-9E25DF7021F0}"/>
              </a:ext>
            </a:extLst>
          </p:cNvPr>
          <p:cNvSpPr txBox="1">
            <a:spLocks/>
          </p:cNvSpPr>
          <p:nvPr/>
        </p:nvSpPr>
        <p:spPr>
          <a:xfrm>
            <a:off x="1226924" y="1526948"/>
            <a:ext cx="29328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5400" b="1" dirty="0">
                <a:solidFill>
                  <a:srgbClr val="FFAB40"/>
                </a:solidFill>
              </a:rPr>
              <a:t>02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9BCA92-0740-5D49-9C13-6B6ADD1F7744}"/>
              </a:ext>
            </a:extLst>
          </p:cNvPr>
          <p:cNvGrpSpPr/>
          <p:nvPr/>
        </p:nvGrpSpPr>
        <p:grpSpPr>
          <a:xfrm>
            <a:off x="4572000" y="342899"/>
            <a:ext cx="4473578" cy="4292600"/>
            <a:chOff x="1113183" y="326274"/>
            <a:chExt cx="4473578" cy="4292600"/>
          </a:xfrm>
        </p:grpSpPr>
        <p:pic>
          <p:nvPicPr>
            <p:cNvPr id="10" name="Picture 14" descr="191 Go Paperless Stock Photos and Images - 123RF">
              <a:extLst>
                <a:ext uri="{FF2B5EF4-FFF2-40B4-BE49-F238E27FC236}">
                  <a16:creationId xmlns:a16="http://schemas.microsoft.com/office/drawing/2014/main" id="{F6C50F53-E2C1-D440-A0BD-B043B0DB8A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2" r="8884"/>
            <a:stretch/>
          </p:blipFill>
          <p:spPr bwMode="auto">
            <a:xfrm>
              <a:off x="1113183" y="326274"/>
              <a:ext cx="4473578" cy="429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7272DE-445F-264C-BA34-37CDB3DDB7EA}"/>
                </a:ext>
              </a:extLst>
            </p:cNvPr>
            <p:cNvSpPr txBox="1"/>
            <p:nvPr/>
          </p:nvSpPr>
          <p:spPr>
            <a:xfrm>
              <a:off x="1977767" y="1053784"/>
              <a:ext cx="2091424" cy="2954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06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Outline</a:t>
              </a:r>
              <a:endParaRPr lang="en-US" sz="12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Makna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/>
                <a:t>Dasar Hukum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Sistim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PT</a:t>
              </a:r>
              <a:endParaRPr lang="en-ID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Sisitim</a:t>
              </a:r>
              <a:r>
                <a:rPr lang="en-US" dirty="0"/>
                <a:t> </a:t>
              </a:r>
              <a:r>
                <a:rPr lang="en-US" dirty="0" err="1"/>
                <a:t>Penjaminna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r>
                <a:rPr lang="en-US" dirty="0"/>
                <a:t> Internal (SPM</a:t>
              </a:r>
              <a:r>
                <a:rPr lang="en-US" sz="1200" dirty="0"/>
                <a:t>)</a:t>
              </a:r>
              <a:endParaRPr lang="en-ID" sz="1200" dirty="0"/>
            </a:p>
            <a:p>
              <a:pPr marL="215900" indent="-215900">
                <a:buFont typeface="+mj-lt"/>
                <a:buAutoNum type="arabicPeriod"/>
              </a:pPr>
              <a:r>
                <a:rPr lang="en-US" dirty="0"/>
                <a:t>Aras </a:t>
              </a:r>
              <a:r>
                <a:rPr lang="en-US" dirty="0" err="1"/>
                <a:t>Implementasi</a:t>
              </a:r>
              <a:r>
                <a:rPr lang="en-US" dirty="0"/>
                <a:t> SPMI</a:t>
              </a:r>
            </a:p>
            <a:p>
              <a:pPr marL="215900" indent="-215900">
                <a:buFont typeface="+mj-lt"/>
                <a:buAutoNum type="arabicPeriod"/>
              </a:pPr>
              <a:r>
                <a:rPr lang="en-US" dirty="0" err="1"/>
                <a:t>Dokumen</a:t>
              </a:r>
              <a:r>
                <a:rPr lang="en-US" dirty="0"/>
                <a:t> SPMI</a:t>
              </a:r>
              <a:endParaRPr lang="en-ID" dirty="0"/>
            </a:p>
            <a:p>
              <a:pPr marL="215900" lvl="0" indent="-215900">
                <a:buFont typeface="+mj-lt"/>
                <a:buAutoNum type="arabicPeriod"/>
              </a:pPr>
              <a:r>
                <a:rPr lang="en-US" dirty="0" err="1"/>
                <a:t>Siklus</a:t>
              </a:r>
              <a:r>
                <a:rPr lang="en-US" dirty="0"/>
                <a:t> </a:t>
              </a:r>
              <a:r>
                <a:rPr lang="en-US" dirty="0" err="1"/>
                <a:t>Penjaminan</a:t>
              </a:r>
              <a:r>
                <a:rPr lang="en-US" dirty="0"/>
                <a:t> </a:t>
              </a:r>
              <a:r>
                <a:rPr lang="en-US" dirty="0" err="1"/>
                <a:t>Mutu</a:t>
              </a:r>
              <a:endParaRPr lang="en-ID" dirty="0"/>
            </a:p>
            <a:p>
              <a:r>
                <a:rPr lang="en-US" dirty="0"/>
                <a:t> </a:t>
              </a:r>
              <a:endParaRPr lang="en-ID" dirty="0"/>
            </a:p>
          </p:txBody>
        </p:sp>
        <p:pic>
          <p:nvPicPr>
            <p:cNvPr id="12" name="Picture 6" descr="Air, apple, gadget, ipad, ipad air, ipad mini, tablet icon - Download on  Iconfinder">
              <a:extLst>
                <a:ext uri="{FF2B5EF4-FFF2-40B4-BE49-F238E27FC236}">
                  <a16:creationId xmlns:a16="http://schemas.microsoft.com/office/drawing/2014/main" id="{DB8DB01C-190C-BE4F-A36F-F1C32E7DD6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3" t="76306" r="22293" b="15131"/>
            <a:stretch/>
          </p:blipFill>
          <p:spPr bwMode="auto">
            <a:xfrm>
              <a:off x="1895060" y="613345"/>
              <a:ext cx="2676939" cy="440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834218-BB76-3F87-5A18-DD4072B11CF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93F80B-A48C-3599-D112-006C35AF8B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584" b="14184"/>
          <a:stretch/>
        </p:blipFill>
        <p:spPr>
          <a:xfrm>
            <a:off x="637155" y="457200"/>
            <a:ext cx="8229600" cy="40752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A30F72-2E77-5ADB-2269-35CD3B807D3A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820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277E9E-19CF-B888-C28B-1D85859E3A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21" t="11633" r="3498" b="12208"/>
          <a:stretch/>
        </p:blipFill>
        <p:spPr>
          <a:xfrm>
            <a:off x="642297" y="457200"/>
            <a:ext cx="7859406" cy="40583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D85F2A-FA4A-B18C-B64D-C6AB27FD8A7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643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9771BC-1E05-0A32-4653-FB1AC9E5CC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14" t="10754" r="2264" b="24938"/>
          <a:stretch/>
        </p:blipFill>
        <p:spPr>
          <a:xfrm>
            <a:off x="793837" y="590551"/>
            <a:ext cx="8244406" cy="3450872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3D5163E2-E895-7E1D-5EC7-FA2B36CAD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755EF7-C47A-8603-F5D9-7459DB4FF10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379752"/>
      </p:ext>
    </p:extLst>
  </p:cSld>
  <p:clrMapOvr>
    <a:masterClrMapping/>
  </p:clrMapOvr>
</p:sld>
</file>

<file path=ppt/theme/theme1.xml><?xml version="1.0" encoding="utf-8"?>
<a:theme xmlns:a="http://schemas.openxmlformats.org/drawingml/2006/main" name="Aquatic and Physical Therapy Center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</TotalTime>
  <Words>888</Words>
  <Application>Microsoft Macintosh PowerPoint</Application>
  <PresentationFormat>On-screen Show (16:9)</PresentationFormat>
  <Paragraphs>174</Paragraphs>
  <Slides>37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8" baseType="lpstr">
      <vt:lpstr>Josefin Sans</vt:lpstr>
      <vt:lpstr>Lato</vt:lpstr>
      <vt:lpstr>Century Gothic</vt:lpstr>
      <vt:lpstr>Roboto Condensed Light</vt:lpstr>
      <vt:lpstr>Calibri</vt:lpstr>
      <vt:lpstr>Segoe UI Historic</vt:lpstr>
      <vt:lpstr>Open Sans</vt:lpstr>
      <vt:lpstr>Arial Black</vt:lpstr>
      <vt:lpstr>Staatliches</vt:lpstr>
      <vt:lpstr>Arial</vt:lpstr>
      <vt:lpstr>Aquatic and Physical Therapy Center by Slidesgo</vt:lpstr>
      <vt:lpstr>PowerPoint Presentation</vt:lpstr>
      <vt:lpstr>PowerPoint Presentation</vt:lpstr>
      <vt:lpstr>Makna Mutu</vt:lpstr>
      <vt:lpstr>PowerPoint Presentation</vt:lpstr>
      <vt:lpstr>Mutu Pendidikan Tinggi  </vt:lpstr>
      <vt:lpstr>Dasar Hukum</vt:lpstr>
      <vt:lpstr>PowerPoint Presentation</vt:lpstr>
      <vt:lpstr>PowerPoint Presentation</vt:lpstr>
      <vt:lpstr>PowerPoint Presentation</vt:lpstr>
      <vt:lpstr>TUGAS DAN WEWENANG (Permenristekdikti No 62 Th 2016)</vt:lpstr>
      <vt:lpstr>Sistem Penjaminan  Mutu PT</vt:lpstr>
      <vt:lpstr>PowerPoint Presentation</vt:lpstr>
      <vt:lpstr>Sistim Penjaminan  Mutu Internal (SPMI)</vt:lpstr>
      <vt:lpstr>PowerPoint Presentation</vt:lpstr>
      <vt:lpstr>PowerPoint Presentation</vt:lpstr>
      <vt:lpstr>Aras Implementasi  SPMI</vt:lpstr>
      <vt:lpstr>PowerPoint Presentation</vt:lpstr>
      <vt:lpstr>PowerPoint Presentation</vt:lpstr>
      <vt:lpstr>PowerPoint Presentation</vt:lpstr>
      <vt:lpstr>Dokumen SPMI</vt:lpstr>
      <vt:lpstr>TUGAS DAN WEWENANG (Permenristekdikti No 62 Th 2016)</vt:lpstr>
      <vt:lpstr>PowerPoint Presentation</vt:lpstr>
      <vt:lpstr>PowerPoint Presentation</vt:lpstr>
      <vt:lpstr>PowerPoint Presentation</vt:lpstr>
      <vt:lpstr>Siklus Penjaminan  Mutu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Aquatic and Physical Therapy Center</dc:title>
  <dc:creator>WAGIRAN</dc:creator>
  <cp:lastModifiedBy>Wagiran utama</cp:lastModifiedBy>
  <cp:revision>29</cp:revision>
  <dcterms:modified xsi:type="dcterms:W3CDTF">2023-06-08T16:14:59Z</dcterms:modified>
</cp:coreProperties>
</file>