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media/image117.jpg" ContentType="image/jpg"/>
  <Override PartName="/ppt/media/image119.jpg" ContentType="image/jp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3"/>
  </p:notesMasterIdLst>
  <p:sldIdLst>
    <p:sldId id="727" r:id="rId3"/>
    <p:sldId id="257" r:id="rId4"/>
    <p:sldId id="260" r:id="rId5"/>
    <p:sldId id="262" r:id="rId6"/>
    <p:sldId id="259" r:id="rId7"/>
    <p:sldId id="261" r:id="rId8"/>
    <p:sldId id="263" r:id="rId9"/>
    <p:sldId id="258" r:id="rId10"/>
    <p:sldId id="266" r:id="rId11"/>
    <p:sldId id="267" r:id="rId12"/>
    <p:sldId id="265" r:id="rId13"/>
    <p:sldId id="669" r:id="rId14"/>
    <p:sldId id="670" r:id="rId15"/>
    <p:sldId id="431" r:id="rId16"/>
    <p:sldId id="671" r:id="rId17"/>
    <p:sldId id="672" r:id="rId18"/>
    <p:sldId id="673" r:id="rId19"/>
    <p:sldId id="674" r:id="rId20"/>
    <p:sldId id="679" r:id="rId21"/>
    <p:sldId id="680" r:id="rId22"/>
    <p:sldId id="681" r:id="rId23"/>
    <p:sldId id="682" r:id="rId24"/>
    <p:sldId id="684" r:id="rId25"/>
    <p:sldId id="685" r:id="rId26"/>
    <p:sldId id="409" r:id="rId27"/>
    <p:sldId id="686" r:id="rId28"/>
    <p:sldId id="408" r:id="rId29"/>
    <p:sldId id="410" r:id="rId30"/>
    <p:sldId id="414" r:id="rId31"/>
    <p:sldId id="651" r:id="rId32"/>
    <p:sldId id="415" r:id="rId33"/>
    <p:sldId id="687" r:id="rId34"/>
    <p:sldId id="675" r:id="rId35"/>
    <p:sldId id="655" r:id="rId36"/>
    <p:sldId id="688" r:id="rId37"/>
    <p:sldId id="264" r:id="rId38"/>
    <p:sldId id="418" r:id="rId39"/>
    <p:sldId id="689" r:id="rId40"/>
    <p:sldId id="690" r:id="rId41"/>
    <p:sldId id="691" r:id="rId42"/>
    <p:sldId id="692" r:id="rId43"/>
    <p:sldId id="693" r:id="rId44"/>
    <p:sldId id="694" r:id="rId45"/>
    <p:sldId id="695" r:id="rId46"/>
    <p:sldId id="696" r:id="rId47"/>
    <p:sldId id="697" r:id="rId48"/>
    <p:sldId id="678" r:id="rId49"/>
    <p:sldId id="698" r:id="rId50"/>
    <p:sldId id="699" r:id="rId51"/>
    <p:sldId id="700" r:id="rId52"/>
    <p:sldId id="701" r:id="rId53"/>
    <p:sldId id="702" r:id="rId54"/>
    <p:sldId id="703" r:id="rId55"/>
    <p:sldId id="704" r:id="rId56"/>
    <p:sldId id="705" r:id="rId57"/>
    <p:sldId id="706" r:id="rId58"/>
    <p:sldId id="707" r:id="rId59"/>
    <p:sldId id="708" r:id="rId60"/>
    <p:sldId id="713" r:id="rId61"/>
    <p:sldId id="709" r:id="rId62"/>
    <p:sldId id="710" r:id="rId63"/>
    <p:sldId id="711" r:id="rId64"/>
    <p:sldId id="712" r:id="rId65"/>
    <p:sldId id="714" r:id="rId66"/>
    <p:sldId id="715" r:id="rId67"/>
    <p:sldId id="716" r:id="rId68"/>
    <p:sldId id="724" r:id="rId69"/>
    <p:sldId id="717" r:id="rId70"/>
    <p:sldId id="718" r:id="rId71"/>
    <p:sldId id="720" r:id="rId72"/>
    <p:sldId id="719" r:id="rId73"/>
    <p:sldId id="721" r:id="rId74"/>
    <p:sldId id="439" r:id="rId75"/>
    <p:sldId id="723" r:id="rId76"/>
    <p:sldId id="443" r:id="rId77"/>
    <p:sldId id="444" r:id="rId78"/>
    <p:sldId id="722" r:id="rId79"/>
    <p:sldId id="725" r:id="rId80"/>
    <p:sldId id="726" r:id="rId81"/>
    <p:sldId id="635" r:id="rId8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6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presProps" Target="presProp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tableStyles" Target="tableStyles.xml"/><Relationship Id="rId61" Type="http://schemas.openxmlformats.org/officeDocument/2006/relationships/slide" Target="slides/slide59.xml"/><Relationship Id="rId82" Type="http://schemas.openxmlformats.org/officeDocument/2006/relationships/slide" Target="slides/slide8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D7D3C8-C80B-482B-A1D0-1EAB0BACF613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05AB9217-C616-4A7F-8BA5-BFDF2E92A9DC}">
      <dgm:prSet phldrT="[Text]" custT="1"/>
      <dgm:spPr>
        <a:solidFill>
          <a:srgbClr val="00B050"/>
        </a:solidFill>
      </dgm:spPr>
      <dgm:t>
        <a:bodyPr/>
        <a:lstStyle/>
        <a:p>
          <a:r>
            <a:rPr lang="id-ID" sz="1800" b="1" dirty="0">
              <a:solidFill>
                <a:schemeClr val="bg1"/>
              </a:solidFill>
            </a:rPr>
            <a:t>dokumen legal pembentukan unsur pelaksana penjaminan mutu</a:t>
          </a:r>
        </a:p>
      </dgm:t>
    </dgm:pt>
    <dgm:pt modelId="{79E8A339-49F0-4030-9F72-8F74FE80CC53}" type="parTrans" cxnId="{BE4E1062-91F2-43BA-98B6-36C619EBE72B}">
      <dgm:prSet/>
      <dgm:spPr/>
      <dgm:t>
        <a:bodyPr/>
        <a:lstStyle/>
        <a:p>
          <a:endParaRPr lang="id-ID" sz="2000">
            <a:solidFill>
              <a:schemeClr val="tx1"/>
            </a:solidFill>
          </a:endParaRPr>
        </a:p>
      </dgm:t>
    </dgm:pt>
    <dgm:pt modelId="{5ECA57B5-07F2-4966-9518-D3704E95F12E}" type="sibTrans" cxnId="{BE4E1062-91F2-43BA-98B6-36C619EBE72B}">
      <dgm:prSet/>
      <dgm:spPr/>
      <dgm:t>
        <a:bodyPr/>
        <a:lstStyle/>
        <a:p>
          <a:endParaRPr lang="id-ID" sz="2000">
            <a:solidFill>
              <a:schemeClr val="tx1"/>
            </a:solidFill>
          </a:endParaRPr>
        </a:p>
      </dgm:t>
    </dgm:pt>
    <dgm:pt modelId="{E05D038E-6452-44CB-90F8-D48BBC44F946}">
      <dgm:prSet phldrT="[Text]" custT="1"/>
      <dgm:spPr>
        <a:solidFill>
          <a:schemeClr val="tx2"/>
        </a:solidFill>
      </dgm:spPr>
      <dgm:t>
        <a:bodyPr/>
        <a:lstStyle/>
        <a:p>
          <a:r>
            <a:rPr lang="id-ID" sz="1800" b="1" dirty="0">
              <a:solidFill>
                <a:schemeClr val="bg1"/>
              </a:solidFill>
            </a:rPr>
            <a:t>ketersediaan dokumen mutu: kebijakan SPMI, manual SPMI, standar SPMI, dan formulir SPMI</a:t>
          </a:r>
        </a:p>
      </dgm:t>
    </dgm:pt>
    <dgm:pt modelId="{14F5711C-9DA2-4885-A679-881D9B29E99F}" type="parTrans" cxnId="{70C9A514-A4BB-45D6-83A6-5553EC9E0F91}">
      <dgm:prSet/>
      <dgm:spPr/>
      <dgm:t>
        <a:bodyPr/>
        <a:lstStyle/>
        <a:p>
          <a:endParaRPr lang="id-ID" sz="2000">
            <a:solidFill>
              <a:schemeClr val="tx1"/>
            </a:solidFill>
          </a:endParaRPr>
        </a:p>
      </dgm:t>
    </dgm:pt>
    <dgm:pt modelId="{C15609EF-06E2-4B3C-8548-3665B9AA262B}" type="sibTrans" cxnId="{70C9A514-A4BB-45D6-83A6-5553EC9E0F91}">
      <dgm:prSet/>
      <dgm:spPr/>
      <dgm:t>
        <a:bodyPr/>
        <a:lstStyle/>
        <a:p>
          <a:endParaRPr lang="id-ID" sz="2000">
            <a:solidFill>
              <a:schemeClr val="tx1"/>
            </a:solidFill>
          </a:endParaRPr>
        </a:p>
      </dgm:t>
    </dgm:pt>
    <dgm:pt modelId="{D44B7F4B-C16E-407A-A6E6-CECC64E05D07}">
      <dgm:prSet phldrT="[Text]" custT="1"/>
      <dgm:spPr>
        <a:solidFill>
          <a:srgbClr val="FC7D14"/>
        </a:solidFill>
      </dgm:spPr>
      <dgm:t>
        <a:bodyPr/>
        <a:lstStyle/>
        <a:p>
          <a:r>
            <a:rPr lang="id-ID" sz="1800" b="1" dirty="0">
              <a:solidFill>
                <a:schemeClr val="bg1"/>
              </a:solidFill>
            </a:rPr>
            <a:t>terlaksananya siklus penjaminan mutu (siklus PPEPP) </a:t>
          </a:r>
        </a:p>
      </dgm:t>
    </dgm:pt>
    <dgm:pt modelId="{649B2CD9-3F7A-4D08-A5A4-8994A2F78360}" type="parTrans" cxnId="{4AA92D4B-4857-468A-8E17-A40BFCD5B154}">
      <dgm:prSet/>
      <dgm:spPr/>
      <dgm:t>
        <a:bodyPr/>
        <a:lstStyle/>
        <a:p>
          <a:endParaRPr lang="id-ID" sz="2000">
            <a:solidFill>
              <a:schemeClr val="tx1"/>
            </a:solidFill>
          </a:endParaRPr>
        </a:p>
      </dgm:t>
    </dgm:pt>
    <dgm:pt modelId="{45A4D2D6-88A5-4817-8D9C-529493E30630}" type="sibTrans" cxnId="{4AA92D4B-4857-468A-8E17-A40BFCD5B154}">
      <dgm:prSet/>
      <dgm:spPr/>
      <dgm:t>
        <a:bodyPr/>
        <a:lstStyle/>
        <a:p>
          <a:endParaRPr lang="id-ID" sz="2000">
            <a:solidFill>
              <a:schemeClr val="tx1"/>
            </a:solidFill>
          </a:endParaRPr>
        </a:p>
      </dgm:t>
    </dgm:pt>
    <dgm:pt modelId="{0FBA367E-6F33-40C7-B721-2D4D19B65C9D}">
      <dgm:prSet phldrT="[Text]" custT="1"/>
      <dgm:spPr>
        <a:solidFill>
          <a:srgbClr val="FF3300"/>
        </a:solidFill>
      </dgm:spPr>
      <dgm:t>
        <a:bodyPr/>
        <a:lstStyle/>
        <a:p>
          <a:r>
            <a:rPr lang="id-ID" sz="1800" b="1" dirty="0">
              <a:solidFill>
                <a:schemeClr val="bg1"/>
              </a:solidFill>
            </a:rPr>
            <a:t>bukti sahih efektivitas pelaksanaan penjaminan mutu</a:t>
          </a:r>
        </a:p>
      </dgm:t>
    </dgm:pt>
    <dgm:pt modelId="{CEAFCBDC-A767-446D-83EB-1F2D57E0FDC6}" type="parTrans" cxnId="{DA69B98C-B69F-4790-A9D0-B0783278BB53}">
      <dgm:prSet/>
      <dgm:spPr/>
      <dgm:t>
        <a:bodyPr/>
        <a:lstStyle/>
        <a:p>
          <a:endParaRPr lang="id-ID" sz="2000">
            <a:solidFill>
              <a:schemeClr val="tx1"/>
            </a:solidFill>
          </a:endParaRPr>
        </a:p>
      </dgm:t>
    </dgm:pt>
    <dgm:pt modelId="{9DC81659-E206-4FBD-B8D4-33FD72BAF04F}" type="sibTrans" cxnId="{DA69B98C-B69F-4790-A9D0-B0783278BB53}">
      <dgm:prSet/>
      <dgm:spPr/>
      <dgm:t>
        <a:bodyPr/>
        <a:lstStyle/>
        <a:p>
          <a:endParaRPr lang="id-ID" sz="2000">
            <a:solidFill>
              <a:schemeClr val="tx1"/>
            </a:solidFill>
          </a:endParaRPr>
        </a:p>
      </dgm:t>
    </dgm:pt>
    <dgm:pt modelId="{AC564F6A-9DD9-4DDC-93E1-1DC6676E561B}">
      <dgm:prSet phldrT="[Text]" custT="1"/>
      <dgm:spPr>
        <a:solidFill>
          <a:srgbClr val="FFFF00"/>
        </a:solidFill>
      </dgm:spPr>
      <dgm:t>
        <a:bodyPr/>
        <a:lstStyle/>
        <a:p>
          <a:r>
            <a:rPr lang="en-US" sz="1800" b="1" dirty="0" err="1">
              <a:solidFill>
                <a:schemeClr val="tx1"/>
              </a:solidFill>
            </a:rPr>
            <a:t>Memiliki</a:t>
          </a:r>
          <a:r>
            <a:rPr lang="en-US" sz="1800" b="1" dirty="0">
              <a:solidFill>
                <a:schemeClr val="tx1"/>
              </a:solidFill>
            </a:rPr>
            <a:t> </a:t>
          </a:r>
          <a:r>
            <a:rPr lang="en-US" sz="1800" b="1" dirty="0" err="1">
              <a:solidFill>
                <a:schemeClr val="tx1"/>
              </a:solidFill>
            </a:rPr>
            <a:t>eksternal</a:t>
          </a:r>
          <a:r>
            <a:rPr lang="en-US" sz="1800" b="1" dirty="0">
              <a:solidFill>
                <a:schemeClr val="tx1"/>
              </a:solidFill>
            </a:rPr>
            <a:t> benchmarking </a:t>
          </a:r>
          <a:r>
            <a:rPr lang="en-US" sz="1800" b="1" dirty="0" err="1">
              <a:solidFill>
                <a:schemeClr val="tx1"/>
              </a:solidFill>
            </a:rPr>
            <a:t>dalam</a:t>
          </a:r>
          <a:r>
            <a:rPr lang="en-US" sz="1800" b="1" dirty="0">
              <a:solidFill>
                <a:schemeClr val="tx1"/>
              </a:solidFill>
            </a:rPr>
            <a:t> </a:t>
          </a:r>
          <a:r>
            <a:rPr lang="en-US" sz="1800" b="1" dirty="0" err="1">
              <a:solidFill>
                <a:schemeClr val="tx1"/>
              </a:solidFill>
            </a:rPr>
            <a:t>peningkatan</a:t>
          </a:r>
          <a:r>
            <a:rPr lang="en-US" sz="1800" b="1" dirty="0">
              <a:solidFill>
                <a:schemeClr val="tx1"/>
              </a:solidFill>
            </a:rPr>
            <a:t> </a:t>
          </a:r>
          <a:r>
            <a:rPr lang="en-US" sz="1800" b="1" dirty="0" err="1">
              <a:solidFill>
                <a:schemeClr val="tx1"/>
              </a:solidFill>
            </a:rPr>
            <a:t>mutu</a:t>
          </a:r>
          <a:endParaRPr lang="id-ID" sz="1800" b="1" dirty="0">
            <a:solidFill>
              <a:schemeClr val="tx1"/>
            </a:solidFill>
          </a:endParaRPr>
        </a:p>
      </dgm:t>
    </dgm:pt>
    <dgm:pt modelId="{C11EB117-A3D6-4084-9B8B-5E75CB94B947}" type="parTrans" cxnId="{4B998A50-EEB5-419C-A72F-57CA5C959A74}">
      <dgm:prSet/>
      <dgm:spPr/>
      <dgm:t>
        <a:bodyPr/>
        <a:lstStyle/>
        <a:p>
          <a:endParaRPr lang="id-ID" sz="2000"/>
        </a:p>
      </dgm:t>
    </dgm:pt>
    <dgm:pt modelId="{9B40C17A-795F-4B09-9EB2-4B9CD59913D4}" type="sibTrans" cxnId="{4B998A50-EEB5-419C-A72F-57CA5C959A74}">
      <dgm:prSet/>
      <dgm:spPr/>
      <dgm:t>
        <a:bodyPr/>
        <a:lstStyle/>
        <a:p>
          <a:endParaRPr lang="id-ID" sz="2000"/>
        </a:p>
      </dgm:t>
    </dgm:pt>
    <dgm:pt modelId="{BAB31166-504D-4D16-93FA-CD2FEC54AE12}" type="pres">
      <dgm:prSet presAssocID="{D9D7D3C8-C80B-482B-A1D0-1EAB0BACF613}" presName="Name0" presStyleCnt="0">
        <dgm:presLayoutVars>
          <dgm:chMax val="7"/>
          <dgm:chPref val="7"/>
          <dgm:dir/>
        </dgm:presLayoutVars>
      </dgm:prSet>
      <dgm:spPr/>
    </dgm:pt>
    <dgm:pt modelId="{F74F1D66-D2B1-445A-9904-697D44EAE5C6}" type="pres">
      <dgm:prSet presAssocID="{D9D7D3C8-C80B-482B-A1D0-1EAB0BACF613}" presName="Name1" presStyleCnt="0"/>
      <dgm:spPr/>
    </dgm:pt>
    <dgm:pt modelId="{E86DC08F-9F5D-4A54-830A-D1C282292951}" type="pres">
      <dgm:prSet presAssocID="{D9D7D3C8-C80B-482B-A1D0-1EAB0BACF613}" presName="cycle" presStyleCnt="0"/>
      <dgm:spPr/>
    </dgm:pt>
    <dgm:pt modelId="{26781062-6453-41C6-901F-196B977BDE7E}" type="pres">
      <dgm:prSet presAssocID="{D9D7D3C8-C80B-482B-A1D0-1EAB0BACF613}" presName="srcNode" presStyleLbl="node1" presStyleIdx="0" presStyleCnt="5"/>
      <dgm:spPr/>
    </dgm:pt>
    <dgm:pt modelId="{795123CC-17D2-4D61-B0CE-A40C88CDDF8E}" type="pres">
      <dgm:prSet presAssocID="{D9D7D3C8-C80B-482B-A1D0-1EAB0BACF613}" presName="conn" presStyleLbl="parChTrans1D2" presStyleIdx="0" presStyleCnt="1" custLinFactNeighborX="-6166" custLinFactNeighborY="-1958"/>
      <dgm:spPr/>
    </dgm:pt>
    <dgm:pt modelId="{137B3F67-20A2-403D-8538-721D4DD8F7F2}" type="pres">
      <dgm:prSet presAssocID="{D9D7D3C8-C80B-482B-A1D0-1EAB0BACF613}" presName="extraNode" presStyleLbl="node1" presStyleIdx="0" presStyleCnt="5"/>
      <dgm:spPr/>
    </dgm:pt>
    <dgm:pt modelId="{5A94A77D-7ACF-4690-ADDF-382FA17103DD}" type="pres">
      <dgm:prSet presAssocID="{D9D7D3C8-C80B-482B-A1D0-1EAB0BACF613}" presName="dstNode" presStyleLbl="node1" presStyleIdx="0" presStyleCnt="5"/>
      <dgm:spPr/>
    </dgm:pt>
    <dgm:pt modelId="{096B0783-CEEE-4465-8504-9E54E42F381A}" type="pres">
      <dgm:prSet presAssocID="{05AB9217-C616-4A7F-8BA5-BFDF2E92A9DC}" presName="text_1" presStyleLbl="node1" presStyleIdx="0" presStyleCnt="5">
        <dgm:presLayoutVars>
          <dgm:bulletEnabled val="1"/>
        </dgm:presLayoutVars>
      </dgm:prSet>
      <dgm:spPr/>
    </dgm:pt>
    <dgm:pt modelId="{7AE797E5-BC1C-46DD-829F-DB53E9E82F34}" type="pres">
      <dgm:prSet presAssocID="{05AB9217-C616-4A7F-8BA5-BFDF2E92A9DC}" presName="accent_1" presStyleCnt="0"/>
      <dgm:spPr/>
    </dgm:pt>
    <dgm:pt modelId="{846EF5C5-98AE-467B-8FE2-FD7FC0524DC1}" type="pres">
      <dgm:prSet presAssocID="{05AB9217-C616-4A7F-8BA5-BFDF2E92A9DC}" presName="accentRepeatNode" presStyleLbl="solidFgAcc1" presStyleIdx="0" presStyleCnt="5"/>
      <dgm:spPr/>
    </dgm:pt>
    <dgm:pt modelId="{8D190B37-741F-4EA0-A8C8-6A603B753746}" type="pres">
      <dgm:prSet presAssocID="{E05D038E-6452-44CB-90F8-D48BBC44F946}" presName="text_2" presStyleLbl="node1" presStyleIdx="1" presStyleCnt="5">
        <dgm:presLayoutVars>
          <dgm:bulletEnabled val="1"/>
        </dgm:presLayoutVars>
      </dgm:prSet>
      <dgm:spPr/>
    </dgm:pt>
    <dgm:pt modelId="{DF138F41-F2F0-4C06-BF14-A592371680F5}" type="pres">
      <dgm:prSet presAssocID="{E05D038E-6452-44CB-90F8-D48BBC44F946}" presName="accent_2" presStyleCnt="0"/>
      <dgm:spPr/>
    </dgm:pt>
    <dgm:pt modelId="{CB4880B3-5434-4E7B-8DFE-7A8E4B61F4B8}" type="pres">
      <dgm:prSet presAssocID="{E05D038E-6452-44CB-90F8-D48BBC44F946}" presName="accentRepeatNode" presStyleLbl="solidFgAcc1" presStyleIdx="1" presStyleCnt="5" custLinFactNeighborX="-3767" custLinFactNeighborY="2975"/>
      <dgm:spPr/>
    </dgm:pt>
    <dgm:pt modelId="{FD150963-C421-4644-8149-73F9A542AC87}" type="pres">
      <dgm:prSet presAssocID="{D44B7F4B-C16E-407A-A6E6-CECC64E05D07}" presName="text_3" presStyleLbl="node1" presStyleIdx="2" presStyleCnt="5">
        <dgm:presLayoutVars>
          <dgm:bulletEnabled val="1"/>
        </dgm:presLayoutVars>
      </dgm:prSet>
      <dgm:spPr/>
    </dgm:pt>
    <dgm:pt modelId="{E0D55AA7-8160-4589-AF3A-486AC53AEE6E}" type="pres">
      <dgm:prSet presAssocID="{D44B7F4B-C16E-407A-A6E6-CECC64E05D07}" presName="accent_3" presStyleCnt="0"/>
      <dgm:spPr/>
    </dgm:pt>
    <dgm:pt modelId="{C24B6226-2F47-49C8-8277-DA8381022B30}" type="pres">
      <dgm:prSet presAssocID="{D44B7F4B-C16E-407A-A6E6-CECC64E05D07}" presName="accentRepeatNode" presStyleLbl="solidFgAcc1" presStyleIdx="2" presStyleCnt="5"/>
      <dgm:spPr/>
    </dgm:pt>
    <dgm:pt modelId="{838AD94E-60C1-4550-92BA-0961C739FC0E}" type="pres">
      <dgm:prSet presAssocID="{0FBA367E-6F33-40C7-B721-2D4D19B65C9D}" presName="text_4" presStyleLbl="node1" presStyleIdx="3" presStyleCnt="5">
        <dgm:presLayoutVars>
          <dgm:bulletEnabled val="1"/>
        </dgm:presLayoutVars>
      </dgm:prSet>
      <dgm:spPr/>
    </dgm:pt>
    <dgm:pt modelId="{953C99F8-B44D-4CB2-9E26-22AE473FCAFF}" type="pres">
      <dgm:prSet presAssocID="{0FBA367E-6F33-40C7-B721-2D4D19B65C9D}" presName="accent_4" presStyleCnt="0"/>
      <dgm:spPr/>
    </dgm:pt>
    <dgm:pt modelId="{3DA9C332-4C2F-4B7E-B3AA-C8A447B5DA9B}" type="pres">
      <dgm:prSet presAssocID="{0FBA367E-6F33-40C7-B721-2D4D19B65C9D}" presName="accentRepeatNode" presStyleLbl="solidFgAcc1" presStyleIdx="3" presStyleCnt="5"/>
      <dgm:spPr/>
    </dgm:pt>
    <dgm:pt modelId="{4C02F620-CB8C-401E-893C-0AB7D345E62F}" type="pres">
      <dgm:prSet presAssocID="{AC564F6A-9DD9-4DDC-93E1-1DC6676E561B}" presName="text_5" presStyleLbl="node1" presStyleIdx="4" presStyleCnt="5">
        <dgm:presLayoutVars>
          <dgm:bulletEnabled val="1"/>
        </dgm:presLayoutVars>
      </dgm:prSet>
      <dgm:spPr/>
    </dgm:pt>
    <dgm:pt modelId="{721E2421-2AEF-4CC1-BC1A-672C6A196FDC}" type="pres">
      <dgm:prSet presAssocID="{AC564F6A-9DD9-4DDC-93E1-1DC6676E561B}" presName="accent_5" presStyleCnt="0"/>
      <dgm:spPr/>
    </dgm:pt>
    <dgm:pt modelId="{A2BF6CAE-71F4-4552-9818-0A1211A63807}" type="pres">
      <dgm:prSet presAssocID="{AC564F6A-9DD9-4DDC-93E1-1DC6676E561B}" presName="accentRepeatNode" presStyleLbl="solidFgAcc1" presStyleIdx="4" presStyleCnt="5"/>
      <dgm:spPr/>
    </dgm:pt>
  </dgm:ptLst>
  <dgm:cxnLst>
    <dgm:cxn modelId="{5FC0400B-86A5-4587-91C3-10DAA31E7711}" type="presOf" srcId="{05AB9217-C616-4A7F-8BA5-BFDF2E92A9DC}" destId="{096B0783-CEEE-4465-8504-9E54E42F381A}" srcOrd="0" destOrd="0" presId="urn:microsoft.com/office/officeart/2008/layout/VerticalCurvedList"/>
    <dgm:cxn modelId="{70C9A514-A4BB-45D6-83A6-5553EC9E0F91}" srcId="{D9D7D3C8-C80B-482B-A1D0-1EAB0BACF613}" destId="{E05D038E-6452-44CB-90F8-D48BBC44F946}" srcOrd="1" destOrd="0" parTransId="{14F5711C-9DA2-4885-A679-881D9B29E99F}" sibTransId="{C15609EF-06E2-4B3C-8548-3665B9AA262B}"/>
    <dgm:cxn modelId="{DB684318-3050-4420-83D1-E1753BAA2002}" type="presOf" srcId="{E05D038E-6452-44CB-90F8-D48BBC44F946}" destId="{8D190B37-741F-4EA0-A8C8-6A603B753746}" srcOrd="0" destOrd="0" presId="urn:microsoft.com/office/officeart/2008/layout/VerticalCurvedList"/>
    <dgm:cxn modelId="{2604D93B-F827-456F-B4DB-96B483D762EB}" type="presOf" srcId="{5ECA57B5-07F2-4966-9518-D3704E95F12E}" destId="{795123CC-17D2-4D61-B0CE-A40C88CDDF8E}" srcOrd="0" destOrd="0" presId="urn:microsoft.com/office/officeart/2008/layout/VerticalCurvedList"/>
    <dgm:cxn modelId="{4AA92D4B-4857-468A-8E17-A40BFCD5B154}" srcId="{D9D7D3C8-C80B-482B-A1D0-1EAB0BACF613}" destId="{D44B7F4B-C16E-407A-A6E6-CECC64E05D07}" srcOrd="2" destOrd="0" parTransId="{649B2CD9-3F7A-4D08-A5A4-8994A2F78360}" sibTransId="{45A4D2D6-88A5-4817-8D9C-529493E30630}"/>
    <dgm:cxn modelId="{4B998A50-EEB5-419C-A72F-57CA5C959A74}" srcId="{D9D7D3C8-C80B-482B-A1D0-1EAB0BACF613}" destId="{AC564F6A-9DD9-4DDC-93E1-1DC6676E561B}" srcOrd="4" destOrd="0" parTransId="{C11EB117-A3D6-4084-9B8B-5E75CB94B947}" sibTransId="{9B40C17A-795F-4B09-9EB2-4B9CD59913D4}"/>
    <dgm:cxn modelId="{BE4E1062-91F2-43BA-98B6-36C619EBE72B}" srcId="{D9D7D3C8-C80B-482B-A1D0-1EAB0BACF613}" destId="{05AB9217-C616-4A7F-8BA5-BFDF2E92A9DC}" srcOrd="0" destOrd="0" parTransId="{79E8A339-49F0-4030-9F72-8F74FE80CC53}" sibTransId="{5ECA57B5-07F2-4966-9518-D3704E95F12E}"/>
    <dgm:cxn modelId="{2140A06B-566F-4E6A-BDE2-58D5FCB07D2F}" type="presOf" srcId="{AC564F6A-9DD9-4DDC-93E1-1DC6676E561B}" destId="{4C02F620-CB8C-401E-893C-0AB7D345E62F}" srcOrd="0" destOrd="0" presId="urn:microsoft.com/office/officeart/2008/layout/VerticalCurvedList"/>
    <dgm:cxn modelId="{DA69B98C-B69F-4790-A9D0-B0783278BB53}" srcId="{D9D7D3C8-C80B-482B-A1D0-1EAB0BACF613}" destId="{0FBA367E-6F33-40C7-B721-2D4D19B65C9D}" srcOrd="3" destOrd="0" parTransId="{CEAFCBDC-A767-446D-83EB-1F2D57E0FDC6}" sibTransId="{9DC81659-E206-4FBD-B8D4-33FD72BAF04F}"/>
    <dgm:cxn modelId="{E4347299-532F-499F-AB13-DCE18B94C79D}" type="presOf" srcId="{D9D7D3C8-C80B-482B-A1D0-1EAB0BACF613}" destId="{BAB31166-504D-4D16-93FA-CD2FEC54AE12}" srcOrd="0" destOrd="0" presId="urn:microsoft.com/office/officeart/2008/layout/VerticalCurvedList"/>
    <dgm:cxn modelId="{5D7685A2-1C63-4227-9923-72A7012BABD6}" type="presOf" srcId="{D44B7F4B-C16E-407A-A6E6-CECC64E05D07}" destId="{FD150963-C421-4644-8149-73F9A542AC87}" srcOrd="0" destOrd="0" presId="urn:microsoft.com/office/officeart/2008/layout/VerticalCurvedList"/>
    <dgm:cxn modelId="{6DF774EB-AA2E-4627-B6FB-2409BCDA2AA5}" type="presOf" srcId="{0FBA367E-6F33-40C7-B721-2D4D19B65C9D}" destId="{838AD94E-60C1-4550-92BA-0961C739FC0E}" srcOrd="0" destOrd="0" presId="urn:microsoft.com/office/officeart/2008/layout/VerticalCurvedList"/>
    <dgm:cxn modelId="{51D12D1D-6631-4517-8180-647D3C613C4E}" type="presParOf" srcId="{BAB31166-504D-4D16-93FA-CD2FEC54AE12}" destId="{F74F1D66-D2B1-445A-9904-697D44EAE5C6}" srcOrd="0" destOrd="0" presId="urn:microsoft.com/office/officeart/2008/layout/VerticalCurvedList"/>
    <dgm:cxn modelId="{8B804FAF-6D24-4DE0-884E-A9AE8E05F23A}" type="presParOf" srcId="{F74F1D66-D2B1-445A-9904-697D44EAE5C6}" destId="{E86DC08F-9F5D-4A54-830A-D1C282292951}" srcOrd="0" destOrd="0" presId="urn:microsoft.com/office/officeart/2008/layout/VerticalCurvedList"/>
    <dgm:cxn modelId="{5E977593-E845-4B8A-982B-B1EB74CB5DD0}" type="presParOf" srcId="{E86DC08F-9F5D-4A54-830A-D1C282292951}" destId="{26781062-6453-41C6-901F-196B977BDE7E}" srcOrd="0" destOrd="0" presId="urn:microsoft.com/office/officeart/2008/layout/VerticalCurvedList"/>
    <dgm:cxn modelId="{2886DAAB-EB50-4DE7-AAE1-1C883EDB2876}" type="presParOf" srcId="{E86DC08F-9F5D-4A54-830A-D1C282292951}" destId="{795123CC-17D2-4D61-B0CE-A40C88CDDF8E}" srcOrd="1" destOrd="0" presId="urn:microsoft.com/office/officeart/2008/layout/VerticalCurvedList"/>
    <dgm:cxn modelId="{ACD47701-02AF-4082-82D4-DF5A67CCBB6B}" type="presParOf" srcId="{E86DC08F-9F5D-4A54-830A-D1C282292951}" destId="{137B3F67-20A2-403D-8538-721D4DD8F7F2}" srcOrd="2" destOrd="0" presId="urn:microsoft.com/office/officeart/2008/layout/VerticalCurvedList"/>
    <dgm:cxn modelId="{43782782-2E1E-4B61-8183-1E3DA609DDEA}" type="presParOf" srcId="{E86DC08F-9F5D-4A54-830A-D1C282292951}" destId="{5A94A77D-7ACF-4690-ADDF-382FA17103DD}" srcOrd="3" destOrd="0" presId="urn:microsoft.com/office/officeart/2008/layout/VerticalCurvedList"/>
    <dgm:cxn modelId="{76D94E52-CC92-4201-A297-E6A63DD22E8A}" type="presParOf" srcId="{F74F1D66-D2B1-445A-9904-697D44EAE5C6}" destId="{096B0783-CEEE-4465-8504-9E54E42F381A}" srcOrd="1" destOrd="0" presId="urn:microsoft.com/office/officeart/2008/layout/VerticalCurvedList"/>
    <dgm:cxn modelId="{523769CF-5ABE-4E20-81A8-8FF7B07613E6}" type="presParOf" srcId="{F74F1D66-D2B1-445A-9904-697D44EAE5C6}" destId="{7AE797E5-BC1C-46DD-829F-DB53E9E82F34}" srcOrd="2" destOrd="0" presId="urn:microsoft.com/office/officeart/2008/layout/VerticalCurvedList"/>
    <dgm:cxn modelId="{1707AE7E-D48B-48C7-88BD-90F78F2FEEA4}" type="presParOf" srcId="{7AE797E5-BC1C-46DD-829F-DB53E9E82F34}" destId="{846EF5C5-98AE-467B-8FE2-FD7FC0524DC1}" srcOrd="0" destOrd="0" presId="urn:microsoft.com/office/officeart/2008/layout/VerticalCurvedList"/>
    <dgm:cxn modelId="{00A96632-838E-4BDD-9D17-3130184F4194}" type="presParOf" srcId="{F74F1D66-D2B1-445A-9904-697D44EAE5C6}" destId="{8D190B37-741F-4EA0-A8C8-6A603B753746}" srcOrd="3" destOrd="0" presId="urn:microsoft.com/office/officeart/2008/layout/VerticalCurvedList"/>
    <dgm:cxn modelId="{55008435-953E-4625-8673-66FA1AA0367F}" type="presParOf" srcId="{F74F1D66-D2B1-445A-9904-697D44EAE5C6}" destId="{DF138F41-F2F0-4C06-BF14-A592371680F5}" srcOrd="4" destOrd="0" presId="urn:microsoft.com/office/officeart/2008/layout/VerticalCurvedList"/>
    <dgm:cxn modelId="{60571E6F-D0B4-41AB-8C18-93E48F9EE230}" type="presParOf" srcId="{DF138F41-F2F0-4C06-BF14-A592371680F5}" destId="{CB4880B3-5434-4E7B-8DFE-7A8E4B61F4B8}" srcOrd="0" destOrd="0" presId="urn:microsoft.com/office/officeart/2008/layout/VerticalCurvedList"/>
    <dgm:cxn modelId="{F6ED5AB5-EE60-4CA8-8F25-E5D67587B83F}" type="presParOf" srcId="{F74F1D66-D2B1-445A-9904-697D44EAE5C6}" destId="{FD150963-C421-4644-8149-73F9A542AC87}" srcOrd="5" destOrd="0" presId="urn:microsoft.com/office/officeart/2008/layout/VerticalCurvedList"/>
    <dgm:cxn modelId="{EE3FB703-046E-42B4-8DC9-B01C1FC59509}" type="presParOf" srcId="{F74F1D66-D2B1-445A-9904-697D44EAE5C6}" destId="{E0D55AA7-8160-4589-AF3A-486AC53AEE6E}" srcOrd="6" destOrd="0" presId="urn:microsoft.com/office/officeart/2008/layout/VerticalCurvedList"/>
    <dgm:cxn modelId="{7E8D5ADD-56C4-49FE-AB57-43948CA4D63A}" type="presParOf" srcId="{E0D55AA7-8160-4589-AF3A-486AC53AEE6E}" destId="{C24B6226-2F47-49C8-8277-DA8381022B30}" srcOrd="0" destOrd="0" presId="urn:microsoft.com/office/officeart/2008/layout/VerticalCurvedList"/>
    <dgm:cxn modelId="{EB74D600-4DC8-4EC4-9243-06EDB07B5C34}" type="presParOf" srcId="{F74F1D66-D2B1-445A-9904-697D44EAE5C6}" destId="{838AD94E-60C1-4550-92BA-0961C739FC0E}" srcOrd="7" destOrd="0" presId="urn:microsoft.com/office/officeart/2008/layout/VerticalCurvedList"/>
    <dgm:cxn modelId="{0ABF8EC1-EE94-41FC-93F0-10B71D3B9578}" type="presParOf" srcId="{F74F1D66-D2B1-445A-9904-697D44EAE5C6}" destId="{953C99F8-B44D-4CB2-9E26-22AE473FCAFF}" srcOrd="8" destOrd="0" presId="urn:microsoft.com/office/officeart/2008/layout/VerticalCurvedList"/>
    <dgm:cxn modelId="{89B2A935-FC75-455D-872D-D9C1829468CA}" type="presParOf" srcId="{953C99F8-B44D-4CB2-9E26-22AE473FCAFF}" destId="{3DA9C332-4C2F-4B7E-B3AA-C8A447B5DA9B}" srcOrd="0" destOrd="0" presId="urn:microsoft.com/office/officeart/2008/layout/VerticalCurvedList"/>
    <dgm:cxn modelId="{D4567904-3A8E-4013-8EED-607572B3CEAE}" type="presParOf" srcId="{F74F1D66-D2B1-445A-9904-697D44EAE5C6}" destId="{4C02F620-CB8C-401E-893C-0AB7D345E62F}" srcOrd="9" destOrd="0" presId="urn:microsoft.com/office/officeart/2008/layout/VerticalCurvedList"/>
    <dgm:cxn modelId="{300A3CD6-9298-41CC-9F6A-453595E61C72}" type="presParOf" srcId="{F74F1D66-D2B1-445A-9904-697D44EAE5C6}" destId="{721E2421-2AEF-4CC1-BC1A-672C6A196FDC}" srcOrd="10" destOrd="0" presId="urn:microsoft.com/office/officeart/2008/layout/VerticalCurvedList"/>
    <dgm:cxn modelId="{FC100CAA-0ACD-4A59-AEEF-19F0537B4832}" type="presParOf" srcId="{721E2421-2AEF-4CC1-BC1A-672C6A196FDC}" destId="{A2BF6CAE-71F4-4552-9818-0A1211A6380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E0FA8B-F499-4A8A-9759-A3AFE5B587B1}" type="doc">
      <dgm:prSet loTypeId="urn:microsoft.com/office/officeart/2005/8/layout/cycle2" loCatId="cycle" qsTypeId="urn:microsoft.com/office/officeart/2005/8/quickstyle/3d9" qsCatId="3D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74BBD361-1293-48D9-A620-6C24DCFB90AD}">
      <dgm:prSet phldrT="[Text]"/>
      <dgm:spPr/>
      <dgm:t>
        <a:bodyPr/>
        <a:lstStyle/>
        <a:p>
          <a:r>
            <a:rPr lang="en-US" b="1" dirty="0"/>
            <a:t>P</a:t>
          </a:r>
          <a:endParaRPr lang="id-ID" b="1" dirty="0"/>
        </a:p>
      </dgm:t>
    </dgm:pt>
    <dgm:pt modelId="{A0450466-B399-4B4B-8877-D892ED82412B}" type="parTrans" cxnId="{2499F9FE-0685-4F5E-9C6E-FA05CAC4A25B}">
      <dgm:prSet/>
      <dgm:spPr/>
      <dgm:t>
        <a:bodyPr/>
        <a:lstStyle/>
        <a:p>
          <a:endParaRPr lang="id-ID"/>
        </a:p>
      </dgm:t>
    </dgm:pt>
    <dgm:pt modelId="{64A407CF-5327-43C6-AADD-A928D112110F}" type="sibTrans" cxnId="{2499F9FE-0685-4F5E-9C6E-FA05CAC4A25B}">
      <dgm:prSet/>
      <dgm:spPr/>
      <dgm:t>
        <a:bodyPr/>
        <a:lstStyle/>
        <a:p>
          <a:endParaRPr lang="id-ID"/>
        </a:p>
      </dgm:t>
    </dgm:pt>
    <dgm:pt modelId="{8FF6B4CF-1F51-43D1-8B61-A101FD54A7FC}">
      <dgm:prSet phldrT="[Text]"/>
      <dgm:spPr/>
      <dgm:t>
        <a:bodyPr/>
        <a:lstStyle/>
        <a:p>
          <a:r>
            <a:rPr lang="en-US" b="1" dirty="0"/>
            <a:t>P</a:t>
          </a:r>
          <a:endParaRPr lang="id-ID" b="1" dirty="0"/>
        </a:p>
      </dgm:t>
    </dgm:pt>
    <dgm:pt modelId="{2D4B2887-81C6-4961-A78B-D8D16F0F9269}" type="parTrans" cxnId="{F31B271A-191D-4415-B534-79505551D9F8}">
      <dgm:prSet/>
      <dgm:spPr/>
      <dgm:t>
        <a:bodyPr/>
        <a:lstStyle/>
        <a:p>
          <a:endParaRPr lang="id-ID"/>
        </a:p>
      </dgm:t>
    </dgm:pt>
    <dgm:pt modelId="{EA792273-AEB6-4399-A0F9-06EAF263DEAC}" type="sibTrans" cxnId="{F31B271A-191D-4415-B534-79505551D9F8}">
      <dgm:prSet/>
      <dgm:spPr/>
      <dgm:t>
        <a:bodyPr/>
        <a:lstStyle/>
        <a:p>
          <a:endParaRPr lang="id-ID"/>
        </a:p>
      </dgm:t>
    </dgm:pt>
    <dgm:pt modelId="{4AEE9E5C-EB38-4079-BC82-47F98940B992}">
      <dgm:prSet phldrT="[Text]"/>
      <dgm:spPr/>
      <dgm:t>
        <a:bodyPr/>
        <a:lstStyle/>
        <a:p>
          <a:r>
            <a:rPr lang="en-US" b="1" dirty="0"/>
            <a:t>E</a:t>
          </a:r>
          <a:endParaRPr lang="id-ID" b="1" dirty="0"/>
        </a:p>
      </dgm:t>
    </dgm:pt>
    <dgm:pt modelId="{747B3759-AB27-4FD5-B065-038A31D06BDE}" type="parTrans" cxnId="{396B1A0B-9B18-4758-9D60-FC0D3BE3E88C}">
      <dgm:prSet/>
      <dgm:spPr/>
      <dgm:t>
        <a:bodyPr/>
        <a:lstStyle/>
        <a:p>
          <a:endParaRPr lang="id-ID"/>
        </a:p>
      </dgm:t>
    </dgm:pt>
    <dgm:pt modelId="{7F8295D9-7F3A-47D1-8FB8-24D6C672585C}" type="sibTrans" cxnId="{396B1A0B-9B18-4758-9D60-FC0D3BE3E88C}">
      <dgm:prSet/>
      <dgm:spPr/>
      <dgm:t>
        <a:bodyPr/>
        <a:lstStyle/>
        <a:p>
          <a:endParaRPr lang="id-ID"/>
        </a:p>
      </dgm:t>
    </dgm:pt>
    <dgm:pt modelId="{F452EC4D-75A7-4344-A7A7-3684FF242966}">
      <dgm:prSet phldrT="[Text]"/>
      <dgm:spPr/>
      <dgm:t>
        <a:bodyPr/>
        <a:lstStyle/>
        <a:p>
          <a:r>
            <a:rPr lang="en-US" b="1" dirty="0"/>
            <a:t>P</a:t>
          </a:r>
          <a:endParaRPr lang="id-ID" b="1" dirty="0"/>
        </a:p>
      </dgm:t>
    </dgm:pt>
    <dgm:pt modelId="{F5E590B7-5144-4F36-BA82-CE7C21A1D7B7}" type="parTrans" cxnId="{FE3A50E0-E9A5-4AA3-B69B-8EBE3C51501F}">
      <dgm:prSet/>
      <dgm:spPr/>
      <dgm:t>
        <a:bodyPr/>
        <a:lstStyle/>
        <a:p>
          <a:endParaRPr lang="id-ID"/>
        </a:p>
      </dgm:t>
    </dgm:pt>
    <dgm:pt modelId="{9874EA22-FEC5-4367-95CF-99E235F1322B}" type="sibTrans" cxnId="{FE3A50E0-E9A5-4AA3-B69B-8EBE3C51501F}">
      <dgm:prSet/>
      <dgm:spPr/>
      <dgm:t>
        <a:bodyPr/>
        <a:lstStyle/>
        <a:p>
          <a:endParaRPr lang="id-ID"/>
        </a:p>
      </dgm:t>
    </dgm:pt>
    <dgm:pt modelId="{44FD7078-2EA6-4280-9CCB-4AD4963DCDF0}">
      <dgm:prSet phldrT="[Text]"/>
      <dgm:spPr/>
      <dgm:t>
        <a:bodyPr/>
        <a:lstStyle/>
        <a:p>
          <a:r>
            <a:rPr lang="en-US" b="1" dirty="0"/>
            <a:t>P</a:t>
          </a:r>
          <a:endParaRPr lang="id-ID" b="1" dirty="0"/>
        </a:p>
      </dgm:t>
    </dgm:pt>
    <dgm:pt modelId="{A0882975-FA98-40CD-A335-86A787E1813E}" type="parTrans" cxnId="{F5728997-F85B-4EA4-AB6F-284DB287BCB2}">
      <dgm:prSet/>
      <dgm:spPr/>
      <dgm:t>
        <a:bodyPr/>
        <a:lstStyle/>
        <a:p>
          <a:endParaRPr lang="id-ID"/>
        </a:p>
      </dgm:t>
    </dgm:pt>
    <dgm:pt modelId="{CBFC5BBE-2A10-4214-B530-80B654B124C0}" type="sibTrans" cxnId="{F5728997-F85B-4EA4-AB6F-284DB287BCB2}">
      <dgm:prSet/>
      <dgm:spPr/>
      <dgm:t>
        <a:bodyPr/>
        <a:lstStyle/>
        <a:p>
          <a:endParaRPr lang="id-ID"/>
        </a:p>
      </dgm:t>
    </dgm:pt>
    <dgm:pt modelId="{B5FAEBA5-EB0A-41D7-8EDB-1262AD29EFFE}" type="pres">
      <dgm:prSet presAssocID="{B6E0FA8B-F499-4A8A-9759-A3AFE5B587B1}" presName="cycle" presStyleCnt="0">
        <dgm:presLayoutVars>
          <dgm:dir/>
          <dgm:resizeHandles val="exact"/>
        </dgm:presLayoutVars>
      </dgm:prSet>
      <dgm:spPr/>
    </dgm:pt>
    <dgm:pt modelId="{F0BBF4D8-0024-4083-803D-F0A1128EDCFD}" type="pres">
      <dgm:prSet presAssocID="{74BBD361-1293-48D9-A620-6C24DCFB90AD}" presName="node" presStyleLbl="node1" presStyleIdx="0" presStyleCnt="5">
        <dgm:presLayoutVars>
          <dgm:bulletEnabled val="1"/>
        </dgm:presLayoutVars>
      </dgm:prSet>
      <dgm:spPr/>
    </dgm:pt>
    <dgm:pt modelId="{F9322762-D512-4CF5-81BC-9ABF2A4056E6}" type="pres">
      <dgm:prSet presAssocID="{64A407CF-5327-43C6-AADD-A928D112110F}" presName="sibTrans" presStyleLbl="sibTrans2D1" presStyleIdx="0" presStyleCnt="5"/>
      <dgm:spPr/>
    </dgm:pt>
    <dgm:pt modelId="{899A9945-D857-4257-8BCC-B27A6EEB0390}" type="pres">
      <dgm:prSet presAssocID="{64A407CF-5327-43C6-AADD-A928D112110F}" presName="connectorText" presStyleLbl="sibTrans2D1" presStyleIdx="0" presStyleCnt="5"/>
      <dgm:spPr/>
    </dgm:pt>
    <dgm:pt modelId="{F86CEC1C-0217-4501-B3A2-A6C8E2711CED}" type="pres">
      <dgm:prSet presAssocID="{8FF6B4CF-1F51-43D1-8B61-A101FD54A7FC}" presName="node" presStyleLbl="node1" presStyleIdx="1" presStyleCnt="5">
        <dgm:presLayoutVars>
          <dgm:bulletEnabled val="1"/>
        </dgm:presLayoutVars>
      </dgm:prSet>
      <dgm:spPr/>
    </dgm:pt>
    <dgm:pt modelId="{C9E08522-8348-49DA-B318-0F2B64B8005E}" type="pres">
      <dgm:prSet presAssocID="{EA792273-AEB6-4399-A0F9-06EAF263DEAC}" presName="sibTrans" presStyleLbl="sibTrans2D1" presStyleIdx="1" presStyleCnt="5"/>
      <dgm:spPr/>
    </dgm:pt>
    <dgm:pt modelId="{9C75150F-32B2-448A-8267-1C341123FA99}" type="pres">
      <dgm:prSet presAssocID="{EA792273-AEB6-4399-A0F9-06EAF263DEAC}" presName="connectorText" presStyleLbl="sibTrans2D1" presStyleIdx="1" presStyleCnt="5"/>
      <dgm:spPr/>
    </dgm:pt>
    <dgm:pt modelId="{506FF06E-3030-47BE-9631-87F5F5691E24}" type="pres">
      <dgm:prSet presAssocID="{4AEE9E5C-EB38-4079-BC82-47F98940B992}" presName="node" presStyleLbl="node1" presStyleIdx="2" presStyleCnt="5">
        <dgm:presLayoutVars>
          <dgm:bulletEnabled val="1"/>
        </dgm:presLayoutVars>
      </dgm:prSet>
      <dgm:spPr/>
    </dgm:pt>
    <dgm:pt modelId="{DF68F944-0D40-4011-9E0E-BBC58A574FB3}" type="pres">
      <dgm:prSet presAssocID="{7F8295D9-7F3A-47D1-8FB8-24D6C672585C}" presName="sibTrans" presStyleLbl="sibTrans2D1" presStyleIdx="2" presStyleCnt="5"/>
      <dgm:spPr/>
    </dgm:pt>
    <dgm:pt modelId="{ACB8C9FF-C0DD-4282-9C8C-835A1A58511B}" type="pres">
      <dgm:prSet presAssocID="{7F8295D9-7F3A-47D1-8FB8-24D6C672585C}" presName="connectorText" presStyleLbl="sibTrans2D1" presStyleIdx="2" presStyleCnt="5"/>
      <dgm:spPr/>
    </dgm:pt>
    <dgm:pt modelId="{7E758776-BE7E-413B-9C6D-D6E099DCC822}" type="pres">
      <dgm:prSet presAssocID="{F452EC4D-75A7-4344-A7A7-3684FF242966}" presName="node" presStyleLbl="node1" presStyleIdx="3" presStyleCnt="5">
        <dgm:presLayoutVars>
          <dgm:bulletEnabled val="1"/>
        </dgm:presLayoutVars>
      </dgm:prSet>
      <dgm:spPr/>
    </dgm:pt>
    <dgm:pt modelId="{7FBCC5B1-9F98-4B01-8F80-AA496C2B1E11}" type="pres">
      <dgm:prSet presAssocID="{9874EA22-FEC5-4367-95CF-99E235F1322B}" presName="sibTrans" presStyleLbl="sibTrans2D1" presStyleIdx="3" presStyleCnt="5"/>
      <dgm:spPr/>
    </dgm:pt>
    <dgm:pt modelId="{1AC89C4C-AF29-46D4-B5B0-D31E30CED438}" type="pres">
      <dgm:prSet presAssocID="{9874EA22-FEC5-4367-95CF-99E235F1322B}" presName="connectorText" presStyleLbl="sibTrans2D1" presStyleIdx="3" presStyleCnt="5"/>
      <dgm:spPr/>
    </dgm:pt>
    <dgm:pt modelId="{D126B49A-D226-4446-B72F-AC950948E40A}" type="pres">
      <dgm:prSet presAssocID="{44FD7078-2EA6-4280-9CCB-4AD4963DCDF0}" presName="node" presStyleLbl="node1" presStyleIdx="4" presStyleCnt="5">
        <dgm:presLayoutVars>
          <dgm:bulletEnabled val="1"/>
        </dgm:presLayoutVars>
      </dgm:prSet>
      <dgm:spPr/>
    </dgm:pt>
    <dgm:pt modelId="{96606301-D506-4C45-ABB5-89A1C9933507}" type="pres">
      <dgm:prSet presAssocID="{CBFC5BBE-2A10-4214-B530-80B654B124C0}" presName="sibTrans" presStyleLbl="sibTrans2D1" presStyleIdx="4" presStyleCnt="5"/>
      <dgm:spPr/>
    </dgm:pt>
    <dgm:pt modelId="{20CE978F-440D-4CD3-8654-CE87C5E1D668}" type="pres">
      <dgm:prSet presAssocID="{CBFC5BBE-2A10-4214-B530-80B654B124C0}" presName="connectorText" presStyleLbl="sibTrans2D1" presStyleIdx="4" presStyleCnt="5"/>
      <dgm:spPr/>
    </dgm:pt>
  </dgm:ptLst>
  <dgm:cxnLst>
    <dgm:cxn modelId="{6FCD9D09-C0D0-4AFE-8EC8-E2E5F90BB0BD}" type="presOf" srcId="{9874EA22-FEC5-4367-95CF-99E235F1322B}" destId="{1AC89C4C-AF29-46D4-B5B0-D31E30CED438}" srcOrd="1" destOrd="0" presId="urn:microsoft.com/office/officeart/2005/8/layout/cycle2"/>
    <dgm:cxn modelId="{396B1A0B-9B18-4758-9D60-FC0D3BE3E88C}" srcId="{B6E0FA8B-F499-4A8A-9759-A3AFE5B587B1}" destId="{4AEE9E5C-EB38-4079-BC82-47F98940B992}" srcOrd="2" destOrd="0" parTransId="{747B3759-AB27-4FD5-B065-038A31D06BDE}" sibTransId="{7F8295D9-7F3A-47D1-8FB8-24D6C672585C}"/>
    <dgm:cxn modelId="{F31B271A-191D-4415-B534-79505551D9F8}" srcId="{B6E0FA8B-F499-4A8A-9759-A3AFE5B587B1}" destId="{8FF6B4CF-1F51-43D1-8B61-A101FD54A7FC}" srcOrd="1" destOrd="0" parTransId="{2D4B2887-81C6-4961-A78B-D8D16F0F9269}" sibTransId="{EA792273-AEB6-4399-A0F9-06EAF263DEAC}"/>
    <dgm:cxn modelId="{802BFB37-FE0C-49D8-9F99-37F2311F2C48}" type="presOf" srcId="{CBFC5BBE-2A10-4214-B530-80B654B124C0}" destId="{20CE978F-440D-4CD3-8654-CE87C5E1D668}" srcOrd="1" destOrd="0" presId="urn:microsoft.com/office/officeart/2005/8/layout/cycle2"/>
    <dgm:cxn modelId="{00DD2244-D293-4591-A48D-5DFCCA4F8001}" type="presOf" srcId="{CBFC5BBE-2A10-4214-B530-80B654B124C0}" destId="{96606301-D506-4C45-ABB5-89A1C9933507}" srcOrd="0" destOrd="0" presId="urn:microsoft.com/office/officeart/2005/8/layout/cycle2"/>
    <dgm:cxn modelId="{F9349F64-DB81-4E80-8C38-8EEA59D69FE2}" type="presOf" srcId="{64A407CF-5327-43C6-AADD-A928D112110F}" destId="{F9322762-D512-4CF5-81BC-9ABF2A4056E6}" srcOrd="0" destOrd="0" presId="urn:microsoft.com/office/officeart/2005/8/layout/cycle2"/>
    <dgm:cxn modelId="{48C4F56C-82AA-4C28-BD18-5DD020FAD2B7}" type="presOf" srcId="{74BBD361-1293-48D9-A620-6C24DCFB90AD}" destId="{F0BBF4D8-0024-4083-803D-F0A1128EDCFD}" srcOrd="0" destOrd="0" presId="urn:microsoft.com/office/officeart/2005/8/layout/cycle2"/>
    <dgm:cxn modelId="{F0F1D86F-9D5B-429E-A23C-243B00972D95}" type="presOf" srcId="{8FF6B4CF-1F51-43D1-8B61-A101FD54A7FC}" destId="{F86CEC1C-0217-4501-B3A2-A6C8E2711CED}" srcOrd="0" destOrd="0" presId="urn:microsoft.com/office/officeart/2005/8/layout/cycle2"/>
    <dgm:cxn modelId="{BB506B73-024A-4041-84EE-942770198B4F}" type="presOf" srcId="{B6E0FA8B-F499-4A8A-9759-A3AFE5B587B1}" destId="{B5FAEBA5-EB0A-41D7-8EDB-1262AD29EFFE}" srcOrd="0" destOrd="0" presId="urn:microsoft.com/office/officeart/2005/8/layout/cycle2"/>
    <dgm:cxn modelId="{A16EAA8A-C78B-4E98-8C23-531D8FF1EDEC}" type="presOf" srcId="{9874EA22-FEC5-4367-95CF-99E235F1322B}" destId="{7FBCC5B1-9F98-4B01-8F80-AA496C2B1E11}" srcOrd="0" destOrd="0" presId="urn:microsoft.com/office/officeart/2005/8/layout/cycle2"/>
    <dgm:cxn modelId="{B386538B-A0D5-4B9D-8236-54358ED2E67F}" type="presOf" srcId="{7F8295D9-7F3A-47D1-8FB8-24D6C672585C}" destId="{ACB8C9FF-C0DD-4282-9C8C-835A1A58511B}" srcOrd="1" destOrd="0" presId="urn:microsoft.com/office/officeart/2005/8/layout/cycle2"/>
    <dgm:cxn modelId="{430B428C-ADA6-4834-B31F-94D872FD6EB4}" type="presOf" srcId="{4AEE9E5C-EB38-4079-BC82-47F98940B992}" destId="{506FF06E-3030-47BE-9631-87F5F5691E24}" srcOrd="0" destOrd="0" presId="urn:microsoft.com/office/officeart/2005/8/layout/cycle2"/>
    <dgm:cxn modelId="{F5728997-F85B-4EA4-AB6F-284DB287BCB2}" srcId="{B6E0FA8B-F499-4A8A-9759-A3AFE5B587B1}" destId="{44FD7078-2EA6-4280-9CCB-4AD4963DCDF0}" srcOrd="4" destOrd="0" parTransId="{A0882975-FA98-40CD-A335-86A787E1813E}" sibTransId="{CBFC5BBE-2A10-4214-B530-80B654B124C0}"/>
    <dgm:cxn modelId="{D7D74F9E-16F2-495B-9D56-08595C42F5F3}" type="presOf" srcId="{EA792273-AEB6-4399-A0F9-06EAF263DEAC}" destId="{9C75150F-32B2-448A-8267-1C341123FA99}" srcOrd="1" destOrd="0" presId="urn:microsoft.com/office/officeart/2005/8/layout/cycle2"/>
    <dgm:cxn modelId="{03DB57B8-647A-4325-9FCF-C42D2F125315}" type="presOf" srcId="{64A407CF-5327-43C6-AADD-A928D112110F}" destId="{899A9945-D857-4257-8BCC-B27A6EEB0390}" srcOrd="1" destOrd="0" presId="urn:microsoft.com/office/officeart/2005/8/layout/cycle2"/>
    <dgm:cxn modelId="{3FA1BED6-7DCB-4023-BA39-E28B952B6771}" type="presOf" srcId="{F452EC4D-75A7-4344-A7A7-3684FF242966}" destId="{7E758776-BE7E-413B-9C6D-D6E099DCC822}" srcOrd="0" destOrd="0" presId="urn:microsoft.com/office/officeart/2005/8/layout/cycle2"/>
    <dgm:cxn modelId="{C02DF9DF-8543-4A2A-A721-64D12A0EA00E}" type="presOf" srcId="{7F8295D9-7F3A-47D1-8FB8-24D6C672585C}" destId="{DF68F944-0D40-4011-9E0E-BBC58A574FB3}" srcOrd="0" destOrd="0" presId="urn:microsoft.com/office/officeart/2005/8/layout/cycle2"/>
    <dgm:cxn modelId="{FE3A50E0-E9A5-4AA3-B69B-8EBE3C51501F}" srcId="{B6E0FA8B-F499-4A8A-9759-A3AFE5B587B1}" destId="{F452EC4D-75A7-4344-A7A7-3684FF242966}" srcOrd="3" destOrd="0" parTransId="{F5E590B7-5144-4F36-BA82-CE7C21A1D7B7}" sibTransId="{9874EA22-FEC5-4367-95CF-99E235F1322B}"/>
    <dgm:cxn modelId="{58570DF1-6A7C-4A6E-B93E-EDE358D86AD0}" type="presOf" srcId="{EA792273-AEB6-4399-A0F9-06EAF263DEAC}" destId="{C9E08522-8348-49DA-B318-0F2B64B8005E}" srcOrd="0" destOrd="0" presId="urn:microsoft.com/office/officeart/2005/8/layout/cycle2"/>
    <dgm:cxn modelId="{805004FB-1C00-48E7-B49C-9ED9B20A859E}" type="presOf" srcId="{44FD7078-2EA6-4280-9CCB-4AD4963DCDF0}" destId="{D126B49A-D226-4446-B72F-AC950948E40A}" srcOrd="0" destOrd="0" presId="urn:microsoft.com/office/officeart/2005/8/layout/cycle2"/>
    <dgm:cxn modelId="{2499F9FE-0685-4F5E-9C6E-FA05CAC4A25B}" srcId="{B6E0FA8B-F499-4A8A-9759-A3AFE5B587B1}" destId="{74BBD361-1293-48D9-A620-6C24DCFB90AD}" srcOrd="0" destOrd="0" parTransId="{A0450466-B399-4B4B-8877-D892ED82412B}" sibTransId="{64A407CF-5327-43C6-AADD-A928D112110F}"/>
    <dgm:cxn modelId="{AEF0A450-34D8-4EFE-B90B-4A1A6FCED953}" type="presParOf" srcId="{B5FAEBA5-EB0A-41D7-8EDB-1262AD29EFFE}" destId="{F0BBF4D8-0024-4083-803D-F0A1128EDCFD}" srcOrd="0" destOrd="0" presId="urn:microsoft.com/office/officeart/2005/8/layout/cycle2"/>
    <dgm:cxn modelId="{8F0A8750-919B-4B6E-A062-68CDEE29C5F5}" type="presParOf" srcId="{B5FAEBA5-EB0A-41D7-8EDB-1262AD29EFFE}" destId="{F9322762-D512-4CF5-81BC-9ABF2A4056E6}" srcOrd="1" destOrd="0" presId="urn:microsoft.com/office/officeart/2005/8/layout/cycle2"/>
    <dgm:cxn modelId="{3BAC1D2C-E37B-42E9-85EA-4B4926B1BECD}" type="presParOf" srcId="{F9322762-D512-4CF5-81BC-9ABF2A4056E6}" destId="{899A9945-D857-4257-8BCC-B27A6EEB0390}" srcOrd="0" destOrd="0" presId="urn:microsoft.com/office/officeart/2005/8/layout/cycle2"/>
    <dgm:cxn modelId="{0AD73730-3255-4E35-9596-0E3F4640A57B}" type="presParOf" srcId="{B5FAEBA5-EB0A-41D7-8EDB-1262AD29EFFE}" destId="{F86CEC1C-0217-4501-B3A2-A6C8E2711CED}" srcOrd="2" destOrd="0" presId="urn:microsoft.com/office/officeart/2005/8/layout/cycle2"/>
    <dgm:cxn modelId="{C4429672-CC95-4845-AB5A-583AB0A2C00E}" type="presParOf" srcId="{B5FAEBA5-EB0A-41D7-8EDB-1262AD29EFFE}" destId="{C9E08522-8348-49DA-B318-0F2B64B8005E}" srcOrd="3" destOrd="0" presId="urn:microsoft.com/office/officeart/2005/8/layout/cycle2"/>
    <dgm:cxn modelId="{320432A4-6DA0-4CFB-8A04-7D086F065096}" type="presParOf" srcId="{C9E08522-8348-49DA-B318-0F2B64B8005E}" destId="{9C75150F-32B2-448A-8267-1C341123FA99}" srcOrd="0" destOrd="0" presId="urn:microsoft.com/office/officeart/2005/8/layout/cycle2"/>
    <dgm:cxn modelId="{88983A74-E7AE-4538-93AB-B7776CF0D7D4}" type="presParOf" srcId="{B5FAEBA5-EB0A-41D7-8EDB-1262AD29EFFE}" destId="{506FF06E-3030-47BE-9631-87F5F5691E24}" srcOrd="4" destOrd="0" presId="urn:microsoft.com/office/officeart/2005/8/layout/cycle2"/>
    <dgm:cxn modelId="{ECF14EC1-D91D-4F2E-91C4-AAA1DBA8C260}" type="presParOf" srcId="{B5FAEBA5-EB0A-41D7-8EDB-1262AD29EFFE}" destId="{DF68F944-0D40-4011-9E0E-BBC58A574FB3}" srcOrd="5" destOrd="0" presId="urn:microsoft.com/office/officeart/2005/8/layout/cycle2"/>
    <dgm:cxn modelId="{A746461A-F8AD-4490-92DE-D5AFD9C0A2FE}" type="presParOf" srcId="{DF68F944-0D40-4011-9E0E-BBC58A574FB3}" destId="{ACB8C9FF-C0DD-4282-9C8C-835A1A58511B}" srcOrd="0" destOrd="0" presId="urn:microsoft.com/office/officeart/2005/8/layout/cycle2"/>
    <dgm:cxn modelId="{AFEF33E8-9F89-4119-B5A1-E2A8C640C12D}" type="presParOf" srcId="{B5FAEBA5-EB0A-41D7-8EDB-1262AD29EFFE}" destId="{7E758776-BE7E-413B-9C6D-D6E099DCC822}" srcOrd="6" destOrd="0" presId="urn:microsoft.com/office/officeart/2005/8/layout/cycle2"/>
    <dgm:cxn modelId="{F83DA434-3B95-4DEE-906E-6F18E2704B81}" type="presParOf" srcId="{B5FAEBA5-EB0A-41D7-8EDB-1262AD29EFFE}" destId="{7FBCC5B1-9F98-4B01-8F80-AA496C2B1E11}" srcOrd="7" destOrd="0" presId="urn:microsoft.com/office/officeart/2005/8/layout/cycle2"/>
    <dgm:cxn modelId="{076E5680-90E1-45FE-8472-6FBC8AE87719}" type="presParOf" srcId="{7FBCC5B1-9F98-4B01-8F80-AA496C2B1E11}" destId="{1AC89C4C-AF29-46D4-B5B0-D31E30CED438}" srcOrd="0" destOrd="0" presId="urn:microsoft.com/office/officeart/2005/8/layout/cycle2"/>
    <dgm:cxn modelId="{CB4D8D15-261A-461C-B4F4-6BEDA422B42E}" type="presParOf" srcId="{B5FAEBA5-EB0A-41D7-8EDB-1262AD29EFFE}" destId="{D126B49A-D226-4446-B72F-AC950948E40A}" srcOrd="8" destOrd="0" presId="urn:microsoft.com/office/officeart/2005/8/layout/cycle2"/>
    <dgm:cxn modelId="{5EEBD76F-9FDE-435F-90E0-C252516746B2}" type="presParOf" srcId="{B5FAEBA5-EB0A-41D7-8EDB-1262AD29EFFE}" destId="{96606301-D506-4C45-ABB5-89A1C9933507}" srcOrd="9" destOrd="0" presId="urn:microsoft.com/office/officeart/2005/8/layout/cycle2"/>
    <dgm:cxn modelId="{1093BA8C-EC06-4224-A093-8C7537F1EA09}" type="presParOf" srcId="{96606301-D506-4C45-ABB5-89A1C9933507}" destId="{20CE978F-440D-4CD3-8654-CE87C5E1D66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04BEC0-43CC-49DE-B299-822DD170665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9C70DA88-BAE3-4FA9-990E-6FCE7C8495F4}">
      <dgm:prSet phldrT="[Text]" custT="1"/>
      <dgm:spPr/>
      <dgm:t>
        <a:bodyPr/>
        <a:lstStyle/>
        <a:p>
          <a:r>
            <a:rPr kumimoji="0" lang="id-ID" sz="1600" b="1" i="0" u="none" strike="noStrike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mahasiswa, </a:t>
          </a:r>
          <a:endParaRPr lang="id-ID" sz="1600" b="1" dirty="0">
            <a:solidFill>
              <a:srgbClr val="FFFF00"/>
            </a:solidFill>
          </a:endParaRPr>
        </a:p>
      </dgm:t>
    </dgm:pt>
    <dgm:pt modelId="{61D6696C-3961-4E87-8236-AEF225FEAEE7}" type="parTrans" cxnId="{B2338CE2-1EBD-45E7-9056-E5EF5ED7E8B7}">
      <dgm:prSet/>
      <dgm:spPr/>
      <dgm:t>
        <a:bodyPr/>
        <a:lstStyle/>
        <a:p>
          <a:endParaRPr lang="id-ID"/>
        </a:p>
      </dgm:t>
    </dgm:pt>
    <dgm:pt modelId="{E8F42960-C861-45B1-9469-4BE3BCD06C01}" type="sibTrans" cxnId="{B2338CE2-1EBD-45E7-9056-E5EF5ED7E8B7}">
      <dgm:prSet/>
      <dgm:spPr/>
      <dgm:t>
        <a:bodyPr/>
        <a:lstStyle/>
        <a:p>
          <a:endParaRPr lang="id-ID"/>
        </a:p>
      </dgm:t>
    </dgm:pt>
    <dgm:pt modelId="{2F699256-C6F6-4370-92D8-72F54293B1BB}">
      <dgm:prSet custT="1"/>
      <dgm:spPr/>
      <dgm:t>
        <a:bodyPr/>
        <a:lstStyle/>
        <a:p>
          <a:r>
            <a:rPr kumimoji="0" lang="id-ID" sz="1600" b="1" i="0" u="none" strike="noStrike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dosen, </a:t>
          </a:r>
          <a:endParaRPr kumimoji="0" lang="en-US" sz="1600" b="1" i="0" u="none" strike="noStrike" cap="none" spc="0" normalizeH="0" baseline="0" noProof="0" dirty="0">
            <a:ln>
              <a:noFill/>
            </a:ln>
            <a:solidFill>
              <a:srgbClr val="FFFF00"/>
            </a:solidFill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gm:t>
    </dgm:pt>
    <dgm:pt modelId="{D94FE086-CA65-47B5-8F1A-17014C73EB91}" type="parTrans" cxnId="{88395E97-10AE-4DC3-ABFD-A765F8EFB15E}">
      <dgm:prSet/>
      <dgm:spPr/>
      <dgm:t>
        <a:bodyPr/>
        <a:lstStyle/>
        <a:p>
          <a:endParaRPr lang="id-ID"/>
        </a:p>
      </dgm:t>
    </dgm:pt>
    <dgm:pt modelId="{D9B0BC5F-FF05-4502-B0C9-83435E057D18}" type="sibTrans" cxnId="{88395E97-10AE-4DC3-ABFD-A765F8EFB15E}">
      <dgm:prSet/>
      <dgm:spPr/>
      <dgm:t>
        <a:bodyPr/>
        <a:lstStyle/>
        <a:p>
          <a:endParaRPr lang="id-ID"/>
        </a:p>
      </dgm:t>
    </dgm:pt>
    <dgm:pt modelId="{68AEDE1A-AE8A-4571-A77D-CB88D3A7DF2E}">
      <dgm:prSet custT="1"/>
      <dgm:spPr/>
      <dgm:t>
        <a:bodyPr/>
        <a:lstStyle/>
        <a:p>
          <a:r>
            <a:rPr kumimoji="0" lang="id-ID" sz="1600" b="1" i="0" u="none" strike="noStrike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tenaga kependidikan,</a:t>
          </a:r>
          <a:endParaRPr kumimoji="0" lang="en-US" sz="1600" b="1" i="0" u="none" strike="noStrike" cap="none" spc="0" normalizeH="0" baseline="0" noProof="0" dirty="0">
            <a:ln>
              <a:noFill/>
            </a:ln>
            <a:solidFill>
              <a:srgbClr val="FFFF00"/>
            </a:solidFill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gm:t>
    </dgm:pt>
    <dgm:pt modelId="{58475F1D-7768-4C6A-BF71-972C29835DB4}" type="parTrans" cxnId="{695CD62C-7BAD-4E37-9B24-26838F7D9FE5}">
      <dgm:prSet/>
      <dgm:spPr/>
      <dgm:t>
        <a:bodyPr/>
        <a:lstStyle/>
        <a:p>
          <a:endParaRPr lang="id-ID"/>
        </a:p>
      </dgm:t>
    </dgm:pt>
    <dgm:pt modelId="{39365F00-8BF7-47A8-BBE7-13C7A1F7380A}" type="sibTrans" cxnId="{695CD62C-7BAD-4E37-9B24-26838F7D9FE5}">
      <dgm:prSet/>
      <dgm:spPr/>
      <dgm:t>
        <a:bodyPr/>
        <a:lstStyle/>
        <a:p>
          <a:endParaRPr lang="id-ID"/>
        </a:p>
      </dgm:t>
    </dgm:pt>
    <dgm:pt modelId="{4A352DC1-CBD0-4751-855F-DDCB5D930697}">
      <dgm:prSet custT="1"/>
      <dgm:spPr/>
      <dgm:t>
        <a:bodyPr/>
        <a:lstStyle/>
        <a:p>
          <a:r>
            <a:rPr kumimoji="0" lang="id-ID" sz="1600" b="1" i="0" u="none" strike="noStrike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lulusan, </a:t>
          </a:r>
          <a:endParaRPr kumimoji="0" lang="en-US" sz="1600" b="1" i="0" u="none" strike="noStrike" cap="none" spc="0" normalizeH="0" baseline="0" noProof="0" dirty="0">
            <a:ln>
              <a:noFill/>
            </a:ln>
            <a:solidFill>
              <a:srgbClr val="FFFF00"/>
            </a:solidFill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gm:t>
    </dgm:pt>
    <dgm:pt modelId="{4DB40F5F-7694-430B-BB7A-95418D3AFFFD}" type="parTrans" cxnId="{B7DF2EF4-081E-40B9-9C3E-C89E95DAF647}">
      <dgm:prSet/>
      <dgm:spPr/>
      <dgm:t>
        <a:bodyPr/>
        <a:lstStyle/>
        <a:p>
          <a:endParaRPr lang="id-ID"/>
        </a:p>
      </dgm:t>
    </dgm:pt>
    <dgm:pt modelId="{1F1AD57F-0D1F-4D6A-8DFF-97B6196873C7}" type="sibTrans" cxnId="{B7DF2EF4-081E-40B9-9C3E-C89E95DAF647}">
      <dgm:prSet/>
      <dgm:spPr/>
      <dgm:t>
        <a:bodyPr/>
        <a:lstStyle/>
        <a:p>
          <a:endParaRPr lang="id-ID"/>
        </a:p>
      </dgm:t>
    </dgm:pt>
    <dgm:pt modelId="{F202D059-3292-4A24-ADDA-4FC34B4ED3F7}">
      <dgm:prSet custT="1"/>
      <dgm:spPr/>
      <dgm:t>
        <a:bodyPr/>
        <a:lstStyle/>
        <a:p>
          <a:r>
            <a:rPr kumimoji="0" lang="id-ID" sz="1600" b="1" i="0" u="none" strike="noStrike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pengguna</a:t>
          </a:r>
          <a:endParaRPr kumimoji="0" lang="en-US" sz="1600" b="1" i="0" u="none" strike="noStrike" cap="none" spc="0" normalizeH="0" baseline="0" noProof="0" dirty="0">
            <a:ln>
              <a:noFill/>
            </a:ln>
            <a:solidFill>
              <a:srgbClr val="FFFF00"/>
            </a:solidFill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gm:t>
    </dgm:pt>
    <dgm:pt modelId="{6BEDC1CA-B8C8-4A8E-890A-30A2AAC734AA}" type="parTrans" cxnId="{D02D33D7-C8EB-4227-9AED-A75FC36C7A96}">
      <dgm:prSet/>
      <dgm:spPr/>
      <dgm:t>
        <a:bodyPr/>
        <a:lstStyle/>
        <a:p>
          <a:endParaRPr lang="id-ID"/>
        </a:p>
      </dgm:t>
    </dgm:pt>
    <dgm:pt modelId="{7B75AFD1-D61A-4969-920A-39D0017501A8}" type="sibTrans" cxnId="{D02D33D7-C8EB-4227-9AED-A75FC36C7A96}">
      <dgm:prSet/>
      <dgm:spPr/>
      <dgm:t>
        <a:bodyPr/>
        <a:lstStyle/>
        <a:p>
          <a:endParaRPr lang="id-ID"/>
        </a:p>
      </dgm:t>
    </dgm:pt>
    <dgm:pt modelId="{D4319AA3-9B5B-48C8-AAC0-C757F8B6F625}">
      <dgm:prSet custT="1"/>
      <dgm:spPr/>
      <dgm:t>
        <a:bodyPr/>
        <a:lstStyle/>
        <a:p>
          <a:r>
            <a:rPr kumimoji="0" lang="id-ID" sz="1600" b="1" i="0" u="none" strike="noStrike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mitra</a:t>
          </a:r>
          <a:endParaRPr kumimoji="0" lang="en-ID" sz="1600" b="1" i="0" u="none" strike="noStrike" cap="none" spc="0" normalizeH="0" baseline="0" noProof="0" dirty="0">
            <a:ln>
              <a:noFill/>
            </a:ln>
            <a:solidFill>
              <a:srgbClr val="FFFF00"/>
            </a:solidFill>
            <a:effectLst/>
            <a:uLnTx/>
            <a:uFillTx/>
            <a:latin typeface="Calibri" panose="020F050202020403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gm:t>
    </dgm:pt>
    <dgm:pt modelId="{A2BDD601-B553-453F-9C7F-6F3929550356}" type="parTrans" cxnId="{348A75DF-46D0-416B-AC78-4CB8C27051C8}">
      <dgm:prSet/>
      <dgm:spPr/>
      <dgm:t>
        <a:bodyPr/>
        <a:lstStyle/>
        <a:p>
          <a:endParaRPr lang="id-ID"/>
        </a:p>
      </dgm:t>
    </dgm:pt>
    <dgm:pt modelId="{2778F798-A353-4F10-9308-66A1E0FF22BE}" type="sibTrans" cxnId="{348A75DF-46D0-416B-AC78-4CB8C27051C8}">
      <dgm:prSet/>
      <dgm:spPr/>
      <dgm:t>
        <a:bodyPr/>
        <a:lstStyle/>
        <a:p>
          <a:endParaRPr lang="id-ID"/>
        </a:p>
      </dgm:t>
    </dgm:pt>
    <dgm:pt modelId="{5088B9BD-8526-4D74-8499-9DCC04D37CC2}" type="pres">
      <dgm:prSet presAssocID="{0604BEC0-43CC-49DE-B299-822DD1706659}" presName="linear" presStyleCnt="0">
        <dgm:presLayoutVars>
          <dgm:dir/>
          <dgm:animLvl val="lvl"/>
          <dgm:resizeHandles val="exact"/>
        </dgm:presLayoutVars>
      </dgm:prSet>
      <dgm:spPr/>
    </dgm:pt>
    <dgm:pt modelId="{CB92D8D4-9C0D-402B-BD2E-F8D482D3E089}" type="pres">
      <dgm:prSet presAssocID="{9C70DA88-BAE3-4FA9-990E-6FCE7C8495F4}" presName="parentLin" presStyleCnt="0"/>
      <dgm:spPr/>
    </dgm:pt>
    <dgm:pt modelId="{99CC7C23-4E58-4132-BB15-6416DB11F25B}" type="pres">
      <dgm:prSet presAssocID="{9C70DA88-BAE3-4FA9-990E-6FCE7C8495F4}" presName="parentLeftMargin" presStyleLbl="node1" presStyleIdx="0" presStyleCnt="6"/>
      <dgm:spPr/>
    </dgm:pt>
    <dgm:pt modelId="{3212C696-6099-4DE1-ADEB-50E83F6517BC}" type="pres">
      <dgm:prSet presAssocID="{9C70DA88-BAE3-4FA9-990E-6FCE7C8495F4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B763F911-2C10-480A-99CB-8042939ACF8A}" type="pres">
      <dgm:prSet presAssocID="{9C70DA88-BAE3-4FA9-990E-6FCE7C8495F4}" presName="negativeSpace" presStyleCnt="0"/>
      <dgm:spPr/>
    </dgm:pt>
    <dgm:pt modelId="{B9FD1465-AEF6-42AF-9694-E4BE4EB813F9}" type="pres">
      <dgm:prSet presAssocID="{9C70DA88-BAE3-4FA9-990E-6FCE7C8495F4}" presName="childText" presStyleLbl="conFgAcc1" presStyleIdx="0" presStyleCnt="6">
        <dgm:presLayoutVars>
          <dgm:bulletEnabled val="1"/>
        </dgm:presLayoutVars>
      </dgm:prSet>
      <dgm:spPr/>
    </dgm:pt>
    <dgm:pt modelId="{145A6E5E-6EC0-4F2C-91B9-3DADD2932C7F}" type="pres">
      <dgm:prSet presAssocID="{E8F42960-C861-45B1-9469-4BE3BCD06C01}" presName="spaceBetweenRectangles" presStyleCnt="0"/>
      <dgm:spPr/>
    </dgm:pt>
    <dgm:pt modelId="{B48ED963-DB3C-46D1-A7D5-04745359459A}" type="pres">
      <dgm:prSet presAssocID="{2F699256-C6F6-4370-92D8-72F54293B1BB}" presName="parentLin" presStyleCnt="0"/>
      <dgm:spPr/>
    </dgm:pt>
    <dgm:pt modelId="{61BE37B6-9133-4FB5-8DE5-BC02269464D9}" type="pres">
      <dgm:prSet presAssocID="{2F699256-C6F6-4370-92D8-72F54293B1BB}" presName="parentLeftMargin" presStyleLbl="node1" presStyleIdx="0" presStyleCnt="6"/>
      <dgm:spPr/>
    </dgm:pt>
    <dgm:pt modelId="{D9A65BCC-DD47-42A7-8E43-DD099CC19E7E}" type="pres">
      <dgm:prSet presAssocID="{2F699256-C6F6-4370-92D8-72F54293B1BB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8315CA32-88CD-4248-9872-1BFE800D530F}" type="pres">
      <dgm:prSet presAssocID="{2F699256-C6F6-4370-92D8-72F54293B1BB}" presName="negativeSpace" presStyleCnt="0"/>
      <dgm:spPr/>
    </dgm:pt>
    <dgm:pt modelId="{AFED37F8-2114-4A05-A041-668AA030B593}" type="pres">
      <dgm:prSet presAssocID="{2F699256-C6F6-4370-92D8-72F54293B1BB}" presName="childText" presStyleLbl="conFgAcc1" presStyleIdx="1" presStyleCnt="6">
        <dgm:presLayoutVars>
          <dgm:bulletEnabled val="1"/>
        </dgm:presLayoutVars>
      </dgm:prSet>
      <dgm:spPr/>
    </dgm:pt>
    <dgm:pt modelId="{4573D570-0FED-485F-8233-2CB09E46BA32}" type="pres">
      <dgm:prSet presAssocID="{D9B0BC5F-FF05-4502-B0C9-83435E057D18}" presName="spaceBetweenRectangles" presStyleCnt="0"/>
      <dgm:spPr/>
    </dgm:pt>
    <dgm:pt modelId="{55B549BB-1989-4909-AB8F-CFDACA6C9895}" type="pres">
      <dgm:prSet presAssocID="{68AEDE1A-AE8A-4571-A77D-CB88D3A7DF2E}" presName="parentLin" presStyleCnt="0"/>
      <dgm:spPr/>
    </dgm:pt>
    <dgm:pt modelId="{3D13CB33-12DC-4ADD-AA5B-539594BCC224}" type="pres">
      <dgm:prSet presAssocID="{68AEDE1A-AE8A-4571-A77D-CB88D3A7DF2E}" presName="parentLeftMargin" presStyleLbl="node1" presStyleIdx="1" presStyleCnt="6"/>
      <dgm:spPr/>
    </dgm:pt>
    <dgm:pt modelId="{2F5F849F-FC34-4260-8604-B7DFFE3EAAEE}" type="pres">
      <dgm:prSet presAssocID="{68AEDE1A-AE8A-4571-A77D-CB88D3A7DF2E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39E80B4A-D434-4453-B63E-2DADD875D5FE}" type="pres">
      <dgm:prSet presAssocID="{68AEDE1A-AE8A-4571-A77D-CB88D3A7DF2E}" presName="negativeSpace" presStyleCnt="0"/>
      <dgm:spPr/>
    </dgm:pt>
    <dgm:pt modelId="{95D0BB9F-71C8-4931-85E9-9A5E18F77993}" type="pres">
      <dgm:prSet presAssocID="{68AEDE1A-AE8A-4571-A77D-CB88D3A7DF2E}" presName="childText" presStyleLbl="conFgAcc1" presStyleIdx="2" presStyleCnt="6">
        <dgm:presLayoutVars>
          <dgm:bulletEnabled val="1"/>
        </dgm:presLayoutVars>
      </dgm:prSet>
      <dgm:spPr/>
    </dgm:pt>
    <dgm:pt modelId="{481EA072-43F0-467C-B5BD-7103D0A10CEC}" type="pres">
      <dgm:prSet presAssocID="{39365F00-8BF7-47A8-BBE7-13C7A1F7380A}" presName="spaceBetweenRectangles" presStyleCnt="0"/>
      <dgm:spPr/>
    </dgm:pt>
    <dgm:pt modelId="{82ED0309-7F35-4C2F-85E2-CB566DC746F2}" type="pres">
      <dgm:prSet presAssocID="{4A352DC1-CBD0-4751-855F-DDCB5D930697}" presName="parentLin" presStyleCnt="0"/>
      <dgm:spPr/>
    </dgm:pt>
    <dgm:pt modelId="{6E888905-0442-4880-9C7D-E6104F2B091A}" type="pres">
      <dgm:prSet presAssocID="{4A352DC1-CBD0-4751-855F-DDCB5D930697}" presName="parentLeftMargin" presStyleLbl="node1" presStyleIdx="2" presStyleCnt="6"/>
      <dgm:spPr/>
    </dgm:pt>
    <dgm:pt modelId="{CA3CFBAF-A607-4644-8B9E-0FCC14F236DB}" type="pres">
      <dgm:prSet presAssocID="{4A352DC1-CBD0-4751-855F-DDCB5D930697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7CCFB246-DEEB-4405-9FAE-F4BF6D6C3DC7}" type="pres">
      <dgm:prSet presAssocID="{4A352DC1-CBD0-4751-855F-DDCB5D930697}" presName="negativeSpace" presStyleCnt="0"/>
      <dgm:spPr/>
    </dgm:pt>
    <dgm:pt modelId="{8004D4FD-1F8C-4F21-9789-B44EC8757563}" type="pres">
      <dgm:prSet presAssocID="{4A352DC1-CBD0-4751-855F-DDCB5D930697}" presName="childText" presStyleLbl="conFgAcc1" presStyleIdx="3" presStyleCnt="6">
        <dgm:presLayoutVars>
          <dgm:bulletEnabled val="1"/>
        </dgm:presLayoutVars>
      </dgm:prSet>
      <dgm:spPr/>
    </dgm:pt>
    <dgm:pt modelId="{4A8582BA-CCE5-4623-9669-8F99D1EB0F5B}" type="pres">
      <dgm:prSet presAssocID="{1F1AD57F-0D1F-4D6A-8DFF-97B6196873C7}" presName="spaceBetweenRectangles" presStyleCnt="0"/>
      <dgm:spPr/>
    </dgm:pt>
    <dgm:pt modelId="{FAEF4F2B-2B43-4A57-8492-0CF71C530E00}" type="pres">
      <dgm:prSet presAssocID="{F202D059-3292-4A24-ADDA-4FC34B4ED3F7}" presName="parentLin" presStyleCnt="0"/>
      <dgm:spPr/>
    </dgm:pt>
    <dgm:pt modelId="{BA38E8B8-9D80-4AA4-BFBF-1BD4558C5281}" type="pres">
      <dgm:prSet presAssocID="{F202D059-3292-4A24-ADDA-4FC34B4ED3F7}" presName="parentLeftMargin" presStyleLbl="node1" presStyleIdx="3" presStyleCnt="6"/>
      <dgm:spPr/>
    </dgm:pt>
    <dgm:pt modelId="{1A2088EE-630B-49B2-BA82-BA8E3D1171E4}" type="pres">
      <dgm:prSet presAssocID="{F202D059-3292-4A24-ADDA-4FC34B4ED3F7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0A536344-08FF-4812-B911-B278D1A4321A}" type="pres">
      <dgm:prSet presAssocID="{F202D059-3292-4A24-ADDA-4FC34B4ED3F7}" presName="negativeSpace" presStyleCnt="0"/>
      <dgm:spPr/>
    </dgm:pt>
    <dgm:pt modelId="{2F39C1EC-8125-46BE-8BCA-B4C1BEFE87BC}" type="pres">
      <dgm:prSet presAssocID="{F202D059-3292-4A24-ADDA-4FC34B4ED3F7}" presName="childText" presStyleLbl="conFgAcc1" presStyleIdx="4" presStyleCnt="6">
        <dgm:presLayoutVars>
          <dgm:bulletEnabled val="1"/>
        </dgm:presLayoutVars>
      </dgm:prSet>
      <dgm:spPr/>
    </dgm:pt>
    <dgm:pt modelId="{14A7CAFA-5D96-4A49-BC59-76EF604B46F6}" type="pres">
      <dgm:prSet presAssocID="{7B75AFD1-D61A-4969-920A-39D0017501A8}" presName="spaceBetweenRectangles" presStyleCnt="0"/>
      <dgm:spPr/>
    </dgm:pt>
    <dgm:pt modelId="{B9600CAA-8191-4B8F-8961-739A42C908E1}" type="pres">
      <dgm:prSet presAssocID="{D4319AA3-9B5B-48C8-AAC0-C757F8B6F625}" presName="parentLin" presStyleCnt="0"/>
      <dgm:spPr/>
    </dgm:pt>
    <dgm:pt modelId="{2A8BB7EB-EDF1-4F52-9340-22E4EADDEA5E}" type="pres">
      <dgm:prSet presAssocID="{D4319AA3-9B5B-48C8-AAC0-C757F8B6F625}" presName="parentLeftMargin" presStyleLbl="node1" presStyleIdx="4" presStyleCnt="6"/>
      <dgm:spPr/>
    </dgm:pt>
    <dgm:pt modelId="{EBFE2A3F-EBFF-436F-AEB6-ED1921EB7115}" type="pres">
      <dgm:prSet presAssocID="{D4319AA3-9B5B-48C8-AAC0-C757F8B6F625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722A61E5-3869-4713-AA21-7BEA4FBE4F54}" type="pres">
      <dgm:prSet presAssocID="{D4319AA3-9B5B-48C8-AAC0-C757F8B6F625}" presName="negativeSpace" presStyleCnt="0"/>
      <dgm:spPr/>
    </dgm:pt>
    <dgm:pt modelId="{F57AD552-3DC2-451F-B549-F139E2782AAD}" type="pres">
      <dgm:prSet presAssocID="{D4319AA3-9B5B-48C8-AAC0-C757F8B6F625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CF030B0B-17D0-426A-A5A4-7F70FFA98B3E}" type="presOf" srcId="{D4319AA3-9B5B-48C8-AAC0-C757F8B6F625}" destId="{2A8BB7EB-EDF1-4F52-9340-22E4EADDEA5E}" srcOrd="0" destOrd="0" presId="urn:microsoft.com/office/officeart/2005/8/layout/list1"/>
    <dgm:cxn modelId="{72A4EB10-6389-43FE-AF93-243F83DFBCCA}" type="presOf" srcId="{2F699256-C6F6-4370-92D8-72F54293B1BB}" destId="{D9A65BCC-DD47-42A7-8E43-DD099CC19E7E}" srcOrd="1" destOrd="0" presId="urn:microsoft.com/office/officeart/2005/8/layout/list1"/>
    <dgm:cxn modelId="{695CD62C-7BAD-4E37-9B24-26838F7D9FE5}" srcId="{0604BEC0-43CC-49DE-B299-822DD1706659}" destId="{68AEDE1A-AE8A-4571-A77D-CB88D3A7DF2E}" srcOrd="2" destOrd="0" parTransId="{58475F1D-7768-4C6A-BF71-972C29835DB4}" sibTransId="{39365F00-8BF7-47A8-BBE7-13C7A1F7380A}"/>
    <dgm:cxn modelId="{1080DF32-9BE5-40D5-964C-F445B9EA947D}" type="presOf" srcId="{F202D059-3292-4A24-ADDA-4FC34B4ED3F7}" destId="{1A2088EE-630B-49B2-BA82-BA8E3D1171E4}" srcOrd="1" destOrd="0" presId="urn:microsoft.com/office/officeart/2005/8/layout/list1"/>
    <dgm:cxn modelId="{A8251D36-25E1-48D5-9B08-B093317BAA1B}" type="presOf" srcId="{D4319AA3-9B5B-48C8-AAC0-C757F8B6F625}" destId="{EBFE2A3F-EBFF-436F-AEB6-ED1921EB7115}" srcOrd="1" destOrd="0" presId="urn:microsoft.com/office/officeart/2005/8/layout/list1"/>
    <dgm:cxn modelId="{A8079937-F323-4FF1-8ABE-8D665955914B}" type="presOf" srcId="{68AEDE1A-AE8A-4571-A77D-CB88D3A7DF2E}" destId="{2F5F849F-FC34-4260-8604-B7DFFE3EAAEE}" srcOrd="1" destOrd="0" presId="urn:microsoft.com/office/officeart/2005/8/layout/list1"/>
    <dgm:cxn modelId="{4D42404B-6DEF-4A7A-A30D-331FAB33AFAE}" type="presOf" srcId="{4A352DC1-CBD0-4751-855F-DDCB5D930697}" destId="{6E888905-0442-4880-9C7D-E6104F2B091A}" srcOrd="0" destOrd="0" presId="urn:microsoft.com/office/officeart/2005/8/layout/list1"/>
    <dgm:cxn modelId="{73650380-EE8A-4FFE-9FF9-75F1490173D9}" type="presOf" srcId="{9C70DA88-BAE3-4FA9-990E-6FCE7C8495F4}" destId="{3212C696-6099-4DE1-ADEB-50E83F6517BC}" srcOrd="1" destOrd="0" presId="urn:microsoft.com/office/officeart/2005/8/layout/list1"/>
    <dgm:cxn modelId="{69D37681-914E-434E-BE7B-EE18BC8C3946}" type="presOf" srcId="{68AEDE1A-AE8A-4571-A77D-CB88D3A7DF2E}" destId="{3D13CB33-12DC-4ADD-AA5B-539594BCC224}" srcOrd="0" destOrd="0" presId="urn:microsoft.com/office/officeart/2005/8/layout/list1"/>
    <dgm:cxn modelId="{95E8768A-FAC6-43A3-9754-98482FE74079}" type="presOf" srcId="{0604BEC0-43CC-49DE-B299-822DD1706659}" destId="{5088B9BD-8526-4D74-8499-9DCC04D37CC2}" srcOrd="0" destOrd="0" presId="urn:microsoft.com/office/officeart/2005/8/layout/list1"/>
    <dgm:cxn modelId="{EFD3878F-3A9A-458D-A033-CEC678C4EA31}" type="presOf" srcId="{2F699256-C6F6-4370-92D8-72F54293B1BB}" destId="{61BE37B6-9133-4FB5-8DE5-BC02269464D9}" srcOrd="0" destOrd="0" presId="urn:microsoft.com/office/officeart/2005/8/layout/list1"/>
    <dgm:cxn modelId="{88395E97-10AE-4DC3-ABFD-A765F8EFB15E}" srcId="{0604BEC0-43CC-49DE-B299-822DD1706659}" destId="{2F699256-C6F6-4370-92D8-72F54293B1BB}" srcOrd="1" destOrd="0" parTransId="{D94FE086-CA65-47B5-8F1A-17014C73EB91}" sibTransId="{D9B0BC5F-FF05-4502-B0C9-83435E057D18}"/>
    <dgm:cxn modelId="{FA98BAA0-DAA3-42B4-BFB3-0308E41866CD}" type="presOf" srcId="{9C70DA88-BAE3-4FA9-990E-6FCE7C8495F4}" destId="{99CC7C23-4E58-4132-BB15-6416DB11F25B}" srcOrd="0" destOrd="0" presId="urn:microsoft.com/office/officeart/2005/8/layout/list1"/>
    <dgm:cxn modelId="{FC9842B1-D95F-4180-91BD-706B387552D4}" type="presOf" srcId="{F202D059-3292-4A24-ADDA-4FC34B4ED3F7}" destId="{BA38E8B8-9D80-4AA4-BFBF-1BD4558C5281}" srcOrd="0" destOrd="0" presId="urn:microsoft.com/office/officeart/2005/8/layout/list1"/>
    <dgm:cxn modelId="{D02D33D7-C8EB-4227-9AED-A75FC36C7A96}" srcId="{0604BEC0-43CC-49DE-B299-822DD1706659}" destId="{F202D059-3292-4A24-ADDA-4FC34B4ED3F7}" srcOrd="4" destOrd="0" parTransId="{6BEDC1CA-B8C8-4A8E-890A-30A2AAC734AA}" sibTransId="{7B75AFD1-D61A-4969-920A-39D0017501A8}"/>
    <dgm:cxn modelId="{348A75DF-46D0-416B-AC78-4CB8C27051C8}" srcId="{0604BEC0-43CC-49DE-B299-822DD1706659}" destId="{D4319AA3-9B5B-48C8-AAC0-C757F8B6F625}" srcOrd="5" destOrd="0" parTransId="{A2BDD601-B553-453F-9C7F-6F3929550356}" sibTransId="{2778F798-A353-4F10-9308-66A1E0FF22BE}"/>
    <dgm:cxn modelId="{B2338CE2-1EBD-45E7-9056-E5EF5ED7E8B7}" srcId="{0604BEC0-43CC-49DE-B299-822DD1706659}" destId="{9C70DA88-BAE3-4FA9-990E-6FCE7C8495F4}" srcOrd="0" destOrd="0" parTransId="{61D6696C-3961-4E87-8236-AEF225FEAEE7}" sibTransId="{E8F42960-C861-45B1-9469-4BE3BCD06C01}"/>
    <dgm:cxn modelId="{B7DF2EF4-081E-40B9-9C3E-C89E95DAF647}" srcId="{0604BEC0-43CC-49DE-B299-822DD1706659}" destId="{4A352DC1-CBD0-4751-855F-DDCB5D930697}" srcOrd="3" destOrd="0" parTransId="{4DB40F5F-7694-430B-BB7A-95418D3AFFFD}" sibTransId="{1F1AD57F-0D1F-4D6A-8DFF-97B6196873C7}"/>
    <dgm:cxn modelId="{4D9E46F8-C26C-420F-9051-4C8CB7C7A69D}" type="presOf" srcId="{4A352DC1-CBD0-4751-855F-DDCB5D930697}" destId="{CA3CFBAF-A607-4644-8B9E-0FCC14F236DB}" srcOrd="1" destOrd="0" presId="urn:microsoft.com/office/officeart/2005/8/layout/list1"/>
    <dgm:cxn modelId="{8297250A-BDFD-48F9-AD2C-D87E18481624}" type="presParOf" srcId="{5088B9BD-8526-4D74-8499-9DCC04D37CC2}" destId="{CB92D8D4-9C0D-402B-BD2E-F8D482D3E089}" srcOrd="0" destOrd="0" presId="urn:microsoft.com/office/officeart/2005/8/layout/list1"/>
    <dgm:cxn modelId="{15F4EDAD-EFB4-4A72-804F-EA2BD0F89041}" type="presParOf" srcId="{CB92D8D4-9C0D-402B-BD2E-F8D482D3E089}" destId="{99CC7C23-4E58-4132-BB15-6416DB11F25B}" srcOrd="0" destOrd="0" presId="urn:microsoft.com/office/officeart/2005/8/layout/list1"/>
    <dgm:cxn modelId="{3BC81955-92EB-4D0F-830E-4EBF6C3D645F}" type="presParOf" srcId="{CB92D8D4-9C0D-402B-BD2E-F8D482D3E089}" destId="{3212C696-6099-4DE1-ADEB-50E83F6517BC}" srcOrd="1" destOrd="0" presId="urn:microsoft.com/office/officeart/2005/8/layout/list1"/>
    <dgm:cxn modelId="{57DB342C-6551-404A-8FF6-37289C7C5CE7}" type="presParOf" srcId="{5088B9BD-8526-4D74-8499-9DCC04D37CC2}" destId="{B763F911-2C10-480A-99CB-8042939ACF8A}" srcOrd="1" destOrd="0" presId="urn:microsoft.com/office/officeart/2005/8/layout/list1"/>
    <dgm:cxn modelId="{F70EC449-84BA-4BB5-A670-F0D077E95FFF}" type="presParOf" srcId="{5088B9BD-8526-4D74-8499-9DCC04D37CC2}" destId="{B9FD1465-AEF6-42AF-9694-E4BE4EB813F9}" srcOrd="2" destOrd="0" presId="urn:microsoft.com/office/officeart/2005/8/layout/list1"/>
    <dgm:cxn modelId="{0F75606B-025C-40D6-B627-DF24FC45CA74}" type="presParOf" srcId="{5088B9BD-8526-4D74-8499-9DCC04D37CC2}" destId="{145A6E5E-6EC0-4F2C-91B9-3DADD2932C7F}" srcOrd="3" destOrd="0" presId="urn:microsoft.com/office/officeart/2005/8/layout/list1"/>
    <dgm:cxn modelId="{379912BF-7F37-4DE9-B5ED-5C0194ED44C5}" type="presParOf" srcId="{5088B9BD-8526-4D74-8499-9DCC04D37CC2}" destId="{B48ED963-DB3C-46D1-A7D5-04745359459A}" srcOrd="4" destOrd="0" presId="urn:microsoft.com/office/officeart/2005/8/layout/list1"/>
    <dgm:cxn modelId="{7382A69C-8FA9-4605-A4BA-17E80A13BAE5}" type="presParOf" srcId="{B48ED963-DB3C-46D1-A7D5-04745359459A}" destId="{61BE37B6-9133-4FB5-8DE5-BC02269464D9}" srcOrd="0" destOrd="0" presId="urn:microsoft.com/office/officeart/2005/8/layout/list1"/>
    <dgm:cxn modelId="{B735B240-BA67-4F28-8D2B-1E27AB6385E2}" type="presParOf" srcId="{B48ED963-DB3C-46D1-A7D5-04745359459A}" destId="{D9A65BCC-DD47-42A7-8E43-DD099CC19E7E}" srcOrd="1" destOrd="0" presId="urn:microsoft.com/office/officeart/2005/8/layout/list1"/>
    <dgm:cxn modelId="{975161AD-023C-440A-8C32-67ADFE8E3647}" type="presParOf" srcId="{5088B9BD-8526-4D74-8499-9DCC04D37CC2}" destId="{8315CA32-88CD-4248-9872-1BFE800D530F}" srcOrd="5" destOrd="0" presId="urn:microsoft.com/office/officeart/2005/8/layout/list1"/>
    <dgm:cxn modelId="{0C6CA71E-AB03-4297-89EE-2659AF7AA182}" type="presParOf" srcId="{5088B9BD-8526-4D74-8499-9DCC04D37CC2}" destId="{AFED37F8-2114-4A05-A041-668AA030B593}" srcOrd="6" destOrd="0" presId="urn:microsoft.com/office/officeart/2005/8/layout/list1"/>
    <dgm:cxn modelId="{2855EDB0-A118-4B70-AF75-0EFF46B04307}" type="presParOf" srcId="{5088B9BD-8526-4D74-8499-9DCC04D37CC2}" destId="{4573D570-0FED-485F-8233-2CB09E46BA32}" srcOrd="7" destOrd="0" presId="urn:microsoft.com/office/officeart/2005/8/layout/list1"/>
    <dgm:cxn modelId="{C2AEAE97-8406-4688-9BCD-209D48B3D1F3}" type="presParOf" srcId="{5088B9BD-8526-4D74-8499-9DCC04D37CC2}" destId="{55B549BB-1989-4909-AB8F-CFDACA6C9895}" srcOrd="8" destOrd="0" presId="urn:microsoft.com/office/officeart/2005/8/layout/list1"/>
    <dgm:cxn modelId="{7D388758-25BA-46D8-9514-A0EBCFF94023}" type="presParOf" srcId="{55B549BB-1989-4909-AB8F-CFDACA6C9895}" destId="{3D13CB33-12DC-4ADD-AA5B-539594BCC224}" srcOrd="0" destOrd="0" presId="urn:microsoft.com/office/officeart/2005/8/layout/list1"/>
    <dgm:cxn modelId="{8348D238-544F-4066-AF62-82457E13E4DC}" type="presParOf" srcId="{55B549BB-1989-4909-AB8F-CFDACA6C9895}" destId="{2F5F849F-FC34-4260-8604-B7DFFE3EAAEE}" srcOrd="1" destOrd="0" presId="urn:microsoft.com/office/officeart/2005/8/layout/list1"/>
    <dgm:cxn modelId="{FA377C26-07FB-409B-B3C6-65E02CB567C9}" type="presParOf" srcId="{5088B9BD-8526-4D74-8499-9DCC04D37CC2}" destId="{39E80B4A-D434-4453-B63E-2DADD875D5FE}" srcOrd="9" destOrd="0" presId="urn:microsoft.com/office/officeart/2005/8/layout/list1"/>
    <dgm:cxn modelId="{ADF2E9FB-EE59-4DE8-A334-6D8EC272F9D2}" type="presParOf" srcId="{5088B9BD-8526-4D74-8499-9DCC04D37CC2}" destId="{95D0BB9F-71C8-4931-85E9-9A5E18F77993}" srcOrd="10" destOrd="0" presId="urn:microsoft.com/office/officeart/2005/8/layout/list1"/>
    <dgm:cxn modelId="{F75E9CD1-6B79-4DE9-8C9A-593E97383703}" type="presParOf" srcId="{5088B9BD-8526-4D74-8499-9DCC04D37CC2}" destId="{481EA072-43F0-467C-B5BD-7103D0A10CEC}" srcOrd="11" destOrd="0" presId="urn:microsoft.com/office/officeart/2005/8/layout/list1"/>
    <dgm:cxn modelId="{6D4A198E-3491-40FE-81BA-133892B1B4AB}" type="presParOf" srcId="{5088B9BD-8526-4D74-8499-9DCC04D37CC2}" destId="{82ED0309-7F35-4C2F-85E2-CB566DC746F2}" srcOrd="12" destOrd="0" presId="urn:microsoft.com/office/officeart/2005/8/layout/list1"/>
    <dgm:cxn modelId="{49FE3D1F-F952-4A49-9640-ECBA588716FB}" type="presParOf" srcId="{82ED0309-7F35-4C2F-85E2-CB566DC746F2}" destId="{6E888905-0442-4880-9C7D-E6104F2B091A}" srcOrd="0" destOrd="0" presId="urn:microsoft.com/office/officeart/2005/8/layout/list1"/>
    <dgm:cxn modelId="{BD33625C-00AB-4AD0-9532-7C9C2D7FB4CF}" type="presParOf" srcId="{82ED0309-7F35-4C2F-85E2-CB566DC746F2}" destId="{CA3CFBAF-A607-4644-8B9E-0FCC14F236DB}" srcOrd="1" destOrd="0" presId="urn:microsoft.com/office/officeart/2005/8/layout/list1"/>
    <dgm:cxn modelId="{7AEA9B6E-CDBA-4422-8288-3900210AAF1E}" type="presParOf" srcId="{5088B9BD-8526-4D74-8499-9DCC04D37CC2}" destId="{7CCFB246-DEEB-4405-9FAE-F4BF6D6C3DC7}" srcOrd="13" destOrd="0" presId="urn:microsoft.com/office/officeart/2005/8/layout/list1"/>
    <dgm:cxn modelId="{2AE24DB8-41E2-4037-9FF8-4CDA45370765}" type="presParOf" srcId="{5088B9BD-8526-4D74-8499-9DCC04D37CC2}" destId="{8004D4FD-1F8C-4F21-9789-B44EC8757563}" srcOrd="14" destOrd="0" presId="urn:microsoft.com/office/officeart/2005/8/layout/list1"/>
    <dgm:cxn modelId="{3550053C-2A54-4529-B327-F9B1C6DFC25E}" type="presParOf" srcId="{5088B9BD-8526-4D74-8499-9DCC04D37CC2}" destId="{4A8582BA-CCE5-4623-9669-8F99D1EB0F5B}" srcOrd="15" destOrd="0" presId="urn:microsoft.com/office/officeart/2005/8/layout/list1"/>
    <dgm:cxn modelId="{18702A3D-476B-41AB-976F-7B5EED78FC2A}" type="presParOf" srcId="{5088B9BD-8526-4D74-8499-9DCC04D37CC2}" destId="{FAEF4F2B-2B43-4A57-8492-0CF71C530E00}" srcOrd="16" destOrd="0" presId="urn:microsoft.com/office/officeart/2005/8/layout/list1"/>
    <dgm:cxn modelId="{974BBF6E-8649-4EAA-8F74-ACC91C25BABD}" type="presParOf" srcId="{FAEF4F2B-2B43-4A57-8492-0CF71C530E00}" destId="{BA38E8B8-9D80-4AA4-BFBF-1BD4558C5281}" srcOrd="0" destOrd="0" presId="urn:microsoft.com/office/officeart/2005/8/layout/list1"/>
    <dgm:cxn modelId="{C8C1E28B-590E-4724-BCFC-33347EAC26D2}" type="presParOf" srcId="{FAEF4F2B-2B43-4A57-8492-0CF71C530E00}" destId="{1A2088EE-630B-49B2-BA82-BA8E3D1171E4}" srcOrd="1" destOrd="0" presId="urn:microsoft.com/office/officeart/2005/8/layout/list1"/>
    <dgm:cxn modelId="{2F0219BC-C621-4821-BBD1-C716C170DE61}" type="presParOf" srcId="{5088B9BD-8526-4D74-8499-9DCC04D37CC2}" destId="{0A536344-08FF-4812-B911-B278D1A4321A}" srcOrd="17" destOrd="0" presId="urn:microsoft.com/office/officeart/2005/8/layout/list1"/>
    <dgm:cxn modelId="{BA6CC9E5-55F6-4677-BD88-E6A3ADFF5E81}" type="presParOf" srcId="{5088B9BD-8526-4D74-8499-9DCC04D37CC2}" destId="{2F39C1EC-8125-46BE-8BCA-B4C1BEFE87BC}" srcOrd="18" destOrd="0" presId="urn:microsoft.com/office/officeart/2005/8/layout/list1"/>
    <dgm:cxn modelId="{B4CE8DCD-E741-4F42-B16E-119E51EA7744}" type="presParOf" srcId="{5088B9BD-8526-4D74-8499-9DCC04D37CC2}" destId="{14A7CAFA-5D96-4A49-BC59-76EF604B46F6}" srcOrd="19" destOrd="0" presId="urn:microsoft.com/office/officeart/2005/8/layout/list1"/>
    <dgm:cxn modelId="{F6F2E63F-AA2D-49EC-9F02-A793463A7C28}" type="presParOf" srcId="{5088B9BD-8526-4D74-8499-9DCC04D37CC2}" destId="{B9600CAA-8191-4B8F-8961-739A42C908E1}" srcOrd="20" destOrd="0" presId="urn:microsoft.com/office/officeart/2005/8/layout/list1"/>
    <dgm:cxn modelId="{6574A6F7-DF7E-44BD-9446-BF429AEE9831}" type="presParOf" srcId="{B9600CAA-8191-4B8F-8961-739A42C908E1}" destId="{2A8BB7EB-EDF1-4F52-9340-22E4EADDEA5E}" srcOrd="0" destOrd="0" presId="urn:microsoft.com/office/officeart/2005/8/layout/list1"/>
    <dgm:cxn modelId="{C832957D-BDDB-40E4-97FA-0A60F8EE0E89}" type="presParOf" srcId="{B9600CAA-8191-4B8F-8961-739A42C908E1}" destId="{EBFE2A3F-EBFF-436F-AEB6-ED1921EB7115}" srcOrd="1" destOrd="0" presId="urn:microsoft.com/office/officeart/2005/8/layout/list1"/>
    <dgm:cxn modelId="{713836A1-8D0C-4DEC-95CF-4DA8C72D56D7}" type="presParOf" srcId="{5088B9BD-8526-4D74-8499-9DCC04D37CC2}" destId="{722A61E5-3869-4713-AA21-7BEA4FBE4F54}" srcOrd="21" destOrd="0" presId="urn:microsoft.com/office/officeart/2005/8/layout/list1"/>
    <dgm:cxn modelId="{313C70A5-6115-4BC9-8AFC-5EB4C3E0368E}" type="presParOf" srcId="{5088B9BD-8526-4D74-8499-9DCC04D37CC2}" destId="{F57AD552-3DC2-451F-B549-F139E2782AAD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604BEC0-43CC-49DE-B299-822DD1706659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id-ID"/>
        </a:p>
      </dgm:t>
    </dgm:pt>
    <dgm:pt modelId="{9C70DA88-BAE3-4FA9-990E-6FCE7C8495F4}">
      <dgm:prSet phldrT="[Text]"/>
      <dgm:spPr/>
      <dgm:t>
        <a:bodyPr/>
        <a:lstStyle/>
        <a:p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Monev</a:t>
          </a:r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PBM</a:t>
          </a:r>
          <a:r>
            <a:rPr kumimoji="0" lang="id-ID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</a:t>
          </a: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layanan</a:t>
          </a:r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akademik</a:t>
          </a:r>
          <a:r>
            <a:rPr kumimoji="0" lang="id-ID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endParaRPr lang="id-ID" b="1" dirty="0"/>
        </a:p>
      </dgm:t>
    </dgm:pt>
    <dgm:pt modelId="{61D6696C-3961-4E87-8236-AEF225FEAEE7}" type="parTrans" cxnId="{B2338CE2-1EBD-45E7-9056-E5EF5ED7E8B7}">
      <dgm:prSet/>
      <dgm:spPr/>
      <dgm:t>
        <a:bodyPr/>
        <a:lstStyle/>
        <a:p>
          <a:endParaRPr lang="id-ID"/>
        </a:p>
      </dgm:t>
    </dgm:pt>
    <dgm:pt modelId="{E8F42960-C861-45B1-9469-4BE3BCD06C01}" type="sibTrans" cxnId="{B2338CE2-1EBD-45E7-9056-E5EF5ED7E8B7}">
      <dgm:prSet/>
      <dgm:spPr/>
      <dgm:t>
        <a:bodyPr/>
        <a:lstStyle/>
        <a:p>
          <a:endParaRPr lang="id-ID"/>
        </a:p>
      </dgm:t>
    </dgm:pt>
    <dgm:pt modelId="{2F699256-C6F6-4370-92D8-72F54293B1BB}">
      <dgm:prSet/>
      <dgm:spPr/>
      <dgm:t>
        <a:bodyPr/>
        <a:lstStyle/>
        <a:p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Layanan</a:t>
          </a:r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akademik</a:t>
          </a:r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 </a:t>
          </a: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karir</a:t>
          </a:r>
          <a:r>
            <a:rPr kumimoji="0" lang="id-ID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 </a:t>
          </a:r>
          <a:endParaRPr kumimoji="0" lang="en-US" b="1" i="0" u="none" strike="noStrike" cap="none" spc="0" normalizeH="0" baseline="0" noProof="0" dirty="0">
            <a:ln/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gm:t>
    </dgm:pt>
    <dgm:pt modelId="{D94FE086-CA65-47B5-8F1A-17014C73EB91}" type="parTrans" cxnId="{88395E97-10AE-4DC3-ABFD-A765F8EFB15E}">
      <dgm:prSet/>
      <dgm:spPr/>
      <dgm:t>
        <a:bodyPr/>
        <a:lstStyle/>
        <a:p>
          <a:endParaRPr lang="id-ID"/>
        </a:p>
      </dgm:t>
    </dgm:pt>
    <dgm:pt modelId="{D9B0BC5F-FF05-4502-B0C9-83435E057D18}" type="sibTrans" cxnId="{88395E97-10AE-4DC3-ABFD-A765F8EFB15E}">
      <dgm:prSet/>
      <dgm:spPr/>
      <dgm:t>
        <a:bodyPr/>
        <a:lstStyle/>
        <a:p>
          <a:endParaRPr lang="id-ID"/>
        </a:p>
      </dgm:t>
    </dgm:pt>
    <dgm:pt modelId="{68AEDE1A-AE8A-4571-A77D-CB88D3A7DF2E}">
      <dgm:prSet/>
      <dgm:spPr/>
      <dgm:t>
        <a:bodyPr/>
        <a:lstStyle/>
        <a:p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Layanan</a:t>
          </a:r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akademik</a:t>
          </a:r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 </a:t>
          </a: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karir</a:t>
          </a:r>
          <a:r>
            <a:rPr kumimoji="0" lang="id-ID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 </a:t>
          </a:r>
          <a:endParaRPr kumimoji="0" lang="en-US" b="1" i="0" u="none" strike="noStrike" cap="none" spc="0" normalizeH="0" baseline="0" noProof="0" dirty="0">
            <a:ln/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gm:t>
    </dgm:pt>
    <dgm:pt modelId="{58475F1D-7768-4C6A-BF71-972C29835DB4}" type="parTrans" cxnId="{695CD62C-7BAD-4E37-9B24-26838F7D9FE5}">
      <dgm:prSet/>
      <dgm:spPr/>
      <dgm:t>
        <a:bodyPr/>
        <a:lstStyle/>
        <a:p>
          <a:endParaRPr lang="id-ID"/>
        </a:p>
      </dgm:t>
    </dgm:pt>
    <dgm:pt modelId="{39365F00-8BF7-47A8-BBE7-13C7A1F7380A}" type="sibTrans" cxnId="{695CD62C-7BAD-4E37-9B24-26838F7D9FE5}">
      <dgm:prSet/>
      <dgm:spPr/>
      <dgm:t>
        <a:bodyPr/>
        <a:lstStyle/>
        <a:p>
          <a:endParaRPr lang="id-ID"/>
        </a:p>
      </dgm:t>
    </dgm:pt>
    <dgm:pt modelId="{4A352DC1-CBD0-4751-855F-DDCB5D930697}">
      <dgm:prSet/>
      <dgm:spPr/>
      <dgm:t>
        <a:bodyPr/>
        <a:lstStyle/>
        <a:p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Tracer study</a:t>
          </a:r>
          <a:r>
            <a:rPr kumimoji="0" lang="id-ID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 </a:t>
          </a:r>
          <a:endParaRPr kumimoji="0" lang="en-US" b="1" i="0" u="none" strike="noStrike" cap="none" spc="0" normalizeH="0" baseline="0" noProof="0" dirty="0">
            <a:ln/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gm:t>
    </dgm:pt>
    <dgm:pt modelId="{4DB40F5F-7694-430B-BB7A-95418D3AFFFD}" type="parTrans" cxnId="{B7DF2EF4-081E-40B9-9C3E-C89E95DAF647}">
      <dgm:prSet/>
      <dgm:spPr/>
      <dgm:t>
        <a:bodyPr/>
        <a:lstStyle/>
        <a:p>
          <a:endParaRPr lang="id-ID"/>
        </a:p>
      </dgm:t>
    </dgm:pt>
    <dgm:pt modelId="{1F1AD57F-0D1F-4D6A-8DFF-97B6196873C7}" type="sibTrans" cxnId="{B7DF2EF4-081E-40B9-9C3E-C89E95DAF647}">
      <dgm:prSet/>
      <dgm:spPr/>
      <dgm:t>
        <a:bodyPr/>
        <a:lstStyle/>
        <a:p>
          <a:endParaRPr lang="id-ID"/>
        </a:p>
      </dgm:t>
    </dgm:pt>
    <dgm:pt modelId="{F202D059-3292-4A24-ADDA-4FC34B4ED3F7}">
      <dgm:prSet/>
      <dgm:spPr/>
      <dgm:t>
        <a:bodyPr/>
        <a:lstStyle/>
        <a:p>
          <a:r>
            <a:rPr kumimoji="0" lang="id-ID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pengguna </a:t>
          </a: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lulusan</a:t>
          </a:r>
          <a:r>
            <a:rPr kumimoji="0" lang="id-ID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endParaRPr kumimoji="0" lang="en-US" b="1" i="0" u="none" strike="noStrike" cap="none" spc="0" normalizeH="0" baseline="0" noProof="0" dirty="0">
            <a:ln/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gm:t>
    </dgm:pt>
    <dgm:pt modelId="{6BEDC1CA-B8C8-4A8E-890A-30A2AAC734AA}" type="parTrans" cxnId="{D02D33D7-C8EB-4227-9AED-A75FC36C7A96}">
      <dgm:prSet/>
      <dgm:spPr/>
      <dgm:t>
        <a:bodyPr/>
        <a:lstStyle/>
        <a:p>
          <a:endParaRPr lang="id-ID"/>
        </a:p>
      </dgm:t>
    </dgm:pt>
    <dgm:pt modelId="{7B75AFD1-D61A-4969-920A-39D0017501A8}" type="sibTrans" cxnId="{D02D33D7-C8EB-4227-9AED-A75FC36C7A96}">
      <dgm:prSet/>
      <dgm:spPr/>
      <dgm:t>
        <a:bodyPr/>
        <a:lstStyle/>
        <a:p>
          <a:endParaRPr lang="id-ID"/>
        </a:p>
      </dgm:t>
    </dgm:pt>
    <dgm:pt modelId="{D4319AA3-9B5B-48C8-AAC0-C757F8B6F625}">
      <dgm:prSet/>
      <dgm:spPr/>
      <dgm:t>
        <a:bodyPr/>
        <a:lstStyle/>
        <a:p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Kerjasama </a:t>
          </a: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tridharma</a:t>
          </a:r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PT</a:t>
          </a:r>
          <a:endParaRPr kumimoji="0" lang="en-ID" b="1" i="0" u="none" strike="noStrike" cap="none" spc="0" normalizeH="0" baseline="0" noProof="0" dirty="0">
            <a:ln/>
            <a:effectLst/>
            <a:uLnTx/>
            <a:uFillTx/>
            <a:latin typeface="Calibri" panose="020F050202020403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gm:t>
    </dgm:pt>
    <dgm:pt modelId="{A2BDD601-B553-453F-9C7F-6F3929550356}" type="parTrans" cxnId="{348A75DF-46D0-416B-AC78-4CB8C27051C8}">
      <dgm:prSet/>
      <dgm:spPr/>
      <dgm:t>
        <a:bodyPr/>
        <a:lstStyle/>
        <a:p>
          <a:endParaRPr lang="id-ID"/>
        </a:p>
      </dgm:t>
    </dgm:pt>
    <dgm:pt modelId="{2778F798-A353-4F10-9308-66A1E0FF22BE}" type="sibTrans" cxnId="{348A75DF-46D0-416B-AC78-4CB8C27051C8}">
      <dgm:prSet/>
      <dgm:spPr/>
      <dgm:t>
        <a:bodyPr/>
        <a:lstStyle/>
        <a:p>
          <a:endParaRPr lang="id-ID"/>
        </a:p>
      </dgm:t>
    </dgm:pt>
    <dgm:pt modelId="{5088B9BD-8526-4D74-8499-9DCC04D37CC2}" type="pres">
      <dgm:prSet presAssocID="{0604BEC0-43CC-49DE-B299-822DD1706659}" presName="linear" presStyleCnt="0">
        <dgm:presLayoutVars>
          <dgm:dir/>
          <dgm:animLvl val="lvl"/>
          <dgm:resizeHandles val="exact"/>
        </dgm:presLayoutVars>
      </dgm:prSet>
      <dgm:spPr/>
    </dgm:pt>
    <dgm:pt modelId="{CB92D8D4-9C0D-402B-BD2E-F8D482D3E089}" type="pres">
      <dgm:prSet presAssocID="{9C70DA88-BAE3-4FA9-990E-6FCE7C8495F4}" presName="parentLin" presStyleCnt="0"/>
      <dgm:spPr/>
    </dgm:pt>
    <dgm:pt modelId="{99CC7C23-4E58-4132-BB15-6416DB11F25B}" type="pres">
      <dgm:prSet presAssocID="{9C70DA88-BAE3-4FA9-990E-6FCE7C8495F4}" presName="parentLeftMargin" presStyleLbl="node1" presStyleIdx="0" presStyleCnt="6"/>
      <dgm:spPr/>
    </dgm:pt>
    <dgm:pt modelId="{3212C696-6099-4DE1-ADEB-50E83F6517BC}" type="pres">
      <dgm:prSet presAssocID="{9C70DA88-BAE3-4FA9-990E-6FCE7C8495F4}" presName="parentText" presStyleLbl="node1" presStyleIdx="0" presStyleCnt="6" custLinFactX="10002" custLinFactNeighborX="100000" custLinFactNeighborY="-13030">
        <dgm:presLayoutVars>
          <dgm:chMax val="0"/>
          <dgm:bulletEnabled val="1"/>
        </dgm:presLayoutVars>
      </dgm:prSet>
      <dgm:spPr/>
    </dgm:pt>
    <dgm:pt modelId="{B763F911-2C10-480A-99CB-8042939ACF8A}" type="pres">
      <dgm:prSet presAssocID="{9C70DA88-BAE3-4FA9-990E-6FCE7C8495F4}" presName="negativeSpace" presStyleCnt="0"/>
      <dgm:spPr/>
    </dgm:pt>
    <dgm:pt modelId="{B9FD1465-AEF6-42AF-9694-E4BE4EB813F9}" type="pres">
      <dgm:prSet presAssocID="{9C70DA88-BAE3-4FA9-990E-6FCE7C8495F4}" presName="childText" presStyleLbl="conFgAcc1" presStyleIdx="0" presStyleCnt="6" custScaleX="87369" custLinFactNeighborX="10879" custLinFactNeighborY="-95709">
        <dgm:presLayoutVars>
          <dgm:bulletEnabled val="1"/>
        </dgm:presLayoutVars>
      </dgm:prSet>
      <dgm:spPr/>
    </dgm:pt>
    <dgm:pt modelId="{145A6E5E-6EC0-4F2C-91B9-3DADD2932C7F}" type="pres">
      <dgm:prSet presAssocID="{E8F42960-C861-45B1-9469-4BE3BCD06C01}" presName="spaceBetweenRectangles" presStyleCnt="0"/>
      <dgm:spPr/>
    </dgm:pt>
    <dgm:pt modelId="{B48ED963-DB3C-46D1-A7D5-04745359459A}" type="pres">
      <dgm:prSet presAssocID="{2F699256-C6F6-4370-92D8-72F54293B1BB}" presName="parentLin" presStyleCnt="0"/>
      <dgm:spPr/>
    </dgm:pt>
    <dgm:pt modelId="{61BE37B6-9133-4FB5-8DE5-BC02269464D9}" type="pres">
      <dgm:prSet presAssocID="{2F699256-C6F6-4370-92D8-72F54293B1BB}" presName="parentLeftMargin" presStyleLbl="node1" presStyleIdx="0" presStyleCnt="6"/>
      <dgm:spPr/>
    </dgm:pt>
    <dgm:pt modelId="{D9A65BCC-DD47-42A7-8E43-DD099CC19E7E}" type="pres">
      <dgm:prSet presAssocID="{2F699256-C6F6-4370-92D8-72F54293B1BB}" presName="parentText" presStyleLbl="node1" presStyleIdx="1" presStyleCnt="6" custLinFactX="10002" custLinFactNeighborX="100000" custLinFactNeighborY="-13030">
        <dgm:presLayoutVars>
          <dgm:chMax val="0"/>
          <dgm:bulletEnabled val="1"/>
        </dgm:presLayoutVars>
      </dgm:prSet>
      <dgm:spPr/>
    </dgm:pt>
    <dgm:pt modelId="{8315CA32-88CD-4248-9872-1BFE800D530F}" type="pres">
      <dgm:prSet presAssocID="{2F699256-C6F6-4370-92D8-72F54293B1BB}" presName="negativeSpace" presStyleCnt="0"/>
      <dgm:spPr/>
    </dgm:pt>
    <dgm:pt modelId="{AFED37F8-2114-4A05-A041-668AA030B593}" type="pres">
      <dgm:prSet presAssocID="{2F699256-C6F6-4370-92D8-72F54293B1BB}" presName="childText" presStyleLbl="conFgAcc1" presStyleIdx="1" presStyleCnt="6" custScaleX="87369" custLinFactY="-10205" custLinFactNeighborX="10561" custLinFactNeighborY="-100000">
        <dgm:presLayoutVars>
          <dgm:bulletEnabled val="1"/>
        </dgm:presLayoutVars>
      </dgm:prSet>
      <dgm:spPr/>
    </dgm:pt>
    <dgm:pt modelId="{4573D570-0FED-485F-8233-2CB09E46BA32}" type="pres">
      <dgm:prSet presAssocID="{D9B0BC5F-FF05-4502-B0C9-83435E057D18}" presName="spaceBetweenRectangles" presStyleCnt="0"/>
      <dgm:spPr/>
    </dgm:pt>
    <dgm:pt modelId="{55B549BB-1989-4909-AB8F-CFDACA6C9895}" type="pres">
      <dgm:prSet presAssocID="{68AEDE1A-AE8A-4571-A77D-CB88D3A7DF2E}" presName="parentLin" presStyleCnt="0"/>
      <dgm:spPr/>
    </dgm:pt>
    <dgm:pt modelId="{3D13CB33-12DC-4ADD-AA5B-539594BCC224}" type="pres">
      <dgm:prSet presAssocID="{68AEDE1A-AE8A-4571-A77D-CB88D3A7DF2E}" presName="parentLeftMargin" presStyleLbl="node1" presStyleIdx="1" presStyleCnt="6"/>
      <dgm:spPr/>
    </dgm:pt>
    <dgm:pt modelId="{2F5F849F-FC34-4260-8604-B7DFFE3EAAEE}" type="pres">
      <dgm:prSet presAssocID="{68AEDE1A-AE8A-4571-A77D-CB88D3A7DF2E}" presName="parentText" presStyleLbl="node1" presStyleIdx="2" presStyleCnt="6" custLinFactX="10002" custLinFactNeighborX="100000" custLinFactNeighborY="-13030">
        <dgm:presLayoutVars>
          <dgm:chMax val="0"/>
          <dgm:bulletEnabled val="1"/>
        </dgm:presLayoutVars>
      </dgm:prSet>
      <dgm:spPr/>
    </dgm:pt>
    <dgm:pt modelId="{39E80B4A-D434-4453-B63E-2DADD875D5FE}" type="pres">
      <dgm:prSet presAssocID="{68AEDE1A-AE8A-4571-A77D-CB88D3A7DF2E}" presName="negativeSpace" presStyleCnt="0"/>
      <dgm:spPr/>
    </dgm:pt>
    <dgm:pt modelId="{95D0BB9F-71C8-4931-85E9-9A5E18F77993}" type="pres">
      <dgm:prSet presAssocID="{68AEDE1A-AE8A-4571-A77D-CB88D3A7DF2E}" presName="childText" presStyleLbl="conFgAcc1" presStyleIdx="2" presStyleCnt="6" custScaleX="87369" custLinFactNeighborX="10561" custLinFactNeighborY="-51082">
        <dgm:presLayoutVars>
          <dgm:bulletEnabled val="1"/>
        </dgm:presLayoutVars>
      </dgm:prSet>
      <dgm:spPr/>
    </dgm:pt>
    <dgm:pt modelId="{481EA072-43F0-467C-B5BD-7103D0A10CEC}" type="pres">
      <dgm:prSet presAssocID="{39365F00-8BF7-47A8-BBE7-13C7A1F7380A}" presName="spaceBetweenRectangles" presStyleCnt="0"/>
      <dgm:spPr/>
    </dgm:pt>
    <dgm:pt modelId="{82ED0309-7F35-4C2F-85E2-CB566DC746F2}" type="pres">
      <dgm:prSet presAssocID="{4A352DC1-CBD0-4751-855F-DDCB5D930697}" presName="parentLin" presStyleCnt="0"/>
      <dgm:spPr/>
    </dgm:pt>
    <dgm:pt modelId="{6E888905-0442-4880-9C7D-E6104F2B091A}" type="pres">
      <dgm:prSet presAssocID="{4A352DC1-CBD0-4751-855F-DDCB5D930697}" presName="parentLeftMargin" presStyleLbl="node1" presStyleIdx="2" presStyleCnt="6"/>
      <dgm:spPr/>
    </dgm:pt>
    <dgm:pt modelId="{CA3CFBAF-A607-4644-8B9E-0FCC14F236DB}" type="pres">
      <dgm:prSet presAssocID="{4A352DC1-CBD0-4751-855F-DDCB5D930697}" presName="parentText" presStyleLbl="node1" presStyleIdx="3" presStyleCnt="6" custLinFactX="10002" custLinFactNeighborX="100000" custLinFactNeighborY="-13030">
        <dgm:presLayoutVars>
          <dgm:chMax val="0"/>
          <dgm:bulletEnabled val="1"/>
        </dgm:presLayoutVars>
      </dgm:prSet>
      <dgm:spPr/>
    </dgm:pt>
    <dgm:pt modelId="{7CCFB246-DEEB-4405-9FAE-F4BF6D6C3DC7}" type="pres">
      <dgm:prSet presAssocID="{4A352DC1-CBD0-4751-855F-DDCB5D930697}" presName="negativeSpace" presStyleCnt="0"/>
      <dgm:spPr/>
    </dgm:pt>
    <dgm:pt modelId="{8004D4FD-1F8C-4F21-9789-B44EC8757563}" type="pres">
      <dgm:prSet presAssocID="{4A352DC1-CBD0-4751-855F-DDCB5D930697}" presName="childText" presStyleLbl="conFgAcc1" presStyleIdx="3" presStyleCnt="6" custScaleX="87369" custLinFactNeighborX="10561">
        <dgm:presLayoutVars>
          <dgm:bulletEnabled val="1"/>
        </dgm:presLayoutVars>
      </dgm:prSet>
      <dgm:spPr/>
    </dgm:pt>
    <dgm:pt modelId="{4A8582BA-CCE5-4623-9669-8F99D1EB0F5B}" type="pres">
      <dgm:prSet presAssocID="{1F1AD57F-0D1F-4D6A-8DFF-97B6196873C7}" presName="spaceBetweenRectangles" presStyleCnt="0"/>
      <dgm:spPr/>
    </dgm:pt>
    <dgm:pt modelId="{FAEF4F2B-2B43-4A57-8492-0CF71C530E00}" type="pres">
      <dgm:prSet presAssocID="{F202D059-3292-4A24-ADDA-4FC34B4ED3F7}" presName="parentLin" presStyleCnt="0"/>
      <dgm:spPr/>
    </dgm:pt>
    <dgm:pt modelId="{BA38E8B8-9D80-4AA4-BFBF-1BD4558C5281}" type="pres">
      <dgm:prSet presAssocID="{F202D059-3292-4A24-ADDA-4FC34B4ED3F7}" presName="parentLeftMargin" presStyleLbl="node1" presStyleIdx="3" presStyleCnt="6"/>
      <dgm:spPr/>
    </dgm:pt>
    <dgm:pt modelId="{1A2088EE-630B-49B2-BA82-BA8E3D1171E4}" type="pres">
      <dgm:prSet presAssocID="{F202D059-3292-4A24-ADDA-4FC34B4ED3F7}" presName="parentText" presStyleLbl="node1" presStyleIdx="4" presStyleCnt="6" custLinFactX="10002" custLinFactNeighborX="100000" custLinFactNeighborY="-13030">
        <dgm:presLayoutVars>
          <dgm:chMax val="0"/>
          <dgm:bulletEnabled val="1"/>
        </dgm:presLayoutVars>
      </dgm:prSet>
      <dgm:spPr/>
    </dgm:pt>
    <dgm:pt modelId="{0A536344-08FF-4812-B911-B278D1A4321A}" type="pres">
      <dgm:prSet presAssocID="{F202D059-3292-4A24-ADDA-4FC34B4ED3F7}" presName="negativeSpace" presStyleCnt="0"/>
      <dgm:spPr/>
    </dgm:pt>
    <dgm:pt modelId="{2F39C1EC-8125-46BE-8BCA-B4C1BEFE87BC}" type="pres">
      <dgm:prSet presAssocID="{F202D059-3292-4A24-ADDA-4FC34B4ED3F7}" presName="childText" presStyleLbl="conFgAcc1" presStyleIdx="4" presStyleCnt="6" custScaleX="87369" custLinFactNeighborX="10561">
        <dgm:presLayoutVars>
          <dgm:bulletEnabled val="1"/>
        </dgm:presLayoutVars>
      </dgm:prSet>
      <dgm:spPr/>
    </dgm:pt>
    <dgm:pt modelId="{14A7CAFA-5D96-4A49-BC59-76EF604B46F6}" type="pres">
      <dgm:prSet presAssocID="{7B75AFD1-D61A-4969-920A-39D0017501A8}" presName="spaceBetweenRectangles" presStyleCnt="0"/>
      <dgm:spPr/>
    </dgm:pt>
    <dgm:pt modelId="{B9600CAA-8191-4B8F-8961-739A42C908E1}" type="pres">
      <dgm:prSet presAssocID="{D4319AA3-9B5B-48C8-AAC0-C757F8B6F625}" presName="parentLin" presStyleCnt="0"/>
      <dgm:spPr/>
    </dgm:pt>
    <dgm:pt modelId="{2A8BB7EB-EDF1-4F52-9340-22E4EADDEA5E}" type="pres">
      <dgm:prSet presAssocID="{D4319AA3-9B5B-48C8-AAC0-C757F8B6F625}" presName="parentLeftMargin" presStyleLbl="node1" presStyleIdx="4" presStyleCnt="6"/>
      <dgm:spPr/>
    </dgm:pt>
    <dgm:pt modelId="{EBFE2A3F-EBFF-436F-AEB6-ED1921EB7115}" type="pres">
      <dgm:prSet presAssocID="{D4319AA3-9B5B-48C8-AAC0-C757F8B6F625}" presName="parentText" presStyleLbl="node1" presStyleIdx="5" presStyleCnt="6" custLinFactX="10002" custLinFactNeighborX="100000" custLinFactNeighborY="-13030">
        <dgm:presLayoutVars>
          <dgm:chMax val="0"/>
          <dgm:bulletEnabled val="1"/>
        </dgm:presLayoutVars>
      </dgm:prSet>
      <dgm:spPr/>
    </dgm:pt>
    <dgm:pt modelId="{722A61E5-3869-4713-AA21-7BEA4FBE4F54}" type="pres">
      <dgm:prSet presAssocID="{D4319AA3-9B5B-48C8-AAC0-C757F8B6F625}" presName="negativeSpace" presStyleCnt="0"/>
      <dgm:spPr/>
    </dgm:pt>
    <dgm:pt modelId="{F57AD552-3DC2-451F-B549-F139E2782AAD}" type="pres">
      <dgm:prSet presAssocID="{D4319AA3-9B5B-48C8-AAC0-C757F8B6F625}" presName="childText" presStyleLbl="conFgAcc1" presStyleIdx="5" presStyleCnt="6" custScaleX="87369" custLinFactNeighborX="10561">
        <dgm:presLayoutVars>
          <dgm:bulletEnabled val="1"/>
        </dgm:presLayoutVars>
      </dgm:prSet>
      <dgm:spPr/>
    </dgm:pt>
  </dgm:ptLst>
  <dgm:cxnLst>
    <dgm:cxn modelId="{CF030B0B-17D0-426A-A5A4-7F70FFA98B3E}" type="presOf" srcId="{D4319AA3-9B5B-48C8-AAC0-C757F8B6F625}" destId="{2A8BB7EB-EDF1-4F52-9340-22E4EADDEA5E}" srcOrd="0" destOrd="0" presId="urn:microsoft.com/office/officeart/2005/8/layout/list1"/>
    <dgm:cxn modelId="{72A4EB10-6389-43FE-AF93-243F83DFBCCA}" type="presOf" srcId="{2F699256-C6F6-4370-92D8-72F54293B1BB}" destId="{D9A65BCC-DD47-42A7-8E43-DD099CC19E7E}" srcOrd="1" destOrd="0" presId="urn:microsoft.com/office/officeart/2005/8/layout/list1"/>
    <dgm:cxn modelId="{695CD62C-7BAD-4E37-9B24-26838F7D9FE5}" srcId="{0604BEC0-43CC-49DE-B299-822DD1706659}" destId="{68AEDE1A-AE8A-4571-A77D-CB88D3A7DF2E}" srcOrd="2" destOrd="0" parTransId="{58475F1D-7768-4C6A-BF71-972C29835DB4}" sibTransId="{39365F00-8BF7-47A8-BBE7-13C7A1F7380A}"/>
    <dgm:cxn modelId="{1080DF32-9BE5-40D5-964C-F445B9EA947D}" type="presOf" srcId="{F202D059-3292-4A24-ADDA-4FC34B4ED3F7}" destId="{1A2088EE-630B-49B2-BA82-BA8E3D1171E4}" srcOrd="1" destOrd="0" presId="urn:microsoft.com/office/officeart/2005/8/layout/list1"/>
    <dgm:cxn modelId="{A8251D36-25E1-48D5-9B08-B093317BAA1B}" type="presOf" srcId="{D4319AA3-9B5B-48C8-AAC0-C757F8B6F625}" destId="{EBFE2A3F-EBFF-436F-AEB6-ED1921EB7115}" srcOrd="1" destOrd="0" presId="urn:microsoft.com/office/officeart/2005/8/layout/list1"/>
    <dgm:cxn modelId="{A8079937-F323-4FF1-8ABE-8D665955914B}" type="presOf" srcId="{68AEDE1A-AE8A-4571-A77D-CB88D3A7DF2E}" destId="{2F5F849F-FC34-4260-8604-B7DFFE3EAAEE}" srcOrd="1" destOrd="0" presId="urn:microsoft.com/office/officeart/2005/8/layout/list1"/>
    <dgm:cxn modelId="{4D42404B-6DEF-4A7A-A30D-331FAB33AFAE}" type="presOf" srcId="{4A352DC1-CBD0-4751-855F-DDCB5D930697}" destId="{6E888905-0442-4880-9C7D-E6104F2B091A}" srcOrd="0" destOrd="0" presId="urn:microsoft.com/office/officeart/2005/8/layout/list1"/>
    <dgm:cxn modelId="{73650380-EE8A-4FFE-9FF9-75F1490173D9}" type="presOf" srcId="{9C70DA88-BAE3-4FA9-990E-6FCE7C8495F4}" destId="{3212C696-6099-4DE1-ADEB-50E83F6517BC}" srcOrd="1" destOrd="0" presId="urn:microsoft.com/office/officeart/2005/8/layout/list1"/>
    <dgm:cxn modelId="{69D37681-914E-434E-BE7B-EE18BC8C3946}" type="presOf" srcId="{68AEDE1A-AE8A-4571-A77D-CB88D3A7DF2E}" destId="{3D13CB33-12DC-4ADD-AA5B-539594BCC224}" srcOrd="0" destOrd="0" presId="urn:microsoft.com/office/officeart/2005/8/layout/list1"/>
    <dgm:cxn modelId="{95E8768A-FAC6-43A3-9754-98482FE74079}" type="presOf" srcId="{0604BEC0-43CC-49DE-B299-822DD1706659}" destId="{5088B9BD-8526-4D74-8499-9DCC04D37CC2}" srcOrd="0" destOrd="0" presId="urn:microsoft.com/office/officeart/2005/8/layout/list1"/>
    <dgm:cxn modelId="{EFD3878F-3A9A-458D-A033-CEC678C4EA31}" type="presOf" srcId="{2F699256-C6F6-4370-92D8-72F54293B1BB}" destId="{61BE37B6-9133-4FB5-8DE5-BC02269464D9}" srcOrd="0" destOrd="0" presId="urn:microsoft.com/office/officeart/2005/8/layout/list1"/>
    <dgm:cxn modelId="{88395E97-10AE-4DC3-ABFD-A765F8EFB15E}" srcId="{0604BEC0-43CC-49DE-B299-822DD1706659}" destId="{2F699256-C6F6-4370-92D8-72F54293B1BB}" srcOrd="1" destOrd="0" parTransId="{D94FE086-CA65-47B5-8F1A-17014C73EB91}" sibTransId="{D9B0BC5F-FF05-4502-B0C9-83435E057D18}"/>
    <dgm:cxn modelId="{FA98BAA0-DAA3-42B4-BFB3-0308E41866CD}" type="presOf" srcId="{9C70DA88-BAE3-4FA9-990E-6FCE7C8495F4}" destId="{99CC7C23-4E58-4132-BB15-6416DB11F25B}" srcOrd="0" destOrd="0" presId="urn:microsoft.com/office/officeart/2005/8/layout/list1"/>
    <dgm:cxn modelId="{FC9842B1-D95F-4180-91BD-706B387552D4}" type="presOf" srcId="{F202D059-3292-4A24-ADDA-4FC34B4ED3F7}" destId="{BA38E8B8-9D80-4AA4-BFBF-1BD4558C5281}" srcOrd="0" destOrd="0" presId="urn:microsoft.com/office/officeart/2005/8/layout/list1"/>
    <dgm:cxn modelId="{D02D33D7-C8EB-4227-9AED-A75FC36C7A96}" srcId="{0604BEC0-43CC-49DE-B299-822DD1706659}" destId="{F202D059-3292-4A24-ADDA-4FC34B4ED3F7}" srcOrd="4" destOrd="0" parTransId="{6BEDC1CA-B8C8-4A8E-890A-30A2AAC734AA}" sibTransId="{7B75AFD1-D61A-4969-920A-39D0017501A8}"/>
    <dgm:cxn modelId="{348A75DF-46D0-416B-AC78-4CB8C27051C8}" srcId="{0604BEC0-43CC-49DE-B299-822DD1706659}" destId="{D4319AA3-9B5B-48C8-AAC0-C757F8B6F625}" srcOrd="5" destOrd="0" parTransId="{A2BDD601-B553-453F-9C7F-6F3929550356}" sibTransId="{2778F798-A353-4F10-9308-66A1E0FF22BE}"/>
    <dgm:cxn modelId="{B2338CE2-1EBD-45E7-9056-E5EF5ED7E8B7}" srcId="{0604BEC0-43CC-49DE-B299-822DD1706659}" destId="{9C70DA88-BAE3-4FA9-990E-6FCE7C8495F4}" srcOrd="0" destOrd="0" parTransId="{61D6696C-3961-4E87-8236-AEF225FEAEE7}" sibTransId="{E8F42960-C861-45B1-9469-4BE3BCD06C01}"/>
    <dgm:cxn modelId="{B7DF2EF4-081E-40B9-9C3E-C89E95DAF647}" srcId="{0604BEC0-43CC-49DE-B299-822DD1706659}" destId="{4A352DC1-CBD0-4751-855F-DDCB5D930697}" srcOrd="3" destOrd="0" parTransId="{4DB40F5F-7694-430B-BB7A-95418D3AFFFD}" sibTransId="{1F1AD57F-0D1F-4D6A-8DFF-97B6196873C7}"/>
    <dgm:cxn modelId="{4D9E46F8-C26C-420F-9051-4C8CB7C7A69D}" type="presOf" srcId="{4A352DC1-CBD0-4751-855F-DDCB5D930697}" destId="{CA3CFBAF-A607-4644-8B9E-0FCC14F236DB}" srcOrd="1" destOrd="0" presId="urn:microsoft.com/office/officeart/2005/8/layout/list1"/>
    <dgm:cxn modelId="{8297250A-BDFD-48F9-AD2C-D87E18481624}" type="presParOf" srcId="{5088B9BD-8526-4D74-8499-9DCC04D37CC2}" destId="{CB92D8D4-9C0D-402B-BD2E-F8D482D3E089}" srcOrd="0" destOrd="0" presId="urn:microsoft.com/office/officeart/2005/8/layout/list1"/>
    <dgm:cxn modelId="{15F4EDAD-EFB4-4A72-804F-EA2BD0F89041}" type="presParOf" srcId="{CB92D8D4-9C0D-402B-BD2E-F8D482D3E089}" destId="{99CC7C23-4E58-4132-BB15-6416DB11F25B}" srcOrd="0" destOrd="0" presId="urn:microsoft.com/office/officeart/2005/8/layout/list1"/>
    <dgm:cxn modelId="{3BC81955-92EB-4D0F-830E-4EBF6C3D645F}" type="presParOf" srcId="{CB92D8D4-9C0D-402B-BD2E-F8D482D3E089}" destId="{3212C696-6099-4DE1-ADEB-50E83F6517BC}" srcOrd="1" destOrd="0" presId="urn:microsoft.com/office/officeart/2005/8/layout/list1"/>
    <dgm:cxn modelId="{57DB342C-6551-404A-8FF6-37289C7C5CE7}" type="presParOf" srcId="{5088B9BD-8526-4D74-8499-9DCC04D37CC2}" destId="{B763F911-2C10-480A-99CB-8042939ACF8A}" srcOrd="1" destOrd="0" presId="urn:microsoft.com/office/officeart/2005/8/layout/list1"/>
    <dgm:cxn modelId="{F70EC449-84BA-4BB5-A670-F0D077E95FFF}" type="presParOf" srcId="{5088B9BD-8526-4D74-8499-9DCC04D37CC2}" destId="{B9FD1465-AEF6-42AF-9694-E4BE4EB813F9}" srcOrd="2" destOrd="0" presId="urn:microsoft.com/office/officeart/2005/8/layout/list1"/>
    <dgm:cxn modelId="{0F75606B-025C-40D6-B627-DF24FC45CA74}" type="presParOf" srcId="{5088B9BD-8526-4D74-8499-9DCC04D37CC2}" destId="{145A6E5E-6EC0-4F2C-91B9-3DADD2932C7F}" srcOrd="3" destOrd="0" presId="urn:microsoft.com/office/officeart/2005/8/layout/list1"/>
    <dgm:cxn modelId="{379912BF-7F37-4DE9-B5ED-5C0194ED44C5}" type="presParOf" srcId="{5088B9BD-8526-4D74-8499-9DCC04D37CC2}" destId="{B48ED963-DB3C-46D1-A7D5-04745359459A}" srcOrd="4" destOrd="0" presId="urn:microsoft.com/office/officeart/2005/8/layout/list1"/>
    <dgm:cxn modelId="{7382A69C-8FA9-4605-A4BA-17E80A13BAE5}" type="presParOf" srcId="{B48ED963-DB3C-46D1-A7D5-04745359459A}" destId="{61BE37B6-9133-4FB5-8DE5-BC02269464D9}" srcOrd="0" destOrd="0" presId="urn:microsoft.com/office/officeart/2005/8/layout/list1"/>
    <dgm:cxn modelId="{B735B240-BA67-4F28-8D2B-1E27AB6385E2}" type="presParOf" srcId="{B48ED963-DB3C-46D1-A7D5-04745359459A}" destId="{D9A65BCC-DD47-42A7-8E43-DD099CC19E7E}" srcOrd="1" destOrd="0" presId="urn:microsoft.com/office/officeart/2005/8/layout/list1"/>
    <dgm:cxn modelId="{975161AD-023C-440A-8C32-67ADFE8E3647}" type="presParOf" srcId="{5088B9BD-8526-4D74-8499-9DCC04D37CC2}" destId="{8315CA32-88CD-4248-9872-1BFE800D530F}" srcOrd="5" destOrd="0" presId="urn:microsoft.com/office/officeart/2005/8/layout/list1"/>
    <dgm:cxn modelId="{0C6CA71E-AB03-4297-89EE-2659AF7AA182}" type="presParOf" srcId="{5088B9BD-8526-4D74-8499-9DCC04D37CC2}" destId="{AFED37F8-2114-4A05-A041-668AA030B593}" srcOrd="6" destOrd="0" presId="urn:microsoft.com/office/officeart/2005/8/layout/list1"/>
    <dgm:cxn modelId="{2855EDB0-A118-4B70-AF75-0EFF46B04307}" type="presParOf" srcId="{5088B9BD-8526-4D74-8499-9DCC04D37CC2}" destId="{4573D570-0FED-485F-8233-2CB09E46BA32}" srcOrd="7" destOrd="0" presId="urn:microsoft.com/office/officeart/2005/8/layout/list1"/>
    <dgm:cxn modelId="{C2AEAE97-8406-4688-9BCD-209D48B3D1F3}" type="presParOf" srcId="{5088B9BD-8526-4D74-8499-9DCC04D37CC2}" destId="{55B549BB-1989-4909-AB8F-CFDACA6C9895}" srcOrd="8" destOrd="0" presId="urn:microsoft.com/office/officeart/2005/8/layout/list1"/>
    <dgm:cxn modelId="{7D388758-25BA-46D8-9514-A0EBCFF94023}" type="presParOf" srcId="{55B549BB-1989-4909-AB8F-CFDACA6C9895}" destId="{3D13CB33-12DC-4ADD-AA5B-539594BCC224}" srcOrd="0" destOrd="0" presId="urn:microsoft.com/office/officeart/2005/8/layout/list1"/>
    <dgm:cxn modelId="{8348D238-544F-4066-AF62-82457E13E4DC}" type="presParOf" srcId="{55B549BB-1989-4909-AB8F-CFDACA6C9895}" destId="{2F5F849F-FC34-4260-8604-B7DFFE3EAAEE}" srcOrd="1" destOrd="0" presId="urn:microsoft.com/office/officeart/2005/8/layout/list1"/>
    <dgm:cxn modelId="{FA377C26-07FB-409B-B3C6-65E02CB567C9}" type="presParOf" srcId="{5088B9BD-8526-4D74-8499-9DCC04D37CC2}" destId="{39E80B4A-D434-4453-B63E-2DADD875D5FE}" srcOrd="9" destOrd="0" presId="urn:microsoft.com/office/officeart/2005/8/layout/list1"/>
    <dgm:cxn modelId="{ADF2E9FB-EE59-4DE8-A334-6D8EC272F9D2}" type="presParOf" srcId="{5088B9BD-8526-4D74-8499-9DCC04D37CC2}" destId="{95D0BB9F-71C8-4931-85E9-9A5E18F77993}" srcOrd="10" destOrd="0" presId="urn:microsoft.com/office/officeart/2005/8/layout/list1"/>
    <dgm:cxn modelId="{F75E9CD1-6B79-4DE9-8C9A-593E97383703}" type="presParOf" srcId="{5088B9BD-8526-4D74-8499-9DCC04D37CC2}" destId="{481EA072-43F0-467C-B5BD-7103D0A10CEC}" srcOrd="11" destOrd="0" presId="urn:microsoft.com/office/officeart/2005/8/layout/list1"/>
    <dgm:cxn modelId="{6D4A198E-3491-40FE-81BA-133892B1B4AB}" type="presParOf" srcId="{5088B9BD-8526-4D74-8499-9DCC04D37CC2}" destId="{82ED0309-7F35-4C2F-85E2-CB566DC746F2}" srcOrd="12" destOrd="0" presId="urn:microsoft.com/office/officeart/2005/8/layout/list1"/>
    <dgm:cxn modelId="{49FE3D1F-F952-4A49-9640-ECBA588716FB}" type="presParOf" srcId="{82ED0309-7F35-4C2F-85E2-CB566DC746F2}" destId="{6E888905-0442-4880-9C7D-E6104F2B091A}" srcOrd="0" destOrd="0" presId="urn:microsoft.com/office/officeart/2005/8/layout/list1"/>
    <dgm:cxn modelId="{BD33625C-00AB-4AD0-9532-7C9C2D7FB4CF}" type="presParOf" srcId="{82ED0309-7F35-4C2F-85E2-CB566DC746F2}" destId="{CA3CFBAF-A607-4644-8B9E-0FCC14F236DB}" srcOrd="1" destOrd="0" presId="urn:microsoft.com/office/officeart/2005/8/layout/list1"/>
    <dgm:cxn modelId="{7AEA9B6E-CDBA-4422-8288-3900210AAF1E}" type="presParOf" srcId="{5088B9BD-8526-4D74-8499-9DCC04D37CC2}" destId="{7CCFB246-DEEB-4405-9FAE-F4BF6D6C3DC7}" srcOrd="13" destOrd="0" presId="urn:microsoft.com/office/officeart/2005/8/layout/list1"/>
    <dgm:cxn modelId="{2AE24DB8-41E2-4037-9FF8-4CDA45370765}" type="presParOf" srcId="{5088B9BD-8526-4D74-8499-9DCC04D37CC2}" destId="{8004D4FD-1F8C-4F21-9789-B44EC8757563}" srcOrd="14" destOrd="0" presId="urn:microsoft.com/office/officeart/2005/8/layout/list1"/>
    <dgm:cxn modelId="{3550053C-2A54-4529-B327-F9B1C6DFC25E}" type="presParOf" srcId="{5088B9BD-8526-4D74-8499-9DCC04D37CC2}" destId="{4A8582BA-CCE5-4623-9669-8F99D1EB0F5B}" srcOrd="15" destOrd="0" presId="urn:microsoft.com/office/officeart/2005/8/layout/list1"/>
    <dgm:cxn modelId="{18702A3D-476B-41AB-976F-7B5EED78FC2A}" type="presParOf" srcId="{5088B9BD-8526-4D74-8499-9DCC04D37CC2}" destId="{FAEF4F2B-2B43-4A57-8492-0CF71C530E00}" srcOrd="16" destOrd="0" presId="urn:microsoft.com/office/officeart/2005/8/layout/list1"/>
    <dgm:cxn modelId="{974BBF6E-8649-4EAA-8F74-ACC91C25BABD}" type="presParOf" srcId="{FAEF4F2B-2B43-4A57-8492-0CF71C530E00}" destId="{BA38E8B8-9D80-4AA4-BFBF-1BD4558C5281}" srcOrd="0" destOrd="0" presId="urn:microsoft.com/office/officeart/2005/8/layout/list1"/>
    <dgm:cxn modelId="{C8C1E28B-590E-4724-BCFC-33347EAC26D2}" type="presParOf" srcId="{FAEF4F2B-2B43-4A57-8492-0CF71C530E00}" destId="{1A2088EE-630B-49B2-BA82-BA8E3D1171E4}" srcOrd="1" destOrd="0" presId="urn:microsoft.com/office/officeart/2005/8/layout/list1"/>
    <dgm:cxn modelId="{2F0219BC-C621-4821-BBD1-C716C170DE61}" type="presParOf" srcId="{5088B9BD-8526-4D74-8499-9DCC04D37CC2}" destId="{0A536344-08FF-4812-B911-B278D1A4321A}" srcOrd="17" destOrd="0" presId="urn:microsoft.com/office/officeart/2005/8/layout/list1"/>
    <dgm:cxn modelId="{BA6CC9E5-55F6-4677-BD88-E6A3ADFF5E81}" type="presParOf" srcId="{5088B9BD-8526-4D74-8499-9DCC04D37CC2}" destId="{2F39C1EC-8125-46BE-8BCA-B4C1BEFE87BC}" srcOrd="18" destOrd="0" presId="urn:microsoft.com/office/officeart/2005/8/layout/list1"/>
    <dgm:cxn modelId="{B4CE8DCD-E741-4F42-B16E-119E51EA7744}" type="presParOf" srcId="{5088B9BD-8526-4D74-8499-9DCC04D37CC2}" destId="{14A7CAFA-5D96-4A49-BC59-76EF604B46F6}" srcOrd="19" destOrd="0" presId="urn:microsoft.com/office/officeart/2005/8/layout/list1"/>
    <dgm:cxn modelId="{F6F2E63F-AA2D-49EC-9F02-A793463A7C28}" type="presParOf" srcId="{5088B9BD-8526-4D74-8499-9DCC04D37CC2}" destId="{B9600CAA-8191-4B8F-8961-739A42C908E1}" srcOrd="20" destOrd="0" presId="urn:microsoft.com/office/officeart/2005/8/layout/list1"/>
    <dgm:cxn modelId="{6574A6F7-DF7E-44BD-9446-BF429AEE9831}" type="presParOf" srcId="{B9600CAA-8191-4B8F-8961-739A42C908E1}" destId="{2A8BB7EB-EDF1-4F52-9340-22E4EADDEA5E}" srcOrd="0" destOrd="0" presId="urn:microsoft.com/office/officeart/2005/8/layout/list1"/>
    <dgm:cxn modelId="{C832957D-BDDB-40E4-97FA-0A60F8EE0E89}" type="presParOf" srcId="{B9600CAA-8191-4B8F-8961-739A42C908E1}" destId="{EBFE2A3F-EBFF-436F-AEB6-ED1921EB7115}" srcOrd="1" destOrd="0" presId="urn:microsoft.com/office/officeart/2005/8/layout/list1"/>
    <dgm:cxn modelId="{713836A1-8D0C-4DEC-95CF-4DA8C72D56D7}" type="presParOf" srcId="{5088B9BD-8526-4D74-8499-9DCC04D37CC2}" destId="{722A61E5-3869-4713-AA21-7BEA4FBE4F54}" srcOrd="21" destOrd="0" presId="urn:microsoft.com/office/officeart/2005/8/layout/list1"/>
    <dgm:cxn modelId="{313C70A5-6115-4BC9-8AFC-5EB4C3E0368E}" type="presParOf" srcId="{5088B9BD-8526-4D74-8499-9DCC04D37CC2}" destId="{F57AD552-3DC2-451F-B549-F139E2782AAD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4B8D24-218D-41D6-9B1C-16A98B358785}" type="doc">
      <dgm:prSet loTypeId="urn:microsoft.com/office/officeart/2005/8/layout/hierarchy1" loCatId="hierarchy" qsTypeId="urn:microsoft.com/office/officeart/2005/8/quickstyle/simple2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10199B4-2E9A-4F98-9211-CAB3DC8E4C53}">
      <dgm:prSet/>
      <dgm:spPr/>
      <dgm:t>
        <a:bodyPr/>
        <a:lstStyle/>
        <a:p>
          <a:r>
            <a:rPr lang="en-US" dirty="0"/>
            <a:t>K</a:t>
          </a:r>
          <a:r>
            <a:rPr lang="id-ID" dirty="0"/>
            <a:t>eberadaan bukti sahih </a:t>
          </a:r>
          <a:r>
            <a:rPr lang="id-ID" b="1" dirty="0"/>
            <a:t>sistem perekaman dan dokumentasi mutu</a:t>
          </a:r>
          <a:r>
            <a:rPr lang="id-ID" dirty="0"/>
            <a:t>, </a:t>
          </a:r>
          <a:endParaRPr lang="en-US" dirty="0"/>
        </a:p>
      </dgm:t>
    </dgm:pt>
    <dgm:pt modelId="{30D00C57-52F3-4932-A151-F72434470C82}" type="parTrans" cxnId="{576C0365-FF27-4058-BFCA-804CD9DA8BCC}">
      <dgm:prSet/>
      <dgm:spPr/>
      <dgm:t>
        <a:bodyPr/>
        <a:lstStyle/>
        <a:p>
          <a:endParaRPr lang="en-US"/>
        </a:p>
      </dgm:t>
    </dgm:pt>
    <dgm:pt modelId="{65CD2882-0FF2-492B-9ECB-61C6D8E2AA91}" type="sibTrans" cxnId="{576C0365-FF27-4058-BFCA-804CD9DA8BCC}">
      <dgm:prSet/>
      <dgm:spPr/>
      <dgm:t>
        <a:bodyPr/>
        <a:lstStyle/>
        <a:p>
          <a:endParaRPr lang="en-US"/>
        </a:p>
      </dgm:t>
    </dgm:pt>
    <dgm:pt modelId="{1BB1C8D6-D97F-4811-B0FC-32E38F996CA5}">
      <dgm:prSet/>
      <dgm:spPr/>
      <dgm:t>
        <a:bodyPr/>
        <a:lstStyle/>
        <a:p>
          <a:r>
            <a:rPr lang="id-ID" b="1"/>
            <a:t>publikasi hasil penjaminan mutu</a:t>
          </a:r>
          <a:r>
            <a:rPr lang="id-ID"/>
            <a:t> internal kepada para pemangku kepentingan</a:t>
          </a:r>
          <a:endParaRPr lang="en-US"/>
        </a:p>
      </dgm:t>
    </dgm:pt>
    <dgm:pt modelId="{D3ACD0E8-3584-4F78-8132-E20FE4766F5F}" type="parTrans" cxnId="{B1D46CF3-5ABE-485E-8153-2E92A50FC00D}">
      <dgm:prSet/>
      <dgm:spPr/>
      <dgm:t>
        <a:bodyPr/>
        <a:lstStyle/>
        <a:p>
          <a:endParaRPr lang="en-US"/>
        </a:p>
      </dgm:t>
    </dgm:pt>
    <dgm:pt modelId="{8D3B2E61-A1DE-4D41-8962-BFC010953454}" type="sibTrans" cxnId="{B1D46CF3-5ABE-485E-8153-2E92A50FC00D}">
      <dgm:prSet/>
      <dgm:spPr/>
      <dgm:t>
        <a:bodyPr/>
        <a:lstStyle/>
        <a:p>
          <a:endParaRPr lang="en-US"/>
        </a:p>
      </dgm:t>
    </dgm:pt>
    <dgm:pt modelId="{8911EEF1-1D91-4C95-A320-BF914EB04332}" type="pres">
      <dgm:prSet presAssocID="{324B8D24-218D-41D6-9B1C-16A98B35878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1C00547-79AA-46E2-8271-33E184A764C8}" type="pres">
      <dgm:prSet presAssocID="{110199B4-2E9A-4F98-9211-CAB3DC8E4C53}" presName="hierRoot1" presStyleCnt="0"/>
      <dgm:spPr/>
    </dgm:pt>
    <dgm:pt modelId="{54BBBCBE-0F1C-40BD-BB1B-53E0E91FA754}" type="pres">
      <dgm:prSet presAssocID="{110199B4-2E9A-4F98-9211-CAB3DC8E4C53}" presName="composite" presStyleCnt="0"/>
      <dgm:spPr/>
    </dgm:pt>
    <dgm:pt modelId="{EF854337-E9D4-46F4-92C0-45BA798680DF}" type="pres">
      <dgm:prSet presAssocID="{110199B4-2E9A-4F98-9211-CAB3DC8E4C53}" presName="background" presStyleLbl="node0" presStyleIdx="0" presStyleCnt="2"/>
      <dgm:spPr/>
    </dgm:pt>
    <dgm:pt modelId="{403A546A-077C-421E-973C-756463AFC3E1}" type="pres">
      <dgm:prSet presAssocID="{110199B4-2E9A-4F98-9211-CAB3DC8E4C53}" presName="text" presStyleLbl="fgAcc0" presStyleIdx="0" presStyleCnt="2" custLinFactNeighborX="1095" custLinFactNeighborY="-11495">
        <dgm:presLayoutVars>
          <dgm:chPref val="3"/>
        </dgm:presLayoutVars>
      </dgm:prSet>
      <dgm:spPr/>
    </dgm:pt>
    <dgm:pt modelId="{DD395231-477D-4C9A-921E-AF76E586CBF9}" type="pres">
      <dgm:prSet presAssocID="{110199B4-2E9A-4F98-9211-CAB3DC8E4C53}" presName="hierChild2" presStyleCnt="0"/>
      <dgm:spPr/>
    </dgm:pt>
    <dgm:pt modelId="{01958455-7B1A-4DC5-9282-5DD657E0F75F}" type="pres">
      <dgm:prSet presAssocID="{1BB1C8D6-D97F-4811-B0FC-32E38F996CA5}" presName="hierRoot1" presStyleCnt="0"/>
      <dgm:spPr/>
    </dgm:pt>
    <dgm:pt modelId="{FAD927D8-0D95-4E09-BB66-C53BBA652F97}" type="pres">
      <dgm:prSet presAssocID="{1BB1C8D6-D97F-4811-B0FC-32E38F996CA5}" presName="composite" presStyleCnt="0"/>
      <dgm:spPr/>
    </dgm:pt>
    <dgm:pt modelId="{91CA12E3-E753-49E4-A91C-C67554722C79}" type="pres">
      <dgm:prSet presAssocID="{1BB1C8D6-D97F-4811-B0FC-32E38F996CA5}" presName="background" presStyleLbl="node0" presStyleIdx="1" presStyleCnt="2"/>
      <dgm:spPr/>
    </dgm:pt>
    <dgm:pt modelId="{B865B2C3-938E-40EB-9EE4-E007FAC81824}" type="pres">
      <dgm:prSet presAssocID="{1BB1C8D6-D97F-4811-B0FC-32E38F996CA5}" presName="text" presStyleLbl="fgAcc0" presStyleIdx="1" presStyleCnt="2" custLinFactNeighborX="1151" custLinFactNeighborY="-8843">
        <dgm:presLayoutVars>
          <dgm:chPref val="3"/>
        </dgm:presLayoutVars>
      </dgm:prSet>
      <dgm:spPr/>
    </dgm:pt>
    <dgm:pt modelId="{68B5854C-9A94-420B-AB28-7657909FC623}" type="pres">
      <dgm:prSet presAssocID="{1BB1C8D6-D97F-4811-B0FC-32E38F996CA5}" presName="hierChild2" presStyleCnt="0"/>
      <dgm:spPr/>
    </dgm:pt>
  </dgm:ptLst>
  <dgm:cxnLst>
    <dgm:cxn modelId="{68038B3B-4CAC-4C86-8911-D22CBEAE0508}" type="presOf" srcId="{324B8D24-218D-41D6-9B1C-16A98B358785}" destId="{8911EEF1-1D91-4C95-A320-BF914EB04332}" srcOrd="0" destOrd="0" presId="urn:microsoft.com/office/officeart/2005/8/layout/hierarchy1"/>
    <dgm:cxn modelId="{576C0365-FF27-4058-BFCA-804CD9DA8BCC}" srcId="{324B8D24-218D-41D6-9B1C-16A98B358785}" destId="{110199B4-2E9A-4F98-9211-CAB3DC8E4C53}" srcOrd="0" destOrd="0" parTransId="{30D00C57-52F3-4932-A151-F72434470C82}" sibTransId="{65CD2882-0FF2-492B-9ECB-61C6D8E2AA91}"/>
    <dgm:cxn modelId="{96617396-A1D8-429F-B305-A03B04D1EAE2}" type="presOf" srcId="{1BB1C8D6-D97F-4811-B0FC-32E38F996CA5}" destId="{B865B2C3-938E-40EB-9EE4-E007FAC81824}" srcOrd="0" destOrd="0" presId="urn:microsoft.com/office/officeart/2005/8/layout/hierarchy1"/>
    <dgm:cxn modelId="{46C4CEAF-4D44-41F9-83A4-72D7573F9572}" type="presOf" srcId="{110199B4-2E9A-4F98-9211-CAB3DC8E4C53}" destId="{403A546A-077C-421E-973C-756463AFC3E1}" srcOrd="0" destOrd="0" presId="urn:microsoft.com/office/officeart/2005/8/layout/hierarchy1"/>
    <dgm:cxn modelId="{B1D46CF3-5ABE-485E-8153-2E92A50FC00D}" srcId="{324B8D24-218D-41D6-9B1C-16A98B358785}" destId="{1BB1C8D6-D97F-4811-B0FC-32E38F996CA5}" srcOrd="1" destOrd="0" parTransId="{D3ACD0E8-3584-4F78-8132-E20FE4766F5F}" sibTransId="{8D3B2E61-A1DE-4D41-8962-BFC010953454}"/>
    <dgm:cxn modelId="{638E72F6-F72E-425E-870B-D3B363D6D16A}" type="presParOf" srcId="{8911EEF1-1D91-4C95-A320-BF914EB04332}" destId="{91C00547-79AA-46E2-8271-33E184A764C8}" srcOrd="0" destOrd="0" presId="urn:microsoft.com/office/officeart/2005/8/layout/hierarchy1"/>
    <dgm:cxn modelId="{56451D63-9409-4831-BAAC-32ADAAD9CA66}" type="presParOf" srcId="{91C00547-79AA-46E2-8271-33E184A764C8}" destId="{54BBBCBE-0F1C-40BD-BB1B-53E0E91FA754}" srcOrd="0" destOrd="0" presId="urn:microsoft.com/office/officeart/2005/8/layout/hierarchy1"/>
    <dgm:cxn modelId="{486217CF-8952-427B-A520-64D6844B1B06}" type="presParOf" srcId="{54BBBCBE-0F1C-40BD-BB1B-53E0E91FA754}" destId="{EF854337-E9D4-46F4-92C0-45BA798680DF}" srcOrd="0" destOrd="0" presId="urn:microsoft.com/office/officeart/2005/8/layout/hierarchy1"/>
    <dgm:cxn modelId="{8E75C044-73FB-4EB2-A46B-D99F145287E6}" type="presParOf" srcId="{54BBBCBE-0F1C-40BD-BB1B-53E0E91FA754}" destId="{403A546A-077C-421E-973C-756463AFC3E1}" srcOrd="1" destOrd="0" presId="urn:microsoft.com/office/officeart/2005/8/layout/hierarchy1"/>
    <dgm:cxn modelId="{9210A2FF-02A3-409A-996D-41860185F084}" type="presParOf" srcId="{91C00547-79AA-46E2-8271-33E184A764C8}" destId="{DD395231-477D-4C9A-921E-AF76E586CBF9}" srcOrd="1" destOrd="0" presId="urn:microsoft.com/office/officeart/2005/8/layout/hierarchy1"/>
    <dgm:cxn modelId="{F2E338B5-D445-4CCC-968F-D634D2C4C880}" type="presParOf" srcId="{8911EEF1-1D91-4C95-A320-BF914EB04332}" destId="{01958455-7B1A-4DC5-9282-5DD657E0F75F}" srcOrd="1" destOrd="0" presId="urn:microsoft.com/office/officeart/2005/8/layout/hierarchy1"/>
    <dgm:cxn modelId="{3091B341-6FE8-429B-9BB9-062214BD62E0}" type="presParOf" srcId="{01958455-7B1A-4DC5-9282-5DD657E0F75F}" destId="{FAD927D8-0D95-4E09-BB66-C53BBA652F97}" srcOrd="0" destOrd="0" presId="urn:microsoft.com/office/officeart/2005/8/layout/hierarchy1"/>
    <dgm:cxn modelId="{8EE0FDEF-679D-4DD4-A455-0988E315E642}" type="presParOf" srcId="{FAD927D8-0D95-4E09-BB66-C53BBA652F97}" destId="{91CA12E3-E753-49E4-A91C-C67554722C79}" srcOrd="0" destOrd="0" presId="urn:microsoft.com/office/officeart/2005/8/layout/hierarchy1"/>
    <dgm:cxn modelId="{8AE3A341-1D99-4770-B4CA-BB0819B1DD55}" type="presParOf" srcId="{FAD927D8-0D95-4E09-BB66-C53BBA652F97}" destId="{B865B2C3-938E-40EB-9EE4-E007FAC81824}" srcOrd="1" destOrd="0" presId="urn:microsoft.com/office/officeart/2005/8/layout/hierarchy1"/>
    <dgm:cxn modelId="{9E92D1A7-97CA-4EF0-AD01-FFEA1F6E0F8B}" type="presParOf" srcId="{01958455-7B1A-4DC5-9282-5DD657E0F75F}" destId="{68B5854C-9A94-420B-AB28-7657909FC62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5123CC-17D2-4D61-B0CE-A40C88CDDF8E}">
      <dsp:nvSpPr>
        <dsp:cNvPr id="0" name=""/>
        <dsp:cNvSpPr/>
      </dsp:nvSpPr>
      <dsp:spPr>
        <a:xfrm>
          <a:off x="-4886076" y="-862703"/>
          <a:ext cx="5819382" cy="5819382"/>
        </a:xfrm>
        <a:prstGeom prst="blockArc">
          <a:avLst>
            <a:gd name="adj1" fmla="val 18900000"/>
            <a:gd name="adj2" fmla="val 2700000"/>
            <a:gd name="adj3" fmla="val 371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6B0783-CEEE-4465-8504-9E54E42F381A}">
      <dsp:nvSpPr>
        <dsp:cNvPr id="0" name=""/>
        <dsp:cNvSpPr/>
      </dsp:nvSpPr>
      <dsp:spPr>
        <a:xfrm>
          <a:off x="408366" y="270029"/>
          <a:ext cx="6262783" cy="540405"/>
        </a:xfrm>
        <a:prstGeom prst="rect">
          <a:avLst/>
        </a:prstGeom>
        <a:solidFill>
          <a:srgbClr val="00B05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8947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800" b="1" kern="1200" dirty="0">
              <a:solidFill>
                <a:schemeClr val="bg1"/>
              </a:solidFill>
            </a:rPr>
            <a:t>dokumen legal pembentukan unsur pelaksana penjaminan mutu</a:t>
          </a:r>
        </a:p>
      </dsp:txBody>
      <dsp:txXfrm>
        <a:off x="408366" y="270029"/>
        <a:ext cx="6262783" cy="540405"/>
      </dsp:txXfrm>
    </dsp:sp>
    <dsp:sp modelId="{846EF5C5-98AE-467B-8FE2-FD7FC0524DC1}">
      <dsp:nvSpPr>
        <dsp:cNvPr id="0" name=""/>
        <dsp:cNvSpPr/>
      </dsp:nvSpPr>
      <dsp:spPr>
        <a:xfrm>
          <a:off x="70612" y="202479"/>
          <a:ext cx="675507" cy="675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190B37-741F-4EA0-A8C8-6A603B753746}">
      <dsp:nvSpPr>
        <dsp:cNvPr id="0" name=""/>
        <dsp:cNvSpPr/>
      </dsp:nvSpPr>
      <dsp:spPr>
        <a:xfrm>
          <a:off x="795605" y="1080379"/>
          <a:ext cx="5875544" cy="540405"/>
        </a:xfrm>
        <a:prstGeom prst="rect">
          <a:avLst/>
        </a:prstGeom>
        <a:solidFill>
          <a:schemeClr val="tx2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8947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800" b="1" kern="1200" dirty="0">
              <a:solidFill>
                <a:schemeClr val="bg1"/>
              </a:solidFill>
            </a:rPr>
            <a:t>ketersediaan dokumen mutu: kebijakan SPMI, manual SPMI, standar SPMI, dan formulir SPMI</a:t>
          </a:r>
        </a:p>
      </dsp:txBody>
      <dsp:txXfrm>
        <a:off x="795605" y="1080379"/>
        <a:ext cx="5875544" cy="540405"/>
      </dsp:txXfrm>
    </dsp:sp>
    <dsp:sp modelId="{CB4880B3-5434-4E7B-8DFE-7A8E4B61F4B8}">
      <dsp:nvSpPr>
        <dsp:cNvPr id="0" name=""/>
        <dsp:cNvSpPr/>
      </dsp:nvSpPr>
      <dsp:spPr>
        <a:xfrm>
          <a:off x="432405" y="1032924"/>
          <a:ext cx="675507" cy="675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150963-C421-4644-8149-73F9A542AC87}">
      <dsp:nvSpPr>
        <dsp:cNvPr id="0" name=""/>
        <dsp:cNvSpPr/>
      </dsp:nvSpPr>
      <dsp:spPr>
        <a:xfrm>
          <a:off x="914456" y="1890728"/>
          <a:ext cx="5756693" cy="540405"/>
        </a:xfrm>
        <a:prstGeom prst="rect">
          <a:avLst/>
        </a:prstGeom>
        <a:solidFill>
          <a:srgbClr val="FC7D14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8947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800" b="1" kern="1200" dirty="0">
              <a:solidFill>
                <a:schemeClr val="bg1"/>
              </a:solidFill>
            </a:rPr>
            <a:t>terlaksananya siklus penjaminan mutu (siklus PPEPP) </a:t>
          </a:r>
        </a:p>
      </dsp:txBody>
      <dsp:txXfrm>
        <a:off x="914456" y="1890728"/>
        <a:ext cx="5756693" cy="540405"/>
      </dsp:txXfrm>
    </dsp:sp>
    <dsp:sp modelId="{C24B6226-2F47-49C8-8277-DA8381022B30}">
      <dsp:nvSpPr>
        <dsp:cNvPr id="0" name=""/>
        <dsp:cNvSpPr/>
      </dsp:nvSpPr>
      <dsp:spPr>
        <a:xfrm>
          <a:off x="576702" y="1823177"/>
          <a:ext cx="675507" cy="675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8AD94E-60C1-4550-92BA-0961C739FC0E}">
      <dsp:nvSpPr>
        <dsp:cNvPr id="0" name=""/>
        <dsp:cNvSpPr/>
      </dsp:nvSpPr>
      <dsp:spPr>
        <a:xfrm>
          <a:off x="795605" y="2701077"/>
          <a:ext cx="5875544" cy="540405"/>
        </a:xfrm>
        <a:prstGeom prst="rect">
          <a:avLst/>
        </a:prstGeom>
        <a:solidFill>
          <a:srgbClr val="FF33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8947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800" b="1" kern="1200" dirty="0">
              <a:solidFill>
                <a:schemeClr val="bg1"/>
              </a:solidFill>
            </a:rPr>
            <a:t>bukti sahih efektivitas pelaksanaan penjaminan mutu</a:t>
          </a:r>
        </a:p>
      </dsp:txBody>
      <dsp:txXfrm>
        <a:off x="795605" y="2701077"/>
        <a:ext cx="5875544" cy="540405"/>
      </dsp:txXfrm>
    </dsp:sp>
    <dsp:sp modelId="{3DA9C332-4C2F-4B7E-B3AA-C8A447B5DA9B}">
      <dsp:nvSpPr>
        <dsp:cNvPr id="0" name=""/>
        <dsp:cNvSpPr/>
      </dsp:nvSpPr>
      <dsp:spPr>
        <a:xfrm>
          <a:off x="457851" y="2633526"/>
          <a:ext cx="675507" cy="675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02F620-CB8C-401E-893C-0AB7D345E62F}">
      <dsp:nvSpPr>
        <dsp:cNvPr id="0" name=""/>
        <dsp:cNvSpPr/>
      </dsp:nvSpPr>
      <dsp:spPr>
        <a:xfrm>
          <a:off x="408366" y="3511426"/>
          <a:ext cx="6262783" cy="540405"/>
        </a:xfrm>
        <a:prstGeom prst="rect">
          <a:avLst/>
        </a:prstGeom>
        <a:solidFill>
          <a:srgbClr val="FFFF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8947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 err="1">
              <a:solidFill>
                <a:schemeClr val="tx1"/>
              </a:solidFill>
            </a:rPr>
            <a:t>Memiliki</a:t>
          </a:r>
          <a:r>
            <a:rPr lang="en-US" sz="1800" b="1" kern="1200" dirty="0">
              <a:solidFill>
                <a:schemeClr val="tx1"/>
              </a:solidFill>
            </a:rPr>
            <a:t> </a:t>
          </a:r>
          <a:r>
            <a:rPr lang="en-US" sz="1800" b="1" kern="1200" dirty="0" err="1">
              <a:solidFill>
                <a:schemeClr val="tx1"/>
              </a:solidFill>
            </a:rPr>
            <a:t>eksternal</a:t>
          </a:r>
          <a:r>
            <a:rPr lang="en-US" sz="1800" b="1" kern="1200" dirty="0">
              <a:solidFill>
                <a:schemeClr val="tx1"/>
              </a:solidFill>
            </a:rPr>
            <a:t> benchmarking </a:t>
          </a:r>
          <a:r>
            <a:rPr lang="en-US" sz="1800" b="1" kern="1200" dirty="0" err="1">
              <a:solidFill>
                <a:schemeClr val="tx1"/>
              </a:solidFill>
            </a:rPr>
            <a:t>dalam</a:t>
          </a:r>
          <a:r>
            <a:rPr lang="en-US" sz="1800" b="1" kern="1200" dirty="0">
              <a:solidFill>
                <a:schemeClr val="tx1"/>
              </a:solidFill>
            </a:rPr>
            <a:t> </a:t>
          </a:r>
          <a:r>
            <a:rPr lang="en-US" sz="1800" b="1" kern="1200" dirty="0" err="1">
              <a:solidFill>
                <a:schemeClr val="tx1"/>
              </a:solidFill>
            </a:rPr>
            <a:t>peningkatan</a:t>
          </a:r>
          <a:r>
            <a:rPr lang="en-US" sz="1800" b="1" kern="1200" dirty="0">
              <a:solidFill>
                <a:schemeClr val="tx1"/>
              </a:solidFill>
            </a:rPr>
            <a:t> </a:t>
          </a:r>
          <a:r>
            <a:rPr lang="en-US" sz="1800" b="1" kern="1200" dirty="0" err="1">
              <a:solidFill>
                <a:schemeClr val="tx1"/>
              </a:solidFill>
            </a:rPr>
            <a:t>mutu</a:t>
          </a:r>
          <a:endParaRPr lang="id-ID" sz="1800" b="1" kern="1200" dirty="0">
            <a:solidFill>
              <a:schemeClr val="tx1"/>
            </a:solidFill>
          </a:endParaRPr>
        </a:p>
      </dsp:txBody>
      <dsp:txXfrm>
        <a:off x="408366" y="3511426"/>
        <a:ext cx="6262783" cy="540405"/>
      </dsp:txXfrm>
    </dsp:sp>
    <dsp:sp modelId="{A2BF6CAE-71F4-4552-9818-0A1211A63807}">
      <dsp:nvSpPr>
        <dsp:cNvPr id="0" name=""/>
        <dsp:cNvSpPr/>
      </dsp:nvSpPr>
      <dsp:spPr>
        <a:xfrm>
          <a:off x="70612" y="3443875"/>
          <a:ext cx="675507" cy="675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BBF4D8-0024-4083-803D-F0A1128EDCFD}">
      <dsp:nvSpPr>
        <dsp:cNvPr id="0" name=""/>
        <dsp:cNvSpPr/>
      </dsp:nvSpPr>
      <dsp:spPr>
        <a:xfrm>
          <a:off x="1017380" y="37561"/>
          <a:ext cx="837182" cy="83718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  <a:sp3d extrusionH="28000" prstMaterial="matte"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/>
            <a:t>P</a:t>
          </a:r>
          <a:endParaRPr lang="id-ID" sz="3500" b="1" kern="1200" dirty="0"/>
        </a:p>
      </dsp:txBody>
      <dsp:txXfrm>
        <a:off x="1139982" y="160163"/>
        <a:ext cx="591978" cy="591978"/>
      </dsp:txXfrm>
    </dsp:sp>
    <dsp:sp modelId="{F9322762-D512-4CF5-81BC-9ABF2A4056E6}">
      <dsp:nvSpPr>
        <dsp:cNvPr id="0" name=""/>
        <dsp:cNvSpPr/>
      </dsp:nvSpPr>
      <dsp:spPr>
        <a:xfrm rot="2160000">
          <a:off x="1828048" y="680500"/>
          <a:ext cx="222318" cy="2825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200" kern="1200"/>
        </a:p>
      </dsp:txBody>
      <dsp:txXfrm>
        <a:off x="1834417" y="717409"/>
        <a:ext cx="155623" cy="169529"/>
      </dsp:txXfrm>
    </dsp:sp>
    <dsp:sp modelId="{F86CEC1C-0217-4501-B3A2-A6C8E2711CED}">
      <dsp:nvSpPr>
        <dsp:cNvPr id="0" name=""/>
        <dsp:cNvSpPr/>
      </dsp:nvSpPr>
      <dsp:spPr>
        <a:xfrm>
          <a:off x="2034032" y="776202"/>
          <a:ext cx="837182" cy="83718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  <a:sp3d extrusionH="28000" prstMaterial="matte"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/>
            <a:t>P</a:t>
          </a:r>
          <a:endParaRPr lang="id-ID" sz="3500" b="1" kern="1200" dirty="0"/>
        </a:p>
      </dsp:txBody>
      <dsp:txXfrm>
        <a:off x="2156634" y="898804"/>
        <a:ext cx="591978" cy="591978"/>
      </dsp:txXfrm>
    </dsp:sp>
    <dsp:sp modelId="{C9E08522-8348-49DA-B318-0F2B64B8005E}">
      <dsp:nvSpPr>
        <dsp:cNvPr id="0" name=""/>
        <dsp:cNvSpPr/>
      </dsp:nvSpPr>
      <dsp:spPr>
        <a:xfrm rot="6480000">
          <a:off x="2149246" y="1645108"/>
          <a:ext cx="222318" cy="2825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200" kern="1200"/>
        </a:p>
      </dsp:txBody>
      <dsp:txXfrm rot="10800000">
        <a:off x="2192898" y="1669903"/>
        <a:ext cx="155623" cy="169529"/>
      </dsp:txXfrm>
    </dsp:sp>
    <dsp:sp modelId="{506FF06E-3030-47BE-9631-87F5F5691E24}">
      <dsp:nvSpPr>
        <dsp:cNvPr id="0" name=""/>
        <dsp:cNvSpPr/>
      </dsp:nvSpPr>
      <dsp:spPr>
        <a:xfrm>
          <a:off x="1645706" y="1971348"/>
          <a:ext cx="837182" cy="83718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  <a:sp3d extrusionH="28000" prstMaterial="matte"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/>
            <a:t>E</a:t>
          </a:r>
          <a:endParaRPr lang="id-ID" sz="3500" b="1" kern="1200" dirty="0"/>
        </a:p>
      </dsp:txBody>
      <dsp:txXfrm>
        <a:off x="1768308" y="2093950"/>
        <a:ext cx="591978" cy="591978"/>
      </dsp:txXfrm>
    </dsp:sp>
    <dsp:sp modelId="{DF68F944-0D40-4011-9E0E-BBC58A574FB3}">
      <dsp:nvSpPr>
        <dsp:cNvPr id="0" name=""/>
        <dsp:cNvSpPr/>
      </dsp:nvSpPr>
      <dsp:spPr>
        <a:xfrm rot="10800000">
          <a:off x="1331104" y="2248665"/>
          <a:ext cx="222318" cy="2825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200" kern="1200"/>
        </a:p>
      </dsp:txBody>
      <dsp:txXfrm rot="10800000">
        <a:off x="1397799" y="2305175"/>
        <a:ext cx="155623" cy="169529"/>
      </dsp:txXfrm>
    </dsp:sp>
    <dsp:sp modelId="{7E758776-BE7E-413B-9C6D-D6E099DCC822}">
      <dsp:nvSpPr>
        <dsp:cNvPr id="0" name=""/>
        <dsp:cNvSpPr/>
      </dsp:nvSpPr>
      <dsp:spPr>
        <a:xfrm>
          <a:off x="389055" y="1971348"/>
          <a:ext cx="837182" cy="83718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  <a:sp3d extrusionH="28000" prstMaterial="matte"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/>
            <a:t>P</a:t>
          </a:r>
          <a:endParaRPr lang="id-ID" sz="3500" b="1" kern="1200" dirty="0"/>
        </a:p>
      </dsp:txBody>
      <dsp:txXfrm>
        <a:off x="511657" y="2093950"/>
        <a:ext cx="591978" cy="591978"/>
      </dsp:txXfrm>
    </dsp:sp>
    <dsp:sp modelId="{7FBCC5B1-9F98-4B01-8F80-AA496C2B1E11}">
      <dsp:nvSpPr>
        <dsp:cNvPr id="0" name=""/>
        <dsp:cNvSpPr/>
      </dsp:nvSpPr>
      <dsp:spPr>
        <a:xfrm rot="15120000">
          <a:off x="504268" y="1657076"/>
          <a:ext cx="222318" cy="2825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200" kern="1200"/>
        </a:p>
      </dsp:txBody>
      <dsp:txXfrm rot="10800000">
        <a:off x="547920" y="1745301"/>
        <a:ext cx="155623" cy="169529"/>
      </dsp:txXfrm>
    </dsp:sp>
    <dsp:sp modelId="{D126B49A-D226-4446-B72F-AC950948E40A}">
      <dsp:nvSpPr>
        <dsp:cNvPr id="0" name=""/>
        <dsp:cNvSpPr/>
      </dsp:nvSpPr>
      <dsp:spPr>
        <a:xfrm>
          <a:off x="728" y="776202"/>
          <a:ext cx="837182" cy="83718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  <a:sp3d extrusionH="28000" prstMaterial="matte"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/>
            <a:t>P</a:t>
          </a:r>
          <a:endParaRPr lang="id-ID" sz="3500" b="1" kern="1200" dirty="0"/>
        </a:p>
      </dsp:txBody>
      <dsp:txXfrm>
        <a:off x="123330" y="898804"/>
        <a:ext cx="591978" cy="591978"/>
      </dsp:txXfrm>
    </dsp:sp>
    <dsp:sp modelId="{96606301-D506-4C45-ABB5-89A1C9933507}">
      <dsp:nvSpPr>
        <dsp:cNvPr id="0" name=""/>
        <dsp:cNvSpPr/>
      </dsp:nvSpPr>
      <dsp:spPr>
        <a:xfrm rot="19440000">
          <a:off x="811396" y="687897"/>
          <a:ext cx="222318" cy="2825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200" kern="1200"/>
        </a:p>
      </dsp:txBody>
      <dsp:txXfrm>
        <a:off x="817765" y="764008"/>
        <a:ext cx="155623" cy="1695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FD1465-AEF6-42AF-9694-E4BE4EB813F9}">
      <dsp:nvSpPr>
        <dsp:cNvPr id="0" name=""/>
        <dsp:cNvSpPr/>
      </dsp:nvSpPr>
      <dsp:spPr>
        <a:xfrm>
          <a:off x="0" y="339579"/>
          <a:ext cx="544875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12C696-6099-4DE1-ADEB-50E83F6517BC}">
      <dsp:nvSpPr>
        <dsp:cNvPr id="0" name=""/>
        <dsp:cNvSpPr/>
      </dsp:nvSpPr>
      <dsp:spPr>
        <a:xfrm>
          <a:off x="272437" y="118179"/>
          <a:ext cx="3814129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165" tIns="0" rIns="144165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mahasiswa, </a:t>
          </a:r>
          <a:endParaRPr lang="id-ID" sz="1600" b="1" kern="1200" dirty="0">
            <a:solidFill>
              <a:srgbClr val="FFFF00"/>
            </a:solidFill>
          </a:endParaRPr>
        </a:p>
      </dsp:txBody>
      <dsp:txXfrm>
        <a:off x="294053" y="139795"/>
        <a:ext cx="3770897" cy="399568"/>
      </dsp:txXfrm>
    </dsp:sp>
    <dsp:sp modelId="{AFED37F8-2114-4A05-A041-668AA030B593}">
      <dsp:nvSpPr>
        <dsp:cNvPr id="0" name=""/>
        <dsp:cNvSpPr/>
      </dsp:nvSpPr>
      <dsp:spPr>
        <a:xfrm>
          <a:off x="0" y="1019979"/>
          <a:ext cx="544875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A65BCC-DD47-42A7-8E43-DD099CC19E7E}">
      <dsp:nvSpPr>
        <dsp:cNvPr id="0" name=""/>
        <dsp:cNvSpPr/>
      </dsp:nvSpPr>
      <dsp:spPr>
        <a:xfrm>
          <a:off x="272437" y="798579"/>
          <a:ext cx="3814129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165" tIns="0" rIns="144165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dosen, </a:t>
          </a:r>
          <a:endParaRPr kumimoji="0" lang="en-US" sz="1600" b="1" i="0" u="none" strike="noStrike" kern="1200" cap="none" spc="0" normalizeH="0" baseline="0" noProof="0" dirty="0">
            <a:ln>
              <a:noFill/>
            </a:ln>
            <a:solidFill>
              <a:srgbClr val="FFFF00"/>
            </a:solidFill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sp:txBody>
      <dsp:txXfrm>
        <a:off x="294053" y="820195"/>
        <a:ext cx="3770897" cy="399568"/>
      </dsp:txXfrm>
    </dsp:sp>
    <dsp:sp modelId="{95D0BB9F-71C8-4931-85E9-9A5E18F77993}">
      <dsp:nvSpPr>
        <dsp:cNvPr id="0" name=""/>
        <dsp:cNvSpPr/>
      </dsp:nvSpPr>
      <dsp:spPr>
        <a:xfrm>
          <a:off x="0" y="1700379"/>
          <a:ext cx="544875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5F849F-FC34-4260-8604-B7DFFE3EAAEE}">
      <dsp:nvSpPr>
        <dsp:cNvPr id="0" name=""/>
        <dsp:cNvSpPr/>
      </dsp:nvSpPr>
      <dsp:spPr>
        <a:xfrm>
          <a:off x="272437" y="1478979"/>
          <a:ext cx="3814129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165" tIns="0" rIns="144165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tenaga kependidikan,</a:t>
          </a:r>
          <a:endParaRPr kumimoji="0" lang="en-US" sz="1600" b="1" i="0" u="none" strike="noStrike" kern="1200" cap="none" spc="0" normalizeH="0" baseline="0" noProof="0" dirty="0">
            <a:ln>
              <a:noFill/>
            </a:ln>
            <a:solidFill>
              <a:srgbClr val="FFFF00"/>
            </a:solidFill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sp:txBody>
      <dsp:txXfrm>
        <a:off x="294053" y="1500595"/>
        <a:ext cx="3770897" cy="399568"/>
      </dsp:txXfrm>
    </dsp:sp>
    <dsp:sp modelId="{8004D4FD-1F8C-4F21-9789-B44EC8757563}">
      <dsp:nvSpPr>
        <dsp:cNvPr id="0" name=""/>
        <dsp:cNvSpPr/>
      </dsp:nvSpPr>
      <dsp:spPr>
        <a:xfrm>
          <a:off x="0" y="2380779"/>
          <a:ext cx="544875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3CFBAF-A607-4644-8B9E-0FCC14F236DB}">
      <dsp:nvSpPr>
        <dsp:cNvPr id="0" name=""/>
        <dsp:cNvSpPr/>
      </dsp:nvSpPr>
      <dsp:spPr>
        <a:xfrm>
          <a:off x="272437" y="2159379"/>
          <a:ext cx="3814129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165" tIns="0" rIns="144165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lulusan, </a:t>
          </a:r>
          <a:endParaRPr kumimoji="0" lang="en-US" sz="1600" b="1" i="0" u="none" strike="noStrike" kern="1200" cap="none" spc="0" normalizeH="0" baseline="0" noProof="0" dirty="0">
            <a:ln>
              <a:noFill/>
            </a:ln>
            <a:solidFill>
              <a:srgbClr val="FFFF00"/>
            </a:solidFill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sp:txBody>
      <dsp:txXfrm>
        <a:off x="294053" y="2180995"/>
        <a:ext cx="3770897" cy="399568"/>
      </dsp:txXfrm>
    </dsp:sp>
    <dsp:sp modelId="{2F39C1EC-8125-46BE-8BCA-B4C1BEFE87BC}">
      <dsp:nvSpPr>
        <dsp:cNvPr id="0" name=""/>
        <dsp:cNvSpPr/>
      </dsp:nvSpPr>
      <dsp:spPr>
        <a:xfrm>
          <a:off x="0" y="3061179"/>
          <a:ext cx="544875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2088EE-630B-49B2-BA82-BA8E3D1171E4}">
      <dsp:nvSpPr>
        <dsp:cNvPr id="0" name=""/>
        <dsp:cNvSpPr/>
      </dsp:nvSpPr>
      <dsp:spPr>
        <a:xfrm>
          <a:off x="272437" y="2839779"/>
          <a:ext cx="3814129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165" tIns="0" rIns="144165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pengguna</a:t>
          </a:r>
          <a:endParaRPr kumimoji="0" lang="en-US" sz="1600" b="1" i="0" u="none" strike="noStrike" kern="1200" cap="none" spc="0" normalizeH="0" baseline="0" noProof="0" dirty="0">
            <a:ln>
              <a:noFill/>
            </a:ln>
            <a:solidFill>
              <a:srgbClr val="FFFF00"/>
            </a:solidFill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sp:txBody>
      <dsp:txXfrm>
        <a:off x="294053" y="2861395"/>
        <a:ext cx="3770897" cy="399568"/>
      </dsp:txXfrm>
    </dsp:sp>
    <dsp:sp modelId="{F57AD552-3DC2-451F-B549-F139E2782AAD}">
      <dsp:nvSpPr>
        <dsp:cNvPr id="0" name=""/>
        <dsp:cNvSpPr/>
      </dsp:nvSpPr>
      <dsp:spPr>
        <a:xfrm>
          <a:off x="0" y="3741579"/>
          <a:ext cx="544875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FE2A3F-EBFF-436F-AEB6-ED1921EB7115}">
      <dsp:nvSpPr>
        <dsp:cNvPr id="0" name=""/>
        <dsp:cNvSpPr/>
      </dsp:nvSpPr>
      <dsp:spPr>
        <a:xfrm>
          <a:off x="272437" y="3520179"/>
          <a:ext cx="3814129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165" tIns="0" rIns="144165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mitra</a:t>
          </a:r>
          <a:endParaRPr kumimoji="0" lang="en-ID" sz="1600" b="1" i="0" u="none" strike="noStrike" kern="1200" cap="none" spc="0" normalizeH="0" baseline="0" noProof="0" dirty="0">
            <a:ln>
              <a:noFill/>
            </a:ln>
            <a:solidFill>
              <a:srgbClr val="FFFF00"/>
            </a:solidFill>
            <a:effectLst/>
            <a:uLnTx/>
            <a:uFillTx/>
            <a:latin typeface="Calibri" panose="020F050202020403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sp:txBody>
      <dsp:txXfrm>
        <a:off x="294053" y="3541795"/>
        <a:ext cx="3770897" cy="3995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FD1465-AEF6-42AF-9694-E4BE4EB813F9}">
      <dsp:nvSpPr>
        <dsp:cNvPr id="0" name=""/>
        <dsp:cNvSpPr/>
      </dsp:nvSpPr>
      <dsp:spPr>
        <a:xfrm>
          <a:off x="645743" y="251784"/>
          <a:ext cx="5185954" cy="42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12C696-6099-4DE1-ADEB-50E83F6517BC}">
      <dsp:nvSpPr>
        <dsp:cNvPr id="0" name=""/>
        <dsp:cNvSpPr/>
      </dsp:nvSpPr>
      <dsp:spPr>
        <a:xfrm>
          <a:off x="1009150" y="23335"/>
          <a:ext cx="4154984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049" tIns="0" rIns="157049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700" b="1" i="0" u="none" strike="noStrike" kern="1200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Monev</a:t>
          </a:r>
          <a:r>
            <a:rPr kumimoji="0" lang="en-US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PBM</a:t>
          </a:r>
          <a:r>
            <a:rPr kumimoji="0" lang="id-ID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</a:t>
          </a:r>
          <a:r>
            <a:rPr kumimoji="0" lang="en-US" sz="1700" b="1" i="0" u="none" strike="noStrike" kern="1200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layanan</a:t>
          </a:r>
          <a:r>
            <a:rPr kumimoji="0" lang="en-US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kumimoji="0" lang="en-US" sz="1700" b="1" i="0" u="none" strike="noStrike" kern="1200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akademik</a:t>
          </a:r>
          <a:r>
            <a:rPr kumimoji="0" lang="id-ID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endParaRPr lang="id-ID" sz="1700" b="1" kern="1200" dirty="0"/>
        </a:p>
      </dsp:txBody>
      <dsp:txXfrm>
        <a:off x="1033648" y="47833"/>
        <a:ext cx="4105988" cy="452844"/>
      </dsp:txXfrm>
    </dsp:sp>
    <dsp:sp modelId="{AFED37F8-2114-4A05-A041-668AA030B593}">
      <dsp:nvSpPr>
        <dsp:cNvPr id="0" name=""/>
        <dsp:cNvSpPr/>
      </dsp:nvSpPr>
      <dsp:spPr>
        <a:xfrm>
          <a:off x="626868" y="975246"/>
          <a:ext cx="5185954" cy="42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A65BCC-DD47-42A7-8E43-DD099CC19E7E}">
      <dsp:nvSpPr>
        <dsp:cNvPr id="0" name=""/>
        <dsp:cNvSpPr/>
      </dsp:nvSpPr>
      <dsp:spPr>
        <a:xfrm>
          <a:off x="1009150" y="794455"/>
          <a:ext cx="4154984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049" tIns="0" rIns="157049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700" b="1" i="0" u="none" strike="noStrike" kern="1200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Layanan</a:t>
          </a:r>
          <a:r>
            <a:rPr kumimoji="0" lang="en-US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kumimoji="0" lang="en-US" sz="1700" b="1" i="0" u="none" strike="noStrike" kern="1200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akademik</a:t>
          </a:r>
          <a:r>
            <a:rPr kumimoji="0" lang="en-US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 </a:t>
          </a:r>
          <a:r>
            <a:rPr kumimoji="0" lang="en-US" sz="1700" b="1" i="0" u="none" strike="noStrike" kern="1200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karir</a:t>
          </a:r>
          <a:r>
            <a:rPr kumimoji="0" lang="id-ID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 </a:t>
          </a:r>
          <a:endParaRPr kumimoji="0" lang="en-US" sz="1700" b="1" i="0" u="none" strike="noStrike" kern="1200" cap="none" spc="0" normalizeH="0" baseline="0" noProof="0" dirty="0">
            <a:ln/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sp:txBody>
      <dsp:txXfrm>
        <a:off x="1033648" y="818953"/>
        <a:ext cx="4105988" cy="452844"/>
      </dsp:txXfrm>
    </dsp:sp>
    <dsp:sp modelId="{95D0BB9F-71C8-4931-85E9-9A5E18F77993}">
      <dsp:nvSpPr>
        <dsp:cNvPr id="0" name=""/>
        <dsp:cNvSpPr/>
      </dsp:nvSpPr>
      <dsp:spPr>
        <a:xfrm>
          <a:off x="626868" y="1834991"/>
          <a:ext cx="5185954" cy="42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5F849F-FC34-4260-8604-B7DFFE3EAAEE}">
      <dsp:nvSpPr>
        <dsp:cNvPr id="0" name=""/>
        <dsp:cNvSpPr/>
      </dsp:nvSpPr>
      <dsp:spPr>
        <a:xfrm>
          <a:off x="1009150" y="1565575"/>
          <a:ext cx="4154984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049" tIns="0" rIns="157049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700" b="1" i="0" u="none" strike="noStrike" kern="1200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Layanan</a:t>
          </a:r>
          <a:r>
            <a:rPr kumimoji="0" lang="en-US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kumimoji="0" lang="en-US" sz="1700" b="1" i="0" u="none" strike="noStrike" kern="1200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akademik</a:t>
          </a:r>
          <a:r>
            <a:rPr kumimoji="0" lang="en-US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 </a:t>
          </a:r>
          <a:r>
            <a:rPr kumimoji="0" lang="en-US" sz="1700" b="1" i="0" u="none" strike="noStrike" kern="1200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karir</a:t>
          </a:r>
          <a:r>
            <a:rPr kumimoji="0" lang="id-ID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 </a:t>
          </a:r>
          <a:endParaRPr kumimoji="0" lang="en-US" sz="1700" b="1" i="0" u="none" strike="noStrike" kern="1200" cap="none" spc="0" normalizeH="0" baseline="0" noProof="0" dirty="0">
            <a:ln/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sp:txBody>
      <dsp:txXfrm>
        <a:off x="1033648" y="1590073"/>
        <a:ext cx="4105988" cy="452844"/>
      </dsp:txXfrm>
    </dsp:sp>
    <dsp:sp modelId="{8004D4FD-1F8C-4F21-9789-B44EC8757563}">
      <dsp:nvSpPr>
        <dsp:cNvPr id="0" name=""/>
        <dsp:cNvSpPr/>
      </dsp:nvSpPr>
      <dsp:spPr>
        <a:xfrm>
          <a:off x="626868" y="2653004"/>
          <a:ext cx="5185954" cy="42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3CFBAF-A607-4644-8B9E-0FCC14F236DB}">
      <dsp:nvSpPr>
        <dsp:cNvPr id="0" name=""/>
        <dsp:cNvSpPr/>
      </dsp:nvSpPr>
      <dsp:spPr>
        <a:xfrm>
          <a:off x="1009150" y="2336695"/>
          <a:ext cx="4154984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049" tIns="0" rIns="157049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Tracer study</a:t>
          </a:r>
          <a:r>
            <a:rPr kumimoji="0" lang="id-ID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, </a:t>
          </a:r>
          <a:endParaRPr kumimoji="0" lang="en-US" sz="1700" b="1" i="0" u="none" strike="noStrike" kern="1200" cap="none" spc="0" normalizeH="0" baseline="0" noProof="0" dirty="0">
            <a:ln/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sp:txBody>
      <dsp:txXfrm>
        <a:off x="1033648" y="2361193"/>
        <a:ext cx="4105988" cy="452844"/>
      </dsp:txXfrm>
    </dsp:sp>
    <dsp:sp modelId="{2F39C1EC-8125-46BE-8BCA-B4C1BEFE87BC}">
      <dsp:nvSpPr>
        <dsp:cNvPr id="0" name=""/>
        <dsp:cNvSpPr/>
      </dsp:nvSpPr>
      <dsp:spPr>
        <a:xfrm>
          <a:off x="626868" y="3424125"/>
          <a:ext cx="5185954" cy="42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2088EE-630B-49B2-BA82-BA8E3D1171E4}">
      <dsp:nvSpPr>
        <dsp:cNvPr id="0" name=""/>
        <dsp:cNvSpPr/>
      </dsp:nvSpPr>
      <dsp:spPr>
        <a:xfrm>
          <a:off x="1009150" y="3107815"/>
          <a:ext cx="4154984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049" tIns="0" rIns="157049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id-ID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pengguna </a:t>
          </a:r>
          <a:r>
            <a:rPr kumimoji="0" lang="en-US" sz="1700" b="1" i="0" u="none" strike="noStrike" kern="1200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lulusan</a:t>
          </a:r>
          <a:r>
            <a:rPr kumimoji="0" lang="id-ID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endParaRPr kumimoji="0" lang="en-US" sz="1700" b="1" i="0" u="none" strike="noStrike" kern="1200" cap="none" spc="0" normalizeH="0" baseline="0" noProof="0" dirty="0">
            <a:ln/>
            <a:effectLst/>
            <a:uLnTx/>
            <a:uFillTx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sp:txBody>
      <dsp:txXfrm>
        <a:off x="1033648" y="3132313"/>
        <a:ext cx="4105988" cy="452844"/>
      </dsp:txXfrm>
    </dsp:sp>
    <dsp:sp modelId="{F57AD552-3DC2-451F-B549-F139E2782AAD}">
      <dsp:nvSpPr>
        <dsp:cNvPr id="0" name=""/>
        <dsp:cNvSpPr/>
      </dsp:nvSpPr>
      <dsp:spPr>
        <a:xfrm>
          <a:off x="626868" y="4195245"/>
          <a:ext cx="5185954" cy="42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FE2A3F-EBFF-436F-AEB6-ED1921EB7115}">
      <dsp:nvSpPr>
        <dsp:cNvPr id="0" name=""/>
        <dsp:cNvSpPr/>
      </dsp:nvSpPr>
      <dsp:spPr>
        <a:xfrm>
          <a:off x="1009150" y="3878935"/>
          <a:ext cx="4154984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049" tIns="0" rIns="157049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Kerjasama </a:t>
          </a:r>
          <a:r>
            <a:rPr kumimoji="0" lang="en-US" sz="1700" b="1" i="0" u="none" strike="noStrike" kern="1200" cap="none" spc="0" normalizeH="0" baseline="0" noProof="0" dirty="0" err="1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tridharma</a:t>
          </a:r>
          <a:r>
            <a:rPr kumimoji="0" lang="en-US" sz="1700" b="1" i="0" u="none" strike="noStrike" kern="1200" cap="none" spc="0" normalizeH="0" baseline="0" noProof="0" dirty="0">
              <a:ln/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 PT</a:t>
          </a:r>
          <a:endParaRPr kumimoji="0" lang="en-ID" sz="1700" b="1" i="0" u="none" strike="noStrike" kern="1200" cap="none" spc="0" normalizeH="0" baseline="0" noProof="0" dirty="0">
            <a:ln/>
            <a:effectLst/>
            <a:uLnTx/>
            <a:uFillTx/>
            <a:latin typeface="Calibri" panose="020F050202020403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dsp:txBody>
      <dsp:txXfrm>
        <a:off x="1033648" y="3903433"/>
        <a:ext cx="4105988" cy="4528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854337-E9D4-46F4-92C0-45BA798680DF}">
      <dsp:nvSpPr>
        <dsp:cNvPr id="0" name=""/>
        <dsp:cNvSpPr/>
      </dsp:nvSpPr>
      <dsp:spPr>
        <a:xfrm>
          <a:off x="42549" y="496866"/>
          <a:ext cx="3787303" cy="24049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03A546A-077C-421E-973C-756463AFC3E1}">
      <dsp:nvSpPr>
        <dsp:cNvPr id="0" name=""/>
        <dsp:cNvSpPr/>
      </dsp:nvSpPr>
      <dsp:spPr>
        <a:xfrm>
          <a:off x="463361" y="896637"/>
          <a:ext cx="3787303" cy="24049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K</a:t>
          </a:r>
          <a:r>
            <a:rPr lang="id-ID" sz="2900" kern="1200" dirty="0"/>
            <a:t>eberadaan bukti sahih </a:t>
          </a:r>
          <a:r>
            <a:rPr lang="id-ID" sz="2900" b="1" kern="1200" dirty="0"/>
            <a:t>sistem perekaman dan dokumentasi mutu</a:t>
          </a:r>
          <a:r>
            <a:rPr lang="id-ID" sz="2900" kern="1200" dirty="0"/>
            <a:t>, </a:t>
          </a:r>
          <a:endParaRPr lang="en-US" sz="2900" kern="1200" dirty="0"/>
        </a:p>
      </dsp:txBody>
      <dsp:txXfrm>
        <a:off x="533799" y="967075"/>
        <a:ext cx="3646427" cy="2264061"/>
      </dsp:txXfrm>
    </dsp:sp>
    <dsp:sp modelId="{91CA12E3-E753-49E4-A91C-C67554722C79}">
      <dsp:nvSpPr>
        <dsp:cNvPr id="0" name=""/>
        <dsp:cNvSpPr/>
      </dsp:nvSpPr>
      <dsp:spPr>
        <a:xfrm>
          <a:off x="4631084" y="560645"/>
          <a:ext cx="3787303" cy="24049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865B2C3-938E-40EB-9EE4-E007FAC81824}">
      <dsp:nvSpPr>
        <dsp:cNvPr id="0" name=""/>
        <dsp:cNvSpPr/>
      </dsp:nvSpPr>
      <dsp:spPr>
        <a:xfrm>
          <a:off x="5051896" y="960416"/>
          <a:ext cx="3787303" cy="24049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900" b="1" kern="1200"/>
            <a:t>publikasi hasil penjaminan mutu</a:t>
          </a:r>
          <a:r>
            <a:rPr lang="id-ID" sz="2900" kern="1200"/>
            <a:t> internal kepada para pemangku kepentingan</a:t>
          </a:r>
          <a:endParaRPr lang="en-US" sz="2900" kern="1200"/>
        </a:p>
      </dsp:txBody>
      <dsp:txXfrm>
        <a:off x="5122334" y="1030854"/>
        <a:ext cx="3646427" cy="22640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D9E9-2910-2B4A-9962-FACC67E87F12}" type="datetimeFigureOut">
              <a:rPr lang="en-US" smtClean="0"/>
              <a:t>6/8/23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22C67F-A99E-354C-ADB5-C9C72A266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26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" name="Google Shape;2640;g6347246601_1_157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1" name="Google Shape;2641;g6347246601_1_157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4202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CCC7E-281E-4903-0411-D7733F8BA0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E238B-8704-7A34-E801-30CD191DD6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D6D66-0A97-C985-32AF-39357309E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646DE-4DD4-089C-FCB7-6BB9E188A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E57BB-3960-A173-53ED-ED0056323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954A7E01-3A55-40EA-68DE-CA486B086879}"/>
              </a:ext>
            </a:extLst>
          </p:cNvPr>
          <p:cNvSpPr/>
          <p:nvPr userDrawn="1"/>
        </p:nvSpPr>
        <p:spPr>
          <a:xfrm rot="5400000">
            <a:off x="-1699155" y="1699155"/>
            <a:ext cx="5108677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;p2">
            <a:extLst>
              <a:ext uri="{FF2B5EF4-FFF2-40B4-BE49-F238E27FC236}">
                <a16:creationId xmlns:a16="http://schemas.microsoft.com/office/drawing/2014/main" id="{9BCBC06A-A776-4625-30A6-CA4D2FB55489}"/>
              </a:ext>
            </a:extLst>
          </p:cNvPr>
          <p:cNvSpPr/>
          <p:nvPr userDrawn="1"/>
        </p:nvSpPr>
        <p:spPr>
          <a:xfrm rot="10800000">
            <a:off x="-127375" y="5102874"/>
            <a:ext cx="3675485" cy="1893812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rgbClr val="9DCED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3;p2">
            <a:extLst>
              <a:ext uri="{FF2B5EF4-FFF2-40B4-BE49-F238E27FC236}">
                <a16:creationId xmlns:a16="http://schemas.microsoft.com/office/drawing/2014/main" id="{2B306352-CCF6-1CDA-7CBB-BD801D0FD814}"/>
              </a:ext>
            </a:extLst>
          </p:cNvPr>
          <p:cNvSpPr/>
          <p:nvPr userDrawn="1"/>
        </p:nvSpPr>
        <p:spPr>
          <a:xfrm rot="21284960" flipH="1">
            <a:off x="-131732" y="6062785"/>
            <a:ext cx="2114446" cy="9970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rgbClr val="285E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4;p2">
            <a:extLst>
              <a:ext uri="{FF2B5EF4-FFF2-40B4-BE49-F238E27FC236}">
                <a16:creationId xmlns:a16="http://schemas.microsoft.com/office/drawing/2014/main" id="{AC0AEE10-0086-2D19-E7DC-E30424324988}"/>
              </a:ext>
            </a:extLst>
          </p:cNvPr>
          <p:cNvSpPr/>
          <p:nvPr userDrawn="1"/>
        </p:nvSpPr>
        <p:spPr>
          <a:xfrm>
            <a:off x="3150638" y="6058331"/>
            <a:ext cx="163500" cy="163500"/>
          </a:xfrm>
          <a:prstGeom prst="ellipse">
            <a:avLst/>
          </a:prstGeom>
          <a:solidFill>
            <a:srgbClr val="285E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6;p2">
            <a:extLst>
              <a:ext uri="{FF2B5EF4-FFF2-40B4-BE49-F238E27FC236}">
                <a16:creationId xmlns:a16="http://schemas.microsoft.com/office/drawing/2014/main" id="{0DB65FF0-5EA3-0FCC-ADF9-8BAE0C113B43}"/>
              </a:ext>
            </a:extLst>
          </p:cNvPr>
          <p:cNvSpPr/>
          <p:nvPr userDrawn="1"/>
        </p:nvSpPr>
        <p:spPr>
          <a:xfrm>
            <a:off x="370674" y="3486723"/>
            <a:ext cx="163500" cy="163500"/>
          </a:xfrm>
          <a:prstGeom prst="ellipse">
            <a:avLst/>
          </a:prstGeom>
          <a:solidFill>
            <a:srgbClr val="285E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7;p2">
            <a:extLst>
              <a:ext uri="{FF2B5EF4-FFF2-40B4-BE49-F238E27FC236}">
                <a16:creationId xmlns:a16="http://schemas.microsoft.com/office/drawing/2014/main" id="{8FEFDEA0-D574-A081-42E0-2ABB449D91A6}"/>
              </a:ext>
            </a:extLst>
          </p:cNvPr>
          <p:cNvSpPr/>
          <p:nvPr userDrawn="1"/>
        </p:nvSpPr>
        <p:spPr>
          <a:xfrm>
            <a:off x="4254309" y="6144530"/>
            <a:ext cx="98400" cy="98700"/>
          </a:xfrm>
          <a:prstGeom prst="ellipse">
            <a:avLst/>
          </a:prstGeom>
          <a:solidFill>
            <a:srgbClr val="9DCED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8;p2">
            <a:extLst>
              <a:ext uri="{FF2B5EF4-FFF2-40B4-BE49-F238E27FC236}">
                <a16:creationId xmlns:a16="http://schemas.microsoft.com/office/drawing/2014/main" id="{3A364D85-F846-2F91-ED15-D01A419D36ED}"/>
              </a:ext>
            </a:extLst>
          </p:cNvPr>
          <p:cNvSpPr/>
          <p:nvPr userDrawn="1"/>
        </p:nvSpPr>
        <p:spPr>
          <a:xfrm>
            <a:off x="1710368" y="5387451"/>
            <a:ext cx="98400" cy="98700"/>
          </a:xfrm>
          <a:prstGeom prst="ellipse">
            <a:avLst/>
          </a:prstGeom>
          <a:solidFill>
            <a:srgbClr val="1A45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9;p2">
            <a:extLst>
              <a:ext uri="{FF2B5EF4-FFF2-40B4-BE49-F238E27FC236}">
                <a16:creationId xmlns:a16="http://schemas.microsoft.com/office/drawing/2014/main" id="{D4DBFC86-635C-8987-DA74-23578CD479A6}"/>
              </a:ext>
            </a:extLst>
          </p:cNvPr>
          <p:cNvSpPr/>
          <p:nvPr userDrawn="1"/>
        </p:nvSpPr>
        <p:spPr>
          <a:xfrm rot="16200000">
            <a:off x="8468999" y="3134998"/>
            <a:ext cx="573563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20;p2">
            <a:extLst>
              <a:ext uri="{FF2B5EF4-FFF2-40B4-BE49-F238E27FC236}">
                <a16:creationId xmlns:a16="http://schemas.microsoft.com/office/drawing/2014/main" id="{10F34A41-66BC-6ABB-BC22-029406EE6CA9}"/>
              </a:ext>
            </a:extLst>
          </p:cNvPr>
          <p:cNvSpPr/>
          <p:nvPr userDrawn="1"/>
        </p:nvSpPr>
        <p:spPr>
          <a:xfrm>
            <a:off x="8658759" y="17358"/>
            <a:ext cx="3627772" cy="1869298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rgbClr val="9DCED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21;p2">
            <a:extLst>
              <a:ext uri="{FF2B5EF4-FFF2-40B4-BE49-F238E27FC236}">
                <a16:creationId xmlns:a16="http://schemas.microsoft.com/office/drawing/2014/main" id="{71344B96-F650-B9B1-7708-11CEFB7B94E6}"/>
              </a:ext>
            </a:extLst>
          </p:cNvPr>
          <p:cNvSpPr/>
          <p:nvPr userDrawn="1"/>
        </p:nvSpPr>
        <p:spPr>
          <a:xfrm rot="10484934" flipH="1">
            <a:off x="10158829" y="-121745"/>
            <a:ext cx="2087045" cy="984164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rgbClr val="285E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22;p2">
            <a:extLst>
              <a:ext uri="{FF2B5EF4-FFF2-40B4-BE49-F238E27FC236}">
                <a16:creationId xmlns:a16="http://schemas.microsoft.com/office/drawing/2014/main" id="{61DBC1AF-7937-EDD2-95C4-2ADC64811694}"/>
              </a:ext>
            </a:extLst>
          </p:cNvPr>
          <p:cNvSpPr/>
          <p:nvPr userDrawn="1"/>
        </p:nvSpPr>
        <p:spPr>
          <a:xfrm rot="10800000">
            <a:off x="8454352" y="354232"/>
            <a:ext cx="163500" cy="163500"/>
          </a:xfrm>
          <a:prstGeom prst="ellipse">
            <a:avLst/>
          </a:prstGeom>
          <a:solidFill>
            <a:srgbClr val="285E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4;p2">
            <a:extLst>
              <a:ext uri="{FF2B5EF4-FFF2-40B4-BE49-F238E27FC236}">
                <a16:creationId xmlns:a16="http://schemas.microsoft.com/office/drawing/2014/main" id="{58304FB4-9E57-7BAA-C28F-13E33C639504}"/>
              </a:ext>
            </a:extLst>
          </p:cNvPr>
          <p:cNvSpPr/>
          <p:nvPr userDrawn="1"/>
        </p:nvSpPr>
        <p:spPr>
          <a:xfrm rot="10800000">
            <a:off x="11800027" y="2086082"/>
            <a:ext cx="163500" cy="163500"/>
          </a:xfrm>
          <a:prstGeom prst="ellipse">
            <a:avLst/>
          </a:prstGeom>
          <a:solidFill>
            <a:srgbClr val="285E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25;p2">
            <a:extLst>
              <a:ext uri="{FF2B5EF4-FFF2-40B4-BE49-F238E27FC236}">
                <a16:creationId xmlns:a16="http://schemas.microsoft.com/office/drawing/2014/main" id="{761DC235-9CF3-900F-387B-EA1490016917}"/>
              </a:ext>
            </a:extLst>
          </p:cNvPr>
          <p:cNvSpPr/>
          <p:nvPr userDrawn="1"/>
        </p:nvSpPr>
        <p:spPr>
          <a:xfrm rot="10800000">
            <a:off x="7544989" y="286307"/>
            <a:ext cx="98400" cy="98700"/>
          </a:xfrm>
          <a:prstGeom prst="ellipse">
            <a:avLst/>
          </a:prstGeom>
          <a:solidFill>
            <a:srgbClr val="9DCED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8138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85908-5D37-9C9E-2A00-AD6A31DBF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663F52-64A8-EB3F-DD8C-D4E58F630D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CE7A68-8D7F-C0B5-6615-A6239DBB6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1535D-A74A-EBDF-8CE4-8B4165DAA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2A155-AEE3-33F8-AB98-FCE6DF59D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56836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478A20-A20C-AF42-3CEE-4D508AB0BF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50C202-D4D1-1DCA-E731-D3EA71CCCF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EC0C3-53BA-EEEB-87F0-CA484F046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75ED8-B110-478A-2F73-28EFB230F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384653-40D0-D472-AB96-74315447B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33243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1"/>
        </a:solidFill>
        <a:effectLst/>
      </p:bgPr>
    </p:bg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p25"/>
          <p:cNvSpPr txBox="1">
            <a:spLocks noGrp="1"/>
          </p:cNvSpPr>
          <p:nvPr>
            <p:ph type="ctrTitle"/>
          </p:nvPr>
        </p:nvSpPr>
        <p:spPr>
          <a:xfrm>
            <a:off x="1219200" y="1072033"/>
            <a:ext cx="4868800" cy="235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Font typeface="Staatliches"/>
              <a:buNone/>
              <a:defRPr sz="64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322" name="Google Shape;1322;p25"/>
          <p:cNvSpPr txBox="1">
            <a:spLocks noGrp="1"/>
          </p:cNvSpPr>
          <p:nvPr>
            <p:ph type="subTitle" idx="1"/>
          </p:nvPr>
        </p:nvSpPr>
        <p:spPr>
          <a:xfrm>
            <a:off x="1219200" y="3429000"/>
            <a:ext cx="4868800" cy="162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3733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3733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3733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3733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3733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3733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3733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3733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1323" name="Google Shape;1323;p25"/>
          <p:cNvSpPr txBox="1"/>
          <p:nvPr/>
        </p:nvSpPr>
        <p:spPr>
          <a:xfrm>
            <a:off x="1184508" y="4908733"/>
            <a:ext cx="4586000" cy="1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6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6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6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. </a:t>
            </a:r>
            <a:endParaRPr sz="16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16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4" name="Google Shape;1324;p25"/>
          <p:cNvSpPr/>
          <p:nvPr/>
        </p:nvSpPr>
        <p:spPr>
          <a:xfrm rot="10800000" flipH="1">
            <a:off x="5821866" y="446874"/>
            <a:ext cx="5010983" cy="6432287"/>
          </a:xfrm>
          <a:custGeom>
            <a:avLst/>
            <a:gdLst/>
            <a:ahLst/>
            <a:cxnLst/>
            <a:rect l="l" t="t" r="r" b="b"/>
            <a:pathLst>
              <a:path w="49457" h="56384" extrusionOk="0">
                <a:moveTo>
                  <a:pt x="26052" y="1"/>
                </a:moveTo>
                <a:cubicBezTo>
                  <a:pt x="26452" y="1670"/>
                  <a:pt x="26646" y="3363"/>
                  <a:pt x="26302" y="5033"/>
                </a:cubicBezTo>
                <a:cubicBezTo>
                  <a:pt x="25788" y="7540"/>
                  <a:pt x="23582" y="9869"/>
                  <a:pt x="21120" y="9869"/>
                </a:cubicBezTo>
                <a:cubicBezTo>
                  <a:pt x="20849" y="9869"/>
                  <a:pt x="20574" y="9841"/>
                  <a:pt x="20299" y="9782"/>
                </a:cubicBezTo>
                <a:cubicBezTo>
                  <a:pt x="18318" y="9357"/>
                  <a:pt x="16978" y="7566"/>
                  <a:pt x="15743" y="5957"/>
                </a:cubicBezTo>
                <a:cubicBezTo>
                  <a:pt x="14512" y="4345"/>
                  <a:pt x="12946" y="2661"/>
                  <a:pt x="10918" y="2610"/>
                </a:cubicBezTo>
                <a:cubicBezTo>
                  <a:pt x="10884" y="2609"/>
                  <a:pt x="10851" y="2608"/>
                  <a:pt x="10817" y="2608"/>
                </a:cubicBezTo>
                <a:cubicBezTo>
                  <a:pt x="8301" y="2608"/>
                  <a:pt x="6557" y="5052"/>
                  <a:pt x="4495" y="6523"/>
                </a:cubicBezTo>
                <a:cubicBezTo>
                  <a:pt x="3156" y="7481"/>
                  <a:pt x="1609" y="8014"/>
                  <a:pt x="1" y="8202"/>
                </a:cubicBezTo>
                <a:cubicBezTo>
                  <a:pt x="1307" y="14936"/>
                  <a:pt x="5566" y="21137"/>
                  <a:pt x="11645" y="24368"/>
                </a:cubicBezTo>
                <a:cubicBezTo>
                  <a:pt x="14611" y="25938"/>
                  <a:pt x="17888" y="26839"/>
                  <a:pt x="20906" y="28306"/>
                </a:cubicBezTo>
                <a:cubicBezTo>
                  <a:pt x="23929" y="29773"/>
                  <a:pt x="26816" y="31984"/>
                  <a:pt x="27952" y="35139"/>
                </a:cubicBezTo>
                <a:cubicBezTo>
                  <a:pt x="29456" y="39313"/>
                  <a:pt x="27580" y="44118"/>
                  <a:pt x="29014" y="48315"/>
                </a:cubicBezTo>
                <a:cubicBezTo>
                  <a:pt x="30163" y="51696"/>
                  <a:pt x="33276" y="54050"/>
                  <a:pt x="36534" y="55507"/>
                </a:cubicBezTo>
                <a:cubicBezTo>
                  <a:pt x="37276" y="55837"/>
                  <a:pt x="38034" y="56129"/>
                  <a:pt x="38804" y="56384"/>
                </a:cubicBezTo>
                <a:cubicBezTo>
                  <a:pt x="40256" y="54366"/>
                  <a:pt x="42058" y="52612"/>
                  <a:pt x="43741" y="50772"/>
                </a:cubicBezTo>
                <a:cubicBezTo>
                  <a:pt x="45645" y="48688"/>
                  <a:pt x="47443" y="46400"/>
                  <a:pt x="48277" y="43708"/>
                </a:cubicBezTo>
                <a:cubicBezTo>
                  <a:pt x="49456" y="39897"/>
                  <a:pt x="48551" y="35728"/>
                  <a:pt x="46985" y="32059"/>
                </a:cubicBezTo>
                <a:cubicBezTo>
                  <a:pt x="45419" y="28391"/>
                  <a:pt x="43207" y="25028"/>
                  <a:pt x="41614" y="21374"/>
                </a:cubicBezTo>
                <a:cubicBezTo>
                  <a:pt x="40015" y="17713"/>
                  <a:pt x="39048" y="13573"/>
                  <a:pt x="40138" y="9734"/>
                </a:cubicBezTo>
                <a:cubicBezTo>
                  <a:pt x="41397" y="5298"/>
                  <a:pt x="45151" y="2100"/>
                  <a:pt x="493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5" name="Google Shape;1325;p25"/>
          <p:cNvSpPr/>
          <p:nvPr/>
        </p:nvSpPr>
        <p:spPr>
          <a:xfrm rot="10800000" flipH="1">
            <a:off x="5764115" y="5753192"/>
            <a:ext cx="2757525" cy="1125969"/>
          </a:xfrm>
          <a:custGeom>
            <a:avLst/>
            <a:gdLst/>
            <a:ahLst/>
            <a:cxnLst/>
            <a:rect l="l" t="t" r="r" b="b"/>
            <a:pathLst>
              <a:path w="27216" h="9870" extrusionOk="0">
                <a:moveTo>
                  <a:pt x="501" y="1"/>
                </a:moveTo>
                <a:cubicBezTo>
                  <a:pt x="1" y="2713"/>
                  <a:pt x="44" y="5500"/>
                  <a:pt x="571" y="8202"/>
                </a:cubicBezTo>
                <a:cubicBezTo>
                  <a:pt x="2179" y="8014"/>
                  <a:pt x="3726" y="7481"/>
                  <a:pt x="5065" y="6523"/>
                </a:cubicBezTo>
                <a:cubicBezTo>
                  <a:pt x="7127" y="5052"/>
                  <a:pt x="8871" y="2608"/>
                  <a:pt x="11387" y="2608"/>
                </a:cubicBezTo>
                <a:cubicBezTo>
                  <a:pt x="11421" y="2608"/>
                  <a:pt x="11454" y="2609"/>
                  <a:pt x="11488" y="2610"/>
                </a:cubicBezTo>
                <a:cubicBezTo>
                  <a:pt x="13516" y="2661"/>
                  <a:pt x="15082" y="4345"/>
                  <a:pt x="16313" y="5957"/>
                </a:cubicBezTo>
                <a:cubicBezTo>
                  <a:pt x="17548" y="7566"/>
                  <a:pt x="18888" y="9357"/>
                  <a:pt x="20869" y="9782"/>
                </a:cubicBezTo>
                <a:cubicBezTo>
                  <a:pt x="21144" y="9841"/>
                  <a:pt x="21419" y="9869"/>
                  <a:pt x="21690" y="9869"/>
                </a:cubicBezTo>
                <a:cubicBezTo>
                  <a:pt x="24152" y="9869"/>
                  <a:pt x="26358" y="7540"/>
                  <a:pt x="26872" y="5033"/>
                </a:cubicBezTo>
                <a:cubicBezTo>
                  <a:pt x="27216" y="3363"/>
                  <a:pt x="27022" y="1670"/>
                  <a:pt x="26622" y="1"/>
                </a:cubicBezTo>
                <a:close/>
              </a:path>
            </a:pathLst>
          </a:custGeom>
          <a:solidFill>
            <a:srgbClr val="F59D1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6" name="Google Shape;1326;p25"/>
          <p:cNvSpPr/>
          <p:nvPr/>
        </p:nvSpPr>
        <p:spPr>
          <a:xfrm rot="10800000" flipH="1">
            <a:off x="4484175" y="-108306"/>
            <a:ext cx="3733643" cy="1498212"/>
          </a:xfrm>
          <a:custGeom>
            <a:avLst/>
            <a:gdLst/>
            <a:ahLst/>
            <a:cxnLst/>
            <a:rect l="l" t="t" r="r" b="b"/>
            <a:pathLst>
              <a:path w="36850" h="13133" extrusionOk="0">
                <a:moveTo>
                  <a:pt x="14044" y="0"/>
                </a:moveTo>
                <a:cubicBezTo>
                  <a:pt x="12205" y="0"/>
                  <a:pt x="10289" y="657"/>
                  <a:pt x="8668" y="1584"/>
                </a:cubicBezTo>
                <a:cubicBezTo>
                  <a:pt x="4371" y="4041"/>
                  <a:pt x="1189" y="8337"/>
                  <a:pt x="0" y="13133"/>
                </a:cubicBezTo>
                <a:lnTo>
                  <a:pt x="36850" y="13133"/>
                </a:lnTo>
                <a:cubicBezTo>
                  <a:pt x="36845" y="12656"/>
                  <a:pt x="36812" y="12180"/>
                  <a:pt x="36680" y="11722"/>
                </a:cubicBezTo>
                <a:cubicBezTo>
                  <a:pt x="36001" y="9374"/>
                  <a:pt x="33171" y="8431"/>
                  <a:pt x="30733" y="8327"/>
                </a:cubicBezTo>
                <a:cubicBezTo>
                  <a:pt x="28290" y="8224"/>
                  <a:pt x="25678" y="8553"/>
                  <a:pt x="23555" y="7341"/>
                </a:cubicBezTo>
                <a:cubicBezTo>
                  <a:pt x="20919" y="5837"/>
                  <a:pt x="19882" y="2400"/>
                  <a:pt x="17278" y="843"/>
                </a:cubicBezTo>
                <a:cubicBezTo>
                  <a:pt x="16288" y="251"/>
                  <a:pt x="15181" y="0"/>
                  <a:pt x="14044" y="0"/>
                </a:cubicBezTo>
                <a:close/>
              </a:path>
            </a:pathLst>
          </a:custGeom>
          <a:solidFill>
            <a:srgbClr val="FCC01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7" name="Google Shape;1327;p25"/>
          <p:cNvSpPr/>
          <p:nvPr/>
        </p:nvSpPr>
        <p:spPr>
          <a:xfrm rot="10800000" flipH="1">
            <a:off x="9753277" y="296631"/>
            <a:ext cx="2626113" cy="6582531"/>
          </a:xfrm>
          <a:custGeom>
            <a:avLst/>
            <a:gdLst/>
            <a:ahLst/>
            <a:cxnLst/>
            <a:rect l="l" t="t" r="r" b="b"/>
            <a:pathLst>
              <a:path w="25919" h="57701" extrusionOk="0">
                <a:moveTo>
                  <a:pt x="10540" y="1"/>
                </a:moveTo>
                <a:cubicBezTo>
                  <a:pt x="6348" y="2100"/>
                  <a:pt x="2594" y="5298"/>
                  <a:pt x="1335" y="9734"/>
                </a:cubicBezTo>
                <a:cubicBezTo>
                  <a:pt x="245" y="13573"/>
                  <a:pt x="1212" y="17713"/>
                  <a:pt x="2811" y="21374"/>
                </a:cubicBezTo>
                <a:cubicBezTo>
                  <a:pt x="4404" y="25028"/>
                  <a:pt x="6616" y="28391"/>
                  <a:pt x="8182" y="32059"/>
                </a:cubicBezTo>
                <a:cubicBezTo>
                  <a:pt x="9748" y="35728"/>
                  <a:pt x="10653" y="39897"/>
                  <a:pt x="9474" y="43708"/>
                </a:cubicBezTo>
                <a:cubicBezTo>
                  <a:pt x="8640" y="46400"/>
                  <a:pt x="6842" y="48688"/>
                  <a:pt x="4938" y="50772"/>
                </a:cubicBezTo>
                <a:cubicBezTo>
                  <a:pt x="3255" y="52612"/>
                  <a:pt x="1453" y="54366"/>
                  <a:pt x="1" y="56384"/>
                </a:cubicBezTo>
                <a:cubicBezTo>
                  <a:pt x="2642" y="57263"/>
                  <a:pt x="5429" y="57701"/>
                  <a:pt x="8215" y="57701"/>
                </a:cubicBezTo>
                <a:cubicBezTo>
                  <a:pt x="12497" y="57701"/>
                  <a:pt x="16780" y="56668"/>
                  <a:pt x="20543" y="54620"/>
                </a:cubicBezTo>
                <a:cubicBezTo>
                  <a:pt x="22504" y="53554"/>
                  <a:pt x="24311" y="52224"/>
                  <a:pt x="25919" y="50683"/>
                </a:cubicBezTo>
                <a:lnTo>
                  <a:pt x="259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8" name="Google Shape;1328;p25"/>
          <p:cNvSpPr/>
          <p:nvPr/>
        </p:nvSpPr>
        <p:spPr>
          <a:xfrm rot="10800000" flipH="1">
            <a:off x="3324500" y="-108309"/>
            <a:ext cx="5277961" cy="1708233"/>
          </a:xfrm>
          <a:custGeom>
            <a:avLst/>
            <a:gdLst/>
            <a:ahLst/>
            <a:cxnLst/>
            <a:rect l="l" t="t" r="r" b="b"/>
            <a:pathLst>
              <a:path w="52092" h="14974" extrusionOk="0">
                <a:moveTo>
                  <a:pt x="10073" y="5769"/>
                </a:moveTo>
                <a:cubicBezTo>
                  <a:pt x="7479" y="5769"/>
                  <a:pt x="4891" y="6731"/>
                  <a:pt x="3028" y="8466"/>
                </a:cubicBezTo>
                <a:cubicBezTo>
                  <a:pt x="1213" y="10159"/>
                  <a:pt x="137" y="12540"/>
                  <a:pt x="0" y="14974"/>
                </a:cubicBezTo>
                <a:lnTo>
                  <a:pt x="11446" y="14974"/>
                </a:lnTo>
                <a:cubicBezTo>
                  <a:pt x="12158" y="12102"/>
                  <a:pt x="13582" y="9408"/>
                  <a:pt x="15534" y="7183"/>
                </a:cubicBezTo>
                <a:cubicBezTo>
                  <a:pt x="14502" y="6711"/>
                  <a:pt x="13450" y="6278"/>
                  <a:pt x="12337" y="6023"/>
                </a:cubicBezTo>
                <a:cubicBezTo>
                  <a:pt x="11597" y="5853"/>
                  <a:pt x="10833" y="5769"/>
                  <a:pt x="10073" y="5769"/>
                </a:cubicBezTo>
                <a:close/>
                <a:moveTo>
                  <a:pt x="45074" y="1"/>
                </a:moveTo>
                <a:cubicBezTo>
                  <a:pt x="43566" y="1"/>
                  <a:pt x="41995" y="486"/>
                  <a:pt x="40619" y="1128"/>
                </a:cubicBezTo>
                <a:cubicBezTo>
                  <a:pt x="37595" y="2533"/>
                  <a:pt x="34973" y="4604"/>
                  <a:pt x="32144" y="6344"/>
                </a:cubicBezTo>
                <a:cubicBezTo>
                  <a:pt x="32964" y="7452"/>
                  <a:pt x="33822" y="8509"/>
                  <a:pt x="35001" y="9182"/>
                </a:cubicBezTo>
                <a:cubicBezTo>
                  <a:pt x="37124" y="10394"/>
                  <a:pt x="39736" y="10065"/>
                  <a:pt x="42179" y="10168"/>
                </a:cubicBezTo>
                <a:cubicBezTo>
                  <a:pt x="44617" y="10272"/>
                  <a:pt x="47447" y="11215"/>
                  <a:pt x="48126" y="13563"/>
                </a:cubicBezTo>
                <a:cubicBezTo>
                  <a:pt x="48258" y="14021"/>
                  <a:pt x="48291" y="14497"/>
                  <a:pt x="48296" y="14974"/>
                </a:cubicBezTo>
                <a:lnTo>
                  <a:pt x="51884" y="14974"/>
                </a:lnTo>
                <a:cubicBezTo>
                  <a:pt x="52092" y="11470"/>
                  <a:pt x="51993" y="7956"/>
                  <a:pt x="50790" y="4670"/>
                </a:cubicBezTo>
                <a:cubicBezTo>
                  <a:pt x="50211" y="3085"/>
                  <a:pt x="49299" y="1505"/>
                  <a:pt x="47791" y="661"/>
                </a:cubicBezTo>
                <a:cubicBezTo>
                  <a:pt x="46951" y="194"/>
                  <a:pt x="46027" y="1"/>
                  <a:pt x="45074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9" name="Google Shape;1329;p25"/>
          <p:cNvSpPr/>
          <p:nvPr/>
        </p:nvSpPr>
        <p:spPr>
          <a:xfrm rot="10800000" flipH="1">
            <a:off x="4484175" y="-108303"/>
            <a:ext cx="3733643" cy="984624"/>
          </a:xfrm>
          <a:custGeom>
            <a:avLst/>
            <a:gdLst/>
            <a:ahLst/>
            <a:cxnLst/>
            <a:rect l="l" t="t" r="r" b="b"/>
            <a:pathLst>
              <a:path w="36850" h="8631" extrusionOk="0">
                <a:moveTo>
                  <a:pt x="20698" y="1"/>
                </a:moveTo>
                <a:cubicBezTo>
                  <a:pt x="20434" y="166"/>
                  <a:pt x="20169" y="321"/>
                  <a:pt x="19905" y="477"/>
                </a:cubicBezTo>
                <a:cubicBezTo>
                  <a:pt x="17354" y="1968"/>
                  <a:pt x="14431" y="3137"/>
                  <a:pt x="11488" y="3137"/>
                </a:cubicBezTo>
                <a:cubicBezTo>
                  <a:pt x="10814" y="3137"/>
                  <a:pt x="10134" y="3076"/>
                  <a:pt x="9460" y="2943"/>
                </a:cubicBezTo>
                <a:cubicBezTo>
                  <a:pt x="7564" y="2566"/>
                  <a:pt x="5847" y="1642"/>
                  <a:pt x="4088" y="840"/>
                </a:cubicBezTo>
                <a:cubicBezTo>
                  <a:pt x="2136" y="3065"/>
                  <a:pt x="712" y="5759"/>
                  <a:pt x="0" y="8631"/>
                </a:cubicBezTo>
                <a:lnTo>
                  <a:pt x="36850" y="8631"/>
                </a:lnTo>
                <a:cubicBezTo>
                  <a:pt x="36845" y="8154"/>
                  <a:pt x="36812" y="7678"/>
                  <a:pt x="36680" y="7220"/>
                </a:cubicBezTo>
                <a:cubicBezTo>
                  <a:pt x="36001" y="4872"/>
                  <a:pt x="33171" y="3929"/>
                  <a:pt x="30733" y="3825"/>
                </a:cubicBezTo>
                <a:cubicBezTo>
                  <a:pt x="28290" y="3722"/>
                  <a:pt x="25678" y="4051"/>
                  <a:pt x="23555" y="2839"/>
                </a:cubicBezTo>
                <a:cubicBezTo>
                  <a:pt x="22376" y="2166"/>
                  <a:pt x="21518" y="1109"/>
                  <a:pt x="20698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0" name="Google Shape;1330;p25"/>
          <p:cNvSpPr/>
          <p:nvPr/>
        </p:nvSpPr>
        <p:spPr>
          <a:xfrm rot="10800000" flipH="1">
            <a:off x="8707379" y="937567"/>
            <a:ext cx="1486972" cy="1868516"/>
          </a:xfrm>
          <a:custGeom>
            <a:avLst/>
            <a:gdLst/>
            <a:ahLst/>
            <a:cxnLst/>
            <a:rect l="l" t="t" r="r" b="b"/>
            <a:pathLst>
              <a:path w="14676" h="16379" extrusionOk="0">
                <a:moveTo>
                  <a:pt x="7560" y="1"/>
                </a:moveTo>
                <a:cubicBezTo>
                  <a:pt x="3283" y="1"/>
                  <a:pt x="0" y="8178"/>
                  <a:pt x="2476" y="12988"/>
                </a:cubicBezTo>
                <a:cubicBezTo>
                  <a:pt x="3703" y="15375"/>
                  <a:pt x="6008" y="16379"/>
                  <a:pt x="8201" y="16379"/>
                </a:cubicBezTo>
                <a:cubicBezTo>
                  <a:pt x="10559" y="16379"/>
                  <a:pt x="12790" y="15223"/>
                  <a:pt x="13430" y="13366"/>
                </a:cubicBezTo>
                <a:cubicBezTo>
                  <a:pt x="14675" y="9777"/>
                  <a:pt x="13214" y="571"/>
                  <a:pt x="7908" y="20"/>
                </a:cubicBezTo>
                <a:cubicBezTo>
                  <a:pt x="7791" y="5"/>
                  <a:pt x="7677" y="1"/>
                  <a:pt x="7560" y="1"/>
                </a:cubicBezTo>
                <a:close/>
              </a:path>
            </a:pathLst>
          </a:custGeom>
          <a:solidFill>
            <a:srgbClr val="F9AD1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1331" name="Google Shape;133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52534" y="3276600"/>
            <a:ext cx="7450663" cy="4190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40499" y="-203199"/>
            <a:ext cx="5956301" cy="33504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8279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066801"/>
            <a:ext cx="10363200" cy="4572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524001"/>
            <a:ext cx="10363200" cy="45720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78017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BBA51F-7845-4CCB-8F2B-14C2C653850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2656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B602418-73C0-4D82-BA0C-418512ECC38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832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C0142F9-CC72-46DD-998F-677984227CC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330299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F07CE-6773-8D70-16AE-E3A7F78CA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310" y="1300286"/>
            <a:ext cx="9792586" cy="1009651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A84BA-DDFF-A029-469D-FC2D5DFC4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1310" y="2425681"/>
            <a:ext cx="979258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137AB-36A0-E42A-1BC9-6C75FFB19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D4BBF-5BE3-3CE1-8A23-D66696B68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7E1A80-47A8-AFF4-C24B-8BBB970E8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  <p:sp>
        <p:nvSpPr>
          <p:cNvPr id="11" name="Google Shape;237;p16">
            <a:extLst>
              <a:ext uri="{FF2B5EF4-FFF2-40B4-BE49-F238E27FC236}">
                <a16:creationId xmlns:a16="http://schemas.microsoft.com/office/drawing/2014/main" id="{6CB42272-BED0-E0C0-F614-8BB57CCB2F0F}"/>
              </a:ext>
            </a:extLst>
          </p:cNvPr>
          <p:cNvSpPr/>
          <p:nvPr userDrawn="1"/>
        </p:nvSpPr>
        <p:spPr>
          <a:xfrm flipH="1">
            <a:off x="-178906" y="-1921"/>
            <a:ext cx="4989445" cy="1666018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238;p16">
            <a:extLst>
              <a:ext uri="{FF2B5EF4-FFF2-40B4-BE49-F238E27FC236}">
                <a16:creationId xmlns:a16="http://schemas.microsoft.com/office/drawing/2014/main" id="{EF497AC8-591A-9664-BE05-DB9CD3F9837C}"/>
              </a:ext>
            </a:extLst>
          </p:cNvPr>
          <p:cNvSpPr/>
          <p:nvPr userDrawn="1"/>
        </p:nvSpPr>
        <p:spPr>
          <a:xfrm rot="10800000" flipH="1">
            <a:off x="704989" y="9309"/>
            <a:ext cx="2420522" cy="1034218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rgbClr val="9DCED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239;p16">
            <a:extLst>
              <a:ext uri="{FF2B5EF4-FFF2-40B4-BE49-F238E27FC236}">
                <a16:creationId xmlns:a16="http://schemas.microsoft.com/office/drawing/2014/main" id="{58E44306-3E9D-2A4D-5891-0ED812C62BF6}"/>
              </a:ext>
            </a:extLst>
          </p:cNvPr>
          <p:cNvSpPr/>
          <p:nvPr userDrawn="1"/>
        </p:nvSpPr>
        <p:spPr>
          <a:xfrm rot="-10484947">
            <a:off x="-47540" y="-151981"/>
            <a:ext cx="1843431" cy="8692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rgbClr val="285E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240;p16">
            <a:extLst>
              <a:ext uri="{FF2B5EF4-FFF2-40B4-BE49-F238E27FC236}">
                <a16:creationId xmlns:a16="http://schemas.microsoft.com/office/drawing/2014/main" id="{DD3C950D-2788-1E9A-653A-5A9025EE4176}"/>
              </a:ext>
            </a:extLst>
          </p:cNvPr>
          <p:cNvSpPr/>
          <p:nvPr userDrawn="1"/>
        </p:nvSpPr>
        <p:spPr>
          <a:xfrm rot="10800000" flipH="1">
            <a:off x="4038600" y="297166"/>
            <a:ext cx="163500" cy="163500"/>
          </a:xfrm>
          <a:prstGeom prst="ellipse">
            <a:avLst/>
          </a:prstGeom>
          <a:solidFill>
            <a:srgbClr val="285E8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241;p16">
            <a:extLst>
              <a:ext uri="{FF2B5EF4-FFF2-40B4-BE49-F238E27FC236}">
                <a16:creationId xmlns:a16="http://schemas.microsoft.com/office/drawing/2014/main" id="{A60721A8-9EA4-806E-D234-4E9C6A73DDA7}"/>
              </a:ext>
            </a:extLst>
          </p:cNvPr>
          <p:cNvSpPr/>
          <p:nvPr userDrawn="1"/>
        </p:nvSpPr>
        <p:spPr>
          <a:xfrm rot="10800000" flipH="1">
            <a:off x="2524318" y="541973"/>
            <a:ext cx="98400" cy="98700"/>
          </a:xfrm>
          <a:prstGeom prst="ellipse">
            <a:avLst/>
          </a:prstGeom>
          <a:solidFill>
            <a:srgbClr val="9DCED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242;p16">
            <a:extLst>
              <a:ext uri="{FF2B5EF4-FFF2-40B4-BE49-F238E27FC236}">
                <a16:creationId xmlns:a16="http://schemas.microsoft.com/office/drawing/2014/main" id="{9D8A02E5-ED23-CC2C-AEC8-22831856C5C7}"/>
              </a:ext>
            </a:extLst>
          </p:cNvPr>
          <p:cNvSpPr/>
          <p:nvPr userDrawn="1"/>
        </p:nvSpPr>
        <p:spPr>
          <a:xfrm rot="10800000" flipH="1">
            <a:off x="3222770" y="322814"/>
            <a:ext cx="98400" cy="98700"/>
          </a:xfrm>
          <a:prstGeom prst="ellipse">
            <a:avLst/>
          </a:prstGeom>
          <a:solidFill>
            <a:srgbClr val="1A45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5708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4A054-D14D-D01B-1808-D8612762E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3A9AB4-BB60-0AFC-93DA-C2443540F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83E66-B483-554B-1D87-A09AF06A0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5D89A-E91C-1AE1-9868-32B1CD45B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A1D73B-9DB2-33BF-5BFC-E54417CDF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7505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676C4-4A4A-425E-AB6F-97EF79AFA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46374-128F-C306-FA76-6F5DB1C369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3C06A-B0B9-A992-16F2-0754F7A9B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CEC257-EDA6-20D1-F048-EB89C3B7A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66B7BC-BA0B-F2FC-778B-A0A839601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650CAB-5A43-8220-D2CA-8CD018D31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3868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B3753-8FE9-907D-AB21-412B11DCE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03D068-28F4-2918-7970-697A9DA48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987D8B-6BCE-6860-0DE9-28EDEEDAFB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499EC9-98CB-80BC-B118-43E557D409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B732DC-A9C6-47EE-31C8-2C2B64F1E8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42D443-9B02-4B7C-314D-9A7C92771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B46F64-35B5-178C-542D-7646968BF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72B1D5-62EF-17EC-9B1D-3893F1200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2928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F2FA1-08EB-B695-FA77-325B99083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BD9337-C11D-64C9-15E4-B8BA9BACF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3050C0-B158-015F-5C01-5986BE10C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AB9E88-0AF6-A614-C28B-5AF5D528F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3328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3A9377-FEF6-ED3C-CEFE-64A7295A8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16BEEA-E9C0-1D49-1DF0-97AC48EC6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F5FA2A-A012-7675-0A68-D05B6DD6F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0804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2F2BE-6770-E435-9D6E-1E0E967BC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1D854-C4C3-D403-F2B1-FAD63579FA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1C8327-6060-4270-0645-FEDA13D7D1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5C1DC3-34D8-3CF9-65E4-96DB808E9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0A07B7-7454-3D20-F885-30D5FFE4D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B693AC-C5D4-F3E2-F685-2B89B2DF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73327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2BE14-AF9E-153C-A232-9043D5F6F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6758D3-8824-7B0B-C8B1-6DE2BCF97E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B53B39-6673-A593-957D-4451BF6810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4705C0-146F-FA96-C956-5BCCF52A1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6557CC-4D1C-6219-5F0A-772FA0811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F3F765-A904-4557-D499-10C443980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65950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4F284-EAD3-CBBF-7D6F-8652744CF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34374-2599-B2A5-8928-542F21CD2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0BFD6-B16F-5496-7CA8-103F07D5B0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95EF3-E632-4DAE-A942-2D132D1E733B}" type="datetimeFigureOut">
              <a:rPr lang="en-ID" smtClean="0"/>
              <a:t>08/06/23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7E2868-C6E9-7D85-4C24-DAD6E0E423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23EF50-F9C7-4BD1-277D-1A92D5382D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418E9-1F4C-40AB-8DC7-635B04A2797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41179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38"/>
          <p:cNvSpPr/>
          <p:nvPr userDrawn="1"/>
        </p:nvSpPr>
        <p:spPr>
          <a:xfrm flipH="1">
            <a:off x="0" y="-20060"/>
            <a:ext cx="12192000" cy="1037894"/>
          </a:xfrm>
          <a:custGeom>
            <a:avLst/>
            <a:gdLst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8382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838200">
                <a:moveTo>
                  <a:pt x="0" y="0"/>
                </a:moveTo>
                <a:lnTo>
                  <a:pt x="9144000" y="0"/>
                </a:lnTo>
                <a:lnTo>
                  <a:pt x="9144000" y="838200"/>
                </a:lnTo>
                <a:cubicBezTo>
                  <a:pt x="6096000" y="736600"/>
                  <a:pt x="3035508" y="241508"/>
                  <a:pt x="0" y="533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40" name="Freeform 39"/>
          <p:cNvSpPr/>
          <p:nvPr userDrawn="1"/>
        </p:nvSpPr>
        <p:spPr>
          <a:xfrm flipH="1">
            <a:off x="0" y="-42534"/>
            <a:ext cx="12192000" cy="990600"/>
          </a:xfrm>
          <a:custGeom>
            <a:avLst/>
            <a:gdLst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8382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838200">
                <a:moveTo>
                  <a:pt x="0" y="0"/>
                </a:moveTo>
                <a:lnTo>
                  <a:pt x="9144000" y="0"/>
                </a:lnTo>
                <a:lnTo>
                  <a:pt x="9144000" y="838200"/>
                </a:lnTo>
                <a:cubicBezTo>
                  <a:pt x="6096000" y="736600"/>
                  <a:pt x="3035508" y="241508"/>
                  <a:pt x="0" y="533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1" name="Freeform 40"/>
          <p:cNvSpPr/>
          <p:nvPr userDrawn="1"/>
        </p:nvSpPr>
        <p:spPr>
          <a:xfrm flipH="1">
            <a:off x="0" y="-34937"/>
            <a:ext cx="12192000" cy="876185"/>
          </a:xfrm>
          <a:custGeom>
            <a:avLst/>
            <a:gdLst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8382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838200">
                <a:moveTo>
                  <a:pt x="0" y="0"/>
                </a:moveTo>
                <a:lnTo>
                  <a:pt x="9144000" y="0"/>
                </a:lnTo>
                <a:lnTo>
                  <a:pt x="9144000" y="838200"/>
                </a:lnTo>
                <a:cubicBezTo>
                  <a:pt x="6096000" y="736600"/>
                  <a:pt x="3035508" y="241508"/>
                  <a:pt x="0" y="533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4" name="TextBox 11"/>
          <p:cNvSpPr txBox="1">
            <a:spLocks noChangeArrowheads="1"/>
          </p:cNvSpPr>
          <p:nvPr userDrawn="1"/>
        </p:nvSpPr>
        <p:spPr bwMode="auto">
          <a:xfrm>
            <a:off x="10868904" y="54755"/>
            <a:ext cx="122805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uny.ac.id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017836"/>
            <a:ext cx="11785600" cy="6728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793784"/>
            <a:ext cx="1178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Freeform 21"/>
          <p:cNvSpPr/>
          <p:nvPr userDrawn="1"/>
        </p:nvSpPr>
        <p:spPr>
          <a:xfrm rot="10800000" flipH="1">
            <a:off x="0" y="6305550"/>
            <a:ext cx="12192000" cy="552450"/>
          </a:xfrm>
          <a:custGeom>
            <a:avLst/>
            <a:gdLst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8382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  <a:gd name="connsiteX0" fmla="*/ 0 w 9144000"/>
              <a:gd name="connsiteY0" fmla="*/ 0 h 838200"/>
              <a:gd name="connsiteX1" fmla="*/ 9144000 w 9144000"/>
              <a:gd name="connsiteY1" fmla="*/ 0 h 838200"/>
              <a:gd name="connsiteX2" fmla="*/ 9144000 w 9144000"/>
              <a:gd name="connsiteY2" fmla="*/ 838200 h 838200"/>
              <a:gd name="connsiteX3" fmla="*/ 0 w 9144000"/>
              <a:gd name="connsiteY3" fmla="*/ 533400 h 838200"/>
              <a:gd name="connsiteX4" fmla="*/ 0 w 9144000"/>
              <a:gd name="connsiteY4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838200">
                <a:moveTo>
                  <a:pt x="0" y="0"/>
                </a:moveTo>
                <a:lnTo>
                  <a:pt x="9144000" y="0"/>
                </a:lnTo>
                <a:lnTo>
                  <a:pt x="9144000" y="838200"/>
                </a:lnTo>
                <a:cubicBezTo>
                  <a:pt x="6096000" y="736600"/>
                  <a:pt x="3035508" y="241508"/>
                  <a:pt x="0" y="533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29" name="TextBox 10"/>
          <p:cNvSpPr txBox="1">
            <a:spLocks noChangeArrowheads="1"/>
          </p:cNvSpPr>
          <p:nvPr userDrawn="1"/>
        </p:nvSpPr>
        <p:spPr bwMode="auto">
          <a:xfrm>
            <a:off x="-50800" y="6577746"/>
            <a:ext cx="3048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d-ID" altLang="en-US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UNGGUL, KREATIF</a:t>
            </a:r>
            <a:r>
              <a:rPr lang="en-US" altLang="en-US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,</a:t>
            </a:r>
            <a:r>
              <a:rPr lang="id-ID" altLang="en-US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 INOVATIF</a:t>
            </a:r>
            <a:endParaRPr lang="en-US" altLang="en-US" sz="1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42" name="Group 5"/>
          <p:cNvGrpSpPr>
            <a:grpSpLocks/>
          </p:cNvGrpSpPr>
          <p:nvPr userDrawn="1"/>
        </p:nvGrpSpPr>
        <p:grpSpPr bwMode="auto">
          <a:xfrm>
            <a:off x="101600" y="12026"/>
            <a:ext cx="1169986" cy="762567"/>
            <a:chOff x="457200" y="76200"/>
            <a:chExt cx="1251087" cy="1066799"/>
          </a:xfrm>
        </p:grpSpPr>
        <p:pic>
          <p:nvPicPr>
            <p:cNvPr id="43" name="Picture 26" descr="Logo_uny.gif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76200"/>
              <a:ext cx="1042664" cy="1066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Box 27"/>
            <p:cNvSpPr txBox="1">
              <a:spLocks noChangeArrowheads="1"/>
            </p:cNvSpPr>
            <p:nvPr/>
          </p:nvSpPr>
          <p:spPr bwMode="auto">
            <a:xfrm>
              <a:off x="1510751" y="76200"/>
              <a:ext cx="197536" cy="645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en-US" altLang="en-US" sz="2400" b="1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10"/>
          <p:cNvSpPr txBox="1">
            <a:spLocks noChangeArrowheads="1"/>
          </p:cNvSpPr>
          <p:nvPr/>
        </p:nvSpPr>
        <p:spPr bwMode="auto">
          <a:xfrm>
            <a:off x="9245600" y="6564536"/>
            <a:ext cx="22753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d-ID" altLang="en-US" sz="1400" b="1" dirty="0">
                <a:solidFill>
                  <a:schemeClr val="bg2"/>
                </a:solidFill>
                <a:latin typeface="Arial Narrow" panose="020B0606020202030204" pitchFamily="34" charset="0"/>
              </a:rPr>
              <a:t>TAKWA, MANDIRI, CENDEKIA</a:t>
            </a:r>
            <a:endParaRPr lang="en-US" altLang="en-US" sz="1400" b="1" dirty="0">
              <a:solidFill>
                <a:schemeClr val="bg2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98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algn="l" rtl="0" eaLnBrk="1" fontAlgn="base" hangingPunct="1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hdphoto" Target="../media/hdphoto1.wdp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71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17" Type="http://schemas.openxmlformats.org/officeDocument/2006/relationships/image" Target="../media/image75.png"/><Relationship Id="rId2" Type="http://schemas.openxmlformats.org/officeDocument/2006/relationships/image" Target="../media/image77.pn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5" Type="http://schemas.openxmlformats.org/officeDocument/2006/relationships/image" Target="../media/image73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Relationship Id="rId14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72.png"/><Relationship Id="rId7" Type="http://schemas.openxmlformats.org/officeDocument/2006/relationships/image" Target="../media/image9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9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07.png"/><Relationship Id="rId3" Type="http://schemas.openxmlformats.org/officeDocument/2006/relationships/image" Target="../media/image72.png"/><Relationship Id="rId7" Type="http://schemas.openxmlformats.org/officeDocument/2006/relationships/image" Target="../media/image101.png"/><Relationship Id="rId12" Type="http://schemas.openxmlformats.org/officeDocument/2006/relationships/image" Target="../media/image10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105.png"/><Relationship Id="rId5" Type="http://schemas.openxmlformats.org/officeDocument/2006/relationships/image" Target="../media/image74.png"/><Relationship Id="rId10" Type="http://schemas.openxmlformats.org/officeDocument/2006/relationships/image" Target="../media/image104.png"/><Relationship Id="rId4" Type="http://schemas.openxmlformats.org/officeDocument/2006/relationships/image" Target="../media/image73.png"/><Relationship Id="rId9" Type="http://schemas.openxmlformats.org/officeDocument/2006/relationships/image" Target="../media/image103.png"/><Relationship Id="rId14" Type="http://schemas.openxmlformats.org/officeDocument/2006/relationships/image" Target="../media/image10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hyperlink" Target="https://siakad2013.uny.ac.id/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10" Type="http://schemas.openxmlformats.org/officeDocument/2006/relationships/image" Target="../media/image118.png"/><Relationship Id="rId4" Type="http://schemas.openxmlformats.org/officeDocument/2006/relationships/image" Target="../media/image121.png"/><Relationship Id="rId9" Type="http://schemas.openxmlformats.org/officeDocument/2006/relationships/image" Target="../media/image125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emf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lppmpuny@yahoo.com" TargetMode="External"/><Relationship Id="rId5" Type="http://schemas.openxmlformats.org/officeDocument/2006/relationships/hyperlink" Target="mailto:lppmp@uny.ac.id" TargetMode="External"/><Relationship Id="rId4" Type="http://schemas.openxmlformats.org/officeDocument/2006/relationships/image" Target="../media/image137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hyperlink" Target="mailto:ditpenjamu@uny.ac.id" TargetMode="Externa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6354;p62">
            <a:extLst>
              <a:ext uri="{FF2B5EF4-FFF2-40B4-BE49-F238E27FC236}">
                <a16:creationId xmlns:a16="http://schemas.microsoft.com/office/drawing/2014/main" id="{D1A5700A-AEAE-4B43-9E89-08841EF2A222}"/>
              </a:ext>
            </a:extLst>
          </p:cNvPr>
          <p:cNvSpPr/>
          <p:nvPr/>
        </p:nvSpPr>
        <p:spPr>
          <a:xfrm>
            <a:off x="8455485" y="5791708"/>
            <a:ext cx="977273" cy="754429"/>
          </a:xfrm>
          <a:custGeom>
            <a:avLst/>
            <a:gdLst/>
            <a:ahLst/>
            <a:cxnLst/>
            <a:rect l="l" t="t" r="r" b="b"/>
            <a:pathLst>
              <a:path w="2079" h="1827" extrusionOk="0">
                <a:moveTo>
                  <a:pt x="1037" y="0"/>
                </a:moveTo>
                <a:cubicBezTo>
                  <a:pt x="780" y="0"/>
                  <a:pt x="535" y="110"/>
                  <a:pt x="326" y="298"/>
                </a:cubicBezTo>
                <a:cubicBezTo>
                  <a:pt x="174" y="434"/>
                  <a:pt x="0" y="590"/>
                  <a:pt x="0" y="797"/>
                </a:cubicBezTo>
                <a:cubicBezTo>
                  <a:pt x="0" y="1003"/>
                  <a:pt x="136" y="1188"/>
                  <a:pt x="277" y="1328"/>
                </a:cubicBezTo>
                <a:cubicBezTo>
                  <a:pt x="525" y="1587"/>
                  <a:pt x="915" y="1827"/>
                  <a:pt x="1262" y="1827"/>
                </a:cubicBezTo>
                <a:cubicBezTo>
                  <a:pt x="1491" y="1827"/>
                  <a:pt x="1701" y="1722"/>
                  <a:pt x="1839" y="1448"/>
                </a:cubicBezTo>
                <a:cubicBezTo>
                  <a:pt x="2078" y="966"/>
                  <a:pt x="1975" y="364"/>
                  <a:pt x="1476" y="108"/>
                </a:cubicBezTo>
                <a:cubicBezTo>
                  <a:pt x="1329" y="34"/>
                  <a:pt x="1181" y="0"/>
                  <a:pt x="1037" y="0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13" name="Google Shape;491;p33">
            <a:extLst>
              <a:ext uri="{FF2B5EF4-FFF2-40B4-BE49-F238E27FC236}">
                <a16:creationId xmlns:a16="http://schemas.microsoft.com/office/drawing/2014/main" id="{15F40933-AB89-4287-8B19-5D5B3633EAF3}"/>
              </a:ext>
            </a:extLst>
          </p:cNvPr>
          <p:cNvSpPr txBox="1">
            <a:spLocks/>
          </p:cNvSpPr>
          <p:nvPr/>
        </p:nvSpPr>
        <p:spPr>
          <a:xfrm>
            <a:off x="233425" y="2376967"/>
            <a:ext cx="7047908" cy="1483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5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1600" dirty="0">
                <a:solidFill>
                  <a:srgbClr val="FFAB40"/>
                </a:solidFill>
              </a:rPr>
              <a:t>PELATIHAN DAN SERTIFIKASI AUDITOR AUDIT MUTU INTERNAL</a:t>
            </a:r>
          </a:p>
          <a:p>
            <a:pPr>
              <a:lnSpc>
                <a:spcPct val="100000"/>
              </a:lnSpc>
            </a:pPr>
            <a:r>
              <a:rPr lang="en-ID" sz="3733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M03. IMPLEMENTASI SPMI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114A6B-B24F-4251-9C9C-2A0DBEA58745}"/>
              </a:ext>
            </a:extLst>
          </p:cNvPr>
          <p:cNvCxnSpPr>
            <a:cxnSpLocks/>
          </p:cNvCxnSpPr>
          <p:nvPr/>
        </p:nvCxnSpPr>
        <p:spPr>
          <a:xfrm>
            <a:off x="622850" y="3860525"/>
            <a:ext cx="5473151" cy="0"/>
          </a:xfrm>
          <a:prstGeom prst="line">
            <a:avLst/>
          </a:prstGeom>
          <a:ln>
            <a:solidFill>
              <a:srgbClr val="FFAB4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LAMBANG UNIVERSITAS | Universitas Negeri Yogyakarta">
            <a:extLst>
              <a:ext uri="{FF2B5EF4-FFF2-40B4-BE49-F238E27FC236}">
                <a16:creationId xmlns:a16="http://schemas.microsoft.com/office/drawing/2014/main" id="{29AB1FC8-FE3E-BE8B-C8B4-F527444F7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103" y="965546"/>
            <a:ext cx="970900" cy="99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5A49F2-1671-86CB-6F15-4ADA0111E874}"/>
              </a:ext>
            </a:extLst>
          </p:cNvPr>
          <p:cNvSpPr txBox="1"/>
          <p:nvPr/>
        </p:nvSpPr>
        <p:spPr>
          <a:xfrm>
            <a:off x="10848832" y="6486398"/>
            <a:ext cx="1309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2BCDD9-D6AD-E44C-3558-67E0C3D302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776" y="1841971"/>
            <a:ext cx="4476824" cy="37538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Google Shape;492;p33">
            <a:extLst>
              <a:ext uri="{FF2B5EF4-FFF2-40B4-BE49-F238E27FC236}">
                <a16:creationId xmlns:a16="http://schemas.microsoft.com/office/drawing/2014/main" id="{F1730439-1C9E-E624-9948-88309B8F2546}"/>
              </a:ext>
            </a:extLst>
          </p:cNvPr>
          <p:cNvSpPr txBox="1">
            <a:spLocks/>
          </p:cNvSpPr>
          <p:nvPr/>
        </p:nvSpPr>
        <p:spPr>
          <a:xfrm>
            <a:off x="592391" y="3868300"/>
            <a:ext cx="6799277" cy="1054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ID" sz="1600" dirty="0"/>
              <a:t>DIREKTORAT PENJAMINAN MUTU</a:t>
            </a:r>
          </a:p>
          <a:p>
            <a:pPr marL="0" indent="0">
              <a:lnSpc>
                <a:spcPct val="150000"/>
              </a:lnSpc>
            </a:pPr>
            <a:r>
              <a:rPr lang="en-ID" sz="1600" dirty="0"/>
              <a:t>Universitas Negeri Yogyakarta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0EE4B5-78A4-3F20-6087-40E48CFCFB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1" y="369696"/>
            <a:ext cx="2023319" cy="9035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B2D0CA-4D3B-0C79-590A-3C4E1F533DD7}"/>
              </a:ext>
            </a:extLst>
          </p:cNvPr>
          <p:cNvSpPr txBox="1"/>
          <p:nvPr/>
        </p:nvSpPr>
        <p:spPr>
          <a:xfrm>
            <a:off x="33194" y="64863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73C45-7986-18CB-A047-CA7157251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720" y="86360"/>
            <a:ext cx="11084560" cy="800417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b="1" dirty="0" err="1"/>
              <a:t>Urgensi</a:t>
            </a:r>
            <a:r>
              <a:rPr lang="en-US" b="1" dirty="0"/>
              <a:t> </a:t>
            </a:r>
            <a:r>
              <a:rPr lang="en-US" b="1" dirty="0" err="1"/>
              <a:t>Pengembangan</a:t>
            </a:r>
            <a:r>
              <a:rPr lang="en-US" b="1" dirty="0"/>
              <a:t> dan </a:t>
            </a:r>
            <a:r>
              <a:rPr lang="en-US" b="1" dirty="0" err="1"/>
              <a:t>Penerapan</a:t>
            </a:r>
            <a:r>
              <a:rPr lang="en-US" b="1" dirty="0"/>
              <a:t> SPMI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F1F51B-0735-B54F-F230-4ACFC6D8C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720" y="1056639"/>
            <a:ext cx="10515600" cy="660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Kriteria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Butir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Akreditasi</a:t>
            </a:r>
            <a:r>
              <a:rPr lang="en-US" dirty="0"/>
              <a:t> LAMTEKNIK</a:t>
            </a:r>
            <a:endParaRPr lang="en-ID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B3EAD3-9EEF-BDE0-DE28-B56E3B0663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33"/>
          <a:stretch/>
        </p:blipFill>
        <p:spPr>
          <a:xfrm>
            <a:off x="152400" y="2592709"/>
            <a:ext cx="11887200" cy="36658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C353F8D-0887-4BB3-1C1C-1DA1EE35C8AA}"/>
              </a:ext>
            </a:extLst>
          </p:cNvPr>
          <p:cNvSpPr txBox="1"/>
          <p:nvPr/>
        </p:nvSpPr>
        <p:spPr>
          <a:xfrm>
            <a:off x="4079240" y="1877619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472A71-1A07-6626-797B-CD24F25C9A24}"/>
              </a:ext>
            </a:extLst>
          </p:cNvPr>
          <p:cNvSpPr txBox="1"/>
          <p:nvPr/>
        </p:nvSpPr>
        <p:spPr>
          <a:xfrm>
            <a:off x="5918200" y="1877618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DD1745-A4D5-8827-82C9-828785507FF3}"/>
              </a:ext>
            </a:extLst>
          </p:cNvPr>
          <p:cNvSpPr txBox="1"/>
          <p:nvPr/>
        </p:nvSpPr>
        <p:spPr>
          <a:xfrm>
            <a:off x="9550400" y="1886902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4D798C-39F6-A1C6-852F-249C3503751A}"/>
              </a:ext>
            </a:extLst>
          </p:cNvPr>
          <p:cNvSpPr txBox="1"/>
          <p:nvPr/>
        </p:nvSpPr>
        <p:spPr>
          <a:xfrm>
            <a:off x="10955655" y="1886902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1C8F03-6DF0-FA59-EEC7-161D2BC122E6}"/>
              </a:ext>
            </a:extLst>
          </p:cNvPr>
          <p:cNvSpPr txBox="1"/>
          <p:nvPr/>
        </p:nvSpPr>
        <p:spPr>
          <a:xfrm>
            <a:off x="7704455" y="1877617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prstClr val="white"/>
                </a:solidFill>
                <a:latin typeface="Calibri"/>
              </a:rPr>
              <a:t>2</a:t>
            </a:r>
            <a:endParaRPr kumimoji="0" lang="en-ID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895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73C45-7986-18CB-A047-CA7157251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720" y="86360"/>
            <a:ext cx="11084560" cy="800417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b="1" dirty="0" err="1"/>
              <a:t>Urgensi</a:t>
            </a:r>
            <a:r>
              <a:rPr lang="en-US" b="1" dirty="0"/>
              <a:t> </a:t>
            </a:r>
            <a:r>
              <a:rPr lang="en-US" b="1" dirty="0" err="1"/>
              <a:t>Pengembangan</a:t>
            </a:r>
            <a:r>
              <a:rPr lang="en-US" b="1" dirty="0"/>
              <a:t> dan </a:t>
            </a:r>
            <a:r>
              <a:rPr lang="en-US" b="1" dirty="0" err="1"/>
              <a:t>Penerapan</a:t>
            </a:r>
            <a:r>
              <a:rPr lang="en-US" b="1" dirty="0"/>
              <a:t> SPMI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F1F51B-0735-B54F-F230-4ACFC6D8C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720" y="1056639"/>
            <a:ext cx="10515600" cy="66040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err="1"/>
              <a:t>Kriteria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Butir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Akreditasi</a:t>
            </a:r>
            <a:r>
              <a:rPr lang="en-US" dirty="0"/>
              <a:t> BAN-PT (LAMTEKNIK)</a:t>
            </a:r>
            <a:endParaRPr lang="en-ID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C64395-02DB-31D5-623F-C2AEDB7605FF}"/>
              </a:ext>
            </a:extLst>
          </p:cNvPr>
          <p:cNvSpPr txBox="1"/>
          <p:nvPr/>
        </p:nvSpPr>
        <p:spPr>
          <a:xfrm>
            <a:off x="1214672" y="2368402"/>
            <a:ext cx="2364544" cy="3046988"/>
          </a:xfrm>
          <a:prstGeom prst="rect">
            <a:avLst/>
          </a:prstGeom>
          <a:solidFill>
            <a:srgbClr val="D4682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tabLst>
                <a:tab pos="5499100" algn="l"/>
              </a:tabLst>
            </a:pPr>
            <a:r>
              <a:rPr lang="en-US" sz="24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Memiliki</a:t>
            </a:r>
            <a:r>
              <a:rPr lang="en-US" sz="2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bukti</a:t>
            </a:r>
            <a:r>
              <a:rPr lang="en-US" sz="2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2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keterlaksanaan Sistem Penjaminan Mutu Internal (akademik dan non akademik) </a:t>
            </a:r>
            <a:r>
              <a:rPr lang="en-US" sz="2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yang </a:t>
            </a:r>
            <a:r>
              <a:rPr lang="en-US" sz="24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berupa</a:t>
            </a:r>
            <a:r>
              <a:rPr lang="en-US" sz="2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: </a:t>
            </a:r>
            <a:endParaRPr lang="en-ID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64F2553E-F004-4D61-A7EE-F9F0A1A905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4347603"/>
              </p:ext>
            </p:extLst>
          </p:nvPr>
        </p:nvGraphicFramePr>
        <p:xfrm>
          <a:off x="3944678" y="1717040"/>
          <a:ext cx="6730409" cy="4321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29E949CB-9B67-8A92-C83F-281477ADAE48}"/>
              </a:ext>
            </a:extLst>
          </p:cNvPr>
          <p:cNvSpPr txBox="1"/>
          <p:nvPr/>
        </p:nvSpPr>
        <p:spPr>
          <a:xfrm>
            <a:off x="4112674" y="1980569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Arial Black" panose="020B0A04020102020204" pitchFamily="34" charset="0"/>
                <a:cs typeface="Aharoni" panose="02010803020104030203" pitchFamily="2" charset="-79"/>
              </a:rPr>
              <a:t>1</a:t>
            </a:r>
            <a:endParaRPr lang="en-ID" sz="32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4BD54D-8EB3-3A9B-3E17-4C71878FB4AA}"/>
              </a:ext>
            </a:extLst>
          </p:cNvPr>
          <p:cNvSpPr txBox="1"/>
          <p:nvPr/>
        </p:nvSpPr>
        <p:spPr>
          <a:xfrm>
            <a:off x="4490006" y="2838651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Arial Black" panose="020B0A04020102020204" pitchFamily="34" charset="0"/>
                <a:cs typeface="Aharoni" panose="02010803020104030203" pitchFamily="2" charset="-79"/>
              </a:rPr>
              <a:t>2</a:t>
            </a:r>
            <a:endParaRPr lang="en-ID" sz="32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8B1EFD-FD7A-3158-C754-EFCB2921F8FB}"/>
              </a:ext>
            </a:extLst>
          </p:cNvPr>
          <p:cNvSpPr txBox="1"/>
          <p:nvPr/>
        </p:nvSpPr>
        <p:spPr>
          <a:xfrm>
            <a:off x="4639696" y="3587342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Arial Black" panose="020B0A04020102020204" pitchFamily="34" charset="0"/>
                <a:cs typeface="Aharoni" panose="02010803020104030203" pitchFamily="2" charset="-79"/>
              </a:rPr>
              <a:t>3</a:t>
            </a:r>
            <a:endParaRPr lang="en-ID" sz="32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138B55-A92C-C613-CF8B-B80B011A3E4D}"/>
              </a:ext>
            </a:extLst>
          </p:cNvPr>
          <p:cNvSpPr txBox="1"/>
          <p:nvPr/>
        </p:nvSpPr>
        <p:spPr>
          <a:xfrm>
            <a:off x="4500634" y="4418042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Arial Black" panose="020B0A04020102020204" pitchFamily="34" charset="0"/>
                <a:cs typeface="Aharoni" panose="02010803020104030203" pitchFamily="2" charset="-79"/>
              </a:rPr>
              <a:t>4</a:t>
            </a:r>
            <a:endParaRPr lang="en-ID" sz="32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725FDE-F507-B334-6064-2C89D8CAD0C6}"/>
              </a:ext>
            </a:extLst>
          </p:cNvPr>
          <p:cNvSpPr txBox="1"/>
          <p:nvPr/>
        </p:nvSpPr>
        <p:spPr>
          <a:xfrm>
            <a:off x="4135047" y="522359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Arial Black" panose="020B0A04020102020204" pitchFamily="34" charset="0"/>
                <a:cs typeface="Aharoni" panose="02010803020104030203" pitchFamily="2" charset="-79"/>
              </a:rPr>
              <a:t>5</a:t>
            </a:r>
            <a:endParaRPr lang="en-ID" sz="32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54166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D6F8453-D82E-4F5A-A2D6-F9751B4E36CF}"/>
              </a:ext>
            </a:extLst>
          </p:cNvPr>
          <p:cNvSpPr txBox="1"/>
          <p:nvPr/>
        </p:nvSpPr>
        <p:spPr>
          <a:xfrm>
            <a:off x="1650372" y="3097888"/>
            <a:ext cx="864679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4000" b="1" dirty="0" err="1"/>
              <a:t>Memiliki</a:t>
            </a:r>
            <a:r>
              <a:rPr lang="en-US" sz="4000" b="1" dirty="0"/>
              <a:t> d</a:t>
            </a:r>
            <a:r>
              <a:rPr lang="id-ID" sz="4000" b="1" dirty="0"/>
              <a:t>okumen legal pembentukan </a:t>
            </a:r>
            <a:endParaRPr lang="en-US" sz="4000" b="1" dirty="0"/>
          </a:p>
          <a:p>
            <a:pPr lvl="0" algn="ctr"/>
            <a:r>
              <a:rPr lang="id-ID" sz="4800" b="1" dirty="0">
                <a:solidFill>
                  <a:srgbClr val="FF6600"/>
                </a:solidFill>
              </a:rPr>
              <a:t>unsur pelaksana </a:t>
            </a:r>
            <a:r>
              <a:rPr lang="id-ID" sz="4000" b="1" dirty="0"/>
              <a:t>penjaminan mutu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227DD6D-4626-84B0-54CB-30FC47714CA9}"/>
              </a:ext>
            </a:extLst>
          </p:cNvPr>
          <p:cNvSpPr/>
          <p:nvPr/>
        </p:nvSpPr>
        <p:spPr>
          <a:xfrm>
            <a:off x="5369441" y="1648047"/>
            <a:ext cx="1233377" cy="1158949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013D5F-A7B0-99DC-C159-00F112879BF0}"/>
              </a:ext>
            </a:extLst>
          </p:cNvPr>
          <p:cNvSpPr txBox="1"/>
          <p:nvPr/>
        </p:nvSpPr>
        <p:spPr>
          <a:xfrm>
            <a:off x="5591187" y="1754369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atin typeface="Arial Black" panose="020B0A04020102020204" pitchFamily="34" charset="0"/>
              </a:rPr>
              <a:t>1</a:t>
            </a:r>
            <a:endParaRPr lang="en-ID" sz="6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441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ject 28"/>
          <p:cNvSpPr/>
          <p:nvPr/>
        </p:nvSpPr>
        <p:spPr>
          <a:xfrm>
            <a:off x="442722" y="331470"/>
            <a:ext cx="2287524" cy="824483"/>
          </a:xfrm>
          <a:custGeom>
            <a:avLst/>
            <a:gdLst/>
            <a:ahLst/>
            <a:cxnLst/>
            <a:rect l="l" t="t" r="r" b="b"/>
            <a:pathLst>
              <a:path w="2287524" h="824483">
                <a:moveTo>
                  <a:pt x="0" y="0"/>
                </a:moveTo>
                <a:lnTo>
                  <a:pt x="0" y="824483"/>
                </a:lnTo>
                <a:lnTo>
                  <a:pt x="2287524" y="824483"/>
                </a:lnTo>
              </a:path>
            </a:pathLst>
          </a:custGeom>
          <a:ln w="25400">
            <a:solidFill>
              <a:srgbClr val="CAE9F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178814" y="422910"/>
            <a:ext cx="2602991" cy="829055"/>
          </a:xfrm>
          <a:custGeom>
            <a:avLst/>
            <a:gdLst/>
            <a:ahLst/>
            <a:cxnLst/>
            <a:rect l="l" t="t" r="r" b="b"/>
            <a:pathLst>
              <a:path w="2602991" h="829055">
                <a:moveTo>
                  <a:pt x="2602991" y="829055"/>
                </a:moveTo>
                <a:lnTo>
                  <a:pt x="2602991" y="0"/>
                </a:lnTo>
                <a:lnTo>
                  <a:pt x="0" y="0"/>
                </a:lnTo>
              </a:path>
            </a:pathLst>
          </a:custGeom>
          <a:ln w="25400">
            <a:solidFill>
              <a:srgbClr val="CAE9F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26720" y="1455407"/>
            <a:ext cx="1885950" cy="7490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2000" b="1" dirty="0"/>
          </a:p>
        </p:txBody>
      </p:sp>
      <p:sp>
        <p:nvSpPr>
          <p:cNvPr id="31" name="object 31"/>
          <p:cNvSpPr/>
          <p:nvPr/>
        </p:nvSpPr>
        <p:spPr>
          <a:xfrm>
            <a:off x="442722" y="2661666"/>
            <a:ext cx="1856232" cy="478536"/>
          </a:xfrm>
          <a:custGeom>
            <a:avLst/>
            <a:gdLst/>
            <a:ahLst/>
            <a:cxnLst/>
            <a:rect l="l" t="t" r="r" b="b"/>
            <a:pathLst>
              <a:path w="1856232" h="478536">
                <a:moveTo>
                  <a:pt x="0" y="79756"/>
                </a:moveTo>
                <a:lnTo>
                  <a:pt x="0" y="398780"/>
                </a:lnTo>
                <a:lnTo>
                  <a:pt x="1028" y="411624"/>
                </a:lnTo>
                <a:lnTo>
                  <a:pt x="18176" y="449475"/>
                </a:lnTo>
                <a:lnTo>
                  <a:pt x="51581" y="473418"/>
                </a:lnTo>
                <a:lnTo>
                  <a:pt x="79756" y="478536"/>
                </a:lnTo>
                <a:lnTo>
                  <a:pt x="1776476" y="478536"/>
                </a:lnTo>
                <a:lnTo>
                  <a:pt x="1815787" y="468200"/>
                </a:lnTo>
                <a:lnTo>
                  <a:pt x="1845068" y="439516"/>
                </a:lnTo>
                <a:lnTo>
                  <a:pt x="1856232" y="398780"/>
                </a:lnTo>
                <a:lnTo>
                  <a:pt x="1856232" y="79756"/>
                </a:lnTo>
                <a:lnTo>
                  <a:pt x="1845896" y="40444"/>
                </a:lnTo>
                <a:lnTo>
                  <a:pt x="1817212" y="11163"/>
                </a:lnTo>
                <a:lnTo>
                  <a:pt x="1776476" y="0"/>
                </a:lnTo>
                <a:lnTo>
                  <a:pt x="79756" y="0"/>
                </a:lnTo>
                <a:lnTo>
                  <a:pt x="40455" y="10335"/>
                </a:lnTo>
                <a:lnTo>
                  <a:pt x="11169" y="39019"/>
                </a:lnTo>
                <a:lnTo>
                  <a:pt x="0" y="79756"/>
                </a:lnTo>
                <a:close/>
              </a:path>
            </a:pathLst>
          </a:custGeom>
          <a:solidFill>
            <a:srgbClr val="FBECB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42722" y="3627881"/>
            <a:ext cx="1853184" cy="516636"/>
          </a:xfrm>
          <a:custGeom>
            <a:avLst/>
            <a:gdLst/>
            <a:ahLst/>
            <a:cxnLst/>
            <a:rect l="l" t="t" r="r" b="b"/>
            <a:pathLst>
              <a:path w="1853184" h="516636">
                <a:moveTo>
                  <a:pt x="0" y="86106"/>
                </a:moveTo>
                <a:lnTo>
                  <a:pt x="0" y="430530"/>
                </a:lnTo>
                <a:lnTo>
                  <a:pt x="428" y="439166"/>
                </a:lnTo>
                <a:lnTo>
                  <a:pt x="14650" y="478564"/>
                </a:lnTo>
                <a:lnTo>
                  <a:pt x="45021" y="506207"/>
                </a:lnTo>
                <a:lnTo>
                  <a:pt x="86106" y="516636"/>
                </a:lnTo>
                <a:lnTo>
                  <a:pt x="1767077" y="516636"/>
                </a:lnTo>
                <a:lnTo>
                  <a:pt x="1815112" y="501971"/>
                </a:lnTo>
                <a:lnTo>
                  <a:pt x="1842755" y="471592"/>
                </a:lnTo>
                <a:lnTo>
                  <a:pt x="1853184" y="430530"/>
                </a:lnTo>
                <a:lnTo>
                  <a:pt x="1853184" y="86106"/>
                </a:lnTo>
                <a:lnTo>
                  <a:pt x="1838519" y="38071"/>
                </a:lnTo>
                <a:lnTo>
                  <a:pt x="1808140" y="10428"/>
                </a:lnTo>
                <a:lnTo>
                  <a:pt x="1767077" y="0"/>
                </a:lnTo>
                <a:lnTo>
                  <a:pt x="86106" y="0"/>
                </a:lnTo>
                <a:lnTo>
                  <a:pt x="38049" y="14664"/>
                </a:lnTo>
                <a:lnTo>
                  <a:pt x="10417" y="45043"/>
                </a:lnTo>
                <a:lnTo>
                  <a:pt x="0" y="86106"/>
                </a:lnTo>
                <a:close/>
              </a:path>
            </a:pathLst>
          </a:custGeom>
          <a:solidFill>
            <a:srgbClr val="FBECB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06780" y="2275332"/>
            <a:ext cx="868680" cy="303275"/>
          </a:xfrm>
          <a:custGeom>
            <a:avLst/>
            <a:gdLst/>
            <a:ahLst/>
            <a:cxnLst/>
            <a:rect l="l" t="t" r="r" b="b"/>
            <a:pathLst>
              <a:path w="868680" h="303275">
                <a:moveTo>
                  <a:pt x="434339" y="303275"/>
                </a:moveTo>
                <a:lnTo>
                  <a:pt x="868680" y="151637"/>
                </a:lnTo>
                <a:lnTo>
                  <a:pt x="651510" y="151637"/>
                </a:lnTo>
                <a:lnTo>
                  <a:pt x="651510" y="0"/>
                </a:lnTo>
                <a:lnTo>
                  <a:pt x="217169" y="0"/>
                </a:lnTo>
                <a:lnTo>
                  <a:pt x="217169" y="151637"/>
                </a:lnTo>
                <a:lnTo>
                  <a:pt x="0" y="151637"/>
                </a:lnTo>
                <a:lnTo>
                  <a:pt x="434339" y="303275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06780" y="3224784"/>
            <a:ext cx="868680" cy="303275"/>
          </a:xfrm>
          <a:custGeom>
            <a:avLst/>
            <a:gdLst/>
            <a:ahLst/>
            <a:cxnLst/>
            <a:rect l="l" t="t" r="r" b="b"/>
            <a:pathLst>
              <a:path w="868680" h="303275">
                <a:moveTo>
                  <a:pt x="434339" y="303275"/>
                </a:moveTo>
                <a:lnTo>
                  <a:pt x="868680" y="151637"/>
                </a:lnTo>
                <a:lnTo>
                  <a:pt x="651510" y="151637"/>
                </a:lnTo>
                <a:lnTo>
                  <a:pt x="651510" y="0"/>
                </a:lnTo>
                <a:lnTo>
                  <a:pt x="217169" y="0"/>
                </a:lnTo>
                <a:lnTo>
                  <a:pt x="217169" y="151637"/>
                </a:lnTo>
                <a:lnTo>
                  <a:pt x="0" y="151637"/>
                </a:lnTo>
                <a:lnTo>
                  <a:pt x="434339" y="303275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664714" y="1472946"/>
            <a:ext cx="1856232" cy="717803"/>
          </a:xfrm>
          <a:custGeom>
            <a:avLst/>
            <a:gdLst/>
            <a:ahLst/>
            <a:cxnLst/>
            <a:rect l="l" t="t" r="r" b="b"/>
            <a:pathLst>
              <a:path w="1856232" h="717803">
                <a:moveTo>
                  <a:pt x="0" y="119633"/>
                </a:moveTo>
                <a:lnTo>
                  <a:pt x="93" y="602934"/>
                </a:lnTo>
                <a:lnTo>
                  <a:pt x="9359" y="644612"/>
                </a:lnTo>
                <a:lnTo>
                  <a:pt x="31810" y="679381"/>
                </a:lnTo>
                <a:lnTo>
                  <a:pt x="64627" y="704422"/>
                </a:lnTo>
                <a:lnTo>
                  <a:pt x="104990" y="716915"/>
                </a:lnTo>
                <a:lnTo>
                  <a:pt x="119634" y="717803"/>
                </a:lnTo>
                <a:lnTo>
                  <a:pt x="1741362" y="717710"/>
                </a:lnTo>
                <a:lnTo>
                  <a:pt x="1783040" y="708444"/>
                </a:lnTo>
                <a:lnTo>
                  <a:pt x="1817809" y="685993"/>
                </a:lnTo>
                <a:lnTo>
                  <a:pt x="1842850" y="653176"/>
                </a:lnTo>
                <a:lnTo>
                  <a:pt x="1855343" y="612813"/>
                </a:lnTo>
                <a:lnTo>
                  <a:pt x="1856232" y="598169"/>
                </a:lnTo>
                <a:lnTo>
                  <a:pt x="1856138" y="114869"/>
                </a:lnTo>
                <a:lnTo>
                  <a:pt x="1846872" y="73191"/>
                </a:lnTo>
                <a:lnTo>
                  <a:pt x="1824421" y="38422"/>
                </a:lnTo>
                <a:lnTo>
                  <a:pt x="1791604" y="13381"/>
                </a:lnTo>
                <a:lnTo>
                  <a:pt x="1751241" y="888"/>
                </a:lnTo>
                <a:lnTo>
                  <a:pt x="1736598" y="0"/>
                </a:lnTo>
                <a:lnTo>
                  <a:pt x="114869" y="93"/>
                </a:lnTo>
                <a:lnTo>
                  <a:pt x="73191" y="9359"/>
                </a:lnTo>
                <a:lnTo>
                  <a:pt x="38422" y="31810"/>
                </a:lnTo>
                <a:lnTo>
                  <a:pt x="13381" y="64627"/>
                </a:lnTo>
                <a:lnTo>
                  <a:pt x="888" y="104990"/>
                </a:lnTo>
                <a:lnTo>
                  <a:pt x="0" y="119633"/>
                </a:lnTo>
                <a:close/>
              </a:path>
            </a:pathLst>
          </a:custGeom>
          <a:solidFill>
            <a:srgbClr val="CAE9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667762" y="3627881"/>
            <a:ext cx="1851660" cy="516636"/>
          </a:xfrm>
          <a:custGeom>
            <a:avLst/>
            <a:gdLst/>
            <a:ahLst/>
            <a:cxnLst/>
            <a:rect l="l" t="t" r="r" b="b"/>
            <a:pathLst>
              <a:path w="1851660" h="516636">
                <a:moveTo>
                  <a:pt x="0" y="86106"/>
                </a:moveTo>
                <a:lnTo>
                  <a:pt x="0" y="430530"/>
                </a:lnTo>
                <a:lnTo>
                  <a:pt x="429" y="439166"/>
                </a:lnTo>
                <a:lnTo>
                  <a:pt x="14664" y="478564"/>
                </a:lnTo>
                <a:lnTo>
                  <a:pt x="45043" y="506207"/>
                </a:lnTo>
                <a:lnTo>
                  <a:pt x="86106" y="516636"/>
                </a:lnTo>
                <a:lnTo>
                  <a:pt x="1765553" y="516636"/>
                </a:lnTo>
                <a:lnTo>
                  <a:pt x="1813588" y="501971"/>
                </a:lnTo>
                <a:lnTo>
                  <a:pt x="1841231" y="471592"/>
                </a:lnTo>
                <a:lnTo>
                  <a:pt x="1851660" y="430530"/>
                </a:lnTo>
                <a:lnTo>
                  <a:pt x="1851660" y="86106"/>
                </a:lnTo>
                <a:lnTo>
                  <a:pt x="1836995" y="38071"/>
                </a:lnTo>
                <a:lnTo>
                  <a:pt x="1806616" y="10428"/>
                </a:lnTo>
                <a:lnTo>
                  <a:pt x="1765553" y="0"/>
                </a:lnTo>
                <a:lnTo>
                  <a:pt x="86106" y="0"/>
                </a:lnTo>
                <a:lnTo>
                  <a:pt x="38071" y="14664"/>
                </a:lnTo>
                <a:lnTo>
                  <a:pt x="10428" y="45043"/>
                </a:lnTo>
                <a:lnTo>
                  <a:pt x="0" y="86106"/>
                </a:lnTo>
                <a:close/>
              </a:path>
            </a:pathLst>
          </a:custGeom>
          <a:solidFill>
            <a:srgbClr val="CAE9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157728" y="2275332"/>
            <a:ext cx="868680" cy="1278635"/>
          </a:xfrm>
          <a:custGeom>
            <a:avLst/>
            <a:gdLst/>
            <a:ahLst/>
            <a:cxnLst/>
            <a:rect l="l" t="t" r="r" b="b"/>
            <a:pathLst>
              <a:path w="868680" h="1278635">
                <a:moveTo>
                  <a:pt x="434339" y="1278635"/>
                </a:moveTo>
                <a:lnTo>
                  <a:pt x="868680" y="844295"/>
                </a:lnTo>
                <a:lnTo>
                  <a:pt x="651510" y="844295"/>
                </a:lnTo>
                <a:lnTo>
                  <a:pt x="651510" y="0"/>
                </a:lnTo>
                <a:lnTo>
                  <a:pt x="217170" y="0"/>
                </a:lnTo>
                <a:lnTo>
                  <a:pt x="217170" y="844295"/>
                </a:lnTo>
                <a:lnTo>
                  <a:pt x="0" y="844295"/>
                </a:lnTo>
                <a:lnTo>
                  <a:pt x="434339" y="1278635"/>
                </a:lnTo>
                <a:close/>
              </a:path>
            </a:pathLst>
          </a:custGeom>
          <a:solidFill>
            <a:srgbClr val="AFDE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882133" y="1472946"/>
            <a:ext cx="2138095" cy="717803"/>
          </a:xfrm>
          <a:custGeom>
            <a:avLst/>
            <a:gdLst/>
            <a:ahLst/>
            <a:cxnLst/>
            <a:rect l="l" t="t" r="r" b="b"/>
            <a:pathLst>
              <a:path w="1856232" h="717803">
                <a:moveTo>
                  <a:pt x="0" y="119633"/>
                </a:moveTo>
                <a:lnTo>
                  <a:pt x="93" y="602934"/>
                </a:lnTo>
                <a:lnTo>
                  <a:pt x="9359" y="644612"/>
                </a:lnTo>
                <a:lnTo>
                  <a:pt x="31810" y="679381"/>
                </a:lnTo>
                <a:lnTo>
                  <a:pt x="64627" y="704422"/>
                </a:lnTo>
                <a:lnTo>
                  <a:pt x="104990" y="716915"/>
                </a:lnTo>
                <a:lnTo>
                  <a:pt x="119633" y="717803"/>
                </a:lnTo>
                <a:lnTo>
                  <a:pt x="1741362" y="717710"/>
                </a:lnTo>
                <a:lnTo>
                  <a:pt x="1783040" y="708444"/>
                </a:lnTo>
                <a:lnTo>
                  <a:pt x="1817809" y="685993"/>
                </a:lnTo>
                <a:lnTo>
                  <a:pt x="1842850" y="653176"/>
                </a:lnTo>
                <a:lnTo>
                  <a:pt x="1855343" y="612813"/>
                </a:lnTo>
                <a:lnTo>
                  <a:pt x="1856232" y="598169"/>
                </a:lnTo>
                <a:lnTo>
                  <a:pt x="1856138" y="114869"/>
                </a:lnTo>
                <a:lnTo>
                  <a:pt x="1846872" y="73191"/>
                </a:lnTo>
                <a:lnTo>
                  <a:pt x="1824421" y="38422"/>
                </a:lnTo>
                <a:lnTo>
                  <a:pt x="1791604" y="13381"/>
                </a:lnTo>
                <a:lnTo>
                  <a:pt x="1751241" y="888"/>
                </a:lnTo>
                <a:lnTo>
                  <a:pt x="1736597" y="0"/>
                </a:lnTo>
                <a:lnTo>
                  <a:pt x="114869" y="93"/>
                </a:lnTo>
                <a:lnTo>
                  <a:pt x="73191" y="9359"/>
                </a:lnTo>
                <a:lnTo>
                  <a:pt x="38422" y="31810"/>
                </a:lnTo>
                <a:lnTo>
                  <a:pt x="13381" y="64627"/>
                </a:lnTo>
                <a:lnTo>
                  <a:pt x="888" y="104990"/>
                </a:lnTo>
                <a:lnTo>
                  <a:pt x="0" y="119633"/>
                </a:lnTo>
                <a:close/>
              </a:path>
            </a:pathLst>
          </a:custGeom>
          <a:solidFill>
            <a:srgbClr val="CFD0E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410200" y="2241804"/>
            <a:ext cx="867155" cy="1280160"/>
          </a:xfrm>
          <a:custGeom>
            <a:avLst/>
            <a:gdLst/>
            <a:ahLst/>
            <a:cxnLst/>
            <a:rect l="l" t="t" r="r" b="b"/>
            <a:pathLst>
              <a:path w="867155" h="1280160">
                <a:moveTo>
                  <a:pt x="433577" y="1280160"/>
                </a:moveTo>
                <a:lnTo>
                  <a:pt x="867155" y="846582"/>
                </a:lnTo>
                <a:lnTo>
                  <a:pt x="650366" y="846582"/>
                </a:lnTo>
                <a:lnTo>
                  <a:pt x="650366" y="0"/>
                </a:lnTo>
                <a:lnTo>
                  <a:pt x="216788" y="0"/>
                </a:lnTo>
                <a:lnTo>
                  <a:pt x="216788" y="846582"/>
                </a:lnTo>
                <a:lnTo>
                  <a:pt x="0" y="846582"/>
                </a:lnTo>
                <a:lnTo>
                  <a:pt x="433577" y="1280160"/>
                </a:lnTo>
                <a:close/>
              </a:path>
            </a:pathLst>
          </a:custGeom>
          <a:solidFill>
            <a:srgbClr val="B6B8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891278" y="3627881"/>
            <a:ext cx="1851660" cy="516636"/>
          </a:xfrm>
          <a:custGeom>
            <a:avLst/>
            <a:gdLst/>
            <a:ahLst/>
            <a:cxnLst/>
            <a:rect l="l" t="t" r="r" b="b"/>
            <a:pathLst>
              <a:path w="1851660" h="516636">
                <a:moveTo>
                  <a:pt x="0" y="86106"/>
                </a:moveTo>
                <a:lnTo>
                  <a:pt x="0" y="430530"/>
                </a:lnTo>
                <a:lnTo>
                  <a:pt x="429" y="439166"/>
                </a:lnTo>
                <a:lnTo>
                  <a:pt x="14664" y="478564"/>
                </a:lnTo>
                <a:lnTo>
                  <a:pt x="45043" y="506207"/>
                </a:lnTo>
                <a:lnTo>
                  <a:pt x="86106" y="516636"/>
                </a:lnTo>
                <a:lnTo>
                  <a:pt x="1765553" y="516636"/>
                </a:lnTo>
                <a:lnTo>
                  <a:pt x="1813588" y="501971"/>
                </a:lnTo>
                <a:lnTo>
                  <a:pt x="1841231" y="471592"/>
                </a:lnTo>
                <a:lnTo>
                  <a:pt x="1851660" y="430530"/>
                </a:lnTo>
                <a:lnTo>
                  <a:pt x="1851660" y="86106"/>
                </a:lnTo>
                <a:lnTo>
                  <a:pt x="1836995" y="38071"/>
                </a:lnTo>
                <a:lnTo>
                  <a:pt x="1806616" y="10428"/>
                </a:lnTo>
                <a:lnTo>
                  <a:pt x="1765553" y="0"/>
                </a:lnTo>
                <a:lnTo>
                  <a:pt x="86106" y="0"/>
                </a:lnTo>
                <a:lnTo>
                  <a:pt x="38071" y="14664"/>
                </a:lnTo>
                <a:lnTo>
                  <a:pt x="10428" y="45043"/>
                </a:lnTo>
                <a:lnTo>
                  <a:pt x="0" y="86106"/>
                </a:lnTo>
                <a:close/>
              </a:path>
            </a:pathLst>
          </a:custGeom>
          <a:solidFill>
            <a:srgbClr val="CFD0E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7020229" y="4927092"/>
            <a:ext cx="3187434" cy="1447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060702" y="658193"/>
            <a:ext cx="3864863" cy="5647944"/>
          </a:xfrm>
          <a:custGeom>
            <a:avLst/>
            <a:gdLst/>
            <a:ahLst/>
            <a:cxnLst/>
            <a:rect l="l" t="t" r="r" b="b"/>
            <a:pathLst>
              <a:path w="3864863" h="5647944">
                <a:moveTo>
                  <a:pt x="644144" y="0"/>
                </a:moveTo>
                <a:lnTo>
                  <a:pt x="591317" y="2135"/>
                </a:lnTo>
                <a:lnTo>
                  <a:pt x="539666" y="8431"/>
                </a:lnTo>
                <a:lnTo>
                  <a:pt x="489356" y="18721"/>
                </a:lnTo>
                <a:lnTo>
                  <a:pt x="440553" y="32841"/>
                </a:lnTo>
                <a:lnTo>
                  <a:pt x="393424" y="50623"/>
                </a:lnTo>
                <a:lnTo>
                  <a:pt x="348133" y="71902"/>
                </a:lnTo>
                <a:lnTo>
                  <a:pt x="304847" y="96513"/>
                </a:lnTo>
                <a:lnTo>
                  <a:pt x="263731" y="124289"/>
                </a:lnTo>
                <a:lnTo>
                  <a:pt x="224951" y="155064"/>
                </a:lnTo>
                <a:lnTo>
                  <a:pt x="188674" y="188674"/>
                </a:lnTo>
                <a:lnTo>
                  <a:pt x="155064" y="224951"/>
                </a:lnTo>
                <a:lnTo>
                  <a:pt x="124289" y="263731"/>
                </a:lnTo>
                <a:lnTo>
                  <a:pt x="96513" y="304847"/>
                </a:lnTo>
                <a:lnTo>
                  <a:pt x="71902" y="348133"/>
                </a:lnTo>
                <a:lnTo>
                  <a:pt x="50623" y="393424"/>
                </a:lnTo>
                <a:lnTo>
                  <a:pt x="32841" y="440553"/>
                </a:lnTo>
                <a:lnTo>
                  <a:pt x="18721" y="489356"/>
                </a:lnTo>
                <a:lnTo>
                  <a:pt x="8431" y="539666"/>
                </a:lnTo>
                <a:lnTo>
                  <a:pt x="2135" y="591317"/>
                </a:lnTo>
                <a:lnTo>
                  <a:pt x="0" y="644143"/>
                </a:lnTo>
                <a:lnTo>
                  <a:pt x="0" y="5647944"/>
                </a:lnTo>
                <a:lnTo>
                  <a:pt x="3220720" y="5647944"/>
                </a:lnTo>
                <a:lnTo>
                  <a:pt x="3273546" y="5645808"/>
                </a:lnTo>
                <a:lnTo>
                  <a:pt x="3325197" y="5639512"/>
                </a:lnTo>
                <a:lnTo>
                  <a:pt x="3375507" y="5629222"/>
                </a:lnTo>
                <a:lnTo>
                  <a:pt x="3424310" y="5615103"/>
                </a:lnTo>
                <a:lnTo>
                  <a:pt x="3471439" y="5597322"/>
                </a:lnTo>
                <a:lnTo>
                  <a:pt x="3516730" y="5576043"/>
                </a:lnTo>
                <a:lnTo>
                  <a:pt x="3560016" y="5551433"/>
                </a:lnTo>
                <a:lnTo>
                  <a:pt x="3601132" y="5523657"/>
                </a:lnTo>
                <a:lnTo>
                  <a:pt x="3639912" y="5492882"/>
                </a:lnTo>
                <a:lnTo>
                  <a:pt x="3676189" y="5459272"/>
                </a:lnTo>
                <a:lnTo>
                  <a:pt x="3709799" y="5422995"/>
                </a:lnTo>
                <a:lnTo>
                  <a:pt x="3740574" y="5384215"/>
                </a:lnTo>
                <a:lnTo>
                  <a:pt x="3768350" y="5343099"/>
                </a:lnTo>
                <a:lnTo>
                  <a:pt x="3792961" y="5299811"/>
                </a:lnTo>
                <a:lnTo>
                  <a:pt x="3814240" y="5254519"/>
                </a:lnTo>
                <a:lnTo>
                  <a:pt x="3832022" y="5207388"/>
                </a:lnTo>
                <a:lnTo>
                  <a:pt x="3846142" y="5158583"/>
                </a:lnTo>
                <a:lnTo>
                  <a:pt x="3856432" y="5108271"/>
                </a:lnTo>
                <a:lnTo>
                  <a:pt x="3862728" y="5056617"/>
                </a:lnTo>
                <a:lnTo>
                  <a:pt x="3864863" y="5003787"/>
                </a:lnTo>
                <a:lnTo>
                  <a:pt x="3864863" y="0"/>
                </a:lnTo>
                <a:lnTo>
                  <a:pt x="644144" y="0"/>
                </a:lnTo>
                <a:close/>
              </a:path>
            </a:pathLst>
          </a:custGeom>
          <a:solidFill>
            <a:srgbClr val="C7E2F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311896" y="1862327"/>
            <a:ext cx="2898648" cy="400812"/>
          </a:xfrm>
          <a:custGeom>
            <a:avLst/>
            <a:gdLst/>
            <a:ahLst/>
            <a:cxnLst/>
            <a:rect l="l" t="t" r="r" b="b"/>
            <a:pathLst>
              <a:path w="2898648" h="400812">
                <a:moveTo>
                  <a:pt x="0" y="400812"/>
                </a:moveTo>
                <a:lnTo>
                  <a:pt x="2898648" y="400812"/>
                </a:lnTo>
                <a:lnTo>
                  <a:pt x="2898648" y="0"/>
                </a:lnTo>
                <a:lnTo>
                  <a:pt x="0" y="0"/>
                </a:lnTo>
                <a:lnTo>
                  <a:pt x="0" y="400812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188832" y="2551556"/>
            <a:ext cx="695655" cy="695706"/>
          </a:xfrm>
          <a:custGeom>
            <a:avLst/>
            <a:gdLst/>
            <a:ahLst/>
            <a:cxnLst/>
            <a:rect l="l" t="t" r="r" b="b"/>
            <a:pathLst>
              <a:path w="695655" h="695706">
                <a:moveTo>
                  <a:pt x="658368" y="190627"/>
                </a:moveTo>
                <a:lnTo>
                  <a:pt x="644487" y="165758"/>
                </a:lnTo>
                <a:lnTo>
                  <a:pt x="628870" y="142461"/>
                </a:lnTo>
                <a:lnTo>
                  <a:pt x="611641" y="120775"/>
                </a:lnTo>
                <a:lnTo>
                  <a:pt x="592922" y="100740"/>
                </a:lnTo>
                <a:lnTo>
                  <a:pt x="572835" y="82397"/>
                </a:lnTo>
                <a:lnTo>
                  <a:pt x="551503" y="65785"/>
                </a:lnTo>
                <a:lnTo>
                  <a:pt x="529048" y="50944"/>
                </a:lnTo>
                <a:lnTo>
                  <a:pt x="505592" y="37914"/>
                </a:lnTo>
                <a:lnTo>
                  <a:pt x="481258" y="26735"/>
                </a:lnTo>
                <a:lnTo>
                  <a:pt x="456168" y="17447"/>
                </a:lnTo>
                <a:lnTo>
                  <a:pt x="430445" y="10089"/>
                </a:lnTo>
                <a:lnTo>
                  <a:pt x="404210" y="4702"/>
                </a:lnTo>
                <a:lnTo>
                  <a:pt x="377587" y="1325"/>
                </a:lnTo>
                <a:lnTo>
                  <a:pt x="350698" y="0"/>
                </a:lnTo>
                <a:lnTo>
                  <a:pt x="323665" y="764"/>
                </a:lnTo>
                <a:lnTo>
                  <a:pt x="296611" y="3658"/>
                </a:lnTo>
                <a:lnTo>
                  <a:pt x="269657" y="8723"/>
                </a:lnTo>
                <a:lnTo>
                  <a:pt x="242927" y="15998"/>
                </a:lnTo>
                <a:lnTo>
                  <a:pt x="216543" y="25523"/>
                </a:lnTo>
                <a:lnTo>
                  <a:pt x="190627" y="37338"/>
                </a:lnTo>
                <a:lnTo>
                  <a:pt x="165758" y="51205"/>
                </a:lnTo>
                <a:lnTo>
                  <a:pt x="142461" y="66781"/>
                </a:lnTo>
                <a:lnTo>
                  <a:pt x="120775" y="83948"/>
                </a:lnTo>
                <a:lnTo>
                  <a:pt x="100740" y="102588"/>
                </a:lnTo>
                <a:lnTo>
                  <a:pt x="82397" y="122585"/>
                </a:lnTo>
                <a:lnTo>
                  <a:pt x="65785" y="143819"/>
                </a:lnTo>
                <a:lnTo>
                  <a:pt x="50944" y="166173"/>
                </a:lnTo>
                <a:lnTo>
                  <a:pt x="37914" y="189529"/>
                </a:lnTo>
                <a:lnTo>
                  <a:pt x="26735" y="213769"/>
                </a:lnTo>
                <a:lnTo>
                  <a:pt x="17447" y="238776"/>
                </a:lnTo>
                <a:lnTo>
                  <a:pt x="10089" y="264431"/>
                </a:lnTo>
                <a:lnTo>
                  <a:pt x="4702" y="290618"/>
                </a:lnTo>
                <a:lnTo>
                  <a:pt x="1325" y="317217"/>
                </a:lnTo>
                <a:lnTo>
                  <a:pt x="0" y="344111"/>
                </a:lnTo>
                <a:lnTo>
                  <a:pt x="764" y="371183"/>
                </a:lnTo>
                <a:lnTo>
                  <a:pt x="3658" y="398315"/>
                </a:lnTo>
                <a:lnTo>
                  <a:pt x="8723" y="425388"/>
                </a:lnTo>
                <a:lnTo>
                  <a:pt x="15998" y="452285"/>
                </a:lnTo>
                <a:lnTo>
                  <a:pt x="25523" y="478888"/>
                </a:lnTo>
                <a:lnTo>
                  <a:pt x="37338" y="505079"/>
                </a:lnTo>
                <a:lnTo>
                  <a:pt x="51205" y="529948"/>
                </a:lnTo>
                <a:lnTo>
                  <a:pt x="66779" y="553245"/>
                </a:lnTo>
                <a:lnTo>
                  <a:pt x="83941" y="574931"/>
                </a:lnTo>
                <a:lnTo>
                  <a:pt x="102573" y="594965"/>
                </a:lnTo>
                <a:lnTo>
                  <a:pt x="122555" y="613309"/>
                </a:lnTo>
                <a:lnTo>
                  <a:pt x="143767" y="629921"/>
                </a:lnTo>
                <a:lnTo>
                  <a:pt x="166091" y="644762"/>
                </a:lnTo>
                <a:lnTo>
                  <a:pt x="189407" y="657792"/>
                </a:lnTo>
                <a:lnTo>
                  <a:pt x="213595" y="668971"/>
                </a:lnTo>
                <a:lnTo>
                  <a:pt x="238538" y="678259"/>
                </a:lnTo>
                <a:lnTo>
                  <a:pt x="264114" y="685617"/>
                </a:lnTo>
                <a:lnTo>
                  <a:pt x="290206" y="691004"/>
                </a:lnTo>
                <a:lnTo>
                  <a:pt x="316694" y="694380"/>
                </a:lnTo>
                <a:lnTo>
                  <a:pt x="343458" y="695706"/>
                </a:lnTo>
                <a:lnTo>
                  <a:pt x="370380" y="694942"/>
                </a:lnTo>
                <a:lnTo>
                  <a:pt x="397339" y="692047"/>
                </a:lnTo>
                <a:lnTo>
                  <a:pt x="424218" y="686982"/>
                </a:lnTo>
                <a:lnTo>
                  <a:pt x="450896" y="679708"/>
                </a:lnTo>
                <a:lnTo>
                  <a:pt x="477254" y="670183"/>
                </a:lnTo>
                <a:lnTo>
                  <a:pt x="503174" y="658368"/>
                </a:lnTo>
                <a:lnTo>
                  <a:pt x="528314" y="644487"/>
                </a:lnTo>
                <a:lnTo>
                  <a:pt x="551856" y="628870"/>
                </a:lnTo>
                <a:lnTo>
                  <a:pt x="573761" y="611641"/>
                </a:lnTo>
                <a:lnTo>
                  <a:pt x="593990" y="592922"/>
                </a:lnTo>
                <a:lnTo>
                  <a:pt x="612505" y="572835"/>
                </a:lnTo>
                <a:lnTo>
                  <a:pt x="629267" y="551503"/>
                </a:lnTo>
                <a:lnTo>
                  <a:pt x="644239" y="529048"/>
                </a:lnTo>
                <a:lnTo>
                  <a:pt x="657380" y="505592"/>
                </a:lnTo>
                <a:lnTo>
                  <a:pt x="668654" y="481258"/>
                </a:lnTo>
                <a:lnTo>
                  <a:pt x="678021" y="456168"/>
                </a:lnTo>
                <a:lnTo>
                  <a:pt x="685443" y="430445"/>
                </a:lnTo>
                <a:lnTo>
                  <a:pt x="690882" y="404210"/>
                </a:lnTo>
                <a:lnTo>
                  <a:pt x="694299" y="377587"/>
                </a:lnTo>
                <a:lnTo>
                  <a:pt x="695655" y="350698"/>
                </a:lnTo>
                <a:lnTo>
                  <a:pt x="694912" y="323665"/>
                </a:lnTo>
                <a:lnTo>
                  <a:pt x="692032" y="296611"/>
                </a:lnTo>
                <a:lnTo>
                  <a:pt x="686976" y="269657"/>
                </a:lnTo>
                <a:lnTo>
                  <a:pt x="679706" y="242927"/>
                </a:lnTo>
                <a:lnTo>
                  <a:pt x="670182" y="216543"/>
                </a:lnTo>
                <a:lnTo>
                  <a:pt x="658368" y="190627"/>
                </a:lnTo>
                <a:close/>
              </a:path>
            </a:pathLst>
          </a:custGeom>
          <a:solidFill>
            <a:srgbClr val="4AB0A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420735" y="2591430"/>
            <a:ext cx="205282" cy="249949"/>
          </a:xfrm>
          <a:custGeom>
            <a:avLst/>
            <a:gdLst/>
            <a:ahLst/>
            <a:cxnLst/>
            <a:rect l="l" t="t" r="r" b="b"/>
            <a:pathLst>
              <a:path w="205282" h="249949">
                <a:moveTo>
                  <a:pt x="183827" y="17129"/>
                </a:moveTo>
                <a:lnTo>
                  <a:pt x="176403" y="12896"/>
                </a:lnTo>
                <a:lnTo>
                  <a:pt x="166552" y="10234"/>
                </a:lnTo>
                <a:lnTo>
                  <a:pt x="155222" y="9743"/>
                </a:lnTo>
                <a:lnTo>
                  <a:pt x="143359" y="12026"/>
                </a:lnTo>
                <a:lnTo>
                  <a:pt x="131911" y="17684"/>
                </a:lnTo>
                <a:lnTo>
                  <a:pt x="121824" y="27319"/>
                </a:lnTo>
                <a:lnTo>
                  <a:pt x="114046" y="41533"/>
                </a:lnTo>
                <a:lnTo>
                  <a:pt x="114046" y="42930"/>
                </a:lnTo>
                <a:lnTo>
                  <a:pt x="110490" y="35818"/>
                </a:lnTo>
                <a:lnTo>
                  <a:pt x="111125" y="29468"/>
                </a:lnTo>
                <a:lnTo>
                  <a:pt x="114046" y="23118"/>
                </a:lnTo>
                <a:lnTo>
                  <a:pt x="114844" y="21818"/>
                </a:lnTo>
                <a:lnTo>
                  <a:pt x="122954" y="12235"/>
                </a:lnTo>
                <a:lnTo>
                  <a:pt x="133858" y="4703"/>
                </a:lnTo>
                <a:lnTo>
                  <a:pt x="127508" y="2544"/>
                </a:lnTo>
                <a:lnTo>
                  <a:pt x="120396" y="1147"/>
                </a:lnTo>
                <a:lnTo>
                  <a:pt x="114046" y="512"/>
                </a:lnTo>
                <a:lnTo>
                  <a:pt x="107084" y="0"/>
                </a:lnTo>
                <a:lnTo>
                  <a:pt x="93694" y="703"/>
                </a:lnTo>
                <a:lnTo>
                  <a:pt x="81274" y="3522"/>
                </a:lnTo>
                <a:lnTo>
                  <a:pt x="70039" y="8222"/>
                </a:lnTo>
                <a:lnTo>
                  <a:pt x="60203" y="14569"/>
                </a:lnTo>
                <a:lnTo>
                  <a:pt x="51979" y="22326"/>
                </a:lnTo>
                <a:lnTo>
                  <a:pt x="45582" y="31259"/>
                </a:lnTo>
                <a:lnTo>
                  <a:pt x="41226" y="41132"/>
                </a:lnTo>
                <a:lnTo>
                  <a:pt x="39125" y="51711"/>
                </a:lnTo>
                <a:lnTo>
                  <a:pt x="39493" y="62760"/>
                </a:lnTo>
                <a:lnTo>
                  <a:pt x="42545" y="74045"/>
                </a:lnTo>
                <a:lnTo>
                  <a:pt x="37592" y="78363"/>
                </a:lnTo>
                <a:lnTo>
                  <a:pt x="32639" y="83316"/>
                </a:lnTo>
                <a:lnTo>
                  <a:pt x="28321" y="88904"/>
                </a:lnTo>
                <a:lnTo>
                  <a:pt x="21777" y="96775"/>
                </a:lnTo>
                <a:lnTo>
                  <a:pt x="14854" y="106715"/>
                </a:lnTo>
                <a:lnTo>
                  <a:pt x="8621" y="117511"/>
                </a:lnTo>
                <a:lnTo>
                  <a:pt x="3126" y="129066"/>
                </a:lnTo>
                <a:lnTo>
                  <a:pt x="0" y="189361"/>
                </a:lnTo>
                <a:lnTo>
                  <a:pt x="762" y="188726"/>
                </a:lnTo>
                <a:lnTo>
                  <a:pt x="4082" y="187349"/>
                </a:lnTo>
                <a:lnTo>
                  <a:pt x="11532" y="190545"/>
                </a:lnTo>
                <a:lnTo>
                  <a:pt x="16846" y="200692"/>
                </a:lnTo>
                <a:lnTo>
                  <a:pt x="20301" y="213695"/>
                </a:lnTo>
                <a:lnTo>
                  <a:pt x="22171" y="225464"/>
                </a:lnTo>
                <a:lnTo>
                  <a:pt x="22733" y="231906"/>
                </a:lnTo>
                <a:lnTo>
                  <a:pt x="23366" y="237304"/>
                </a:lnTo>
                <a:lnTo>
                  <a:pt x="29337" y="247362"/>
                </a:lnTo>
                <a:lnTo>
                  <a:pt x="36288" y="249949"/>
                </a:lnTo>
                <a:lnTo>
                  <a:pt x="37592" y="243971"/>
                </a:lnTo>
                <a:lnTo>
                  <a:pt x="36142" y="239556"/>
                </a:lnTo>
                <a:lnTo>
                  <a:pt x="33097" y="229192"/>
                </a:lnTo>
                <a:lnTo>
                  <a:pt x="30276" y="217088"/>
                </a:lnTo>
                <a:lnTo>
                  <a:pt x="28084" y="203320"/>
                </a:lnTo>
                <a:lnTo>
                  <a:pt x="26924" y="187964"/>
                </a:lnTo>
                <a:lnTo>
                  <a:pt x="26289" y="185170"/>
                </a:lnTo>
                <a:lnTo>
                  <a:pt x="26383" y="180348"/>
                </a:lnTo>
                <a:lnTo>
                  <a:pt x="27498" y="167646"/>
                </a:lnTo>
                <a:lnTo>
                  <a:pt x="29799" y="155008"/>
                </a:lnTo>
                <a:lnTo>
                  <a:pt x="33193" y="142625"/>
                </a:lnTo>
                <a:lnTo>
                  <a:pt x="37592" y="130687"/>
                </a:lnTo>
                <a:lnTo>
                  <a:pt x="38226" y="129925"/>
                </a:lnTo>
                <a:lnTo>
                  <a:pt x="45278" y="121079"/>
                </a:lnTo>
                <a:lnTo>
                  <a:pt x="54404" y="116197"/>
                </a:lnTo>
                <a:lnTo>
                  <a:pt x="68707" y="117225"/>
                </a:lnTo>
                <a:lnTo>
                  <a:pt x="69469" y="117987"/>
                </a:lnTo>
                <a:lnTo>
                  <a:pt x="78543" y="122017"/>
                </a:lnTo>
                <a:lnTo>
                  <a:pt x="90990" y="126634"/>
                </a:lnTo>
                <a:lnTo>
                  <a:pt x="102824" y="130154"/>
                </a:lnTo>
                <a:lnTo>
                  <a:pt x="114046" y="132846"/>
                </a:lnTo>
                <a:lnTo>
                  <a:pt x="121501" y="133905"/>
                </a:lnTo>
                <a:lnTo>
                  <a:pt x="135981" y="134609"/>
                </a:lnTo>
                <a:lnTo>
                  <a:pt x="149058" y="133415"/>
                </a:lnTo>
                <a:lnTo>
                  <a:pt x="160729" y="130480"/>
                </a:lnTo>
                <a:lnTo>
                  <a:pt x="170988" y="125962"/>
                </a:lnTo>
                <a:lnTo>
                  <a:pt x="179832" y="120019"/>
                </a:lnTo>
                <a:lnTo>
                  <a:pt x="183388" y="122178"/>
                </a:lnTo>
                <a:lnTo>
                  <a:pt x="185547" y="125734"/>
                </a:lnTo>
                <a:lnTo>
                  <a:pt x="188341" y="129290"/>
                </a:lnTo>
                <a:lnTo>
                  <a:pt x="191277" y="136821"/>
                </a:lnTo>
                <a:lnTo>
                  <a:pt x="195158" y="149249"/>
                </a:lnTo>
                <a:lnTo>
                  <a:pt x="197913" y="161848"/>
                </a:lnTo>
                <a:lnTo>
                  <a:pt x="199441" y="174369"/>
                </a:lnTo>
                <a:lnTo>
                  <a:pt x="199644" y="186567"/>
                </a:lnTo>
                <a:lnTo>
                  <a:pt x="199644" y="187964"/>
                </a:lnTo>
                <a:lnTo>
                  <a:pt x="199265" y="195645"/>
                </a:lnTo>
                <a:lnTo>
                  <a:pt x="197578" y="210242"/>
                </a:lnTo>
                <a:lnTo>
                  <a:pt x="195030" y="223213"/>
                </a:lnTo>
                <a:lnTo>
                  <a:pt x="192058" y="234481"/>
                </a:lnTo>
                <a:lnTo>
                  <a:pt x="189103" y="243971"/>
                </a:lnTo>
                <a:lnTo>
                  <a:pt x="188477" y="247320"/>
                </a:lnTo>
                <a:lnTo>
                  <a:pt x="192663" y="249922"/>
                </a:lnTo>
                <a:lnTo>
                  <a:pt x="200033" y="244422"/>
                </a:lnTo>
                <a:lnTo>
                  <a:pt x="203962" y="231906"/>
                </a:lnTo>
                <a:lnTo>
                  <a:pt x="201803" y="90301"/>
                </a:lnTo>
                <a:lnTo>
                  <a:pt x="203554" y="83807"/>
                </a:lnTo>
                <a:lnTo>
                  <a:pt x="205282" y="71646"/>
                </a:lnTo>
                <a:lnTo>
                  <a:pt x="205043" y="59210"/>
                </a:lnTo>
                <a:lnTo>
                  <a:pt x="202733" y="46726"/>
                </a:lnTo>
                <a:lnTo>
                  <a:pt x="198247" y="34421"/>
                </a:lnTo>
                <a:lnTo>
                  <a:pt x="197565" y="36150"/>
                </a:lnTo>
                <a:lnTo>
                  <a:pt x="191175" y="49656"/>
                </a:lnTo>
                <a:lnTo>
                  <a:pt x="182703" y="58688"/>
                </a:lnTo>
                <a:lnTo>
                  <a:pt x="169925" y="61980"/>
                </a:lnTo>
                <a:lnTo>
                  <a:pt x="170028" y="57708"/>
                </a:lnTo>
                <a:lnTo>
                  <a:pt x="172239" y="44886"/>
                </a:lnTo>
                <a:lnTo>
                  <a:pt x="178036" y="34257"/>
                </a:lnTo>
                <a:lnTo>
                  <a:pt x="188341" y="24515"/>
                </a:lnTo>
                <a:lnTo>
                  <a:pt x="187878" y="22330"/>
                </a:lnTo>
                <a:lnTo>
                  <a:pt x="183827" y="1712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311769" y="2936927"/>
            <a:ext cx="262784" cy="165936"/>
          </a:xfrm>
          <a:custGeom>
            <a:avLst/>
            <a:gdLst/>
            <a:ahLst/>
            <a:cxnLst/>
            <a:rect l="l" t="t" r="r" b="b"/>
            <a:pathLst>
              <a:path w="262784" h="165936">
                <a:moveTo>
                  <a:pt x="0" y="121994"/>
                </a:moveTo>
                <a:lnTo>
                  <a:pt x="859" y="129674"/>
                </a:lnTo>
                <a:lnTo>
                  <a:pt x="3821" y="141631"/>
                </a:lnTo>
                <a:lnTo>
                  <a:pt x="8565" y="153744"/>
                </a:lnTo>
                <a:lnTo>
                  <a:pt x="14858" y="165936"/>
                </a:lnTo>
                <a:lnTo>
                  <a:pt x="128356" y="165936"/>
                </a:lnTo>
                <a:lnTo>
                  <a:pt x="131029" y="68011"/>
                </a:lnTo>
                <a:lnTo>
                  <a:pt x="126098" y="55528"/>
                </a:lnTo>
                <a:lnTo>
                  <a:pt x="121792" y="44270"/>
                </a:lnTo>
                <a:lnTo>
                  <a:pt x="123277" y="43898"/>
                </a:lnTo>
                <a:lnTo>
                  <a:pt x="135253" y="39185"/>
                </a:lnTo>
                <a:lnTo>
                  <a:pt x="145796" y="32205"/>
                </a:lnTo>
                <a:lnTo>
                  <a:pt x="151901" y="38703"/>
                </a:lnTo>
                <a:lnTo>
                  <a:pt x="160935" y="47992"/>
                </a:lnTo>
                <a:lnTo>
                  <a:pt x="169920" y="56998"/>
                </a:lnTo>
                <a:lnTo>
                  <a:pt x="178822" y="65858"/>
                </a:lnTo>
                <a:lnTo>
                  <a:pt x="187605" y="74713"/>
                </a:lnTo>
                <a:lnTo>
                  <a:pt x="196235" y="83701"/>
                </a:lnTo>
                <a:lnTo>
                  <a:pt x="204676" y="92960"/>
                </a:lnTo>
                <a:lnTo>
                  <a:pt x="212894" y="102630"/>
                </a:lnTo>
                <a:lnTo>
                  <a:pt x="220852" y="112850"/>
                </a:lnTo>
                <a:lnTo>
                  <a:pt x="223011" y="110691"/>
                </a:lnTo>
                <a:lnTo>
                  <a:pt x="227136" y="107124"/>
                </a:lnTo>
                <a:lnTo>
                  <a:pt x="235571" y="99259"/>
                </a:lnTo>
                <a:lnTo>
                  <a:pt x="244473" y="90316"/>
                </a:lnTo>
                <a:lnTo>
                  <a:pt x="253619" y="80582"/>
                </a:lnTo>
                <a:lnTo>
                  <a:pt x="262784" y="70342"/>
                </a:lnTo>
                <a:lnTo>
                  <a:pt x="261892" y="55712"/>
                </a:lnTo>
                <a:lnTo>
                  <a:pt x="253147" y="65972"/>
                </a:lnTo>
                <a:lnTo>
                  <a:pt x="244906" y="74869"/>
                </a:lnTo>
                <a:lnTo>
                  <a:pt x="237150" y="82445"/>
                </a:lnTo>
                <a:lnTo>
                  <a:pt x="229859" y="88741"/>
                </a:lnTo>
                <a:lnTo>
                  <a:pt x="223011" y="93800"/>
                </a:lnTo>
                <a:lnTo>
                  <a:pt x="220852" y="95197"/>
                </a:lnTo>
                <a:lnTo>
                  <a:pt x="216306" y="90415"/>
                </a:lnTo>
                <a:lnTo>
                  <a:pt x="208633" y="82798"/>
                </a:lnTo>
                <a:lnTo>
                  <a:pt x="200711" y="75261"/>
                </a:lnTo>
                <a:lnTo>
                  <a:pt x="192435" y="67435"/>
                </a:lnTo>
                <a:lnTo>
                  <a:pt x="183698" y="58951"/>
                </a:lnTo>
                <a:lnTo>
                  <a:pt x="174396" y="49439"/>
                </a:lnTo>
                <a:lnTo>
                  <a:pt x="164421" y="38530"/>
                </a:lnTo>
                <a:lnTo>
                  <a:pt x="153670" y="25855"/>
                </a:lnTo>
                <a:lnTo>
                  <a:pt x="155546" y="0"/>
                </a:lnTo>
                <a:lnTo>
                  <a:pt x="149209" y="10633"/>
                </a:lnTo>
                <a:lnTo>
                  <a:pt x="139546" y="19752"/>
                </a:lnTo>
                <a:lnTo>
                  <a:pt x="125983" y="27252"/>
                </a:lnTo>
                <a:lnTo>
                  <a:pt x="118409" y="30239"/>
                </a:lnTo>
                <a:lnTo>
                  <a:pt x="105068" y="34975"/>
                </a:lnTo>
                <a:lnTo>
                  <a:pt x="91388" y="39482"/>
                </a:lnTo>
                <a:lnTo>
                  <a:pt x="77659" y="43987"/>
                </a:lnTo>
                <a:lnTo>
                  <a:pt x="64173" y="48717"/>
                </a:lnTo>
                <a:lnTo>
                  <a:pt x="51221" y="53900"/>
                </a:lnTo>
                <a:lnTo>
                  <a:pt x="39095" y="59764"/>
                </a:lnTo>
                <a:lnTo>
                  <a:pt x="28086" y="66537"/>
                </a:lnTo>
                <a:lnTo>
                  <a:pt x="18486" y="74445"/>
                </a:lnTo>
                <a:lnTo>
                  <a:pt x="10585" y="83718"/>
                </a:lnTo>
                <a:lnTo>
                  <a:pt x="4677" y="94581"/>
                </a:lnTo>
                <a:lnTo>
                  <a:pt x="1051" y="107264"/>
                </a:lnTo>
                <a:lnTo>
                  <a:pt x="0" y="12199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402788" y="2681732"/>
            <a:ext cx="353480" cy="421132"/>
          </a:xfrm>
          <a:custGeom>
            <a:avLst/>
            <a:gdLst/>
            <a:ahLst/>
            <a:cxnLst/>
            <a:rect l="l" t="t" r="r" b="b"/>
            <a:pathLst>
              <a:path w="353480" h="421132">
                <a:moveTo>
                  <a:pt x="239203" y="164002"/>
                </a:moveTo>
                <a:lnTo>
                  <a:pt x="231500" y="172120"/>
                </a:lnTo>
                <a:lnTo>
                  <a:pt x="221908" y="176275"/>
                </a:lnTo>
                <a:lnTo>
                  <a:pt x="216091" y="188432"/>
                </a:lnTo>
                <a:lnTo>
                  <a:pt x="208938" y="200476"/>
                </a:lnTo>
                <a:lnTo>
                  <a:pt x="200801" y="211455"/>
                </a:lnTo>
                <a:lnTo>
                  <a:pt x="191690" y="221200"/>
                </a:lnTo>
                <a:lnTo>
                  <a:pt x="181619" y="229547"/>
                </a:lnTo>
                <a:lnTo>
                  <a:pt x="170601" y="236328"/>
                </a:lnTo>
                <a:lnTo>
                  <a:pt x="158649" y="241378"/>
                </a:lnTo>
                <a:lnTo>
                  <a:pt x="145775" y="244530"/>
                </a:lnTo>
                <a:lnTo>
                  <a:pt x="131992" y="245617"/>
                </a:lnTo>
                <a:lnTo>
                  <a:pt x="131230" y="245617"/>
                </a:lnTo>
                <a:lnTo>
                  <a:pt x="117745" y="244581"/>
                </a:lnTo>
                <a:lnTo>
                  <a:pt x="104846" y="241494"/>
                </a:lnTo>
                <a:lnTo>
                  <a:pt x="92834" y="236522"/>
                </a:lnTo>
                <a:lnTo>
                  <a:pt x="81732" y="229828"/>
                </a:lnTo>
                <a:lnTo>
                  <a:pt x="71563" y="221576"/>
                </a:lnTo>
                <a:lnTo>
                  <a:pt x="62350" y="211931"/>
                </a:lnTo>
                <a:lnTo>
                  <a:pt x="54116" y="201056"/>
                </a:lnTo>
                <a:lnTo>
                  <a:pt x="46885" y="189116"/>
                </a:lnTo>
                <a:lnTo>
                  <a:pt x="40679" y="176275"/>
                </a:lnTo>
                <a:lnTo>
                  <a:pt x="39624" y="176064"/>
                </a:lnTo>
                <a:lnTo>
                  <a:pt x="30252" y="171485"/>
                </a:lnTo>
                <a:lnTo>
                  <a:pt x="22777" y="163070"/>
                </a:lnTo>
                <a:lnTo>
                  <a:pt x="17316" y="151837"/>
                </a:lnTo>
                <a:lnTo>
                  <a:pt x="13985" y="138802"/>
                </a:lnTo>
                <a:lnTo>
                  <a:pt x="12902" y="124983"/>
                </a:lnTo>
                <a:lnTo>
                  <a:pt x="14183" y="111397"/>
                </a:lnTo>
                <a:lnTo>
                  <a:pt x="17946" y="99059"/>
                </a:lnTo>
                <a:lnTo>
                  <a:pt x="21073" y="38765"/>
                </a:lnTo>
                <a:lnTo>
                  <a:pt x="16362" y="50985"/>
                </a:lnTo>
                <a:lnTo>
                  <a:pt x="12482" y="63774"/>
                </a:lnTo>
                <a:lnTo>
                  <a:pt x="9481" y="77036"/>
                </a:lnTo>
                <a:lnTo>
                  <a:pt x="7405" y="90677"/>
                </a:lnTo>
                <a:lnTo>
                  <a:pt x="3849" y="97027"/>
                </a:lnTo>
                <a:lnTo>
                  <a:pt x="1690" y="104012"/>
                </a:lnTo>
                <a:lnTo>
                  <a:pt x="1055" y="111887"/>
                </a:lnTo>
                <a:lnTo>
                  <a:pt x="15" y="119203"/>
                </a:lnTo>
                <a:lnTo>
                  <a:pt x="0" y="131891"/>
                </a:lnTo>
                <a:lnTo>
                  <a:pt x="1690" y="144398"/>
                </a:lnTo>
                <a:lnTo>
                  <a:pt x="3166" y="150792"/>
                </a:lnTo>
                <a:lnTo>
                  <a:pt x="7617" y="163003"/>
                </a:lnTo>
                <a:lnTo>
                  <a:pt x="13755" y="173481"/>
                </a:lnTo>
                <a:lnTo>
                  <a:pt x="18708" y="179831"/>
                </a:lnTo>
                <a:lnTo>
                  <a:pt x="24423" y="184022"/>
                </a:lnTo>
                <a:lnTo>
                  <a:pt x="31408" y="186816"/>
                </a:lnTo>
                <a:lnTo>
                  <a:pt x="37090" y="197922"/>
                </a:lnTo>
                <a:lnTo>
                  <a:pt x="43904" y="209059"/>
                </a:lnTo>
                <a:lnTo>
                  <a:pt x="51510" y="219404"/>
                </a:lnTo>
                <a:lnTo>
                  <a:pt x="59884" y="228804"/>
                </a:lnTo>
                <a:lnTo>
                  <a:pt x="69000" y="237108"/>
                </a:lnTo>
                <a:lnTo>
                  <a:pt x="68112" y="243149"/>
                </a:lnTo>
                <a:lnTo>
                  <a:pt x="64527" y="255195"/>
                </a:lnTo>
                <a:lnTo>
                  <a:pt x="62650" y="281050"/>
                </a:lnTo>
                <a:lnTo>
                  <a:pt x="63654" y="279942"/>
                </a:lnTo>
                <a:lnTo>
                  <a:pt x="71583" y="269465"/>
                </a:lnTo>
                <a:lnTo>
                  <a:pt x="77750" y="258026"/>
                </a:lnTo>
                <a:lnTo>
                  <a:pt x="81700" y="246379"/>
                </a:lnTo>
                <a:lnTo>
                  <a:pt x="82304" y="246749"/>
                </a:lnTo>
                <a:lnTo>
                  <a:pt x="93594" y="252652"/>
                </a:lnTo>
                <a:lnTo>
                  <a:pt x="105466" y="256953"/>
                </a:lnTo>
                <a:lnTo>
                  <a:pt x="117989" y="259584"/>
                </a:lnTo>
                <a:lnTo>
                  <a:pt x="131230" y="260476"/>
                </a:lnTo>
                <a:lnTo>
                  <a:pt x="131992" y="260476"/>
                </a:lnTo>
                <a:lnTo>
                  <a:pt x="143748" y="259422"/>
                </a:lnTo>
                <a:lnTo>
                  <a:pt x="156495" y="256857"/>
                </a:lnTo>
                <a:lnTo>
                  <a:pt x="168415" y="252751"/>
                </a:lnTo>
                <a:lnTo>
                  <a:pt x="179363" y="247014"/>
                </a:lnTo>
                <a:lnTo>
                  <a:pt x="182606" y="254688"/>
                </a:lnTo>
                <a:lnTo>
                  <a:pt x="189043" y="265839"/>
                </a:lnTo>
                <a:lnTo>
                  <a:pt x="197143" y="276097"/>
                </a:lnTo>
                <a:lnTo>
                  <a:pt x="189956" y="286133"/>
                </a:lnTo>
                <a:lnTo>
                  <a:pt x="180142" y="299243"/>
                </a:lnTo>
                <a:lnTo>
                  <a:pt x="170873" y="310908"/>
                </a:lnTo>
                <a:lnTo>
                  <a:pt x="171765" y="325538"/>
                </a:lnTo>
                <a:lnTo>
                  <a:pt x="180724" y="315078"/>
                </a:lnTo>
                <a:lnTo>
                  <a:pt x="189254" y="304685"/>
                </a:lnTo>
                <a:lnTo>
                  <a:pt x="197130" y="294644"/>
                </a:lnTo>
                <a:lnTo>
                  <a:pt x="204128" y="285241"/>
                </a:lnTo>
                <a:lnTo>
                  <a:pt x="204890" y="283082"/>
                </a:lnTo>
                <a:lnTo>
                  <a:pt x="210689" y="287541"/>
                </a:lnTo>
                <a:lnTo>
                  <a:pt x="221842" y="294016"/>
                </a:lnTo>
                <a:lnTo>
                  <a:pt x="233846" y="297941"/>
                </a:lnTo>
                <a:lnTo>
                  <a:pt x="233117" y="300825"/>
                </a:lnTo>
                <a:lnTo>
                  <a:pt x="228549" y="314554"/>
                </a:lnTo>
                <a:lnTo>
                  <a:pt x="222541" y="328148"/>
                </a:lnTo>
                <a:lnTo>
                  <a:pt x="215657" y="341166"/>
                </a:lnTo>
                <a:lnTo>
                  <a:pt x="208463" y="353171"/>
                </a:lnTo>
                <a:lnTo>
                  <a:pt x="201524" y="363723"/>
                </a:lnTo>
                <a:lnTo>
                  <a:pt x="195403" y="372383"/>
                </a:lnTo>
                <a:lnTo>
                  <a:pt x="190666" y="378713"/>
                </a:lnTo>
                <a:lnTo>
                  <a:pt x="188419" y="375611"/>
                </a:lnTo>
                <a:lnTo>
                  <a:pt x="181297" y="364704"/>
                </a:lnTo>
                <a:lnTo>
                  <a:pt x="173687" y="354936"/>
                </a:lnTo>
                <a:lnTo>
                  <a:pt x="163107" y="347471"/>
                </a:lnTo>
                <a:lnTo>
                  <a:pt x="157914" y="352198"/>
                </a:lnTo>
                <a:lnTo>
                  <a:pt x="148477" y="360675"/>
                </a:lnTo>
                <a:lnTo>
                  <a:pt x="138841" y="371308"/>
                </a:lnTo>
                <a:lnTo>
                  <a:pt x="131992" y="383666"/>
                </a:lnTo>
                <a:lnTo>
                  <a:pt x="131230" y="385698"/>
                </a:lnTo>
                <a:lnTo>
                  <a:pt x="130595" y="388619"/>
                </a:lnTo>
                <a:lnTo>
                  <a:pt x="130595" y="390651"/>
                </a:lnTo>
                <a:lnTo>
                  <a:pt x="129322" y="385768"/>
                </a:lnTo>
                <a:lnTo>
                  <a:pt x="124308" y="374268"/>
                </a:lnTo>
                <a:lnTo>
                  <a:pt x="116882" y="361811"/>
                </a:lnTo>
                <a:lnTo>
                  <a:pt x="108184" y="350520"/>
                </a:lnTo>
                <a:lnTo>
                  <a:pt x="99353" y="342518"/>
                </a:lnTo>
                <a:lnTo>
                  <a:pt x="92614" y="347433"/>
                </a:lnTo>
                <a:lnTo>
                  <a:pt x="83952" y="357554"/>
                </a:lnTo>
                <a:lnTo>
                  <a:pt x="77068" y="368394"/>
                </a:lnTo>
                <a:lnTo>
                  <a:pt x="70397" y="377951"/>
                </a:lnTo>
                <a:lnTo>
                  <a:pt x="64202" y="370784"/>
                </a:lnTo>
                <a:lnTo>
                  <a:pt x="57663" y="360703"/>
                </a:lnTo>
                <a:lnTo>
                  <a:pt x="51392" y="348926"/>
                </a:lnTo>
                <a:lnTo>
                  <a:pt x="45477" y="336184"/>
                </a:lnTo>
                <a:lnTo>
                  <a:pt x="40010" y="323206"/>
                </a:lnTo>
                <a:lnTo>
                  <a:pt x="37337" y="421132"/>
                </a:lnTo>
                <a:lnTo>
                  <a:pt x="338621" y="421131"/>
                </a:lnTo>
                <a:lnTo>
                  <a:pt x="348767" y="401023"/>
                </a:lnTo>
                <a:lnTo>
                  <a:pt x="352263" y="389002"/>
                </a:lnTo>
                <a:lnTo>
                  <a:pt x="353480" y="377189"/>
                </a:lnTo>
                <a:lnTo>
                  <a:pt x="353170" y="366937"/>
                </a:lnTo>
                <a:lnTo>
                  <a:pt x="350484" y="353719"/>
                </a:lnTo>
                <a:lnTo>
                  <a:pt x="345411" y="342365"/>
                </a:lnTo>
                <a:lnTo>
                  <a:pt x="338242" y="332654"/>
                </a:lnTo>
                <a:lnTo>
                  <a:pt x="329269" y="324362"/>
                </a:lnTo>
                <a:lnTo>
                  <a:pt x="318782" y="317268"/>
                </a:lnTo>
                <a:lnTo>
                  <a:pt x="307073" y="311149"/>
                </a:lnTo>
                <a:lnTo>
                  <a:pt x="294435" y="305782"/>
                </a:lnTo>
                <a:lnTo>
                  <a:pt x="281158" y="300945"/>
                </a:lnTo>
                <a:lnTo>
                  <a:pt x="267534" y="296416"/>
                </a:lnTo>
                <a:lnTo>
                  <a:pt x="253855" y="291971"/>
                </a:lnTo>
                <a:lnTo>
                  <a:pt x="240412" y="287389"/>
                </a:lnTo>
                <a:lnTo>
                  <a:pt x="227496" y="282447"/>
                </a:lnTo>
                <a:lnTo>
                  <a:pt x="221146" y="279415"/>
                </a:lnTo>
                <a:lnTo>
                  <a:pt x="209424" y="271130"/>
                </a:lnTo>
                <a:lnTo>
                  <a:pt x="201492" y="261247"/>
                </a:lnTo>
                <a:lnTo>
                  <a:pt x="196655" y="249872"/>
                </a:lnTo>
                <a:lnTo>
                  <a:pt x="194222" y="237108"/>
                </a:lnTo>
                <a:lnTo>
                  <a:pt x="202847" y="229299"/>
                </a:lnTo>
                <a:lnTo>
                  <a:pt x="211263" y="219956"/>
                </a:lnTo>
                <a:lnTo>
                  <a:pt x="218913" y="209661"/>
                </a:lnTo>
                <a:lnTo>
                  <a:pt x="225772" y="198564"/>
                </a:lnTo>
                <a:lnTo>
                  <a:pt x="231814" y="186816"/>
                </a:lnTo>
                <a:lnTo>
                  <a:pt x="238164" y="184022"/>
                </a:lnTo>
                <a:lnTo>
                  <a:pt x="244514" y="179831"/>
                </a:lnTo>
                <a:lnTo>
                  <a:pt x="248705" y="173481"/>
                </a:lnTo>
                <a:lnTo>
                  <a:pt x="252334" y="168495"/>
                </a:lnTo>
                <a:lnTo>
                  <a:pt x="257955" y="157237"/>
                </a:lnTo>
                <a:lnTo>
                  <a:pt x="261532" y="144398"/>
                </a:lnTo>
                <a:lnTo>
                  <a:pt x="262596" y="137232"/>
                </a:lnTo>
                <a:lnTo>
                  <a:pt x="263126" y="124469"/>
                </a:lnTo>
                <a:lnTo>
                  <a:pt x="262167" y="111887"/>
                </a:lnTo>
                <a:lnTo>
                  <a:pt x="260770" y="104775"/>
                </a:lnTo>
                <a:lnTo>
                  <a:pt x="258611" y="97662"/>
                </a:lnTo>
                <a:lnTo>
                  <a:pt x="255817" y="91312"/>
                </a:lnTo>
                <a:lnTo>
                  <a:pt x="255817" y="84200"/>
                </a:lnTo>
                <a:lnTo>
                  <a:pt x="253746" y="68604"/>
                </a:lnTo>
                <a:lnTo>
                  <a:pt x="250640" y="55978"/>
                </a:lnTo>
                <a:lnTo>
                  <a:pt x="246377" y="43682"/>
                </a:lnTo>
                <a:lnTo>
                  <a:pt x="241057" y="31827"/>
                </a:lnTo>
                <a:lnTo>
                  <a:pt x="234779" y="20522"/>
                </a:lnTo>
                <a:lnTo>
                  <a:pt x="227644" y="9876"/>
                </a:lnTo>
                <a:lnTo>
                  <a:pt x="219749" y="0"/>
                </a:lnTo>
                <a:lnTo>
                  <a:pt x="221908" y="141604"/>
                </a:lnTo>
                <a:lnTo>
                  <a:pt x="221979" y="140138"/>
                </a:lnTo>
                <a:lnTo>
                  <a:pt x="222983" y="131279"/>
                </a:lnTo>
                <a:lnTo>
                  <a:pt x="225391" y="118579"/>
                </a:lnTo>
                <a:lnTo>
                  <a:pt x="229474" y="106137"/>
                </a:lnTo>
                <a:lnTo>
                  <a:pt x="235504" y="98052"/>
                </a:lnTo>
                <a:lnTo>
                  <a:pt x="243752" y="98425"/>
                </a:lnTo>
                <a:lnTo>
                  <a:pt x="245634" y="99934"/>
                </a:lnTo>
                <a:lnTo>
                  <a:pt x="248984" y="112451"/>
                </a:lnTo>
                <a:lnTo>
                  <a:pt x="249908" y="126144"/>
                </a:lnTo>
                <a:lnTo>
                  <a:pt x="248515" y="139985"/>
                </a:lnTo>
                <a:lnTo>
                  <a:pt x="244910" y="152947"/>
                </a:lnTo>
                <a:lnTo>
                  <a:pt x="239203" y="16400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185404" y="4814316"/>
            <a:ext cx="701040" cy="701039"/>
          </a:xfrm>
          <a:custGeom>
            <a:avLst/>
            <a:gdLst/>
            <a:ahLst/>
            <a:cxnLst/>
            <a:rect l="l" t="t" r="r" b="b"/>
            <a:pathLst>
              <a:path w="701040" h="701039">
                <a:moveTo>
                  <a:pt x="0" y="350519"/>
                </a:moveTo>
                <a:lnTo>
                  <a:pt x="1162" y="379262"/>
                </a:lnTo>
                <a:lnTo>
                  <a:pt x="4588" y="407366"/>
                </a:lnTo>
                <a:lnTo>
                  <a:pt x="10189" y="434741"/>
                </a:lnTo>
                <a:lnTo>
                  <a:pt x="17873" y="461296"/>
                </a:lnTo>
                <a:lnTo>
                  <a:pt x="27551" y="486941"/>
                </a:lnTo>
                <a:lnTo>
                  <a:pt x="39131" y="511586"/>
                </a:lnTo>
                <a:lnTo>
                  <a:pt x="52525" y="535141"/>
                </a:lnTo>
                <a:lnTo>
                  <a:pt x="67641" y="557515"/>
                </a:lnTo>
                <a:lnTo>
                  <a:pt x="84389" y="578618"/>
                </a:lnTo>
                <a:lnTo>
                  <a:pt x="102679" y="598360"/>
                </a:lnTo>
                <a:lnTo>
                  <a:pt x="122421" y="616650"/>
                </a:lnTo>
                <a:lnTo>
                  <a:pt x="143524" y="633398"/>
                </a:lnTo>
                <a:lnTo>
                  <a:pt x="165898" y="648514"/>
                </a:lnTo>
                <a:lnTo>
                  <a:pt x="189453" y="661908"/>
                </a:lnTo>
                <a:lnTo>
                  <a:pt x="214098" y="673488"/>
                </a:lnTo>
                <a:lnTo>
                  <a:pt x="239743" y="683166"/>
                </a:lnTo>
                <a:lnTo>
                  <a:pt x="266298" y="690850"/>
                </a:lnTo>
                <a:lnTo>
                  <a:pt x="293673" y="696451"/>
                </a:lnTo>
                <a:lnTo>
                  <a:pt x="321777" y="699877"/>
                </a:lnTo>
                <a:lnTo>
                  <a:pt x="350520" y="701039"/>
                </a:lnTo>
                <a:lnTo>
                  <a:pt x="379262" y="699877"/>
                </a:lnTo>
                <a:lnTo>
                  <a:pt x="407366" y="696451"/>
                </a:lnTo>
                <a:lnTo>
                  <a:pt x="434741" y="690850"/>
                </a:lnTo>
                <a:lnTo>
                  <a:pt x="461296" y="683166"/>
                </a:lnTo>
                <a:lnTo>
                  <a:pt x="486941" y="673488"/>
                </a:lnTo>
                <a:lnTo>
                  <a:pt x="511586" y="661908"/>
                </a:lnTo>
                <a:lnTo>
                  <a:pt x="535141" y="648514"/>
                </a:lnTo>
                <a:lnTo>
                  <a:pt x="557515" y="633398"/>
                </a:lnTo>
                <a:lnTo>
                  <a:pt x="578618" y="616650"/>
                </a:lnTo>
                <a:lnTo>
                  <a:pt x="598360" y="598360"/>
                </a:lnTo>
                <a:lnTo>
                  <a:pt x="616650" y="578618"/>
                </a:lnTo>
                <a:lnTo>
                  <a:pt x="633398" y="557515"/>
                </a:lnTo>
                <a:lnTo>
                  <a:pt x="648514" y="535141"/>
                </a:lnTo>
                <a:lnTo>
                  <a:pt x="661908" y="511586"/>
                </a:lnTo>
                <a:lnTo>
                  <a:pt x="673488" y="486941"/>
                </a:lnTo>
                <a:lnTo>
                  <a:pt x="683166" y="461296"/>
                </a:lnTo>
                <a:lnTo>
                  <a:pt x="690850" y="434741"/>
                </a:lnTo>
                <a:lnTo>
                  <a:pt x="696451" y="407366"/>
                </a:lnTo>
                <a:lnTo>
                  <a:pt x="699877" y="379262"/>
                </a:lnTo>
                <a:lnTo>
                  <a:pt x="701040" y="350519"/>
                </a:lnTo>
                <a:lnTo>
                  <a:pt x="699877" y="321777"/>
                </a:lnTo>
                <a:lnTo>
                  <a:pt x="696451" y="293673"/>
                </a:lnTo>
                <a:lnTo>
                  <a:pt x="690850" y="266298"/>
                </a:lnTo>
                <a:lnTo>
                  <a:pt x="683166" y="239743"/>
                </a:lnTo>
                <a:lnTo>
                  <a:pt x="673488" y="214098"/>
                </a:lnTo>
                <a:lnTo>
                  <a:pt x="661908" y="189453"/>
                </a:lnTo>
                <a:lnTo>
                  <a:pt x="648514" y="165898"/>
                </a:lnTo>
                <a:lnTo>
                  <a:pt x="633398" y="143524"/>
                </a:lnTo>
                <a:lnTo>
                  <a:pt x="616650" y="122421"/>
                </a:lnTo>
                <a:lnTo>
                  <a:pt x="598360" y="102679"/>
                </a:lnTo>
                <a:lnTo>
                  <a:pt x="578618" y="84389"/>
                </a:lnTo>
                <a:lnTo>
                  <a:pt x="557515" y="67641"/>
                </a:lnTo>
                <a:lnTo>
                  <a:pt x="535141" y="52525"/>
                </a:lnTo>
                <a:lnTo>
                  <a:pt x="511586" y="39131"/>
                </a:lnTo>
                <a:lnTo>
                  <a:pt x="486941" y="27551"/>
                </a:lnTo>
                <a:lnTo>
                  <a:pt x="461296" y="17873"/>
                </a:lnTo>
                <a:lnTo>
                  <a:pt x="434741" y="10189"/>
                </a:lnTo>
                <a:lnTo>
                  <a:pt x="407366" y="4588"/>
                </a:lnTo>
                <a:lnTo>
                  <a:pt x="379262" y="1162"/>
                </a:lnTo>
                <a:lnTo>
                  <a:pt x="350520" y="0"/>
                </a:lnTo>
                <a:lnTo>
                  <a:pt x="321777" y="1162"/>
                </a:lnTo>
                <a:lnTo>
                  <a:pt x="293673" y="4588"/>
                </a:lnTo>
                <a:lnTo>
                  <a:pt x="266298" y="10189"/>
                </a:lnTo>
                <a:lnTo>
                  <a:pt x="239743" y="17873"/>
                </a:lnTo>
                <a:lnTo>
                  <a:pt x="214098" y="27551"/>
                </a:lnTo>
                <a:lnTo>
                  <a:pt x="189453" y="39131"/>
                </a:lnTo>
                <a:lnTo>
                  <a:pt x="165898" y="52525"/>
                </a:lnTo>
                <a:lnTo>
                  <a:pt x="143524" y="67641"/>
                </a:lnTo>
                <a:lnTo>
                  <a:pt x="122421" y="84389"/>
                </a:lnTo>
                <a:lnTo>
                  <a:pt x="102679" y="102679"/>
                </a:lnTo>
                <a:lnTo>
                  <a:pt x="84389" y="122421"/>
                </a:lnTo>
                <a:lnTo>
                  <a:pt x="67641" y="143524"/>
                </a:lnTo>
                <a:lnTo>
                  <a:pt x="52525" y="165898"/>
                </a:lnTo>
                <a:lnTo>
                  <a:pt x="39131" y="189453"/>
                </a:lnTo>
                <a:lnTo>
                  <a:pt x="27551" y="214098"/>
                </a:lnTo>
                <a:lnTo>
                  <a:pt x="17873" y="239743"/>
                </a:lnTo>
                <a:lnTo>
                  <a:pt x="10189" y="266298"/>
                </a:lnTo>
                <a:lnTo>
                  <a:pt x="4588" y="293673"/>
                </a:lnTo>
                <a:lnTo>
                  <a:pt x="1162" y="321777"/>
                </a:lnTo>
                <a:lnTo>
                  <a:pt x="0" y="350519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666734" y="5124831"/>
            <a:ext cx="67183" cy="155447"/>
          </a:xfrm>
          <a:custGeom>
            <a:avLst/>
            <a:gdLst/>
            <a:ahLst/>
            <a:cxnLst/>
            <a:rect l="l" t="t" r="r" b="b"/>
            <a:pathLst>
              <a:path w="67183" h="155448">
                <a:moveTo>
                  <a:pt x="14986" y="29972"/>
                </a:moveTo>
                <a:lnTo>
                  <a:pt x="42164" y="29972"/>
                </a:lnTo>
                <a:lnTo>
                  <a:pt x="57376" y="35991"/>
                </a:lnTo>
                <a:lnTo>
                  <a:pt x="61796" y="47787"/>
                </a:lnTo>
                <a:lnTo>
                  <a:pt x="61595" y="52705"/>
                </a:lnTo>
                <a:lnTo>
                  <a:pt x="58599" y="63907"/>
                </a:lnTo>
                <a:lnTo>
                  <a:pt x="50406" y="74671"/>
                </a:lnTo>
                <a:lnTo>
                  <a:pt x="35179" y="79121"/>
                </a:lnTo>
                <a:lnTo>
                  <a:pt x="2540" y="79121"/>
                </a:lnTo>
                <a:lnTo>
                  <a:pt x="0" y="81661"/>
                </a:lnTo>
                <a:lnTo>
                  <a:pt x="0" y="88646"/>
                </a:lnTo>
                <a:lnTo>
                  <a:pt x="2540" y="91313"/>
                </a:lnTo>
                <a:lnTo>
                  <a:pt x="30099" y="91313"/>
                </a:lnTo>
                <a:lnTo>
                  <a:pt x="44661" y="96247"/>
                </a:lnTo>
                <a:lnTo>
                  <a:pt x="47961" y="107166"/>
                </a:lnTo>
                <a:lnTo>
                  <a:pt x="49149" y="155448"/>
                </a:lnTo>
                <a:lnTo>
                  <a:pt x="59838" y="144962"/>
                </a:lnTo>
                <a:lnTo>
                  <a:pt x="66078" y="133579"/>
                </a:lnTo>
                <a:lnTo>
                  <a:pt x="67183" y="0"/>
                </a:lnTo>
                <a:lnTo>
                  <a:pt x="64269" y="9489"/>
                </a:lnTo>
                <a:lnTo>
                  <a:pt x="51633" y="17103"/>
                </a:lnTo>
                <a:lnTo>
                  <a:pt x="42925" y="17907"/>
                </a:lnTo>
                <a:lnTo>
                  <a:pt x="14986" y="17907"/>
                </a:lnTo>
                <a:lnTo>
                  <a:pt x="12065" y="20447"/>
                </a:lnTo>
                <a:lnTo>
                  <a:pt x="12065" y="27432"/>
                </a:lnTo>
                <a:lnTo>
                  <a:pt x="14986" y="2997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8396859" y="5069332"/>
            <a:ext cx="43561" cy="24637"/>
          </a:xfrm>
          <a:custGeom>
            <a:avLst/>
            <a:gdLst/>
            <a:ahLst/>
            <a:cxnLst/>
            <a:rect l="l" t="t" r="r" b="b"/>
            <a:pathLst>
              <a:path w="43561" h="24637">
                <a:moveTo>
                  <a:pt x="43561" y="0"/>
                </a:moveTo>
                <a:lnTo>
                  <a:pt x="6604" y="0"/>
                </a:lnTo>
                <a:lnTo>
                  <a:pt x="0" y="24638"/>
                </a:lnTo>
                <a:lnTo>
                  <a:pt x="43561" y="24638"/>
                </a:lnTo>
                <a:lnTo>
                  <a:pt x="4356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8366759" y="4946904"/>
            <a:ext cx="391668" cy="391667"/>
          </a:xfrm>
          <a:custGeom>
            <a:avLst/>
            <a:gdLst/>
            <a:ahLst/>
            <a:cxnLst/>
            <a:rect l="l" t="t" r="r" b="b"/>
            <a:pathLst>
              <a:path w="391668" h="391667">
                <a:moveTo>
                  <a:pt x="369316" y="268478"/>
                </a:moveTo>
                <a:lnTo>
                  <a:pt x="376391" y="260071"/>
                </a:lnTo>
                <a:lnTo>
                  <a:pt x="382182" y="248732"/>
                </a:lnTo>
                <a:lnTo>
                  <a:pt x="385825" y="234696"/>
                </a:lnTo>
                <a:lnTo>
                  <a:pt x="386063" y="221877"/>
                </a:lnTo>
                <a:lnTo>
                  <a:pt x="383078" y="209731"/>
                </a:lnTo>
                <a:lnTo>
                  <a:pt x="381000" y="205359"/>
                </a:lnTo>
                <a:lnTo>
                  <a:pt x="388077" y="194070"/>
                </a:lnTo>
                <a:lnTo>
                  <a:pt x="391083" y="181805"/>
                </a:lnTo>
                <a:lnTo>
                  <a:pt x="391287" y="178943"/>
                </a:lnTo>
                <a:lnTo>
                  <a:pt x="391668" y="176403"/>
                </a:lnTo>
                <a:lnTo>
                  <a:pt x="391668" y="170180"/>
                </a:lnTo>
                <a:lnTo>
                  <a:pt x="389894" y="158916"/>
                </a:lnTo>
                <a:lnTo>
                  <a:pt x="384452" y="147516"/>
                </a:lnTo>
                <a:lnTo>
                  <a:pt x="375157" y="137298"/>
                </a:lnTo>
                <a:lnTo>
                  <a:pt x="361825" y="129578"/>
                </a:lnTo>
                <a:lnTo>
                  <a:pt x="357250" y="128016"/>
                </a:lnTo>
                <a:lnTo>
                  <a:pt x="350695" y="126826"/>
                </a:lnTo>
                <a:lnTo>
                  <a:pt x="342361" y="125906"/>
                </a:lnTo>
                <a:lnTo>
                  <a:pt x="332290" y="125202"/>
                </a:lnTo>
                <a:lnTo>
                  <a:pt x="320517" y="124655"/>
                </a:lnTo>
                <a:lnTo>
                  <a:pt x="307083" y="124211"/>
                </a:lnTo>
                <a:lnTo>
                  <a:pt x="292026" y="123812"/>
                </a:lnTo>
                <a:lnTo>
                  <a:pt x="275383" y="123403"/>
                </a:lnTo>
                <a:lnTo>
                  <a:pt x="257193" y="122928"/>
                </a:lnTo>
                <a:lnTo>
                  <a:pt x="252984" y="122809"/>
                </a:lnTo>
                <a:lnTo>
                  <a:pt x="254940" y="112079"/>
                </a:lnTo>
                <a:lnTo>
                  <a:pt x="255952" y="100187"/>
                </a:lnTo>
                <a:lnTo>
                  <a:pt x="256279" y="85593"/>
                </a:lnTo>
                <a:lnTo>
                  <a:pt x="256286" y="82550"/>
                </a:lnTo>
                <a:lnTo>
                  <a:pt x="254864" y="66461"/>
                </a:lnTo>
                <a:lnTo>
                  <a:pt x="250877" y="51266"/>
                </a:lnTo>
                <a:lnTo>
                  <a:pt x="244742" y="37343"/>
                </a:lnTo>
                <a:lnTo>
                  <a:pt x="236876" y="25068"/>
                </a:lnTo>
                <a:lnTo>
                  <a:pt x="227694" y="14819"/>
                </a:lnTo>
                <a:lnTo>
                  <a:pt x="217614" y="6975"/>
                </a:lnTo>
                <a:lnTo>
                  <a:pt x="207053" y="1911"/>
                </a:lnTo>
                <a:lnTo>
                  <a:pt x="196428" y="5"/>
                </a:lnTo>
                <a:lnTo>
                  <a:pt x="195834" y="0"/>
                </a:lnTo>
                <a:lnTo>
                  <a:pt x="182005" y="2799"/>
                </a:lnTo>
                <a:lnTo>
                  <a:pt x="170521" y="10412"/>
                </a:lnTo>
                <a:lnTo>
                  <a:pt x="162525" y="21659"/>
                </a:lnTo>
                <a:lnTo>
                  <a:pt x="159162" y="35361"/>
                </a:lnTo>
                <a:lnTo>
                  <a:pt x="159131" y="36322"/>
                </a:lnTo>
                <a:lnTo>
                  <a:pt x="158614" y="46406"/>
                </a:lnTo>
                <a:lnTo>
                  <a:pt x="157137" y="57694"/>
                </a:lnTo>
                <a:lnTo>
                  <a:pt x="154384" y="69736"/>
                </a:lnTo>
                <a:lnTo>
                  <a:pt x="150038" y="82079"/>
                </a:lnTo>
                <a:lnTo>
                  <a:pt x="143783" y="94274"/>
                </a:lnTo>
                <a:lnTo>
                  <a:pt x="135300" y="105870"/>
                </a:lnTo>
                <a:lnTo>
                  <a:pt x="124274" y="116416"/>
                </a:lnTo>
                <a:lnTo>
                  <a:pt x="110363" y="125476"/>
                </a:lnTo>
                <a:lnTo>
                  <a:pt x="107061" y="126873"/>
                </a:lnTo>
                <a:lnTo>
                  <a:pt x="98679" y="130937"/>
                </a:lnTo>
                <a:lnTo>
                  <a:pt x="97917" y="132080"/>
                </a:lnTo>
                <a:lnTo>
                  <a:pt x="87126" y="125299"/>
                </a:lnTo>
                <a:lnTo>
                  <a:pt x="74382" y="122436"/>
                </a:lnTo>
                <a:lnTo>
                  <a:pt x="73660" y="122428"/>
                </a:lnTo>
                <a:lnTo>
                  <a:pt x="73660" y="147066"/>
                </a:lnTo>
                <a:lnTo>
                  <a:pt x="80264" y="147066"/>
                </a:lnTo>
                <a:lnTo>
                  <a:pt x="85851" y="152146"/>
                </a:lnTo>
                <a:lnTo>
                  <a:pt x="85851" y="361569"/>
                </a:lnTo>
                <a:lnTo>
                  <a:pt x="80264" y="367157"/>
                </a:lnTo>
                <a:lnTo>
                  <a:pt x="30099" y="367157"/>
                </a:lnTo>
                <a:lnTo>
                  <a:pt x="24511" y="361569"/>
                </a:lnTo>
                <a:lnTo>
                  <a:pt x="24511" y="152146"/>
                </a:lnTo>
                <a:lnTo>
                  <a:pt x="30099" y="147066"/>
                </a:lnTo>
                <a:lnTo>
                  <a:pt x="36703" y="122428"/>
                </a:lnTo>
                <a:lnTo>
                  <a:pt x="22730" y="125205"/>
                </a:lnTo>
                <a:lnTo>
                  <a:pt x="11207" y="132785"/>
                </a:lnTo>
                <a:lnTo>
                  <a:pt x="3262" y="144041"/>
                </a:lnTo>
                <a:lnTo>
                  <a:pt x="22" y="157845"/>
                </a:lnTo>
                <a:lnTo>
                  <a:pt x="0" y="354965"/>
                </a:lnTo>
                <a:lnTo>
                  <a:pt x="2777" y="368937"/>
                </a:lnTo>
                <a:lnTo>
                  <a:pt x="10357" y="380460"/>
                </a:lnTo>
                <a:lnTo>
                  <a:pt x="21613" y="388405"/>
                </a:lnTo>
                <a:lnTo>
                  <a:pt x="35417" y="391645"/>
                </a:lnTo>
                <a:lnTo>
                  <a:pt x="73660" y="391668"/>
                </a:lnTo>
                <a:lnTo>
                  <a:pt x="86853" y="389045"/>
                </a:lnTo>
                <a:lnTo>
                  <a:pt x="97845" y="381885"/>
                </a:lnTo>
                <a:lnTo>
                  <a:pt x="105895" y="371244"/>
                </a:lnTo>
                <a:lnTo>
                  <a:pt x="108585" y="371094"/>
                </a:lnTo>
                <a:lnTo>
                  <a:pt x="110363" y="371475"/>
                </a:lnTo>
                <a:lnTo>
                  <a:pt x="116957" y="373190"/>
                </a:lnTo>
                <a:lnTo>
                  <a:pt x="126833" y="375605"/>
                </a:lnTo>
                <a:lnTo>
                  <a:pt x="140805" y="378895"/>
                </a:lnTo>
                <a:lnTo>
                  <a:pt x="159690" y="383239"/>
                </a:lnTo>
                <a:lnTo>
                  <a:pt x="174780" y="386217"/>
                </a:lnTo>
                <a:lnTo>
                  <a:pt x="187395" y="388211"/>
                </a:lnTo>
                <a:lnTo>
                  <a:pt x="202430" y="390039"/>
                </a:lnTo>
                <a:lnTo>
                  <a:pt x="219115" y="391311"/>
                </a:lnTo>
                <a:lnTo>
                  <a:pt x="232918" y="391668"/>
                </a:lnTo>
                <a:lnTo>
                  <a:pt x="299974" y="391668"/>
                </a:lnTo>
                <a:lnTo>
                  <a:pt x="314382" y="390140"/>
                </a:lnTo>
                <a:lnTo>
                  <a:pt x="326580" y="385540"/>
                </a:lnTo>
                <a:lnTo>
                  <a:pt x="336555" y="377842"/>
                </a:lnTo>
                <a:lnTo>
                  <a:pt x="343662" y="368173"/>
                </a:lnTo>
                <a:lnTo>
                  <a:pt x="344043" y="367792"/>
                </a:lnTo>
                <a:lnTo>
                  <a:pt x="346583" y="362331"/>
                </a:lnTo>
                <a:lnTo>
                  <a:pt x="349123" y="354965"/>
                </a:lnTo>
                <a:lnTo>
                  <a:pt x="350647" y="349123"/>
                </a:lnTo>
                <a:lnTo>
                  <a:pt x="351282" y="341376"/>
                </a:lnTo>
                <a:lnTo>
                  <a:pt x="349123" y="333375"/>
                </a:lnTo>
                <a:lnTo>
                  <a:pt x="347935" y="285093"/>
                </a:lnTo>
                <a:lnTo>
                  <a:pt x="346201" y="294513"/>
                </a:lnTo>
                <a:lnTo>
                  <a:pt x="342010" y="305682"/>
                </a:lnTo>
                <a:lnTo>
                  <a:pt x="334027" y="314219"/>
                </a:lnTo>
                <a:lnTo>
                  <a:pt x="317542" y="318182"/>
                </a:lnTo>
                <a:lnTo>
                  <a:pt x="290449" y="318262"/>
                </a:lnTo>
                <a:lnTo>
                  <a:pt x="287528" y="320929"/>
                </a:lnTo>
                <a:lnTo>
                  <a:pt x="287528" y="327914"/>
                </a:lnTo>
                <a:lnTo>
                  <a:pt x="290449" y="330454"/>
                </a:lnTo>
                <a:lnTo>
                  <a:pt x="326390" y="330454"/>
                </a:lnTo>
                <a:lnTo>
                  <a:pt x="327151" y="343281"/>
                </a:lnTo>
                <a:lnTo>
                  <a:pt x="325628" y="347599"/>
                </a:lnTo>
                <a:lnTo>
                  <a:pt x="324231" y="352806"/>
                </a:lnTo>
                <a:lnTo>
                  <a:pt x="322325" y="356489"/>
                </a:lnTo>
                <a:lnTo>
                  <a:pt x="321945" y="356489"/>
                </a:lnTo>
                <a:lnTo>
                  <a:pt x="318262" y="363093"/>
                </a:lnTo>
                <a:lnTo>
                  <a:pt x="312420" y="367157"/>
                </a:lnTo>
                <a:lnTo>
                  <a:pt x="232918" y="367157"/>
                </a:lnTo>
                <a:lnTo>
                  <a:pt x="214515" y="366454"/>
                </a:lnTo>
                <a:lnTo>
                  <a:pt x="197352" y="364744"/>
                </a:lnTo>
                <a:lnTo>
                  <a:pt x="182669" y="362622"/>
                </a:lnTo>
                <a:lnTo>
                  <a:pt x="171705" y="360683"/>
                </a:lnTo>
                <a:lnTo>
                  <a:pt x="165700" y="359522"/>
                </a:lnTo>
                <a:lnTo>
                  <a:pt x="164973" y="359410"/>
                </a:lnTo>
                <a:lnTo>
                  <a:pt x="138120" y="353136"/>
                </a:lnTo>
                <a:lnTo>
                  <a:pt x="121968" y="349341"/>
                </a:lnTo>
                <a:lnTo>
                  <a:pt x="113515" y="347290"/>
                </a:lnTo>
                <a:lnTo>
                  <a:pt x="109764" y="346245"/>
                </a:lnTo>
                <a:lnTo>
                  <a:pt x="108585" y="345821"/>
                </a:lnTo>
                <a:lnTo>
                  <a:pt x="98298" y="344043"/>
                </a:lnTo>
                <a:lnTo>
                  <a:pt x="98150" y="269829"/>
                </a:lnTo>
                <a:lnTo>
                  <a:pt x="98009" y="207254"/>
                </a:lnTo>
                <a:lnTo>
                  <a:pt x="97917" y="160274"/>
                </a:lnTo>
                <a:lnTo>
                  <a:pt x="101600" y="155067"/>
                </a:lnTo>
                <a:lnTo>
                  <a:pt x="107823" y="153289"/>
                </a:lnTo>
                <a:lnTo>
                  <a:pt x="110363" y="152146"/>
                </a:lnTo>
                <a:lnTo>
                  <a:pt x="124912" y="145028"/>
                </a:lnTo>
                <a:lnTo>
                  <a:pt x="137575" y="136666"/>
                </a:lnTo>
                <a:lnTo>
                  <a:pt x="148456" y="127233"/>
                </a:lnTo>
                <a:lnTo>
                  <a:pt x="157658" y="116902"/>
                </a:lnTo>
                <a:lnTo>
                  <a:pt x="165285" y="105848"/>
                </a:lnTo>
                <a:lnTo>
                  <a:pt x="171441" y="94245"/>
                </a:lnTo>
                <a:lnTo>
                  <a:pt x="176228" y="82265"/>
                </a:lnTo>
                <a:lnTo>
                  <a:pt x="179751" y="70083"/>
                </a:lnTo>
                <a:lnTo>
                  <a:pt x="182113" y="57873"/>
                </a:lnTo>
                <a:lnTo>
                  <a:pt x="183418" y="45808"/>
                </a:lnTo>
                <a:lnTo>
                  <a:pt x="183769" y="36703"/>
                </a:lnTo>
                <a:lnTo>
                  <a:pt x="183769" y="30861"/>
                </a:lnTo>
                <a:lnTo>
                  <a:pt x="188087" y="24511"/>
                </a:lnTo>
                <a:lnTo>
                  <a:pt x="195834" y="24511"/>
                </a:lnTo>
                <a:lnTo>
                  <a:pt x="203986" y="27084"/>
                </a:lnTo>
                <a:lnTo>
                  <a:pt x="212871" y="34290"/>
                </a:lnTo>
                <a:lnTo>
                  <a:pt x="221241" y="45351"/>
                </a:lnTo>
                <a:lnTo>
                  <a:pt x="227850" y="59493"/>
                </a:lnTo>
                <a:lnTo>
                  <a:pt x="231453" y="75940"/>
                </a:lnTo>
                <a:lnTo>
                  <a:pt x="231775" y="82550"/>
                </a:lnTo>
                <a:lnTo>
                  <a:pt x="231587" y="97055"/>
                </a:lnTo>
                <a:lnTo>
                  <a:pt x="230793" y="108331"/>
                </a:lnTo>
                <a:lnTo>
                  <a:pt x="229042" y="118532"/>
                </a:lnTo>
                <a:lnTo>
                  <a:pt x="225984" y="129809"/>
                </a:lnTo>
                <a:lnTo>
                  <a:pt x="221270" y="144316"/>
                </a:lnTo>
                <a:lnTo>
                  <a:pt x="220345" y="147066"/>
                </a:lnTo>
                <a:lnTo>
                  <a:pt x="277349" y="147216"/>
                </a:lnTo>
                <a:lnTo>
                  <a:pt x="297677" y="147406"/>
                </a:lnTo>
                <a:lnTo>
                  <a:pt x="313463" y="147674"/>
                </a:lnTo>
                <a:lnTo>
                  <a:pt x="325389" y="148022"/>
                </a:lnTo>
                <a:lnTo>
                  <a:pt x="334138" y="148450"/>
                </a:lnTo>
                <a:lnTo>
                  <a:pt x="340389" y="148961"/>
                </a:lnTo>
                <a:lnTo>
                  <a:pt x="344826" y="149554"/>
                </a:lnTo>
                <a:lnTo>
                  <a:pt x="348129" y="150233"/>
                </a:lnTo>
                <a:lnTo>
                  <a:pt x="350979" y="150997"/>
                </a:lnTo>
                <a:lnTo>
                  <a:pt x="352806" y="151511"/>
                </a:lnTo>
                <a:lnTo>
                  <a:pt x="366014" y="155067"/>
                </a:lnTo>
                <a:lnTo>
                  <a:pt x="367411" y="166497"/>
                </a:lnTo>
                <a:lnTo>
                  <a:pt x="367411" y="174625"/>
                </a:lnTo>
                <a:lnTo>
                  <a:pt x="367157" y="173863"/>
                </a:lnTo>
                <a:lnTo>
                  <a:pt x="367157" y="177927"/>
                </a:lnTo>
                <a:lnTo>
                  <a:pt x="366052" y="311506"/>
                </a:lnTo>
                <a:lnTo>
                  <a:pt x="369316" y="301879"/>
                </a:lnTo>
                <a:lnTo>
                  <a:pt x="372231" y="287170"/>
                </a:lnTo>
                <a:lnTo>
                  <a:pt x="371479" y="275347"/>
                </a:lnTo>
                <a:lnTo>
                  <a:pt x="369316" y="26847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8417052" y="5265420"/>
            <a:ext cx="27431" cy="27432"/>
          </a:xfrm>
          <a:custGeom>
            <a:avLst/>
            <a:gdLst/>
            <a:ahLst/>
            <a:cxnLst/>
            <a:rect l="l" t="t" r="r" b="b"/>
            <a:pathLst>
              <a:path w="27431" h="27432">
                <a:moveTo>
                  <a:pt x="27431" y="13715"/>
                </a:moveTo>
                <a:lnTo>
                  <a:pt x="27431" y="6095"/>
                </a:lnTo>
                <a:lnTo>
                  <a:pt x="21208" y="0"/>
                </a:lnTo>
                <a:lnTo>
                  <a:pt x="13589" y="0"/>
                </a:lnTo>
                <a:lnTo>
                  <a:pt x="9271" y="11302"/>
                </a:lnTo>
                <a:lnTo>
                  <a:pt x="13589" y="9016"/>
                </a:lnTo>
                <a:lnTo>
                  <a:pt x="16255" y="9016"/>
                </a:lnTo>
                <a:lnTo>
                  <a:pt x="18161" y="13715"/>
                </a:lnTo>
                <a:lnTo>
                  <a:pt x="16255" y="18414"/>
                </a:lnTo>
                <a:lnTo>
                  <a:pt x="13589" y="18414"/>
                </a:lnTo>
                <a:lnTo>
                  <a:pt x="9271" y="16128"/>
                </a:lnTo>
                <a:lnTo>
                  <a:pt x="13589" y="27431"/>
                </a:lnTo>
                <a:lnTo>
                  <a:pt x="21208" y="27431"/>
                </a:lnTo>
                <a:lnTo>
                  <a:pt x="27431" y="21081"/>
                </a:lnTo>
                <a:lnTo>
                  <a:pt x="27431" y="13715"/>
                </a:lnTo>
                <a:close/>
              </a:path>
              <a:path w="27431" h="27432">
                <a:moveTo>
                  <a:pt x="6223" y="0"/>
                </a:moveTo>
                <a:lnTo>
                  <a:pt x="0" y="6095"/>
                </a:lnTo>
                <a:lnTo>
                  <a:pt x="0" y="21081"/>
                </a:lnTo>
                <a:lnTo>
                  <a:pt x="6223" y="27431"/>
                </a:lnTo>
                <a:lnTo>
                  <a:pt x="13589" y="27431"/>
                </a:lnTo>
                <a:lnTo>
                  <a:pt x="9271" y="16128"/>
                </a:lnTo>
                <a:lnTo>
                  <a:pt x="9271" y="11302"/>
                </a:lnTo>
                <a:lnTo>
                  <a:pt x="13589" y="0"/>
                </a:lnTo>
                <a:lnTo>
                  <a:pt x="62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205216" y="3663696"/>
            <a:ext cx="678179" cy="676656"/>
          </a:xfrm>
          <a:custGeom>
            <a:avLst/>
            <a:gdLst/>
            <a:ahLst/>
            <a:cxnLst/>
            <a:rect l="l" t="t" r="r" b="b"/>
            <a:pathLst>
              <a:path w="678179" h="676655">
                <a:moveTo>
                  <a:pt x="0" y="338327"/>
                </a:moveTo>
                <a:lnTo>
                  <a:pt x="1123" y="366071"/>
                </a:lnTo>
                <a:lnTo>
                  <a:pt x="4436" y="393197"/>
                </a:lnTo>
                <a:lnTo>
                  <a:pt x="9851" y="419620"/>
                </a:lnTo>
                <a:lnTo>
                  <a:pt x="17282" y="445251"/>
                </a:lnTo>
                <a:lnTo>
                  <a:pt x="26640" y="470005"/>
                </a:lnTo>
                <a:lnTo>
                  <a:pt x="37839" y="493793"/>
                </a:lnTo>
                <a:lnTo>
                  <a:pt x="50791" y="516528"/>
                </a:lnTo>
                <a:lnTo>
                  <a:pt x="65410" y="538124"/>
                </a:lnTo>
                <a:lnTo>
                  <a:pt x="81608" y="558493"/>
                </a:lnTo>
                <a:lnTo>
                  <a:pt x="99298" y="577548"/>
                </a:lnTo>
                <a:lnTo>
                  <a:pt x="118393" y="595202"/>
                </a:lnTo>
                <a:lnTo>
                  <a:pt x="138805" y="611367"/>
                </a:lnTo>
                <a:lnTo>
                  <a:pt x="160449" y="625957"/>
                </a:lnTo>
                <a:lnTo>
                  <a:pt x="183236" y="638885"/>
                </a:lnTo>
                <a:lnTo>
                  <a:pt x="207079" y="650063"/>
                </a:lnTo>
                <a:lnTo>
                  <a:pt x="231891" y="659404"/>
                </a:lnTo>
                <a:lnTo>
                  <a:pt x="257586" y="666821"/>
                </a:lnTo>
                <a:lnTo>
                  <a:pt x="284075" y="672226"/>
                </a:lnTo>
                <a:lnTo>
                  <a:pt x="311272" y="675534"/>
                </a:lnTo>
                <a:lnTo>
                  <a:pt x="339089" y="676655"/>
                </a:lnTo>
                <a:lnTo>
                  <a:pt x="366907" y="675534"/>
                </a:lnTo>
                <a:lnTo>
                  <a:pt x="394104" y="672226"/>
                </a:lnTo>
                <a:lnTo>
                  <a:pt x="420593" y="666821"/>
                </a:lnTo>
                <a:lnTo>
                  <a:pt x="446288" y="659404"/>
                </a:lnTo>
                <a:lnTo>
                  <a:pt x="471100" y="650063"/>
                </a:lnTo>
                <a:lnTo>
                  <a:pt x="494943" y="638885"/>
                </a:lnTo>
                <a:lnTo>
                  <a:pt x="517730" y="625957"/>
                </a:lnTo>
                <a:lnTo>
                  <a:pt x="539374" y="611367"/>
                </a:lnTo>
                <a:lnTo>
                  <a:pt x="559786" y="595202"/>
                </a:lnTo>
                <a:lnTo>
                  <a:pt x="578881" y="577548"/>
                </a:lnTo>
                <a:lnTo>
                  <a:pt x="596571" y="558493"/>
                </a:lnTo>
                <a:lnTo>
                  <a:pt x="612769" y="538124"/>
                </a:lnTo>
                <a:lnTo>
                  <a:pt x="627388" y="516528"/>
                </a:lnTo>
                <a:lnTo>
                  <a:pt x="640340" y="493793"/>
                </a:lnTo>
                <a:lnTo>
                  <a:pt x="651539" y="470005"/>
                </a:lnTo>
                <a:lnTo>
                  <a:pt x="660897" y="445251"/>
                </a:lnTo>
                <a:lnTo>
                  <a:pt x="668328" y="419620"/>
                </a:lnTo>
                <a:lnTo>
                  <a:pt x="673743" y="393197"/>
                </a:lnTo>
                <a:lnTo>
                  <a:pt x="677056" y="366071"/>
                </a:lnTo>
                <a:lnTo>
                  <a:pt x="678179" y="338327"/>
                </a:lnTo>
                <a:lnTo>
                  <a:pt x="677056" y="310584"/>
                </a:lnTo>
                <a:lnTo>
                  <a:pt x="673743" y="283458"/>
                </a:lnTo>
                <a:lnTo>
                  <a:pt x="668328" y="257035"/>
                </a:lnTo>
                <a:lnTo>
                  <a:pt x="660897" y="231404"/>
                </a:lnTo>
                <a:lnTo>
                  <a:pt x="651539" y="206650"/>
                </a:lnTo>
                <a:lnTo>
                  <a:pt x="640340" y="182862"/>
                </a:lnTo>
                <a:lnTo>
                  <a:pt x="627388" y="160127"/>
                </a:lnTo>
                <a:lnTo>
                  <a:pt x="612769" y="138531"/>
                </a:lnTo>
                <a:lnTo>
                  <a:pt x="596571" y="118162"/>
                </a:lnTo>
                <a:lnTo>
                  <a:pt x="578881" y="99107"/>
                </a:lnTo>
                <a:lnTo>
                  <a:pt x="559786" y="81453"/>
                </a:lnTo>
                <a:lnTo>
                  <a:pt x="539374" y="65288"/>
                </a:lnTo>
                <a:lnTo>
                  <a:pt x="517730" y="50698"/>
                </a:lnTo>
                <a:lnTo>
                  <a:pt x="494943" y="37770"/>
                </a:lnTo>
                <a:lnTo>
                  <a:pt x="471100" y="26592"/>
                </a:lnTo>
                <a:lnTo>
                  <a:pt x="446288" y="17251"/>
                </a:lnTo>
                <a:lnTo>
                  <a:pt x="420593" y="9834"/>
                </a:lnTo>
                <a:lnTo>
                  <a:pt x="394104" y="4429"/>
                </a:lnTo>
                <a:lnTo>
                  <a:pt x="366907" y="1121"/>
                </a:lnTo>
                <a:lnTo>
                  <a:pt x="339089" y="0"/>
                </a:lnTo>
                <a:lnTo>
                  <a:pt x="311272" y="1121"/>
                </a:lnTo>
                <a:lnTo>
                  <a:pt x="284075" y="4429"/>
                </a:lnTo>
                <a:lnTo>
                  <a:pt x="257586" y="9834"/>
                </a:lnTo>
                <a:lnTo>
                  <a:pt x="231891" y="17251"/>
                </a:lnTo>
                <a:lnTo>
                  <a:pt x="207079" y="26592"/>
                </a:lnTo>
                <a:lnTo>
                  <a:pt x="183236" y="37770"/>
                </a:lnTo>
                <a:lnTo>
                  <a:pt x="160449" y="50698"/>
                </a:lnTo>
                <a:lnTo>
                  <a:pt x="138805" y="65288"/>
                </a:lnTo>
                <a:lnTo>
                  <a:pt x="118393" y="81453"/>
                </a:lnTo>
                <a:lnTo>
                  <a:pt x="99298" y="99107"/>
                </a:lnTo>
                <a:lnTo>
                  <a:pt x="81608" y="118162"/>
                </a:lnTo>
                <a:lnTo>
                  <a:pt x="65410" y="138531"/>
                </a:lnTo>
                <a:lnTo>
                  <a:pt x="50791" y="160127"/>
                </a:lnTo>
                <a:lnTo>
                  <a:pt x="37839" y="182862"/>
                </a:lnTo>
                <a:lnTo>
                  <a:pt x="26640" y="206650"/>
                </a:lnTo>
                <a:lnTo>
                  <a:pt x="17282" y="231404"/>
                </a:lnTo>
                <a:lnTo>
                  <a:pt x="9851" y="257035"/>
                </a:lnTo>
                <a:lnTo>
                  <a:pt x="4436" y="283458"/>
                </a:lnTo>
                <a:lnTo>
                  <a:pt x="1123" y="310584"/>
                </a:lnTo>
                <a:lnTo>
                  <a:pt x="0" y="338327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609856" y="3831336"/>
            <a:ext cx="122663" cy="280034"/>
          </a:xfrm>
          <a:custGeom>
            <a:avLst/>
            <a:gdLst/>
            <a:ahLst/>
            <a:cxnLst/>
            <a:rect l="l" t="t" r="r" b="b"/>
            <a:pathLst>
              <a:path w="122663" h="280035">
                <a:moveTo>
                  <a:pt x="4045" y="244220"/>
                </a:moveTo>
                <a:lnTo>
                  <a:pt x="4553" y="244220"/>
                </a:lnTo>
                <a:lnTo>
                  <a:pt x="12451" y="256937"/>
                </a:lnTo>
                <a:lnTo>
                  <a:pt x="21546" y="267207"/>
                </a:lnTo>
                <a:lnTo>
                  <a:pt x="31879" y="274688"/>
                </a:lnTo>
                <a:lnTo>
                  <a:pt x="43494" y="279036"/>
                </a:lnTo>
                <a:lnTo>
                  <a:pt x="52940" y="280034"/>
                </a:lnTo>
                <a:lnTo>
                  <a:pt x="63616" y="278684"/>
                </a:lnTo>
                <a:lnTo>
                  <a:pt x="73435" y="274785"/>
                </a:lnTo>
                <a:lnTo>
                  <a:pt x="82389" y="268562"/>
                </a:lnTo>
                <a:lnTo>
                  <a:pt x="90468" y="260243"/>
                </a:lnTo>
                <a:lnTo>
                  <a:pt x="97665" y="250055"/>
                </a:lnTo>
                <a:lnTo>
                  <a:pt x="103971" y="238223"/>
                </a:lnTo>
                <a:lnTo>
                  <a:pt x="109378" y="224974"/>
                </a:lnTo>
                <a:lnTo>
                  <a:pt x="113876" y="210536"/>
                </a:lnTo>
                <a:lnTo>
                  <a:pt x="117457" y="195133"/>
                </a:lnTo>
                <a:lnTo>
                  <a:pt x="120113" y="178993"/>
                </a:lnTo>
                <a:lnTo>
                  <a:pt x="121835" y="162343"/>
                </a:lnTo>
                <a:lnTo>
                  <a:pt x="122614" y="145408"/>
                </a:lnTo>
                <a:lnTo>
                  <a:pt x="122663" y="139953"/>
                </a:lnTo>
                <a:lnTo>
                  <a:pt x="122187" y="122992"/>
                </a:lnTo>
                <a:lnTo>
                  <a:pt x="120764" y="106238"/>
                </a:lnTo>
                <a:lnTo>
                  <a:pt x="118404" y="89919"/>
                </a:lnTo>
                <a:lnTo>
                  <a:pt x="115114" y="74261"/>
                </a:lnTo>
                <a:lnTo>
                  <a:pt x="110903" y="59494"/>
                </a:lnTo>
                <a:lnTo>
                  <a:pt x="105780" y="45843"/>
                </a:lnTo>
                <a:lnTo>
                  <a:pt x="99753" y="33537"/>
                </a:lnTo>
                <a:lnTo>
                  <a:pt x="92831" y="22803"/>
                </a:lnTo>
                <a:lnTo>
                  <a:pt x="85022" y="13868"/>
                </a:lnTo>
                <a:lnTo>
                  <a:pt x="76336" y="6960"/>
                </a:lnTo>
                <a:lnTo>
                  <a:pt x="66780" y="2306"/>
                </a:lnTo>
                <a:lnTo>
                  <a:pt x="56363" y="133"/>
                </a:lnTo>
                <a:lnTo>
                  <a:pt x="52940" y="0"/>
                </a:lnTo>
                <a:lnTo>
                  <a:pt x="40349" y="1808"/>
                </a:lnTo>
                <a:lnTo>
                  <a:pt x="29071" y="7003"/>
                </a:lnTo>
                <a:lnTo>
                  <a:pt x="19065" y="15242"/>
                </a:lnTo>
                <a:lnTo>
                  <a:pt x="10285" y="26181"/>
                </a:lnTo>
                <a:lnTo>
                  <a:pt x="4553" y="35813"/>
                </a:lnTo>
                <a:lnTo>
                  <a:pt x="4045" y="35813"/>
                </a:lnTo>
                <a:lnTo>
                  <a:pt x="2955" y="126974"/>
                </a:lnTo>
                <a:lnTo>
                  <a:pt x="3993" y="114388"/>
                </a:lnTo>
                <a:lnTo>
                  <a:pt x="4553" y="110236"/>
                </a:lnTo>
                <a:lnTo>
                  <a:pt x="7347" y="90296"/>
                </a:lnTo>
                <a:lnTo>
                  <a:pt x="11544" y="72396"/>
                </a:lnTo>
                <a:lnTo>
                  <a:pt x="16894" y="56553"/>
                </a:lnTo>
                <a:lnTo>
                  <a:pt x="23278" y="43112"/>
                </a:lnTo>
                <a:lnTo>
                  <a:pt x="30572" y="32418"/>
                </a:lnTo>
                <a:lnTo>
                  <a:pt x="38656" y="24815"/>
                </a:lnTo>
                <a:lnTo>
                  <a:pt x="47406" y="20647"/>
                </a:lnTo>
                <a:lnTo>
                  <a:pt x="52940" y="19938"/>
                </a:lnTo>
                <a:lnTo>
                  <a:pt x="60822" y="21447"/>
                </a:lnTo>
                <a:lnTo>
                  <a:pt x="68310" y="25818"/>
                </a:lnTo>
                <a:lnTo>
                  <a:pt x="75307" y="32814"/>
                </a:lnTo>
                <a:lnTo>
                  <a:pt x="81720" y="42202"/>
                </a:lnTo>
                <a:lnTo>
                  <a:pt x="87453" y="53745"/>
                </a:lnTo>
                <a:lnTo>
                  <a:pt x="92409" y="67210"/>
                </a:lnTo>
                <a:lnTo>
                  <a:pt x="96494" y="82360"/>
                </a:lnTo>
                <a:lnTo>
                  <a:pt x="99612" y="98961"/>
                </a:lnTo>
                <a:lnTo>
                  <a:pt x="101667" y="116778"/>
                </a:lnTo>
                <a:lnTo>
                  <a:pt x="102565" y="135575"/>
                </a:lnTo>
                <a:lnTo>
                  <a:pt x="102597" y="139953"/>
                </a:lnTo>
                <a:lnTo>
                  <a:pt x="101976" y="158971"/>
                </a:lnTo>
                <a:lnTo>
                  <a:pt x="100175" y="177049"/>
                </a:lnTo>
                <a:lnTo>
                  <a:pt x="97290" y="193954"/>
                </a:lnTo>
                <a:lnTo>
                  <a:pt x="93416" y="209453"/>
                </a:lnTo>
                <a:lnTo>
                  <a:pt x="88649" y="223315"/>
                </a:lnTo>
                <a:lnTo>
                  <a:pt x="83084" y="235304"/>
                </a:lnTo>
                <a:lnTo>
                  <a:pt x="76818" y="245190"/>
                </a:lnTo>
                <a:lnTo>
                  <a:pt x="69944" y="252737"/>
                </a:lnTo>
                <a:lnTo>
                  <a:pt x="62559" y="257715"/>
                </a:lnTo>
                <a:lnTo>
                  <a:pt x="54759" y="259889"/>
                </a:lnTo>
                <a:lnTo>
                  <a:pt x="52940" y="259969"/>
                </a:lnTo>
                <a:lnTo>
                  <a:pt x="43791" y="258018"/>
                </a:lnTo>
                <a:lnTo>
                  <a:pt x="35243" y="252404"/>
                </a:lnTo>
                <a:lnTo>
                  <a:pt x="27423" y="243482"/>
                </a:lnTo>
                <a:lnTo>
                  <a:pt x="20452" y="231610"/>
                </a:lnTo>
                <a:lnTo>
                  <a:pt x="14457" y="217143"/>
                </a:lnTo>
                <a:lnTo>
                  <a:pt x="9561" y="200437"/>
                </a:lnTo>
                <a:lnTo>
                  <a:pt x="7347" y="190245"/>
                </a:lnTo>
                <a:lnTo>
                  <a:pt x="4553" y="170306"/>
                </a:lnTo>
                <a:lnTo>
                  <a:pt x="3241" y="157827"/>
                </a:lnTo>
                <a:lnTo>
                  <a:pt x="2691" y="145038"/>
                </a:lnTo>
                <a:lnTo>
                  <a:pt x="0" y="236690"/>
                </a:lnTo>
                <a:lnTo>
                  <a:pt x="4045" y="2442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614410" y="3921632"/>
            <a:ext cx="68325" cy="99949"/>
          </a:xfrm>
          <a:custGeom>
            <a:avLst/>
            <a:gdLst/>
            <a:ahLst/>
            <a:cxnLst/>
            <a:rect l="l" t="t" r="r" b="b"/>
            <a:pathLst>
              <a:path w="68325" h="99949">
                <a:moveTo>
                  <a:pt x="28321" y="80010"/>
                </a:moveTo>
                <a:lnTo>
                  <a:pt x="0" y="80010"/>
                </a:lnTo>
                <a:lnTo>
                  <a:pt x="2794" y="99949"/>
                </a:lnTo>
                <a:lnTo>
                  <a:pt x="28321" y="99949"/>
                </a:lnTo>
                <a:lnTo>
                  <a:pt x="40922" y="97459"/>
                </a:lnTo>
                <a:lnTo>
                  <a:pt x="51822" y="90508"/>
                </a:lnTo>
                <a:lnTo>
                  <a:pt x="60422" y="79872"/>
                </a:lnTo>
                <a:lnTo>
                  <a:pt x="66120" y="66326"/>
                </a:lnTo>
                <a:lnTo>
                  <a:pt x="68318" y="50649"/>
                </a:lnTo>
                <a:lnTo>
                  <a:pt x="68325" y="49657"/>
                </a:lnTo>
                <a:lnTo>
                  <a:pt x="66327" y="33874"/>
                </a:lnTo>
                <a:lnTo>
                  <a:pt x="60742" y="20265"/>
                </a:lnTo>
                <a:lnTo>
                  <a:pt x="52183" y="9581"/>
                </a:lnTo>
                <a:lnTo>
                  <a:pt x="41264" y="2576"/>
                </a:lnTo>
                <a:lnTo>
                  <a:pt x="28601" y="1"/>
                </a:lnTo>
                <a:lnTo>
                  <a:pt x="2794" y="0"/>
                </a:lnTo>
                <a:lnTo>
                  <a:pt x="0" y="19939"/>
                </a:lnTo>
                <a:lnTo>
                  <a:pt x="28321" y="19939"/>
                </a:lnTo>
                <a:lnTo>
                  <a:pt x="38816" y="24438"/>
                </a:lnTo>
                <a:lnTo>
                  <a:pt x="46190" y="36244"/>
                </a:lnTo>
                <a:lnTo>
                  <a:pt x="48387" y="49657"/>
                </a:lnTo>
                <a:lnTo>
                  <a:pt x="45297" y="65607"/>
                </a:lnTo>
                <a:lnTo>
                  <a:pt x="37412" y="76580"/>
                </a:lnTo>
                <a:lnTo>
                  <a:pt x="28321" y="800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412480" y="3921632"/>
            <a:ext cx="133033" cy="229743"/>
          </a:xfrm>
          <a:custGeom>
            <a:avLst/>
            <a:gdLst/>
            <a:ahLst/>
            <a:cxnLst/>
            <a:rect l="l" t="t" r="r" b="b"/>
            <a:pathLst>
              <a:path w="133033" h="229743">
                <a:moveTo>
                  <a:pt x="109728" y="161691"/>
                </a:moveTo>
                <a:lnTo>
                  <a:pt x="109727" y="189230"/>
                </a:lnTo>
                <a:lnTo>
                  <a:pt x="115316" y="195834"/>
                </a:lnTo>
                <a:lnTo>
                  <a:pt x="118618" y="199517"/>
                </a:lnTo>
                <a:lnTo>
                  <a:pt x="120015" y="201422"/>
                </a:lnTo>
                <a:lnTo>
                  <a:pt x="119715" y="75486"/>
                </a:lnTo>
                <a:lnTo>
                  <a:pt x="112485" y="63686"/>
                </a:lnTo>
                <a:lnTo>
                  <a:pt x="110236" y="49657"/>
                </a:lnTo>
                <a:lnTo>
                  <a:pt x="110236" y="19939"/>
                </a:lnTo>
                <a:lnTo>
                  <a:pt x="103769" y="30052"/>
                </a:lnTo>
                <a:lnTo>
                  <a:pt x="100363" y="42867"/>
                </a:lnTo>
                <a:lnTo>
                  <a:pt x="99949" y="49657"/>
                </a:lnTo>
                <a:lnTo>
                  <a:pt x="101672" y="63330"/>
                </a:lnTo>
                <a:lnTo>
                  <a:pt x="106559" y="74951"/>
                </a:lnTo>
                <a:lnTo>
                  <a:pt x="110236" y="80010"/>
                </a:lnTo>
                <a:lnTo>
                  <a:pt x="40004" y="80010"/>
                </a:lnTo>
                <a:lnTo>
                  <a:pt x="29418" y="75486"/>
                </a:lnTo>
                <a:lnTo>
                  <a:pt x="22188" y="63686"/>
                </a:lnTo>
                <a:lnTo>
                  <a:pt x="19939" y="49657"/>
                </a:lnTo>
                <a:lnTo>
                  <a:pt x="22991" y="33741"/>
                </a:lnTo>
                <a:lnTo>
                  <a:pt x="30973" y="23040"/>
                </a:lnTo>
                <a:lnTo>
                  <a:pt x="40004" y="19939"/>
                </a:lnTo>
                <a:lnTo>
                  <a:pt x="40004" y="0"/>
                </a:lnTo>
                <a:lnTo>
                  <a:pt x="27311" y="2473"/>
                </a:lnTo>
                <a:lnTo>
                  <a:pt x="16350" y="9394"/>
                </a:lnTo>
                <a:lnTo>
                  <a:pt x="7735" y="20008"/>
                </a:lnTo>
                <a:lnTo>
                  <a:pt x="2080" y="33563"/>
                </a:lnTo>
                <a:lnTo>
                  <a:pt x="0" y="49308"/>
                </a:lnTo>
                <a:lnTo>
                  <a:pt x="0" y="49657"/>
                </a:lnTo>
                <a:lnTo>
                  <a:pt x="1968" y="65437"/>
                </a:lnTo>
                <a:lnTo>
                  <a:pt x="7473" y="79133"/>
                </a:lnTo>
                <a:lnTo>
                  <a:pt x="15915" y="89965"/>
                </a:lnTo>
                <a:lnTo>
                  <a:pt x="26694" y="97160"/>
                </a:lnTo>
                <a:lnTo>
                  <a:pt x="39211" y="99939"/>
                </a:lnTo>
                <a:lnTo>
                  <a:pt x="40004" y="99949"/>
                </a:lnTo>
                <a:lnTo>
                  <a:pt x="53023" y="104727"/>
                </a:lnTo>
                <a:lnTo>
                  <a:pt x="59676" y="116670"/>
                </a:lnTo>
                <a:lnTo>
                  <a:pt x="59944" y="120015"/>
                </a:lnTo>
                <a:lnTo>
                  <a:pt x="59944" y="209677"/>
                </a:lnTo>
                <a:lnTo>
                  <a:pt x="64693" y="222716"/>
                </a:lnTo>
                <a:lnTo>
                  <a:pt x="76575" y="229456"/>
                </a:lnTo>
                <a:lnTo>
                  <a:pt x="80010" y="229743"/>
                </a:lnTo>
                <a:lnTo>
                  <a:pt x="120015" y="229743"/>
                </a:lnTo>
                <a:lnTo>
                  <a:pt x="133033" y="224964"/>
                </a:lnTo>
                <a:lnTo>
                  <a:pt x="120015" y="209677"/>
                </a:lnTo>
                <a:lnTo>
                  <a:pt x="80010" y="209677"/>
                </a:lnTo>
                <a:lnTo>
                  <a:pt x="80010" y="112522"/>
                </a:lnTo>
                <a:lnTo>
                  <a:pt x="78104" y="105537"/>
                </a:lnTo>
                <a:lnTo>
                  <a:pt x="74422" y="99949"/>
                </a:lnTo>
                <a:lnTo>
                  <a:pt x="111633" y="99949"/>
                </a:lnTo>
                <a:lnTo>
                  <a:pt x="110744" y="102743"/>
                </a:lnTo>
                <a:lnTo>
                  <a:pt x="109727" y="106426"/>
                </a:lnTo>
                <a:lnTo>
                  <a:pt x="109728" y="1616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452485" y="3867150"/>
            <a:ext cx="161417" cy="279447"/>
          </a:xfrm>
          <a:custGeom>
            <a:avLst/>
            <a:gdLst/>
            <a:ahLst/>
            <a:cxnLst/>
            <a:rect l="l" t="t" r="r" b="b"/>
            <a:pathLst>
              <a:path w="161417" h="279447">
                <a:moveTo>
                  <a:pt x="99949" y="244220"/>
                </a:moveTo>
                <a:lnTo>
                  <a:pt x="89789" y="239522"/>
                </a:lnTo>
                <a:lnTo>
                  <a:pt x="89789" y="165698"/>
                </a:lnTo>
                <a:lnTo>
                  <a:pt x="90297" y="162306"/>
                </a:lnTo>
                <a:lnTo>
                  <a:pt x="91186" y="159512"/>
                </a:lnTo>
                <a:lnTo>
                  <a:pt x="93472" y="156718"/>
                </a:lnTo>
                <a:lnTo>
                  <a:pt x="96774" y="154939"/>
                </a:lnTo>
                <a:lnTo>
                  <a:pt x="97663" y="154939"/>
                </a:lnTo>
                <a:lnTo>
                  <a:pt x="109022" y="157395"/>
                </a:lnTo>
                <a:lnTo>
                  <a:pt x="119989" y="162111"/>
                </a:lnTo>
                <a:lnTo>
                  <a:pt x="130434" y="168952"/>
                </a:lnTo>
                <a:lnTo>
                  <a:pt x="140231" y="177784"/>
                </a:lnTo>
                <a:lnTo>
                  <a:pt x="149252" y="188471"/>
                </a:lnTo>
                <a:lnTo>
                  <a:pt x="157371" y="200876"/>
                </a:lnTo>
                <a:lnTo>
                  <a:pt x="160063" y="109224"/>
                </a:lnTo>
                <a:lnTo>
                  <a:pt x="160020" y="104139"/>
                </a:lnTo>
                <a:lnTo>
                  <a:pt x="160326" y="91160"/>
                </a:lnTo>
                <a:lnTo>
                  <a:pt x="161417" y="0"/>
                </a:lnTo>
                <a:lnTo>
                  <a:pt x="153670" y="13517"/>
                </a:lnTo>
                <a:lnTo>
                  <a:pt x="144990" y="25419"/>
                </a:lnTo>
                <a:lnTo>
                  <a:pt x="135486" y="35527"/>
                </a:lnTo>
                <a:lnTo>
                  <a:pt x="125266" y="43665"/>
                </a:lnTo>
                <a:lnTo>
                  <a:pt x="114440" y="49654"/>
                </a:lnTo>
                <a:lnTo>
                  <a:pt x="103118" y="53318"/>
                </a:lnTo>
                <a:lnTo>
                  <a:pt x="92075" y="54482"/>
                </a:lnTo>
                <a:lnTo>
                  <a:pt x="0" y="54482"/>
                </a:lnTo>
                <a:lnTo>
                  <a:pt x="0" y="74422"/>
                </a:lnTo>
                <a:lnTo>
                  <a:pt x="70231" y="74422"/>
                </a:lnTo>
                <a:lnTo>
                  <a:pt x="70231" y="104139"/>
                </a:lnTo>
                <a:lnTo>
                  <a:pt x="73283" y="88224"/>
                </a:lnTo>
                <a:lnTo>
                  <a:pt x="81265" y="77523"/>
                </a:lnTo>
                <a:lnTo>
                  <a:pt x="90297" y="74422"/>
                </a:lnTo>
                <a:lnTo>
                  <a:pt x="92075" y="74422"/>
                </a:lnTo>
                <a:lnTo>
                  <a:pt x="104838" y="73287"/>
                </a:lnTo>
                <a:lnTo>
                  <a:pt x="117119" y="69977"/>
                </a:lnTo>
                <a:lnTo>
                  <a:pt x="128830" y="64636"/>
                </a:lnTo>
                <a:lnTo>
                  <a:pt x="139880" y="57406"/>
                </a:lnTo>
                <a:lnTo>
                  <a:pt x="144145" y="53975"/>
                </a:lnTo>
                <a:lnTo>
                  <a:pt x="142297" y="66373"/>
                </a:lnTo>
                <a:lnTo>
                  <a:pt x="140982" y="78953"/>
                </a:lnTo>
                <a:lnTo>
                  <a:pt x="140201" y="91703"/>
                </a:lnTo>
                <a:lnTo>
                  <a:pt x="139954" y="104139"/>
                </a:lnTo>
                <a:lnTo>
                  <a:pt x="140219" y="117155"/>
                </a:lnTo>
                <a:lnTo>
                  <a:pt x="141015" y="130024"/>
                </a:lnTo>
                <a:lnTo>
                  <a:pt x="142342" y="142603"/>
                </a:lnTo>
                <a:lnTo>
                  <a:pt x="144145" y="154431"/>
                </a:lnTo>
                <a:lnTo>
                  <a:pt x="133350" y="146676"/>
                </a:lnTo>
                <a:lnTo>
                  <a:pt x="121856" y="140695"/>
                </a:lnTo>
                <a:lnTo>
                  <a:pt x="109750" y="136640"/>
                </a:lnTo>
                <a:lnTo>
                  <a:pt x="97124" y="134666"/>
                </a:lnTo>
                <a:lnTo>
                  <a:pt x="92075" y="134493"/>
                </a:lnTo>
                <a:lnTo>
                  <a:pt x="90297" y="134493"/>
                </a:lnTo>
                <a:lnTo>
                  <a:pt x="79710" y="129969"/>
                </a:lnTo>
                <a:lnTo>
                  <a:pt x="80010" y="255905"/>
                </a:lnTo>
                <a:lnTo>
                  <a:pt x="80010" y="264160"/>
                </a:lnTo>
                <a:lnTo>
                  <a:pt x="93028" y="279447"/>
                </a:lnTo>
                <a:lnTo>
                  <a:pt x="99681" y="267504"/>
                </a:lnTo>
                <a:lnTo>
                  <a:pt x="99949" y="264160"/>
                </a:lnTo>
                <a:lnTo>
                  <a:pt x="99949" y="2442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975766" y="596034"/>
            <a:ext cx="2498894" cy="380491"/>
          </a:xfrm>
          <a:prstGeom prst="rect">
            <a:avLst/>
          </a:prstGeom>
        </p:spPr>
        <p:txBody>
          <a:bodyPr wrap="square" lIns="0" tIns="19018" rIns="0" bIns="0" rtlCol="0">
            <a:noAutofit/>
          </a:bodyPr>
          <a:lstStyle/>
          <a:p>
            <a:pPr marL="12700">
              <a:lnSpc>
                <a:spcPts val="2995"/>
              </a:lnSpc>
            </a:pPr>
            <a:r>
              <a:rPr sz="2800" b="1" spc="0" dirty="0">
                <a:latin typeface="Century Gothic"/>
                <a:cs typeface="Century Gothic"/>
              </a:rPr>
              <a:t>IMPLEMENTASI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501888" y="1173882"/>
            <a:ext cx="3193926" cy="281525"/>
          </a:xfrm>
          <a:prstGeom prst="rect">
            <a:avLst/>
          </a:prstGeom>
        </p:spPr>
        <p:txBody>
          <a:bodyPr wrap="square" lIns="0" tIns="10985" rIns="0" bIns="0" rtlCol="0">
            <a:noAutofit/>
          </a:bodyPr>
          <a:lstStyle/>
          <a:p>
            <a:pPr marL="12700">
              <a:lnSpc>
                <a:spcPts val="1730"/>
              </a:lnSpc>
            </a:pPr>
            <a:r>
              <a:rPr sz="2000" b="1" spc="159" dirty="0">
                <a:latin typeface="Arial Narrow"/>
                <a:cs typeface="Arial Narrow"/>
              </a:rPr>
              <a:t>Permenristekdikti No.62</a:t>
            </a:r>
            <a:endParaRPr sz="2000" b="1" dirty="0">
              <a:latin typeface="Arial Narrow"/>
              <a:cs typeface="Arial Narrow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516678" y="1490885"/>
            <a:ext cx="3179135" cy="471931"/>
          </a:xfrm>
          <a:prstGeom prst="rect">
            <a:avLst/>
          </a:prstGeom>
        </p:spPr>
        <p:txBody>
          <a:bodyPr wrap="square" lIns="0" tIns="10985" rIns="0" bIns="0" rtlCol="0">
            <a:noAutofit/>
          </a:bodyPr>
          <a:lstStyle/>
          <a:p>
            <a:pPr marL="12700">
              <a:lnSpc>
                <a:spcPts val="1730"/>
              </a:lnSpc>
            </a:pPr>
            <a:r>
              <a:rPr b="1" spc="130" dirty="0">
                <a:latin typeface="Arial Narrow"/>
                <a:cs typeface="Arial Narrow"/>
              </a:rPr>
              <a:t>Tahun 2016 Pasal  8 </a:t>
            </a:r>
            <a:r>
              <a:rPr b="1" spc="130" dirty="0" err="1">
                <a:latin typeface="Arial Narrow"/>
                <a:cs typeface="Arial Narrow"/>
              </a:rPr>
              <a:t>ayat</a:t>
            </a:r>
            <a:r>
              <a:rPr lang="en-US" b="1" spc="130" dirty="0">
                <a:latin typeface="Arial Narrow"/>
                <a:cs typeface="Arial Narrow"/>
              </a:rPr>
              <a:t> </a:t>
            </a:r>
            <a:r>
              <a:rPr b="1" spc="124" dirty="0">
                <a:latin typeface="Arial Narrow"/>
                <a:cs typeface="Arial Narrow"/>
              </a:rPr>
              <a:t>(c)</a:t>
            </a:r>
            <a:endParaRPr b="1" dirty="0">
              <a:latin typeface="Arial Narrow"/>
              <a:cs typeface="Arial Narrow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0881106" y="1490885"/>
            <a:ext cx="168531" cy="228091"/>
          </a:xfrm>
          <a:prstGeom prst="rect">
            <a:avLst/>
          </a:prstGeom>
        </p:spPr>
        <p:txBody>
          <a:bodyPr wrap="square" lIns="0" tIns="10985" rIns="0" bIns="0" rtlCol="0">
            <a:noAutofit/>
          </a:bodyPr>
          <a:lstStyle/>
          <a:p>
            <a:pPr marL="12700">
              <a:lnSpc>
                <a:spcPts val="1730"/>
              </a:lnSpc>
            </a:pPr>
            <a:r>
              <a:rPr sz="1600" spc="152" dirty="0">
                <a:latin typeface="Arial Narrow"/>
                <a:cs typeface="Arial Narrow"/>
              </a:rPr>
              <a:t>4</a:t>
            </a:r>
            <a:endParaRPr sz="1600" dirty="0">
              <a:latin typeface="Arial Narrow"/>
              <a:cs typeface="Arial Narrow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013198" y="1526557"/>
            <a:ext cx="1872176" cy="630682"/>
          </a:xfrm>
          <a:prstGeom prst="rect">
            <a:avLst/>
          </a:prstGeom>
        </p:spPr>
        <p:txBody>
          <a:bodyPr wrap="square" lIns="0" tIns="9747" rIns="0" bIns="0" rtlCol="0">
            <a:noAutofit/>
          </a:bodyPr>
          <a:lstStyle/>
          <a:p>
            <a:pPr algn="ctr">
              <a:lnSpc>
                <a:spcPts val="1535"/>
              </a:lnSpc>
            </a:pPr>
            <a:r>
              <a:rPr sz="1400" spc="161" dirty="0">
                <a:latin typeface="Arial Narrow"/>
                <a:cs typeface="Arial Narrow"/>
              </a:rPr>
              <a:t>Politeknik/</a:t>
            </a:r>
            <a:r>
              <a:rPr sz="1400" spc="161" dirty="0" err="1">
                <a:latin typeface="Arial Narrow"/>
                <a:cs typeface="Arial Narrow"/>
              </a:rPr>
              <a:t>Akadem</a:t>
            </a:r>
            <a:r>
              <a:rPr sz="1400" spc="138" dirty="0" err="1">
                <a:latin typeface="Arial Narrow"/>
                <a:cs typeface="Arial Narrow"/>
              </a:rPr>
              <a:t>i</a:t>
            </a:r>
            <a:r>
              <a:rPr sz="1400" spc="138" dirty="0">
                <a:latin typeface="Arial Narrow"/>
                <a:cs typeface="Arial Narrow"/>
              </a:rPr>
              <a:t>/ Akademi</a:t>
            </a:r>
            <a:endParaRPr sz="1400" dirty="0">
              <a:latin typeface="Arial Narrow"/>
              <a:cs typeface="Arial Narrow"/>
            </a:endParaRPr>
          </a:p>
          <a:p>
            <a:pPr marL="315810" marR="330179" algn="ctr">
              <a:lnSpc>
                <a:spcPct val="95621"/>
              </a:lnSpc>
              <a:spcBef>
                <a:spcPts val="75"/>
              </a:spcBef>
            </a:pPr>
            <a:r>
              <a:rPr sz="1400" spc="175" dirty="0">
                <a:latin typeface="Arial Narrow"/>
                <a:cs typeface="Arial Narrow"/>
              </a:rPr>
              <a:t>Komunitas</a:t>
            </a:r>
            <a:endParaRPr sz="1400" dirty="0">
              <a:latin typeface="Arial Narrow"/>
              <a:cs typeface="Arial Narrow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862834" y="1730541"/>
            <a:ext cx="811232" cy="228396"/>
          </a:xfrm>
          <a:prstGeom prst="rect">
            <a:avLst/>
          </a:prstGeom>
        </p:spPr>
        <p:txBody>
          <a:bodyPr wrap="square" lIns="0" tIns="11017" rIns="0" bIns="0" rtlCol="0">
            <a:noAutofit/>
          </a:bodyPr>
          <a:lstStyle/>
          <a:p>
            <a:pPr marL="12700">
              <a:lnSpc>
                <a:spcPts val="1735"/>
              </a:lnSpc>
            </a:pPr>
            <a:r>
              <a:rPr sz="1600" b="1" spc="168" dirty="0">
                <a:latin typeface="Arial Narrow"/>
                <a:cs typeface="Arial Narrow"/>
              </a:rPr>
              <a:t>Sekolah</a:t>
            </a:r>
            <a:endParaRPr sz="1600" b="1">
              <a:latin typeface="Arial Narrow"/>
              <a:cs typeface="Arial Narro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698165" y="1730541"/>
            <a:ext cx="636365" cy="228396"/>
          </a:xfrm>
          <a:prstGeom prst="rect">
            <a:avLst/>
          </a:prstGeom>
        </p:spPr>
        <p:txBody>
          <a:bodyPr wrap="square" lIns="0" tIns="11017" rIns="0" bIns="0" rtlCol="0">
            <a:noAutofit/>
          </a:bodyPr>
          <a:lstStyle/>
          <a:p>
            <a:pPr marL="12700">
              <a:lnSpc>
                <a:spcPts val="1735"/>
              </a:lnSpc>
            </a:pPr>
            <a:r>
              <a:rPr sz="1600" b="1" spc="163" dirty="0">
                <a:latin typeface="Arial Narrow"/>
                <a:cs typeface="Arial Narrow"/>
              </a:rPr>
              <a:t>Tinggi</a:t>
            </a:r>
            <a:endParaRPr sz="1600" b="1" dirty="0">
              <a:latin typeface="Arial Narrow"/>
              <a:cs typeface="Arial Narro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42018" y="2654332"/>
            <a:ext cx="2345451" cy="471932"/>
          </a:xfrm>
          <a:prstGeom prst="rect">
            <a:avLst/>
          </a:prstGeom>
        </p:spPr>
        <p:txBody>
          <a:bodyPr wrap="square" lIns="0" tIns="10985" rIns="0" bIns="0" rtlCol="0">
            <a:noAutofit/>
          </a:bodyPr>
          <a:lstStyle/>
          <a:p>
            <a:pPr marL="12700">
              <a:lnSpc>
                <a:spcPts val="1730"/>
              </a:lnSpc>
            </a:pPr>
            <a:r>
              <a:rPr b="1" spc="197" dirty="0">
                <a:latin typeface="Arial Narrow"/>
                <a:cs typeface="Arial Narrow"/>
              </a:rPr>
              <a:t>Membentuk unit</a:t>
            </a:r>
            <a:endParaRPr b="1" dirty="0">
              <a:latin typeface="Arial Narrow"/>
              <a:cs typeface="Arial Narrow"/>
            </a:endParaRPr>
          </a:p>
          <a:p>
            <a:pPr marL="12700" marR="30403">
              <a:lnSpc>
                <a:spcPct val="95621"/>
              </a:lnSpc>
            </a:pPr>
            <a:r>
              <a:rPr b="1" spc="188" dirty="0">
                <a:latin typeface="Arial Narrow"/>
                <a:cs typeface="Arial Narrow"/>
              </a:rPr>
              <a:t>khusus SPMI</a:t>
            </a:r>
            <a:endParaRPr b="1" dirty="0">
              <a:latin typeface="Arial Narrow"/>
              <a:cs typeface="Arial Narro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49248" y="2799366"/>
            <a:ext cx="854863" cy="228091"/>
          </a:xfrm>
          <a:prstGeom prst="rect">
            <a:avLst/>
          </a:prstGeom>
        </p:spPr>
        <p:txBody>
          <a:bodyPr wrap="square" lIns="0" tIns="10985" rIns="0" bIns="0" rtlCol="0">
            <a:noAutofit/>
          </a:bodyPr>
          <a:lstStyle/>
          <a:p>
            <a:pPr marL="12700">
              <a:lnSpc>
                <a:spcPts val="1730"/>
              </a:lnSpc>
            </a:pPr>
            <a:r>
              <a:rPr sz="1600" b="1" spc="164" dirty="0">
                <a:latin typeface="Arial Narrow"/>
                <a:cs typeface="Arial Narrow"/>
              </a:rPr>
              <a:t>Fakultas</a:t>
            </a:r>
            <a:endParaRPr sz="1600" b="1" dirty="0">
              <a:latin typeface="Arial Narrow"/>
              <a:cs typeface="Arial Narro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032705" y="3568908"/>
            <a:ext cx="2186253" cy="843386"/>
          </a:xfrm>
          <a:prstGeom prst="rect">
            <a:avLst/>
          </a:prstGeom>
        </p:spPr>
        <p:txBody>
          <a:bodyPr wrap="square" lIns="0" tIns="10985" rIns="0" bIns="0" rtlCol="0">
            <a:noAutofit/>
          </a:bodyPr>
          <a:lstStyle/>
          <a:p>
            <a:pPr marL="12700" marR="30403">
              <a:lnSpc>
                <a:spcPts val="1730"/>
              </a:lnSpc>
            </a:pPr>
            <a:r>
              <a:rPr sz="1600" b="1" spc="187" dirty="0">
                <a:latin typeface="Arial Narrow"/>
                <a:cs typeface="Arial Narrow"/>
              </a:rPr>
              <a:t>Mengintegrasikan</a:t>
            </a:r>
            <a:endParaRPr sz="1600" b="1" dirty="0">
              <a:latin typeface="Arial Narrow"/>
              <a:cs typeface="Arial Narrow"/>
            </a:endParaRPr>
          </a:p>
          <a:p>
            <a:pPr marL="12700">
              <a:lnSpc>
                <a:spcPct val="95621"/>
              </a:lnSpc>
            </a:pPr>
            <a:r>
              <a:rPr sz="1600" b="1" spc="157" dirty="0">
                <a:latin typeface="Arial Narrow"/>
                <a:cs typeface="Arial Narrow"/>
              </a:rPr>
              <a:t>implementasi SPMI  </a:t>
            </a:r>
            <a:r>
              <a:rPr sz="1600" b="1" spc="157" dirty="0" err="1">
                <a:latin typeface="Arial Narrow"/>
                <a:cs typeface="Arial Narrow"/>
              </a:rPr>
              <a:t>ke</a:t>
            </a:r>
            <a:r>
              <a:rPr lang="en-US" sz="1600" b="1" spc="157" dirty="0">
                <a:latin typeface="Arial Narrow"/>
                <a:cs typeface="Arial Narrow"/>
              </a:rPr>
              <a:t> </a:t>
            </a:r>
            <a:r>
              <a:rPr lang="en-US" sz="1600" b="1" spc="157" dirty="0" err="1">
                <a:latin typeface="Arial Narrow"/>
                <a:cs typeface="Arial Narrow"/>
              </a:rPr>
              <a:t>dalam</a:t>
            </a:r>
            <a:r>
              <a:rPr lang="en-US" sz="1600" b="1" spc="157" dirty="0">
                <a:latin typeface="Arial Narrow"/>
                <a:cs typeface="Arial Narrow"/>
              </a:rPr>
              <a:t> </a:t>
            </a:r>
            <a:r>
              <a:rPr lang="en-US" sz="1600" b="1" spc="157" dirty="0" err="1">
                <a:latin typeface="Arial Narrow"/>
                <a:cs typeface="Arial Narrow"/>
              </a:rPr>
              <a:t>manajemen</a:t>
            </a:r>
            <a:r>
              <a:rPr lang="en-US" sz="1600" b="1" spc="157" dirty="0">
                <a:latin typeface="Arial Narrow"/>
                <a:cs typeface="Arial Narrow"/>
              </a:rPr>
              <a:t> PT</a:t>
            </a:r>
            <a:endParaRPr sz="1600" b="1" dirty="0">
              <a:latin typeface="Arial Narrow"/>
              <a:cs typeface="Arial Narrow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43813" y="3687335"/>
            <a:ext cx="1414596" cy="417067"/>
          </a:xfrm>
          <a:prstGeom prst="rect">
            <a:avLst/>
          </a:prstGeom>
        </p:spPr>
        <p:txBody>
          <a:bodyPr wrap="square" lIns="0" tIns="9747" rIns="0" bIns="0" rtlCol="0">
            <a:noAutofit/>
          </a:bodyPr>
          <a:lstStyle/>
          <a:p>
            <a:pPr marL="12700">
              <a:lnSpc>
                <a:spcPts val="1535"/>
              </a:lnSpc>
            </a:pPr>
            <a:r>
              <a:rPr sz="1400" b="1" spc="149" dirty="0">
                <a:latin typeface="Arial Narrow"/>
                <a:cs typeface="Arial Narrow"/>
              </a:rPr>
              <a:t>Unit Pengelola</a:t>
            </a:r>
            <a:endParaRPr sz="1400" b="1" dirty="0">
              <a:latin typeface="Arial Narrow"/>
              <a:cs typeface="Arial Narrow"/>
            </a:endParaRPr>
          </a:p>
          <a:p>
            <a:pPr marL="15748" marR="12192">
              <a:lnSpc>
                <a:spcPct val="95621"/>
              </a:lnSpc>
            </a:pPr>
            <a:r>
              <a:rPr sz="1400" b="1" spc="162" dirty="0">
                <a:latin typeface="Arial Narrow"/>
                <a:cs typeface="Arial Narrow"/>
              </a:rPr>
              <a:t>Program Studi</a:t>
            </a:r>
            <a:endParaRPr sz="1400" b="1" dirty="0">
              <a:latin typeface="Arial Narrow"/>
              <a:cs typeface="Arial Narro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67609" y="3687335"/>
            <a:ext cx="1517290" cy="457182"/>
          </a:xfrm>
          <a:prstGeom prst="rect">
            <a:avLst/>
          </a:prstGeom>
        </p:spPr>
        <p:txBody>
          <a:bodyPr wrap="square" lIns="0" tIns="9747" rIns="0" bIns="0" rtlCol="0">
            <a:noAutofit/>
          </a:bodyPr>
          <a:lstStyle/>
          <a:p>
            <a:pPr marL="12700">
              <a:lnSpc>
                <a:spcPts val="1535"/>
              </a:lnSpc>
            </a:pPr>
            <a:r>
              <a:rPr sz="1400" b="1" spc="149" dirty="0">
                <a:latin typeface="Arial Narrow"/>
                <a:cs typeface="Arial Narrow"/>
              </a:rPr>
              <a:t>Unit Pengelola</a:t>
            </a:r>
            <a:endParaRPr sz="1400" b="1" dirty="0">
              <a:latin typeface="Arial Narrow"/>
              <a:cs typeface="Arial Narrow"/>
            </a:endParaRPr>
          </a:p>
          <a:p>
            <a:pPr marL="15748" marR="12217">
              <a:lnSpc>
                <a:spcPct val="95621"/>
              </a:lnSpc>
            </a:pPr>
            <a:r>
              <a:rPr sz="1400" b="1" spc="162" dirty="0">
                <a:latin typeface="Arial Narrow"/>
                <a:cs typeface="Arial Narrow"/>
              </a:rPr>
              <a:t>Program Studi</a:t>
            </a:r>
            <a:endParaRPr sz="1400" b="1" dirty="0">
              <a:latin typeface="Arial Narrow"/>
              <a:cs typeface="Arial Narrow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191506" y="3687335"/>
            <a:ext cx="1271052" cy="417067"/>
          </a:xfrm>
          <a:prstGeom prst="rect">
            <a:avLst/>
          </a:prstGeom>
        </p:spPr>
        <p:txBody>
          <a:bodyPr wrap="square" lIns="0" tIns="9747" rIns="0" bIns="0" rtlCol="0">
            <a:noAutofit/>
          </a:bodyPr>
          <a:lstStyle/>
          <a:p>
            <a:pPr marL="12700">
              <a:lnSpc>
                <a:spcPts val="1535"/>
              </a:lnSpc>
            </a:pPr>
            <a:r>
              <a:rPr sz="1400" spc="149" dirty="0">
                <a:latin typeface="Arial Narrow"/>
                <a:cs typeface="Arial Narrow"/>
              </a:rPr>
              <a:t>Unit Pengelola</a:t>
            </a:r>
            <a:endParaRPr sz="1400">
              <a:latin typeface="Arial Narrow"/>
              <a:cs typeface="Arial Narrow"/>
            </a:endParaRPr>
          </a:p>
          <a:p>
            <a:pPr marL="15748" marR="11963">
              <a:lnSpc>
                <a:spcPct val="95621"/>
              </a:lnSpc>
            </a:pPr>
            <a:r>
              <a:rPr sz="1400" spc="162" dirty="0">
                <a:latin typeface="Arial Narrow"/>
                <a:cs typeface="Arial Narrow"/>
              </a:rPr>
              <a:t>Program Studi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42019" y="4882165"/>
            <a:ext cx="2548382" cy="753415"/>
          </a:xfrm>
          <a:prstGeom prst="rect">
            <a:avLst/>
          </a:prstGeom>
        </p:spPr>
        <p:txBody>
          <a:bodyPr wrap="square" lIns="0" tIns="10985" rIns="0" bIns="0" rtlCol="0">
            <a:noAutofit/>
          </a:bodyPr>
          <a:lstStyle/>
          <a:p>
            <a:pPr marL="12700">
              <a:lnSpc>
                <a:spcPts val="1730"/>
              </a:lnSpc>
            </a:pPr>
            <a:r>
              <a:rPr b="1" spc="203" dirty="0" err="1">
                <a:latin typeface="Arial Narrow"/>
                <a:cs typeface="Arial Narrow"/>
              </a:rPr>
              <a:t>Mengombinasikan</a:t>
            </a:r>
            <a:r>
              <a:rPr lang="en-US" b="1" spc="203" dirty="0">
                <a:latin typeface="Arial Narrow"/>
                <a:cs typeface="Arial Narrow"/>
              </a:rPr>
              <a:t> </a:t>
            </a:r>
            <a:r>
              <a:rPr lang="en-US" b="1" spc="203" dirty="0" err="1">
                <a:latin typeface="Arial Narrow"/>
                <a:cs typeface="Arial Narrow"/>
              </a:rPr>
              <a:t>kedua</a:t>
            </a:r>
            <a:r>
              <a:rPr lang="en-US" b="1" spc="203" dirty="0">
                <a:latin typeface="Arial Narrow"/>
                <a:cs typeface="Arial Narrow"/>
              </a:rPr>
              <a:t> </a:t>
            </a:r>
            <a:r>
              <a:rPr b="1" spc="129" dirty="0">
                <a:latin typeface="Arial Narrow"/>
                <a:cs typeface="Arial Narrow"/>
              </a:rPr>
              <a:t>model di  atas</a:t>
            </a:r>
            <a:endParaRPr b="1" dirty="0">
              <a:latin typeface="Arial Narrow"/>
              <a:cs typeface="Arial Narro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986006" y="6578066"/>
            <a:ext cx="158535" cy="228092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11896" y="1862327"/>
            <a:ext cx="2898648" cy="400811"/>
          </a:xfrm>
          <a:prstGeom prst="rect">
            <a:avLst/>
          </a:prstGeom>
        </p:spPr>
        <p:txBody>
          <a:bodyPr wrap="square" lIns="0" tIns="55244" rIns="0" bIns="0" rtlCol="0">
            <a:noAutofit/>
          </a:bodyPr>
          <a:lstStyle/>
          <a:p>
            <a:pPr marL="156972">
              <a:lnSpc>
                <a:spcPct val="95621"/>
              </a:lnSpc>
            </a:pPr>
            <a:r>
              <a:rPr sz="2000" spc="229" dirty="0">
                <a:latin typeface="Arial Narrow"/>
                <a:cs typeface="Arial Narrow"/>
              </a:rPr>
              <a:t>MODEL ORGANISASI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2722" y="331470"/>
            <a:ext cx="2287524" cy="824483"/>
          </a:xfrm>
          <a:prstGeom prst="rect">
            <a:avLst/>
          </a:prstGeom>
        </p:spPr>
        <p:txBody>
          <a:bodyPr wrap="square" lIns="0" tIns="13557" rIns="0" bIns="0" rtlCol="0">
            <a:noAutofit/>
          </a:bodyPr>
          <a:lstStyle/>
          <a:p>
            <a:pPr marL="102260">
              <a:lnSpc>
                <a:spcPts val="2135"/>
              </a:lnSpc>
            </a:pPr>
            <a:r>
              <a:rPr sz="2000" spc="-1" dirty="0">
                <a:latin typeface="Franklin Gothic Book"/>
                <a:cs typeface="Franklin Gothic Book"/>
              </a:rPr>
              <a:t>Aras</a:t>
            </a:r>
            <a:endParaRPr sz="2000">
              <a:latin typeface="Franklin Gothic Book"/>
              <a:cs typeface="Franklin Gothic Book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178814" y="422910"/>
            <a:ext cx="2602991" cy="829055"/>
          </a:xfrm>
          <a:prstGeom prst="rect">
            <a:avLst/>
          </a:prstGeom>
        </p:spPr>
        <p:txBody>
          <a:bodyPr wrap="square" lIns="0" tIns="4875" rIns="0" bIns="0" rtlCol="0">
            <a:noAutofit/>
          </a:bodyPr>
          <a:lstStyle/>
          <a:p>
            <a:pPr>
              <a:lnSpc>
                <a:spcPts val="950"/>
              </a:lnSpc>
            </a:pPr>
            <a:endParaRPr sz="950"/>
          </a:p>
          <a:p>
            <a:pPr marR="141561" algn="r">
              <a:lnSpc>
                <a:spcPts val="2540"/>
              </a:lnSpc>
              <a:spcBef>
                <a:spcPts val="3127"/>
              </a:spcBef>
            </a:pPr>
            <a:r>
              <a:rPr sz="2400" spc="4" dirty="0">
                <a:latin typeface="Franklin Gothic Book"/>
                <a:cs typeface="Franklin Gothic Book"/>
              </a:rPr>
              <a:t>SPMI</a:t>
            </a:r>
            <a:endParaRPr sz="2400">
              <a:latin typeface="Franklin Gothic Book"/>
              <a:cs typeface="Franklin Gothic Book"/>
            </a:endParaRPr>
          </a:p>
        </p:txBody>
      </p:sp>
      <p:sp>
        <p:nvSpPr>
          <p:cNvPr id="59" name="object 2">
            <a:extLst>
              <a:ext uri="{FF2B5EF4-FFF2-40B4-BE49-F238E27FC236}">
                <a16:creationId xmlns:a16="http://schemas.microsoft.com/office/drawing/2014/main" id="{5EF927A5-F22C-12F1-B4F6-A383EF535149}"/>
              </a:ext>
            </a:extLst>
          </p:cNvPr>
          <p:cNvSpPr txBox="1"/>
          <p:nvPr/>
        </p:nvSpPr>
        <p:spPr>
          <a:xfrm>
            <a:off x="426720" y="4518278"/>
            <a:ext cx="6593509" cy="19825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685" marR="0" lvl="0" indent="-133985" algn="l" defTabSz="914400" rtl="0" eaLnBrk="0" fontAlgn="base" latinLnBrk="0" hangingPunct="0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 typeface="Arial"/>
              <a:buChar char="•"/>
              <a:tabLst>
                <a:tab pos="147320" algn="l"/>
              </a:tabLst>
              <a:defRPr/>
            </a:pP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Pasal 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angka 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17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UU</a:t>
            </a:r>
            <a:r>
              <a:rPr kumimoji="0" sz="1600" b="1" i="0" u="none" strike="noStrike" kern="1200" cap="none" spc="-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1600" b="1" i="0" u="none" strike="noStrike" kern="1200" cap="none" spc="-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No.12/2012 </a:t>
            </a:r>
            <a:r>
              <a:rPr kumimoji="0" sz="1600" b="1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Dikti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46685" marR="5080" lvl="0" indent="127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Studi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adalah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kesatuan kegiatan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Pendidikan dan pembelajaran  yang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memiliki kurikulum dan metode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pembelajaran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tertentu dalam satu  jenis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pendidikan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akademik,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pendidikan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profesi, dan/atau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pendidikan  vokasi.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46685" marR="0" lvl="0" indent="-133985" algn="l" defTabSz="914400" rtl="0" eaLnBrk="0" fontAlgn="base" latinLnBrk="0" hangingPunct="0">
              <a:lnSpc>
                <a:spcPct val="100000"/>
              </a:lnSpc>
              <a:spcBef>
                <a:spcPts val="5"/>
              </a:spcBef>
              <a:spcAft>
                <a:spcPct val="0"/>
              </a:spcAft>
              <a:buClrTx/>
              <a:buSzTx/>
              <a:buFont typeface="Arial"/>
              <a:buChar char="•"/>
              <a:tabLst>
                <a:tab pos="147320" algn="l"/>
              </a:tabLst>
              <a:defRPr/>
            </a:pP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Pasal 33 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ayat 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(4)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UU</a:t>
            </a:r>
            <a:r>
              <a:rPr kumimoji="0" lang="en-US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1600" b="1" i="0" u="none" strike="noStrike" kern="1200" cap="none" spc="-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No.12/2012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Dikti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46685" marR="788035" lvl="0" indent="127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Studi dikelola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oleh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suatu satuan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unit pengelola</a:t>
            </a:r>
            <a:r>
              <a:rPr kumimoji="0" sz="1600" b="0" i="0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yang 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ditetapkan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oleh Perguruan</a:t>
            </a:r>
            <a:r>
              <a:rPr kumimoji="0" sz="16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Tinggi.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0" name="object 20">
            <a:extLst>
              <a:ext uri="{FF2B5EF4-FFF2-40B4-BE49-F238E27FC236}">
                <a16:creationId xmlns:a16="http://schemas.microsoft.com/office/drawing/2014/main" id="{191190A4-92F9-D5DB-6B74-105CE86FF7FA}"/>
              </a:ext>
            </a:extLst>
          </p:cNvPr>
          <p:cNvSpPr txBox="1"/>
          <p:nvPr/>
        </p:nvSpPr>
        <p:spPr>
          <a:xfrm>
            <a:off x="7020228" y="6386673"/>
            <a:ext cx="4745052" cy="487959"/>
          </a:xfrm>
          <a:prstGeom prst="rect">
            <a:avLst/>
          </a:prstGeom>
        </p:spPr>
        <p:txBody>
          <a:bodyPr wrap="square" lIns="0" tIns="11017" rIns="0" bIns="0" rtlCol="0">
            <a:noAutofit/>
          </a:bodyPr>
          <a:lstStyle/>
          <a:p>
            <a:pPr marL="12700">
              <a:lnSpc>
                <a:spcPts val="1735"/>
              </a:lnSpc>
            </a:pPr>
            <a:r>
              <a:rPr lang="en-US" sz="1600" b="1" spc="163" dirty="0" err="1">
                <a:latin typeface="Arial Narrow"/>
                <a:cs typeface="Arial Narrow"/>
              </a:rPr>
              <a:t>Sumber</a:t>
            </a:r>
            <a:r>
              <a:rPr lang="en-US" sz="1600" b="1" spc="163" dirty="0">
                <a:latin typeface="Arial Narrow"/>
                <a:cs typeface="Arial Narrow"/>
              </a:rPr>
              <a:t>: Aris </a:t>
            </a:r>
            <a:r>
              <a:rPr lang="en-US" sz="1600" b="1" spc="163" dirty="0" err="1">
                <a:latin typeface="Arial Narrow"/>
                <a:cs typeface="Arial Narrow"/>
              </a:rPr>
              <a:t>Junaedi</a:t>
            </a:r>
            <a:r>
              <a:rPr lang="en-US" sz="1600" b="1" spc="163" dirty="0">
                <a:latin typeface="Arial Narrow"/>
                <a:cs typeface="Arial Narrow"/>
              </a:rPr>
              <a:t>, </a:t>
            </a:r>
            <a:r>
              <a:rPr lang="en-US" sz="1600" b="1" spc="163" dirty="0" err="1">
                <a:latin typeface="Arial Narrow"/>
                <a:cs typeface="Arial Narrow"/>
              </a:rPr>
              <a:t>Direktur</a:t>
            </a:r>
            <a:r>
              <a:rPr lang="en-US" sz="1600" b="1" spc="163" dirty="0">
                <a:latin typeface="Arial Narrow"/>
                <a:cs typeface="Arial Narrow"/>
              </a:rPr>
              <a:t> </a:t>
            </a:r>
            <a:r>
              <a:rPr lang="en-US" sz="1600" b="1" spc="163" dirty="0" err="1">
                <a:latin typeface="Arial Narrow"/>
                <a:cs typeface="Arial Narrow"/>
              </a:rPr>
              <a:t>belmawa</a:t>
            </a:r>
            <a:r>
              <a:rPr lang="en-US" sz="1600" b="1" spc="163" dirty="0">
                <a:latin typeface="Arial Narrow"/>
                <a:cs typeface="Arial Narrow"/>
              </a:rPr>
              <a:t>, </a:t>
            </a:r>
            <a:endParaRPr sz="1600" b="1" dirty="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1050477"/>
            <a:ext cx="9209566" cy="740661"/>
          </a:xfrm>
        </p:spPr>
        <p:txBody>
          <a:bodyPr>
            <a:normAutofit/>
          </a:bodyPr>
          <a:lstStyle/>
          <a:p>
            <a:r>
              <a:rPr lang="en-US" b="1" dirty="0"/>
              <a:t>Model 1: </a:t>
            </a:r>
            <a:r>
              <a:rPr lang="en-US" b="1" dirty="0" err="1"/>
              <a:t>Membentuk</a:t>
            </a:r>
            <a:r>
              <a:rPr lang="en-US" b="1" dirty="0"/>
              <a:t> unit </a:t>
            </a:r>
            <a:r>
              <a:rPr lang="en-US" b="1" dirty="0" err="1"/>
              <a:t>khusus</a:t>
            </a:r>
            <a:r>
              <a:rPr lang="en-US" b="1" dirty="0"/>
              <a:t> SPMI </a:t>
            </a:r>
            <a:endParaRPr lang="en-US" b="1" dirty="0">
              <a:solidFill>
                <a:srgbClr val="FF33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2371060"/>
            <a:ext cx="9826256" cy="426365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b="1" dirty="0" err="1">
                <a:solidFill>
                  <a:srgbClr val="FF0000"/>
                </a:solidFill>
              </a:rPr>
              <a:t>Pertama</a:t>
            </a:r>
            <a:r>
              <a:rPr lang="en-US" sz="2400" dirty="0"/>
              <a:t>,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independen</a:t>
            </a:r>
            <a:r>
              <a:rPr lang="en-US" sz="2400" dirty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lang="en-US" sz="2400" dirty="0" err="1"/>
              <a:t>Independensi</a:t>
            </a:r>
            <a:r>
              <a:rPr lang="en-US" sz="2400" dirty="0"/>
              <a:t> yang </a:t>
            </a:r>
            <a:r>
              <a:rPr lang="en-US" sz="2400" dirty="0" err="1"/>
              <a:t>melekat</a:t>
            </a:r>
            <a:r>
              <a:rPr lang="en-US" sz="2400" dirty="0"/>
              <a:t> pada unit SPMI </a:t>
            </a:r>
            <a:r>
              <a:rPr lang="en-US" sz="2400" dirty="0" err="1"/>
              <a:t>tersebut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mendukung</a:t>
            </a:r>
            <a:r>
              <a:rPr lang="en-US" sz="2400" dirty="0"/>
              <a:t> </a:t>
            </a:r>
            <a:r>
              <a:rPr lang="en-US" sz="2400" dirty="0" err="1"/>
              <a:t>pelaksanaan</a:t>
            </a:r>
            <a:r>
              <a:rPr lang="en-US" sz="2400" dirty="0"/>
              <a:t> </a:t>
            </a:r>
            <a:r>
              <a:rPr lang="en-US" sz="2400" i="1" dirty="0"/>
              <a:t>monitoring &amp; evaluation </a:t>
            </a:r>
            <a:r>
              <a:rPr lang="en-US" sz="2400" dirty="0"/>
              <a:t>(</a:t>
            </a:r>
            <a:r>
              <a:rPr lang="en-US" sz="2400" dirty="0" err="1"/>
              <a:t>termasuk</a:t>
            </a:r>
            <a:r>
              <a:rPr lang="en-US" sz="2400" dirty="0"/>
              <a:t> audit internal)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objektf</a:t>
            </a:r>
            <a:r>
              <a:rPr lang="en-US" sz="2400" dirty="0"/>
              <a:t>.</a:t>
            </a:r>
            <a:br>
              <a:rPr lang="en-US" sz="2400" dirty="0"/>
            </a:br>
            <a:endParaRPr lang="en-US" sz="2400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b="1" dirty="0" err="1">
                <a:solidFill>
                  <a:srgbClr val="FF0000"/>
                </a:solidFill>
              </a:rPr>
              <a:t>Kedua</a:t>
            </a:r>
            <a:r>
              <a:rPr lang="en-US" sz="2400" dirty="0"/>
              <a:t>, </a:t>
            </a:r>
            <a:r>
              <a:rPr lang="en-US" sz="2400" dirty="0" err="1"/>
              <a:t>keberadaan</a:t>
            </a:r>
            <a:r>
              <a:rPr lang="en-US" sz="2400" dirty="0"/>
              <a:t> unit SPMI: salah </a:t>
            </a:r>
            <a:r>
              <a:rPr lang="en-US" sz="2400" dirty="0" err="1"/>
              <a:t>satu</a:t>
            </a:r>
            <a:r>
              <a:rPr lang="en-US" sz="2400" dirty="0"/>
              <a:t> </a:t>
            </a:r>
            <a:r>
              <a:rPr lang="en-US" sz="2400" dirty="0" err="1"/>
              <a:t>prinsip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i="1" dirty="0"/>
              <a:t>good university governance, </a:t>
            </a:r>
            <a:r>
              <a:rPr lang="en-US" sz="2400" dirty="0" err="1"/>
              <a:t>yaitu</a:t>
            </a:r>
            <a:r>
              <a:rPr lang="en-US" sz="2400" dirty="0"/>
              <a:t> </a:t>
            </a:r>
            <a:r>
              <a:rPr lang="en-US" sz="2400" dirty="0" err="1"/>
              <a:t>akuntabilitas</a:t>
            </a:r>
            <a:r>
              <a:rPr lang="en-US" sz="2400" dirty="0"/>
              <a:t>.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sz="1400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b="1" dirty="0" err="1">
                <a:solidFill>
                  <a:srgbClr val="FF0000"/>
                </a:solidFill>
              </a:rPr>
              <a:t>Ketiga</a:t>
            </a:r>
            <a:r>
              <a:rPr lang="en-US" sz="2400" dirty="0"/>
              <a:t>, unit SPMI yang </a:t>
            </a:r>
            <a:r>
              <a:rPr lang="en-US" sz="2400" dirty="0" err="1"/>
              <a:t>dibentuk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independen</a:t>
            </a:r>
            <a:r>
              <a:rPr lang="en-US" sz="2400" dirty="0"/>
              <a:t> dan </a:t>
            </a:r>
            <a:r>
              <a:rPr lang="en-US" sz="2400" dirty="0" err="1"/>
              <a:t>akuntabel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membuatnya</a:t>
            </a:r>
            <a:r>
              <a:rPr lang="en-US" sz="2400" dirty="0"/>
              <a:t>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dirty="0" err="1"/>
              <a:t>kuat</a:t>
            </a:r>
            <a:r>
              <a:rPr lang="en-US" sz="2400" dirty="0"/>
              <a:t> dan </a:t>
            </a:r>
            <a:r>
              <a:rPr lang="en-US" sz="2400" dirty="0" err="1"/>
              <a:t>disegani</a:t>
            </a:r>
            <a:r>
              <a:rPr lang="en-US" sz="2400" dirty="0"/>
              <a:t> oleh </a:t>
            </a:r>
            <a:r>
              <a:rPr lang="en-US" sz="2400" dirty="0" err="1"/>
              <a:t>berbagai</a:t>
            </a:r>
            <a:r>
              <a:rPr lang="en-US" sz="2400" dirty="0"/>
              <a:t> </a:t>
            </a:r>
            <a:r>
              <a:rPr lang="en-US" sz="2400" dirty="0" err="1"/>
              <a:t>pihak</a:t>
            </a:r>
            <a:r>
              <a:rPr lang="en-US" sz="2400" dirty="0"/>
              <a:t> yang </a:t>
            </a:r>
            <a:r>
              <a:rPr lang="en-US" sz="2400" dirty="0" err="1"/>
              <a:t>kinerjanya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dimonitor</a:t>
            </a:r>
            <a:r>
              <a:rPr lang="en-US" sz="2400" dirty="0"/>
              <a:t>, </a:t>
            </a:r>
            <a:r>
              <a:rPr lang="en-US" sz="2400" dirty="0" err="1"/>
              <a:t>dievaluasi</a:t>
            </a:r>
            <a:r>
              <a:rPr lang="en-US" sz="2400" dirty="0"/>
              <a:t>, dan </a:t>
            </a:r>
            <a:r>
              <a:rPr lang="en-US" sz="2400" dirty="0" err="1"/>
              <a:t>diaudit</a:t>
            </a:r>
            <a:r>
              <a:rPr lang="en-US" sz="2400" dirty="0"/>
              <a:t> oleh unit SPMI </a:t>
            </a:r>
            <a:r>
              <a:rPr lang="en-US" sz="2400" dirty="0" err="1"/>
              <a:t>tersebut</a:t>
            </a:r>
            <a:r>
              <a:rPr lang="en-US" sz="2400" dirty="0"/>
              <a:t>.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sz="1500" dirty="0"/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400" dirty="0"/>
              <a:t>    </a:t>
            </a:r>
            <a:r>
              <a:rPr lang="en-US" sz="2400" dirty="0" err="1"/>
              <a:t>Dengan</a:t>
            </a:r>
            <a:r>
              <a:rPr lang="en-US" sz="2400" dirty="0"/>
              <a:t> kata lain, </a:t>
            </a:r>
            <a:r>
              <a:rPr lang="en-US" sz="2400" dirty="0" err="1"/>
              <a:t>keberadaan</a:t>
            </a:r>
            <a:r>
              <a:rPr lang="en-US" sz="2400" dirty="0"/>
              <a:t> unit SPMI </a:t>
            </a:r>
            <a:r>
              <a:rPr lang="en-US" sz="2400" dirty="0" err="1"/>
              <a:t>diyakini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menimbulkan</a:t>
            </a:r>
            <a:r>
              <a:rPr lang="en-US" sz="2400" dirty="0"/>
              <a:t> </a:t>
            </a:r>
            <a:r>
              <a:rPr lang="en-US" sz="2400" dirty="0" err="1"/>
              <a:t>efek</a:t>
            </a:r>
            <a:r>
              <a:rPr lang="en-US" sz="2400" dirty="0"/>
              <a:t> </a:t>
            </a:r>
            <a:r>
              <a:rPr lang="en-US" sz="2400" dirty="0" err="1"/>
              <a:t>psikologis</a:t>
            </a:r>
            <a:r>
              <a:rPr lang="en-US" sz="2400" dirty="0"/>
              <a:t> </a:t>
            </a:r>
            <a:r>
              <a:rPr lang="en-US" sz="2400" dirty="0" err="1"/>
              <a:t>berupa</a:t>
            </a:r>
            <a:r>
              <a:rPr lang="en-US" sz="2400" dirty="0"/>
              <a:t> </a:t>
            </a:r>
            <a:r>
              <a:rPr lang="en-US" sz="2400" dirty="0" err="1"/>
              <a:t>sikap</a:t>
            </a:r>
            <a:r>
              <a:rPr lang="en-US" sz="2400" dirty="0"/>
              <a:t> </a:t>
            </a:r>
            <a:r>
              <a:rPr lang="en-US" sz="2400" dirty="0" err="1"/>
              <a:t>respek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unit lain di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682609-21F6-8687-5944-0749615AD833}"/>
              </a:ext>
            </a:extLst>
          </p:cNvPr>
          <p:cNvSpPr txBox="1"/>
          <p:nvPr/>
        </p:nvSpPr>
        <p:spPr>
          <a:xfrm>
            <a:off x="914400" y="1819489"/>
            <a:ext cx="8729329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Kelebihan</a:t>
            </a:r>
            <a:endParaRPr lang="en-ID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891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22325"/>
            <a:ext cx="10515600" cy="740661"/>
          </a:xfrm>
        </p:spPr>
        <p:txBody>
          <a:bodyPr>
            <a:normAutofit/>
          </a:bodyPr>
          <a:lstStyle/>
          <a:p>
            <a:r>
              <a:rPr lang="en-US" sz="4000" b="1" dirty="0"/>
              <a:t>Model 1: </a:t>
            </a:r>
            <a:r>
              <a:rPr lang="en-US" sz="4000" b="1" dirty="0" err="1"/>
              <a:t>Membentuk</a:t>
            </a:r>
            <a:r>
              <a:rPr lang="en-US" sz="4000" b="1" dirty="0"/>
              <a:t> unit </a:t>
            </a:r>
            <a:r>
              <a:rPr lang="en-US" sz="4000" b="1" dirty="0" err="1"/>
              <a:t>khusus</a:t>
            </a:r>
            <a:r>
              <a:rPr lang="en-US" sz="4000" b="1" dirty="0"/>
              <a:t> SPMI </a:t>
            </a:r>
            <a:endParaRPr lang="en-US" sz="4000" b="1" dirty="0">
              <a:solidFill>
                <a:srgbClr val="FF33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682609-21F6-8687-5944-0749615AD833}"/>
              </a:ext>
            </a:extLst>
          </p:cNvPr>
          <p:cNvSpPr txBox="1"/>
          <p:nvPr/>
        </p:nvSpPr>
        <p:spPr>
          <a:xfrm>
            <a:off x="944526" y="1488239"/>
            <a:ext cx="9145772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Kelemahan</a:t>
            </a:r>
            <a:endParaRPr lang="en-ID" sz="28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C63D8F-B9B6-C30B-9831-AF96D8666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014"/>
            <a:ext cx="9592340" cy="44198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err="1">
                <a:solidFill>
                  <a:srgbClr val="0000CC"/>
                </a:solidFill>
              </a:rPr>
              <a:t>Pertama</a:t>
            </a:r>
            <a:r>
              <a:rPr lang="en-US" sz="2000" dirty="0"/>
              <a:t>, </a:t>
            </a:r>
            <a:r>
              <a:rPr lang="en-US" sz="2000" dirty="0" err="1"/>
              <a:t>membutuhkan</a:t>
            </a:r>
            <a:r>
              <a:rPr lang="en-US" sz="2000" dirty="0"/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biaya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serta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sumber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daya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manusia</a:t>
            </a:r>
            <a:r>
              <a:rPr lang="en-US" sz="2000" b="1" dirty="0">
                <a:solidFill>
                  <a:srgbClr val="C00000"/>
                </a:solidFill>
              </a:rPr>
              <a:t> yang </a:t>
            </a:r>
            <a:r>
              <a:rPr lang="en-US" sz="2000" b="1" dirty="0" err="1">
                <a:solidFill>
                  <a:srgbClr val="C00000"/>
                </a:solidFill>
              </a:rPr>
              <a:t>relatif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besar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dirty="0"/>
              <a:t>yang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memberatkan</a:t>
            </a:r>
            <a:r>
              <a:rPr lang="en-US" sz="2000" dirty="0"/>
              <a:t> PT yang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memiliki</a:t>
            </a:r>
            <a:r>
              <a:rPr lang="en-US" sz="2000" dirty="0"/>
              <a:t> </a:t>
            </a:r>
            <a:r>
              <a:rPr lang="en-US" sz="2000" dirty="0" err="1"/>
              <a:t>cukup</a:t>
            </a:r>
            <a:r>
              <a:rPr lang="en-US" sz="2000" dirty="0"/>
              <a:t> </a:t>
            </a:r>
            <a:r>
              <a:rPr lang="en-US" sz="2000" dirty="0" err="1"/>
              <a:t>banyak</a:t>
            </a:r>
            <a:r>
              <a:rPr lang="en-US" sz="2000" dirty="0"/>
              <a:t> SDM, </a:t>
            </a:r>
            <a:r>
              <a:rPr lang="en-US" sz="2000" dirty="0" err="1"/>
              <a:t>memiliki</a:t>
            </a:r>
            <a:r>
              <a:rPr lang="en-US" sz="2000" dirty="0"/>
              <a:t> </a:t>
            </a:r>
            <a:r>
              <a:rPr lang="en-US" sz="2000" i="1" dirty="0"/>
              <a:t>student body </a:t>
            </a:r>
            <a:r>
              <a:rPr lang="en-US" sz="2000" dirty="0"/>
              <a:t>yang </a:t>
            </a:r>
            <a:r>
              <a:rPr lang="en-US" sz="2000" dirty="0" err="1"/>
              <a:t>kecil</a:t>
            </a:r>
            <a:r>
              <a:rPr lang="en-US" sz="2000" dirty="0"/>
              <a:t>, </a:t>
            </a:r>
            <a:r>
              <a:rPr lang="en-US" sz="2000" dirty="0" err="1"/>
              <a:t>jumlah</a:t>
            </a:r>
            <a:r>
              <a:rPr lang="en-US" sz="2000" dirty="0"/>
              <a:t> </a:t>
            </a:r>
            <a:r>
              <a:rPr lang="en-US" sz="2000" dirty="0" err="1"/>
              <a:t>prodi</a:t>
            </a:r>
            <a:r>
              <a:rPr lang="en-US" sz="2000" dirty="0"/>
              <a:t> yang </a:t>
            </a:r>
            <a:r>
              <a:rPr lang="en-US" sz="2000" dirty="0" err="1"/>
              <a:t>sedikit</a:t>
            </a:r>
            <a:r>
              <a:rPr lang="en-US" sz="2000" dirty="0"/>
              <a:t>, dan </a:t>
            </a:r>
            <a:r>
              <a:rPr lang="en-US" sz="2000" dirty="0" err="1"/>
              <a:t>sumber</a:t>
            </a:r>
            <a:r>
              <a:rPr lang="en-US" sz="2000" dirty="0"/>
              <a:t> dana yang </a:t>
            </a:r>
            <a:r>
              <a:rPr lang="en-US" sz="2000" dirty="0" err="1"/>
              <a:t>terbatas</a:t>
            </a:r>
            <a:r>
              <a:rPr lang="en-US" sz="2000" dirty="0"/>
              <a:t>. </a:t>
            </a:r>
            <a:r>
              <a:rPr lang="en-US" sz="2000" dirty="0" err="1"/>
              <a:t>Akibatnya,model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tantangan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bahkan</a:t>
            </a:r>
            <a:r>
              <a:rPr lang="en-US" sz="2000" dirty="0"/>
              <a:t> </a:t>
            </a:r>
            <a:r>
              <a:rPr lang="en-US" sz="2000" dirty="0" err="1"/>
              <a:t>menghambat</a:t>
            </a:r>
            <a:r>
              <a:rPr lang="en-US" sz="2000" dirty="0"/>
              <a:t> </a:t>
            </a:r>
            <a:r>
              <a:rPr lang="en-US" sz="2000" dirty="0" err="1"/>
              <a:t>implementasi</a:t>
            </a:r>
            <a:r>
              <a:rPr lang="en-US" sz="2000" dirty="0"/>
              <a:t> SPMI pada </a:t>
            </a:r>
            <a:r>
              <a:rPr lang="en-US" sz="2000" dirty="0" err="1"/>
              <a:t>perguruan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 </a:t>
            </a:r>
            <a:r>
              <a:rPr lang="en-US" sz="2000" dirty="0" err="1"/>
              <a:t>kecil</a:t>
            </a:r>
            <a:r>
              <a:rPr lang="en-US" sz="2000" dirty="0"/>
              <a:t>. </a:t>
            </a:r>
          </a:p>
          <a:p>
            <a:pPr marL="0" indent="0">
              <a:buNone/>
            </a:pPr>
            <a:r>
              <a:rPr lang="en-US" sz="2000" b="1" dirty="0" err="1">
                <a:solidFill>
                  <a:srgbClr val="0000CC"/>
                </a:solidFill>
              </a:rPr>
              <a:t>Kedua</a:t>
            </a:r>
            <a:r>
              <a:rPr lang="en-US" sz="2000" dirty="0"/>
              <a:t>, </a:t>
            </a:r>
            <a:r>
              <a:rPr lang="en-US" sz="2000" dirty="0" err="1"/>
              <a:t>keberadaan</a:t>
            </a:r>
            <a:r>
              <a:rPr lang="en-US" sz="2000" dirty="0"/>
              <a:t> unit SPMI </a:t>
            </a:r>
            <a:r>
              <a:rPr lang="en-US" sz="2000" dirty="0" err="1"/>
              <a:t>dinilai</a:t>
            </a:r>
            <a:r>
              <a:rPr lang="en-US" sz="2000" dirty="0"/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memperbesar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struktur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organisasi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dirty="0"/>
              <a:t>dan </a:t>
            </a:r>
            <a:r>
              <a:rPr lang="en-US" sz="2000" b="1" dirty="0" err="1">
                <a:solidFill>
                  <a:srgbClr val="FF0000"/>
                </a:solidFill>
              </a:rPr>
              <a:t>memperpanjang</a:t>
            </a:r>
            <a:r>
              <a:rPr lang="en-US" sz="2000" dirty="0"/>
              <a:t> </a:t>
            </a:r>
            <a:r>
              <a:rPr lang="en-US" sz="2000" dirty="0" err="1"/>
              <a:t>mata</a:t>
            </a:r>
            <a:r>
              <a:rPr lang="en-US" sz="2000" dirty="0"/>
              <a:t> </a:t>
            </a:r>
            <a:r>
              <a:rPr lang="en-US" sz="2000" dirty="0" err="1"/>
              <a:t>rantai</a:t>
            </a:r>
            <a:r>
              <a:rPr lang="en-US" sz="2000" dirty="0"/>
              <a:t> </a:t>
            </a:r>
            <a:r>
              <a:rPr lang="en-US" sz="2000" dirty="0" err="1"/>
              <a:t>birokrasi</a:t>
            </a:r>
            <a:r>
              <a:rPr lang="en-US" sz="2000" dirty="0"/>
              <a:t>, </a:t>
            </a:r>
            <a:r>
              <a:rPr lang="en-US" sz="2000" dirty="0" err="1"/>
              <a:t>sehingga</a:t>
            </a:r>
            <a:r>
              <a:rPr lang="en-US" sz="2000" dirty="0"/>
              <a:t> </a:t>
            </a:r>
            <a:r>
              <a:rPr lang="en-US" sz="2000" dirty="0" err="1"/>
              <a:t>potensial</a:t>
            </a:r>
            <a:r>
              <a:rPr lang="en-US" sz="2000" dirty="0"/>
              <a:t> </a:t>
            </a:r>
            <a:r>
              <a:rPr lang="en-US" sz="2000" dirty="0" err="1"/>
              <a:t>membebani</a:t>
            </a:r>
            <a:r>
              <a:rPr lang="en-US" sz="2000" dirty="0"/>
              <a:t> PT. </a:t>
            </a:r>
            <a:r>
              <a:rPr lang="en-US" sz="2000" dirty="0" err="1"/>
              <a:t>Penambahan</a:t>
            </a:r>
            <a:r>
              <a:rPr lang="en-US" sz="2000" dirty="0"/>
              <a:t> </a:t>
            </a:r>
            <a:r>
              <a:rPr lang="en-US" sz="2000" dirty="0" err="1"/>
              <a:t>sebuah</a:t>
            </a:r>
            <a:r>
              <a:rPr lang="en-US" sz="2000" dirty="0"/>
              <a:t> unit pada </a:t>
            </a:r>
            <a:r>
              <a:rPr lang="en-US" sz="2000" dirty="0" err="1"/>
              <a:t>organisasi</a:t>
            </a:r>
            <a:r>
              <a:rPr lang="en-US" sz="2000" dirty="0"/>
              <a:t> PT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menimbulkan</a:t>
            </a:r>
            <a:r>
              <a:rPr lang="en-US" sz="2000" dirty="0"/>
              <a:t> </a:t>
            </a:r>
            <a:r>
              <a:rPr lang="en-US" sz="2000" dirty="0" err="1"/>
              <a:t>dampak</a:t>
            </a:r>
            <a:r>
              <a:rPr lang="en-US" sz="2000" dirty="0"/>
              <a:t> </a:t>
            </a:r>
            <a:r>
              <a:rPr lang="en-US" sz="2000" dirty="0" err="1"/>
              <a:t>psikologis</a:t>
            </a:r>
            <a:r>
              <a:rPr lang="en-US" sz="2000" dirty="0"/>
              <a:t>, </a:t>
            </a:r>
            <a:r>
              <a:rPr lang="en-US" sz="2000" dirty="0" err="1"/>
              <a:t>seperti</a:t>
            </a:r>
            <a:r>
              <a:rPr lang="en-US" sz="2000" dirty="0"/>
              <a:t> </a:t>
            </a:r>
            <a:r>
              <a:rPr lang="en-US" sz="2000" dirty="0" err="1"/>
              <a:t>munculnya</a:t>
            </a:r>
            <a:r>
              <a:rPr lang="en-US" sz="2000" dirty="0"/>
              <a:t> </a:t>
            </a:r>
            <a:r>
              <a:rPr lang="en-US" sz="2000" dirty="0" err="1"/>
              <a:t>keresahan</a:t>
            </a:r>
            <a:r>
              <a:rPr lang="en-US" sz="2000" dirty="0"/>
              <a:t> </a:t>
            </a:r>
            <a:r>
              <a:rPr lang="en-US" sz="2000" dirty="0" err="1"/>
              <a:t>karena</a:t>
            </a:r>
            <a:r>
              <a:rPr lang="en-US" sz="2000" dirty="0"/>
              <a:t> </a:t>
            </a:r>
            <a:r>
              <a:rPr lang="en-US" sz="2000" dirty="0" err="1"/>
              <a:t>merasa</a:t>
            </a:r>
            <a:r>
              <a:rPr lang="en-US" sz="2000" dirty="0"/>
              <a:t> </a:t>
            </a:r>
            <a:r>
              <a:rPr lang="en-US" sz="2000" dirty="0" err="1"/>
              <a:t>ada</a:t>
            </a:r>
            <a:r>
              <a:rPr lang="en-US" sz="2000" dirty="0"/>
              <a:t> </a:t>
            </a:r>
            <a:r>
              <a:rPr lang="en-US" sz="2000" dirty="0" err="1"/>
              <a:t>pihak</a:t>
            </a:r>
            <a:r>
              <a:rPr lang="en-US" sz="2000" dirty="0"/>
              <a:t> </a:t>
            </a:r>
            <a:r>
              <a:rPr lang="en-US" sz="2000" dirty="0" err="1"/>
              <a:t>tertentu</a:t>
            </a:r>
            <a:r>
              <a:rPr lang="en-US" sz="2000" dirty="0"/>
              <a:t> yang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berperan</a:t>
            </a:r>
            <a:r>
              <a:rPr lang="en-US" sz="2000" dirty="0"/>
              <a:t> </a:t>
            </a:r>
            <a:r>
              <a:rPr lang="en-US" sz="2000" dirty="0" err="1"/>
              <a:t>seperti</a:t>
            </a:r>
            <a:r>
              <a:rPr lang="en-US" sz="2000" dirty="0"/>
              <a:t> ‘</a:t>
            </a:r>
            <a:r>
              <a:rPr lang="en-US" sz="2000" dirty="0" err="1"/>
              <a:t>polisi</a:t>
            </a:r>
            <a:r>
              <a:rPr lang="en-US" sz="2000" dirty="0"/>
              <a:t>, </a:t>
            </a:r>
            <a:r>
              <a:rPr lang="en-US" sz="2000" dirty="0" err="1"/>
              <a:t>pengawas</a:t>
            </a:r>
            <a:r>
              <a:rPr lang="en-US" sz="2000" dirty="0"/>
              <a:t>’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i="1" dirty="0"/>
              <a:t>watchdog </a:t>
            </a:r>
            <a:r>
              <a:rPr lang="en-US" sz="2000" dirty="0"/>
              <a:t>yang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mengawasi</a:t>
            </a:r>
            <a:r>
              <a:rPr lang="en-US" sz="2000" dirty="0"/>
              <a:t> </a:t>
            </a:r>
            <a:r>
              <a:rPr lang="en-US" sz="2000" dirty="0" err="1"/>
              <a:t>mereka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bekerja</a:t>
            </a:r>
            <a:r>
              <a:rPr lang="en-US" sz="2000" dirty="0"/>
              <a:t>. </a:t>
            </a:r>
          </a:p>
          <a:p>
            <a:pPr marL="0" indent="0">
              <a:buNone/>
            </a:pPr>
            <a:r>
              <a:rPr lang="en-US" sz="2000" b="1" dirty="0" err="1">
                <a:solidFill>
                  <a:srgbClr val="0000CC"/>
                </a:solidFill>
              </a:rPr>
              <a:t>Ketiga</a:t>
            </a:r>
            <a:r>
              <a:rPr lang="en-US" sz="2000" dirty="0"/>
              <a:t>, </a:t>
            </a:r>
            <a:r>
              <a:rPr lang="en-US" sz="2000" dirty="0" err="1"/>
              <a:t>apabila</a:t>
            </a:r>
            <a:r>
              <a:rPr lang="en-US" sz="2000" dirty="0"/>
              <a:t> unit SPMI </a:t>
            </a:r>
            <a:r>
              <a:rPr lang="en-US" sz="2000" dirty="0" err="1"/>
              <a:t>tersebut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struktural</a:t>
            </a:r>
            <a:r>
              <a:rPr lang="en-US" sz="2000" dirty="0"/>
              <a:t> </a:t>
            </a:r>
            <a:r>
              <a:rPr lang="en-US" sz="2000" dirty="0" err="1"/>
              <a:t>berkedudukan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fakultas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unit </a:t>
            </a:r>
            <a:r>
              <a:rPr lang="en-US" sz="2000" dirty="0" err="1"/>
              <a:t>pengelola</a:t>
            </a:r>
            <a:r>
              <a:rPr lang="en-US" sz="2000" dirty="0"/>
              <a:t> program </a:t>
            </a:r>
            <a:r>
              <a:rPr lang="en-US" sz="2000" dirty="0" err="1"/>
              <a:t>studi</a:t>
            </a:r>
            <a:r>
              <a:rPr lang="en-US" sz="2000" dirty="0"/>
              <a:t>, </a:t>
            </a:r>
            <a:r>
              <a:rPr lang="en-US" sz="2000" dirty="0" err="1">
                <a:solidFill>
                  <a:srgbClr val="C00000"/>
                </a:solidFill>
              </a:rPr>
              <a:t>efektvitasnya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melaksanakan</a:t>
            </a:r>
            <a:r>
              <a:rPr lang="en-US" sz="2000" dirty="0"/>
              <a:t> </a:t>
            </a:r>
            <a:r>
              <a:rPr lang="en-US" sz="2000" dirty="0" err="1"/>
              <a:t>fungsi</a:t>
            </a:r>
            <a:r>
              <a:rPr lang="en-US" sz="2000" dirty="0"/>
              <a:t> </a:t>
            </a:r>
            <a:r>
              <a:rPr lang="en-US" sz="2000" dirty="0" err="1"/>
              <a:t>implementasi</a:t>
            </a:r>
            <a:r>
              <a:rPr lang="en-US" sz="2000" dirty="0"/>
              <a:t> SPMI </a:t>
            </a:r>
            <a:r>
              <a:rPr lang="en-US" sz="2000" dirty="0" err="1">
                <a:solidFill>
                  <a:srgbClr val="C00000"/>
                </a:solidFill>
              </a:rPr>
              <a:t>diragukan</a:t>
            </a:r>
            <a:r>
              <a:rPr lang="en-US" sz="2000" dirty="0"/>
              <a:t>. Hal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disebabkan</a:t>
            </a:r>
            <a:r>
              <a:rPr lang="en-US" sz="2000" dirty="0"/>
              <a:t> </a:t>
            </a:r>
            <a:r>
              <a:rPr lang="en-US" sz="2000" dirty="0" err="1"/>
              <a:t>fakultas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unit </a:t>
            </a:r>
            <a:r>
              <a:rPr lang="en-US" sz="2000" dirty="0" err="1"/>
              <a:t>pengelola</a:t>
            </a:r>
            <a:r>
              <a:rPr lang="en-US" sz="2000" dirty="0"/>
              <a:t> program </a:t>
            </a:r>
            <a:r>
              <a:rPr lang="en-US" sz="2000" dirty="0" err="1"/>
              <a:t>studi</a:t>
            </a:r>
            <a:r>
              <a:rPr lang="en-US" sz="2000" dirty="0"/>
              <a:t> yang </a:t>
            </a:r>
            <a:r>
              <a:rPr lang="en-US" sz="2000" dirty="0" err="1"/>
              <a:t>merasa</a:t>
            </a:r>
            <a:r>
              <a:rPr lang="en-US" sz="2000" dirty="0"/>
              <a:t> </a:t>
            </a:r>
            <a:r>
              <a:rPr lang="en-US" sz="2000" dirty="0" err="1"/>
              <a:t>berada</a:t>
            </a:r>
            <a:r>
              <a:rPr lang="en-US" sz="2000" dirty="0"/>
              <a:t> pada </a:t>
            </a:r>
            <a:r>
              <a:rPr lang="en-US" sz="2000" dirty="0" err="1"/>
              <a:t>posisi</a:t>
            </a:r>
            <a:r>
              <a:rPr lang="en-US" sz="2000" dirty="0"/>
              <a:t>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sederajat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unit SPMI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cenderung</a:t>
            </a:r>
            <a:r>
              <a:rPr lang="en-US" sz="2000" dirty="0"/>
              <a:t> </a:t>
            </a:r>
            <a:r>
              <a:rPr lang="en-US" sz="2000" dirty="0" err="1"/>
              <a:t>mengabaikan</a:t>
            </a:r>
            <a:r>
              <a:rPr lang="en-US" sz="2000" dirty="0"/>
              <a:t> saran dan/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rekomendasi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unit SPMI </a:t>
            </a:r>
            <a:br>
              <a:rPr lang="en-US" sz="2000" dirty="0"/>
            </a:b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79849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18868"/>
            <a:ext cx="9250325" cy="98521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/>
              <a:t>Model 2: </a:t>
            </a:r>
            <a:r>
              <a:rPr lang="en-US" sz="3200" b="1" dirty="0" err="1"/>
              <a:t>Mengintegrasikan</a:t>
            </a:r>
            <a:r>
              <a:rPr lang="en-US" sz="3200" b="1" dirty="0"/>
              <a:t> </a:t>
            </a:r>
            <a:r>
              <a:rPr lang="en-US" sz="3200" b="1" dirty="0" err="1"/>
              <a:t>implementasi</a:t>
            </a:r>
            <a:r>
              <a:rPr lang="en-US" sz="3200" b="1" dirty="0"/>
              <a:t> SPMI </a:t>
            </a:r>
            <a:r>
              <a:rPr lang="en-US" sz="3200" b="1" dirty="0" err="1"/>
              <a:t>ke</a:t>
            </a:r>
            <a:r>
              <a:rPr lang="en-US" sz="3200" b="1" dirty="0"/>
              <a:t> </a:t>
            </a:r>
            <a:r>
              <a:rPr lang="en-US" sz="3200" b="1" dirty="0" err="1"/>
              <a:t>dalam</a:t>
            </a:r>
            <a:r>
              <a:rPr lang="en-US" sz="3200" b="1" dirty="0"/>
              <a:t> </a:t>
            </a:r>
            <a:r>
              <a:rPr lang="en-US" sz="3200" b="1" dirty="0" err="1"/>
              <a:t>manajemen</a:t>
            </a:r>
            <a:r>
              <a:rPr lang="en-US" sz="3200" b="1" dirty="0"/>
              <a:t> </a:t>
            </a:r>
            <a:r>
              <a:rPr lang="en-US" sz="3200" b="1" dirty="0" err="1"/>
              <a:t>perguruan</a:t>
            </a:r>
            <a:r>
              <a:rPr lang="en-US" sz="3200" b="1" dirty="0"/>
              <a:t> </a:t>
            </a:r>
            <a:r>
              <a:rPr lang="en-US" sz="3200" b="1" dirty="0" err="1"/>
              <a:t>tinggi</a:t>
            </a:r>
            <a:endParaRPr lang="en-US" sz="3200" b="1" dirty="0">
              <a:solidFill>
                <a:srgbClr val="FF33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682609-21F6-8687-5944-0749615AD833}"/>
              </a:ext>
            </a:extLst>
          </p:cNvPr>
          <p:cNvSpPr txBox="1"/>
          <p:nvPr/>
        </p:nvSpPr>
        <p:spPr>
          <a:xfrm>
            <a:off x="923259" y="1941293"/>
            <a:ext cx="8922489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Kelebihan</a:t>
            </a:r>
            <a:r>
              <a:rPr lang="en-US" sz="2400" b="1" dirty="0">
                <a:solidFill>
                  <a:schemeClr val="bg1"/>
                </a:solidFill>
              </a:rPr>
              <a:t>:</a:t>
            </a:r>
            <a:endParaRPr lang="en-ID" sz="24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C63D8F-B9B6-C30B-9831-AF96D8666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77389"/>
            <a:ext cx="9539177" cy="392341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b="1" dirty="0" err="1">
                <a:solidFill>
                  <a:srgbClr val="FF0000"/>
                </a:solidFill>
              </a:rPr>
              <a:t>Pertama</a:t>
            </a:r>
            <a:r>
              <a:rPr lang="en-US" sz="2400" dirty="0"/>
              <a:t>, model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cocok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  <a:r>
              <a:rPr lang="en-US" sz="2400" dirty="0" err="1"/>
              <a:t>kecil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yang </a:t>
            </a:r>
            <a:r>
              <a:rPr lang="en-US" sz="2400" dirty="0" err="1"/>
              <a:t>baru</a:t>
            </a:r>
            <a:r>
              <a:rPr lang="en-US" sz="2400" dirty="0"/>
              <a:t> </a:t>
            </a:r>
            <a:r>
              <a:rPr lang="en-US" sz="2400" dirty="0" err="1"/>
              <a:t>didirikan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jumlah</a:t>
            </a:r>
            <a:r>
              <a:rPr lang="en-US" sz="2400" dirty="0"/>
              <a:t> SDM yang </a:t>
            </a:r>
            <a:r>
              <a:rPr lang="en-US" sz="2400" dirty="0" err="1"/>
              <a:t>masih</a:t>
            </a:r>
            <a:r>
              <a:rPr lang="en-US" sz="2400" dirty="0"/>
              <a:t> </a:t>
            </a:r>
            <a:r>
              <a:rPr lang="en-US" sz="2400" dirty="0" err="1"/>
              <a:t>terbatas</a:t>
            </a:r>
            <a:r>
              <a:rPr lang="en-US" sz="2400" dirty="0"/>
              <a:t>, </a:t>
            </a:r>
            <a:r>
              <a:rPr lang="en-US" sz="2400" dirty="0" err="1"/>
              <a:t>jumlah</a:t>
            </a:r>
            <a:r>
              <a:rPr lang="en-US" sz="2400" dirty="0"/>
              <a:t> program </a:t>
            </a:r>
            <a:r>
              <a:rPr lang="en-US" sz="2400" dirty="0" err="1"/>
              <a:t>studi</a:t>
            </a:r>
            <a:r>
              <a:rPr lang="en-US" sz="2400" dirty="0"/>
              <a:t> dan </a:t>
            </a:r>
            <a:r>
              <a:rPr lang="en-US" sz="2400" dirty="0" err="1"/>
              <a:t>mahasiswa</a:t>
            </a:r>
            <a:r>
              <a:rPr lang="en-US" sz="2400" dirty="0"/>
              <a:t> yang </a:t>
            </a:r>
            <a:r>
              <a:rPr lang="en-US" sz="2400" dirty="0" err="1"/>
              <a:t>relatif</a:t>
            </a:r>
            <a:r>
              <a:rPr lang="en-US" sz="2400" dirty="0"/>
              <a:t> </a:t>
            </a:r>
            <a:r>
              <a:rPr lang="en-US" sz="2400" dirty="0" err="1"/>
              <a:t>sedikit</a:t>
            </a:r>
            <a:r>
              <a:rPr lang="en-US" sz="2400" dirty="0"/>
              <a:t>. </a:t>
            </a: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 err="1"/>
              <a:t>Relatif</a:t>
            </a:r>
            <a:r>
              <a:rPr lang="en-US" sz="2400" dirty="0"/>
              <a:t>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hemat</a:t>
            </a:r>
            <a:r>
              <a:rPr lang="en-US" sz="2400" dirty="0"/>
              <a:t> dan </a:t>
            </a:r>
            <a:r>
              <a:rPr lang="en-US" sz="2400" dirty="0" err="1"/>
              <a:t>ﬂeksibel</a:t>
            </a:r>
            <a:r>
              <a:rPr lang="en-US" sz="2400" dirty="0"/>
              <a:t>. </a:t>
            </a:r>
            <a:r>
              <a:rPr lang="en-US" sz="2400" dirty="0" err="1"/>
              <a:t>Dengan</a:t>
            </a:r>
            <a:r>
              <a:rPr lang="en-US" sz="2400" dirty="0"/>
              <a:t> model </a:t>
            </a:r>
            <a:r>
              <a:rPr lang="en-US" sz="2400" dirty="0" err="1"/>
              <a:t>ini</a:t>
            </a:r>
            <a:r>
              <a:rPr lang="en-US" sz="2400" dirty="0"/>
              <a:t>, </a:t>
            </a:r>
            <a:r>
              <a:rPr lang="en-US" sz="2400" dirty="0" err="1"/>
              <a:t>struktur</a:t>
            </a:r>
            <a:r>
              <a:rPr lang="en-US" sz="2400" dirty="0"/>
              <a:t> </a:t>
            </a:r>
            <a:r>
              <a:rPr lang="en-US" sz="2400" dirty="0" err="1"/>
              <a:t>organisasi</a:t>
            </a:r>
            <a:r>
              <a:rPr lang="en-US" sz="2400" dirty="0"/>
              <a:t> </a:t>
            </a:r>
            <a:r>
              <a:rPr lang="en-US" sz="2400" dirty="0" err="1"/>
              <a:t>perguruan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juga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tetap</a:t>
            </a:r>
            <a:r>
              <a:rPr lang="en-US" sz="2400" dirty="0"/>
              <a:t> ramping dan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memperpanjang</a:t>
            </a:r>
            <a:r>
              <a:rPr lang="en-US" sz="2400" dirty="0"/>
              <a:t> </a:t>
            </a:r>
            <a:r>
              <a:rPr lang="en-US" sz="2400" dirty="0" err="1"/>
              <a:t>mata</a:t>
            </a:r>
            <a:r>
              <a:rPr lang="en-US" sz="2400" dirty="0"/>
              <a:t> </a:t>
            </a:r>
            <a:r>
              <a:rPr lang="en-US" sz="2400" dirty="0" err="1"/>
              <a:t>rantai</a:t>
            </a:r>
            <a:r>
              <a:rPr lang="en-US" sz="2400" dirty="0"/>
              <a:t> </a:t>
            </a:r>
            <a:r>
              <a:rPr lang="en-US" sz="2400" dirty="0" err="1"/>
              <a:t>birokrasi</a:t>
            </a:r>
            <a:r>
              <a:rPr lang="en-US" sz="2400" dirty="0"/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 err="1">
                <a:solidFill>
                  <a:srgbClr val="FF0000"/>
                </a:solidFill>
              </a:rPr>
              <a:t>Kedua</a:t>
            </a:r>
            <a:r>
              <a:rPr lang="en-US" sz="2400" dirty="0"/>
              <a:t>, </a:t>
            </a:r>
            <a:r>
              <a:rPr lang="en-US" sz="2400" dirty="0" err="1"/>
              <a:t>melalui</a:t>
            </a:r>
            <a:r>
              <a:rPr lang="en-US" sz="2400" dirty="0"/>
              <a:t> </a:t>
            </a:r>
            <a:r>
              <a:rPr lang="en-US" sz="2400" dirty="0" err="1"/>
              <a:t>cara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,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dosen</a:t>
            </a:r>
            <a:r>
              <a:rPr lang="en-US" sz="2400" dirty="0"/>
              <a:t>, </a:t>
            </a:r>
            <a:r>
              <a:rPr lang="en-US" sz="2400" dirty="0" err="1"/>
              <a:t>tenaga</a:t>
            </a:r>
            <a:r>
              <a:rPr lang="en-US" sz="2400" dirty="0"/>
              <a:t> </a:t>
            </a:r>
            <a:r>
              <a:rPr lang="en-US" sz="2400" dirty="0" err="1"/>
              <a:t>kependidikan</a:t>
            </a:r>
            <a:r>
              <a:rPr lang="en-US" sz="2400" dirty="0"/>
              <a:t>, </a:t>
            </a:r>
            <a:r>
              <a:rPr lang="en-US" sz="2400" dirty="0" err="1"/>
              <a:t>mahasiswa</a:t>
            </a:r>
            <a:r>
              <a:rPr lang="en-US" sz="2400" dirty="0"/>
              <a:t>, </a:t>
            </a:r>
            <a:r>
              <a:rPr lang="en-US" sz="2400" dirty="0" err="1"/>
              <a:t>bahkan</a:t>
            </a:r>
            <a:r>
              <a:rPr lang="en-US" sz="2400" dirty="0"/>
              <a:t> juga para </a:t>
            </a:r>
            <a:r>
              <a:rPr lang="en-US" sz="2400" dirty="0" err="1"/>
              <a:t>pejabat</a:t>
            </a:r>
            <a:r>
              <a:rPr lang="en-US" sz="2400" dirty="0"/>
              <a:t> </a:t>
            </a:r>
            <a:r>
              <a:rPr lang="en-US" sz="2400" dirty="0" err="1"/>
              <a:t>struktural</a:t>
            </a:r>
            <a:r>
              <a:rPr lang="en-US" sz="2400" dirty="0"/>
              <a:t> </a:t>
            </a:r>
            <a:r>
              <a:rPr lang="en-US" sz="2400" dirty="0" err="1"/>
              <a:t>relatif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merasa</a:t>
            </a:r>
            <a:r>
              <a:rPr lang="en-US" sz="2400" dirty="0"/>
              <a:t>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nyaman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bekerja</a:t>
            </a:r>
            <a:r>
              <a:rPr lang="en-US" sz="2400" dirty="0"/>
              <a:t> </a:t>
            </a:r>
            <a:r>
              <a:rPr lang="en-US" sz="2400" dirty="0" err="1"/>
              <a:t>mewujudkan</a:t>
            </a:r>
            <a:r>
              <a:rPr lang="en-US" sz="2400" dirty="0"/>
              <a:t> </a:t>
            </a:r>
            <a:r>
              <a:rPr lang="en-US" sz="2400" dirty="0" err="1"/>
              <a:t>budaya</a:t>
            </a:r>
            <a:r>
              <a:rPr lang="en-US" sz="2400" dirty="0"/>
              <a:t> </a:t>
            </a:r>
            <a:r>
              <a:rPr lang="en-US" sz="2400" dirty="0" err="1"/>
              <a:t>mutu</a:t>
            </a:r>
            <a:r>
              <a:rPr lang="en-US" sz="2400" dirty="0"/>
              <a:t> </a:t>
            </a:r>
            <a:r>
              <a:rPr lang="en-US" sz="2400" dirty="0" err="1"/>
              <a:t>sebab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perasaan</a:t>
            </a:r>
            <a:r>
              <a:rPr lang="en-US" sz="2400" dirty="0"/>
              <a:t> </a:t>
            </a:r>
            <a:r>
              <a:rPr lang="en-US" sz="2400" dirty="0" err="1"/>
              <a:t>dipaksa</a:t>
            </a:r>
            <a:r>
              <a:rPr lang="en-US" sz="2400" dirty="0"/>
              <a:t> dan </a:t>
            </a:r>
            <a:r>
              <a:rPr lang="en-US" sz="2400" dirty="0" err="1"/>
              <a:t>diawasi</a:t>
            </a:r>
            <a:r>
              <a:rPr lang="en-US" sz="2400" dirty="0"/>
              <a:t> oleh </a:t>
            </a:r>
            <a:r>
              <a:rPr lang="en-US" sz="2400" dirty="0" err="1"/>
              <a:t>semacam</a:t>
            </a:r>
            <a:r>
              <a:rPr lang="en-US" sz="2400" dirty="0"/>
              <a:t> </a:t>
            </a:r>
            <a:r>
              <a:rPr lang="en-US" sz="2400" i="1" dirty="0"/>
              <a:t>watchdog </a:t>
            </a:r>
          </a:p>
        </p:txBody>
      </p:sp>
    </p:spTree>
    <p:extLst>
      <p:ext uri="{BB962C8B-B14F-4D97-AF65-F5344CB8AC3E}">
        <p14:creationId xmlns:p14="http://schemas.microsoft.com/office/powerpoint/2010/main" val="2470356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74703"/>
            <a:ext cx="9422219" cy="98521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/>
              <a:t>Model 2: </a:t>
            </a:r>
            <a:r>
              <a:rPr lang="en-US" sz="3200" b="1" dirty="0" err="1"/>
              <a:t>Mengintegrasikan</a:t>
            </a:r>
            <a:r>
              <a:rPr lang="en-US" sz="3200" b="1" dirty="0"/>
              <a:t> </a:t>
            </a:r>
            <a:r>
              <a:rPr lang="en-US" sz="3200" b="1" dirty="0" err="1"/>
              <a:t>implementasi</a:t>
            </a:r>
            <a:r>
              <a:rPr lang="en-US" sz="3200" b="1" dirty="0"/>
              <a:t> SPMI </a:t>
            </a:r>
            <a:r>
              <a:rPr lang="en-US" sz="3200" b="1" dirty="0" err="1"/>
              <a:t>ke</a:t>
            </a:r>
            <a:r>
              <a:rPr lang="en-US" sz="3200" b="1" dirty="0"/>
              <a:t> </a:t>
            </a:r>
            <a:r>
              <a:rPr lang="en-US" sz="3200" b="1" dirty="0" err="1"/>
              <a:t>dalam</a:t>
            </a:r>
            <a:r>
              <a:rPr lang="en-US" sz="3200" b="1" dirty="0"/>
              <a:t> </a:t>
            </a:r>
            <a:r>
              <a:rPr lang="en-US" sz="3200" b="1" dirty="0" err="1"/>
              <a:t>manajemen</a:t>
            </a:r>
            <a:r>
              <a:rPr lang="en-US" sz="3200" b="1" dirty="0"/>
              <a:t> </a:t>
            </a:r>
            <a:r>
              <a:rPr lang="en-US" sz="3200" b="1" dirty="0" err="1"/>
              <a:t>perguruan</a:t>
            </a:r>
            <a:r>
              <a:rPr lang="en-US" sz="3200" b="1" dirty="0"/>
              <a:t> </a:t>
            </a:r>
            <a:r>
              <a:rPr lang="en-US" sz="3200" b="1" dirty="0" err="1"/>
              <a:t>tinggi</a:t>
            </a:r>
            <a:endParaRPr lang="en-US" sz="3200" b="1" dirty="0">
              <a:solidFill>
                <a:srgbClr val="FF33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682609-21F6-8687-5944-0749615AD833}"/>
              </a:ext>
            </a:extLst>
          </p:cNvPr>
          <p:cNvSpPr txBox="1"/>
          <p:nvPr/>
        </p:nvSpPr>
        <p:spPr>
          <a:xfrm>
            <a:off x="907311" y="2186751"/>
            <a:ext cx="9283996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Kelemahan</a:t>
            </a:r>
            <a:r>
              <a:rPr lang="en-US" sz="2400" b="1" dirty="0">
                <a:solidFill>
                  <a:schemeClr val="bg1"/>
                </a:solidFill>
              </a:rPr>
              <a:t>:</a:t>
            </a:r>
            <a:endParaRPr lang="en-ID" sz="24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C63D8F-B9B6-C30B-9831-AF96D8666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94493"/>
            <a:ext cx="10209028" cy="353350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b="1" dirty="0" err="1">
                <a:solidFill>
                  <a:srgbClr val="FF0000"/>
                </a:solidFill>
              </a:rPr>
              <a:t>Pertama</a:t>
            </a:r>
            <a:r>
              <a:rPr lang="en-US" sz="2400" dirty="0"/>
              <a:t>, </a:t>
            </a:r>
            <a:r>
              <a:rPr lang="en-US" sz="2200" dirty="0"/>
              <a:t>model </a:t>
            </a:r>
            <a:r>
              <a:rPr lang="en-US" sz="2200" dirty="0" err="1"/>
              <a:t>ini</a:t>
            </a:r>
            <a:r>
              <a:rPr lang="en-US" sz="2200" dirty="0"/>
              <a:t> </a:t>
            </a:r>
            <a:r>
              <a:rPr lang="en-US" sz="2200" dirty="0" err="1"/>
              <a:t>diragukan</a:t>
            </a:r>
            <a:r>
              <a:rPr lang="en-US" sz="2200" dirty="0"/>
              <a:t> </a:t>
            </a:r>
            <a:r>
              <a:rPr lang="en-US" sz="2200" dirty="0" err="1"/>
              <a:t>dari</a:t>
            </a:r>
            <a:r>
              <a:rPr lang="en-US" sz="2200" dirty="0"/>
              <a:t> </a:t>
            </a:r>
            <a:r>
              <a:rPr lang="en-US" sz="2200" dirty="0" err="1"/>
              <a:t>aspek</a:t>
            </a:r>
            <a:r>
              <a:rPr lang="en-US" sz="2200" dirty="0"/>
              <a:t> </a:t>
            </a:r>
            <a:r>
              <a:rPr lang="en-US" sz="2200" dirty="0" err="1"/>
              <a:t>efektivitas</a:t>
            </a:r>
            <a:r>
              <a:rPr lang="en-US" sz="2200" dirty="0"/>
              <a:t>, </a:t>
            </a:r>
            <a:r>
              <a:rPr lang="en-US" sz="2200" dirty="0" err="1"/>
              <a:t>objektivitas</a:t>
            </a:r>
            <a:r>
              <a:rPr lang="en-US" sz="2200" dirty="0"/>
              <a:t>, dan </a:t>
            </a:r>
            <a:r>
              <a:rPr lang="en-US" sz="2200" dirty="0" err="1"/>
              <a:t>akuntabilitas</a:t>
            </a:r>
            <a:r>
              <a:rPr lang="en-US" sz="2200" dirty="0"/>
              <a:t>. </a:t>
            </a:r>
            <a:r>
              <a:rPr lang="en-US" sz="2200" dirty="0" err="1"/>
              <a:t>Menyerahkan</a:t>
            </a:r>
            <a:r>
              <a:rPr lang="en-US" sz="2200" dirty="0"/>
              <a:t> </a:t>
            </a:r>
            <a:r>
              <a:rPr lang="en-US" sz="2200" dirty="0" err="1"/>
              <a:t>implementasi</a:t>
            </a:r>
            <a:r>
              <a:rPr lang="en-US" sz="2200" dirty="0"/>
              <a:t> SPMI pada para </a:t>
            </a:r>
            <a:r>
              <a:rPr lang="en-US" sz="2200" dirty="0" err="1"/>
              <a:t>pejabat</a:t>
            </a:r>
            <a:r>
              <a:rPr lang="en-US" sz="2200" dirty="0"/>
              <a:t> </a:t>
            </a:r>
            <a:r>
              <a:rPr lang="en-US" sz="2200" dirty="0" err="1"/>
              <a:t>struktural</a:t>
            </a:r>
            <a:r>
              <a:rPr lang="en-US" sz="2200" dirty="0"/>
              <a:t> yang </a:t>
            </a:r>
            <a:r>
              <a:rPr lang="en-US" sz="2200" dirty="0" err="1"/>
              <a:t>kinerjanya</a:t>
            </a:r>
            <a:r>
              <a:rPr lang="en-US" sz="2200" dirty="0"/>
              <a:t> </a:t>
            </a:r>
            <a:r>
              <a:rPr lang="en-US" sz="2200" dirty="0" err="1"/>
              <a:t>justru</a:t>
            </a:r>
            <a:r>
              <a:rPr lang="en-US" sz="2200" dirty="0"/>
              <a:t> </a:t>
            </a:r>
            <a:r>
              <a:rPr lang="en-US" sz="2200" dirty="0" err="1"/>
              <a:t>akan</a:t>
            </a:r>
            <a:r>
              <a:rPr lang="en-US" sz="2200" dirty="0"/>
              <a:t> </a:t>
            </a:r>
            <a:r>
              <a:rPr lang="en-US" sz="2200" dirty="0" err="1"/>
              <a:t>diuji</a:t>
            </a:r>
            <a:r>
              <a:rPr lang="en-US" sz="2200" dirty="0"/>
              <a:t> dan </a:t>
            </a:r>
            <a:r>
              <a:rPr lang="en-US" sz="2200" dirty="0" err="1"/>
              <a:t>diaudit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SPMI </a:t>
            </a:r>
            <a:r>
              <a:rPr lang="en-US" sz="2200" dirty="0" err="1"/>
              <a:t>dapat</a:t>
            </a:r>
            <a:r>
              <a:rPr lang="en-US" sz="2200" dirty="0"/>
              <a:t> </a:t>
            </a:r>
            <a:r>
              <a:rPr lang="en-US" sz="2200" dirty="0" err="1"/>
              <a:t>dinilai</a:t>
            </a:r>
            <a:r>
              <a:rPr lang="en-US" sz="2200" dirty="0"/>
              <a:t> </a:t>
            </a:r>
            <a:r>
              <a:rPr lang="en-US" sz="2200" dirty="0" err="1"/>
              <a:t>kurang</a:t>
            </a:r>
            <a:r>
              <a:rPr lang="en-US" sz="2200" dirty="0"/>
              <a:t> </a:t>
            </a:r>
            <a:r>
              <a:rPr lang="en-US" sz="2200" dirty="0" err="1"/>
              <a:t>layak</a:t>
            </a:r>
            <a:r>
              <a:rPr lang="en-US" sz="2200" dirty="0"/>
              <a:t> dan </a:t>
            </a:r>
            <a:r>
              <a:rPr lang="en-US" sz="2200" dirty="0" err="1"/>
              <a:t>etis</a:t>
            </a:r>
            <a:r>
              <a:rPr lang="en-US" sz="2200" dirty="0"/>
              <a:t>. </a:t>
            </a:r>
            <a:br>
              <a:rPr lang="en-US" sz="2200" dirty="0"/>
            </a:br>
            <a:r>
              <a:rPr lang="en-US" sz="2200" dirty="0"/>
              <a:t>Model </a:t>
            </a:r>
            <a:r>
              <a:rPr lang="en-US" sz="2200" dirty="0" err="1"/>
              <a:t>ini</a:t>
            </a:r>
            <a:r>
              <a:rPr lang="en-US" sz="2200" dirty="0"/>
              <a:t> </a:t>
            </a:r>
            <a:r>
              <a:rPr lang="en-US" sz="2200" dirty="0" err="1"/>
              <a:t>amat</a:t>
            </a:r>
            <a:r>
              <a:rPr lang="en-US" sz="2200" dirty="0"/>
              <a:t> </a:t>
            </a:r>
            <a:r>
              <a:rPr lang="en-US" sz="2200" dirty="0" err="1"/>
              <a:t>tergantung</a:t>
            </a:r>
            <a:r>
              <a:rPr lang="en-US" sz="2200" dirty="0"/>
              <a:t> pada </a:t>
            </a:r>
            <a:r>
              <a:rPr lang="en-US" sz="2200" dirty="0" err="1"/>
              <a:t>inisiatif</a:t>
            </a:r>
            <a:r>
              <a:rPr lang="en-US" sz="2200" dirty="0"/>
              <a:t> dan </a:t>
            </a:r>
            <a:r>
              <a:rPr lang="en-US" sz="2200" dirty="0" err="1"/>
              <a:t>ketegasan</a:t>
            </a:r>
            <a:r>
              <a:rPr lang="en-US" sz="2200" dirty="0"/>
              <a:t> </a:t>
            </a:r>
            <a:r>
              <a:rPr lang="en-US" sz="2200" dirty="0" err="1"/>
              <a:t>pejabat</a:t>
            </a:r>
            <a:r>
              <a:rPr lang="en-US" sz="2200" dirty="0"/>
              <a:t> structural (</a:t>
            </a:r>
            <a:r>
              <a:rPr lang="en-US" sz="2200" dirty="0" err="1"/>
              <a:t>kurang</a:t>
            </a:r>
            <a:r>
              <a:rPr lang="en-US" sz="2200" dirty="0"/>
              <a:t> </a:t>
            </a:r>
            <a:r>
              <a:rPr lang="en-US" sz="2200" dirty="0" err="1"/>
              <a:t>efektif</a:t>
            </a:r>
            <a:r>
              <a:rPr lang="en-US" sz="2200" dirty="0"/>
              <a:t>).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 err="1">
                <a:solidFill>
                  <a:srgbClr val="FF0000"/>
                </a:solidFill>
              </a:rPr>
              <a:t>Kedua</a:t>
            </a:r>
            <a:r>
              <a:rPr lang="en-US" sz="2400" dirty="0"/>
              <a:t>, </a:t>
            </a:r>
            <a:r>
              <a:rPr lang="en-US" sz="2200" dirty="0"/>
              <a:t>model </a:t>
            </a:r>
            <a:r>
              <a:rPr lang="en-US" sz="2200" dirty="0" err="1"/>
              <a:t>ini</a:t>
            </a:r>
            <a:r>
              <a:rPr lang="en-US" sz="2200" dirty="0"/>
              <a:t> </a:t>
            </a:r>
            <a:r>
              <a:rPr lang="en-US" sz="2200" dirty="0" err="1"/>
              <a:t>dapat</a:t>
            </a:r>
            <a:r>
              <a:rPr lang="en-US" sz="2200" dirty="0"/>
              <a:t> </a:t>
            </a:r>
            <a:r>
              <a:rPr lang="en-US" sz="2200" dirty="0" err="1"/>
              <a:t>mengakibatkan</a:t>
            </a:r>
            <a:r>
              <a:rPr lang="en-US" sz="2200" dirty="0"/>
              <a:t> </a:t>
            </a:r>
            <a:r>
              <a:rPr lang="en-US" sz="2200" dirty="0" err="1"/>
              <a:t>implementasi</a:t>
            </a:r>
            <a:r>
              <a:rPr lang="en-US" sz="2200" dirty="0"/>
              <a:t> SPMI </a:t>
            </a:r>
            <a:r>
              <a:rPr lang="en-US" sz="2200" dirty="0" err="1"/>
              <a:t>berlangsung</a:t>
            </a:r>
            <a:r>
              <a:rPr lang="en-US" sz="2200" dirty="0"/>
              <a:t> </a:t>
            </a:r>
            <a:r>
              <a:rPr lang="en-US" sz="2200" dirty="0" err="1"/>
              <a:t>tidak</a:t>
            </a:r>
            <a:r>
              <a:rPr lang="en-US" sz="2200" dirty="0"/>
              <a:t> </a:t>
            </a:r>
            <a:r>
              <a:rPr lang="en-US" sz="2200" dirty="0" err="1"/>
              <a:t>serentak</a:t>
            </a:r>
            <a:r>
              <a:rPr lang="en-US" sz="2200" dirty="0"/>
              <a:t>, </a:t>
            </a:r>
            <a:r>
              <a:rPr lang="en-US" sz="2200" dirty="0" err="1"/>
              <a:t>berbeda-beda</a:t>
            </a:r>
            <a:r>
              <a:rPr lang="en-US" sz="2200" dirty="0"/>
              <a:t>, dan </a:t>
            </a:r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kecepatan</a:t>
            </a:r>
            <a:r>
              <a:rPr lang="en-US" sz="2200" dirty="0"/>
              <a:t> </a:t>
            </a:r>
            <a:r>
              <a:rPr lang="en-US" sz="2200" dirty="0" err="1"/>
              <a:t>tidak</a:t>
            </a:r>
            <a:r>
              <a:rPr lang="en-US" sz="2200" dirty="0"/>
              <a:t> </a:t>
            </a:r>
            <a:r>
              <a:rPr lang="en-US" sz="2200" dirty="0" err="1"/>
              <a:t>sama</a:t>
            </a:r>
            <a:r>
              <a:rPr lang="en-US" sz="2200" dirty="0"/>
              <a:t> </a:t>
            </a:r>
            <a:r>
              <a:rPr lang="en-US" sz="2200" dirty="0" err="1"/>
              <a:t>karena</a:t>
            </a:r>
            <a:r>
              <a:rPr lang="en-US" sz="2200" dirty="0"/>
              <a:t> </a:t>
            </a:r>
            <a:r>
              <a:rPr lang="en-US" sz="2200" dirty="0" err="1"/>
              <a:t>tidak</a:t>
            </a:r>
            <a:r>
              <a:rPr lang="en-US" sz="2200" dirty="0"/>
              <a:t> </a:t>
            </a:r>
            <a:r>
              <a:rPr lang="en-US" sz="2200" dirty="0" err="1"/>
              <a:t>ada</a:t>
            </a:r>
            <a:r>
              <a:rPr lang="en-US" sz="2200" dirty="0"/>
              <a:t> </a:t>
            </a:r>
            <a:r>
              <a:rPr lang="en-US" sz="2200" dirty="0" err="1"/>
              <a:t>koordinasi</a:t>
            </a:r>
            <a:r>
              <a:rPr lang="en-US" sz="2200" dirty="0"/>
              <a:t> </a:t>
            </a:r>
            <a:r>
              <a:rPr lang="en-US" sz="2200" dirty="0" err="1"/>
              <a:t>dari</a:t>
            </a:r>
            <a:r>
              <a:rPr lang="en-US" sz="2200" dirty="0"/>
              <a:t> </a:t>
            </a:r>
            <a:r>
              <a:rPr lang="en-US" sz="2200" dirty="0" err="1"/>
              <a:t>aras</a:t>
            </a:r>
            <a:r>
              <a:rPr lang="en-US" sz="2200" dirty="0"/>
              <a:t> </a:t>
            </a:r>
            <a:r>
              <a:rPr lang="en-US" sz="2200" dirty="0" err="1"/>
              <a:t>tertinggi</a:t>
            </a:r>
            <a:r>
              <a:rPr lang="en-US" sz="2200" dirty="0"/>
              <a:t> </a:t>
            </a:r>
            <a:r>
              <a:rPr lang="en-US" sz="2200" dirty="0" err="1"/>
              <a:t>perguruan</a:t>
            </a:r>
            <a:r>
              <a:rPr lang="en-US" sz="2200" dirty="0"/>
              <a:t> </a:t>
            </a:r>
            <a:r>
              <a:rPr lang="en-US" sz="2200" dirty="0" err="1"/>
              <a:t>tinggi</a:t>
            </a:r>
            <a:r>
              <a:rPr lang="en-US" sz="2200" dirty="0"/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 err="1"/>
              <a:t>Beberapa</a:t>
            </a:r>
            <a:r>
              <a:rPr lang="en-US" sz="2200" dirty="0"/>
              <a:t> unit </a:t>
            </a:r>
            <a:r>
              <a:rPr lang="en-US" sz="2200" dirty="0" err="1"/>
              <a:t>kerja</a:t>
            </a:r>
            <a:r>
              <a:rPr lang="en-US" sz="2200" dirty="0"/>
              <a:t> </a:t>
            </a:r>
            <a:r>
              <a:rPr lang="en-US" sz="2200" dirty="0" err="1"/>
              <a:t>mungkin</a:t>
            </a:r>
            <a:r>
              <a:rPr lang="en-US" sz="2200" dirty="0"/>
              <a:t> </a:t>
            </a:r>
            <a:r>
              <a:rPr lang="en-US" sz="2200" dirty="0" err="1"/>
              <a:t>ada</a:t>
            </a:r>
            <a:r>
              <a:rPr lang="en-US" sz="2200" dirty="0"/>
              <a:t> yang </a:t>
            </a:r>
            <a:r>
              <a:rPr lang="en-US" sz="2200" dirty="0" err="1"/>
              <a:t>mampu</a:t>
            </a:r>
            <a:r>
              <a:rPr lang="en-US" sz="2200" dirty="0"/>
              <a:t> dan </a:t>
            </a:r>
            <a:r>
              <a:rPr lang="en-US" sz="2200" dirty="0" err="1"/>
              <a:t>tidak</a:t>
            </a:r>
            <a:r>
              <a:rPr lang="en-US" sz="2200" dirty="0"/>
              <a:t> </a:t>
            </a:r>
            <a:r>
              <a:rPr lang="en-US" sz="2200" dirty="0" err="1"/>
              <a:t>mampu</a:t>
            </a:r>
            <a:r>
              <a:rPr lang="en-US" sz="2200" dirty="0"/>
              <a:t> </a:t>
            </a:r>
            <a:r>
              <a:rPr lang="en-US" sz="2200" dirty="0" err="1"/>
              <a:t>mengimplementasikan</a:t>
            </a:r>
            <a:r>
              <a:rPr lang="en-US" sz="2200" dirty="0"/>
              <a:t> SPMI </a:t>
            </a:r>
            <a:r>
              <a:rPr lang="en-US" sz="2200" dirty="0" err="1"/>
              <a:t>secara</a:t>
            </a:r>
            <a:r>
              <a:rPr lang="en-US" sz="2200" dirty="0"/>
              <a:t> optimal </a:t>
            </a:r>
            <a:r>
              <a:rPr lang="en-US" sz="2200" dirty="0" err="1"/>
              <a:t>tergantung</a:t>
            </a:r>
            <a:r>
              <a:rPr lang="en-US" sz="2200" dirty="0"/>
              <a:t> pada </a:t>
            </a:r>
            <a:r>
              <a:rPr lang="en-US" sz="2200" dirty="0" err="1"/>
              <a:t>pejabat</a:t>
            </a:r>
            <a:r>
              <a:rPr lang="en-US" sz="2200" dirty="0"/>
              <a:t> </a:t>
            </a:r>
            <a:r>
              <a:rPr lang="en-US" sz="2200" dirty="0" err="1"/>
              <a:t>struktural</a:t>
            </a:r>
            <a:r>
              <a:rPr lang="en-US" sz="2200" dirty="0"/>
              <a:t> masing-masing </a:t>
            </a:r>
            <a:br>
              <a:rPr lang="en-US" sz="2400" dirty="0"/>
            </a:b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844719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4767" y="1073889"/>
            <a:ext cx="8826796" cy="98521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000" b="1" dirty="0"/>
              <a:t>Model 3: </a:t>
            </a:r>
            <a:br>
              <a:rPr lang="en-US" sz="4000" b="1" dirty="0"/>
            </a:br>
            <a:r>
              <a:rPr lang="en-US" sz="4000" b="1" dirty="0" err="1"/>
              <a:t>Mengkombinasikan</a:t>
            </a:r>
            <a:r>
              <a:rPr lang="en-US" sz="4000" b="1" dirty="0"/>
              <a:t> Model 1 &amp; Model 2</a:t>
            </a:r>
            <a:endParaRPr lang="en-US" sz="4000" b="1" dirty="0">
              <a:solidFill>
                <a:srgbClr val="FF3300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C63D8F-B9B6-C30B-9831-AF96D8666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4129" y="2381693"/>
            <a:ext cx="8697434" cy="3402418"/>
          </a:xfrm>
        </p:spPr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600" dirty="0" err="1"/>
              <a:t>Dibentuk</a:t>
            </a:r>
            <a:r>
              <a:rPr lang="en-US" sz="3600" dirty="0"/>
              <a:t> ad hoc/task force </a:t>
            </a:r>
          </a:p>
          <a:p>
            <a:pPr marL="0" indent="0">
              <a:buNone/>
            </a:pPr>
            <a:r>
              <a:rPr lang="en-US" sz="3600" dirty="0">
                <a:sym typeface="Wingdings" pitchFamily="2" charset="2"/>
              </a:rPr>
              <a:t>     </a:t>
            </a:r>
            <a:r>
              <a:rPr lang="en-US" sz="3200" dirty="0">
                <a:sym typeface="Wingdings" pitchFamily="2" charset="2"/>
              </a:rPr>
              <a:t> </a:t>
            </a:r>
            <a:r>
              <a:rPr lang="en-US" dirty="0" err="1">
                <a:sym typeface="Wingdings" pitchFamily="2" charset="2"/>
              </a:rPr>
              <a:t>tidak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membentuk</a:t>
            </a:r>
            <a:r>
              <a:rPr lang="en-US" dirty="0">
                <a:sym typeface="Wingdings" pitchFamily="2" charset="2"/>
              </a:rPr>
              <a:t> &amp; </a:t>
            </a:r>
            <a:r>
              <a:rPr lang="en-US" dirty="0" err="1">
                <a:sym typeface="Wingdings" pitchFamily="2" charset="2"/>
              </a:rPr>
              <a:t>mendirikan</a:t>
            </a:r>
            <a:r>
              <a:rPr lang="en-US" dirty="0">
                <a:sym typeface="Wingdings" pitchFamily="2" charset="2"/>
              </a:rPr>
              <a:t> unit </a:t>
            </a:r>
            <a:r>
              <a:rPr lang="en-US" dirty="0" err="1">
                <a:sym typeface="Wingdings" pitchFamily="2" charset="2"/>
              </a:rPr>
              <a:t>baru</a:t>
            </a:r>
            <a:endParaRPr lang="en-US" sz="3200" dirty="0">
              <a:sym typeface="Wingdings" pitchFamily="2" charset="2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>
                <a:sym typeface="Wingdings" pitchFamily="2" charset="2"/>
              </a:rPr>
              <a:t>Unit </a:t>
            </a:r>
            <a:r>
              <a:rPr lang="en-US" sz="3200" dirty="0" err="1">
                <a:sym typeface="Wingdings" pitchFamily="2" charset="2"/>
              </a:rPr>
              <a:t>tetap</a:t>
            </a:r>
            <a:r>
              <a:rPr lang="en-US" sz="3200" dirty="0">
                <a:sym typeface="Wingdings" pitchFamily="2" charset="2"/>
              </a:rPr>
              <a:t> </a:t>
            </a:r>
            <a:r>
              <a:rPr lang="en-US" sz="3200" dirty="0" err="1">
                <a:sym typeface="Wingdings" pitchFamily="2" charset="2"/>
              </a:rPr>
              <a:t>stabil</a:t>
            </a:r>
            <a:r>
              <a:rPr lang="en-US" sz="3200" dirty="0">
                <a:sym typeface="Wingdings" pitchFamily="2" charset="2"/>
              </a:rPr>
              <a:t> </a:t>
            </a:r>
            <a:r>
              <a:rPr lang="en-US" sz="3200" dirty="0" err="1">
                <a:sym typeface="Wingdings" pitchFamily="2" charset="2"/>
              </a:rPr>
              <a:t>melekat</a:t>
            </a:r>
            <a:r>
              <a:rPr lang="en-US" sz="3200" dirty="0">
                <a:sym typeface="Wingdings" pitchFamily="2" charset="2"/>
              </a:rPr>
              <a:t> pada </a:t>
            </a:r>
            <a:r>
              <a:rPr lang="en-US" sz="3200" dirty="0" err="1">
                <a:sym typeface="Wingdings" pitchFamily="2" charset="2"/>
              </a:rPr>
              <a:t>jabatan</a:t>
            </a:r>
            <a:r>
              <a:rPr lang="en-US" sz="3200" dirty="0">
                <a:sym typeface="Wingdings" pitchFamily="2" charset="2"/>
              </a:rPr>
              <a:t> </a:t>
            </a:r>
            <a:r>
              <a:rPr lang="en-US" sz="3200" dirty="0" err="1">
                <a:sym typeface="Wingdings" pitchFamily="2" charset="2"/>
              </a:rPr>
              <a:t>struktural</a:t>
            </a:r>
            <a:endParaRPr lang="en-US" sz="3200" dirty="0">
              <a:sym typeface="Wingdings" pitchFamily="2" charset="2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>
                <a:sym typeface="Wingdings" pitchFamily="2" charset="2"/>
              </a:rPr>
              <a:t>Unit </a:t>
            </a:r>
            <a:r>
              <a:rPr lang="en-US" sz="3200" dirty="0" err="1">
                <a:sym typeface="Wingdings" pitchFamily="2" charset="2"/>
              </a:rPr>
              <a:t>tetap</a:t>
            </a:r>
            <a:r>
              <a:rPr lang="en-US" sz="3200" dirty="0">
                <a:sym typeface="Wingdings" pitchFamily="2" charset="2"/>
              </a:rPr>
              <a:t> pada </a:t>
            </a:r>
            <a:r>
              <a:rPr lang="en-US" sz="3200" dirty="0" err="1">
                <a:sym typeface="Wingdings" pitchFamily="2" charset="2"/>
              </a:rPr>
              <a:t>aras</a:t>
            </a:r>
            <a:r>
              <a:rPr lang="en-US" sz="3200" dirty="0">
                <a:sym typeface="Wingdings" pitchFamily="2" charset="2"/>
              </a:rPr>
              <a:t> PT, </a:t>
            </a:r>
            <a:r>
              <a:rPr lang="en-US" sz="3200" dirty="0" err="1">
                <a:sym typeface="Wingdings" pitchFamily="2" charset="2"/>
              </a:rPr>
              <a:t>melekat</a:t>
            </a:r>
            <a:r>
              <a:rPr lang="en-US" sz="3200" dirty="0">
                <a:sym typeface="Wingdings" pitchFamily="2" charset="2"/>
              </a:rPr>
              <a:t> pada </a:t>
            </a:r>
            <a:r>
              <a:rPr lang="en-US" sz="3200" dirty="0" err="1">
                <a:sym typeface="Wingdings" pitchFamily="2" charset="2"/>
              </a:rPr>
              <a:t>jabatan</a:t>
            </a:r>
            <a:r>
              <a:rPr lang="en-US" sz="3200" dirty="0">
                <a:sym typeface="Wingdings" pitchFamily="2" charset="2"/>
              </a:rPr>
              <a:t> </a:t>
            </a:r>
            <a:r>
              <a:rPr lang="en-US" sz="3200" dirty="0" err="1">
                <a:sym typeface="Wingdings" pitchFamily="2" charset="2"/>
              </a:rPr>
              <a:t>struktural</a:t>
            </a:r>
            <a:r>
              <a:rPr lang="en-US" sz="3200" dirty="0">
                <a:sym typeface="Wingdings" pitchFamily="2" charset="2"/>
              </a:rPr>
              <a:t> pada unit di </a:t>
            </a:r>
            <a:r>
              <a:rPr lang="en-US" sz="3200" dirty="0" err="1">
                <a:sym typeface="Wingdings" pitchFamily="2" charset="2"/>
              </a:rPr>
              <a:t>bawah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900728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BB128-43BD-4DFC-B4B4-FD31281D3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00" y="-9378"/>
            <a:ext cx="8839200" cy="672853"/>
          </a:xfrm>
        </p:spPr>
        <p:txBody>
          <a:bodyPr>
            <a:normAutofit/>
          </a:bodyPr>
          <a:lstStyle/>
          <a:p>
            <a:r>
              <a:rPr lang="en-US" sz="2000" b="1" dirty="0" err="1">
                <a:solidFill>
                  <a:schemeClr val="bg1"/>
                </a:solidFill>
              </a:rPr>
              <a:t>Unsur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pelaksana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penjaminan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mutu</a:t>
            </a:r>
            <a:r>
              <a:rPr lang="en-US" sz="2000" b="1" dirty="0">
                <a:solidFill>
                  <a:schemeClr val="bg1"/>
                </a:solidFill>
              </a:rPr>
              <a:t> di UNY</a:t>
            </a:r>
            <a:endParaRPr lang="id-ID" sz="2000" b="1" dirty="0">
              <a:solidFill>
                <a:schemeClr val="bg1"/>
              </a:solidFill>
            </a:endParaRPr>
          </a:p>
        </p:txBody>
      </p:sp>
      <p:pic>
        <p:nvPicPr>
          <p:cNvPr id="4" name="Picture 3" descr="Graphical user interface, application, Word, timeline&#10;&#10;Description automatically generated">
            <a:extLst>
              <a:ext uri="{FF2B5EF4-FFF2-40B4-BE49-F238E27FC236}">
                <a16:creationId xmlns:a16="http://schemas.microsoft.com/office/drawing/2014/main" id="{808450F8-82A4-468E-8D43-9BFA907392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459" t="26787" r="31531" b="13532"/>
          <a:stretch/>
        </p:blipFill>
        <p:spPr bwMode="auto">
          <a:xfrm>
            <a:off x="279991" y="914401"/>
            <a:ext cx="5816009" cy="56541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0CF9A3BB-3857-4171-A616-885972DD42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255" t="42319" r="34864" b="20234"/>
          <a:stretch/>
        </p:blipFill>
        <p:spPr bwMode="auto">
          <a:xfrm>
            <a:off x="6691424" y="818707"/>
            <a:ext cx="5338016" cy="52205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E12B024-EAEE-6CDA-2504-3F561895044B}"/>
              </a:ext>
            </a:extLst>
          </p:cNvPr>
          <p:cNvSpPr txBox="1"/>
          <p:nvPr/>
        </p:nvSpPr>
        <p:spPr>
          <a:xfrm rot="18967290">
            <a:off x="6205243" y="2489872"/>
            <a:ext cx="1652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</a:rPr>
              <a:t>Contoh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endParaRPr lang="en-ID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630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FDCB-0E8C-B379-C7CC-A912E019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4100" y="267197"/>
            <a:ext cx="4373467" cy="660399"/>
          </a:xfr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Latar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Belakang</a:t>
            </a:r>
            <a:endParaRPr lang="en-ID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5F45B-4B19-251E-B17C-CF1201678E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480" y="1602819"/>
            <a:ext cx="10515600" cy="864235"/>
          </a:xfrm>
        </p:spPr>
        <p:txBody>
          <a:bodyPr/>
          <a:lstStyle/>
          <a:p>
            <a:r>
              <a:rPr lang="en-US" dirty="0" err="1"/>
              <a:t>Permendikbud</a:t>
            </a:r>
            <a:r>
              <a:rPr lang="en-US" dirty="0"/>
              <a:t>  no.73 </a:t>
            </a:r>
            <a:r>
              <a:rPr lang="en-US" dirty="0" err="1"/>
              <a:t>tahun</a:t>
            </a:r>
            <a:r>
              <a:rPr lang="en-US" dirty="0"/>
              <a:t> 2013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b="1" dirty="0" err="1"/>
              <a:t>Penerapan</a:t>
            </a:r>
            <a:r>
              <a:rPr lang="en-US" b="1" dirty="0"/>
              <a:t> KKNI</a:t>
            </a:r>
            <a:r>
              <a:rPr lang="en-US" dirty="0"/>
              <a:t>,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Pasal</a:t>
            </a:r>
            <a:r>
              <a:rPr lang="en-US" dirty="0"/>
              <a:t> 10 </a:t>
            </a:r>
            <a:r>
              <a:rPr lang="en-US" dirty="0" err="1"/>
              <a:t>ayat</a:t>
            </a:r>
            <a:r>
              <a:rPr lang="en-US" dirty="0"/>
              <a:t> 4 </a:t>
            </a:r>
            <a:r>
              <a:rPr lang="en-US" dirty="0" err="1"/>
              <a:t>butir</a:t>
            </a:r>
            <a:r>
              <a:rPr lang="en-US" dirty="0"/>
              <a:t> (c) </a:t>
            </a:r>
            <a:r>
              <a:rPr lang="en-US" dirty="0" err="1"/>
              <a:t>dinyatakan</a:t>
            </a:r>
            <a:r>
              <a:rPr lang="en-US" dirty="0"/>
              <a:t>: 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745682-0F24-32CC-F910-2281022548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5595"/>
          <a:stretch/>
        </p:blipFill>
        <p:spPr>
          <a:xfrm>
            <a:off x="1066800" y="2708374"/>
            <a:ext cx="9550400" cy="1225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A6FD1CF-1541-BD7A-F995-644064DCA70D}"/>
              </a:ext>
            </a:extLst>
          </p:cNvPr>
          <p:cNvSpPr txBox="1">
            <a:spLocks/>
          </p:cNvSpPr>
          <p:nvPr/>
        </p:nvSpPr>
        <p:spPr>
          <a:xfrm>
            <a:off x="716280" y="4293552"/>
            <a:ext cx="10515600" cy="209772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Permenristekdikti</a:t>
            </a:r>
            <a:r>
              <a:rPr lang="en-US" dirty="0"/>
              <a:t>  no.62 </a:t>
            </a:r>
            <a:r>
              <a:rPr lang="en-US" dirty="0" err="1"/>
              <a:t>tahun</a:t>
            </a:r>
            <a:r>
              <a:rPr lang="en-US" dirty="0"/>
              <a:t> 2016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Penjaminan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r>
              <a:rPr lang="en-US" b="1" dirty="0"/>
              <a:t> Pendidikan Tinggi</a:t>
            </a:r>
            <a:r>
              <a:rPr lang="en-US" dirty="0"/>
              <a:t> (SPM </a:t>
            </a:r>
            <a:r>
              <a:rPr lang="en-US" dirty="0" err="1"/>
              <a:t>Dikti</a:t>
            </a:r>
            <a:r>
              <a:rPr lang="en-US" dirty="0"/>
              <a:t>), </a:t>
            </a:r>
          </a:p>
          <a:p>
            <a:pPr lvl="1"/>
            <a:r>
              <a:rPr lang="en-US" dirty="0" err="1"/>
              <a:t>Pasal</a:t>
            </a:r>
            <a:r>
              <a:rPr lang="en-US" dirty="0"/>
              <a:t> 3 </a:t>
            </a:r>
            <a:r>
              <a:rPr lang="en-US" dirty="0" err="1"/>
              <a:t>ayat</a:t>
            </a:r>
            <a:r>
              <a:rPr lang="en-US" dirty="0"/>
              <a:t> 1 </a:t>
            </a:r>
            <a:r>
              <a:rPr lang="en-US" dirty="0" err="1"/>
              <a:t>dinyatakan</a:t>
            </a:r>
            <a:r>
              <a:rPr lang="en-US" dirty="0"/>
              <a:t>: SPM </a:t>
            </a:r>
            <a:r>
              <a:rPr lang="en-US" dirty="0" err="1"/>
              <a:t>Dikti</a:t>
            </a:r>
            <a:r>
              <a:rPr lang="en-US" dirty="0"/>
              <a:t>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: SPMI dan SPME.</a:t>
            </a:r>
          </a:p>
          <a:p>
            <a:pPr lvl="1"/>
            <a:r>
              <a:rPr lang="en-US" dirty="0" err="1"/>
              <a:t>Pasal</a:t>
            </a:r>
            <a:r>
              <a:rPr lang="en-US" dirty="0"/>
              <a:t> 5 </a:t>
            </a:r>
            <a:r>
              <a:rPr lang="en-US" dirty="0" err="1"/>
              <a:t>ayat</a:t>
            </a:r>
            <a:r>
              <a:rPr lang="en-US" dirty="0"/>
              <a:t> 3, SPMI </a:t>
            </a:r>
            <a:r>
              <a:rPr lang="en-US" dirty="0" err="1"/>
              <a:t>diimplementasikan</a:t>
            </a:r>
            <a:r>
              <a:rPr lang="en-US" dirty="0"/>
              <a:t> di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Tinggi (PT). </a:t>
            </a:r>
          </a:p>
          <a:p>
            <a:pPr lvl="1"/>
            <a:r>
              <a:rPr lang="en-US" dirty="0" err="1"/>
              <a:t>Pasal</a:t>
            </a:r>
            <a:r>
              <a:rPr lang="en-US" dirty="0"/>
              <a:t> 5 </a:t>
            </a:r>
            <a:r>
              <a:rPr lang="en-US" dirty="0" err="1"/>
              <a:t>ayat</a:t>
            </a:r>
            <a:r>
              <a:rPr lang="en-US" dirty="0"/>
              <a:t> 5, SPMI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system </a:t>
            </a:r>
            <a:r>
              <a:rPr lang="en-US" dirty="0" err="1"/>
              <a:t>dievaluasi</a:t>
            </a:r>
            <a:r>
              <a:rPr lang="en-US" dirty="0"/>
              <a:t> dan </a:t>
            </a:r>
            <a:r>
              <a:rPr lang="en-US" dirty="0" err="1"/>
              <a:t>dikembangkan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 oleh PT yang </a:t>
            </a:r>
            <a:r>
              <a:rPr lang="en-US" dirty="0" err="1"/>
              <a:t>bersangkutan</a:t>
            </a:r>
            <a:endParaRPr lang="en-ID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337EF7-5DD6-BB15-072E-F762E30D9CF8}"/>
              </a:ext>
            </a:extLst>
          </p:cNvPr>
          <p:cNvSpPr txBox="1">
            <a:spLocks/>
          </p:cNvSpPr>
          <p:nvPr/>
        </p:nvSpPr>
        <p:spPr>
          <a:xfrm>
            <a:off x="716280" y="1128018"/>
            <a:ext cx="9982200" cy="41747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  KEBIJAKAN NASIONAL</a:t>
            </a:r>
            <a:endParaRPr lang="en-ID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4447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D6F8453-D82E-4F5A-A2D6-F9751B4E36CF}"/>
              </a:ext>
            </a:extLst>
          </p:cNvPr>
          <p:cNvSpPr txBox="1"/>
          <p:nvPr/>
        </p:nvSpPr>
        <p:spPr>
          <a:xfrm>
            <a:off x="1650370" y="2651319"/>
            <a:ext cx="864679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4000" b="1" dirty="0" err="1"/>
              <a:t>Ketersediaan</a:t>
            </a:r>
            <a:r>
              <a:rPr lang="en-US" sz="4000" b="1" dirty="0"/>
              <a:t> d</a:t>
            </a:r>
            <a:r>
              <a:rPr lang="id-ID" sz="4000" b="1" dirty="0"/>
              <a:t>okumen </a:t>
            </a:r>
            <a:r>
              <a:rPr lang="en-US" sz="4000" b="1" dirty="0" err="1"/>
              <a:t>mutu</a:t>
            </a:r>
            <a:r>
              <a:rPr lang="en-US" sz="4000" b="1" dirty="0"/>
              <a:t>:</a:t>
            </a:r>
          </a:p>
          <a:p>
            <a:pPr marL="571500" lvl="0" indent="-571500" algn="ctr">
              <a:buFont typeface="Arial" panose="020B0604020202020204" pitchFamily="34" charset="0"/>
              <a:buChar char="•"/>
            </a:pPr>
            <a:r>
              <a:rPr lang="en-US" sz="4000" b="1" dirty="0" err="1"/>
              <a:t>Kebijakan</a:t>
            </a:r>
            <a:r>
              <a:rPr lang="en-US" sz="4000" b="1" dirty="0"/>
              <a:t> SPMI</a:t>
            </a:r>
          </a:p>
          <a:p>
            <a:pPr marL="571500" lvl="0" indent="-571500" algn="ctr">
              <a:buFont typeface="Arial" panose="020B0604020202020204" pitchFamily="34" charset="0"/>
              <a:buChar char="•"/>
            </a:pPr>
            <a:r>
              <a:rPr lang="en-US" sz="4000" b="1" dirty="0"/>
              <a:t>Manual SPMI</a:t>
            </a:r>
          </a:p>
          <a:p>
            <a:pPr marL="571500" lvl="0" indent="-571500" algn="ctr">
              <a:buFont typeface="Arial" panose="020B0604020202020204" pitchFamily="34" charset="0"/>
              <a:buChar char="•"/>
            </a:pPr>
            <a:r>
              <a:rPr lang="en-US" sz="4000" b="1" dirty="0" err="1"/>
              <a:t>Standar</a:t>
            </a:r>
            <a:r>
              <a:rPr lang="en-US" sz="4000" b="1" dirty="0"/>
              <a:t> SPMI</a:t>
            </a:r>
          </a:p>
          <a:p>
            <a:pPr marL="571500" lvl="0" indent="-571500" algn="ctr">
              <a:buFont typeface="Arial" panose="020B0604020202020204" pitchFamily="34" charset="0"/>
              <a:buChar char="•"/>
            </a:pPr>
            <a:r>
              <a:rPr lang="en-US" sz="4000" b="1" dirty="0" err="1"/>
              <a:t>Formulir</a:t>
            </a:r>
            <a:r>
              <a:rPr lang="en-US" sz="4000" b="1" dirty="0"/>
              <a:t> SPMI</a:t>
            </a:r>
            <a:endParaRPr lang="id-ID" sz="4000" b="1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DBBD0FC-27A8-79FE-5968-65B8B9FA9D96}"/>
              </a:ext>
            </a:extLst>
          </p:cNvPr>
          <p:cNvGrpSpPr/>
          <p:nvPr/>
        </p:nvGrpSpPr>
        <p:grpSpPr>
          <a:xfrm>
            <a:off x="5357080" y="1307806"/>
            <a:ext cx="1233377" cy="1158949"/>
            <a:chOff x="5369441" y="1648047"/>
            <a:chExt cx="1233377" cy="115894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420B4B16-1934-E372-73C7-A721CB0D9AA7}"/>
                </a:ext>
              </a:extLst>
            </p:cNvPr>
            <p:cNvSpPr/>
            <p:nvPr/>
          </p:nvSpPr>
          <p:spPr>
            <a:xfrm>
              <a:off x="5369441" y="1648047"/>
              <a:ext cx="1233377" cy="1158949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89F38B1-F51B-97F5-D6C0-2343F817994E}"/>
                </a:ext>
              </a:extLst>
            </p:cNvPr>
            <p:cNvSpPr txBox="1"/>
            <p:nvPr/>
          </p:nvSpPr>
          <p:spPr>
            <a:xfrm>
              <a:off x="5624955" y="1719689"/>
              <a:ext cx="69762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Arial Black" panose="020B0A04020102020204" pitchFamily="34" charset="0"/>
                </a:rPr>
                <a:t>2</a:t>
              </a:r>
              <a:endParaRPr lang="en-ID" sz="6000" b="1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26415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CB07A-7CBC-96DA-32F3-A772AAFAC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335" y="1231967"/>
            <a:ext cx="8285480" cy="793115"/>
          </a:xfrm>
        </p:spPr>
        <p:txBody>
          <a:bodyPr>
            <a:normAutofit/>
          </a:bodyPr>
          <a:lstStyle/>
          <a:p>
            <a:r>
              <a:rPr lang="en-US" sz="4000" b="1" dirty="0" err="1"/>
              <a:t>Permenristekdikti</a:t>
            </a:r>
            <a:r>
              <a:rPr lang="en-US" sz="4000" b="1" dirty="0"/>
              <a:t> no.62 </a:t>
            </a:r>
            <a:r>
              <a:rPr lang="en-US" sz="4000" b="1" dirty="0" err="1"/>
              <a:t>tahun</a:t>
            </a:r>
            <a:r>
              <a:rPr lang="en-US" sz="4000" b="1" dirty="0"/>
              <a:t> 2016</a:t>
            </a:r>
            <a:endParaRPr lang="en-ID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B6BB2-5CB2-A4DB-407B-551C87CD6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321" y="2037306"/>
            <a:ext cx="9952726" cy="49085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r>
              <a:rPr lang="en-US" b="1" dirty="0" err="1"/>
              <a:t>Dokumen</a:t>
            </a:r>
            <a:r>
              <a:rPr lang="en-US" b="1" dirty="0"/>
              <a:t> SPMI </a:t>
            </a:r>
            <a:r>
              <a:rPr lang="en-US" sz="2400" dirty="0" err="1"/>
              <a:t>terdiri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: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C9586AD-1E08-9D9E-1C77-2AF64F7175EC}"/>
              </a:ext>
            </a:extLst>
          </p:cNvPr>
          <p:cNvSpPr txBox="1">
            <a:spLocks/>
          </p:cNvSpPr>
          <p:nvPr/>
        </p:nvSpPr>
        <p:spPr>
          <a:xfrm>
            <a:off x="710604" y="2633484"/>
            <a:ext cx="2514600" cy="490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Kebijakan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</a:t>
            </a:r>
            <a:endParaRPr kumimoji="0" lang="en-ID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F0DC981-5440-0DE0-6355-F1DF802388E1}"/>
              </a:ext>
            </a:extLst>
          </p:cNvPr>
          <p:cNvSpPr txBox="1">
            <a:spLocks/>
          </p:cNvSpPr>
          <p:nvPr/>
        </p:nvSpPr>
        <p:spPr>
          <a:xfrm>
            <a:off x="8188014" y="1446894"/>
            <a:ext cx="2136199" cy="490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Pasal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8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ayat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(4)</a:t>
            </a:r>
            <a:endParaRPr kumimoji="0" lang="en-ID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467A4C-6015-B568-D8A6-A242BC6B1D6E}"/>
              </a:ext>
            </a:extLst>
          </p:cNvPr>
          <p:cNvSpPr txBox="1">
            <a:spLocks/>
          </p:cNvSpPr>
          <p:nvPr/>
        </p:nvSpPr>
        <p:spPr>
          <a:xfrm>
            <a:off x="3443171" y="2634903"/>
            <a:ext cx="2514600" cy="490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Manual SPMI</a:t>
            </a:r>
            <a:endParaRPr kumimoji="0" lang="en-ID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AADBD0-BC27-C683-7F79-53CD0FC19247}"/>
              </a:ext>
            </a:extLst>
          </p:cNvPr>
          <p:cNvSpPr txBox="1">
            <a:spLocks/>
          </p:cNvSpPr>
          <p:nvPr/>
        </p:nvSpPr>
        <p:spPr>
          <a:xfrm>
            <a:off x="6064101" y="2603003"/>
            <a:ext cx="2514600" cy="490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Standar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</a:t>
            </a:r>
            <a:endParaRPr kumimoji="0" lang="en-ID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0F1D54A-BC09-D367-BD8E-82C7B5421018}"/>
              </a:ext>
            </a:extLst>
          </p:cNvPr>
          <p:cNvSpPr txBox="1">
            <a:spLocks/>
          </p:cNvSpPr>
          <p:nvPr/>
        </p:nvSpPr>
        <p:spPr>
          <a:xfrm>
            <a:off x="8578701" y="2603003"/>
            <a:ext cx="2514600" cy="490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Formulis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</a:t>
            </a:r>
            <a:endParaRPr kumimoji="0" lang="en-ID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5B115E8-365A-E7F8-5460-2F6B37075482}"/>
              </a:ext>
            </a:extLst>
          </p:cNvPr>
          <p:cNvSpPr txBox="1">
            <a:spLocks/>
          </p:cNvSpPr>
          <p:nvPr/>
        </p:nvSpPr>
        <p:spPr>
          <a:xfrm>
            <a:off x="714861" y="3133916"/>
            <a:ext cx="2514600" cy="251269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Garis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besar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PT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dalam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menjalankan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Ditetapkan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oleh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pimpinan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Ditetapkan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badan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penyelenggara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setelah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persetujuan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senat</a:t>
            </a:r>
            <a:endParaRPr kumimoji="0" lang="en-ID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4CC2B99-16B4-4C7A-3AA8-EEE2606EA8BC}"/>
              </a:ext>
            </a:extLst>
          </p:cNvPr>
          <p:cNvSpPr txBox="1">
            <a:spLocks/>
          </p:cNvSpPr>
          <p:nvPr/>
        </p:nvSpPr>
        <p:spPr>
          <a:xfrm>
            <a:off x="3447901" y="3115537"/>
            <a:ext cx="2514600" cy="329850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Petunjuk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teknis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cara,Langkah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prosedur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PPEPP 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siklus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Setiap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standar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dalam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memuat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siklus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Panduan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implementasi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PPEPP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dalam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 di PT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Petunjuk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pemenuhan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standar</a:t>
            </a:r>
            <a:endParaRPr kumimoji="0" lang="en-ID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918E4F2-F5D0-87CC-87DB-45018EDBDA1F}"/>
              </a:ext>
            </a:extLst>
          </p:cNvPr>
          <p:cNvSpPr txBox="1">
            <a:spLocks/>
          </p:cNvSpPr>
          <p:nvPr/>
        </p:nvSpPr>
        <p:spPr>
          <a:xfrm>
            <a:off x="6026297" y="3107920"/>
            <a:ext cx="2514600" cy="3298507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Berbagai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kriteria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ukuran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patokan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spesifikasi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dari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setiap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kegiatan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penyelenggaraan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Sarana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kendali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untuk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mencapai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VMTS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Indikator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KPI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penyelenggara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Bukti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kepatuhan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PT pada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pemenuhan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Dikti</a:t>
            </a:r>
            <a:endParaRPr kumimoji="0" lang="en-ID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E856CDC-18AE-3952-37B3-51F4EE993686}"/>
              </a:ext>
            </a:extLst>
          </p:cNvPr>
          <p:cNvSpPr txBox="1">
            <a:spLocks/>
          </p:cNvSpPr>
          <p:nvPr/>
        </p:nvSpPr>
        <p:spPr>
          <a:xfrm>
            <a:off x="8578701" y="3073006"/>
            <a:ext cx="2514600" cy="339629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Kumpulan formular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implementasi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standar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dalam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Pencatatan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implementasi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Sarana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memantau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mengevaluasi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mengendalikan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implementasi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Bukti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autentik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implementasi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SPMI</a:t>
            </a:r>
            <a:endParaRPr kumimoji="0" lang="en-ID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69852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27AD26-DAD9-4152-BA8A-F97DF74E425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9018" y="774934"/>
            <a:ext cx="9093963" cy="60608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E676541-8E58-42DE-9D0C-6C413DFA343A}"/>
              </a:ext>
            </a:extLst>
          </p:cNvPr>
          <p:cNvSpPr/>
          <p:nvPr/>
        </p:nvSpPr>
        <p:spPr>
          <a:xfrm>
            <a:off x="1574038" y="6449860"/>
            <a:ext cx="9173239" cy="34007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00025" defTabSz="342900">
              <a:defRPr/>
            </a:pPr>
            <a:endParaRPr lang="en-US" sz="1350" b="1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6" name="Flowchart: Document 30">
            <a:extLst>
              <a:ext uri="{FF2B5EF4-FFF2-40B4-BE49-F238E27FC236}">
                <a16:creationId xmlns:a16="http://schemas.microsoft.com/office/drawing/2014/main" id="{C079E335-6A27-4DBB-BBEA-8F3D0BDC356A}"/>
              </a:ext>
            </a:extLst>
          </p:cNvPr>
          <p:cNvSpPr/>
          <p:nvPr/>
        </p:nvSpPr>
        <p:spPr>
          <a:xfrm flipH="1">
            <a:off x="1524001" y="-23677"/>
            <a:ext cx="9173239" cy="1043447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20908"/>
              <a:gd name="connsiteX1" fmla="*/ 21600 w 21600"/>
              <a:gd name="connsiteY1" fmla="*/ 0 h 20908"/>
              <a:gd name="connsiteX2" fmla="*/ 21600 w 21600"/>
              <a:gd name="connsiteY2" fmla="*/ 12125 h 20908"/>
              <a:gd name="connsiteX3" fmla="*/ 0 w 21600"/>
              <a:gd name="connsiteY3" fmla="*/ 20172 h 20908"/>
              <a:gd name="connsiteX4" fmla="*/ 0 w 21600"/>
              <a:gd name="connsiteY4" fmla="*/ 0 h 20908"/>
              <a:gd name="connsiteX0" fmla="*/ 0 w 21600"/>
              <a:gd name="connsiteY0" fmla="*/ 0 h 20553"/>
              <a:gd name="connsiteX1" fmla="*/ 21600 w 21600"/>
              <a:gd name="connsiteY1" fmla="*/ 0 h 20553"/>
              <a:gd name="connsiteX2" fmla="*/ 21600 w 21600"/>
              <a:gd name="connsiteY2" fmla="*/ 12125 h 20553"/>
              <a:gd name="connsiteX3" fmla="*/ 0 w 21600"/>
              <a:gd name="connsiteY3" fmla="*/ 20172 h 20553"/>
              <a:gd name="connsiteX4" fmla="*/ 0 w 21600"/>
              <a:gd name="connsiteY4" fmla="*/ 0 h 20553"/>
              <a:gd name="connsiteX0" fmla="*/ 0 w 21600"/>
              <a:gd name="connsiteY0" fmla="*/ 0 h 20521"/>
              <a:gd name="connsiteX1" fmla="*/ 21600 w 21600"/>
              <a:gd name="connsiteY1" fmla="*/ 0 h 20521"/>
              <a:gd name="connsiteX2" fmla="*/ 21600 w 21600"/>
              <a:gd name="connsiteY2" fmla="*/ 12125 h 20521"/>
              <a:gd name="connsiteX3" fmla="*/ 0 w 21600"/>
              <a:gd name="connsiteY3" fmla="*/ 20172 h 20521"/>
              <a:gd name="connsiteX4" fmla="*/ 0 w 21600"/>
              <a:gd name="connsiteY4" fmla="*/ 0 h 20521"/>
              <a:gd name="connsiteX0" fmla="*/ 0 w 21600"/>
              <a:gd name="connsiteY0" fmla="*/ 0 h 14138"/>
              <a:gd name="connsiteX1" fmla="*/ 21600 w 21600"/>
              <a:gd name="connsiteY1" fmla="*/ 0 h 14138"/>
              <a:gd name="connsiteX2" fmla="*/ 21600 w 21600"/>
              <a:gd name="connsiteY2" fmla="*/ 12125 h 14138"/>
              <a:gd name="connsiteX3" fmla="*/ 17 w 21600"/>
              <a:gd name="connsiteY3" fmla="*/ 13692 h 14138"/>
              <a:gd name="connsiteX4" fmla="*/ 0 w 21600"/>
              <a:gd name="connsiteY4" fmla="*/ 0 h 14138"/>
              <a:gd name="connsiteX0" fmla="*/ 0 w 21600"/>
              <a:gd name="connsiteY0" fmla="*/ 0 h 13692"/>
              <a:gd name="connsiteX1" fmla="*/ 21600 w 21600"/>
              <a:gd name="connsiteY1" fmla="*/ 0 h 13692"/>
              <a:gd name="connsiteX2" fmla="*/ 21600 w 21600"/>
              <a:gd name="connsiteY2" fmla="*/ 12125 h 13692"/>
              <a:gd name="connsiteX3" fmla="*/ 17 w 21600"/>
              <a:gd name="connsiteY3" fmla="*/ 13692 h 13692"/>
              <a:gd name="connsiteX4" fmla="*/ 0 w 21600"/>
              <a:gd name="connsiteY4" fmla="*/ 0 h 13692"/>
              <a:gd name="connsiteX0" fmla="*/ 0 w 21600"/>
              <a:gd name="connsiteY0" fmla="*/ 0 h 13692"/>
              <a:gd name="connsiteX1" fmla="*/ 21600 w 21600"/>
              <a:gd name="connsiteY1" fmla="*/ 0 h 13692"/>
              <a:gd name="connsiteX2" fmla="*/ 21600 w 21600"/>
              <a:gd name="connsiteY2" fmla="*/ 12125 h 13692"/>
              <a:gd name="connsiteX3" fmla="*/ 17 w 21600"/>
              <a:gd name="connsiteY3" fmla="*/ 13692 h 13692"/>
              <a:gd name="connsiteX4" fmla="*/ 0 w 21600"/>
              <a:gd name="connsiteY4" fmla="*/ 0 h 13692"/>
              <a:gd name="connsiteX0" fmla="*/ 0 w 21600"/>
              <a:gd name="connsiteY0" fmla="*/ 0 h 15862"/>
              <a:gd name="connsiteX1" fmla="*/ 21600 w 21600"/>
              <a:gd name="connsiteY1" fmla="*/ 0 h 15862"/>
              <a:gd name="connsiteX2" fmla="*/ 21600 w 21600"/>
              <a:gd name="connsiteY2" fmla="*/ 12125 h 15862"/>
              <a:gd name="connsiteX3" fmla="*/ 17 w 21600"/>
              <a:gd name="connsiteY3" fmla="*/ 13692 h 15862"/>
              <a:gd name="connsiteX4" fmla="*/ 0 w 21600"/>
              <a:gd name="connsiteY4" fmla="*/ 0 h 15862"/>
              <a:gd name="connsiteX0" fmla="*/ 0 w 21600"/>
              <a:gd name="connsiteY0" fmla="*/ 0 h 15552"/>
              <a:gd name="connsiteX1" fmla="*/ 21600 w 21600"/>
              <a:gd name="connsiteY1" fmla="*/ 0 h 15552"/>
              <a:gd name="connsiteX2" fmla="*/ 21600 w 21600"/>
              <a:gd name="connsiteY2" fmla="*/ 12125 h 15552"/>
              <a:gd name="connsiteX3" fmla="*/ 17 w 21600"/>
              <a:gd name="connsiteY3" fmla="*/ 13692 h 15552"/>
              <a:gd name="connsiteX4" fmla="*/ 0 w 21600"/>
              <a:gd name="connsiteY4" fmla="*/ 0 h 15552"/>
              <a:gd name="connsiteX0" fmla="*/ 207 w 21807"/>
              <a:gd name="connsiteY0" fmla="*/ 0 h 12125"/>
              <a:gd name="connsiteX1" fmla="*/ 21807 w 21807"/>
              <a:gd name="connsiteY1" fmla="*/ 0 h 12125"/>
              <a:gd name="connsiteX2" fmla="*/ 21807 w 21807"/>
              <a:gd name="connsiteY2" fmla="*/ 12125 h 12125"/>
              <a:gd name="connsiteX3" fmla="*/ 0 w 21807"/>
              <a:gd name="connsiteY3" fmla="*/ 8212 h 12125"/>
              <a:gd name="connsiteX4" fmla="*/ 207 w 21807"/>
              <a:gd name="connsiteY4" fmla="*/ 0 h 12125"/>
              <a:gd name="connsiteX0" fmla="*/ 0 w 21600"/>
              <a:gd name="connsiteY0" fmla="*/ 0 h 12125"/>
              <a:gd name="connsiteX1" fmla="*/ 21600 w 21600"/>
              <a:gd name="connsiteY1" fmla="*/ 0 h 12125"/>
              <a:gd name="connsiteX2" fmla="*/ 21600 w 21600"/>
              <a:gd name="connsiteY2" fmla="*/ 12125 h 12125"/>
              <a:gd name="connsiteX3" fmla="*/ 66 w 21600"/>
              <a:gd name="connsiteY3" fmla="*/ 8212 h 12125"/>
              <a:gd name="connsiteX4" fmla="*/ 0 w 21600"/>
              <a:gd name="connsiteY4" fmla="*/ 0 h 12125"/>
              <a:gd name="connsiteX0" fmla="*/ 0 w 21600"/>
              <a:gd name="connsiteY0" fmla="*/ 0 h 12125"/>
              <a:gd name="connsiteX1" fmla="*/ 21600 w 21600"/>
              <a:gd name="connsiteY1" fmla="*/ 0 h 12125"/>
              <a:gd name="connsiteX2" fmla="*/ 21600 w 21600"/>
              <a:gd name="connsiteY2" fmla="*/ 12125 h 12125"/>
              <a:gd name="connsiteX3" fmla="*/ 66 w 21600"/>
              <a:gd name="connsiteY3" fmla="*/ 8541 h 12125"/>
              <a:gd name="connsiteX4" fmla="*/ 0 w 21600"/>
              <a:gd name="connsiteY4" fmla="*/ 0 h 1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2125">
                <a:moveTo>
                  <a:pt x="0" y="0"/>
                </a:moveTo>
                <a:lnTo>
                  <a:pt x="21600" y="0"/>
                </a:lnTo>
                <a:lnTo>
                  <a:pt x="21600" y="12125"/>
                </a:lnTo>
                <a:cubicBezTo>
                  <a:pt x="16522" y="-11313"/>
                  <a:pt x="17400" y="18592"/>
                  <a:pt x="66" y="8541"/>
                </a:cubicBezTo>
                <a:cubicBezTo>
                  <a:pt x="60" y="3977"/>
                  <a:pt x="6" y="4564"/>
                  <a:pt x="0" y="0"/>
                </a:cubicBezTo>
                <a:close/>
              </a:path>
            </a:pathLst>
          </a:custGeom>
          <a:gradFill flip="none" rotWithShape="1">
            <a:gsLst>
              <a:gs pos="53000">
                <a:srgbClr val="0070C0"/>
              </a:gs>
              <a:gs pos="31000">
                <a:srgbClr val="FF6600"/>
              </a:gs>
              <a:gs pos="76000">
                <a:srgbClr val="00206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endParaRPr lang="en-US" sz="1350" dirty="0">
              <a:solidFill>
                <a:prstClr val="white"/>
              </a:solidFill>
              <a:latin typeface="Calibri Light" panose="020F030202020403020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E0195B-E768-4702-8A18-D466AE14692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083" y="-23677"/>
            <a:ext cx="605439" cy="633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7A287ED-5F87-4D6C-9C30-9CB8DB3AFD03}"/>
              </a:ext>
            </a:extLst>
          </p:cNvPr>
          <p:cNvSpPr txBox="1"/>
          <p:nvPr/>
        </p:nvSpPr>
        <p:spPr>
          <a:xfrm>
            <a:off x="7924801" y="105631"/>
            <a:ext cx="29100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defRPr/>
            </a:pP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Unggul</a:t>
            </a:r>
            <a:r>
              <a:rPr lang="en-US" sz="1500" b="1" dirty="0">
                <a:solidFill>
                  <a:srgbClr val="FFFF00"/>
                </a:solidFill>
                <a:latin typeface="Bierstadt" panose="020B0604020202020204" pitchFamily="34" charset="0"/>
              </a:rPr>
              <a:t>. </a:t>
            </a: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Kreatif</a:t>
            </a:r>
            <a:r>
              <a:rPr lang="en-US" sz="1500" b="1" dirty="0">
                <a:solidFill>
                  <a:srgbClr val="FFFF00"/>
                </a:solidFill>
                <a:latin typeface="Bierstadt" panose="020B0604020202020204" pitchFamily="34" charset="0"/>
              </a:rPr>
              <a:t>, </a:t>
            </a: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Inovatif</a:t>
            </a:r>
            <a:r>
              <a:rPr lang="en-US" sz="1500" b="1" dirty="0">
                <a:solidFill>
                  <a:srgbClr val="FFFF00"/>
                </a:solidFill>
                <a:latin typeface="Bierstadt" panose="020B0604020202020204" pitchFamily="34" charset="0"/>
              </a:rPr>
              <a:t>		       </a:t>
            </a: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Takwa</a:t>
            </a:r>
            <a:r>
              <a:rPr lang="en-US" sz="1500" b="1" dirty="0">
                <a:solidFill>
                  <a:srgbClr val="FFFF00"/>
                </a:solidFill>
                <a:latin typeface="Bierstadt" panose="020B0604020202020204" pitchFamily="34" charset="0"/>
              </a:rPr>
              <a:t>, </a:t>
            </a: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Mandiri</a:t>
            </a:r>
            <a:r>
              <a:rPr lang="en-US" sz="1500" b="1" dirty="0">
                <a:solidFill>
                  <a:srgbClr val="FFFF00"/>
                </a:solidFill>
                <a:latin typeface="Bierstadt" panose="020B0604020202020204" pitchFamily="34" charset="0"/>
              </a:rPr>
              <a:t>, </a:t>
            </a: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Cendekia</a:t>
            </a:r>
            <a:endParaRPr lang="id-ID" sz="1500" b="1" dirty="0">
              <a:solidFill>
                <a:srgbClr val="FFFF00"/>
              </a:solidFill>
              <a:latin typeface="Bierstadt" panose="020B0604020202020204" pitchFamily="34" charset="0"/>
            </a:endParaRPr>
          </a:p>
          <a:p>
            <a:pPr defTabSz="342900">
              <a:defRPr/>
            </a:pPr>
            <a:endParaRPr lang="id-ID" sz="1500" b="1" dirty="0">
              <a:solidFill>
                <a:srgbClr val="FFFF00"/>
              </a:solidFill>
              <a:latin typeface="Bierstadt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CE0C10-F710-4893-A314-387170A19ECA}"/>
              </a:ext>
            </a:extLst>
          </p:cNvPr>
          <p:cNvSpPr txBox="1"/>
          <p:nvPr/>
        </p:nvSpPr>
        <p:spPr>
          <a:xfrm>
            <a:off x="9532117" y="6469855"/>
            <a:ext cx="875714" cy="300082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1350" b="1" dirty="0">
                <a:solidFill>
                  <a:srgbClr val="0070C0"/>
                </a:solidFill>
                <a:latin typeface="Abadi" panose="020B0604020104020204" pitchFamily="34" charset="0"/>
              </a:rPr>
              <a:t>2022</a:t>
            </a:r>
            <a:endParaRPr lang="id-ID" sz="1350" b="1" dirty="0">
              <a:solidFill>
                <a:srgbClr val="0070C0"/>
              </a:solidFill>
              <a:latin typeface="Abadi" panose="020B0604020104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B892E16-6A3B-4B26-8B50-B6DB34BA418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39" y="5605961"/>
            <a:ext cx="1427373" cy="1097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5A836F-5B19-4086-A956-D80F6AC2EAAB}"/>
              </a:ext>
            </a:extLst>
          </p:cNvPr>
          <p:cNvSpPr txBox="1"/>
          <p:nvPr/>
        </p:nvSpPr>
        <p:spPr>
          <a:xfrm>
            <a:off x="1865675" y="1019769"/>
            <a:ext cx="7639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Daytona" panose="020B0604030500040204" pitchFamily="34" charset="0"/>
              </a:rPr>
              <a:t>Perjalanan</a:t>
            </a:r>
            <a:r>
              <a:rPr lang="en-US" sz="2800" b="1" dirty="0">
                <a:latin typeface="Daytona" panose="020B0604030500040204" pitchFamily="34" charset="0"/>
              </a:rPr>
              <a:t> </a:t>
            </a:r>
            <a:r>
              <a:rPr lang="en-US" sz="2800" b="1" dirty="0" err="1">
                <a:latin typeface="Daytona" panose="020B0604030500040204" pitchFamily="34" charset="0"/>
              </a:rPr>
              <a:t>dokumen</a:t>
            </a:r>
            <a:r>
              <a:rPr lang="en-US" sz="2800" b="1" dirty="0">
                <a:latin typeface="Daytona" panose="020B0604030500040204" pitchFamily="34" charset="0"/>
              </a:rPr>
              <a:t> </a:t>
            </a:r>
            <a:r>
              <a:rPr lang="en-US" sz="2800" b="1" dirty="0" err="1">
                <a:latin typeface="Daytona" panose="020B0604030500040204" pitchFamily="34" charset="0"/>
              </a:rPr>
              <a:t>mutu</a:t>
            </a:r>
            <a:r>
              <a:rPr lang="en-US" sz="2800" b="1" dirty="0">
                <a:latin typeface="Daytona" panose="020B0604030500040204" pitchFamily="34" charset="0"/>
              </a:rPr>
              <a:t> di UNY</a:t>
            </a:r>
            <a:endParaRPr lang="id-ID" sz="2800" b="1" dirty="0">
              <a:latin typeface="Daytona" panose="020B060403050004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3DE244-962D-4432-AC90-1989CC6028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9925" y="2852568"/>
            <a:ext cx="7202192" cy="1328520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B92006-F2CF-4E4A-B79A-2AD9FE2439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8939" y="4310397"/>
            <a:ext cx="5895975" cy="1447800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044F25B-EC70-47A2-AEA5-54CD977128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65675" y="1842738"/>
            <a:ext cx="6927451" cy="853981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67075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27AD26-DAD9-4152-BA8A-F97DF74E425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4038" y="609600"/>
            <a:ext cx="9093963" cy="60608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E676541-8E58-42DE-9D0C-6C413DFA343A}"/>
              </a:ext>
            </a:extLst>
          </p:cNvPr>
          <p:cNvSpPr/>
          <p:nvPr/>
        </p:nvSpPr>
        <p:spPr>
          <a:xfrm>
            <a:off x="1524001" y="6670479"/>
            <a:ext cx="9173239" cy="34007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00025" defTabSz="342900">
              <a:defRPr/>
            </a:pPr>
            <a:endParaRPr lang="en-US" sz="1350" b="1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6" name="Flowchart: Document 30">
            <a:extLst>
              <a:ext uri="{FF2B5EF4-FFF2-40B4-BE49-F238E27FC236}">
                <a16:creationId xmlns:a16="http://schemas.microsoft.com/office/drawing/2014/main" id="{C079E335-6A27-4DBB-BBEA-8F3D0BDC356A}"/>
              </a:ext>
            </a:extLst>
          </p:cNvPr>
          <p:cNvSpPr/>
          <p:nvPr/>
        </p:nvSpPr>
        <p:spPr>
          <a:xfrm flipH="1">
            <a:off x="1524001" y="-23677"/>
            <a:ext cx="9173239" cy="1043447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20908"/>
              <a:gd name="connsiteX1" fmla="*/ 21600 w 21600"/>
              <a:gd name="connsiteY1" fmla="*/ 0 h 20908"/>
              <a:gd name="connsiteX2" fmla="*/ 21600 w 21600"/>
              <a:gd name="connsiteY2" fmla="*/ 12125 h 20908"/>
              <a:gd name="connsiteX3" fmla="*/ 0 w 21600"/>
              <a:gd name="connsiteY3" fmla="*/ 20172 h 20908"/>
              <a:gd name="connsiteX4" fmla="*/ 0 w 21600"/>
              <a:gd name="connsiteY4" fmla="*/ 0 h 20908"/>
              <a:gd name="connsiteX0" fmla="*/ 0 w 21600"/>
              <a:gd name="connsiteY0" fmla="*/ 0 h 20553"/>
              <a:gd name="connsiteX1" fmla="*/ 21600 w 21600"/>
              <a:gd name="connsiteY1" fmla="*/ 0 h 20553"/>
              <a:gd name="connsiteX2" fmla="*/ 21600 w 21600"/>
              <a:gd name="connsiteY2" fmla="*/ 12125 h 20553"/>
              <a:gd name="connsiteX3" fmla="*/ 0 w 21600"/>
              <a:gd name="connsiteY3" fmla="*/ 20172 h 20553"/>
              <a:gd name="connsiteX4" fmla="*/ 0 w 21600"/>
              <a:gd name="connsiteY4" fmla="*/ 0 h 20553"/>
              <a:gd name="connsiteX0" fmla="*/ 0 w 21600"/>
              <a:gd name="connsiteY0" fmla="*/ 0 h 20521"/>
              <a:gd name="connsiteX1" fmla="*/ 21600 w 21600"/>
              <a:gd name="connsiteY1" fmla="*/ 0 h 20521"/>
              <a:gd name="connsiteX2" fmla="*/ 21600 w 21600"/>
              <a:gd name="connsiteY2" fmla="*/ 12125 h 20521"/>
              <a:gd name="connsiteX3" fmla="*/ 0 w 21600"/>
              <a:gd name="connsiteY3" fmla="*/ 20172 h 20521"/>
              <a:gd name="connsiteX4" fmla="*/ 0 w 21600"/>
              <a:gd name="connsiteY4" fmla="*/ 0 h 20521"/>
              <a:gd name="connsiteX0" fmla="*/ 0 w 21600"/>
              <a:gd name="connsiteY0" fmla="*/ 0 h 14138"/>
              <a:gd name="connsiteX1" fmla="*/ 21600 w 21600"/>
              <a:gd name="connsiteY1" fmla="*/ 0 h 14138"/>
              <a:gd name="connsiteX2" fmla="*/ 21600 w 21600"/>
              <a:gd name="connsiteY2" fmla="*/ 12125 h 14138"/>
              <a:gd name="connsiteX3" fmla="*/ 17 w 21600"/>
              <a:gd name="connsiteY3" fmla="*/ 13692 h 14138"/>
              <a:gd name="connsiteX4" fmla="*/ 0 w 21600"/>
              <a:gd name="connsiteY4" fmla="*/ 0 h 14138"/>
              <a:gd name="connsiteX0" fmla="*/ 0 w 21600"/>
              <a:gd name="connsiteY0" fmla="*/ 0 h 13692"/>
              <a:gd name="connsiteX1" fmla="*/ 21600 w 21600"/>
              <a:gd name="connsiteY1" fmla="*/ 0 h 13692"/>
              <a:gd name="connsiteX2" fmla="*/ 21600 w 21600"/>
              <a:gd name="connsiteY2" fmla="*/ 12125 h 13692"/>
              <a:gd name="connsiteX3" fmla="*/ 17 w 21600"/>
              <a:gd name="connsiteY3" fmla="*/ 13692 h 13692"/>
              <a:gd name="connsiteX4" fmla="*/ 0 w 21600"/>
              <a:gd name="connsiteY4" fmla="*/ 0 h 13692"/>
              <a:gd name="connsiteX0" fmla="*/ 0 w 21600"/>
              <a:gd name="connsiteY0" fmla="*/ 0 h 13692"/>
              <a:gd name="connsiteX1" fmla="*/ 21600 w 21600"/>
              <a:gd name="connsiteY1" fmla="*/ 0 h 13692"/>
              <a:gd name="connsiteX2" fmla="*/ 21600 w 21600"/>
              <a:gd name="connsiteY2" fmla="*/ 12125 h 13692"/>
              <a:gd name="connsiteX3" fmla="*/ 17 w 21600"/>
              <a:gd name="connsiteY3" fmla="*/ 13692 h 13692"/>
              <a:gd name="connsiteX4" fmla="*/ 0 w 21600"/>
              <a:gd name="connsiteY4" fmla="*/ 0 h 13692"/>
              <a:gd name="connsiteX0" fmla="*/ 0 w 21600"/>
              <a:gd name="connsiteY0" fmla="*/ 0 h 15862"/>
              <a:gd name="connsiteX1" fmla="*/ 21600 w 21600"/>
              <a:gd name="connsiteY1" fmla="*/ 0 h 15862"/>
              <a:gd name="connsiteX2" fmla="*/ 21600 w 21600"/>
              <a:gd name="connsiteY2" fmla="*/ 12125 h 15862"/>
              <a:gd name="connsiteX3" fmla="*/ 17 w 21600"/>
              <a:gd name="connsiteY3" fmla="*/ 13692 h 15862"/>
              <a:gd name="connsiteX4" fmla="*/ 0 w 21600"/>
              <a:gd name="connsiteY4" fmla="*/ 0 h 15862"/>
              <a:gd name="connsiteX0" fmla="*/ 0 w 21600"/>
              <a:gd name="connsiteY0" fmla="*/ 0 h 15552"/>
              <a:gd name="connsiteX1" fmla="*/ 21600 w 21600"/>
              <a:gd name="connsiteY1" fmla="*/ 0 h 15552"/>
              <a:gd name="connsiteX2" fmla="*/ 21600 w 21600"/>
              <a:gd name="connsiteY2" fmla="*/ 12125 h 15552"/>
              <a:gd name="connsiteX3" fmla="*/ 17 w 21600"/>
              <a:gd name="connsiteY3" fmla="*/ 13692 h 15552"/>
              <a:gd name="connsiteX4" fmla="*/ 0 w 21600"/>
              <a:gd name="connsiteY4" fmla="*/ 0 h 15552"/>
              <a:gd name="connsiteX0" fmla="*/ 207 w 21807"/>
              <a:gd name="connsiteY0" fmla="*/ 0 h 12125"/>
              <a:gd name="connsiteX1" fmla="*/ 21807 w 21807"/>
              <a:gd name="connsiteY1" fmla="*/ 0 h 12125"/>
              <a:gd name="connsiteX2" fmla="*/ 21807 w 21807"/>
              <a:gd name="connsiteY2" fmla="*/ 12125 h 12125"/>
              <a:gd name="connsiteX3" fmla="*/ 0 w 21807"/>
              <a:gd name="connsiteY3" fmla="*/ 8212 h 12125"/>
              <a:gd name="connsiteX4" fmla="*/ 207 w 21807"/>
              <a:gd name="connsiteY4" fmla="*/ 0 h 12125"/>
              <a:gd name="connsiteX0" fmla="*/ 0 w 21600"/>
              <a:gd name="connsiteY0" fmla="*/ 0 h 12125"/>
              <a:gd name="connsiteX1" fmla="*/ 21600 w 21600"/>
              <a:gd name="connsiteY1" fmla="*/ 0 h 12125"/>
              <a:gd name="connsiteX2" fmla="*/ 21600 w 21600"/>
              <a:gd name="connsiteY2" fmla="*/ 12125 h 12125"/>
              <a:gd name="connsiteX3" fmla="*/ 66 w 21600"/>
              <a:gd name="connsiteY3" fmla="*/ 8212 h 12125"/>
              <a:gd name="connsiteX4" fmla="*/ 0 w 21600"/>
              <a:gd name="connsiteY4" fmla="*/ 0 h 12125"/>
              <a:gd name="connsiteX0" fmla="*/ 0 w 21600"/>
              <a:gd name="connsiteY0" fmla="*/ 0 h 12125"/>
              <a:gd name="connsiteX1" fmla="*/ 21600 w 21600"/>
              <a:gd name="connsiteY1" fmla="*/ 0 h 12125"/>
              <a:gd name="connsiteX2" fmla="*/ 21600 w 21600"/>
              <a:gd name="connsiteY2" fmla="*/ 12125 h 12125"/>
              <a:gd name="connsiteX3" fmla="*/ 66 w 21600"/>
              <a:gd name="connsiteY3" fmla="*/ 8541 h 12125"/>
              <a:gd name="connsiteX4" fmla="*/ 0 w 21600"/>
              <a:gd name="connsiteY4" fmla="*/ 0 h 1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2125">
                <a:moveTo>
                  <a:pt x="0" y="0"/>
                </a:moveTo>
                <a:lnTo>
                  <a:pt x="21600" y="0"/>
                </a:lnTo>
                <a:lnTo>
                  <a:pt x="21600" y="12125"/>
                </a:lnTo>
                <a:cubicBezTo>
                  <a:pt x="16522" y="-11313"/>
                  <a:pt x="17400" y="18592"/>
                  <a:pt x="66" y="8541"/>
                </a:cubicBezTo>
                <a:cubicBezTo>
                  <a:pt x="60" y="3977"/>
                  <a:pt x="6" y="4564"/>
                  <a:pt x="0" y="0"/>
                </a:cubicBezTo>
                <a:close/>
              </a:path>
            </a:pathLst>
          </a:custGeom>
          <a:gradFill flip="none" rotWithShape="1">
            <a:gsLst>
              <a:gs pos="53000">
                <a:srgbClr val="0070C0"/>
              </a:gs>
              <a:gs pos="31000">
                <a:srgbClr val="FF6600"/>
              </a:gs>
              <a:gs pos="76000">
                <a:srgbClr val="00206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endParaRPr lang="en-US" sz="1350" dirty="0">
              <a:solidFill>
                <a:prstClr val="white"/>
              </a:solidFill>
              <a:latin typeface="Calibri Light" panose="020F030202020403020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E0195B-E768-4702-8A18-D466AE14692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083" y="-23677"/>
            <a:ext cx="605439" cy="633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7A287ED-5F87-4D6C-9C30-9CB8DB3AFD03}"/>
              </a:ext>
            </a:extLst>
          </p:cNvPr>
          <p:cNvSpPr txBox="1"/>
          <p:nvPr/>
        </p:nvSpPr>
        <p:spPr>
          <a:xfrm>
            <a:off x="7924801" y="105631"/>
            <a:ext cx="29100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defRPr/>
            </a:pP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Unggul</a:t>
            </a:r>
            <a:r>
              <a:rPr lang="en-US" sz="1500" b="1" dirty="0">
                <a:solidFill>
                  <a:srgbClr val="FFFF00"/>
                </a:solidFill>
                <a:latin typeface="Bierstadt" panose="020B0604020202020204" pitchFamily="34" charset="0"/>
              </a:rPr>
              <a:t>. </a:t>
            </a: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Kreatif</a:t>
            </a:r>
            <a:r>
              <a:rPr lang="en-US" sz="1500" b="1" dirty="0">
                <a:solidFill>
                  <a:srgbClr val="FFFF00"/>
                </a:solidFill>
                <a:latin typeface="Bierstadt" panose="020B0604020202020204" pitchFamily="34" charset="0"/>
              </a:rPr>
              <a:t>, </a:t>
            </a: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Inovatif</a:t>
            </a:r>
            <a:r>
              <a:rPr lang="en-US" sz="1500" b="1" dirty="0">
                <a:solidFill>
                  <a:srgbClr val="FFFF00"/>
                </a:solidFill>
                <a:latin typeface="Bierstadt" panose="020B0604020202020204" pitchFamily="34" charset="0"/>
              </a:rPr>
              <a:t>		       </a:t>
            </a: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Takwa</a:t>
            </a:r>
            <a:r>
              <a:rPr lang="en-US" sz="1500" b="1" dirty="0">
                <a:solidFill>
                  <a:srgbClr val="FFFF00"/>
                </a:solidFill>
                <a:latin typeface="Bierstadt" panose="020B0604020202020204" pitchFamily="34" charset="0"/>
              </a:rPr>
              <a:t>, </a:t>
            </a: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Mandiri</a:t>
            </a:r>
            <a:r>
              <a:rPr lang="en-US" sz="1500" b="1" dirty="0">
                <a:solidFill>
                  <a:srgbClr val="FFFF00"/>
                </a:solidFill>
                <a:latin typeface="Bierstadt" panose="020B0604020202020204" pitchFamily="34" charset="0"/>
              </a:rPr>
              <a:t>, </a:t>
            </a:r>
            <a:r>
              <a:rPr lang="en-US" sz="1500" b="1" dirty="0" err="1">
                <a:solidFill>
                  <a:srgbClr val="FFFF00"/>
                </a:solidFill>
                <a:latin typeface="Bierstadt" panose="020B0604020202020204" pitchFamily="34" charset="0"/>
              </a:rPr>
              <a:t>Cendekia</a:t>
            </a:r>
            <a:endParaRPr lang="id-ID" sz="1500" b="1" dirty="0">
              <a:solidFill>
                <a:srgbClr val="FFFF00"/>
              </a:solidFill>
              <a:latin typeface="Bierstadt" panose="020B0604020202020204" pitchFamily="34" charset="0"/>
            </a:endParaRPr>
          </a:p>
          <a:p>
            <a:pPr defTabSz="342900">
              <a:defRPr/>
            </a:pPr>
            <a:endParaRPr lang="id-ID" sz="1500" b="1" dirty="0">
              <a:solidFill>
                <a:srgbClr val="FFFF00"/>
              </a:solidFill>
              <a:latin typeface="Bierstadt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CE0C10-F710-4893-A314-387170A19ECA}"/>
              </a:ext>
            </a:extLst>
          </p:cNvPr>
          <p:cNvSpPr txBox="1"/>
          <p:nvPr/>
        </p:nvSpPr>
        <p:spPr>
          <a:xfrm>
            <a:off x="9620543" y="6670478"/>
            <a:ext cx="875714" cy="300082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1350" b="1" dirty="0">
                <a:solidFill>
                  <a:srgbClr val="0070C0"/>
                </a:solidFill>
                <a:latin typeface="Abadi" panose="020B0604020104020204" pitchFamily="34" charset="0"/>
              </a:rPr>
              <a:t>2022</a:t>
            </a:r>
            <a:endParaRPr lang="id-ID" sz="1350" b="1" dirty="0">
              <a:solidFill>
                <a:srgbClr val="0070C0"/>
              </a:solidFill>
              <a:latin typeface="Abadi" panose="020B0604020104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B892E16-6A3B-4B26-8B50-B6DB34BA418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552" y="5909660"/>
            <a:ext cx="1427373" cy="1097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5A836F-5B19-4086-A956-D80F6AC2EAAB}"/>
              </a:ext>
            </a:extLst>
          </p:cNvPr>
          <p:cNvSpPr txBox="1"/>
          <p:nvPr/>
        </p:nvSpPr>
        <p:spPr>
          <a:xfrm>
            <a:off x="1854374" y="1149078"/>
            <a:ext cx="7639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Daytona" panose="020B0604030500040204" pitchFamily="34" charset="0"/>
              </a:rPr>
              <a:t>Perjalanan</a:t>
            </a:r>
            <a:r>
              <a:rPr lang="en-US" sz="2400" b="1" dirty="0">
                <a:latin typeface="Daytona" panose="020B0604030500040204" pitchFamily="34" charset="0"/>
              </a:rPr>
              <a:t> </a:t>
            </a:r>
            <a:r>
              <a:rPr lang="en-US" sz="2400" b="1" dirty="0" err="1">
                <a:latin typeface="Daytona" panose="020B0604030500040204" pitchFamily="34" charset="0"/>
              </a:rPr>
              <a:t>dokumen</a:t>
            </a:r>
            <a:r>
              <a:rPr lang="en-US" sz="2400" b="1" dirty="0">
                <a:latin typeface="Daytona" panose="020B0604030500040204" pitchFamily="34" charset="0"/>
              </a:rPr>
              <a:t> </a:t>
            </a:r>
            <a:r>
              <a:rPr lang="en-US" sz="2400" b="1" dirty="0" err="1">
                <a:latin typeface="Daytona" panose="020B0604030500040204" pitchFamily="34" charset="0"/>
              </a:rPr>
              <a:t>mutu</a:t>
            </a:r>
            <a:r>
              <a:rPr lang="en-US" sz="2400" b="1" dirty="0">
                <a:latin typeface="Daytona" panose="020B0604030500040204" pitchFamily="34" charset="0"/>
              </a:rPr>
              <a:t> di UNY</a:t>
            </a:r>
            <a:endParaRPr lang="id-ID" sz="2400" b="1" dirty="0">
              <a:latin typeface="Daytona" panose="020B060403050004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21A0109-7262-4B5B-ACF9-964C5D5C1C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243" y="2781324"/>
            <a:ext cx="8477746" cy="4076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5BF6E-52C8-4602-8C11-B94573922FA9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0070C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28802" y="1712504"/>
            <a:ext cx="8567455" cy="1229761"/>
          </a:xfrm>
          <a:prstGeom prst="rect">
            <a:avLst/>
          </a:prstGeom>
          <a:ln w="317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786731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D6F8453-D82E-4F5A-A2D6-F9751B4E36CF}"/>
              </a:ext>
            </a:extLst>
          </p:cNvPr>
          <p:cNvSpPr txBox="1"/>
          <p:nvPr/>
        </p:nvSpPr>
        <p:spPr>
          <a:xfrm>
            <a:off x="1772602" y="2704481"/>
            <a:ext cx="8646795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4400" b="1" dirty="0" err="1"/>
              <a:t>Terlaksananya</a:t>
            </a:r>
            <a:r>
              <a:rPr lang="en-US" sz="4400" b="1" dirty="0"/>
              <a:t> </a:t>
            </a:r>
            <a:r>
              <a:rPr lang="en-US" sz="4400" b="1" dirty="0" err="1"/>
              <a:t>Siklus</a:t>
            </a:r>
            <a:r>
              <a:rPr lang="en-US" sz="4400" b="1" dirty="0"/>
              <a:t> </a:t>
            </a:r>
          </a:p>
          <a:p>
            <a:pPr lvl="0" algn="ctr"/>
            <a:r>
              <a:rPr lang="en-US" sz="4400" b="1" dirty="0" err="1"/>
              <a:t>Penjaminan</a:t>
            </a:r>
            <a:r>
              <a:rPr lang="en-US" sz="4400" b="1" dirty="0"/>
              <a:t> </a:t>
            </a:r>
            <a:r>
              <a:rPr lang="en-US" sz="4400" b="1" dirty="0" err="1"/>
              <a:t>Mutu</a:t>
            </a:r>
            <a:endParaRPr lang="en-US" sz="4400" b="1" dirty="0"/>
          </a:p>
          <a:p>
            <a:pPr lvl="0" algn="ctr"/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(PPEPP)</a:t>
            </a:r>
            <a:endParaRPr lang="en-US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DBBD0FC-27A8-79FE-5968-65B8B9FA9D96}"/>
              </a:ext>
            </a:extLst>
          </p:cNvPr>
          <p:cNvGrpSpPr/>
          <p:nvPr/>
        </p:nvGrpSpPr>
        <p:grpSpPr>
          <a:xfrm>
            <a:off x="5357080" y="1307806"/>
            <a:ext cx="1233377" cy="1158949"/>
            <a:chOff x="5369441" y="1648047"/>
            <a:chExt cx="1233377" cy="115894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420B4B16-1934-E372-73C7-A721CB0D9AA7}"/>
                </a:ext>
              </a:extLst>
            </p:cNvPr>
            <p:cNvSpPr/>
            <p:nvPr/>
          </p:nvSpPr>
          <p:spPr>
            <a:xfrm>
              <a:off x="5369441" y="1648047"/>
              <a:ext cx="1233377" cy="1158949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89F38B1-F51B-97F5-D6C0-2343F817994E}"/>
                </a:ext>
              </a:extLst>
            </p:cNvPr>
            <p:cNvSpPr txBox="1"/>
            <p:nvPr/>
          </p:nvSpPr>
          <p:spPr>
            <a:xfrm>
              <a:off x="5624955" y="1719689"/>
              <a:ext cx="69762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Arial Black" panose="020B0A04020102020204" pitchFamily="34" charset="0"/>
                </a:rPr>
                <a:t>3</a:t>
              </a:r>
              <a:endParaRPr lang="en-ID" sz="6000" b="1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71530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183218" y="1685684"/>
            <a:ext cx="7134643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FF3300"/>
                </a:solidFill>
                <a:latin typeface="Calibri" pitchFamily="34" charset="0"/>
              </a:rPr>
              <a:t>Inti</a:t>
            </a:r>
            <a:r>
              <a:rPr lang="en-US" sz="2400" b="1" dirty="0">
                <a:solidFill>
                  <a:srgbClr val="FF3300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FF3300"/>
                </a:solidFill>
                <a:latin typeface="Calibri" pitchFamily="34" charset="0"/>
              </a:rPr>
              <a:t>Sistem</a:t>
            </a:r>
            <a:r>
              <a:rPr lang="en-US" sz="2400" b="1" dirty="0">
                <a:solidFill>
                  <a:srgbClr val="FF3300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FF3300"/>
                </a:solidFill>
                <a:latin typeface="Calibri" pitchFamily="34" charset="0"/>
              </a:rPr>
              <a:t>Penjaminan</a:t>
            </a:r>
            <a:r>
              <a:rPr lang="en-US" sz="2400" b="1" dirty="0">
                <a:solidFill>
                  <a:srgbClr val="FF3300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FF3300"/>
                </a:solidFill>
                <a:latin typeface="Calibri" pitchFamily="34" charset="0"/>
              </a:rPr>
              <a:t>Mutu</a:t>
            </a:r>
            <a:r>
              <a:rPr lang="en-US" sz="2400" b="1" dirty="0">
                <a:solidFill>
                  <a:srgbClr val="FF3300"/>
                </a:solidFill>
                <a:latin typeface="Calibri" pitchFamily="34" charset="0"/>
              </a:rPr>
              <a:t> Internal (SPMI)</a:t>
            </a:r>
            <a:endParaRPr lang="id-ID" sz="2400" b="1" dirty="0">
              <a:solidFill>
                <a:srgbClr val="FF3300"/>
              </a:solidFill>
              <a:latin typeface="Calibri" pitchFamily="34" charset="0"/>
            </a:endParaRPr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2057400" y="2189880"/>
            <a:ext cx="767574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b="1" dirty="0" err="1">
                <a:solidFill>
                  <a:srgbClr val="002060"/>
                </a:solidFill>
              </a:rPr>
              <a:t>Pasal</a:t>
            </a:r>
            <a:r>
              <a:rPr lang="en-US" b="1" dirty="0">
                <a:solidFill>
                  <a:srgbClr val="002060"/>
                </a:solidFill>
              </a:rPr>
              <a:t> 52 </a:t>
            </a:r>
            <a:r>
              <a:rPr lang="en-US" b="1" dirty="0" err="1">
                <a:solidFill>
                  <a:srgbClr val="002060"/>
                </a:solidFill>
              </a:rPr>
              <a:t>ayat</a:t>
            </a:r>
            <a:r>
              <a:rPr lang="en-US" b="1" dirty="0">
                <a:solidFill>
                  <a:srgbClr val="002060"/>
                </a:solidFill>
              </a:rPr>
              <a:t> (2) UU No. 12 </a:t>
            </a:r>
            <a:r>
              <a:rPr lang="en-US" b="1" dirty="0" err="1">
                <a:solidFill>
                  <a:srgbClr val="002060"/>
                </a:solidFill>
              </a:rPr>
              <a:t>Tahun</a:t>
            </a:r>
            <a:r>
              <a:rPr lang="en-US" b="1" dirty="0">
                <a:solidFill>
                  <a:srgbClr val="002060"/>
                </a:solidFill>
              </a:rPr>
              <a:t> 2012 </a:t>
            </a:r>
            <a:r>
              <a:rPr lang="en-US" b="1" dirty="0" err="1">
                <a:solidFill>
                  <a:srgbClr val="002060"/>
                </a:solidFill>
              </a:rPr>
              <a:t>tentang</a:t>
            </a:r>
            <a:r>
              <a:rPr lang="en-US" b="1" dirty="0">
                <a:solidFill>
                  <a:srgbClr val="002060"/>
                </a:solidFill>
              </a:rPr>
              <a:t> Pendidikan Tinggi</a:t>
            </a:r>
          </a:p>
          <a:p>
            <a:pPr algn="just"/>
            <a:r>
              <a:rPr lang="fi-FI" dirty="0">
                <a:solidFill>
                  <a:srgbClr val="002060"/>
                </a:solidFill>
              </a:rPr>
              <a:t>Penjaminan mutu dilakukan melalui </a:t>
            </a:r>
            <a:r>
              <a:rPr lang="fi-FI" b="1" dirty="0">
                <a:solidFill>
                  <a:srgbClr val="002060"/>
                </a:solidFill>
              </a:rPr>
              <a:t>penetapan</a:t>
            </a:r>
            <a:r>
              <a:rPr lang="fi-FI" dirty="0">
                <a:solidFill>
                  <a:srgbClr val="002060"/>
                </a:solidFill>
              </a:rPr>
              <a:t>, </a:t>
            </a:r>
            <a:r>
              <a:rPr lang="fi-FI" b="1" dirty="0">
                <a:solidFill>
                  <a:srgbClr val="002060"/>
                </a:solidFill>
              </a:rPr>
              <a:t>pelaksanaan</a:t>
            </a:r>
            <a:r>
              <a:rPr lang="fi-FI" dirty="0">
                <a:solidFill>
                  <a:srgbClr val="002060"/>
                </a:solidFill>
              </a:rPr>
              <a:t>, </a:t>
            </a:r>
            <a:r>
              <a:rPr lang="id-ID" b="1" dirty="0">
                <a:solidFill>
                  <a:srgbClr val="002060"/>
                </a:solidFill>
              </a:rPr>
              <a:t>evaluasi</a:t>
            </a:r>
            <a:r>
              <a:rPr lang="id-ID" dirty="0">
                <a:solidFill>
                  <a:srgbClr val="002060"/>
                </a:solidFill>
              </a:rPr>
              <a:t>,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id-ID" b="1" dirty="0">
                <a:solidFill>
                  <a:srgbClr val="002060"/>
                </a:solidFill>
              </a:rPr>
              <a:t>pengendalian</a:t>
            </a:r>
            <a:r>
              <a:rPr lang="id-ID" dirty="0">
                <a:solidFill>
                  <a:srgbClr val="002060"/>
                </a:solidFill>
              </a:rPr>
              <a:t>, dan </a:t>
            </a:r>
            <a:r>
              <a:rPr lang="id-ID" b="1" dirty="0">
                <a:solidFill>
                  <a:srgbClr val="002060"/>
                </a:solidFill>
              </a:rPr>
              <a:t>peningkatan (</a:t>
            </a:r>
            <a:r>
              <a:rPr lang="id-ID" b="1" dirty="0">
                <a:solidFill>
                  <a:srgbClr val="FF0000"/>
                </a:solidFill>
              </a:rPr>
              <a:t>PPEPP</a:t>
            </a:r>
            <a:r>
              <a:rPr lang="id-ID" b="1" dirty="0">
                <a:solidFill>
                  <a:srgbClr val="002060"/>
                </a:solidFill>
              </a:rPr>
              <a:t>)</a:t>
            </a:r>
            <a:r>
              <a:rPr lang="id-ID" dirty="0">
                <a:solidFill>
                  <a:srgbClr val="002060"/>
                </a:solidFill>
              </a:rPr>
              <a:t> standar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id-ID" dirty="0">
                <a:solidFill>
                  <a:srgbClr val="002060"/>
                </a:solidFill>
              </a:rPr>
              <a:t>Pendidikan Tinggi</a:t>
            </a:r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19" name="Diagram 18"/>
          <p:cNvGraphicFramePr/>
          <p:nvPr/>
        </p:nvGraphicFramePr>
        <p:xfrm>
          <a:off x="2057400" y="2991162"/>
          <a:ext cx="2871944" cy="284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307081" y="3590486"/>
            <a:ext cx="5414682" cy="2246769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endParaRPr lang="id-ID" sz="2000" dirty="0">
              <a:solidFill>
                <a:schemeClr val="bg1"/>
              </a:solidFill>
              <a:latin typeface="Calibri" pitchFamily="34" charset="0"/>
            </a:endParaRPr>
          </a:p>
          <a:p>
            <a:pPr marL="133350" indent="-133350" algn="just"/>
            <a:r>
              <a:rPr lang="en-US" sz="2000" b="1" dirty="0">
                <a:solidFill>
                  <a:srgbClr val="FF0000"/>
                </a:solidFill>
                <a:latin typeface="Calibri" pitchFamily="34" charset="0"/>
              </a:rPr>
              <a:t>P</a:t>
            </a:r>
            <a:r>
              <a:rPr lang="id-ID" sz="2000" b="1" dirty="0">
                <a:solidFill>
                  <a:srgbClr val="FF0000"/>
                </a:solidFill>
                <a:latin typeface="Calibri" pitchFamily="34" charset="0"/>
              </a:rPr>
              <a:t>enetapan </a:t>
            </a:r>
            <a:r>
              <a:rPr lang="id-ID" sz="2000" b="1" dirty="0">
                <a:solidFill>
                  <a:schemeClr val="bg1"/>
                </a:solidFill>
                <a:latin typeface="Calibri" pitchFamily="34" charset="0"/>
              </a:rPr>
              <a:t>Standar </a:t>
            </a:r>
            <a:r>
              <a:rPr lang="en-US" sz="2000" b="1" dirty="0" err="1">
                <a:solidFill>
                  <a:schemeClr val="bg1"/>
                </a:solidFill>
                <a:latin typeface="Calibri" pitchFamily="34" charset="0"/>
              </a:rPr>
              <a:t>Dikti</a:t>
            </a:r>
            <a:endParaRPr lang="en-US" sz="2000" b="1" dirty="0">
              <a:solidFill>
                <a:schemeClr val="bg1"/>
              </a:solidFill>
              <a:latin typeface="Calibri" pitchFamily="34" charset="0"/>
            </a:endParaRPr>
          </a:p>
          <a:p>
            <a:pPr marL="133350" indent="-133350" algn="just"/>
            <a:r>
              <a:rPr lang="en-US" sz="2000" b="1" dirty="0">
                <a:solidFill>
                  <a:srgbClr val="FFFF00"/>
                </a:solidFill>
                <a:latin typeface="Calibri" pitchFamily="34" charset="0"/>
              </a:rPr>
              <a:t>P</a:t>
            </a:r>
            <a:r>
              <a:rPr lang="id-ID" sz="2000" b="1" dirty="0">
                <a:solidFill>
                  <a:srgbClr val="FFFF00"/>
                </a:solidFill>
                <a:latin typeface="Calibri" pitchFamily="34" charset="0"/>
              </a:rPr>
              <a:t>elaksanaan </a:t>
            </a:r>
            <a:r>
              <a:rPr lang="id-ID" sz="2000" b="1" dirty="0">
                <a:solidFill>
                  <a:schemeClr val="bg1"/>
                </a:solidFill>
                <a:latin typeface="Calibri" pitchFamily="34" charset="0"/>
              </a:rPr>
              <a:t>Standar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 pitchFamily="34" charset="0"/>
              </a:rPr>
              <a:t>Dikti</a:t>
            </a:r>
            <a:r>
              <a:rPr lang="id-ID" sz="2000" b="1" dirty="0">
                <a:solidFill>
                  <a:schemeClr val="bg1"/>
                </a:solidFill>
                <a:latin typeface="Calibri" pitchFamily="34" charset="0"/>
              </a:rPr>
              <a:t>; </a:t>
            </a:r>
            <a:endParaRPr lang="en-US" sz="2000" b="1" dirty="0">
              <a:solidFill>
                <a:schemeClr val="bg1"/>
              </a:solidFill>
              <a:latin typeface="Calibri" pitchFamily="34" charset="0"/>
            </a:endParaRPr>
          </a:p>
          <a:p>
            <a:pPr marL="133350" indent="-133350" algn="just"/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libri" pitchFamily="34" charset="0"/>
              </a:rPr>
              <a:t>E</a:t>
            </a:r>
            <a:r>
              <a:rPr lang="id-ID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libri" pitchFamily="34" charset="0"/>
              </a:rPr>
              <a:t>valuasi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libri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en-US" sz="2000" b="1" dirty="0" err="1">
                <a:solidFill>
                  <a:schemeClr val="bg1"/>
                </a:solidFill>
                <a:latin typeface="Calibri" pitchFamily="34" charset="0"/>
              </a:rPr>
              <a:t>Pelaksanaan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) </a:t>
            </a:r>
            <a:r>
              <a:rPr lang="id-ID" sz="2000" b="1" dirty="0">
                <a:solidFill>
                  <a:schemeClr val="bg1"/>
                </a:solidFill>
                <a:latin typeface="Calibri" pitchFamily="34" charset="0"/>
              </a:rPr>
              <a:t>Standar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 pitchFamily="34" charset="0"/>
              </a:rPr>
              <a:t>Dikti</a:t>
            </a:r>
            <a:r>
              <a:rPr lang="id-ID" sz="2000" b="1" dirty="0">
                <a:solidFill>
                  <a:schemeClr val="bg1"/>
                </a:solidFill>
                <a:latin typeface="Calibri" pitchFamily="34" charset="0"/>
              </a:rPr>
              <a:t>;  </a:t>
            </a:r>
            <a:endParaRPr lang="en-US" sz="2000" b="1" dirty="0">
              <a:solidFill>
                <a:schemeClr val="bg1"/>
              </a:solidFill>
              <a:latin typeface="Calibri" pitchFamily="34" charset="0"/>
            </a:endParaRPr>
          </a:p>
          <a:p>
            <a:pPr marL="133350" indent="-133350" algn="just"/>
            <a:r>
              <a:rPr lang="en-US" sz="2000" b="1" dirty="0">
                <a:solidFill>
                  <a:srgbClr val="0000FF"/>
                </a:solidFill>
                <a:latin typeface="Calibri" pitchFamily="34" charset="0"/>
              </a:rPr>
              <a:t>P</a:t>
            </a:r>
            <a:r>
              <a:rPr lang="id-ID" sz="2000" b="1" dirty="0">
                <a:solidFill>
                  <a:srgbClr val="0000FF"/>
                </a:solidFill>
                <a:latin typeface="Calibri" pitchFamily="34" charset="0"/>
              </a:rPr>
              <a:t>engendalian 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en-US" sz="2000" b="1" dirty="0" err="1">
                <a:solidFill>
                  <a:schemeClr val="bg1"/>
                </a:solidFill>
                <a:latin typeface="Calibri" pitchFamily="34" charset="0"/>
              </a:rPr>
              <a:t>Pelaksanaan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) </a:t>
            </a:r>
            <a:r>
              <a:rPr lang="id-ID" sz="2000" b="1" dirty="0">
                <a:solidFill>
                  <a:schemeClr val="bg1"/>
                </a:solidFill>
                <a:latin typeface="Calibri" pitchFamily="34" charset="0"/>
              </a:rPr>
              <a:t>Standar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 pitchFamily="34" charset="0"/>
              </a:rPr>
              <a:t>Dikti</a:t>
            </a:r>
            <a:r>
              <a:rPr lang="id-ID" sz="2000" b="1" dirty="0">
                <a:solidFill>
                  <a:schemeClr val="bg1"/>
                </a:solidFill>
                <a:latin typeface="Calibri" pitchFamily="34" charset="0"/>
              </a:rPr>
              <a:t>; dan </a:t>
            </a:r>
            <a:endParaRPr lang="en-US" sz="2000" b="1" dirty="0">
              <a:solidFill>
                <a:schemeClr val="bg1"/>
              </a:solidFill>
              <a:latin typeface="Calibri" pitchFamily="34" charset="0"/>
            </a:endParaRPr>
          </a:p>
          <a:p>
            <a:pPr marL="133350" indent="-133350" algn="just"/>
            <a:r>
              <a:rPr lang="en-US" sz="2000" b="1" dirty="0">
                <a:solidFill>
                  <a:srgbClr val="FC7D14"/>
                </a:solidFill>
                <a:latin typeface="Calibri" pitchFamily="34" charset="0"/>
              </a:rPr>
              <a:t>P</a:t>
            </a:r>
            <a:r>
              <a:rPr lang="id-ID" sz="2000" b="1" dirty="0">
                <a:solidFill>
                  <a:srgbClr val="FC7D14"/>
                </a:solidFill>
                <a:latin typeface="Calibri" pitchFamily="34" charset="0"/>
              </a:rPr>
              <a:t>eningkatan </a:t>
            </a:r>
            <a:r>
              <a:rPr lang="id-ID" sz="2000" b="1" dirty="0">
                <a:solidFill>
                  <a:schemeClr val="bg1"/>
                </a:solidFill>
                <a:latin typeface="Calibri" pitchFamily="34" charset="0"/>
              </a:rPr>
              <a:t>Standar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 pitchFamily="34" charset="0"/>
              </a:rPr>
              <a:t>Dikti</a:t>
            </a:r>
            <a:r>
              <a:rPr lang="id-ID" sz="2000" b="1" dirty="0">
                <a:solidFill>
                  <a:schemeClr val="bg1"/>
                </a:solidFill>
                <a:latin typeface="Calibri" pitchFamily="34" charset="0"/>
              </a:rPr>
              <a:t>.</a:t>
            </a:r>
          </a:p>
          <a:p>
            <a:pPr marL="133350" indent="-133350" algn="just"/>
            <a:endParaRPr lang="id-ID" sz="20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005" y="863037"/>
            <a:ext cx="8229600" cy="725470"/>
          </a:xfrm>
        </p:spPr>
        <p:txBody>
          <a:bodyPr>
            <a:normAutofit/>
          </a:bodyPr>
          <a:lstStyle/>
          <a:p>
            <a:pPr algn="ctr"/>
            <a:r>
              <a:rPr lang="en-US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SIKLUS PENJAMINAN MUTU</a:t>
            </a:r>
          </a:p>
        </p:txBody>
      </p:sp>
    </p:spTree>
    <p:extLst>
      <p:ext uri="{BB962C8B-B14F-4D97-AF65-F5344CB8AC3E}">
        <p14:creationId xmlns:p14="http://schemas.microsoft.com/office/powerpoint/2010/main" val="29673519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ject 28"/>
          <p:cNvSpPr/>
          <p:nvPr/>
        </p:nvSpPr>
        <p:spPr>
          <a:xfrm>
            <a:off x="7634478" y="331470"/>
            <a:ext cx="1595627" cy="824483"/>
          </a:xfrm>
          <a:custGeom>
            <a:avLst/>
            <a:gdLst/>
            <a:ahLst/>
            <a:cxnLst/>
            <a:rect l="l" t="t" r="r" b="b"/>
            <a:pathLst>
              <a:path w="1595627" h="824483">
                <a:moveTo>
                  <a:pt x="0" y="0"/>
                </a:moveTo>
                <a:lnTo>
                  <a:pt x="0" y="824483"/>
                </a:lnTo>
                <a:lnTo>
                  <a:pt x="1595627" y="824483"/>
                </a:lnTo>
              </a:path>
            </a:pathLst>
          </a:custGeom>
          <a:ln w="25400">
            <a:solidFill>
              <a:srgbClr val="CAE9F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535162" y="422910"/>
            <a:ext cx="3221736" cy="733043"/>
          </a:xfrm>
          <a:custGeom>
            <a:avLst/>
            <a:gdLst/>
            <a:ahLst/>
            <a:cxnLst/>
            <a:rect l="l" t="t" r="r" b="b"/>
            <a:pathLst>
              <a:path w="3221736" h="733043">
                <a:moveTo>
                  <a:pt x="3221736" y="733043"/>
                </a:moveTo>
                <a:lnTo>
                  <a:pt x="3221736" y="0"/>
                </a:lnTo>
                <a:lnTo>
                  <a:pt x="0" y="0"/>
                </a:lnTo>
              </a:path>
            </a:pathLst>
          </a:custGeom>
          <a:ln w="25399">
            <a:solidFill>
              <a:srgbClr val="CAE9F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94538" y="319277"/>
            <a:ext cx="6867144" cy="5064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099560" y="2002536"/>
            <a:ext cx="2939795" cy="2133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161282" y="2044446"/>
            <a:ext cx="2820923" cy="2014727"/>
          </a:xfrm>
          <a:custGeom>
            <a:avLst/>
            <a:gdLst/>
            <a:ahLst/>
            <a:cxnLst/>
            <a:rect l="l" t="t" r="r" b="b"/>
            <a:pathLst>
              <a:path w="2820923" h="2014727">
                <a:moveTo>
                  <a:pt x="0" y="335788"/>
                </a:moveTo>
                <a:lnTo>
                  <a:pt x="0" y="1678939"/>
                </a:lnTo>
                <a:lnTo>
                  <a:pt x="1113" y="1706475"/>
                </a:lnTo>
                <a:lnTo>
                  <a:pt x="9760" y="1759623"/>
                </a:lnTo>
                <a:lnTo>
                  <a:pt x="26392" y="1809630"/>
                </a:lnTo>
                <a:lnTo>
                  <a:pt x="50316" y="1855805"/>
                </a:lnTo>
                <a:lnTo>
                  <a:pt x="80840" y="1897454"/>
                </a:lnTo>
                <a:lnTo>
                  <a:pt x="117273" y="1933887"/>
                </a:lnTo>
                <a:lnTo>
                  <a:pt x="158922" y="1964411"/>
                </a:lnTo>
                <a:lnTo>
                  <a:pt x="205097" y="1988335"/>
                </a:lnTo>
                <a:lnTo>
                  <a:pt x="255104" y="2004967"/>
                </a:lnTo>
                <a:lnTo>
                  <a:pt x="308252" y="2013614"/>
                </a:lnTo>
                <a:lnTo>
                  <a:pt x="335788" y="2014727"/>
                </a:lnTo>
                <a:lnTo>
                  <a:pt x="2485136" y="2014727"/>
                </a:lnTo>
                <a:lnTo>
                  <a:pt x="2539595" y="2010332"/>
                </a:lnTo>
                <a:lnTo>
                  <a:pt x="2591259" y="1997606"/>
                </a:lnTo>
                <a:lnTo>
                  <a:pt x="2639436" y="1977242"/>
                </a:lnTo>
                <a:lnTo>
                  <a:pt x="2683434" y="1949931"/>
                </a:lnTo>
                <a:lnTo>
                  <a:pt x="2722562" y="1916366"/>
                </a:lnTo>
                <a:lnTo>
                  <a:pt x="2756127" y="1877238"/>
                </a:lnTo>
                <a:lnTo>
                  <a:pt x="2783438" y="1833240"/>
                </a:lnTo>
                <a:lnTo>
                  <a:pt x="2803802" y="1785063"/>
                </a:lnTo>
                <a:lnTo>
                  <a:pt x="2816528" y="1733399"/>
                </a:lnTo>
                <a:lnTo>
                  <a:pt x="2820923" y="1678939"/>
                </a:lnTo>
                <a:lnTo>
                  <a:pt x="2820923" y="335788"/>
                </a:lnTo>
                <a:lnTo>
                  <a:pt x="2816528" y="281328"/>
                </a:lnTo>
                <a:lnTo>
                  <a:pt x="2803802" y="229664"/>
                </a:lnTo>
                <a:lnTo>
                  <a:pt x="2783438" y="181487"/>
                </a:lnTo>
                <a:lnTo>
                  <a:pt x="2756127" y="137489"/>
                </a:lnTo>
                <a:lnTo>
                  <a:pt x="2722562" y="98361"/>
                </a:lnTo>
                <a:lnTo>
                  <a:pt x="2683434" y="64796"/>
                </a:lnTo>
                <a:lnTo>
                  <a:pt x="2639436" y="37485"/>
                </a:lnTo>
                <a:lnTo>
                  <a:pt x="2591259" y="17121"/>
                </a:lnTo>
                <a:lnTo>
                  <a:pt x="2539595" y="4395"/>
                </a:lnTo>
                <a:lnTo>
                  <a:pt x="2485136" y="0"/>
                </a:lnTo>
                <a:lnTo>
                  <a:pt x="335788" y="0"/>
                </a:lnTo>
                <a:lnTo>
                  <a:pt x="281328" y="4395"/>
                </a:lnTo>
                <a:lnTo>
                  <a:pt x="229664" y="17121"/>
                </a:lnTo>
                <a:lnTo>
                  <a:pt x="181487" y="37485"/>
                </a:lnTo>
                <a:lnTo>
                  <a:pt x="137489" y="64796"/>
                </a:lnTo>
                <a:lnTo>
                  <a:pt x="98361" y="98361"/>
                </a:lnTo>
                <a:lnTo>
                  <a:pt x="64796" y="137489"/>
                </a:lnTo>
                <a:lnTo>
                  <a:pt x="37485" y="181487"/>
                </a:lnTo>
                <a:lnTo>
                  <a:pt x="17121" y="229664"/>
                </a:lnTo>
                <a:lnTo>
                  <a:pt x="4395" y="281328"/>
                </a:lnTo>
                <a:lnTo>
                  <a:pt x="0" y="335788"/>
                </a:lnTo>
                <a:close/>
              </a:path>
            </a:pathLst>
          </a:custGeom>
          <a:solidFill>
            <a:srgbClr val="B6B8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161282" y="2044446"/>
            <a:ext cx="2820923" cy="2014727"/>
          </a:xfrm>
          <a:custGeom>
            <a:avLst/>
            <a:gdLst/>
            <a:ahLst/>
            <a:cxnLst/>
            <a:rect l="l" t="t" r="r" b="b"/>
            <a:pathLst>
              <a:path w="2820923" h="2014727">
                <a:moveTo>
                  <a:pt x="0" y="335788"/>
                </a:moveTo>
                <a:lnTo>
                  <a:pt x="4395" y="281328"/>
                </a:lnTo>
                <a:lnTo>
                  <a:pt x="17121" y="229664"/>
                </a:lnTo>
                <a:lnTo>
                  <a:pt x="37485" y="181487"/>
                </a:lnTo>
                <a:lnTo>
                  <a:pt x="64796" y="137489"/>
                </a:lnTo>
                <a:lnTo>
                  <a:pt x="98361" y="98361"/>
                </a:lnTo>
                <a:lnTo>
                  <a:pt x="137489" y="64796"/>
                </a:lnTo>
                <a:lnTo>
                  <a:pt x="181487" y="37485"/>
                </a:lnTo>
                <a:lnTo>
                  <a:pt x="229664" y="17121"/>
                </a:lnTo>
                <a:lnTo>
                  <a:pt x="281328" y="4395"/>
                </a:lnTo>
                <a:lnTo>
                  <a:pt x="335788" y="0"/>
                </a:lnTo>
                <a:lnTo>
                  <a:pt x="2485136" y="0"/>
                </a:lnTo>
                <a:lnTo>
                  <a:pt x="2539595" y="4395"/>
                </a:lnTo>
                <a:lnTo>
                  <a:pt x="2591259" y="17121"/>
                </a:lnTo>
                <a:lnTo>
                  <a:pt x="2639436" y="37485"/>
                </a:lnTo>
                <a:lnTo>
                  <a:pt x="2683434" y="64796"/>
                </a:lnTo>
                <a:lnTo>
                  <a:pt x="2722562" y="98361"/>
                </a:lnTo>
                <a:lnTo>
                  <a:pt x="2756127" y="137489"/>
                </a:lnTo>
                <a:lnTo>
                  <a:pt x="2783438" y="181487"/>
                </a:lnTo>
                <a:lnTo>
                  <a:pt x="2803802" y="229664"/>
                </a:lnTo>
                <a:lnTo>
                  <a:pt x="2816528" y="281328"/>
                </a:lnTo>
                <a:lnTo>
                  <a:pt x="2820923" y="335788"/>
                </a:lnTo>
                <a:lnTo>
                  <a:pt x="2820923" y="1678939"/>
                </a:lnTo>
                <a:lnTo>
                  <a:pt x="2816528" y="1733399"/>
                </a:lnTo>
                <a:lnTo>
                  <a:pt x="2803802" y="1785063"/>
                </a:lnTo>
                <a:lnTo>
                  <a:pt x="2783438" y="1833240"/>
                </a:lnTo>
                <a:lnTo>
                  <a:pt x="2756127" y="1877238"/>
                </a:lnTo>
                <a:lnTo>
                  <a:pt x="2722562" y="1916366"/>
                </a:lnTo>
                <a:lnTo>
                  <a:pt x="2683434" y="1949931"/>
                </a:lnTo>
                <a:lnTo>
                  <a:pt x="2639436" y="1977242"/>
                </a:lnTo>
                <a:lnTo>
                  <a:pt x="2591259" y="1997606"/>
                </a:lnTo>
                <a:lnTo>
                  <a:pt x="2539595" y="2010332"/>
                </a:lnTo>
                <a:lnTo>
                  <a:pt x="2485136" y="2014727"/>
                </a:lnTo>
                <a:lnTo>
                  <a:pt x="335788" y="2014727"/>
                </a:lnTo>
                <a:lnTo>
                  <a:pt x="281328" y="2010332"/>
                </a:lnTo>
                <a:lnTo>
                  <a:pt x="229664" y="1997606"/>
                </a:lnTo>
                <a:lnTo>
                  <a:pt x="181487" y="1977242"/>
                </a:lnTo>
                <a:lnTo>
                  <a:pt x="137489" y="1949931"/>
                </a:lnTo>
                <a:lnTo>
                  <a:pt x="98361" y="1916366"/>
                </a:lnTo>
                <a:lnTo>
                  <a:pt x="64796" y="1877238"/>
                </a:lnTo>
                <a:lnTo>
                  <a:pt x="37485" y="1833240"/>
                </a:lnTo>
                <a:lnTo>
                  <a:pt x="17121" y="1785063"/>
                </a:lnTo>
                <a:lnTo>
                  <a:pt x="4395" y="1733399"/>
                </a:lnTo>
                <a:lnTo>
                  <a:pt x="0" y="1678939"/>
                </a:lnTo>
                <a:lnTo>
                  <a:pt x="0" y="335788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75716" y="1990344"/>
            <a:ext cx="2839212" cy="21320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37438" y="2032253"/>
            <a:ext cx="2720340" cy="2013204"/>
          </a:xfrm>
          <a:custGeom>
            <a:avLst/>
            <a:gdLst/>
            <a:ahLst/>
            <a:cxnLst/>
            <a:rect l="l" t="t" r="r" b="b"/>
            <a:pathLst>
              <a:path w="2720340" h="2013203">
                <a:moveTo>
                  <a:pt x="0" y="335534"/>
                </a:moveTo>
                <a:lnTo>
                  <a:pt x="0" y="1677670"/>
                </a:lnTo>
                <a:lnTo>
                  <a:pt x="1112" y="1705186"/>
                </a:lnTo>
                <a:lnTo>
                  <a:pt x="9751" y="1758297"/>
                </a:lnTo>
                <a:lnTo>
                  <a:pt x="26368" y="1808267"/>
                </a:lnTo>
                <a:lnTo>
                  <a:pt x="50271" y="1854407"/>
                </a:lnTo>
                <a:lnTo>
                  <a:pt x="80770" y="1896024"/>
                </a:lnTo>
                <a:lnTo>
                  <a:pt x="117173" y="1932429"/>
                </a:lnTo>
                <a:lnTo>
                  <a:pt x="158791" y="1962929"/>
                </a:lnTo>
                <a:lnTo>
                  <a:pt x="204930" y="1986833"/>
                </a:lnTo>
                <a:lnTo>
                  <a:pt x="254902" y="2003451"/>
                </a:lnTo>
                <a:lnTo>
                  <a:pt x="308015" y="2012091"/>
                </a:lnTo>
                <a:lnTo>
                  <a:pt x="335534" y="2013204"/>
                </a:lnTo>
                <a:lnTo>
                  <a:pt x="2384806" y="2013204"/>
                </a:lnTo>
                <a:lnTo>
                  <a:pt x="2439227" y="2008811"/>
                </a:lnTo>
                <a:lnTo>
                  <a:pt x="2490854" y="1996096"/>
                </a:lnTo>
                <a:lnTo>
                  <a:pt x="2538995" y="1975749"/>
                </a:lnTo>
                <a:lnTo>
                  <a:pt x="2582960" y="1948460"/>
                </a:lnTo>
                <a:lnTo>
                  <a:pt x="2622057" y="1914921"/>
                </a:lnTo>
                <a:lnTo>
                  <a:pt x="2655596" y="1875824"/>
                </a:lnTo>
                <a:lnTo>
                  <a:pt x="2682885" y="1831859"/>
                </a:lnTo>
                <a:lnTo>
                  <a:pt x="2703232" y="1783718"/>
                </a:lnTo>
                <a:lnTo>
                  <a:pt x="2715947" y="1732091"/>
                </a:lnTo>
                <a:lnTo>
                  <a:pt x="2720340" y="1677670"/>
                </a:lnTo>
                <a:lnTo>
                  <a:pt x="2720340" y="335534"/>
                </a:lnTo>
                <a:lnTo>
                  <a:pt x="2715947" y="281112"/>
                </a:lnTo>
                <a:lnTo>
                  <a:pt x="2703232" y="229485"/>
                </a:lnTo>
                <a:lnTo>
                  <a:pt x="2682885" y="181344"/>
                </a:lnTo>
                <a:lnTo>
                  <a:pt x="2655596" y="137379"/>
                </a:lnTo>
                <a:lnTo>
                  <a:pt x="2622057" y="98282"/>
                </a:lnTo>
                <a:lnTo>
                  <a:pt x="2582960" y="64743"/>
                </a:lnTo>
                <a:lnTo>
                  <a:pt x="2538995" y="37454"/>
                </a:lnTo>
                <a:lnTo>
                  <a:pt x="2490854" y="17107"/>
                </a:lnTo>
                <a:lnTo>
                  <a:pt x="2439227" y="4392"/>
                </a:lnTo>
                <a:lnTo>
                  <a:pt x="2384806" y="0"/>
                </a:lnTo>
                <a:lnTo>
                  <a:pt x="335534" y="0"/>
                </a:lnTo>
                <a:lnTo>
                  <a:pt x="281109" y="4392"/>
                </a:lnTo>
                <a:lnTo>
                  <a:pt x="229481" y="17107"/>
                </a:lnTo>
                <a:lnTo>
                  <a:pt x="181338" y="37454"/>
                </a:lnTo>
                <a:lnTo>
                  <a:pt x="137373" y="64743"/>
                </a:lnTo>
                <a:lnTo>
                  <a:pt x="98277" y="98282"/>
                </a:lnTo>
                <a:lnTo>
                  <a:pt x="64739" y="137379"/>
                </a:lnTo>
                <a:lnTo>
                  <a:pt x="37452" y="181344"/>
                </a:lnTo>
                <a:lnTo>
                  <a:pt x="17106" y="229485"/>
                </a:lnTo>
                <a:lnTo>
                  <a:pt x="4391" y="281112"/>
                </a:lnTo>
                <a:lnTo>
                  <a:pt x="0" y="335534"/>
                </a:lnTo>
                <a:close/>
              </a:path>
            </a:pathLst>
          </a:custGeom>
          <a:solidFill>
            <a:srgbClr val="B5DFD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37438" y="2032253"/>
            <a:ext cx="2720340" cy="2013204"/>
          </a:xfrm>
          <a:custGeom>
            <a:avLst/>
            <a:gdLst/>
            <a:ahLst/>
            <a:cxnLst/>
            <a:rect l="l" t="t" r="r" b="b"/>
            <a:pathLst>
              <a:path w="2720340" h="2013203">
                <a:moveTo>
                  <a:pt x="0" y="335534"/>
                </a:moveTo>
                <a:lnTo>
                  <a:pt x="4391" y="281112"/>
                </a:lnTo>
                <a:lnTo>
                  <a:pt x="17106" y="229485"/>
                </a:lnTo>
                <a:lnTo>
                  <a:pt x="37452" y="181344"/>
                </a:lnTo>
                <a:lnTo>
                  <a:pt x="64739" y="137379"/>
                </a:lnTo>
                <a:lnTo>
                  <a:pt x="98277" y="98282"/>
                </a:lnTo>
                <a:lnTo>
                  <a:pt x="137373" y="64743"/>
                </a:lnTo>
                <a:lnTo>
                  <a:pt x="181338" y="37454"/>
                </a:lnTo>
                <a:lnTo>
                  <a:pt x="229481" y="17107"/>
                </a:lnTo>
                <a:lnTo>
                  <a:pt x="281109" y="4392"/>
                </a:lnTo>
                <a:lnTo>
                  <a:pt x="335534" y="0"/>
                </a:lnTo>
                <a:lnTo>
                  <a:pt x="2384806" y="0"/>
                </a:lnTo>
                <a:lnTo>
                  <a:pt x="2439227" y="4392"/>
                </a:lnTo>
                <a:lnTo>
                  <a:pt x="2490854" y="17107"/>
                </a:lnTo>
                <a:lnTo>
                  <a:pt x="2538995" y="37454"/>
                </a:lnTo>
                <a:lnTo>
                  <a:pt x="2582960" y="64743"/>
                </a:lnTo>
                <a:lnTo>
                  <a:pt x="2622057" y="98282"/>
                </a:lnTo>
                <a:lnTo>
                  <a:pt x="2655596" y="137379"/>
                </a:lnTo>
                <a:lnTo>
                  <a:pt x="2682885" y="181344"/>
                </a:lnTo>
                <a:lnTo>
                  <a:pt x="2703232" y="229485"/>
                </a:lnTo>
                <a:lnTo>
                  <a:pt x="2715947" y="281112"/>
                </a:lnTo>
                <a:lnTo>
                  <a:pt x="2720340" y="335534"/>
                </a:lnTo>
                <a:lnTo>
                  <a:pt x="2720340" y="1677670"/>
                </a:lnTo>
                <a:lnTo>
                  <a:pt x="2715947" y="1732091"/>
                </a:lnTo>
                <a:lnTo>
                  <a:pt x="2703232" y="1783718"/>
                </a:lnTo>
                <a:lnTo>
                  <a:pt x="2682885" y="1831859"/>
                </a:lnTo>
                <a:lnTo>
                  <a:pt x="2655596" y="1875824"/>
                </a:lnTo>
                <a:lnTo>
                  <a:pt x="2622057" y="1914921"/>
                </a:lnTo>
                <a:lnTo>
                  <a:pt x="2582960" y="1948460"/>
                </a:lnTo>
                <a:lnTo>
                  <a:pt x="2538995" y="1975749"/>
                </a:lnTo>
                <a:lnTo>
                  <a:pt x="2490854" y="1996096"/>
                </a:lnTo>
                <a:lnTo>
                  <a:pt x="2439227" y="2008811"/>
                </a:lnTo>
                <a:lnTo>
                  <a:pt x="2384806" y="2013204"/>
                </a:lnTo>
                <a:lnTo>
                  <a:pt x="335534" y="2013204"/>
                </a:lnTo>
                <a:lnTo>
                  <a:pt x="281109" y="2008811"/>
                </a:lnTo>
                <a:lnTo>
                  <a:pt x="229481" y="1996096"/>
                </a:lnTo>
                <a:lnTo>
                  <a:pt x="181338" y="1975749"/>
                </a:lnTo>
                <a:lnTo>
                  <a:pt x="137373" y="1948460"/>
                </a:lnTo>
                <a:lnTo>
                  <a:pt x="98277" y="1914921"/>
                </a:lnTo>
                <a:lnTo>
                  <a:pt x="64739" y="1875824"/>
                </a:lnTo>
                <a:lnTo>
                  <a:pt x="37452" y="1831859"/>
                </a:lnTo>
                <a:lnTo>
                  <a:pt x="17106" y="1783718"/>
                </a:lnTo>
                <a:lnTo>
                  <a:pt x="4391" y="1732091"/>
                </a:lnTo>
                <a:lnTo>
                  <a:pt x="0" y="1677670"/>
                </a:lnTo>
                <a:lnTo>
                  <a:pt x="0" y="33553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302758" y="2649474"/>
            <a:ext cx="437388" cy="437388"/>
          </a:xfrm>
          <a:custGeom>
            <a:avLst/>
            <a:gdLst/>
            <a:ahLst/>
            <a:cxnLst/>
            <a:rect l="l" t="t" r="r" b="b"/>
            <a:pathLst>
              <a:path w="437388" h="437388">
                <a:moveTo>
                  <a:pt x="0" y="218693"/>
                </a:moveTo>
                <a:lnTo>
                  <a:pt x="724" y="236629"/>
                </a:lnTo>
                <a:lnTo>
                  <a:pt x="2862" y="254166"/>
                </a:lnTo>
                <a:lnTo>
                  <a:pt x="6356" y="271247"/>
                </a:lnTo>
                <a:lnTo>
                  <a:pt x="11149" y="287816"/>
                </a:lnTo>
                <a:lnTo>
                  <a:pt x="17186" y="303817"/>
                </a:lnTo>
                <a:lnTo>
                  <a:pt x="24411" y="319194"/>
                </a:lnTo>
                <a:lnTo>
                  <a:pt x="32766" y="333890"/>
                </a:lnTo>
                <a:lnTo>
                  <a:pt x="42196" y="347849"/>
                </a:lnTo>
                <a:lnTo>
                  <a:pt x="52645" y="361015"/>
                </a:lnTo>
                <a:lnTo>
                  <a:pt x="64055" y="373332"/>
                </a:lnTo>
                <a:lnTo>
                  <a:pt x="76372" y="384742"/>
                </a:lnTo>
                <a:lnTo>
                  <a:pt x="89538" y="395191"/>
                </a:lnTo>
                <a:lnTo>
                  <a:pt x="103497" y="404621"/>
                </a:lnTo>
                <a:lnTo>
                  <a:pt x="118193" y="412976"/>
                </a:lnTo>
                <a:lnTo>
                  <a:pt x="133570" y="420201"/>
                </a:lnTo>
                <a:lnTo>
                  <a:pt x="149571" y="426238"/>
                </a:lnTo>
                <a:lnTo>
                  <a:pt x="166140" y="431031"/>
                </a:lnTo>
                <a:lnTo>
                  <a:pt x="183221" y="434525"/>
                </a:lnTo>
                <a:lnTo>
                  <a:pt x="200758" y="436663"/>
                </a:lnTo>
                <a:lnTo>
                  <a:pt x="218693" y="437388"/>
                </a:lnTo>
                <a:lnTo>
                  <a:pt x="236629" y="436663"/>
                </a:lnTo>
                <a:lnTo>
                  <a:pt x="254166" y="434525"/>
                </a:lnTo>
                <a:lnTo>
                  <a:pt x="271247" y="431031"/>
                </a:lnTo>
                <a:lnTo>
                  <a:pt x="287816" y="426238"/>
                </a:lnTo>
                <a:lnTo>
                  <a:pt x="303817" y="420201"/>
                </a:lnTo>
                <a:lnTo>
                  <a:pt x="319194" y="412976"/>
                </a:lnTo>
                <a:lnTo>
                  <a:pt x="333890" y="404621"/>
                </a:lnTo>
                <a:lnTo>
                  <a:pt x="347849" y="395191"/>
                </a:lnTo>
                <a:lnTo>
                  <a:pt x="361015" y="384742"/>
                </a:lnTo>
                <a:lnTo>
                  <a:pt x="373332" y="373332"/>
                </a:lnTo>
                <a:lnTo>
                  <a:pt x="384742" y="361015"/>
                </a:lnTo>
                <a:lnTo>
                  <a:pt x="395191" y="347849"/>
                </a:lnTo>
                <a:lnTo>
                  <a:pt x="404621" y="333890"/>
                </a:lnTo>
                <a:lnTo>
                  <a:pt x="412976" y="319194"/>
                </a:lnTo>
                <a:lnTo>
                  <a:pt x="420201" y="303817"/>
                </a:lnTo>
                <a:lnTo>
                  <a:pt x="426238" y="287816"/>
                </a:lnTo>
                <a:lnTo>
                  <a:pt x="431031" y="271247"/>
                </a:lnTo>
                <a:lnTo>
                  <a:pt x="434525" y="254166"/>
                </a:lnTo>
                <a:lnTo>
                  <a:pt x="436663" y="236629"/>
                </a:lnTo>
                <a:lnTo>
                  <a:pt x="437388" y="218693"/>
                </a:lnTo>
                <a:lnTo>
                  <a:pt x="436663" y="200758"/>
                </a:lnTo>
                <a:lnTo>
                  <a:pt x="434525" y="183221"/>
                </a:lnTo>
                <a:lnTo>
                  <a:pt x="431031" y="166140"/>
                </a:lnTo>
                <a:lnTo>
                  <a:pt x="426238" y="149571"/>
                </a:lnTo>
                <a:lnTo>
                  <a:pt x="420201" y="133570"/>
                </a:lnTo>
                <a:lnTo>
                  <a:pt x="412976" y="118193"/>
                </a:lnTo>
                <a:lnTo>
                  <a:pt x="404621" y="103497"/>
                </a:lnTo>
                <a:lnTo>
                  <a:pt x="395191" y="89538"/>
                </a:lnTo>
                <a:lnTo>
                  <a:pt x="384742" y="76372"/>
                </a:lnTo>
                <a:lnTo>
                  <a:pt x="373332" y="64055"/>
                </a:lnTo>
                <a:lnTo>
                  <a:pt x="361015" y="52645"/>
                </a:lnTo>
                <a:lnTo>
                  <a:pt x="347849" y="42196"/>
                </a:lnTo>
                <a:lnTo>
                  <a:pt x="333890" y="32766"/>
                </a:lnTo>
                <a:lnTo>
                  <a:pt x="319194" y="24411"/>
                </a:lnTo>
                <a:lnTo>
                  <a:pt x="303817" y="17186"/>
                </a:lnTo>
                <a:lnTo>
                  <a:pt x="287816" y="11149"/>
                </a:lnTo>
                <a:lnTo>
                  <a:pt x="271247" y="6356"/>
                </a:lnTo>
                <a:lnTo>
                  <a:pt x="254166" y="2862"/>
                </a:lnTo>
                <a:lnTo>
                  <a:pt x="236629" y="724"/>
                </a:lnTo>
                <a:lnTo>
                  <a:pt x="218693" y="0"/>
                </a:lnTo>
                <a:lnTo>
                  <a:pt x="200758" y="724"/>
                </a:lnTo>
                <a:lnTo>
                  <a:pt x="183221" y="2862"/>
                </a:lnTo>
                <a:lnTo>
                  <a:pt x="166140" y="6356"/>
                </a:lnTo>
                <a:lnTo>
                  <a:pt x="149571" y="11149"/>
                </a:lnTo>
                <a:lnTo>
                  <a:pt x="133570" y="17186"/>
                </a:lnTo>
                <a:lnTo>
                  <a:pt x="118193" y="24411"/>
                </a:lnTo>
                <a:lnTo>
                  <a:pt x="103497" y="32766"/>
                </a:lnTo>
                <a:lnTo>
                  <a:pt x="89538" y="42196"/>
                </a:lnTo>
                <a:lnTo>
                  <a:pt x="76372" y="52645"/>
                </a:lnTo>
                <a:lnTo>
                  <a:pt x="64055" y="64055"/>
                </a:lnTo>
                <a:lnTo>
                  <a:pt x="52645" y="76372"/>
                </a:lnTo>
                <a:lnTo>
                  <a:pt x="42196" y="89538"/>
                </a:lnTo>
                <a:lnTo>
                  <a:pt x="32766" y="103497"/>
                </a:lnTo>
                <a:lnTo>
                  <a:pt x="24411" y="118193"/>
                </a:lnTo>
                <a:lnTo>
                  <a:pt x="17186" y="133570"/>
                </a:lnTo>
                <a:lnTo>
                  <a:pt x="11149" y="149571"/>
                </a:lnTo>
                <a:lnTo>
                  <a:pt x="6356" y="166140"/>
                </a:lnTo>
                <a:lnTo>
                  <a:pt x="2862" y="183221"/>
                </a:lnTo>
                <a:lnTo>
                  <a:pt x="724" y="200758"/>
                </a:lnTo>
                <a:lnTo>
                  <a:pt x="0" y="218693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615559" y="3076448"/>
            <a:ext cx="131444" cy="122809"/>
          </a:xfrm>
          <a:custGeom>
            <a:avLst/>
            <a:gdLst/>
            <a:ahLst/>
            <a:cxnLst/>
            <a:rect l="l" t="t" r="r" b="b"/>
            <a:pathLst>
              <a:path w="131444" h="122809">
                <a:moveTo>
                  <a:pt x="131444" y="35560"/>
                </a:moveTo>
                <a:lnTo>
                  <a:pt x="105790" y="50291"/>
                </a:lnTo>
                <a:lnTo>
                  <a:pt x="76707" y="0"/>
                </a:lnTo>
                <a:lnTo>
                  <a:pt x="0" y="44323"/>
                </a:lnTo>
                <a:lnTo>
                  <a:pt x="29082" y="94614"/>
                </a:lnTo>
                <a:lnTo>
                  <a:pt x="3428" y="109474"/>
                </a:lnTo>
                <a:lnTo>
                  <a:pt x="96519" y="122809"/>
                </a:lnTo>
                <a:lnTo>
                  <a:pt x="131444" y="3556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630418" y="3217926"/>
            <a:ext cx="437388" cy="437388"/>
          </a:xfrm>
          <a:custGeom>
            <a:avLst/>
            <a:gdLst/>
            <a:ahLst/>
            <a:cxnLst/>
            <a:rect l="l" t="t" r="r" b="b"/>
            <a:pathLst>
              <a:path w="437388" h="437388">
                <a:moveTo>
                  <a:pt x="0" y="218694"/>
                </a:moveTo>
                <a:lnTo>
                  <a:pt x="724" y="236629"/>
                </a:lnTo>
                <a:lnTo>
                  <a:pt x="2862" y="254166"/>
                </a:lnTo>
                <a:lnTo>
                  <a:pt x="6356" y="271247"/>
                </a:lnTo>
                <a:lnTo>
                  <a:pt x="11149" y="287816"/>
                </a:lnTo>
                <a:lnTo>
                  <a:pt x="17186" y="303817"/>
                </a:lnTo>
                <a:lnTo>
                  <a:pt x="24411" y="319194"/>
                </a:lnTo>
                <a:lnTo>
                  <a:pt x="32766" y="333890"/>
                </a:lnTo>
                <a:lnTo>
                  <a:pt x="42196" y="347849"/>
                </a:lnTo>
                <a:lnTo>
                  <a:pt x="52645" y="361015"/>
                </a:lnTo>
                <a:lnTo>
                  <a:pt x="64055" y="373332"/>
                </a:lnTo>
                <a:lnTo>
                  <a:pt x="76372" y="384742"/>
                </a:lnTo>
                <a:lnTo>
                  <a:pt x="89538" y="395191"/>
                </a:lnTo>
                <a:lnTo>
                  <a:pt x="103497" y="404621"/>
                </a:lnTo>
                <a:lnTo>
                  <a:pt x="118193" y="412976"/>
                </a:lnTo>
                <a:lnTo>
                  <a:pt x="133570" y="420201"/>
                </a:lnTo>
                <a:lnTo>
                  <a:pt x="149571" y="426238"/>
                </a:lnTo>
                <a:lnTo>
                  <a:pt x="166140" y="431031"/>
                </a:lnTo>
                <a:lnTo>
                  <a:pt x="183221" y="434525"/>
                </a:lnTo>
                <a:lnTo>
                  <a:pt x="200758" y="436663"/>
                </a:lnTo>
                <a:lnTo>
                  <a:pt x="218694" y="437388"/>
                </a:lnTo>
                <a:lnTo>
                  <a:pt x="236629" y="436663"/>
                </a:lnTo>
                <a:lnTo>
                  <a:pt x="254166" y="434525"/>
                </a:lnTo>
                <a:lnTo>
                  <a:pt x="271247" y="431031"/>
                </a:lnTo>
                <a:lnTo>
                  <a:pt x="287816" y="426238"/>
                </a:lnTo>
                <a:lnTo>
                  <a:pt x="303817" y="420201"/>
                </a:lnTo>
                <a:lnTo>
                  <a:pt x="319194" y="412976"/>
                </a:lnTo>
                <a:lnTo>
                  <a:pt x="333890" y="404621"/>
                </a:lnTo>
                <a:lnTo>
                  <a:pt x="347849" y="395191"/>
                </a:lnTo>
                <a:lnTo>
                  <a:pt x="361015" y="384742"/>
                </a:lnTo>
                <a:lnTo>
                  <a:pt x="373332" y="373332"/>
                </a:lnTo>
                <a:lnTo>
                  <a:pt x="384742" y="361015"/>
                </a:lnTo>
                <a:lnTo>
                  <a:pt x="395191" y="347849"/>
                </a:lnTo>
                <a:lnTo>
                  <a:pt x="404621" y="333890"/>
                </a:lnTo>
                <a:lnTo>
                  <a:pt x="412976" y="319194"/>
                </a:lnTo>
                <a:lnTo>
                  <a:pt x="420201" y="303817"/>
                </a:lnTo>
                <a:lnTo>
                  <a:pt x="426238" y="287816"/>
                </a:lnTo>
                <a:lnTo>
                  <a:pt x="431031" y="271247"/>
                </a:lnTo>
                <a:lnTo>
                  <a:pt x="434525" y="254166"/>
                </a:lnTo>
                <a:lnTo>
                  <a:pt x="436663" y="236629"/>
                </a:lnTo>
                <a:lnTo>
                  <a:pt x="437388" y="218694"/>
                </a:lnTo>
                <a:lnTo>
                  <a:pt x="436663" y="200758"/>
                </a:lnTo>
                <a:lnTo>
                  <a:pt x="434525" y="183221"/>
                </a:lnTo>
                <a:lnTo>
                  <a:pt x="431031" y="166140"/>
                </a:lnTo>
                <a:lnTo>
                  <a:pt x="426238" y="149571"/>
                </a:lnTo>
                <a:lnTo>
                  <a:pt x="420201" y="133570"/>
                </a:lnTo>
                <a:lnTo>
                  <a:pt x="412976" y="118193"/>
                </a:lnTo>
                <a:lnTo>
                  <a:pt x="404621" y="103497"/>
                </a:lnTo>
                <a:lnTo>
                  <a:pt x="395191" y="89538"/>
                </a:lnTo>
                <a:lnTo>
                  <a:pt x="384742" y="76372"/>
                </a:lnTo>
                <a:lnTo>
                  <a:pt x="373332" y="64055"/>
                </a:lnTo>
                <a:lnTo>
                  <a:pt x="361015" y="52645"/>
                </a:lnTo>
                <a:lnTo>
                  <a:pt x="347849" y="42196"/>
                </a:lnTo>
                <a:lnTo>
                  <a:pt x="333890" y="32766"/>
                </a:lnTo>
                <a:lnTo>
                  <a:pt x="319194" y="24411"/>
                </a:lnTo>
                <a:lnTo>
                  <a:pt x="303817" y="17186"/>
                </a:lnTo>
                <a:lnTo>
                  <a:pt x="287816" y="11149"/>
                </a:lnTo>
                <a:lnTo>
                  <a:pt x="271247" y="6356"/>
                </a:lnTo>
                <a:lnTo>
                  <a:pt x="254166" y="2862"/>
                </a:lnTo>
                <a:lnTo>
                  <a:pt x="236629" y="724"/>
                </a:lnTo>
                <a:lnTo>
                  <a:pt x="218694" y="0"/>
                </a:lnTo>
                <a:lnTo>
                  <a:pt x="200758" y="724"/>
                </a:lnTo>
                <a:lnTo>
                  <a:pt x="183221" y="2862"/>
                </a:lnTo>
                <a:lnTo>
                  <a:pt x="166140" y="6356"/>
                </a:lnTo>
                <a:lnTo>
                  <a:pt x="149571" y="11149"/>
                </a:lnTo>
                <a:lnTo>
                  <a:pt x="133570" y="17186"/>
                </a:lnTo>
                <a:lnTo>
                  <a:pt x="118193" y="24411"/>
                </a:lnTo>
                <a:lnTo>
                  <a:pt x="103497" y="32766"/>
                </a:lnTo>
                <a:lnTo>
                  <a:pt x="89538" y="42196"/>
                </a:lnTo>
                <a:lnTo>
                  <a:pt x="76372" y="52645"/>
                </a:lnTo>
                <a:lnTo>
                  <a:pt x="64055" y="64055"/>
                </a:lnTo>
                <a:lnTo>
                  <a:pt x="52645" y="76372"/>
                </a:lnTo>
                <a:lnTo>
                  <a:pt x="42196" y="89538"/>
                </a:lnTo>
                <a:lnTo>
                  <a:pt x="32766" y="103497"/>
                </a:lnTo>
                <a:lnTo>
                  <a:pt x="24411" y="118193"/>
                </a:lnTo>
                <a:lnTo>
                  <a:pt x="17186" y="133570"/>
                </a:lnTo>
                <a:lnTo>
                  <a:pt x="11149" y="149571"/>
                </a:lnTo>
                <a:lnTo>
                  <a:pt x="6356" y="166140"/>
                </a:lnTo>
                <a:lnTo>
                  <a:pt x="2862" y="183221"/>
                </a:lnTo>
                <a:lnTo>
                  <a:pt x="724" y="200758"/>
                </a:lnTo>
                <a:lnTo>
                  <a:pt x="0" y="218694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465064" y="3361944"/>
            <a:ext cx="117348" cy="147827"/>
          </a:xfrm>
          <a:custGeom>
            <a:avLst/>
            <a:gdLst/>
            <a:ahLst/>
            <a:cxnLst/>
            <a:rect l="l" t="t" r="r" b="b"/>
            <a:pathLst>
              <a:path w="117348" h="147827">
                <a:moveTo>
                  <a:pt x="0" y="73913"/>
                </a:moveTo>
                <a:lnTo>
                  <a:pt x="58674" y="147827"/>
                </a:lnTo>
                <a:lnTo>
                  <a:pt x="58674" y="118236"/>
                </a:lnTo>
                <a:lnTo>
                  <a:pt x="117348" y="118236"/>
                </a:lnTo>
                <a:lnTo>
                  <a:pt x="117348" y="29590"/>
                </a:lnTo>
                <a:lnTo>
                  <a:pt x="58674" y="29590"/>
                </a:lnTo>
                <a:lnTo>
                  <a:pt x="58674" y="0"/>
                </a:lnTo>
                <a:lnTo>
                  <a:pt x="0" y="73913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973574" y="3217926"/>
            <a:ext cx="437388" cy="437388"/>
          </a:xfrm>
          <a:custGeom>
            <a:avLst/>
            <a:gdLst/>
            <a:ahLst/>
            <a:cxnLst/>
            <a:rect l="l" t="t" r="r" b="b"/>
            <a:pathLst>
              <a:path w="437388" h="437388">
                <a:moveTo>
                  <a:pt x="0" y="218694"/>
                </a:moveTo>
                <a:lnTo>
                  <a:pt x="724" y="236629"/>
                </a:lnTo>
                <a:lnTo>
                  <a:pt x="2862" y="254166"/>
                </a:lnTo>
                <a:lnTo>
                  <a:pt x="6356" y="271247"/>
                </a:lnTo>
                <a:lnTo>
                  <a:pt x="11149" y="287816"/>
                </a:lnTo>
                <a:lnTo>
                  <a:pt x="17186" y="303817"/>
                </a:lnTo>
                <a:lnTo>
                  <a:pt x="24411" y="319194"/>
                </a:lnTo>
                <a:lnTo>
                  <a:pt x="32766" y="333890"/>
                </a:lnTo>
                <a:lnTo>
                  <a:pt x="42196" y="347849"/>
                </a:lnTo>
                <a:lnTo>
                  <a:pt x="52645" y="361015"/>
                </a:lnTo>
                <a:lnTo>
                  <a:pt x="64055" y="373332"/>
                </a:lnTo>
                <a:lnTo>
                  <a:pt x="76372" y="384742"/>
                </a:lnTo>
                <a:lnTo>
                  <a:pt x="89538" y="395191"/>
                </a:lnTo>
                <a:lnTo>
                  <a:pt x="103497" y="404621"/>
                </a:lnTo>
                <a:lnTo>
                  <a:pt x="118193" y="412976"/>
                </a:lnTo>
                <a:lnTo>
                  <a:pt x="133570" y="420201"/>
                </a:lnTo>
                <a:lnTo>
                  <a:pt x="149571" y="426238"/>
                </a:lnTo>
                <a:lnTo>
                  <a:pt x="166140" y="431031"/>
                </a:lnTo>
                <a:lnTo>
                  <a:pt x="183221" y="434525"/>
                </a:lnTo>
                <a:lnTo>
                  <a:pt x="200758" y="436663"/>
                </a:lnTo>
                <a:lnTo>
                  <a:pt x="218693" y="437388"/>
                </a:lnTo>
                <a:lnTo>
                  <a:pt x="236629" y="436663"/>
                </a:lnTo>
                <a:lnTo>
                  <a:pt x="254166" y="434525"/>
                </a:lnTo>
                <a:lnTo>
                  <a:pt x="271247" y="431031"/>
                </a:lnTo>
                <a:lnTo>
                  <a:pt x="287816" y="426238"/>
                </a:lnTo>
                <a:lnTo>
                  <a:pt x="303817" y="420201"/>
                </a:lnTo>
                <a:lnTo>
                  <a:pt x="319194" y="412976"/>
                </a:lnTo>
                <a:lnTo>
                  <a:pt x="333890" y="404621"/>
                </a:lnTo>
                <a:lnTo>
                  <a:pt x="347849" y="395191"/>
                </a:lnTo>
                <a:lnTo>
                  <a:pt x="361015" y="384742"/>
                </a:lnTo>
                <a:lnTo>
                  <a:pt x="373332" y="373332"/>
                </a:lnTo>
                <a:lnTo>
                  <a:pt x="384742" y="361015"/>
                </a:lnTo>
                <a:lnTo>
                  <a:pt x="395191" y="347849"/>
                </a:lnTo>
                <a:lnTo>
                  <a:pt x="404621" y="333890"/>
                </a:lnTo>
                <a:lnTo>
                  <a:pt x="412976" y="319194"/>
                </a:lnTo>
                <a:lnTo>
                  <a:pt x="420201" y="303817"/>
                </a:lnTo>
                <a:lnTo>
                  <a:pt x="426238" y="287816"/>
                </a:lnTo>
                <a:lnTo>
                  <a:pt x="431031" y="271247"/>
                </a:lnTo>
                <a:lnTo>
                  <a:pt x="434525" y="254166"/>
                </a:lnTo>
                <a:lnTo>
                  <a:pt x="436663" y="236629"/>
                </a:lnTo>
                <a:lnTo>
                  <a:pt x="437388" y="218694"/>
                </a:lnTo>
                <a:lnTo>
                  <a:pt x="436663" y="200758"/>
                </a:lnTo>
                <a:lnTo>
                  <a:pt x="434525" y="183221"/>
                </a:lnTo>
                <a:lnTo>
                  <a:pt x="431031" y="166140"/>
                </a:lnTo>
                <a:lnTo>
                  <a:pt x="426238" y="149571"/>
                </a:lnTo>
                <a:lnTo>
                  <a:pt x="420201" y="133570"/>
                </a:lnTo>
                <a:lnTo>
                  <a:pt x="412976" y="118193"/>
                </a:lnTo>
                <a:lnTo>
                  <a:pt x="404621" y="103497"/>
                </a:lnTo>
                <a:lnTo>
                  <a:pt x="395191" y="89538"/>
                </a:lnTo>
                <a:lnTo>
                  <a:pt x="384742" y="76372"/>
                </a:lnTo>
                <a:lnTo>
                  <a:pt x="373332" y="64055"/>
                </a:lnTo>
                <a:lnTo>
                  <a:pt x="361015" y="52645"/>
                </a:lnTo>
                <a:lnTo>
                  <a:pt x="347849" y="42196"/>
                </a:lnTo>
                <a:lnTo>
                  <a:pt x="333890" y="32766"/>
                </a:lnTo>
                <a:lnTo>
                  <a:pt x="319194" y="24411"/>
                </a:lnTo>
                <a:lnTo>
                  <a:pt x="303817" y="17186"/>
                </a:lnTo>
                <a:lnTo>
                  <a:pt x="287816" y="11149"/>
                </a:lnTo>
                <a:lnTo>
                  <a:pt x="271247" y="6356"/>
                </a:lnTo>
                <a:lnTo>
                  <a:pt x="254166" y="2862"/>
                </a:lnTo>
                <a:lnTo>
                  <a:pt x="236629" y="724"/>
                </a:lnTo>
                <a:lnTo>
                  <a:pt x="218693" y="0"/>
                </a:lnTo>
                <a:lnTo>
                  <a:pt x="200758" y="724"/>
                </a:lnTo>
                <a:lnTo>
                  <a:pt x="183221" y="2862"/>
                </a:lnTo>
                <a:lnTo>
                  <a:pt x="166140" y="6356"/>
                </a:lnTo>
                <a:lnTo>
                  <a:pt x="149571" y="11149"/>
                </a:lnTo>
                <a:lnTo>
                  <a:pt x="133570" y="17186"/>
                </a:lnTo>
                <a:lnTo>
                  <a:pt x="118193" y="24411"/>
                </a:lnTo>
                <a:lnTo>
                  <a:pt x="103497" y="32766"/>
                </a:lnTo>
                <a:lnTo>
                  <a:pt x="89538" y="42196"/>
                </a:lnTo>
                <a:lnTo>
                  <a:pt x="76372" y="52645"/>
                </a:lnTo>
                <a:lnTo>
                  <a:pt x="64055" y="64055"/>
                </a:lnTo>
                <a:lnTo>
                  <a:pt x="52645" y="76372"/>
                </a:lnTo>
                <a:lnTo>
                  <a:pt x="42196" y="89538"/>
                </a:lnTo>
                <a:lnTo>
                  <a:pt x="32766" y="103497"/>
                </a:lnTo>
                <a:lnTo>
                  <a:pt x="24411" y="118193"/>
                </a:lnTo>
                <a:lnTo>
                  <a:pt x="17186" y="133570"/>
                </a:lnTo>
                <a:lnTo>
                  <a:pt x="11149" y="149571"/>
                </a:lnTo>
                <a:lnTo>
                  <a:pt x="6356" y="166140"/>
                </a:lnTo>
                <a:lnTo>
                  <a:pt x="2862" y="183221"/>
                </a:lnTo>
                <a:lnTo>
                  <a:pt x="724" y="200758"/>
                </a:lnTo>
                <a:lnTo>
                  <a:pt x="0" y="218694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287010" y="3104261"/>
            <a:ext cx="131444" cy="122936"/>
          </a:xfrm>
          <a:custGeom>
            <a:avLst/>
            <a:gdLst/>
            <a:ahLst/>
            <a:cxnLst/>
            <a:rect l="l" t="t" r="r" b="b"/>
            <a:pathLst>
              <a:path w="131444" h="122936">
                <a:moveTo>
                  <a:pt x="96519" y="0"/>
                </a:moveTo>
                <a:lnTo>
                  <a:pt x="3555" y="13462"/>
                </a:lnTo>
                <a:lnTo>
                  <a:pt x="29082" y="28193"/>
                </a:lnTo>
                <a:lnTo>
                  <a:pt x="0" y="78612"/>
                </a:lnTo>
                <a:lnTo>
                  <a:pt x="76707" y="122936"/>
                </a:lnTo>
                <a:lnTo>
                  <a:pt x="105790" y="72516"/>
                </a:lnTo>
                <a:lnTo>
                  <a:pt x="131444" y="87375"/>
                </a:lnTo>
                <a:lnTo>
                  <a:pt x="96519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751076" y="1629155"/>
            <a:ext cx="999744" cy="400812"/>
          </a:xfrm>
          <a:custGeom>
            <a:avLst/>
            <a:gdLst/>
            <a:ahLst/>
            <a:cxnLst/>
            <a:rect l="l" t="t" r="r" b="b"/>
            <a:pathLst>
              <a:path w="999744" h="400812">
                <a:moveTo>
                  <a:pt x="499872" y="400812"/>
                </a:moveTo>
                <a:lnTo>
                  <a:pt x="999744" y="200406"/>
                </a:lnTo>
                <a:lnTo>
                  <a:pt x="749807" y="200406"/>
                </a:lnTo>
                <a:lnTo>
                  <a:pt x="749807" y="0"/>
                </a:lnTo>
                <a:lnTo>
                  <a:pt x="249936" y="0"/>
                </a:lnTo>
                <a:lnTo>
                  <a:pt x="249936" y="200406"/>
                </a:lnTo>
                <a:lnTo>
                  <a:pt x="0" y="200406"/>
                </a:lnTo>
                <a:lnTo>
                  <a:pt x="499872" y="400812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026152" y="1644396"/>
            <a:ext cx="998220" cy="399288"/>
          </a:xfrm>
          <a:custGeom>
            <a:avLst/>
            <a:gdLst/>
            <a:ahLst/>
            <a:cxnLst/>
            <a:rect l="l" t="t" r="r" b="b"/>
            <a:pathLst>
              <a:path w="998220" h="399288">
                <a:moveTo>
                  <a:pt x="499110" y="399288"/>
                </a:moveTo>
                <a:lnTo>
                  <a:pt x="998220" y="199643"/>
                </a:lnTo>
                <a:lnTo>
                  <a:pt x="748664" y="199643"/>
                </a:lnTo>
                <a:lnTo>
                  <a:pt x="748664" y="0"/>
                </a:lnTo>
                <a:lnTo>
                  <a:pt x="249555" y="0"/>
                </a:lnTo>
                <a:lnTo>
                  <a:pt x="249555" y="199643"/>
                </a:lnTo>
                <a:lnTo>
                  <a:pt x="0" y="199643"/>
                </a:lnTo>
                <a:lnTo>
                  <a:pt x="499110" y="399288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441704" y="4116324"/>
            <a:ext cx="998220" cy="400812"/>
          </a:xfrm>
          <a:custGeom>
            <a:avLst/>
            <a:gdLst/>
            <a:ahLst/>
            <a:cxnLst/>
            <a:rect l="l" t="t" r="r" b="b"/>
            <a:pathLst>
              <a:path w="998220" h="400812">
                <a:moveTo>
                  <a:pt x="499109" y="0"/>
                </a:moveTo>
                <a:lnTo>
                  <a:pt x="0" y="200406"/>
                </a:lnTo>
                <a:lnTo>
                  <a:pt x="249554" y="200406"/>
                </a:lnTo>
                <a:lnTo>
                  <a:pt x="249554" y="400812"/>
                </a:lnTo>
                <a:lnTo>
                  <a:pt x="748665" y="400812"/>
                </a:lnTo>
                <a:lnTo>
                  <a:pt x="748665" y="200406"/>
                </a:lnTo>
                <a:lnTo>
                  <a:pt x="998220" y="200406"/>
                </a:lnTo>
                <a:lnTo>
                  <a:pt x="499109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562856" y="4116324"/>
            <a:ext cx="999744" cy="400812"/>
          </a:xfrm>
          <a:custGeom>
            <a:avLst/>
            <a:gdLst/>
            <a:ahLst/>
            <a:cxnLst/>
            <a:rect l="l" t="t" r="r" b="b"/>
            <a:pathLst>
              <a:path w="999744" h="400812">
                <a:moveTo>
                  <a:pt x="499872" y="0"/>
                </a:moveTo>
                <a:lnTo>
                  <a:pt x="0" y="200406"/>
                </a:lnTo>
                <a:lnTo>
                  <a:pt x="249936" y="200406"/>
                </a:lnTo>
                <a:lnTo>
                  <a:pt x="249936" y="400812"/>
                </a:lnTo>
                <a:lnTo>
                  <a:pt x="749808" y="400812"/>
                </a:lnTo>
                <a:lnTo>
                  <a:pt x="749808" y="200406"/>
                </a:lnTo>
                <a:lnTo>
                  <a:pt x="999744" y="200406"/>
                </a:lnTo>
                <a:lnTo>
                  <a:pt x="499872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340864" y="4116324"/>
            <a:ext cx="999744" cy="400812"/>
          </a:xfrm>
          <a:custGeom>
            <a:avLst/>
            <a:gdLst/>
            <a:ahLst/>
            <a:cxnLst/>
            <a:rect l="l" t="t" r="r" b="b"/>
            <a:pathLst>
              <a:path w="999744" h="400812">
                <a:moveTo>
                  <a:pt x="499872" y="400812"/>
                </a:moveTo>
                <a:lnTo>
                  <a:pt x="999744" y="200406"/>
                </a:lnTo>
                <a:lnTo>
                  <a:pt x="749808" y="200406"/>
                </a:lnTo>
                <a:lnTo>
                  <a:pt x="749808" y="0"/>
                </a:lnTo>
                <a:lnTo>
                  <a:pt x="249936" y="0"/>
                </a:lnTo>
                <a:lnTo>
                  <a:pt x="249936" y="200406"/>
                </a:lnTo>
                <a:lnTo>
                  <a:pt x="0" y="200406"/>
                </a:lnTo>
                <a:lnTo>
                  <a:pt x="499872" y="400812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657600" y="2656332"/>
            <a:ext cx="399288" cy="999743"/>
          </a:xfrm>
          <a:custGeom>
            <a:avLst/>
            <a:gdLst/>
            <a:ahLst/>
            <a:cxnLst/>
            <a:rect l="l" t="t" r="r" b="b"/>
            <a:pathLst>
              <a:path w="399288" h="999743">
                <a:moveTo>
                  <a:pt x="199644" y="749807"/>
                </a:moveTo>
                <a:lnTo>
                  <a:pt x="199644" y="999743"/>
                </a:lnTo>
                <a:lnTo>
                  <a:pt x="399288" y="499871"/>
                </a:lnTo>
                <a:lnTo>
                  <a:pt x="199644" y="0"/>
                </a:lnTo>
                <a:lnTo>
                  <a:pt x="199644" y="249935"/>
                </a:lnTo>
                <a:lnTo>
                  <a:pt x="0" y="249935"/>
                </a:lnTo>
                <a:lnTo>
                  <a:pt x="0" y="749807"/>
                </a:lnTo>
                <a:lnTo>
                  <a:pt x="199644" y="749807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75716" y="4535424"/>
            <a:ext cx="6313932" cy="8092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796795" y="4532376"/>
            <a:ext cx="4271772" cy="8732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837438" y="4577333"/>
            <a:ext cx="6195060" cy="690372"/>
          </a:xfrm>
          <a:custGeom>
            <a:avLst/>
            <a:gdLst/>
            <a:ahLst/>
            <a:cxnLst/>
            <a:rect l="l" t="t" r="r" b="b"/>
            <a:pathLst>
              <a:path w="6195060" h="690372">
                <a:moveTo>
                  <a:pt x="0" y="115062"/>
                </a:moveTo>
                <a:lnTo>
                  <a:pt x="0" y="575310"/>
                </a:lnTo>
                <a:lnTo>
                  <a:pt x="611" y="587240"/>
                </a:lnTo>
                <a:lnTo>
                  <a:pt x="12644" y="627782"/>
                </a:lnTo>
                <a:lnTo>
                  <a:pt x="37756" y="660520"/>
                </a:lnTo>
                <a:lnTo>
                  <a:pt x="72909" y="682400"/>
                </a:lnTo>
                <a:lnTo>
                  <a:pt x="115062" y="690372"/>
                </a:lnTo>
                <a:lnTo>
                  <a:pt x="6079997" y="690372"/>
                </a:lnTo>
                <a:lnTo>
                  <a:pt x="6119673" y="683336"/>
                </a:lnTo>
                <a:lnTo>
                  <a:pt x="6155351" y="662234"/>
                </a:lnTo>
                <a:lnTo>
                  <a:pt x="6181189" y="630085"/>
                </a:lnTo>
                <a:lnTo>
                  <a:pt x="6194136" y="589940"/>
                </a:lnTo>
                <a:lnTo>
                  <a:pt x="6195060" y="575310"/>
                </a:lnTo>
                <a:lnTo>
                  <a:pt x="6195060" y="115062"/>
                </a:lnTo>
                <a:lnTo>
                  <a:pt x="6188024" y="75386"/>
                </a:lnTo>
                <a:lnTo>
                  <a:pt x="6166922" y="39708"/>
                </a:lnTo>
                <a:lnTo>
                  <a:pt x="6134773" y="13870"/>
                </a:lnTo>
                <a:lnTo>
                  <a:pt x="6094628" y="923"/>
                </a:lnTo>
                <a:lnTo>
                  <a:pt x="6079997" y="0"/>
                </a:lnTo>
                <a:lnTo>
                  <a:pt x="115062" y="0"/>
                </a:lnTo>
                <a:lnTo>
                  <a:pt x="75366" y="7035"/>
                </a:lnTo>
                <a:lnTo>
                  <a:pt x="39688" y="28137"/>
                </a:lnTo>
                <a:lnTo>
                  <a:pt x="13860" y="60286"/>
                </a:lnTo>
                <a:lnTo>
                  <a:pt x="922" y="100431"/>
                </a:lnTo>
                <a:lnTo>
                  <a:pt x="0" y="115062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837438" y="4577333"/>
            <a:ext cx="6195060" cy="690372"/>
          </a:xfrm>
          <a:custGeom>
            <a:avLst/>
            <a:gdLst/>
            <a:ahLst/>
            <a:cxnLst/>
            <a:rect l="l" t="t" r="r" b="b"/>
            <a:pathLst>
              <a:path w="6195060" h="690372">
                <a:moveTo>
                  <a:pt x="0" y="115062"/>
                </a:moveTo>
                <a:lnTo>
                  <a:pt x="7965" y="72930"/>
                </a:lnTo>
                <a:lnTo>
                  <a:pt x="29834" y="37776"/>
                </a:lnTo>
                <a:lnTo>
                  <a:pt x="62566" y="12653"/>
                </a:lnTo>
                <a:lnTo>
                  <a:pt x="103123" y="612"/>
                </a:lnTo>
                <a:lnTo>
                  <a:pt x="115062" y="0"/>
                </a:lnTo>
                <a:lnTo>
                  <a:pt x="6079997" y="0"/>
                </a:lnTo>
                <a:lnTo>
                  <a:pt x="6122129" y="7971"/>
                </a:lnTo>
                <a:lnTo>
                  <a:pt x="6157283" y="29851"/>
                </a:lnTo>
                <a:lnTo>
                  <a:pt x="6182406" y="62589"/>
                </a:lnTo>
                <a:lnTo>
                  <a:pt x="6194447" y="103131"/>
                </a:lnTo>
                <a:lnTo>
                  <a:pt x="6195060" y="115062"/>
                </a:lnTo>
                <a:lnTo>
                  <a:pt x="6195060" y="575310"/>
                </a:lnTo>
                <a:lnTo>
                  <a:pt x="6187088" y="617441"/>
                </a:lnTo>
                <a:lnTo>
                  <a:pt x="6165208" y="652595"/>
                </a:lnTo>
                <a:lnTo>
                  <a:pt x="6132470" y="677718"/>
                </a:lnTo>
                <a:lnTo>
                  <a:pt x="6091928" y="689759"/>
                </a:lnTo>
                <a:lnTo>
                  <a:pt x="6079997" y="690372"/>
                </a:lnTo>
                <a:lnTo>
                  <a:pt x="115062" y="690372"/>
                </a:lnTo>
                <a:lnTo>
                  <a:pt x="72909" y="682400"/>
                </a:lnTo>
                <a:lnTo>
                  <a:pt x="37756" y="660520"/>
                </a:lnTo>
                <a:lnTo>
                  <a:pt x="12644" y="627782"/>
                </a:lnTo>
                <a:lnTo>
                  <a:pt x="611" y="587240"/>
                </a:lnTo>
                <a:lnTo>
                  <a:pt x="0" y="575310"/>
                </a:lnTo>
                <a:lnTo>
                  <a:pt x="0" y="11506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97992" y="798588"/>
            <a:ext cx="6313932" cy="90219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177796" y="826007"/>
            <a:ext cx="3352800" cy="91897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759714" y="840486"/>
            <a:ext cx="6195060" cy="783336"/>
          </a:xfrm>
          <a:custGeom>
            <a:avLst/>
            <a:gdLst/>
            <a:ahLst/>
            <a:cxnLst/>
            <a:rect l="l" t="t" r="r" b="b"/>
            <a:pathLst>
              <a:path w="6195060" h="783336">
                <a:moveTo>
                  <a:pt x="0" y="130555"/>
                </a:moveTo>
                <a:lnTo>
                  <a:pt x="0" y="652779"/>
                </a:lnTo>
                <a:lnTo>
                  <a:pt x="237" y="660731"/>
                </a:lnTo>
                <a:lnTo>
                  <a:pt x="9741" y="702365"/>
                </a:lnTo>
                <a:lnTo>
                  <a:pt x="31392" y="737715"/>
                </a:lnTo>
                <a:lnTo>
                  <a:pt x="62830" y="764424"/>
                </a:lnTo>
                <a:lnTo>
                  <a:pt x="101691" y="780135"/>
                </a:lnTo>
                <a:lnTo>
                  <a:pt x="130555" y="783336"/>
                </a:lnTo>
                <a:lnTo>
                  <a:pt x="6064504" y="783336"/>
                </a:lnTo>
                <a:lnTo>
                  <a:pt x="6114089" y="773600"/>
                </a:lnTo>
                <a:lnTo>
                  <a:pt x="6149439" y="751955"/>
                </a:lnTo>
                <a:lnTo>
                  <a:pt x="6176148" y="720522"/>
                </a:lnTo>
                <a:lnTo>
                  <a:pt x="6191859" y="681655"/>
                </a:lnTo>
                <a:lnTo>
                  <a:pt x="6195060" y="652779"/>
                </a:lnTo>
                <a:lnTo>
                  <a:pt x="6195060" y="130555"/>
                </a:lnTo>
                <a:lnTo>
                  <a:pt x="6185324" y="80970"/>
                </a:lnTo>
                <a:lnTo>
                  <a:pt x="6163679" y="45620"/>
                </a:lnTo>
                <a:lnTo>
                  <a:pt x="6132246" y="18911"/>
                </a:lnTo>
                <a:lnTo>
                  <a:pt x="6093379" y="3200"/>
                </a:lnTo>
                <a:lnTo>
                  <a:pt x="6064504" y="0"/>
                </a:lnTo>
                <a:lnTo>
                  <a:pt x="130555" y="0"/>
                </a:lnTo>
                <a:lnTo>
                  <a:pt x="80986" y="9735"/>
                </a:lnTo>
                <a:lnTo>
                  <a:pt x="45636" y="31380"/>
                </a:lnTo>
                <a:lnTo>
                  <a:pt x="18920" y="62813"/>
                </a:lnTo>
                <a:lnTo>
                  <a:pt x="3202" y="101680"/>
                </a:lnTo>
                <a:lnTo>
                  <a:pt x="0" y="130555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59714" y="840486"/>
            <a:ext cx="6195060" cy="783336"/>
          </a:xfrm>
          <a:custGeom>
            <a:avLst/>
            <a:gdLst/>
            <a:ahLst/>
            <a:cxnLst/>
            <a:rect l="l" t="t" r="r" b="b"/>
            <a:pathLst>
              <a:path w="6195060" h="783336">
                <a:moveTo>
                  <a:pt x="0" y="130555"/>
                </a:moveTo>
                <a:lnTo>
                  <a:pt x="7073" y="88044"/>
                </a:lnTo>
                <a:lnTo>
                  <a:pt x="26720" y="51393"/>
                </a:lnTo>
                <a:lnTo>
                  <a:pt x="56577" y="22961"/>
                </a:lnTo>
                <a:lnTo>
                  <a:pt x="94280" y="5103"/>
                </a:lnTo>
                <a:lnTo>
                  <a:pt x="130555" y="0"/>
                </a:lnTo>
                <a:lnTo>
                  <a:pt x="6064504" y="0"/>
                </a:lnTo>
                <a:lnTo>
                  <a:pt x="6107015" y="7070"/>
                </a:lnTo>
                <a:lnTo>
                  <a:pt x="6143666" y="26709"/>
                </a:lnTo>
                <a:lnTo>
                  <a:pt x="6172098" y="56560"/>
                </a:lnTo>
                <a:lnTo>
                  <a:pt x="6189956" y="94266"/>
                </a:lnTo>
                <a:lnTo>
                  <a:pt x="6195060" y="130555"/>
                </a:lnTo>
                <a:lnTo>
                  <a:pt x="6195060" y="652779"/>
                </a:lnTo>
                <a:lnTo>
                  <a:pt x="6187989" y="695291"/>
                </a:lnTo>
                <a:lnTo>
                  <a:pt x="6168350" y="731942"/>
                </a:lnTo>
                <a:lnTo>
                  <a:pt x="6138499" y="760374"/>
                </a:lnTo>
                <a:lnTo>
                  <a:pt x="6100793" y="778232"/>
                </a:lnTo>
                <a:lnTo>
                  <a:pt x="6064504" y="783336"/>
                </a:lnTo>
                <a:lnTo>
                  <a:pt x="130555" y="783336"/>
                </a:lnTo>
                <a:lnTo>
                  <a:pt x="88059" y="776265"/>
                </a:lnTo>
                <a:lnTo>
                  <a:pt x="51410" y="756626"/>
                </a:lnTo>
                <a:lnTo>
                  <a:pt x="22971" y="726775"/>
                </a:lnTo>
                <a:lnTo>
                  <a:pt x="5106" y="689069"/>
                </a:lnTo>
                <a:lnTo>
                  <a:pt x="0" y="652779"/>
                </a:lnTo>
                <a:lnTo>
                  <a:pt x="0" y="130555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491983" y="2313406"/>
            <a:ext cx="519658" cy="104244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553706" y="2416302"/>
            <a:ext cx="399288" cy="800100"/>
          </a:xfrm>
          <a:custGeom>
            <a:avLst/>
            <a:gdLst/>
            <a:ahLst/>
            <a:cxnLst/>
            <a:rect l="l" t="t" r="r" b="b"/>
            <a:pathLst>
              <a:path w="399288" h="800100">
                <a:moveTo>
                  <a:pt x="199644" y="600075"/>
                </a:moveTo>
                <a:lnTo>
                  <a:pt x="199644" y="800100"/>
                </a:lnTo>
                <a:lnTo>
                  <a:pt x="399288" y="400050"/>
                </a:lnTo>
                <a:lnTo>
                  <a:pt x="199644" y="0"/>
                </a:lnTo>
                <a:lnTo>
                  <a:pt x="199644" y="200025"/>
                </a:lnTo>
                <a:lnTo>
                  <a:pt x="0" y="200025"/>
                </a:lnTo>
                <a:lnTo>
                  <a:pt x="0" y="600075"/>
                </a:lnTo>
                <a:lnTo>
                  <a:pt x="199644" y="600075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553706" y="2416302"/>
            <a:ext cx="399288" cy="800100"/>
          </a:xfrm>
          <a:custGeom>
            <a:avLst/>
            <a:gdLst/>
            <a:ahLst/>
            <a:cxnLst/>
            <a:rect l="l" t="t" r="r" b="b"/>
            <a:pathLst>
              <a:path w="399288" h="800100">
                <a:moveTo>
                  <a:pt x="199644" y="0"/>
                </a:moveTo>
                <a:lnTo>
                  <a:pt x="399288" y="400050"/>
                </a:lnTo>
                <a:lnTo>
                  <a:pt x="199644" y="800100"/>
                </a:lnTo>
                <a:lnTo>
                  <a:pt x="199644" y="600075"/>
                </a:lnTo>
                <a:lnTo>
                  <a:pt x="0" y="600075"/>
                </a:lnTo>
                <a:lnTo>
                  <a:pt x="0" y="200025"/>
                </a:lnTo>
                <a:lnTo>
                  <a:pt x="199644" y="200025"/>
                </a:lnTo>
                <a:lnTo>
                  <a:pt x="199644" y="0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986533" y="2454402"/>
            <a:ext cx="411480" cy="411480"/>
          </a:xfrm>
          <a:custGeom>
            <a:avLst/>
            <a:gdLst/>
            <a:ahLst/>
            <a:cxnLst/>
            <a:rect l="l" t="t" r="r" b="b"/>
            <a:pathLst>
              <a:path w="411480" h="411480">
                <a:moveTo>
                  <a:pt x="0" y="205739"/>
                </a:moveTo>
                <a:lnTo>
                  <a:pt x="681" y="222619"/>
                </a:lnTo>
                <a:lnTo>
                  <a:pt x="2691" y="239121"/>
                </a:lnTo>
                <a:lnTo>
                  <a:pt x="5977" y="255194"/>
                </a:lnTo>
                <a:lnTo>
                  <a:pt x="10485" y="270784"/>
                </a:lnTo>
                <a:lnTo>
                  <a:pt x="16162" y="285839"/>
                </a:lnTo>
                <a:lnTo>
                  <a:pt x="22957" y="300306"/>
                </a:lnTo>
                <a:lnTo>
                  <a:pt x="30815" y="314131"/>
                </a:lnTo>
                <a:lnTo>
                  <a:pt x="39684" y="327263"/>
                </a:lnTo>
                <a:lnTo>
                  <a:pt x="49512" y="339648"/>
                </a:lnTo>
                <a:lnTo>
                  <a:pt x="60245" y="351234"/>
                </a:lnTo>
                <a:lnTo>
                  <a:pt x="71831" y="361967"/>
                </a:lnTo>
                <a:lnTo>
                  <a:pt x="84216" y="371795"/>
                </a:lnTo>
                <a:lnTo>
                  <a:pt x="97348" y="380664"/>
                </a:lnTo>
                <a:lnTo>
                  <a:pt x="111173" y="388522"/>
                </a:lnTo>
                <a:lnTo>
                  <a:pt x="125640" y="395317"/>
                </a:lnTo>
                <a:lnTo>
                  <a:pt x="140695" y="400994"/>
                </a:lnTo>
                <a:lnTo>
                  <a:pt x="156285" y="405502"/>
                </a:lnTo>
                <a:lnTo>
                  <a:pt x="172358" y="408788"/>
                </a:lnTo>
                <a:lnTo>
                  <a:pt x="188860" y="410798"/>
                </a:lnTo>
                <a:lnTo>
                  <a:pt x="205740" y="411480"/>
                </a:lnTo>
                <a:lnTo>
                  <a:pt x="222619" y="410798"/>
                </a:lnTo>
                <a:lnTo>
                  <a:pt x="239121" y="408788"/>
                </a:lnTo>
                <a:lnTo>
                  <a:pt x="255194" y="405502"/>
                </a:lnTo>
                <a:lnTo>
                  <a:pt x="270784" y="400994"/>
                </a:lnTo>
                <a:lnTo>
                  <a:pt x="285839" y="395317"/>
                </a:lnTo>
                <a:lnTo>
                  <a:pt x="300306" y="388522"/>
                </a:lnTo>
                <a:lnTo>
                  <a:pt x="314131" y="380664"/>
                </a:lnTo>
                <a:lnTo>
                  <a:pt x="327263" y="371795"/>
                </a:lnTo>
                <a:lnTo>
                  <a:pt x="339648" y="361967"/>
                </a:lnTo>
                <a:lnTo>
                  <a:pt x="351234" y="351234"/>
                </a:lnTo>
                <a:lnTo>
                  <a:pt x="361967" y="339648"/>
                </a:lnTo>
                <a:lnTo>
                  <a:pt x="371795" y="327263"/>
                </a:lnTo>
                <a:lnTo>
                  <a:pt x="380664" y="314131"/>
                </a:lnTo>
                <a:lnTo>
                  <a:pt x="388522" y="300306"/>
                </a:lnTo>
                <a:lnTo>
                  <a:pt x="395317" y="285839"/>
                </a:lnTo>
                <a:lnTo>
                  <a:pt x="400994" y="270784"/>
                </a:lnTo>
                <a:lnTo>
                  <a:pt x="405502" y="255194"/>
                </a:lnTo>
                <a:lnTo>
                  <a:pt x="408788" y="239121"/>
                </a:lnTo>
                <a:lnTo>
                  <a:pt x="410798" y="222619"/>
                </a:lnTo>
                <a:lnTo>
                  <a:pt x="411480" y="205739"/>
                </a:lnTo>
                <a:lnTo>
                  <a:pt x="410798" y="188860"/>
                </a:lnTo>
                <a:lnTo>
                  <a:pt x="408788" y="172358"/>
                </a:lnTo>
                <a:lnTo>
                  <a:pt x="405502" y="156285"/>
                </a:lnTo>
                <a:lnTo>
                  <a:pt x="400994" y="140695"/>
                </a:lnTo>
                <a:lnTo>
                  <a:pt x="395317" y="125640"/>
                </a:lnTo>
                <a:lnTo>
                  <a:pt x="388522" y="111173"/>
                </a:lnTo>
                <a:lnTo>
                  <a:pt x="380664" y="97348"/>
                </a:lnTo>
                <a:lnTo>
                  <a:pt x="371795" y="84216"/>
                </a:lnTo>
                <a:lnTo>
                  <a:pt x="361967" y="71831"/>
                </a:lnTo>
                <a:lnTo>
                  <a:pt x="351234" y="60245"/>
                </a:lnTo>
                <a:lnTo>
                  <a:pt x="339648" y="49512"/>
                </a:lnTo>
                <a:lnTo>
                  <a:pt x="327263" y="39684"/>
                </a:lnTo>
                <a:lnTo>
                  <a:pt x="314131" y="30815"/>
                </a:lnTo>
                <a:lnTo>
                  <a:pt x="300306" y="22957"/>
                </a:lnTo>
                <a:lnTo>
                  <a:pt x="285839" y="16162"/>
                </a:lnTo>
                <a:lnTo>
                  <a:pt x="270784" y="10485"/>
                </a:lnTo>
                <a:lnTo>
                  <a:pt x="255194" y="5977"/>
                </a:lnTo>
                <a:lnTo>
                  <a:pt x="239121" y="2691"/>
                </a:lnTo>
                <a:lnTo>
                  <a:pt x="222619" y="681"/>
                </a:lnTo>
                <a:lnTo>
                  <a:pt x="205740" y="0"/>
                </a:lnTo>
                <a:lnTo>
                  <a:pt x="188860" y="681"/>
                </a:lnTo>
                <a:lnTo>
                  <a:pt x="172358" y="2691"/>
                </a:lnTo>
                <a:lnTo>
                  <a:pt x="156285" y="5977"/>
                </a:lnTo>
                <a:lnTo>
                  <a:pt x="140695" y="10485"/>
                </a:lnTo>
                <a:lnTo>
                  <a:pt x="125640" y="16162"/>
                </a:lnTo>
                <a:lnTo>
                  <a:pt x="111173" y="22957"/>
                </a:lnTo>
                <a:lnTo>
                  <a:pt x="97348" y="30815"/>
                </a:lnTo>
                <a:lnTo>
                  <a:pt x="84216" y="39684"/>
                </a:lnTo>
                <a:lnTo>
                  <a:pt x="71831" y="49512"/>
                </a:lnTo>
                <a:lnTo>
                  <a:pt x="60245" y="60245"/>
                </a:lnTo>
                <a:lnTo>
                  <a:pt x="49512" y="71831"/>
                </a:lnTo>
                <a:lnTo>
                  <a:pt x="39684" y="84216"/>
                </a:lnTo>
                <a:lnTo>
                  <a:pt x="30815" y="97348"/>
                </a:lnTo>
                <a:lnTo>
                  <a:pt x="22957" y="111173"/>
                </a:lnTo>
                <a:lnTo>
                  <a:pt x="16162" y="125640"/>
                </a:lnTo>
                <a:lnTo>
                  <a:pt x="10485" y="140695"/>
                </a:lnTo>
                <a:lnTo>
                  <a:pt x="5977" y="156285"/>
                </a:lnTo>
                <a:lnTo>
                  <a:pt x="2691" y="172358"/>
                </a:lnTo>
                <a:lnTo>
                  <a:pt x="681" y="188860"/>
                </a:lnTo>
                <a:lnTo>
                  <a:pt x="0" y="205739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369947" y="2773426"/>
            <a:ext cx="112902" cy="121920"/>
          </a:xfrm>
          <a:custGeom>
            <a:avLst/>
            <a:gdLst/>
            <a:ahLst/>
            <a:cxnLst/>
            <a:rect l="l" t="t" r="r" b="b"/>
            <a:pathLst>
              <a:path w="112902" h="121920">
                <a:moveTo>
                  <a:pt x="109346" y="9651"/>
                </a:moveTo>
                <a:lnTo>
                  <a:pt x="93090" y="32131"/>
                </a:lnTo>
                <a:lnTo>
                  <a:pt x="48894" y="0"/>
                </a:lnTo>
                <a:lnTo>
                  <a:pt x="0" y="67310"/>
                </a:lnTo>
                <a:lnTo>
                  <a:pt x="44195" y="99440"/>
                </a:lnTo>
                <a:lnTo>
                  <a:pt x="27939" y="121920"/>
                </a:lnTo>
                <a:lnTo>
                  <a:pt x="112902" y="97916"/>
                </a:lnTo>
                <a:lnTo>
                  <a:pt x="109346" y="9651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486406" y="2817114"/>
            <a:ext cx="409956" cy="411480"/>
          </a:xfrm>
          <a:custGeom>
            <a:avLst/>
            <a:gdLst/>
            <a:ahLst/>
            <a:cxnLst/>
            <a:rect l="l" t="t" r="r" b="b"/>
            <a:pathLst>
              <a:path w="409956" h="411480">
                <a:moveTo>
                  <a:pt x="0" y="205739"/>
                </a:moveTo>
                <a:lnTo>
                  <a:pt x="679" y="222619"/>
                </a:lnTo>
                <a:lnTo>
                  <a:pt x="2684" y="239121"/>
                </a:lnTo>
                <a:lnTo>
                  <a:pt x="5960" y="255194"/>
                </a:lnTo>
                <a:lnTo>
                  <a:pt x="10454" y="270784"/>
                </a:lnTo>
                <a:lnTo>
                  <a:pt x="16115" y="285839"/>
                </a:lnTo>
                <a:lnTo>
                  <a:pt x="22888" y="300306"/>
                </a:lnTo>
                <a:lnTo>
                  <a:pt x="30722" y="314131"/>
                </a:lnTo>
                <a:lnTo>
                  <a:pt x="39563" y="327263"/>
                </a:lnTo>
                <a:lnTo>
                  <a:pt x="49358" y="339648"/>
                </a:lnTo>
                <a:lnTo>
                  <a:pt x="60055" y="351234"/>
                </a:lnTo>
                <a:lnTo>
                  <a:pt x="71600" y="361967"/>
                </a:lnTo>
                <a:lnTo>
                  <a:pt x="83941" y="371795"/>
                </a:lnTo>
                <a:lnTo>
                  <a:pt x="97026" y="380664"/>
                </a:lnTo>
                <a:lnTo>
                  <a:pt x="110800" y="388522"/>
                </a:lnTo>
                <a:lnTo>
                  <a:pt x="125212" y="395317"/>
                </a:lnTo>
                <a:lnTo>
                  <a:pt x="140208" y="400994"/>
                </a:lnTo>
                <a:lnTo>
                  <a:pt x="155735" y="405502"/>
                </a:lnTo>
                <a:lnTo>
                  <a:pt x="171741" y="408788"/>
                </a:lnTo>
                <a:lnTo>
                  <a:pt x="188173" y="410798"/>
                </a:lnTo>
                <a:lnTo>
                  <a:pt x="204977" y="411480"/>
                </a:lnTo>
                <a:lnTo>
                  <a:pt x="221782" y="410798"/>
                </a:lnTo>
                <a:lnTo>
                  <a:pt x="238214" y="408788"/>
                </a:lnTo>
                <a:lnTo>
                  <a:pt x="254220" y="405502"/>
                </a:lnTo>
                <a:lnTo>
                  <a:pt x="269747" y="400994"/>
                </a:lnTo>
                <a:lnTo>
                  <a:pt x="284743" y="395317"/>
                </a:lnTo>
                <a:lnTo>
                  <a:pt x="299155" y="388522"/>
                </a:lnTo>
                <a:lnTo>
                  <a:pt x="312929" y="380664"/>
                </a:lnTo>
                <a:lnTo>
                  <a:pt x="326014" y="371795"/>
                </a:lnTo>
                <a:lnTo>
                  <a:pt x="338355" y="361967"/>
                </a:lnTo>
                <a:lnTo>
                  <a:pt x="349900" y="351234"/>
                </a:lnTo>
                <a:lnTo>
                  <a:pt x="360597" y="339648"/>
                </a:lnTo>
                <a:lnTo>
                  <a:pt x="370392" y="327263"/>
                </a:lnTo>
                <a:lnTo>
                  <a:pt x="379233" y="314131"/>
                </a:lnTo>
                <a:lnTo>
                  <a:pt x="387067" y="300306"/>
                </a:lnTo>
                <a:lnTo>
                  <a:pt x="393840" y="285839"/>
                </a:lnTo>
                <a:lnTo>
                  <a:pt x="399501" y="270784"/>
                </a:lnTo>
                <a:lnTo>
                  <a:pt x="403995" y="255194"/>
                </a:lnTo>
                <a:lnTo>
                  <a:pt x="407271" y="239121"/>
                </a:lnTo>
                <a:lnTo>
                  <a:pt x="409276" y="222619"/>
                </a:lnTo>
                <a:lnTo>
                  <a:pt x="409956" y="205739"/>
                </a:lnTo>
                <a:lnTo>
                  <a:pt x="409276" y="188860"/>
                </a:lnTo>
                <a:lnTo>
                  <a:pt x="407271" y="172358"/>
                </a:lnTo>
                <a:lnTo>
                  <a:pt x="403995" y="156285"/>
                </a:lnTo>
                <a:lnTo>
                  <a:pt x="399501" y="140695"/>
                </a:lnTo>
                <a:lnTo>
                  <a:pt x="393840" y="125640"/>
                </a:lnTo>
                <a:lnTo>
                  <a:pt x="387067" y="111173"/>
                </a:lnTo>
                <a:lnTo>
                  <a:pt x="379233" y="97348"/>
                </a:lnTo>
                <a:lnTo>
                  <a:pt x="370392" y="84216"/>
                </a:lnTo>
                <a:lnTo>
                  <a:pt x="360597" y="71831"/>
                </a:lnTo>
                <a:lnTo>
                  <a:pt x="349900" y="60245"/>
                </a:lnTo>
                <a:lnTo>
                  <a:pt x="338355" y="49512"/>
                </a:lnTo>
                <a:lnTo>
                  <a:pt x="326014" y="39684"/>
                </a:lnTo>
                <a:lnTo>
                  <a:pt x="312929" y="30815"/>
                </a:lnTo>
                <a:lnTo>
                  <a:pt x="299155" y="22957"/>
                </a:lnTo>
                <a:lnTo>
                  <a:pt x="284743" y="16162"/>
                </a:lnTo>
                <a:lnTo>
                  <a:pt x="269748" y="10485"/>
                </a:lnTo>
                <a:lnTo>
                  <a:pt x="254220" y="5977"/>
                </a:lnTo>
                <a:lnTo>
                  <a:pt x="238214" y="2691"/>
                </a:lnTo>
                <a:lnTo>
                  <a:pt x="221782" y="681"/>
                </a:lnTo>
                <a:lnTo>
                  <a:pt x="204977" y="0"/>
                </a:lnTo>
                <a:lnTo>
                  <a:pt x="188173" y="681"/>
                </a:lnTo>
                <a:lnTo>
                  <a:pt x="171741" y="2691"/>
                </a:lnTo>
                <a:lnTo>
                  <a:pt x="155735" y="5977"/>
                </a:lnTo>
                <a:lnTo>
                  <a:pt x="140207" y="10485"/>
                </a:lnTo>
                <a:lnTo>
                  <a:pt x="125212" y="16162"/>
                </a:lnTo>
                <a:lnTo>
                  <a:pt x="110800" y="22957"/>
                </a:lnTo>
                <a:lnTo>
                  <a:pt x="97026" y="30815"/>
                </a:lnTo>
                <a:lnTo>
                  <a:pt x="83941" y="39684"/>
                </a:lnTo>
                <a:lnTo>
                  <a:pt x="71600" y="49512"/>
                </a:lnTo>
                <a:lnTo>
                  <a:pt x="60055" y="60245"/>
                </a:lnTo>
                <a:lnTo>
                  <a:pt x="49358" y="71831"/>
                </a:lnTo>
                <a:lnTo>
                  <a:pt x="39563" y="84216"/>
                </a:lnTo>
                <a:lnTo>
                  <a:pt x="30722" y="97348"/>
                </a:lnTo>
                <a:lnTo>
                  <a:pt x="22888" y="111173"/>
                </a:lnTo>
                <a:lnTo>
                  <a:pt x="16115" y="125640"/>
                </a:lnTo>
                <a:lnTo>
                  <a:pt x="10454" y="140695"/>
                </a:lnTo>
                <a:lnTo>
                  <a:pt x="5960" y="156285"/>
                </a:lnTo>
                <a:lnTo>
                  <a:pt x="2684" y="172358"/>
                </a:lnTo>
                <a:lnTo>
                  <a:pt x="679" y="188860"/>
                </a:lnTo>
                <a:lnTo>
                  <a:pt x="0" y="205739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530348" y="3248152"/>
            <a:ext cx="131952" cy="116839"/>
          </a:xfrm>
          <a:custGeom>
            <a:avLst/>
            <a:gdLst/>
            <a:ahLst/>
            <a:cxnLst/>
            <a:rect l="l" t="t" r="r" b="b"/>
            <a:pathLst>
              <a:path w="131952" h="116839">
                <a:moveTo>
                  <a:pt x="49149" y="116839"/>
                </a:moveTo>
                <a:lnTo>
                  <a:pt x="131952" y="86233"/>
                </a:lnTo>
                <a:lnTo>
                  <a:pt x="105537" y="77724"/>
                </a:lnTo>
                <a:lnTo>
                  <a:pt x="122427" y="25653"/>
                </a:lnTo>
                <a:lnTo>
                  <a:pt x="43306" y="0"/>
                </a:lnTo>
                <a:lnTo>
                  <a:pt x="26415" y="51943"/>
                </a:lnTo>
                <a:lnTo>
                  <a:pt x="0" y="43307"/>
                </a:lnTo>
                <a:lnTo>
                  <a:pt x="49149" y="116839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295906" y="3405378"/>
            <a:ext cx="409956" cy="409956"/>
          </a:xfrm>
          <a:custGeom>
            <a:avLst/>
            <a:gdLst/>
            <a:ahLst/>
            <a:cxnLst/>
            <a:rect l="l" t="t" r="r" b="b"/>
            <a:pathLst>
              <a:path w="409956" h="409955">
                <a:moveTo>
                  <a:pt x="0" y="204978"/>
                </a:moveTo>
                <a:lnTo>
                  <a:pt x="679" y="221782"/>
                </a:lnTo>
                <a:lnTo>
                  <a:pt x="2684" y="238214"/>
                </a:lnTo>
                <a:lnTo>
                  <a:pt x="5960" y="254220"/>
                </a:lnTo>
                <a:lnTo>
                  <a:pt x="10454" y="269748"/>
                </a:lnTo>
                <a:lnTo>
                  <a:pt x="16115" y="284743"/>
                </a:lnTo>
                <a:lnTo>
                  <a:pt x="22888" y="299155"/>
                </a:lnTo>
                <a:lnTo>
                  <a:pt x="30722" y="312929"/>
                </a:lnTo>
                <a:lnTo>
                  <a:pt x="39563" y="326014"/>
                </a:lnTo>
                <a:lnTo>
                  <a:pt x="49358" y="338355"/>
                </a:lnTo>
                <a:lnTo>
                  <a:pt x="60055" y="349900"/>
                </a:lnTo>
                <a:lnTo>
                  <a:pt x="71600" y="360597"/>
                </a:lnTo>
                <a:lnTo>
                  <a:pt x="83941" y="370392"/>
                </a:lnTo>
                <a:lnTo>
                  <a:pt x="97026" y="379233"/>
                </a:lnTo>
                <a:lnTo>
                  <a:pt x="110800" y="387067"/>
                </a:lnTo>
                <a:lnTo>
                  <a:pt x="125212" y="393840"/>
                </a:lnTo>
                <a:lnTo>
                  <a:pt x="140208" y="399501"/>
                </a:lnTo>
                <a:lnTo>
                  <a:pt x="155735" y="403995"/>
                </a:lnTo>
                <a:lnTo>
                  <a:pt x="171741" y="407271"/>
                </a:lnTo>
                <a:lnTo>
                  <a:pt x="188173" y="409276"/>
                </a:lnTo>
                <a:lnTo>
                  <a:pt x="204977" y="409956"/>
                </a:lnTo>
                <a:lnTo>
                  <a:pt x="221782" y="409276"/>
                </a:lnTo>
                <a:lnTo>
                  <a:pt x="238214" y="407271"/>
                </a:lnTo>
                <a:lnTo>
                  <a:pt x="254220" y="403995"/>
                </a:lnTo>
                <a:lnTo>
                  <a:pt x="269747" y="399501"/>
                </a:lnTo>
                <a:lnTo>
                  <a:pt x="284743" y="393840"/>
                </a:lnTo>
                <a:lnTo>
                  <a:pt x="299155" y="387067"/>
                </a:lnTo>
                <a:lnTo>
                  <a:pt x="312929" y="379233"/>
                </a:lnTo>
                <a:lnTo>
                  <a:pt x="326014" y="370392"/>
                </a:lnTo>
                <a:lnTo>
                  <a:pt x="338355" y="360597"/>
                </a:lnTo>
                <a:lnTo>
                  <a:pt x="349900" y="349900"/>
                </a:lnTo>
                <a:lnTo>
                  <a:pt x="360597" y="338355"/>
                </a:lnTo>
                <a:lnTo>
                  <a:pt x="370392" y="326014"/>
                </a:lnTo>
                <a:lnTo>
                  <a:pt x="379233" y="312929"/>
                </a:lnTo>
                <a:lnTo>
                  <a:pt x="387067" y="299155"/>
                </a:lnTo>
                <a:lnTo>
                  <a:pt x="393840" y="284743"/>
                </a:lnTo>
                <a:lnTo>
                  <a:pt x="399501" y="269747"/>
                </a:lnTo>
                <a:lnTo>
                  <a:pt x="403995" y="254220"/>
                </a:lnTo>
                <a:lnTo>
                  <a:pt x="407271" y="238214"/>
                </a:lnTo>
                <a:lnTo>
                  <a:pt x="409276" y="221782"/>
                </a:lnTo>
                <a:lnTo>
                  <a:pt x="409956" y="204978"/>
                </a:lnTo>
                <a:lnTo>
                  <a:pt x="409276" y="188173"/>
                </a:lnTo>
                <a:lnTo>
                  <a:pt x="407271" y="171741"/>
                </a:lnTo>
                <a:lnTo>
                  <a:pt x="403995" y="155735"/>
                </a:lnTo>
                <a:lnTo>
                  <a:pt x="399501" y="140208"/>
                </a:lnTo>
                <a:lnTo>
                  <a:pt x="393840" y="125212"/>
                </a:lnTo>
                <a:lnTo>
                  <a:pt x="387067" y="110800"/>
                </a:lnTo>
                <a:lnTo>
                  <a:pt x="379233" y="97026"/>
                </a:lnTo>
                <a:lnTo>
                  <a:pt x="370392" y="83941"/>
                </a:lnTo>
                <a:lnTo>
                  <a:pt x="360597" y="71600"/>
                </a:lnTo>
                <a:lnTo>
                  <a:pt x="349900" y="60055"/>
                </a:lnTo>
                <a:lnTo>
                  <a:pt x="338355" y="49358"/>
                </a:lnTo>
                <a:lnTo>
                  <a:pt x="326014" y="39563"/>
                </a:lnTo>
                <a:lnTo>
                  <a:pt x="312929" y="30722"/>
                </a:lnTo>
                <a:lnTo>
                  <a:pt x="299155" y="22888"/>
                </a:lnTo>
                <a:lnTo>
                  <a:pt x="284743" y="16115"/>
                </a:lnTo>
                <a:lnTo>
                  <a:pt x="269748" y="10454"/>
                </a:lnTo>
                <a:lnTo>
                  <a:pt x="254220" y="5960"/>
                </a:lnTo>
                <a:lnTo>
                  <a:pt x="238214" y="2684"/>
                </a:lnTo>
                <a:lnTo>
                  <a:pt x="221782" y="679"/>
                </a:lnTo>
                <a:lnTo>
                  <a:pt x="204977" y="0"/>
                </a:lnTo>
                <a:lnTo>
                  <a:pt x="188173" y="679"/>
                </a:lnTo>
                <a:lnTo>
                  <a:pt x="171741" y="2684"/>
                </a:lnTo>
                <a:lnTo>
                  <a:pt x="155735" y="5960"/>
                </a:lnTo>
                <a:lnTo>
                  <a:pt x="140207" y="10454"/>
                </a:lnTo>
                <a:lnTo>
                  <a:pt x="125212" y="16115"/>
                </a:lnTo>
                <a:lnTo>
                  <a:pt x="110800" y="22888"/>
                </a:lnTo>
                <a:lnTo>
                  <a:pt x="97026" y="30722"/>
                </a:lnTo>
                <a:lnTo>
                  <a:pt x="83941" y="39563"/>
                </a:lnTo>
                <a:lnTo>
                  <a:pt x="71600" y="49358"/>
                </a:lnTo>
                <a:lnTo>
                  <a:pt x="60055" y="60055"/>
                </a:lnTo>
                <a:lnTo>
                  <a:pt x="49358" y="71600"/>
                </a:lnTo>
                <a:lnTo>
                  <a:pt x="39563" y="83941"/>
                </a:lnTo>
                <a:lnTo>
                  <a:pt x="30722" y="97026"/>
                </a:lnTo>
                <a:lnTo>
                  <a:pt x="22888" y="110800"/>
                </a:lnTo>
                <a:lnTo>
                  <a:pt x="16115" y="125212"/>
                </a:lnTo>
                <a:lnTo>
                  <a:pt x="10454" y="140207"/>
                </a:lnTo>
                <a:lnTo>
                  <a:pt x="5960" y="155735"/>
                </a:lnTo>
                <a:lnTo>
                  <a:pt x="2684" y="171741"/>
                </a:lnTo>
                <a:lnTo>
                  <a:pt x="679" y="188173"/>
                </a:lnTo>
                <a:lnTo>
                  <a:pt x="0" y="204978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139696" y="3540252"/>
            <a:ext cx="109728" cy="138684"/>
          </a:xfrm>
          <a:custGeom>
            <a:avLst/>
            <a:gdLst/>
            <a:ahLst/>
            <a:cxnLst/>
            <a:rect l="l" t="t" r="r" b="b"/>
            <a:pathLst>
              <a:path w="109728" h="138684">
                <a:moveTo>
                  <a:pt x="0" y="69342"/>
                </a:moveTo>
                <a:lnTo>
                  <a:pt x="54864" y="138684"/>
                </a:lnTo>
                <a:lnTo>
                  <a:pt x="54864" y="110998"/>
                </a:lnTo>
                <a:lnTo>
                  <a:pt x="109728" y="110998"/>
                </a:lnTo>
                <a:lnTo>
                  <a:pt x="109728" y="27686"/>
                </a:lnTo>
                <a:lnTo>
                  <a:pt x="54864" y="27686"/>
                </a:lnTo>
                <a:lnTo>
                  <a:pt x="54864" y="0"/>
                </a:lnTo>
                <a:lnTo>
                  <a:pt x="0" y="69342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678686" y="3405378"/>
            <a:ext cx="409956" cy="409956"/>
          </a:xfrm>
          <a:custGeom>
            <a:avLst/>
            <a:gdLst/>
            <a:ahLst/>
            <a:cxnLst/>
            <a:rect l="l" t="t" r="r" b="b"/>
            <a:pathLst>
              <a:path w="409956" h="409955">
                <a:moveTo>
                  <a:pt x="0" y="204978"/>
                </a:moveTo>
                <a:lnTo>
                  <a:pt x="679" y="221782"/>
                </a:lnTo>
                <a:lnTo>
                  <a:pt x="2684" y="238214"/>
                </a:lnTo>
                <a:lnTo>
                  <a:pt x="5960" y="254220"/>
                </a:lnTo>
                <a:lnTo>
                  <a:pt x="10454" y="269748"/>
                </a:lnTo>
                <a:lnTo>
                  <a:pt x="16115" y="284743"/>
                </a:lnTo>
                <a:lnTo>
                  <a:pt x="22888" y="299155"/>
                </a:lnTo>
                <a:lnTo>
                  <a:pt x="30722" y="312929"/>
                </a:lnTo>
                <a:lnTo>
                  <a:pt x="39563" y="326014"/>
                </a:lnTo>
                <a:lnTo>
                  <a:pt x="49358" y="338355"/>
                </a:lnTo>
                <a:lnTo>
                  <a:pt x="60055" y="349900"/>
                </a:lnTo>
                <a:lnTo>
                  <a:pt x="71600" y="360597"/>
                </a:lnTo>
                <a:lnTo>
                  <a:pt x="83941" y="370392"/>
                </a:lnTo>
                <a:lnTo>
                  <a:pt x="97026" y="379233"/>
                </a:lnTo>
                <a:lnTo>
                  <a:pt x="110800" y="387067"/>
                </a:lnTo>
                <a:lnTo>
                  <a:pt x="125212" y="393840"/>
                </a:lnTo>
                <a:lnTo>
                  <a:pt x="140208" y="399501"/>
                </a:lnTo>
                <a:lnTo>
                  <a:pt x="155735" y="403995"/>
                </a:lnTo>
                <a:lnTo>
                  <a:pt x="171741" y="407271"/>
                </a:lnTo>
                <a:lnTo>
                  <a:pt x="188173" y="409276"/>
                </a:lnTo>
                <a:lnTo>
                  <a:pt x="204977" y="409956"/>
                </a:lnTo>
                <a:lnTo>
                  <a:pt x="221782" y="409276"/>
                </a:lnTo>
                <a:lnTo>
                  <a:pt x="238214" y="407271"/>
                </a:lnTo>
                <a:lnTo>
                  <a:pt x="254220" y="403995"/>
                </a:lnTo>
                <a:lnTo>
                  <a:pt x="269747" y="399501"/>
                </a:lnTo>
                <a:lnTo>
                  <a:pt x="284743" y="393840"/>
                </a:lnTo>
                <a:lnTo>
                  <a:pt x="299155" y="387067"/>
                </a:lnTo>
                <a:lnTo>
                  <a:pt x="312929" y="379233"/>
                </a:lnTo>
                <a:lnTo>
                  <a:pt x="326014" y="370392"/>
                </a:lnTo>
                <a:lnTo>
                  <a:pt x="338355" y="360597"/>
                </a:lnTo>
                <a:lnTo>
                  <a:pt x="349900" y="349900"/>
                </a:lnTo>
                <a:lnTo>
                  <a:pt x="360597" y="338355"/>
                </a:lnTo>
                <a:lnTo>
                  <a:pt x="370392" y="326014"/>
                </a:lnTo>
                <a:lnTo>
                  <a:pt x="379233" y="312929"/>
                </a:lnTo>
                <a:lnTo>
                  <a:pt x="387067" y="299155"/>
                </a:lnTo>
                <a:lnTo>
                  <a:pt x="393840" y="284743"/>
                </a:lnTo>
                <a:lnTo>
                  <a:pt x="399501" y="269747"/>
                </a:lnTo>
                <a:lnTo>
                  <a:pt x="403995" y="254220"/>
                </a:lnTo>
                <a:lnTo>
                  <a:pt x="407271" y="238214"/>
                </a:lnTo>
                <a:lnTo>
                  <a:pt x="409276" y="221782"/>
                </a:lnTo>
                <a:lnTo>
                  <a:pt x="409956" y="204978"/>
                </a:lnTo>
                <a:lnTo>
                  <a:pt x="409276" y="188173"/>
                </a:lnTo>
                <a:lnTo>
                  <a:pt x="407271" y="171741"/>
                </a:lnTo>
                <a:lnTo>
                  <a:pt x="403995" y="155735"/>
                </a:lnTo>
                <a:lnTo>
                  <a:pt x="399501" y="140208"/>
                </a:lnTo>
                <a:lnTo>
                  <a:pt x="393840" y="125212"/>
                </a:lnTo>
                <a:lnTo>
                  <a:pt x="387067" y="110800"/>
                </a:lnTo>
                <a:lnTo>
                  <a:pt x="379233" y="97026"/>
                </a:lnTo>
                <a:lnTo>
                  <a:pt x="370392" y="83941"/>
                </a:lnTo>
                <a:lnTo>
                  <a:pt x="360597" y="71600"/>
                </a:lnTo>
                <a:lnTo>
                  <a:pt x="349900" y="60055"/>
                </a:lnTo>
                <a:lnTo>
                  <a:pt x="338355" y="49358"/>
                </a:lnTo>
                <a:lnTo>
                  <a:pt x="326014" y="39563"/>
                </a:lnTo>
                <a:lnTo>
                  <a:pt x="312929" y="30722"/>
                </a:lnTo>
                <a:lnTo>
                  <a:pt x="299155" y="22888"/>
                </a:lnTo>
                <a:lnTo>
                  <a:pt x="284743" y="16115"/>
                </a:lnTo>
                <a:lnTo>
                  <a:pt x="269748" y="10454"/>
                </a:lnTo>
                <a:lnTo>
                  <a:pt x="254220" y="5960"/>
                </a:lnTo>
                <a:lnTo>
                  <a:pt x="238214" y="2684"/>
                </a:lnTo>
                <a:lnTo>
                  <a:pt x="221782" y="679"/>
                </a:lnTo>
                <a:lnTo>
                  <a:pt x="204977" y="0"/>
                </a:lnTo>
                <a:lnTo>
                  <a:pt x="188173" y="679"/>
                </a:lnTo>
                <a:lnTo>
                  <a:pt x="171741" y="2684"/>
                </a:lnTo>
                <a:lnTo>
                  <a:pt x="155735" y="5960"/>
                </a:lnTo>
                <a:lnTo>
                  <a:pt x="140207" y="10454"/>
                </a:lnTo>
                <a:lnTo>
                  <a:pt x="125212" y="16115"/>
                </a:lnTo>
                <a:lnTo>
                  <a:pt x="110800" y="22888"/>
                </a:lnTo>
                <a:lnTo>
                  <a:pt x="97026" y="30722"/>
                </a:lnTo>
                <a:lnTo>
                  <a:pt x="83941" y="39563"/>
                </a:lnTo>
                <a:lnTo>
                  <a:pt x="71600" y="49358"/>
                </a:lnTo>
                <a:lnTo>
                  <a:pt x="60055" y="60055"/>
                </a:lnTo>
                <a:lnTo>
                  <a:pt x="49358" y="71600"/>
                </a:lnTo>
                <a:lnTo>
                  <a:pt x="39563" y="83941"/>
                </a:lnTo>
                <a:lnTo>
                  <a:pt x="30722" y="97026"/>
                </a:lnTo>
                <a:lnTo>
                  <a:pt x="22888" y="110800"/>
                </a:lnTo>
                <a:lnTo>
                  <a:pt x="16115" y="125212"/>
                </a:lnTo>
                <a:lnTo>
                  <a:pt x="10454" y="140207"/>
                </a:lnTo>
                <a:lnTo>
                  <a:pt x="5960" y="155735"/>
                </a:lnTo>
                <a:lnTo>
                  <a:pt x="2684" y="171741"/>
                </a:lnTo>
                <a:lnTo>
                  <a:pt x="679" y="188173"/>
                </a:lnTo>
                <a:lnTo>
                  <a:pt x="0" y="204978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722374" y="3266821"/>
            <a:ext cx="131952" cy="116839"/>
          </a:xfrm>
          <a:custGeom>
            <a:avLst/>
            <a:gdLst/>
            <a:ahLst/>
            <a:cxnLst/>
            <a:rect l="l" t="t" r="r" b="b"/>
            <a:pathLst>
              <a:path w="131952" h="116839">
                <a:moveTo>
                  <a:pt x="49021" y="0"/>
                </a:moveTo>
                <a:lnTo>
                  <a:pt x="0" y="73405"/>
                </a:lnTo>
                <a:lnTo>
                  <a:pt x="26415" y="64896"/>
                </a:lnTo>
                <a:lnTo>
                  <a:pt x="43306" y="116839"/>
                </a:lnTo>
                <a:lnTo>
                  <a:pt x="122427" y="91058"/>
                </a:lnTo>
                <a:lnTo>
                  <a:pt x="105537" y="39115"/>
                </a:lnTo>
                <a:lnTo>
                  <a:pt x="131952" y="30606"/>
                </a:lnTo>
                <a:lnTo>
                  <a:pt x="49021" y="0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486662" y="2817114"/>
            <a:ext cx="411480" cy="411480"/>
          </a:xfrm>
          <a:custGeom>
            <a:avLst/>
            <a:gdLst/>
            <a:ahLst/>
            <a:cxnLst/>
            <a:rect l="l" t="t" r="r" b="b"/>
            <a:pathLst>
              <a:path w="411480" h="411480">
                <a:moveTo>
                  <a:pt x="0" y="205739"/>
                </a:moveTo>
                <a:lnTo>
                  <a:pt x="681" y="222619"/>
                </a:lnTo>
                <a:lnTo>
                  <a:pt x="2691" y="239121"/>
                </a:lnTo>
                <a:lnTo>
                  <a:pt x="5977" y="255194"/>
                </a:lnTo>
                <a:lnTo>
                  <a:pt x="10485" y="270784"/>
                </a:lnTo>
                <a:lnTo>
                  <a:pt x="16162" y="285839"/>
                </a:lnTo>
                <a:lnTo>
                  <a:pt x="22957" y="300306"/>
                </a:lnTo>
                <a:lnTo>
                  <a:pt x="30815" y="314131"/>
                </a:lnTo>
                <a:lnTo>
                  <a:pt x="39684" y="327263"/>
                </a:lnTo>
                <a:lnTo>
                  <a:pt x="49512" y="339648"/>
                </a:lnTo>
                <a:lnTo>
                  <a:pt x="60245" y="351234"/>
                </a:lnTo>
                <a:lnTo>
                  <a:pt x="71831" y="361967"/>
                </a:lnTo>
                <a:lnTo>
                  <a:pt x="84216" y="371795"/>
                </a:lnTo>
                <a:lnTo>
                  <a:pt x="97348" y="380664"/>
                </a:lnTo>
                <a:lnTo>
                  <a:pt x="111173" y="388522"/>
                </a:lnTo>
                <a:lnTo>
                  <a:pt x="125640" y="395317"/>
                </a:lnTo>
                <a:lnTo>
                  <a:pt x="140695" y="400994"/>
                </a:lnTo>
                <a:lnTo>
                  <a:pt x="156285" y="405502"/>
                </a:lnTo>
                <a:lnTo>
                  <a:pt x="172358" y="408788"/>
                </a:lnTo>
                <a:lnTo>
                  <a:pt x="188860" y="410798"/>
                </a:lnTo>
                <a:lnTo>
                  <a:pt x="205739" y="411480"/>
                </a:lnTo>
                <a:lnTo>
                  <a:pt x="222619" y="410798"/>
                </a:lnTo>
                <a:lnTo>
                  <a:pt x="239121" y="408788"/>
                </a:lnTo>
                <a:lnTo>
                  <a:pt x="255194" y="405502"/>
                </a:lnTo>
                <a:lnTo>
                  <a:pt x="270784" y="400994"/>
                </a:lnTo>
                <a:lnTo>
                  <a:pt x="285839" y="395317"/>
                </a:lnTo>
                <a:lnTo>
                  <a:pt x="300306" y="388522"/>
                </a:lnTo>
                <a:lnTo>
                  <a:pt x="314131" y="380664"/>
                </a:lnTo>
                <a:lnTo>
                  <a:pt x="327263" y="371795"/>
                </a:lnTo>
                <a:lnTo>
                  <a:pt x="339648" y="361967"/>
                </a:lnTo>
                <a:lnTo>
                  <a:pt x="351234" y="351234"/>
                </a:lnTo>
                <a:lnTo>
                  <a:pt x="361967" y="339648"/>
                </a:lnTo>
                <a:lnTo>
                  <a:pt x="371795" y="327263"/>
                </a:lnTo>
                <a:lnTo>
                  <a:pt x="380664" y="314131"/>
                </a:lnTo>
                <a:lnTo>
                  <a:pt x="388522" y="300306"/>
                </a:lnTo>
                <a:lnTo>
                  <a:pt x="395317" y="285839"/>
                </a:lnTo>
                <a:lnTo>
                  <a:pt x="400994" y="270784"/>
                </a:lnTo>
                <a:lnTo>
                  <a:pt x="405502" y="255194"/>
                </a:lnTo>
                <a:lnTo>
                  <a:pt x="408788" y="239121"/>
                </a:lnTo>
                <a:lnTo>
                  <a:pt x="410798" y="222619"/>
                </a:lnTo>
                <a:lnTo>
                  <a:pt x="411480" y="205739"/>
                </a:lnTo>
                <a:lnTo>
                  <a:pt x="410798" y="188860"/>
                </a:lnTo>
                <a:lnTo>
                  <a:pt x="408788" y="172358"/>
                </a:lnTo>
                <a:lnTo>
                  <a:pt x="405502" y="156285"/>
                </a:lnTo>
                <a:lnTo>
                  <a:pt x="400994" y="140695"/>
                </a:lnTo>
                <a:lnTo>
                  <a:pt x="395317" y="125640"/>
                </a:lnTo>
                <a:lnTo>
                  <a:pt x="388522" y="111173"/>
                </a:lnTo>
                <a:lnTo>
                  <a:pt x="380664" y="97348"/>
                </a:lnTo>
                <a:lnTo>
                  <a:pt x="371795" y="84216"/>
                </a:lnTo>
                <a:lnTo>
                  <a:pt x="361967" y="71831"/>
                </a:lnTo>
                <a:lnTo>
                  <a:pt x="351234" y="60245"/>
                </a:lnTo>
                <a:lnTo>
                  <a:pt x="339648" y="49512"/>
                </a:lnTo>
                <a:lnTo>
                  <a:pt x="327263" y="39684"/>
                </a:lnTo>
                <a:lnTo>
                  <a:pt x="314131" y="30815"/>
                </a:lnTo>
                <a:lnTo>
                  <a:pt x="300306" y="22957"/>
                </a:lnTo>
                <a:lnTo>
                  <a:pt x="285839" y="16162"/>
                </a:lnTo>
                <a:lnTo>
                  <a:pt x="270784" y="10485"/>
                </a:lnTo>
                <a:lnTo>
                  <a:pt x="255194" y="5977"/>
                </a:lnTo>
                <a:lnTo>
                  <a:pt x="239121" y="2691"/>
                </a:lnTo>
                <a:lnTo>
                  <a:pt x="222619" y="681"/>
                </a:lnTo>
                <a:lnTo>
                  <a:pt x="205739" y="0"/>
                </a:lnTo>
                <a:lnTo>
                  <a:pt x="188860" y="681"/>
                </a:lnTo>
                <a:lnTo>
                  <a:pt x="172358" y="2691"/>
                </a:lnTo>
                <a:lnTo>
                  <a:pt x="156285" y="5977"/>
                </a:lnTo>
                <a:lnTo>
                  <a:pt x="140695" y="10485"/>
                </a:lnTo>
                <a:lnTo>
                  <a:pt x="125640" y="16162"/>
                </a:lnTo>
                <a:lnTo>
                  <a:pt x="111173" y="22957"/>
                </a:lnTo>
                <a:lnTo>
                  <a:pt x="97348" y="30815"/>
                </a:lnTo>
                <a:lnTo>
                  <a:pt x="84216" y="39684"/>
                </a:lnTo>
                <a:lnTo>
                  <a:pt x="71831" y="49512"/>
                </a:lnTo>
                <a:lnTo>
                  <a:pt x="60245" y="60245"/>
                </a:lnTo>
                <a:lnTo>
                  <a:pt x="49512" y="71831"/>
                </a:lnTo>
                <a:lnTo>
                  <a:pt x="39684" y="84216"/>
                </a:lnTo>
                <a:lnTo>
                  <a:pt x="30815" y="97348"/>
                </a:lnTo>
                <a:lnTo>
                  <a:pt x="22957" y="111173"/>
                </a:lnTo>
                <a:lnTo>
                  <a:pt x="16162" y="125640"/>
                </a:lnTo>
                <a:lnTo>
                  <a:pt x="10485" y="140695"/>
                </a:lnTo>
                <a:lnTo>
                  <a:pt x="5977" y="156285"/>
                </a:lnTo>
                <a:lnTo>
                  <a:pt x="2691" y="172358"/>
                </a:lnTo>
                <a:lnTo>
                  <a:pt x="681" y="188860"/>
                </a:lnTo>
                <a:lnTo>
                  <a:pt x="0" y="205739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870583" y="2786761"/>
            <a:ext cx="112775" cy="121919"/>
          </a:xfrm>
          <a:custGeom>
            <a:avLst/>
            <a:gdLst/>
            <a:ahLst/>
            <a:cxnLst/>
            <a:rect l="l" t="t" r="r" b="b"/>
            <a:pathLst>
              <a:path w="112775" h="121919">
                <a:moveTo>
                  <a:pt x="112775" y="24002"/>
                </a:moveTo>
                <a:lnTo>
                  <a:pt x="27812" y="0"/>
                </a:lnTo>
                <a:lnTo>
                  <a:pt x="44196" y="22351"/>
                </a:lnTo>
                <a:lnTo>
                  <a:pt x="0" y="54483"/>
                </a:lnTo>
                <a:lnTo>
                  <a:pt x="48894" y="121919"/>
                </a:lnTo>
                <a:lnTo>
                  <a:pt x="93091" y="89788"/>
                </a:lnTo>
                <a:lnTo>
                  <a:pt x="109347" y="112140"/>
                </a:lnTo>
                <a:lnTo>
                  <a:pt x="112775" y="24002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8037576" y="1711452"/>
            <a:ext cx="3098292" cy="29794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8068055" y="1741932"/>
            <a:ext cx="2987040" cy="286816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8282177" y="1931670"/>
            <a:ext cx="2987040" cy="2868167"/>
          </a:xfrm>
          <a:custGeom>
            <a:avLst/>
            <a:gdLst/>
            <a:ahLst/>
            <a:cxnLst/>
            <a:rect l="l" t="t" r="r" b="b"/>
            <a:pathLst>
              <a:path w="2987040" h="2868167">
                <a:moveTo>
                  <a:pt x="0" y="717042"/>
                </a:moveTo>
                <a:lnTo>
                  <a:pt x="0" y="1434083"/>
                </a:lnTo>
                <a:lnTo>
                  <a:pt x="4950" y="1551694"/>
                </a:lnTo>
                <a:lnTo>
                  <a:pt x="19547" y="1666687"/>
                </a:lnTo>
                <a:lnTo>
                  <a:pt x="43404" y="1778694"/>
                </a:lnTo>
                <a:lnTo>
                  <a:pt x="76139" y="1887345"/>
                </a:lnTo>
                <a:lnTo>
                  <a:pt x="117365" y="1992272"/>
                </a:lnTo>
                <a:lnTo>
                  <a:pt x="166700" y="2093105"/>
                </a:lnTo>
                <a:lnTo>
                  <a:pt x="223759" y="2189475"/>
                </a:lnTo>
                <a:lnTo>
                  <a:pt x="288157" y="2281013"/>
                </a:lnTo>
                <a:lnTo>
                  <a:pt x="359511" y="2367349"/>
                </a:lnTo>
                <a:lnTo>
                  <a:pt x="437435" y="2448115"/>
                </a:lnTo>
                <a:lnTo>
                  <a:pt x="521546" y="2522941"/>
                </a:lnTo>
                <a:lnTo>
                  <a:pt x="611459" y="2591458"/>
                </a:lnTo>
                <a:lnTo>
                  <a:pt x="706790" y="2653297"/>
                </a:lnTo>
                <a:lnTo>
                  <a:pt x="807154" y="2708088"/>
                </a:lnTo>
                <a:lnTo>
                  <a:pt x="912167" y="2755463"/>
                </a:lnTo>
                <a:lnTo>
                  <a:pt x="1021445" y="2795052"/>
                </a:lnTo>
                <a:lnTo>
                  <a:pt x="1134604" y="2826486"/>
                </a:lnTo>
                <a:lnTo>
                  <a:pt x="1251259" y="2849396"/>
                </a:lnTo>
                <a:lnTo>
                  <a:pt x="1371025" y="2863413"/>
                </a:lnTo>
                <a:lnTo>
                  <a:pt x="1493520" y="2868167"/>
                </a:lnTo>
                <a:lnTo>
                  <a:pt x="1616014" y="2863413"/>
                </a:lnTo>
                <a:lnTo>
                  <a:pt x="1735780" y="2849396"/>
                </a:lnTo>
                <a:lnTo>
                  <a:pt x="1852435" y="2826486"/>
                </a:lnTo>
                <a:lnTo>
                  <a:pt x="1965594" y="2795052"/>
                </a:lnTo>
                <a:lnTo>
                  <a:pt x="2074872" y="2755463"/>
                </a:lnTo>
                <a:lnTo>
                  <a:pt x="2179885" y="2708088"/>
                </a:lnTo>
                <a:lnTo>
                  <a:pt x="2280249" y="2653297"/>
                </a:lnTo>
                <a:lnTo>
                  <a:pt x="2375580" y="2591458"/>
                </a:lnTo>
                <a:lnTo>
                  <a:pt x="2465493" y="2522941"/>
                </a:lnTo>
                <a:lnTo>
                  <a:pt x="2549604" y="2448115"/>
                </a:lnTo>
                <a:lnTo>
                  <a:pt x="2627528" y="2367349"/>
                </a:lnTo>
                <a:lnTo>
                  <a:pt x="2698882" y="2281013"/>
                </a:lnTo>
                <a:lnTo>
                  <a:pt x="2763280" y="2189475"/>
                </a:lnTo>
                <a:lnTo>
                  <a:pt x="2820339" y="2093105"/>
                </a:lnTo>
                <a:lnTo>
                  <a:pt x="2869674" y="1992272"/>
                </a:lnTo>
                <a:lnTo>
                  <a:pt x="2910900" y="1887345"/>
                </a:lnTo>
                <a:lnTo>
                  <a:pt x="2943635" y="1778694"/>
                </a:lnTo>
                <a:lnTo>
                  <a:pt x="2967492" y="1666687"/>
                </a:lnTo>
                <a:lnTo>
                  <a:pt x="2982089" y="1551694"/>
                </a:lnTo>
                <a:lnTo>
                  <a:pt x="2987040" y="1434083"/>
                </a:lnTo>
                <a:lnTo>
                  <a:pt x="2982089" y="1316473"/>
                </a:lnTo>
                <a:lnTo>
                  <a:pt x="2967492" y="1201480"/>
                </a:lnTo>
                <a:lnTo>
                  <a:pt x="2943635" y="1089473"/>
                </a:lnTo>
                <a:lnTo>
                  <a:pt x="2910900" y="980822"/>
                </a:lnTo>
                <a:lnTo>
                  <a:pt x="2869674" y="875895"/>
                </a:lnTo>
                <a:lnTo>
                  <a:pt x="2820339" y="775062"/>
                </a:lnTo>
                <a:lnTo>
                  <a:pt x="2763280" y="678692"/>
                </a:lnTo>
                <a:lnTo>
                  <a:pt x="2698882" y="587154"/>
                </a:lnTo>
                <a:lnTo>
                  <a:pt x="2627528" y="500818"/>
                </a:lnTo>
                <a:lnTo>
                  <a:pt x="2549604" y="420052"/>
                </a:lnTo>
                <a:lnTo>
                  <a:pt x="2465493" y="345226"/>
                </a:lnTo>
                <a:lnTo>
                  <a:pt x="2375580" y="276709"/>
                </a:lnTo>
                <a:lnTo>
                  <a:pt x="2280249" y="214870"/>
                </a:lnTo>
                <a:lnTo>
                  <a:pt x="2179885" y="160079"/>
                </a:lnTo>
                <a:lnTo>
                  <a:pt x="2074872" y="112704"/>
                </a:lnTo>
                <a:lnTo>
                  <a:pt x="1965594" y="73115"/>
                </a:lnTo>
                <a:lnTo>
                  <a:pt x="1852435" y="41681"/>
                </a:lnTo>
                <a:lnTo>
                  <a:pt x="1735780" y="18771"/>
                </a:lnTo>
                <a:lnTo>
                  <a:pt x="1616014" y="4754"/>
                </a:lnTo>
                <a:lnTo>
                  <a:pt x="1493520" y="0"/>
                </a:lnTo>
                <a:lnTo>
                  <a:pt x="0" y="0"/>
                </a:lnTo>
                <a:lnTo>
                  <a:pt x="0" y="717042"/>
                </a:lnTo>
                <a:close/>
              </a:path>
            </a:pathLst>
          </a:custGeom>
          <a:solidFill>
            <a:srgbClr val="2CA7E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282177" y="1931669"/>
            <a:ext cx="2987040" cy="2868168"/>
          </a:xfrm>
          <a:custGeom>
            <a:avLst/>
            <a:gdLst/>
            <a:ahLst/>
            <a:cxnLst/>
            <a:rect l="l" t="t" r="r" b="b"/>
            <a:pathLst>
              <a:path w="2987040" h="2868168">
                <a:moveTo>
                  <a:pt x="2987040" y="1434084"/>
                </a:moveTo>
                <a:lnTo>
                  <a:pt x="2982089" y="1316473"/>
                </a:lnTo>
                <a:lnTo>
                  <a:pt x="2967492" y="1201480"/>
                </a:lnTo>
                <a:lnTo>
                  <a:pt x="2943635" y="1089473"/>
                </a:lnTo>
                <a:lnTo>
                  <a:pt x="2910900" y="980822"/>
                </a:lnTo>
                <a:lnTo>
                  <a:pt x="2869674" y="875895"/>
                </a:lnTo>
                <a:lnTo>
                  <a:pt x="2820339" y="775062"/>
                </a:lnTo>
                <a:lnTo>
                  <a:pt x="2763280" y="678692"/>
                </a:lnTo>
                <a:lnTo>
                  <a:pt x="2698882" y="587154"/>
                </a:lnTo>
                <a:lnTo>
                  <a:pt x="2627528" y="500818"/>
                </a:lnTo>
                <a:lnTo>
                  <a:pt x="2549604" y="420052"/>
                </a:lnTo>
                <a:lnTo>
                  <a:pt x="2465493" y="345226"/>
                </a:lnTo>
                <a:lnTo>
                  <a:pt x="2375580" y="276709"/>
                </a:lnTo>
                <a:lnTo>
                  <a:pt x="2280249" y="214870"/>
                </a:lnTo>
                <a:lnTo>
                  <a:pt x="2179885" y="160079"/>
                </a:lnTo>
                <a:lnTo>
                  <a:pt x="2074872" y="112704"/>
                </a:lnTo>
                <a:lnTo>
                  <a:pt x="1965594" y="73115"/>
                </a:lnTo>
                <a:lnTo>
                  <a:pt x="1852435" y="41681"/>
                </a:lnTo>
                <a:lnTo>
                  <a:pt x="1735780" y="18771"/>
                </a:lnTo>
                <a:lnTo>
                  <a:pt x="1616014" y="4754"/>
                </a:lnTo>
                <a:lnTo>
                  <a:pt x="1493520" y="0"/>
                </a:lnTo>
                <a:lnTo>
                  <a:pt x="1418844" y="0"/>
                </a:lnTo>
                <a:lnTo>
                  <a:pt x="1344168" y="0"/>
                </a:lnTo>
                <a:lnTo>
                  <a:pt x="1269492" y="0"/>
                </a:lnTo>
                <a:lnTo>
                  <a:pt x="1194816" y="0"/>
                </a:lnTo>
                <a:lnTo>
                  <a:pt x="1120140" y="0"/>
                </a:lnTo>
                <a:lnTo>
                  <a:pt x="1045464" y="0"/>
                </a:lnTo>
                <a:lnTo>
                  <a:pt x="970788" y="0"/>
                </a:lnTo>
                <a:lnTo>
                  <a:pt x="896112" y="0"/>
                </a:lnTo>
                <a:lnTo>
                  <a:pt x="821436" y="0"/>
                </a:lnTo>
                <a:lnTo>
                  <a:pt x="746760" y="0"/>
                </a:lnTo>
                <a:lnTo>
                  <a:pt x="672084" y="0"/>
                </a:lnTo>
                <a:lnTo>
                  <a:pt x="597408" y="0"/>
                </a:lnTo>
                <a:lnTo>
                  <a:pt x="522732" y="0"/>
                </a:lnTo>
                <a:lnTo>
                  <a:pt x="448056" y="0"/>
                </a:lnTo>
                <a:lnTo>
                  <a:pt x="373380" y="0"/>
                </a:lnTo>
                <a:lnTo>
                  <a:pt x="298704" y="0"/>
                </a:lnTo>
                <a:lnTo>
                  <a:pt x="224028" y="0"/>
                </a:lnTo>
                <a:lnTo>
                  <a:pt x="149352" y="0"/>
                </a:lnTo>
                <a:lnTo>
                  <a:pt x="74676" y="0"/>
                </a:lnTo>
                <a:lnTo>
                  <a:pt x="0" y="0"/>
                </a:lnTo>
                <a:lnTo>
                  <a:pt x="0" y="71704"/>
                </a:lnTo>
                <a:lnTo>
                  <a:pt x="0" y="143408"/>
                </a:lnTo>
                <a:lnTo>
                  <a:pt x="0" y="215112"/>
                </a:lnTo>
                <a:lnTo>
                  <a:pt x="0" y="286816"/>
                </a:lnTo>
                <a:lnTo>
                  <a:pt x="0" y="358521"/>
                </a:lnTo>
                <a:lnTo>
                  <a:pt x="0" y="430225"/>
                </a:lnTo>
                <a:lnTo>
                  <a:pt x="0" y="501929"/>
                </a:lnTo>
                <a:lnTo>
                  <a:pt x="0" y="573633"/>
                </a:lnTo>
                <a:lnTo>
                  <a:pt x="0" y="645337"/>
                </a:lnTo>
                <a:lnTo>
                  <a:pt x="0" y="717042"/>
                </a:lnTo>
                <a:lnTo>
                  <a:pt x="0" y="788746"/>
                </a:lnTo>
                <a:lnTo>
                  <a:pt x="0" y="860450"/>
                </a:lnTo>
                <a:lnTo>
                  <a:pt x="0" y="932154"/>
                </a:lnTo>
                <a:lnTo>
                  <a:pt x="0" y="1003858"/>
                </a:lnTo>
                <a:lnTo>
                  <a:pt x="0" y="1075563"/>
                </a:lnTo>
                <a:lnTo>
                  <a:pt x="0" y="1147267"/>
                </a:lnTo>
                <a:lnTo>
                  <a:pt x="0" y="1218971"/>
                </a:lnTo>
                <a:lnTo>
                  <a:pt x="0" y="1290675"/>
                </a:lnTo>
                <a:lnTo>
                  <a:pt x="0" y="1362379"/>
                </a:lnTo>
                <a:lnTo>
                  <a:pt x="0" y="1434084"/>
                </a:lnTo>
                <a:lnTo>
                  <a:pt x="4950" y="1551694"/>
                </a:lnTo>
                <a:lnTo>
                  <a:pt x="19547" y="1666687"/>
                </a:lnTo>
                <a:lnTo>
                  <a:pt x="43404" y="1778694"/>
                </a:lnTo>
                <a:lnTo>
                  <a:pt x="76139" y="1887345"/>
                </a:lnTo>
                <a:lnTo>
                  <a:pt x="117365" y="1992272"/>
                </a:lnTo>
                <a:lnTo>
                  <a:pt x="166700" y="2093105"/>
                </a:lnTo>
                <a:lnTo>
                  <a:pt x="223759" y="2189475"/>
                </a:lnTo>
                <a:lnTo>
                  <a:pt x="288157" y="2281013"/>
                </a:lnTo>
                <a:lnTo>
                  <a:pt x="359511" y="2367349"/>
                </a:lnTo>
                <a:lnTo>
                  <a:pt x="437435" y="2448115"/>
                </a:lnTo>
                <a:lnTo>
                  <a:pt x="521546" y="2522941"/>
                </a:lnTo>
                <a:lnTo>
                  <a:pt x="611459" y="2591458"/>
                </a:lnTo>
                <a:lnTo>
                  <a:pt x="706790" y="2653297"/>
                </a:lnTo>
                <a:lnTo>
                  <a:pt x="807154" y="2708088"/>
                </a:lnTo>
                <a:lnTo>
                  <a:pt x="912167" y="2755463"/>
                </a:lnTo>
                <a:lnTo>
                  <a:pt x="1021445" y="2795052"/>
                </a:lnTo>
                <a:lnTo>
                  <a:pt x="1134604" y="2826486"/>
                </a:lnTo>
                <a:lnTo>
                  <a:pt x="1251259" y="2849396"/>
                </a:lnTo>
                <a:lnTo>
                  <a:pt x="1371025" y="2863413"/>
                </a:lnTo>
                <a:lnTo>
                  <a:pt x="1493520" y="2868168"/>
                </a:lnTo>
                <a:lnTo>
                  <a:pt x="1616014" y="2863413"/>
                </a:lnTo>
                <a:lnTo>
                  <a:pt x="1735780" y="2849396"/>
                </a:lnTo>
                <a:lnTo>
                  <a:pt x="1852435" y="2826486"/>
                </a:lnTo>
                <a:lnTo>
                  <a:pt x="1965594" y="2795052"/>
                </a:lnTo>
                <a:lnTo>
                  <a:pt x="2074872" y="2755463"/>
                </a:lnTo>
                <a:lnTo>
                  <a:pt x="2179885" y="2708088"/>
                </a:lnTo>
                <a:lnTo>
                  <a:pt x="2280249" y="2653297"/>
                </a:lnTo>
                <a:lnTo>
                  <a:pt x="2375580" y="2591458"/>
                </a:lnTo>
                <a:lnTo>
                  <a:pt x="2465493" y="2522941"/>
                </a:lnTo>
                <a:lnTo>
                  <a:pt x="2549604" y="2448115"/>
                </a:lnTo>
                <a:lnTo>
                  <a:pt x="2627528" y="2367349"/>
                </a:lnTo>
                <a:lnTo>
                  <a:pt x="2698882" y="2281013"/>
                </a:lnTo>
                <a:lnTo>
                  <a:pt x="2763280" y="2189475"/>
                </a:lnTo>
                <a:lnTo>
                  <a:pt x="2820339" y="2093105"/>
                </a:lnTo>
                <a:lnTo>
                  <a:pt x="2869674" y="1992272"/>
                </a:lnTo>
                <a:lnTo>
                  <a:pt x="2910900" y="1887345"/>
                </a:lnTo>
                <a:lnTo>
                  <a:pt x="2943635" y="1778694"/>
                </a:lnTo>
                <a:lnTo>
                  <a:pt x="2967492" y="1666687"/>
                </a:lnTo>
                <a:lnTo>
                  <a:pt x="2982089" y="1551694"/>
                </a:lnTo>
                <a:lnTo>
                  <a:pt x="2987040" y="1434084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495538" y="2145029"/>
            <a:ext cx="3012947" cy="2892552"/>
          </a:xfrm>
          <a:custGeom>
            <a:avLst/>
            <a:gdLst/>
            <a:ahLst/>
            <a:cxnLst/>
            <a:rect l="l" t="t" r="r" b="b"/>
            <a:pathLst>
              <a:path w="3012947" h="2892552">
                <a:moveTo>
                  <a:pt x="150647" y="0"/>
                </a:moveTo>
                <a:lnTo>
                  <a:pt x="0" y="0"/>
                </a:lnTo>
                <a:lnTo>
                  <a:pt x="0" y="1446276"/>
                </a:lnTo>
                <a:lnTo>
                  <a:pt x="4994" y="1564885"/>
                </a:lnTo>
                <a:lnTo>
                  <a:pt x="19717" y="1680856"/>
                </a:lnTo>
                <a:lnTo>
                  <a:pt x="43783" y="1793815"/>
                </a:lnTo>
                <a:lnTo>
                  <a:pt x="76803" y="1903390"/>
                </a:lnTo>
                <a:lnTo>
                  <a:pt x="118389" y="2009209"/>
                </a:lnTo>
                <a:lnTo>
                  <a:pt x="168154" y="2110899"/>
                </a:lnTo>
                <a:lnTo>
                  <a:pt x="225710" y="2208088"/>
                </a:lnTo>
                <a:lnTo>
                  <a:pt x="290669" y="2300404"/>
                </a:lnTo>
                <a:lnTo>
                  <a:pt x="362643" y="2387475"/>
                </a:lnTo>
                <a:lnTo>
                  <a:pt x="441245" y="2468927"/>
                </a:lnTo>
                <a:lnTo>
                  <a:pt x="526087" y="2544389"/>
                </a:lnTo>
                <a:lnTo>
                  <a:pt x="616781" y="2613489"/>
                </a:lnTo>
                <a:lnTo>
                  <a:pt x="712939" y="2675853"/>
                </a:lnTo>
                <a:lnTo>
                  <a:pt x="814173" y="2731111"/>
                </a:lnTo>
                <a:lnTo>
                  <a:pt x="920097" y="2778888"/>
                </a:lnTo>
                <a:lnTo>
                  <a:pt x="1030321" y="2818814"/>
                </a:lnTo>
                <a:lnTo>
                  <a:pt x="1144459" y="2850516"/>
                </a:lnTo>
                <a:lnTo>
                  <a:pt x="1262122" y="2873621"/>
                </a:lnTo>
                <a:lnTo>
                  <a:pt x="1382923" y="2887757"/>
                </a:lnTo>
                <a:lnTo>
                  <a:pt x="1506473" y="2892552"/>
                </a:lnTo>
                <a:lnTo>
                  <a:pt x="1630024" y="2887757"/>
                </a:lnTo>
                <a:lnTo>
                  <a:pt x="1750825" y="2873621"/>
                </a:lnTo>
                <a:lnTo>
                  <a:pt x="1868488" y="2850516"/>
                </a:lnTo>
                <a:lnTo>
                  <a:pt x="1982626" y="2818814"/>
                </a:lnTo>
                <a:lnTo>
                  <a:pt x="2092850" y="2778888"/>
                </a:lnTo>
                <a:lnTo>
                  <a:pt x="2198774" y="2731111"/>
                </a:lnTo>
                <a:lnTo>
                  <a:pt x="2300008" y="2675853"/>
                </a:lnTo>
                <a:lnTo>
                  <a:pt x="2396166" y="2613489"/>
                </a:lnTo>
                <a:lnTo>
                  <a:pt x="2486860" y="2544389"/>
                </a:lnTo>
                <a:lnTo>
                  <a:pt x="2571702" y="2468927"/>
                </a:lnTo>
                <a:lnTo>
                  <a:pt x="2650304" y="2387475"/>
                </a:lnTo>
                <a:lnTo>
                  <a:pt x="2722278" y="2300404"/>
                </a:lnTo>
                <a:lnTo>
                  <a:pt x="2787237" y="2208088"/>
                </a:lnTo>
                <a:lnTo>
                  <a:pt x="2844793" y="2110899"/>
                </a:lnTo>
                <a:lnTo>
                  <a:pt x="2894558" y="2009209"/>
                </a:lnTo>
                <a:lnTo>
                  <a:pt x="2936144" y="1903390"/>
                </a:lnTo>
                <a:lnTo>
                  <a:pt x="2969164" y="1793815"/>
                </a:lnTo>
                <a:lnTo>
                  <a:pt x="2993230" y="1680856"/>
                </a:lnTo>
                <a:lnTo>
                  <a:pt x="3007953" y="1564885"/>
                </a:lnTo>
                <a:lnTo>
                  <a:pt x="3012947" y="1446276"/>
                </a:lnTo>
                <a:lnTo>
                  <a:pt x="3007953" y="1327666"/>
                </a:lnTo>
                <a:lnTo>
                  <a:pt x="2993230" y="1211695"/>
                </a:lnTo>
                <a:lnTo>
                  <a:pt x="2969164" y="1098736"/>
                </a:lnTo>
                <a:lnTo>
                  <a:pt x="2936144" y="989161"/>
                </a:lnTo>
                <a:lnTo>
                  <a:pt x="2894558" y="883342"/>
                </a:lnTo>
                <a:lnTo>
                  <a:pt x="2844793" y="781652"/>
                </a:lnTo>
                <a:lnTo>
                  <a:pt x="2787237" y="684463"/>
                </a:lnTo>
                <a:lnTo>
                  <a:pt x="2722278" y="592147"/>
                </a:lnTo>
                <a:lnTo>
                  <a:pt x="2650304" y="505076"/>
                </a:lnTo>
                <a:lnTo>
                  <a:pt x="2571702" y="423624"/>
                </a:lnTo>
                <a:lnTo>
                  <a:pt x="2486860" y="348162"/>
                </a:lnTo>
                <a:lnTo>
                  <a:pt x="2396166" y="279062"/>
                </a:lnTo>
                <a:lnTo>
                  <a:pt x="2300008" y="216698"/>
                </a:lnTo>
                <a:lnTo>
                  <a:pt x="2198774" y="161440"/>
                </a:lnTo>
                <a:lnTo>
                  <a:pt x="2092850" y="113663"/>
                </a:lnTo>
                <a:lnTo>
                  <a:pt x="1982626" y="73737"/>
                </a:lnTo>
                <a:lnTo>
                  <a:pt x="1868488" y="42035"/>
                </a:lnTo>
                <a:lnTo>
                  <a:pt x="1750825" y="18930"/>
                </a:lnTo>
                <a:lnTo>
                  <a:pt x="1630024" y="4794"/>
                </a:lnTo>
                <a:lnTo>
                  <a:pt x="1506473" y="0"/>
                </a:lnTo>
                <a:lnTo>
                  <a:pt x="150647" y="0"/>
                </a:lnTo>
                <a:close/>
              </a:path>
            </a:pathLst>
          </a:custGeom>
          <a:solidFill>
            <a:srgbClr val="17719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8495538" y="2145029"/>
            <a:ext cx="3012948" cy="2892552"/>
          </a:xfrm>
          <a:custGeom>
            <a:avLst/>
            <a:gdLst/>
            <a:ahLst/>
            <a:cxnLst/>
            <a:rect l="l" t="t" r="r" b="b"/>
            <a:pathLst>
              <a:path w="3012948" h="2892552">
                <a:moveTo>
                  <a:pt x="3012948" y="1446276"/>
                </a:moveTo>
                <a:lnTo>
                  <a:pt x="3007953" y="1327666"/>
                </a:lnTo>
                <a:lnTo>
                  <a:pt x="2993230" y="1211695"/>
                </a:lnTo>
                <a:lnTo>
                  <a:pt x="2969164" y="1098736"/>
                </a:lnTo>
                <a:lnTo>
                  <a:pt x="2936144" y="989161"/>
                </a:lnTo>
                <a:lnTo>
                  <a:pt x="2894558" y="883342"/>
                </a:lnTo>
                <a:lnTo>
                  <a:pt x="2844793" y="781652"/>
                </a:lnTo>
                <a:lnTo>
                  <a:pt x="2787237" y="684463"/>
                </a:lnTo>
                <a:lnTo>
                  <a:pt x="2722278" y="592147"/>
                </a:lnTo>
                <a:lnTo>
                  <a:pt x="2650304" y="505076"/>
                </a:lnTo>
                <a:lnTo>
                  <a:pt x="2571702" y="423624"/>
                </a:lnTo>
                <a:lnTo>
                  <a:pt x="2486860" y="348162"/>
                </a:lnTo>
                <a:lnTo>
                  <a:pt x="2396166" y="279062"/>
                </a:lnTo>
                <a:lnTo>
                  <a:pt x="2300008" y="216698"/>
                </a:lnTo>
                <a:lnTo>
                  <a:pt x="2198774" y="161440"/>
                </a:lnTo>
                <a:lnTo>
                  <a:pt x="2092850" y="113663"/>
                </a:lnTo>
                <a:lnTo>
                  <a:pt x="1982626" y="73737"/>
                </a:lnTo>
                <a:lnTo>
                  <a:pt x="1868488" y="42035"/>
                </a:lnTo>
                <a:lnTo>
                  <a:pt x="1750825" y="18930"/>
                </a:lnTo>
                <a:lnTo>
                  <a:pt x="1630024" y="4794"/>
                </a:lnTo>
                <a:lnTo>
                  <a:pt x="1506474" y="0"/>
                </a:lnTo>
                <a:lnTo>
                  <a:pt x="1431150" y="0"/>
                </a:lnTo>
                <a:lnTo>
                  <a:pt x="1355826" y="0"/>
                </a:lnTo>
                <a:lnTo>
                  <a:pt x="1280502" y="0"/>
                </a:lnTo>
                <a:lnTo>
                  <a:pt x="1205179" y="0"/>
                </a:lnTo>
                <a:lnTo>
                  <a:pt x="1129855" y="0"/>
                </a:lnTo>
                <a:lnTo>
                  <a:pt x="1054531" y="0"/>
                </a:lnTo>
                <a:lnTo>
                  <a:pt x="979208" y="0"/>
                </a:lnTo>
                <a:lnTo>
                  <a:pt x="903884" y="0"/>
                </a:lnTo>
                <a:lnTo>
                  <a:pt x="828560" y="0"/>
                </a:lnTo>
                <a:lnTo>
                  <a:pt x="753236" y="0"/>
                </a:lnTo>
                <a:lnTo>
                  <a:pt x="677913" y="0"/>
                </a:lnTo>
                <a:lnTo>
                  <a:pt x="602589" y="0"/>
                </a:lnTo>
                <a:lnTo>
                  <a:pt x="527265" y="0"/>
                </a:lnTo>
                <a:lnTo>
                  <a:pt x="451942" y="0"/>
                </a:lnTo>
                <a:lnTo>
                  <a:pt x="376618" y="0"/>
                </a:lnTo>
                <a:lnTo>
                  <a:pt x="301294" y="0"/>
                </a:lnTo>
                <a:lnTo>
                  <a:pt x="225971" y="0"/>
                </a:lnTo>
                <a:lnTo>
                  <a:pt x="150647" y="0"/>
                </a:lnTo>
                <a:lnTo>
                  <a:pt x="75323" y="0"/>
                </a:lnTo>
                <a:lnTo>
                  <a:pt x="0" y="0"/>
                </a:lnTo>
                <a:lnTo>
                  <a:pt x="0" y="72313"/>
                </a:lnTo>
                <a:lnTo>
                  <a:pt x="0" y="144627"/>
                </a:lnTo>
                <a:lnTo>
                  <a:pt x="0" y="216941"/>
                </a:lnTo>
                <a:lnTo>
                  <a:pt x="0" y="289255"/>
                </a:lnTo>
                <a:lnTo>
                  <a:pt x="0" y="361569"/>
                </a:lnTo>
                <a:lnTo>
                  <a:pt x="0" y="433882"/>
                </a:lnTo>
                <a:lnTo>
                  <a:pt x="0" y="506196"/>
                </a:lnTo>
                <a:lnTo>
                  <a:pt x="0" y="578510"/>
                </a:lnTo>
                <a:lnTo>
                  <a:pt x="0" y="650824"/>
                </a:lnTo>
                <a:lnTo>
                  <a:pt x="0" y="723138"/>
                </a:lnTo>
                <a:lnTo>
                  <a:pt x="0" y="795451"/>
                </a:lnTo>
                <a:lnTo>
                  <a:pt x="0" y="867765"/>
                </a:lnTo>
                <a:lnTo>
                  <a:pt x="0" y="940079"/>
                </a:lnTo>
                <a:lnTo>
                  <a:pt x="0" y="1012393"/>
                </a:lnTo>
                <a:lnTo>
                  <a:pt x="0" y="1084707"/>
                </a:lnTo>
                <a:lnTo>
                  <a:pt x="0" y="1157020"/>
                </a:lnTo>
                <a:lnTo>
                  <a:pt x="0" y="1229334"/>
                </a:lnTo>
                <a:lnTo>
                  <a:pt x="0" y="1301648"/>
                </a:lnTo>
                <a:lnTo>
                  <a:pt x="0" y="1373962"/>
                </a:lnTo>
                <a:lnTo>
                  <a:pt x="0" y="1446276"/>
                </a:lnTo>
                <a:lnTo>
                  <a:pt x="4994" y="1564885"/>
                </a:lnTo>
                <a:lnTo>
                  <a:pt x="19717" y="1680856"/>
                </a:lnTo>
                <a:lnTo>
                  <a:pt x="43783" y="1793815"/>
                </a:lnTo>
                <a:lnTo>
                  <a:pt x="76803" y="1903390"/>
                </a:lnTo>
                <a:lnTo>
                  <a:pt x="118389" y="2009209"/>
                </a:lnTo>
                <a:lnTo>
                  <a:pt x="168154" y="2110899"/>
                </a:lnTo>
                <a:lnTo>
                  <a:pt x="225710" y="2208088"/>
                </a:lnTo>
                <a:lnTo>
                  <a:pt x="290669" y="2300404"/>
                </a:lnTo>
                <a:lnTo>
                  <a:pt x="362643" y="2387475"/>
                </a:lnTo>
                <a:lnTo>
                  <a:pt x="441245" y="2468927"/>
                </a:lnTo>
                <a:lnTo>
                  <a:pt x="526087" y="2544389"/>
                </a:lnTo>
                <a:lnTo>
                  <a:pt x="616781" y="2613489"/>
                </a:lnTo>
                <a:lnTo>
                  <a:pt x="712939" y="2675853"/>
                </a:lnTo>
                <a:lnTo>
                  <a:pt x="814173" y="2731111"/>
                </a:lnTo>
                <a:lnTo>
                  <a:pt x="920097" y="2778888"/>
                </a:lnTo>
                <a:lnTo>
                  <a:pt x="1030321" y="2818814"/>
                </a:lnTo>
                <a:lnTo>
                  <a:pt x="1144459" y="2850516"/>
                </a:lnTo>
                <a:lnTo>
                  <a:pt x="1262122" y="2873621"/>
                </a:lnTo>
                <a:lnTo>
                  <a:pt x="1382923" y="2887757"/>
                </a:lnTo>
                <a:lnTo>
                  <a:pt x="1506474" y="2892552"/>
                </a:lnTo>
                <a:lnTo>
                  <a:pt x="1630024" y="2887757"/>
                </a:lnTo>
                <a:lnTo>
                  <a:pt x="1750825" y="2873621"/>
                </a:lnTo>
                <a:lnTo>
                  <a:pt x="1868488" y="2850516"/>
                </a:lnTo>
                <a:lnTo>
                  <a:pt x="1982626" y="2818814"/>
                </a:lnTo>
                <a:lnTo>
                  <a:pt x="2092850" y="2778888"/>
                </a:lnTo>
                <a:lnTo>
                  <a:pt x="2198774" y="2731111"/>
                </a:lnTo>
                <a:lnTo>
                  <a:pt x="2300008" y="2675853"/>
                </a:lnTo>
                <a:lnTo>
                  <a:pt x="2396166" y="2613489"/>
                </a:lnTo>
                <a:lnTo>
                  <a:pt x="2486860" y="2544389"/>
                </a:lnTo>
                <a:lnTo>
                  <a:pt x="2571702" y="2468927"/>
                </a:lnTo>
                <a:lnTo>
                  <a:pt x="2650304" y="2387475"/>
                </a:lnTo>
                <a:lnTo>
                  <a:pt x="2722278" y="2300404"/>
                </a:lnTo>
                <a:lnTo>
                  <a:pt x="2787237" y="2208088"/>
                </a:lnTo>
                <a:lnTo>
                  <a:pt x="2844793" y="2110899"/>
                </a:lnTo>
                <a:lnTo>
                  <a:pt x="2894558" y="2009209"/>
                </a:lnTo>
                <a:lnTo>
                  <a:pt x="2936144" y="1903390"/>
                </a:lnTo>
                <a:lnTo>
                  <a:pt x="2969164" y="1793815"/>
                </a:lnTo>
                <a:lnTo>
                  <a:pt x="2993230" y="1680856"/>
                </a:lnTo>
                <a:lnTo>
                  <a:pt x="3007953" y="1564885"/>
                </a:lnTo>
                <a:lnTo>
                  <a:pt x="3012948" y="1446276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433060" y="4126992"/>
            <a:ext cx="999743" cy="399288"/>
          </a:xfrm>
          <a:custGeom>
            <a:avLst/>
            <a:gdLst/>
            <a:ahLst/>
            <a:cxnLst/>
            <a:rect l="l" t="t" r="r" b="b"/>
            <a:pathLst>
              <a:path w="999743" h="399288">
                <a:moveTo>
                  <a:pt x="499872" y="399287"/>
                </a:moveTo>
                <a:lnTo>
                  <a:pt x="999743" y="199643"/>
                </a:lnTo>
                <a:lnTo>
                  <a:pt x="749807" y="199643"/>
                </a:lnTo>
                <a:lnTo>
                  <a:pt x="749807" y="0"/>
                </a:lnTo>
                <a:lnTo>
                  <a:pt x="249936" y="0"/>
                </a:lnTo>
                <a:lnTo>
                  <a:pt x="249936" y="199643"/>
                </a:lnTo>
                <a:lnTo>
                  <a:pt x="0" y="199643"/>
                </a:lnTo>
                <a:lnTo>
                  <a:pt x="499872" y="399287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854326" y="472090"/>
            <a:ext cx="3949066" cy="760207"/>
          </a:xfrm>
          <a:prstGeom prst="rect">
            <a:avLst/>
          </a:prstGeom>
        </p:spPr>
        <p:txBody>
          <a:bodyPr wrap="square" lIns="0" tIns="16224" rIns="0" bIns="0" rtlCol="0">
            <a:noAutofit/>
          </a:bodyPr>
          <a:lstStyle/>
          <a:p>
            <a:pPr marL="813561" marR="720478" algn="ctr">
              <a:lnSpc>
                <a:spcPts val="2555"/>
              </a:lnSpc>
            </a:pPr>
            <a:r>
              <a:rPr sz="2400" b="1" dirty="0">
                <a:latin typeface="Arial"/>
                <a:cs typeface="Arial"/>
              </a:rPr>
              <a:t>SPM Dikti</a:t>
            </a:r>
            <a:endParaRPr sz="2400" dirty="0">
              <a:latin typeface="Arial"/>
              <a:cs typeface="Arial"/>
            </a:endParaRPr>
          </a:p>
          <a:p>
            <a:pPr algn="ctr">
              <a:lnSpc>
                <a:spcPct val="95825"/>
              </a:lnSpc>
              <a:spcBef>
                <a:spcPts val="948"/>
              </a:spcBef>
            </a:pPr>
            <a:r>
              <a:rPr sz="2000" b="1" spc="-5" dirty="0">
                <a:latin typeface="Arial"/>
                <a:cs typeface="Arial"/>
              </a:rPr>
              <a:t>Standar Pendidikan Tinggi</a:t>
            </a:r>
            <a:endParaRPr sz="2000" b="1" dirty="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662636" y="596034"/>
            <a:ext cx="2749700" cy="380491"/>
          </a:xfrm>
          <a:prstGeom prst="rect">
            <a:avLst/>
          </a:prstGeom>
        </p:spPr>
        <p:txBody>
          <a:bodyPr wrap="square" lIns="0" tIns="19018" rIns="0" bIns="0" rtlCol="0">
            <a:noAutofit/>
          </a:bodyPr>
          <a:lstStyle/>
          <a:p>
            <a:pPr marL="12700">
              <a:lnSpc>
                <a:spcPts val="2995"/>
              </a:lnSpc>
            </a:pPr>
            <a:r>
              <a:rPr sz="2800" b="1" spc="-5" dirty="0">
                <a:latin typeface="Century Gothic"/>
                <a:cs typeface="Century Gothic"/>
              </a:rPr>
              <a:t>JAMINAN MUTU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032505" y="1257189"/>
            <a:ext cx="2085467" cy="276861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marL="12700">
              <a:lnSpc>
                <a:spcPts val="2150"/>
              </a:lnSpc>
            </a:pPr>
            <a:r>
              <a:rPr sz="2000" b="1" dirty="0">
                <a:latin typeface="Arial"/>
                <a:cs typeface="Arial"/>
              </a:rPr>
              <a:t>(</a:t>
            </a:r>
            <a:r>
              <a:rPr sz="2000" b="1" dirty="0" err="1">
                <a:latin typeface="Arial"/>
                <a:cs typeface="Arial"/>
              </a:rPr>
              <a:t>Standar</a:t>
            </a:r>
            <a:r>
              <a:rPr lang="en-US" sz="2000" b="1" dirty="0">
                <a:latin typeface="Arial"/>
                <a:cs typeface="Arial"/>
              </a:rPr>
              <a:t> </a:t>
            </a:r>
            <a:r>
              <a:rPr lang="en-ID" sz="2000" b="1" spc="1" dirty="0" err="1">
                <a:latin typeface="Arial"/>
                <a:cs typeface="Arial"/>
              </a:rPr>
              <a:t>Dikti</a:t>
            </a:r>
            <a:r>
              <a:rPr lang="en-ID" sz="2000" b="1" spc="1" dirty="0">
                <a:latin typeface="Arial"/>
                <a:cs typeface="Arial"/>
              </a:rPr>
              <a:t>)</a:t>
            </a:r>
            <a:endParaRPr lang="en-ID" sz="2000" b="1" dirty="0">
              <a:latin typeface="Arial"/>
              <a:cs typeface="Arial"/>
            </a:endParaRPr>
          </a:p>
          <a:p>
            <a:pPr marL="12700">
              <a:lnSpc>
                <a:spcPts val="2150"/>
              </a:lnSpc>
            </a:pPr>
            <a:endParaRPr sz="2000" b="1" dirty="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868170" y="2147847"/>
            <a:ext cx="665999" cy="640564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algn="ctr">
              <a:lnSpc>
                <a:spcPts val="2150"/>
              </a:lnSpc>
            </a:pPr>
            <a:r>
              <a:rPr sz="2000" b="1" spc="-2" dirty="0">
                <a:latin typeface="Arial"/>
                <a:cs typeface="Arial"/>
              </a:rPr>
              <a:t>SPMI</a:t>
            </a:r>
            <a:endParaRPr sz="2000">
              <a:latin typeface="Arial"/>
              <a:cs typeface="Arial"/>
            </a:endParaRPr>
          </a:p>
          <a:p>
            <a:pPr marL="236245" marR="256714" algn="ctr">
              <a:lnSpc>
                <a:spcPct val="101725"/>
              </a:lnSpc>
              <a:spcBef>
                <a:spcPts val="610"/>
              </a:spcBef>
            </a:pPr>
            <a:r>
              <a:rPr sz="1700" b="1" dirty="0">
                <a:latin typeface="Calibri"/>
                <a:cs typeface="Calibri"/>
              </a:rPr>
              <a:t>P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597654" y="2146570"/>
            <a:ext cx="2084444" cy="279907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marL="12700">
              <a:lnSpc>
                <a:spcPts val="2150"/>
              </a:lnSpc>
            </a:pPr>
            <a:r>
              <a:rPr sz="2000" b="1" spc="0" dirty="0">
                <a:latin typeface="Arial"/>
                <a:cs typeface="Arial"/>
              </a:rPr>
              <a:t>SPME/Akreditasi</a:t>
            </a:r>
            <a:endParaRPr sz="20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56878" y="2564527"/>
            <a:ext cx="1660417" cy="279908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marL="12700">
              <a:lnSpc>
                <a:spcPts val="2150"/>
              </a:lnSpc>
            </a:pPr>
            <a:r>
              <a:rPr sz="2000" b="1" spc="0" dirty="0">
                <a:solidFill>
                  <a:schemeClr val="bg1"/>
                </a:solidFill>
                <a:latin typeface="Arial"/>
                <a:cs typeface="Arial"/>
              </a:rPr>
              <a:t>Budaya Mutu</a:t>
            </a:r>
            <a:endParaRPr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452618" y="2748432"/>
            <a:ext cx="171393" cy="254304"/>
          </a:xfrm>
          <a:prstGeom prst="rect">
            <a:avLst/>
          </a:prstGeom>
        </p:spPr>
        <p:txBody>
          <a:bodyPr wrap="square" lIns="0" tIns="12065" rIns="0" bIns="0" rtlCol="0">
            <a:noAutofit/>
          </a:bodyPr>
          <a:lstStyle/>
          <a:p>
            <a:pPr marL="12700">
              <a:lnSpc>
                <a:spcPts val="1900"/>
              </a:lnSpc>
            </a:pPr>
            <a:r>
              <a:rPr sz="1800" b="1" dirty="0">
                <a:latin typeface="Calibri"/>
                <a:cs typeface="Calibri"/>
              </a:rPr>
              <a:t>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56878" y="2869175"/>
            <a:ext cx="180326" cy="890008"/>
          </a:xfrm>
          <a:prstGeom prst="rect">
            <a:avLst/>
          </a:prstGeom>
        </p:spPr>
        <p:txBody>
          <a:bodyPr wrap="square" lIns="0" tIns="12731" rIns="0" bIns="0" rtlCol="0">
            <a:noAutofit/>
          </a:bodyPr>
          <a:lstStyle/>
          <a:p>
            <a:pPr marL="12700">
              <a:lnSpc>
                <a:spcPts val="2005"/>
              </a:lnSpc>
            </a:pPr>
            <a:r>
              <a:rPr sz="2000" b="1" spc="375" dirty="0">
                <a:solidFill>
                  <a:srgbClr val="FFFF00"/>
                </a:solidFill>
                <a:latin typeface="MS PGothic"/>
                <a:cs typeface="MS PGothic"/>
              </a:rPr>
              <a:t>▪</a:t>
            </a:r>
            <a:endParaRPr sz="2000" b="1" dirty="0">
              <a:solidFill>
                <a:srgbClr val="FFFF00"/>
              </a:solidFill>
              <a:latin typeface="MS PGothic"/>
              <a:cs typeface="MS PGothic"/>
            </a:endParaRPr>
          </a:p>
          <a:p>
            <a:pPr marL="12700" marR="185">
              <a:lnSpc>
                <a:spcPts val="2400"/>
              </a:lnSpc>
              <a:spcBef>
                <a:spcPts val="19"/>
              </a:spcBef>
            </a:pPr>
            <a:r>
              <a:rPr sz="2000" b="1" spc="375" dirty="0">
                <a:solidFill>
                  <a:srgbClr val="FFFF00"/>
                </a:solidFill>
                <a:latin typeface="MS PGothic"/>
                <a:cs typeface="MS PGothic"/>
              </a:rPr>
              <a:t>▪</a:t>
            </a:r>
            <a:endParaRPr sz="2000" b="1" dirty="0">
              <a:solidFill>
                <a:srgbClr val="FFFF00"/>
              </a:solidFill>
              <a:latin typeface="MS PGothic"/>
              <a:cs typeface="MS PGothic"/>
            </a:endParaRPr>
          </a:p>
          <a:p>
            <a:pPr marL="12700" marR="185">
              <a:lnSpc>
                <a:spcPts val="2400"/>
              </a:lnSpc>
            </a:pPr>
            <a:r>
              <a:rPr sz="2000" b="1" spc="375" dirty="0">
                <a:solidFill>
                  <a:srgbClr val="FFFF00"/>
                </a:solidFill>
                <a:latin typeface="MS PGothic"/>
                <a:cs typeface="MS PGothic"/>
              </a:rPr>
              <a:t>▪</a:t>
            </a:r>
            <a:endParaRPr sz="2000" b="1" dirty="0">
              <a:solidFill>
                <a:srgbClr val="FFFF00"/>
              </a:solidFill>
              <a:latin typeface="MS PGothic"/>
              <a:cs typeface="MS P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239758" y="2869080"/>
            <a:ext cx="1896110" cy="890008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marL="12700" marR="5743">
              <a:lnSpc>
                <a:spcPts val="2150"/>
              </a:lnSpc>
            </a:pPr>
            <a:r>
              <a:rPr sz="2000" spc="-1" dirty="0">
                <a:solidFill>
                  <a:srgbClr val="FFFF00"/>
                </a:solidFill>
                <a:latin typeface="Arial"/>
                <a:cs typeface="Arial"/>
              </a:rPr>
              <a:t>Pola</a:t>
            </a:r>
            <a:r>
              <a:rPr lang="en-US" sz="2000" spc="-1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en-US" sz="2000" spc="-1" dirty="0" err="1">
                <a:solidFill>
                  <a:srgbClr val="FFFF00"/>
                </a:solidFill>
                <a:latin typeface="Arial"/>
                <a:cs typeface="Arial"/>
              </a:rPr>
              <a:t>pikir</a:t>
            </a:r>
            <a:endParaRPr sz="20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Pola</a:t>
            </a:r>
            <a:r>
              <a:rPr lang="en-US" sz="20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en-US" sz="2000" dirty="0" err="1">
                <a:solidFill>
                  <a:srgbClr val="FFFF00"/>
                </a:solidFill>
                <a:latin typeface="Arial"/>
                <a:cs typeface="Arial"/>
              </a:rPr>
              <a:t>sikap</a:t>
            </a:r>
            <a:endParaRPr sz="20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12700" marR="5635">
              <a:lnSpc>
                <a:spcPct val="95825"/>
              </a:lnSpc>
              <a:spcBef>
                <a:spcPts val="100"/>
              </a:spcBef>
            </a:pP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Pola</a:t>
            </a:r>
            <a:r>
              <a:rPr lang="en-US" sz="20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en-US" sz="2000" dirty="0" err="1">
                <a:solidFill>
                  <a:srgbClr val="FFFF00"/>
                </a:solidFill>
                <a:latin typeface="Arial"/>
                <a:cs typeface="Arial"/>
              </a:rPr>
              <a:t>perilaku</a:t>
            </a:r>
            <a:endParaRPr sz="2000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621282" y="2909087"/>
            <a:ext cx="173247" cy="242112"/>
          </a:xfrm>
          <a:prstGeom prst="rect">
            <a:avLst/>
          </a:prstGeom>
        </p:spPr>
        <p:txBody>
          <a:bodyPr wrap="square" lIns="0" tIns="11461" rIns="0" bIns="0" rtlCol="0">
            <a:noAutofit/>
          </a:bodyPr>
          <a:lstStyle/>
          <a:p>
            <a:pPr marL="12700">
              <a:lnSpc>
                <a:spcPts val="1805"/>
              </a:lnSpc>
            </a:pPr>
            <a:r>
              <a:rPr sz="1700" b="1" dirty="0">
                <a:latin typeface="Calibri"/>
                <a:cs typeface="Calibri"/>
              </a:rPr>
              <a:t>P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20137" y="2909570"/>
            <a:ext cx="173039" cy="241807"/>
          </a:xfrm>
          <a:prstGeom prst="rect">
            <a:avLst/>
          </a:prstGeom>
        </p:spPr>
        <p:txBody>
          <a:bodyPr wrap="square" lIns="0" tIns="11461" rIns="0" bIns="0" rtlCol="0">
            <a:noAutofit/>
          </a:bodyPr>
          <a:lstStyle/>
          <a:p>
            <a:pPr marL="12700">
              <a:lnSpc>
                <a:spcPts val="1805"/>
              </a:lnSpc>
            </a:pPr>
            <a:r>
              <a:rPr sz="1700" b="1" dirty="0">
                <a:latin typeface="Calibri"/>
                <a:cs typeface="Calibri"/>
              </a:rPr>
              <a:t>P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117973" y="3318002"/>
            <a:ext cx="181356" cy="254000"/>
          </a:xfrm>
          <a:prstGeom prst="rect">
            <a:avLst/>
          </a:prstGeom>
        </p:spPr>
        <p:txBody>
          <a:bodyPr wrap="square" lIns="0" tIns="12065" rIns="0" bIns="0" rtlCol="0">
            <a:noAutofit/>
          </a:bodyPr>
          <a:lstStyle/>
          <a:p>
            <a:pPr marL="12700">
              <a:lnSpc>
                <a:spcPts val="1900"/>
              </a:lnSpc>
            </a:pPr>
            <a:r>
              <a:rPr sz="1800" b="1" dirty="0">
                <a:latin typeface="Calibri"/>
                <a:cs typeface="Calibri"/>
              </a:rPr>
              <a:t>P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775198" y="3318002"/>
            <a:ext cx="181356" cy="254000"/>
          </a:xfrm>
          <a:prstGeom prst="rect">
            <a:avLst/>
          </a:prstGeom>
        </p:spPr>
        <p:txBody>
          <a:bodyPr wrap="square" lIns="0" tIns="12065" rIns="0" bIns="0" rtlCol="0">
            <a:noAutofit/>
          </a:bodyPr>
          <a:lstStyle/>
          <a:p>
            <a:pPr marL="12700">
              <a:lnSpc>
                <a:spcPts val="1900"/>
              </a:lnSpc>
            </a:pPr>
            <a:r>
              <a:rPr sz="1800" b="1" dirty="0">
                <a:latin typeface="Calibri"/>
                <a:cs typeface="Calibri"/>
              </a:rPr>
              <a:t>P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12163" y="3496564"/>
            <a:ext cx="173039" cy="241807"/>
          </a:xfrm>
          <a:prstGeom prst="rect">
            <a:avLst/>
          </a:prstGeom>
        </p:spPr>
        <p:txBody>
          <a:bodyPr wrap="square" lIns="0" tIns="11461" rIns="0" bIns="0" rtlCol="0">
            <a:noAutofit/>
          </a:bodyPr>
          <a:lstStyle/>
          <a:p>
            <a:pPr marL="12700">
              <a:lnSpc>
                <a:spcPts val="1805"/>
              </a:lnSpc>
            </a:pPr>
            <a:r>
              <a:rPr sz="1700" b="1" dirty="0">
                <a:latin typeface="Calibri"/>
                <a:cs typeface="Calibri"/>
              </a:rPr>
              <a:t>P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33955" y="3496564"/>
            <a:ext cx="163423" cy="241807"/>
          </a:xfrm>
          <a:prstGeom prst="rect">
            <a:avLst/>
          </a:prstGeom>
        </p:spPr>
        <p:txBody>
          <a:bodyPr wrap="square" lIns="0" tIns="11461" rIns="0" bIns="0" rtlCol="0">
            <a:noAutofit/>
          </a:bodyPr>
          <a:lstStyle/>
          <a:p>
            <a:pPr marL="12700">
              <a:lnSpc>
                <a:spcPts val="1805"/>
              </a:lnSpc>
            </a:pPr>
            <a:r>
              <a:rPr sz="1700" b="1" dirty="0">
                <a:latin typeface="Calibri"/>
                <a:cs typeface="Calibri"/>
              </a:rPr>
              <a:t>E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56878" y="3783981"/>
            <a:ext cx="1518083" cy="584765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marL="12700" marR="38221">
              <a:lnSpc>
                <a:spcPts val="2150"/>
              </a:lnSpc>
            </a:pPr>
            <a:r>
              <a:rPr sz="2000" spc="0" dirty="0">
                <a:solidFill>
                  <a:schemeClr val="bg1"/>
                </a:solidFill>
                <a:latin typeface="Arial"/>
                <a:cs typeface="Arial"/>
              </a:rPr>
              <a:t>berdasarkan</a:t>
            </a:r>
            <a:endParaRPr sz="20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000" spc="-1" dirty="0">
                <a:solidFill>
                  <a:schemeClr val="bg1"/>
                </a:solidFill>
                <a:latin typeface="Arial"/>
                <a:cs typeface="Arial"/>
              </a:rPr>
              <a:t>Standar Dikti</a:t>
            </a:r>
            <a:endParaRPr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79168" y="4661170"/>
            <a:ext cx="1266635" cy="279907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marL="12700">
              <a:lnSpc>
                <a:spcPts val="2150"/>
              </a:lnSpc>
            </a:pPr>
            <a:r>
              <a:rPr sz="2000" spc="0" dirty="0">
                <a:solidFill>
                  <a:schemeClr val="bg1"/>
                </a:solidFill>
                <a:latin typeface="Arial"/>
                <a:cs typeface="Arial"/>
              </a:rPr>
              <a:t>Pangkalan</a:t>
            </a:r>
            <a:endParaRPr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50184" y="4661170"/>
            <a:ext cx="2678601" cy="555409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marL="12700">
              <a:lnSpc>
                <a:spcPts val="2150"/>
              </a:lnSpc>
            </a:pPr>
            <a:r>
              <a:rPr sz="2000" spc="-5" dirty="0">
                <a:solidFill>
                  <a:schemeClr val="bg1"/>
                </a:solidFill>
                <a:latin typeface="Arial"/>
                <a:cs typeface="Arial"/>
              </a:rPr>
              <a:t>Data Pendidikan Tinggi</a:t>
            </a:r>
            <a:endParaRPr sz="20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195579" marR="38176">
              <a:lnSpc>
                <a:spcPct val="95825"/>
              </a:lnSpc>
            </a:pPr>
            <a:r>
              <a:rPr sz="1800" spc="0" dirty="0">
                <a:solidFill>
                  <a:schemeClr val="bg1"/>
                </a:solidFill>
                <a:latin typeface="Arial"/>
                <a:cs typeface="Arial"/>
              </a:rPr>
              <a:t>(PD Dikti)</a:t>
            </a:r>
            <a:endParaRPr sz="18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8314" y="5444124"/>
            <a:ext cx="3760759" cy="1057452"/>
          </a:xfrm>
          <a:prstGeom prst="rect">
            <a:avLst/>
          </a:prstGeom>
        </p:spPr>
        <p:txBody>
          <a:bodyPr wrap="square" lIns="0" tIns="9747" rIns="0" bIns="0" rtlCol="0">
            <a:noAutofit/>
          </a:bodyPr>
          <a:lstStyle/>
          <a:p>
            <a:pPr marL="12700" marR="17967">
              <a:lnSpc>
                <a:spcPts val="1535"/>
              </a:lnSpc>
            </a:pPr>
            <a:r>
              <a:rPr sz="1400" b="1" spc="-2" dirty="0">
                <a:latin typeface="Arial"/>
                <a:cs typeface="Arial"/>
              </a:rPr>
              <a:t>P</a:t>
            </a:r>
            <a:r>
              <a:rPr sz="1400" spc="-2" dirty="0">
                <a:latin typeface="Arial"/>
                <a:cs typeface="Arial"/>
              </a:rPr>
              <a:t>enetapan Standar Dikti;</a:t>
            </a:r>
            <a:endParaRPr sz="1400">
              <a:latin typeface="Arial"/>
              <a:cs typeface="Arial"/>
            </a:endParaRPr>
          </a:p>
          <a:p>
            <a:pPr marL="12700" marR="17967">
              <a:lnSpc>
                <a:spcPct val="95825"/>
              </a:lnSpc>
            </a:pPr>
            <a:r>
              <a:rPr sz="1400" b="1" spc="-2" dirty="0">
                <a:latin typeface="Arial"/>
                <a:cs typeface="Arial"/>
              </a:rPr>
              <a:t>P</a:t>
            </a:r>
            <a:r>
              <a:rPr sz="1400" spc="-2" dirty="0">
                <a:latin typeface="Arial"/>
                <a:cs typeface="Arial"/>
              </a:rPr>
              <a:t>elaksanaan Standar Dikti;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41"/>
              </a:lnSpc>
              <a:spcBef>
                <a:spcPts val="70"/>
              </a:spcBef>
            </a:pPr>
            <a:r>
              <a:rPr sz="1400" b="1" dirty="0">
                <a:latin typeface="Arial"/>
                <a:cs typeface="Arial"/>
              </a:rPr>
              <a:t>E</a:t>
            </a:r>
            <a:r>
              <a:rPr sz="1400" spc="-19" dirty="0">
                <a:latin typeface="Arial"/>
                <a:cs typeface="Arial"/>
              </a:rPr>
              <a:t>v</a:t>
            </a:r>
            <a:r>
              <a:rPr sz="1400" spc="0" dirty="0">
                <a:latin typeface="Arial"/>
                <a:cs typeface="Arial"/>
              </a:rPr>
              <a:t>alu</a:t>
            </a:r>
            <a:r>
              <a:rPr sz="1400" spc="-4" dirty="0">
                <a:latin typeface="Arial"/>
                <a:cs typeface="Arial"/>
              </a:rPr>
              <a:t>a</a:t>
            </a:r>
            <a:r>
              <a:rPr sz="1400" spc="4" dirty="0">
                <a:latin typeface="Arial"/>
                <a:cs typeface="Arial"/>
              </a:rPr>
              <a:t>s</a:t>
            </a:r>
            <a:r>
              <a:rPr sz="1400" spc="0" dirty="0">
                <a:latin typeface="Arial"/>
                <a:cs typeface="Arial"/>
              </a:rPr>
              <a:t>i (p</a:t>
            </a:r>
            <a:r>
              <a:rPr sz="1400" spc="-4" dirty="0">
                <a:latin typeface="Arial"/>
                <a:cs typeface="Arial"/>
              </a:rPr>
              <a:t>e</a:t>
            </a:r>
            <a:r>
              <a:rPr sz="1400" spc="0" dirty="0">
                <a:latin typeface="Arial"/>
                <a:cs typeface="Arial"/>
              </a:rPr>
              <a:t>lak</a:t>
            </a:r>
            <a:r>
              <a:rPr sz="1400" spc="4" dirty="0">
                <a:latin typeface="Arial"/>
                <a:cs typeface="Arial"/>
              </a:rPr>
              <a:t>s</a:t>
            </a:r>
            <a:r>
              <a:rPr sz="1400" spc="-14" dirty="0">
                <a:latin typeface="Arial"/>
                <a:cs typeface="Arial"/>
              </a:rPr>
              <a:t>a</a:t>
            </a:r>
            <a:r>
              <a:rPr sz="1400" spc="0" dirty="0">
                <a:latin typeface="Arial"/>
                <a:cs typeface="Arial"/>
              </a:rPr>
              <a:t>na</a:t>
            </a:r>
            <a:r>
              <a:rPr sz="1400" spc="-19" dirty="0">
                <a:latin typeface="Arial"/>
                <a:cs typeface="Arial"/>
              </a:rPr>
              <a:t>a</a:t>
            </a:r>
            <a:r>
              <a:rPr sz="1400" spc="0" dirty="0">
                <a:latin typeface="Arial"/>
                <a:cs typeface="Arial"/>
              </a:rPr>
              <a:t>n)</a:t>
            </a:r>
            <a:r>
              <a:rPr sz="1400" spc="-34" dirty="0">
                <a:latin typeface="Arial"/>
                <a:cs typeface="Arial"/>
              </a:rPr>
              <a:t> </a:t>
            </a:r>
            <a:r>
              <a:rPr sz="1400" spc="0" dirty="0">
                <a:latin typeface="Arial"/>
                <a:cs typeface="Arial"/>
              </a:rPr>
              <a:t>Stand</a:t>
            </a:r>
            <a:r>
              <a:rPr sz="1400" spc="-4" dirty="0">
                <a:latin typeface="Arial"/>
                <a:cs typeface="Arial"/>
              </a:rPr>
              <a:t>a</a:t>
            </a:r>
            <a:r>
              <a:rPr sz="1400" spc="0" dirty="0">
                <a:latin typeface="Arial"/>
                <a:cs typeface="Arial"/>
              </a:rPr>
              <a:t>r</a:t>
            </a:r>
            <a:r>
              <a:rPr sz="1400" spc="-39" dirty="0">
                <a:latin typeface="Arial"/>
                <a:cs typeface="Arial"/>
              </a:rPr>
              <a:t> </a:t>
            </a:r>
            <a:r>
              <a:rPr sz="1400" spc="-4" dirty="0">
                <a:latin typeface="Arial"/>
                <a:cs typeface="Arial"/>
              </a:rPr>
              <a:t>D</a:t>
            </a:r>
            <a:r>
              <a:rPr sz="1400" spc="0" dirty="0">
                <a:latin typeface="Arial"/>
                <a:cs typeface="Arial"/>
              </a:rPr>
              <a:t>i</a:t>
            </a:r>
            <a:r>
              <a:rPr sz="1400" spc="4" dirty="0">
                <a:latin typeface="Arial"/>
                <a:cs typeface="Arial"/>
              </a:rPr>
              <a:t>kt</a:t>
            </a:r>
            <a:r>
              <a:rPr sz="1400" spc="0" dirty="0">
                <a:latin typeface="Arial"/>
                <a:cs typeface="Arial"/>
              </a:rPr>
              <a:t>i; </a:t>
            </a:r>
            <a:r>
              <a:rPr sz="1400" b="1" spc="0" dirty="0">
                <a:latin typeface="Arial"/>
                <a:cs typeface="Arial"/>
              </a:rPr>
              <a:t>P</a:t>
            </a:r>
            <a:r>
              <a:rPr sz="1400" spc="0" dirty="0">
                <a:latin typeface="Arial"/>
                <a:cs typeface="Arial"/>
              </a:rPr>
              <a:t>engendalian</a:t>
            </a:r>
            <a:r>
              <a:rPr sz="1400" spc="-39" dirty="0">
                <a:latin typeface="Arial"/>
                <a:cs typeface="Arial"/>
              </a:rPr>
              <a:t> </a:t>
            </a:r>
            <a:r>
              <a:rPr sz="1400" spc="0" dirty="0">
                <a:latin typeface="Arial"/>
                <a:cs typeface="Arial"/>
              </a:rPr>
              <a:t>(pela</a:t>
            </a:r>
            <a:r>
              <a:rPr sz="1400" spc="4" dirty="0">
                <a:latin typeface="Arial"/>
                <a:cs typeface="Arial"/>
              </a:rPr>
              <a:t>ks</a:t>
            </a:r>
            <a:r>
              <a:rPr sz="1400" spc="-14" dirty="0">
                <a:latin typeface="Arial"/>
                <a:cs typeface="Arial"/>
              </a:rPr>
              <a:t>a</a:t>
            </a:r>
            <a:r>
              <a:rPr sz="1400" spc="0" dirty="0">
                <a:latin typeface="Arial"/>
                <a:cs typeface="Arial"/>
              </a:rPr>
              <a:t>na</a:t>
            </a:r>
            <a:r>
              <a:rPr sz="1400" spc="-14" dirty="0">
                <a:latin typeface="Arial"/>
                <a:cs typeface="Arial"/>
              </a:rPr>
              <a:t>a</a:t>
            </a:r>
            <a:r>
              <a:rPr sz="1400" spc="0" dirty="0">
                <a:latin typeface="Arial"/>
                <a:cs typeface="Arial"/>
              </a:rPr>
              <a:t>n)</a:t>
            </a:r>
            <a:r>
              <a:rPr sz="1400" spc="-34" dirty="0">
                <a:latin typeface="Arial"/>
                <a:cs typeface="Arial"/>
              </a:rPr>
              <a:t> </a:t>
            </a:r>
            <a:r>
              <a:rPr sz="1400" spc="0" dirty="0">
                <a:latin typeface="Arial"/>
                <a:cs typeface="Arial"/>
              </a:rPr>
              <a:t>S</a:t>
            </a:r>
            <a:r>
              <a:rPr sz="1400" spc="4" dirty="0">
                <a:latin typeface="Arial"/>
                <a:cs typeface="Arial"/>
              </a:rPr>
              <a:t>t</a:t>
            </a:r>
            <a:r>
              <a:rPr sz="1400" spc="0" dirty="0">
                <a:latin typeface="Arial"/>
                <a:cs typeface="Arial"/>
              </a:rPr>
              <a:t>andar</a:t>
            </a:r>
            <a:r>
              <a:rPr sz="1400" spc="-39" dirty="0">
                <a:latin typeface="Arial"/>
                <a:cs typeface="Arial"/>
              </a:rPr>
              <a:t> </a:t>
            </a:r>
            <a:r>
              <a:rPr sz="1400" spc="-4" dirty="0">
                <a:latin typeface="Arial"/>
                <a:cs typeface="Arial"/>
              </a:rPr>
              <a:t>D</a:t>
            </a:r>
            <a:r>
              <a:rPr sz="1400" spc="0" dirty="0">
                <a:latin typeface="Arial"/>
                <a:cs typeface="Arial"/>
              </a:rPr>
              <a:t>i</a:t>
            </a:r>
            <a:r>
              <a:rPr sz="1400" spc="4" dirty="0">
                <a:latin typeface="Arial"/>
                <a:cs typeface="Arial"/>
              </a:rPr>
              <a:t>kti</a:t>
            </a:r>
            <a:r>
              <a:rPr sz="1400" spc="0" dirty="0">
                <a:latin typeface="Arial"/>
                <a:cs typeface="Arial"/>
              </a:rPr>
              <a:t>;</a:t>
            </a:r>
            <a:r>
              <a:rPr sz="1400" spc="-9" dirty="0">
                <a:latin typeface="Arial"/>
                <a:cs typeface="Arial"/>
              </a:rPr>
              <a:t> </a:t>
            </a:r>
            <a:r>
              <a:rPr sz="1400" spc="0" dirty="0">
                <a:latin typeface="Arial"/>
                <a:cs typeface="Arial"/>
              </a:rPr>
              <a:t>dan </a:t>
            </a:r>
            <a:r>
              <a:rPr sz="1400" b="1" spc="0" dirty="0">
                <a:latin typeface="Arial"/>
                <a:cs typeface="Arial"/>
              </a:rPr>
              <a:t>P</a:t>
            </a:r>
            <a:r>
              <a:rPr sz="1400" spc="0" dirty="0">
                <a:latin typeface="Arial"/>
                <a:cs typeface="Arial"/>
              </a:rPr>
              <a:t>eningka</a:t>
            </a:r>
            <a:r>
              <a:rPr sz="1400" spc="4" dirty="0">
                <a:latin typeface="Arial"/>
                <a:cs typeface="Arial"/>
              </a:rPr>
              <a:t>t</a:t>
            </a:r>
            <a:r>
              <a:rPr sz="1400" spc="-14" dirty="0">
                <a:latin typeface="Arial"/>
                <a:cs typeface="Arial"/>
              </a:rPr>
              <a:t>a</a:t>
            </a:r>
            <a:r>
              <a:rPr sz="1400" spc="0" dirty="0">
                <a:latin typeface="Arial"/>
                <a:cs typeface="Arial"/>
              </a:rPr>
              <a:t>n</a:t>
            </a:r>
            <a:r>
              <a:rPr sz="1400" spc="-39" dirty="0">
                <a:latin typeface="Arial"/>
                <a:cs typeface="Arial"/>
              </a:rPr>
              <a:t> </a:t>
            </a:r>
            <a:r>
              <a:rPr sz="1400" spc="0" dirty="0">
                <a:latin typeface="Arial"/>
                <a:cs typeface="Arial"/>
              </a:rPr>
              <a:t>S</a:t>
            </a:r>
            <a:r>
              <a:rPr sz="1400" spc="4" dirty="0">
                <a:latin typeface="Arial"/>
                <a:cs typeface="Arial"/>
              </a:rPr>
              <a:t>t</a:t>
            </a:r>
            <a:r>
              <a:rPr sz="1400" spc="0" dirty="0">
                <a:latin typeface="Arial"/>
                <a:cs typeface="Arial"/>
              </a:rPr>
              <a:t>andar</a:t>
            </a:r>
            <a:r>
              <a:rPr sz="1400" spc="-24" dirty="0">
                <a:latin typeface="Arial"/>
                <a:cs typeface="Arial"/>
              </a:rPr>
              <a:t> </a:t>
            </a:r>
            <a:r>
              <a:rPr sz="1400" spc="-4" dirty="0">
                <a:latin typeface="Arial"/>
                <a:cs typeface="Arial"/>
              </a:rPr>
              <a:t>D</a:t>
            </a:r>
            <a:r>
              <a:rPr sz="1400" spc="0" dirty="0">
                <a:latin typeface="Arial"/>
                <a:cs typeface="Arial"/>
              </a:rPr>
              <a:t>i</a:t>
            </a:r>
            <a:r>
              <a:rPr sz="1400" spc="4" dirty="0">
                <a:latin typeface="Arial"/>
                <a:cs typeface="Arial"/>
              </a:rPr>
              <a:t>kti</a:t>
            </a:r>
            <a:r>
              <a:rPr sz="1400" spc="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55489" y="5657484"/>
            <a:ext cx="5691127" cy="630428"/>
          </a:xfrm>
          <a:prstGeom prst="rect">
            <a:avLst/>
          </a:prstGeom>
        </p:spPr>
        <p:txBody>
          <a:bodyPr wrap="square" lIns="0" tIns="9747" rIns="0" bIns="0" rtlCol="0">
            <a:noAutofit/>
          </a:bodyPr>
          <a:lstStyle/>
          <a:p>
            <a:pPr marL="12700" marR="26746">
              <a:lnSpc>
                <a:spcPts val="1535"/>
              </a:lnSpc>
            </a:pPr>
            <a:r>
              <a:rPr sz="1400" b="1" spc="-1" dirty="0">
                <a:latin typeface="Arial"/>
                <a:cs typeface="Arial"/>
              </a:rPr>
              <a:t>E</a:t>
            </a:r>
            <a:r>
              <a:rPr sz="1400" spc="-1" dirty="0">
                <a:latin typeface="Arial"/>
                <a:cs typeface="Arial"/>
              </a:rPr>
              <a:t>valuasi Data dan Informasi</a:t>
            </a:r>
            <a:endParaRPr sz="1400">
              <a:latin typeface="Arial"/>
              <a:cs typeface="Arial"/>
            </a:endParaRPr>
          </a:p>
          <a:p>
            <a:pPr marL="12700" marR="26746">
              <a:lnSpc>
                <a:spcPct val="95825"/>
              </a:lnSpc>
            </a:pPr>
            <a:r>
              <a:rPr sz="1400" b="1" spc="-7" dirty="0">
                <a:latin typeface="Arial"/>
                <a:cs typeface="Arial"/>
              </a:rPr>
              <a:t>P</a:t>
            </a:r>
            <a:r>
              <a:rPr sz="1400" spc="-7" dirty="0">
                <a:latin typeface="Arial"/>
                <a:cs typeface="Arial"/>
              </a:rPr>
              <a:t>enetapan Status Akreditasi dan Peringkat Terakreditasi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70"/>
              </a:spcBef>
            </a:pPr>
            <a:r>
              <a:rPr sz="1400" b="1" spc="-6" dirty="0">
                <a:latin typeface="Arial"/>
                <a:cs typeface="Arial"/>
              </a:rPr>
              <a:t>P</a:t>
            </a:r>
            <a:r>
              <a:rPr sz="1400" spc="-6" dirty="0">
                <a:latin typeface="Arial"/>
                <a:cs typeface="Arial"/>
              </a:rPr>
              <a:t>emantauan dan Evaluasi Status Akreditasi dan Peringkat Terakreditasi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986006" y="6578066"/>
            <a:ext cx="158535" cy="228092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600" dirty="0">
                <a:latin typeface="Calibri"/>
                <a:cs typeface="Calibri"/>
              </a:rPr>
              <a:t>5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34478" y="331470"/>
            <a:ext cx="1595627" cy="824483"/>
          </a:xfrm>
          <a:prstGeom prst="rect">
            <a:avLst/>
          </a:prstGeom>
        </p:spPr>
        <p:txBody>
          <a:bodyPr wrap="square" lIns="0" tIns="13557" rIns="0" bIns="0" rtlCol="0">
            <a:noAutofit/>
          </a:bodyPr>
          <a:lstStyle/>
          <a:p>
            <a:pPr marL="102616">
              <a:lnSpc>
                <a:spcPts val="2135"/>
              </a:lnSpc>
            </a:pPr>
            <a:r>
              <a:rPr sz="2000" spc="-8" dirty="0">
                <a:latin typeface="Franklin Gothic Book"/>
                <a:cs typeface="Franklin Gothic Book"/>
              </a:rPr>
              <a:t>Sistem</a:t>
            </a:r>
            <a:endParaRPr sz="2000">
              <a:latin typeface="Franklin Gothic Book"/>
              <a:cs typeface="Franklin Gothic Book"/>
            </a:endParaRPr>
          </a:p>
          <a:p>
            <a:pPr marL="396367">
              <a:lnSpc>
                <a:spcPts val="2960"/>
              </a:lnSpc>
              <a:spcBef>
                <a:spcPts val="41"/>
              </a:spcBef>
            </a:pPr>
            <a:r>
              <a:rPr sz="2800" b="1" dirty="0">
                <a:latin typeface="Century Gothic"/>
                <a:cs typeface="Century Gothic"/>
              </a:rPr>
              <a:t>PEN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535162" y="422910"/>
            <a:ext cx="3221736" cy="733043"/>
          </a:xfrm>
          <a:prstGeom prst="rect">
            <a:avLst/>
          </a:prstGeom>
        </p:spPr>
        <p:txBody>
          <a:bodyPr wrap="square" lIns="0" tIns="2970" rIns="0" bIns="0" rtlCol="0">
            <a:noAutofit/>
          </a:bodyPr>
          <a:lstStyle/>
          <a:p>
            <a:pPr>
              <a:lnSpc>
                <a:spcPts val="850"/>
              </a:lnSpc>
            </a:pPr>
            <a:endParaRPr sz="850"/>
          </a:p>
          <a:p>
            <a:pPr marL="851789">
              <a:lnSpc>
                <a:spcPts val="1900"/>
              </a:lnSpc>
              <a:spcBef>
                <a:spcPts val="3095"/>
              </a:spcBef>
            </a:pPr>
            <a:r>
              <a:rPr sz="3600" spc="-1" baseline="-17149" dirty="0">
                <a:latin typeface="Franklin Gothic Book"/>
                <a:cs typeface="Franklin Gothic Book"/>
              </a:rPr>
              <a:t>Pendidikan Tinggi</a:t>
            </a:r>
            <a:endParaRPr sz="2400">
              <a:latin typeface="Franklin Gothic Book"/>
              <a:cs typeface="Franklin Gothic Book"/>
            </a:endParaRPr>
          </a:p>
        </p:txBody>
      </p:sp>
      <p:sp>
        <p:nvSpPr>
          <p:cNvPr id="77" name="object 20">
            <a:extLst>
              <a:ext uri="{FF2B5EF4-FFF2-40B4-BE49-F238E27FC236}">
                <a16:creationId xmlns:a16="http://schemas.microsoft.com/office/drawing/2014/main" id="{82592412-DCDE-45C5-F7FD-80ECBB003EC4}"/>
              </a:ext>
            </a:extLst>
          </p:cNvPr>
          <p:cNvSpPr txBox="1"/>
          <p:nvPr/>
        </p:nvSpPr>
        <p:spPr>
          <a:xfrm>
            <a:off x="7374010" y="6436211"/>
            <a:ext cx="3726388" cy="283710"/>
          </a:xfrm>
          <a:prstGeom prst="rect">
            <a:avLst/>
          </a:prstGeom>
        </p:spPr>
        <p:txBody>
          <a:bodyPr wrap="square" lIns="0" tIns="11017" rIns="0" bIns="0" rtlCol="0">
            <a:noAutofit/>
          </a:bodyPr>
          <a:lstStyle/>
          <a:p>
            <a:pPr marL="12700">
              <a:lnSpc>
                <a:spcPts val="1735"/>
              </a:lnSpc>
            </a:pPr>
            <a:r>
              <a:rPr lang="en-US" sz="1400" spc="163" dirty="0" err="1">
                <a:latin typeface="Arial Narrow"/>
                <a:cs typeface="Arial Narrow"/>
              </a:rPr>
              <a:t>Sumber</a:t>
            </a:r>
            <a:r>
              <a:rPr lang="en-US" sz="1400" spc="163" dirty="0">
                <a:latin typeface="Arial Narrow"/>
                <a:cs typeface="Arial Narrow"/>
              </a:rPr>
              <a:t>: Aris </a:t>
            </a:r>
            <a:r>
              <a:rPr lang="en-US" sz="1400" spc="163" dirty="0" err="1">
                <a:latin typeface="Arial Narrow"/>
                <a:cs typeface="Arial Narrow"/>
              </a:rPr>
              <a:t>Junaedi</a:t>
            </a:r>
            <a:r>
              <a:rPr lang="en-US" sz="1400" spc="163" dirty="0">
                <a:latin typeface="Arial Narrow"/>
                <a:cs typeface="Arial Narrow"/>
              </a:rPr>
              <a:t>, </a:t>
            </a:r>
            <a:r>
              <a:rPr lang="en-US" sz="1400" spc="163" dirty="0" err="1">
                <a:latin typeface="Arial Narrow"/>
                <a:cs typeface="Arial Narrow"/>
              </a:rPr>
              <a:t>Direktur</a:t>
            </a:r>
            <a:r>
              <a:rPr lang="en-US" sz="1400" spc="163" dirty="0">
                <a:latin typeface="Arial Narrow"/>
                <a:cs typeface="Arial Narrow"/>
              </a:rPr>
              <a:t> </a:t>
            </a:r>
            <a:r>
              <a:rPr lang="en-US" sz="1400" spc="163" dirty="0" err="1">
                <a:latin typeface="Arial Narrow"/>
                <a:cs typeface="Arial Narrow"/>
              </a:rPr>
              <a:t>belmawa</a:t>
            </a:r>
            <a:r>
              <a:rPr lang="en-US" sz="1400" spc="163" dirty="0">
                <a:latin typeface="Arial Narrow"/>
                <a:cs typeface="Arial Narrow"/>
              </a:rPr>
              <a:t>, </a:t>
            </a:r>
            <a:endParaRPr sz="1400" dirty="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96567"/>
            <a:ext cx="8839200" cy="672853"/>
          </a:xfrm>
        </p:spPr>
        <p:txBody>
          <a:bodyPr>
            <a:normAutofit fontScale="90000"/>
          </a:bodyPr>
          <a:lstStyle/>
          <a:p>
            <a:pPr algn="ctr"/>
            <a:r>
              <a:rPr lang="sv-SE" b="1" dirty="0"/>
              <a:t>Prinsip SPMI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338" y="5722186"/>
            <a:ext cx="6045545" cy="7695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err="1">
                <a:solidFill>
                  <a:srgbClr val="0000FF"/>
                </a:solidFill>
              </a:rPr>
              <a:t>Setiap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langkah</a:t>
            </a:r>
            <a:r>
              <a:rPr lang="en-US" sz="1800" b="1" dirty="0">
                <a:solidFill>
                  <a:srgbClr val="0000FF"/>
                </a:solidFill>
              </a:rPr>
              <a:t> PPEPP </a:t>
            </a:r>
            <a:r>
              <a:rPr lang="en-US" sz="1800" b="1" dirty="0" err="1">
                <a:solidFill>
                  <a:srgbClr val="0000FF"/>
                </a:solidFill>
              </a:rPr>
              <a:t>dalam</a:t>
            </a:r>
            <a:r>
              <a:rPr lang="en-US" sz="1800" b="1" dirty="0">
                <a:solidFill>
                  <a:srgbClr val="0000FF"/>
                </a:solidFill>
              </a:rPr>
              <a:t> SPMI </a:t>
            </a:r>
            <a:r>
              <a:rPr lang="en-US" sz="1800" b="1" dirty="0" err="1">
                <a:solidFill>
                  <a:srgbClr val="0000FF"/>
                </a:solidFill>
              </a:rPr>
              <a:t>harus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ditulis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dalam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suatu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dokumen</a:t>
            </a:r>
            <a:r>
              <a:rPr lang="en-US" sz="1800" b="1" dirty="0">
                <a:solidFill>
                  <a:srgbClr val="0000FF"/>
                </a:solidFill>
              </a:rPr>
              <a:t>, </a:t>
            </a:r>
            <a:r>
              <a:rPr lang="en-US" sz="1800" b="1" dirty="0" err="1">
                <a:solidFill>
                  <a:srgbClr val="0000FF"/>
                </a:solidFill>
              </a:rPr>
              <a:t>dan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didokumentasikan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secara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sistematis</a:t>
            </a:r>
            <a:r>
              <a:rPr lang="en-US" sz="1800" b="1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3984400" y="1511434"/>
            <a:ext cx="67573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SPMI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dikembangkan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dan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diimplementasikan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secara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otonom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atau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mandiri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oleh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setiap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perguruan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tinggi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baik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pada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aras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Unit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Pengelola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Program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Studi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(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Jurusan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Departemen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Sekolah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atau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bentuk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lain)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maupun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pada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aras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perguruan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tinggi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(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Universitas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Institut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Sekolah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Tinggi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Polyteknik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Akademi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Akademi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</a:rPr>
              <a:t>Komunitas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).</a:t>
            </a:r>
          </a:p>
        </p:txBody>
      </p:sp>
      <p:sp>
        <p:nvSpPr>
          <p:cNvPr id="5" name="Rectangle 4"/>
          <p:cNvSpPr/>
          <p:nvPr/>
        </p:nvSpPr>
        <p:spPr>
          <a:xfrm>
            <a:off x="2063482" y="1049769"/>
            <a:ext cx="12884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err="1">
                <a:solidFill>
                  <a:srgbClr val="0000FF"/>
                </a:solidFill>
              </a:rPr>
              <a:t>O</a:t>
            </a:r>
            <a:r>
              <a:rPr lang="en-US" b="1" dirty="0" err="1"/>
              <a:t>tonom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021338" y="2936918"/>
            <a:ext cx="6402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SPMI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menggunakan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Standar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Dikti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yang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terdiri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atas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SN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Dikti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yang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ditetapkan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oleh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Menteri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dan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Standar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Dikti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yang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ditetapkan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oleh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setiap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perguruan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</a:rPr>
              <a:t>tinggi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2008560" y="2632659"/>
            <a:ext cx="13808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err="1">
                <a:solidFill>
                  <a:srgbClr val="FFC000"/>
                </a:solidFill>
              </a:rPr>
              <a:t>T</a:t>
            </a:r>
            <a:r>
              <a:rPr lang="en-US" b="1" dirty="0" err="1"/>
              <a:t>erstandar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33025" y="3894412"/>
            <a:ext cx="61777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SPMI </a:t>
            </a:r>
            <a:r>
              <a:rPr lang="en-US" sz="2000" b="1" dirty="0" err="1">
                <a:solidFill>
                  <a:srgbClr val="FF0000"/>
                </a:solidFill>
              </a:rPr>
              <a:t>menggunakan</a:t>
            </a:r>
            <a:r>
              <a:rPr lang="en-US" sz="2000" b="1" dirty="0">
                <a:solidFill>
                  <a:srgbClr val="FF0000"/>
                </a:solidFill>
              </a:rPr>
              <a:t> data </a:t>
            </a:r>
            <a:r>
              <a:rPr lang="en-US" sz="2000" b="1" dirty="0" err="1">
                <a:solidFill>
                  <a:srgbClr val="FF0000"/>
                </a:solidFill>
              </a:rPr>
              <a:t>dan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informasi</a:t>
            </a:r>
            <a:r>
              <a:rPr lang="en-US" sz="2000" b="1" dirty="0">
                <a:solidFill>
                  <a:srgbClr val="FF0000"/>
                </a:solidFill>
              </a:rPr>
              <a:t> yang </a:t>
            </a:r>
            <a:r>
              <a:rPr lang="en-US" sz="2000" b="1" dirty="0" err="1">
                <a:solidFill>
                  <a:srgbClr val="FF0000"/>
                </a:solidFill>
              </a:rPr>
              <a:t>akurat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pada</a:t>
            </a:r>
            <a:r>
              <a:rPr lang="en-US" sz="2000" b="1" dirty="0">
                <a:solidFill>
                  <a:srgbClr val="FF0000"/>
                </a:solidFill>
              </a:rPr>
              <a:t> PD </a:t>
            </a:r>
            <a:r>
              <a:rPr lang="en-US" sz="2000" b="1" dirty="0" err="1">
                <a:solidFill>
                  <a:srgbClr val="FF0000"/>
                </a:solidFill>
              </a:rPr>
              <a:t>Dikti</a:t>
            </a:r>
            <a:r>
              <a:rPr lang="en-US" sz="20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2063483" y="3601086"/>
            <a:ext cx="10648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</a:rPr>
              <a:t>A</a:t>
            </a:r>
            <a:r>
              <a:rPr lang="en-US" b="1" dirty="0" err="1"/>
              <a:t>kurasi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033024" y="4700577"/>
            <a:ext cx="61777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SPMI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diimplementasikan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dengan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menggunakan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5 (lima)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langkah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penjaminan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mutu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yaitu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PPEPP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Standar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Dikti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yang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membentuk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suatu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siklus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008560" y="4415170"/>
            <a:ext cx="186596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00B050"/>
                </a:solidFill>
              </a:rPr>
              <a:t>T</a:t>
            </a:r>
            <a:r>
              <a:rPr lang="en-US" b="1" dirty="0" err="1"/>
              <a:t>erencana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Berkelanjutan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2063482" y="5449228"/>
            <a:ext cx="18738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err="1">
                <a:solidFill>
                  <a:srgbClr val="7030A0"/>
                </a:solidFill>
              </a:rPr>
              <a:t>T</a:t>
            </a:r>
            <a:r>
              <a:rPr lang="en-US" b="1" dirty="0" err="1"/>
              <a:t>erdokumentasi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849266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004774"/>
            <a:ext cx="6807274" cy="672853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Penetapan</a:t>
            </a:r>
            <a:r>
              <a:rPr lang="en-US" b="1" dirty="0"/>
              <a:t> </a:t>
            </a:r>
            <a:r>
              <a:rPr lang="en-US" b="1" dirty="0" err="1"/>
              <a:t>standar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8012" y="1706646"/>
            <a:ext cx="6807273" cy="839152"/>
          </a:xfrm>
        </p:spPr>
        <p:txBody>
          <a:bodyPr>
            <a:normAutofit/>
          </a:bodyPr>
          <a:lstStyle/>
          <a:p>
            <a:r>
              <a:rPr lang="en-US" sz="2400" dirty="0" err="1"/>
              <a:t>Penetapan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</a:t>
            </a:r>
            <a:r>
              <a:rPr lang="en-US" sz="2400" dirty="0" err="1"/>
              <a:t>Pendidikan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  <a:r>
              <a:rPr lang="en-US" sz="2400" dirty="0" err="1"/>
              <a:t>merupakan</a:t>
            </a:r>
            <a:r>
              <a:rPr lang="en-US" sz="2400" dirty="0"/>
              <a:t> </a:t>
            </a:r>
            <a:r>
              <a:rPr lang="en-US" sz="2400" dirty="0" err="1"/>
              <a:t>kegiatan</a:t>
            </a:r>
            <a:r>
              <a:rPr lang="en-US" sz="2400" dirty="0"/>
              <a:t> </a:t>
            </a:r>
            <a:r>
              <a:rPr lang="en-US" sz="2400" dirty="0" err="1"/>
              <a:t>penentuan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/</a:t>
            </a:r>
            <a:r>
              <a:rPr lang="en-US" sz="2400" dirty="0" err="1"/>
              <a:t>ukuran</a:t>
            </a:r>
            <a:endParaRPr lang="en-US" sz="2400" dirty="0"/>
          </a:p>
        </p:txBody>
      </p:sp>
      <p:grpSp>
        <p:nvGrpSpPr>
          <p:cNvPr id="4" name="Group 221"/>
          <p:cNvGrpSpPr>
            <a:grpSpLocks/>
          </p:cNvGrpSpPr>
          <p:nvPr/>
        </p:nvGrpSpPr>
        <p:grpSpPr bwMode="auto">
          <a:xfrm>
            <a:off x="2319600" y="2667001"/>
            <a:ext cx="7653740" cy="3776329"/>
            <a:chOff x="-274202" y="0"/>
            <a:chExt cx="4932807" cy="3133726"/>
          </a:xfrm>
        </p:grpSpPr>
        <p:grpSp>
          <p:nvGrpSpPr>
            <p:cNvPr id="5" name="Group 222"/>
            <p:cNvGrpSpPr>
              <a:grpSpLocks/>
            </p:cNvGrpSpPr>
            <p:nvPr/>
          </p:nvGrpSpPr>
          <p:grpSpPr bwMode="auto">
            <a:xfrm>
              <a:off x="-274202" y="0"/>
              <a:ext cx="4932807" cy="1948003"/>
              <a:chOff x="-274202" y="0"/>
              <a:chExt cx="4932808" cy="1948002"/>
            </a:xfrm>
          </p:grpSpPr>
          <p:sp>
            <p:nvSpPr>
              <p:cNvPr id="7" name="AutoShape 223"/>
              <p:cNvSpPr>
                <a:spLocks/>
              </p:cNvSpPr>
              <p:nvPr/>
            </p:nvSpPr>
            <p:spPr bwMode="auto">
              <a:xfrm>
                <a:off x="637840" y="114300"/>
                <a:ext cx="2771658" cy="1143000"/>
              </a:xfrm>
              <a:prstGeom prst="rightArrow">
                <a:avLst>
                  <a:gd name="adj1" fmla="val 63889"/>
                  <a:gd name="adj2" fmla="val 34443"/>
                </a:avLst>
              </a:prstGeom>
              <a:solidFill>
                <a:srgbClr val="FF3300"/>
              </a:solidFill>
              <a:ln>
                <a:noFill/>
                <a:headEnd/>
                <a:tailEnd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>
                  <a:defRPr/>
                </a:pPr>
                <a:endParaRPr lang="en-US">
                  <a:solidFill>
                    <a:prstClr val="white"/>
                  </a:solidFill>
                  <a:latin typeface="Calibri"/>
                  <a:ea typeface="Calibri" pitchFamily="34" charset="0"/>
                  <a:cs typeface="Calibri"/>
                  <a:sym typeface="Calibri" pitchFamily="34" charset="0"/>
                </a:endParaRPr>
              </a:p>
            </p:txBody>
          </p:sp>
          <p:grpSp>
            <p:nvGrpSpPr>
              <p:cNvPr id="8" name="Group 224"/>
              <p:cNvGrpSpPr>
                <a:grpSpLocks/>
              </p:cNvGrpSpPr>
              <p:nvPr/>
            </p:nvGrpSpPr>
            <p:grpSpPr bwMode="auto">
              <a:xfrm>
                <a:off x="1105578" y="0"/>
                <a:ext cx="1795687" cy="1545290"/>
                <a:chOff x="64699" y="0"/>
                <a:chExt cx="1795686" cy="1545290"/>
              </a:xfrm>
            </p:grpSpPr>
            <p:sp>
              <p:nvSpPr>
                <p:cNvPr id="15" name="AutoShape 225"/>
                <p:cNvSpPr>
                  <a:spLocks/>
                </p:cNvSpPr>
                <p:nvPr/>
              </p:nvSpPr>
              <p:spPr bwMode="auto">
                <a:xfrm>
                  <a:off x="64699" y="0"/>
                  <a:ext cx="1795686" cy="1545290"/>
                </a:xfrm>
                <a:custGeom>
                  <a:avLst/>
                  <a:gdLst>
                    <a:gd name="T0" fmla="*/ 74640931 w 21600"/>
                    <a:gd name="T1" fmla="*/ 55275953 h 21600"/>
                    <a:gd name="T2" fmla="*/ 74640931 w 21600"/>
                    <a:gd name="T3" fmla="*/ 55275953 h 21600"/>
                    <a:gd name="T4" fmla="*/ 74640931 w 21600"/>
                    <a:gd name="T5" fmla="*/ 55275953 h 21600"/>
                    <a:gd name="T6" fmla="*/ 74640931 w 21600"/>
                    <a:gd name="T7" fmla="*/ 5527595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  <a:headEnd/>
                  <a:tailEnd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lIns="0" tIns="0" rIns="0" bIns="0" anchor="ctr"/>
                <a:lstStyle/>
                <a:p>
                  <a:endParaRPr lang="en-US">
                    <a:solidFill>
                      <a:srgbClr val="5C5C5C"/>
                    </a:solidFill>
                    <a:latin typeface="Calibri"/>
                    <a:cs typeface="Calibri"/>
                  </a:endParaRPr>
                </a:p>
              </p:txBody>
            </p:sp>
            <p:grpSp>
              <p:nvGrpSpPr>
                <p:cNvPr id="16" name="Group 226"/>
                <p:cNvGrpSpPr>
                  <a:grpSpLocks/>
                </p:cNvGrpSpPr>
                <p:nvPr/>
              </p:nvGrpSpPr>
              <p:grpSpPr bwMode="auto">
                <a:xfrm>
                  <a:off x="239867" y="39705"/>
                  <a:ext cx="580734" cy="809968"/>
                  <a:chOff x="-1" y="-1"/>
                  <a:chExt cx="580735" cy="809968"/>
                </a:xfrm>
              </p:grpSpPr>
              <p:sp>
                <p:nvSpPr>
                  <p:cNvPr id="21" name="AutoShape 227"/>
                  <p:cNvSpPr>
                    <a:spLocks/>
                  </p:cNvSpPr>
                  <p:nvPr/>
                </p:nvSpPr>
                <p:spPr bwMode="auto">
                  <a:xfrm flipH="1">
                    <a:off x="132092" y="129483"/>
                    <a:ext cx="146375" cy="71630"/>
                  </a:xfrm>
                  <a:custGeom>
                    <a:avLst/>
                    <a:gdLst>
                      <a:gd name="T0" fmla="*/ 495967 w 21600"/>
                      <a:gd name="T1" fmla="*/ 118770 h 21600"/>
                      <a:gd name="T2" fmla="*/ 495967 w 21600"/>
                      <a:gd name="T3" fmla="*/ 118770 h 21600"/>
                      <a:gd name="T4" fmla="*/ 495967 w 21600"/>
                      <a:gd name="T5" fmla="*/ 118770 h 21600"/>
                      <a:gd name="T6" fmla="*/ 495967 w 21600"/>
                      <a:gd name="T7" fmla="*/ 11877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847" y="2875"/>
                        </a:moveTo>
                        <a:lnTo>
                          <a:pt x="1383" y="1380"/>
                        </a:lnTo>
                        <a:lnTo>
                          <a:pt x="4934" y="5612"/>
                        </a:lnTo>
                        <a:lnTo>
                          <a:pt x="6592" y="0"/>
                        </a:lnTo>
                        <a:lnTo>
                          <a:pt x="12666" y="9730"/>
                        </a:lnTo>
                        <a:lnTo>
                          <a:pt x="18761" y="9730"/>
                        </a:lnTo>
                        <a:lnTo>
                          <a:pt x="21599" y="14214"/>
                        </a:lnTo>
                        <a:lnTo>
                          <a:pt x="5529" y="19482"/>
                        </a:lnTo>
                        <a:lnTo>
                          <a:pt x="4573" y="21600"/>
                        </a:lnTo>
                        <a:lnTo>
                          <a:pt x="3003" y="15205"/>
                        </a:lnTo>
                        <a:lnTo>
                          <a:pt x="3266" y="12835"/>
                        </a:lnTo>
                        <a:lnTo>
                          <a:pt x="0" y="6646"/>
                        </a:lnTo>
                        <a:lnTo>
                          <a:pt x="847" y="28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flat" cmpd="sng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2" name="AutoShape 228"/>
                  <p:cNvSpPr>
                    <a:spLocks/>
                  </p:cNvSpPr>
                  <p:nvPr/>
                </p:nvSpPr>
                <p:spPr bwMode="auto">
                  <a:xfrm flipH="1">
                    <a:off x="1199" y="210755"/>
                    <a:ext cx="217768" cy="354019"/>
                  </a:xfrm>
                  <a:custGeom>
                    <a:avLst/>
                    <a:gdLst>
                      <a:gd name="T0" fmla="*/ 1097752 w 21600"/>
                      <a:gd name="T1" fmla="*/ 2901153 h 21600"/>
                      <a:gd name="T2" fmla="*/ 1097752 w 21600"/>
                      <a:gd name="T3" fmla="*/ 2901153 h 21600"/>
                      <a:gd name="T4" fmla="*/ 1097752 w 21600"/>
                      <a:gd name="T5" fmla="*/ 2901153 h 21600"/>
                      <a:gd name="T6" fmla="*/ 1097752 w 21600"/>
                      <a:gd name="T7" fmla="*/ 290115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20333" y="0"/>
                        </a:lnTo>
                        <a:lnTo>
                          <a:pt x="21600" y="574"/>
                        </a:lnTo>
                        <a:lnTo>
                          <a:pt x="21600" y="19801"/>
                        </a:lnTo>
                        <a:lnTo>
                          <a:pt x="20077" y="19801"/>
                        </a:lnTo>
                        <a:lnTo>
                          <a:pt x="20077" y="21600"/>
                        </a:lnTo>
                        <a:lnTo>
                          <a:pt x="9569" y="21600"/>
                        </a:lnTo>
                        <a:lnTo>
                          <a:pt x="9569" y="13157"/>
                        </a:lnTo>
                        <a:lnTo>
                          <a:pt x="7613" y="9010"/>
                        </a:lnTo>
                        <a:lnTo>
                          <a:pt x="9451" y="9010"/>
                        </a:lnTo>
                        <a:lnTo>
                          <a:pt x="10861" y="11743"/>
                        </a:lnTo>
                        <a:lnTo>
                          <a:pt x="10861" y="6289"/>
                        </a:lnTo>
                        <a:lnTo>
                          <a:pt x="269" y="4373"/>
                        </a:lnTo>
                        <a:lnTo>
                          <a:pt x="0" y="19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flat" cmpd="sng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3" name="AutoShape 229"/>
                  <p:cNvSpPr>
                    <a:spLocks/>
                  </p:cNvSpPr>
                  <p:nvPr/>
                </p:nvSpPr>
                <p:spPr bwMode="auto">
                  <a:xfrm flipH="1">
                    <a:off x="172556" y="323710"/>
                    <a:ext cx="70212" cy="61989"/>
                  </a:xfrm>
                  <a:custGeom>
                    <a:avLst/>
                    <a:gdLst>
                      <a:gd name="T0" fmla="*/ 114114 w 21600"/>
                      <a:gd name="T1" fmla="*/ 88951 h 21600"/>
                      <a:gd name="T2" fmla="*/ 114114 w 21600"/>
                      <a:gd name="T3" fmla="*/ 88951 h 21600"/>
                      <a:gd name="T4" fmla="*/ 114114 w 21600"/>
                      <a:gd name="T5" fmla="*/ 88951 h 21600"/>
                      <a:gd name="T6" fmla="*/ 114114 w 21600"/>
                      <a:gd name="T7" fmla="*/ 8895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8219"/>
                        </a:moveTo>
                        <a:lnTo>
                          <a:pt x="8416" y="0"/>
                        </a:lnTo>
                        <a:lnTo>
                          <a:pt x="16853" y="0"/>
                        </a:lnTo>
                        <a:lnTo>
                          <a:pt x="21599" y="7473"/>
                        </a:lnTo>
                        <a:lnTo>
                          <a:pt x="11600" y="12820"/>
                        </a:lnTo>
                        <a:lnTo>
                          <a:pt x="4806" y="21599"/>
                        </a:lnTo>
                        <a:lnTo>
                          <a:pt x="0" y="8219"/>
                        </a:lnTo>
                        <a:close/>
                      </a:path>
                    </a:pathLst>
                  </a:custGeom>
                  <a:solidFill>
                    <a:srgbClr val="FFEA00"/>
                  </a:solidFill>
                  <a:ln w="3175" cap="flat" cmpd="sng">
                    <a:solidFill>
                      <a:srgbClr val="FFEA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4" name="AutoShape 230"/>
                  <p:cNvSpPr>
                    <a:spLocks/>
                  </p:cNvSpPr>
                  <p:nvPr/>
                </p:nvSpPr>
                <p:spPr bwMode="auto">
                  <a:xfrm flipH="1">
                    <a:off x="100006" y="208000"/>
                    <a:ext cx="480728" cy="601967"/>
                  </a:xfrm>
                  <a:custGeom>
                    <a:avLst/>
                    <a:gdLst>
                      <a:gd name="T0" fmla="*/ 5349523 w 21600"/>
                      <a:gd name="T1" fmla="*/ 8388076 h 21600"/>
                      <a:gd name="T2" fmla="*/ 5349523 w 21600"/>
                      <a:gd name="T3" fmla="*/ 8388076 h 21600"/>
                      <a:gd name="T4" fmla="*/ 5349523 w 21600"/>
                      <a:gd name="T5" fmla="*/ 8388076 h 21600"/>
                      <a:gd name="T6" fmla="*/ 5349523 w 21600"/>
                      <a:gd name="T7" fmla="*/ 838807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157" y="691"/>
                        </a:moveTo>
                        <a:lnTo>
                          <a:pt x="10737" y="2216"/>
                        </a:lnTo>
                        <a:lnTo>
                          <a:pt x="10383" y="4098"/>
                        </a:lnTo>
                        <a:lnTo>
                          <a:pt x="10448" y="5067"/>
                        </a:lnTo>
                        <a:lnTo>
                          <a:pt x="10505" y="5558"/>
                        </a:lnTo>
                        <a:lnTo>
                          <a:pt x="10913" y="5277"/>
                        </a:lnTo>
                        <a:lnTo>
                          <a:pt x="11035" y="5214"/>
                        </a:lnTo>
                        <a:lnTo>
                          <a:pt x="11436" y="5483"/>
                        </a:lnTo>
                        <a:lnTo>
                          <a:pt x="15130" y="4859"/>
                        </a:lnTo>
                        <a:lnTo>
                          <a:pt x="16008" y="5906"/>
                        </a:lnTo>
                        <a:lnTo>
                          <a:pt x="12216" y="7442"/>
                        </a:lnTo>
                        <a:lnTo>
                          <a:pt x="12910" y="7925"/>
                        </a:lnTo>
                        <a:lnTo>
                          <a:pt x="13026" y="8267"/>
                        </a:lnTo>
                        <a:lnTo>
                          <a:pt x="13558" y="8536"/>
                        </a:lnTo>
                        <a:lnTo>
                          <a:pt x="13668" y="9242"/>
                        </a:lnTo>
                        <a:lnTo>
                          <a:pt x="14195" y="9242"/>
                        </a:lnTo>
                        <a:lnTo>
                          <a:pt x="14671" y="9445"/>
                        </a:lnTo>
                        <a:lnTo>
                          <a:pt x="15665" y="9658"/>
                        </a:lnTo>
                        <a:lnTo>
                          <a:pt x="16144" y="9521"/>
                        </a:lnTo>
                        <a:lnTo>
                          <a:pt x="16487" y="9584"/>
                        </a:lnTo>
                        <a:lnTo>
                          <a:pt x="18722" y="8611"/>
                        </a:lnTo>
                        <a:lnTo>
                          <a:pt x="20364" y="8478"/>
                        </a:lnTo>
                        <a:lnTo>
                          <a:pt x="21186" y="8890"/>
                        </a:lnTo>
                        <a:lnTo>
                          <a:pt x="21600" y="10975"/>
                        </a:lnTo>
                        <a:lnTo>
                          <a:pt x="21296" y="11602"/>
                        </a:lnTo>
                        <a:lnTo>
                          <a:pt x="19248" y="12789"/>
                        </a:lnTo>
                        <a:lnTo>
                          <a:pt x="14787" y="13826"/>
                        </a:lnTo>
                        <a:lnTo>
                          <a:pt x="12130" y="13403"/>
                        </a:lnTo>
                        <a:lnTo>
                          <a:pt x="10639" y="12789"/>
                        </a:lnTo>
                        <a:lnTo>
                          <a:pt x="9460" y="10506"/>
                        </a:lnTo>
                        <a:lnTo>
                          <a:pt x="9050" y="17362"/>
                        </a:lnTo>
                        <a:lnTo>
                          <a:pt x="8273" y="21600"/>
                        </a:lnTo>
                        <a:lnTo>
                          <a:pt x="6213" y="21600"/>
                        </a:lnTo>
                        <a:lnTo>
                          <a:pt x="4693" y="20766"/>
                        </a:lnTo>
                        <a:lnTo>
                          <a:pt x="4461" y="20285"/>
                        </a:lnTo>
                        <a:lnTo>
                          <a:pt x="404" y="17362"/>
                        </a:lnTo>
                        <a:lnTo>
                          <a:pt x="0" y="16113"/>
                        </a:lnTo>
                        <a:lnTo>
                          <a:pt x="50" y="13826"/>
                        </a:lnTo>
                        <a:lnTo>
                          <a:pt x="702" y="10141"/>
                        </a:lnTo>
                        <a:lnTo>
                          <a:pt x="1401" y="8828"/>
                        </a:lnTo>
                        <a:lnTo>
                          <a:pt x="1937" y="7223"/>
                        </a:lnTo>
                        <a:lnTo>
                          <a:pt x="2107" y="5832"/>
                        </a:lnTo>
                        <a:lnTo>
                          <a:pt x="2633" y="3614"/>
                        </a:lnTo>
                        <a:lnTo>
                          <a:pt x="3404" y="2008"/>
                        </a:lnTo>
                        <a:lnTo>
                          <a:pt x="5169" y="349"/>
                        </a:lnTo>
                        <a:lnTo>
                          <a:pt x="8984" y="0"/>
                        </a:lnTo>
                        <a:lnTo>
                          <a:pt x="10157" y="691"/>
                        </a:lnTo>
                        <a:close/>
                      </a:path>
                    </a:pathLst>
                  </a:custGeom>
                  <a:solidFill>
                    <a:srgbClr val="00EAFF"/>
                  </a:solidFill>
                  <a:ln w="3175" cap="flat" cmpd="sng">
                    <a:solidFill>
                      <a:srgbClr val="00EAFF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5" name="AutoShape 231"/>
                  <p:cNvSpPr>
                    <a:spLocks/>
                  </p:cNvSpPr>
                  <p:nvPr/>
                </p:nvSpPr>
                <p:spPr bwMode="auto">
                  <a:xfrm flipH="1">
                    <a:off x="239205" y="-1"/>
                    <a:ext cx="247517" cy="252061"/>
                  </a:xfrm>
                  <a:custGeom>
                    <a:avLst/>
                    <a:gdLst>
                      <a:gd name="T0" fmla="*/ 1418169 w 21600"/>
                      <a:gd name="T1" fmla="*/ 1470718 h 21600"/>
                      <a:gd name="T2" fmla="*/ 1418169 w 21600"/>
                      <a:gd name="T3" fmla="*/ 1470718 h 21600"/>
                      <a:gd name="T4" fmla="*/ 1418169 w 21600"/>
                      <a:gd name="T5" fmla="*/ 1470718 h 21600"/>
                      <a:gd name="T6" fmla="*/ 1418169 w 21600"/>
                      <a:gd name="T7" fmla="*/ 147071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2637" y="17367"/>
                        </a:moveTo>
                        <a:lnTo>
                          <a:pt x="12695" y="18532"/>
                        </a:lnTo>
                        <a:lnTo>
                          <a:pt x="11535" y="19349"/>
                        </a:lnTo>
                        <a:lnTo>
                          <a:pt x="10928" y="19258"/>
                        </a:lnTo>
                        <a:lnTo>
                          <a:pt x="10490" y="19938"/>
                        </a:lnTo>
                        <a:lnTo>
                          <a:pt x="10749" y="20769"/>
                        </a:lnTo>
                        <a:lnTo>
                          <a:pt x="10368" y="21600"/>
                        </a:lnTo>
                        <a:lnTo>
                          <a:pt x="7147" y="21272"/>
                        </a:lnTo>
                        <a:lnTo>
                          <a:pt x="6403" y="19702"/>
                        </a:lnTo>
                        <a:lnTo>
                          <a:pt x="5496" y="19349"/>
                        </a:lnTo>
                        <a:lnTo>
                          <a:pt x="3851" y="19447"/>
                        </a:lnTo>
                        <a:lnTo>
                          <a:pt x="3400" y="18453"/>
                        </a:lnTo>
                        <a:lnTo>
                          <a:pt x="1247" y="19768"/>
                        </a:lnTo>
                        <a:lnTo>
                          <a:pt x="0" y="17302"/>
                        </a:lnTo>
                        <a:lnTo>
                          <a:pt x="900" y="16464"/>
                        </a:lnTo>
                        <a:lnTo>
                          <a:pt x="1587" y="15313"/>
                        </a:lnTo>
                        <a:lnTo>
                          <a:pt x="1351" y="14574"/>
                        </a:lnTo>
                        <a:lnTo>
                          <a:pt x="1645" y="13599"/>
                        </a:lnTo>
                        <a:lnTo>
                          <a:pt x="3441" y="12356"/>
                        </a:lnTo>
                        <a:lnTo>
                          <a:pt x="5368" y="8811"/>
                        </a:lnTo>
                        <a:lnTo>
                          <a:pt x="6673" y="3800"/>
                        </a:lnTo>
                        <a:lnTo>
                          <a:pt x="8550" y="1399"/>
                        </a:lnTo>
                        <a:lnTo>
                          <a:pt x="9849" y="307"/>
                        </a:lnTo>
                        <a:lnTo>
                          <a:pt x="12563" y="0"/>
                        </a:lnTo>
                        <a:lnTo>
                          <a:pt x="15623" y="647"/>
                        </a:lnTo>
                        <a:lnTo>
                          <a:pt x="17840" y="2322"/>
                        </a:lnTo>
                        <a:lnTo>
                          <a:pt x="19982" y="3623"/>
                        </a:lnTo>
                        <a:lnTo>
                          <a:pt x="20843" y="4618"/>
                        </a:lnTo>
                        <a:lnTo>
                          <a:pt x="21420" y="5704"/>
                        </a:lnTo>
                        <a:lnTo>
                          <a:pt x="21599" y="6750"/>
                        </a:lnTo>
                        <a:lnTo>
                          <a:pt x="21599" y="8418"/>
                        </a:lnTo>
                        <a:lnTo>
                          <a:pt x="20888" y="9550"/>
                        </a:lnTo>
                        <a:lnTo>
                          <a:pt x="20202" y="9962"/>
                        </a:lnTo>
                        <a:lnTo>
                          <a:pt x="20178" y="9550"/>
                        </a:lnTo>
                        <a:lnTo>
                          <a:pt x="17216" y="10636"/>
                        </a:lnTo>
                        <a:lnTo>
                          <a:pt x="12637" y="17367"/>
                        </a:lnTo>
                        <a:close/>
                      </a:path>
                    </a:pathLst>
                  </a:custGeom>
                  <a:solidFill>
                    <a:srgbClr val="FFEA00"/>
                  </a:solidFill>
                  <a:ln w="3175" cap="flat" cmpd="sng">
                    <a:solidFill>
                      <a:srgbClr val="FFEA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6" name="AutoShape 232"/>
                  <p:cNvSpPr>
                    <a:spLocks/>
                  </p:cNvSpPr>
                  <p:nvPr/>
                </p:nvSpPr>
                <p:spPr bwMode="auto">
                  <a:xfrm flipH="1">
                    <a:off x="263005" y="97801"/>
                    <a:ext cx="110665" cy="122594"/>
                  </a:xfrm>
                  <a:custGeom>
                    <a:avLst/>
                    <a:gdLst>
                      <a:gd name="T0" fmla="*/ 283487 w 21600"/>
                      <a:gd name="T1" fmla="*/ 347900 h 21600"/>
                      <a:gd name="T2" fmla="*/ 283487 w 21600"/>
                      <a:gd name="T3" fmla="*/ 347900 h 21600"/>
                      <a:gd name="T4" fmla="*/ 283487 w 21600"/>
                      <a:gd name="T5" fmla="*/ 347900 h 21600"/>
                      <a:gd name="T6" fmla="*/ 283487 w 21600"/>
                      <a:gd name="T7" fmla="*/ 34790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714" y="148"/>
                        </a:moveTo>
                        <a:lnTo>
                          <a:pt x="1013" y="1521"/>
                        </a:lnTo>
                        <a:lnTo>
                          <a:pt x="831" y="2706"/>
                        </a:lnTo>
                        <a:lnTo>
                          <a:pt x="1389" y="6342"/>
                        </a:lnTo>
                        <a:lnTo>
                          <a:pt x="0" y="9452"/>
                        </a:lnTo>
                        <a:lnTo>
                          <a:pt x="2026" y="13249"/>
                        </a:lnTo>
                        <a:lnTo>
                          <a:pt x="2610" y="17141"/>
                        </a:lnTo>
                        <a:lnTo>
                          <a:pt x="2714" y="21599"/>
                        </a:lnTo>
                        <a:lnTo>
                          <a:pt x="4247" y="17654"/>
                        </a:lnTo>
                        <a:lnTo>
                          <a:pt x="5792" y="17654"/>
                        </a:lnTo>
                        <a:lnTo>
                          <a:pt x="9936" y="21289"/>
                        </a:lnTo>
                        <a:lnTo>
                          <a:pt x="11313" y="21289"/>
                        </a:lnTo>
                        <a:lnTo>
                          <a:pt x="12676" y="20710"/>
                        </a:lnTo>
                        <a:lnTo>
                          <a:pt x="12988" y="19444"/>
                        </a:lnTo>
                        <a:lnTo>
                          <a:pt x="12936" y="17734"/>
                        </a:lnTo>
                        <a:lnTo>
                          <a:pt x="13521" y="16481"/>
                        </a:lnTo>
                        <a:lnTo>
                          <a:pt x="15495" y="15594"/>
                        </a:lnTo>
                        <a:lnTo>
                          <a:pt x="16443" y="13667"/>
                        </a:lnTo>
                        <a:lnTo>
                          <a:pt x="19314" y="13249"/>
                        </a:lnTo>
                        <a:lnTo>
                          <a:pt x="19495" y="12698"/>
                        </a:lnTo>
                        <a:lnTo>
                          <a:pt x="18067" y="7056"/>
                        </a:lnTo>
                        <a:lnTo>
                          <a:pt x="20703" y="5426"/>
                        </a:lnTo>
                        <a:lnTo>
                          <a:pt x="21600" y="2706"/>
                        </a:lnTo>
                        <a:lnTo>
                          <a:pt x="19872" y="2706"/>
                        </a:lnTo>
                        <a:lnTo>
                          <a:pt x="18781" y="1885"/>
                        </a:lnTo>
                        <a:lnTo>
                          <a:pt x="17924" y="3097"/>
                        </a:lnTo>
                        <a:lnTo>
                          <a:pt x="17235" y="2073"/>
                        </a:lnTo>
                        <a:lnTo>
                          <a:pt x="15651" y="3541"/>
                        </a:lnTo>
                        <a:lnTo>
                          <a:pt x="14248" y="1279"/>
                        </a:lnTo>
                        <a:lnTo>
                          <a:pt x="11079" y="2073"/>
                        </a:lnTo>
                        <a:lnTo>
                          <a:pt x="3792" y="0"/>
                        </a:lnTo>
                        <a:lnTo>
                          <a:pt x="2714" y="148"/>
                        </a:lnTo>
                        <a:close/>
                      </a:path>
                    </a:pathLst>
                  </a:custGeom>
                  <a:solidFill>
                    <a:srgbClr val="FFC98E"/>
                  </a:solidFill>
                  <a:ln w="3175" cap="flat" cmpd="sng">
                    <a:solidFill>
                      <a:srgbClr val="FFC98E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7" name="AutoShape 233"/>
                  <p:cNvSpPr>
                    <a:spLocks/>
                  </p:cNvSpPr>
                  <p:nvPr/>
                </p:nvSpPr>
                <p:spPr bwMode="auto">
                  <a:xfrm flipH="1">
                    <a:off x="354627" y="146013"/>
                    <a:ext cx="11903" cy="9646"/>
                  </a:xfrm>
                  <a:custGeom>
                    <a:avLst/>
                    <a:gdLst>
                      <a:gd name="T0" fmla="*/ 3280 w 21600"/>
                      <a:gd name="T1" fmla="*/ 2154 h 21600"/>
                      <a:gd name="T2" fmla="*/ 3280 w 21600"/>
                      <a:gd name="T3" fmla="*/ 2154 h 21600"/>
                      <a:gd name="T4" fmla="*/ 3280 w 21600"/>
                      <a:gd name="T5" fmla="*/ 2154 h 21600"/>
                      <a:gd name="T6" fmla="*/ 3280 w 21600"/>
                      <a:gd name="T7" fmla="*/ 2154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6866" y="2144"/>
                        </a:moveTo>
                        <a:lnTo>
                          <a:pt x="15606" y="0"/>
                        </a:lnTo>
                        <a:lnTo>
                          <a:pt x="21600" y="4442"/>
                        </a:lnTo>
                        <a:lnTo>
                          <a:pt x="20101" y="12561"/>
                        </a:lnTo>
                        <a:lnTo>
                          <a:pt x="13734" y="20680"/>
                        </a:lnTo>
                        <a:lnTo>
                          <a:pt x="5118" y="21599"/>
                        </a:lnTo>
                        <a:lnTo>
                          <a:pt x="0" y="12561"/>
                        </a:lnTo>
                        <a:lnTo>
                          <a:pt x="6866" y="2144"/>
                        </a:lnTo>
                        <a:close/>
                      </a:path>
                    </a:pathLst>
                  </a:custGeom>
                  <a:solidFill>
                    <a:srgbClr val="FFEA00"/>
                  </a:solidFill>
                  <a:ln w="3175" cap="flat" cmpd="sng">
                    <a:solidFill>
                      <a:srgbClr val="FFEA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8" name="AutoShape 234"/>
                  <p:cNvSpPr>
                    <a:spLocks/>
                  </p:cNvSpPr>
                  <p:nvPr/>
                </p:nvSpPr>
                <p:spPr bwMode="auto">
                  <a:xfrm flipH="1">
                    <a:off x="27377" y="402227"/>
                    <a:ext cx="85678" cy="111569"/>
                  </a:xfrm>
                  <a:custGeom>
                    <a:avLst/>
                    <a:gdLst>
                      <a:gd name="T0" fmla="*/ 169924 w 21600"/>
                      <a:gd name="T1" fmla="*/ 288142 h 21600"/>
                      <a:gd name="T2" fmla="*/ 169924 w 21600"/>
                      <a:gd name="T3" fmla="*/ 288142 h 21600"/>
                      <a:gd name="T4" fmla="*/ 169924 w 21600"/>
                      <a:gd name="T5" fmla="*/ 288142 h 21600"/>
                      <a:gd name="T6" fmla="*/ 169924 w 21600"/>
                      <a:gd name="T7" fmla="*/ 28814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0433"/>
                        </a:moveTo>
                        <a:lnTo>
                          <a:pt x="2758" y="21599"/>
                        </a:lnTo>
                        <a:lnTo>
                          <a:pt x="10699" y="21599"/>
                        </a:lnTo>
                        <a:lnTo>
                          <a:pt x="13138" y="19768"/>
                        </a:lnTo>
                        <a:lnTo>
                          <a:pt x="18908" y="19270"/>
                        </a:lnTo>
                        <a:lnTo>
                          <a:pt x="19917" y="17995"/>
                        </a:lnTo>
                        <a:lnTo>
                          <a:pt x="21600" y="10975"/>
                        </a:lnTo>
                        <a:lnTo>
                          <a:pt x="18336" y="6623"/>
                        </a:lnTo>
                        <a:lnTo>
                          <a:pt x="14366" y="5187"/>
                        </a:lnTo>
                        <a:lnTo>
                          <a:pt x="10042" y="3429"/>
                        </a:lnTo>
                        <a:lnTo>
                          <a:pt x="8562" y="0"/>
                        </a:lnTo>
                        <a:lnTo>
                          <a:pt x="6207" y="337"/>
                        </a:lnTo>
                        <a:lnTo>
                          <a:pt x="4895" y="4586"/>
                        </a:lnTo>
                        <a:lnTo>
                          <a:pt x="0" y="10433"/>
                        </a:lnTo>
                        <a:close/>
                      </a:path>
                    </a:pathLst>
                  </a:custGeom>
                  <a:solidFill>
                    <a:srgbClr val="FFEA00"/>
                  </a:solidFill>
                  <a:ln w="3175" cap="flat" cmpd="sng">
                    <a:solidFill>
                      <a:srgbClr val="FFEA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9" name="AutoShape 235"/>
                  <p:cNvSpPr>
                    <a:spLocks/>
                  </p:cNvSpPr>
                  <p:nvPr/>
                </p:nvSpPr>
                <p:spPr bwMode="auto">
                  <a:xfrm flipH="1">
                    <a:off x="261807" y="4132"/>
                    <a:ext cx="64262" cy="49593"/>
                  </a:xfrm>
                  <a:custGeom>
                    <a:avLst/>
                    <a:gdLst>
                      <a:gd name="T0" fmla="*/ 95593 w 21600"/>
                      <a:gd name="T1" fmla="*/ 56933 h 21600"/>
                      <a:gd name="T2" fmla="*/ 95593 w 21600"/>
                      <a:gd name="T3" fmla="*/ 56933 h 21600"/>
                      <a:gd name="T4" fmla="*/ 95593 w 21600"/>
                      <a:gd name="T5" fmla="*/ 56933 h 21600"/>
                      <a:gd name="T6" fmla="*/ 95593 w 21600"/>
                      <a:gd name="T7" fmla="*/ 5693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15732"/>
                        </a:moveTo>
                        <a:lnTo>
                          <a:pt x="18705" y="13596"/>
                        </a:lnTo>
                        <a:lnTo>
                          <a:pt x="19670" y="15732"/>
                        </a:lnTo>
                        <a:lnTo>
                          <a:pt x="17584" y="17190"/>
                        </a:lnTo>
                        <a:lnTo>
                          <a:pt x="15565" y="20208"/>
                        </a:lnTo>
                        <a:lnTo>
                          <a:pt x="14870" y="19259"/>
                        </a:lnTo>
                        <a:lnTo>
                          <a:pt x="10452" y="21599"/>
                        </a:lnTo>
                        <a:lnTo>
                          <a:pt x="15834" y="17190"/>
                        </a:lnTo>
                        <a:lnTo>
                          <a:pt x="13770" y="15732"/>
                        </a:lnTo>
                        <a:lnTo>
                          <a:pt x="17584" y="14545"/>
                        </a:lnTo>
                        <a:lnTo>
                          <a:pt x="14152" y="10036"/>
                        </a:lnTo>
                        <a:lnTo>
                          <a:pt x="9442" y="12409"/>
                        </a:lnTo>
                        <a:lnTo>
                          <a:pt x="11550" y="14070"/>
                        </a:lnTo>
                        <a:lnTo>
                          <a:pt x="11684" y="16715"/>
                        </a:lnTo>
                        <a:lnTo>
                          <a:pt x="7177" y="17936"/>
                        </a:lnTo>
                        <a:lnTo>
                          <a:pt x="8882" y="19259"/>
                        </a:lnTo>
                        <a:lnTo>
                          <a:pt x="4149" y="19734"/>
                        </a:lnTo>
                        <a:lnTo>
                          <a:pt x="2310" y="16241"/>
                        </a:lnTo>
                        <a:lnTo>
                          <a:pt x="3880" y="15732"/>
                        </a:lnTo>
                        <a:lnTo>
                          <a:pt x="2310" y="11765"/>
                        </a:lnTo>
                        <a:lnTo>
                          <a:pt x="5899" y="15325"/>
                        </a:lnTo>
                        <a:lnTo>
                          <a:pt x="9712" y="15732"/>
                        </a:lnTo>
                        <a:lnTo>
                          <a:pt x="6123" y="11765"/>
                        </a:lnTo>
                        <a:lnTo>
                          <a:pt x="9936" y="10036"/>
                        </a:lnTo>
                        <a:lnTo>
                          <a:pt x="7962" y="8781"/>
                        </a:lnTo>
                        <a:lnTo>
                          <a:pt x="11550" y="7526"/>
                        </a:lnTo>
                        <a:lnTo>
                          <a:pt x="6594" y="4847"/>
                        </a:lnTo>
                        <a:lnTo>
                          <a:pt x="5069" y="1897"/>
                        </a:lnTo>
                        <a:lnTo>
                          <a:pt x="0" y="0"/>
                        </a:lnTo>
                        <a:lnTo>
                          <a:pt x="5383" y="1016"/>
                        </a:lnTo>
                        <a:lnTo>
                          <a:pt x="10766" y="3661"/>
                        </a:lnTo>
                        <a:lnTo>
                          <a:pt x="14600" y="8781"/>
                        </a:lnTo>
                        <a:lnTo>
                          <a:pt x="17965" y="12409"/>
                        </a:lnTo>
                        <a:lnTo>
                          <a:pt x="21599" y="1573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0" name="AutoShape 236"/>
                  <p:cNvSpPr>
                    <a:spLocks/>
                  </p:cNvSpPr>
                  <p:nvPr/>
                </p:nvSpPr>
                <p:spPr bwMode="auto">
                  <a:xfrm flipH="1">
                    <a:off x="260616" y="48211"/>
                    <a:ext cx="34512" cy="52345"/>
                  </a:xfrm>
                  <a:custGeom>
                    <a:avLst/>
                    <a:gdLst>
                      <a:gd name="T0" fmla="*/ 27571 w 21600"/>
                      <a:gd name="T1" fmla="*/ 63427 h 21600"/>
                      <a:gd name="T2" fmla="*/ 27571 w 21600"/>
                      <a:gd name="T3" fmla="*/ 63427 h 21600"/>
                      <a:gd name="T4" fmla="*/ 27571 w 21600"/>
                      <a:gd name="T5" fmla="*/ 63427 h 21600"/>
                      <a:gd name="T6" fmla="*/ 27571 w 21600"/>
                      <a:gd name="T7" fmla="*/ 6342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5310" y="0"/>
                        </a:moveTo>
                        <a:lnTo>
                          <a:pt x="12951" y="7284"/>
                        </a:lnTo>
                        <a:lnTo>
                          <a:pt x="10841" y="4887"/>
                        </a:lnTo>
                        <a:lnTo>
                          <a:pt x="8192" y="10216"/>
                        </a:lnTo>
                        <a:lnTo>
                          <a:pt x="0" y="16742"/>
                        </a:lnTo>
                        <a:lnTo>
                          <a:pt x="12372" y="10216"/>
                        </a:lnTo>
                        <a:lnTo>
                          <a:pt x="14068" y="12580"/>
                        </a:lnTo>
                        <a:lnTo>
                          <a:pt x="14068" y="21599"/>
                        </a:lnTo>
                        <a:lnTo>
                          <a:pt x="20731" y="15134"/>
                        </a:lnTo>
                        <a:lnTo>
                          <a:pt x="21600" y="5738"/>
                        </a:lnTo>
                        <a:lnTo>
                          <a:pt x="19572" y="14630"/>
                        </a:lnTo>
                        <a:lnTo>
                          <a:pt x="15765" y="17152"/>
                        </a:lnTo>
                        <a:lnTo>
                          <a:pt x="15765" y="10595"/>
                        </a:lnTo>
                        <a:lnTo>
                          <a:pt x="14399" y="9365"/>
                        </a:lnTo>
                        <a:lnTo>
                          <a:pt x="16593" y="2901"/>
                        </a:lnTo>
                        <a:lnTo>
                          <a:pt x="1531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1" name="AutoShape 237"/>
                  <p:cNvSpPr>
                    <a:spLocks/>
                  </p:cNvSpPr>
                  <p:nvPr/>
                </p:nvSpPr>
                <p:spPr bwMode="auto">
                  <a:xfrm flipH="1">
                    <a:off x="280846" y="97801"/>
                    <a:ext cx="11903" cy="19287"/>
                  </a:xfrm>
                  <a:custGeom>
                    <a:avLst/>
                    <a:gdLst>
                      <a:gd name="T0" fmla="*/ 3280 w 21600"/>
                      <a:gd name="T1" fmla="*/ 8611 h 21600"/>
                      <a:gd name="T2" fmla="*/ 3280 w 21600"/>
                      <a:gd name="T3" fmla="*/ 8611 h 21600"/>
                      <a:gd name="T4" fmla="*/ 3280 w 21600"/>
                      <a:gd name="T5" fmla="*/ 8611 h 21600"/>
                      <a:gd name="T6" fmla="*/ 3280 w 21600"/>
                      <a:gd name="T7" fmla="*/ 861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4624" y="0"/>
                        </a:moveTo>
                        <a:lnTo>
                          <a:pt x="2361" y="12585"/>
                        </a:lnTo>
                        <a:lnTo>
                          <a:pt x="0" y="21600"/>
                        </a:lnTo>
                        <a:lnTo>
                          <a:pt x="14624" y="15222"/>
                        </a:lnTo>
                        <a:lnTo>
                          <a:pt x="19012" y="20579"/>
                        </a:lnTo>
                        <a:lnTo>
                          <a:pt x="21600" y="8588"/>
                        </a:lnTo>
                        <a:lnTo>
                          <a:pt x="14624" y="11735"/>
                        </a:lnTo>
                        <a:lnTo>
                          <a:pt x="146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2" name="AutoShape 238"/>
                  <p:cNvSpPr>
                    <a:spLocks/>
                  </p:cNvSpPr>
                  <p:nvPr/>
                </p:nvSpPr>
                <p:spPr bwMode="auto">
                  <a:xfrm flipH="1">
                    <a:off x="236817" y="77139"/>
                    <a:ext cx="36891" cy="41325"/>
                  </a:xfrm>
                  <a:custGeom>
                    <a:avLst/>
                    <a:gdLst>
                      <a:gd name="T0" fmla="*/ 31504 w 21600"/>
                      <a:gd name="T1" fmla="*/ 39532 h 21600"/>
                      <a:gd name="T2" fmla="*/ 31504 w 21600"/>
                      <a:gd name="T3" fmla="*/ 39532 h 21600"/>
                      <a:gd name="T4" fmla="*/ 31504 w 21600"/>
                      <a:gd name="T5" fmla="*/ 39532 h 21600"/>
                      <a:gd name="T6" fmla="*/ 31504 w 21600"/>
                      <a:gd name="T7" fmla="*/ 3953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21155"/>
                        </a:moveTo>
                        <a:lnTo>
                          <a:pt x="0" y="16884"/>
                        </a:lnTo>
                        <a:lnTo>
                          <a:pt x="3286" y="14990"/>
                        </a:lnTo>
                        <a:lnTo>
                          <a:pt x="3286" y="17609"/>
                        </a:lnTo>
                        <a:lnTo>
                          <a:pt x="6652" y="13821"/>
                        </a:lnTo>
                        <a:lnTo>
                          <a:pt x="9900" y="7213"/>
                        </a:lnTo>
                        <a:lnTo>
                          <a:pt x="8256" y="16884"/>
                        </a:lnTo>
                        <a:lnTo>
                          <a:pt x="11504" y="13821"/>
                        </a:lnTo>
                        <a:lnTo>
                          <a:pt x="11895" y="16481"/>
                        </a:lnTo>
                        <a:lnTo>
                          <a:pt x="13734" y="14990"/>
                        </a:lnTo>
                        <a:lnTo>
                          <a:pt x="14947" y="16481"/>
                        </a:lnTo>
                        <a:lnTo>
                          <a:pt x="18547" y="12410"/>
                        </a:lnTo>
                        <a:lnTo>
                          <a:pt x="20230" y="6729"/>
                        </a:lnTo>
                        <a:lnTo>
                          <a:pt x="20230" y="0"/>
                        </a:lnTo>
                        <a:lnTo>
                          <a:pt x="21600" y="6205"/>
                        </a:lnTo>
                        <a:lnTo>
                          <a:pt x="20230" y="15957"/>
                        </a:lnTo>
                        <a:lnTo>
                          <a:pt x="13734" y="21155"/>
                        </a:lnTo>
                        <a:lnTo>
                          <a:pt x="8960" y="21599"/>
                        </a:lnTo>
                        <a:lnTo>
                          <a:pt x="9900" y="18536"/>
                        </a:lnTo>
                        <a:lnTo>
                          <a:pt x="5204" y="21155"/>
                        </a:lnTo>
                        <a:lnTo>
                          <a:pt x="0" y="2115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3" name="AutoShape 239"/>
                  <p:cNvSpPr>
                    <a:spLocks/>
                  </p:cNvSpPr>
                  <p:nvPr/>
                </p:nvSpPr>
                <p:spPr bwMode="auto">
                  <a:xfrm flipH="1">
                    <a:off x="273705" y="130861"/>
                    <a:ext cx="7143" cy="6891"/>
                  </a:xfrm>
                  <a:custGeom>
                    <a:avLst/>
                    <a:gdLst>
                      <a:gd name="T0" fmla="*/ 1181 w 21600"/>
                      <a:gd name="T1" fmla="*/ 1099 h 21600"/>
                      <a:gd name="T2" fmla="*/ 1181 w 21600"/>
                      <a:gd name="T3" fmla="*/ 1099 h 21600"/>
                      <a:gd name="T4" fmla="*/ 1181 w 21600"/>
                      <a:gd name="T5" fmla="*/ 1099 h 21600"/>
                      <a:gd name="T6" fmla="*/ 1181 w 21600"/>
                      <a:gd name="T7" fmla="*/ 1099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599"/>
                        </a:lnTo>
                        <a:lnTo>
                          <a:pt x="8594" y="21599"/>
                        </a:lnTo>
                        <a:lnTo>
                          <a:pt x="21600" y="3838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4" name="AutoShape 240"/>
                  <p:cNvSpPr>
                    <a:spLocks/>
                  </p:cNvSpPr>
                  <p:nvPr/>
                </p:nvSpPr>
                <p:spPr bwMode="auto">
                  <a:xfrm flipH="1">
                    <a:off x="280845" y="137749"/>
                    <a:ext cx="10713" cy="15155"/>
                  </a:xfrm>
                  <a:custGeom>
                    <a:avLst/>
                    <a:gdLst>
                      <a:gd name="T0" fmla="*/ 2657 w 21600"/>
                      <a:gd name="T1" fmla="*/ 5317 h 21600"/>
                      <a:gd name="T2" fmla="*/ 2657 w 21600"/>
                      <a:gd name="T3" fmla="*/ 5317 h 21600"/>
                      <a:gd name="T4" fmla="*/ 2657 w 21600"/>
                      <a:gd name="T5" fmla="*/ 5317 h 21600"/>
                      <a:gd name="T6" fmla="*/ 2657 w 21600"/>
                      <a:gd name="T7" fmla="*/ 531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0"/>
                        </a:moveTo>
                        <a:lnTo>
                          <a:pt x="21600" y="7681"/>
                        </a:lnTo>
                        <a:lnTo>
                          <a:pt x="15758" y="7681"/>
                        </a:lnTo>
                        <a:lnTo>
                          <a:pt x="0" y="21599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5" name="AutoShape 241"/>
                  <p:cNvSpPr>
                    <a:spLocks/>
                  </p:cNvSpPr>
                  <p:nvPr/>
                </p:nvSpPr>
                <p:spPr bwMode="auto">
                  <a:xfrm flipH="1">
                    <a:off x="289175" y="151523"/>
                    <a:ext cx="9524" cy="11022"/>
                  </a:xfrm>
                  <a:custGeom>
                    <a:avLst/>
                    <a:gdLst>
                      <a:gd name="T0" fmla="*/ 2100 w 21600"/>
                      <a:gd name="T1" fmla="*/ 2812 h 21600"/>
                      <a:gd name="T2" fmla="*/ 2100 w 21600"/>
                      <a:gd name="T3" fmla="*/ 2812 h 21600"/>
                      <a:gd name="T4" fmla="*/ 2100 w 21600"/>
                      <a:gd name="T5" fmla="*/ 2812 h 21600"/>
                      <a:gd name="T6" fmla="*/ 2100 w 21600"/>
                      <a:gd name="T7" fmla="*/ 281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7068" y="0"/>
                        </a:moveTo>
                        <a:lnTo>
                          <a:pt x="0" y="21600"/>
                        </a:lnTo>
                        <a:lnTo>
                          <a:pt x="17068" y="21600"/>
                        </a:lnTo>
                        <a:lnTo>
                          <a:pt x="21600" y="7757"/>
                        </a:lnTo>
                        <a:lnTo>
                          <a:pt x="1706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6" name="AutoShape 242"/>
                  <p:cNvSpPr>
                    <a:spLocks/>
                  </p:cNvSpPr>
                  <p:nvPr/>
                </p:nvSpPr>
                <p:spPr bwMode="auto">
                  <a:xfrm flipH="1">
                    <a:off x="274897" y="173564"/>
                    <a:ext cx="28561" cy="19286"/>
                  </a:xfrm>
                  <a:custGeom>
                    <a:avLst/>
                    <a:gdLst>
                      <a:gd name="T0" fmla="*/ 18883 w 21600"/>
                      <a:gd name="T1" fmla="*/ 8610 h 21600"/>
                      <a:gd name="T2" fmla="*/ 18883 w 21600"/>
                      <a:gd name="T3" fmla="*/ 8610 h 21600"/>
                      <a:gd name="T4" fmla="*/ 18883 w 21600"/>
                      <a:gd name="T5" fmla="*/ 8610 h 21600"/>
                      <a:gd name="T6" fmla="*/ 18883 w 21600"/>
                      <a:gd name="T7" fmla="*/ 861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575" y="0"/>
                        </a:moveTo>
                        <a:lnTo>
                          <a:pt x="5986" y="14694"/>
                        </a:lnTo>
                        <a:lnTo>
                          <a:pt x="0" y="20271"/>
                        </a:lnTo>
                        <a:lnTo>
                          <a:pt x="1995" y="21599"/>
                        </a:lnTo>
                        <a:lnTo>
                          <a:pt x="8031" y="15933"/>
                        </a:lnTo>
                        <a:lnTo>
                          <a:pt x="10974" y="4514"/>
                        </a:lnTo>
                        <a:lnTo>
                          <a:pt x="20901" y="1239"/>
                        </a:lnTo>
                        <a:lnTo>
                          <a:pt x="21600" y="0"/>
                        </a:lnTo>
                        <a:lnTo>
                          <a:pt x="1057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7" name="AutoShape 243"/>
                  <p:cNvSpPr>
                    <a:spLocks/>
                  </p:cNvSpPr>
                  <p:nvPr/>
                </p:nvSpPr>
                <p:spPr bwMode="auto">
                  <a:xfrm flipH="1">
                    <a:off x="309406" y="152901"/>
                    <a:ext cx="53554" cy="67494"/>
                  </a:xfrm>
                  <a:custGeom>
                    <a:avLst/>
                    <a:gdLst>
                      <a:gd name="T0" fmla="*/ 66390 w 21600"/>
                      <a:gd name="T1" fmla="*/ 105450 h 21600"/>
                      <a:gd name="T2" fmla="*/ 66390 w 21600"/>
                      <a:gd name="T3" fmla="*/ 105450 h 21600"/>
                      <a:gd name="T4" fmla="*/ 66390 w 21600"/>
                      <a:gd name="T5" fmla="*/ 105450 h 21600"/>
                      <a:gd name="T6" fmla="*/ 66390 w 21600"/>
                      <a:gd name="T7" fmla="*/ 10545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20043"/>
                        </a:moveTo>
                        <a:lnTo>
                          <a:pt x="19010" y="20991"/>
                        </a:lnTo>
                        <a:lnTo>
                          <a:pt x="16905" y="20991"/>
                        </a:lnTo>
                        <a:lnTo>
                          <a:pt x="7091" y="12551"/>
                        </a:lnTo>
                        <a:lnTo>
                          <a:pt x="2479" y="0"/>
                        </a:lnTo>
                        <a:lnTo>
                          <a:pt x="1428" y="948"/>
                        </a:lnTo>
                        <a:lnTo>
                          <a:pt x="3504" y="7272"/>
                        </a:lnTo>
                        <a:lnTo>
                          <a:pt x="2479" y="8197"/>
                        </a:lnTo>
                        <a:lnTo>
                          <a:pt x="0" y="6616"/>
                        </a:lnTo>
                        <a:lnTo>
                          <a:pt x="2722" y="11991"/>
                        </a:lnTo>
                        <a:lnTo>
                          <a:pt x="2722" y="15008"/>
                        </a:lnTo>
                        <a:lnTo>
                          <a:pt x="1428" y="21599"/>
                        </a:lnTo>
                        <a:lnTo>
                          <a:pt x="4879" y="15713"/>
                        </a:lnTo>
                        <a:lnTo>
                          <a:pt x="6821" y="15713"/>
                        </a:lnTo>
                        <a:lnTo>
                          <a:pt x="16258" y="21599"/>
                        </a:lnTo>
                        <a:lnTo>
                          <a:pt x="18685" y="21599"/>
                        </a:lnTo>
                        <a:lnTo>
                          <a:pt x="21599" y="200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8" name="AutoShape 244"/>
                  <p:cNvSpPr>
                    <a:spLocks/>
                  </p:cNvSpPr>
                  <p:nvPr/>
                </p:nvSpPr>
                <p:spPr bwMode="auto">
                  <a:xfrm flipH="1">
                    <a:off x="305437" y="199735"/>
                    <a:ext cx="3179" cy="9645"/>
                  </a:xfrm>
                  <a:custGeom>
                    <a:avLst/>
                    <a:gdLst>
                      <a:gd name="T0" fmla="*/ 234 w 21600"/>
                      <a:gd name="T1" fmla="*/ 2154 h 21600"/>
                      <a:gd name="T2" fmla="*/ 234 w 21600"/>
                      <a:gd name="T3" fmla="*/ 2154 h 21600"/>
                      <a:gd name="T4" fmla="*/ 234 w 21600"/>
                      <a:gd name="T5" fmla="*/ 2154 h 21600"/>
                      <a:gd name="T6" fmla="*/ 234 w 21600"/>
                      <a:gd name="T7" fmla="*/ 2154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17642"/>
                        </a:lnTo>
                        <a:lnTo>
                          <a:pt x="21600" y="643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9" name="AutoShape 245"/>
                  <p:cNvSpPr>
                    <a:spLocks/>
                  </p:cNvSpPr>
                  <p:nvPr/>
                </p:nvSpPr>
                <p:spPr bwMode="auto">
                  <a:xfrm flipH="1">
                    <a:off x="298696" y="49589"/>
                    <a:ext cx="28563" cy="28931"/>
                  </a:xfrm>
                  <a:custGeom>
                    <a:avLst/>
                    <a:gdLst>
                      <a:gd name="T0" fmla="*/ 18886 w 21600"/>
                      <a:gd name="T1" fmla="*/ 19374 h 21600"/>
                      <a:gd name="T2" fmla="*/ 18886 w 21600"/>
                      <a:gd name="T3" fmla="*/ 19374 h 21600"/>
                      <a:gd name="T4" fmla="*/ 18886 w 21600"/>
                      <a:gd name="T5" fmla="*/ 19374 h 21600"/>
                      <a:gd name="T6" fmla="*/ 18886 w 21600"/>
                      <a:gd name="T7" fmla="*/ 19374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939"/>
                        </a:moveTo>
                        <a:lnTo>
                          <a:pt x="14502" y="9423"/>
                        </a:lnTo>
                        <a:lnTo>
                          <a:pt x="9905" y="3588"/>
                        </a:lnTo>
                        <a:lnTo>
                          <a:pt x="3215" y="0"/>
                        </a:lnTo>
                        <a:lnTo>
                          <a:pt x="7810" y="7908"/>
                        </a:lnTo>
                        <a:lnTo>
                          <a:pt x="0" y="3588"/>
                        </a:lnTo>
                        <a:lnTo>
                          <a:pt x="5410" y="13688"/>
                        </a:lnTo>
                        <a:lnTo>
                          <a:pt x="16085" y="21600"/>
                        </a:lnTo>
                        <a:lnTo>
                          <a:pt x="9905" y="14473"/>
                        </a:lnTo>
                        <a:lnTo>
                          <a:pt x="16493" y="13688"/>
                        </a:lnTo>
                        <a:lnTo>
                          <a:pt x="21600" y="109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0" name="AutoShape 246"/>
                  <p:cNvSpPr>
                    <a:spLocks/>
                  </p:cNvSpPr>
                  <p:nvPr/>
                </p:nvSpPr>
                <p:spPr bwMode="auto">
                  <a:xfrm flipH="1">
                    <a:off x="310597" y="50966"/>
                    <a:ext cx="33322" cy="30307"/>
                  </a:xfrm>
                  <a:custGeom>
                    <a:avLst/>
                    <a:gdLst>
                      <a:gd name="T0" fmla="*/ 25703 w 21600"/>
                      <a:gd name="T1" fmla="*/ 21263 h 21600"/>
                      <a:gd name="T2" fmla="*/ 25703 w 21600"/>
                      <a:gd name="T3" fmla="*/ 21263 h 21600"/>
                      <a:gd name="T4" fmla="*/ 25703 w 21600"/>
                      <a:gd name="T5" fmla="*/ 21263 h 21600"/>
                      <a:gd name="T6" fmla="*/ 25703 w 21600"/>
                      <a:gd name="T7" fmla="*/ 2126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599"/>
                        </a:moveTo>
                        <a:lnTo>
                          <a:pt x="17579" y="21599"/>
                        </a:lnTo>
                        <a:lnTo>
                          <a:pt x="7698" y="18636"/>
                        </a:lnTo>
                        <a:lnTo>
                          <a:pt x="0" y="10342"/>
                        </a:lnTo>
                        <a:lnTo>
                          <a:pt x="9366" y="11795"/>
                        </a:lnTo>
                        <a:lnTo>
                          <a:pt x="6457" y="4039"/>
                        </a:lnTo>
                        <a:lnTo>
                          <a:pt x="1324" y="0"/>
                        </a:lnTo>
                        <a:lnTo>
                          <a:pt x="8254" y="4847"/>
                        </a:lnTo>
                        <a:lnTo>
                          <a:pt x="14756" y="17397"/>
                        </a:lnTo>
                        <a:lnTo>
                          <a:pt x="21600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1" name="AutoShape 247"/>
                  <p:cNvSpPr>
                    <a:spLocks/>
                  </p:cNvSpPr>
                  <p:nvPr/>
                </p:nvSpPr>
                <p:spPr bwMode="auto">
                  <a:xfrm flipH="1">
                    <a:off x="308221" y="49589"/>
                    <a:ext cx="67828" cy="67493"/>
                  </a:xfrm>
                  <a:custGeom>
                    <a:avLst/>
                    <a:gdLst>
                      <a:gd name="T0" fmla="*/ 106496 w 21600"/>
                      <a:gd name="T1" fmla="*/ 105448 h 21600"/>
                      <a:gd name="T2" fmla="*/ 106496 w 21600"/>
                      <a:gd name="T3" fmla="*/ 105448 h 21600"/>
                      <a:gd name="T4" fmla="*/ 106496 w 21600"/>
                      <a:gd name="T5" fmla="*/ 105448 h 21600"/>
                      <a:gd name="T6" fmla="*/ 106496 w 21600"/>
                      <a:gd name="T7" fmla="*/ 10544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106" y="11689"/>
                        </a:moveTo>
                        <a:lnTo>
                          <a:pt x="17699" y="11689"/>
                        </a:lnTo>
                        <a:lnTo>
                          <a:pt x="13507" y="10528"/>
                        </a:lnTo>
                        <a:lnTo>
                          <a:pt x="9752" y="7611"/>
                        </a:lnTo>
                        <a:lnTo>
                          <a:pt x="6619" y="6648"/>
                        </a:lnTo>
                        <a:lnTo>
                          <a:pt x="9088" y="9589"/>
                        </a:lnTo>
                        <a:lnTo>
                          <a:pt x="8693" y="11689"/>
                        </a:lnTo>
                        <a:lnTo>
                          <a:pt x="5540" y="9168"/>
                        </a:lnTo>
                        <a:lnTo>
                          <a:pt x="3651" y="0"/>
                        </a:lnTo>
                        <a:lnTo>
                          <a:pt x="2676" y="271"/>
                        </a:lnTo>
                        <a:lnTo>
                          <a:pt x="2012" y="2496"/>
                        </a:lnTo>
                        <a:lnTo>
                          <a:pt x="0" y="5684"/>
                        </a:lnTo>
                        <a:lnTo>
                          <a:pt x="0" y="9786"/>
                        </a:lnTo>
                        <a:lnTo>
                          <a:pt x="3236" y="18164"/>
                        </a:lnTo>
                        <a:lnTo>
                          <a:pt x="5394" y="15891"/>
                        </a:lnTo>
                        <a:lnTo>
                          <a:pt x="8444" y="19425"/>
                        </a:lnTo>
                        <a:lnTo>
                          <a:pt x="9938" y="19425"/>
                        </a:lnTo>
                        <a:lnTo>
                          <a:pt x="8444" y="15891"/>
                        </a:lnTo>
                        <a:lnTo>
                          <a:pt x="12013" y="19425"/>
                        </a:lnTo>
                        <a:lnTo>
                          <a:pt x="14151" y="19746"/>
                        </a:lnTo>
                        <a:lnTo>
                          <a:pt x="11847" y="21599"/>
                        </a:lnTo>
                        <a:lnTo>
                          <a:pt x="17865" y="21599"/>
                        </a:lnTo>
                        <a:lnTo>
                          <a:pt x="15499" y="18164"/>
                        </a:lnTo>
                        <a:lnTo>
                          <a:pt x="18674" y="19425"/>
                        </a:lnTo>
                        <a:lnTo>
                          <a:pt x="21599" y="18411"/>
                        </a:lnTo>
                        <a:lnTo>
                          <a:pt x="18923" y="18411"/>
                        </a:lnTo>
                        <a:lnTo>
                          <a:pt x="16557" y="16237"/>
                        </a:lnTo>
                        <a:lnTo>
                          <a:pt x="18508" y="15891"/>
                        </a:lnTo>
                        <a:lnTo>
                          <a:pt x="19774" y="14927"/>
                        </a:lnTo>
                        <a:lnTo>
                          <a:pt x="17865" y="14630"/>
                        </a:lnTo>
                        <a:lnTo>
                          <a:pt x="15748" y="13617"/>
                        </a:lnTo>
                        <a:lnTo>
                          <a:pt x="18280" y="13617"/>
                        </a:lnTo>
                        <a:lnTo>
                          <a:pt x="17055" y="12431"/>
                        </a:lnTo>
                        <a:lnTo>
                          <a:pt x="20106" y="1168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2" name="AutoShape 248"/>
                  <p:cNvSpPr>
                    <a:spLocks/>
                  </p:cNvSpPr>
                  <p:nvPr/>
                </p:nvSpPr>
                <p:spPr bwMode="auto">
                  <a:xfrm flipH="1">
                    <a:off x="348677" y="110199"/>
                    <a:ext cx="11903" cy="23420"/>
                  </a:xfrm>
                  <a:custGeom>
                    <a:avLst/>
                    <a:gdLst>
                      <a:gd name="T0" fmla="*/ 3280 w 21600"/>
                      <a:gd name="T1" fmla="*/ 12697 h 21600"/>
                      <a:gd name="T2" fmla="*/ 3280 w 21600"/>
                      <a:gd name="T3" fmla="*/ 12697 h 21600"/>
                      <a:gd name="T4" fmla="*/ 3280 w 21600"/>
                      <a:gd name="T5" fmla="*/ 12697 h 21600"/>
                      <a:gd name="T6" fmla="*/ 3280 w 21600"/>
                      <a:gd name="T7" fmla="*/ 1269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3257" y="0"/>
                        </a:moveTo>
                        <a:lnTo>
                          <a:pt x="3257" y="3587"/>
                        </a:lnTo>
                        <a:lnTo>
                          <a:pt x="0" y="9076"/>
                        </a:lnTo>
                        <a:lnTo>
                          <a:pt x="11705" y="21599"/>
                        </a:lnTo>
                        <a:lnTo>
                          <a:pt x="13032" y="16250"/>
                        </a:lnTo>
                        <a:lnTo>
                          <a:pt x="10497" y="12944"/>
                        </a:lnTo>
                        <a:lnTo>
                          <a:pt x="21600" y="6964"/>
                        </a:lnTo>
                        <a:lnTo>
                          <a:pt x="11705" y="0"/>
                        </a:lnTo>
                        <a:lnTo>
                          <a:pt x="325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3" name="AutoShape 249"/>
                  <p:cNvSpPr>
                    <a:spLocks/>
                  </p:cNvSpPr>
                  <p:nvPr/>
                </p:nvSpPr>
                <p:spPr bwMode="auto">
                  <a:xfrm flipH="1">
                    <a:off x="397468" y="168053"/>
                    <a:ext cx="17853" cy="41326"/>
                  </a:xfrm>
                  <a:custGeom>
                    <a:avLst/>
                    <a:gdLst>
                      <a:gd name="T0" fmla="*/ 7378 w 21600"/>
                      <a:gd name="T1" fmla="*/ 39533 h 21600"/>
                      <a:gd name="T2" fmla="*/ 7378 w 21600"/>
                      <a:gd name="T3" fmla="*/ 39533 h 21600"/>
                      <a:gd name="T4" fmla="*/ 7378 w 21600"/>
                      <a:gd name="T5" fmla="*/ 39533 h 21600"/>
                      <a:gd name="T6" fmla="*/ 7378 w 21600"/>
                      <a:gd name="T7" fmla="*/ 3953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7685" y="2560"/>
                        </a:moveTo>
                        <a:lnTo>
                          <a:pt x="3155" y="4200"/>
                        </a:lnTo>
                        <a:lnTo>
                          <a:pt x="2346" y="7200"/>
                        </a:lnTo>
                        <a:lnTo>
                          <a:pt x="6957" y="6640"/>
                        </a:lnTo>
                        <a:lnTo>
                          <a:pt x="3802" y="10320"/>
                        </a:lnTo>
                        <a:lnTo>
                          <a:pt x="7685" y="11318"/>
                        </a:lnTo>
                        <a:lnTo>
                          <a:pt x="647" y="16518"/>
                        </a:lnTo>
                        <a:lnTo>
                          <a:pt x="5339" y="15078"/>
                        </a:lnTo>
                        <a:lnTo>
                          <a:pt x="0" y="21599"/>
                        </a:lnTo>
                        <a:lnTo>
                          <a:pt x="15289" y="14358"/>
                        </a:lnTo>
                        <a:lnTo>
                          <a:pt x="21600" y="4440"/>
                        </a:lnTo>
                        <a:lnTo>
                          <a:pt x="16584" y="4440"/>
                        </a:lnTo>
                        <a:lnTo>
                          <a:pt x="9465" y="5160"/>
                        </a:lnTo>
                        <a:lnTo>
                          <a:pt x="11002" y="0"/>
                        </a:lnTo>
                        <a:lnTo>
                          <a:pt x="7685" y="256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4" name="AutoShape 250"/>
                  <p:cNvSpPr>
                    <a:spLocks/>
                  </p:cNvSpPr>
                  <p:nvPr/>
                </p:nvSpPr>
                <p:spPr bwMode="auto">
                  <a:xfrm flipH="1">
                    <a:off x="336779" y="1376"/>
                    <a:ext cx="54741" cy="61989"/>
                  </a:xfrm>
                  <a:custGeom>
                    <a:avLst/>
                    <a:gdLst>
                      <a:gd name="T0" fmla="*/ 69366 w 21600"/>
                      <a:gd name="T1" fmla="*/ 88951 h 21600"/>
                      <a:gd name="T2" fmla="*/ 69366 w 21600"/>
                      <a:gd name="T3" fmla="*/ 88951 h 21600"/>
                      <a:gd name="T4" fmla="*/ 69366 w 21600"/>
                      <a:gd name="T5" fmla="*/ 88951 h 21600"/>
                      <a:gd name="T6" fmla="*/ 69366 w 21600"/>
                      <a:gd name="T7" fmla="*/ 8895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21600"/>
                        </a:moveTo>
                        <a:lnTo>
                          <a:pt x="3211" y="16165"/>
                        </a:lnTo>
                        <a:lnTo>
                          <a:pt x="8624" y="13662"/>
                        </a:lnTo>
                        <a:lnTo>
                          <a:pt x="5283" y="13662"/>
                        </a:lnTo>
                        <a:lnTo>
                          <a:pt x="14580" y="7935"/>
                        </a:lnTo>
                        <a:lnTo>
                          <a:pt x="10411" y="7935"/>
                        </a:lnTo>
                        <a:lnTo>
                          <a:pt x="14865" y="4767"/>
                        </a:lnTo>
                        <a:lnTo>
                          <a:pt x="18724" y="4767"/>
                        </a:lnTo>
                        <a:lnTo>
                          <a:pt x="12767" y="2796"/>
                        </a:lnTo>
                        <a:lnTo>
                          <a:pt x="21599" y="1038"/>
                        </a:lnTo>
                        <a:lnTo>
                          <a:pt x="19086" y="0"/>
                        </a:lnTo>
                        <a:lnTo>
                          <a:pt x="9194" y="2796"/>
                        </a:lnTo>
                        <a:lnTo>
                          <a:pt x="1605" y="10280"/>
                        </a:lnTo>
                        <a:lnTo>
                          <a:pt x="9194" y="5539"/>
                        </a:lnTo>
                        <a:lnTo>
                          <a:pt x="2667" y="12729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5" name="AutoShape 251"/>
                  <p:cNvSpPr>
                    <a:spLocks/>
                  </p:cNvSpPr>
                  <p:nvPr/>
                </p:nvSpPr>
                <p:spPr bwMode="auto">
                  <a:xfrm flipH="1">
                    <a:off x="374865" y="5509"/>
                    <a:ext cx="90436" cy="174937"/>
                  </a:xfrm>
                  <a:custGeom>
                    <a:avLst/>
                    <a:gdLst>
                      <a:gd name="T0" fmla="*/ 189321 w 21600"/>
                      <a:gd name="T1" fmla="*/ 708406 h 21600"/>
                      <a:gd name="T2" fmla="*/ 189321 w 21600"/>
                      <a:gd name="T3" fmla="*/ 708406 h 21600"/>
                      <a:gd name="T4" fmla="*/ 189321 w 21600"/>
                      <a:gd name="T5" fmla="*/ 708406 h 21600"/>
                      <a:gd name="T6" fmla="*/ 189321 w 21600"/>
                      <a:gd name="T7" fmla="*/ 70840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0"/>
                        </a:moveTo>
                        <a:lnTo>
                          <a:pt x="18448" y="1088"/>
                        </a:lnTo>
                        <a:lnTo>
                          <a:pt x="12557" y="5145"/>
                        </a:lnTo>
                        <a:lnTo>
                          <a:pt x="8899" y="12216"/>
                        </a:lnTo>
                        <a:lnTo>
                          <a:pt x="4370" y="17088"/>
                        </a:lnTo>
                        <a:lnTo>
                          <a:pt x="427" y="18946"/>
                        </a:lnTo>
                        <a:lnTo>
                          <a:pt x="0" y="20026"/>
                        </a:lnTo>
                        <a:lnTo>
                          <a:pt x="902" y="21249"/>
                        </a:lnTo>
                        <a:lnTo>
                          <a:pt x="3008" y="21600"/>
                        </a:lnTo>
                        <a:lnTo>
                          <a:pt x="1694" y="21021"/>
                        </a:lnTo>
                        <a:lnTo>
                          <a:pt x="1393" y="20026"/>
                        </a:lnTo>
                        <a:lnTo>
                          <a:pt x="3658" y="19022"/>
                        </a:lnTo>
                        <a:lnTo>
                          <a:pt x="4909" y="19022"/>
                        </a:lnTo>
                        <a:lnTo>
                          <a:pt x="5700" y="20415"/>
                        </a:lnTo>
                        <a:lnTo>
                          <a:pt x="7965" y="19420"/>
                        </a:lnTo>
                        <a:lnTo>
                          <a:pt x="9485" y="17458"/>
                        </a:lnTo>
                        <a:lnTo>
                          <a:pt x="11908" y="15865"/>
                        </a:lnTo>
                        <a:lnTo>
                          <a:pt x="8060" y="17088"/>
                        </a:lnTo>
                        <a:lnTo>
                          <a:pt x="9168" y="14756"/>
                        </a:lnTo>
                        <a:lnTo>
                          <a:pt x="12225" y="12472"/>
                        </a:lnTo>
                        <a:lnTo>
                          <a:pt x="14252" y="7685"/>
                        </a:lnTo>
                        <a:lnTo>
                          <a:pt x="11575" y="11951"/>
                        </a:lnTo>
                        <a:lnTo>
                          <a:pt x="11417" y="10272"/>
                        </a:lnTo>
                        <a:lnTo>
                          <a:pt x="13792" y="5003"/>
                        </a:lnTo>
                        <a:lnTo>
                          <a:pt x="18702" y="1212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6" name="AutoShape 252"/>
                  <p:cNvSpPr>
                    <a:spLocks/>
                  </p:cNvSpPr>
                  <p:nvPr/>
                </p:nvSpPr>
                <p:spPr bwMode="auto">
                  <a:xfrm flipH="1">
                    <a:off x="461729" y="170809"/>
                    <a:ext cx="17853" cy="24794"/>
                  </a:xfrm>
                  <a:custGeom>
                    <a:avLst/>
                    <a:gdLst>
                      <a:gd name="T0" fmla="*/ 7378 w 21600"/>
                      <a:gd name="T1" fmla="*/ 14230 h 21600"/>
                      <a:gd name="T2" fmla="*/ 7378 w 21600"/>
                      <a:gd name="T3" fmla="*/ 14230 h 21600"/>
                      <a:gd name="T4" fmla="*/ 7378 w 21600"/>
                      <a:gd name="T5" fmla="*/ 14230 h 21600"/>
                      <a:gd name="T6" fmla="*/ 7378 w 21600"/>
                      <a:gd name="T7" fmla="*/ 1423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9046"/>
                        </a:moveTo>
                        <a:lnTo>
                          <a:pt x="15882" y="8064"/>
                        </a:lnTo>
                        <a:lnTo>
                          <a:pt x="10402" y="0"/>
                        </a:lnTo>
                        <a:lnTo>
                          <a:pt x="5638" y="9677"/>
                        </a:lnTo>
                        <a:lnTo>
                          <a:pt x="5638" y="15218"/>
                        </a:lnTo>
                        <a:lnTo>
                          <a:pt x="0" y="21600"/>
                        </a:lnTo>
                        <a:lnTo>
                          <a:pt x="14452" y="16270"/>
                        </a:lnTo>
                        <a:lnTo>
                          <a:pt x="21600" y="904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7" name="AutoShape 253"/>
                  <p:cNvSpPr>
                    <a:spLocks/>
                  </p:cNvSpPr>
                  <p:nvPr/>
                </p:nvSpPr>
                <p:spPr bwMode="auto">
                  <a:xfrm flipH="1">
                    <a:off x="393898" y="82648"/>
                    <a:ext cx="28563" cy="92292"/>
                  </a:xfrm>
                  <a:custGeom>
                    <a:avLst/>
                    <a:gdLst>
                      <a:gd name="T0" fmla="*/ 18886 w 21600"/>
                      <a:gd name="T1" fmla="*/ 197172 h 21600"/>
                      <a:gd name="T2" fmla="*/ 18886 w 21600"/>
                      <a:gd name="T3" fmla="*/ 197172 h 21600"/>
                      <a:gd name="T4" fmla="*/ 18886 w 21600"/>
                      <a:gd name="T5" fmla="*/ 197172 h 21600"/>
                      <a:gd name="T6" fmla="*/ 18886 w 21600"/>
                      <a:gd name="T7" fmla="*/ 19717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0"/>
                        </a:moveTo>
                        <a:lnTo>
                          <a:pt x="12049" y="12025"/>
                        </a:lnTo>
                        <a:lnTo>
                          <a:pt x="949" y="17884"/>
                        </a:lnTo>
                        <a:lnTo>
                          <a:pt x="5599" y="16929"/>
                        </a:lnTo>
                        <a:lnTo>
                          <a:pt x="4049" y="19273"/>
                        </a:lnTo>
                        <a:lnTo>
                          <a:pt x="0" y="21599"/>
                        </a:lnTo>
                        <a:lnTo>
                          <a:pt x="12550" y="16442"/>
                        </a:lnTo>
                        <a:lnTo>
                          <a:pt x="17699" y="12241"/>
                        </a:lnTo>
                        <a:lnTo>
                          <a:pt x="7149" y="16676"/>
                        </a:lnTo>
                        <a:lnTo>
                          <a:pt x="13400" y="12025"/>
                        </a:lnTo>
                        <a:lnTo>
                          <a:pt x="2159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8" name="AutoShape 254"/>
                  <p:cNvSpPr>
                    <a:spLocks/>
                  </p:cNvSpPr>
                  <p:nvPr/>
                </p:nvSpPr>
                <p:spPr bwMode="auto">
                  <a:xfrm flipH="1">
                    <a:off x="357007" y="146013"/>
                    <a:ext cx="11903" cy="15155"/>
                  </a:xfrm>
                  <a:custGeom>
                    <a:avLst/>
                    <a:gdLst>
                      <a:gd name="T0" fmla="*/ 3280 w 21600"/>
                      <a:gd name="T1" fmla="*/ 5317 h 21600"/>
                      <a:gd name="T2" fmla="*/ 3280 w 21600"/>
                      <a:gd name="T3" fmla="*/ 5317 h 21600"/>
                      <a:gd name="T4" fmla="*/ 3280 w 21600"/>
                      <a:gd name="T5" fmla="*/ 5317 h 21600"/>
                      <a:gd name="T6" fmla="*/ 3280 w 21600"/>
                      <a:gd name="T7" fmla="*/ 531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6081" y="2755"/>
                        </a:moveTo>
                        <a:lnTo>
                          <a:pt x="0" y="11350"/>
                        </a:lnTo>
                        <a:lnTo>
                          <a:pt x="12413" y="21599"/>
                        </a:lnTo>
                        <a:lnTo>
                          <a:pt x="21600" y="11350"/>
                        </a:lnTo>
                        <a:lnTo>
                          <a:pt x="12413" y="11350"/>
                        </a:lnTo>
                        <a:lnTo>
                          <a:pt x="8688" y="8595"/>
                        </a:lnTo>
                        <a:lnTo>
                          <a:pt x="11172" y="0"/>
                        </a:lnTo>
                        <a:lnTo>
                          <a:pt x="6081" y="275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9" name="AutoShape 255"/>
                  <p:cNvSpPr>
                    <a:spLocks/>
                  </p:cNvSpPr>
                  <p:nvPr/>
                </p:nvSpPr>
                <p:spPr bwMode="auto">
                  <a:xfrm flipH="1">
                    <a:off x="365338" y="101934"/>
                    <a:ext cx="22612" cy="49588"/>
                  </a:xfrm>
                  <a:custGeom>
                    <a:avLst/>
                    <a:gdLst>
                      <a:gd name="T0" fmla="*/ 11836 w 21600"/>
                      <a:gd name="T1" fmla="*/ 56921 h 21600"/>
                      <a:gd name="T2" fmla="*/ 11836 w 21600"/>
                      <a:gd name="T3" fmla="*/ 56921 h 21600"/>
                      <a:gd name="T4" fmla="*/ 11836 w 21600"/>
                      <a:gd name="T5" fmla="*/ 56921 h 21600"/>
                      <a:gd name="T6" fmla="*/ 11836 w 21600"/>
                      <a:gd name="T7" fmla="*/ 5692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8677" y="0"/>
                        </a:moveTo>
                        <a:lnTo>
                          <a:pt x="17915" y="3978"/>
                        </a:lnTo>
                        <a:lnTo>
                          <a:pt x="21599" y="9128"/>
                        </a:lnTo>
                        <a:lnTo>
                          <a:pt x="21599" y="13374"/>
                        </a:lnTo>
                        <a:lnTo>
                          <a:pt x="14170" y="21600"/>
                        </a:lnTo>
                        <a:lnTo>
                          <a:pt x="15481" y="14678"/>
                        </a:lnTo>
                        <a:lnTo>
                          <a:pt x="7304" y="7857"/>
                        </a:lnTo>
                        <a:lnTo>
                          <a:pt x="7304" y="13040"/>
                        </a:lnTo>
                        <a:lnTo>
                          <a:pt x="0" y="0"/>
                        </a:lnTo>
                        <a:lnTo>
                          <a:pt x="16105" y="11268"/>
                        </a:lnTo>
                        <a:lnTo>
                          <a:pt x="14856" y="6486"/>
                        </a:lnTo>
                        <a:lnTo>
                          <a:pt x="9301" y="2173"/>
                        </a:lnTo>
                        <a:lnTo>
                          <a:pt x="867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0" name="AutoShape 256"/>
                  <p:cNvSpPr>
                    <a:spLocks/>
                  </p:cNvSpPr>
                  <p:nvPr/>
                </p:nvSpPr>
                <p:spPr bwMode="auto">
                  <a:xfrm flipH="1">
                    <a:off x="379617" y="119841"/>
                    <a:ext cx="21423" cy="39946"/>
                  </a:xfrm>
                  <a:custGeom>
                    <a:avLst/>
                    <a:gdLst>
                      <a:gd name="T0" fmla="*/ 10624 w 21600"/>
                      <a:gd name="T1" fmla="*/ 36937 h 21600"/>
                      <a:gd name="T2" fmla="*/ 10624 w 21600"/>
                      <a:gd name="T3" fmla="*/ 36937 h 21600"/>
                      <a:gd name="T4" fmla="*/ 10624 w 21600"/>
                      <a:gd name="T5" fmla="*/ 36937 h 21600"/>
                      <a:gd name="T6" fmla="*/ 10624 w 21600"/>
                      <a:gd name="T7" fmla="*/ 3693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3374" y="0"/>
                        </a:moveTo>
                        <a:lnTo>
                          <a:pt x="21600" y="15809"/>
                        </a:lnTo>
                        <a:lnTo>
                          <a:pt x="9227" y="19993"/>
                        </a:lnTo>
                        <a:lnTo>
                          <a:pt x="10162" y="15132"/>
                        </a:lnTo>
                        <a:lnTo>
                          <a:pt x="0" y="21600"/>
                        </a:lnTo>
                        <a:lnTo>
                          <a:pt x="7955" y="12596"/>
                        </a:lnTo>
                        <a:lnTo>
                          <a:pt x="8558" y="4818"/>
                        </a:lnTo>
                        <a:lnTo>
                          <a:pt x="13374" y="11920"/>
                        </a:lnTo>
                        <a:lnTo>
                          <a:pt x="16116" y="9679"/>
                        </a:lnTo>
                        <a:lnTo>
                          <a:pt x="1337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1" name="AutoShape 257"/>
                  <p:cNvSpPr>
                    <a:spLocks/>
                  </p:cNvSpPr>
                  <p:nvPr/>
                </p:nvSpPr>
                <p:spPr bwMode="auto">
                  <a:xfrm flipH="1">
                    <a:off x="395087" y="136371"/>
                    <a:ext cx="8333" cy="15155"/>
                  </a:xfrm>
                  <a:custGeom>
                    <a:avLst/>
                    <a:gdLst>
                      <a:gd name="T0" fmla="*/ 1608 w 21600"/>
                      <a:gd name="T1" fmla="*/ 5317 h 21600"/>
                      <a:gd name="T2" fmla="*/ 1608 w 21600"/>
                      <a:gd name="T3" fmla="*/ 5317 h 21600"/>
                      <a:gd name="T4" fmla="*/ 1608 w 21600"/>
                      <a:gd name="T5" fmla="*/ 5317 h 21600"/>
                      <a:gd name="T6" fmla="*/ 1608 w 21600"/>
                      <a:gd name="T7" fmla="*/ 531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3522" y="0"/>
                        </a:moveTo>
                        <a:lnTo>
                          <a:pt x="0" y="21599"/>
                        </a:lnTo>
                        <a:lnTo>
                          <a:pt x="21599" y="9899"/>
                        </a:lnTo>
                        <a:lnTo>
                          <a:pt x="21599" y="2698"/>
                        </a:lnTo>
                        <a:lnTo>
                          <a:pt x="1352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2" name="AutoShape 258"/>
                  <p:cNvSpPr>
                    <a:spLocks/>
                  </p:cNvSpPr>
                  <p:nvPr/>
                </p:nvSpPr>
                <p:spPr bwMode="auto">
                  <a:xfrm flipH="1">
                    <a:off x="361766" y="181828"/>
                    <a:ext cx="52364" cy="110197"/>
                  </a:xfrm>
                  <a:custGeom>
                    <a:avLst/>
                    <a:gdLst>
                      <a:gd name="T0" fmla="*/ 63472 w 21600"/>
                      <a:gd name="T1" fmla="*/ 281099 h 21600"/>
                      <a:gd name="T2" fmla="*/ 63472 w 21600"/>
                      <a:gd name="T3" fmla="*/ 281099 h 21600"/>
                      <a:gd name="T4" fmla="*/ 63472 w 21600"/>
                      <a:gd name="T5" fmla="*/ 281099 h 21600"/>
                      <a:gd name="T6" fmla="*/ 63472 w 21600"/>
                      <a:gd name="T7" fmla="*/ 281099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7798" y="586"/>
                        </a:moveTo>
                        <a:lnTo>
                          <a:pt x="16787" y="1415"/>
                        </a:lnTo>
                        <a:lnTo>
                          <a:pt x="13643" y="5696"/>
                        </a:lnTo>
                        <a:lnTo>
                          <a:pt x="12577" y="1415"/>
                        </a:lnTo>
                        <a:lnTo>
                          <a:pt x="11181" y="5696"/>
                        </a:lnTo>
                        <a:lnTo>
                          <a:pt x="7899" y="9148"/>
                        </a:lnTo>
                        <a:lnTo>
                          <a:pt x="8365" y="5289"/>
                        </a:lnTo>
                        <a:lnTo>
                          <a:pt x="5712" y="7852"/>
                        </a:lnTo>
                        <a:lnTo>
                          <a:pt x="6067" y="10746"/>
                        </a:lnTo>
                        <a:lnTo>
                          <a:pt x="2376" y="7445"/>
                        </a:lnTo>
                        <a:lnTo>
                          <a:pt x="1966" y="10520"/>
                        </a:lnTo>
                        <a:lnTo>
                          <a:pt x="4100" y="14636"/>
                        </a:lnTo>
                        <a:lnTo>
                          <a:pt x="0" y="13249"/>
                        </a:lnTo>
                        <a:lnTo>
                          <a:pt x="3252" y="15962"/>
                        </a:lnTo>
                        <a:lnTo>
                          <a:pt x="8201" y="16731"/>
                        </a:lnTo>
                        <a:lnTo>
                          <a:pt x="13643" y="21600"/>
                        </a:lnTo>
                        <a:lnTo>
                          <a:pt x="14818" y="19836"/>
                        </a:lnTo>
                        <a:lnTo>
                          <a:pt x="14818" y="17907"/>
                        </a:lnTo>
                        <a:lnTo>
                          <a:pt x="20779" y="14440"/>
                        </a:lnTo>
                        <a:lnTo>
                          <a:pt x="21600" y="11938"/>
                        </a:lnTo>
                        <a:lnTo>
                          <a:pt x="19712" y="10143"/>
                        </a:lnTo>
                        <a:lnTo>
                          <a:pt x="20477" y="11938"/>
                        </a:lnTo>
                        <a:lnTo>
                          <a:pt x="19440" y="13249"/>
                        </a:lnTo>
                        <a:lnTo>
                          <a:pt x="14544" y="13249"/>
                        </a:lnTo>
                        <a:lnTo>
                          <a:pt x="14217" y="12284"/>
                        </a:lnTo>
                        <a:lnTo>
                          <a:pt x="17526" y="9706"/>
                        </a:lnTo>
                        <a:lnTo>
                          <a:pt x="19193" y="6646"/>
                        </a:lnTo>
                        <a:lnTo>
                          <a:pt x="14544" y="9917"/>
                        </a:lnTo>
                        <a:lnTo>
                          <a:pt x="14818" y="7023"/>
                        </a:lnTo>
                        <a:lnTo>
                          <a:pt x="17526" y="2561"/>
                        </a:lnTo>
                        <a:lnTo>
                          <a:pt x="16787" y="6646"/>
                        </a:lnTo>
                        <a:lnTo>
                          <a:pt x="20205" y="0"/>
                        </a:lnTo>
                        <a:lnTo>
                          <a:pt x="18318" y="1777"/>
                        </a:lnTo>
                        <a:lnTo>
                          <a:pt x="17798" y="58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3" name="AutoShape 259"/>
                  <p:cNvSpPr>
                    <a:spLocks/>
                  </p:cNvSpPr>
                  <p:nvPr/>
                </p:nvSpPr>
                <p:spPr bwMode="auto">
                  <a:xfrm flipH="1">
                    <a:off x="340346" y="212133"/>
                    <a:ext cx="14284" cy="15154"/>
                  </a:xfrm>
                  <a:custGeom>
                    <a:avLst/>
                    <a:gdLst>
                      <a:gd name="T0" fmla="*/ 4723 w 21600"/>
                      <a:gd name="T1" fmla="*/ 5316 h 21600"/>
                      <a:gd name="T2" fmla="*/ 4723 w 21600"/>
                      <a:gd name="T3" fmla="*/ 5316 h 21600"/>
                      <a:gd name="T4" fmla="*/ 4723 w 21600"/>
                      <a:gd name="T5" fmla="*/ 5316 h 21600"/>
                      <a:gd name="T6" fmla="*/ 4723 w 21600"/>
                      <a:gd name="T7" fmla="*/ 531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4361" y="12869"/>
                        </a:moveTo>
                        <a:lnTo>
                          <a:pt x="0" y="21599"/>
                        </a:lnTo>
                        <a:lnTo>
                          <a:pt x="9788" y="20144"/>
                        </a:lnTo>
                        <a:lnTo>
                          <a:pt x="16173" y="11638"/>
                        </a:lnTo>
                        <a:lnTo>
                          <a:pt x="21600" y="15555"/>
                        </a:lnTo>
                        <a:lnTo>
                          <a:pt x="20535" y="0"/>
                        </a:lnTo>
                        <a:lnTo>
                          <a:pt x="16173" y="7498"/>
                        </a:lnTo>
                        <a:lnTo>
                          <a:pt x="13087" y="4364"/>
                        </a:lnTo>
                        <a:lnTo>
                          <a:pt x="7447" y="11638"/>
                        </a:lnTo>
                        <a:lnTo>
                          <a:pt x="4361" y="1286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4" name="AutoShape 260"/>
                  <p:cNvSpPr>
                    <a:spLocks/>
                  </p:cNvSpPr>
                  <p:nvPr/>
                </p:nvSpPr>
                <p:spPr bwMode="auto">
                  <a:xfrm flipH="1">
                    <a:off x="411747" y="185960"/>
                    <a:ext cx="42845" cy="52349"/>
                  </a:xfrm>
                  <a:custGeom>
                    <a:avLst/>
                    <a:gdLst>
                      <a:gd name="T0" fmla="*/ 42494 w 21600"/>
                      <a:gd name="T1" fmla="*/ 63437 h 21600"/>
                      <a:gd name="T2" fmla="*/ 42494 w 21600"/>
                      <a:gd name="T3" fmla="*/ 63437 h 21600"/>
                      <a:gd name="T4" fmla="*/ 42494 w 21600"/>
                      <a:gd name="T5" fmla="*/ 63437 h 21600"/>
                      <a:gd name="T6" fmla="*/ 42494 w 21600"/>
                      <a:gd name="T7" fmla="*/ 6343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2882"/>
                        </a:moveTo>
                        <a:lnTo>
                          <a:pt x="18442" y="16920"/>
                        </a:lnTo>
                        <a:lnTo>
                          <a:pt x="14477" y="17689"/>
                        </a:lnTo>
                        <a:lnTo>
                          <a:pt x="9739" y="17689"/>
                        </a:lnTo>
                        <a:lnTo>
                          <a:pt x="1677" y="21600"/>
                        </a:lnTo>
                        <a:lnTo>
                          <a:pt x="3659" y="13620"/>
                        </a:lnTo>
                        <a:lnTo>
                          <a:pt x="1005" y="14933"/>
                        </a:lnTo>
                        <a:lnTo>
                          <a:pt x="3323" y="7433"/>
                        </a:lnTo>
                        <a:lnTo>
                          <a:pt x="0" y="8682"/>
                        </a:lnTo>
                        <a:lnTo>
                          <a:pt x="6414" y="0"/>
                        </a:lnTo>
                        <a:lnTo>
                          <a:pt x="4700" y="5414"/>
                        </a:lnTo>
                        <a:lnTo>
                          <a:pt x="7388" y="4452"/>
                        </a:lnTo>
                        <a:lnTo>
                          <a:pt x="4700" y="11984"/>
                        </a:lnTo>
                        <a:lnTo>
                          <a:pt x="8093" y="10349"/>
                        </a:lnTo>
                        <a:lnTo>
                          <a:pt x="8093" y="13620"/>
                        </a:lnTo>
                        <a:lnTo>
                          <a:pt x="15854" y="15189"/>
                        </a:lnTo>
                        <a:lnTo>
                          <a:pt x="18442" y="15606"/>
                        </a:lnTo>
                        <a:lnTo>
                          <a:pt x="21600" y="1288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5" name="AutoShape 261"/>
                  <p:cNvSpPr>
                    <a:spLocks/>
                  </p:cNvSpPr>
                  <p:nvPr/>
                </p:nvSpPr>
                <p:spPr bwMode="auto">
                  <a:xfrm flipH="1">
                    <a:off x="459348" y="194226"/>
                    <a:ext cx="53555" cy="100554"/>
                  </a:xfrm>
                  <a:custGeom>
                    <a:avLst/>
                    <a:gdLst>
                      <a:gd name="T0" fmla="*/ 66393 w 21600"/>
                      <a:gd name="T1" fmla="*/ 234053 h 21600"/>
                      <a:gd name="T2" fmla="*/ 66393 w 21600"/>
                      <a:gd name="T3" fmla="*/ 234053 h 21600"/>
                      <a:gd name="T4" fmla="*/ 66393 w 21600"/>
                      <a:gd name="T5" fmla="*/ 234053 h 21600"/>
                      <a:gd name="T6" fmla="*/ 66393 w 21600"/>
                      <a:gd name="T7" fmla="*/ 23405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0"/>
                        </a:moveTo>
                        <a:lnTo>
                          <a:pt x="15045" y="2526"/>
                        </a:lnTo>
                        <a:lnTo>
                          <a:pt x="12685" y="2331"/>
                        </a:lnTo>
                        <a:lnTo>
                          <a:pt x="9776" y="1255"/>
                        </a:lnTo>
                        <a:lnTo>
                          <a:pt x="8518" y="5037"/>
                        </a:lnTo>
                        <a:lnTo>
                          <a:pt x="11348" y="8819"/>
                        </a:lnTo>
                        <a:lnTo>
                          <a:pt x="6159" y="7939"/>
                        </a:lnTo>
                        <a:lnTo>
                          <a:pt x="6971" y="10351"/>
                        </a:lnTo>
                        <a:lnTo>
                          <a:pt x="5793" y="12192"/>
                        </a:lnTo>
                        <a:lnTo>
                          <a:pt x="4114" y="12600"/>
                        </a:lnTo>
                        <a:lnTo>
                          <a:pt x="1335" y="15974"/>
                        </a:lnTo>
                        <a:lnTo>
                          <a:pt x="0" y="21599"/>
                        </a:lnTo>
                        <a:lnTo>
                          <a:pt x="3695" y="15762"/>
                        </a:lnTo>
                        <a:lnTo>
                          <a:pt x="9776" y="11997"/>
                        </a:lnTo>
                        <a:lnTo>
                          <a:pt x="17377" y="7335"/>
                        </a:lnTo>
                        <a:lnTo>
                          <a:pt x="18714" y="4629"/>
                        </a:lnTo>
                        <a:lnTo>
                          <a:pt x="18426" y="2755"/>
                        </a:lnTo>
                        <a:lnTo>
                          <a:pt x="2159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6" name="AutoShape 262"/>
                  <p:cNvSpPr>
                    <a:spLocks/>
                  </p:cNvSpPr>
                  <p:nvPr/>
                </p:nvSpPr>
                <p:spPr bwMode="auto">
                  <a:xfrm flipH="1">
                    <a:off x="359391" y="294782"/>
                    <a:ext cx="48789" cy="50966"/>
                  </a:xfrm>
                  <a:custGeom>
                    <a:avLst/>
                    <a:gdLst>
                      <a:gd name="T0" fmla="*/ 55102 w 21600"/>
                      <a:gd name="T1" fmla="*/ 60128 h 21600"/>
                      <a:gd name="T2" fmla="*/ 55102 w 21600"/>
                      <a:gd name="T3" fmla="*/ 60128 h 21600"/>
                      <a:gd name="T4" fmla="*/ 55102 w 21600"/>
                      <a:gd name="T5" fmla="*/ 60128 h 21600"/>
                      <a:gd name="T6" fmla="*/ 55102 w 21600"/>
                      <a:gd name="T7" fmla="*/ 6012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599"/>
                        </a:moveTo>
                        <a:lnTo>
                          <a:pt x="21600" y="17929"/>
                        </a:lnTo>
                        <a:lnTo>
                          <a:pt x="9746" y="3702"/>
                        </a:lnTo>
                        <a:lnTo>
                          <a:pt x="0" y="0"/>
                        </a:lnTo>
                        <a:lnTo>
                          <a:pt x="8487" y="5781"/>
                        </a:lnTo>
                        <a:lnTo>
                          <a:pt x="10214" y="11206"/>
                        </a:lnTo>
                        <a:lnTo>
                          <a:pt x="19287" y="17929"/>
                        </a:lnTo>
                        <a:lnTo>
                          <a:pt x="21600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7" name="AutoShape 263"/>
                  <p:cNvSpPr>
                    <a:spLocks/>
                  </p:cNvSpPr>
                  <p:nvPr/>
                </p:nvSpPr>
                <p:spPr bwMode="auto">
                  <a:xfrm flipH="1">
                    <a:off x="349866" y="307180"/>
                    <a:ext cx="82114" cy="89536"/>
                  </a:xfrm>
                  <a:custGeom>
                    <a:avLst/>
                    <a:gdLst>
                      <a:gd name="T0" fmla="*/ 156081 w 21600"/>
                      <a:gd name="T1" fmla="*/ 185572 h 21600"/>
                      <a:gd name="T2" fmla="*/ 156081 w 21600"/>
                      <a:gd name="T3" fmla="*/ 185572 h 21600"/>
                      <a:gd name="T4" fmla="*/ 156081 w 21600"/>
                      <a:gd name="T5" fmla="*/ 185572 h 21600"/>
                      <a:gd name="T6" fmla="*/ 156081 w 21600"/>
                      <a:gd name="T7" fmla="*/ 18557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599"/>
                        </a:moveTo>
                        <a:lnTo>
                          <a:pt x="17112" y="14131"/>
                        </a:lnTo>
                        <a:lnTo>
                          <a:pt x="0" y="0"/>
                        </a:lnTo>
                        <a:lnTo>
                          <a:pt x="1522" y="2884"/>
                        </a:lnTo>
                        <a:lnTo>
                          <a:pt x="7394" y="8983"/>
                        </a:lnTo>
                        <a:lnTo>
                          <a:pt x="8069" y="11282"/>
                        </a:lnTo>
                        <a:lnTo>
                          <a:pt x="6008" y="12889"/>
                        </a:lnTo>
                        <a:lnTo>
                          <a:pt x="10494" y="15299"/>
                        </a:lnTo>
                        <a:lnTo>
                          <a:pt x="16576" y="17162"/>
                        </a:lnTo>
                        <a:lnTo>
                          <a:pt x="21600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8" name="AutoShape 264"/>
                  <p:cNvSpPr>
                    <a:spLocks/>
                  </p:cNvSpPr>
                  <p:nvPr/>
                </p:nvSpPr>
                <p:spPr bwMode="auto">
                  <a:xfrm flipH="1">
                    <a:off x="336780" y="373299"/>
                    <a:ext cx="90441" cy="96419"/>
                  </a:xfrm>
                  <a:custGeom>
                    <a:avLst/>
                    <a:gdLst>
                      <a:gd name="T0" fmla="*/ 189344 w 21600"/>
                      <a:gd name="T1" fmla="*/ 215202 h 21600"/>
                      <a:gd name="T2" fmla="*/ 189344 w 21600"/>
                      <a:gd name="T3" fmla="*/ 215202 h 21600"/>
                      <a:gd name="T4" fmla="*/ 189344 w 21600"/>
                      <a:gd name="T5" fmla="*/ 215202 h 21600"/>
                      <a:gd name="T6" fmla="*/ 189344 w 21600"/>
                      <a:gd name="T7" fmla="*/ 21520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9319"/>
                        </a:moveTo>
                        <a:lnTo>
                          <a:pt x="18935" y="16508"/>
                        </a:lnTo>
                        <a:lnTo>
                          <a:pt x="17038" y="17365"/>
                        </a:lnTo>
                        <a:lnTo>
                          <a:pt x="11787" y="11022"/>
                        </a:lnTo>
                        <a:lnTo>
                          <a:pt x="3761" y="5708"/>
                        </a:lnTo>
                        <a:lnTo>
                          <a:pt x="0" y="0"/>
                        </a:lnTo>
                        <a:lnTo>
                          <a:pt x="4028" y="7902"/>
                        </a:lnTo>
                        <a:lnTo>
                          <a:pt x="9922" y="14691"/>
                        </a:lnTo>
                        <a:lnTo>
                          <a:pt x="21600" y="21599"/>
                        </a:lnTo>
                        <a:lnTo>
                          <a:pt x="21600" y="193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9" name="AutoShape 265"/>
                  <p:cNvSpPr>
                    <a:spLocks/>
                  </p:cNvSpPr>
                  <p:nvPr/>
                </p:nvSpPr>
                <p:spPr bwMode="auto">
                  <a:xfrm flipH="1">
                    <a:off x="287990" y="387074"/>
                    <a:ext cx="113050" cy="60613"/>
                  </a:xfrm>
                  <a:custGeom>
                    <a:avLst/>
                    <a:gdLst>
                      <a:gd name="T0" fmla="*/ 295840 w 21600"/>
                      <a:gd name="T1" fmla="*/ 85046 h 21600"/>
                      <a:gd name="T2" fmla="*/ 295840 w 21600"/>
                      <a:gd name="T3" fmla="*/ 85046 h 21600"/>
                      <a:gd name="T4" fmla="*/ 295840 w 21600"/>
                      <a:gd name="T5" fmla="*/ 85046 h 21600"/>
                      <a:gd name="T6" fmla="*/ 295840 w 21600"/>
                      <a:gd name="T7" fmla="*/ 8504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10237" y="8023"/>
                        </a:lnTo>
                        <a:lnTo>
                          <a:pt x="13371" y="8975"/>
                        </a:lnTo>
                        <a:lnTo>
                          <a:pt x="20196" y="16348"/>
                        </a:lnTo>
                        <a:lnTo>
                          <a:pt x="18717" y="17737"/>
                        </a:lnTo>
                        <a:lnTo>
                          <a:pt x="21599" y="21600"/>
                        </a:lnTo>
                        <a:lnTo>
                          <a:pt x="19930" y="21600"/>
                        </a:lnTo>
                        <a:lnTo>
                          <a:pt x="13623" y="17410"/>
                        </a:lnTo>
                        <a:lnTo>
                          <a:pt x="11993" y="20212"/>
                        </a:lnTo>
                        <a:lnTo>
                          <a:pt x="10085" y="12131"/>
                        </a:lnTo>
                        <a:lnTo>
                          <a:pt x="9100" y="14635"/>
                        </a:lnTo>
                        <a:lnTo>
                          <a:pt x="5169" y="9791"/>
                        </a:lnTo>
                        <a:lnTo>
                          <a:pt x="3538" y="5112"/>
                        </a:lnTo>
                        <a:lnTo>
                          <a:pt x="391" y="17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0" name="AutoShape 266"/>
                  <p:cNvSpPr>
                    <a:spLocks/>
                  </p:cNvSpPr>
                  <p:nvPr/>
                </p:nvSpPr>
                <p:spPr bwMode="auto">
                  <a:xfrm flipH="1">
                    <a:off x="337967" y="264478"/>
                    <a:ext cx="21422" cy="85403"/>
                  </a:xfrm>
                  <a:custGeom>
                    <a:avLst/>
                    <a:gdLst>
                      <a:gd name="T0" fmla="*/ 10623 w 21600"/>
                      <a:gd name="T1" fmla="*/ 168837 h 21600"/>
                      <a:gd name="T2" fmla="*/ 10623 w 21600"/>
                      <a:gd name="T3" fmla="*/ 168837 h 21600"/>
                      <a:gd name="T4" fmla="*/ 10623 w 21600"/>
                      <a:gd name="T5" fmla="*/ 168837 h 21600"/>
                      <a:gd name="T6" fmla="*/ 10623 w 21600"/>
                      <a:gd name="T7" fmla="*/ 16883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6755" y="0"/>
                        </a:moveTo>
                        <a:lnTo>
                          <a:pt x="20388" y="1722"/>
                        </a:lnTo>
                        <a:lnTo>
                          <a:pt x="20388" y="5148"/>
                        </a:lnTo>
                        <a:lnTo>
                          <a:pt x="16082" y="10625"/>
                        </a:lnTo>
                        <a:lnTo>
                          <a:pt x="21600" y="14398"/>
                        </a:lnTo>
                        <a:lnTo>
                          <a:pt x="11439" y="21599"/>
                        </a:lnTo>
                        <a:lnTo>
                          <a:pt x="10159" y="18889"/>
                        </a:lnTo>
                        <a:lnTo>
                          <a:pt x="5584" y="17108"/>
                        </a:lnTo>
                        <a:lnTo>
                          <a:pt x="0" y="10180"/>
                        </a:lnTo>
                        <a:lnTo>
                          <a:pt x="15678" y="3948"/>
                        </a:lnTo>
                        <a:lnTo>
                          <a:pt x="1675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1" name="AutoShape 267"/>
                  <p:cNvSpPr>
                    <a:spLocks/>
                  </p:cNvSpPr>
                  <p:nvPr/>
                </p:nvSpPr>
                <p:spPr bwMode="auto">
                  <a:xfrm flipH="1">
                    <a:off x="159482" y="308557"/>
                    <a:ext cx="417682" cy="391193"/>
                  </a:xfrm>
                  <a:custGeom>
                    <a:avLst/>
                    <a:gdLst>
                      <a:gd name="T0" fmla="*/ 4038385 w 21600"/>
                      <a:gd name="T1" fmla="*/ 3542416 h 21600"/>
                      <a:gd name="T2" fmla="*/ 4038385 w 21600"/>
                      <a:gd name="T3" fmla="*/ 3542416 h 21600"/>
                      <a:gd name="T4" fmla="*/ 4038385 w 21600"/>
                      <a:gd name="T5" fmla="*/ 3542416 h 21600"/>
                      <a:gd name="T6" fmla="*/ 4038385 w 21600"/>
                      <a:gd name="T7" fmla="*/ 354241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4738"/>
                        </a:moveTo>
                        <a:lnTo>
                          <a:pt x="18797" y="16553"/>
                        </a:lnTo>
                        <a:lnTo>
                          <a:pt x="15508" y="17119"/>
                        </a:lnTo>
                        <a:lnTo>
                          <a:pt x="12433" y="19653"/>
                        </a:lnTo>
                        <a:lnTo>
                          <a:pt x="11378" y="19653"/>
                        </a:lnTo>
                        <a:lnTo>
                          <a:pt x="10203" y="21315"/>
                        </a:lnTo>
                        <a:lnTo>
                          <a:pt x="9380" y="21599"/>
                        </a:lnTo>
                        <a:lnTo>
                          <a:pt x="10083" y="20528"/>
                        </a:lnTo>
                        <a:lnTo>
                          <a:pt x="9660" y="18794"/>
                        </a:lnTo>
                        <a:lnTo>
                          <a:pt x="8080" y="19653"/>
                        </a:lnTo>
                        <a:lnTo>
                          <a:pt x="7435" y="20583"/>
                        </a:lnTo>
                        <a:lnTo>
                          <a:pt x="8113" y="18714"/>
                        </a:lnTo>
                        <a:lnTo>
                          <a:pt x="7203" y="18714"/>
                        </a:lnTo>
                        <a:lnTo>
                          <a:pt x="5479" y="19437"/>
                        </a:lnTo>
                        <a:lnTo>
                          <a:pt x="6896" y="18063"/>
                        </a:lnTo>
                        <a:lnTo>
                          <a:pt x="8285" y="17631"/>
                        </a:lnTo>
                        <a:lnTo>
                          <a:pt x="7882" y="17259"/>
                        </a:lnTo>
                        <a:lnTo>
                          <a:pt x="7123" y="17052"/>
                        </a:lnTo>
                        <a:lnTo>
                          <a:pt x="6896" y="16109"/>
                        </a:lnTo>
                        <a:lnTo>
                          <a:pt x="6018" y="15373"/>
                        </a:lnTo>
                        <a:lnTo>
                          <a:pt x="6390" y="15098"/>
                        </a:lnTo>
                        <a:lnTo>
                          <a:pt x="6896" y="15026"/>
                        </a:lnTo>
                        <a:lnTo>
                          <a:pt x="7483" y="14235"/>
                        </a:lnTo>
                        <a:lnTo>
                          <a:pt x="7756" y="12941"/>
                        </a:lnTo>
                        <a:lnTo>
                          <a:pt x="7155" y="12941"/>
                        </a:lnTo>
                        <a:lnTo>
                          <a:pt x="6114" y="13930"/>
                        </a:lnTo>
                        <a:lnTo>
                          <a:pt x="5025" y="13930"/>
                        </a:lnTo>
                        <a:lnTo>
                          <a:pt x="4700" y="14814"/>
                        </a:lnTo>
                        <a:lnTo>
                          <a:pt x="4567" y="14814"/>
                        </a:lnTo>
                        <a:lnTo>
                          <a:pt x="4390" y="14163"/>
                        </a:lnTo>
                        <a:lnTo>
                          <a:pt x="3116" y="16828"/>
                        </a:lnTo>
                        <a:lnTo>
                          <a:pt x="3803" y="14510"/>
                        </a:lnTo>
                        <a:lnTo>
                          <a:pt x="3523" y="14235"/>
                        </a:lnTo>
                        <a:lnTo>
                          <a:pt x="3021" y="14366"/>
                        </a:lnTo>
                        <a:lnTo>
                          <a:pt x="1812" y="16752"/>
                        </a:lnTo>
                        <a:lnTo>
                          <a:pt x="1034" y="17259"/>
                        </a:lnTo>
                        <a:lnTo>
                          <a:pt x="2751" y="14303"/>
                        </a:lnTo>
                        <a:lnTo>
                          <a:pt x="2847" y="13871"/>
                        </a:lnTo>
                        <a:lnTo>
                          <a:pt x="0" y="16988"/>
                        </a:lnTo>
                        <a:lnTo>
                          <a:pt x="481" y="15182"/>
                        </a:lnTo>
                        <a:lnTo>
                          <a:pt x="2700" y="13228"/>
                        </a:lnTo>
                        <a:lnTo>
                          <a:pt x="1618" y="13072"/>
                        </a:lnTo>
                        <a:lnTo>
                          <a:pt x="2751" y="12712"/>
                        </a:lnTo>
                        <a:lnTo>
                          <a:pt x="3622" y="11993"/>
                        </a:lnTo>
                        <a:lnTo>
                          <a:pt x="3663" y="12636"/>
                        </a:lnTo>
                        <a:lnTo>
                          <a:pt x="4489" y="11630"/>
                        </a:lnTo>
                        <a:lnTo>
                          <a:pt x="5533" y="11553"/>
                        </a:lnTo>
                        <a:lnTo>
                          <a:pt x="5844" y="11181"/>
                        </a:lnTo>
                        <a:lnTo>
                          <a:pt x="5844" y="10188"/>
                        </a:lnTo>
                        <a:lnTo>
                          <a:pt x="8801" y="12209"/>
                        </a:lnTo>
                        <a:lnTo>
                          <a:pt x="9424" y="12133"/>
                        </a:lnTo>
                        <a:lnTo>
                          <a:pt x="9473" y="11553"/>
                        </a:lnTo>
                        <a:lnTo>
                          <a:pt x="8801" y="10620"/>
                        </a:lnTo>
                        <a:lnTo>
                          <a:pt x="8165" y="10911"/>
                        </a:lnTo>
                        <a:lnTo>
                          <a:pt x="7561" y="9097"/>
                        </a:lnTo>
                        <a:lnTo>
                          <a:pt x="6254" y="7947"/>
                        </a:lnTo>
                        <a:lnTo>
                          <a:pt x="6756" y="7591"/>
                        </a:lnTo>
                        <a:lnTo>
                          <a:pt x="5533" y="5942"/>
                        </a:lnTo>
                        <a:lnTo>
                          <a:pt x="5073" y="5984"/>
                        </a:lnTo>
                        <a:lnTo>
                          <a:pt x="4806" y="6640"/>
                        </a:lnTo>
                        <a:lnTo>
                          <a:pt x="4028" y="2740"/>
                        </a:lnTo>
                        <a:lnTo>
                          <a:pt x="6476" y="6056"/>
                        </a:lnTo>
                        <a:lnTo>
                          <a:pt x="5400" y="3683"/>
                        </a:lnTo>
                        <a:lnTo>
                          <a:pt x="4806" y="0"/>
                        </a:lnTo>
                        <a:lnTo>
                          <a:pt x="5800" y="3755"/>
                        </a:lnTo>
                        <a:lnTo>
                          <a:pt x="9890" y="9744"/>
                        </a:lnTo>
                        <a:lnTo>
                          <a:pt x="9298" y="9744"/>
                        </a:lnTo>
                        <a:lnTo>
                          <a:pt x="10296" y="11067"/>
                        </a:lnTo>
                        <a:lnTo>
                          <a:pt x="11480" y="11283"/>
                        </a:lnTo>
                        <a:lnTo>
                          <a:pt x="11835" y="11553"/>
                        </a:lnTo>
                        <a:lnTo>
                          <a:pt x="11662" y="12429"/>
                        </a:lnTo>
                        <a:lnTo>
                          <a:pt x="12159" y="12636"/>
                        </a:lnTo>
                        <a:lnTo>
                          <a:pt x="12382" y="13799"/>
                        </a:lnTo>
                        <a:lnTo>
                          <a:pt x="12886" y="14510"/>
                        </a:lnTo>
                        <a:lnTo>
                          <a:pt x="11155" y="13723"/>
                        </a:lnTo>
                        <a:lnTo>
                          <a:pt x="10938" y="15753"/>
                        </a:lnTo>
                        <a:lnTo>
                          <a:pt x="12382" y="16109"/>
                        </a:lnTo>
                        <a:lnTo>
                          <a:pt x="14205" y="15322"/>
                        </a:lnTo>
                        <a:lnTo>
                          <a:pt x="13296" y="14878"/>
                        </a:lnTo>
                        <a:lnTo>
                          <a:pt x="16751" y="15677"/>
                        </a:lnTo>
                        <a:lnTo>
                          <a:pt x="20871" y="14451"/>
                        </a:lnTo>
                        <a:lnTo>
                          <a:pt x="20786" y="14878"/>
                        </a:lnTo>
                        <a:lnTo>
                          <a:pt x="21600" y="1473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2" name="AutoShape 268"/>
                  <p:cNvSpPr>
                    <a:spLocks/>
                  </p:cNvSpPr>
                  <p:nvPr/>
                </p:nvSpPr>
                <p:spPr bwMode="auto">
                  <a:xfrm flipH="1">
                    <a:off x="477203" y="378810"/>
                    <a:ext cx="55930" cy="111569"/>
                  </a:xfrm>
                  <a:custGeom>
                    <a:avLst/>
                    <a:gdLst>
                      <a:gd name="T0" fmla="*/ 72411 w 21600"/>
                      <a:gd name="T1" fmla="*/ 288142 h 21600"/>
                      <a:gd name="T2" fmla="*/ 72411 w 21600"/>
                      <a:gd name="T3" fmla="*/ 288142 h 21600"/>
                      <a:gd name="T4" fmla="*/ 72411 w 21600"/>
                      <a:gd name="T5" fmla="*/ 288142 h 21600"/>
                      <a:gd name="T6" fmla="*/ 72411 w 21600"/>
                      <a:gd name="T7" fmla="*/ 28814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6505" y="0"/>
                        </a:moveTo>
                        <a:lnTo>
                          <a:pt x="18539" y="15081"/>
                        </a:lnTo>
                        <a:lnTo>
                          <a:pt x="15145" y="13536"/>
                        </a:lnTo>
                        <a:lnTo>
                          <a:pt x="15145" y="15582"/>
                        </a:lnTo>
                        <a:lnTo>
                          <a:pt x="21599" y="20334"/>
                        </a:lnTo>
                        <a:lnTo>
                          <a:pt x="8331" y="17288"/>
                        </a:lnTo>
                        <a:lnTo>
                          <a:pt x="0" y="21599"/>
                        </a:lnTo>
                        <a:lnTo>
                          <a:pt x="5502" y="13772"/>
                        </a:lnTo>
                        <a:lnTo>
                          <a:pt x="9617" y="11270"/>
                        </a:lnTo>
                        <a:lnTo>
                          <a:pt x="10028" y="8269"/>
                        </a:lnTo>
                        <a:lnTo>
                          <a:pt x="6917" y="4473"/>
                        </a:lnTo>
                        <a:lnTo>
                          <a:pt x="650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3" name="AutoShape 269"/>
                  <p:cNvSpPr>
                    <a:spLocks/>
                  </p:cNvSpPr>
                  <p:nvPr/>
                </p:nvSpPr>
                <p:spPr bwMode="auto">
                  <a:xfrm flipH="1">
                    <a:off x="504574" y="506916"/>
                    <a:ext cx="55930" cy="27551"/>
                  </a:xfrm>
                  <a:custGeom>
                    <a:avLst/>
                    <a:gdLst>
                      <a:gd name="T0" fmla="*/ 72411 w 21600"/>
                      <a:gd name="T1" fmla="*/ 17571 h 21600"/>
                      <a:gd name="T2" fmla="*/ 72411 w 21600"/>
                      <a:gd name="T3" fmla="*/ 17571 h 21600"/>
                      <a:gd name="T4" fmla="*/ 72411 w 21600"/>
                      <a:gd name="T5" fmla="*/ 17571 h 21600"/>
                      <a:gd name="T6" fmla="*/ 72411 w 21600"/>
                      <a:gd name="T7" fmla="*/ 1757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6137"/>
                        </a:moveTo>
                        <a:lnTo>
                          <a:pt x="12483" y="0"/>
                        </a:lnTo>
                        <a:lnTo>
                          <a:pt x="8761" y="0"/>
                        </a:lnTo>
                        <a:lnTo>
                          <a:pt x="1367" y="10228"/>
                        </a:lnTo>
                        <a:lnTo>
                          <a:pt x="0" y="21599"/>
                        </a:lnTo>
                        <a:lnTo>
                          <a:pt x="11091" y="6137"/>
                        </a:lnTo>
                        <a:lnTo>
                          <a:pt x="21599" y="613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4" name="AutoShape 270"/>
                  <p:cNvSpPr>
                    <a:spLocks/>
                  </p:cNvSpPr>
                  <p:nvPr/>
                </p:nvSpPr>
                <p:spPr bwMode="auto">
                  <a:xfrm flipH="1">
                    <a:off x="223724" y="358147"/>
                    <a:ext cx="122575" cy="56481"/>
                  </a:xfrm>
                  <a:custGeom>
                    <a:avLst/>
                    <a:gdLst>
                      <a:gd name="T0" fmla="*/ 347790 w 21600"/>
                      <a:gd name="T1" fmla="*/ 73846 h 21600"/>
                      <a:gd name="T2" fmla="*/ 347790 w 21600"/>
                      <a:gd name="T3" fmla="*/ 73846 h 21600"/>
                      <a:gd name="T4" fmla="*/ 347790 w 21600"/>
                      <a:gd name="T5" fmla="*/ 73846 h 21600"/>
                      <a:gd name="T6" fmla="*/ 347790 w 21600"/>
                      <a:gd name="T7" fmla="*/ 7384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006"/>
                        </a:moveTo>
                        <a:lnTo>
                          <a:pt x="0" y="8312"/>
                        </a:lnTo>
                        <a:lnTo>
                          <a:pt x="1888" y="11243"/>
                        </a:lnTo>
                        <a:lnTo>
                          <a:pt x="1888" y="16651"/>
                        </a:lnTo>
                        <a:lnTo>
                          <a:pt x="6681" y="21599"/>
                        </a:lnTo>
                        <a:lnTo>
                          <a:pt x="11497" y="21599"/>
                        </a:lnTo>
                        <a:lnTo>
                          <a:pt x="21599" y="11243"/>
                        </a:lnTo>
                        <a:lnTo>
                          <a:pt x="21423" y="5435"/>
                        </a:lnTo>
                        <a:lnTo>
                          <a:pt x="19126" y="0"/>
                        </a:lnTo>
                        <a:lnTo>
                          <a:pt x="18145" y="5435"/>
                        </a:lnTo>
                        <a:lnTo>
                          <a:pt x="16314" y="0"/>
                        </a:lnTo>
                        <a:lnTo>
                          <a:pt x="8548" y="2358"/>
                        </a:lnTo>
                        <a:lnTo>
                          <a:pt x="6541" y="6845"/>
                        </a:lnTo>
                        <a:lnTo>
                          <a:pt x="4197" y="3422"/>
                        </a:lnTo>
                        <a:lnTo>
                          <a:pt x="3276" y="3422"/>
                        </a:lnTo>
                        <a:lnTo>
                          <a:pt x="2319" y="5896"/>
                        </a:lnTo>
                        <a:lnTo>
                          <a:pt x="955" y="5896"/>
                        </a:lnTo>
                        <a:lnTo>
                          <a:pt x="0" y="100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5" name="AutoShape 271"/>
                  <p:cNvSpPr>
                    <a:spLocks/>
                  </p:cNvSpPr>
                  <p:nvPr/>
                </p:nvSpPr>
                <p:spPr bwMode="auto">
                  <a:xfrm flipH="1">
                    <a:off x="274897" y="446307"/>
                    <a:ext cx="49982" cy="100550"/>
                  </a:xfrm>
                  <a:custGeom>
                    <a:avLst/>
                    <a:gdLst>
                      <a:gd name="T0" fmla="*/ 57829 w 21600"/>
                      <a:gd name="T1" fmla="*/ 234035 h 21600"/>
                      <a:gd name="T2" fmla="*/ 57829 w 21600"/>
                      <a:gd name="T3" fmla="*/ 234035 h 21600"/>
                      <a:gd name="T4" fmla="*/ 57829 w 21600"/>
                      <a:gd name="T5" fmla="*/ 234035 h 21600"/>
                      <a:gd name="T6" fmla="*/ 57829 w 21600"/>
                      <a:gd name="T7" fmla="*/ 23403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015" y="0"/>
                        </a:moveTo>
                        <a:lnTo>
                          <a:pt x="20015" y="3931"/>
                        </a:lnTo>
                        <a:lnTo>
                          <a:pt x="2792" y="15710"/>
                        </a:lnTo>
                        <a:lnTo>
                          <a:pt x="0" y="21599"/>
                        </a:lnTo>
                        <a:lnTo>
                          <a:pt x="5413" y="18507"/>
                        </a:lnTo>
                        <a:lnTo>
                          <a:pt x="9647" y="13177"/>
                        </a:lnTo>
                        <a:lnTo>
                          <a:pt x="14601" y="12305"/>
                        </a:lnTo>
                        <a:lnTo>
                          <a:pt x="21600" y="4737"/>
                        </a:lnTo>
                        <a:lnTo>
                          <a:pt x="21600" y="2829"/>
                        </a:lnTo>
                        <a:lnTo>
                          <a:pt x="2001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6" name="AutoShape 272"/>
                  <p:cNvSpPr>
                    <a:spLocks/>
                  </p:cNvSpPr>
                  <p:nvPr/>
                </p:nvSpPr>
                <p:spPr bwMode="auto">
                  <a:xfrm flipH="1">
                    <a:off x="536702" y="410492"/>
                    <a:ext cx="44032" cy="185946"/>
                  </a:xfrm>
                  <a:custGeom>
                    <a:avLst/>
                    <a:gdLst>
                      <a:gd name="T0" fmla="*/ 44880 w 21600"/>
                      <a:gd name="T1" fmla="*/ 800368 h 21600"/>
                      <a:gd name="T2" fmla="*/ 44880 w 21600"/>
                      <a:gd name="T3" fmla="*/ 800368 h 21600"/>
                      <a:gd name="T4" fmla="*/ 44880 w 21600"/>
                      <a:gd name="T5" fmla="*/ 800368 h 21600"/>
                      <a:gd name="T6" fmla="*/ 44880 w 21600"/>
                      <a:gd name="T7" fmla="*/ 80036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451"/>
                        </a:moveTo>
                        <a:lnTo>
                          <a:pt x="0" y="21599"/>
                        </a:lnTo>
                        <a:lnTo>
                          <a:pt x="5209" y="16591"/>
                        </a:lnTo>
                        <a:lnTo>
                          <a:pt x="9661" y="10423"/>
                        </a:lnTo>
                        <a:lnTo>
                          <a:pt x="16190" y="7070"/>
                        </a:lnTo>
                        <a:lnTo>
                          <a:pt x="21600" y="0"/>
                        </a:lnTo>
                        <a:lnTo>
                          <a:pt x="14970" y="5282"/>
                        </a:lnTo>
                        <a:lnTo>
                          <a:pt x="8737" y="5123"/>
                        </a:lnTo>
                        <a:lnTo>
                          <a:pt x="0" y="45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7" name="AutoShape 273"/>
                  <p:cNvSpPr>
                    <a:spLocks/>
                  </p:cNvSpPr>
                  <p:nvPr/>
                </p:nvSpPr>
                <p:spPr bwMode="auto">
                  <a:xfrm flipH="1">
                    <a:off x="264185" y="465591"/>
                    <a:ext cx="11903" cy="30306"/>
                  </a:xfrm>
                  <a:custGeom>
                    <a:avLst/>
                    <a:gdLst>
                      <a:gd name="T0" fmla="*/ 3280 w 21600"/>
                      <a:gd name="T1" fmla="*/ 21261 h 21600"/>
                      <a:gd name="T2" fmla="*/ 3280 w 21600"/>
                      <a:gd name="T3" fmla="*/ 21261 h 21600"/>
                      <a:gd name="T4" fmla="*/ 3280 w 21600"/>
                      <a:gd name="T5" fmla="*/ 21261 h 21600"/>
                      <a:gd name="T6" fmla="*/ 3280 w 21600"/>
                      <a:gd name="T7" fmla="*/ 2126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12" y="936"/>
                        </a:moveTo>
                        <a:lnTo>
                          <a:pt x="2112" y="21599"/>
                        </a:lnTo>
                        <a:lnTo>
                          <a:pt x="21600" y="11405"/>
                        </a:lnTo>
                        <a:lnTo>
                          <a:pt x="15847" y="1818"/>
                        </a:lnTo>
                        <a:lnTo>
                          <a:pt x="0" y="0"/>
                        </a:lnTo>
                        <a:lnTo>
                          <a:pt x="2112" y="93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8" name="AutoShape 274"/>
                  <p:cNvSpPr>
                    <a:spLocks/>
                  </p:cNvSpPr>
                  <p:nvPr/>
                </p:nvSpPr>
                <p:spPr bwMode="auto">
                  <a:xfrm flipH="1">
                    <a:off x="451018" y="599208"/>
                    <a:ext cx="80924" cy="66119"/>
                  </a:xfrm>
                  <a:custGeom>
                    <a:avLst/>
                    <a:gdLst>
                      <a:gd name="T0" fmla="*/ 151590 w 21600"/>
                      <a:gd name="T1" fmla="*/ 101199 h 21600"/>
                      <a:gd name="T2" fmla="*/ 151590 w 21600"/>
                      <a:gd name="T3" fmla="*/ 101199 h 21600"/>
                      <a:gd name="T4" fmla="*/ 151590 w 21600"/>
                      <a:gd name="T5" fmla="*/ 101199 h 21600"/>
                      <a:gd name="T6" fmla="*/ 151590 w 21600"/>
                      <a:gd name="T7" fmla="*/ 101199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6964"/>
                        </a:moveTo>
                        <a:lnTo>
                          <a:pt x="21599" y="3103"/>
                        </a:lnTo>
                        <a:lnTo>
                          <a:pt x="18303" y="0"/>
                        </a:lnTo>
                        <a:lnTo>
                          <a:pt x="8491" y="8603"/>
                        </a:lnTo>
                        <a:lnTo>
                          <a:pt x="6588" y="14610"/>
                        </a:lnTo>
                        <a:lnTo>
                          <a:pt x="0" y="21599"/>
                        </a:lnTo>
                        <a:lnTo>
                          <a:pt x="4932" y="21599"/>
                        </a:lnTo>
                        <a:lnTo>
                          <a:pt x="21599" y="696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9" name="AutoShape 275"/>
                  <p:cNvSpPr>
                    <a:spLocks/>
                  </p:cNvSpPr>
                  <p:nvPr/>
                </p:nvSpPr>
                <p:spPr bwMode="auto">
                  <a:xfrm flipH="1">
                    <a:off x="396277" y="630890"/>
                    <a:ext cx="183266" cy="152904"/>
                  </a:xfrm>
                  <a:custGeom>
                    <a:avLst/>
                    <a:gdLst>
                      <a:gd name="T0" fmla="*/ 777464 w 21600"/>
                      <a:gd name="T1" fmla="*/ 541195 h 21600"/>
                      <a:gd name="T2" fmla="*/ 777464 w 21600"/>
                      <a:gd name="T3" fmla="*/ 541195 h 21600"/>
                      <a:gd name="T4" fmla="*/ 777464 w 21600"/>
                      <a:gd name="T5" fmla="*/ 541195 h 21600"/>
                      <a:gd name="T6" fmla="*/ 777464 w 21600"/>
                      <a:gd name="T7" fmla="*/ 54119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4353" y="1580"/>
                        </a:moveTo>
                        <a:lnTo>
                          <a:pt x="2745" y="1580"/>
                        </a:lnTo>
                        <a:lnTo>
                          <a:pt x="1723" y="0"/>
                        </a:lnTo>
                        <a:lnTo>
                          <a:pt x="521" y="2463"/>
                        </a:lnTo>
                        <a:lnTo>
                          <a:pt x="224" y="988"/>
                        </a:lnTo>
                        <a:lnTo>
                          <a:pt x="0" y="3712"/>
                        </a:lnTo>
                        <a:lnTo>
                          <a:pt x="700" y="6953"/>
                        </a:lnTo>
                        <a:lnTo>
                          <a:pt x="1325" y="6255"/>
                        </a:lnTo>
                        <a:lnTo>
                          <a:pt x="1723" y="8774"/>
                        </a:lnTo>
                        <a:lnTo>
                          <a:pt x="841" y="8774"/>
                        </a:lnTo>
                        <a:lnTo>
                          <a:pt x="1200" y="10012"/>
                        </a:lnTo>
                        <a:lnTo>
                          <a:pt x="3315" y="12102"/>
                        </a:lnTo>
                        <a:lnTo>
                          <a:pt x="4642" y="15936"/>
                        </a:lnTo>
                        <a:lnTo>
                          <a:pt x="6688" y="18077"/>
                        </a:lnTo>
                        <a:lnTo>
                          <a:pt x="7742" y="17745"/>
                        </a:lnTo>
                        <a:lnTo>
                          <a:pt x="11826" y="20781"/>
                        </a:lnTo>
                        <a:lnTo>
                          <a:pt x="14098" y="20781"/>
                        </a:lnTo>
                        <a:lnTo>
                          <a:pt x="15479" y="21600"/>
                        </a:lnTo>
                        <a:lnTo>
                          <a:pt x="17400" y="20673"/>
                        </a:lnTo>
                        <a:lnTo>
                          <a:pt x="18149" y="21115"/>
                        </a:lnTo>
                        <a:lnTo>
                          <a:pt x="21217" y="20006"/>
                        </a:lnTo>
                        <a:lnTo>
                          <a:pt x="19070" y="19543"/>
                        </a:lnTo>
                        <a:lnTo>
                          <a:pt x="19742" y="18541"/>
                        </a:lnTo>
                        <a:lnTo>
                          <a:pt x="18087" y="19220"/>
                        </a:lnTo>
                        <a:lnTo>
                          <a:pt x="13379" y="19220"/>
                        </a:lnTo>
                        <a:lnTo>
                          <a:pt x="9710" y="16819"/>
                        </a:lnTo>
                        <a:lnTo>
                          <a:pt x="12630" y="17303"/>
                        </a:lnTo>
                        <a:lnTo>
                          <a:pt x="14527" y="17303"/>
                        </a:lnTo>
                        <a:lnTo>
                          <a:pt x="18297" y="15030"/>
                        </a:lnTo>
                        <a:lnTo>
                          <a:pt x="19890" y="14924"/>
                        </a:lnTo>
                        <a:lnTo>
                          <a:pt x="21600" y="14041"/>
                        </a:lnTo>
                        <a:lnTo>
                          <a:pt x="19788" y="14633"/>
                        </a:lnTo>
                        <a:lnTo>
                          <a:pt x="17837" y="14482"/>
                        </a:lnTo>
                        <a:lnTo>
                          <a:pt x="14496" y="15849"/>
                        </a:lnTo>
                        <a:lnTo>
                          <a:pt x="8585" y="15720"/>
                        </a:lnTo>
                        <a:lnTo>
                          <a:pt x="7407" y="14816"/>
                        </a:lnTo>
                        <a:lnTo>
                          <a:pt x="7063" y="13255"/>
                        </a:lnTo>
                        <a:lnTo>
                          <a:pt x="5829" y="13448"/>
                        </a:lnTo>
                        <a:lnTo>
                          <a:pt x="5330" y="10896"/>
                        </a:lnTo>
                        <a:lnTo>
                          <a:pt x="6399" y="10755"/>
                        </a:lnTo>
                        <a:lnTo>
                          <a:pt x="7960" y="9549"/>
                        </a:lnTo>
                        <a:lnTo>
                          <a:pt x="10944" y="9419"/>
                        </a:lnTo>
                        <a:lnTo>
                          <a:pt x="15612" y="7105"/>
                        </a:lnTo>
                        <a:lnTo>
                          <a:pt x="16635" y="4909"/>
                        </a:lnTo>
                        <a:lnTo>
                          <a:pt x="14582" y="6696"/>
                        </a:lnTo>
                        <a:lnTo>
                          <a:pt x="11412" y="6696"/>
                        </a:lnTo>
                        <a:lnTo>
                          <a:pt x="9959" y="5478"/>
                        </a:lnTo>
                        <a:lnTo>
                          <a:pt x="6063" y="7288"/>
                        </a:lnTo>
                        <a:lnTo>
                          <a:pt x="4260" y="5037"/>
                        </a:lnTo>
                        <a:lnTo>
                          <a:pt x="3940" y="5586"/>
                        </a:lnTo>
                        <a:lnTo>
                          <a:pt x="4385" y="7105"/>
                        </a:lnTo>
                        <a:lnTo>
                          <a:pt x="3760" y="9194"/>
                        </a:lnTo>
                        <a:lnTo>
                          <a:pt x="2683" y="9657"/>
                        </a:lnTo>
                        <a:lnTo>
                          <a:pt x="2332" y="9085"/>
                        </a:lnTo>
                        <a:lnTo>
                          <a:pt x="3315" y="7525"/>
                        </a:lnTo>
                        <a:lnTo>
                          <a:pt x="2043" y="4456"/>
                        </a:lnTo>
                        <a:lnTo>
                          <a:pt x="1083" y="5586"/>
                        </a:lnTo>
                        <a:lnTo>
                          <a:pt x="841" y="4155"/>
                        </a:lnTo>
                        <a:lnTo>
                          <a:pt x="1325" y="2549"/>
                        </a:lnTo>
                        <a:lnTo>
                          <a:pt x="3050" y="2668"/>
                        </a:lnTo>
                        <a:lnTo>
                          <a:pt x="4353" y="158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0" name="AutoShape 276"/>
                  <p:cNvSpPr>
                    <a:spLocks/>
                  </p:cNvSpPr>
                  <p:nvPr/>
                </p:nvSpPr>
                <p:spPr bwMode="auto">
                  <a:xfrm flipH="1">
                    <a:off x="409371" y="703897"/>
                    <a:ext cx="89251" cy="33063"/>
                  </a:xfrm>
                  <a:custGeom>
                    <a:avLst/>
                    <a:gdLst>
                      <a:gd name="T0" fmla="*/ 184394 w 21600"/>
                      <a:gd name="T1" fmla="*/ 25305 h 21600"/>
                      <a:gd name="T2" fmla="*/ 184394 w 21600"/>
                      <a:gd name="T3" fmla="*/ 25305 h 21600"/>
                      <a:gd name="T4" fmla="*/ 184394 w 21600"/>
                      <a:gd name="T5" fmla="*/ 25305 h 21600"/>
                      <a:gd name="T6" fmla="*/ 184394 w 21600"/>
                      <a:gd name="T7" fmla="*/ 2530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0"/>
                        </a:moveTo>
                        <a:lnTo>
                          <a:pt x="12341" y="4165"/>
                        </a:lnTo>
                        <a:lnTo>
                          <a:pt x="0" y="21600"/>
                        </a:lnTo>
                        <a:lnTo>
                          <a:pt x="17985" y="7773"/>
                        </a:lnTo>
                        <a:lnTo>
                          <a:pt x="2159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1" name="AutoShape 277"/>
                  <p:cNvSpPr>
                    <a:spLocks/>
                  </p:cNvSpPr>
                  <p:nvPr/>
                </p:nvSpPr>
                <p:spPr bwMode="auto">
                  <a:xfrm flipH="1">
                    <a:off x="406992" y="790679"/>
                    <a:ext cx="61880" cy="19287"/>
                  </a:xfrm>
                  <a:custGeom>
                    <a:avLst/>
                    <a:gdLst>
                      <a:gd name="T0" fmla="*/ 88637 w 21600"/>
                      <a:gd name="T1" fmla="*/ 8611 h 21600"/>
                      <a:gd name="T2" fmla="*/ 88637 w 21600"/>
                      <a:gd name="T3" fmla="*/ 8611 h 21600"/>
                      <a:gd name="T4" fmla="*/ 88637 w 21600"/>
                      <a:gd name="T5" fmla="*/ 8611 h 21600"/>
                      <a:gd name="T6" fmla="*/ 88637 w 21600"/>
                      <a:gd name="T7" fmla="*/ 861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21600"/>
                        </a:moveTo>
                        <a:lnTo>
                          <a:pt x="9104" y="21600"/>
                        </a:lnTo>
                        <a:lnTo>
                          <a:pt x="0" y="0"/>
                        </a:lnTo>
                        <a:lnTo>
                          <a:pt x="16978" y="14457"/>
                        </a:lnTo>
                        <a:lnTo>
                          <a:pt x="21599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2" name="AutoShape 278"/>
                  <p:cNvSpPr>
                    <a:spLocks/>
                  </p:cNvSpPr>
                  <p:nvPr/>
                </p:nvSpPr>
                <p:spPr bwMode="auto">
                  <a:xfrm flipH="1">
                    <a:off x="391519" y="778281"/>
                    <a:ext cx="41652" cy="17911"/>
                  </a:xfrm>
                  <a:custGeom>
                    <a:avLst/>
                    <a:gdLst>
                      <a:gd name="T0" fmla="*/ 40159 w 21600"/>
                      <a:gd name="T1" fmla="*/ 7426 h 21600"/>
                      <a:gd name="T2" fmla="*/ 40159 w 21600"/>
                      <a:gd name="T3" fmla="*/ 7426 h 21600"/>
                      <a:gd name="T4" fmla="*/ 40159 w 21600"/>
                      <a:gd name="T5" fmla="*/ 7426 h 21600"/>
                      <a:gd name="T6" fmla="*/ 40159 w 21600"/>
                      <a:gd name="T7" fmla="*/ 742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18513"/>
                        </a:lnTo>
                        <a:lnTo>
                          <a:pt x="20207" y="21599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3" name="Line 27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7238" y="684612"/>
                    <a:ext cx="11902" cy="82652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4" name="Line 280"/>
                  <p:cNvSpPr>
                    <a:spLocks noChangeShapeType="1"/>
                  </p:cNvSpPr>
                  <p:nvPr/>
                </p:nvSpPr>
                <p:spPr bwMode="auto">
                  <a:xfrm>
                    <a:off x="521229" y="309935"/>
                    <a:ext cx="14284" cy="71632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5" name="AutoShape 281"/>
                  <p:cNvSpPr>
                    <a:spLocks/>
                  </p:cNvSpPr>
                  <p:nvPr/>
                </p:nvSpPr>
                <p:spPr bwMode="auto">
                  <a:xfrm flipH="1">
                    <a:off x="243955" y="139126"/>
                    <a:ext cx="41653" cy="35816"/>
                  </a:xfrm>
                  <a:custGeom>
                    <a:avLst/>
                    <a:gdLst>
                      <a:gd name="T0" fmla="*/ 40162 w 21600"/>
                      <a:gd name="T1" fmla="*/ 29694 h 21600"/>
                      <a:gd name="T2" fmla="*/ 40162 w 21600"/>
                      <a:gd name="T3" fmla="*/ 29694 h 21600"/>
                      <a:gd name="T4" fmla="*/ 40162 w 21600"/>
                      <a:gd name="T5" fmla="*/ 29694 h 21600"/>
                      <a:gd name="T6" fmla="*/ 40162 w 21600"/>
                      <a:gd name="T7" fmla="*/ 29694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6201" y="0"/>
                        </a:moveTo>
                        <a:lnTo>
                          <a:pt x="0" y="9343"/>
                        </a:lnTo>
                        <a:lnTo>
                          <a:pt x="15676" y="21600"/>
                        </a:lnTo>
                        <a:lnTo>
                          <a:pt x="21600" y="11738"/>
                        </a:lnTo>
                        <a:lnTo>
                          <a:pt x="16233" y="5963"/>
                        </a:lnTo>
                        <a:lnTo>
                          <a:pt x="11077" y="12677"/>
                        </a:lnTo>
                        <a:lnTo>
                          <a:pt x="11984" y="3850"/>
                        </a:lnTo>
                        <a:lnTo>
                          <a:pt x="620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6" name="AutoShape 282"/>
                  <p:cNvSpPr>
                    <a:spLocks/>
                  </p:cNvSpPr>
                  <p:nvPr/>
                </p:nvSpPr>
                <p:spPr bwMode="auto">
                  <a:xfrm flipH="1">
                    <a:off x="241576" y="137749"/>
                    <a:ext cx="20231" cy="16532"/>
                  </a:xfrm>
                  <a:custGeom>
                    <a:avLst/>
                    <a:gdLst>
                      <a:gd name="T0" fmla="*/ 9475 w 21600"/>
                      <a:gd name="T1" fmla="*/ 6327 h 21600"/>
                      <a:gd name="T2" fmla="*/ 9475 w 21600"/>
                      <a:gd name="T3" fmla="*/ 6327 h 21600"/>
                      <a:gd name="T4" fmla="*/ 9475 w 21600"/>
                      <a:gd name="T5" fmla="*/ 6327 h 21600"/>
                      <a:gd name="T6" fmla="*/ 9475 w 21600"/>
                      <a:gd name="T7" fmla="*/ 632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21599" y="21599"/>
                        </a:lnTo>
                        <a:lnTo>
                          <a:pt x="21599" y="15772"/>
                        </a:lnTo>
                        <a:lnTo>
                          <a:pt x="326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7" name="AutoShape 283"/>
                  <p:cNvSpPr>
                    <a:spLocks/>
                  </p:cNvSpPr>
                  <p:nvPr/>
                </p:nvSpPr>
                <p:spPr bwMode="auto">
                  <a:xfrm flipH="1">
                    <a:off x="230865" y="162543"/>
                    <a:ext cx="21422" cy="20665"/>
                  </a:xfrm>
                  <a:custGeom>
                    <a:avLst/>
                    <a:gdLst>
                      <a:gd name="T0" fmla="*/ 10623 w 21600"/>
                      <a:gd name="T1" fmla="*/ 9886 h 21600"/>
                      <a:gd name="T2" fmla="*/ 10623 w 21600"/>
                      <a:gd name="T3" fmla="*/ 9886 h 21600"/>
                      <a:gd name="T4" fmla="*/ 10623 w 21600"/>
                      <a:gd name="T5" fmla="*/ 9886 h 21600"/>
                      <a:gd name="T6" fmla="*/ 10623 w 21600"/>
                      <a:gd name="T7" fmla="*/ 988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5972"/>
                        </a:moveTo>
                        <a:lnTo>
                          <a:pt x="17435" y="21600"/>
                        </a:lnTo>
                        <a:lnTo>
                          <a:pt x="21600" y="14889"/>
                        </a:lnTo>
                        <a:lnTo>
                          <a:pt x="5464" y="0"/>
                        </a:lnTo>
                        <a:lnTo>
                          <a:pt x="0" y="597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8" name="AutoShape 284"/>
                  <p:cNvSpPr>
                    <a:spLocks/>
                  </p:cNvSpPr>
                  <p:nvPr/>
                </p:nvSpPr>
                <p:spPr bwMode="auto">
                  <a:xfrm flipH="1">
                    <a:off x="1200" y="148769"/>
                    <a:ext cx="246327" cy="97795"/>
                  </a:xfrm>
                  <a:custGeom>
                    <a:avLst/>
                    <a:gdLst>
                      <a:gd name="T0" fmla="*/ 1404566 w 21600"/>
                      <a:gd name="T1" fmla="*/ 221388 h 21600"/>
                      <a:gd name="T2" fmla="*/ 1404566 w 21600"/>
                      <a:gd name="T3" fmla="*/ 221388 h 21600"/>
                      <a:gd name="T4" fmla="*/ 1404566 w 21600"/>
                      <a:gd name="T5" fmla="*/ 221388 h 21600"/>
                      <a:gd name="T6" fmla="*/ 1404566 w 21600"/>
                      <a:gd name="T7" fmla="*/ 22138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1557"/>
                        </a:moveTo>
                        <a:lnTo>
                          <a:pt x="2286" y="0"/>
                        </a:lnTo>
                        <a:lnTo>
                          <a:pt x="5304" y="6224"/>
                        </a:lnTo>
                        <a:lnTo>
                          <a:pt x="10086" y="6224"/>
                        </a:lnTo>
                        <a:lnTo>
                          <a:pt x="10086" y="16586"/>
                        </a:lnTo>
                        <a:lnTo>
                          <a:pt x="21465" y="16586"/>
                        </a:lnTo>
                        <a:lnTo>
                          <a:pt x="21465" y="15796"/>
                        </a:lnTo>
                        <a:lnTo>
                          <a:pt x="20513" y="14029"/>
                        </a:lnTo>
                        <a:lnTo>
                          <a:pt x="21599" y="15577"/>
                        </a:lnTo>
                        <a:lnTo>
                          <a:pt x="21599" y="21599"/>
                        </a:lnTo>
                        <a:lnTo>
                          <a:pt x="3110" y="21599"/>
                        </a:lnTo>
                        <a:lnTo>
                          <a:pt x="3110" y="15577"/>
                        </a:lnTo>
                        <a:lnTo>
                          <a:pt x="1114" y="11405"/>
                        </a:lnTo>
                        <a:lnTo>
                          <a:pt x="841" y="12953"/>
                        </a:lnTo>
                        <a:lnTo>
                          <a:pt x="0" y="1155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9" name="AutoShape 285"/>
                  <p:cNvSpPr>
                    <a:spLocks/>
                  </p:cNvSpPr>
                  <p:nvPr/>
                </p:nvSpPr>
                <p:spPr bwMode="auto">
                  <a:xfrm flipH="1">
                    <a:off x="161844" y="123974"/>
                    <a:ext cx="30942" cy="41325"/>
                  </a:xfrm>
                  <a:custGeom>
                    <a:avLst/>
                    <a:gdLst>
                      <a:gd name="T0" fmla="*/ 22162 w 21600"/>
                      <a:gd name="T1" fmla="*/ 39532 h 21600"/>
                      <a:gd name="T2" fmla="*/ 22162 w 21600"/>
                      <a:gd name="T3" fmla="*/ 39532 h 21600"/>
                      <a:gd name="T4" fmla="*/ 22162 w 21600"/>
                      <a:gd name="T5" fmla="*/ 39532 h 21600"/>
                      <a:gd name="T6" fmla="*/ 22162 w 21600"/>
                      <a:gd name="T7" fmla="*/ 3953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21599"/>
                        </a:lnTo>
                        <a:lnTo>
                          <a:pt x="0" y="2159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0" name="AutoShape 286"/>
                  <p:cNvSpPr>
                    <a:spLocks/>
                  </p:cNvSpPr>
                  <p:nvPr/>
                </p:nvSpPr>
                <p:spPr bwMode="auto">
                  <a:xfrm flipH="1">
                    <a:off x="234434" y="129483"/>
                    <a:ext cx="9523" cy="15156"/>
                  </a:xfrm>
                  <a:custGeom>
                    <a:avLst/>
                    <a:gdLst>
                      <a:gd name="T0" fmla="*/ 2099 w 21600"/>
                      <a:gd name="T1" fmla="*/ 5317 h 21600"/>
                      <a:gd name="T2" fmla="*/ 2099 w 21600"/>
                      <a:gd name="T3" fmla="*/ 5317 h 21600"/>
                      <a:gd name="T4" fmla="*/ 2099 w 21600"/>
                      <a:gd name="T5" fmla="*/ 5317 h 21600"/>
                      <a:gd name="T6" fmla="*/ 2099 w 21600"/>
                      <a:gd name="T7" fmla="*/ 531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4474" y="21599"/>
                        </a:moveTo>
                        <a:lnTo>
                          <a:pt x="21599" y="2082"/>
                        </a:lnTo>
                        <a:lnTo>
                          <a:pt x="17125" y="0"/>
                        </a:lnTo>
                        <a:lnTo>
                          <a:pt x="0" y="17760"/>
                        </a:lnTo>
                        <a:lnTo>
                          <a:pt x="4474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1" name="Line 28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6354" y="130861"/>
                    <a:ext cx="34513" cy="28930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2" name="Line 28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3725" y="134994"/>
                    <a:ext cx="7142" cy="11022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3" name="Line 28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9905" y="183206"/>
                    <a:ext cx="7143" cy="11023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4" name="AutoShape 290"/>
                  <p:cNvSpPr>
                    <a:spLocks/>
                  </p:cNvSpPr>
                  <p:nvPr/>
                </p:nvSpPr>
                <p:spPr bwMode="auto">
                  <a:xfrm flipH="1">
                    <a:off x="135663" y="264478"/>
                    <a:ext cx="24992" cy="28928"/>
                  </a:xfrm>
                  <a:custGeom>
                    <a:avLst/>
                    <a:gdLst>
                      <a:gd name="T0" fmla="*/ 14458 w 21600"/>
                      <a:gd name="T1" fmla="*/ 19371 h 21600"/>
                      <a:gd name="T2" fmla="*/ 14458 w 21600"/>
                      <a:gd name="T3" fmla="*/ 19371 h 21600"/>
                      <a:gd name="T4" fmla="*/ 14458 w 21600"/>
                      <a:gd name="T5" fmla="*/ 19371 h 21600"/>
                      <a:gd name="T6" fmla="*/ 14458 w 21600"/>
                      <a:gd name="T7" fmla="*/ 1937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10913"/>
                        </a:moveTo>
                        <a:lnTo>
                          <a:pt x="21373" y="9775"/>
                        </a:lnTo>
                        <a:lnTo>
                          <a:pt x="21261" y="8810"/>
                        </a:lnTo>
                        <a:lnTo>
                          <a:pt x="20811" y="7787"/>
                        </a:lnTo>
                        <a:lnTo>
                          <a:pt x="20586" y="6821"/>
                        </a:lnTo>
                        <a:lnTo>
                          <a:pt x="20136" y="5740"/>
                        </a:lnTo>
                        <a:lnTo>
                          <a:pt x="19573" y="4774"/>
                        </a:lnTo>
                        <a:lnTo>
                          <a:pt x="19067" y="3978"/>
                        </a:lnTo>
                        <a:lnTo>
                          <a:pt x="18280" y="3183"/>
                        </a:lnTo>
                        <a:lnTo>
                          <a:pt x="17267" y="2444"/>
                        </a:lnTo>
                        <a:lnTo>
                          <a:pt x="16761" y="1648"/>
                        </a:lnTo>
                        <a:lnTo>
                          <a:pt x="15748" y="1307"/>
                        </a:lnTo>
                        <a:lnTo>
                          <a:pt x="14848" y="852"/>
                        </a:lnTo>
                        <a:lnTo>
                          <a:pt x="13892" y="511"/>
                        </a:lnTo>
                        <a:lnTo>
                          <a:pt x="12880" y="284"/>
                        </a:lnTo>
                        <a:lnTo>
                          <a:pt x="11923" y="113"/>
                        </a:lnTo>
                        <a:lnTo>
                          <a:pt x="10800" y="0"/>
                        </a:lnTo>
                        <a:lnTo>
                          <a:pt x="9618" y="113"/>
                        </a:lnTo>
                        <a:lnTo>
                          <a:pt x="8606" y="284"/>
                        </a:lnTo>
                        <a:lnTo>
                          <a:pt x="7706" y="397"/>
                        </a:lnTo>
                        <a:lnTo>
                          <a:pt x="6637" y="852"/>
                        </a:lnTo>
                        <a:lnTo>
                          <a:pt x="5850" y="1307"/>
                        </a:lnTo>
                        <a:lnTo>
                          <a:pt x="5006" y="1648"/>
                        </a:lnTo>
                        <a:lnTo>
                          <a:pt x="4106" y="2444"/>
                        </a:lnTo>
                        <a:lnTo>
                          <a:pt x="3206" y="3183"/>
                        </a:lnTo>
                        <a:lnTo>
                          <a:pt x="2587" y="3751"/>
                        </a:lnTo>
                        <a:lnTo>
                          <a:pt x="1912" y="4774"/>
                        </a:lnTo>
                        <a:lnTo>
                          <a:pt x="1181" y="5513"/>
                        </a:lnTo>
                        <a:lnTo>
                          <a:pt x="843" y="6593"/>
                        </a:lnTo>
                        <a:lnTo>
                          <a:pt x="450" y="7673"/>
                        </a:lnTo>
                        <a:lnTo>
                          <a:pt x="112" y="8696"/>
                        </a:lnTo>
                        <a:lnTo>
                          <a:pt x="0" y="9719"/>
                        </a:lnTo>
                        <a:lnTo>
                          <a:pt x="0" y="11595"/>
                        </a:lnTo>
                        <a:lnTo>
                          <a:pt x="112" y="12675"/>
                        </a:lnTo>
                        <a:lnTo>
                          <a:pt x="450" y="13926"/>
                        </a:lnTo>
                        <a:lnTo>
                          <a:pt x="618" y="14777"/>
                        </a:lnTo>
                        <a:lnTo>
                          <a:pt x="1181" y="15801"/>
                        </a:lnTo>
                        <a:lnTo>
                          <a:pt x="1800" y="16825"/>
                        </a:lnTo>
                        <a:lnTo>
                          <a:pt x="2362" y="17677"/>
                        </a:lnTo>
                        <a:lnTo>
                          <a:pt x="3206" y="18246"/>
                        </a:lnTo>
                        <a:lnTo>
                          <a:pt x="3656" y="19155"/>
                        </a:lnTo>
                        <a:lnTo>
                          <a:pt x="4556" y="19667"/>
                        </a:lnTo>
                        <a:lnTo>
                          <a:pt x="5625" y="20235"/>
                        </a:lnTo>
                        <a:lnTo>
                          <a:pt x="6412" y="20576"/>
                        </a:lnTo>
                        <a:lnTo>
                          <a:pt x="7425" y="21258"/>
                        </a:lnTo>
                        <a:lnTo>
                          <a:pt x="8493" y="21486"/>
                        </a:lnTo>
                        <a:lnTo>
                          <a:pt x="9506" y="21599"/>
                        </a:lnTo>
                        <a:lnTo>
                          <a:pt x="11586" y="21599"/>
                        </a:lnTo>
                        <a:lnTo>
                          <a:pt x="12655" y="21486"/>
                        </a:lnTo>
                        <a:lnTo>
                          <a:pt x="13667" y="21258"/>
                        </a:lnTo>
                        <a:lnTo>
                          <a:pt x="14623" y="20804"/>
                        </a:lnTo>
                        <a:lnTo>
                          <a:pt x="15411" y="20462"/>
                        </a:lnTo>
                        <a:lnTo>
                          <a:pt x="16536" y="19894"/>
                        </a:lnTo>
                        <a:lnTo>
                          <a:pt x="17267" y="19439"/>
                        </a:lnTo>
                        <a:lnTo>
                          <a:pt x="18280" y="18927"/>
                        </a:lnTo>
                        <a:lnTo>
                          <a:pt x="18955" y="17905"/>
                        </a:lnTo>
                        <a:lnTo>
                          <a:pt x="19573" y="16882"/>
                        </a:lnTo>
                        <a:lnTo>
                          <a:pt x="19911" y="16029"/>
                        </a:lnTo>
                        <a:lnTo>
                          <a:pt x="20361" y="15120"/>
                        </a:lnTo>
                        <a:lnTo>
                          <a:pt x="20811" y="14266"/>
                        </a:lnTo>
                        <a:lnTo>
                          <a:pt x="21148" y="13244"/>
                        </a:lnTo>
                        <a:lnTo>
                          <a:pt x="21373" y="12334"/>
                        </a:lnTo>
                        <a:lnTo>
                          <a:pt x="21599" y="11027"/>
                        </a:lnTo>
                        <a:lnTo>
                          <a:pt x="21599" y="109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5" name="AutoShape 291"/>
                  <p:cNvSpPr>
                    <a:spLocks/>
                  </p:cNvSpPr>
                  <p:nvPr/>
                </p:nvSpPr>
                <p:spPr bwMode="auto">
                  <a:xfrm flipH="1">
                    <a:off x="139232" y="154278"/>
                    <a:ext cx="13093" cy="16533"/>
                  </a:xfrm>
                  <a:custGeom>
                    <a:avLst/>
                    <a:gdLst>
                      <a:gd name="T0" fmla="*/ 3969 w 21600"/>
                      <a:gd name="T1" fmla="*/ 6328 h 21600"/>
                      <a:gd name="T2" fmla="*/ 3969 w 21600"/>
                      <a:gd name="T3" fmla="*/ 6328 h 21600"/>
                      <a:gd name="T4" fmla="*/ 3969 w 21600"/>
                      <a:gd name="T5" fmla="*/ 6328 h 21600"/>
                      <a:gd name="T6" fmla="*/ 3969 w 21600"/>
                      <a:gd name="T7" fmla="*/ 632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21599" y="0"/>
                        </a:lnTo>
                        <a:lnTo>
                          <a:pt x="21599" y="21599"/>
                        </a:lnTo>
                        <a:lnTo>
                          <a:pt x="0" y="2159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6" name="AutoShape 292"/>
                  <p:cNvSpPr>
                    <a:spLocks/>
                  </p:cNvSpPr>
                  <p:nvPr/>
                </p:nvSpPr>
                <p:spPr bwMode="auto">
                  <a:xfrm flipH="1">
                    <a:off x="216186" y="227285"/>
                    <a:ext cx="3179" cy="42706"/>
                  </a:xfrm>
                  <a:custGeom>
                    <a:avLst/>
                    <a:gdLst>
                      <a:gd name="T0" fmla="*/ 234 w 21600"/>
                      <a:gd name="T1" fmla="*/ 42218 h 21600"/>
                      <a:gd name="T2" fmla="*/ 234 w 21600"/>
                      <a:gd name="T3" fmla="*/ 42218 h 21600"/>
                      <a:gd name="T4" fmla="*/ 234 w 21600"/>
                      <a:gd name="T5" fmla="*/ 42218 h 21600"/>
                      <a:gd name="T6" fmla="*/ 234 w 21600"/>
                      <a:gd name="T7" fmla="*/ 4221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21600" y="6728"/>
                        </a:lnTo>
                        <a:lnTo>
                          <a:pt x="21600" y="21600"/>
                        </a:lnTo>
                        <a:lnTo>
                          <a:pt x="0" y="131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7" name="AutoShape 293"/>
                  <p:cNvSpPr>
                    <a:spLocks/>
                  </p:cNvSpPr>
                  <p:nvPr/>
                </p:nvSpPr>
                <p:spPr bwMode="auto">
                  <a:xfrm flipH="1">
                    <a:off x="135666" y="285140"/>
                    <a:ext cx="80920" cy="63367"/>
                  </a:xfrm>
                  <a:custGeom>
                    <a:avLst/>
                    <a:gdLst>
                      <a:gd name="T0" fmla="*/ 151575 w 21600"/>
                      <a:gd name="T1" fmla="*/ 92950 h 21600"/>
                      <a:gd name="T2" fmla="*/ 151575 w 21600"/>
                      <a:gd name="T3" fmla="*/ 92950 h 21600"/>
                      <a:gd name="T4" fmla="*/ 151575 w 21600"/>
                      <a:gd name="T5" fmla="*/ 92950 h 21600"/>
                      <a:gd name="T6" fmla="*/ 151575 w 21600"/>
                      <a:gd name="T7" fmla="*/ 9295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866" y="10656"/>
                        </a:moveTo>
                        <a:lnTo>
                          <a:pt x="1866" y="7369"/>
                        </a:lnTo>
                        <a:lnTo>
                          <a:pt x="1066" y="7369"/>
                        </a:lnTo>
                        <a:lnTo>
                          <a:pt x="0" y="0"/>
                        </a:lnTo>
                        <a:lnTo>
                          <a:pt x="21599" y="7369"/>
                        </a:lnTo>
                        <a:lnTo>
                          <a:pt x="13207" y="7369"/>
                        </a:lnTo>
                        <a:lnTo>
                          <a:pt x="13207" y="18388"/>
                        </a:lnTo>
                        <a:lnTo>
                          <a:pt x="13101" y="18492"/>
                        </a:lnTo>
                        <a:lnTo>
                          <a:pt x="12994" y="18903"/>
                        </a:lnTo>
                        <a:lnTo>
                          <a:pt x="12887" y="19107"/>
                        </a:lnTo>
                        <a:lnTo>
                          <a:pt x="12656" y="19441"/>
                        </a:lnTo>
                        <a:lnTo>
                          <a:pt x="12443" y="19698"/>
                        </a:lnTo>
                        <a:lnTo>
                          <a:pt x="12194" y="19955"/>
                        </a:lnTo>
                        <a:lnTo>
                          <a:pt x="11927" y="20110"/>
                        </a:lnTo>
                        <a:lnTo>
                          <a:pt x="11607" y="20444"/>
                        </a:lnTo>
                        <a:lnTo>
                          <a:pt x="11358" y="20545"/>
                        </a:lnTo>
                        <a:lnTo>
                          <a:pt x="10985" y="20906"/>
                        </a:lnTo>
                        <a:lnTo>
                          <a:pt x="10631" y="21008"/>
                        </a:lnTo>
                        <a:lnTo>
                          <a:pt x="10222" y="21112"/>
                        </a:lnTo>
                        <a:lnTo>
                          <a:pt x="9902" y="21343"/>
                        </a:lnTo>
                        <a:lnTo>
                          <a:pt x="9493" y="21343"/>
                        </a:lnTo>
                        <a:lnTo>
                          <a:pt x="9084" y="21497"/>
                        </a:lnTo>
                        <a:lnTo>
                          <a:pt x="8657" y="21600"/>
                        </a:lnTo>
                        <a:lnTo>
                          <a:pt x="6488" y="21600"/>
                        </a:lnTo>
                        <a:lnTo>
                          <a:pt x="6080" y="21548"/>
                        </a:lnTo>
                        <a:lnTo>
                          <a:pt x="5653" y="21393"/>
                        </a:lnTo>
                        <a:lnTo>
                          <a:pt x="5244" y="21343"/>
                        </a:lnTo>
                        <a:lnTo>
                          <a:pt x="4888" y="21265"/>
                        </a:lnTo>
                        <a:lnTo>
                          <a:pt x="4480" y="21112"/>
                        </a:lnTo>
                        <a:lnTo>
                          <a:pt x="4160" y="20906"/>
                        </a:lnTo>
                        <a:lnTo>
                          <a:pt x="3822" y="20752"/>
                        </a:lnTo>
                        <a:lnTo>
                          <a:pt x="3431" y="20495"/>
                        </a:lnTo>
                        <a:lnTo>
                          <a:pt x="3182" y="20289"/>
                        </a:lnTo>
                        <a:lnTo>
                          <a:pt x="2951" y="20058"/>
                        </a:lnTo>
                        <a:lnTo>
                          <a:pt x="2702" y="19749"/>
                        </a:lnTo>
                        <a:lnTo>
                          <a:pt x="2453" y="19492"/>
                        </a:lnTo>
                        <a:lnTo>
                          <a:pt x="2257" y="19288"/>
                        </a:lnTo>
                        <a:lnTo>
                          <a:pt x="2080" y="19005"/>
                        </a:lnTo>
                        <a:lnTo>
                          <a:pt x="1937" y="18645"/>
                        </a:lnTo>
                        <a:lnTo>
                          <a:pt x="1866" y="18388"/>
                        </a:lnTo>
                        <a:lnTo>
                          <a:pt x="1866" y="1065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8" name="Line 294"/>
                  <p:cNvSpPr>
                    <a:spLocks noChangeShapeType="1"/>
                  </p:cNvSpPr>
                  <p:nvPr/>
                </p:nvSpPr>
                <p:spPr bwMode="auto">
                  <a:xfrm>
                    <a:off x="22610" y="210755"/>
                    <a:ext cx="111865" cy="1380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9" name="AutoShape 295"/>
                  <p:cNvSpPr>
                    <a:spLocks/>
                  </p:cNvSpPr>
                  <p:nvPr/>
                </p:nvSpPr>
                <p:spPr bwMode="auto">
                  <a:xfrm flipH="1">
                    <a:off x="91636" y="312690"/>
                    <a:ext cx="117811" cy="159784"/>
                  </a:xfrm>
                  <a:custGeom>
                    <a:avLst/>
                    <a:gdLst>
                      <a:gd name="T0" fmla="*/ 321286 w 21600"/>
                      <a:gd name="T1" fmla="*/ 590994 h 21600"/>
                      <a:gd name="T2" fmla="*/ 321286 w 21600"/>
                      <a:gd name="T3" fmla="*/ 590994 h 21600"/>
                      <a:gd name="T4" fmla="*/ 321286 w 21600"/>
                      <a:gd name="T5" fmla="*/ 590994 h 21600"/>
                      <a:gd name="T6" fmla="*/ 321286 w 21600"/>
                      <a:gd name="T7" fmla="*/ 590994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8289" y="0"/>
                        </a:moveTo>
                        <a:lnTo>
                          <a:pt x="20781" y="526"/>
                        </a:lnTo>
                        <a:lnTo>
                          <a:pt x="20781" y="14013"/>
                        </a:lnTo>
                        <a:lnTo>
                          <a:pt x="21599" y="14779"/>
                        </a:lnTo>
                        <a:lnTo>
                          <a:pt x="21599" y="16911"/>
                        </a:lnTo>
                        <a:lnTo>
                          <a:pt x="19517" y="19022"/>
                        </a:lnTo>
                        <a:lnTo>
                          <a:pt x="18013" y="19343"/>
                        </a:lnTo>
                        <a:lnTo>
                          <a:pt x="14210" y="18050"/>
                        </a:lnTo>
                        <a:lnTo>
                          <a:pt x="7737" y="18691"/>
                        </a:lnTo>
                        <a:lnTo>
                          <a:pt x="0" y="21600"/>
                        </a:lnTo>
                        <a:lnTo>
                          <a:pt x="7171" y="18350"/>
                        </a:lnTo>
                        <a:lnTo>
                          <a:pt x="9673" y="16269"/>
                        </a:lnTo>
                        <a:lnTo>
                          <a:pt x="13295" y="15110"/>
                        </a:lnTo>
                        <a:lnTo>
                          <a:pt x="13295" y="10721"/>
                        </a:lnTo>
                        <a:lnTo>
                          <a:pt x="12285" y="7999"/>
                        </a:lnTo>
                        <a:lnTo>
                          <a:pt x="12285" y="6519"/>
                        </a:lnTo>
                        <a:lnTo>
                          <a:pt x="15678" y="14779"/>
                        </a:lnTo>
                        <a:lnTo>
                          <a:pt x="19517" y="14779"/>
                        </a:lnTo>
                        <a:lnTo>
                          <a:pt x="18289" y="12016"/>
                        </a:lnTo>
                        <a:lnTo>
                          <a:pt x="1828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0" name="AutoShape 296"/>
                  <p:cNvSpPr>
                    <a:spLocks/>
                  </p:cNvSpPr>
                  <p:nvPr/>
                </p:nvSpPr>
                <p:spPr bwMode="auto">
                  <a:xfrm flipH="1">
                    <a:off x="215399" y="508294"/>
                    <a:ext cx="105910" cy="68874"/>
                  </a:xfrm>
                  <a:custGeom>
                    <a:avLst/>
                    <a:gdLst>
                      <a:gd name="T0" fmla="*/ 259651 w 21600"/>
                      <a:gd name="T1" fmla="*/ 109806 h 21600"/>
                      <a:gd name="T2" fmla="*/ 259651 w 21600"/>
                      <a:gd name="T3" fmla="*/ 109806 h 21600"/>
                      <a:gd name="T4" fmla="*/ 259651 w 21600"/>
                      <a:gd name="T5" fmla="*/ 109806 h 21600"/>
                      <a:gd name="T6" fmla="*/ 259651 w 21600"/>
                      <a:gd name="T7" fmla="*/ 10980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61" y="21599"/>
                        </a:moveTo>
                        <a:lnTo>
                          <a:pt x="0" y="15250"/>
                        </a:lnTo>
                        <a:lnTo>
                          <a:pt x="1106" y="12697"/>
                        </a:lnTo>
                        <a:lnTo>
                          <a:pt x="3794" y="14177"/>
                        </a:lnTo>
                        <a:lnTo>
                          <a:pt x="5402" y="14177"/>
                        </a:lnTo>
                        <a:lnTo>
                          <a:pt x="8536" y="5583"/>
                        </a:lnTo>
                        <a:lnTo>
                          <a:pt x="11387" y="5583"/>
                        </a:lnTo>
                        <a:lnTo>
                          <a:pt x="9698" y="0"/>
                        </a:lnTo>
                        <a:lnTo>
                          <a:pt x="12995" y="0"/>
                        </a:lnTo>
                        <a:lnTo>
                          <a:pt x="18763" y="7446"/>
                        </a:lnTo>
                        <a:lnTo>
                          <a:pt x="20411" y="7446"/>
                        </a:lnTo>
                        <a:lnTo>
                          <a:pt x="21600" y="8520"/>
                        </a:lnTo>
                        <a:lnTo>
                          <a:pt x="20911" y="10883"/>
                        </a:lnTo>
                        <a:lnTo>
                          <a:pt x="14535" y="18664"/>
                        </a:lnTo>
                        <a:lnTo>
                          <a:pt x="15777" y="14940"/>
                        </a:lnTo>
                        <a:lnTo>
                          <a:pt x="17101" y="13722"/>
                        </a:lnTo>
                        <a:lnTo>
                          <a:pt x="18101" y="10883"/>
                        </a:lnTo>
                        <a:lnTo>
                          <a:pt x="14008" y="2935"/>
                        </a:lnTo>
                        <a:lnTo>
                          <a:pt x="14008" y="8902"/>
                        </a:lnTo>
                        <a:lnTo>
                          <a:pt x="10089" y="20524"/>
                        </a:lnTo>
                        <a:lnTo>
                          <a:pt x="8374" y="20524"/>
                        </a:lnTo>
                        <a:lnTo>
                          <a:pt x="7766" y="18664"/>
                        </a:lnTo>
                        <a:lnTo>
                          <a:pt x="9063" y="19404"/>
                        </a:lnTo>
                        <a:lnTo>
                          <a:pt x="11509" y="10883"/>
                        </a:lnTo>
                        <a:lnTo>
                          <a:pt x="10197" y="8520"/>
                        </a:lnTo>
                        <a:lnTo>
                          <a:pt x="5564" y="18998"/>
                        </a:lnTo>
                        <a:lnTo>
                          <a:pt x="2633" y="16373"/>
                        </a:lnTo>
                        <a:lnTo>
                          <a:pt x="161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1" name="AutoShape 297"/>
                  <p:cNvSpPr>
                    <a:spLocks/>
                  </p:cNvSpPr>
                  <p:nvPr/>
                </p:nvSpPr>
                <p:spPr bwMode="auto">
                  <a:xfrm flipH="1">
                    <a:off x="238005" y="480743"/>
                    <a:ext cx="19043" cy="38572"/>
                  </a:xfrm>
                  <a:custGeom>
                    <a:avLst/>
                    <a:gdLst>
                      <a:gd name="T0" fmla="*/ 8395 w 21600"/>
                      <a:gd name="T1" fmla="*/ 34440 h 21600"/>
                      <a:gd name="T2" fmla="*/ 8395 w 21600"/>
                      <a:gd name="T3" fmla="*/ 34440 h 21600"/>
                      <a:gd name="T4" fmla="*/ 8395 w 21600"/>
                      <a:gd name="T5" fmla="*/ 34440 h 21600"/>
                      <a:gd name="T6" fmla="*/ 8395 w 21600"/>
                      <a:gd name="T7" fmla="*/ 3444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5992"/>
                        </a:moveTo>
                        <a:lnTo>
                          <a:pt x="3437" y="0"/>
                        </a:lnTo>
                        <a:lnTo>
                          <a:pt x="10912" y="0"/>
                        </a:lnTo>
                        <a:lnTo>
                          <a:pt x="16143" y="4613"/>
                        </a:lnTo>
                        <a:lnTo>
                          <a:pt x="21600" y="21599"/>
                        </a:lnTo>
                        <a:lnTo>
                          <a:pt x="8893" y="4138"/>
                        </a:lnTo>
                        <a:lnTo>
                          <a:pt x="5529" y="4138"/>
                        </a:lnTo>
                        <a:lnTo>
                          <a:pt x="0" y="599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2" name="AutoShape 298"/>
                  <p:cNvSpPr>
                    <a:spLocks/>
                  </p:cNvSpPr>
                  <p:nvPr/>
                </p:nvSpPr>
                <p:spPr bwMode="auto">
                  <a:xfrm flipH="1">
                    <a:off x="223724" y="484876"/>
                    <a:ext cx="10713" cy="38572"/>
                  </a:xfrm>
                  <a:custGeom>
                    <a:avLst/>
                    <a:gdLst>
                      <a:gd name="T0" fmla="*/ 2657 w 21600"/>
                      <a:gd name="T1" fmla="*/ 34440 h 21600"/>
                      <a:gd name="T2" fmla="*/ 2657 w 21600"/>
                      <a:gd name="T3" fmla="*/ 34440 h 21600"/>
                      <a:gd name="T4" fmla="*/ 2657 w 21600"/>
                      <a:gd name="T5" fmla="*/ 34440 h 21600"/>
                      <a:gd name="T6" fmla="*/ 2657 w 21600"/>
                      <a:gd name="T7" fmla="*/ 3444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7964" y="0"/>
                        </a:moveTo>
                        <a:lnTo>
                          <a:pt x="0" y="12108"/>
                        </a:lnTo>
                        <a:lnTo>
                          <a:pt x="7964" y="21599"/>
                        </a:lnTo>
                        <a:lnTo>
                          <a:pt x="21600" y="18893"/>
                        </a:lnTo>
                        <a:lnTo>
                          <a:pt x="14579" y="10263"/>
                        </a:lnTo>
                        <a:lnTo>
                          <a:pt x="7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3" name="AutoShape 299"/>
                  <p:cNvSpPr>
                    <a:spLocks/>
                  </p:cNvSpPr>
                  <p:nvPr/>
                </p:nvSpPr>
                <p:spPr bwMode="auto">
                  <a:xfrm flipH="1">
                    <a:off x="211828" y="468346"/>
                    <a:ext cx="44029" cy="19287"/>
                  </a:xfrm>
                  <a:custGeom>
                    <a:avLst/>
                    <a:gdLst>
                      <a:gd name="T0" fmla="*/ 44875 w 21600"/>
                      <a:gd name="T1" fmla="*/ 8611 h 21600"/>
                      <a:gd name="T2" fmla="*/ 44875 w 21600"/>
                      <a:gd name="T3" fmla="*/ 8611 h 21600"/>
                      <a:gd name="T4" fmla="*/ 44875 w 21600"/>
                      <a:gd name="T5" fmla="*/ 8611 h 21600"/>
                      <a:gd name="T6" fmla="*/ 44875 w 21600"/>
                      <a:gd name="T7" fmla="*/ 861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5487"/>
                        </a:moveTo>
                        <a:lnTo>
                          <a:pt x="5824" y="0"/>
                        </a:lnTo>
                        <a:lnTo>
                          <a:pt x="10272" y="8187"/>
                        </a:lnTo>
                        <a:lnTo>
                          <a:pt x="16159" y="2700"/>
                        </a:lnTo>
                        <a:lnTo>
                          <a:pt x="21599" y="11061"/>
                        </a:lnTo>
                        <a:lnTo>
                          <a:pt x="19615" y="21600"/>
                        </a:lnTo>
                        <a:lnTo>
                          <a:pt x="15743" y="8187"/>
                        </a:lnTo>
                        <a:lnTo>
                          <a:pt x="8320" y="16374"/>
                        </a:lnTo>
                        <a:lnTo>
                          <a:pt x="6624" y="12629"/>
                        </a:lnTo>
                        <a:lnTo>
                          <a:pt x="5504" y="5487"/>
                        </a:lnTo>
                        <a:lnTo>
                          <a:pt x="0" y="548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4" name="AutoShape 300"/>
                  <p:cNvSpPr>
                    <a:spLocks/>
                  </p:cNvSpPr>
                  <p:nvPr/>
                </p:nvSpPr>
                <p:spPr bwMode="auto">
                  <a:xfrm flipH="1">
                    <a:off x="168983" y="458704"/>
                    <a:ext cx="28563" cy="46838"/>
                  </a:xfrm>
                  <a:custGeom>
                    <a:avLst/>
                    <a:gdLst>
                      <a:gd name="T0" fmla="*/ 18886 w 21600"/>
                      <a:gd name="T1" fmla="*/ 50782 h 21600"/>
                      <a:gd name="T2" fmla="*/ 18886 w 21600"/>
                      <a:gd name="T3" fmla="*/ 50782 h 21600"/>
                      <a:gd name="T4" fmla="*/ 18886 w 21600"/>
                      <a:gd name="T5" fmla="*/ 50782 h 21600"/>
                      <a:gd name="T6" fmla="*/ 18886 w 21600"/>
                      <a:gd name="T7" fmla="*/ 5078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0"/>
                        </a:moveTo>
                        <a:lnTo>
                          <a:pt x="8648" y="10605"/>
                        </a:lnTo>
                        <a:lnTo>
                          <a:pt x="1869" y="21599"/>
                        </a:lnTo>
                        <a:lnTo>
                          <a:pt x="0" y="18806"/>
                        </a:lnTo>
                        <a:lnTo>
                          <a:pt x="1161" y="10605"/>
                        </a:lnTo>
                        <a:lnTo>
                          <a:pt x="4398" y="5089"/>
                        </a:lnTo>
                        <a:lnTo>
                          <a:pt x="4398" y="13220"/>
                        </a:lnTo>
                        <a:lnTo>
                          <a:pt x="6776" y="9579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5" name="AutoShape 301"/>
                  <p:cNvSpPr>
                    <a:spLocks/>
                  </p:cNvSpPr>
                  <p:nvPr/>
                </p:nvSpPr>
                <p:spPr bwMode="auto">
                  <a:xfrm flipH="1">
                    <a:off x="111862" y="489008"/>
                    <a:ext cx="80924" cy="70255"/>
                  </a:xfrm>
                  <a:custGeom>
                    <a:avLst/>
                    <a:gdLst>
                      <a:gd name="T0" fmla="*/ 151590 w 21600"/>
                      <a:gd name="T1" fmla="*/ 114255 h 21600"/>
                      <a:gd name="T2" fmla="*/ 151590 w 21600"/>
                      <a:gd name="T3" fmla="*/ 114255 h 21600"/>
                      <a:gd name="T4" fmla="*/ 151590 w 21600"/>
                      <a:gd name="T5" fmla="*/ 114255 h 21600"/>
                      <a:gd name="T6" fmla="*/ 151590 w 21600"/>
                      <a:gd name="T7" fmla="*/ 11425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9648" y="2374"/>
                        </a:moveTo>
                        <a:lnTo>
                          <a:pt x="0" y="8327"/>
                        </a:lnTo>
                        <a:lnTo>
                          <a:pt x="2371" y="11999"/>
                        </a:lnTo>
                        <a:lnTo>
                          <a:pt x="8638" y="14634"/>
                        </a:lnTo>
                        <a:lnTo>
                          <a:pt x="5823" y="9527"/>
                        </a:lnTo>
                        <a:lnTo>
                          <a:pt x="10161" y="5856"/>
                        </a:lnTo>
                        <a:lnTo>
                          <a:pt x="16180" y="5856"/>
                        </a:lnTo>
                        <a:lnTo>
                          <a:pt x="12550" y="9527"/>
                        </a:lnTo>
                        <a:lnTo>
                          <a:pt x="13347" y="13528"/>
                        </a:lnTo>
                        <a:lnTo>
                          <a:pt x="8869" y="21600"/>
                        </a:lnTo>
                        <a:lnTo>
                          <a:pt x="20943" y="9103"/>
                        </a:lnTo>
                        <a:lnTo>
                          <a:pt x="21599" y="4656"/>
                        </a:lnTo>
                        <a:lnTo>
                          <a:pt x="19421" y="5856"/>
                        </a:lnTo>
                        <a:lnTo>
                          <a:pt x="18588" y="4375"/>
                        </a:lnTo>
                        <a:lnTo>
                          <a:pt x="19703" y="0"/>
                        </a:lnTo>
                        <a:lnTo>
                          <a:pt x="12072" y="3903"/>
                        </a:lnTo>
                        <a:lnTo>
                          <a:pt x="9648" y="237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6" name="AutoShape 302"/>
                  <p:cNvSpPr>
                    <a:spLocks/>
                  </p:cNvSpPr>
                  <p:nvPr/>
                </p:nvSpPr>
                <p:spPr bwMode="auto">
                  <a:xfrm flipH="1">
                    <a:off x="38082" y="398094"/>
                    <a:ext cx="49982" cy="33062"/>
                  </a:xfrm>
                  <a:custGeom>
                    <a:avLst/>
                    <a:gdLst>
                      <a:gd name="T0" fmla="*/ 57829 w 21600"/>
                      <a:gd name="T1" fmla="*/ 25303 h 21600"/>
                      <a:gd name="T2" fmla="*/ 57829 w 21600"/>
                      <a:gd name="T3" fmla="*/ 25303 h 21600"/>
                      <a:gd name="T4" fmla="*/ 57829 w 21600"/>
                      <a:gd name="T5" fmla="*/ 25303 h 21600"/>
                      <a:gd name="T6" fmla="*/ 57829 w 21600"/>
                      <a:gd name="T7" fmla="*/ 2530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3353"/>
                        </a:moveTo>
                        <a:lnTo>
                          <a:pt x="4175" y="3353"/>
                        </a:lnTo>
                        <a:lnTo>
                          <a:pt x="6521" y="14280"/>
                        </a:lnTo>
                        <a:lnTo>
                          <a:pt x="15706" y="21599"/>
                        </a:lnTo>
                        <a:lnTo>
                          <a:pt x="21600" y="21599"/>
                        </a:lnTo>
                        <a:lnTo>
                          <a:pt x="15277" y="17583"/>
                        </a:lnTo>
                        <a:lnTo>
                          <a:pt x="9697" y="1676"/>
                        </a:lnTo>
                        <a:lnTo>
                          <a:pt x="5921" y="0"/>
                        </a:lnTo>
                        <a:lnTo>
                          <a:pt x="2774" y="0"/>
                        </a:lnTo>
                        <a:lnTo>
                          <a:pt x="0" y="335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7" name="AutoShape 303"/>
                  <p:cNvSpPr>
                    <a:spLocks/>
                  </p:cNvSpPr>
                  <p:nvPr/>
                </p:nvSpPr>
                <p:spPr bwMode="auto">
                  <a:xfrm flipH="1">
                    <a:off x="74977" y="479365"/>
                    <a:ext cx="76159" cy="85409"/>
                  </a:xfrm>
                  <a:custGeom>
                    <a:avLst/>
                    <a:gdLst>
                      <a:gd name="T0" fmla="*/ 134265 w 21600"/>
                      <a:gd name="T1" fmla="*/ 168861 h 21600"/>
                      <a:gd name="T2" fmla="*/ 134265 w 21600"/>
                      <a:gd name="T3" fmla="*/ 168861 h 21600"/>
                      <a:gd name="T4" fmla="*/ 134265 w 21600"/>
                      <a:gd name="T5" fmla="*/ 168861 h 21600"/>
                      <a:gd name="T6" fmla="*/ 134265 w 21600"/>
                      <a:gd name="T7" fmla="*/ 16886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21600"/>
                        </a:moveTo>
                        <a:lnTo>
                          <a:pt x="13172" y="11490"/>
                        </a:lnTo>
                        <a:lnTo>
                          <a:pt x="13879" y="9058"/>
                        </a:lnTo>
                        <a:lnTo>
                          <a:pt x="11758" y="561"/>
                        </a:lnTo>
                        <a:lnTo>
                          <a:pt x="14734" y="0"/>
                        </a:lnTo>
                        <a:lnTo>
                          <a:pt x="16613" y="1708"/>
                        </a:lnTo>
                        <a:lnTo>
                          <a:pt x="20465" y="0"/>
                        </a:lnTo>
                        <a:lnTo>
                          <a:pt x="21599" y="1708"/>
                        </a:lnTo>
                        <a:lnTo>
                          <a:pt x="18827" y="9058"/>
                        </a:lnTo>
                        <a:lnTo>
                          <a:pt x="16613" y="9310"/>
                        </a:lnTo>
                        <a:lnTo>
                          <a:pt x="15497" y="10302"/>
                        </a:lnTo>
                        <a:lnTo>
                          <a:pt x="16297" y="12131"/>
                        </a:lnTo>
                        <a:lnTo>
                          <a:pt x="13655" y="13045"/>
                        </a:lnTo>
                        <a:lnTo>
                          <a:pt x="11144" y="18449"/>
                        </a:lnTo>
                        <a:lnTo>
                          <a:pt x="8595" y="17264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8" name="AutoShape 304"/>
                  <p:cNvSpPr>
                    <a:spLocks/>
                  </p:cNvSpPr>
                  <p:nvPr/>
                </p:nvSpPr>
                <p:spPr bwMode="auto">
                  <a:xfrm flipH="1">
                    <a:off x="39273" y="462837"/>
                    <a:ext cx="23801" cy="28928"/>
                  </a:xfrm>
                  <a:custGeom>
                    <a:avLst/>
                    <a:gdLst>
                      <a:gd name="T0" fmla="*/ 13114 w 21600"/>
                      <a:gd name="T1" fmla="*/ 19371 h 21600"/>
                      <a:gd name="T2" fmla="*/ 13114 w 21600"/>
                      <a:gd name="T3" fmla="*/ 19371 h 21600"/>
                      <a:gd name="T4" fmla="*/ 13114 w 21600"/>
                      <a:gd name="T5" fmla="*/ 19371 h 21600"/>
                      <a:gd name="T6" fmla="*/ 13114 w 21600"/>
                      <a:gd name="T7" fmla="*/ 1937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9761"/>
                        </a:moveTo>
                        <a:lnTo>
                          <a:pt x="0" y="14418"/>
                        </a:lnTo>
                        <a:lnTo>
                          <a:pt x="7644" y="7238"/>
                        </a:lnTo>
                        <a:lnTo>
                          <a:pt x="7644" y="13614"/>
                        </a:lnTo>
                        <a:lnTo>
                          <a:pt x="16260" y="6434"/>
                        </a:lnTo>
                        <a:lnTo>
                          <a:pt x="16260" y="0"/>
                        </a:lnTo>
                        <a:lnTo>
                          <a:pt x="21600" y="3619"/>
                        </a:lnTo>
                        <a:lnTo>
                          <a:pt x="21600" y="16085"/>
                        </a:lnTo>
                        <a:lnTo>
                          <a:pt x="16260" y="21599"/>
                        </a:lnTo>
                        <a:lnTo>
                          <a:pt x="8919" y="19761"/>
                        </a:lnTo>
                        <a:lnTo>
                          <a:pt x="0" y="1976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9" name="AutoShape 305"/>
                  <p:cNvSpPr>
                    <a:spLocks/>
                  </p:cNvSpPr>
                  <p:nvPr/>
                </p:nvSpPr>
                <p:spPr bwMode="auto">
                  <a:xfrm flipH="1">
                    <a:off x="38082" y="495896"/>
                    <a:ext cx="46412" cy="24798"/>
                  </a:xfrm>
                  <a:custGeom>
                    <a:avLst/>
                    <a:gdLst>
                      <a:gd name="T0" fmla="*/ 49863 w 21600"/>
                      <a:gd name="T1" fmla="*/ 14235 h 21600"/>
                      <a:gd name="T2" fmla="*/ 49863 w 21600"/>
                      <a:gd name="T3" fmla="*/ 14235 h 21600"/>
                      <a:gd name="T4" fmla="*/ 49863 w 21600"/>
                      <a:gd name="T5" fmla="*/ 14235 h 21600"/>
                      <a:gd name="T6" fmla="*/ 49863 w 21600"/>
                      <a:gd name="T7" fmla="*/ 1423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6300"/>
                        </a:moveTo>
                        <a:lnTo>
                          <a:pt x="5452" y="21600"/>
                        </a:lnTo>
                        <a:lnTo>
                          <a:pt x="11152" y="10050"/>
                        </a:lnTo>
                        <a:lnTo>
                          <a:pt x="19302" y="10050"/>
                        </a:lnTo>
                        <a:lnTo>
                          <a:pt x="21600" y="5772"/>
                        </a:lnTo>
                        <a:lnTo>
                          <a:pt x="19302" y="0"/>
                        </a:lnTo>
                        <a:lnTo>
                          <a:pt x="8853" y="4413"/>
                        </a:lnTo>
                        <a:lnTo>
                          <a:pt x="6341" y="16300"/>
                        </a:lnTo>
                        <a:lnTo>
                          <a:pt x="0" y="163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0" name="AutoShape 306"/>
                  <p:cNvSpPr>
                    <a:spLocks/>
                  </p:cNvSpPr>
                  <p:nvPr/>
                </p:nvSpPr>
                <p:spPr bwMode="auto">
                  <a:xfrm flipH="1">
                    <a:off x="24989" y="447684"/>
                    <a:ext cx="10714" cy="49593"/>
                  </a:xfrm>
                  <a:custGeom>
                    <a:avLst/>
                    <a:gdLst>
                      <a:gd name="T0" fmla="*/ 2657 w 21600"/>
                      <a:gd name="T1" fmla="*/ 56933 h 21600"/>
                      <a:gd name="T2" fmla="*/ 2657 w 21600"/>
                      <a:gd name="T3" fmla="*/ 56933 h 21600"/>
                      <a:gd name="T4" fmla="*/ 2657 w 21600"/>
                      <a:gd name="T5" fmla="*/ 56933 h 21600"/>
                      <a:gd name="T6" fmla="*/ 2657 w 21600"/>
                      <a:gd name="T7" fmla="*/ 5693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3122" y="0"/>
                        </a:moveTo>
                        <a:lnTo>
                          <a:pt x="13449" y="4180"/>
                        </a:lnTo>
                        <a:lnTo>
                          <a:pt x="13449" y="6650"/>
                        </a:lnTo>
                        <a:lnTo>
                          <a:pt x="0" y="14914"/>
                        </a:lnTo>
                        <a:lnTo>
                          <a:pt x="1492" y="21599"/>
                        </a:lnTo>
                        <a:lnTo>
                          <a:pt x="21600" y="10339"/>
                        </a:lnTo>
                        <a:lnTo>
                          <a:pt x="21600" y="4180"/>
                        </a:lnTo>
                        <a:lnTo>
                          <a:pt x="312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1" name="AutoShape 307"/>
                  <p:cNvSpPr>
                    <a:spLocks/>
                  </p:cNvSpPr>
                  <p:nvPr/>
                </p:nvSpPr>
                <p:spPr bwMode="auto">
                  <a:xfrm flipH="1">
                    <a:off x="15471" y="462837"/>
                    <a:ext cx="19042" cy="39945"/>
                  </a:xfrm>
                  <a:custGeom>
                    <a:avLst/>
                    <a:gdLst>
                      <a:gd name="T0" fmla="*/ 8393 w 21600"/>
                      <a:gd name="T1" fmla="*/ 36936 h 21600"/>
                      <a:gd name="T2" fmla="*/ 8393 w 21600"/>
                      <a:gd name="T3" fmla="*/ 36936 h 21600"/>
                      <a:gd name="T4" fmla="*/ 8393 w 21600"/>
                      <a:gd name="T5" fmla="*/ 36936 h 21600"/>
                      <a:gd name="T6" fmla="*/ 8393 w 21600"/>
                      <a:gd name="T7" fmla="*/ 3693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6325" y="21600"/>
                        </a:moveTo>
                        <a:lnTo>
                          <a:pt x="18745" y="9031"/>
                        </a:lnTo>
                        <a:lnTo>
                          <a:pt x="21599" y="0"/>
                        </a:lnTo>
                        <a:lnTo>
                          <a:pt x="14579" y="9863"/>
                        </a:lnTo>
                        <a:lnTo>
                          <a:pt x="0" y="18894"/>
                        </a:lnTo>
                        <a:lnTo>
                          <a:pt x="6325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2" name="AutoShape 308"/>
                  <p:cNvSpPr>
                    <a:spLocks/>
                  </p:cNvSpPr>
                  <p:nvPr/>
                </p:nvSpPr>
                <p:spPr bwMode="auto">
                  <a:xfrm flipH="1">
                    <a:off x="1194" y="534465"/>
                    <a:ext cx="121380" cy="30309"/>
                  </a:xfrm>
                  <a:custGeom>
                    <a:avLst/>
                    <a:gdLst>
                      <a:gd name="T0" fmla="*/ 341044 w 21600"/>
                      <a:gd name="T1" fmla="*/ 21265 h 21600"/>
                      <a:gd name="T2" fmla="*/ 341044 w 21600"/>
                      <a:gd name="T3" fmla="*/ 21265 h 21600"/>
                      <a:gd name="T4" fmla="*/ 341044 w 21600"/>
                      <a:gd name="T5" fmla="*/ 21265 h 21600"/>
                      <a:gd name="T6" fmla="*/ 341044 w 21600"/>
                      <a:gd name="T7" fmla="*/ 2126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21599"/>
                        </a:moveTo>
                        <a:lnTo>
                          <a:pt x="5933" y="11018"/>
                        </a:lnTo>
                        <a:lnTo>
                          <a:pt x="18332" y="11018"/>
                        </a:lnTo>
                        <a:lnTo>
                          <a:pt x="18332" y="0"/>
                        </a:lnTo>
                        <a:lnTo>
                          <a:pt x="21599" y="0"/>
                        </a:lnTo>
                        <a:lnTo>
                          <a:pt x="21599" y="11018"/>
                        </a:lnTo>
                        <a:lnTo>
                          <a:pt x="19346" y="11018"/>
                        </a:lnTo>
                        <a:lnTo>
                          <a:pt x="19346" y="21599"/>
                        </a:lnTo>
                        <a:lnTo>
                          <a:pt x="0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3" name="Line 3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-1" y="253458"/>
                    <a:ext cx="1193" cy="271368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4" name="AutoShape 310"/>
                  <p:cNvSpPr>
                    <a:spLocks/>
                  </p:cNvSpPr>
                  <p:nvPr/>
                </p:nvSpPr>
                <p:spPr bwMode="auto">
                  <a:xfrm flipH="1">
                    <a:off x="308218" y="355392"/>
                    <a:ext cx="38081" cy="5512"/>
                  </a:xfrm>
                  <a:custGeom>
                    <a:avLst/>
                    <a:gdLst>
                      <a:gd name="T0" fmla="*/ 33569 w 21600"/>
                      <a:gd name="T1" fmla="*/ 703 h 21600"/>
                      <a:gd name="T2" fmla="*/ 33569 w 21600"/>
                      <a:gd name="T3" fmla="*/ 703 h 21600"/>
                      <a:gd name="T4" fmla="*/ 33569 w 21600"/>
                      <a:gd name="T5" fmla="*/ 703 h 21600"/>
                      <a:gd name="T6" fmla="*/ 33569 w 21600"/>
                      <a:gd name="T7" fmla="*/ 70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21600"/>
                        </a:moveTo>
                        <a:lnTo>
                          <a:pt x="3807" y="0"/>
                        </a:lnTo>
                        <a:lnTo>
                          <a:pt x="6257" y="0"/>
                        </a:lnTo>
                        <a:lnTo>
                          <a:pt x="9725" y="21600"/>
                        </a:lnTo>
                        <a:lnTo>
                          <a:pt x="21599" y="21600"/>
                        </a:lnTo>
                      </a:path>
                    </a:pathLst>
                  </a:custGeom>
                  <a:noFill/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5" name="AutoShape 311"/>
                  <p:cNvSpPr>
                    <a:spLocks/>
                  </p:cNvSpPr>
                  <p:nvPr/>
                </p:nvSpPr>
                <p:spPr bwMode="auto">
                  <a:xfrm flipH="1">
                    <a:off x="282037" y="250703"/>
                    <a:ext cx="49982" cy="96423"/>
                  </a:xfrm>
                  <a:custGeom>
                    <a:avLst/>
                    <a:gdLst>
                      <a:gd name="T0" fmla="*/ 57829 w 21600"/>
                      <a:gd name="T1" fmla="*/ 215220 h 21600"/>
                      <a:gd name="T2" fmla="*/ 57829 w 21600"/>
                      <a:gd name="T3" fmla="*/ 215220 h 21600"/>
                      <a:gd name="T4" fmla="*/ 57829 w 21600"/>
                      <a:gd name="T5" fmla="*/ 215220 h 21600"/>
                      <a:gd name="T6" fmla="*/ 57829 w 21600"/>
                      <a:gd name="T7" fmla="*/ 21522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4928" y="21600"/>
                        </a:moveTo>
                        <a:lnTo>
                          <a:pt x="6467" y="10988"/>
                        </a:lnTo>
                        <a:lnTo>
                          <a:pt x="2221" y="10988"/>
                        </a:lnTo>
                        <a:lnTo>
                          <a:pt x="0" y="9749"/>
                        </a:lnTo>
                        <a:lnTo>
                          <a:pt x="0" y="4832"/>
                        </a:lnTo>
                        <a:lnTo>
                          <a:pt x="10143" y="0"/>
                        </a:lnTo>
                        <a:lnTo>
                          <a:pt x="13108" y="1478"/>
                        </a:lnTo>
                        <a:lnTo>
                          <a:pt x="21600" y="1478"/>
                        </a:lnTo>
                        <a:lnTo>
                          <a:pt x="21600" y="5451"/>
                        </a:lnTo>
                        <a:lnTo>
                          <a:pt x="13877" y="5451"/>
                        </a:lnTo>
                        <a:lnTo>
                          <a:pt x="9716" y="7772"/>
                        </a:lnTo>
                        <a:lnTo>
                          <a:pt x="4928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6" name="AutoShape 312"/>
                  <p:cNvSpPr>
                    <a:spLocks/>
                  </p:cNvSpPr>
                  <p:nvPr/>
                </p:nvSpPr>
                <p:spPr bwMode="auto">
                  <a:xfrm flipH="1">
                    <a:off x="215395" y="327842"/>
                    <a:ext cx="24992" cy="16533"/>
                  </a:xfrm>
                  <a:custGeom>
                    <a:avLst/>
                    <a:gdLst>
                      <a:gd name="T0" fmla="*/ 14458 w 21600"/>
                      <a:gd name="T1" fmla="*/ 6328 h 21600"/>
                      <a:gd name="T2" fmla="*/ 14458 w 21600"/>
                      <a:gd name="T3" fmla="*/ 6328 h 21600"/>
                      <a:gd name="T4" fmla="*/ 14458 w 21600"/>
                      <a:gd name="T5" fmla="*/ 6328 h 21600"/>
                      <a:gd name="T6" fmla="*/ 14458 w 21600"/>
                      <a:gd name="T7" fmla="*/ 632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8570" y="0"/>
                        </a:moveTo>
                        <a:lnTo>
                          <a:pt x="0" y="21600"/>
                        </a:lnTo>
                        <a:lnTo>
                          <a:pt x="21599" y="10450"/>
                        </a:lnTo>
                        <a:lnTo>
                          <a:pt x="1857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</p:grpSp>
            <p:pic>
              <p:nvPicPr>
                <p:cNvPr id="17" name="Picture 313" descr="EDUCAT11"/>
                <p:cNvPicPr>
                  <a:picLocks noChangeAspect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88455" y="701971"/>
                  <a:ext cx="913708" cy="61303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" name="Picture 314" descr="EDUCAT14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84717" y="63527"/>
                  <a:ext cx="820602" cy="56380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9" name="AutoShape 315"/>
                <p:cNvSpPr>
                  <a:spLocks/>
                </p:cNvSpPr>
                <p:nvPr/>
              </p:nvSpPr>
              <p:spPr bwMode="auto">
                <a:xfrm>
                  <a:off x="74302" y="1345489"/>
                  <a:ext cx="1728444" cy="184027"/>
                </a:xfrm>
                <a:custGeom>
                  <a:avLst/>
                  <a:gdLst>
                    <a:gd name="T0" fmla="*/ 81682181 w 21600"/>
                    <a:gd name="T1" fmla="*/ 783938 h 21600"/>
                    <a:gd name="T2" fmla="*/ 81682181 w 21600"/>
                    <a:gd name="T3" fmla="*/ 783938 h 21600"/>
                    <a:gd name="T4" fmla="*/ 81682181 w 21600"/>
                    <a:gd name="T5" fmla="*/ 783938 h 21600"/>
                    <a:gd name="T6" fmla="*/ 81682181 w 21600"/>
                    <a:gd name="T7" fmla="*/ 78393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216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 algn="ctr"/>
                  <a:r>
                    <a:rPr lang="en-US" sz="900" i="1" dirty="0">
                      <a:solidFill>
                        <a:srgbClr val="FFFFFF"/>
                      </a:solidFill>
                      <a:latin typeface="Calibri"/>
                      <a:cs typeface="Calibri"/>
                      <a:sym typeface="Times New Roman" pitchFamily="18" charset="0"/>
                    </a:rPr>
                    <a:t>Teaching-Learning Process</a:t>
                  </a:r>
                  <a:endParaRPr lang="en-US" i="1" dirty="0">
                    <a:solidFill>
                      <a:srgbClr val="FFFFFF"/>
                    </a:solidFill>
                    <a:latin typeface="Calibri"/>
                    <a:cs typeface="Calibri"/>
                  </a:endParaRPr>
                </a:p>
              </p:txBody>
            </p:sp>
            <p:pic>
              <p:nvPicPr>
                <p:cNvPr id="20" name="Picture 316" descr="g0501582"/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3072" y="717852"/>
                  <a:ext cx="647014" cy="63209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9" name="Group 317"/>
              <p:cNvGrpSpPr>
                <a:grpSpLocks/>
              </p:cNvGrpSpPr>
              <p:nvPr/>
            </p:nvGrpSpPr>
            <p:grpSpPr bwMode="auto">
              <a:xfrm>
                <a:off x="3439245" y="23690"/>
                <a:ext cx="1219361" cy="1924312"/>
                <a:chOff x="175966" y="6221"/>
                <a:chExt cx="1219361" cy="1924311"/>
              </a:xfrm>
            </p:grpSpPr>
            <p:pic>
              <p:nvPicPr>
                <p:cNvPr id="13" name="Picture 318" descr="image23.png"/>
                <p:cNvPicPr>
                  <a:picLocks noChangeAspect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5966" y="6221"/>
                  <a:ext cx="959472" cy="118636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4" name="AutoShape 319"/>
                <p:cNvSpPr>
                  <a:spLocks/>
                </p:cNvSpPr>
                <p:nvPr/>
              </p:nvSpPr>
              <p:spPr bwMode="auto">
                <a:xfrm>
                  <a:off x="265798" y="1328019"/>
                  <a:ext cx="1129529" cy="602513"/>
                </a:xfrm>
                <a:custGeom>
                  <a:avLst/>
                  <a:gdLst>
                    <a:gd name="T0" fmla="*/ 14455099 w 21600"/>
                    <a:gd name="T1" fmla="*/ 783938 h 21600"/>
                    <a:gd name="T2" fmla="*/ 14455099 w 21600"/>
                    <a:gd name="T3" fmla="*/ 783938 h 21600"/>
                    <a:gd name="T4" fmla="*/ 14455099 w 21600"/>
                    <a:gd name="T5" fmla="*/ 783938 h 21600"/>
                    <a:gd name="T6" fmla="*/ 14455099 w 21600"/>
                    <a:gd name="T7" fmla="*/ 78393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216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b="1" i="1" dirty="0">
                      <a:solidFill>
                        <a:srgbClr val="000000"/>
                      </a:solidFill>
                      <a:latin typeface="Calibri"/>
                      <a:cs typeface="Calibri"/>
                      <a:sym typeface="Times New Roman" pitchFamily="18" charset="0"/>
                    </a:rPr>
                    <a:t>Graduates</a:t>
                  </a:r>
                  <a:endParaRPr lang="en-US" sz="4400" b="1" i="1" dirty="0">
                    <a:solidFill>
                      <a:srgbClr val="000000"/>
                    </a:solidFill>
                    <a:latin typeface="Calibri"/>
                    <a:cs typeface="Calibri"/>
                  </a:endParaRPr>
                </a:p>
              </p:txBody>
            </p:sp>
          </p:grpSp>
          <p:grpSp>
            <p:nvGrpSpPr>
              <p:cNvPr id="10" name="Group 320"/>
              <p:cNvGrpSpPr>
                <a:grpSpLocks/>
              </p:cNvGrpSpPr>
              <p:nvPr/>
            </p:nvGrpSpPr>
            <p:grpSpPr bwMode="auto">
              <a:xfrm>
                <a:off x="-274202" y="103071"/>
                <a:ext cx="1072989" cy="1780663"/>
                <a:chOff x="-274202" y="1429"/>
                <a:chExt cx="1072989" cy="1780662"/>
              </a:xfrm>
            </p:grpSpPr>
            <p:sp>
              <p:nvSpPr>
                <p:cNvPr id="11" name="AutoShape 321"/>
                <p:cNvSpPr>
                  <a:spLocks/>
                </p:cNvSpPr>
                <p:nvPr/>
              </p:nvSpPr>
              <p:spPr bwMode="auto">
                <a:xfrm>
                  <a:off x="-274202" y="1182335"/>
                  <a:ext cx="1072989" cy="599756"/>
                </a:xfrm>
                <a:custGeom>
                  <a:avLst/>
                  <a:gdLst>
                    <a:gd name="T0" fmla="*/ 14769886 w 21600"/>
                    <a:gd name="T1" fmla="*/ 3247010 h 21600"/>
                    <a:gd name="T2" fmla="*/ 14769886 w 21600"/>
                    <a:gd name="T3" fmla="*/ 3247010 h 21600"/>
                    <a:gd name="T4" fmla="*/ 14769886 w 21600"/>
                    <a:gd name="T5" fmla="*/ 3247010 h 21600"/>
                    <a:gd name="T6" fmla="*/ 14769886 w 21600"/>
                    <a:gd name="T7" fmla="*/ 324701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216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 algn="ctr"/>
                  <a:r>
                    <a:rPr lang="en-US" sz="1600" b="1" i="1" dirty="0">
                      <a:solidFill>
                        <a:srgbClr val="000000"/>
                      </a:solidFill>
                      <a:latin typeface="Calibri"/>
                      <a:cs typeface="Calibri"/>
                      <a:sym typeface="Times New Roman" pitchFamily="18" charset="0"/>
                    </a:rPr>
                    <a:t>Incoming</a:t>
                  </a:r>
                  <a:endParaRPr lang="en-US" sz="4000" b="1" i="1" dirty="0">
                    <a:solidFill>
                      <a:srgbClr val="000000"/>
                    </a:solidFill>
                    <a:latin typeface="Calibri"/>
                    <a:cs typeface="Calibri"/>
                    <a:sym typeface="Times New Roman" pitchFamily="18" charset="0"/>
                  </a:endParaRPr>
                </a:p>
                <a:p>
                  <a:pPr algn="ctr"/>
                  <a:r>
                    <a:rPr lang="en-US" sz="1600" b="1" i="1" dirty="0">
                      <a:solidFill>
                        <a:srgbClr val="000000"/>
                      </a:solidFill>
                      <a:latin typeface="Calibri"/>
                      <a:cs typeface="Calibri"/>
                      <a:sym typeface="Times New Roman" pitchFamily="18" charset="0"/>
                    </a:rPr>
                    <a:t>Students</a:t>
                  </a:r>
                  <a:endParaRPr lang="en-US" sz="4000" b="1" i="1" dirty="0">
                    <a:solidFill>
                      <a:srgbClr val="000000"/>
                    </a:solidFill>
                    <a:latin typeface="Calibri"/>
                    <a:cs typeface="Calibri"/>
                  </a:endParaRPr>
                </a:p>
              </p:txBody>
            </p:sp>
            <p:pic>
              <p:nvPicPr>
                <p:cNvPr id="12" name="Picture 322" descr="incoming"/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160669" y="1429"/>
                  <a:ext cx="798509" cy="109742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grpSp>
        </p:grpSp>
        <p:pic>
          <p:nvPicPr>
            <p:cNvPr id="6" name="Picture 323" descr="image25.pn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139" y="1528156"/>
              <a:ext cx="1821664" cy="1605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07" name="Oval 106"/>
          <p:cNvSpPr/>
          <p:nvPr/>
        </p:nvSpPr>
        <p:spPr>
          <a:xfrm>
            <a:off x="2062869" y="1059422"/>
            <a:ext cx="1089155" cy="10668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702118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40879" y="3895394"/>
            <a:ext cx="2382012" cy="647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99908" y="4132250"/>
            <a:ext cx="1437640" cy="320040"/>
          </a:xfrm>
          <a:custGeom>
            <a:avLst/>
            <a:gdLst/>
            <a:ahLst/>
            <a:cxnLst/>
            <a:rect l="l" t="t" r="r" b="b"/>
            <a:pathLst>
              <a:path w="1437640" h="320039">
                <a:moveTo>
                  <a:pt x="0" y="320039"/>
                </a:moveTo>
                <a:lnTo>
                  <a:pt x="1437386" y="320039"/>
                </a:lnTo>
                <a:lnTo>
                  <a:pt x="1437386" y="0"/>
                </a:lnTo>
                <a:lnTo>
                  <a:pt x="0" y="0"/>
                </a:lnTo>
                <a:lnTo>
                  <a:pt x="0" y="320039"/>
                </a:lnTo>
                <a:close/>
              </a:path>
            </a:pathLst>
          </a:custGeom>
          <a:solidFill>
            <a:srgbClr val="E7EBE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38515"/>
              </p:ext>
            </p:extLst>
          </p:nvPr>
        </p:nvGraphicFramePr>
        <p:xfrm>
          <a:off x="7893558" y="2330628"/>
          <a:ext cx="1437640" cy="21139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3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550">
                <a:tc>
                  <a:txBody>
                    <a:bodyPr/>
                    <a:lstStyle/>
                    <a:p>
                      <a:pPr marL="610870" marR="287655" indent="-30226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Standar</a:t>
                      </a:r>
                      <a:r>
                        <a:rPr sz="800" b="1" spc="-8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Nasional  PKM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B6A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</a:t>
                      </a:r>
                      <a:r>
                        <a:rPr sz="800" b="1" spc="-5" dirty="0">
                          <a:latin typeface="Arial"/>
                          <a:cs typeface="Arial"/>
                        </a:rPr>
                        <a:t>Hasil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 PKM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4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</a:t>
                      </a:r>
                      <a:r>
                        <a:rPr sz="800" b="1" spc="-5" dirty="0">
                          <a:latin typeface="Arial"/>
                          <a:cs typeface="Arial"/>
                        </a:rPr>
                        <a:t>Isi</a:t>
                      </a:r>
                      <a:r>
                        <a:rPr sz="8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PKM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Proses</a:t>
                      </a:r>
                      <a:r>
                        <a:rPr sz="8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PKM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454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Penilaian</a:t>
                      </a:r>
                      <a:r>
                        <a:rPr sz="8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PKM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</a:t>
                      </a:r>
                      <a:r>
                        <a:rPr sz="800" b="1" spc="-5" dirty="0">
                          <a:latin typeface="Arial"/>
                          <a:cs typeface="Arial"/>
                        </a:rPr>
                        <a:t>Pelaksana</a:t>
                      </a:r>
                      <a:r>
                        <a:rPr sz="8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PKM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Sarpras</a:t>
                      </a:r>
                      <a:r>
                        <a:rPr sz="8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PKM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Pengelolaan</a:t>
                      </a:r>
                      <a:r>
                        <a:rPr sz="8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PKM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75565" marR="29845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Pendanaan</a:t>
                      </a:r>
                      <a:r>
                        <a:rPr sz="800" b="1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&amp;  </a:t>
                      </a:r>
                      <a:r>
                        <a:rPr sz="800" b="1" spc="-5" dirty="0">
                          <a:latin typeface="Arial"/>
                          <a:cs typeface="Arial"/>
                        </a:rPr>
                        <a:t>Pembiayaan</a:t>
                      </a:r>
                      <a:r>
                        <a:rPr sz="800" b="1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PKM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150903"/>
              </p:ext>
            </p:extLst>
          </p:nvPr>
        </p:nvGraphicFramePr>
        <p:xfrm>
          <a:off x="4265419" y="5367058"/>
          <a:ext cx="1484630" cy="9588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84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265"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9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Standar</a:t>
                      </a:r>
                      <a:r>
                        <a:rPr sz="9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Bidang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9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Akademik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104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Standar….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spc="-5" dirty="0">
                          <a:latin typeface="Arial"/>
                          <a:cs typeface="Arial"/>
                        </a:rPr>
                        <a:t>Standar</a:t>
                      </a:r>
                      <a:r>
                        <a:rPr sz="9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….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spc="-5" dirty="0">
                          <a:latin typeface="Arial"/>
                          <a:cs typeface="Arial"/>
                        </a:rPr>
                        <a:t>Dst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640025"/>
              </p:ext>
            </p:extLst>
          </p:nvPr>
        </p:nvGraphicFramePr>
        <p:xfrm>
          <a:off x="6220595" y="5370917"/>
          <a:ext cx="1514712" cy="9632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4170">
                <a:tc>
                  <a:txBody>
                    <a:bodyPr/>
                    <a:lstStyle/>
                    <a:p>
                      <a:pPr marL="11557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Standar</a:t>
                      </a:r>
                      <a:r>
                        <a:rPr sz="900" b="1" spc="-7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Pengabdian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371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Kepada</a:t>
                      </a:r>
                      <a:r>
                        <a:rPr sz="900" b="1" spc="-9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Masyarakat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Standar….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Standar ….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00" b="1" spc="-5" dirty="0">
                          <a:latin typeface="Arial"/>
                          <a:cs typeface="Arial"/>
                        </a:rPr>
                        <a:t>Dst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994143" y="5999226"/>
            <a:ext cx="746125" cy="23916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R="19685" algn="ctr">
              <a:spcBef>
                <a:spcPts val="125"/>
              </a:spcBef>
            </a:pPr>
            <a:r>
              <a:rPr sz="800" b="1" spc="15" dirty="0">
                <a:solidFill>
                  <a:srgbClr val="FFFFFF"/>
                </a:solidFill>
                <a:latin typeface="Arial"/>
                <a:cs typeface="Arial"/>
              </a:rPr>
              <a:t>SN</a:t>
            </a:r>
            <a:r>
              <a:rPr sz="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10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800">
              <a:latin typeface="Arial"/>
              <a:cs typeface="Arial"/>
            </a:endParaRPr>
          </a:p>
          <a:p>
            <a:pPr algn="ctr">
              <a:spcBef>
                <a:spcPts val="30"/>
              </a:spcBef>
            </a:pPr>
            <a:r>
              <a:rPr sz="650" b="1" spc="5" dirty="0">
                <a:solidFill>
                  <a:srgbClr val="FFFFFF"/>
                </a:solidFill>
                <a:latin typeface="Arial"/>
                <a:cs typeface="Arial"/>
              </a:rPr>
              <a:t>(Standar</a:t>
            </a:r>
            <a:r>
              <a:rPr sz="65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 spc="10" dirty="0">
                <a:solidFill>
                  <a:srgbClr val="FFFFFF"/>
                </a:solidFill>
                <a:latin typeface="Arial"/>
                <a:cs typeface="Arial"/>
              </a:rPr>
              <a:t>Minimal)</a:t>
            </a:r>
            <a:endParaRPr sz="6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27085" y="5515815"/>
            <a:ext cx="882650" cy="25455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spcBef>
                <a:spcPts val="125"/>
              </a:spcBef>
            </a:pPr>
            <a:r>
              <a:rPr sz="800" b="1" spc="10" dirty="0">
                <a:solidFill>
                  <a:srgbClr val="FFFFFF"/>
                </a:solidFill>
                <a:latin typeface="Arial"/>
                <a:cs typeface="Arial"/>
              </a:rPr>
              <a:t>Standar</a:t>
            </a:r>
            <a:r>
              <a:rPr sz="8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10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800">
              <a:latin typeface="Arial"/>
              <a:cs typeface="Arial"/>
            </a:endParaRPr>
          </a:p>
          <a:p>
            <a:pPr algn="ctr">
              <a:spcBef>
                <a:spcPts val="5"/>
              </a:spcBef>
            </a:pPr>
            <a:r>
              <a:rPr sz="650" b="1" spc="10" dirty="0">
                <a:solidFill>
                  <a:srgbClr val="FFFFFF"/>
                </a:solidFill>
                <a:latin typeface="Arial"/>
                <a:cs typeface="Arial"/>
              </a:rPr>
              <a:t>(Melampaui SN</a:t>
            </a:r>
            <a:r>
              <a:rPr sz="65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 spc="5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r>
              <a:rPr sz="750" b="1" spc="5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  <a:endParaRPr sz="7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65234" y="5359757"/>
            <a:ext cx="1031240" cy="8079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marR="415290" algn="just">
              <a:spcBef>
                <a:spcPts val="100"/>
              </a:spcBef>
            </a:pPr>
            <a:r>
              <a:rPr sz="900" b="1" spc="-5" dirty="0">
                <a:latin typeface="Arial"/>
                <a:cs typeface="Arial"/>
              </a:rPr>
              <a:t>Ditetapkan  Perguruan  </a:t>
            </a:r>
            <a:r>
              <a:rPr sz="900" b="1" dirty="0">
                <a:latin typeface="Arial"/>
                <a:cs typeface="Arial"/>
              </a:rPr>
              <a:t>Tinggi</a:t>
            </a:r>
            <a:endParaRPr sz="900" dirty="0">
              <a:latin typeface="Arial"/>
              <a:cs typeface="Arial"/>
            </a:endParaRPr>
          </a:p>
          <a:p>
            <a:pPr marL="12700" marR="5080">
              <a:spcBef>
                <a:spcPts val="805"/>
              </a:spcBef>
            </a:pPr>
            <a:r>
              <a:rPr lang="en-ID" sz="900" b="1" spc="-5" dirty="0" err="1">
                <a:latin typeface="Arial"/>
                <a:cs typeface="Arial"/>
              </a:rPr>
              <a:t>Permendikbud</a:t>
            </a:r>
            <a:r>
              <a:rPr lang="en-ID" sz="900" b="1" spc="-5" dirty="0">
                <a:latin typeface="Arial"/>
                <a:cs typeface="Arial"/>
              </a:rPr>
              <a:t> No.3 </a:t>
            </a:r>
            <a:r>
              <a:rPr lang="en-ID" sz="900" b="1" spc="-5" dirty="0" err="1">
                <a:latin typeface="Arial"/>
                <a:cs typeface="Arial"/>
              </a:rPr>
              <a:t>Tahun</a:t>
            </a:r>
            <a:r>
              <a:rPr lang="en-ID" sz="900" b="1" spc="-5" dirty="0">
                <a:latin typeface="Arial"/>
                <a:cs typeface="Arial"/>
              </a:rPr>
              <a:t> 2020</a:t>
            </a:r>
          </a:p>
        </p:txBody>
      </p:sp>
      <p:graphicFrame>
        <p:nvGraphicFramePr>
          <p:cNvPr id="11" name="object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117919"/>
              </p:ext>
            </p:extLst>
          </p:nvPr>
        </p:nvGraphicFramePr>
        <p:xfrm>
          <a:off x="6259449" y="1942142"/>
          <a:ext cx="1437005" cy="31321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37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597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tabLst>
                          <a:tab pos="308610" algn="l"/>
                        </a:tabLst>
                      </a:pPr>
                      <a:r>
                        <a:rPr sz="4050" baseline="-26748" dirty="0">
                          <a:solidFill>
                            <a:srgbClr val="1B6AA2"/>
                          </a:solidFill>
                          <a:latin typeface="Arial"/>
                          <a:cs typeface="Arial"/>
                        </a:rPr>
                        <a:t>+	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Standar</a:t>
                      </a:r>
                      <a:r>
                        <a:rPr sz="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Nasional</a:t>
                      </a:r>
                      <a:endParaRPr sz="800" dirty="0">
                        <a:latin typeface="Arial"/>
                        <a:cs typeface="Arial"/>
                      </a:endParaRPr>
                    </a:p>
                    <a:p>
                      <a:pPr marL="483870">
                        <a:lnSpc>
                          <a:spcPts val="770"/>
                        </a:lnSpc>
                      </a:pPr>
                      <a:r>
                        <a:rPr sz="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Penelitian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B6A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587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</a:t>
                      </a:r>
                      <a:r>
                        <a:rPr sz="800" b="1" spc="-5" dirty="0">
                          <a:latin typeface="Arial"/>
                          <a:cs typeface="Arial"/>
                        </a:rPr>
                        <a:t>Hasil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Penelitian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4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587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</a:t>
                      </a:r>
                      <a:r>
                        <a:rPr sz="800" b="1" spc="-5" dirty="0">
                          <a:latin typeface="Arial"/>
                          <a:cs typeface="Arial"/>
                        </a:rPr>
                        <a:t>Isi</a:t>
                      </a:r>
                      <a:r>
                        <a:rPr sz="8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Penelitian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438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Proses</a:t>
                      </a:r>
                      <a:r>
                        <a:rPr sz="8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Penelitian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4279">
                <a:tc>
                  <a:txBody>
                    <a:bodyPr/>
                    <a:lstStyle/>
                    <a:p>
                      <a:pPr marL="74930" marR="495934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</a:t>
                      </a:r>
                      <a:r>
                        <a:rPr sz="800" b="1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Penilaian  Penelitian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7642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</a:t>
                      </a:r>
                      <a:r>
                        <a:rPr sz="8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Peneliti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4279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Sarpras</a:t>
                      </a:r>
                      <a:r>
                        <a:rPr sz="8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Penelitian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4279">
                <a:tc>
                  <a:txBody>
                    <a:bodyPr/>
                    <a:lstStyle/>
                    <a:p>
                      <a:pPr marL="74930" marR="34353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</a:t>
                      </a:r>
                      <a:r>
                        <a:rPr sz="8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Pengelolaan  Penelitian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5082">
                <a:tc>
                  <a:txBody>
                    <a:bodyPr/>
                    <a:lstStyle/>
                    <a:p>
                      <a:pPr marL="74930" marR="24574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Standar Pendanaan &amp;  </a:t>
                      </a:r>
                      <a:r>
                        <a:rPr sz="800" b="1" spc="-5" dirty="0">
                          <a:latin typeface="Arial"/>
                          <a:cs typeface="Arial"/>
                        </a:rPr>
                        <a:t>Pembiayaan</a:t>
                      </a:r>
                      <a:r>
                        <a:rPr sz="8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Penelitian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2" name="object 12"/>
          <p:cNvSpPr/>
          <p:nvPr/>
        </p:nvSpPr>
        <p:spPr>
          <a:xfrm>
            <a:off x="3828226" y="5699613"/>
            <a:ext cx="234950" cy="13435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/>
          <p:nvPr/>
        </p:nvSpPr>
        <p:spPr>
          <a:xfrm>
            <a:off x="2159105" y="3649395"/>
            <a:ext cx="238125" cy="2034539"/>
          </a:xfrm>
          <a:custGeom>
            <a:avLst/>
            <a:gdLst/>
            <a:ahLst/>
            <a:cxnLst/>
            <a:rect l="l" t="t" r="r" b="b"/>
            <a:pathLst>
              <a:path w="238125" h="2034539">
                <a:moveTo>
                  <a:pt x="237743" y="2034539"/>
                </a:moveTo>
                <a:lnTo>
                  <a:pt x="191470" y="2032983"/>
                </a:lnTo>
                <a:lnTo>
                  <a:pt x="153685" y="2028739"/>
                </a:lnTo>
                <a:lnTo>
                  <a:pt x="128212" y="2022442"/>
                </a:lnTo>
                <a:lnTo>
                  <a:pt x="118872" y="2014727"/>
                </a:lnTo>
                <a:lnTo>
                  <a:pt x="118872" y="1045209"/>
                </a:lnTo>
                <a:lnTo>
                  <a:pt x="109531" y="1037453"/>
                </a:lnTo>
                <a:lnTo>
                  <a:pt x="84058" y="1031160"/>
                </a:lnTo>
                <a:lnTo>
                  <a:pt x="46273" y="1026939"/>
                </a:lnTo>
                <a:lnTo>
                  <a:pt x="0" y="1025398"/>
                </a:lnTo>
                <a:lnTo>
                  <a:pt x="46273" y="1023838"/>
                </a:lnTo>
                <a:lnTo>
                  <a:pt x="84058" y="1019587"/>
                </a:lnTo>
                <a:lnTo>
                  <a:pt x="109531" y="1013289"/>
                </a:lnTo>
                <a:lnTo>
                  <a:pt x="118872" y="1005586"/>
                </a:lnTo>
                <a:lnTo>
                  <a:pt x="118872" y="19812"/>
                </a:lnTo>
                <a:lnTo>
                  <a:pt x="128212" y="12108"/>
                </a:lnTo>
                <a:lnTo>
                  <a:pt x="153685" y="5810"/>
                </a:lnTo>
                <a:lnTo>
                  <a:pt x="191470" y="1559"/>
                </a:lnTo>
                <a:lnTo>
                  <a:pt x="237743" y="0"/>
                </a:lnTo>
              </a:path>
            </a:pathLst>
          </a:custGeom>
          <a:ln w="28956">
            <a:solidFill>
              <a:srgbClr val="F6D05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63176" y="3543990"/>
            <a:ext cx="198119" cy="1343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7" name="object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19529"/>
              </p:ext>
            </p:extLst>
          </p:nvPr>
        </p:nvGraphicFramePr>
        <p:xfrm>
          <a:off x="4309303" y="1962421"/>
          <a:ext cx="1757744" cy="31352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7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6367">
                <a:tc>
                  <a:txBody>
                    <a:bodyPr/>
                    <a:lstStyle/>
                    <a:p>
                      <a:pPr marL="0" marR="311150" indent="-14351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000" b="1" dirty="0" err="1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Standar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Nasional  Pendidikan</a:t>
                      </a:r>
                      <a:endParaRPr sz="1000" b="1" dirty="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B6A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193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Standar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Kompetensi</a:t>
                      </a:r>
                      <a:endParaRPr sz="900" b="1">
                        <a:latin typeface="Arial"/>
                        <a:cs typeface="Arial"/>
                      </a:endParaRPr>
                    </a:p>
                    <a:p>
                      <a:pPr marL="74930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Lulusan</a:t>
                      </a:r>
                      <a:endParaRPr sz="900" b="1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4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820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Standar 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Isi</a:t>
                      </a:r>
                      <a:r>
                        <a:rPr sz="9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Pembelajaran</a:t>
                      </a:r>
                      <a:endParaRPr sz="900" b="1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903">
                <a:tc>
                  <a:txBody>
                    <a:bodyPr/>
                    <a:lstStyle/>
                    <a:p>
                      <a:pPr marL="74930" marR="65278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dirty="0" err="1">
                          <a:latin typeface="Arial"/>
                          <a:cs typeface="Arial"/>
                        </a:rPr>
                        <a:t>Standar</a:t>
                      </a:r>
                      <a:r>
                        <a:rPr lang="en-US" sz="9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Proses  Pembelajaran</a:t>
                      </a: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9265">
                <a:tc>
                  <a:txBody>
                    <a:bodyPr/>
                    <a:lstStyle/>
                    <a:p>
                      <a:pPr marL="74930" marR="54356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dirty="0" err="1">
                          <a:latin typeface="Arial"/>
                          <a:cs typeface="Arial"/>
                        </a:rPr>
                        <a:t>Standar</a:t>
                      </a:r>
                      <a:r>
                        <a:rPr sz="900" b="1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 err="1">
                          <a:latin typeface="Arial"/>
                          <a:cs typeface="Arial"/>
                        </a:rPr>
                        <a:t>Penilaian</a:t>
                      </a:r>
                      <a:r>
                        <a:rPr lang="en-US" sz="900" b="1" dirty="0">
                          <a:latin typeface="Arial"/>
                          <a:cs typeface="Arial"/>
                        </a:rPr>
                        <a:t> Pend. </a:t>
                      </a:r>
                      <a:r>
                        <a:rPr sz="900" b="1" dirty="0" err="1">
                          <a:latin typeface="Arial"/>
                          <a:cs typeface="Arial"/>
                        </a:rPr>
                        <a:t>Pembelajaran</a:t>
                      </a:r>
                      <a:endParaRPr sz="900" b="1" dirty="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367">
                <a:tc>
                  <a:txBody>
                    <a:bodyPr/>
                    <a:lstStyle/>
                    <a:p>
                      <a:pPr marL="74930" marR="8826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Standar 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Dosen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dan</a:t>
                      </a:r>
                      <a:r>
                        <a:rPr sz="9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Tenaga 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Kependidikan</a:t>
                      </a: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193">
                <a:tc>
                  <a:txBody>
                    <a:bodyPr/>
                    <a:lstStyle/>
                    <a:p>
                      <a:pPr marL="74930" marR="33528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Standar Sarana dan  </a:t>
                      </a:r>
                      <a:r>
                        <a:rPr sz="900" b="1" spc="-5" dirty="0" err="1">
                          <a:latin typeface="Arial"/>
                          <a:cs typeface="Arial"/>
                        </a:rPr>
                        <a:t>Prasarana</a:t>
                      </a:r>
                      <a:r>
                        <a:rPr lang="en-US" sz="9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 err="1">
                          <a:latin typeface="Arial"/>
                          <a:cs typeface="Arial"/>
                        </a:rPr>
                        <a:t>P</a:t>
                      </a:r>
                      <a:r>
                        <a:rPr lang="en-US" sz="900" b="1" dirty="0" err="1">
                          <a:latin typeface="Arial"/>
                          <a:cs typeface="Arial"/>
                        </a:rPr>
                        <a:t>em</a:t>
                      </a:r>
                      <a:r>
                        <a:rPr sz="900" b="1" dirty="0" err="1">
                          <a:latin typeface="Arial"/>
                          <a:cs typeface="Arial"/>
                        </a:rPr>
                        <a:t>belajaran</a:t>
                      </a:r>
                      <a:endParaRPr sz="900" b="1" dirty="0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193">
                <a:tc>
                  <a:txBody>
                    <a:bodyPr/>
                    <a:lstStyle/>
                    <a:p>
                      <a:pPr marL="74930" marR="39116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Standar</a:t>
                      </a:r>
                      <a:r>
                        <a:rPr sz="9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Pengelolaan  Pembelajaran</a:t>
                      </a:r>
                      <a:endParaRPr sz="900" b="1">
                        <a:latin typeface="Arial"/>
                        <a:cs typeface="Arial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3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7903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Standar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 Pembiayaan</a:t>
                      </a:r>
                      <a:endParaRPr sz="900" b="1" dirty="0">
                        <a:latin typeface="Arial"/>
                        <a:cs typeface="Arial"/>
                      </a:endParaRPr>
                    </a:p>
                    <a:p>
                      <a:pPr marL="74930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Pembelajaran</a:t>
                      </a: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B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9" name="object 19"/>
          <p:cNvSpPr/>
          <p:nvPr/>
        </p:nvSpPr>
        <p:spPr>
          <a:xfrm>
            <a:off x="6056376" y="6015278"/>
            <a:ext cx="1732788" cy="3825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696202" y="5812587"/>
            <a:ext cx="1159763" cy="5745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929371" y="5283760"/>
            <a:ext cx="874776" cy="65379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7673848" y="3190800"/>
            <a:ext cx="22606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700" dirty="0">
                <a:solidFill>
                  <a:srgbClr val="1B6AA2"/>
                </a:solidFill>
                <a:latin typeface="Arial"/>
                <a:cs typeface="Arial"/>
              </a:rPr>
              <a:t>+</a:t>
            </a:r>
            <a:endParaRPr sz="2700" dirty="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831710" y="5713842"/>
            <a:ext cx="2971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dirty="0">
                <a:latin typeface="Arial"/>
                <a:cs typeface="Arial"/>
              </a:rPr>
              <a:t>dan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9534143" y="2691437"/>
            <a:ext cx="876300" cy="864235"/>
          </a:xfrm>
          <a:custGeom>
            <a:avLst/>
            <a:gdLst/>
            <a:ahLst/>
            <a:cxnLst/>
            <a:rect l="l" t="t" r="r" b="b"/>
            <a:pathLst>
              <a:path w="876300" h="864235">
                <a:moveTo>
                  <a:pt x="438150" y="0"/>
                </a:moveTo>
                <a:lnTo>
                  <a:pt x="390417" y="2535"/>
                </a:lnTo>
                <a:lnTo>
                  <a:pt x="344171" y="9964"/>
                </a:lnTo>
                <a:lnTo>
                  <a:pt x="299679" y="22024"/>
                </a:lnTo>
                <a:lnTo>
                  <a:pt x="257209" y="38452"/>
                </a:lnTo>
                <a:lnTo>
                  <a:pt x="217028" y="58984"/>
                </a:lnTo>
                <a:lnTo>
                  <a:pt x="179405" y="83356"/>
                </a:lnTo>
                <a:lnTo>
                  <a:pt x="144606" y="111305"/>
                </a:lnTo>
                <a:lnTo>
                  <a:pt x="112899" y="142568"/>
                </a:lnTo>
                <a:lnTo>
                  <a:pt x="84551" y="176881"/>
                </a:lnTo>
                <a:lnTo>
                  <a:pt x="59831" y="213980"/>
                </a:lnTo>
                <a:lnTo>
                  <a:pt x="39005" y="253603"/>
                </a:lnTo>
                <a:lnTo>
                  <a:pt x="22341" y="295485"/>
                </a:lnTo>
                <a:lnTo>
                  <a:pt x="10108" y="339363"/>
                </a:lnTo>
                <a:lnTo>
                  <a:pt x="2571" y="384974"/>
                </a:lnTo>
                <a:lnTo>
                  <a:pt x="0" y="432053"/>
                </a:lnTo>
                <a:lnTo>
                  <a:pt x="2571" y="479133"/>
                </a:lnTo>
                <a:lnTo>
                  <a:pt x="10108" y="524744"/>
                </a:lnTo>
                <a:lnTo>
                  <a:pt x="22341" y="568622"/>
                </a:lnTo>
                <a:lnTo>
                  <a:pt x="39005" y="610504"/>
                </a:lnTo>
                <a:lnTo>
                  <a:pt x="59831" y="650127"/>
                </a:lnTo>
                <a:lnTo>
                  <a:pt x="84551" y="687226"/>
                </a:lnTo>
                <a:lnTo>
                  <a:pt x="112899" y="721539"/>
                </a:lnTo>
                <a:lnTo>
                  <a:pt x="144606" y="752802"/>
                </a:lnTo>
                <a:lnTo>
                  <a:pt x="179405" y="780751"/>
                </a:lnTo>
                <a:lnTo>
                  <a:pt x="217028" y="805123"/>
                </a:lnTo>
                <a:lnTo>
                  <a:pt x="257209" y="825655"/>
                </a:lnTo>
                <a:lnTo>
                  <a:pt x="299679" y="842083"/>
                </a:lnTo>
                <a:lnTo>
                  <a:pt x="344171" y="854143"/>
                </a:lnTo>
                <a:lnTo>
                  <a:pt x="390417" y="861572"/>
                </a:lnTo>
                <a:lnTo>
                  <a:pt x="438150" y="864107"/>
                </a:lnTo>
                <a:lnTo>
                  <a:pt x="485882" y="861572"/>
                </a:lnTo>
                <a:lnTo>
                  <a:pt x="532128" y="854143"/>
                </a:lnTo>
                <a:lnTo>
                  <a:pt x="576620" y="842083"/>
                </a:lnTo>
                <a:lnTo>
                  <a:pt x="619090" y="825655"/>
                </a:lnTo>
                <a:lnTo>
                  <a:pt x="659271" y="805123"/>
                </a:lnTo>
                <a:lnTo>
                  <a:pt x="696894" y="780751"/>
                </a:lnTo>
                <a:lnTo>
                  <a:pt x="731693" y="752802"/>
                </a:lnTo>
                <a:lnTo>
                  <a:pt x="763400" y="721539"/>
                </a:lnTo>
                <a:lnTo>
                  <a:pt x="791748" y="687226"/>
                </a:lnTo>
                <a:lnTo>
                  <a:pt x="816468" y="650127"/>
                </a:lnTo>
                <a:lnTo>
                  <a:pt x="837294" y="610504"/>
                </a:lnTo>
                <a:lnTo>
                  <a:pt x="853958" y="568622"/>
                </a:lnTo>
                <a:lnTo>
                  <a:pt x="866191" y="524744"/>
                </a:lnTo>
                <a:lnTo>
                  <a:pt x="873728" y="479133"/>
                </a:lnTo>
                <a:lnTo>
                  <a:pt x="876300" y="432053"/>
                </a:lnTo>
                <a:lnTo>
                  <a:pt x="873728" y="384974"/>
                </a:lnTo>
                <a:lnTo>
                  <a:pt x="866191" y="339363"/>
                </a:lnTo>
                <a:lnTo>
                  <a:pt x="853958" y="295485"/>
                </a:lnTo>
                <a:lnTo>
                  <a:pt x="837294" y="253603"/>
                </a:lnTo>
                <a:lnTo>
                  <a:pt x="816468" y="213980"/>
                </a:lnTo>
                <a:lnTo>
                  <a:pt x="791748" y="176881"/>
                </a:lnTo>
                <a:lnTo>
                  <a:pt x="763400" y="142568"/>
                </a:lnTo>
                <a:lnTo>
                  <a:pt x="731693" y="111305"/>
                </a:lnTo>
                <a:lnTo>
                  <a:pt x="696894" y="83356"/>
                </a:lnTo>
                <a:lnTo>
                  <a:pt x="659271" y="58984"/>
                </a:lnTo>
                <a:lnTo>
                  <a:pt x="619090" y="38452"/>
                </a:lnTo>
                <a:lnTo>
                  <a:pt x="576620" y="22024"/>
                </a:lnTo>
                <a:lnTo>
                  <a:pt x="532128" y="9964"/>
                </a:lnTo>
                <a:lnTo>
                  <a:pt x="485882" y="2535"/>
                </a:lnTo>
                <a:lnTo>
                  <a:pt x="4381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531287" y="2564488"/>
            <a:ext cx="876300" cy="864235"/>
          </a:xfrm>
          <a:custGeom>
            <a:avLst/>
            <a:gdLst/>
            <a:ahLst/>
            <a:cxnLst/>
            <a:rect l="l" t="t" r="r" b="b"/>
            <a:pathLst>
              <a:path w="876300" h="864235">
                <a:moveTo>
                  <a:pt x="0" y="432053"/>
                </a:moveTo>
                <a:lnTo>
                  <a:pt x="2571" y="384974"/>
                </a:lnTo>
                <a:lnTo>
                  <a:pt x="10108" y="339363"/>
                </a:lnTo>
                <a:lnTo>
                  <a:pt x="22341" y="295485"/>
                </a:lnTo>
                <a:lnTo>
                  <a:pt x="39005" y="253603"/>
                </a:lnTo>
                <a:lnTo>
                  <a:pt x="59831" y="213980"/>
                </a:lnTo>
                <a:lnTo>
                  <a:pt x="84551" y="176881"/>
                </a:lnTo>
                <a:lnTo>
                  <a:pt x="112899" y="142568"/>
                </a:lnTo>
                <a:lnTo>
                  <a:pt x="144606" y="111305"/>
                </a:lnTo>
                <a:lnTo>
                  <a:pt x="179405" y="83356"/>
                </a:lnTo>
                <a:lnTo>
                  <a:pt x="217028" y="58984"/>
                </a:lnTo>
                <a:lnTo>
                  <a:pt x="257209" y="38452"/>
                </a:lnTo>
                <a:lnTo>
                  <a:pt x="299679" y="22024"/>
                </a:lnTo>
                <a:lnTo>
                  <a:pt x="344171" y="9964"/>
                </a:lnTo>
                <a:lnTo>
                  <a:pt x="390417" y="2535"/>
                </a:lnTo>
                <a:lnTo>
                  <a:pt x="438150" y="0"/>
                </a:lnTo>
                <a:lnTo>
                  <a:pt x="485882" y="2535"/>
                </a:lnTo>
                <a:lnTo>
                  <a:pt x="532128" y="9964"/>
                </a:lnTo>
                <a:lnTo>
                  <a:pt x="576620" y="22024"/>
                </a:lnTo>
                <a:lnTo>
                  <a:pt x="619090" y="38452"/>
                </a:lnTo>
                <a:lnTo>
                  <a:pt x="659271" y="58984"/>
                </a:lnTo>
                <a:lnTo>
                  <a:pt x="696894" y="83356"/>
                </a:lnTo>
                <a:lnTo>
                  <a:pt x="731693" y="111305"/>
                </a:lnTo>
                <a:lnTo>
                  <a:pt x="763400" y="142568"/>
                </a:lnTo>
                <a:lnTo>
                  <a:pt x="791748" y="176881"/>
                </a:lnTo>
                <a:lnTo>
                  <a:pt x="816468" y="213980"/>
                </a:lnTo>
                <a:lnTo>
                  <a:pt x="837294" y="253603"/>
                </a:lnTo>
                <a:lnTo>
                  <a:pt x="853958" y="295485"/>
                </a:lnTo>
                <a:lnTo>
                  <a:pt x="866191" y="339363"/>
                </a:lnTo>
                <a:lnTo>
                  <a:pt x="873728" y="384974"/>
                </a:lnTo>
                <a:lnTo>
                  <a:pt x="876300" y="432053"/>
                </a:lnTo>
                <a:lnTo>
                  <a:pt x="873728" y="479133"/>
                </a:lnTo>
                <a:lnTo>
                  <a:pt x="866191" y="524744"/>
                </a:lnTo>
                <a:lnTo>
                  <a:pt x="853958" y="568622"/>
                </a:lnTo>
                <a:lnTo>
                  <a:pt x="837294" y="610504"/>
                </a:lnTo>
                <a:lnTo>
                  <a:pt x="816468" y="650127"/>
                </a:lnTo>
                <a:lnTo>
                  <a:pt x="791748" y="687226"/>
                </a:lnTo>
                <a:lnTo>
                  <a:pt x="763400" y="721539"/>
                </a:lnTo>
                <a:lnTo>
                  <a:pt x="731693" y="752802"/>
                </a:lnTo>
                <a:lnTo>
                  <a:pt x="696894" y="780751"/>
                </a:lnTo>
                <a:lnTo>
                  <a:pt x="659271" y="805123"/>
                </a:lnTo>
                <a:lnTo>
                  <a:pt x="619090" y="825655"/>
                </a:lnTo>
                <a:lnTo>
                  <a:pt x="576620" y="842083"/>
                </a:lnTo>
                <a:lnTo>
                  <a:pt x="532128" y="854143"/>
                </a:lnTo>
                <a:lnTo>
                  <a:pt x="485882" y="861572"/>
                </a:lnTo>
                <a:lnTo>
                  <a:pt x="438150" y="864107"/>
                </a:lnTo>
                <a:lnTo>
                  <a:pt x="390417" y="861572"/>
                </a:lnTo>
                <a:lnTo>
                  <a:pt x="344171" y="854143"/>
                </a:lnTo>
                <a:lnTo>
                  <a:pt x="299679" y="842083"/>
                </a:lnTo>
                <a:lnTo>
                  <a:pt x="257209" y="825655"/>
                </a:lnTo>
                <a:lnTo>
                  <a:pt x="217028" y="805123"/>
                </a:lnTo>
                <a:lnTo>
                  <a:pt x="179405" y="780751"/>
                </a:lnTo>
                <a:lnTo>
                  <a:pt x="144606" y="752802"/>
                </a:lnTo>
                <a:lnTo>
                  <a:pt x="112899" y="721539"/>
                </a:lnTo>
                <a:lnTo>
                  <a:pt x="84551" y="687226"/>
                </a:lnTo>
                <a:lnTo>
                  <a:pt x="59831" y="650127"/>
                </a:lnTo>
                <a:lnTo>
                  <a:pt x="39005" y="610504"/>
                </a:lnTo>
                <a:lnTo>
                  <a:pt x="22341" y="568622"/>
                </a:lnTo>
                <a:lnTo>
                  <a:pt x="10108" y="524744"/>
                </a:lnTo>
                <a:lnTo>
                  <a:pt x="2571" y="479133"/>
                </a:lnTo>
                <a:lnTo>
                  <a:pt x="0" y="432053"/>
                </a:lnTo>
                <a:close/>
              </a:path>
            </a:pathLst>
          </a:custGeom>
          <a:ln w="60960">
            <a:solidFill>
              <a:srgbClr val="F4716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9847199" y="2902340"/>
            <a:ext cx="244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5" dirty="0">
                <a:latin typeface="Arial"/>
                <a:cs typeface="Arial"/>
              </a:rPr>
              <a:t>PT</a:t>
            </a:r>
            <a:endParaRPr sz="1350" dirty="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9534145" y="3581450"/>
            <a:ext cx="870585" cy="850900"/>
          </a:xfrm>
          <a:custGeom>
            <a:avLst/>
            <a:gdLst/>
            <a:ahLst/>
            <a:cxnLst/>
            <a:rect l="l" t="t" r="r" b="b"/>
            <a:pathLst>
              <a:path w="870584" h="850900">
                <a:moveTo>
                  <a:pt x="435101" y="0"/>
                </a:moveTo>
                <a:lnTo>
                  <a:pt x="387695" y="2495"/>
                </a:lnTo>
                <a:lnTo>
                  <a:pt x="341767" y="9807"/>
                </a:lnTo>
                <a:lnTo>
                  <a:pt x="297582" y="21677"/>
                </a:lnTo>
                <a:lnTo>
                  <a:pt x="255406" y="37845"/>
                </a:lnTo>
                <a:lnTo>
                  <a:pt x="215504" y="58053"/>
                </a:lnTo>
                <a:lnTo>
                  <a:pt x="178143" y="82039"/>
                </a:lnTo>
                <a:lnTo>
                  <a:pt x="143587" y="109546"/>
                </a:lnTo>
                <a:lnTo>
                  <a:pt x="112102" y="140314"/>
                </a:lnTo>
                <a:lnTo>
                  <a:pt x="83954" y="174083"/>
                </a:lnTo>
                <a:lnTo>
                  <a:pt x="59407" y="210594"/>
                </a:lnTo>
                <a:lnTo>
                  <a:pt x="38729" y="249587"/>
                </a:lnTo>
                <a:lnTo>
                  <a:pt x="22183" y="290803"/>
                </a:lnTo>
                <a:lnTo>
                  <a:pt x="10036" y="333983"/>
                </a:lnTo>
                <a:lnTo>
                  <a:pt x="2553" y="378867"/>
                </a:lnTo>
                <a:lnTo>
                  <a:pt x="0" y="425196"/>
                </a:lnTo>
                <a:lnTo>
                  <a:pt x="2553" y="471524"/>
                </a:lnTo>
                <a:lnTo>
                  <a:pt x="10036" y="516408"/>
                </a:lnTo>
                <a:lnTo>
                  <a:pt x="22183" y="559588"/>
                </a:lnTo>
                <a:lnTo>
                  <a:pt x="38729" y="600804"/>
                </a:lnTo>
                <a:lnTo>
                  <a:pt x="59407" y="639797"/>
                </a:lnTo>
                <a:lnTo>
                  <a:pt x="83954" y="676308"/>
                </a:lnTo>
                <a:lnTo>
                  <a:pt x="112102" y="710077"/>
                </a:lnTo>
                <a:lnTo>
                  <a:pt x="143587" y="740845"/>
                </a:lnTo>
                <a:lnTo>
                  <a:pt x="178143" y="768352"/>
                </a:lnTo>
                <a:lnTo>
                  <a:pt x="215504" y="792338"/>
                </a:lnTo>
                <a:lnTo>
                  <a:pt x="255406" y="812546"/>
                </a:lnTo>
                <a:lnTo>
                  <a:pt x="297582" y="828714"/>
                </a:lnTo>
                <a:lnTo>
                  <a:pt x="341767" y="840584"/>
                </a:lnTo>
                <a:lnTo>
                  <a:pt x="387695" y="847896"/>
                </a:lnTo>
                <a:lnTo>
                  <a:pt x="435101" y="850392"/>
                </a:lnTo>
                <a:lnTo>
                  <a:pt x="482508" y="847896"/>
                </a:lnTo>
                <a:lnTo>
                  <a:pt x="528436" y="840584"/>
                </a:lnTo>
                <a:lnTo>
                  <a:pt x="572621" y="828714"/>
                </a:lnTo>
                <a:lnTo>
                  <a:pt x="614797" y="812546"/>
                </a:lnTo>
                <a:lnTo>
                  <a:pt x="654699" y="792338"/>
                </a:lnTo>
                <a:lnTo>
                  <a:pt x="692060" y="768352"/>
                </a:lnTo>
                <a:lnTo>
                  <a:pt x="726616" y="740845"/>
                </a:lnTo>
                <a:lnTo>
                  <a:pt x="758101" y="710077"/>
                </a:lnTo>
                <a:lnTo>
                  <a:pt x="786249" y="676308"/>
                </a:lnTo>
                <a:lnTo>
                  <a:pt x="810796" y="639797"/>
                </a:lnTo>
                <a:lnTo>
                  <a:pt x="831474" y="600804"/>
                </a:lnTo>
                <a:lnTo>
                  <a:pt x="848020" y="559588"/>
                </a:lnTo>
                <a:lnTo>
                  <a:pt x="860167" y="516408"/>
                </a:lnTo>
                <a:lnTo>
                  <a:pt x="867650" y="471524"/>
                </a:lnTo>
                <a:lnTo>
                  <a:pt x="870203" y="425196"/>
                </a:lnTo>
                <a:lnTo>
                  <a:pt x="867650" y="378867"/>
                </a:lnTo>
                <a:lnTo>
                  <a:pt x="860167" y="333983"/>
                </a:lnTo>
                <a:lnTo>
                  <a:pt x="848020" y="290803"/>
                </a:lnTo>
                <a:lnTo>
                  <a:pt x="831474" y="249587"/>
                </a:lnTo>
                <a:lnTo>
                  <a:pt x="810796" y="210594"/>
                </a:lnTo>
                <a:lnTo>
                  <a:pt x="786249" y="174083"/>
                </a:lnTo>
                <a:lnTo>
                  <a:pt x="758101" y="140314"/>
                </a:lnTo>
                <a:lnTo>
                  <a:pt x="726616" y="109546"/>
                </a:lnTo>
                <a:lnTo>
                  <a:pt x="692060" y="82039"/>
                </a:lnTo>
                <a:lnTo>
                  <a:pt x="654699" y="58053"/>
                </a:lnTo>
                <a:lnTo>
                  <a:pt x="614797" y="37845"/>
                </a:lnTo>
                <a:lnTo>
                  <a:pt x="572621" y="21677"/>
                </a:lnTo>
                <a:lnTo>
                  <a:pt x="528436" y="9807"/>
                </a:lnTo>
                <a:lnTo>
                  <a:pt x="482508" y="2495"/>
                </a:lnTo>
                <a:lnTo>
                  <a:pt x="4351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534145" y="3581450"/>
            <a:ext cx="870585" cy="850900"/>
          </a:xfrm>
          <a:custGeom>
            <a:avLst/>
            <a:gdLst/>
            <a:ahLst/>
            <a:cxnLst/>
            <a:rect l="l" t="t" r="r" b="b"/>
            <a:pathLst>
              <a:path w="870584" h="850900">
                <a:moveTo>
                  <a:pt x="0" y="425196"/>
                </a:moveTo>
                <a:lnTo>
                  <a:pt x="2553" y="378867"/>
                </a:lnTo>
                <a:lnTo>
                  <a:pt x="10036" y="333983"/>
                </a:lnTo>
                <a:lnTo>
                  <a:pt x="22183" y="290803"/>
                </a:lnTo>
                <a:lnTo>
                  <a:pt x="38729" y="249587"/>
                </a:lnTo>
                <a:lnTo>
                  <a:pt x="59407" y="210594"/>
                </a:lnTo>
                <a:lnTo>
                  <a:pt x="83954" y="174083"/>
                </a:lnTo>
                <a:lnTo>
                  <a:pt x="112102" y="140314"/>
                </a:lnTo>
                <a:lnTo>
                  <a:pt x="143587" y="109546"/>
                </a:lnTo>
                <a:lnTo>
                  <a:pt x="178143" y="82039"/>
                </a:lnTo>
                <a:lnTo>
                  <a:pt x="215504" y="58053"/>
                </a:lnTo>
                <a:lnTo>
                  <a:pt x="255406" y="37845"/>
                </a:lnTo>
                <a:lnTo>
                  <a:pt x="297582" y="21677"/>
                </a:lnTo>
                <a:lnTo>
                  <a:pt x="341767" y="9807"/>
                </a:lnTo>
                <a:lnTo>
                  <a:pt x="387695" y="2495"/>
                </a:lnTo>
                <a:lnTo>
                  <a:pt x="435101" y="0"/>
                </a:lnTo>
                <a:lnTo>
                  <a:pt x="482508" y="2495"/>
                </a:lnTo>
                <a:lnTo>
                  <a:pt x="528436" y="9807"/>
                </a:lnTo>
                <a:lnTo>
                  <a:pt x="572621" y="21677"/>
                </a:lnTo>
                <a:lnTo>
                  <a:pt x="614797" y="37845"/>
                </a:lnTo>
                <a:lnTo>
                  <a:pt x="654699" y="58053"/>
                </a:lnTo>
                <a:lnTo>
                  <a:pt x="692060" y="82039"/>
                </a:lnTo>
                <a:lnTo>
                  <a:pt x="726616" y="109546"/>
                </a:lnTo>
                <a:lnTo>
                  <a:pt x="758101" y="140314"/>
                </a:lnTo>
                <a:lnTo>
                  <a:pt x="786249" y="174083"/>
                </a:lnTo>
                <a:lnTo>
                  <a:pt x="810796" y="210594"/>
                </a:lnTo>
                <a:lnTo>
                  <a:pt x="831474" y="249587"/>
                </a:lnTo>
                <a:lnTo>
                  <a:pt x="848020" y="290803"/>
                </a:lnTo>
                <a:lnTo>
                  <a:pt x="860167" y="333983"/>
                </a:lnTo>
                <a:lnTo>
                  <a:pt x="867650" y="378867"/>
                </a:lnTo>
                <a:lnTo>
                  <a:pt x="870203" y="425196"/>
                </a:lnTo>
                <a:lnTo>
                  <a:pt x="867650" y="471524"/>
                </a:lnTo>
                <a:lnTo>
                  <a:pt x="860167" y="516408"/>
                </a:lnTo>
                <a:lnTo>
                  <a:pt x="848020" y="559588"/>
                </a:lnTo>
                <a:lnTo>
                  <a:pt x="831474" y="600804"/>
                </a:lnTo>
                <a:lnTo>
                  <a:pt x="810796" y="639797"/>
                </a:lnTo>
                <a:lnTo>
                  <a:pt x="786249" y="676308"/>
                </a:lnTo>
                <a:lnTo>
                  <a:pt x="758101" y="710077"/>
                </a:lnTo>
                <a:lnTo>
                  <a:pt x="726616" y="740845"/>
                </a:lnTo>
                <a:lnTo>
                  <a:pt x="692060" y="768352"/>
                </a:lnTo>
                <a:lnTo>
                  <a:pt x="654699" y="792338"/>
                </a:lnTo>
                <a:lnTo>
                  <a:pt x="614797" y="812546"/>
                </a:lnTo>
                <a:lnTo>
                  <a:pt x="572621" y="828714"/>
                </a:lnTo>
                <a:lnTo>
                  <a:pt x="528436" y="840584"/>
                </a:lnTo>
                <a:lnTo>
                  <a:pt x="482508" y="847896"/>
                </a:lnTo>
                <a:lnTo>
                  <a:pt x="435101" y="850392"/>
                </a:lnTo>
                <a:lnTo>
                  <a:pt x="387695" y="847896"/>
                </a:lnTo>
                <a:lnTo>
                  <a:pt x="341767" y="840584"/>
                </a:lnTo>
                <a:lnTo>
                  <a:pt x="297582" y="828714"/>
                </a:lnTo>
                <a:lnTo>
                  <a:pt x="255406" y="812546"/>
                </a:lnTo>
                <a:lnTo>
                  <a:pt x="215504" y="792338"/>
                </a:lnTo>
                <a:lnTo>
                  <a:pt x="178143" y="768352"/>
                </a:lnTo>
                <a:lnTo>
                  <a:pt x="143587" y="740845"/>
                </a:lnTo>
                <a:lnTo>
                  <a:pt x="112102" y="710077"/>
                </a:lnTo>
                <a:lnTo>
                  <a:pt x="83954" y="676308"/>
                </a:lnTo>
                <a:lnTo>
                  <a:pt x="59407" y="639797"/>
                </a:lnTo>
                <a:lnTo>
                  <a:pt x="38729" y="600804"/>
                </a:lnTo>
                <a:lnTo>
                  <a:pt x="22183" y="559588"/>
                </a:lnTo>
                <a:lnTo>
                  <a:pt x="10036" y="516408"/>
                </a:lnTo>
                <a:lnTo>
                  <a:pt x="2553" y="471524"/>
                </a:lnTo>
                <a:lnTo>
                  <a:pt x="0" y="425196"/>
                </a:lnTo>
                <a:close/>
              </a:path>
            </a:pathLst>
          </a:custGeom>
          <a:ln w="60960">
            <a:solidFill>
              <a:srgbClr val="F4716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9785986" y="3909872"/>
            <a:ext cx="36893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b="1" dirty="0">
                <a:latin typeface="Arial"/>
                <a:cs typeface="Arial"/>
              </a:rPr>
              <a:t>Prodi</a:t>
            </a:r>
            <a:endParaRPr sz="1050">
              <a:latin typeface="Arial"/>
              <a:cs typeface="Arial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1691641" y="937894"/>
            <a:ext cx="8463280" cy="622222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spc="-335" dirty="0">
                <a:solidFill>
                  <a:srgbClr val="000000"/>
                </a:solidFill>
              </a:rPr>
              <a:t>STANDAR </a:t>
            </a:r>
            <a:r>
              <a:rPr spc="-375" dirty="0"/>
              <a:t>PENDIDIKAN</a:t>
            </a:r>
            <a:r>
              <a:rPr spc="-470" dirty="0"/>
              <a:t> </a:t>
            </a:r>
            <a:r>
              <a:rPr spc="-345" dirty="0"/>
              <a:t>TINGGI</a:t>
            </a:r>
          </a:p>
        </p:txBody>
      </p:sp>
      <p:sp>
        <p:nvSpPr>
          <p:cNvPr id="34" name="object 34"/>
          <p:cNvSpPr/>
          <p:nvPr/>
        </p:nvSpPr>
        <p:spPr>
          <a:xfrm>
            <a:off x="2841968" y="910273"/>
            <a:ext cx="119062" cy="622222"/>
          </a:xfrm>
          <a:custGeom>
            <a:avLst/>
            <a:gdLst/>
            <a:ahLst/>
            <a:cxnLst/>
            <a:rect l="l" t="t" r="r" b="b"/>
            <a:pathLst>
              <a:path h="445134">
                <a:moveTo>
                  <a:pt x="0" y="0"/>
                </a:moveTo>
                <a:lnTo>
                  <a:pt x="0" y="444753"/>
                </a:lnTo>
              </a:path>
            </a:pathLst>
          </a:custGeom>
          <a:ln w="38100">
            <a:solidFill>
              <a:srgbClr val="1768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EDDC741-6AE1-6B97-DEDD-0B549A53684D}"/>
              </a:ext>
            </a:extLst>
          </p:cNvPr>
          <p:cNvSpPr txBox="1"/>
          <p:nvPr/>
        </p:nvSpPr>
        <p:spPr>
          <a:xfrm>
            <a:off x="835650" y="4021762"/>
            <a:ext cx="1247329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err="1"/>
              <a:t>Standar</a:t>
            </a:r>
            <a:r>
              <a:rPr lang="en-US" b="1" dirty="0"/>
              <a:t> </a:t>
            </a:r>
          </a:p>
          <a:p>
            <a:r>
              <a:rPr lang="en-US" b="1" dirty="0"/>
              <a:t>Pendidikan</a:t>
            </a:r>
          </a:p>
          <a:p>
            <a:r>
              <a:rPr lang="en-US" b="1" dirty="0"/>
              <a:t>Tinggi </a:t>
            </a:r>
          </a:p>
          <a:p>
            <a:r>
              <a:rPr lang="en-US" b="1" dirty="0"/>
              <a:t>(</a:t>
            </a:r>
            <a:r>
              <a:rPr lang="en-US" b="1" dirty="0" err="1"/>
              <a:t>Dikti</a:t>
            </a:r>
            <a:r>
              <a:rPr lang="en-US" b="1" dirty="0"/>
              <a:t>)</a:t>
            </a:r>
            <a:endParaRPr lang="en-ID" b="1" dirty="0"/>
          </a:p>
        </p:txBody>
      </p:sp>
      <p:sp>
        <p:nvSpPr>
          <p:cNvPr id="36" name="object 34">
            <a:extLst>
              <a:ext uri="{FF2B5EF4-FFF2-40B4-BE49-F238E27FC236}">
                <a16:creationId xmlns:a16="http://schemas.microsoft.com/office/drawing/2014/main" id="{E7BF6B63-D5AA-5838-A31F-2CD8564C8542}"/>
              </a:ext>
            </a:extLst>
          </p:cNvPr>
          <p:cNvSpPr/>
          <p:nvPr/>
        </p:nvSpPr>
        <p:spPr>
          <a:xfrm>
            <a:off x="2906904" y="911604"/>
            <a:ext cx="119062" cy="622222"/>
          </a:xfrm>
          <a:custGeom>
            <a:avLst/>
            <a:gdLst/>
            <a:ahLst/>
            <a:cxnLst/>
            <a:rect l="l" t="t" r="r" b="b"/>
            <a:pathLst>
              <a:path h="445134">
                <a:moveTo>
                  <a:pt x="0" y="0"/>
                </a:moveTo>
                <a:lnTo>
                  <a:pt x="0" y="444753"/>
                </a:lnTo>
              </a:path>
            </a:pathLst>
          </a:custGeom>
          <a:ln w="38100">
            <a:solidFill>
              <a:srgbClr val="1768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36C58D-5943-1AA5-A9F9-8DBDD9E293D8}"/>
              </a:ext>
            </a:extLst>
          </p:cNvPr>
          <p:cNvSpPr txBox="1"/>
          <p:nvPr/>
        </p:nvSpPr>
        <p:spPr>
          <a:xfrm>
            <a:off x="2457644" y="2784289"/>
            <a:ext cx="1595309" cy="14157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 err="1"/>
              <a:t>Standar</a:t>
            </a:r>
            <a:r>
              <a:rPr lang="en-US" b="1" dirty="0"/>
              <a:t> </a:t>
            </a:r>
          </a:p>
          <a:p>
            <a:pPr algn="ctr"/>
            <a:r>
              <a:rPr lang="en-US" b="1" dirty="0"/>
              <a:t>Nasional </a:t>
            </a:r>
          </a:p>
          <a:p>
            <a:pPr algn="ctr"/>
            <a:r>
              <a:rPr lang="en-US" b="1" dirty="0" err="1"/>
              <a:t>Dikti</a:t>
            </a:r>
            <a:endParaRPr lang="en-US" b="1" dirty="0"/>
          </a:p>
          <a:p>
            <a:pPr algn="ctr"/>
            <a:r>
              <a:rPr lang="en-US" sz="1600" dirty="0" err="1"/>
              <a:t>Permendikbud</a:t>
            </a:r>
            <a:endParaRPr lang="en-US" sz="1600" dirty="0"/>
          </a:p>
          <a:p>
            <a:pPr algn="ctr"/>
            <a:r>
              <a:rPr lang="en-US" sz="1600" dirty="0"/>
              <a:t>No.3 </a:t>
            </a:r>
            <a:r>
              <a:rPr lang="en-US" sz="1600" dirty="0" err="1"/>
              <a:t>Tahun</a:t>
            </a:r>
            <a:r>
              <a:rPr lang="en-US" sz="1600" dirty="0"/>
              <a:t> 2020</a:t>
            </a:r>
            <a:endParaRPr lang="en-ID" sz="16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2B17BE8-FE88-7C50-B30B-739BB598969F}"/>
              </a:ext>
            </a:extLst>
          </p:cNvPr>
          <p:cNvSpPr txBox="1"/>
          <p:nvPr/>
        </p:nvSpPr>
        <p:spPr>
          <a:xfrm>
            <a:off x="2662489" y="5074293"/>
            <a:ext cx="1092287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 err="1"/>
              <a:t>Standar</a:t>
            </a:r>
            <a:r>
              <a:rPr lang="en-US" b="1" dirty="0"/>
              <a:t> </a:t>
            </a:r>
          </a:p>
          <a:p>
            <a:pPr algn="ctr"/>
            <a:r>
              <a:rPr lang="en-US" b="1" dirty="0" err="1"/>
              <a:t>Dikti</a:t>
            </a:r>
            <a:endParaRPr lang="en-US" b="1" dirty="0"/>
          </a:p>
          <a:p>
            <a:pPr algn="ctr"/>
            <a:r>
              <a:rPr lang="en-US" sz="1600" dirty="0" err="1"/>
              <a:t>Ditetapkan</a:t>
            </a:r>
            <a:endParaRPr lang="en-US" sz="1600" dirty="0"/>
          </a:p>
          <a:p>
            <a:pPr algn="ctr"/>
            <a:r>
              <a:rPr lang="en-US" sz="1600" dirty="0" err="1"/>
              <a:t>Perguruan</a:t>
            </a:r>
            <a:endParaRPr lang="en-US" sz="1600" dirty="0"/>
          </a:p>
          <a:p>
            <a:pPr algn="ctr"/>
            <a:r>
              <a:rPr lang="en-US" sz="1600" dirty="0"/>
              <a:t>Tinggi</a:t>
            </a:r>
            <a:endParaRPr lang="en-ID" sz="1600" dirty="0"/>
          </a:p>
        </p:txBody>
      </p:sp>
      <p:sp>
        <p:nvSpPr>
          <p:cNvPr id="39" name="object 22">
            <a:extLst>
              <a:ext uri="{FF2B5EF4-FFF2-40B4-BE49-F238E27FC236}">
                <a16:creationId xmlns:a16="http://schemas.microsoft.com/office/drawing/2014/main" id="{E815B602-8B4D-4EAC-508E-02928E4E8D15}"/>
              </a:ext>
            </a:extLst>
          </p:cNvPr>
          <p:cNvSpPr txBox="1"/>
          <p:nvPr/>
        </p:nvSpPr>
        <p:spPr>
          <a:xfrm>
            <a:off x="6079874" y="3243269"/>
            <a:ext cx="22606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700" dirty="0">
                <a:solidFill>
                  <a:srgbClr val="1B6AA2"/>
                </a:solidFill>
                <a:latin typeface="Arial"/>
                <a:cs typeface="Arial"/>
              </a:rPr>
              <a:t>+</a:t>
            </a:r>
            <a:endParaRPr sz="27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0313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FDCB-0E8C-B379-C7CC-A912E019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899" y="1108030"/>
            <a:ext cx="9964421" cy="66039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dirty="0" err="1"/>
              <a:t>Apa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(</a:t>
            </a:r>
            <a:r>
              <a:rPr lang="en-US" i="1" dirty="0"/>
              <a:t>Quality</a:t>
            </a:r>
            <a:r>
              <a:rPr lang="en-US" dirty="0"/>
              <a:t>) ?</a:t>
            </a:r>
            <a:endParaRPr lang="en-ID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5F45B-4B19-251E-B17C-CF1201678E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7000" y="2153313"/>
            <a:ext cx="9164320" cy="1132147"/>
          </a:xfrm>
        </p:spPr>
        <p:txBody>
          <a:bodyPr>
            <a:normAutofit/>
          </a:bodyPr>
          <a:lstStyle/>
          <a:p>
            <a:pPr marL="182563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radley Hand ITC" panose="03070402050302030203" pitchFamily="66" charset="0"/>
              </a:rPr>
              <a:t>“Quality is conformance to  requirements” </a:t>
            </a:r>
          </a:p>
          <a:p>
            <a:pPr marL="182563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(Philip B Crosby)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A6FD1CF-1541-BD7A-F995-644064DCA70D}"/>
              </a:ext>
            </a:extLst>
          </p:cNvPr>
          <p:cNvSpPr txBox="1">
            <a:spLocks/>
          </p:cNvSpPr>
          <p:nvPr/>
        </p:nvSpPr>
        <p:spPr>
          <a:xfrm>
            <a:off x="2286000" y="3465253"/>
            <a:ext cx="7325360" cy="11321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Kualitas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atau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mutu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: </a:t>
            </a:r>
            <a:r>
              <a:rPr lang="en-US" dirty="0" err="1">
                <a:solidFill>
                  <a:prstClr val="black"/>
                </a:solidFill>
                <a:latin typeface="Calibri" panose="020F0502020204030204" pitchFamily="34" charset="0"/>
              </a:rPr>
              <a:t>kepatuhan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terhadap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apa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yang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sudah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ditentukan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atau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disyaratkan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“yang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sudah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ditentukan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itu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”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diungkapkan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dalam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standar-standar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B8936E8-BBCA-077C-AC22-386F5A2C0649}"/>
              </a:ext>
            </a:extLst>
          </p:cNvPr>
          <p:cNvSpPr txBox="1">
            <a:spLocks/>
          </p:cNvSpPr>
          <p:nvPr/>
        </p:nvSpPr>
        <p:spPr>
          <a:xfrm>
            <a:off x="1818640" y="5166322"/>
            <a:ext cx="8321040" cy="8808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dipatuhi</a:t>
            </a:r>
            <a:r>
              <a:rPr lang="en-US" dirty="0"/>
              <a:t> dan </a:t>
            </a:r>
            <a:r>
              <a:rPr lang="en-US" dirty="0" err="1"/>
              <a:t>dipenuhi</a:t>
            </a:r>
            <a:r>
              <a:rPr lang="en-US" dirty="0"/>
              <a:t>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sebaliknya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228351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2A9E4-952B-4933-A4FE-73547D887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847" y="1042488"/>
            <a:ext cx="7653206" cy="672853"/>
          </a:xfrm>
        </p:spPr>
        <p:txBody>
          <a:bodyPr>
            <a:normAutofit fontScale="90000"/>
          </a:bodyPr>
          <a:lstStyle/>
          <a:p>
            <a:pPr>
              <a:spcBef>
                <a:spcPts val="300"/>
              </a:spcBef>
            </a:pPr>
            <a:r>
              <a:rPr lang="en-ID" b="1" dirty="0"/>
              <a:t>PEDOMAN MENETAPKAN STANDAR</a:t>
            </a:r>
            <a:endParaRPr lang="id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2E526-4CBD-4492-8005-B7350E45F1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847" y="1842931"/>
            <a:ext cx="8839200" cy="4759391"/>
          </a:xfrm>
        </p:spPr>
        <p:txBody>
          <a:bodyPr>
            <a:normAutofit fontScale="77500" lnSpcReduction="20000"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en-ID" b="1" dirty="0" err="1"/>
              <a:t>Dalam</a:t>
            </a:r>
            <a:r>
              <a:rPr lang="en-ID" b="1" dirty="0"/>
              <a:t> </a:t>
            </a:r>
            <a:r>
              <a:rPr lang="en-ID" b="1" dirty="0" err="1"/>
              <a:t>menetapkan</a:t>
            </a:r>
            <a:r>
              <a:rPr lang="en-ID" b="1" dirty="0"/>
              <a:t> </a:t>
            </a:r>
            <a:r>
              <a:rPr lang="en-ID" b="1" dirty="0" err="1"/>
              <a:t>setiap</a:t>
            </a:r>
            <a:r>
              <a:rPr lang="en-ID" b="1" dirty="0"/>
              <a:t> </a:t>
            </a:r>
            <a:r>
              <a:rPr lang="en-ID" b="1" dirty="0" err="1"/>
              <a:t>standar</a:t>
            </a:r>
            <a:r>
              <a:rPr lang="en-ID" b="1" dirty="0"/>
              <a:t>, PT </a:t>
            </a:r>
            <a:r>
              <a:rPr lang="en-ID" b="1" dirty="0" err="1"/>
              <a:t>hendaknya</a:t>
            </a:r>
            <a:r>
              <a:rPr lang="en-ID" b="1" dirty="0"/>
              <a:t>:</a:t>
            </a:r>
          </a:p>
          <a:p>
            <a:pPr marL="457200" indent="-457200">
              <a:spcBef>
                <a:spcPts val="300"/>
              </a:spcBef>
              <a:buFont typeface="+mj-lt"/>
              <a:buAutoNum type="alphaLcParenR"/>
            </a:pPr>
            <a:r>
              <a:rPr lang="en-ID" b="1" dirty="0" err="1"/>
              <a:t>Menjadikan</a:t>
            </a:r>
            <a:r>
              <a:rPr lang="en-ID" b="1" dirty="0"/>
              <a:t> </a:t>
            </a:r>
            <a:r>
              <a:rPr lang="en-ID" b="1" dirty="0" err="1"/>
              <a:t>peraturan</a:t>
            </a:r>
            <a:r>
              <a:rPr lang="en-ID" b="1" dirty="0"/>
              <a:t> </a:t>
            </a:r>
            <a:r>
              <a:rPr lang="en-ID" b="1" dirty="0" err="1"/>
              <a:t>perundang-undangan</a:t>
            </a:r>
            <a:r>
              <a:rPr lang="en-ID" b="1" dirty="0"/>
              <a:t> (</a:t>
            </a:r>
            <a:r>
              <a:rPr lang="en-ID" b="1" dirty="0" err="1"/>
              <a:t>mulai</a:t>
            </a:r>
            <a:r>
              <a:rPr lang="en-ID" b="1" dirty="0"/>
              <a:t> </a:t>
            </a:r>
            <a:r>
              <a:rPr lang="en-ID" b="1" dirty="0" err="1"/>
              <a:t>dari</a:t>
            </a:r>
            <a:r>
              <a:rPr lang="en-ID" b="1" dirty="0"/>
              <a:t> UU, PP, </a:t>
            </a:r>
            <a:r>
              <a:rPr lang="en-ID" b="1" dirty="0" err="1"/>
              <a:t>Peraturan</a:t>
            </a:r>
            <a:r>
              <a:rPr lang="en-ID" b="1" dirty="0"/>
              <a:t> Menteri) dan </a:t>
            </a:r>
            <a:r>
              <a:rPr lang="en-ID" b="1" dirty="0" err="1"/>
              <a:t>peraturan</a:t>
            </a:r>
            <a:r>
              <a:rPr lang="en-ID" b="1" dirty="0"/>
              <a:t> internal </a:t>
            </a:r>
            <a:r>
              <a:rPr lang="en-ID" b="1" dirty="0" err="1"/>
              <a:t>sebagai</a:t>
            </a:r>
            <a:r>
              <a:rPr lang="en-ID" b="1" dirty="0"/>
              <a:t> </a:t>
            </a:r>
            <a:r>
              <a:rPr lang="en-ID" b="1" dirty="0" err="1"/>
              <a:t>rambu-rambu</a:t>
            </a:r>
            <a:r>
              <a:rPr lang="en-ID" b="1" dirty="0"/>
              <a:t> yang </a:t>
            </a:r>
            <a:r>
              <a:rPr lang="en-ID" b="1" dirty="0" err="1"/>
              <a:t>harus</a:t>
            </a:r>
            <a:r>
              <a:rPr lang="en-ID" b="1" dirty="0"/>
              <a:t> </a:t>
            </a:r>
            <a:r>
              <a:rPr lang="en-ID" b="1" dirty="0" err="1"/>
              <a:t>ditaati</a:t>
            </a:r>
            <a:r>
              <a:rPr lang="en-ID" b="1" dirty="0"/>
              <a:t>. </a:t>
            </a:r>
          </a:p>
          <a:p>
            <a:pPr marL="457200" indent="-457200">
              <a:spcBef>
                <a:spcPts val="300"/>
              </a:spcBef>
              <a:buFont typeface="+mj-lt"/>
              <a:buAutoNum type="alphaLcParenR"/>
            </a:pPr>
            <a:r>
              <a:rPr lang="en-ID" b="1" dirty="0" err="1"/>
              <a:t>Mempelajari</a:t>
            </a:r>
            <a:r>
              <a:rPr lang="en-ID" b="1" dirty="0"/>
              <a:t> dan </a:t>
            </a:r>
            <a:r>
              <a:rPr lang="en-ID" b="1" dirty="0" err="1"/>
              <a:t>menginternalisasi</a:t>
            </a:r>
            <a:r>
              <a:rPr lang="en-ID" b="1" dirty="0"/>
              <a:t> SN-</a:t>
            </a:r>
            <a:r>
              <a:rPr lang="en-ID" b="1" dirty="0" err="1"/>
              <a:t>Dikti</a:t>
            </a:r>
            <a:r>
              <a:rPr lang="en-ID" b="1" dirty="0"/>
              <a:t> </a:t>
            </a:r>
            <a:r>
              <a:rPr lang="en-ID" b="1" dirty="0" err="1"/>
              <a:t>sebagai</a:t>
            </a:r>
            <a:r>
              <a:rPr lang="en-ID" b="1" dirty="0"/>
              <a:t> </a:t>
            </a:r>
            <a:r>
              <a:rPr lang="en-ID" b="1" dirty="0" err="1"/>
              <a:t>kriteria</a:t>
            </a:r>
            <a:r>
              <a:rPr lang="en-ID" b="1" dirty="0"/>
              <a:t> minimal. </a:t>
            </a:r>
          </a:p>
          <a:p>
            <a:pPr marL="457200" indent="-457200">
              <a:spcBef>
                <a:spcPts val="300"/>
              </a:spcBef>
              <a:buFont typeface="+mj-lt"/>
              <a:buAutoNum type="alphaLcParenR"/>
            </a:pPr>
            <a:r>
              <a:rPr lang="en-ID" b="1" dirty="0" err="1"/>
              <a:t>Menjadikan</a:t>
            </a:r>
            <a:r>
              <a:rPr lang="en-ID" b="1" dirty="0"/>
              <a:t> </a:t>
            </a:r>
            <a:r>
              <a:rPr lang="en-ID" b="1" dirty="0" err="1"/>
              <a:t>Visi</a:t>
            </a:r>
            <a:r>
              <a:rPr lang="en-ID" b="1" dirty="0"/>
              <a:t>, </a:t>
            </a:r>
            <a:r>
              <a:rPr lang="en-ID" b="1" dirty="0" err="1"/>
              <a:t>Misi</a:t>
            </a:r>
            <a:r>
              <a:rPr lang="en-ID" b="1" dirty="0"/>
              <a:t>, dan </a:t>
            </a:r>
            <a:r>
              <a:rPr lang="en-ID" b="1" dirty="0" err="1"/>
              <a:t>Tujuan</a:t>
            </a:r>
            <a:r>
              <a:rPr lang="en-ID" b="1" dirty="0"/>
              <a:t> </a:t>
            </a:r>
            <a:r>
              <a:rPr lang="en-ID" b="1" dirty="0" err="1"/>
              <a:t>institusi</a:t>
            </a:r>
            <a:r>
              <a:rPr lang="en-ID" b="1" dirty="0"/>
              <a:t> </a:t>
            </a:r>
            <a:r>
              <a:rPr lang="en-ID" b="1" dirty="0" err="1"/>
              <a:t>sebagai</a:t>
            </a:r>
            <a:r>
              <a:rPr lang="en-ID" b="1" dirty="0"/>
              <a:t> </a:t>
            </a:r>
            <a:r>
              <a:rPr lang="en-ID" b="1" dirty="0" err="1"/>
              <a:t>acuan</a:t>
            </a:r>
            <a:r>
              <a:rPr lang="en-ID" b="1" dirty="0"/>
              <a:t> dan </a:t>
            </a:r>
            <a:r>
              <a:rPr lang="en-ID" b="1" dirty="0" err="1"/>
              <a:t>sumber</a:t>
            </a:r>
            <a:r>
              <a:rPr lang="en-ID" b="1" dirty="0"/>
              <a:t> </a:t>
            </a:r>
            <a:r>
              <a:rPr lang="en-ID" b="1" dirty="0" err="1"/>
              <a:t>inspirasi</a:t>
            </a:r>
            <a:r>
              <a:rPr lang="en-ID" b="1" dirty="0"/>
              <a:t>. </a:t>
            </a:r>
          </a:p>
          <a:p>
            <a:pPr marL="457200" indent="-457200">
              <a:spcBef>
                <a:spcPts val="300"/>
              </a:spcBef>
              <a:buFont typeface="+mj-lt"/>
              <a:buAutoNum type="alphaLcParenR"/>
            </a:pPr>
            <a:r>
              <a:rPr lang="en-ID" b="1" dirty="0" err="1"/>
              <a:t>Memperhatikan</a:t>
            </a:r>
            <a:r>
              <a:rPr lang="en-ID" b="1" dirty="0"/>
              <a:t> </a:t>
            </a:r>
            <a:r>
              <a:rPr lang="en-ID" b="1" dirty="0" err="1"/>
              <a:t>masukan</a:t>
            </a:r>
            <a:r>
              <a:rPr lang="en-ID" b="1" dirty="0"/>
              <a:t> dan saran </a:t>
            </a:r>
            <a:r>
              <a:rPr lang="en-ID" b="1" dirty="0" err="1"/>
              <a:t>dari</a:t>
            </a:r>
            <a:r>
              <a:rPr lang="en-ID" b="1" dirty="0"/>
              <a:t> </a:t>
            </a:r>
            <a:r>
              <a:rPr lang="en-ID" b="1" dirty="0" err="1"/>
              <a:t>pemangku</a:t>
            </a:r>
            <a:r>
              <a:rPr lang="en-ID" b="1" dirty="0"/>
              <a:t> </a:t>
            </a:r>
            <a:r>
              <a:rPr lang="en-ID" b="1" dirty="0" err="1"/>
              <a:t>kepentingan</a:t>
            </a:r>
            <a:r>
              <a:rPr lang="en-ID" b="1" dirty="0"/>
              <a:t> </a:t>
            </a:r>
            <a:r>
              <a:rPr lang="en-ID" b="1" dirty="0" err="1"/>
              <a:t>eksternal</a:t>
            </a:r>
            <a:r>
              <a:rPr lang="en-ID" b="1" dirty="0"/>
              <a:t> PT </a:t>
            </a:r>
            <a:r>
              <a:rPr lang="en-ID" b="1" dirty="0" err="1"/>
              <a:t>yaitu</a:t>
            </a:r>
            <a:r>
              <a:rPr lang="en-ID" b="1" dirty="0"/>
              <a:t> </a:t>
            </a:r>
            <a:r>
              <a:rPr lang="en-ID" b="1" dirty="0" err="1"/>
              <a:t>pengguna</a:t>
            </a:r>
            <a:r>
              <a:rPr lang="en-ID" b="1" dirty="0"/>
              <a:t> </a:t>
            </a:r>
            <a:r>
              <a:rPr lang="en-ID" b="1" dirty="0" err="1"/>
              <a:t>lulusan</a:t>
            </a:r>
            <a:r>
              <a:rPr lang="en-ID" b="1" dirty="0"/>
              <a:t>, </a:t>
            </a:r>
            <a:r>
              <a:rPr lang="en-ID" b="1" dirty="0" err="1"/>
              <a:t>asosiasi</a:t>
            </a:r>
            <a:r>
              <a:rPr lang="en-ID" b="1" dirty="0"/>
              <a:t> </a:t>
            </a:r>
            <a:r>
              <a:rPr lang="en-ID" b="1" dirty="0" err="1"/>
              <a:t>profesi</a:t>
            </a:r>
            <a:r>
              <a:rPr lang="en-ID" b="1" dirty="0"/>
              <a:t>, alumni, orang </a:t>
            </a:r>
            <a:r>
              <a:rPr lang="en-ID" b="1" dirty="0" err="1"/>
              <a:t>tua</a:t>
            </a:r>
            <a:r>
              <a:rPr lang="en-ID" b="1" dirty="0"/>
              <a:t>/ </a:t>
            </a:r>
            <a:r>
              <a:rPr lang="en-ID" b="1" dirty="0" err="1"/>
              <a:t>wali</a:t>
            </a:r>
            <a:r>
              <a:rPr lang="en-ID" b="1" dirty="0"/>
              <a:t> </a:t>
            </a:r>
            <a:r>
              <a:rPr lang="en-ID" b="1" dirty="0" err="1"/>
              <a:t>mahasiswa</a:t>
            </a:r>
            <a:r>
              <a:rPr lang="en-ID" b="1" dirty="0"/>
              <a:t>, dan </a:t>
            </a:r>
            <a:r>
              <a:rPr lang="en-ID" b="1" dirty="0" err="1"/>
              <a:t>masyarakat</a:t>
            </a:r>
            <a:r>
              <a:rPr lang="en-ID" b="1" dirty="0"/>
              <a:t> </a:t>
            </a:r>
            <a:r>
              <a:rPr lang="en-ID" b="1" dirty="0" err="1"/>
              <a:t>luas</a:t>
            </a:r>
            <a:r>
              <a:rPr lang="en-ID" b="1" dirty="0"/>
              <a:t>, </a:t>
            </a:r>
            <a:r>
              <a:rPr lang="en-ID" b="1" dirty="0" err="1"/>
              <a:t>sebagai</a:t>
            </a:r>
            <a:r>
              <a:rPr lang="en-ID" b="1" dirty="0"/>
              <a:t> </a:t>
            </a:r>
            <a:r>
              <a:rPr lang="en-ID" b="1" dirty="0" err="1"/>
              <a:t>bahan</a:t>
            </a:r>
            <a:r>
              <a:rPr lang="en-ID" b="1" dirty="0"/>
              <a:t> </a:t>
            </a:r>
            <a:r>
              <a:rPr lang="en-ID" b="1" dirty="0" err="1"/>
              <a:t>pertimbangan</a:t>
            </a:r>
            <a:r>
              <a:rPr lang="en-ID" b="1" dirty="0"/>
              <a:t>.</a:t>
            </a:r>
          </a:p>
          <a:p>
            <a:pPr marL="457200" indent="-457200">
              <a:spcBef>
                <a:spcPts val="300"/>
              </a:spcBef>
              <a:buFont typeface="+mj-lt"/>
              <a:buAutoNum type="alphaLcParenR"/>
            </a:pPr>
            <a:r>
              <a:rPr lang="en-ID" b="1" dirty="0" err="1"/>
              <a:t>Melibatkan</a:t>
            </a:r>
            <a:r>
              <a:rPr lang="en-ID" b="1" dirty="0"/>
              <a:t> </a:t>
            </a:r>
            <a:r>
              <a:rPr lang="en-ID" b="1" dirty="0" err="1"/>
              <a:t>pemangku</a:t>
            </a:r>
            <a:r>
              <a:rPr lang="en-ID" b="1" dirty="0"/>
              <a:t> </a:t>
            </a:r>
            <a:r>
              <a:rPr lang="en-ID" b="1" dirty="0" err="1"/>
              <a:t>kepentingan</a:t>
            </a:r>
            <a:r>
              <a:rPr lang="en-ID" b="1" dirty="0"/>
              <a:t> internal PT </a:t>
            </a:r>
            <a:r>
              <a:rPr lang="en-ID" b="1" dirty="0" err="1"/>
              <a:t>seperti</a:t>
            </a:r>
            <a:r>
              <a:rPr lang="en-ID" b="1" dirty="0"/>
              <a:t> </a:t>
            </a:r>
            <a:r>
              <a:rPr lang="en-ID" b="1" dirty="0" err="1"/>
              <a:t>dosen</a:t>
            </a:r>
            <a:r>
              <a:rPr lang="en-ID" b="1" dirty="0"/>
              <a:t>, </a:t>
            </a:r>
            <a:r>
              <a:rPr lang="en-ID" b="1" dirty="0" err="1"/>
              <a:t>tenaga</a:t>
            </a:r>
            <a:r>
              <a:rPr lang="en-ID" b="1" dirty="0"/>
              <a:t> </a:t>
            </a:r>
            <a:r>
              <a:rPr lang="en-ID" b="1" dirty="0" err="1"/>
              <a:t>kependidikan</a:t>
            </a:r>
            <a:r>
              <a:rPr lang="en-ID" b="1" dirty="0"/>
              <a:t>, dan </a:t>
            </a:r>
            <a:r>
              <a:rPr lang="en-ID" b="1" dirty="0" err="1"/>
              <a:t>mahasiswa</a:t>
            </a:r>
            <a:r>
              <a:rPr lang="en-ID" b="1" dirty="0"/>
              <a:t>. </a:t>
            </a:r>
          </a:p>
          <a:p>
            <a:pPr marL="457200" indent="-457200">
              <a:spcBef>
                <a:spcPts val="300"/>
              </a:spcBef>
              <a:buFont typeface="+mj-lt"/>
              <a:buAutoNum type="alphaLcParenR"/>
            </a:pPr>
            <a:r>
              <a:rPr lang="en-ID" b="1" dirty="0" err="1"/>
              <a:t>Menggunakan</a:t>
            </a:r>
            <a:r>
              <a:rPr lang="en-ID" b="1" dirty="0"/>
              <a:t> </a:t>
            </a:r>
            <a:r>
              <a:rPr lang="en-ID" b="1" dirty="0" err="1"/>
              <a:t>berbagai</a:t>
            </a:r>
            <a:r>
              <a:rPr lang="en-ID" b="1" dirty="0"/>
              <a:t> </a:t>
            </a:r>
            <a:r>
              <a:rPr lang="en-ID" b="1" dirty="0" err="1"/>
              <a:t>standar</a:t>
            </a:r>
            <a:r>
              <a:rPr lang="en-ID" b="1" dirty="0"/>
              <a:t> </a:t>
            </a:r>
            <a:r>
              <a:rPr lang="en-ID" b="1" dirty="0" err="1"/>
              <a:t>dalam</a:t>
            </a:r>
            <a:r>
              <a:rPr lang="en-ID" b="1" dirty="0"/>
              <a:t> SPMI </a:t>
            </a:r>
            <a:r>
              <a:rPr lang="en-ID" b="1" dirty="0" err="1"/>
              <a:t>dari</a:t>
            </a:r>
            <a:r>
              <a:rPr lang="en-ID" b="1" dirty="0"/>
              <a:t> PT </a:t>
            </a:r>
            <a:r>
              <a:rPr lang="en-ID" b="1" dirty="0" err="1"/>
              <a:t>terkemuka</a:t>
            </a:r>
            <a:r>
              <a:rPr lang="en-ID" b="1" dirty="0"/>
              <a:t>, </a:t>
            </a:r>
            <a:r>
              <a:rPr lang="en-ID" b="1" dirty="0" err="1"/>
              <a:t>lembaga</a:t>
            </a:r>
            <a:r>
              <a:rPr lang="en-ID" b="1" dirty="0"/>
              <a:t> </a:t>
            </a:r>
            <a:r>
              <a:rPr lang="en-ID" b="1" dirty="0" err="1"/>
              <a:t>akreditasi</a:t>
            </a:r>
            <a:r>
              <a:rPr lang="en-ID" b="1" dirty="0"/>
              <a:t> PT yang </a:t>
            </a:r>
            <a:r>
              <a:rPr lang="en-ID" b="1" dirty="0" err="1"/>
              <a:t>kredibel</a:t>
            </a:r>
            <a:r>
              <a:rPr lang="en-ID" b="1" dirty="0"/>
              <a:t>, </a:t>
            </a:r>
            <a:r>
              <a:rPr lang="en-ID" b="1" dirty="0" err="1"/>
              <a:t>atau</a:t>
            </a:r>
            <a:r>
              <a:rPr lang="en-ID" b="1" dirty="0"/>
              <a:t> </a:t>
            </a:r>
            <a:r>
              <a:rPr lang="en-ID" b="1" dirty="0" err="1"/>
              <a:t>asosiasi</a:t>
            </a:r>
            <a:r>
              <a:rPr lang="en-ID" b="1" dirty="0"/>
              <a:t> </a:t>
            </a:r>
            <a:r>
              <a:rPr lang="en-ID" b="1" dirty="0" err="1"/>
              <a:t>beberapa</a:t>
            </a:r>
            <a:r>
              <a:rPr lang="en-ID" b="1" dirty="0"/>
              <a:t> PT, </a:t>
            </a:r>
            <a:r>
              <a:rPr lang="en-ID" b="1" dirty="0" err="1"/>
              <a:t>baik</a:t>
            </a:r>
            <a:r>
              <a:rPr lang="en-ID" b="1" dirty="0"/>
              <a:t> </a:t>
            </a:r>
            <a:r>
              <a:rPr lang="en-ID" b="1" dirty="0" err="1"/>
              <a:t>dari</a:t>
            </a:r>
            <a:r>
              <a:rPr lang="en-ID" b="1" dirty="0"/>
              <a:t> </a:t>
            </a:r>
            <a:r>
              <a:rPr lang="en-ID" b="1" dirty="0" err="1"/>
              <a:t>dalam</a:t>
            </a:r>
            <a:r>
              <a:rPr lang="en-ID" b="1" dirty="0"/>
              <a:t> </a:t>
            </a:r>
            <a:r>
              <a:rPr lang="en-ID" b="1" dirty="0" err="1"/>
              <a:t>maupun</a:t>
            </a:r>
            <a:r>
              <a:rPr lang="en-ID" b="1" dirty="0"/>
              <a:t> </a:t>
            </a:r>
            <a:r>
              <a:rPr lang="en-ID" b="1" dirty="0" err="1"/>
              <a:t>luar</a:t>
            </a:r>
            <a:r>
              <a:rPr lang="en-ID" b="1" dirty="0"/>
              <a:t> negeri, dan </a:t>
            </a:r>
            <a:r>
              <a:rPr lang="en-ID" b="1" dirty="0" err="1"/>
              <a:t>publikasi</a:t>
            </a:r>
            <a:r>
              <a:rPr lang="en-ID" b="1" dirty="0"/>
              <a:t> </a:t>
            </a:r>
            <a:r>
              <a:rPr lang="en-ID" b="1" dirty="0" err="1"/>
              <a:t>tentang</a:t>
            </a:r>
            <a:r>
              <a:rPr lang="en-ID" b="1" dirty="0"/>
              <a:t> SPM </a:t>
            </a:r>
            <a:r>
              <a:rPr lang="en-ID" b="1" dirty="0" err="1"/>
              <a:t>Dikti</a:t>
            </a:r>
            <a:r>
              <a:rPr lang="en-ID" b="1" dirty="0"/>
              <a:t> yang </a:t>
            </a:r>
            <a:r>
              <a:rPr lang="en-ID" b="1" dirty="0" err="1"/>
              <a:t>diterbitkan</a:t>
            </a:r>
            <a:r>
              <a:rPr lang="en-ID" b="1" dirty="0"/>
              <a:t> oleh </a:t>
            </a:r>
            <a:r>
              <a:rPr lang="en-ID" b="1" dirty="0" err="1"/>
              <a:t>Kemristekdikti</a:t>
            </a:r>
            <a:r>
              <a:rPr lang="en-ID" b="1" dirty="0"/>
              <a:t>– RI, </a:t>
            </a:r>
            <a:r>
              <a:rPr lang="en-ID" b="1" dirty="0" err="1"/>
              <a:t>hanya</a:t>
            </a:r>
            <a:r>
              <a:rPr lang="en-ID" b="1" dirty="0"/>
              <a:t> </a:t>
            </a:r>
            <a:r>
              <a:rPr lang="en-ID" b="1" dirty="0" err="1"/>
              <a:t>sebagai</a:t>
            </a:r>
            <a:r>
              <a:rPr lang="en-ID" b="1" dirty="0"/>
              <a:t> </a:t>
            </a:r>
            <a:r>
              <a:rPr lang="en-ID" b="1" dirty="0" err="1"/>
              <a:t>contoh</a:t>
            </a:r>
            <a:r>
              <a:rPr lang="en-ID" b="1" dirty="0"/>
              <a:t> </a:t>
            </a:r>
            <a:r>
              <a:rPr lang="en-ID" b="1" dirty="0" err="1"/>
              <a:t>atau</a:t>
            </a:r>
            <a:r>
              <a:rPr lang="en-ID" b="1" dirty="0"/>
              <a:t> </a:t>
            </a:r>
            <a:r>
              <a:rPr lang="en-ID" b="1" dirty="0" err="1"/>
              <a:t>sumber</a:t>
            </a:r>
            <a:r>
              <a:rPr lang="en-ID" b="1" dirty="0"/>
              <a:t> </a:t>
            </a:r>
            <a:r>
              <a:rPr lang="en-ID" b="1" dirty="0" err="1"/>
              <a:t>inspirasi</a:t>
            </a:r>
            <a:r>
              <a:rPr lang="en-ID" b="1" dirty="0"/>
              <a:t>.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12099416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15741" y="1807971"/>
            <a:ext cx="428117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500" b="1" spc="-5" dirty="0">
                <a:latin typeface="Arial"/>
                <a:cs typeface="Arial"/>
              </a:rPr>
              <a:t>Jumlah Standar Pendidikan </a:t>
            </a:r>
            <a:r>
              <a:rPr sz="1500" b="1" spc="-15" dirty="0">
                <a:latin typeface="Arial"/>
                <a:cs typeface="Arial"/>
              </a:rPr>
              <a:t>Tinggi </a:t>
            </a:r>
            <a:r>
              <a:rPr sz="1500" b="1" dirty="0">
                <a:latin typeface="Arial"/>
                <a:cs typeface="Arial"/>
              </a:rPr>
              <a:t>Dalam</a:t>
            </a:r>
            <a:r>
              <a:rPr sz="1500" b="1" spc="20" dirty="0">
                <a:latin typeface="Arial"/>
                <a:cs typeface="Arial"/>
              </a:rPr>
              <a:t> </a:t>
            </a:r>
            <a:r>
              <a:rPr sz="1500" b="1" spc="-5" dirty="0">
                <a:latin typeface="Arial"/>
                <a:cs typeface="Arial"/>
              </a:rPr>
              <a:t>SPMI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429255" y="2966466"/>
            <a:ext cx="2069592" cy="9433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730197" y="3277742"/>
            <a:ext cx="1464945" cy="438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34925" algn="ctr">
              <a:spcBef>
                <a:spcPts val="105"/>
              </a:spcBef>
            </a:pP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SN</a:t>
            </a:r>
            <a:r>
              <a:rPr sz="135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35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(Standar</a:t>
            </a:r>
            <a:r>
              <a:rPr sz="1350" b="1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b="1" spc="-5" dirty="0">
                <a:solidFill>
                  <a:srgbClr val="FFFFFF"/>
                </a:solidFill>
                <a:latin typeface="Arial"/>
                <a:cs typeface="Arial"/>
              </a:rPr>
              <a:t>Minimal)</a:t>
            </a:r>
            <a:endParaRPr sz="13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429255" y="2250186"/>
            <a:ext cx="2069592" cy="839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597607" y="2487422"/>
            <a:ext cx="1732280" cy="438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22580">
              <a:spcBef>
                <a:spcPts val="105"/>
              </a:spcBef>
            </a:pP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Standar Dikti  (Melampaui SN</a:t>
            </a:r>
            <a:r>
              <a:rPr sz="1350" b="1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Dikti)</a:t>
            </a:r>
            <a:endParaRPr sz="13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21150" y="3209163"/>
            <a:ext cx="1214751" cy="4289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dirty="0">
                <a:latin typeface="Arial"/>
                <a:cs typeface="Arial"/>
              </a:rPr>
              <a:t>Ditetapkan</a:t>
            </a:r>
          </a:p>
          <a:p>
            <a:pPr marL="12700"/>
            <a:r>
              <a:rPr sz="1350" b="1" spc="-10" dirty="0">
                <a:latin typeface="Arial"/>
                <a:cs typeface="Arial"/>
              </a:rPr>
              <a:t>M</a:t>
            </a:r>
            <a:r>
              <a:rPr sz="1350" b="1" dirty="0">
                <a:latin typeface="Arial"/>
                <a:cs typeface="Arial"/>
              </a:rPr>
              <a:t>enristekdi</a:t>
            </a:r>
            <a:r>
              <a:rPr sz="1350" b="1" spc="-10" dirty="0">
                <a:latin typeface="Arial"/>
                <a:cs typeface="Arial"/>
              </a:rPr>
              <a:t>kt</a:t>
            </a:r>
            <a:r>
              <a:rPr sz="1350" b="1" dirty="0">
                <a:latin typeface="Arial"/>
                <a:cs typeface="Arial"/>
              </a:rPr>
              <a:t>i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622037" y="2341753"/>
            <a:ext cx="1076707" cy="636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spcBef>
                <a:spcPts val="105"/>
              </a:spcBef>
            </a:pPr>
            <a:r>
              <a:rPr sz="1350" b="1" dirty="0">
                <a:latin typeface="Arial"/>
                <a:cs typeface="Arial"/>
              </a:rPr>
              <a:t>Di</a:t>
            </a:r>
            <a:r>
              <a:rPr sz="1350" b="1" spc="-10" dirty="0">
                <a:latin typeface="Arial"/>
                <a:cs typeface="Arial"/>
              </a:rPr>
              <a:t>t</a:t>
            </a:r>
            <a:r>
              <a:rPr sz="1350" b="1" dirty="0">
                <a:latin typeface="Arial"/>
                <a:cs typeface="Arial"/>
              </a:rPr>
              <a:t>etap</a:t>
            </a:r>
            <a:r>
              <a:rPr sz="1350" b="1" spc="5" dirty="0">
                <a:latin typeface="Arial"/>
                <a:cs typeface="Arial"/>
              </a:rPr>
              <a:t>k</a:t>
            </a:r>
            <a:r>
              <a:rPr sz="1350" b="1" dirty="0">
                <a:latin typeface="Arial"/>
                <a:cs typeface="Arial"/>
              </a:rPr>
              <a:t>an  Perguruan  </a:t>
            </a:r>
            <a:r>
              <a:rPr sz="1350" b="1" spc="-10" dirty="0">
                <a:latin typeface="Arial"/>
                <a:cs typeface="Arial"/>
              </a:rPr>
              <a:t>Tinggi</a:t>
            </a:r>
            <a:endParaRPr sz="1350" b="1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49748" y="3808983"/>
            <a:ext cx="2268220" cy="1055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sz="1350" dirty="0">
                <a:latin typeface="Arial"/>
                <a:cs typeface="Arial"/>
              </a:rPr>
              <a:t>Standar Dikti </a:t>
            </a:r>
            <a:r>
              <a:rPr sz="1350" spc="-5" dirty="0">
                <a:latin typeface="Arial"/>
                <a:cs typeface="Arial"/>
              </a:rPr>
              <a:t>yang</a:t>
            </a:r>
            <a:r>
              <a:rPr sz="1350" spc="-100" dirty="0">
                <a:latin typeface="Arial"/>
                <a:cs typeface="Arial"/>
              </a:rPr>
              <a:t> </a:t>
            </a:r>
            <a:r>
              <a:rPr sz="1350" dirty="0">
                <a:latin typeface="Arial"/>
                <a:cs typeface="Arial"/>
              </a:rPr>
              <a:t>ditetapkan  oleh Perguruan </a:t>
            </a:r>
            <a:r>
              <a:rPr sz="1350" spc="-10" dirty="0">
                <a:latin typeface="Arial"/>
                <a:cs typeface="Arial"/>
              </a:rPr>
              <a:t>Tinggi </a:t>
            </a:r>
            <a:r>
              <a:rPr sz="1350" spc="-5" dirty="0">
                <a:latin typeface="Arial"/>
                <a:cs typeface="Arial"/>
              </a:rPr>
              <a:t>yang  </a:t>
            </a:r>
            <a:r>
              <a:rPr sz="1350" dirty="0">
                <a:latin typeface="Arial"/>
                <a:cs typeface="Arial"/>
              </a:rPr>
              <a:t>harus ‘melampaui’ SN Dikti  ditentukan oleh </a:t>
            </a:r>
            <a:r>
              <a:rPr sz="1350" spc="-5" dirty="0">
                <a:latin typeface="Arial"/>
                <a:cs typeface="Arial"/>
              </a:rPr>
              <a:t>Visi  </a:t>
            </a:r>
            <a:r>
              <a:rPr sz="1350" dirty="0">
                <a:latin typeface="Arial"/>
                <a:cs typeface="Arial"/>
              </a:rPr>
              <a:t>Perguruan</a:t>
            </a:r>
            <a:r>
              <a:rPr sz="1350" spc="-65" dirty="0">
                <a:latin typeface="Arial"/>
                <a:cs typeface="Arial"/>
              </a:rPr>
              <a:t> </a:t>
            </a:r>
            <a:r>
              <a:rPr sz="1350" spc="-5" dirty="0">
                <a:latin typeface="Arial"/>
                <a:cs typeface="Arial"/>
              </a:rPr>
              <a:t>Tinggi.</a:t>
            </a:r>
            <a:endParaRPr sz="135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38019" y="5138731"/>
            <a:ext cx="5515404" cy="84446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dirty="0">
                <a:latin typeface="Arial"/>
                <a:cs typeface="Arial"/>
              </a:rPr>
              <a:t>Pengertian </a:t>
            </a:r>
            <a:r>
              <a:rPr b="1" spc="-5" dirty="0">
                <a:latin typeface="Arial"/>
                <a:cs typeface="Arial"/>
              </a:rPr>
              <a:t>‘melampaui’ </a:t>
            </a:r>
            <a:r>
              <a:rPr dirty="0">
                <a:latin typeface="Arial"/>
                <a:cs typeface="Arial"/>
              </a:rPr>
              <a:t>atau</a:t>
            </a:r>
            <a:r>
              <a:rPr spc="-140" dirty="0">
                <a:latin typeface="Arial"/>
                <a:cs typeface="Arial"/>
              </a:rPr>
              <a:t> </a:t>
            </a:r>
            <a:r>
              <a:rPr b="1" spc="-5" dirty="0">
                <a:latin typeface="Arial"/>
                <a:cs typeface="Arial"/>
              </a:rPr>
              <a:t>‘dilampaui’:</a:t>
            </a:r>
            <a:endParaRPr dirty="0">
              <a:latin typeface="Arial"/>
              <a:cs typeface="Arial"/>
            </a:endParaRPr>
          </a:p>
          <a:p>
            <a:pPr marL="202565" indent="-189865">
              <a:buAutoNum type="alphaLcPeriod"/>
              <a:tabLst>
                <a:tab pos="203200" algn="l"/>
              </a:tabLst>
            </a:pPr>
            <a:r>
              <a:rPr lang="en-US" dirty="0">
                <a:latin typeface="Arial"/>
                <a:cs typeface="Arial"/>
              </a:rPr>
              <a:t> </a:t>
            </a:r>
            <a:r>
              <a:rPr dirty="0" err="1">
                <a:latin typeface="Arial"/>
                <a:cs typeface="Arial"/>
              </a:rPr>
              <a:t>melebihi</a:t>
            </a:r>
            <a:r>
              <a:rPr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atau dilebihi </a:t>
            </a:r>
            <a:r>
              <a:rPr dirty="0">
                <a:latin typeface="Arial"/>
                <a:cs typeface="Arial"/>
              </a:rPr>
              <a:t>secara </a:t>
            </a:r>
            <a:r>
              <a:rPr spc="-5" dirty="0">
                <a:latin typeface="Arial"/>
                <a:cs typeface="Arial"/>
              </a:rPr>
              <a:t>‘kuantitatif’,</a:t>
            </a:r>
            <a:r>
              <a:rPr spc="-75"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dan/atau</a:t>
            </a:r>
            <a:endParaRPr dirty="0">
              <a:latin typeface="Arial"/>
              <a:cs typeface="Arial"/>
            </a:endParaRPr>
          </a:p>
          <a:p>
            <a:pPr marL="189230" indent="-176530">
              <a:buAutoNum type="alphaLcPeriod"/>
              <a:tabLst>
                <a:tab pos="189865" algn="l"/>
              </a:tabLst>
            </a:pPr>
            <a:r>
              <a:rPr lang="en-US" dirty="0">
                <a:latin typeface="Arial"/>
                <a:cs typeface="Arial"/>
              </a:rPr>
              <a:t> </a:t>
            </a:r>
            <a:r>
              <a:rPr dirty="0" err="1">
                <a:latin typeface="Arial"/>
                <a:cs typeface="Arial"/>
              </a:rPr>
              <a:t>melebihi</a:t>
            </a:r>
            <a:r>
              <a:rPr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atau dilebihi </a:t>
            </a:r>
            <a:r>
              <a:rPr dirty="0">
                <a:latin typeface="Arial"/>
                <a:cs typeface="Arial"/>
              </a:rPr>
              <a:t>secara</a:t>
            </a:r>
            <a:r>
              <a:rPr spc="-114"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‘kualitatif</a:t>
            </a:r>
            <a:endParaRPr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05355" y="4186935"/>
            <a:ext cx="2825395" cy="65979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sz="1400" b="1" dirty="0">
                <a:latin typeface="Arial"/>
                <a:cs typeface="Arial"/>
              </a:rPr>
              <a:t>SN Dikti dapat ‘dilampaui’  sesuai dengan </a:t>
            </a:r>
            <a:r>
              <a:rPr sz="1400" b="1" spc="-10" dirty="0">
                <a:latin typeface="Arial"/>
                <a:cs typeface="Arial"/>
              </a:rPr>
              <a:t>Visi</a:t>
            </a:r>
            <a:r>
              <a:rPr sz="1400" b="1" spc="-10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Perguruan  </a:t>
            </a:r>
            <a:r>
              <a:rPr sz="1400" b="1" spc="-10" dirty="0">
                <a:latin typeface="Arial"/>
                <a:cs typeface="Arial"/>
              </a:rPr>
              <a:t>Tinggi</a:t>
            </a:r>
            <a:endParaRPr sz="1400" b="1" dirty="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882892" y="2130297"/>
            <a:ext cx="1801495" cy="937894"/>
          </a:xfrm>
          <a:custGeom>
            <a:avLst/>
            <a:gdLst/>
            <a:ahLst/>
            <a:cxnLst/>
            <a:rect l="l" t="t" r="r" b="b"/>
            <a:pathLst>
              <a:path w="1801495" h="937894">
                <a:moveTo>
                  <a:pt x="0" y="0"/>
                </a:moveTo>
                <a:lnTo>
                  <a:pt x="0" y="803656"/>
                </a:lnTo>
                <a:lnTo>
                  <a:pt x="3305" y="815203"/>
                </a:lnTo>
                <a:lnTo>
                  <a:pt x="50731" y="848052"/>
                </a:lnTo>
                <a:lnTo>
                  <a:pt x="110901" y="868052"/>
                </a:lnTo>
                <a:lnTo>
                  <a:pt x="148742" y="877362"/>
                </a:lnTo>
                <a:lnTo>
                  <a:pt x="191392" y="886159"/>
                </a:lnTo>
                <a:lnTo>
                  <a:pt x="238582" y="894401"/>
                </a:lnTo>
                <a:lnTo>
                  <a:pt x="290041" y="902050"/>
                </a:lnTo>
                <a:lnTo>
                  <a:pt x="345498" y="909064"/>
                </a:lnTo>
                <a:lnTo>
                  <a:pt x="404684" y="915403"/>
                </a:lnTo>
                <a:lnTo>
                  <a:pt x="467329" y="921028"/>
                </a:lnTo>
                <a:lnTo>
                  <a:pt x="533162" y="925898"/>
                </a:lnTo>
                <a:lnTo>
                  <a:pt x="601912" y="929972"/>
                </a:lnTo>
                <a:lnTo>
                  <a:pt x="673309" y="933211"/>
                </a:lnTo>
                <a:lnTo>
                  <a:pt x="747084" y="935575"/>
                </a:lnTo>
                <a:lnTo>
                  <a:pt x="822965" y="937022"/>
                </a:lnTo>
                <a:lnTo>
                  <a:pt x="900684" y="937513"/>
                </a:lnTo>
                <a:lnTo>
                  <a:pt x="978402" y="937022"/>
                </a:lnTo>
                <a:lnTo>
                  <a:pt x="1054283" y="935575"/>
                </a:lnTo>
                <a:lnTo>
                  <a:pt x="1128058" y="933211"/>
                </a:lnTo>
                <a:lnTo>
                  <a:pt x="1199455" y="929972"/>
                </a:lnTo>
                <a:lnTo>
                  <a:pt x="1268205" y="925898"/>
                </a:lnTo>
                <a:lnTo>
                  <a:pt x="1334038" y="921028"/>
                </a:lnTo>
                <a:lnTo>
                  <a:pt x="1396683" y="915403"/>
                </a:lnTo>
                <a:lnTo>
                  <a:pt x="1455869" y="909064"/>
                </a:lnTo>
                <a:lnTo>
                  <a:pt x="1511326" y="902050"/>
                </a:lnTo>
                <a:lnTo>
                  <a:pt x="1562785" y="894401"/>
                </a:lnTo>
                <a:lnTo>
                  <a:pt x="1609975" y="886159"/>
                </a:lnTo>
                <a:lnTo>
                  <a:pt x="1652625" y="877362"/>
                </a:lnTo>
                <a:lnTo>
                  <a:pt x="1690466" y="868052"/>
                </a:lnTo>
                <a:lnTo>
                  <a:pt x="1750636" y="848052"/>
                </a:lnTo>
                <a:lnTo>
                  <a:pt x="1788324" y="826479"/>
                </a:lnTo>
                <a:lnTo>
                  <a:pt x="1801367" y="803656"/>
                </a:lnTo>
                <a:lnTo>
                  <a:pt x="1801367" y="133985"/>
                </a:lnTo>
                <a:lnTo>
                  <a:pt x="900684" y="133985"/>
                </a:lnTo>
                <a:lnTo>
                  <a:pt x="822965" y="133493"/>
                </a:lnTo>
                <a:lnTo>
                  <a:pt x="747084" y="132045"/>
                </a:lnTo>
                <a:lnTo>
                  <a:pt x="673309" y="129682"/>
                </a:lnTo>
                <a:lnTo>
                  <a:pt x="601912" y="126442"/>
                </a:lnTo>
                <a:lnTo>
                  <a:pt x="533162" y="122366"/>
                </a:lnTo>
                <a:lnTo>
                  <a:pt x="467329" y="117495"/>
                </a:lnTo>
                <a:lnTo>
                  <a:pt x="404684" y="111868"/>
                </a:lnTo>
                <a:lnTo>
                  <a:pt x="345498" y="105525"/>
                </a:lnTo>
                <a:lnTo>
                  <a:pt x="290041" y="98507"/>
                </a:lnTo>
                <a:lnTo>
                  <a:pt x="238582" y="90854"/>
                </a:lnTo>
                <a:lnTo>
                  <a:pt x="191392" y="82605"/>
                </a:lnTo>
                <a:lnTo>
                  <a:pt x="148742" y="73801"/>
                </a:lnTo>
                <a:lnTo>
                  <a:pt x="110901" y="64482"/>
                </a:lnTo>
                <a:lnTo>
                  <a:pt x="50731" y="44460"/>
                </a:lnTo>
                <a:lnTo>
                  <a:pt x="13043" y="22859"/>
                </a:lnTo>
                <a:lnTo>
                  <a:pt x="3305" y="11566"/>
                </a:lnTo>
                <a:lnTo>
                  <a:pt x="0" y="0"/>
                </a:lnTo>
                <a:close/>
              </a:path>
              <a:path w="1801495" h="937894">
                <a:moveTo>
                  <a:pt x="1801367" y="0"/>
                </a:moveTo>
                <a:lnTo>
                  <a:pt x="1772426" y="33837"/>
                </a:lnTo>
                <a:lnTo>
                  <a:pt x="1723226" y="54689"/>
                </a:lnTo>
                <a:lnTo>
                  <a:pt x="1652625" y="73801"/>
                </a:lnTo>
                <a:lnTo>
                  <a:pt x="1609975" y="82605"/>
                </a:lnTo>
                <a:lnTo>
                  <a:pt x="1562785" y="90854"/>
                </a:lnTo>
                <a:lnTo>
                  <a:pt x="1511326" y="98507"/>
                </a:lnTo>
                <a:lnTo>
                  <a:pt x="1455869" y="105525"/>
                </a:lnTo>
                <a:lnTo>
                  <a:pt x="1396683" y="111868"/>
                </a:lnTo>
                <a:lnTo>
                  <a:pt x="1334038" y="117495"/>
                </a:lnTo>
                <a:lnTo>
                  <a:pt x="1268205" y="122366"/>
                </a:lnTo>
                <a:lnTo>
                  <a:pt x="1199455" y="126442"/>
                </a:lnTo>
                <a:lnTo>
                  <a:pt x="1128058" y="129682"/>
                </a:lnTo>
                <a:lnTo>
                  <a:pt x="1054283" y="132045"/>
                </a:lnTo>
                <a:lnTo>
                  <a:pt x="978402" y="133493"/>
                </a:lnTo>
                <a:lnTo>
                  <a:pt x="900684" y="133985"/>
                </a:lnTo>
                <a:lnTo>
                  <a:pt x="1801367" y="133985"/>
                </a:lnTo>
                <a:lnTo>
                  <a:pt x="1801367" y="0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882892" y="1996439"/>
            <a:ext cx="1801495" cy="267970"/>
          </a:xfrm>
          <a:custGeom>
            <a:avLst/>
            <a:gdLst/>
            <a:ahLst/>
            <a:cxnLst/>
            <a:rect l="l" t="t" r="r" b="b"/>
            <a:pathLst>
              <a:path w="1801495" h="267969">
                <a:moveTo>
                  <a:pt x="900684" y="0"/>
                </a:moveTo>
                <a:lnTo>
                  <a:pt x="822965" y="491"/>
                </a:lnTo>
                <a:lnTo>
                  <a:pt x="747084" y="1938"/>
                </a:lnTo>
                <a:lnTo>
                  <a:pt x="673309" y="4302"/>
                </a:lnTo>
                <a:lnTo>
                  <a:pt x="601912" y="7541"/>
                </a:lnTo>
                <a:lnTo>
                  <a:pt x="533162" y="11615"/>
                </a:lnTo>
                <a:lnTo>
                  <a:pt x="467329" y="16485"/>
                </a:lnTo>
                <a:lnTo>
                  <a:pt x="404684" y="22110"/>
                </a:lnTo>
                <a:lnTo>
                  <a:pt x="345498" y="28449"/>
                </a:lnTo>
                <a:lnTo>
                  <a:pt x="290041" y="35463"/>
                </a:lnTo>
                <a:lnTo>
                  <a:pt x="238582" y="43112"/>
                </a:lnTo>
                <a:lnTo>
                  <a:pt x="191392" y="51354"/>
                </a:lnTo>
                <a:lnTo>
                  <a:pt x="148742" y="60151"/>
                </a:lnTo>
                <a:lnTo>
                  <a:pt x="110901" y="69461"/>
                </a:lnTo>
                <a:lnTo>
                  <a:pt x="50731" y="89461"/>
                </a:lnTo>
                <a:lnTo>
                  <a:pt x="13043" y="111034"/>
                </a:lnTo>
                <a:lnTo>
                  <a:pt x="0" y="133858"/>
                </a:lnTo>
                <a:lnTo>
                  <a:pt x="3305" y="145424"/>
                </a:lnTo>
                <a:lnTo>
                  <a:pt x="50731" y="178318"/>
                </a:lnTo>
                <a:lnTo>
                  <a:pt x="110901" y="198340"/>
                </a:lnTo>
                <a:lnTo>
                  <a:pt x="148742" y="207659"/>
                </a:lnTo>
                <a:lnTo>
                  <a:pt x="191392" y="216463"/>
                </a:lnTo>
                <a:lnTo>
                  <a:pt x="238582" y="224712"/>
                </a:lnTo>
                <a:lnTo>
                  <a:pt x="290041" y="232365"/>
                </a:lnTo>
                <a:lnTo>
                  <a:pt x="345498" y="239383"/>
                </a:lnTo>
                <a:lnTo>
                  <a:pt x="404684" y="245726"/>
                </a:lnTo>
                <a:lnTo>
                  <a:pt x="467329" y="251353"/>
                </a:lnTo>
                <a:lnTo>
                  <a:pt x="533162" y="256224"/>
                </a:lnTo>
                <a:lnTo>
                  <a:pt x="601912" y="260300"/>
                </a:lnTo>
                <a:lnTo>
                  <a:pt x="673309" y="263540"/>
                </a:lnTo>
                <a:lnTo>
                  <a:pt x="747084" y="265903"/>
                </a:lnTo>
                <a:lnTo>
                  <a:pt x="822965" y="267351"/>
                </a:lnTo>
                <a:lnTo>
                  <a:pt x="900684" y="267843"/>
                </a:lnTo>
                <a:lnTo>
                  <a:pt x="978402" y="267351"/>
                </a:lnTo>
                <a:lnTo>
                  <a:pt x="1054283" y="265903"/>
                </a:lnTo>
                <a:lnTo>
                  <a:pt x="1128058" y="263540"/>
                </a:lnTo>
                <a:lnTo>
                  <a:pt x="1199455" y="260300"/>
                </a:lnTo>
                <a:lnTo>
                  <a:pt x="1268205" y="256224"/>
                </a:lnTo>
                <a:lnTo>
                  <a:pt x="1334038" y="251353"/>
                </a:lnTo>
                <a:lnTo>
                  <a:pt x="1396683" y="245726"/>
                </a:lnTo>
                <a:lnTo>
                  <a:pt x="1455869" y="239383"/>
                </a:lnTo>
                <a:lnTo>
                  <a:pt x="1511326" y="232365"/>
                </a:lnTo>
                <a:lnTo>
                  <a:pt x="1562785" y="224712"/>
                </a:lnTo>
                <a:lnTo>
                  <a:pt x="1609975" y="216463"/>
                </a:lnTo>
                <a:lnTo>
                  <a:pt x="1652625" y="207659"/>
                </a:lnTo>
                <a:lnTo>
                  <a:pt x="1690466" y="198340"/>
                </a:lnTo>
                <a:lnTo>
                  <a:pt x="1750636" y="178318"/>
                </a:lnTo>
                <a:lnTo>
                  <a:pt x="1788324" y="156717"/>
                </a:lnTo>
                <a:lnTo>
                  <a:pt x="1801367" y="133858"/>
                </a:lnTo>
                <a:lnTo>
                  <a:pt x="1798062" y="122310"/>
                </a:lnTo>
                <a:lnTo>
                  <a:pt x="1750636" y="89461"/>
                </a:lnTo>
                <a:lnTo>
                  <a:pt x="1690466" y="69461"/>
                </a:lnTo>
                <a:lnTo>
                  <a:pt x="1652625" y="60151"/>
                </a:lnTo>
                <a:lnTo>
                  <a:pt x="1609975" y="51354"/>
                </a:lnTo>
                <a:lnTo>
                  <a:pt x="1562785" y="43112"/>
                </a:lnTo>
                <a:lnTo>
                  <a:pt x="1511326" y="35463"/>
                </a:lnTo>
                <a:lnTo>
                  <a:pt x="1455869" y="28449"/>
                </a:lnTo>
                <a:lnTo>
                  <a:pt x="1396683" y="22110"/>
                </a:lnTo>
                <a:lnTo>
                  <a:pt x="1334038" y="16485"/>
                </a:lnTo>
                <a:lnTo>
                  <a:pt x="1268205" y="11615"/>
                </a:lnTo>
                <a:lnTo>
                  <a:pt x="1199455" y="7541"/>
                </a:lnTo>
                <a:lnTo>
                  <a:pt x="1128058" y="4302"/>
                </a:lnTo>
                <a:lnTo>
                  <a:pt x="1054283" y="1938"/>
                </a:lnTo>
                <a:lnTo>
                  <a:pt x="978402" y="491"/>
                </a:lnTo>
                <a:lnTo>
                  <a:pt x="900684" y="0"/>
                </a:lnTo>
                <a:close/>
              </a:path>
            </a:pathLst>
          </a:custGeom>
          <a:solidFill>
            <a:srgbClr val="AFDE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882892" y="1996439"/>
            <a:ext cx="1801495" cy="267970"/>
          </a:xfrm>
          <a:custGeom>
            <a:avLst/>
            <a:gdLst/>
            <a:ahLst/>
            <a:cxnLst/>
            <a:rect l="l" t="t" r="r" b="b"/>
            <a:pathLst>
              <a:path w="1801495" h="267969">
                <a:moveTo>
                  <a:pt x="1801367" y="133858"/>
                </a:moveTo>
                <a:lnTo>
                  <a:pt x="1772426" y="167695"/>
                </a:lnTo>
                <a:lnTo>
                  <a:pt x="1723226" y="188547"/>
                </a:lnTo>
                <a:lnTo>
                  <a:pt x="1652625" y="207659"/>
                </a:lnTo>
                <a:lnTo>
                  <a:pt x="1609975" y="216463"/>
                </a:lnTo>
                <a:lnTo>
                  <a:pt x="1562785" y="224712"/>
                </a:lnTo>
                <a:lnTo>
                  <a:pt x="1511326" y="232365"/>
                </a:lnTo>
                <a:lnTo>
                  <a:pt x="1455869" y="239383"/>
                </a:lnTo>
                <a:lnTo>
                  <a:pt x="1396683" y="245726"/>
                </a:lnTo>
                <a:lnTo>
                  <a:pt x="1334038" y="251353"/>
                </a:lnTo>
                <a:lnTo>
                  <a:pt x="1268205" y="256224"/>
                </a:lnTo>
                <a:lnTo>
                  <a:pt x="1199455" y="260300"/>
                </a:lnTo>
                <a:lnTo>
                  <a:pt x="1128058" y="263540"/>
                </a:lnTo>
                <a:lnTo>
                  <a:pt x="1054283" y="265903"/>
                </a:lnTo>
                <a:lnTo>
                  <a:pt x="978402" y="267351"/>
                </a:lnTo>
                <a:lnTo>
                  <a:pt x="900684" y="267843"/>
                </a:lnTo>
                <a:lnTo>
                  <a:pt x="822965" y="267351"/>
                </a:lnTo>
                <a:lnTo>
                  <a:pt x="747084" y="265903"/>
                </a:lnTo>
                <a:lnTo>
                  <a:pt x="673309" y="263540"/>
                </a:lnTo>
                <a:lnTo>
                  <a:pt x="601912" y="260300"/>
                </a:lnTo>
                <a:lnTo>
                  <a:pt x="533162" y="256224"/>
                </a:lnTo>
                <a:lnTo>
                  <a:pt x="467329" y="251353"/>
                </a:lnTo>
                <a:lnTo>
                  <a:pt x="404684" y="245726"/>
                </a:lnTo>
                <a:lnTo>
                  <a:pt x="345498" y="239383"/>
                </a:lnTo>
                <a:lnTo>
                  <a:pt x="290041" y="232365"/>
                </a:lnTo>
                <a:lnTo>
                  <a:pt x="238582" y="224712"/>
                </a:lnTo>
                <a:lnTo>
                  <a:pt x="191392" y="216463"/>
                </a:lnTo>
                <a:lnTo>
                  <a:pt x="148742" y="207659"/>
                </a:lnTo>
                <a:lnTo>
                  <a:pt x="110901" y="198340"/>
                </a:lnTo>
                <a:lnTo>
                  <a:pt x="50731" y="178318"/>
                </a:lnTo>
                <a:lnTo>
                  <a:pt x="13043" y="156717"/>
                </a:lnTo>
                <a:lnTo>
                  <a:pt x="0" y="133858"/>
                </a:lnTo>
                <a:lnTo>
                  <a:pt x="3305" y="122310"/>
                </a:lnTo>
                <a:lnTo>
                  <a:pt x="50731" y="89461"/>
                </a:lnTo>
                <a:lnTo>
                  <a:pt x="110901" y="69461"/>
                </a:lnTo>
                <a:lnTo>
                  <a:pt x="148742" y="60151"/>
                </a:lnTo>
                <a:lnTo>
                  <a:pt x="191392" y="51354"/>
                </a:lnTo>
                <a:lnTo>
                  <a:pt x="238582" y="43112"/>
                </a:lnTo>
                <a:lnTo>
                  <a:pt x="290041" y="35463"/>
                </a:lnTo>
                <a:lnTo>
                  <a:pt x="345498" y="28449"/>
                </a:lnTo>
                <a:lnTo>
                  <a:pt x="404684" y="22110"/>
                </a:lnTo>
                <a:lnTo>
                  <a:pt x="467329" y="16485"/>
                </a:lnTo>
                <a:lnTo>
                  <a:pt x="533162" y="11615"/>
                </a:lnTo>
                <a:lnTo>
                  <a:pt x="601912" y="7541"/>
                </a:lnTo>
                <a:lnTo>
                  <a:pt x="673309" y="4302"/>
                </a:lnTo>
                <a:lnTo>
                  <a:pt x="747084" y="1938"/>
                </a:lnTo>
                <a:lnTo>
                  <a:pt x="822965" y="491"/>
                </a:lnTo>
                <a:lnTo>
                  <a:pt x="900684" y="0"/>
                </a:lnTo>
                <a:lnTo>
                  <a:pt x="978402" y="491"/>
                </a:lnTo>
                <a:lnTo>
                  <a:pt x="1054283" y="1938"/>
                </a:lnTo>
                <a:lnTo>
                  <a:pt x="1128058" y="4302"/>
                </a:lnTo>
                <a:lnTo>
                  <a:pt x="1199455" y="7541"/>
                </a:lnTo>
                <a:lnTo>
                  <a:pt x="1268205" y="11615"/>
                </a:lnTo>
                <a:lnTo>
                  <a:pt x="1334038" y="16485"/>
                </a:lnTo>
                <a:lnTo>
                  <a:pt x="1396683" y="22110"/>
                </a:lnTo>
                <a:lnTo>
                  <a:pt x="1455869" y="28449"/>
                </a:lnTo>
                <a:lnTo>
                  <a:pt x="1511326" y="35463"/>
                </a:lnTo>
                <a:lnTo>
                  <a:pt x="1562785" y="43112"/>
                </a:lnTo>
                <a:lnTo>
                  <a:pt x="1609975" y="51354"/>
                </a:lnTo>
                <a:lnTo>
                  <a:pt x="1652625" y="60151"/>
                </a:lnTo>
                <a:lnTo>
                  <a:pt x="1690466" y="69461"/>
                </a:lnTo>
                <a:lnTo>
                  <a:pt x="1750636" y="89461"/>
                </a:lnTo>
                <a:lnTo>
                  <a:pt x="1788324" y="111034"/>
                </a:lnTo>
                <a:lnTo>
                  <a:pt x="1801367" y="133858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882892" y="2130297"/>
            <a:ext cx="1801495" cy="937894"/>
          </a:xfrm>
          <a:custGeom>
            <a:avLst/>
            <a:gdLst/>
            <a:ahLst/>
            <a:cxnLst/>
            <a:rect l="l" t="t" r="r" b="b"/>
            <a:pathLst>
              <a:path w="1801495" h="937894">
                <a:moveTo>
                  <a:pt x="1801367" y="0"/>
                </a:moveTo>
                <a:lnTo>
                  <a:pt x="1801367" y="803656"/>
                </a:lnTo>
                <a:lnTo>
                  <a:pt x="1798062" y="815203"/>
                </a:lnTo>
                <a:lnTo>
                  <a:pt x="1750636" y="848052"/>
                </a:lnTo>
                <a:lnTo>
                  <a:pt x="1690466" y="868052"/>
                </a:lnTo>
                <a:lnTo>
                  <a:pt x="1652625" y="877362"/>
                </a:lnTo>
                <a:lnTo>
                  <a:pt x="1609975" y="886159"/>
                </a:lnTo>
                <a:lnTo>
                  <a:pt x="1562785" y="894401"/>
                </a:lnTo>
                <a:lnTo>
                  <a:pt x="1511326" y="902050"/>
                </a:lnTo>
                <a:lnTo>
                  <a:pt x="1455869" y="909064"/>
                </a:lnTo>
                <a:lnTo>
                  <a:pt x="1396683" y="915403"/>
                </a:lnTo>
                <a:lnTo>
                  <a:pt x="1334038" y="921028"/>
                </a:lnTo>
                <a:lnTo>
                  <a:pt x="1268205" y="925898"/>
                </a:lnTo>
                <a:lnTo>
                  <a:pt x="1199455" y="929972"/>
                </a:lnTo>
                <a:lnTo>
                  <a:pt x="1128058" y="933211"/>
                </a:lnTo>
                <a:lnTo>
                  <a:pt x="1054283" y="935575"/>
                </a:lnTo>
                <a:lnTo>
                  <a:pt x="978402" y="937022"/>
                </a:lnTo>
                <a:lnTo>
                  <a:pt x="900684" y="937513"/>
                </a:lnTo>
                <a:lnTo>
                  <a:pt x="822965" y="937022"/>
                </a:lnTo>
                <a:lnTo>
                  <a:pt x="747084" y="935575"/>
                </a:lnTo>
                <a:lnTo>
                  <a:pt x="673309" y="933211"/>
                </a:lnTo>
                <a:lnTo>
                  <a:pt x="601912" y="929972"/>
                </a:lnTo>
                <a:lnTo>
                  <a:pt x="533162" y="925898"/>
                </a:lnTo>
                <a:lnTo>
                  <a:pt x="467329" y="921028"/>
                </a:lnTo>
                <a:lnTo>
                  <a:pt x="404684" y="915403"/>
                </a:lnTo>
                <a:lnTo>
                  <a:pt x="345498" y="909064"/>
                </a:lnTo>
                <a:lnTo>
                  <a:pt x="290041" y="902050"/>
                </a:lnTo>
                <a:lnTo>
                  <a:pt x="238582" y="894401"/>
                </a:lnTo>
                <a:lnTo>
                  <a:pt x="191392" y="886159"/>
                </a:lnTo>
                <a:lnTo>
                  <a:pt x="148742" y="877362"/>
                </a:lnTo>
                <a:lnTo>
                  <a:pt x="110901" y="868052"/>
                </a:lnTo>
                <a:lnTo>
                  <a:pt x="50731" y="848052"/>
                </a:lnTo>
                <a:lnTo>
                  <a:pt x="13043" y="826479"/>
                </a:lnTo>
                <a:lnTo>
                  <a:pt x="0" y="803656"/>
                </a:lnTo>
                <a:lnTo>
                  <a:pt x="0" y="0"/>
                </a:lnTo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8164450" y="2374391"/>
            <a:ext cx="1235075" cy="438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spcBef>
                <a:spcPts val="105"/>
              </a:spcBef>
            </a:pPr>
            <a:r>
              <a:rPr sz="1350" b="1" spc="-10" dirty="0">
                <a:latin typeface="Arial"/>
                <a:cs typeface="Arial"/>
              </a:rPr>
              <a:t>Visi</a:t>
            </a:r>
            <a:r>
              <a:rPr sz="1350" b="1" spc="-65" dirty="0">
                <a:latin typeface="Arial"/>
                <a:cs typeface="Arial"/>
              </a:rPr>
              <a:t> </a:t>
            </a:r>
            <a:r>
              <a:rPr sz="1350" b="1" dirty="0">
                <a:latin typeface="Arial"/>
                <a:cs typeface="Arial"/>
              </a:rPr>
              <a:t>Perguruan</a:t>
            </a:r>
            <a:endParaRPr sz="1350">
              <a:latin typeface="Arial"/>
              <a:cs typeface="Arial"/>
            </a:endParaRPr>
          </a:p>
          <a:p>
            <a:pPr marL="1270" algn="ctr"/>
            <a:r>
              <a:rPr sz="1350" b="1" spc="-5" dirty="0">
                <a:latin typeface="Arial"/>
                <a:cs typeface="Arial"/>
              </a:rPr>
              <a:t>Tinggi</a:t>
            </a:r>
            <a:endParaRPr sz="135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081024" y="929641"/>
            <a:ext cx="330835" cy="330835"/>
          </a:xfrm>
          <a:custGeom>
            <a:avLst/>
            <a:gdLst/>
            <a:ahLst/>
            <a:cxnLst/>
            <a:rect l="l" t="t" r="r" b="b"/>
            <a:pathLst>
              <a:path w="330834" h="330835">
                <a:moveTo>
                  <a:pt x="165354" y="0"/>
                </a:moveTo>
                <a:lnTo>
                  <a:pt x="121395" y="5907"/>
                </a:lnTo>
                <a:lnTo>
                  <a:pt x="81895" y="22577"/>
                </a:lnTo>
                <a:lnTo>
                  <a:pt x="48429" y="48434"/>
                </a:lnTo>
                <a:lnTo>
                  <a:pt x="22574" y="81900"/>
                </a:lnTo>
                <a:lnTo>
                  <a:pt x="5906" y="121399"/>
                </a:lnTo>
                <a:lnTo>
                  <a:pt x="0" y="165354"/>
                </a:lnTo>
                <a:lnTo>
                  <a:pt x="5906" y="209308"/>
                </a:lnTo>
                <a:lnTo>
                  <a:pt x="22574" y="248807"/>
                </a:lnTo>
                <a:lnTo>
                  <a:pt x="48429" y="282273"/>
                </a:lnTo>
                <a:lnTo>
                  <a:pt x="81895" y="308130"/>
                </a:lnTo>
                <a:lnTo>
                  <a:pt x="121395" y="324800"/>
                </a:lnTo>
                <a:lnTo>
                  <a:pt x="165354" y="330708"/>
                </a:lnTo>
                <a:lnTo>
                  <a:pt x="209312" y="324800"/>
                </a:lnTo>
                <a:lnTo>
                  <a:pt x="248812" y="308130"/>
                </a:lnTo>
                <a:lnTo>
                  <a:pt x="282278" y="282273"/>
                </a:lnTo>
                <a:lnTo>
                  <a:pt x="308133" y="248807"/>
                </a:lnTo>
                <a:lnTo>
                  <a:pt x="324801" y="209308"/>
                </a:lnTo>
                <a:lnTo>
                  <a:pt x="330708" y="165354"/>
                </a:lnTo>
                <a:lnTo>
                  <a:pt x="324801" y="121399"/>
                </a:lnTo>
                <a:lnTo>
                  <a:pt x="308133" y="81900"/>
                </a:lnTo>
                <a:lnTo>
                  <a:pt x="282278" y="48434"/>
                </a:lnTo>
                <a:lnTo>
                  <a:pt x="248812" y="22577"/>
                </a:lnTo>
                <a:lnTo>
                  <a:pt x="209312" y="5907"/>
                </a:lnTo>
                <a:lnTo>
                  <a:pt x="165354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81024" y="929641"/>
            <a:ext cx="330835" cy="330835"/>
          </a:xfrm>
          <a:custGeom>
            <a:avLst/>
            <a:gdLst/>
            <a:ahLst/>
            <a:cxnLst/>
            <a:rect l="l" t="t" r="r" b="b"/>
            <a:pathLst>
              <a:path w="330834" h="330835">
                <a:moveTo>
                  <a:pt x="0" y="165354"/>
                </a:moveTo>
                <a:lnTo>
                  <a:pt x="5906" y="121399"/>
                </a:lnTo>
                <a:lnTo>
                  <a:pt x="22574" y="81900"/>
                </a:lnTo>
                <a:lnTo>
                  <a:pt x="48429" y="48434"/>
                </a:lnTo>
                <a:lnTo>
                  <a:pt x="81895" y="22577"/>
                </a:lnTo>
                <a:lnTo>
                  <a:pt x="121395" y="5907"/>
                </a:lnTo>
                <a:lnTo>
                  <a:pt x="165354" y="0"/>
                </a:lnTo>
                <a:lnTo>
                  <a:pt x="209312" y="5907"/>
                </a:lnTo>
                <a:lnTo>
                  <a:pt x="248812" y="22577"/>
                </a:lnTo>
                <a:lnTo>
                  <a:pt x="282278" y="48434"/>
                </a:lnTo>
                <a:lnTo>
                  <a:pt x="308133" y="81900"/>
                </a:lnTo>
                <a:lnTo>
                  <a:pt x="324801" y="121399"/>
                </a:lnTo>
                <a:lnTo>
                  <a:pt x="330708" y="165354"/>
                </a:lnTo>
                <a:lnTo>
                  <a:pt x="324801" y="209308"/>
                </a:lnTo>
                <a:lnTo>
                  <a:pt x="308133" y="248807"/>
                </a:lnTo>
                <a:lnTo>
                  <a:pt x="282278" y="282273"/>
                </a:lnTo>
                <a:lnTo>
                  <a:pt x="248812" y="308130"/>
                </a:lnTo>
                <a:lnTo>
                  <a:pt x="209312" y="324800"/>
                </a:lnTo>
                <a:lnTo>
                  <a:pt x="165354" y="330708"/>
                </a:lnTo>
                <a:lnTo>
                  <a:pt x="121395" y="324800"/>
                </a:lnTo>
                <a:lnTo>
                  <a:pt x="81895" y="308130"/>
                </a:lnTo>
                <a:lnTo>
                  <a:pt x="48429" y="282273"/>
                </a:lnTo>
                <a:lnTo>
                  <a:pt x="22574" y="248807"/>
                </a:lnTo>
                <a:lnTo>
                  <a:pt x="5906" y="209308"/>
                </a:lnTo>
                <a:lnTo>
                  <a:pt x="0" y="165354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2186431" y="953009"/>
            <a:ext cx="12065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389797" y="1185290"/>
            <a:ext cx="90830" cy="980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483360" y="1220726"/>
            <a:ext cx="330835" cy="330835"/>
          </a:xfrm>
          <a:custGeom>
            <a:avLst/>
            <a:gdLst/>
            <a:ahLst/>
            <a:cxnLst/>
            <a:rect l="l" t="t" r="r" b="b"/>
            <a:pathLst>
              <a:path w="330834" h="330834">
                <a:moveTo>
                  <a:pt x="165353" y="0"/>
                </a:moveTo>
                <a:lnTo>
                  <a:pt x="121395" y="5907"/>
                </a:lnTo>
                <a:lnTo>
                  <a:pt x="81895" y="22577"/>
                </a:lnTo>
                <a:lnTo>
                  <a:pt x="48429" y="48434"/>
                </a:lnTo>
                <a:lnTo>
                  <a:pt x="22574" y="81900"/>
                </a:lnTo>
                <a:lnTo>
                  <a:pt x="5906" y="121399"/>
                </a:lnTo>
                <a:lnTo>
                  <a:pt x="0" y="165353"/>
                </a:lnTo>
                <a:lnTo>
                  <a:pt x="5906" y="209308"/>
                </a:lnTo>
                <a:lnTo>
                  <a:pt x="22574" y="248807"/>
                </a:lnTo>
                <a:lnTo>
                  <a:pt x="48429" y="282273"/>
                </a:lnTo>
                <a:lnTo>
                  <a:pt x="81895" y="308130"/>
                </a:lnTo>
                <a:lnTo>
                  <a:pt x="121395" y="324800"/>
                </a:lnTo>
                <a:lnTo>
                  <a:pt x="165353" y="330708"/>
                </a:lnTo>
                <a:lnTo>
                  <a:pt x="209312" y="324800"/>
                </a:lnTo>
                <a:lnTo>
                  <a:pt x="248812" y="308130"/>
                </a:lnTo>
                <a:lnTo>
                  <a:pt x="282278" y="282273"/>
                </a:lnTo>
                <a:lnTo>
                  <a:pt x="308133" y="248807"/>
                </a:lnTo>
                <a:lnTo>
                  <a:pt x="324801" y="209308"/>
                </a:lnTo>
                <a:lnTo>
                  <a:pt x="330707" y="165353"/>
                </a:lnTo>
                <a:lnTo>
                  <a:pt x="324801" y="121399"/>
                </a:lnTo>
                <a:lnTo>
                  <a:pt x="308133" y="81900"/>
                </a:lnTo>
                <a:lnTo>
                  <a:pt x="282278" y="48434"/>
                </a:lnTo>
                <a:lnTo>
                  <a:pt x="248812" y="22577"/>
                </a:lnTo>
                <a:lnTo>
                  <a:pt x="209312" y="5907"/>
                </a:lnTo>
                <a:lnTo>
                  <a:pt x="165353" y="0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483360" y="1220726"/>
            <a:ext cx="330835" cy="330835"/>
          </a:xfrm>
          <a:custGeom>
            <a:avLst/>
            <a:gdLst/>
            <a:ahLst/>
            <a:cxnLst/>
            <a:rect l="l" t="t" r="r" b="b"/>
            <a:pathLst>
              <a:path w="330834" h="330834">
                <a:moveTo>
                  <a:pt x="0" y="165353"/>
                </a:moveTo>
                <a:lnTo>
                  <a:pt x="5906" y="121399"/>
                </a:lnTo>
                <a:lnTo>
                  <a:pt x="22574" y="81900"/>
                </a:lnTo>
                <a:lnTo>
                  <a:pt x="48429" y="48434"/>
                </a:lnTo>
                <a:lnTo>
                  <a:pt x="81895" y="22577"/>
                </a:lnTo>
                <a:lnTo>
                  <a:pt x="121395" y="5907"/>
                </a:lnTo>
                <a:lnTo>
                  <a:pt x="165353" y="0"/>
                </a:lnTo>
                <a:lnTo>
                  <a:pt x="209312" y="5907"/>
                </a:lnTo>
                <a:lnTo>
                  <a:pt x="248812" y="22577"/>
                </a:lnTo>
                <a:lnTo>
                  <a:pt x="282278" y="48434"/>
                </a:lnTo>
                <a:lnTo>
                  <a:pt x="308133" y="81900"/>
                </a:lnTo>
                <a:lnTo>
                  <a:pt x="324801" y="121399"/>
                </a:lnTo>
                <a:lnTo>
                  <a:pt x="330707" y="165353"/>
                </a:lnTo>
                <a:lnTo>
                  <a:pt x="324801" y="209308"/>
                </a:lnTo>
                <a:lnTo>
                  <a:pt x="308133" y="248807"/>
                </a:lnTo>
                <a:lnTo>
                  <a:pt x="282278" y="282273"/>
                </a:lnTo>
                <a:lnTo>
                  <a:pt x="248812" y="308130"/>
                </a:lnTo>
                <a:lnTo>
                  <a:pt x="209312" y="324800"/>
                </a:lnTo>
                <a:lnTo>
                  <a:pt x="165353" y="330708"/>
                </a:lnTo>
                <a:lnTo>
                  <a:pt x="121395" y="324800"/>
                </a:lnTo>
                <a:lnTo>
                  <a:pt x="81895" y="308130"/>
                </a:lnTo>
                <a:lnTo>
                  <a:pt x="48429" y="282273"/>
                </a:lnTo>
                <a:lnTo>
                  <a:pt x="22574" y="248807"/>
                </a:lnTo>
                <a:lnTo>
                  <a:pt x="5906" y="209308"/>
                </a:lnTo>
                <a:lnTo>
                  <a:pt x="0" y="165353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2588158" y="1244424"/>
            <a:ext cx="12065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518907" y="1567052"/>
            <a:ext cx="106083" cy="939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329435" y="1693165"/>
            <a:ext cx="330835" cy="330835"/>
          </a:xfrm>
          <a:custGeom>
            <a:avLst/>
            <a:gdLst/>
            <a:ahLst/>
            <a:cxnLst/>
            <a:rect l="l" t="t" r="r" b="b"/>
            <a:pathLst>
              <a:path w="330834" h="330834">
                <a:moveTo>
                  <a:pt x="165353" y="0"/>
                </a:moveTo>
                <a:lnTo>
                  <a:pt x="121395" y="5907"/>
                </a:lnTo>
                <a:lnTo>
                  <a:pt x="81895" y="22577"/>
                </a:lnTo>
                <a:lnTo>
                  <a:pt x="48429" y="48434"/>
                </a:lnTo>
                <a:lnTo>
                  <a:pt x="22574" y="81900"/>
                </a:lnTo>
                <a:lnTo>
                  <a:pt x="5906" y="121399"/>
                </a:lnTo>
                <a:lnTo>
                  <a:pt x="0" y="165353"/>
                </a:lnTo>
                <a:lnTo>
                  <a:pt x="5906" y="209308"/>
                </a:lnTo>
                <a:lnTo>
                  <a:pt x="22574" y="248807"/>
                </a:lnTo>
                <a:lnTo>
                  <a:pt x="48429" y="282273"/>
                </a:lnTo>
                <a:lnTo>
                  <a:pt x="81895" y="308130"/>
                </a:lnTo>
                <a:lnTo>
                  <a:pt x="121395" y="324800"/>
                </a:lnTo>
                <a:lnTo>
                  <a:pt x="165353" y="330708"/>
                </a:lnTo>
                <a:lnTo>
                  <a:pt x="209312" y="324800"/>
                </a:lnTo>
                <a:lnTo>
                  <a:pt x="248812" y="308130"/>
                </a:lnTo>
                <a:lnTo>
                  <a:pt x="282278" y="282273"/>
                </a:lnTo>
                <a:lnTo>
                  <a:pt x="308133" y="248807"/>
                </a:lnTo>
                <a:lnTo>
                  <a:pt x="324801" y="209308"/>
                </a:lnTo>
                <a:lnTo>
                  <a:pt x="330707" y="165353"/>
                </a:lnTo>
                <a:lnTo>
                  <a:pt x="324801" y="121399"/>
                </a:lnTo>
                <a:lnTo>
                  <a:pt x="308133" y="81900"/>
                </a:lnTo>
                <a:lnTo>
                  <a:pt x="282278" y="48434"/>
                </a:lnTo>
                <a:lnTo>
                  <a:pt x="248812" y="22577"/>
                </a:lnTo>
                <a:lnTo>
                  <a:pt x="209312" y="5907"/>
                </a:lnTo>
                <a:lnTo>
                  <a:pt x="165353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329435" y="1693165"/>
            <a:ext cx="330835" cy="330835"/>
          </a:xfrm>
          <a:custGeom>
            <a:avLst/>
            <a:gdLst/>
            <a:ahLst/>
            <a:cxnLst/>
            <a:rect l="l" t="t" r="r" b="b"/>
            <a:pathLst>
              <a:path w="330834" h="330834">
                <a:moveTo>
                  <a:pt x="0" y="165353"/>
                </a:moveTo>
                <a:lnTo>
                  <a:pt x="5906" y="121399"/>
                </a:lnTo>
                <a:lnTo>
                  <a:pt x="22574" y="81900"/>
                </a:lnTo>
                <a:lnTo>
                  <a:pt x="48429" y="48434"/>
                </a:lnTo>
                <a:lnTo>
                  <a:pt x="81895" y="22577"/>
                </a:lnTo>
                <a:lnTo>
                  <a:pt x="121395" y="5907"/>
                </a:lnTo>
                <a:lnTo>
                  <a:pt x="165353" y="0"/>
                </a:lnTo>
                <a:lnTo>
                  <a:pt x="209312" y="5907"/>
                </a:lnTo>
                <a:lnTo>
                  <a:pt x="248812" y="22577"/>
                </a:lnTo>
                <a:lnTo>
                  <a:pt x="282278" y="48434"/>
                </a:lnTo>
                <a:lnTo>
                  <a:pt x="308133" y="81900"/>
                </a:lnTo>
                <a:lnTo>
                  <a:pt x="324801" y="121399"/>
                </a:lnTo>
                <a:lnTo>
                  <a:pt x="330707" y="165353"/>
                </a:lnTo>
                <a:lnTo>
                  <a:pt x="324801" y="209308"/>
                </a:lnTo>
                <a:lnTo>
                  <a:pt x="308133" y="248807"/>
                </a:lnTo>
                <a:lnTo>
                  <a:pt x="282278" y="282273"/>
                </a:lnTo>
                <a:lnTo>
                  <a:pt x="248812" y="308130"/>
                </a:lnTo>
                <a:lnTo>
                  <a:pt x="209312" y="324800"/>
                </a:lnTo>
                <a:lnTo>
                  <a:pt x="165353" y="330708"/>
                </a:lnTo>
                <a:lnTo>
                  <a:pt x="121395" y="324800"/>
                </a:lnTo>
                <a:lnTo>
                  <a:pt x="81895" y="308130"/>
                </a:lnTo>
                <a:lnTo>
                  <a:pt x="48429" y="282273"/>
                </a:lnTo>
                <a:lnTo>
                  <a:pt x="22574" y="248807"/>
                </a:lnTo>
                <a:lnTo>
                  <a:pt x="5906" y="209308"/>
                </a:lnTo>
                <a:lnTo>
                  <a:pt x="0" y="165353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2437589" y="1717168"/>
            <a:ext cx="11239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b="1" spc="-114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205229" y="1802130"/>
            <a:ext cx="86867" cy="1112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834136" y="1693165"/>
            <a:ext cx="329565" cy="330835"/>
          </a:xfrm>
          <a:custGeom>
            <a:avLst/>
            <a:gdLst/>
            <a:ahLst/>
            <a:cxnLst/>
            <a:rect l="l" t="t" r="r" b="b"/>
            <a:pathLst>
              <a:path w="329565" h="330834">
                <a:moveTo>
                  <a:pt x="164592" y="0"/>
                </a:moveTo>
                <a:lnTo>
                  <a:pt x="120835" y="5907"/>
                </a:lnTo>
                <a:lnTo>
                  <a:pt x="81517" y="22577"/>
                </a:lnTo>
                <a:lnTo>
                  <a:pt x="48206" y="48434"/>
                </a:lnTo>
                <a:lnTo>
                  <a:pt x="22470" y="81900"/>
                </a:lnTo>
                <a:lnTo>
                  <a:pt x="5879" y="121399"/>
                </a:lnTo>
                <a:lnTo>
                  <a:pt x="0" y="165353"/>
                </a:lnTo>
                <a:lnTo>
                  <a:pt x="5879" y="209308"/>
                </a:lnTo>
                <a:lnTo>
                  <a:pt x="22470" y="248807"/>
                </a:lnTo>
                <a:lnTo>
                  <a:pt x="48206" y="282273"/>
                </a:lnTo>
                <a:lnTo>
                  <a:pt x="81517" y="308130"/>
                </a:lnTo>
                <a:lnTo>
                  <a:pt x="120835" y="324800"/>
                </a:lnTo>
                <a:lnTo>
                  <a:pt x="164592" y="330708"/>
                </a:lnTo>
                <a:lnTo>
                  <a:pt x="208348" y="324800"/>
                </a:lnTo>
                <a:lnTo>
                  <a:pt x="247666" y="308130"/>
                </a:lnTo>
                <a:lnTo>
                  <a:pt x="280977" y="282273"/>
                </a:lnTo>
                <a:lnTo>
                  <a:pt x="306713" y="248807"/>
                </a:lnTo>
                <a:lnTo>
                  <a:pt x="323304" y="209308"/>
                </a:lnTo>
                <a:lnTo>
                  <a:pt x="329184" y="165353"/>
                </a:lnTo>
                <a:lnTo>
                  <a:pt x="323304" y="121399"/>
                </a:lnTo>
                <a:lnTo>
                  <a:pt x="306713" y="81900"/>
                </a:lnTo>
                <a:lnTo>
                  <a:pt x="280977" y="48434"/>
                </a:lnTo>
                <a:lnTo>
                  <a:pt x="247666" y="22577"/>
                </a:lnTo>
                <a:lnTo>
                  <a:pt x="208348" y="5907"/>
                </a:lnTo>
                <a:lnTo>
                  <a:pt x="164592" y="0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834136" y="1693165"/>
            <a:ext cx="329565" cy="330835"/>
          </a:xfrm>
          <a:custGeom>
            <a:avLst/>
            <a:gdLst/>
            <a:ahLst/>
            <a:cxnLst/>
            <a:rect l="l" t="t" r="r" b="b"/>
            <a:pathLst>
              <a:path w="329565" h="330834">
                <a:moveTo>
                  <a:pt x="0" y="165353"/>
                </a:moveTo>
                <a:lnTo>
                  <a:pt x="5879" y="121399"/>
                </a:lnTo>
                <a:lnTo>
                  <a:pt x="22470" y="81900"/>
                </a:lnTo>
                <a:lnTo>
                  <a:pt x="48206" y="48434"/>
                </a:lnTo>
                <a:lnTo>
                  <a:pt x="81517" y="22577"/>
                </a:lnTo>
                <a:lnTo>
                  <a:pt x="120835" y="5907"/>
                </a:lnTo>
                <a:lnTo>
                  <a:pt x="164592" y="0"/>
                </a:lnTo>
                <a:lnTo>
                  <a:pt x="208348" y="5907"/>
                </a:lnTo>
                <a:lnTo>
                  <a:pt x="247666" y="22577"/>
                </a:lnTo>
                <a:lnTo>
                  <a:pt x="280977" y="48434"/>
                </a:lnTo>
                <a:lnTo>
                  <a:pt x="306713" y="81900"/>
                </a:lnTo>
                <a:lnTo>
                  <a:pt x="323304" y="121399"/>
                </a:lnTo>
                <a:lnTo>
                  <a:pt x="329184" y="165353"/>
                </a:lnTo>
                <a:lnTo>
                  <a:pt x="323304" y="209308"/>
                </a:lnTo>
                <a:lnTo>
                  <a:pt x="306713" y="248807"/>
                </a:lnTo>
                <a:lnTo>
                  <a:pt x="280977" y="282273"/>
                </a:lnTo>
                <a:lnTo>
                  <a:pt x="247666" y="308130"/>
                </a:lnTo>
                <a:lnTo>
                  <a:pt x="208348" y="324800"/>
                </a:lnTo>
                <a:lnTo>
                  <a:pt x="164592" y="330708"/>
                </a:lnTo>
                <a:lnTo>
                  <a:pt x="120835" y="324800"/>
                </a:lnTo>
                <a:lnTo>
                  <a:pt x="81517" y="308130"/>
                </a:lnTo>
                <a:lnTo>
                  <a:pt x="48206" y="282273"/>
                </a:lnTo>
                <a:lnTo>
                  <a:pt x="22470" y="248807"/>
                </a:lnTo>
                <a:lnTo>
                  <a:pt x="5879" y="209308"/>
                </a:lnTo>
                <a:lnTo>
                  <a:pt x="0" y="165353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938019" y="1717168"/>
            <a:ext cx="12065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869022" y="1582166"/>
            <a:ext cx="106083" cy="939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680212" y="1220726"/>
            <a:ext cx="330835" cy="330835"/>
          </a:xfrm>
          <a:custGeom>
            <a:avLst/>
            <a:gdLst/>
            <a:ahLst/>
            <a:cxnLst/>
            <a:rect l="l" t="t" r="r" b="b"/>
            <a:pathLst>
              <a:path w="330834" h="330834">
                <a:moveTo>
                  <a:pt x="165354" y="0"/>
                </a:moveTo>
                <a:lnTo>
                  <a:pt x="121395" y="5907"/>
                </a:lnTo>
                <a:lnTo>
                  <a:pt x="81895" y="22577"/>
                </a:lnTo>
                <a:lnTo>
                  <a:pt x="48429" y="48434"/>
                </a:lnTo>
                <a:lnTo>
                  <a:pt x="22574" y="81900"/>
                </a:lnTo>
                <a:lnTo>
                  <a:pt x="5906" y="121399"/>
                </a:lnTo>
                <a:lnTo>
                  <a:pt x="0" y="165353"/>
                </a:lnTo>
                <a:lnTo>
                  <a:pt x="5906" y="209308"/>
                </a:lnTo>
                <a:lnTo>
                  <a:pt x="22574" y="248807"/>
                </a:lnTo>
                <a:lnTo>
                  <a:pt x="48429" y="282273"/>
                </a:lnTo>
                <a:lnTo>
                  <a:pt x="81895" y="308130"/>
                </a:lnTo>
                <a:lnTo>
                  <a:pt x="121395" y="324800"/>
                </a:lnTo>
                <a:lnTo>
                  <a:pt x="165354" y="330708"/>
                </a:lnTo>
                <a:lnTo>
                  <a:pt x="209312" y="324800"/>
                </a:lnTo>
                <a:lnTo>
                  <a:pt x="248812" y="308130"/>
                </a:lnTo>
                <a:lnTo>
                  <a:pt x="282278" y="282273"/>
                </a:lnTo>
                <a:lnTo>
                  <a:pt x="308133" y="248807"/>
                </a:lnTo>
                <a:lnTo>
                  <a:pt x="324801" y="209308"/>
                </a:lnTo>
                <a:lnTo>
                  <a:pt x="330708" y="165353"/>
                </a:lnTo>
                <a:lnTo>
                  <a:pt x="324801" y="121399"/>
                </a:lnTo>
                <a:lnTo>
                  <a:pt x="308133" y="81900"/>
                </a:lnTo>
                <a:lnTo>
                  <a:pt x="282278" y="48434"/>
                </a:lnTo>
                <a:lnTo>
                  <a:pt x="248812" y="22577"/>
                </a:lnTo>
                <a:lnTo>
                  <a:pt x="209312" y="5907"/>
                </a:lnTo>
                <a:lnTo>
                  <a:pt x="165354" y="0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680212" y="1220726"/>
            <a:ext cx="330835" cy="330835"/>
          </a:xfrm>
          <a:custGeom>
            <a:avLst/>
            <a:gdLst/>
            <a:ahLst/>
            <a:cxnLst/>
            <a:rect l="l" t="t" r="r" b="b"/>
            <a:pathLst>
              <a:path w="330834" h="330834">
                <a:moveTo>
                  <a:pt x="0" y="165353"/>
                </a:moveTo>
                <a:lnTo>
                  <a:pt x="5906" y="121399"/>
                </a:lnTo>
                <a:lnTo>
                  <a:pt x="22574" y="81900"/>
                </a:lnTo>
                <a:lnTo>
                  <a:pt x="48429" y="48434"/>
                </a:lnTo>
                <a:lnTo>
                  <a:pt x="81895" y="22577"/>
                </a:lnTo>
                <a:lnTo>
                  <a:pt x="121395" y="5907"/>
                </a:lnTo>
                <a:lnTo>
                  <a:pt x="165354" y="0"/>
                </a:lnTo>
                <a:lnTo>
                  <a:pt x="209312" y="5907"/>
                </a:lnTo>
                <a:lnTo>
                  <a:pt x="248812" y="22577"/>
                </a:lnTo>
                <a:lnTo>
                  <a:pt x="282278" y="48434"/>
                </a:lnTo>
                <a:lnTo>
                  <a:pt x="308133" y="81900"/>
                </a:lnTo>
                <a:lnTo>
                  <a:pt x="324801" y="121399"/>
                </a:lnTo>
                <a:lnTo>
                  <a:pt x="330708" y="165353"/>
                </a:lnTo>
                <a:lnTo>
                  <a:pt x="324801" y="209308"/>
                </a:lnTo>
                <a:lnTo>
                  <a:pt x="308133" y="248807"/>
                </a:lnTo>
                <a:lnTo>
                  <a:pt x="282278" y="282273"/>
                </a:lnTo>
                <a:lnTo>
                  <a:pt x="248812" y="308130"/>
                </a:lnTo>
                <a:lnTo>
                  <a:pt x="209312" y="324800"/>
                </a:lnTo>
                <a:lnTo>
                  <a:pt x="165354" y="330708"/>
                </a:lnTo>
                <a:lnTo>
                  <a:pt x="121395" y="324800"/>
                </a:lnTo>
                <a:lnTo>
                  <a:pt x="81895" y="308130"/>
                </a:lnTo>
                <a:lnTo>
                  <a:pt x="48429" y="282273"/>
                </a:lnTo>
                <a:lnTo>
                  <a:pt x="22574" y="248807"/>
                </a:lnTo>
                <a:lnTo>
                  <a:pt x="5906" y="209308"/>
                </a:lnTo>
                <a:lnTo>
                  <a:pt x="0" y="165353"/>
                </a:lnTo>
                <a:close/>
              </a:path>
            </a:pathLst>
          </a:custGeom>
          <a:ln w="2590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784705" y="1244424"/>
            <a:ext cx="12065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001278" y="1209422"/>
            <a:ext cx="90830" cy="9804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3650397" y="497458"/>
            <a:ext cx="6756898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800" b="1" spc="-5" dirty="0">
                <a:solidFill>
                  <a:srgbClr val="4AB0A8"/>
                </a:solidFill>
                <a:latin typeface="Arial"/>
                <a:cs typeface="Arial"/>
              </a:rPr>
              <a:t>P</a:t>
            </a:r>
            <a:r>
              <a:rPr sz="2800" b="1" spc="-5" dirty="0">
                <a:latin typeface="Arial"/>
                <a:cs typeface="Arial"/>
              </a:rPr>
              <a:t>enetapan Standar Pendidikan</a:t>
            </a:r>
            <a:r>
              <a:rPr sz="2800" b="1" spc="50" dirty="0">
                <a:latin typeface="Arial"/>
                <a:cs typeface="Arial"/>
              </a:rPr>
              <a:t> </a:t>
            </a:r>
            <a:r>
              <a:rPr sz="2800" b="1" spc="-10" dirty="0">
                <a:latin typeface="Arial"/>
                <a:cs typeface="Arial"/>
              </a:rPr>
              <a:t>Tinggi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2879864" y="347727"/>
            <a:ext cx="702945" cy="701040"/>
          </a:xfrm>
          <a:custGeom>
            <a:avLst/>
            <a:gdLst/>
            <a:ahLst/>
            <a:cxnLst/>
            <a:rect l="l" t="t" r="r" b="b"/>
            <a:pathLst>
              <a:path w="702944" h="701040">
                <a:moveTo>
                  <a:pt x="351281" y="0"/>
                </a:moveTo>
                <a:lnTo>
                  <a:pt x="303604" y="3200"/>
                </a:lnTo>
                <a:lnTo>
                  <a:pt x="257880" y="12523"/>
                </a:lnTo>
                <a:lnTo>
                  <a:pt x="214526" y="27551"/>
                </a:lnTo>
                <a:lnTo>
                  <a:pt x="173961" y="47864"/>
                </a:lnTo>
                <a:lnTo>
                  <a:pt x="136603" y="73047"/>
                </a:lnTo>
                <a:lnTo>
                  <a:pt x="102869" y="102679"/>
                </a:lnTo>
                <a:lnTo>
                  <a:pt x="73179" y="136344"/>
                </a:lnTo>
                <a:lnTo>
                  <a:pt x="47949" y="173623"/>
                </a:lnTo>
                <a:lnTo>
                  <a:pt x="27598" y="214098"/>
                </a:lnTo>
                <a:lnTo>
                  <a:pt x="12544" y="257351"/>
                </a:lnTo>
                <a:lnTo>
                  <a:pt x="3205" y="302964"/>
                </a:lnTo>
                <a:lnTo>
                  <a:pt x="0" y="350519"/>
                </a:lnTo>
                <a:lnTo>
                  <a:pt x="3205" y="398075"/>
                </a:lnTo>
                <a:lnTo>
                  <a:pt x="12544" y="443688"/>
                </a:lnTo>
                <a:lnTo>
                  <a:pt x="27598" y="486941"/>
                </a:lnTo>
                <a:lnTo>
                  <a:pt x="47949" y="527416"/>
                </a:lnTo>
                <a:lnTo>
                  <a:pt x="73179" y="564695"/>
                </a:lnTo>
                <a:lnTo>
                  <a:pt x="102870" y="598360"/>
                </a:lnTo>
                <a:lnTo>
                  <a:pt x="136603" y="627992"/>
                </a:lnTo>
                <a:lnTo>
                  <a:pt x="173961" y="653175"/>
                </a:lnTo>
                <a:lnTo>
                  <a:pt x="214526" y="673488"/>
                </a:lnTo>
                <a:lnTo>
                  <a:pt x="257880" y="688516"/>
                </a:lnTo>
                <a:lnTo>
                  <a:pt x="303604" y="697839"/>
                </a:lnTo>
                <a:lnTo>
                  <a:pt x="351281" y="701039"/>
                </a:lnTo>
                <a:lnTo>
                  <a:pt x="398959" y="697839"/>
                </a:lnTo>
                <a:lnTo>
                  <a:pt x="444683" y="688516"/>
                </a:lnTo>
                <a:lnTo>
                  <a:pt x="488037" y="673488"/>
                </a:lnTo>
                <a:lnTo>
                  <a:pt x="528602" y="653175"/>
                </a:lnTo>
                <a:lnTo>
                  <a:pt x="565960" y="627992"/>
                </a:lnTo>
                <a:lnTo>
                  <a:pt x="599693" y="598360"/>
                </a:lnTo>
                <a:lnTo>
                  <a:pt x="629384" y="564695"/>
                </a:lnTo>
                <a:lnTo>
                  <a:pt x="654614" y="527416"/>
                </a:lnTo>
                <a:lnTo>
                  <a:pt x="674965" y="486941"/>
                </a:lnTo>
                <a:lnTo>
                  <a:pt x="690019" y="443688"/>
                </a:lnTo>
                <a:lnTo>
                  <a:pt x="699358" y="398075"/>
                </a:lnTo>
                <a:lnTo>
                  <a:pt x="702564" y="350519"/>
                </a:lnTo>
                <a:lnTo>
                  <a:pt x="699358" y="302964"/>
                </a:lnTo>
                <a:lnTo>
                  <a:pt x="690019" y="257351"/>
                </a:lnTo>
                <a:lnTo>
                  <a:pt x="674965" y="214098"/>
                </a:lnTo>
                <a:lnTo>
                  <a:pt x="654614" y="173623"/>
                </a:lnTo>
                <a:lnTo>
                  <a:pt x="629384" y="136344"/>
                </a:lnTo>
                <a:lnTo>
                  <a:pt x="599693" y="102679"/>
                </a:lnTo>
                <a:lnTo>
                  <a:pt x="565960" y="73047"/>
                </a:lnTo>
                <a:lnTo>
                  <a:pt x="528602" y="47864"/>
                </a:lnTo>
                <a:lnTo>
                  <a:pt x="488037" y="27551"/>
                </a:lnTo>
                <a:lnTo>
                  <a:pt x="444683" y="12523"/>
                </a:lnTo>
                <a:lnTo>
                  <a:pt x="398959" y="3200"/>
                </a:lnTo>
                <a:lnTo>
                  <a:pt x="351281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79863" y="357868"/>
            <a:ext cx="702945" cy="701040"/>
          </a:xfrm>
          <a:custGeom>
            <a:avLst/>
            <a:gdLst/>
            <a:ahLst/>
            <a:cxnLst/>
            <a:rect l="l" t="t" r="r" b="b"/>
            <a:pathLst>
              <a:path w="702944" h="701040">
                <a:moveTo>
                  <a:pt x="0" y="350519"/>
                </a:moveTo>
                <a:lnTo>
                  <a:pt x="3205" y="302964"/>
                </a:lnTo>
                <a:lnTo>
                  <a:pt x="12544" y="257351"/>
                </a:lnTo>
                <a:lnTo>
                  <a:pt x="27598" y="214098"/>
                </a:lnTo>
                <a:lnTo>
                  <a:pt x="47949" y="173623"/>
                </a:lnTo>
                <a:lnTo>
                  <a:pt x="73179" y="136344"/>
                </a:lnTo>
                <a:lnTo>
                  <a:pt x="102869" y="102679"/>
                </a:lnTo>
                <a:lnTo>
                  <a:pt x="136603" y="73047"/>
                </a:lnTo>
                <a:lnTo>
                  <a:pt x="173961" y="47864"/>
                </a:lnTo>
                <a:lnTo>
                  <a:pt x="214526" y="27551"/>
                </a:lnTo>
                <a:lnTo>
                  <a:pt x="257880" y="12523"/>
                </a:lnTo>
                <a:lnTo>
                  <a:pt x="303604" y="3200"/>
                </a:lnTo>
                <a:lnTo>
                  <a:pt x="351281" y="0"/>
                </a:lnTo>
                <a:lnTo>
                  <a:pt x="398959" y="3200"/>
                </a:lnTo>
                <a:lnTo>
                  <a:pt x="444683" y="12523"/>
                </a:lnTo>
                <a:lnTo>
                  <a:pt x="488037" y="27551"/>
                </a:lnTo>
                <a:lnTo>
                  <a:pt x="528602" y="47864"/>
                </a:lnTo>
                <a:lnTo>
                  <a:pt x="565960" y="73047"/>
                </a:lnTo>
                <a:lnTo>
                  <a:pt x="599693" y="102679"/>
                </a:lnTo>
                <a:lnTo>
                  <a:pt x="629384" y="136344"/>
                </a:lnTo>
                <a:lnTo>
                  <a:pt x="654614" y="173623"/>
                </a:lnTo>
                <a:lnTo>
                  <a:pt x="674965" y="214098"/>
                </a:lnTo>
                <a:lnTo>
                  <a:pt x="690019" y="257351"/>
                </a:lnTo>
                <a:lnTo>
                  <a:pt x="699358" y="302964"/>
                </a:lnTo>
                <a:lnTo>
                  <a:pt x="702564" y="350519"/>
                </a:lnTo>
                <a:lnTo>
                  <a:pt x="699358" y="398075"/>
                </a:lnTo>
                <a:lnTo>
                  <a:pt x="690019" y="443688"/>
                </a:lnTo>
                <a:lnTo>
                  <a:pt x="674965" y="486941"/>
                </a:lnTo>
                <a:lnTo>
                  <a:pt x="654614" y="527416"/>
                </a:lnTo>
                <a:lnTo>
                  <a:pt x="629384" y="564695"/>
                </a:lnTo>
                <a:lnTo>
                  <a:pt x="599693" y="598360"/>
                </a:lnTo>
                <a:lnTo>
                  <a:pt x="565960" y="627992"/>
                </a:lnTo>
                <a:lnTo>
                  <a:pt x="528602" y="653175"/>
                </a:lnTo>
                <a:lnTo>
                  <a:pt x="488037" y="673488"/>
                </a:lnTo>
                <a:lnTo>
                  <a:pt x="444683" y="688516"/>
                </a:lnTo>
                <a:lnTo>
                  <a:pt x="398959" y="697839"/>
                </a:lnTo>
                <a:lnTo>
                  <a:pt x="351281" y="701039"/>
                </a:lnTo>
                <a:lnTo>
                  <a:pt x="303604" y="697839"/>
                </a:lnTo>
                <a:lnTo>
                  <a:pt x="257880" y="688516"/>
                </a:lnTo>
                <a:lnTo>
                  <a:pt x="214526" y="673488"/>
                </a:lnTo>
                <a:lnTo>
                  <a:pt x="173961" y="653175"/>
                </a:lnTo>
                <a:lnTo>
                  <a:pt x="136603" y="627992"/>
                </a:lnTo>
                <a:lnTo>
                  <a:pt x="102870" y="598360"/>
                </a:lnTo>
                <a:lnTo>
                  <a:pt x="73179" y="564695"/>
                </a:lnTo>
                <a:lnTo>
                  <a:pt x="47949" y="527416"/>
                </a:lnTo>
                <a:lnTo>
                  <a:pt x="27598" y="486941"/>
                </a:lnTo>
                <a:lnTo>
                  <a:pt x="12544" y="443688"/>
                </a:lnTo>
                <a:lnTo>
                  <a:pt x="3205" y="398075"/>
                </a:lnTo>
                <a:lnTo>
                  <a:pt x="0" y="350519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3091317" y="458632"/>
            <a:ext cx="28003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3000" b="1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7194041" y="2444222"/>
            <a:ext cx="565150" cy="1891664"/>
          </a:xfrm>
          <a:custGeom>
            <a:avLst/>
            <a:gdLst/>
            <a:ahLst/>
            <a:cxnLst/>
            <a:rect l="l" t="t" r="r" b="b"/>
            <a:pathLst>
              <a:path w="565150" h="1891664">
                <a:moveTo>
                  <a:pt x="266319" y="1859553"/>
                </a:moveTo>
                <a:lnTo>
                  <a:pt x="0" y="1859553"/>
                </a:lnTo>
                <a:lnTo>
                  <a:pt x="0" y="1891557"/>
                </a:lnTo>
                <a:lnTo>
                  <a:pt x="291084" y="1891557"/>
                </a:lnTo>
                <a:lnTo>
                  <a:pt x="298323" y="1884445"/>
                </a:lnTo>
                <a:lnTo>
                  <a:pt x="298323" y="1875555"/>
                </a:lnTo>
                <a:lnTo>
                  <a:pt x="266319" y="1875555"/>
                </a:lnTo>
                <a:lnTo>
                  <a:pt x="266319" y="1859553"/>
                </a:lnTo>
                <a:close/>
              </a:path>
              <a:path w="565150" h="1891664">
                <a:moveTo>
                  <a:pt x="473601" y="55899"/>
                </a:moveTo>
                <a:lnTo>
                  <a:pt x="273431" y="55899"/>
                </a:lnTo>
                <a:lnTo>
                  <a:pt x="266319" y="63011"/>
                </a:lnTo>
                <a:lnTo>
                  <a:pt x="266319" y="1875555"/>
                </a:lnTo>
                <a:lnTo>
                  <a:pt x="282321" y="1859553"/>
                </a:lnTo>
                <a:lnTo>
                  <a:pt x="298323" y="1859553"/>
                </a:lnTo>
                <a:lnTo>
                  <a:pt x="298323" y="87903"/>
                </a:lnTo>
                <a:lnTo>
                  <a:pt x="282321" y="87903"/>
                </a:lnTo>
                <a:lnTo>
                  <a:pt x="298323" y="71901"/>
                </a:lnTo>
                <a:lnTo>
                  <a:pt x="501033" y="71901"/>
                </a:lnTo>
                <a:lnTo>
                  <a:pt x="473601" y="55899"/>
                </a:lnTo>
                <a:close/>
              </a:path>
              <a:path w="565150" h="1891664">
                <a:moveTo>
                  <a:pt x="298323" y="1859553"/>
                </a:moveTo>
                <a:lnTo>
                  <a:pt x="282321" y="1859553"/>
                </a:lnTo>
                <a:lnTo>
                  <a:pt x="266319" y="1875555"/>
                </a:lnTo>
                <a:lnTo>
                  <a:pt x="298323" y="1875555"/>
                </a:lnTo>
                <a:lnTo>
                  <a:pt x="298323" y="1859553"/>
                </a:lnTo>
                <a:close/>
              </a:path>
              <a:path w="565150" h="1891664">
                <a:moveTo>
                  <a:pt x="501033" y="71901"/>
                </a:moveTo>
                <a:lnTo>
                  <a:pt x="428752" y="114065"/>
                </a:lnTo>
                <a:lnTo>
                  <a:pt x="424019" y="118282"/>
                </a:lnTo>
                <a:lnTo>
                  <a:pt x="421370" y="123797"/>
                </a:lnTo>
                <a:lnTo>
                  <a:pt x="420983" y="129907"/>
                </a:lnTo>
                <a:lnTo>
                  <a:pt x="423037" y="135909"/>
                </a:lnTo>
                <a:lnTo>
                  <a:pt x="427253" y="140715"/>
                </a:lnTo>
                <a:lnTo>
                  <a:pt x="432768" y="143402"/>
                </a:lnTo>
                <a:lnTo>
                  <a:pt x="438878" y="143803"/>
                </a:lnTo>
                <a:lnTo>
                  <a:pt x="444881" y="141751"/>
                </a:lnTo>
                <a:lnTo>
                  <a:pt x="537205" y="87903"/>
                </a:lnTo>
                <a:lnTo>
                  <a:pt x="532892" y="87903"/>
                </a:lnTo>
                <a:lnTo>
                  <a:pt x="532892" y="85744"/>
                </a:lnTo>
                <a:lnTo>
                  <a:pt x="524763" y="85744"/>
                </a:lnTo>
                <a:lnTo>
                  <a:pt x="501033" y="71901"/>
                </a:lnTo>
                <a:close/>
              </a:path>
              <a:path w="565150" h="1891664">
                <a:moveTo>
                  <a:pt x="298323" y="71901"/>
                </a:moveTo>
                <a:lnTo>
                  <a:pt x="282321" y="87903"/>
                </a:lnTo>
                <a:lnTo>
                  <a:pt x="298323" y="87903"/>
                </a:lnTo>
                <a:lnTo>
                  <a:pt x="298323" y="71901"/>
                </a:lnTo>
                <a:close/>
              </a:path>
              <a:path w="565150" h="1891664">
                <a:moveTo>
                  <a:pt x="501033" y="71901"/>
                </a:moveTo>
                <a:lnTo>
                  <a:pt x="298323" y="71901"/>
                </a:lnTo>
                <a:lnTo>
                  <a:pt x="298323" y="87903"/>
                </a:lnTo>
                <a:lnTo>
                  <a:pt x="473601" y="87903"/>
                </a:lnTo>
                <a:lnTo>
                  <a:pt x="501033" y="71901"/>
                </a:lnTo>
                <a:close/>
              </a:path>
              <a:path w="565150" h="1891664">
                <a:moveTo>
                  <a:pt x="537205" y="55899"/>
                </a:moveTo>
                <a:lnTo>
                  <a:pt x="532892" y="55899"/>
                </a:lnTo>
                <a:lnTo>
                  <a:pt x="532892" y="87903"/>
                </a:lnTo>
                <a:lnTo>
                  <a:pt x="537205" y="87903"/>
                </a:lnTo>
                <a:lnTo>
                  <a:pt x="564642" y="71901"/>
                </a:lnTo>
                <a:lnTo>
                  <a:pt x="537205" y="55899"/>
                </a:lnTo>
                <a:close/>
              </a:path>
              <a:path w="565150" h="1891664">
                <a:moveTo>
                  <a:pt x="524763" y="58058"/>
                </a:moveTo>
                <a:lnTo>
                  <a:pt x="501033" y="71901"/>
                </a:lnTo>
                <a:lnTo>
                  <a:pt x="524763" y="85744"/>
                </a:lnTo>
                <a:lnTo>
                  <a:pt x="524763" y="58058"/>
                </a:lnTo>
                <a:close/>
              </a:path>
              <a:path w="565150" h="1891664">
                <a:moveTo>
                  <a:pt x="532892" y="58058"/>
                </a:moveTo>
                <a:lnTo>
                  <a:pt x="524763" y="58058"/>
                </a:lnTo>
                <a:lnTo>
                  <a:pt x="524763" y="85744"/>
                </a:lnTo>
                <a:lnTo>
                  <a:pt x="532892" y="85744"/>
                </a:lnTo>
                <a:lnTo>
                  <a:pt x="532892" y="58058"/>
                </a:lnTo>
                <a:close/>
              </a:path>
              <a:path w="565150" h="1891664">
                <a:moveTo>
                  <a:pt x="438878" y="0"/>
                </a:moveTo>
                <a:lnTo>
                  <a:pt x="432768" y="400"/>
                </a:lnTo>
                <a:lnTo>
                  <a:pt x="427253" y="3087"/>
                </a:lnTo>
                <a:lnTo>
                  <a:pt x="423037" y="7893"/>
                </a:lnTo>
                <a:lnTo>
                  <a:pt x="420983" y="13896"/>
                </a:lnTo>
                <a:lnTo>
                  <a:pt x="421370" y="20006"/>
                </a:lnTo>
                <a:lnTo>
                  <a:pt x="424019" y="25521"/>
                </a:lnTo>
                <a:lnTo>
                  <a:pt x="428752" y="29737"/>
                </a:lnTo>
                <a:lnTo>
                  <a:pt x="501033" y="71901"/>
                </a:lnTo>
                <a:lnTo>
                  <a:pt x="524763" y="58058"/>
                </a:lnTo>
                <a:lnTo>
                  <a:pt x="532892" y="58058"/>
                </a:lnTo>
                <a:lnTo>
                  <a:pt x="532892" y="55899"/>
                </a:lnTo>
                <a:lnTo>
                  <a:pt x="537205" y="55899"/>
                </a:lnTo>
                <a:lnTo>
                  <a:pt x="444881" y="2051"/>
                </a:lnTo>
                <a:lnTo>
                  <a:pt x="438878" y="0"/>
                </a:lnTo>
                <a:close/>
              </a:path>
            </a:pathLst>
          </a:custGeom>
          <a:solidFill>
            <a:srgbClr val="1B6A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860804" y="2172461"/>
            <a:ext cx="603504" cy="17190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1990812" y="2532699"/>
            <a:ext cx="230832" cy="111696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760"/>
              </a:lnSpc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Standar</a:t>
            </a:r>
            <a:r>
              <a:rPr sz="15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7847076" y="3847338"/>
            <a:ext cx="1033272" cy="43281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791956" y="3850387"/>
            <a:ext cx="1033272" cy="43433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7847078" y="3358133"/>
            <a:ext cx="1970531" cy="60350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7965187" y="3586481"/>
            <a:ext cx="1628775" cy="650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3810" algn="ctr">
              <a:spcBef>
                <a:spcPts val="100"/>
              </a:spcBef>
            </a:pPr>
            <a:r>
              <a:rPr sz="1500" b="1" spc="-5" dirty="0">
                <a:solidFill>
                  <a:srgbClr val="FFFFFF"/>
                </a:solidFill>
                <a:latin typeface="Arial"/>
                <a:cs typeface="Arial"/>
              </a:rPr>
              <a:t>Standar</a:t>
            </a:r>
            <a:r>
              <a:rPr sz="15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b="1" spc="-5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500">
              <a:latin typeface="Arial"/>
              <a:cs typeface="Arial"/>
            </a:endParaRPr>
          </a:p>
          <a:p>
            <a:pPr algn="ctr">
              <a:spcBef>
                <a:spcPts val="1500"/>
              </a:spcBef>
              <a:tabLst>
                <a:tab pos="944244" algn="l"/>
              </a:tabLst>
            </a:pPr>
            <a:r>
              <a:rPr sz="2025" b="1" baseline="2057" dirty="0">
                <a:solidFill>
                  <a:srgbClr val="FFFFFF"/>
                </a:solidFill>
                <a:latin typeface="Arial"/>
                <a:cs typeface="Arial"/>
              </a:rPr>
              <a:t>SN</a:t>
            </a:r>
            <a:r>
              <a:rPr sz="2025" b="1" spc="-22" baseline="205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25" b="1" baseline="2057" dirty="0">
                <a:solidFill>
                  <a:srgbClr val="FFFFFF"/>
                </a:solidFill>
                <a:latin typeface="Arial"/>
                <a:cs typeface="Arial"/>
              </a:rPr>
              <a:t>Dikti	</a:t>
            </a: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SN</a:t>
            </a:r>
            <a:r>
              <a:rPr sz="1350" b="1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350">
              <a:latin typeface="Arial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7847076" y="4580382"/>
            <a:ext cx="1033272" cy="72847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7965696" y="4882540"/>
            <a:ext cx="68389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SN</a:t>
            </a:r>
            <a:r>
              <a:rPr sz="1350" b="1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350">
              <a:latin typeface="Arial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8791956" y="4580382"/>
            <a:ext cx="1033272" cy="72847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8910068" y="4882540"/>
            <a:ext cx="68389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SN</a:t>
            </a:r>
            <a:r>
              <a:rPr sz="1350" b="1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350">
              <a:latin typeface="Arial"/>
              <a:cs typeface="Aria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8456676" y="3050287"/>
            <a:ext cx="768096" cy="51968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979666" y="4258819"/>
            <a:ext cx="768095" cy="52120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924543" y="4239007"/>
            <a:ext cx="768096" cy="52120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923788" y="3211831"/>
            <a:ext cx="768096" cy="52120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142488" y="3787901"/>
            <a:ext cx="658368" cy="44043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06801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meline&#10;&#10;Description automatically generated with low confidence">
            <a:extLst>
              <a:ext uri="{FF2B5EF4-FFF2-40B4-BE49-F238E27FC236}">
                <a16:creationId xmlns:a16="http://schemas.microsoft.com/office/drawing/2014/main" id="{626F49B6-3A15-5726-C85F-37578FC4E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169" y="841056"/>
            <a:ext cx="10642078" cy="562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3314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E6AFF8F-E690-EA2C-E073-36499F5C42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260" y="829338"/>
            <a:ext cx="9898912" cy="574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098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343594-B722-89F3-CF65-2422A50D5B59}"/>
              </a:ext>
            </a:extLst>
          </p:cNvPr>
          <p:cNvSpPr/>
          <p:nvPr/>
        </p:nvSpPr>
        <p:spPr>
          <a:xfrm>
            <a:off x="595423" y="1092180"/>
            <a:ext cx="3075959" cy="562759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D43E8C-946B-4585-876A-2780A9150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1539" y="1288605"/>
            <a:ext cx="2401025" cy="3166437"/>
          </a:xfrm>
          <a:solidFill>
            <a:schemeClr val="accent1">
              <a:lumMod val="50000"/>
            </a:schemeClr>
          </a:solidFill>
        </p:spPr>
        <p:txBody>
          <a:bodyPr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ID" sz="2700" b="1" dirty="0" err="1">
                <a:solidFill>
                  <a:schemeClr val="bg1"/>
                </a:solidFill>
              </a:rPr>
              <a:t>Pelampauan</a:t>
            </a:r>
            <a:r>
              <a:rPr lang="en-ID" sz="2700" b="1" dirty="0">
                <a:solidFill>
                  <a:schemeClr val="bg1"/>
                </a:solidFill>
              </a:rPr>
              <a:t> SN-</a:t>
            </a:r>
            <a:r>
              <a:rPr lang="en-ID" sz="2700" b="1" dirty="0" err="1">
                <a:solidFill>
                  <a:schemeClr val="bg1"/>
                </a:solidFill>
              </a:rPr>
              <a:t>Dikti</a:t>
            </a:r>
            <a:r>
              <a:rPr lang="en-ID" sz="2700" b="1" dirty="0">
                <a:solidFill>
                  <a:schemeClr val="bg1"/>
                </a:solidFill>
              </a:rPr>
              <a:t> </a:t>
            </a:r>
            <a:r>
              <a:rPr lang="en-ID" sz="2700" b="1" dirty="0" err="1">
                <a:solidFill>
                  <a:schemeClr val="bg1"/>
                </a:solidFill>
              </a:rPr>
              <a:t>secara</a:t>
            </a:r>
            <a:r>
              <a:rPr lang="en-ID" sz="2700" b="1" dirty="0">
                <a:solidFill>
                  <a:schemeClr val="bg1"/>
                </a:solidFill>
              </a:rPr>
              <a:t> </a:t>
            </a:r>
            <a:r>
              <a:rPr lang="en-ID" sz="2700" b="1" dirty="0" err="1">
                <a:solidFill>
                  <a:schemeClr val="bg1"/>
                </a:solidFill>
              </a:rPr>
              <a:t>Kuantitatif</a:t>
            </a:r>
            <a:r>
              <a:rPr lang="en-ID" sz="2700" b="1" dirty="0">
                <a:solidFill>
                  <a:schemeClr val="bg1"/>
                </a:solidFill>
              </a:rPr>
              <a:t> </a:t>
            </a:r>
            <a:br>
              <a:rPr lang="en-ID" sz="2700" b="1" dirty="0">
                <a:solidFill>
                  <a:schemeClr val="bg1"/>
                </a:solidFill>
              </a:rPr>
            </a:br>
            <a:r>
              <a:rPr lang="en-ID" sz="2700" b="1" dirty="0">
                <a:solidFill>
                  <a:schemeClr val="bg1"/>
                </a:solidFill>
              </a:rPr>
              <a:t>(</a:t>
            </a:r>
            <a:r>
              <a:rPr lang="en-ID" sz="2700" b="1" dirty="0" err="1">
                <a:solidFill>
                  <a:schemeClr val="bg1"/>
                </a:solidFill>
              </a:rPr>
              <a:t>sering</a:t>
            </a:r>
            <a:r>
              <a:rPr lang="en-ID" sz="2700" b="1" dirty="0">
                <a:solidFill>
                  <a:schemeClr val="bg1"/>
                </a:solidFill>
              </a:rPr>
              <a:t> </a:t>
            </a:r>
            <a:r>
              <a:rPr lang="en-ID" sz="2700" b="1" dirty="0" err="1">
                <a:solidFill>
                  <a:schemeClr val="bg1"/>
                </a:solidFill>
              </a:rPr>
              <a:t>disebut</a:t>
            </a:r>
            <a:r>
              <a:rPr lang="en-ID" sz="2700" b="1" dirty="0">
                <a:solidFill>
                  <a:schemeClr val="bg1"/>
                </a:solidFill>
              </a:rPr>
              <a:t> juga </a:t>
            </a:r>
            <a:r>
              <a:rPr lang="en-ID" sz="2700" b="1" dirty="0" err="1">
                <a:solidFill>
                  <a:schemeClr val="bg1"/>
                </a:solidFill>
              </a:rPr>
              <a:t>pelampauan</a:t>
            </a:r>
            <a:r>
              <a:rPr lang="en-ID" sz="2700" b="1" dirty="0">
                <a:solidFill>
                  <a:schemeClr val="bg1"/>
                </a:solidFill>
              </a:rPr>
              <a:t> </a:t>
            </a:r>
            <a:r>
              <a:rPr lang="en-ID" sz="2700" b="1" dirty="0" err="1">
                <a:solidFill>
                  <a:schemeClr val="bg1"/>
                </a:solidFill>
              </a:rPr>
              <a:t>secara</a:t>
            </a:r>
            <a:r>
              <a:rPr lang="en-ID" sz="2700" b="1" dirty="0">
                <a:solidFill>
                  <a:schemeClr val="bg1"/>
                </a:solidFill>
              </a:rPr>
              <a:t> horizontal) </a:t>
            </a:r>
            <a:endParaRPr lang="id-ID" sz="27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55AA3-EC25-4F1D-8E81-B17915AD5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66" y="1092180"/>
            <a:ext cx="6637716" cy="5546047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D" dirty="0" err="1"/>
              <a:t>Pelampauan</a:t>
            </a:r>
            <a:r>
              <a:rPr lang="en-ID" dirty="0"/>
              <a:t> SN-</a:t>
            </a:r>
            <a:r>
              <a:rPr lang="en-ID" dirty="0" err="1"/>
              <a:t>Dikti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kuantitatif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standar</a:t>
            </a:r>
            <a:r>
              <a:rPr lang="en-ID" dirty="0"/>
              <a:t> di </a:t>
            </a:r>
            <a:r>
              <a:rPr lang="en-ID" dirty="0" err="1"/>
              <a:t>luar</a:t>
            </a:r>
            <a:r>
              <a:rPr lang="en-ID" dirty="0"/>
              <a:t> yang </a:t>
            </a:r>
            <a:r>
              <a:rPr lang="en-ID" dirty="0" err="1"/>
              <a:t>diatur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SN-</a:t>
            </a:r>
            <a:r>
              <a:rPr lang="en-ID" dirty="0" err="1"/>
              <a:t>Dikti</a:t>
            </a:r>
            <a:r>
              <a:rPr lang="en-ID" dirty="0"/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D" dirty="0" err="1"/>
              <a:t>Misalnya</a:t>
            </a:r>
            <a:r>
              <a:rPr lang="en-ID" dirty="0"/>
              <a:t>, </a:t>
            </a:r>
            <a:r>
              <a:rPr lang="en-ID" dirty="0" err="1"/>
              <a:t>dalam</a:t>
            </a:r>
            <a:r>
              <a:rPr lang="en-ID" dirty="0"/>
              <a:t> SN </a:t>
            </a:r>
            <a:r>
              <a:rPr lang="en-ID" dirty="0" err="1"/>
              <a:t>Dikti</a:t>
            </a:r>
            <a:r>
              <a:rPr lang="en-ID" dirty="0"/>
              <a:t>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diatur</a:t>
            </a:r>
            <a:r>
              <a:rPr lang="en-ID" dirty="0"/>
              <a:t> </a:t>
            </a:r>
            <a:r>
              <a:rPr lang="en-ID" dirty="0" err="1"/>
              <a:t>standar</a:t>
            </a:r>
            <a:r>
              <a:rPr lang="en-ID" dirty="0"/>
              <a:t> </a:t>
            </a:r>
            <a:r>
              <a:rPr lang="en-ID" dirty="0" err="1"/>
              <a:t>kerjasama</a:t>
            </a:r>
            <a:r>
              <a:rPr lang="en-ID" dirty="0"/>
              <a:t> </a:t>
            </a: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; </a:t>
            </a:r>
            <a:r>
              <a:rPr lang="en-ID" dirty="0" err="1"/>
              <a:t>maka</a:t>
            </a:r>
            <a:r>
              <a:rPr lang="en-ID" dirty="0"/>
              <a:t> </a:t>
            </a:r>
            <a:r>
              <a:rPr lang="en-ID" dirty="0" err="1"/>
              <a:t>penetapan</a:t>
            </a:r>
            <a:r>
              <a:rPr lang="en-ID" dirty="0"/>
              <a:t> </a:t>
            </a:r>
            <a:r>
              <a:rPr lang="en-ID" dirty="0" err="1"/>
              <a:t>standar</a:t>
            </a:r>
            <a:r>
              <a:rPr lang="en-ID" dirty="0"/>
              <a:t> </a:t>
            </a:r>
            <a:r>
              <a:rPr lang="en-ID" dirty="0" err="1"/>
              <a:t>kerjasama</a:t>
            </a:r>
            <a:r>
              <a:rPr lang="en-ID" dirty="0"/>
              <a:t> </a:t>
            </a:r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oleh PT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pelampauan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SN-</a:t>
            </a:r>
            <a:r>
              <a:rPr lang="en-ID" dirty="0" err="1"/>
              <a:t>Dikti</a:t>
            </a:r>
            <a:r>
              <a:rPr lang="en-ID" dirty="0"/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ID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D" dirty="0" err="1"/>
              <a:t>Contoh</a:t>
            </a:r>
            <a:r>
              <a:rPr lang="en-ID" dirty="0"/>
              <a:t> lain: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D" dirty="0"/>
              <a:t>– </a:t>
            </a:r>
            <a:r>
              <a:rPr lang="en-ID" dirty="0" err="1"/>
              <a:t>Standar</a:t>
            </a:r>
            <a:r>
              <a:rPr lang="en-ID" dirty="0"/>
              <a:t> </a:t>
            </a:r>
            <a:r>
              <a:rPr lang="en-ID" dirty="0" err="1"/>
              <a:t>penetapan</a:t>
            </a:r>
            <a:r>
              <a:rPr lang="en-ID" dirty="0"/>
              <a:t> </a:t>
            </a:r>
            <a:r>
              <a:rPr lang="en-ID" dirty="0" err="1"/>
              <a:t>visi</a:t>
            </a:r>
            <a:r>
              <a:rPr lang="en-ID" dirty="0"/>
              <a:t> – </a:t>
            </a:r>
            <a:r>
              <a:rPr lang="en-ID" dirty="0" err="1"/>
              <a:t>misi</a:t>
            </a:r>
            <a:r>
              <a:rPr lang="en-ID" dirty="0"/>
              <a:t> </a:t>
            </a:r>
            <a:r>
              <a:rPr lang="en-ID" dirty="0" err="1"/>
              <a:t>Jurusan</a:t>
            </a:r>
            <a:r>
              <a:rPr lang="en-ID" dirty="0"/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D" dirty="0"/>
              <a:t>– </a:t>
            </a:r>
            <a:r>
              <a:rPr lang="en-ID" dirty="0" err="1"/>
              <a:t>Standar</a:t>
            </a:r>
            <a:r>
              <a:rPr lang="en-ID" dirty="0"/>
              <a:t> </a:t>
            </a:r>
            <a:r>
              <a:rPr lang="en-ID" dirty="0" err="1"/>
              <a:t>penerimaan</a:t>
            </a:r>
            <a:r>
              <a:rPr lang="en-ID" dirty="0"/>
              <a:t> </a:t>
            </a:r>
            <a:r>
              <a:rPr lang="en-ID" dirty="0" err="1"/>
              <a:t>mahasiswa</a:t>
            </a:r>
            <a:r>
              <a:rPr lang="en-ID" dirty="0"/>
              <a:t> </a:t>
            </a:r>
            <a:r>
              <a:rPr lang="en-ID" dirty="0" err="1"/>
              <a:t>baru</a:t>
            </a:r>
            <a:r>
              <a:rPr lang="en-ID" dirty="0"/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D" dirty="0"/>
              <a:t>– </a:t>
            </a:r>
            <a:r>
              <a:rPr lang="en-ID" dirty="0" err="1"/>
              <a:t>Standar</a:t>
            </a:r>
            <a:r>
              <a:rPr lang="en-ID" dirty="0"/>
              <a:t> income generating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55604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8DF1C0CD-DBD3-1EE4-A5C8-9D509BF35B8A}"/>
              </a:ext>
            </a:extLst>
          </p:cNvPr>
          <p:cNvSpPr txBox="1"/>
          <p:nvPr/>
        </p:nvSpPr>
        <p:spPr>
          <a:xfrm>
            <a:off x="4973573" y="2351964"/>
            <a:ext cx="3629660" cy="438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sz="1350" b="1" dirty="0">
                <a:latin typeface="Arial"/>
                <a:cs typeface="Arial"/>
              </a:rPr>
              <a:t>Contoh Penjabaran Standar Dikti ke</a:t>
            </a:r>
            <a:r>
              <a:rPr sz="1350" b="1" spc="-114" dirty="0">
                <a:latin typeface="Arial"/>
                <a:cs typeface="Arial"/>
              </a:rPr>
              <a:t> </a:t>
            </a:r>
            <a:r>
              <a:rPr sz="1350" b="1" dirty="0">
                <a:latin typeface="Arial"/>
                <a:cs typeface="Arial"/>
              </a:rPr>
              <a:t>Standar  </a:t>
            </a:r>
            <a:r>
              <a:rPr sz="1350" b="1" spc="-15" dirty="0">
                <a:latin typeface="Arial"/>
                <a:cs typeface="Arial"/>
              </a:rPr>
              <a:t>Turunan </a:t>
            </a:r>
            <a:r>
              <a:rPr sz="1350" b="1" dirty="0">
                <a:latin typeface="Arial"/>
                <a:cs typeface="Arial"/>
              </a:rPr>
              <a:t>(Standar</a:t>
            </a:r>
            <a:r>
              <a:rPr sz="1350" b="1" spc="-50" dirty="0">
                <a:latin typeface="Arial"/>
                <a:cs typeface="Arial"/>
              </a:rPr>
              <a:t> </a:t>
            </a:r>
            <a:r>
              <a:rPr sz="1350" b="1" dirty="0">
                <a:latin typeface="Arial"/>
                <a:cs typeface="Arial"/>
              </a:rPr>
              <a:t>Dosen)</a:t>
            </a:r>
            <a:endParaRPr sz="1350">
              <a:latin typeface="Arial"/>
              <a:cs typeface="Arial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B97BDB4-EF32-AC10-7FCA-080FF9EFD748}"/>
              </a:ext>
            </a:extLst>
          </p:cNvPr>
          <p:cNvSpPr txBox="1"/>
          <p:nvPr/>
        </p:nvSpPr>
        <p:spPr>
          <a:xfrm>
            <a:off x="7126985" y="2991789"/>
            <a:ext cx="3141980" cy="27470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990" indent="-161290">
              <a:spcBef>
                <a:spcPts val="120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</a:t>
            </a:r>
            <a:r>
              <a:rPr sz="1250" spc="15" dirty="0">
                <a:latin typeface="Arial"/>
                <a:cs typeface="Arial"/>
              </a:rPr>
              <a:t> </a:t>
            </a:r>
            <a:r>
              <a:rPr sz="1250" spc="5" dirty="0">
                <a:latin typeface="Arial"/>
                <a:cs typeface="Arial"/>
              </a:rPr>
              <a:t>Rekrutasi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35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</a:t>
            </a:r>
            <a:r>
              <a:rPr sz="1250" spc="5" dirty="0">
                <a:latin typeface="Arial"/>
                <a:cs typeface="Arial"/>
              </a:rPr>
              <a:t>Masa</a:t>
            </a:r>
            <a:r>
              <a:rPr sz="1250" spc="30" dirty="0">
                <a:latin typeface="Arial"/>
                <a:cs typeface="Arial"/>
              </a:rPr>
              <a:t> </a:t>
            </a:r>
            <a:r>
              <a:rPr sz="1250" spc="10" dirty="0">
                <a:latin typeface="Arial"/>
                <a:cs typeface="Arial"/>
              </a:rPr>
              <a:t>Percobaan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30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</a:t>
            </a:r>
            <a:r>
              <a:rPr sz="1250" spc="5" dirty="0">
                <a:latin typeface="Arial"/>
                <a:cs typeface="Arial"/>
              </a:rPr>
              <a:t>Perjanjian</a:t>
            </a:r>
            <a:r>
              <a:rPr sz="1250" spc="60" dirty="0">
                <a:latin typeface="Arial"/>
                <a:cs typeface="Arial"/>
              </a:rPr>
              <a:t> </a:t>
            </a:r>
            <a:r>
              <a:rPr sz="1250" spc="5" dirty="0">
                <a:latin typeface="Arial"/>
                <a:cs typeface="Arial"/>
              </a:rPr>
              <a:t>Kerja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35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Penilaian </a:t>
            </a:r>
            <a:r>
              <a:rPr sz="1250" spc="5" dirty="0">
                <a:latin typeface="Arial"/>
                <a:cs typeface="Arial"/>
              </a:rPr>
              <a:t>Prestasi</a:t>
            </a:r>
            <a:r>
              <a:rPr sz="1250" spc="35" dirty="0">
                <a:latin typeface="Arial"/>
                <a:cs typeface="Arial"/>
              </a:rPr>
              <a:t> </a:t>
            </a:r>
            <a:r>
              <a:rPr sz="1250" spc="5" dirty="0">
                <a:latin typeface="Arial"/>
                <a:cs typeface="Arial"/>
              </a:rPr>
              <a:t>Kerja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25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</a:t>
            </a:r>
            <a:r>
              <a:rPr sz="1250" spc="5" dirty="0">
                <a:latin typeface="Arial"/>
                <a:cs typeface="Arial"/>
              </a:rPr>
              <a:t>Mutasi, </a:t>
            </a:r>
            <a:r>
              <a:rPr sz="1250" spc="10" dirty="0">
                <a:latin typeface="Arial"/>
                <a:cs typeface="Arial"/>
              </a:rPr>
              <a:t>Promosi,</a:t>
            </a:r>
            <a:r>
              <a:rPr sz="1250" spc="30" dirty="0">
                <a:latin typeface="Arial"/>
                <a:cs typeface="Arial"/>
              </a:rPr>
              <a:t> </a:t>
            </a:r>
            <a:r>
              <a:rPr sz="1250" spc="10" dirty="0">
                <a:latin typeface="Arial"/>
                <a:cs typeface="Arial"/>
              </a:rPr>
              <a:t>Demosi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35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</a:t>
            </a:r>
            <a:r>
              <a:rPr sz="1250" spc="5" dirty="0">
                <a:latin typeface="Arial"/>
                <a:cs typeface="Arial"/>
              </a:rPr>
              <a:t>Waktu</a:t>
            </a:r>
            <a:r>
              <a:rPr sz="1250" spc="-10" dirty="0">
                <a:latin typeface="Arial"/>
                <a:cs typeface="Arial"/>
              </a:rPr>
              <a:t> </a:t>
            </a:r>
            <a:r>
              <a:rPr sz="1250" spc="5" dirty="0">
                <a:latin typeface="Arial"/>
                <a:cs typeface="Arial"/>
              </a:rPr>
              <a:t>Kerja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25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</a:t>
            </a:r>
            <a:r>
              <a:rPr sz="1250" spc="5" dirty="0">
                <a:latin typeface="Arial"/>
                <a:cs typeface="Arial"/>
              </a:rPr>
              <a:t>Kerja </a:t>
            </a:r>
            <a:r>
              <a:rPr sz="1250" spc="10" dirty="0">
                <a:latin typeface="Arial"/>
                <a:cs typeface="Arial"/>
              </a:rPr>
              <a:t>Lembur &amp;</a:t>
            </a:r>
            <a:r>
              <a:rPr sz="1250" spc="35" dirty="0">
                <a:latin typeface="Arial"/>
                <a:cs typeface="Arial"/>
              </a:rPr>
              <a:t> </a:t>
            </a:r>
            <a:r>
              <a:rPr sz="1250" spc="5" dirty="0">
                <a:latin typeface="Arial"/>
                <a:cs typeface="Arial"/>
              </a:rPr>
              <a:t>Cuti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35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Penghasilan </a:t>
            </a:r>
            <a:r>
              <a:rPr sz="1250" spc="15" dirty="0">
                <a:latin typeface="Arial"/>
                <a:cs typeface="Arial"/>
              </a:rPr>
              <a:t>&amp; </a:t>
            </a:r>
            <a:r>
              <a:rPr sz="1250" spc="10" dirty="0">
                <a:latin typeface="Arial"/>
                <a:cs typeface="Arial"/>
              </a:rPr>
              <a:t>Penghargaan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25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Jamsos &amp; </a:t>
            </a:r>
            <a:r>
              <a:rPr sz="1250" spc="5" dirty="0">
                <a:latin typeface="Arial"/>
                <a:cs typeface="Arial"/>
              </a:rPr>
              <a:t>Kesejahteraan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35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Pengembangan &amp;</a:t>
            </a:r>
            <a:r>
              <a:rPr sz="1250" spc="30" dirty="0">
                <a:latin typeface="Arial"/>
                <a:cs typeface="Arial"/>
              </a:rPr>
              <a:t> </a:t>
            </a:r>
            <a:r>
              <a:rPr sz="1250" spc="10" dirty="0">
                <a:latin typeface="Arial"/>
                <a:cs typeface="Arial"/>
              </a:rPr>
              <a:t>Pembinaan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25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Keselamatan &amp; Kesehatan </a:t>
            </a:r>
            <a:r>
              <a:rPr sz="1250" spc="5" dirty="0">
                <a:latin typeface="Arial"/>
                <a:cs typeface="Arial"/>
              </a:rPr>
              <a:t>Kerja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35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</a:t>
            </a:r>
            <a:r>
              <a:rPr sz="1250" spc="15" dirty="0">
                <a:latin typeface="Arial"/>
                <a:cs typeface="Arial"/>
              </a:rPr>
              <a:t> </a:t>
            </a:r>
            <a:r>
              <a:rPr sz="1250" spc="5" dirty="0">
                <a:latin typeface="Arial"/>
                <a:cs typeface="Arial"/>
              </a:rPr>
              <a:t>Disiplin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25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Perjalanan</a:t>
            </a:r>
            <a:r>
              <a:rPr sz="1250" spc="40" dirty="0">
                <a:latin typeface="Arial"/>
                <a:cs typeface="Arial"/>
              </a:rPr>
              <a:t> </a:t>
            </a:r>
            <a:r>
              <a:rPr sz="1250" spc="10" dirty="0">
                <a:latin typeface="Arial"/>
                <a:cs typeface="Arial"/>
              </a:rPr>
              <a:t>Dinas</a:t>
            </a:r>
            <a:endParaRPr sz="1250">
              <a:latin typeface="Arial"/>
              <a:cs typeface="Arial"/>
            </a:endParaRPr>
          </a:p>
          <a:p>
            <a:pPr marL="173990" indent="-161290">
              <a:spcBef>
                <a:spcPts val="40"/>
              </a:spcBef>
              <a:buChar char="•"/>
              <a:tabLst>
                <a:tab pos="174625" algn="l"/>
              </a:tabLst>
            </a:pPr>
            <a:r>
              <a:rPr sz="1250" spc="10" dirty="0">
                <a:latin typeface="Arial"/>
                <a:cs typeface="Arial"/>
              </a:rPr>
              <a:t>Standar Pengakhiran Hubungan</a:t>
            </a:r>
            <a:r>
              <a:rPr sz="1250" spc="55" dirty="0">
                <a:latin typeface="Arial"/>
                <a:cs typeface="Arial"/>
              </a:rPr>
              <a:t> </a:t>
            </a:r>
            <a:r>
              <a:rPr sz="1250" spc="5" dirty="0">
                <a:latin typeface="Arial"/>
                <a:cs typeface="Arial"/>
              </a:rPr>
              <a:t>Kerja</a:t>
            </a:r>
            <a:endParaRPr sz="1250">
              <a:latin typeface="Arial"/>
              <a:cs typeface="Arial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EADD9F18-BF99-9F31-AD1B-F43FF3C9662E}"/>
              </a:ext>
            </a:extLst>
          </p:cNvPr>
          <p:cNvSpPr/>
          <p:nvPr/>
        </p:nvSpPr>
        <p:spPr>
          <a:xfrm>
            <a:off x="6856984" y="2962833"/>
            <a:ext cx="190500" cy="2816860"/>
          </a:xfrm>
          <a:custGeom>
            <a:avLst/>
            <a:gdLst/>
            <a:ahLst/>
            <a:cxnLst/>
            <a:rect l="l" t="t" r="r" b="b"/>
            <a:pathLst>
              <a:path w="190500" h="2816860">
                <a:moveTo>
                  <a:pt x="190500" y="2816352"/>
                </a:moveTo>
                <a:lnTo>
                  <a:pt x="148623" y="2786413"/>
                </a:lnTo>
                <a:lnTo>
                  <a:pt x="130937" y="2751641"/>
                </a:lnTo>
                <a:lnTo>
                  <a:pt x="116183" y="2706026"/>
                </a:lnTo>
                <a:lnTo>
                  <a:pt x="104936" y="2651336"/>
                </a:lnTo>
                <a:lnTo>
                  <a:pt x="97767" y="2589338"/>
                </a:lnTo>
                <a:lnTo>
                  <a:pt x="95250" y="2521800"/>
                </a:lnTo>
                <a:lnTo>
                  <a:pt x="95250" y="1702689"/>
                </a:lnTo>
                <a:lnTo>
                  <a:pt x="92732" y="1635149"/>
                </a:lnTo>
                <a:lnTo>
                  <a:pt x="85563" y="1573155"/>
                </a:lnTo>
                <a:lnTo>
                  <a:pt x="74316" y="1518472"/>
                </a:lnTo>
                <a:lnTo>
                  <a:pt x="59562" y="1472867"/>
                </a:lnTo>
                <a:lnTo>
                  <a:pt x="41876" y="1438105"/>
                </a:lnTo>
                <a:lnTo>
                  <a:pt x="0" y="1408176"/>
                </a:lnTo>
                <a:lnTo>
                  <a:pt x="21831" y="1400399"/>
                </a:lnTo>
                <a:lnTo>
                  <a:pt x="59562" y="1343484"/>
                </a:lnTo>
                <a:lnTo>
                  <a:pt x="74316" y="1297879"/>
                </a:lnTo>
                <a:lnTo>
                  <a:pt x="85563" y="1243196"/>
                </a:lnTo>
                <a:lnTo>
                  <a:pt x="92732" y="1181202"/>
                </a:lnTo>
                <a:lnTo>
                  <a:pt x="95250" y="1113662"/>
                </a:lnTo>
                <a:lnTo>
                  <a:pt x="95250" y="294512"/>
                </a:lnTo>
                <a:lnTo>
                  <a:pt x="97767" y="226973"/>
                </a:lnTo>
                <a:lnTo>
                  <a:pt x="104936" y="164979"/>
                </a:lnTo>
                <a:lnTo>
                  <a:pt x="116183" y="110296"/>
                </a:lnTo>
                <a:lnTo>
                  <a:pt x="130937" y="64691"/>
                </a:lnTo>
                <a:lnTo>
                  <a:pt x="148623" y="29929"/>
                </a:lnTo>
                <a:lnTo>
                  <a:pt x="168668" y="7776"/>
                </a:lnTo>
                <a:lnTo>
                  <a:pt x="190500" y="0"/>
                </a:lnTo>
              </a:path>
            </a:pathLst>
          </a:custGeom>
          <a:ln w="25908">
            <a:solidFill>
              <a:srgbClr val="F6D05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26FA6CB4-CAB1-D3C9-079F-02CE73B76CB0}"/>
              </a:ext>
            </a:extLst>
          </p:cNvPr>
          <p:cNvSpPr/>
          <p:nvPr/>
        </p:nvSpPr>
        <p:spPr>
          <a:xfrm>
            <a:off x="4965700" y="5123868"/>
            <a:ext cx="1734820" cy="467995"/>
          </a:xfrm>
          <a:custGeom>
            <a:avLst/>
            <a:gdLst/>
            <a:ahLst/>
            <a:cxnLst/>
            <a:rect l="l" t="t" r="r" b="b"/>
            <a:pathLst>
              <a:path w="1734820" h="467995">
                <a:moveTo>
                  <a:pt x="1656334" y="0"/>
                </a:moveTo>
                <a:lnTo>
                  <a:pt x="77977" y="0"/>
                </a:lnTo>
                <a:lnTo>
                  <a:pt x="47630" y="6127"/>
                </a:lnTo>
                <a:lnTo>
                  <a:pt x="22844" y="22839"/>
                </a:lnTo>
                <a:lnTo>
                  <a:pt x="6129" y="47625"/>
                </a:lnTo>
                <a:lnTo>
                  <a:pt x="0" y="77978"/>
                </a:lnTo>
                <a:lnTo>
                  <a:pt x="0" y="389890"/>
                </a:lnTo>
                <a:lnTo>
                  <a:pt x="6129" y="420242"/>
                </a:lnTo>
                <a:lnTo>
                  <a:pt x="22844" y="445028"/>
                </a:lnTo>
                <a:lnTo>
                  <a:pt x="47630" y="461740"/>
                </a:lnTo>
                <a:lnTo>
                  <a:pt x="77977" y="467868"/>
                </a:lnTo>
                <a:lnTo>
                  <a:pt x="1656334" y="467868"/>
                </a:lnTo>
                <a:lnTo>
                  <a:pt x="1686681" y="461740"/>
                </a:lnTo>
                <a:lnTo>
                  <a:pt x="1711467" y="445028"/>
                </a:lnTo>
                <a:lnTo>
                  <a:pt x="1728182" y="420242"/>
                </a:lnTo>
                <a:lnTo>
                  <a:pt x="1734312" y="389890"/>
                </a:lnTo>
                <a:lnTo>
                  <a:pt x="1734312" y="77978"/>
                </a:lnTo>
                <a:lnTo>
                  <a:pt x="1728182" y="47625"/>
                </a:lnTo>
                <a:lnTo>
                  <a:pt x="1711467" y="22839"/>
                </a:lnTo>
                <a:lnTo>
                  <a:pt x="1686681" y="6127"/>
                </a:lnTo>
                <a:lnTo>
                  <a:pt x="1656334" y="0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5E8AF9F5-B761-A979-086C-A00E4B0CAA5F}"/>
              </a:ext>
            </a:extLst>
          </p:cNvPr>
          <p:cNvSpPr/>
          <p:nvPr/>
        </p:nvSpPr>
        <p:spPr>
          <a:xfrm>
            <a:off x="4965700" y="5123868"/>
            <a:ext cx="1734820" cy="467995"/>
          </a:xfrm>
          <a:custGeom>
            <a:avLst/>
            <a:gdLst/>
            <a:ahLst/>
            <a:cxnLst/>
            <a:rect l="l" t="t" r="r" b="b"/>
            <a:pathLst>
              <a:path w="1734820" h="467995">
                <a:moveTo>
                  <a:pt x="0" y="77978"/>
                </a:moveTo>
                <a:lnTo>
                  <a:pt x="6129" y="47625"/>
                </a:lnTo>
                <a:lnTo>
                  <a:pt x="22844" y="22839"/>
                </a:lnTo>
                <a:lnTo>
                  <a:pt x="47630" y="6127"/>
                </a:lnTo>
                <a:lnTo>
                  <a:pt x="77977" y="0"/>
                </a:lnTo>
                <a:lnTo>
                  <a:pt x="1656334" y="0"/>
                </a:lnTo>
                <a:lnTo>
                  <a:pt x="1686681" y="6127"/>
                </a:lnTo>
                <a:lnTo>
                  <a:pt x="1711467" y="22839"/>
                </a:lnTo>
                <a:lnTo>
                  <a:pt x="1728182" y="47625"/>
                </a:lnTo>
                <a:lnTo>
                  <a:pt x="1734312" y="77978"/>
                </a:lnTo>
                <a:lnTo>
                  <a:pt x="1734312" y="389890"/>
                </a:lnTo>
                <a:lnTo>
                  <a:pt x="1728182" y="420242"/>
                </a:lnTo>
                <a:lnTo>
                  <a:pt x="1711467" y="445028"/>
                </a:lnTo>
                <a:lnTo>
                  <a:pt x="1686681" y="461740"/>
                </a:lnTo>
                <a:lnTo>
                  <a:pt x="1656334" y="467868"/>
                </a:lnTo>
                <a:lnTo>
                  <a:pt x="77977" y="467868"/>
                </a:lnTo>
                <a:lnTo>
                  <a:pt x="47630" y="461740"/>
                </a:lnTo>
                <a:lnTo>
                  <a:pt x="22844" y="445028"/>
                </a:lnTo>
                <a:lnTo>
                  <a:pt x="6129" y="420242"/>
                </a:lnTo>
                <a:lnTo>
                  <a:pt x="0" y="389890"/>
                </a:lnTo>
                <a:lnTo>
                  <a:pt x="0" y="77978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15124FD0-72DE-98C6-27D5-6654A5EB96E2}"/>
              </a:ext>
            </a:extLst>
          </p:cNvPr>
          <p:cNvSpPr txBox="1"/>
          <p:nvPr/>
        </p:nvSpPr>
        <p:spPr>
          <a:xfrm>
            <a:off x="5214111" y="5235981"/>
            <a:ext cx="1238250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dirty="0">
                <a:solidFill>
                  <a:srgbClr val="5C5C5C"/>
                </a:solidFill>
                <a:latin typeface="Arial"/>
                <a:cs typeface="Arial"/>
              </a:rPr>
              <a:t>Standar</a:t>
            </a:r>
            <a:r>
              <a:rPr sz="1350" b="1" spc="-75" dirty="0">
                <a:solidFill>
                  <a:srgbClr val="5C5C5C"/>
                </a:solidFill>
                <a:latin typeface="Arial"/>
                <a:cs typeface="Arial"/>
              </a:rPr>
              <a:t> </a:t>
            </a:r>
            <a:r>
              <a:rPr sz="1350" b="1" dirty="0">
                <a:solidFill>
                  <a:srgbClr val="5C5C5C"/>
                </a:solidFill>
                <a:latin typeface="Arial"/>
                <a:cs typeface="Arial"/>
              </a:rPr>
              <a:t>Dosen</a:t>
            </a:r>
            <a:endParaRPr sz="1350">
              <a:latin typeface="Arial"/>
              <a:cs typeface="Arial"/>
            </a:endParaRPr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2006B906-C8E0-82CE-4826-59E550ECABDE}"/>
              </a:ext>
            </a:extLst>
          </p:cNvPr>
          <p:cNvSpPr/>
          <p:nvPr/>
        </p:nvSpPr>
        <p:spPr>
          <a:xfrm>
            <a:off x="4965700" y="2955976"/>
            <a:ext cx="1714500" cy="656590"/>
          </a:xfrm>
          <a:custGeom>
            <a:avLst/>
            <a:gdLst/>
            <a:ahLst/>
            <a:cxnLst/>
            <a:rect l="l" t="t" r="r" b="b"/>
            <a:pathLst>
              <a:path w="1714500" h="656589">
                <a:moveTo>
                  <a:pt x="0" y="0"/>
                </a:moveTo>
                <a:lnTo>
                  <a:pt x="0" y="562356"/>
                </a:lnTo>
                <a:lnTo>
                  <a:pt x="3503" y="570894"/>
                </a:lnTo>
                <a:lnTo>
                  <a:pt x="53630" y="595081"/>
                </a:lnTo>
                <a:lnTo>
                  <a:pt x="117037" y="609684"/>
                </a:lnTo>
                <a:lnTo>
                  <a:pt x="156829" y="616431"/>
                </a:lnTo>
                <a:lnTo>
                  <a:pt x="201611" y="622764"/>
                </a:lnTo>
                <a:lnTo>
                  <a:pt x="251079" y="628650"/>
                </a:lnTo>
                <a:lnTo>
                  <a:pt x="304930" y="634056"/>
                </a:lnTo>
                <a:lnTo>
                  <a:pt x="362863" y="638949"/>
                </a:lnTo>
                <a:lnTo>
                  <a:pt x="424575" y="643297"/>
                </a:lnTo>
                <a:lnTo>
                  <a:pt x="489762" y="647066"/>
                </a:lnTo>
                <a:lnTo>
                  <a:pt x="558123" y="650224"/>
                </a:lnTo>
                <a:lnTo>
                  <a:pt x="629355" y="652737"/>
                </a:lnTo>
                <a:lnTo>
                  <a:pt x="703155" y="654573"/>
                </a:lnTo>
                <a:lnTo>
                  <a:pt x="857250" y="656082"/>
                </a:lnTo>
                <a:lnTo>
                  <a:pt x="935278" y="655699"/>
                </a:lnTo>
                <a:lnTo>
                  <a:pt x="1011344" y="654573"/>
                </a:lnTo>
                <a:lnTo>
                  <a:pt x="1085144" y="652737"/>
                </a:lnTo>
                <a:lnTo>
                  <a:pt x="1156376" y="650224"/>
                </a:lnTo>
                <a:lnTo>
                  <a:pt x="1224737" y="647066"/>
                </a:lnTo>
                <a:lnTo>
                  <a:pt x="1289924" y="643297"/>
                </a:lnTo>
                <a:lnTo>
                  <a:pt x="1351636" y="638949"/>
                </a:lnTo>
                <a:lnTo>
                  <a:pt x="1409569" y="634056"/>
                </a:lnTo>
                <a:lnTo>
                  <a:pt x="1463420" y="628650"/>
                </a:lnTo>
                <a:lnTo>
                  <a:pt x="1512888" y="622764"/>
                </a:lnTo>
                <a:lnTo>
                  <a:pt x="1557670" y="616431"/>
                </a:lnTo>
                <a:lnTo>
                  <a:pt x="1597462" y="609684"/>
                </a:lnTo>
                <a:lnTo>
                  <a:pt x="1660869" y="595081"/>
                </a:lnTo>
                <a:lnTo>
                  <a:pt x="1700688" y="579217"/>
                </a:lnTo>
                <a:lnTo>
                  <a:pt x="1714500" y="562356"/>
                </a:lnTo>
                <a:lnTo>
                  <a:pt x="1714500" y="93725"/>
                </a:lnTo>
                <a:lnTo>
                  <a:pt x="857250" y="93725"/>
                </a:lnTo>
                <a:lnTo>
                  <a:pt x="779221" y="93343"/>
                </a:lnTo>
                <a:lnTo>
                  <a:pt x="703155" y="92217"/>
                </a:lnTo>
                <a:lnTo>
                  <a:pt x="629355" y="90381"/>
                </a:lnTo>
                <a:lnTo>
                  <a:pt x="558123" y="87868"/>
                </a:lnTo>
                <a:lnTo>
                  <a:pt x="489762" y="84710"/>
                </a:lnTo>
                <a:lnTo>
                  <a:pt x="424575" y="80941"/>
                </a:lnTo>
                <a:lnTo>
                  <a:pt x="362863" y="76593"/>
                </a:lnTo>
                <a:lnTo>
                  <a:pt x="304930" y="71700"/>
                </a:lnTo>
                <a:lnTo>
                  <a:pt x="251079" y="66294"/>
                </a:lnTo>
                <a:lnTo>
                  <a:pt x="201611" y="60408"/>
                </a:lnTo>
                <a:lnTo>
                  <a:pt x="156829" y="54075"/>
                </a:lnTo>
                <a:lnTo>
                  <a:pt x="117037" y="47328"/>
                </a:lnTo>
                <a:lnTo>
                  <a:pt x="53630" y="32725"/>
                </a:lnTo>
                <a:lnTo>
                  <a:pt x="13811" y="16861"/>
                </a:lnTo>
                <a:lnTo>
                  <a:pt x="3503" y="8538"/>
                </a:lnTo>
                <a:lnTo>
                  <a:pt x="0" y="0"/>
                </a:lnTo>
                <a:close/>
              </a:path>
              <a:path w="1714500" h="656589">
                <a:moveTo>
                  <a:pt x="1714500" y="0"/>
                </a:moveTo>
                <a:lnTo>
                  <a:pt x="1683878" y="24934"/>
                </a:lnTo>
                <a:lnTo>
                  <a:pt x="1631963" y="40200"/>
                </a:lnTo>
                <a:lnTo>
                  <a:pt x="1557670" y="54075"/>
                </a:lnTo>
                <a:lnTo>
                  <a:pt x="1512888" y="60408"/>
                </a:lnTo>
                <a:lnTo>
                  <a:pt x="1463420" y="66294"/>
                </a:lnTo>
                <a:lnTo>
                  <a:pt x="1409569" y="71700"/>
                </a:lnTo>
                <a:lnTo>
                  <a:pt x="1351636" y="76593"/>
                </a:lnTo>
                <a:lnTo>
                  <a:pt x="1289924" y="80941"/>
                </a:lnTo>
                <a:lnTo>
                  <a:pt x="1224737" y="84710"/>
                </a:lnTo>
                <a:lnTo>
                  <a:pt x="1156376" y="87868"/>
                </a:lnTo>
                <a:lnTo>
                  <a:pt x="1085144" y="90381"/>
                </a:lnTo>
                <a:lnTo>
                  <a:pt x="1011344" y="92217"/>
                </a:lnTo>
                <a:lnTo>
                  <a:pt x="857250" y="93725"/>
                </a:lnTo>
                <a:lnTo>
                  <a:pt x="1714500" y="93725"/>
                </a:lnTo>
                <a:lnTo>
                  <a:pt x="1714500" y="0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F10C7605-04C9-44A5-9EFE-00E80131E245}"/>
              </a:ext>
            </a:extLst>
          </p:cNvPr>
          <p:cNvSpPr/>
          <p:nvPr/>
        </p:nvSpPr>
        <p:spPr>
          <a:xfrm>
            <a:off x="4965700" y="2862249"/>
            <a:ext cx="1714500" cy="187960"/>
          </a:xfrm>
          <a:custGeom>
            <a:avLst/>
            <a:gdLst/>
            <a:ahLst/>
            <a:cxnLst/>
            <a:rect l="l" t="t" r="r" b="b"/>
            <a:pathLst>
              <a:path w="1714500" h="187960">
                <a:moveTo>
                  <a:pt x="857250" y="0"/>
                </a:moveTo>
                <a:lnTo>
                  <a:pt x="703155" y="1508"/>
                </a:lnTo>
                <a:lnTo>
                  <a:pt x="629355" y="3344"/>
                </a:lnTo>
                <a:lnTo>
                  <a:pt x="558123" y="5857"/>
                </a:lnTo>
                <a:lnTo>
                  <a:pt x="489762" y="9015"/>
                </a:lnTo>
                <a:lnTo>
                  <a:pt x="424575" y="12784"/>
                </a:lnTo>
                <a:lnTo>
                  <a:pt x="362863" y="17132"/>
                </a:lnTo>
                <a:lnTo>
                  <a:pt x="304930" y="22025"/>
                </a:lnTo>
                <a:lnTo>
                  <a:pt x="251078" y="27432"/>
                </a:lnTo>
                <a:lnTo>
                  <a:pt x="201611" y="33317"/>
                </a:lnTo>
                <a:lnTo>
                  <a:pt x="156829" y="39650"/>
                </a:lnTo>
                <a:lnTo>
                  <a:pt x="117037" y="46397"/>
                </a:lnTo>
                <a:lnTo>
                  <a:pt x="53630" y="61000"/>
                </a:lnTo>
                <a:lnTo>
                  <a:pt x="13811" y="76864"/>
                </a:lnTo>
                <a:lnTo>
                  <a:pt x="0" y="93725"/>
                </a:lnTo>
                <a:lnTo>
                  <a:pt x="3503" y="102264"/>
                </a:lnTo>
                <a:lnTo>
                  <a:pt x="53630" y="126451"/>
                </a:lnTo>
                <a:lnTo>
                  <a:pt x="117037" y="141054"/>
                </a:lnTo>
                <a:lnTo>
                  <a:pt x="156829" y="147801"/>
                </a:lnTo>
                <a:lnTo>
                  <a:pt x="201611" y="154134"/>
                </a:lnTo>
                <a:lnTo>
                  <a:pt x="251079" y="160020"/>
                </a:lnTo>
                <a:lnTo>
                  <a:pt x="304930" y="165426"/>
                </a:lnTo>
                <a:lnTo>
                  <a:pt x="362863" y="170319"/>
                </a:lnTo>
                <a:lnTo>
                  <a:pt x="424575" y="174667"/>
                </a:lnTo>
                <a:lnTo>
                  <a:pt x="489762" y="178436"/>
                </a:lnTo>
                <a:lnTo>
                  <a:pt x="558123" y="181594"/>
                </a:lnTo>
                <a:lnTo>
                  <a:pt x="629355" y="184107"/>
                </a:lnTo>
                <a:lnTo>
                  <a:pt x="703155" y="185943"/>
                </a:lnTo>
                <a:lnTo>
                  <a:pt x="857250" y="187451"/>
                </a:lnTo>
                <a:lnTo>
                  <a:pt x="935278" y="187069"/>
                </a:lnTo>
                <a:lnTo>
                  <a:pt x="1011344" y="185943"/>
                </a:lnTo>
                <a:lnTo>
                  <a:pt x="1085144" y="184107"/>
                </a:lnTo>
                <a:lnTo>
                  <a:pt x="1156376" y="181594"/>
                </a:lnTo>
                <a:lnTo>
                  <a:pt x="1224737" y="178436"/>
                </a:lnTo>
                <a:lnTo>
                  <a:pt x="1289924" y="174667"/>
                </a:lnTo>
                <a:lnTo>
                  <a:pt x="1351636" y="170319"/>
                </a:lnTo>
                <a:lnTo>
                  <a:pt x="1409569" y="165426"/>
                </a:lnTo>
                <a:lnTo>
                  <a:pt x="1463420" y="160020"/>
                </a:lnTo>
                <a:lnTo>
                  <a:pt x="1512888" y="154134"/>
                </a:lnTo>
                <a:lnTo>
                  <a:pt x="1557670" y="147801"/>
                </a:lnTo>
                <a:lnTo>
                  <a:pt x="1597462" y="141054"/>
                </a:lnTo>
                <a:lnTo>
                  <a:pt x="1660869" y="126451"/>
                </a:lnTo>
                <a:lnTo>
                  <a:pt x="1700688" y="110587"/>
                </a:lnTo>
                <a:lnTo>
                  <a:pt x="1714500" y="93725"/>
                </a:lnTo>
                <a:lnTo>
                  <a:pt x="1710996" y="85187"/>
                </a:lnTo>
                <a:lnTo>
                  <a:pt x="1660869" y="61000"/>
                </a:lnTo>
                <a:lnTo>
                  <a:pt x="1597462" y="46397"/>
                </a:lnTo>
                <a:lnTo>
                  <a:pt x="1557670" y="39650"/>
                </a:lnTo>
                <a:lnTo>
                  <a:pt x="1512888" y="33317"/>
                </a:lnTo>
                <a:lnTo>
                  <a:pt x="1463421" y="27432"/>
                </a:lnTo>
                <a:lnTo>
                  <a:pt x="1409569" y="22025"/>
                </a:lnTo>
                <a:lnTo>
                  <a:pt x="1351636" y="17132"/>
                </a:lnTo>
                <a:lnTo>
                  <a:pt x="1289924" y="12784"/>
                </a:lnTo>
                <a:lnTo>
                  <a:pt x="1224737" y="9015"/>
                </a:lnTo>
                <a:lnTo>
                  <a:pt x="1156376" y="5857"/>
                </a:lnTo>
                <a:lnTo>
                  <a:pt x="1085144" y="3344"/>
                </a:lnTo>
                <a:lnTo>
                  <a:pt x="1011344" y="1508"/>
                </a:lnTo>
                <a:lnTo>
                  <a:pt x="935278" y="382"/>
                </a:lnTo>
                <a:lnTo>
                  <a:pt x="857250" y="0"/>
                </a:lnTo>
                <a:close/>
              </a:path>
            </a:pathLst>
          </a:custGeom>
          <a:solidFill>
            <a:srgbClr val="AFDE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F32371BB-A8B1-D339-8C50-442FB7B0FAC4}"/>
              </a:ext>
            </a:extLst>
          </p:cNvPr>
          <p:cNvSpPr/>
          <p:nvPr/>
        </p:nvSpPr>
        <p:spPr>
          <a:xfrm>
            <a:off x="4965700" y="2862249"/>
            <a:ext cx="1714500" cy="187960"/>
          </a:xfrm>
          <a:custGeom>
            <a:avLst/>
            <a:gdLst/>
            <a:ahLst/>
            <a:cxnLst/>
            <a:rect l="l" t="t" r="r" b="b"/>
            <a:pathLst>
              <a:path w="1714500" h="187960">
                <a:moveTo>
                  <a:pt x="1714500" y="93725"/>
                </a:moveTo>
                <a:lnTo>
                  <a:pt x="1683878" y="118660"/>
                </a:lnTo>
                <a:lnTo>
                  <a:pt x="1631963" y="133926"/>
                </a:lnTo>
                <a:lnTo>
                  <a:pt x="1557670" y="147801"/>
                </a:lnTo>
                <a:lnTo>
                  <a:pt x="1512888" y="154134"/>
                </a:lnTo>
                <a:lnTo>
                  <a:pt x="1463421" y="160019"/>
                </a:lnTo>
                <a:lnTo>
                  <a:pt x="1409569" y="165426"/>
                </a:lnTo>
                <a:lnTo>
                  <a:pt x="1351636" y="170319"/>
                </a:lnTo>
                <a:lnTo>
                  <a:pt x="1289924" y="174667"/>
                </a:lnTo>
                <a:lnTo>
                  <a:pt x="1224737" y="178436"/>
                </a:lnTo>
                <a:lnTo>
                  <a:pt x="1156376" y="181594"/>
                </a:lnTo>
                <a:lnTo>
                  <a:pt x="1085144" y="184107"/>
                </a:lnTo>
                <a:lnTo>
                  <a:pt x="1011344" y="185943"/>
                </a:lnTo>
                <a:lnTo>
                  <a:pt x="935278" y="187069"/>
                </a:lnTo>
                <a:lnTo>
                  <a:pt x="857250" y="187451"/>
                </a:lnTo>
                <a:lnTo>
                  <a:pt x="779221" y="187069"/>
                </a:lnTo>
                <a:lnTo>
                  <a:pt x="703155" y="185943"/>
                </a:lnTo>
                <a:lnTo>
                  <a:pt x="629355" y="184107"/>
                </a:lnTo>
                <a:lnTo>
                  <a:pt x="558123" y="181594"/>
                </a:lnTo>
                <a:lnTo>
                  <a:pt x="489762" y="178436"/>
                </a:lnTo>
                <a:lnTo>
                  <a:pt x="424575" y="174667"/>
                </a:lnTo>
                <a:lnTo>
                  <a:pt x="362863" y="170319"/>
                </a:lnTo>
                <a:lnTo>
                  <a:pt x="304930" y="165426"/>
                </a:lnTo>
                <a:lnTo>
                  <a:pt x="251079" y="160020"/>
                </a:lnTo>
                <a:lnTo>
                  <a:pt x="201611" y="154134"/>
                </a:lnTo>
                <a:lnTo>
                  <a:pt x="156829" y="147801"/>
                </a:lnTo>
                <a:lnTo>
                  <a:pt x="117037" y="141054"/>
                </a:lnTo>
                <a:lnTo>
                  <a:pt x="53630" y="126451"/>
                </a:lnTo>
                <a:lnTo>
                  <a:pt x="13811" y="110587"/>
                </a:lnTo>
                <a:lnTo>
                  <a:pt x="0" y="93725"/>
                </a:lnTo>
                <a:lnTo>
                  <a:pt x="3503" y="85187"/>
                </a:lnTo>
                <a:lnTo>
                  <a:pt x="53630" y="61000"/>
                </a:lnTo>
                <a:lnTo>
                  <a:pt x="117037" y="46397"/>
                </a:lnTo>
                <a:lnTo>
                  <a:pt x="156829" y="39650"/>
                </a:lnTo>
                <a:lnTo>
                  <a:pt x="201611" y="33317"/>
                </a:lnTo>
                <a:lnTo>
                  <a:pt x="251078" y="27432"/>
                </a:lnTo>
                <a:lnTo>
                  <a:pt x="304930" y="22025"/>
                </a:lnTo>
                <a:lnTo>
                  <a:pt x="362863" y="17132"/>
                </a:lnTo>
                <a:lnTo>
                  <a:pt x="424575" y="12784"/>
                </a:lnTo>
                <a:lnTo>
                  <a:pt x="489762" y="9015"/>
                </a:lnTo>
                <a:lnTo>
                  <a:pt x="558123" y="5857"/>
                </a:lnTo>
                <a:lnTo>
                  <a:pt x="629355" y="3344"/>
                </a:lnTo>
                <a:lnTo>
                  <a:pt x="703155" y="1508"/>
                </a:lnTo>
                <a:lnTo>
                  <a:pt x="779221" y="382"/>
                </a:lnTo>
                <a:lnTo>
                  <a:pt x="857250" y="0"/>
                </a:lnTo>
                <a:lnTo>
                  <a:pt x="935278" y="382"/>
                </a:lnTo>
                <a:lnTo>
                  <a:pt x="1011344" y="1508"/>
                </a:lnTo>
                <a:lnTo>
                  <a:pt x="1085144" y="3344"/>
                </a:lnTo>
                <a:lnTo>
                  <a:pt x="1156376" y="5857"/>
                </a:lnTo>
                <a:lnTo>
                  <a:pt x="1224737" y="9015"/>
                </a:lnTo>
                <a:lnTo>
                  <a:pt x="1289924" y="12784"/>
                </a:lnTo>
                <a:lnTo>
                  <a:pt x="1351636" y="17132"/>
                </a:lnTo>
                <a:lnTo>
                  <a:pt x="1409569" y="22025"/>
                </a:lnTo>
                <a:lnTo>
                  <a:pt x="1463420" y="27431"/>
                </a:lnTo>
                <a:lnTo>
                  <a:pt x="1512888" y="33317"/>
                </a:lnTo>
                <a:lnTo>
                  <a:pt x="1557670" y="39650"/>
                </a:lnTo>
                <a:lnTo>
                  <a:pt x="1597462" y="46397"/>
                </a:lnTo>
                <a:lnTo>
                  <a:pt x="1660869" y="61000"/>
                </a:lnTo>
                <a:lnTo>
                  <a:pt x="1700688" y="76864"/>
                </a:lnTo>
                <a:lnTo>
                  <a:pt x="1714500" y="93725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79BA53D0-ADD6-AD81-2087-E9341B8D363B}"/>
              </a:ext>
            </a:extLst>
          </p:cNvPr>
          <p:cNvSpPr/>
          <p:nvPr/>
        </p:nvSpPr>
        <p:spPr>
          <a:xfrm>
            <a:off x="4965700" y="2955976"/>
            <a:ext cx="1714500" cy="656590"/>
          </a:xfrm>
          <a:custGeom>
            <a:avLst/>
            <a:gdLst/>
            <a:ahLst/>
            <a:cxnLst/>
            <a:rect l="l" t="t" r="r" b="b"/>
            <a:pathLst>
              <a:path w="1714500" h="656589">
                <a:moveTo>
                  <a:pt x="1714500" y="0"/>
                </a:moveTo>
                <a:lnTo>
                  <a:pt x="1714500" y="562356"/>
                </a:lnTo>
                <a:lnTo>
                  <a:pt x="1710996" y="570894"/>
                </a:lnTo>
                <a:lnTo>
                  <a:pt x="1660869" y="595081"/>
                </a:lnTo>
                <a:lnTo>
                  <a:pt x="1597462" y="609684"/>
                </a:lnTo>
                <a:lnTo>
                  <a:pt x="1557670" y="616431"/>
                </a:lnTo>
                <a:lnTo>
                  <a:pt x="1512888" y="622764"/>
                </a:lnTo>
                <a:lnTo>
                  <a:pt x="1463421" y="628649"/>
                </a:lnTo>
                <a:lnTo>
                  <a:pt x="1409569" y="634056"/>
                </a:lnTo>
                <a:lnTo>
                  <a:pt x="1351636" y="638949"/>
                </a:lnTo>
                <a:lnTo>
                  <a:pt x="1289924" y="643297"/>
                </a:lnTo>
                <a:lnTo>
                  <a:pt x="1224737" y="647066"/>
                </a:lnTo>
                <a:lnTo>
                  <a:pt x="1156376" y="650224"/>
                </a:lnTo>
                <a:lnTo>
                  <a:pt x="1085144" y="652737"/>
                </a:lnTo>
                <a:lnTo>
                  <a:pt x="1011344" y="654573"/>
                </a:lnTo>
                <a:lnTo>
                  <a:pt x="935278" y="655699"/>
                </a:lnTo>
                <a:lnTo>
                  <a:pt x="857250" y="656082"/>
                </a:lnTo>
                <a:lnTo>
                  <a:pt x="779221" y="655699"/>
                </a:lnTo>
                <a:lnTo>
                  <a:pt x="703155" y="654573"/>
                </a:lnTo>
                <a:lnTo>
                  <a:pt x="629355" y="652737"/>
                </a:lnTo>
                <a:lnTo>
                  <a:pt x="558123" y="650224"/>
                </a:lnTo>
                <a:lnTo>
                  <a:pt x="489762" y="647066"/>
                </a:lnTo>
                <a:lnTo>
                  <a:pt x="424575" y="643297"/>
                </a:lnTo>
                <a:lnTo>
                  <a:pt x="362863" y="638949"/>
                </a:lnTo>
                <a:lnTo>
                  <a:pt x="304930" y="634056"/>
                </a:lnTo>
                <a:lnTo>
                  <a:pt x="251079" y="628650"/>
                </a:lnTo>
                <a:lnTo>
                  <a:pt x="201611" y="622764"/>
                </a:lnTo>
                <a:lnTo>
                  <a:pt x="156829" y="616431"/>
                </a:lnTo>
                <a:lnTo>
                  <a:pt x="117037" y="609684"/>
                </a:lnTo>
                <a:lnTo>
                  <a:pt x="53630" y="595081"/>
                </a:lnTo>
                <a:lnTo>
                  <a:pt x="13811" y="579217"/>
                </a:lnTo>
                <a:lnTo>
                  <a:pt x="0" y="562356"/>
                </a:lnTo>
                <a:lnTo>
                  <a:pt x="0" y="0"/>
                </a:lnTo>
              </a:path>
            </a:pathLst>
          </a:custGeom>
          <a:ln w="2590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84A993A3-0370-1623-A1B7-22B7EF9335A6}"/>
              </a:ext>
            </a:extLst>
          </p:cNvPr>
          <p:cNvSpPr txBox="1"/>
          <p:nvPr/>
        </p:nvSpPr>
        <p:spPr>
          <a:xfrm>
            <a:off x="5204588" y="3059354"/>
            <a:ext cx="1235075" cy="438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spcBef>
                <a:spcPts val="105"/>
              </a:spcBef>
            </a:pPr>
            <a:r>
              <a:rPr sz="1350" b="1" spc="-10" dirty="0">
                <a:latin typeface="Arial"/>
                <a:cs typeface="Arial"/>
              </a:rPr>
              <a:t>Visi</a:t>
            </a:r>
            <a:r>
              <a:rPr sz="1350" b="1" spc="-65" dirty="0">
                <a:latin typeface="Arial"/>
                <a:cs typeface="Arial"/>
              </a:rPr>
              <a:t> </a:t>
            </a:r>
            <a:r>
              <a:rPr sz="1350" b="1" dirty="0">
                <a:latin typeface="Arial"/>
                <a:cs typeface="Arial"/>
              </a:rPr>
              <a:t>Perguruan</a:t>
            </a:r>
            <a:endParaRPr sz="1350">
              <a:latin typeface="Arial"/>
              <a:cs typeface="Arial"/>
            </a:endParaRPr>
          </a:p>
          <a:p>
            <a:pPr marL="1905" algn="ctr"/>
            <a:r>
              <a:rPr sz="1350" b="1" spc="-5" dirty="0">
                <a:latin typeface="Arial"/>
                <a:cs typeface="Arial"/>
              </a:rPr>
              <a:t>Tinggi</a:t>
            </a:r>
            <a:endParaRPr sz="1350">
              <a:latin typeface="Arial"/>
              <a:cs typeface="Arial"/>
            </a:endParaRPr>
          </a:p>
        </p:txBody>
      </p:sp>
      <p:sp>
        <p:nvSpPr>
          <p:cNvPr id="15" name="object 13">
            <a:extLst>
              <a:ext uri="{FF2B5EF4-FFF2-40B4-BE49-F238E27FC236}">
                <a16:creationId xmlns:a16="http://schemas.microsoft.com/office/drawing/2014/main" id="{62F03424-4F49-D6A1-7FC5-A1D082FA1698}"/>
              </a:ext>
            </a:extLst>
          </p:cNvPr>
          <p:cNvSpPr/>
          <p:nvPr/>
        </p:nvSpPr>
        <p:spPr>
          <a:xfrm>
            <a:off x="1479552" y="5081955"/>
            <a:ext cx="3142487" cy="609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id="{6DB32C0D-7762-D762-82ED-E0D77EA4D5F2}"/>
              </a:ext>
            </a:extLst>
          </p:cNvPr>
          <p:cNvSpPr/>
          <p:nvPr/>
        </p:nvSpPr>
        <p:spPr>
          <a:xfrm>
            <a:off x="1918464" y="3646348"/>
            <a:ext cx="2623185" cy="1963420"/>
          </a:xfrm>
          <a:custGeom>
            <a:avLst/>
            <a:gdLst/>
            <a:ahLst/>
            <a:cxnLst/>
            <a:rect l="l" t="t" r="r" b="b"/>
            <a:pathLst>
              <a:path w="2623185" h="1963420">
                <a:moveTo>
                  <a:pt x="0" y="1962912"/>
                </a:moveTo>
                <a:lnTo>
                  <a:pt x="2622804" y="1962912"/>
                </a:lnTo>
                <a:lnTo>
                  <a:pt x="2622804" y="0"/>
                </a:lnTo>
                <a:lnTo>
                  <a:pt x="0" y="0"/>
                </a:lnTo>
                <a:lnTo>
                  <a:pt x="0" y="1962912"/>
                </a:lnTo>
                <a:close/>
              </a:path>
            </a:pathLst>
          </a:custGeom>
          <a:solidFill>
            <a:srgbClr val="CAE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F9F2A342-FA51-57A8-9C5E-39C9883DF690}"/>
              </a:ext>
            </a:extLst>
          </p:cNvPr>
          <p:cNvSpPr/>
          <p:nvPr/>
        </p:nvSpPr>
        <p:spPr>
          <a:xfrm>
            <a:off x="1918464" y="3646348"/>
            <a:ext cx="2623185" cy="1963420"/>
          </a:xfrm>
          <a:custGeom>
            <a:avLst/>
            <a:gdLst/>
            <a:ahLst/>
            <a:cxnLst/>
            <a:rect l="l" t="t" r="r" b="b"/>
            <a:pathLst>
              <a:path w="2623185" h="1963420">
                <a:moveTo>
                  <a:pt x="0" y="1962912"/>
                </a:moveTo>
                <a:lnTo>
                  <a:pt x="2622804" y="1962912"/>
                </a:lnTo>
                <a:lnTo>
                  <a:pt x="2622804" y="0"/>
                </a:lnTo>
                <a:lnTo>
                  <a:pt x="0" y="0"/>
                </a:lnTo>
                <a:lnTo>
                  <a:pt x="0" y="1962912"/>
                </a:lnTo>
                <a:close/>
              </a:path>
            </a:pathLst>
          </a:custGeom>
          <a:ln w="914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146E6249-4C7B-4CB0-46EC-68FC2DE7466D}"/>
              </a:ext>
            </a:extLst>
          </p:cNvPr>
          <p:cNvSpPr txBox="1"/>
          <p:nvPr/>
        </p:nvSpPr>
        <p:spPr>
          <a:xfrm>
            <a:off x="1918464" y="3674542"/>
            <a:ext cx="2623185" cy="18789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9695" marR="95250" algn="ctr">
              <a:spcBef>
                <a:spcPts val="105"/>
              </a:spcBef>
            </a:pPr>
            <a:r>
              <a:rPr sz="1350" dirty="0">
                <a:latin typeface="Arial"/>
                <a:cs typeface="Arial"/>
              </a:rPr>
              <a:t>Standar Pendidikan </a:t>
            </a:r>
            <a:r>
              <a:rPr sz="1350" spc="-10" dirty="0">
                <a:latin typeface="Arial"/>
                <a:cs typeface="Arial"/>
              </a:rPr>
              <a:t>Tinggi</a:t>
            </a:r>
            <a:r>
              <a:rPr sz="1350" spc="-145" dirty="0">
                <a:latin typeface="Arial"/>
                <a:cs typeface="Arial"/>
              </a:rPr>
              <a:t> </a:t>
            </a:r>
            <a:r>
              <a:rPr sz="1350" spc="-5" dirty="0">
                <a:latin typeface="Arial"/>
                <a:cs typeface="Arial"/>
              </a:rPr>
              <a:t>yang  </a:t>
            </a:r>
            <a:r>
              <a:rPr sz="1350" dirty="0">
                <a:latin typeface="Arial"/>
                <a:cs typeface="Arial"/>
              </a:rPr>
              <a:t>ditetapkan oleh PT </a:t>
            </a:r>
            <a:r>
              <a:rPr sz="1350" spc="5" dirty="0">
                <a:latin typeface="Arial"/>
                <a:cs typeface="Arial"/>
              </a:rPr>
              <a:t>disusun</a:t>
            </a:r>
            <a:r>
              <a:rPr sz="1350" spc="-185" dirty="0">
                <a:latin typeface="Arial"/>
                <a:cs typeface="Arial"/>
              </a:rPr>
              <a:t> </a:t>
            </a:r>
            <a:r>
              <a:rPr sz="1350" dirty="0">
                <a:latin typeface="Arial"/>
                <a:cs typeface="Arial"/>
              </a:rPr>
              <a:t>dan  dikembangkan oleh PT dan  ditetapkan dalam peraturan  pemimpin PT bagi PTN, atau  peraturan badan hukum  penyelenggara bagi </a:t>
            </a:r>
            <a:r>
              <a:rPr sz="1350" spc="-5" dirty="0">
                <a:latin typeface="Arial"/>
                <a:cs typeface="Arial"/>
              </a:rPr>
              <a:t>PTS,  </a:t>
            </a:r>
            <a:r>
              <a:rPr sz="1350" dirty="0">
                <a:latin typeface="Arial"/>
                <a:cs typeface="Arial"/>
              </a:rPr>
              <a:t>setelah disetujui </a:t>
            </a:r>
            <a:r>
              <a:rPr sz="1350" spc="5" dirty="0">
                <a:latin typeface="Arial"/>
                <a:cs typeface="Arial"/>
              </a:rPr>
              <a:t>senat </a:t>
            </a:r>
            <a:r>
              <a:rPr sz="1350" dirty="0">
                <a:latin typeface="Arial"/>
                <a:cs typeface="Arial"/>
              </a:rPr>
              <a:t>pada  tingkat</a:t>
            </a:r>
            <a:r>
              <a:rPr sz="1350" spc="-35" dirty="0">
                <a:latin typeface="Arial"/>
                <a:cs typeface="Arial"/>
              </a:rPr>
              <a:t> </a:t>
            </a:r>
            <a:r>
              <a:rPr sz="1350" spc="-50" dirty="0">
                <a:latin typeface="Arial"/>
                <a:cs typeface="Arial"/>
              </a:rPr>
              <a:t>PT.</a:t>
            </a:r>
            <a:endParaRPr sz="1350">
              <a:latin typeface="Arial"/>
              <a:cs typeface="Arial"/>
            </a:endParaRPr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id="{9AF61095-04D3-7D33-08E2-B64DD0FB55EA}"/>
              </a:ext>
            </a:extLst>
          </p:cNvPr>
          <p:cNvSpPr/>
          <p:nvPr/>
        </p:nvSpPr>
        <p:spPr>
          <a:xfrm>
            <a:off x="1918464" y="2728899"/>
            <a:ext cx="2623185" cy="868680"/>
          </a:xfrm>
          <a:custGeom>
            <a:avLst/>
            <a:gdLst/>
            <a:ahLst/>
            <a:cxnLst/>
            <a:rect l="l" t="t" r="r" b="b"/>
            <a:pathLst>
              <a:path w="2623185" h="868680">
                <a:moveTo>
                  <a:pt x="2622804" y="0"/>
                </a:moveTo>
                <a:lnTo>
                  <a:pt x="144779" y="0"/>
                </a:lnTo>
                <a:lnTo>
                  <a:pt x="99018" y="7376"/>
                </a:lnTo>
                <a:lnTo>
                  <a:pt x="59275" y="27919"/>
                </a:lnTo>
                <a:lnTo>
                  <a:pt x="27934" y="59253"/>
                </a:lnTo>
                <a:lnTo>
                  <a:pt x="7381" y="98999"/>
                </a:lnTo>
                <a:lnTo>
                  <a:pt x="0" y="144779"/>
                </a:lnTo>
                <a:lnTo>
                  <a:pt x="0" y="868680"/>
                </a:lnTo>
                <a:lnTo>
                  <a:pt x="2478024" y="868680"/>
                </a:lnTo>
                <a:lnTo>
                  <a:pt x="2523804" y="861303"/>
                </a:lnTo>
                <a:lnTo>
                  <a:pt x="2563550" y="840760"/>
                </a:lnTo>
                <a:lnTo>
                  <a:pt x="2594884" y="809426"/>
                </a:lnTo>
                <a:lnTo>
                  <a:pt x="2615427" y="769680"/>
                </a:lnTo>
                <a:lnTo>
                  <a:pt x="2622804" y="723900"/>
                </a:lnTo>
                <a:lnTo>
                  <a:pt x="2622804" y="0"/>
                </a:lnTo>
                <a:close/>
              </a:path>
            </a:pathLst>
          </a:custGeom>
          <a:solidFill>
            <a:srgbClr val="1B6A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8">
            <a:extLst>
              <a:ext uri="{FF2B5EF4-FFF2-40B4-BE49-F238E27FC236}">
                <a16:creationId xmlns:a16="http://schemas.microsoft.com/office/drawing/2014/main" id="{F4F3540C-22F1-8951-E750-ECB83EBA68C2}"/>
              </a:ext>
            </a:extLst>
          </p:cNvPr>
          <p:cNvSpPr txBox="1"/>
          <p:nvPr/>
        </p:nvSpPr>
        <p:spPr>
          <a:xfrm>
            <a:off x="2050237" y="2788463"/>
            <a:ext cx="235839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47370">
              <a:spcBef>
                <a:spcPts val="100"/>
              </a:spcBef>
            </a:pPr>
            <a:r>
              <a:rPr sz="1500" spc="-95" dirty="0">
                <a:solidFill>
                  <a:srgbClr val="FFFFFF"/>
                </a:solidFill>
                <a:latin typeface="Arial"/>
                <a:cs typeface="Arial"/>
              </a:rPr>
              <a:t>Pasal </a:t>
            </a:r>
            <a:r>
              <a:rPr sz="1500" spc="-55" dirty="0">
                <a:solidFill>
                  <a:srgbClr val="FFFFFF"/>
                </a:solidFill>
                <a:latin typeface="Arial"/>
                <a:cs typeface="Arial"/>
              </a:rPr>
              <a:t>4, </a:t>
            </a:r>
            <a:r>
              <a:rPr sz="1500" spc="-70" dirty="0">
                <a:solidFill>
                  <a:srgbClr val="FFFFFF"/>
                </a:solidFill>
                <a:latin typeface="Arial"/>
                <a:cs typeface="Arial"/>
              </a:rPr>
              <a:t>Ayat </a:t>
            </a:r>
            <a:r>
              <a:rPr sz="1500" spc="-60" dirty="0">
                <a:solidFill>
                  <a:srgbClr val="FFFFFF"/>
                </a:solidFill>
                <a:latin typeface="Arial"/>
                <a:cs typeface="Arial"/>
              </a:rPr>
              <a:t>(4)  </a:t>
            </a:r>
            <a:r>
              <a:rPr sz="1500" spc="-50" dirty="0">
                <a:solidFill>
                  <a:srgbClr val="FFFFFF"/>
                </a:solidFill>
                <a:latin typeface="Arial"/>
                <a:cs typeface="Arial"/>
              </a:rPr>
              <a:t>Permenristekdikti </a:t>
            </a:r>
            <a:r>
              <a:rPr sz="1500" spc="-120" dirty="0">
                <a:solidFill>
                  <a:srgbClr val="FFFFFF"/>
                </a:solidFill>
                <a:latin typeface="Arial"/>
                <a:cs typeface="Arial"/>
              </a:rPr>
              <a:t>No</a:t>
            </a:r>
            <a:r>
              <a:rPr sz="1500" spc="-2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15" dirty="0">
                <a:solidFill>
                  <a:srgbClr val="FFFFFF"/>
                </a:solidFill>
                <a:latin typeface="Arial"/>
                <a:cs typeface="Arial"/>
              </a:rPr>
              <a:t>62/2016</a:t>
            </a:r>
            <a:endParaRPr sz="1500">
              <a:latin typeface="Arial"/>
              <a:cs typeface="Arial"/>
            </a:endParaRPr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CBBBAFB9-C3BC-4C3C-F823-5C4A80AEC592}"/>
              </a:ext>
            </a:extLst>
          </p:cNvPr>
          <p:cNvSpPr/>
          <p:nvPr/>
        </p:nvSpPr>
        <p:spPr>
          <a:xfrm>
            <a:off x="4940553" y="4028873"/>
            <a:ext cx="1880616" cy="6248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3456700F-1C3E-728C-A427-D98689B5C0CA}"/>
              </a:ext>
            </a:extLst>
          </p:cNvPr>
          <p:cNvSpPr txBox="1"/>
          <p:nvPr/>
        </p:nvSpPr>
        <p:spPr>
          <a:xfrm>
            <a:off x="5481956" y="4278046"/>
            <a:ext cx="68389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SN</a:t>
            </a:r>
            <a:r>
              <a:rPr sz="1350" b="1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b="1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350">
              <a:latin typeface="Arial"/>
              <a:cs typeface="Arial"/>
            </a:endParaRPr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8A4F0FEE-78C1-C643-74C7-BA8A130C3DE3}"/>
              </a:ext>
            </a:extLst>
          </p:cNvPr>
          <p:cNvSpPr/>
          <p:nvPr/>
        </p:nvSpPr>
        <p:spPr>
          <a:xfrm>
            <a:off x="5496814" y="3620441"/>
            <a:ext cx="768096" cy="5212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id="{0AAEB5A5-D6D4-0599-CE74-7BD553D2576D}"/>
              </a:ext>
            </a:extLst>
          </p:cNvPr>
          <p:cNvSpPr/>
          <p:nvPr/>
        </p:nvSpPr>
        <p:spPr>
          <a:xfrm>
            <a:off x="5496814" y="4601896"/>
            <a:ext cx="768096" cy="5212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3">
            <a:extLst>
              <a:ext uri="{FF2B5EF4-FFF2-40B4-BE49-F238E27FC236}">
                <a16:creationId xmlns:a16="http://schemas.microsoft.com/office/drawing/2014/main" id="{72BAD469-B6F3-F604-7B78-9497F5FE5FA7}"/>
              </a:ext>
            </a:extLst>
          </p:cNvPr>
          <p:cNvSpPr txBox="1"/>
          <p:nvPr/>
        </p:nvSpPr>
        <p:spPr>
          <a:xfrm>
            <a:off x="3690620" y="1564309"/>
            <a:ext cx="481076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100" b="1" spc="-5" dirty="0">
                <a:solidFill>
                  <a:srgbClr val="4AB0A8"/>
                </a:solidFill>
                <a:latin typeface="Arial"/>
                <a:cs typeface="Arial"/>
              </a:rPr>
              <a:t>P</a:t>
            </a:r>
            <a:r>
              <a:rPr sz="2100" b="1" spc="-5" dirty="0">
                <a:latin typeface="Arial"/>
                <a:cs typeface="Arial"/>
              </a:rPr>
              <a:t>enetapan Standar Pendidikan</a:t>
            </a:r>
            <a:r>
              <a:rPr sz="2100" b="1" spc="50" dirty="0">
                <a:latin typeface="Arial"/>
                <a:cs typeface="Arial"/>
              </a:rPr>
              <a:t> </a:t>
            </a:r>
            <a:r>
              <a:rPr sz="2100" b="1" spc="-10" dirty="0">
                <a:latin typeface="Arial"/>
                <a:cs typeface="Arial"/>
              </a:rPr>
              <a:t>Tinggi</a:t>
            </a:r>
            <a:endParaRPr sz="2100">
              <a:latin typeface="Arial"/>
              <a:cs typeface="Arial"/>
            </a:endParaRPr>
          </a:p>
        </p:txBody>
      </p:sp>
      <p:sp>
        <p:nvSpPr>
          <p:cNvPr id="26" name="object 24">
            <a:extLst>
              <a:ext uri="{FF2B5EF4-FFF2-40B4-BE49-F238E27FC236}">
                <a16:creationId xmlns:a16="http://schemas.microsoft.com/office/drawing/2014/main" id="{0C1BABCB-A3AC-472E-94EA-DCFF1D55C5E3}"/>
              </a:ext>
            </a:extLst>
          </p:cNvPr>
          <p:cNvSpPr/>
          <p:nvPr/>
        </p:nvSpPr>
        <p:spPr>
          <a:xfrm>
            <a:off x="2914398" y="1379398"/>
            <a:ext cx="702945" cy="701040"/>
          </a:xfrm>
          <a:custGeom>
            <a:avLst/>
            <a:gdLst/>
            <a:ahLst/>
            <a:cxnLst/>
            <a:rect l="l" t="t" r="r" b="b"/>
            <a:pathLst>
              <a:path w="702944" h="701040">
                <a:moveTo>
                  <a:pt x="351281" y="0"/>
                </a:moveTo>
                <a:lnTo>
                  <a:pt x="303604" y="3200"/>
                </a:lnTo>
                <a:lnTo>
                  <a:pt x="257880" y="12523"/>
                </a:lnTo>
                <a:lnTo>
                  <a:pt x="214526" y="27551"/>
                </a:lnTo>
                <a:lnTo>
                  <a:pt x="173961" y="47864"/>
                </a:lnTo>
                <a:lnTo>
                  <a:pt x="136603" y="73047"/>
                </a:lnTo>
                <a:lnTo>
                  <a:pt x="102869" y="102679"/>
                </a:lnTo>
                <a:lnTo>
                  <a:pt x="73179" y="136344"/>
                </a:lnTo>
                <a:lnTo>
                  <a:pt x="47949" y="173623"/>
                </a:lnTo>
                <a:lnTo>
                  <a:pt x="27598" y="214098"/>
                </a:lnTo>
                <a:lnTo>
                  <a:pt x="12544" y="257351"/>
                </a:lnTo>
                <a:lnTo>
                  <a:pt x="3205" y="302964"/>
                </a:lnTo>
                <a:lnTo>
                  <a:pt x="0" y="350519"/>
                </a:lnTo>
                <a:lnTo>
                  <a:pt x="3205" y="398075"/>
                </a:lnTo>
                <a:lnTo>
                  <a:pt x="12544" y="443688"/>
                </a:lnTo>
                <a:lnTo>
                  <a:pt x="27598" y="486941"/>
                </a:lnTo>
                <a:lnTo>
                  <a:pt x="47949" y="527416"/>
                </a:lnTo>
                <a:lnTo>
                  <a:pt x="73179" y="564695"/>
                </a:lnTo>
                <a:lnTo>
                  <a:pt x="102870" y="598360"/>
                </a:lnTo>
                <a:lnTo>
                  <a:pt x="136603" y="627992"/>
                </a:lnTo>
                <a:lnTo>
                  <a:pt x="173961" y="653175"/>
                </a:lnTo>
                <a:lnTo>
                  <a:pt x="214526" y="673488"/>
                </a:lnTo>
                <a:lnTo>
                  <a:pt x="257880" y="688516"/>
                </a:lnTo>
                <a:lnTo>
                  <a:pt x="303604" y="697839"/>
                </a:lnTo>
                <a:lnTo>
                  <a:pt x="351281" y="701039"/>
                </a:lnTo>
                <a:lnTo>
                  <a:pt x="398959" y="697839"/>
                </a:lnTo>
                <a:lnTo>
                  <a:pt x="444683" y="688516"/>
                </a:lnTo>
                <a:lnTo>
                  <a:pt x="488037" y="673488"/>
                </a:lnTo>
                <a:lnTo>
                  <a:pt x="528602" y="653175"/>
                </a:lnTo>
                <a:lnTo>
                  <a:pt x="565960" y="627992"/>
                </a:lnTo>
                <a:lnTo>
                  <a:pt x="599693" y="598360"/>
                </a:lnTo>
                <a:lnTo>
                  <a:pt x="629384" y="564695"/>
                </a:lnTo>
                <a:lnTo>
                  <a:pt x="654614" y="527416"/>
                </a:lnTo>
                <a:lnTo>
                  <a:pt x="674965" y="486941"/>
                </a:lnTo>
                <a:lnTo>
                  <a:pt x="690019" y="443688"/>
                </a:lnTo>
                <a:lnTo>
                  <a:pt x="699358" y="398075"/>
                </a:lnTo>
                <a:lnTo>
                  <a:pt x="702564" y="350519"/>
                </a:lnTo>
                <a:lnTo>
                  <a:pt x="699358" y="302964"/>
                </a:lnTo>
                <a:lnTo>
                  <a:pt x="690019" y="257351"/>
                </a:lnTo>
                <a:lnTo>
                  <a:pt x="674965" y="214098"/>
                </a:lnTo>
                <a:lnTo>
                  <a:pt x="654614" y="173623"/>
                </a:lnTo>
                <a:lnTo>
                  <a:pt x="629384" y="136344"/>
                </a:lnTo>
                <a:lnTo>
                  <a:pt x="599693" y="102679"/>
                </a:lnTo>
                <a:lnTo>
                  <a:pt x="565960" y="73047"/>
                </a:lnTo>
                <a:lnTo>
                  <a:pt x="528602" y="47864"/>
                </a:lnTo>
                <a:lnTo>
                  <a:pt x="488037" y="27551"/>
                </a:lnTo>
                <a:lnTo>
                  <a:pt x="444683" y="12523"/>
                </a:lnTo>
                <a:lnTo>
                  <a:pt x="398959" y="3200"/>
                </a:lnTo>
                <a:lnTo>
                  <a:pt x="351281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5">
            <a:extLst>
              <a:ext uri="{FF2B5EF4-FFF2-40B4-BE49-F238E27FC236}">
                <a16:creationId xmlns:a16="http://schemas.microsoft.com/office/drawing/2014/main" id="{2E9D5B41-CC72-3DAA-284C-D357EC9E2611}"/>
              </a:ext>
            </a:extLst>
          </p:cNvPr>
          <p:cNvSpPr/>
          <p:nvPr/>
        </p:nvSpPr>
        <p:spPr>
          <a:xfrm>
            <a:off x="2914398" y="1379398"/>
            <a:ext cx="702945" cy="701040"/>
          </a:xfrm>
          <a:custGeom>
            <a:avLst/>
            <a:gdLst/>
            <a:ahLst/>
            <a:cxnLst/>
            <a:rect l="l" t="t" r="r" b="b"/>
            <a:pathLst>
              <a:path w="702944" h="701040">
                <a:moveTo>
                  <a:pt x="0" y="350519"/>
                </a:moveTo>
                <a:lnTo>
                  <a:pt x="3205" y="302964"/>
                </a:lnTo>
                <a:lnTo>
                  <a:pt x="12544" y="257351"/>
                </a:lnTo>
                <a:lnTo>
                  <a:pt x="27598" y="214098"/>
                </a:lnTo>
                <a:lnTo>
                  <a:pt x="47949" y="173623"/>
                </a:lnTo>
                <a:lnTo>
                  <a:pt x="73179" y="136344"/>
                </a:lnTo>
                <a:lnTo>
                  <a:pt x="102869" y="102679"/>
                </a:lnTo>
                <a:lnTo>
                  <a:pt x="136603" y="73047"/>
                </a:lnTo>
                <a:lnTo>
                  <a:pt x="173961" y="47864"/>
                </a:lnTo>
                <a:lnTo>
                  <a:pt x="214526" y="27551"/>
                </a:lnTo>
                <a:lnTo>
                  <a:pt x="257880" y="12523"/>
                </a:lnTo>
                <a:lnTo>
                  <a:pt x="303604" y="3200"/>
                </a:lnTo>
                <a:lnTo>
                  <a:pt x="351281" y="0"/>
                </a:lnTo>
                <a:lnTo>
                  <a:pt x="398959" y="3200"/>
                </a:lnTo>
                <a:lnTo>
                  <a:pt x="444683" y="12523"/>
                </a:lnTo>
                <a:lnTo>
                  <a:pt x="488037" y="27551"/>
                </a:lnTo>
                <a:lnTo>
                  <a:pt x="528602" y="47864"/>
                </a:lnTo>
                <a:lnTo>
                  <a:pt x="565960" y="73047"/>
                </a:lnTo>
                <a:lnTo>
                  <a:pt x="599693" y="102679"/>
                </a:lnTo>
                <a:lnTo>
                  <a:pt x="629384" y="136344"/>
                </a:lnTo>
                <a:lnTo>
                  <a:pt x="654614" y="173623"/>
                </a:lnTo>
                <a:lnTo>
                  <a:pt x="674965" y="214098"/>
                </a:lnTo>
                <a:lnTo>
                  <a:pt x="690019" y="257351"/>
                </a:lnTo>
                <a:lnTo>
                  <a:pt x="699358" y="302964"/>
                </a:lnTo>
                <a:lnTo>
                  <a:pt x="702564" y="350519"/>
                </a:lnTo>
                <a:lnTo>
                  <a:pt x="699358" y="398075"/>
                </a:lnTo>
                <a:lnTo>
                  <a:pt x="690019" y="443688"/>
                </a:lnTo>
                <a:lnTo>
                  <a:pt x="674965" y="486941"/>
                </a:lnTo>
                <a:lnTo>
                  <a:pt x="654614" y="527416"/>
                </a:lnTo>
                <a:lnTo>
                  <a:pt x="629384" y="564695"/>
                </a:lnTo>
                <a:lnTo>
                  <a:pt x="599693" y="598360"/>
                </a:lnTo>
                <a:lnTo>
                  <a:pt x="565960" y="627992"/>
                </a:lnTo>
                <a:lnTo>
                  <a:pt x="528602" y="653175"/>
                </a:lnTo>
                <a:lnTo>
                  <a:pt x="488037" y="673488"/>
                </a:lnTo>
                <a:lnTo>
                  <a:pt x="444683" y="688516"/>
                </a:lnTo>
                <a:lnTo>
                  <a:pt x="398959" y="697839"/>
                </a:lnTo>
                <a:lnTo>
                  <a:pt x="351281" y="701039"/>
                </a:lnTo>
                <a:lnTo>
                  <a:pt x="303604" y="697839"/>
                </a:lnTo>
                <a:lnTo>
                  <a:pt x="257880" y="688516"/>
                </a:lnTo>
                <a:lnTo>
                  <a:pt x="214526" y="673488"/>
                </a:lnTo>
                <a:lnTo>
                  <a:pt x="173961" y="653175"/>
                </a:lnTo>
                <a:lnTo>
                  <a:pt x="136603" y="627992"/>
                </a:lnTo>
                <a:lnTo>
                  <a:pt x="102870" y="598360"/>
                </a:lnTo>
                <a:lnTo>
                  <a:pt x="73179" y="564695"/>
                </a:lnTo>
                <a:lnTo>
                  <a:pt x="47949" y="527416"/>
                </a:lnTo>
                <a:lnTo>
                  <a:pt x="27598" y="486941"/>
                </a:lnTo>
                <a:lnTo>
                  <a:pt x="12544" y="443688"/>
                </a:lnTo>
                <a:lnTo>
                  <a:pt x="3205" y="398075"/>
                </a:lnTo>
                <a:lnTo>
                  <a:pt x="0" y="350519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6">
            <a:extLst>
              <a:ext uri="{FF2B5EF4-FFF2-40B4-BE49-F238E27FC236}">
                <a16:creationId xmlns:a16="http://schemas.microsoft.com/office/drawing/2014/main" id="{D9C9E17E-EFB5-4655-E5D6-323CBC865898}"/>
              </a:ext>
            </a:extLst>
          </p:cNvPr>
          <p:cNvSpPr txBox="1"/>
          <p:nvPr/>
        </p:nvSpPr>
        <p:spPr>
          <a:xfrm>
            <a:off x="3124709" y="1454582"/>
            <a:ext cx="28003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3000" b="1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endParaRPr sz="3000">
              <a:latin typeface="Arial"/>
              <a:cs typeface="Arial"/>
            </a:endParaRPr>
          </a:p>
        </p:txBody>
      </p:sp>
      <p:sp>
        <p:nvSpPr>
          <p:cNvPr id="29" name="object 27">
            <a:extLst>
              <a:ext uri="{FF2B5EF4-FFF2-40B4-BE49-F238E27FC236}">
                <a16:creationId xmlns:a16="http://schemas.microsoft.com/office/drawing/2014/main" id="{535DE420-2793-1181-7932-566C74500DA2}"/>
              </a:ext>
            </a:extLst>
          </p:cNvPr>
          <p:cNvSpPr/>
          <p:nvPr/>
        </p:nvSpPr>
        <p:spPr>
          <a:xfrm>
            <a:off x="2038864" y="1397230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4" h="335280">
                <a:moveTo>
                  <a:pt x="167314" y="0"/>
                </a:moveTo>
                <a:lnTo>
                  <a:pt x="122827" y="5980"/>
                </a:lnTo>
                <a:lnTo>
                  <a:pt x="82857" y="22860"/>
                </a:lnTo>
                <a:lnTo>
                  <a:pt x="48996" y="49047"/>
                </a:lnTo>
                <a:lnTo>
                  <a:pt x="22838" y="82945"/>
                </a:lnTo>
                <a:lnTo>
                  <a:pt x="5975" y="122963"/>
                </a:lnTo>
                <a:lnTo>
                  <a:pt x="0" y="167507"/>
                </a:lnTo>
                <a:lnTo>
                  <a:pt x="5975" y="212058"/>
                </a:lnTo>
                <a:lnTo>
                  <a:pt x="22838" y="252093"/>
                </a:lnTo>
                <a:lnTo>
                  <a:pt x="48996" y="286015"/>
                </a:lnTo>
                <a:lnTo>
                  <a:pt x="82857" y="312224"/>
                </a:lnTo>
                <a:lnTo>
                  <a:pt x="122827" y="329122"/>
                </a:lnTo>
                <a:lnTo>
                  <a:pt x="167314" y="335110"/>
                </a:lnTo>
                <a:lnTo>
                  <a:pt x="211772" y="329122"/>
                </a:lnTo>
                <a:lnTo>
                  <a:pt x="251672" y="312224"/>
                </a:lnTo>
                <a:lnTo>
                  <a:pt x="285441" y="286015"/>
                </a:lnTo>
                <a:lnTo>
                  <a:pt x="311507" y="252093"/>
                </a:lnTo>
                <a:lnTo>
                  <a:pt x="328300" y="212058"/>
                </a:lnTo>
                <a:lnTo>
                  <a:pt x="334247" y="167507"/>
                </a:lnTo>
                <a:lnTo>
                  <a:pt x="328300" y="122963"/>
                </a:lnTo>
                <a:lnTo>
                  <a:pt x="311507" y="82945"/>
                </a:lnTo>
                <a:lnTo>
                  <a:pt x="285441" y="49047"/>
                </a:lnTo>
                <a:lnTo>
                  <a:pt x="251672" y="22860"/>
                </a:lnTo>
                <a:lnTo>
                  <a:pt x="211772" y="5980"/>
                </a:lnTo>
                <a:lnTo>
                  <a:pt x="167314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8">
            <a:extLst>
              <a:ext uri="{FF2B5EF4-FFF2-40B4-BE49-F238E27FC236}">
                <a16:creationId xmlns:a16="http://schemas.microsoft.com/office/drawing/2014/main" id="{75B421A8-CD62-8D42-DA12-C64C7C793624}"/>
              </a:ext>
            </a:extLst>
          </p:cNvPr>
          <p:cNvSpPr/>
          <p:nvPr/>
        </p:nvSpPr>
        <p:spPr>
          <a:xfrm>
            <a:off x="2038864" y="1397230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4" h="335280">
                <a:moveTo>
                  <a:pt x="0" y="167507"/>
                </a:moveTo>
                <a:lnTo>
                  <a:pt x="5975" y="122963"/>
                </a:lnTo>
                <a:lnTo>
                  <a:pt x="22838" y="82945"/>
                </a:lnTo>
                <a:lnTo>
                  <a:pt x="48996" y="49047"/>
                </a:lnTo>
                <a:lnTo>
                  <a:pt x="82857" y="22860"/>
                </a:lnTo>
                <a:lnTo>
                  <a:pt x="122827" y="5980"/>
                </a:lnTo>
                <a:lnTo>
                  <a:pt x="167314" y="0"/>
                </a:lnTo>
                <a:lnTo>
                  <a:pt x="211772" y="5980"/>
                </a:lnTo>
                <a:lnTo>
                  <a:pt x="251672" y="22860"/>
                </a:lnTo>
                <a:lnTo>
                  <a:pt x="285441" y="49047"/>
                </a:lnTo>
                <a:lnTo>
                  <a:pt x="311507" y="82945"/>
                </a:lnTo>
                <a:lnTo>
                  <a:pt x="328300" y="122963"/>
                </a:lnTo>
                <a:lnTo>
                  <a:pt x="334247" y="167507"/>
                </a:lnTo>
                <a:lnTo>
                  <a:pt x="328300" y="212033"/>
                </a:lnTo>
                <a:lnTo>
                  <a:pt x="311507" y="252007"/>
                </a:lnTo>
                <a:lnTo>
                  <a:pt x="285441" y="285848"/>
                </a:lnTo>
                <a:lnTo>
                  <a:pt x="251672" y="311977"/>
                </a:lnTo>
                <a:lnTo>
                  <a:pt x="211772" y="328813"/>
                </a:lnTo>
                <a:lnTo>
                  <a:pt x="167314" y="334776"/>
                </a:lnTo>
                <a:lnTo>
                  <a:pt x="122827" y="328813"/>
                </a:lnTo>
                <a:lnTo>
                  <a:pt x="82857" y="311977"/>
                </a:lnTo>
                <a:lnTo>
                  <a:pt x="48996" y="285848"/>
                </a:lnTo>
                <a:lnTo>
                  <a:pt x="22838" y="252007"/>
                </a:lnTo>
                <a:lnTo>
                  <a:pt x="5975" y="212033"/>
                </a:lnTo>
                <a:lnTo>
                  <a:pt x="0" y="167507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9">
            <a:extLst>
              <a:ext uri="{FF2B5EF4-FFF2-40B4-BE49-F238E27FC236}">
                <a16:creationId xmlns:a16="http://schemas.microsoft.com/office/drawing/2014/main" id="{1F37928D-0C0D-BB88-B4C9-20A677AE8B71}"/>
              </a:ext>
            </a:extLst>
          </p:cNvPr>
          <p:cNvSpPr txBox="1"/>
          <p:nvPr/>
        </p:nvSpPr>
        <p:spPr>
          <a:xfrm>
            <a:off x="2150863" y="1432594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32" name="object 30">
            <a:extLst>
              <a:ext uri="{FF2B5EF4-FFF2-40B4-BE49-F238E27FC236}">
                <a16:creationId xmlns:a16="http://schemas.microsoft.com/office/drawing/2014/main" id="{F1B58214-85D6-B949-9605-3F99CCDDBD63}"/>
              </a:ext>
            </a:extLst>
          </p:cNvPr>
          <p:cNvSpPr/>
          <p:nvPr/>
        </p:nvSpPr>
        <p:spPr>
          <a:xfrm>
            <a:off x="2353138" y="1659816"/>
            <a:ext cx="91331" cy="983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1">
            <a:extLst>
              <a:ext uri="{FF2B5EF4-FFF2-40B4-BE49-F238E27FC236}">
                <a16:creationId xmlns:a16="http://schemas.microsoft.com/office/drawing/2014/main" id="{E2A1BAA2-7DB8-6BAA-F137-DED6CB1581B3}"/>
              </a:ext>
            </a:extLst>
          </p:cNvPr>
          <p:cNvSpPr/>
          <p:nvPr/>
        </p:nvSpPr>
        <p:spPr>
          <a:xfrm>
            <a:off x="2449806" y="1693861"/>
            <a:ext cx="325120" cy="335280"/>
          </a:xfrm>
          <a:custGeom>
            <a:avLst/>
            <a:gdLst/>
            <a:ahLst/>
            <a:cxnLst/>
            <a:rect l="l" t="t" r="r" b="b"/>
            <a:pathLst>
              <a:path w="325119" h="335280">
                <a:moveTo>
                  <a:pt x="162356" y="0"/>
                </a:moveTo>
                <a:lnTo>
                  <a:pt x="119230" y="5988"/>
                </a:lnTo>
                <a:lnTo>
                  <a:pt x="80456" y="22887"/>
                </a:lnTo>
                <a:lnTo>
                  <a:pt x="47590" y="49100"/>
                </a:lnTo>
                <a:lnTo>
                  <a:pt x="22188" y="83030"/>
                </a:lnTo>
                <a:lnTo>
                  <a:pt x="5806" y="123079"/>
                </a:lnTo>
                <a:lnTo>
                  <a:pt x="0" y="167650"/>
                </a:lnTo>
                <a:lnTo>
                  <a:pt x="5806" y="212033"/>
                </a:lnTo>
                <a:lnTo>
                  <a:pt x="22188" y="251943"/>
                </a:lnTo>
                <a:lnTo>
                  <a:pt x="47590" y="285776"/>
                </a:lnTo>
                <a:lnTo>
                  <a:pt x="80456" y="311929"/>
                </a:lnTo>
                <a:lnTo>
                  <a:pt x="119230" y="328797"/>
                </a:lnTo>
                <a:lnTo>
                  <a:pt x="162356" y="334776"/>
                </a:lnTo>
                <a:lnTo>
                  <a:pt x="205615" y="328797"/>
                </a:lnTo>
                <a:lnTo>
                  <a:pt x="244426" y="311929"/>
                </a:lnTo>
                <a:lnTo>
                  <a:pt x="277266" y="285777"/>
                </a:lnTo>
                <a:lnTo>
                  <a:pt x="302609" y="251943"/>
                </a:lnTo>
                <a:lnTo>
                  <a:pt x="318933" y="212033"/>
                </a:lnTo>
                <a:lnTo>
                  <a:pt x="324713" y="167650"/>
                </a:lnTo>
                <a:lnTo>
                  <a:pt x="318933" y="123079"/>
                </a:lnTo>
                <a:lnTo>
                  <a:pt x="302609" y="83030"/>
                </a:lnTo>
                <a:lnTo>
                  <a:pt x="277266" y="49100"/>
                </a:lnTo>
                <a:lnTo>
                  <a:pt x="244426" y="22887"/>
                </a:lnTo>
                <a:lnTo>
                  <a:pt x="205615" y="5988"/>
                </a:lnTo>
                <a:lnTo>
                  <a:pt x="162356" y="0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2">
            <a:extLst>
              <a:ext uri="{FF2B5EF4-FFF2-40B4-BE49-F238E27FC236}">
                <a16:creationId xmlns:a16="http://schemas.microsoft.com/office/drawing/2014/main" id="{AC4B0555-BA7C-C981-3B26-DC037987778D}"/>
              </a:ext>
            </a:extLst>
          </p:cNvPr>
          <p:cNvSpPr/>
          <p:nvPr/>
        </p:nvSpPr>
        <p:spPr>
          <a:xfrm>
            <a:off x="2449806" y="1693861"/>
            <a:ext cx="325120" cy="335280"/>
          </a:xfrm>
          <a:custGeom>
            <a:avLst/>
            <a:gdLst/>
            <a:ahLst/>
            <a:cxnLst/>
            <a:rect l="l" t="t" r="r" b="b"/>
            <a:pathLst>
              <a:path w="325119" h="335280">
                <a:moveTo>
                  <a:pt x="0" y="167650"/>
                </a:moveTo>
                <a:lnTo>
                  <a:pt x="5806" y="123079"/>
                </a:lnTo>
                <a:lnTo>
                  <a:pt x="22188" y="83030"/>
                </a:lnTo>
                <a:lnTo>
                  <a:pt x="47590" y="49100"/>
                </a:lnTo>
                <a:lnTo>
                  <a:pt x="80456" y="22887"/>
                </a:lnTo>
                <a:lnTo>
                  <a:pt x="119230" y="5988"/>
                </a:lnTo>
                <a:lnTo>
                  <a:pt x="162356" y="0"/>
                </a:lnTo>
                <a:lnTo>
                  <a:pt x="205615" y="5988"/>
                </a:lnTo>
                <a:lnTo>
                  <a:pt x="244426" y="22887"/>
                </a:lnTo>
                <a:lnTo>
                  <a:pt x="277266" y="49100"/>
                </a:lnTo>
                <a:lnTo>
                  <a:pt x="302609" y="83030"/>
                </a:lnTo>
                <a:lnTo>
                  <a:pt x="318933" y="123079"/>
                </a:lnTo>
                <a:lnTo>
                  <a:pt x="324713" y="167650"/>
                </a:lnTo>
                <a:lnTo>
                  <a:pt x="318933" y="212033"/>
                </a:lnTo>
                <a:lnTo>
                  <a:pt x="302609" y="251943"/>
                </a:lnTo>
                <a:lnTo>
                  <a:pt x="277266" y="285777"/>
                </a:lnTo>
                <a:lnTo>
                  <a:pt x="244426" y="311929"/>
                </a:lnTo>
                <a:lnTo>
                  <a:pt x="205615" y="328797"/>
                </a:lnTo>
                <a:lnTo>
                  <a:pt x="162356" y="334776"/>
                </a:lnTo>
                <a:lnTo>
                  <a:pt x="119230" y="328797"/>
                </a:lnTo>
                <a:lnTo>
                  <a:pt x="80456" y="311929"/>
                </a:lnTo>
                <a:lnTo>
                  <a:pt x="47590" y="285776"/>
                </a:lnTo>
                <a:lnTo>
                  <a:pt x="22188" y="251943"/>
                </a:lnTo>
                <a:lnTo>
                  <a:pt x="5806" y="212033"/>
                </a:lnTo>
                <a:lnTo>
                  <a:pt x="0" y="167650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3">
            <a:extLst>
              <a:ext uri="{FF2B5EF4-FFF2-40B4-BE49-F238E27FC236}">
                <a16:creationId xmlns:a16="http://schemas.microsoft.com/office/drawing/2014/main" id="{55249741-3110-8BB2-4CA9-93527F370C5D}"/>
              </a:ext>
            </a:extLst>
          </p:cNvPr>
          <p:cNvSpPr txBox="1"/>
          <p:nvPr/>
        </p:nvSpPr>
        <p:spPr>
          <a:xfrm>
            <a:off x="2554038" y="1724265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36" name="object 34">
            <a:extLst>
              <a:ext uri="{FF2B5EF4-FFF2-40B4-BE49-F238E27FC236}">
                <a16:creationId xmlns:a16="http://schemas.microsoft.com/office/drawing/2014/main" id="{DDB8B0B3-FA3E-05DF-8735-3FE54ED72630}"/>
              </a:ext>
            </a:extLst>
          </p:cNvPr>
          <p:cNvSpPr/>
          <p:nvPr/>
        </p:nvSpPr>
        <p:spPr>
          <a:xfrm>
            <a:off x="2482842" y="2043325"/>
            <a:ext cx="106347" cy="944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5">
            <a:extLst>
              <a:ext uri="{FF2B5EF4-FFF2-40B4-BE49-F238E27FC236}">
                <a16:creationId xmlns:a16="http://schemas.microsoft.com/office/drawing/2014/main" id="{D988BFED-0A65-5855-FFFC-DF5A8648F9C6}"/>
              </a:ext>
            </a:extLst>
          </p:cNvPr>
          <p:cNvSpPr/>
          <p:nvPr/>
        </p:nvSpPr>
        <p:spPr>
          <a:xfrm>
            <a:off x="2296793" y="2172210"/>
            <a:ext cx="325120" cy="325755"/>
          </a:xfrm>
          <a:custGeom>
            <a:avLst/>
            <a:gdLst/>
            <a:ahLst/>
            <a:cxnLst/>
            <a:rect l="l" t="t" r="r" b="b"/>
            <a:pathLst>
              <a:path w="325119" h="325755">
                <a:moveTo>
                  <a:pt x="162356" y="0"/>
                </a:moveTo>
                <a:lnTo>
                  <a:pt x="119230" y="5809"/>
                </a:lnTo>
                <a:lnTo>
                  <a:pt x="80456" y="22209"/>
                </a:lnTo>
                <a:lnTo>
                  <a:pt x="47590" y="47658"/>
                </a:lnTo>
                <a:lnTo>
                  <a:pt x="22188" y="80613"/>
                </a:lnTo>
                <a:lnTo>
                  <a:pt x="5806" y="119534"/>
                </a:lnTo>
                <a:lnTo>
                  <a:pt x="0" y="162877"/>
                </a:lnTo>
                <a:lnTo>
                  <a:pt x="5806" y="206028"/>
                </a:lnTo>
                <a:lnTo>
                  <a:pt x="22188" y="244836"/>
                </a:lnTo>
                <a:lnTo>
                  <a:pt x="47590" y="277738"/>
                </a:lnTo>
                <a:lnTo>
                  <a:pt x="80456" y="303173"/>
                </a:lnTo>
                <a:lnTo>
                  <a:pt x="119230" y="319580"/>
                </a:lnTo>
                <a:lnTo>
                  <a:pt x="162356" y="325396"/>
                </a:lnTo>
                <a:lnTo>
                  <a:pt x="205643" y="319580"/>
                </a:lnTo>
                <a:lnTo>
                  <a:pt x="244525" y="303173"/>
                </a:lnTo>
                <a:lnTo>
                  <a:pt x="277456" y="277738"/>
                </a:lnTo>
                <a:lnTo>
                  <a:pt x="302892" y="244836"/>
                </a:lnTo>
                <a:lnTo>
                  <a:pt x="319286" y="206028"/>
                </a:lnTo>
                <a:lnTo>
                  <a:pt x="325094" y="162877"/>
                </a:lnTo>
                <a:lnTo>
                  <a:pt x="319286" y="119534"/>
                </a:lnTo>
                <a:lnTo>
                  <a:pt x="302892" y="80613"/>
                </a:lnTo>
                <a:lnTo>
                  <a:pt x="277456" y="47658"/>
                </a:lnTo>
                <a:lnTo>
                  <a:pt x="244525" y="22209"/>
                </a:lnTo>
                <a:lnTo>
                  <a:pt x="205643" y="5809"/>
                </a:lnTo>
                <a:lnTo>
                  <a:pt x="162356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6">
            <a:extLst>
              <a:ext uri="{FF2B5EF4-FFF2-40B4-BE49-F238E27FC236}">
                <a16:creationId xmlns:a16="http://schemas.microsoft.com/office/drawing/2014/main" id="{B2BD1C92-6827-363B-B877-91B089C0FA0E}"/>
              </a:ext>
            </a:extLst>
          </p:cNvPr>
          <p:cNvSpPr/>
          <p:nvPr/>
        </p:nvSpPr>
        <p:spPr>
          <a:xfrm>
            <a:off x="2296793" y="2172210"/>
            <a:ext cx="325120" cy="325755"/>
          </a:xfrm>
          <a:custGeom>
            <a:avLst/>
            <a:gdLst/>
            <a:ahLst/>
            <a:cxnLst/>
            <a:rect l="l" t="t" r="r" b="b"/>
            <a:pathLst>
              <a:path w="325119" h="325755">
                <a:moveTo>
                  <a:pt x="0" y="162519"/>
                </a:moveTo>
                <a:lnTo>
                  <a:pt x="5806" y="119327"/>
                </a:lnTo>
                <a:lnTo>
                  <a:pt x="22188" y="80507"/>
                </a:lnTo>
                <a:lnTo>
                  <a:pt x="47590" y="47613"/>
                </a:lnTo>
                <a:lnTo>
                  <a:pt x="80456" y="22196"/>
                </a:lnTo>
                <a:lnTo>
                  <a:pt x="119230" y="5807"/>
                </a:lnTo>
                <a:lnTo>
                  <a:pt x="162356" y="0"/>
                </a:lnTo>
                <a:lnTo>
                  <a:pt x="205643" y="5807"/>
                </a:lnTo>
                <a:lnTo>
                  <a:pt x="244525" y="22196"/>
                </a:lnTo>
                <a:lnTo>
                  <a:pt x="277456" y="47613"/>
                </a:lnTo>
                <a:lnTo>
                  <a:pt x="302892" y="80507"/>
                </a:lnTo>
                <a:lnTo>
                  <a:pt x="319286" y="119327"/>
                </a:lnTo>
                <a:lnTo>
                  <a:pt x="325094" y="162519"/>
                </a:lnTo>
                <a:lnTo>
                  <a:pt x="319286" y="205821"/>
                </a:lnTo>
                <a:lnTo>
                  <a:pt x="302892" y="244730"/>
                </a:lnTo>
                <a:lnTo>
                  <a:pt x="277456" y="277693"/>
                </a:lnTo>
                <a:lnTo>
                  <a:pt x="244525" y="303160"/>
                </a:lnTo>
                <a:lnTo>
                  <a:pt x="205643" y="319578"/>
                </a:lnTo>
                <a:lnTo>
                  <a:pt x="162356" y="325396"/>
                </a:lnTo>
                <a:lnTo>
                  <a:pt x="119230" y="319578"/>
                </a:lnTo>
                <a:lnTo>
                  <a:pt x="80456" y="303160"/>
                </a:lnTo>
                <a:lnTo>
                  <a:pt x="47590" y="277693"/>
                </a:lnTo>
                <a:lnTo>
                  <a:pt x="22188" y="244730"/>
                </a:lnTo>
                <a:lnTo>
                  <a:pt x="5806" y="205821"/>
                </a:lnTo>
                <a:lnTo>
                  <a:pt x="0" y="162519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7">
            <a:extLst>
              <a:ext uri="{FF2B5EF4-FFF2-40B4-BE49-F238E27FC236}">
                <a16:creationId xmlns:a16="http://schemas.microsoft.com/office/drawing/2014/main" id="{7DCCD155-4CA9-BC98-7BA8-C4658A7360E0}"/>
              </a:ext>
            </a:extLst>
          </p:cNvPr>
          <p:cNvSpPr txBox="1"/>
          <p:nvPr/>
        </p:nvSpPr>
        <p:spPr>
          <a:xfrm>
            <a:off x="2403884" y="2197859"/>
            <a:ext cx="10985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1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40" name="object 38">
            <a:extLst>
              <a:ext uri="{FF2B5EF4-FFF2-40B4-BE49-F238E27FC236}">
                <a16:creationId xmlns:a16="http://schemas.microsoft.com/office/drawing/2014/main" id="{DE8B3636-9D40-CCDF-18EF-FE5C3CBACB5A}"/>
              </a:ext>
            </a:extLst>
          </p:cNvPr>
          <p:cNvSpPr/>
          <p:nvPr/>
        </p:nvSpPr>
        <p:spPr>
          <a:xfrm>
            <a:off x="2163227" y="2277676"/>
            <a:ext cx="95240" cy="11481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39">
            <a:extLst>
              <a:ext uri="{FF2B5EF4-FFF2-40B4-BE49-F238E27FC236}">
                <a16:creationId xmlns:a16="http://schemas.microsoft.com/office/drawing/2014/main" id="{300B73C8-5AA6-517C-5C8B-BF2A4652CAF8}"/>
              </a:ext>
            </a:extLst>
          </p:cNvPr>
          <p:cNvSpPr/>
          <p:nvPr/>
        </p:nvSpPr>
        <p:spPr>
          <a:xfrm>
            <a:off x="1790462" y="2172210"/>
            <a:ext cx="334645" cy="325755"/>
          </a:xfrm>
          <a:custGeom>
            <a:avLst/>
            <a:gdLst/>
            <a:ahLst/>
            <a:cxnLst/>
            <a:rect l="l" t="t" r="r" b="b"/>
            <a:pathLst>
              <a:path w="334645" h="325755">
                <a:moveTo>
                  <a:pt x="166985" y="0"/>
                </a:moveTo>
                <a:lnTo>
                  <a:pt x="122643" y="5809"/>
                </a:lnTo>
                <a:lnTo>
                  <a:pt x="82768" y="22209"/>
                </a:lnTo>
                <a:lnTo>
                  <a:pt x="48962" y="47658"/>
                </a:lnTo>
                <a:lnTo>
                  <a:pt x="22830" y="80613"/>
                </a:lnTo>
                <a:lnTo>
                  <a:pt x="5974" y="119534"/>
                </a:lnTo>
                <a:lnTo>
                  <a:pt x="0" y="162877"/>
                </a:lnTo>
                <a:lnTo>
                  <a:pt x="5974" y="206028"/>
                </a:lnTo>
                <a:lnTo>
                  <a:pt x="22830" y="244836"/>
                </a:lnTo>
                <a:lnTo>
                  <a:pt x="48962" y="277738"/>
                </a:lnTo>
                <a:lnTo>
                  <a:pt x="82768" y="303173"/>
                </a:lnTo>
                <a:lnTo>
                  <a:pt x="122643" y="319580"/>
                </a:lnTo>
                <a:lnTo>
                  <a:pt x="166985" y="325396"/>
                </a:lnTo>
                <a:lnTo>
                  <a:pt x="211512" y="319580"/>
                </a:lnTo>
                <a:lnTo>
                  <a:pt x="251509" y="303173"/>
                </a:lnTo>
                <a:lnTo>
                  <a:pt x="285386" y="277738"/>
                </a:lnTo>
                <a:lnTo>
                  <a:pt x="311553" y="244836"/>
                </a:lnTo>
                <a:lnTo>
                  <a:pt x="328419" y="206028"/>
                </a:lnTo>
                <a:lnTo>
                  <a:pt x="334394" y="162877"/>
                </a:lnTo>
                <a:lnTo>
                  <a:pt x="328419" y="119534"/>
                </a:lnTo>
                <a:lnTo>
                  <a:pt x="311553" y="80613"/>
                </a:lnTo>
                <a:lnTo>
                  <a:pt x="285386" y="47658"/>
                </a:lnTo>
                <a:lnTo>
                  <a:pt x="251509" y="22209"/>
                </a:lnTo>
                <a:lnTo>
                  <a:pt x="211512" y="5809"/>
                </a:lnTo>
                <a:lnTo>
                  <a:pt x="166985" y="0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0">
            <a:extLst>
              <a:ext uri="{FF2B5EF4-FFF2-40B4-BE49-F238E27FC236}">
                <a16:creationId xmlns:a16="http://schemas.microsoft.com/office/drawing/2014/main" id="{3A264B81-61D4-A315-4E9E-D19668D0808C}"/>
              </a:ext>
            </a:extLst>
          </p:cNvPr>
          <p:cNvSpPr/>
          <p:nvPr/>
        </p:nvSpPr>
        <p:spPr>
          <a:xfrm>
            <a:off x="1790462" y="2172210"/>
            <a:ext cx="334645" cy="325755"/>
          </a:xfrm>
          <a:custGeom>
            <a:avLst/>
            <a:gdLst/>
            <a:ahLst/>
            <a:cxnLst/>
            <a:rect l="l" t="t" r="r" b="b"/>
            <a:pathLst>
              <a:path w="334645" h="325755">
                <a:moveTo>
                  <a:pt x="0" y="162519"/>
                </a:moveTo>
                <a:lnTo>
                  <a:pt x="5974" y="119327"/>
                </a:lnTo>
                <a:lnTo>
                  <a:pt x="22830" y="80507"/>
                </a:lnTo>
                <a:lnTo>
                  <a:pt x="48962" y="47613"/>
                </a:lnTo>
                <a:lnTo>
                  <a:pt x="82768" y="22196"/>
                </a:lnTo>
                <a:lnTo>
                  <a:pt x="122643" y="5807"/>
                </a:lnTo>
                <a:lnTo>
                  <a:pt x="166985" y="0"/>
                </a:lnTo>
                <a:lnTo>
                  <a:pt x="211512" y="5807"/>
                </a:lnTo>
                <a:lnTo>
                  <a:pt x="251509" y="22196"/>
                </a:lnTo>
                <a:lnTo>
                  <a:pt x="285386" y="47613"/>
                </a:lnTo>
                <a:lnTo>
                  <a:pt x="311553" y="80507"/>
                </a:lnTo>
                <a:lnTo>
                  <a:pt x="328419" y="119327"/>
                </a:lnTo>
                <a:lnTo>
                  <a:pt x="334394" y="162519"/>
                </a:lnTo>
                <a:lnTo>
                  <a:pt x="328419" y="205821"/>
                </a:lnTo>
                <a:lnTo>
                  <a:pt x="311553" y="244730"/>
                </a:lnTo>
                <a:lnTo>
                  <a:pt x="285386" y="277693"/>
                </a:lnTo>
                <a:lnTo>
                  <a:pt x="251509" y="303160"/>
                </a:lnTo>
                <a:lnTo>
                  <a:pt x="211512" y="319578"/>
                </a:lnTo>
                <a:lnTo>
                  <a:pt x="166985" y="325396"/>
                </a:lnTo>
                <a:lnTo>
                  <a:pt x="122643" y="319578"/>
                </a:lnTo>
                <a:lnTo>
                  <a:pt x="82768" y="303160"/>
                </a:lnTo>
                <a:lnTo>
                  <a:pt x="48962" y="277693"/>
                </a:lnTo>
                <a:lnTo>
                  <a:pt x="22830" y="244730"/>
                </a:lnTo>
                <a:lnTo>
                  <a:pt x="5974" y="205821"/>
                </a:lnTo>
                <a:lnTo>
                  <a:pt x="0" y="162519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1">
            <a:extLst>
              <a:ext uri="{FF2B5EF4-FFF2-40B4-BE49-F238E27FC236}">
                <a16:creationId xmlns:a16="http://schemas.microsoft.com/office/drawing/2014/main" id="{A05C68B7-4284-3E80-32AC-E68C09C60564}"/>
              </a:ext>
            </a:extLst>
          </p:cNvPr>
          <p:cNvSpPr txBox="1"/>
          <p:nvPr/>
        </p:nvSpPr>
        <p:spPr>
          <a:xfrm>
            <a:off x="1901798" y="2197859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44" name="object 42">
            <a:extLst>
              <a:ext uri="{FF2B5EF4-FFF2-40B4-BE49-F238E27FC236}">
                <a16:creationId xmlns:a16="http://schemas.microsoft.com/office/drawing/2014/main" id="{512082C6-E596-C41C-EB23-2CE8BF965D94}"/>
              </a:ext>
            </a:extLst>
          </p:cNvPr>
          <p:cNvSpPr/>
          <p:nvPr/>
        </p:nvSpPr>
        <p:spPr>
          <a:xfrm>
            <a:off x="1830579" y="2058459"/>
            <a:ext cx="106513" cy="943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3">
            <a:extLst>
              <a:ext uri="{FF2B5EF4-FFF2-40B4-BE49-F238E27FC236}">
                <a16:creationId xmlns:a16="http://schemas.microsoft.com/office/drawing/2014/main" id="{C54211E0-C6EA-879A-4EC9-F18884A15C20}"/>
              </a:ext>
            </a:extLst>
          </p:cNvPr>
          <p:cNvSpPr/>
          <p:nvPr/>
        </p:nvSpPr>
        <p:spPr>
          <a:xfrm>
            <a:off x="1637457" y="1693861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5" h="335280">
                <a:moveTo>
                  <a:pt x="167323" y="0"/>
                </a:moveTo>
                <a:lnTo>
                  <a:pt x="122839" y="5988"/>
                </a:lnTo>
                <a:lnTo>
                  <a:pt x="82868" y="22887"/>
                </a:lnTo>
                <a:lnTo>
                  <a:pt x="49004" y="49100"/>
                </a:lnTo>
                <a:lnTo>
                  <a:pt x="22842" y="83030"/>
                </a:lnTo>
                <a:lnTo>
                  <a:pt x="5976" y="123079"/>
                </a:lnTo>
                <a:lnTo>
                  <a:pt x="0" y="167650"/>
                </a:lnTo>
                <a:lnTo>
                  <a:pt x="5976" y="212033"/>
                </a:lnTo>
                <a:lnTo>
                  <a:pt x="22842" y="251943"/>
                </a:lnTo>
                <a:lnTo>
                  <a:pt x="49004" y="285776"/>
                </a:lnTo>
                <a:lnTo>
                  <a:pt x="82868" y="311929"/>
                </a:lnTo>
                <a:lnTo>
                  <a:pt x="122839" y="328797"/>
                </a:lnTo>
                <a:lnTo>
                  <a:pt x="167323" y="334776"/>
                </a:lnTo>
                <a:lnTo>
                  <a:pt x="211829" y="328797"/>
                </a:lnTo>
                <a:lnTo>
                  <a:pt x="251747" y="311929"/>
                </a:lnTo>
                <a:lnTo>
                  <a:pt x="285515" y="285777"/>
                </a:lnTo>
                <a:lnTo>
                  <a:pt x="311570" y="251943"/>
                </a:lnTo>
                <a:lnTo>
                  <a:pt x="328349" y="212033"/>
                </a:lnTo>
                <a:lnTo>
                  <a:pt x="334290" y="167650"/>
                </a:lnTo>
                <a:lnTo>
                  <a:pt x="328349" y="123079"/>
                </a:lnTo>
                <a:lnTo>
                  <a:pt x="311570" y="83030"/>
                </a:lnTo>
                <a:lnTo>
                  <a:pt x="285515" y="49100"/>
                </a:lnTo>
                <a:lnTo>
                  <a:pt x="251747" y="22887"/>
                </a:lnTo>
                <a:lnTo>
                  <a:pt x="211829" y="5988"/>
                </a:lnTo>
                <a:lnTo>
                  <a:pt x="167323" y="0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4">
            <a:extLst>
              <a:ext uri="{FF2B5EF4-FFF2-40B4-BE49-F238E27FC236}">
                <a16:creationId xmlns:a16="http://schemas.microsoft.com/office/drawing/2014/main" id="{E05337B3-FAA6-467F-9C9C-272BB7EC537F}"/>
              </a:ext>
            </a:extLst>
          </p:cNvPr>
          <p:cNvSpPr/>
          <p:nvPr/>
        </p:nvSpPr>
        <p:spPr>
          <a:xfrm>
            <a:off x="1637457" y="1693861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5" h="335280">
                <a:moveTo>
                  <a:pt x="0" y="167650"/>
                </a:moveTo>
                <a:lnTo>
                  <a:pt x="5976" y="123079"/>
                </a:lnTo>
                <a:lnTo>
                  <a:pt x="22842" y="83030"/>
                </a:lnTo>
                <a:lnTo>
                  <a:pt x="49004" y="49100"/>
                </a:lnTo>
                <a:lnTo>
                  <a:pt x="82868" y="22887"/>
                </a:lnTo>
                <a:lnTo>
                  <a:pt x="122839" y="5988"/>
                </a:lnTo>
                <a:lnTo>
                  <a:pt x="167323" y="0"/>
                </a:lnTo>
                <a:lnTo>
                  <a:pt x="211829" y="5988"/>
                </a:lnTo>
                <a:lnTo>
                  <a:pt x="251747" y="22887"/>
                </a:lnTo>
                <a:lnTo>
                  <a:pt x="285515" y="49100"/>
                </a:lnTo>
                <a:lnTo>
                  <a:pt x="311570" y="83030"/>
                </a:lnTo>
                <a:lnTo>
                  <a:pt x="328349" y="123079"/>
                </a:lnTo>
                <a:lnTo>
                  <a:pt x="334290" y="167650"/>
                </a:lnTo>
                <a:lnTo>
                  <a:pt x="328349" y="212033"/>
                </a:lnTo>
                <a:lnTo>
                  <a:pt x="311570" y="251943"/>
                </a:lnTo>
                <a:lnTo>
                  <a:pt x="285515" y="285777"/>
                </a:lnTo>
                <a:lnTo>
                  <a:pt x="251747" y="311929"/>
                </a:lnTo>
                <a:lnTo>
                  <a:pt x="211829" y="328797"/>
                </a:lnTo>
                <a:lnTo>
                  <a:pt x="167323" y="334776"/>
                </a:lnTo>
                <a:lnTo>
                  <a:pt x="122839" y="328797"/>
                </a:lnTo>
                <a:lnTo>
                  <a:pt x="82868" y="311929"/>
                </a:lnTo>
                <a:lnTo>
                  <a:pt x="49004" y="285776"/>
                </a:lnTo>
                <a:lnTo>
                  <a:pt x="22842" y="251943"/>
                </a:lnTo>
                <a:lnTo>
                  <a:pt x="5976" y="212033"/>
                </a:lnTo>
                <a:lnTo>
                  <a:pt x="0" y="167650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5">
            <a:extLst>
              <a:ext uri="{FF2B5EF4-FFF2-40B4-BE49-F238E27FC236}">
                <a16:creationId xmlns:a16="http://schemas.microsoft.com/office/drawing/2014/main" id="{4A339968-D648-0315-843D-D496D345EEDA}"/>
              </a:ext>
            </a:extLst>
          </p:cNvPr>
          <p:cNvSpPr txBox="1"/>
          <p:nvPr/>
        </p:nvSpPr>
        <p:spPr>
          <a:xfrm>
            <a:off x="1748060" y="1724265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48" name="object 46">
            <a:extLst>
              <a:ext uri="{FF2B5EF4-FFF2-40B4-BE49-F238E27FC236}">
                <a16:creationId xmlns:a16="http://schemas.microsoft.com/office/drawing/2014/main" id="{3B05A67D-BF93-EC9B-6407-94F7742FD15B}"/>
              </a:ext>
            </a:extLst>
          </p:cNvPr>
          <p:cNvSpPr/>
          <p:nvPr/>
        </p:nvSpPr>
        <p:spPr>
          <a:xfrm>
            <a:off x="1963596" y="1683802"/>
            <a:ext cx="90997" cy="9874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73920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ble, timeline">
            <a:extLst>
              <a:ext uri="{FF2B5EF4-FFF2-40B4-BE49-F238E27FC236}">
                <a16:creationId xmlns:a16="http://schemas.microsoft.com/office/drawing/2014/main" id="{2E09F652-EEAD-4B8C-C438-102F7780CA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5154" y="1069423"/>
            <a:ext cx="10111562" cy="534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2735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004774"/>
            <a:ext cx="6807274" cy="672853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Pelaksanaan</a:t>
            </a:r>
            <a:r>
              <a:rPr lang="en-US" b="1" dirty="0"/>
              <a:t> </a:t>
            </a:r>
            <a:r>
              <a:rPr lang="en-US" b="1" dirty="0" err="1"/>
              <a:t>standar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3970" y="1650767"/>
            <a:ext cx="6153150" cy="83915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pemenuhan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/</a:t>
            </a:r>
            <a:r>
              <a:rPr lang="en-US" dirty="0" err="1"/>
              <a:t>ukuran</a:t>
            </a: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  <p:grpSp>
        <p:nvGrpSpPr>
          <p:cNvPr id="4" name="Group 221"/>
          <p:cNvGrpSpPr>
            <a:grpSpLocks/>
          </p:cNvGrpSpPr>
          <p:nvPr/>
        </p:nvGrpSpPr>
        <p:grpSpPr bwMode="auto">
          <a:xfrm>
            <a:off x="3581401" y="2667001"/>
            <a:ext cx="5048725" cy="3133725"/>
            <a:chOff x="0" y="0"/>
            <a:chExt cx="4222750" cy="3133726"/>
          </a:xfrm>
        </p:grpSpPr>
        <p:grpSp>
          <p:nvGrpSpPr>
            <p:cNvPr id="5" name="Group 222"/>
            <p:cNvGrpSpPr>
              <a:grpSpLocks/>
            </p:cNvGrpSpPr>
            <p:nvPr/>
          </p:nvGrpSpPr>
          <p:grpSpPr bwMode="auto">
            <a:xfrm>
              <a:off x="0" y="0"/>
              <a:ext cx="4222750" cy="1658507"/>
              <a:chOff x="0" y="0"/>
              <a:chExt cx="4222751" cy="1658506"/>
            </a:xfrm>
          </p:grpSpPr>
          <p:sp>
            <p:nvSpPr>
              <p:cNvPr id="7" name="AutoShape 223"/>
              <p:cNvSpPr>
                <a:spLocks/>
              </p:cNvSpPr>
              <p:nvPr/>
            </p:nvSpPr>
            <p:spPr bwMode="auto">
              <a:xfrm>
                <a:off x="860717" y="114300"/>
                <a:ext cx="2548781" cy="1143000"/>
              </a:xfrm>
              <a:prstGeom prst="rightArrow">
                <a:avLst>
                  <a:gd name="adj1" fmla="val 63889"/>
                  <a:gd name="adj2" fmla="val 34443"/>
                </a:avLst>
              </a:prstGeom>
              <a:ln>
                <a:noFill/>
                <a:headEnd/>
                <a:tailEnd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>
                  <a:defRPr/>
                </a:pPr>
                <a:endParaRPr lang="en-US">
                  <a:solidFill>
                    <a:prstClr val="white"/>
                  </a:solidFill>
                  <a:latin typeface="Calibri"/>
                  <a:ea typeface="Calibri" pitchFamily="34" charset="0"/>
                  <a:cs typeface="Calibri"/>
                  <a:sym typeface="Calibri" pitchFamily="34" charset="0"/>
                </a:endParaRPr>
              </a:p>
            </p:txBody>
          </p:sp>
          <p:grpSp>
            <p:nvGrpSpPr>
              <p:cNvPr id="8" name="Group 224"/>
              <p:cNvGrpSpPr>
                <a:grpSpLocks/>
              </p:cNvGrpSpPr>
              <p:nvPr/>
            </p:nvGrpSpPr>
            <p:grpSpPr bwMode="auto">
              <a:xfrm>
                <a:off x="1105578" y="0"/>
                <a:ext cx="1795687" cy="1545290"/>
                <a:chOff x="64699" y="0"/>
                <a:chExt cx="1795686" cy="1545290"/>
              </a:xfrm>
            </p:grpSpPr>
            <p:sp>
              <p:nvSpPr>
                <p:cNvPr id="15" name="AutoShape 225"/>
                <p:cNvSpPr>
                  <a:spLocks/>
                </p:cNvSpPr>
                <p:nvPr/>
              </p:nvSpPr>
              <p:spPr bwMode="auto">
                <a:xfrm>
                  <a:off x="64699" y="0"/>
                  <a:ext cx="1795686" cy="1545290"/>
                </a:xfrm>
                <a:custGeom>
                  <a:avLst/>
                  <a:gdLst>
                    <a:gd name="T0" fmla="*/ 74640931 w 21600"/>
                    <a:gd name="T1" fmla="*/ 55275953 h 21600"/>
                    <a:gd name="T2" fmla="*/ 74640931 w 21600"/>
                    <a:gd name="T3" fmla="*/ 55275953 h 21600"/>
                    <a:gd name="T4" fmla="*/ 74640931 w 21600"/>
                    <a:gd name="T5" fmla="*/ 55275953 h 21600"/>
                    <a:gd name="T6" fmla="*/ 74640931 w 21600"/>
                    <a:gd name="T7" fmla="*/ 5527595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  <a:headEnd/>
                  <a:tailEnd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lIns="0" tIns="0" rIns="0" bIns="0" anchor="ctr"/>
                <a:lstStyle/>
                <a:p>
                  <a:endParaRPr lang="en-US">
                    <a:solidFill>
                      <a:srgbClr val="5C5C5C"/>
                    </a:solidFill>
                    <a:latin typeface="Calibri"/>
                    <a:cs typeface="Calibri"/>
                  </a:endParaRPr>
                </a:p>
              </p:txBody>
            </p:sp>
            <p:grpSp>
              <p:nvGrpSpPr>
                <p:cNvPr id="16" name="Group 226"/>
                <p:cNvGrpSpPr>
                  <a:grpSpLocks/>
                </p:cNvGrpSpPr>
                <p:nvPr/>
              </p:nvGrpSpPr>
              <p:grpSpPr bwMode="auto">
                <a:xfrm>
                  <a:off x="239867" y="39705"/>
                  <a:ext cx="580734" cy="809968"/>
                  <a:chOff x="-1" y="-1"/>
                  <a:chExt cx="580735" cy="809968"/>
                </a:xfrm>
              </p:grpSpPr>
              <p:sp>
                <p:nvSpPr>
                  <p:cNvPr id="21" name="AutoShape 227"/>
                  <p:cNvSpPr>
                    <a:spLocks/>
                  </p:cNvSpPr>
                  <p:nvPr/>
                </p:nvSpPr>
                <p:spPr bwMode="auto">
                  <a:xfrm flipH="1">
                    <a:off x="132092" y="129483"/>
                    <a:ext cx="146375" cy="71630"/>
                  </a:xfrm>
                  <a:custGeom>
                    <a:avLst/>
                    <a:gdLst>
                      <a:gd name="T0" fmla="*/ 495967 w 21600"/>
                      <a:gd name="T1" fmla="*/ 118770 h 21600"/>
                      <a:gd name="T2" fmla="*/ 495967 w 21600"/>
                      <a:gd name="T3" fmla="*/ 118770 h 21600"/>
                      <a:gd name="T4" fmla="*/ 495967 w 21600"/>
                      <a:gd name="T5" fmla="*/ 118770 h 21600"/>
                      <a:gd name="T6" fmla="*/ 495967 w 21600"/>
                      <a:gd name="T7" fmla="*/ 11877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847" y="2875"/>
                        </a:moveTo>
                        <a:lnTo>
                          <a:pt x="1383" y="1380"/>
                        </a:lnTo>
                        <a:lnTo>
                          <a:pt x="4934" y="5612"/>
                        </a:lnTo>
                        <a:lnTo>
                          <a:pt x="6592" y="0"/>
                        </a:lnTo>
                        <a:lnTo>
                          <a:pt x="12666" y="9730"/>
                        </a:lnTo>
                        <a:lnTo>
                          <a:pt x="18761" y="9730"/>
                        </a:lnTo>
                        <a:lnTo>
                          <a:pt x="21599" y="14214"/>
                        </a:lnTo>
                        <a:lnTo>
                          <a:pt x="5529" y="19482"/>
                        </a:lnTo>
                        <a:lnTo>
                          <a:pt x="4573" y="21600"/>
                        </a:lnTo>
                        <a:lnTo>
                          <a:pt x="3003" y="15205"/>
                        </a:lnTo>
                        <a:lnTo>
                          <a:pt x="3266" y="12835"/>
                        </a:lnTo>
                        <a:lnTo>
                          <a:pt x="0" y="6646"/>
                        </a:lnTo>
                        <a:lnTo>
                          <a:pt x="847" y="28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flat" cmpd="sng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2" name="AutoShape 228"/>
                  <p:cNvSpPr>
                    <a:spLocks/>
                  </p:cNvSpPr>
                  <p:nvPr/>
                </p:nvSpPr>
                <p:spPr bwMode="auto">
                  <a:xfrm flipH="1">
                    <a:off x="1199" y="210755"/>
                    <a:ext cx="217768" cy="354019"/>
                  </a:xfrm>
                  <a:custGeom>
                    <a:avLst/>
                    <a:gdLst>
                      <a:gd name="T0" fmla="*/ 1097752 w 21600"/>
                      <a:gd name="T1" fmla="*/ 2901153 h 21600"/>
                      <a:gd name="T2" fmla="*/ 1097752 w 21600"/>
                      <a:gd name="T3" fmla="*/ 2901153 h 21600"/>
                      <a:gd name="T4" fmla="*/ 1097752 w 21600"/>
                      <a:gd name="T5" fmla="*/ 2901153 h 21600"/>
                      <a:gd name="T6" fmla="*/ 1097752 w 21600"/>
                      <a:gd name="T7" fmla="*/ 290115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20333" y="0"/>
                        </a:lnTo>
                        <a:lnTo>
                          <a:pt x="21600" y="574"/>
                        </a:lnTo>
                        <a:lnTo>
                          <a:pt x="21600" y="19801"/>
                        </a:lnTo>
                        <a:lnTo>
                          <a:pt x="20077" y="19801"/>
                        </a:lnTo>
                        <a:lnTo>
                          <a:pt x="20077" y="21600"/>
                        </a:lnTo>
                        <a:lnTo>
                          <a:pt x="9569" y="21600"/>
                        </a:lnTo>
                        <a:lnTo>
                          <a:pt x="9569" y="13157"/>
                        </a:lnTo>
                        <a:lnTo>
                          <a:pt x="7613" y="9010"/>
                        </a:lnTo>
                        <a:lnTo>
                          <a:pt x="9451" y="9010"/>
                        </a:lnTo>
                        <a:lnTo>
                          <a:pt x="10861" y="11743"/>
                        </a:lnTo>
                        <a:lnTo>
                          <a:pt x="10861" y="6289"/>
                        </a:lnTo>
                        <a:lnTo>
                          <a:pt x="269" y="4373"/>
                        </a:lnTo>
                        <a:lnTo>
                          <a:pt x="0" y="19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flat" cmpd="sng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3" name="AutoShape 229"/>
                  <p:cNvSpPr>
                    <a:spLocks/>
                  </p:cNvSpPr>
                  <p:nvPr/>
                </p:nvSpPr>
                <p:spPr bwMode="auto">
                  <a:xfrm flipH="1">
                    <a:off x="172556" y="323710"/>
                    <a:ext cx="70212" cy="61989"/>
                  </a:xfrm>
                  <a:custGeom>
                    <a:avLst/>
                    <a:gdLst>
                      <a:gd name="T0" fmla="*/ 114114 w 21600"/>
                      <a:gd name="T1" fmla="*/ 88951 h 21600"/>
                      <a:gd name="T2" fmla="*/ 114114 w 21600"/>
                      <a:gd name="T3" fmla="*/ 88951 h 21600"/>
                      <a:gd name="T4" fmla="*/ 114114 w 21600"/>
                      <a:gd name="T5" fmla="*/ 88951 h 21600"/>
                      <a:gd name="T6" fmla="*/ 114114 w 21600"/>
                      <a:gd name="T7" fmla="*/ 8895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8219"/>
                        </a:moveTo>
                        <a:lnTo>
                          <a:pt x="8416" y="0"/>
                        </a:lnTo>
                        <a:lnTo>
                          <a:pt x="16853" y="0"/>
                        </a:lnTo>
                        <a:lnTo>
                          <a:pt x="21599" y="7473"/>
                        </a:lnTo>
                        <a:lnTo>
                          <a:pt x="11600" y="12820"/>
                        </a:lnTo>
                        <a:lnTo>
                          <a:pt x="4806" y="21599"/>
                        </a:lnTo>
                        <a:lnTo>
                          <a:pt x="0" y="8219"/>
                        </a:lnTo>
                        <a:close/>
                      </a:path>
                    </a:pathLst>
                  </a:custGeom>
                  <a:solidFill>
                    <a:srgbClr val="FFEA00"/>
                  </a:solidFill>
                  <a:ln w="3175" cap="flat" cmpd="sng">
                    <a:solidFill>
                      <a:srgbClr val="FFEA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4" name="AutoShape 230"/>
                  <p:cNvSpPr>
                    <a:spLocks/>
                  </p:cNvSpPr>
                  <p:nvPr/>
                </p:nvSpPr>
                <p:spPr bwMode="auto">
                  <a:xfrm flipH="1">
                    <a:off x="100006" y="208000"/>
                    <a:ext cx="480728" cy="601967"/>
                  </a:xfrm>
                  <a:custGeom>
                    <a:avLst/>
                    <a:gdLst>
                      <a:gd name="T0" fmla="*/ 5349523 w 21600"/>
                      <a:gd name="T1" fmla="*/ 8388076 h 21600"/>
                      <a:gd name="T2" fmla="*/ 5349523 w 21600"/>
                      <a:gd name="T3" fmla="*/ 8388076 h 21600"/>
                      <a:gd name="T4" fmla="*/ 5349523 w 21600"/>
                      <a:gd name="T5" fmla="*/ 8388076 h 21600"/>
                      <a:gd name="T6" fmla="*/ 5349523 w 21600"/>
                      <a:gd name="T7" fmla="*/ 838807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157" y="691"/>
                        </a:moveTo>
                        <a:lnTo>
                          <a:pt x="10737" y="2216"/>
                        </a:lnTo>
                        <a:lnTo>
                          <a:pt x="10383" y="4098"/>
                        </a:lnTo>
                        <a:lnTo>
                          <a:pt x="10448" y="5067"/>
                        </a:lnTo>
                        <a:lnTo>
                          <a:pt x="10505" y="5558"/>
                        </a:lnTo>
                        <a:lnTo>
                          <a:pt x="10913" y="5277"/>
                        </a:lnTo>
                        <a:lnTo>
                          <a:pt x="11035" y="5214"/>
                        </a:lnTo>
                        <a:lnTo>
                          <a:pt x="11436" y="5483"/>
                        </a:lnTo>
                        <a:lnTo>
                          <a:pt x="15130" y="4859"/>
                        </a:lnTo>
                        <a:lnTo>
                          <a:pt x="16008" y="5906"/>
                        </a:lnTo>
                        <a:lnTo>
                          <a:pt x="12216" y="7442"/>
                        </a:lnTo>
                        <a:lnTo>
                          <a:pt x="12910" y="7925"/>
                        </a:lnTo>
                        <a:lnTo>
                          <a:pt x="13026" y="8267"/>
                        </a:lnTo>
                        <a:lnTo>
                          <a:pt x="13558" y="8536"/>
                        </a:lnTo>
                        <a:lnTo>
                          <a:pt x="13668" y="9242"/>
                        </a:lnTo>
                        <a:lnTo>
                          <a:pt x="14195" y="9242"/>
                        </a:lnTo>
                        <a:lnTo>
                          <a:pt x="14671" y="9445"/>
                        </a:lnTo>
                        <a:lnTo>
                          <a:pt x="15665" y="9658"/>
                        </a:lnTo>
                        <a:lnTo>
                          <a:pt x="16144" y="9521"/>
                        </a:lnTo>
                        <a:lnTo>
                          <a:pt x="16487" y="9584"/>
                        </a:lnTo>
                        <a:lnTo>
                          <a:pt x="18722" y="8611"/>
                        </a:lnTo>
                        <a:lnTo>
                          <a:pt x="20364" y="8478"/>
                        </a:lnTo>
                        <a:lnTo>
                          <a:pt x="21186" y="8890"/>
                        </a:lnTo>
                        <a:lnTo>
                          <a:pt x="21600" y="10975"/>
                        </a:lnTo>
                        <a:lnTo>
                          <a:pt x="21296" y="11602"/>
                        </a:lnTo>
                        <a:lnTo>
                          <a:pt x="19248" y="12789"/>
                        </a:lnTo>
                        <a:lnTo>
                          <a:pt x="14787" y="13826"/>
                        </a:lnTo>
                        <a:lnTo>
                          <a:pt x="12130" y="13403"/>
                        </a:lnTo>
                        <a:lnTo>
                          <a:pt x="10639" y="12789"/>
                        </a:lnTo>
                        <a:lnTo>
                          <a:pt x="9460" y="10506"/>
                        </a:lnTo>
                        <a:lnTo>
                          <a:pt x="9050" y="17362"/>
                        </a:lnTo>
                        <a:lnTo>
                          <a:pt x="8273" y="21600"/>
                        </a:lnTo>
                        <a:lnTo>
                          <a:pt x="6213" y="21600"/>
                        </a:lnTo>
                        <a:lnTo>
                          <a:pt x="4693" y="20766"/>
                        </a:lnTo>
                        <a:lnTo>
                          <a:pt x="4461" y="20285"/>
                        </a:lnTo>
                        <a:lnTo>
                          <a:pt x="404" y="17362"/>
                        </a:lnTo>
                        <a:lnTo>
                          <a:pt x="0" y="16113"/>
                        </a:lnTo>
                        <a:lnTo>
                          <a:pt x="50" y="13826"/>
                        </a:lnTo>
                        <a:lnTo>
                          <a:pt x="702" y="10141"/>
                        </a:lnTo>
                        <a:lnTo>
                          <a:pt x="1401" y="8828"/>
                        </a:lnTo>
                        <a:lnTo>
                          <a:pt x="1937" y="7223"/>
                        </a:lnTo>
                        <a:lnTo>
                          <a:pt x="2107" y="5832"/>
                        </a:lnTo>
                        <a:lnTo>
                          <a:pt x="2633" y="3614"/>
                        </a:lnTo>
                        <a:lnTo>
                          <a:pt x="3404" y="2008"/>
                        </a:lnTo>
                        <a:lnTo>
                          <a:pt x="5169" y="349"/>
                        </a:lnTo>
                        <a:lnTo>
                          <a:pt x="8984" y="0"/>
                        </a:lnTo>
                        <a:lnTo>
                          <a:pt x="10157" y="691"/>
                        </a:lnTo>
                        <a:close/>
                      </a:path>
                    </a:pathLst>
                  </a:custGeom>
                  <a:solidFill>
                    <a:srgbClr val="00EAFF"/>
                  </a:solidFill>
                  <a:ln w="3175" cap="flat" cmpd="sng">
                    <a:solidFill>
                      <a:srgbClr val="00EAFF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5" name="AutoShape 231"/>
                  <p:cNvSpPr>
                    <a:spLocks/>
                  </p:cNvSpPr>
                  <p:nvPr/>
                </p:nvSpPr>
                <p:spPr bwMode="auto">
                  <a:xfrm flipH="1">
                    <a:off x="239205" y="-1"/>
                    <a:ext cx="247517" cy="252061"/>
                  </a:xfrm>
                  <a:custGeom>
                    <a:avLst/>
                    <a:gdLst>
                      <a:gd name="T0" fmla="*/ 1418169 w 21600"/>
                      <a:gd name="T1" fmla="*/ 1470718 h 21600"/>
                      <a:gd name="T2" fmla="*/ 1418169 w 21600"/>
                      <a:gd name="T3" fmla="*/ 1470718 h 21600"/>
                      <a:gd name="T4" fmla="*/ 1418169 w 21600"/>
                      <a:gd name="T5" fmla="*/ 1470718 h 21600"/>
                      <a:gd name="T6" fmla="*/ 1418169 w 21600"/>
                      <a:gd name="T7" fmla="*/ 147071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2637" y="17367"/>
                        </a:moveTo>
                        <a:lnTo>
                          <a:pt x="12695" y="18532"/>
                        </a:lnTo>
                        <a:lnTo>
                          <a:pt x="11535" y="19349"/>
                        </a:lnTo>
                        <a:lnTo>
                          <a:pt x="10928" y="19258"/>
                        </a:lnTo>
                        <a:lnTo>
                          <a:pt x="10490" y="19938"/>
                        </a:lnTo>
                        <a:lnTo>
                          <a:pt x="10749" y="20769"/>
                        </a:lnTo>
                        <a:lnTo>
                          <a:pt x="10368" y="21600"/>
                        </a:lnTo>
                        <a:lnTo>
                          <a:pt x="7147" y="21272"/>
                        </a:lnTo>
                        <a:lnTo>
                          <a:pt x="6403" y="19702"/>
                        </a:lnTo>
                        <a:lnTo>
                          <a:pt x="5496" y="19349"/>
                        </a:lnTo>
                        <a:lnTo>
                          <a:pt x="3851" y="19447"/>
                        </a:lnTo>
                        <a:lnTo>
                          <a:pt x="3400" y="18453"/>
                        </a:lnTo>
                        <a:lnTo>
                          <a:pt x="1247" y="19768"/>
                        </a:lnTo>
                        <a:lnTo>
                          <a:pt x="0" y="17302"/>
                        </a:lnTo>
                        <a:lnTo>
                          <a:pt x="900" y="16464"/>
                        </a:lnTo>
                        <a:lnTo>
                          <a:pt x="1587" y="15313"/>
                        </a:lnTo>
                        <a:lnTo>
                          <a:pt x="1351" y="14574"/>
                        </a:lnTo>
                        <a:lnTo>
                          <a:pt x="1645" y="13599"/>
                        </a:lnTo>
                        <a:lnTo>
                          <a:pt x="3441" y="12356"/>
                        </a:lnTo>
                        <a:lnTo>
                          <a:pt x="5368" y="8811"/>
                        </a:lnTo>
                        <a:lnTo>
                          <a:pt x="6673" y="3800"/>
                        </a:lnTo>
                        <a:lnTo>
                          <a:pt x="8550" y="1399"/>
                        </a:lnTo>
                        <a:lnTo>
                          <a:pt x="9849" y="307"/>
                        </a:lnTo>
                        <a:lnTo>
                          <a:pt x="12563" y="0"/>
                        </a:lnTo>
                        <a:lnTo>
                          <a:pt x="15623" y="647"/>
                        </a:lnTo>
                        <a:lnTo>
                          <a:pt x="17840" y="2322"/>
                        </a:lnTo>
                        <a:lnTo>
                          <a:pt x="19982" y="3623"/>
                        </a:lnTo>
                        <a:lnTo>
                          <a:pt x="20843" y="4618"/>
                        </a:lnTo>
                        <a:lnTo>
                          <a:pt x="21420" y="5704"/>
                        </a:lnTo>
                        <a:lnTo>
                          <a:pt x="21599" y="6750"/>
                        </a:lnTo>
                        <a:lnTo>
                          <a:pt x="21599" y="8418"/>
                        </a:lnTo>
                        <a:lnTo>
                          <a:pt x="20888" y="9550"/>
                        </a:lnTo>
                        <a:lnTo>
                          <a:pt x="20202" y="9962"/>
                        </a:lnTo>
                        <a:lnTo>
                          <a:pt x="20178" y="9550"/>
                        </a:lnTo>
                        <a:lnTo>
                          <a:pt x="17216" y="10636"/>
                        </a:lnTo>
                        <a:lnTo>
                          <a:pt x="12637" y="17367"/>
                        </a:lnTo>
                        <a:close/>
                      </a:path>
                    </a:pathLst>
                  </a:custGeom>
                  <a:solidFill>
                    <a:srgbClr val="FFEA00"/>
                  </a:solidFill>
                  <a:ln w="3175" cap="flat" cmpd="sng">
                    <a:solidFill>
                      <a:srgbClr val="FFEA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6" name="AutoShape 232"/>
                  <p:cNvSpPr>
                    <a:spLocks/>
                  </p:cNvSpPr>
                  <p:nvPr/>
                </p:nvSpPr>
                <p:spPr bwMode="auto">
                  <a:xfrm flipH="1">
                    <a:off x="263005" y="97801"/>
                    <a:ext cx="110665" cy="122594"/>
                  </a:xfrm>
                  <a:custGeom>
                    <a:avLst/>
                    <a:gdLst>
                      <a:gd name="T0" fmla="*/ 283487 w 21600"/>
                      <a:gd name="T1" fmla="*/ 347900 h 21600"/>
                      <a:gd name="T2" fmla="*/ 283487 w 21600"/>
                      <a:gd name="T3" fmla="*/ 347900 h 21600"/>
                      <a:gd name="T4" fmla="*/ 283487 w 21600"/>
                      <a:gd name="T5" fmla="*/ 347900 h 21600"/>
                      <a:gd name="T6" fmla="*/ 283487 w 21600"/>
                      <a:gd name="T7" fmla="*/ 34790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714" y="148"/>
                        </a:moveTo>
                        <a:lnTo>
                          <a:pt x="1013" y="1521"/>
                        </a:lnTo>
                        <a:lnTo>
                          <a:pt x="831" y="2706"/>
                        </a:lnTo>
                        <a:lnTo>
                          <a:pt x="1389" y="6342"/>
                        </a:lnTo>
                        <a:lnTo>
                          <a:pt x="0" y="9452"/>
                        </a:lnTo>
                        <a:lnTo>
                          <a:pt x="2026" y="13249"/>
                        </a:lnTo>
                        <a:lnTo>
                          <a:pt x="2610" y="17141"/>
                        </a:lnTo>
                        <a:lnTo>
                          <a:pt x="2714" y="21599"/>
                        </a:lnTo>
                        <a:lnTo>
                          <a:pt x="4247" y="17654"/>
                        </a:lnTo>
                        <a:lnTo>
                          <a:pt x="5792" y="17654"/>
                        </a:lnTo>
                        <a:lnTo>
                          <a:pt x="9936" y="21289"/>
                        </a:lnTo>
                        <a:lnTo>
                          <a:pt x="11313" y="21289"/>
                        </a:lnTo>
                        <a:lnTo>
                          <a:pt x="12676" y="20710"/>
                        </a:lnTo>
                        <a:lnTo>
                          <a:pt x="12988" y="19444"/>
                        </a:lnTo>
                        <a:lnTo>
                          <a:pt x="12936" y="17734"/>
                        </a:lnTo>
                        <a:lnTo>
                          <a:pt x="13521" y="16481"/>
                        </a:lnTo>
                        <a:lnTo>
                          <a:pt x="15495" y="15594"/>
                        </a:lnTo>
                        <a:lnTo>
                          <a:pt x="16443" y="13667"/>
                        </a:lnTo>
                        <a:lnTo>
                          <a:pt x="19314" y="13249"/>
                        </a:lnTo>
                        <a:lnTo>
                          <a:pt x="19495" y="12698"/>
                        </a:lnTo>
                        <a:lnTo>
                          <a:pt x="18067" y="7056"/>
                        </a:lnTo>
                        <a:lnTo>
                          <a:pt x="20703" y="5426"/>
                        </a:lnTo>
                        <a:lnTo>
                          <a:pt x="21600" y="2706"/>
                        </a:lnTo>
                        <a:lnTo>
                          <a:pt x="19872" y="2706"/>
                        </a:lnTo>
                        <a:lnTo>
                          <a:pt x="18781" y="1885"/>
                        </a:lnTo>
                        <a:lnTo>
                          <a:pt x="17924" y="3097"/>
                        </a:lnTo>
                        <a:lnTo>
                          <a:pt x="17235" y="2073"/>
                        </a:lnTo>
                        <a:lnTo>
                          <a:pt x="15651" y="3541"/>
                        </a:lnTo>
                        <a:lnTo>
                          <a:pt x="14248" y="1279"/>
                        </a:lnTo>
                        <a:lnTo>
                          <a:pt x="11079" y="2073"/>
                        </a:lnTo>
                        <a:lnTo>
                          <a:pt x="3792" y="0"/>
                        </a:lnTo>
                        <a:lnTo>
                          <a:pt x="2714" y="148"/>
                        </a:lnTo>
                        <a:close/>
                      </a:path>
                    </a:pathLst>
                  </a:custGeom>
                  <a:solidFill>
                    <a:srgbClr val="FFC98E"/>
                  </a:solidFill>
                  <a:ln w="3175" cap="flat" cmpd="sng">
                    <a:solidFill>
                      <a:srgbClr val="FFC98E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7" name="AutoShape 233"/>
                  <p:cNvSpPr>
                    <a:spLocks/>
                  </p:cNvSpPr>
                  <p:nvPr/>
                </p:nvSpPr>
                <p:spPr bwMode="auto">
                  <a:xfrm flipH="1">
                    <a:off x="354627" y="146013"/>
                    <a:ext cx="11903" cy="9646"/>
                  </a:xfrm>
                  <a:custGeom>
                    <a:avLst/>
                    <a:gdLst>
                      <a:gd name="T0" fmla="*/ 3280 w 21600"/>
                      <a:gd name="T1" fmla="*/ 2154 h 21600"/>
                      <a:gd name="T2" fmla="*/ 3280 w 21600"/>
                      <a:gd name="T3" fmla="*/ 2154 h 21600"/>
                      <a:gd name="T4" fmla="*/ 3280 w 21600"/>
                      <a:gd name="T5" fmla="*/ 2154 h 21600"/>
                      <a:gd name="T6" fmla="*/ 3280 w 21600"/>
                      <a:gd name="T7" fmla="*/ 2154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6866" y="2144"/>
                        </a:moveTo>
                        <a:lnTo>
                          <a:pt x="15606" y="0"/>
                        </a:lnTo>
                        <a:lnTo>
                          <a:pt x="21600" y="4442"/>
                        </a:lnTo>
                        <a:lnTo>
                          <a:pt x="20101" y="12561"/>
                        </a:lnTo>
                        <a:lnTo>
                          <a:pt x="13734" y="20680"/>
                        </a:lnTo>
                        <a:lnTo>
                          <a:pt x="5118" y="21599"/>
                        </a:lnTo>
                        <a:lnTo>
                          <a:pt x="0" y="12561"/>
                        </a:lnTo>
                        <a:lnTo>
                          <a:pt x="6866" y="2144"/>
                        </a:lnTo>
                        <a:close/>
                      </a:path>
                    </a:pathLst>
                  </a:custGeom>
                  <a:solidFill>
                    <a:srgbClr val="FFEA00"/>
                  </a:solidFill>
                  <a:ln w="3175" cap="flat" cmpd="sng">
                    <a:solidFill>
                      <a:srgbClr val="FFEA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8" name="AutoShape 234"/>
                  <p:cNvSpPr>
                    <a:spLocks/>
                  </p:cNvSpPr>
                  <p:nvPr/>
                </p:nvSpPr>
                <p:spPr bwMode="auto">
                  <a:xfrm flipH="1">
                    <a:off x="27377" y="402227"/>
                    <a:ext cx="85678" cy="111569"/>
                  </a:xfrm>
                  <a:custGeom>
                    <a:avLst/>
                    <a:gdLst>
                      <a:gd name="T0" fmla="*/ 169924 w 21600"/>
                      <a:gd name="T1" fmla="*/ 288142 h 21600"/>
                      <a:gd name="T2" fmla="*/ 169924 w 21600"/>
                      <a:gd name="T3" fmla="*/ 288142 h 21600"/>
                      <a:gd name="T4" fmla="*/ 169924 w 21600"/>
                      <a:gd name="T5" fmla="*/ 288142 h 21600"/>
                      <a:gd name="T6" fmla="*/ 169924 w 21600"/>
                      <a:gd name="T7" fmla="*/ 28814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0433"/>
                        </a:moveTo>
                        <a:lnTo>
                          <a:pt x="2758" y="21599"/>
                        </a:lnTo>
                        <a:lnTo>
                          <a:pt x="10699" y="21599"/>
                        </a:lnTo>
                        <a:lnTo>
                          <a:pt x="13138" y="19768"/>
                        </a:lnTo>
                        <a:lnTo>
                          <a:pt x="18908" y="19270"/>
                        </a:lnTo>
                        <a:lnTo>
                          <a:pt x="19917" y="17995"/>
                        </a:lnTo>
                        <a:lnTo>
                          <a:pt x="21600" y="10975"/>
                        </a:lnTo>
                        <a:lnTo>
                          <a:pt x="18336" y="6623"/>
                        </a:lnTo>
                        <a:lnTo>
                          <a:pt x="14366" y="5187"/>
                        </a:lnTo>
                        <a:lnTo>
                          <a:pt x="10042" y="3429"/>
                        </a:lnTo>
                        <a:lnTo>
                          <a:pt x="8562" y="0"/>
                        </a:lnTo>
                        <a:lnTo>
                          <a:pt x="6207" y="337"/>
                        </a:lnTo>
                        <a:lnTo>
                          <a:pt x="4895" y="4586"/>
                        </a:lnTo>
                        <a:lnTo>
                          <a:pt x="0" y="10433"/>
                        </a:lnTo>
                        <a:close/>
                      </a:path>
                    </a:pathLst>
                  </a:custGeom>
                  <a:solidFill>
                    <a:srgbClr val="FFEA00"/>
                  </a:solidFill>
                  <a:ln w="3175" cap="flat" cmpd="sng">
                    <a:solidFill>
                      <a:srgbClr val="FFEA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29" name="AutoShape 235"/>
                  <p:cNvSpPr>
                    <a:spLocks/>
                  </p:cNvSpPr>
                  <p:nvPr/>
                </p:nvSpPr>
                <p:spPr bwMode="auto">
                  <a:xfrm flipH="1">
                    <a:off x="261807" y="4132"/>
                    <a:ext cx="64262" cy="49593"/>
                  </a:xfrm>
                  <a:custGeom>
                    <a:avLst/>
                    <a:gdLst>
                      <a:gd name="T0" fmla="*/ 95593 w 21600"/>
                      <a:gd name="T1" fmla="*/ 56933 h 21600"/>
                      <a:gd name="T2" fmla="*/ 95593 w 21600"/>
                      <a:gd name="T3" fmla="*/ 56933 h 21600"/>
                      <a:gd name="T4" fmla="*/ 95593 w 21600"/>
                      <a:gd name="T5" fmla="*/ 56933 h 21600"/>
                      <a:gd name="T6" fmla="*/ 95593 w 21600"/>
                      <a:gd name="T7" fmla="*/ 5693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15732"/>
                        </a:moveTo>
                        <a:lnTo>
                          <a:pt x="18705" y="13596"/>
                        </a:lnTo>
                        <a:lnTo>
                          <a:pt x="19670" y="15732"/>
                        </a:lnTo>
                        <a:lnTo>
                          <a:pt x="17584" y="17190"/>
                        </a:lnTo>
                        <a:lnTo>
                          <a:pt x="15565" y="20208"/>
                        </a:lnTo>
                        <a:lnTo>
                          <a:pt x="14870" y="19259"/>
                        </a:lnTo>
                        <a:lnTo>
                          <a:pt x="10452" y="21599"/>
                        </a:lnTo>
                        <a:lnTo>
                          <a:pt x="15834" y="17190"/>
                        </a:lnTo>
                        <a:lnTo>
                          <a:pt x="13770" y="15732"/>
                        </a:lnTo>
                        <a:lnTo>
                          <a:pt x="17584" y="14545"/>
                        </a:lnTo>
                        <a:lnTo>
                          <a:pt x="14152" y="10036"/>
                        </a:lnTo>
                        <a:lnTo>
                          <a:pt x="9442" y="12409"/>
                        </a:lnTo>
                        <a:lnTo>
                          <a:pt x="11550" y="14070"/>
                        </a:lnTo>
                        <a:lnTo>
                          <a:pt x="11684" y="16715"/>
                        </a:lnTo>
                        <a:lnTo>
                          <a:pt x="7177" y="17936"/>
                        </a:lnTo>
                        <a:lnTo>
                          <a:pt x="8882" y="19259"/>
                        </a:lnTo>
                        <a:lnTo>
                          <a:pt x="4149" y="19734"/>
                        </a:lnTo>
                        <a:lnTo>
                          <a:pt x="2310" y="16241"/>
                        </a:lnTo>
                        <a:lnTo>
                          <a:pt x="3880" y="15732"/>
                        </a:lnTo>
                        <a:lnTo>
                          <a:pt x="2310" y="11765"/>
                        </a:lnTo>
                        <a:lnTo>
                          <a:pt x="5899" y="15325"/>
                        </a:lnTo>
                        <a:lnTo>
                          <a:pt x="9712" y="15732"/>
                        </a:lnTo>
                        <a:lnTo>
                          <a:pt x="6123" y="11765"/>
                        </a:lnTo>
                        <a:lnTo>
                          <a:pt x="9936" y="10036"/>
                        </a:lnTo>
                        <a:lnTo>
                          <a:pt x="7962" y="8781"/>
                        </a:lnTo>
                        <a:lnTo>
                          <a:pt x="11550" y="7526"/>
                        </a:lnTo>
                        <a:lnTo>
                          <a:pt x="6594" y="4847"/>
                        </a:lnTo>
                        <a:lnTo>
                          <a:pt x="5069" y="1897"/>
                        </a:lnTo>
                        <a:lnTo>
                          <a:pt x="0" y="0"/>
                        </a:lnTo>
                        <a:lnTo>
                          <a:pt x="5383" y="1016"/>
                        </a:lnTo>
                        <a:lnTo>
                          <a:pt x="10766" y="3661"/>
                        </a:lnTo>
                        <a:lnTo>
                          <a:pt x="14600" y="8781"/>
                        </a:lnTo>
                        <a:lnTo>
                          <a:pt x="17965" y="12409"/>
                        </a:lnTo>
                        <a:lnTo>
                          <a:pt x="21599" y="1573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0" name="AutoShape 236"/>
                  <p:cNvSpPr>
                    <a:spLocks/>
                  </p:cNvSpPr>
                  <p:nvPr/>
                </p:nvSpPr>
                <p:spPr bwMode="auto">
                  <a:xfrm flipH="1">
                    <a:off x="260616" y="48211"/>
                    <a:ext cx="34512" cy="52345"/>
                  </a:xfrm>
                  <a:custGeom>
                    <a:avLst/>
                    <a:gdLst>
                      <a:gd name="T0" fmla="*/ 27571 w 21600"/>
                      <a:gd name="T1" fmla="*/ 63427 h 21600"/>
                      <a:gd name="T2" fmla="*/ 27571 w 21600"/>
                      <a:gd name="T3" fmla="*/ 63427 h 21600"/>
                      <a:gd name="T4" fmla="*/ 27571 w 21600"/>
                      <a:gd name="T5" fmla="*/ 63427 h 21600"/>
                      <a:gd name="T6" fmla="*/ 27571 w 21600"/>
                      <a:gd name="T7" fmla="*/ 6342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5310" y="0"/>
                        </a:moveTo>
                        <a:lnTo>
                          <a:pt x="12951" y="7284"/>
                        </a:lnTo>
                        <a:lnTo>
                          <a:pt x="10841" y="4887"/>
                        </a:lnTo>
                        <a:lnTo>
                          <a:pt x="8192" y="10216"/>
                        </a:lnTo>
                        <a:lnTo>
                          <a:pt x="0" y="16742"/>
                        </a:lnTo>
                        <a:lnTo>
                          <a:pt x="12372" y="10216"/>
                        </a:lnTo>
                        <a:lnTo>
                          <a:pt x="14068" y="12580"/>
                        </a:lnTo>
                        <a:lnTo>
                          <a:pt x="14068" y="21599"/>
                        </a:lnTo>
                        <a:lnTo>
                          <a:pt x="20731" y="15134"/>
                        </a:lnTo>
                        <a:lnTo>
                          <a:pt x="21600" y="5738"/>
                        </a:lnTo>
                        <a:lnTo>
                          <a:pt x="19572" y="14630"/>
                        </a:lnTo>
                        <a:lnTo>
                          <a:pt x="15765" y="17152"/>
                        </a:lnTo>
                        <a:lnTo>
                          <a:pt x="15765" y="10595"/>
                        </a:lnTo>
                        <a:lnTo>
                          <a:pt x="14399" y="9365"/>
                        </a:lnTo>
                        <a:lnTo>
                          <a:pt x="16593" y="2901"/>
                        </a:lnTo>
                        <a:lnTo>
                          <a:pt x="1531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1" name="AutoShape 237"/>
                  <p:cNvSpPr>
                    <a:spLocks/>
                  </p:cNvSpPr>
                  <p:nvPr/>
                </p:nvSpPr>
                <p:spPr bwMode="auto">
                  <a:xfrm flipH="1">
                    <a:off x="280846" y="97801"/>
                    <a:ext cx="11903" cy="19287"/>
                  </a:xfrm>
                  <a:custGeom>
                    <a:avLst/>
                    <a:gdLst>
                      <a:gd name="T0" fmla="*/ 3280 w 21600"/>
                      <a:gd name="T1" fmla="*/ 8611 h 21600"/>
                      <a:gd name="T2" fmla="*/ 3280 w 21600"/>
                      <a:gd name="T3" fmla="*/ 8611 h 21600"/>
                      <a:gd name="T4" fmla="*/ 3280 w 21600"/>
                      <a:gd name="T5" fmla="*/ 8611 h 21600"/>
                      <a:gd name="T6" fmla="*/ 3280 w 21600"/>
                      <a:gd name="T7" fmla="*/ 861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4624" y="0"/>
                        </a:moveTo>
                        <a:lnTo>
                          <a:pt x="2361" y="12585"/>
                        </a:lnTo>
                        <a:lnTo>
                          <a:pt x="0" y="21600"/>
                        </a:lnTo>
                        <a:lnTo>
                          <a:pt x="14624" y="15222"/>
                        </a:lnTo>
                        <a:lnTo>
                          <a:pt x="19012" y="20579"/>
                        </a:lnTo>
                        <a:lnTo>
                          <a:pt x="21600" y="8588"/>
                        </a:lnTo>
                        <a:lnTo>
                          <a:pt x="14624" y="11735"/>
                        </a:lnTo>
                        <a:lnTo>
                          <a:pt x="146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2" name="AutoShape 238"/>
                  <p:cNvSpPr>
                    <a:spLocks/>
                  </p:cNvSpPr>
                  <p:nvPr/>
                </p:nvSpPr>
                <p:spPr bwMode="auto">
                  <a:xfrm flipH="1">
                    <a:off x="236817" y="77139"/>
                    <a:ext cx="36891" cy="41325"/>
                  </a:xfrm>
                  <a:custGeom>
                    <a:avLst/>
                    <a:gdLst>
                      <a:gd name="T0" fmla="*/ 31504 w 21600"/>
                      <a:gd name="T1" fmla="*/ 39532 h 21600"/>
                      <a:gd name="T2" fmla="*/ 31504 w 21600"/>
                      <a:gd name="T3" fmla="*/ 39532 h 21600"/>
                      <a:gd name="T4" fmla="*/ 31504 w 21600"/>
                      <a:gd name="T5" fmla="*/ 39532 h 21600"/>
                      <a:gd name="T6" fmla="*/ 31504 w 21600"/>
                      <a:gd name="T7" fmla="*/ 3953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21155"/>
                        </a:moveTo>
                        <a:lnTo>
                          <a:pt x="0" y="16884"/>
                        </a:lnTo>
                        <a:lnTo>
                          <a:pt x="3286" y="14990"/>
                        </a:lnTo>
                        <a:lnTo>
                          <a:pt x="3286" y="17609"/>
                        </a:lnTo>
                        <a:lnTo>
                          <a:pt x="6652" y="13821"/>
                        </a:lnTo>
                        <a:lnTo>
                          <a:pt x="9900" y="7213"/>
                        </a:lnTo>
                        <a:lnTo>
                          <a:pt x="8256" y="16884"/>
                        </a:lnTo>
                        <a:lnTo>
                          <a:pt x="11504" y="13821"/>
                        </a:lnTo>
                        <a:lnTo>
                          <a:pt x="11895" y="16481"/>
                        </a:lnTo>
                        <a:lnTo>
                          <a:pt x="13734" y="14990"/>
                        </a:lnTo>
                        <a:lnTo>
                          <a:pt x="14947" y="16481"/>
                        </a:lnTo>
                        <a:lnTo>
                          <a:pt x="18547" y="12410"/>
                        </a:lnTo>
                        <a:lnTo>
                          <a:pt x="20230" y="6729"/>
                        </a:lnTo>
                        <a:lnTo>
                          <a:pt x="20230" y="0"/>
                        </a:lnTo>
                        <a:lnTo>
                          <a:pt x="21600" y="6205"/>
                        </a:lnTo>
                        <a:lnTo>
                          <a:pt x="20230" y="15957"/>
                        </a:lnTo>
                        <a:lnTo>
                          <a:pt x="13734" y="21155"/>
                        </a:lnTo>
                        <a:lnTo>
                          <a:pt x="8960" y="21599"/>
                        </a:lnTo>
                        <a:lnTo>
                          <a:pt x="9900" y="18536"/>
                        </a:lnTo>
                        <a:lnTo>
                          <a:pt x="5204" y="21155"/>
                        </a:lnTo>
                        <a:lnTo>
                          <a:pt x="0" y="2115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3" name="AutoShape 239"/>
                  <p:cNvSpPr>
                    <a:spLocks/>
                  </p:cNvSpPr>
                  <p:nvPr/>
                </p:nvSpPr>
                <p:spPr bwMode="auto">
                  <a:xfrm flipH="1">
                    <a:off x="273705" y="130861"/>
                    <a:ext cx="7143" cy="6891"/>
                  </a:xfrm>
                  <a:custGeom>
                    <a:avLst/>
                    <a:gdLst>
                      <a:gd name="T0" fmla="*/ 1181 w 21600"/>
                      <a:gd name="T1" fmla="*/ 1099 h 21600"/>
                      <a:gd name="T2" fmla="*/ 1181 w 21600"/>
                      <a:gd name="T3" fmla="*/ 1099 h 21600"/>
                      <a:gd name="T4" fmla="*/ 1181 w 21600"/>
                      <a:gd name="T5" fmla="*/ 1099 h 21600"/>
                      <a:gd name="T6" fmla="*/ 1181 w 21600"/>
                      <a:gd name="T7" fmla="*/ 1099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599"/>
                        </a:lnTo>
                        <a:lnTo>
                          <a:pt x="8594" y="21599"/>
                        </a:lnTo>
                        <a:lnTo>
                          <a:pt x="21600" y="3838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4" name="AutoShape 240"/>
                  <p:cNvSpPr>
                    <a:spLocks/>
                  </p:cNvSpPr>
                  <p:nvPr/>
                </p:nvSpPr>
                <p:spPr bwMode="auto">
                  <a:xfrm flipH="1">
                    <a:off x="280845" y="137749"/>
                    <a:ext cx="10713" cy="15155"/>
                  </a:xfrm>
                  <a:custGeom>
                    <a:avLst/>
                    <a:gdLst>
                      <a:gd name="T0" fmla="*/ 2657 w 21600"/>
                      <a:gd name="T1" fmla="*/ 5317 h 21600"/>
                      <a:gd name="T2" fmla="*/ 2657 w 21600"/>
                      <a:gd name="T3" fmla="*/ 5317 h 21600"/>
                      <a:gd name="T4" fmla="*/ 2657 w 21600"/>
                      <a:gd name="T5" fmla="*/ 5317 h 21600"/>
                      <a:gd name="T6" fmla="*/ 2657 w 21600"/>
                      <a:gd name="T7" fmla="*/ 531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0"/>
                        </a:moveTo>
                        <a:lnTo>
                          <a:pt x="21600" y="7681"/>
                        </a:lnTo>
                        <a:lnTo>
                          <a:pt x="15758" y="7681"/>
                        </a:lnTo>
                        <a:lnTo>
                          <a:pt x="0" y="21599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5" name="AutoShape 241"/>
                  <p:cNvSpPr>
                    <a:spLocks/>
                  </p:cNvSpPr>
                  <p:nvPr/>
                </p:nvSpPr>
                <p:spPr bwMode="auto">
                  <a:xfrm flipH="1">
                    <a:off x="289175" y="151523"/>
                    <a:ext cx="9524" cy="11022"/>
                  </a:xfrm>
                  <a:custGeom>
                    <a:avLst/>
                    <a:gdLst>
                      <a:gd name="T0" fmla="*/ 2100 w 21600"/>
                      <a:gd name="T1" fmla="*/ 2812 h 21600"/>
                      <a:gd name="T2" fmla="*/ 2100 w 21600"/>
                      <a:gd name="T3" fmla="*/ 2812 h 21600"/>
                      <a:gd name="T4" fmla="*/ 2100 w 21600"/>
                      <a:gd name="T5" fmla="*/ 2812 h 21600"/>
                      <a:gd name="T6" fmla="*/ 2100 w 21600"/>
                      <a:gd name="T7" fmla="*/ 281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7068" y="0"/>
                        </a:moveTo>
                        <a:lnTo>
                          <a:pt x="0" y="21600"/>
                        </a:lnTo>
                        <a:lnTo>
                          <a:pt x="17068" y="21600"/>
                        </a:lnTo>
                        <a:lnTo>
                          <a:pt x="21600" y="7757"/>
                        </a:lnTo>
                        <a:lnTo>
                          <a:pt x="1706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6" name="AutoShape 242"/>
                  <p:cNvSpPr>
                    <a:spLocks/>
                  </p:cNvSpPr>
                  <p:nvPr/>
                </p:nvSpPr>
                <p:spPr bwMode="auto">
                  <a:xfrm flipH="1">
                    <a:off x="274897" y="173564"/>
                    <a:ext cx="28561" cy="19286"/>
                  </a:xfrm>
                  <a:custGeom>
                    <a:avLst/>
                    <a:gdLst>
                      <a:gd name="T0" fmla="*/ 18883 w 21600"/>
                      <a:gd name="T1" fmla="*/ 8610 h 21600"/>
                      <a:gd name="T2" fmla="*/ 18883 w 21600"/>
                      <a:gd name="T3" fmla="*/ 8610 h 21600"/>
                      <a:gd name="T4" fmla="*/ 18883 w 21600"/>
                      <a:gd name="T5" fmla="*/ 8610 h 21600"/>
                      <a:gd name="T6" fmla="*/ 18883 w 21600"/>
                      <a:gd name="T7" fmla="*/ 861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575" y="0"/>
                        </a:moveTo>
                        <a:lnTo>
                          <a:pt x="5986" y="14694"/>
                        </a:lnTo>
                        <a:lnTo>
                          <a:pt x="0" y="20271"/>
                        </a:lnTo>
                        <a:lnTo>
                          <a:pt x="1995" y="21599"/>
                        </a:lnTo>
                        <a:lnTo>
                          <a:pt x="8031" y="15933"/>
                        </a:lnTo>
                        <a:lnTo>
                          <a:pt x="10974" y="4514"/>
                        </a:lnTo>
                        <a:lnTo>
                          <a:pt x="20901" y="1239"/>
                        </a:lnTo>
                        <a:lnTo>
                          <a:pt x="21600" y="0"/>
                        </a:lnTo>
                        <a:lnTo>
                          <a:pt x="1057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7" name="AutoShape 243"/>
                  <p:cNvSpPr>
                    <a:spLocks/>
                  </p:cNvSpPr>
                  <p:nvPr/>
                </p:nvSpPr>
                <p:spPr bwMode="auto">
                  <a:xfrm flipH="1">
                    <a:off x="309406" y="152901"/>
                    <a:ext cx="53554" cy="67494"/>
                  </a:xfrm>
                  <a:custGeom>
                    <a:avLst/>
                    <a:gdLst>
                      <a:gd name="T0" fmla="*/ 66390 w 21600"/>
                      <a:gd name="T1" fmla="*/ 105450 h 21600"/>
                      <a:gd name="T2" fmla="*/ 66390 w 21600"/>
                      <a:gd name="T3" fmla="*/ 105450 h 21600"/>
                      <a:gd name="T4" fmla="*/ 66390 w 21600"/>
                      <a:gd name="T5" fmla="*/ 105450 h 21600"/>
                      <a:gd name="T6" fmla="*/ 66390 w 21600"/>
                      <a:gd name="T7" fmla="*/ 10545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20043"/>
                        </a:moveTo>
                        <a:lnTo>
                          <a:pt x="19010" y="20991"/>
                        </a:lnTo>
                        <a:lnTo>
                          <a:pt x="16905" y="20991"/>
                        </a:lnTo>
                        <a:lnTo>
                          <a:pt x="7091" y="12551"/>
                        </a:lnTo>
                        <a:lnTo>
                          <a:pt x="2479" y="0"/>
                        </a:lnTo>
                        <a:lnTo>
                          <a:pt x="1428" y="948"/>
                        </a:lnTo>
                        <a:lnTo>
                          <a:pt x="3504" y="7272"/>
                        </a:lnTo>
                        <a:lnTo>
                          <a:pt x="2479" y="8197"/>
                        </a:lnTo>
                        <a:lnTo>
                          <a:pt x="0" y="6616"/>
                        </a:lnTo>
                        <a:lnTo>
                          <a:pt x="2722" y="11991"/>
                        </a:lnTo>
                        <a:lnTo>
                          <a:pt x="2722" y="15008"/>
                        </a:lnTo>
                        <a:lnTo>
                          <a:pt x="1428" y="21599"/>
                        </a:lnTo>
                        <a:lnTo>
                          <a:pt x="4879" y="15713"/>
                        </a:lnTo>
                        <a:lnTo>
                          <a:pt x="6821" y="15713"/>
                        </a:lnTo>
                        <a:lnTo>
                          <a:pt x="16258" y="21599"/>
                        </a:lnTo>
                        <a:lnTo>
                          <a:pt x="18685" y="21599"/>
                        </a:lnTo>
                        <a:lnTo>
                          <a:pt x="21599" y="200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8" name="AutoShape 244"/>
                  <p:cNvSpPr>
                    <a:spLocks/>
                  </p:cNvSpPr>
                  <p:nvPr/>
                </p:nvSpPr>
                <p:spPr bwMode="auto">
                  <a:xfrm flipH="1">
                    <a:off x="305437" y="199735"/>
                    <a:ext cx="3179" cy="9645"/>
                  </a:xfrm>
                  <a:custGeom>
                    <a:avLst/>
                    <a:gdLst>
                      <a:gd name="T0" fmla="*/ 234 w 21600"/>
                      <a:gd name="T1" fmla="*/ 2154 h 21600"/>
                      <a:gd name="T2" fmla="*/ 234 w 21600"/>
                      <a:gd name="T3" fmla="*/ 2154 h 21600"/>
                      <a:gd name="T4" fmla="*/ 234 w 21600"/>
                      <a:gd name="T5" fmla="*/ 2154 h 21600"/>
                      <a:gd name="T6" fmla="*/ 234 w 21600"/>
                      <a:gd name="T7" fmla="*/ 2154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17642"/>
                        </a:lnTo>
                        <a:lnTo>
                          <a:pt x="21600" y="643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39" name="AutoShape 245"/>
                  <p:cNvSpPr>
                    <a:spLocks/>
                  </p:cNvSpPr>
                  <p:nvPr/>
                </p:nvSpPr>
                <p:spPr bwMode="auto">
                  <a:xfrm flipH="1">
                    <a:off x="298696" y="49589"/>
                    <a:ext cx="28563" cy="28931"/>
                  </a:xfrm>
                  <a:custGeom>
                    <a:avLst/>
                    <a:gdLst>
                      <a:gd name="T0" fmla="*/ 18886 w 21600"/>
                      <a:gd name="T1" fmla="*/ 19374 h 21600"/>
                      <a:gd name="T2" fmla="*/ 18886 w 21600"/>
                      <a:gd name="T3" fmla="*/ 19374 h 21600"/>
                      <a:gd name="T4" fmla="*/ 18886 w 21600"/>
                      <a:gd name="T5" fmla="*/ 19374 h 21600"/>
                      <a:gd name="T6" fmla="*/ 18886 w 21600"/>
                      <a:gd name="T7" fmla="*/ 19374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939"/>
                        </a:moveTo>
                        <a:lnTo>
                          <a:pt x="14502" y="9423"/>
                        </a:lnTo>
                        <a:lnTo>
                          <a:pt x="9905" y="3588"/>
                        </a:lnTo>
                        <a:lnTo>
                          <a:pt x="3215" y="0"/>
                        </a:lnTo>
                        <a:lnTo>
                          <a:pt x="7810" y="7908"/>
                        </a:lnTo>
                        <a:lnTo>
                          <a:pt x="0" y="3588"/>
                        </a:lnTo>
                        <a:lnTo>
                          <a:pt x="5410" y="13688"/>
                        </a:lnTo>
                        <a:lnTo>
                          <a:pt x="16085" y="21600"/>
                        </a:lnTo>
                        <a:lnTo>
                          <a:pt x="9905" y="14473"/>
                        </a:lnTo>
                        <a:lnTo>
                          <a:pt x="16493" y="13688"/>
                        </a:lnTo>
                        <a:lnTo>
                          <a:pt x="21600" y="109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0" name="AutoShape 246"/>
                  <p:cNvSpPr>
                    <a:spLocks/>
                  </p:cNvSpPr>
                  <p:nvPr/>
                </p:nvSpPr>
                <p:spPr bwMode="auto">
                  <a:xfrm flipH="1">
                    <a:off x="310597" y="50966"/>
                    <a:ext cx="33322" cy="30307"/>
                  </a:xfrm>
                  <a:custGeom>
                    <a:avLst/>
                    <a:gdLst>
                      <a:gd name="T0" fmla="*/ 25703 w 21600"/>
                      <a:gd name="T1" fmla="*/ 21263 h 21600"/>
                      <a:gd name="T2" fmla="*/ 25703 w 21600"/>
                      <a:gd name="T3" fmla="*/ 21263 h 21600"/>
                      <a:gd name="T4" fmla="*/ 25703 w 21600"/>
                      <a:gd name="T5" fmla="*/ 21263 h 21600"/>
                      <a:gd name="T6" fmla="*/ 25703 w 21600"/>
                      <a:gd name="T7" fmla="*/ 2126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599"/>
                        </a:moveTo>
                        <a:lnTo>
                          <a:pt x="17579" y="21599"/>
                        </a:lnTo>
                        <a:lnTo>
                          <a:pt x="7698" y="18636"/>
                        </a:lnTo>
                        <a:lnTo>
                          <a:pt x="0" y="10342"/>
                        </a:lnTo>
                        <a:lnTo>
                          <a:pt x="9366" y="11795"/>
                        </a:lnTo>
                        <a:lnTo>
                          <a:pt x="6457" y="4039"/>
                        </a:lnTo>
                        <a:lnTo>
                          <a:pt x="1324" y="0"/>
                        </a:lnTo>
                        <a:lnTo>
                          <a:pt x="8254" y="4847"/>
                        </a:lnTo>
                        <a:lnTo>
                          <a:pt x="14756" y="17397"/>
                        </a:lnTo>
                        <a:lnTo>
                          <a:pt x="21600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1" name="AutoShape 247"/>
                  <p:cNvSpPr>
                    <a:spLocks/>
                  </p:cNvSpPr>
                  <p:nvPr/>
                </p:nvSpPr>
                <p:spPr bwMode="auto">
                  <a:xfrm flipH="1">
                    <a:off x="308221" y="49589"/>
                    <a:ext cx="67828" cy="67493"/>
                  </a:xfrm>
                  <a:custGeom>
                    <a:avLst/>
                    <a:gdLst>
                      <a:gd name="T0" fmla="*/ 106496 w 21600"/>
                      <a:gd name="T1" fmla="*/ 105448 h 21600"/>
                      <a:gd name="T2" fmla="*/ 106496 w 21600"/>
                      <a:gd name="T3" fmla="*/ 105448 h 21600"/>
                      <a:gd name="T4" fmla="*/ 106496 w 21600"/>
                      <a:gd name="T5" fmla="*/ 105448 h 21600"/>
                      <a:gd name="T6" fmla="*/ 106496 w 21600"/>
                      <a:gd name="T7" fmla="*/ 10544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106" y="11689"/>
                        </a:moveTo>
                        <a:lnTo>
                          <a:pt x="17699" y="11689"/>
                        </a:lnTo>
                        <a:lnTo>
                          <a:pt x="13507" y="10528"/>
                        </a:lnTo>
                        <a:lnTo>
                          <a:pt x="9752" y="7611"/>
                        </a:lnTo>
                        <a:lnTo>
                          <a:pt x="6619" y="6648"/>
                        </a:lnTo>
                        <a:lnTo>
                          <a:pt x="9088" y="9589"/>
                        </a:lnTo>
                        <a:lnTo>
                          <a:pt x="8693" y="11689"/>
                        </a:lnTo>
                        <a:lnTo>
                          <a:pt x="5540" y="9168"/>
                        </a:lnTo>
                        <a:lnTo>
                          <a:pt x="3651" y="0"/>
                        </a:lnTo>
                        <a:lnTo>
                          <a:pt x="2676" y="271"/>
                        </a:lnTo>
                        <a:lnTo>
                          <a:pt x="2012" y="2496"/>
                        </a:lnTo>
                        <a:lnTo>
                          <a:pt x="0" y="5684"/>
                        </a:lnTo>
                        <a:lnTo>
                          <a:pt x="0" y="9786"/>
                        </a:lnTo>
                        <a:lnTo>
                          <a:pt x="3236" y="18164"/>
                        </a:lnTo>
                        <a:lnTo>
                          <a:pt x="5394" y="15891"/>
                        </a:lnTo>
                        <a:lnTo>
                          <a:pt x="8444" y="19425"/>
                        </a:lnTo>
                        <a:lnTo>
                          <a:pt x="9938" y="19425"/>
                        </a:lnTo>
                        <a:lnTo>
                          <a:pt x="8444" y="15891"/>
                        </a:lnTo>
                        <a:lnTo>
                          <a:pt x="12013" y="19425"/>
                        </a:lnTo>
                        <a:lnTo>
                          <a:pt x="14151" y="19746"/>
                        </a:lnTo>
                        <a:lnTo>
                          <a:pt x="11847" y="21599"/>
                        </a:lnTo>
                        <a:lnTo>
                          <a:pt x="17865" y="21599"/>
                        </a:lnTo>
                        <a:lnTo>
                          <a:pt x="15499" y="18164"/>
                        </a:lnTo>
                        <a:lnTo>
                          <a:pt x="18674" y="19425"/>
                        </a:lnTo>
                        <a:lnTo>
                          <a:pt x="21599" y="18411"/>
                        </a:lnTo>
                        <a:lnTo>
                          <a:pt x="18923" y="18411"/>
                        </a:lnTo>
                        <a:lnTo>
                          <a:pt x="16557" y="16237"/>
                        </a:lnTo>
                        <a:lnTo>
                          <a:pt x="18508" y="15891"/>
                        </a:lnTo>
                        <a:lnTo>
                          <a:pt x="19774" y="14927"/>
                        </a:lnTo>
                        <a:lnTo>
                          <a:pt x="17865" y="14630"/>
                        </a:lnTo>
                        <a:lnTo>
                          <a:pt x="15748" y="13617"/>
                        </a:lnTo>
                        <a:lnTo>
                          <a:pt x="18280" y="13617"/>
                        </a:lnTo>
                        <a:lnTo>
                          <a:pt x="17055" y="12431"/>
                        </a:lnTo>
                        <a:lnTo>
                          <a:pt x="20106" y="1168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2" name="AutoShape 248"/>
                  <p:cNvSpPr>
                    <a:spLocks/>
                  </p:cNvSpPr>
                  <p:nvPr/>
                </p:nvSpPr>
                <p:spPr bwMode="auto">
                  <a:xfrm flipH="1">
                    <a:off x="348677" y="110199"/>
                    <a:ext cx="11903" cy="23420"/>
                  </a:xfrm>
                  <a:custGeom>
                    <a:avLst/>
                    <a:gdLst>
                      <a:gd name="T0" fmla="*/ 3280 w 21600"/>
                      <a:gd name="T1" fmla="*/ 12697 h 21600"/>
                      <a:gd name="T2" fmla="*/ 3280 w 21600"/>
                      <a:gd name="T3" fmla="*/ 12697 h 21600"/>
                      <a:gd name="T4" fmla="*/ 3280 w 21600"/>
                      <a:gd name="T5" fmla="*/ 12697 h 21600"/>
                      <a:gd name="T6" fmla="*/ 3280 w 21600"/>
                      <a:gd name="T7" fmla="*/ 1269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3257" y="0"/>
                        </a:moveTo>
                        <a:lnTo>
                          <a:pt x="3257" y="3587"/>
                        </a:lnTo>
                        <a:lnTo>
                          <a:pt x="0" y="9076"/>
                        </a:lnTo>
                        <a:lnTo>
                          <a:pt x="11705" y="21599"/>
                        </a:lnTo>
                        <a:lnTo>
                          <a:pt x="13032" y="16250"/>
                        </a:lnTo>
                        <a:lnTo>
                          <a:pt x="10497" y="12944"/>
                        </a:lnTo>
                        <a:lnTo>
                          <a:pt x="21600" y="6964"/>
                        </a:lnTo>
                        <a:lnTo>
                          <a:pt x="11705" y="0"/>
                        </a:lnTo>
                        <a:lnTo>
                          <a:pt x="325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3" name="AutoShape 249"/>
                  <p:cNvSpPr>
                    <a:spLocks/>
                  </p:cNvSpPr>
                  <p:nvPr/>
                </p:nvSpPr>
                <p:spPr bwMode="auto">
                  <a:xfrm flipH="1">
                    <a:off x="397468" y="168053"/>
                    <a:ext cx="17853" cy="41326"/>
                  </a:xfrm>
                  <a:custGeom>
                    <a:avLst/>
                    <a:gdLst>
                      <a:gd name="T0" fmla="*/ 7378 w 21600"/>
                      <a:gd name="T1" fmla="*/ 39533 h 21600"/>
                      <a:gd name="T2" fmla="*/ 7378 w 21600"/>
                      <a:gd name="T3" fmla="*/ 39533 h 21600"/>
                      <a:gd name="T4" fmla="*/ 7378 w 21600"/>
                      <a:gd name="T5" fmla="*/ 39533 h 21600"/>
                      <a:gd name="T6" fmla="*/ 7378 w 21600"/>
                      <a:gd name="T7" fmla="*/ 3953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7685" y="2560"/>
                        </a:moveTo>
                        <a:lnTo>
                          <a:pt x="3155" y="4200"/>
                        </a:lnTo>
                        <a:lnTo>
                          <a:pt x="2346" y="7200"/>
                        </a:lnTo>
                        <a:lnTo>
                          <a:pt x="6957" y="6640"/>
                        </a:lnTo>
                        <a:lnTo>
                          <a:pt x="3802" y="10320"/>
                        </a:lnTo>
                        <a:lnTo>
                          <a:pt x="7685" y="11318"/>
                        </a:lnTo>
                        <a:lnTo>
                          <a:pt x="647" y="16518"/>
                        </a:lnTo>
                        <a:lnTo>
                          <a:pt x="5339" y="15078"/>
                        </a:lnTo>
                        <a:lnTo>
                          <a:pt x="0" y="21599"/>
                        </a:lnTo>
                        <a:lnTo>
                          <a:pt x="15289" y="14358"/>
                        </a:lnTo>
                        <a:lnTo>
                          <a:pt x="21600" y="4440"/>
                        </a:lnTo>
                        <a:lnTo>
                          <a:pt x="16584" y="4440"/>
                        </a:lnTo>
                        <a:lnTo>
                          <a:pt x="9465" y="5160"/>
                        </a:lnTo>
                        <a:lnTo>
                          <a:pt x="11002" y="0"/>
                        </a:lnTo>
                        <a:lnTo>
                          <a:pt x="7685" y="256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4" name="AutoShape 250"/>
                  <p:cNvSpPr>
                    <a:spLocks/>
                  </p:cNvSpPr>
                  <p:nvPr/>
                </p:nvSpPr>
                <p:spPr bwMode="auto">
                  <a:xfrm flipH="1">
                    <a:off x="336779" y="1376"/>
                    <a:ext cx="54741" cy="61989"/>
                  </a:xfrm>
                  <a:custGeom>
                    <a:avLst/>
                    <a:gdLst>
                      <a:gd name="T0" fmla="*/ 69366 w 21600"/>
                      <a:gd name="T1" fmla="*/ 88951 h 21600"/>
                      <a:gd name="T2" fmla="*/ 69366 w 21600"/>
                      <a:gd name="T3" fmla="*/ 88951 h 21600"/>
                      <a:gd name="T4" fmla="*/ 69366 w 21600"/>
                      <a:gd name="T5" fmla="*/ 88951 h 21600"/>
                      <a:gd name="T6" fmla="*/ 69366 w 21600"/>
                      <a:gd name="T7" fmla="*/ 8895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21600"/>
                        </a:moveTo>
                        <a:lnTo>
                          <a:pt x="3211" y="16165"/>
                        </a:lnTo>
                        <a:lnTo>
                          <a:pt x="8624" y="13662"/>
                        </a:lnTo>
                        <a:lnTo>
                          <a:pt x="5283" y="13662"/>
                        </a:lnTo>
                        <a:lnTo>
                          <a:pt x="14580" y="7935"/>
                        </a:lnTo>
                        <a:lnTo>
                          <a:pt x="10411" y="7935"/>
                        </a:lnTo>
                        <a:lnTo>
                          <a:pt x="14865" y="4767"/>
                        </a:lnTo>
                        <a:lnTo>
                          <a:pt x="18724" y="4767"/>
                        </a:lnTo>
                        <a:lnTo>
                          <a:pt x="12767" y="2796"/>
                        </a:lnTo>
                        <a:lnTo>
                          <a:pt x="21599" y="1038"/>
                        </a:lnTo>
                        <a:lnTo>
                          <a:pt x="19086" y="0"/>
                        </a:lnTo>
                        <a:lnTo>
                          <a:pt x="9194" y="2796"/>
                        </a:lnTo>
                        <a:lnTo>
                          <a:pt x="1605" y="10280"/>
                        </a:lnTo>
                        <a:lnTo>
                          <a:pt x="9194" y="5539"/>
                        </a:lnTo>
                        <a:lnTo>
                          <a:pt x="2667" y="12729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5" name="AutoShape 251"/>
                  <p:cNvSpPr>
                    <a:spLocks/>
                  </p:cNvSpPr>
                  <p:nvPr/>
                </p:nvSpPr>
                <p:spPr bwMode="auto">
                  <a:xfrm flipH="1">
                    <a:off x="374865" y="5509"/>
                    <a:ext cx="90436" cy="174937"/>
                  </a:xfrm>
                  <a:custGeom>
                    <a:avLst/>
                    <a:gdLst>
                      <a:gd name="T0" fmla="*/ 189321 w 21600"/>
                      <a:gd name="T1" fmla="*/ 708406 h 21600"/>
                      <a:gd name="T2" fmla="*/ 189321 w 21600"/>
                      <a:gd name="T3" fmla="*/ 708406 h 21600"/>
                      <a:gd name="T4" fmla="*/ 189321 w 21600"/>
                      <a:gd name="T5" fmla="*/ 708406 h 21600"/>
                      <a:gd name="T6" fmla="*/ 189321 w 21600"/>
                      <a:gd name="T7" fmla="*/ 70840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0"/>
                        </a:moveTo>
                        <a:lnTo>
                          <a:pt x="18448" y="1088"/>
                        </a:lnTo>
                        <a:lnTo>
                          <a:pt x="12557" y="5145"/>
                        </a:lnTo>
                        <a:lnTo>
                          <a:pt x="8899" y="12216"/>
                        </a:lnTo>
                        <a:lnTo>
                          <a:pt x="4370" y="17088"/>
                        </a:lnTo>
                        <a:lnTo>
                          <a:pt x="427" y="18946"/>
                        </a:lnTo>
                        <a:lnTo>
                          <a:pt x="0" y="20026"/>
                        </a:lnTo>
                        <a:lnTo>
                          <a:pt x="902" y="21249"/>
                        </a:lnTo>
                        <a:lnTo>
                          <a:pt x="3008" y="21600"/>
                        </a:lnTo>
                        <a:lnTo>
                          <a:pt x="1694" y="21021"/>
                        </a:lnTo>
                        <a:lnTo>
                          <a:pt x="1393" y="20026"/>
                        </a:lnTo>
                        <a:lnTo>
                          <a:pt x="3658" y="19022"/>
                        </a:lnTo>
                        <a:lnTo>
                          <a:pt x="4909" y="19022"/>
                        </a:lnTo>
                        <a:lnTo>
                          <a:pt x="5700" y="20415"/>
                        </a:lnTo>
                        <a:lnTo>
                          <a:pt x="7965" y="19420"/>
                        </a:lnTo>
                        <a:lnTo>
                          <a:pt x="9485" y="17458"/>
                        </a:lnTo>
                        <a:lnTo>
                          <a:pt x="11908" y="15865"/>
                        </a:lnTo>
                        <a:lnTo>
                          <a:pt x="8060" y="17088"/>
                        </a:lnTo>
                        <a:lnTo>
                          <a:pt x="9168" y="14756"/>
                        </a:lnTo>
                        <a:lnTo>
                          <a:pt x="12225" y="12472"/>
                        </a:lnTo>
                        <a:lnTo>
                          <a:pt x="14252" y="7685"/>
                        </a:lnTo>
                        <a:lnTo>
                          <a:pt x="11575" y="11951"/>
                        </a:lnTo>
                        <a:lnTo>
                          <a:pt x="11417" y="10272"/>
                        </a:lnTo>
                        <a:lnTo>
                          <a:pt x="13792" y="5003"/>
                        </a:lnTo>
                        <a:lnTo>
                          <a:pt x="18702" y="1212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6" name="AutoShape 252"/>
                  <p:cNvSpPr>
                    <a:spLocks/>
                  </p:cNvSpPr>
                  <p:nvPr/>
                </p:nvSpPr>
                <p:spPr bwMode="auto">
                  <a:xfrm flipH="1">
                    <a:off x="461729" y="170809"/>
                    <a:ext cx="17853" cy="24794"/>
                  </a:xfrm>
                  <a:custGeom>
                    <a:avLst/>
                    <a:gdLst>
                      <a:gd name="T0" fmla="*/ 7378 w 21600"/>
                      <a:gd name="T1" fmla="*/ 14230 h 21600"/>
                      <a:gd name="T2" fmla="*/ 7378 w 21600"/>
                      <a:gd name="T3" fmla="*/ 14230 h 21600"/>
                      <a:gd name="T4" fmla="*/ 7378 w 21600"/>
                      <a:gd name="T5" fmla="*/ 14230 h 21600"/>
                      <a:gd name="T6" fmla="*/ 7378 w 21600"/>
                      <a:gd name="T7" fmla="*/ 1423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9046"/>
                        </a:moveTo>
                        <a:lnTo>
                          <a:pt x="15882" y="8064"/>
                        </a:lnTo>
                        <a:lnTo>
                          <a:pt x="10402" y="0"/>
                        </a:lnTo>
                        <a:lnTo>
                          <a:pt x="5638" y="9677"/>
                        </a:lnTo>
                        <a:lnTo>
                          <a:pt x="5638" y="15218"/>
                        </a:lnTo>
                        <a:lnTo>
                          <a:pt x="0" y="21600"/>
                        </a:lnTo>
                        <a:lnTo>
                          <a:pt x="14452" y="16270"/>
                        </a:lnTo>
                        <a:lnTo>
                          <a:pt x="21600" y="904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7" name="AutoShape 253"/>
                  <p:cNvSpPr>
                    <a:spLocks/>
                  </p:cNvSpPr>
                  <p:nvPr/>
                </p:nvSpPr>
                <p:spPr bwMode="auto">
                  <a:xfrm flipH="1">
                    <a:off x="393898" y="82648"/>
                    <a:ext cx="28563" cy="92292"/>
                  </a:xfrm>
                  <a:custGeom>
                    <a:avLst/>
                    <a:gdLst>
                      <a:gd name="T0" fmla="*/ 18886 w 21600"/>
                      <a:gd name="T1" fmla="*/ 197172 h 21600"/>
                      <a:gd name="T2" fmla="*/ 18886 w 21600"/>
                      <a:gd name="T3" fmla="*/ 197172 h 21600"/>
                      <a:gd name="T4" fmla="*/ 18886 w 21600"/>
                      <a:gd name="T5" fmla="*/ 197172 h 21600"/>
                      <a:gd name="T6" fmla="*/ 18886 w 21600"/>
                      <a:gd name="T7" fmla="*/ 19717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0"/>
                        </a:moveTo>
                        <a:lnTo>
                          <a:pt x="12049" y="12025"/>
                        </a:lnTo>
                        <a:lnTo>
                          <a:pt x="949" y="17884"/>
                        </a:lnTo>
                        <a:lnTo>
                          <a:pt x="5599" y="16929"/>
                        </a:lnTo>
                        <a:lnTo>
                          <a:pt x="4049" y="19273"/>
                        </a:lnTo>
                        <a:lnTo>
                          <a:pt x="0" y="21599"/>
                        </a:lnTo>
                        <a:lnTo>
                          <a:pt x="12550" y="16442"/>
                        </a:lnTo>
                        <a:lnTo>
                          <a:pt x="17699" y="12241"/>
                        </a:lnTo>
                        <a:lnTo>
                          <a:pt x="7149" y="16676"/>
                        </a:lnTo>
                        <a:lnTo>
                          <a:pt x="13400" y="12025"/>
                        </a:lnTo>
                        <a:lnTo>
                          <a:pt x="2159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8" name="AutoShape 254"/>
                  <p:cNvSpPr>
                    <a:spLocks/>
                  </p:cNvSpPr>
                  <p:nvPr/>
                </p:nvSpPr>
                <p:spPr bwMode="auto">
                  <a:xfrm flipH="1">
                    <a:off x="357007" y="146013"/>
                    <a:ext cx="11903" cy="15155"/>
                  </a:xfrm>
                  <a:custGeom>
                    <a:avLst/>
                    <a:gdLst>
                      <a:gd name="T0" fmla="*/ 3280 w 21600"/>
                      <a:gd name="T1" fmla="*/ 5317 h 21600"/>
                      <a:gd name="T2" fmla="*/ 3280 w 21600"/>
                      <a:gd name="T3" fmla="*/ 5317 h 21600"/>
                      <a:gd name="T4" fmla="*/ 3280 w 21600"/>
                      <a:gd name="T5" fmla="*/ 5317 h 21600"/>
                      <a:gd name="T6" fmla="*/ 3280 w 21600"/>
                      <a:gd name="T7" fmla="*/ 531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6081" y="2755"/>
                        </a:moveTo>
                        <a:lnTo>
                          <a:pt x="0" y="11350"/>
                        </a:lnTo>
                        <a:lnTo>
                          <a:pt x="12413" y="21599"/>
                        </a:lnTo>
                        <a:lnTo>
                          <a:pt x="21600" y="11350"/>
                        </a:lnTo>
                        <a:lnTo>
                          <a:pt x="12413" y="11350"/>
                        </a:lnTo>
                        <a:lnTo>
                          <a:pt x="8688" y="8595"/>
                        </a:lnTo>
                        <a:lnTo>
                          <a:pt x="11172" y="0"/>
                        </a:lnTo>
                        <a:lnTo>
                          <a:pt x="6081" y="275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9" name="AutoShape 255"/>
                  <p:cNvSpPr>
                    <a:spLocks/>
                  </p:cNvSpPr>
                  <p:nvPr/>
                </p:nvSpPr>
                <p:spPr bwMode="auto">
                  <a:xfrm flipH="1">
                    <a:off x="365338" y="101934"/>
                    <a:ext cx="22612" cy="49588"/>
                  </a:xfrm>
                  <a:custGeom>
                    <a:avLst/>
                    <a:gdLst>
                      <a:gd name="T0" fmla="*/ 11836 w 21600"/>
                      <a:gd name="T1" fmla="*/ 56921 h 21600"/>
                      <a:gd name="T2" fmla="*/ 11836 w 21600"/>
                      <a:gd name="T3" fmla="*/ 56921 h 21600"/>
                      <a:gd name="T4" fmla="*/ 11836 w 21600"/>
                      <a:gd name="T5" fmla="*/ 56921 h 21600"/>
                      <a:gd name="T6" fmla="*/ 11836 w 21600"/>
                      <a:gd name="T7" fmla="*/ 5692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8677" y="0"/>
                        </a:moveTo>
                        <a:lnTo>
                          <a:pt x="17915" y="3978"/>
                        </a:lnTo>
                        <a:lnTo>
                          <a:pt x="21599" y="9128"/>
                        </a:lnTo>
                        <a:lnTo>
                          <a:pt x="21599" y="13374"/>
                        </a:lnTo>
                        <a:lnTo>
                          <a:pt x="14170" y="21600"/>
                        </a:lnTo>
                        <a:lnTo>
                          <a:pt x="15481" y="14678"/>
                        </a:lnTo>
                        <a:lnTo>
                          <a:pt x="7304" y="7857"/>
                        </a:lnTo>
                        <a:lnTo>
                          <a:pt x="7304" y="13040"/>
                        </a:lnTo>
                        <a:lnTo>
                          <a:pt x="0" y="0"/>
                        </a:lnTo>
                        <a:lnTo>
                          <a:pt x="16105" y="11268"/>
                        </a:lnTo>
                        <a:lnTo>
                          <a:pt x="14856" y="6486"/>
                        </a:lnTo>
                        <a:lnTo>
                          <a:pt x="9301" y="2173"/>
                        </a:lnTo>
                        <a:lnTo>
                          <a:pt x="867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0" name="AutoShape 256"/>
                  <p:cNvSpPr>
                    <a:spLocks/>
                  </p:cNvSpPr>
                  <p:nvPr/>
                </p:nvSpPr>
                <p:spPr bwMode="auto">
                  <a:xfrm flipH="1">
                    <a:off x="379617" y="119841"/>
                    <a:ext cx="21423" cy="39946"/>
                  </a:xfrm>
                  <a:custGeom>
                    <a:avLst/>
                    <a:gdLst>
                      <a:gd name="T0" fmla="*/ 10624 w 21600"/>
                      <a:gd name="T1" fmla="*/ 36937 h 21600"/>
                      <a:gd name="T2" fmla="*/ 10624 w 21600"/>
                      <a:gd name="T3" fmla="*/ 36937 h 21600"/>
                      <a:gd name="T4" fmla="*/ 10624 w 21600"/>
                      <a:gd name="T5" fmla="*/ 36937 h 21600"/>
                      <a:gd name="T6" fmla="*/ 10624 w 21600"/>
                      <a:gd name="T7" fmla="*/ 3693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3374" y="0"/>
                        </a:moveTo>
                        <a:lnTo>
                          <a:pt x="21600" y="15809"/>
                        </a:lnTo>
                        <a:lnTo>
                          <a:pt x="9227" y="19993"/>
                        </a:lnTo>
                        <a:lnTo>
                          <a:pt x="10162" y="15132"/>
                        </a:lnTo>
                        <a:lnTo>
                          <a:pt x="0" y="21600"/>
                        </a:lnTo>
                        <a:lnTo>
                          <a:pt x="7955" y="12596"/>
                        </a:lnTo>
                        <a:lnTo>
                          <a:pt x="8558" y="4818"/>
                        </a:lnTo>
                        <a:lnTo>
                          <a:pt x="13374" y="11920"/>
                        </a:lnTo>
                        <a:lnTo>
                          <a:pt x="16116" y="9679"/>
                        </a:lnTo>
                        <a:lnTo>
                          <a:pt x="1337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1" name="AutoShape 257"/>
                  <p:cNvSpPr>
                    <a:spLocks/>
                  </p:cNvSpPr>
                  <p:nvPr/>
                </p:nvSpPr>
                <p:spPr bwMode="auto">
                  <a:xfrm flipH="1">
                    <a:off x="395087" y="136371"/>
                    <a:ext cx="8333" cy="15155"/>
                  </a:xfrm>
                  <a:custGeom>
                    <a:avLst/>
                    <a:gdLst>
                      <a:gd name="T0" fmla="*/ 1608 w 21600"/>
                      <a:gd name="T1" fmla="*/ 5317 h 21600"/>
                      <a:gd name="T2" fmla="*/ 1608 w 21600"/>
                      <a:gd name="T3" fmla="*/ 5317 h 21600"/>
                      <a:gd name="T4" fmla="*/ 1608 w 21600"/>
                      <a:gd name="T5" fmla="*/ 5317 h 21600"/>
                      <a:gd name="T6" fmla="*/ 1608 w 21600"/>
                      <a:gd name="T7" fmla="*/ 531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3522" y="0"/>
                        </a:moveTo>
                        <a:lnTo>
                          <a:pt x="0" y="21599"/>
                        </a:lnTo>
                        <a:lnTo>
                          <a:pt x="21599" y="9899"/>
                        </a:lnTo>
                        <a:lnTo>
                          <a:pt x="21599" y="2698"/>
                        </a:lnTo>
                        <a:lnTo>
                          <a:pt x="1352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2" name="AutoShape 258"/>
                  <p:cNvSpPr>
                    <a:spLocks/>
                  </p:cNvSpPr>
                  <p:nvPr/>
                </p:nvSpPr>
                <p:spPr bwMode="auto">
                  <a:xfrm flipH="1">
                    <a:off x="361766" y="181828"/>
                    <a:ext cx="52364" cy="110197"/>
                  </a:xfrm>
                  <a:custGeom>
                    <a:avLst/>
                    <a:gdLst>
                      <a:gd name="T0" fmla="*/ 63472 w 21600"/>
                      <a:gd name="T1" fmla="*/ 281099 h 21600"/>
                      <a:gd name="T2" fmla="*/ 63472 w 21600"/>
                      <a:gd name="T3" fmla="*/ 281099 h 21600"/>
                      <a:gd name="T4" fmla="*/ 63472 w 21600"/>
                      <a:gd name="T5" fmla="*/ 281099 h 21600"/>
                      <a:gd name="T6" fmla="*/ 63472 w 21600"/>
                      <a:gd name="T7" fmla="*/ 281099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7798" y="586"/>
                        </a:moveTo>
                        <a:lnTo>
                          <a:pt x="16787" y="1415"/>
                        </a:lnTo>
                        <a:lnTo>
                          <a:pt x="13643" y="5696"/>
                        </a:lnTo>
                        <a:lnTo>
                          <a:pt x="12577" y="1415"/>
                        </a:lnTo>
                        <a:lnTo>
                          <a:pt x="11181" y="5696"/>
                        </a:lnTo>
                        <a:lnTo>
                          <a:pt x="7899" y="9148"/>
                        </a:lnTo>
                        <a:lnTo>
                          <a:pt x="8365" y="5289"/>
                        </a:lnTo>
                        <a:lnTo>
                          <a:pt x="5712" y="7852"/>
                        </a:lnTo>
                        <a:lnTo>
                          <a:pt x="6067" y="10746"/>
                        </a:lnTo>
                        <a:lnTo>
                          <a:pt x="2376" y="7445"/>
                        </a:lnTo>
                        <a:lnTo>
                          <a:pt x="1966" y="10520"/>
                        </a:lnTo>
                        <a:lnTo>
                          <a:pt x="4100" y="14636"/>
                        </a:lnTo>
                        <a:lnTo>
                          <a:pt x="0" y="13249"/>
                        </a:lnTo>
                        <a:lnTo>
                          <a:pt x="3252" y="15962"/>
                        </a:lnTo>
                        <a:lnTo>
                          <a:pt x="8201" y="16731"/>
                        </a:lnTo>
                        <a:lnTo>
                          <a:pt x="13643" y="21600"/>
                        </a:lnTo>
                        <a:lnTo>
                          <a:pt x="14818" y="19836"/>
                        </a:lnTo>
                        <a:lnTo>
                          <a:pt x="14818" y="17907"/>
                        </a:lnTo>
                        <a:lnTo>
                          <a:pt x="20779" y="14440"/>
                        </a:lnTo>
                        <a:lnTo>
                          <a:pt x="21600" y="11938"/>
                        </a:lnTo>
                        <a:lnTo>
                          <a:pt x="19712" y="10143"/>
                        </a:lnTo>
                        <a:lnTo>
                          <a:pt x="20477" y="11938"/>
                        </a:lnTo>
                        <a:lnTo>
                          <a:pt x="19440" y="13249"/>
                        </a:lnTo>
                        <a:lnTo>
                          <a:pt x="14544" y="13249"/>
                        </a:lnTo>
                        <a:lnTo>
                          <a:pt x="14217" y="12284"/>
                        </a:lnTo>
                        <a:lnTo>
                          <a:pt x="17526" y="9706"/>
                        </a:lnTo>
                        <a:lnTo>
                          <a:pt x="19193" y="6646"/>
                        </a:lnTo>
                        <a:lnTo>
                          <a:pt x="14544" y="9917"/>
                        </a:lnTo>
                        <a:lnTo>
                          <a:pt x="14818" y="7023"/>
                        </a:lnTo>
                        <a:lnTo>
                          <a:pt x="17526" y="2561"/>
                        </a:lnTo>
                        <a:lnTo>
                          <a:pt x="16787" y="6646"/>
                        </a:lnTo>
                        <a:lnTo>
                          <a:pt x="20205" y="0"/>
                        </a:lnTo>
                        <a:lnTo>
                          <a:pt x="18318" y="1777"/>
                        </a:lnTo>
                        <a:lnTo>
                          <a:pt x="17798" y="58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3" name="AutoShape 259"/>
                  <p:cNvSpPr>
                    <a:spLocks/>
                  </p:cNvSpPr>
                  <p:nvPr/>
                </p:nvSpPr>
                <p:spPr bwMode="auto">
                  <a:xfrm flipH="1">
                    <a:off x="340346" y="212133"/>
                    <a:ext cx="14284" cy="15154"/>
                  </a:xfrm>
                  <a:custGeom>
                    <a:avLst/>
                    <a:gdLst>
                      <a:gd name="T0" fmla="*/ 4723 w 21600"/>
                      <a:gd name="T1" fmla="*/ 5316 h 21600"/>
                      <a:gd name="T2" fmla="*/ 4723 w 21600"/>
                      <a:gd name="T3" fmla="*/ 5316 h 21600"/>
                      <a:gd name="T4" fmla="*/ 4723 w 21600"/>
                      <a:gd name="T5" fmla="*/ 5316 h 21600"/>
                      <a:gd name="T6" fmla="*/ 4723 w 21600"/>
                      <a:gd name="T7" fmla="*/ 531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4361" y="12869"/>
                        </a:moveTo>
                        <a:lnTo>
                          <a:pt x="0" y="21599"/>
                        </a:lnTo>
                        <a:lnTo>
                          <a:pt x="9788" y="20144"/>
                        </a:lnTo>
                        <a:lnTo>
                          <a:pt x="16173" y="11638"/>
                        </a:lnTo>
                        <a:lnTo>
                          <a:pt x="21600" y="15555"/>
                        </a:lnTo>
                        <a:lnTo>
                          <a:pt x="20535" y="0"/>
                        </a:lnTo>
                        <a:lnTo>
                          <a:pt x="16173" y="7498"/>
                        </a:lnTo>
                        <a:lnTo>
                          <a:pt x="13087" y="4364"/>
                        </a:lnTo>
                        <a:lnTo>
                          <a:pt x="7447" y="11638"/>
                        </a:lnTo>
                        <a:lnTo>
                          <a:pt x="4361" y="1286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4" name="AutoShape 260"/>
                  <p:cNvSpPr>
                    <a:spLocks/>
                  </p:cNvSpPr>
                  <p:nvPr/>
                </p:nvSpPr>
                <p:spPr bwMode="auto">
                  <a:xfrm flipH="1">
                    <a:off x="411747" y="185960"/>
                    <a:ext cx="42845" cy="52349"/>
                  </a:xfrm>
                  <a:custGeom>
                    <a:avLst/>
                    <a:gdLst>
                      <a:gd name="T0" fmla="*/ 42494 w 21600"/>
                      <a:gd name="T1" fmla="*/ 63437 h 21600"/>
                      <a:gd name="T2" fmla="*/ 42494 w 21600"/>
                      <a:gd name="T3" fmla="*/ 63437 h 21600"/>
                      <a:gd name="T4" fmla="*/ 42494 w 21600"/>
                      <a:gd name="T5" fmla="*/ 63437 h 21600"/>
                      <a:gd name="T6" fmla="*/ 42494 w 21600"/>
                      <a:gd name="T7" fmla="*/ 6343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2882"/>
                        </a:moveTo>
                        <a:lnTo>
                          <a:pt x="18442" y="16920"/>
                        </a:lnTo>
                        <a:lnTo>
                          <a:pt x="14477" y="17689"/>
                        </a:lnTo>
                        <a:lnTo>
                          <a:pt x="9739" y="17689"/>
                        </a:lnTo>
                        <a:lnTo>
                          <a:pt x="1677" y="21600"/>
                        </a:lnTo>
                        <a:lnTo>
                          <a:pt x="3659" y="13620"/>
                        </a:lnTo>
                        <a:lnTo>
                          <a:pt x="1005" y="14933"/>
                        </a:lnTo>
                        <a:lnTo>
                          <a:pt x="3323" y="7433"/>
                        </a:lnTo>
                        <a:lnTo>
                          <a:pt x="0" y="8682"/>
                        </a:lnTo>
                        <a:lnTo>
                          <a:pt x="6414" y="0"/>
                        </a:lnTo>
                        <a:lnTo>
                          <a:pt x="4700" y="5414"/>
                        </a:lnTo>
                        <a:lnTo>
                          <a:pt x="7388" y="4452"/>
                        </a:lnTo>
                        <a:lnTo>
                          <a:pt x="4700" y="11984"/>
                        </a:lnTo>
                        <a:lnTo>
                          <a:pt x="8093" y="10349"/>
                        </a:lnTo>
                        <a:lnTo>
                          <a:pt x="8093" y="13620"/>
                        </a:lnTo>
                        <a:lnTo>
                          <a:pt x="15854" y="15189"/>
                        </a:lnTo>
                        <a:lnTo>
                          <a:pt x="18442" y="15606"/>
                        </a:lnTo>
                        <a:lnTo>
                          <a:pt x="21600" y="1288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5" name="AutoShape 261"/>
                  <p:cNvSpPr>
                    <a:spLocks/>
                  </p:cNvSpPr>
                  <p:nvPr/>
                </p:nvSpPr>
                <p:spPr bwMode="auto">
                  <a:xfrm flipH="1">
                    <a:off x="459348" y="194226"/>
                    <a:ext cx="53555" cy="100554"/>
                  </a:xfrm>
                  <a:custGeom>
                    <a:avLst/>
                    <a:gdLst>
                      <a:gd name="T0" fmla="*/ 66393 w 21600"/>
                      <a:gd name="T1" fmla="*/ 234053 h 21600"/>
                      <a:gd name="T2" fmla="*/ 66393 w 21600"/>
                      <a:gd name="T3" fmla="*/ 234053 h 21600"/>
                      <a:gd name="T4" fmla="*/ 66393 w 21600"/>
                      <a:gd name="T5" fmla="*/ 234053 h 21600"/>
                      <a:gd name="T6" fmla="*/ 66393 w 21600"/>
                      <a:gd name="T7" fmla="*/ 23405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0"/>
                        </a:moveTo>
                        <a:lnTo>
                          <a:pt x="15045" y="2526"/>
                        </a:lnTo>
                        <a:lnTo>
                          <a:pt x="12685" y="2331"/>
                        </a:lnTo>
                        <a:lnTo>
                          <a:pt x="9776" y="1255"/>
                        </a:lnTo>
                        <a:lnTo>
                          <a:pt x="8518" y="5037"/>
                        </a:lnTo>
                        <a:lnTo>
                          <a:pt x="11348" y="8819"/>
                        </a:lnTo>
                        <a:lnTo>
                          <a:pt x="6159" y="7939"/>
                        </a:lnTo>
                        <a:lnTo>
                          <a:pt x="6971" y="10351"/>
                        </a:lnTo>
                        <a:lnTo>
                          <a:pt x="5793" y="12192"/>
                        </a:lnTo>
                        <a:lnTo>
                          <a:pt x="4114" y="12600"/>
                        </a:lnTo>
                        <a:lnTo>
                          <a:pt x="1335" y="15974"/>
                        </a:lnTo>
                        <a:lnTo>
                          <a:pt x="0" y="21599"/>
                        </a:lnTo>
                        <a:lnTo>
                          <a:pt x="3695" y="15762"/>
                        </a:lnTo>
                        <a:lnTo>
                          <a:pt x="9776" y="11997"/>
                        </a:lnTo>
                        <a:lnTo>
                          <a:pt x="17377" y="7335"/>
                        </a:lnTo>
                        <a:lnTo>
                          <a:pt x="18714" y="4629"/>
                        </a:lnTo>
                        <a:lnTo>
                          <a:pt x="18426" y="2755"/>
                        </a:lnTo>
                        <a:lnTo>
                          <a:pt x="2159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6" name="AutoShape 262"/>
                  <p:cNvSpPr>
                    <a:spLocks/>
                  </p:cNvSpPr>
                  <p:nvPr/>
                </p:nvSpPr>
                <p:spPr bwMode="auto">
                  <a:xfrm flipH="1">
                    <a:off x="359391" y="294782"/>
                    <a:ext cx="48789" cy="50966"/>
                  </a:xfrm>
                  <a:custGeom>
                    <a:avLst/>
                    <a:gdLst>
                      <a:gd name="T0" fmla="*/ 55102 w 21600"/>
                      <a:gd name="T1" fmla="*/ 60128 h 21600"/>
                      <a:gd name="T2" fmla="*/ 55102 w 21600"/>
                      <a:gd name="T3" fmla="*/ 60128 h 21600"/>
                      <a:gd name="T4" fmla="*/ 55102 w 21600"/>
                      <a:gd name="T5" fmla="*/ 60128 h 21600"/>
                      <a:gd name="T6" fmla="*/ 55102 w 21600"/>
                      <a:gd name="T7" fmla="*/ 6012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599"/>
                        </a:moveTo>
                        <a:lnTo>
                          <a:pt x="21600" y="17929"/>
                        </a:lnTo>
                        <a:lnTo>
                          <a:pt x="9746" y="3702"/>
                        </a:lnTo>
                        <a:lnTo>
                          <a:pt x="0" y="0"/>
                        </a:lnTo>
                        <a:lnTo>
                          <a:pt x="8487" y="5781"/>
                        </a:lnTo>
                        <a:lnTo>
                          <a:pt x="10214" y="11206"/>
                        </a:lnTo>
                        <a:lnTo>
                          <a:pt x="19287" y="17929"/>
                        </a:lnTo>
                        <a:lnTo>
                          <a:pt x="21600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7" name="AutoShape 263"/>
                  <p:cNvSpPr>
                    <a:spLocks/>
                  </p:cNvSpPr>
                  <p:nvPr/>
                </p:nvSpPr>
                <p:spPr bwMode="auto">
                  <a:xfrm flipH="1">
                    <a:off x="349866" y="307180"/>
                    <a:ext cx="82114" cy="89536"/>
                  </a:xfrm>
                  <a:custGeom>
                    <a:avLst/>
                    <a:gdLst>
                      <a:gd name="T0" fmla="*/ 156081 w 21600"/>
                      <a:gd name="T1" fmla="*/ 185572 h 21600"/>
                      <a:gd name="T2" fmla="*/ 156081 w 21600"/>
                      <a:gd name="T3" fmla="*/ 185572 h 21600"/>
                      <a:gd name="T4" fmla="*/ 156081 w 21600"/>
                      <a:gd name="T5" fmla="*/ 185572 h 21600"/>
                      <a:gd name="T6" fmla="*/ 156081 w 21600"/>
                      <a:gd name="T7" fmla="*/ 18557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599"/>
                        </a:moveTo>
                        <a:lnTo>
                          <a:pt x="17112" y="14131"/>
                        </a:lnTo>
                        <a:lnTo>
                          <a:pt x="0" y="0"/>
                        </a:lnTo>
                        <a:lnTo>
                          <a:pt x="1522" y="2884"/>
                        </a:lnTo>
                        <a:lnTo>
                          <a:pt x="7394" y="8983"/>
                        </a:lnTo>
                        <a:lnTo>
                          <a:pt x="8069" y="11282"/>
                        </a:lnTo>
                        <a:lnTo>
                          <a:pt x="6008" y="12889"/>
                        </a:lnTo>
                        <a:lnTo>
                          <a:pt x="10494" y="15299"/>
                        </a:lnTo>
                        <a:lnTo>
                          <a:pt x="16576" y="17162"/>
                        </a:lnTo>
                        <a:lnTo>
                          <a:pt x="21600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8" name="AutoShape 264"/>
                  <p:cNvSpPr>
                    <a:spLocks/>
                  </p:cNvSpPr>
                  <p:nvPr/>
                </p:nvSpPr>
                <p:spPr bwMode="auto">
                  <a:xfrm flipH="1">
                    <a:off x="336780" y="373299"/>
                    <a:ext cx="90441" cy="96419"/>
                  </a:xfrm>
                  <a:custGeom>
                    <a:avLst/>
                    <a:gdLst>
                      <a:gd name="T0" fmla="*/ 189344 w 21600"/>
                      <a:gd name="T1" fmla="*/ 215202 h 21600"/>
                      <a:gd name="T2" fmla="*/ 189344 w 21600"/>
                      <a:gd name="T3" fmla="*/ 215202 h 21600"/>
                      <a:gd name="T4" fmla="*/ 189344 w 21600"/>
                      <a:gd name="T5" fmla="*/ 215202 h 21600"/>
                      <a:gd name="T6" fmla="*/ 189344 w 21600"/>
                      <a:gd name="T7" fmla="*/ 21520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9319"/>
                        </a:moveTo>
                        <a:lnTo>
                          <a:pt x="18935" y="16508"/>
                        </a:lnTo>
                        <a:lnTo>
                          <a:pt x="17038" y="17365"/>
                        </a:lnTo>
                        <a:lnTo>
                          <a:pt x="11787" y="11022"/>
                        </a:lnTo>
                        <a:lnTo>
                          <a:pt x="3761" y="5708"/>
                        </a:lnTo>
                        <a:lnTo>
                          <a:pt x="0" y="0"/>
                        </a:lnTo>
                        <a:lnTo>
                          <a:pt x="4028" y="7902"/>
                        </a:lnTo>
                        <a:lnTo>
                          <a:pt x="9922" y="14691"/>
                        </a:lnTo>
                        <a:lnTo>
                          <a:pt x="21600" y="21599"/>
                        </a:lnTo>
                        <a:lnTo>
                          <a:pt x="21600" y="193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59" name="AutoShape 265"/>
                  <p:cNvSpPr>
                    <a:spLocks/>
                  </p:cNvSpPr>
                  <p:nvPr/>
                </p:nvSpPr>
                <p:spPr bwMode="auto">
                  <a:xfrm flipH="1">
                    <a:off x="287990" y="387074"/>
                    <a:ext cx="113050" cy="60613"/>
                  </a:xfrm>
                  <a:custGeom>
                    <a:avLst/>
                    <a:gdLst>
                      <a:gd name="T0" fmla="*/ 295840 w 21600"/>
                      <a:gd name="T1" fmla="*/ 85046 h 21600"/>
                      <a:gd name="T2" fmla="*/ 295840 w 21600"/>
                      <a:gd name="T3" fmla="*/ 85046 h 21600"/>
                      <a:gd name="T4" fmla="*/ 295840 w 21600"/>
                      <a:gd name="T5" fmla="*/ 85046 h 21600"/>
                      <a:gd name="T6" fmla="*/ 295840 w 21600"/>
                      <a:gd name="T7" fmla="*/ 8504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10237" y="8023"/>
                        </a:lnTo>
                        <a:lnTo>
                          <a:pt x="13371" y="8975"/>
                        </a:lnTo>
                        <a:lnTo>
                          <a:pt x="20196" y="16348"/>
                        </a:lnTo>
                        <a:lnTo>
                          <a:pt x="18717" y="17737"/>
                        </a:lnTo>
                        <a:lnTo>
                          <a:pt x="21599" y="21600"/>
                        </a:lnTo>
                        <a:lnTo>
                          <a:pt x="19930" y="21600"/>
                        </a:lnTo>
                        <a:lnTo>
                          <a:pt x="13623" y="17410"/>
                        </a:lnTo>
                        <a:lnTo>
                          <a:pt x="11993" y="20212"/>
                        </a:lnTo>
                        <a:lnTo>
                          <a:pt x="10085" y="12131"/>
                        </a:lnTo>
                        <a:lnTo>
                          <a:pt x="9100" y="14635"/>
                        </a:lnTo>
                        <a:lnTo>
                          <a:pt x="5169" y="9791"/>
                        </a:lnTo>
                        <a:lnTo>
                          <a:pt x="3538" y="5112"/>
                        </a:lnTo>
                        <a:lnTo>
                          <a:pt x="391" y="17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0" name="AutoShape 266"/>
                  <p:cNvSpPr>
                    <a:spLocks/>
                  </p:cNvSpPr>
                  <p:nvPr/>
                </p:nvSpPr>
                <p:spPr bwMode="auto">
                  <a:xfrm flipH="1">
                    <a:off x="337967" y="264478"/>
                    <a:ext cx="21422" cy="85403"/>
                  </a:xfrm>
                  <a:custGeom>
                    <a:avLst/>
                    <a:gdLst>
                      <a:gd name="T0" fmla="*/ 10623 w 21600"/>
                      <a:gd name="T1" fmla="*/ 168837 h 21600"/>
                      <a:gd name="T2" fmla="*/ 10623 w 21600"/>
                      <a:gd name="T3" fmla="*/ 168837 h 21600"/>
                      <a:gd name="T4" fmla="*/ 10623 w 21600"/>
                      <a:gd name="T5" fmla="*/ 168837 h 21600"/>
                      <a:gd name="T6" fmla="*/ 10623 w 21600"/>
                      <a:gd name="T7" fmla="*/ 16883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6755" y="0"/>
                        </a:moveTo>
                        <a:lnTo>
                          <a:pt x="20388" y="1722"/>
                        </a:lnTo>
                        <a:lnTo>
                          <a:pt x="20388" y="5148"/>
                        </a:lnTo>
                        <a:lnTo>
                          <a:pt x="16082" y="10625"/>
                        </a:lnTo>
                        <a:lnTo>
                          <a:pt x="21600" y="14398"/>
                        </a:lnTo>
                        <a:lnTo>
                          <a:pt x="11439" y="21599"/>
                        </a:lnTo>
                        <a:lnTo>
                          <a:pt x="10159" y="18889"/>
                        </a:lnTo>
                        <a:lnTo>
                          <a:pt x="5584" y="17108"/>
                        </a:lnTo>
                        <a:lnTo>
                          <a:pt x="0" y="10180"/>
                        </a:lnTo>
                        <a:lnTo>
                          <a:pt x="15678" y="3948"/>
                        </a:lnTo>
                        <a:lnTo>
                          <a:pt x="1675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1" name="AutoShape 267"/>
                  <p:cNvSpPr>
                    <a:spLocks/>
                  </p:cNvSpPr>
                  <p:nvPr/>
                </p:nvSpPr>
                <p:spPr bwMode="auto">
                  <a:xfrm flipH="1">
                    <a:off x="159482" y="308557"/>
                    <a:ext cx="417682" cy="391193"/>
                  </a:xfrm>
                  <a:custGeom>
                    <a:avLst/>
                    <a:gdLst>
                      <a:gd name="T0" fmla="*/ 4038385 w 21600"/>
                      <a:gd name="T1" fmla="*/ 3542416 h 21600"/>
                      <a:gd name="T2" fmla="*/ 4038385 w 21600"/>
                      <a:gd name="T3" fmla="*/ 3542416 h 21600"/>
                      <a:gd name="T4" fmla="*/ 4038385 w 21600"/>
                      <a:gd name="T5" fmla="*/ 3542416 h 21600"/>
                      <a:gd name="T6" fmla="*/ 4038385 w 21600"/>
                      <a:gd name="T7" fmla="*/ 354241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4738"/>
                        </a:moveTo>
                        <a:lnTo>
                          <a:pt x="18797" y="16553"/>
                        </a:lnTo>
                        <a:lnTo>
                          <a:pt x="15508" y="17119"/>
                        </a:lnTo>
                        <a:lnTo>
                          <a:pt x="12433" y="19653"/>
                        </a:lnTo>
                        <a:lnTo>
                          <a:pt x="11378" y="19653"/>
                        </a:lnTo>
                        <a:lnTo>
                          <a:pt x="10203" y="21315"/>
                        </a:lnTo>
                        <a:lnTo>
                          <a:pt x="9380" y="21599"/>
                        </a:lnTo>
                        <a:lnTo>
                          <a:pt x="10083" y="20528"/>
                        </a:lnTo>
                        <a:lnTo>
                          <a:pt x="9660" y="18794"/>
                        </a:lnTo>
                        <a:lnTo>
                          <a:pt x="8080" y="19653"/>
                        </a:lnTo>
                        <a:lnTo>
                          <a:pt x="7435" y="20583"/>
                        </a:lnTo>
                        <a:lnTo>
                          <a:pt x="8113" y="18714"/>
                        </a:lnTo>
                        <a:lnTo>
                          <a:pt x="7203" y="18714"/>
                        </a:lnTo>
                        <a:lnTo>
                          <a:pt x="5479" y="19437"/>
                        </a:lnTo>
                        <a:lnTo>
                          <a:pt x="6896" y="18063"/>
                        </a:lnTo>
                        <a:lnTo>
                          <a:pt x="8285" y="17631"/>
                        </a:lnTo>
                        <a:lnTo>
                          <a:pt x="7882" y="17259"/>
                        </a:lnTo>
                        <a:lnTo>
                          <a:pt x="7123" y="17052"/>
                        </a:lnTo>
                        <a:lnTo>
                          <a:pt x="6896" y="16109"/>
                        </a:lnTo>
                        <a:lnTo>
                          <a:pt x="6018" y="15373"/>
                        </a:lnTo>
                        <a:lnTo>
                          <a:pt x="6390" y="15098"/>
                        </a:lnTo>
                        <a:lnTo>
                          <a:pt x="6896" y="15026"/>
                        </a:lnTo>
                        <a:lnTo>
                          <a:pt x="7483" y="14235"/>
                        </a:lnTo>
                        <a:lnTo>
                          <a:pt x="7756" y="12941"/>
                        </a:lnTo>
                        <a:lnTo>
                          <a:pt x="7155" y="12941"/>
                        </a:lnTo>
                        <a:lnTo>
                          <a:pt x="6114" y="13930"/>
                        </a:lnTo>
                        <a:lnTo>
                          <a:pt x="5025" y="13930"/>
                        </a:lnTo>
                        <a:lnTo>
                          <a:pt x="4700" y="14814"/>
                        </a:lnTo>
                        <a:lnTo>
                          <a:pt x="4567" y="14814"/>
                        </a:lnTo>
                        <a:lnTo>
                          <a:pt x="4390" y="14163"/>
                        </a:lnTo>
                        <a:lnTo>
                          <a:pt x="3116" y="16828"/>
                        </a:lnTo>
                        <a:lnTo>
                          <a:pt x="3803" y="14510"/>
                        </a:lnTo>
                        <a:lnTo>
                          <a:pt x="3523" y="14235"/>
                        </a:lnTo>
                        <a:lnTo>
                          <a:pt x="3021" y="14366"/>
                        </a:lnTo>
                        <a:lnTo>
                          <a:pt x="1812" y="16752"/>
                        </a:lnTo>
                        <a:lnTo>
                          <a:pt x="1034" y="17259"/>
                        </a:lnTo>
                        <a:lnTo>
                          <a:pt x="2751" y="14303"/>
                        </a:lnTo>
                        <a:lnTo>
                          <a:pt x="2847" y="13871"/>
                        </a:lnTo>
                        <a:lnTo>
                          <a:pt x="0" y="16988"/>
                        </a:lnTo>
                        <a:lnTo>
                          <a:pt x="481" y="15182"/>
                        </a:lnTo>
                        <a:lnTo>
                          <a:pt x="2700" y="13228"/>
                        </a:lnTo>
                        <a:lnTo>
                          <a:pt x="1618" y="13072"/>
                        </a:lnTo>
                        <a:lnTo>
                          <a:pt x="2751" y="12712"/>
                        </a:lnTo>
                        <a:lnTo>
                          <a:pt x="3622" y="11993"/>
                        </a:lnTo>
                        <a:lnTo>
                          <a:pt x="3663" y="12636"/>
                        </a:lnTo>
                        <a:lnTo>
                          <a:pt x="4489" y="11630"/>
                        </a:lnTo>
                        <a:lnTo>
                          <a:pt x="5533" y="11553"/>
                        </a:lnTo>
                        <a:lnTo>
                          <a:pt x="5844" y="11181"/>
                        </a:lnTo>
                        <a:lnTo>
                          <a:pt x="5844" y="10188"/>
                        </a:lnTo>
                        <a:lnTo>
                          <a:pt x="8801" y="12209"/>
                        </a:lnTo>
                        <a:lnTo>
                          <a:pt x="9424" y="12133"/>
                        </a:lnTo>
                        <a:lnTo>
                          <a:pt x="9473" y="11553"/>
                        </a:lnTo>
                        <a:lnTo>
                          <a:pt x="8801" y="10620"/>
                        </a:lnTo>
                        <a:lnTo>
                          <a:pt x="8165" y="10911"/>
                        </a:lnTo>
                        <a:lnTo>
                          <a:pt x="7561" y="9097"/>
                        </a:lnTo>
                        <a:lnTo>
                          <a:pt x="6254" y="7947"/>
                        </a:lnTo>
                        <a:lnTo>
                          <a:pt x="6756" y="7591"/>
                        </a:lnTo>
                        <a:lnTo>
                          <a:pt x="5533" y="5942"/>
                        </a:lnTo>
                        <a:lnTo>
                          <a:pt x="5073" y="5984"/>
                        </a:lnTo>
                        <a:lnTo>
                          <a:pt x="4806" y="6640"/>
                        </a:lnTo>
                        <a:lnTo>
                          <a:pt x="4028" y="2740"/>
                        </a:lnTo>
                        <a:lnTo>
                          <a:pt x="6476" y="6056"/>
                        </a:lnTo>
                        <a:lnTo>
                          <a:pt x="5400" y="3683"/>
                        </a:lnTo>
                        <a:lnTo>
                          <a:pt x="4806" y="0"/>
                        </a:lnTo>
                        <a:lnTo>
                          <a:pt x="5800" y="3755"/>
                        </a:lnTo>
                        <a:lnTo>
                          <a:pt x="9890" y="9744"/>
                        </a:lnTo>
                        <a:lnTo>
                          <a:pt x="9298" y="9744"/>
                        </a:lnTo>
                        <a:lnTo>
                          <a:pt x="10296" y="11067"/>
                        </a:lnTo>
                        <a:lnTo>
                          <a:pt x="11480" y="11283"/>
                        </a:lnTo>
                        <a:lnTo>
                          <a:pt x="11835" y="11553"/>
                        </a:lnTo>
                        <a:lnTo>
                          <a:pt x="11662" y="12429"/>
                        </a:lnTo>
                        <a:lnTo>
                          <a:pt x="12159" y="12636"/>
                        </a:lnTo>
                        <a:lnTo>
                          <a:pt x="12382" y="13799"/>
                        </a:lnTo>
                        <a:lnTo>
                          <a:pt x="12886" y="14510"/>
                        </a:lnTo>
                        <a:lnTo>
                          <a:pt x="11155" y="13723"/>
                        </a:lnTo>
                        <a:lnTo>
                          <a:pt x="10938" y="15753"/>
                        </a:lnTo>
                        <a:lnTo>
                          <a:pt x="12382" y="16109"/>
                        </a:lnTo>
                        <a:lnTo>
                          <a:pt x="14205" y="15322"/>
                        </a:lnTo>
                        <a:lnTo>
                          <a:pt x="13296" y="14878"/>
                        </a:lnTo>
                        <a:lnTo>
                          <a:pt x="16751" y="15677"/>
                        </a:lnTo>
                        <a:lnTo>
                          <a:pt x="20871" y="14451"/>
                        </a:lnTo>
                        <a:lnTo>
                          <a:pt x="20786" y="14878"/>
                        </a:lnTo>
                        <a:lnTo>
                          <a:pt x="21600" y="1473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2" name="AutoShape 268"/>
                  <p:cNvSpPr>
                    <a:spLocks/>
                  </p:cNvSpPr>
                  <p:nvPr/>
                </p:nvSpPr>
                <p:spPr bwMode="auto">
                  <a:xfrm flipH="1">
                    <a:off x="477203" y="378810"/>
                    <a:ext cx="55930" cy="111569"/>
                  </a:xfrm>
                  <a:custGeom>
                    <a:avLst/>
                    <a:gdLst>
                      <a:gd name="T0" fmla="*/ 72411 w 21600"/>
                      <a:gd name="T1" fmla="*/ 288142 h 21600"/>
                      <a:gd name="T2" fmla="*/ 72411 w 21600"/>
                      <a:gd name="T3" fmla="*/ 288142 h 21600"/>
                      <a:gd name="T4" fmla="*/ 72411 w 21600"/>
                      <a:gd name="T5" fmla="*/ 288142 h 21600"/>
                      <a:gd name="T6" fmla="*/ 72411 w 21600"/>
                      <a:gd name="T7" fmla="*/ 28814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6505" y="0"/>
                        </a:moveTo>
                        <a:lnTo>
                          <a:pt x="18539" y="15081"/>
                        </a:lnTo>
                        <a:lnTo>
                          <a:pt x="15145" y="13536"/>
                        </a:lnTo>
                        <a:lnTo>
                          <a:pt x="15145" y="15582"/>
                        </a:lnTo>
                        <a:lnTo>
                          <a:pt x="21599" y="20334"/>
                        </a:lnTo>
                        <a:lnTo>
                          <a:pt x="8331" y="17288"/>
                        </a:lnTo>
                        <a:lnTo>
                          <a:pt x="0" y="21599"/>
                        </a:lnTo>
                        <a:lnTo>
                          <a:pt x="5502" y="13772"/>
                        </a:lnTo>
                        <a:lnTo>
                          <a:pt x="9617" y="11270"/>
                        </a:lnTo>
                        <a:lnTo>
                          <a:pt x="10028" y="8269"/>
                        </a:lnTo>
                        <a:lnTo>
                          <a:pt x="6917" y="4473"/>
                        </a:lnTo>
                        <a:lnTo>
                          <a:pt x="650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3" name="AutoShape 269"/>
                  <p:cNvSpPr>
                    <a:spLocks/>
                  </p:cNvSpPr>
                  <p:nvPr/>
                </p:nvSpPr>
                <p:spPr bwMode="auto">
                  <a:xfrm flipH="1">
                    <a:off x="504574" y="506916"/>
                    <a:ext cx="55930" cy="27551"/>
                  </a:xfrm>
                  <a:custGeom>
                    <a:avLst/>
                    <a:gdLst>
                      <a:gd name="T0" fmla="*/ 72411 w 21600"/>
                      <a:gd name="T1" fmla="*/ 17571 h 21600"/>
                      <a:gd name="T2" fmla="*/ 72411 w 21600"/>
                      <a:gd name="T3" fmla="*/ 17571 h 21600"/>
                      <a:gd name="T4" fmla="*/ 72411 w 21600"/>
                      <a:gd name="T5" fmla="*/ 17571 h 21600"/>
                      <a:gd name="T6" fmla="*/ 72411 w 21600"/>
                      <a:gd name="T7" fmla="*/ 1757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6137"/>
                        </a:moveTo>
                        <a:lnTo>
                          <a:pt x="12483" y="0"/>
                        </a:lnTo>
                        <a:lnTo>
                          <a:pt x="8761" y="0"/>
                        </a:lnTo>
                        <a:lnTo>
                          <a:pt x="1367" y="10228"/>
                        </a:lnTo>
                        <a:lnTo>
                          <a:pt x="0" y="21599"/>
                        </a:lnTo>
                        <a:lnTo>
                          <a:pt x="11091" y="6137"/>
                        </a:lnTo>
                        <a:lnTo>
                          <a:pt x="21599" y="613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4" name="AutoShape 270"/>
                  <p:cNvSpPr>
                    <a:spLocks/>
                  </p:cNvSpPr>
                  <p:nvPr/>
                </p:nvSpPr>
                <p:spPr bwMode="auto">
                  <a:xfrm flipH="1">
                    <a:off x="223724" y="358147"/>
                    <a:ext cx="122575" cy="56481"/>
                  </a:xfrm>
                  <a:custGeom>
                    <a:avLst/>
                    <a:gdLst>
                      <a:gd name="T0" fmla="*/ 347790 w 21600"/>
                      <a:gd name="T1" fmla="*/ 73846 h 21600"/>
                      <a:gd name="T2" fmla="*/ 347790 w 21600"/>
                      <a:gd name="T3" fmla="*/ 73846 h 21600"/>
                      <a:gd name="T4" fmla="*/ 347790 w 21600"/>
                      <a:gd name="T5" fmla="*/ 73846 h 21600"/>
                      <a:gd name="T6" fmla="*/ 347790 w 21600"/>
                      <a:gd name="T7" fmla="*/ 7384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006"/>
                        </a:moveTo>
                        <a:lnTo>
                          <a:pt x="0" y="8312"/>
                        </a:lnTo>
                        <a:lnTo>
                          <a:pt x="1888" y="11243"/>
                        </a:lnTo>
                        <a:lnTo>
                          <a:pt x="1888" y="16651"/>
                        </a:lnTo>
                        <a:lnTo>
                          <a:pt x="6681" y="21599"/>
                        </a:lnTo>
                        <a:lnTo>
                          <a:pt x="11497" y="21599"/>
                        </a:lnTo>
                        <a:lnTo>
                          <a:pt x="21599" y="11243"/>
                        </a:lnTo>
                        <a:lnTo>
                          <a:pt x="21423" y="5435"/>
                        </a:lnTo>
                        <a:lnTo>
                          <a:pt x="19126" y="0"/>
                        </a:lnTo>
                        <a:lnTo>
                          <a:pt x="18145" y="5435"/>
                        </a:lnTo>
                        <a:lnTo>
                          <a:pt x="16314" y="0"/>
                        </a:lnTo>
                        <a:lnTo>
                          <a:pt x="8548" y="2358"/>
                        </a:lnTo>
                        <a:lnTo>
                          <a:pt x="6541" y="6845"/>
                        </a:lnTo>
                        <a:lnTo>
                          <a:pt x="4197" y="3422"/>
                        </a:lnTo>
                        <a:lnTo>
                          <a:pt x="3276" y="3422"/>
                        </a:lnTo>
                        <a:lnTo>
                          <a:pt x="2319" y="5896"/>
                        </a:lnTo>
                        <a:lnTo>
                          <a:pt x="955" y="5896"/>
                        </a:lnTo>
                        <a:lnTo>
                          <a:pt x="0" y="100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5" name="AutoShape 271"/>
                  <p:cNvSpPr>
                    <a:spLocks/>
                  </p:cNvSpPr>
                  <p:nvPr/>
                </p:nvSpPr>
                <p:spPr bwMode="auto">
                  <a:xfrm flipH="1">
                    <a:off x="274897" y="446307"/>
                    <a:ext cx="49982" cy="100550"/>
                  </a:xfrm>
                  <a:custGeom>
                    <a:avLst/>
                    <a:gdLst>
                      <a:gd name="T0" fmla="*/ 57829 w 21600"/>
                      <a:gd name="T1" fmla="*/ 234035 h 21600"/>
                      <a:gd name="T2" fmla="*/ 57829 w 21600"/>
                      <a:gd name="T3" fmla="*/ 234035 h 21600"/>
                      <a:gd name="T4" fmla="*/ 57829 w 21600"/>
                      <a:gd name="T5" fmla="*/ 234035 h 21600"/>
                      <a:gd name="T6" fmla="*/ 57829 w 21600"/>
                      <a:gd name="T7" fmla="*/ 23403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015" y="0"/>
                        </a:moveTo>
                        <a:lnTo>
                          <a:pt x="20015" y="3931"/>
                        </a:lnTo>
                        <a:lnTo>
                          <a:pt x="2792" y="15710"/>
                        </a:lnTo>
                        <a:lnTo>
                          <a:pt x="0" y="21599"/>
                        </a:lnTo>
                        <a:lnTo>
                          <a:pt x="5413" y="18507"/>
                        </a:lnTo>
                        <a:lnTo>
                          <a:pt x="9647" y="13177"/>
                        </a:lnTo>
                        <a:lnTo>
                          <a:pt x="14601" y="12305"/>
                        </a:lnTo>
                        <a:lnTo>
                          <a:pt x="21600" y="4737"/>
                        </a:lnTo>
                        <a:lnTo>
                          <a:pt x="21600" y="2829"/>
                        </a:lnTo>
                        <a:lnTo>
                          <a:pt x="2001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6" name="AutoShape 272"/>
                  <p:cNvSpPr>
                    <a:spLocks/>
                  </p:cNvSpPr>
                  <p:nvPr/>
                </p:nvSpPr>
                <p:spPr bwMode="auto">
                  <a:xfrm flipH="1">
                    <a:off x="536702" y="410492"/>
                    <a:ext cx="44032" cy="185946"/>
                  </a:xfrm>
                  <a:custGeom>
                    <a:avLst/>
                    <a:gdLst>
                      <a:gd name="T0" fmla="*/ 44880 w 21600"/>
                      <a:gd name="T1" fmla="*/ 800368 h 21600"/>
                      <a:gd name="T2" fmla="*/ 44880 w 21600"/>
                      <a:gd name="T3" fmla="*/ 800368 h 21600"/>
                      <a:gd name="T4" fmla="*/ 44880 w 21600"/>
                      <a:gd name="T5" fmla="*/ 800368 h 21600"/>
                      <a:gd name="T6" fmla="*/ 44880 w 21600"/>
                      <a:gd name="T7" fmla="*/ 80036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451"/>
                        </a:moveTo>
                        <a:lnTo>
                          <a:pt x="0" y="21599"/>
                        </a:lnTo>
                        <a:lnTo>
                          <a:pt x="5209" y="16591"/>
                        </a:lnTo>
                        <a:lnTo>
                          <a:pt x="9661" y="10423"/>
                        </a:lnTo>
                        <a:lnTo>
                          <a:pt x="16190" y="7070"/>
                        </a:lnTo>
                        <a:lnTo>
                          <a:pt x="21600" y="0"/>
                        </a:lnTo>
                        <a:lnTo>
                          <a:pt x="14970" y="5282"/>
                        </a:lnTo>
                        <a:lnTo>
                          <a:pt x="8737" y="5123"/>
                        </a:lnTo>
                        <a:lnTo>
                          <a:pt x="0" y="45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7" name="AutoShape 273"/>
                  <p:cNvSpPr>
                    <a:spLocks/>
                  </p:cNvSpPr>
                  <p:nvPr/>
                </p:nvSpPr>
                <p:spPr bwMode="auto">
                  <a:xfrm flipH="1">
                    <a:off x="264185" y="465591"/>
                    <a:ext cx="11903" cy="30306"/>
                  </a:xfrm>
                  <a:custGeom>
                    <a:avLst/>
                    <a:gdLst>
                      <a:gd name="T0" fmla="*/ 3280 w 21600"/>
                      <a:gd name="T1" fmla="*/ 21261 h 21600"/>
                      <a:gd name="T2" fmla="*/ 3280 w 21600"/>
                      <a:gd name="T3" fmla="*/ 21261 h 21600"/>
                      <a:gd name="T4" fmla="*/ 3280 w 21600"/>
                      <a:gd name="T5" fmla="*/ 21261 h 21600"/>
                      <a:gd name="T6" fmla="*/ 3280 w 21600"/>
                      <a:gd name="T7" fmla="*/ 2126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12" y="936"/>
                        </a:moveTo>
                        <a:lnTo>
                          <a:pt x="2112" y="21599"/>
                        </a:lnTo>
                        <a:lnTo>
                          <a:pt x="21600" y="11405"/>
                        </a:lnTo>
                        <a:lnTo>
                          <a:pt x="15847" y="1818"/>
                        </a:lnTo>
                        <a:lnTo>
                          <a:pt x="0" y="0"/>
                        </a:lnTo>
                        <a:lnTo>
                          <a:pt x="2112" y="93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8" name="AutoShape 274"/>
                  <p:cNvSpPr>
                    <a:spLocks/>
                  </p:cNvSpPr>
                  <p:nvPr/>
                </p:nvSpPr>
                <p:spPr bwMode="auto">
                  <a:xfrm flipH="1">
                    <a:off x="451018" y="599208"/>
                    <a:ext cx="80924" cy="66119"/>
                  </a:xfrm>
                  <a:custGeom>
                    <a:avLst/>
                    <a:gdLst>
                      <a:gd name="T0" fmla="*/ 151590 w 21600"/>
                      <a:gd name="T1" fmla="*/ 101199 h 21600"/>
                      <a:gd name="T2" fmla="*/ 151590 w 21600"/>
                      <a:gd name="T3" fmla="*/ 101199 h 21600"/>
                      <a:gd name="T4" fmla="*/ 151590 w 21600"/>
                      <a:gd name="T5" fmla="*/ 101199 h 21600"/>
                      <a:gd name="T6" fmla="*/ 151590 w 21600"/>
                      <a:gd name="T7" fmla="*/ 101199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6964"/>
                        </a:moveTo>
                        <a:lnTo>
                          <a:pt x="21599" y="3103"/>
                        </a:lnTo>
                        <a:lnTo>
                          <a:pt x="18303" y="0"/>
                        </a:lnTo>
                        <a:lnTo>
                          <a:pt x="8491" y="8603"/>
                        </a:lnTo>
                        <a:lnTo>
                          <a:pt x="6588" y="14610"/>
                        </a:lnTo>
                        <a:lnTo>
                          <a:pt x="0" y="21599"/>
                        </a:lnTo>
                        <a:lnTo>
                          <a:pt x="4932" y="21599"/>
                        </a:lnTo>
                        <a:lnTo>
                          <a:pt x="21599" y="696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69" name="AutoShape 275"/>
                  <p:cNvSpPr>
                    <a:spLocks/>
                  </p:cNvSpPr>
                  <p:nvPr/>
                </p:nvSpPr>
                <p:spPr bwMode="auto">
                  <a:xfrm flipH="1">
                    <a:off x="396277" y="630890"/>
                    <a:ext cx="183266" cy="152904"/>
                  </a:xfrm>
                  <a:custGeom>
                    <a:avLst/>
                    <a:gdLst>
                      <a:gd name="T0" fmla="*/ 777464 w 21600"/>
                      <a:gd name="T1" fmla="*/ 541195 h 21600"/>
                      <a:gd name="T2" fmla="*/ 777464 w 21600"/>
                      <a:gd name="T3" fmla="*/ 541195 h 21600"/>
                      <a:gd name="T4" fmla="*/ 777464 w 21600"/>
                      <a:gd name="T5" fmla="*/ 541195 h 21600"/>
                      <a:gd name="T6" fmla="*/ 777464 w 21600"/>
                      <a:gd name="T7" fmla="*/ 54119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4353" y="1580"/>
                        </a:moveTo>
                        <a:lnTo>
                          <a:pt x="2745" y="1580"/>
                        </a:lnTo>
                        <a:lnTo>
                          <a:pt x="1723" y="0"/>
                        </a:lnTo>
                        <a:lnTo>
                          <a:pt x="521" y="2463"/>
                        </a:lnTo>
                        <a:lnTo>
                          <a:pt x="224" y="988"/>
                        </a:lnTo>
                        <a:lnTo>
                          <a:pt x="0" y="3712"/>
                        </a:lnTo>
                        <a:lnTo>
                          <a:pt x="700" y="6953"/>
                        </a:lnTo>
                        <a:lnTo>
                          <a:pt x="1325" y="6255"/>
                        </a:lnTo>
                        <a:lnTo>
                          <a:pt x="1723" y="8774"/>
                        </a:lnTo>
                        <a:lnTo>
                          <a:pt x="841" y="8774"/>
                        </a:lnTo>
                        <a:lnTo>
                          <a:pt x="1200" y="10012"/>
                        </a:lnTo>
                        <a:lnTo>
                          <a:pt x="3315" y="12102"/>
                        </a:lnTo>
                        <a:lnTo>
                          <a:pt x="4642" y="15936"/>
                        </a:lnTo>
                        <a:lnTo>
                          <a:pt x="6688" y="18077"/>
                        </a:lnTo>
                        <a:lnTo>
                          <a:pt x="7742" y="17745"/>
                        </a:lnTo>
                        <a:lnTo>
                          <a:pt x="11826" y="20781"/>
                        </a:lnTo>
                        <a:lnTo>
                          <a:pt x="14098" y="20781"/>
                        </a:lnTo>
                        <a:lnTo>
                          <a:pt x="15479" y="21600"/>
                        </a:lnTo>
                        <a:lnTo>
                          <a:pt x="17400" y="20673"/>
                        </a:lnTo>
                        <a:lnTo>
                          <a:pt x="18149" y="21115"/>
                        </a:lnTo>
                        <a:lnTo>
                          <a:pt x="21217" y="20006"/>
                        </a:lnTo>
                        <a:lnTo>
                          <a:pt x="19070" y="19543"/>
                        </a:lnTo>
                        <a:lnTo>
                          <a:pt x="19742" y="18541"/>
                        </a:lnTo>
                        <a:lnTo>
                          <a:pt x="18087" y="19220"/>
                        </a:lnTo>
                        <a:lnTo>
                          <a:pt x="13379" y="19220"/>
                        </a:lnTo>
                        <a:lnTo>
                          <a:pt x="9710" y="16819"/>
                        </a:lnTo>
                        <a:lnTo>
                          <a:pt x="12630" y="17303"/>
                        </a:lnTo>
                        <a:lnTo>
                          <a:pt x="14527" y="17303"/>
                        </a:lnTo>
                        <a:lnTo>
                          <a:pt x="18297" y="15030"/>
                        </a:lnTo>
                        <a:lnTo>
                          <a:pt x="19890" y="14924"/>
                        </a:lnTo>
                        <a:lnTo>
                          <a:pt x="21600" y="14041"/>
                        </a:lnTo>
                        <a:lnTo>
                          <a:pt x="19788" y="14633"/>
                        </a:lnTo>
                        <a:lnTo>
                          <a:pt x="17837" y="14482"/>
                        </a:lnTo>
                        <a:lnTo>
                          <a:pt x="14496" y="15849"/>
                        </a:lnTo>
                        <a:lnTo>
                          <a:pt x="8585" y="15720"/>
                        </a:lnTo>
                        <a:lnTo>
                          <a:pt x="7407" y="14816"/>
                        </a:lnTo>
                        <a:lnTo>
                          <a:pt x="7063" y="13255"/>
                        </a:lnTo>
                        <a:lnTo>
                          <a:pt x="5829" y="13448"/>
                        </a:lnTo>
                        <a:lnTo>
                          <a:pt x="5330" y="10896"/>
                        </a:lnTo>
                        <a:lnTo>
                          <a:pt x="6399" y="10755"/>
                        </a:lnTo>
                        <a:lnTo>
                          <a:pt x="7960" y="9549"/>
                        </a:lnTo>
                        <a:lnTo>
                          <a:pt x="10944" y="9419"/>
                        </a:lnTo>
                        <a:lnTo>
                          <a:pt x="15612" y="7105"/>
                        </a:lnTo>
                        <a:lnTo>
                          <a:pt x="16635" y="4909"/>
                        </a:lnTo>
                        <a:lnTo>
                          <a:pt x="14582" y="6696"/>
                        </a:lnTo>
                        <a:lnTo>
                          <a:pt x="11412" y="6696"/>
                        </a:lnTo>
                        <a:lnTo>
                          <a:pt x="9959" y="5478"/>
                        </a:lnTo>
                        <a:lnTo>
                          <a:pt x="6063" y="7288"/>
                        </a:lnTo>
                        <a:lnTo>
                          <a:pt x="4260" y="5037"/>
                        </a:lnTo>
                        <a:lnTo>
                          <a:pt x="3940" y="5586"/>
                        </a:lnTo>
                        <a:lnTo>
                          <a:pt x="4385" y="7105"/>
                        </a:lnTo>
                        <a:lnTo>
                          <a:pt x="3760" y="9194"/>
                        </a:lnTo>
                        <a:lnTo>
                          <a:pt x="2683" y="9657"/>
                        </a:lnTo>
                        <a:lnTo>
                          <a:pt x="2332" y="9085"/>
                        </a:lnTo>
                        <a:lnTo>
                          <a:pt x="3315" y="7525"/>
                        </a:lnTo>
                        <a:lnTo>
                          <a:pt x="2043" y="4456"/>
                        </a:lnTo>
                        <a:lnTo>
                          <a:pt x="1083" y="5586"/>
                        </a:lnTo>
                        <a:lnTo>
                          <a:pt x="841" y="4155"/>
                        </a:lnTo>
                        <a:lnTo>
                          <a:pt x="1325" y="2549"/>
                        </a:lnTo>
                        <a:lnTo>
                          <a:pt x="3050" y="2668"/>
                        </a:lnTo>
                        <a:lnTo>
                          <a:pt x="4353" y="158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0" name="AutoShape 276"/>
                  <p:cNvSpPr>
                    <a:spLocks/>
                  </p:cNvSpPr>
                  <p:nvPr/>
                </p:nvSpPr>
                <p:spPr bwMode="auto">
                  <a:xfrm flipH="1">
                    <a:off x="409371" y="703897"/>
                    <a:ext cx="89251" cy="33063"/>
                  </a:xfrm>
                  <a:custGeom>
                    <a:avLst/>
                    <a:gdLst>
                      <a:gd name="T0" fmla="*/ 184394 w 21600"/>
                      <a:gd name="T1" fmla="*/ 25305 h 21600"/>
                      <a:gd name="T2" fmla="*/ 184394 w 21600"/>
                      <a:gd name="T3" fmla="*/ 25305 h 21600"/>
                      <a:gd name="T4" fmla="*/ 184394 w 21600"/>
                      <a:gd name="T5" fmla="*/ 25305 h 21600"/>
                      <a:gd name="T6" fmla="*/ 184394 w 21600"/>
                      <a:gd name="T7" fmla="*/ 2530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0"/>
                        </a:moveTo>
                        <a:lnTo>
                          <a:pt x="12341" y="4165"/>
                        </a:lnTo>
                        <a:lnTo>
                          <a:pt x="0" y="21600"/>
                        </a:lnTo>
                        <a:lnTo>
                          <a:pt x="17985" y="7773"/>
                        </a:lnTo>
                        <a:lnTo>
                          <a:pt x="2159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1" name="AutoShape 277"/>
                  <p:cNvSpPr>
                    <a:spLocks/>
                  </p:cNvSpPr>
                  <p:nvPr/>
                </p:nvSpPr>
                <p:spPr bwMode="auto">
                  <a:xfrm flipH="1">
                    <a:off x="406992" y="790679"/>
                    <a:ext cx="61880" cy="19287"/>
                  </a:xfrm>
                  <a:custGeom>
                    <a:avLst/>
                    <a:gdLst>
                      <a:gd name="T0" fmla="*/ 88637 w 21600"/>
                      <a:gd name="T1" fmla="*/ 8611 h 21600"/>
                      <a:gd name="T2" fmla="*/ 88637 w 21600"/>
                      <a:gd name="T3" fmla="*/ 8611 h 21600"/>
                      <a:gd name="T4" fmla="*/ 88637 w 21600"/>
                      <a:gd name="T5" fmla="*/ 8611 h 21600"/>
                      <a:gd name="T6" fmla="*/ 88637 w 21600"/>
                      <a:gd name="T7" fmla="*/ 861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21600"/>
                        </a:moveTo>
                        <a:lnTo>
                          <a:pt x="9104" y="21600"/>
                        </a:lnTo>
                        <a:lnTo>
                          <a:pt x="0" y="0"/>
                        </a:lnTo>
                        <a:lnTo>
                          <a:pt x="16978" y="14457"/>
                        </a:lnTo>
                        <a:lnTo>
                          <a:pt x="21599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2" name="AutoShape 278"/>
                  <p:cNvSpPr>
                    <a:spLocks/>
                  </p:cNvSpPr>
                  <p:nvPr/>
                </p:nvSpPr>
                <p:spPr bwMode="auto">
                  <a:xfrm flipH="1">
                    <a:off x="391519" y="778281"/>
                    <a:ext cx="41652" cy="17911"/>
                  </a:xfrm>
                  <a:custGeom>
                    <a:avLst/>
                    <a:gdLst>
                      <a:gd name="T0" fmla="*/ 40159 w 21600"/>
                      <a:gd name="T1" fmla="*/ 7426 h 21600"/>
                      <a:gd name="T2" fmla="*/ 40159 w 21600"/>
                      <a:gd name="T3" fmla="*/ 7426 h 21600"/>
                      <a:gd name="T4" fmla="*/ 40159 w 21600"/>
                      <a:gd name="T5" fmla="*/ 7426 h 21600"/>
                      <a:gd name="T6" fmla="*/ 40159 w 21600"/>
                      <a:gd name="T7" fmla="*/ 742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18513"/>
                        </a:lnTo>
                        <a:lnTo>
                          <a:pt x="20207" y="21599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3" name="Line 27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7238" y="684612"/>
                    <a:ext cx="11902" cy="82652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4" name="Line 280"/>
                  <p:cNvSpPr>
                    <a:spLocks noChangeShapeType="1"/>
                  </p:cNvSpPr>
                  <p:nvPr/>
                </p:nvSpPr>
                <p:spPr bwMode="auto">
                  <a:xfrm>
                    <a:off x="521229" y="309935"/>
                    <a:ext cx="14284" cy="71632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5" name="AutoShape 281"/>
                  <p:cNvSpPr>
                    <a:spLocks/>
                  </p:cNvSpPr>
                  <p:nvPr/>
                </p:nvSpPr>
                <p:spPr bwMode="auto">
                  <a:xfrm flipH="1">
                    <a:off x="243955" y="139126"/>
                    <a:ext cx="41653" cy="35816"/>
                  </a:xfrm>
                  <a:custGeom>
                    <a:avLst/>
                    <a:gdLst>
                      <a:gd name="T0" fmla="*/ 40162 w 21600"/>
                      <a:gd name="T1" fmla="*/ 29694 h 21600"/>
                      <a:gd name="T2" fmla="*/ 40162 w 21600"/>
                      <a:gd name="T3" fmla="*/ 29694 h 21600"/>
                      <a:gd name="T4" fmla="*/ 40162 w 21600"/>
                      <a:gd name="T5" fmla="*/ 29694 h 21600"/>
                      <a:gd name="T6" fmla="*/ 40162 w 21600"/>
                      <a:gd name="T7" fmla="*/ 29694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6201" y="0"/>
                        </a:moveTo>
                        <a:lnTo>
                          <a:pt x="0" y="9343"/>
                        </a:lnTo>
                        <a:lnTo>
                          <a:pt x="15676" y="21600"/>
                        </a:lnTo>
                        <a:lnTo>
                          <a:pt x="21600" y="11738"/>
                        </a:lnTo>
                        <a:lnTo>
                          <a:pt x="16233" y="5963"/>
                        </a:lnTo>
                        <a:lnTo>
                          <a:pt x="11077" y="12677"/>
                        </a:lnTo>
                        <a:lnTo>
                          <a:pt x="11984" y="3850"/>
                        </a:lnTo>
                        <a:lnTo>
                          <a:pt x="620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6" name="AutoShape 282"/>
                  <p:cNvSpPr>
                    <a:spLocks/>
                  </p:cNvSpPr>
                  <p:nvPr/>
                </p:nvSpPr>
                <p:spPr bwMode="auto">
                  <a:xfrm flipH="1">
                    <a:off x="241576" y="137749"/>
                    <a:ext cx="20231" cy="16532"/>
                  </a:xfrm>
                  <a:custGeom>
                    <a:avLst/>
                    <a:gdLst>
                      <a:gd name="T0" fmla="*/ 9475 w 21600"/>
                      <a:gd name="T1" fmla="*/ 6327 h 21600"/>
                      <a:gd name="T2" fmla="*/ 9475 w 21600"/>
                      <a:gd name="T3" fmla="*/ 6327 h 21600"/>
                      <a:gd name="T4" fmla="*/ 9475 w 21600"/>
                      <a:gd name="T5" fmla="*/ 6327 h 21600"/>
                      <a:gd name="T6" fmla="*/ 9475 w 21600"/>
                      <a:gd name="T7" fmla="*/ 632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21599" y="21599"/>
                        </a:lnTo>
                        <a:lnTo>
                          <a:pt x="21599" y="15772"/>
                        </a:lnTo>
                        <a:lnTo>
                          <a:pt x="326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7" name="AutoShape 283"/>
                  <p:cNvSpPr>
                    <a:spLocks/>
                  </p:cNvSpPr>
                  <p:nvPr/>
                </p:nvSpPr>
                <p:spPr bwMode="auto">
                  <a:xfrm flipH="1">
                    <a:off x="230865" y="162543"/>
                    <a:ext cx="21422" cy="20665"/>
                  </a:xfrm>
                  <a:custGeom>
                    <a:avLst/>
                    <a:gdLst>
                      <a:gd name="T0" fmla="*/ 10623 w 21600"/>
                      <a:gd name="T1" fmla="*/ 9886 h 21600"/>
                      <a:gd name="T2" fmla="*/ 10623 w 21600"/>
                      <a:gd name="T3" fmla="*/ 9886 h 21600"/>
                      <a:gd name="T4" fmla="*/ 10623 w 21600"/>
                      <a:gd name="T5" fmla="*/ 9886 h 21600"/>
                      <a:gd name="T6" fmla="*/ 10623 w 21600"/>
                      <a:gd name="T7" fmla="*/ 988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5972"/>
                        </a:moveTo>
                        <a:lnTo>
                          <a:pt x="17435" y="21600"/>
                        </a:lnTo>
                        <a:lnTo>
                          <a:pt x="21600" y="14889"/>
                        </a:lnTo>
                        <a:lnTo>
                          <a:pt x="5464" y="0"/>
                        </a:lnTo>
                        <a:lnTo>
                          <a:pt x="0" y="597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8" name="AutoShape 284"/>
                  <p:cNvSpPr>
                    <a:spLocks/>
                  </p:cNvSpPr>
                  <p:nvPr/>
                </p:nvSpPr>
                <p:spPr bwMode="auto">
                  <a:xfrm flipH="1">
                    <a:off x="1200" y="148769"/>
                    <a:ext cx="246327" cy="97795"/>
                  </a:xfrm>
                  <a:custGeom>
                    <a:avLst/>
                    <a:gdLst>
                      <a:gd name="T0" fmla="*/ 1404566 w 21600"/>
                      <a:gd name="T1" fmla="*/ 221388 h 21600"/>
                      <a:gd name="T2" fmla="*/ 1404566 w 21600"/>
                      <a:gd name="T3" fmla="*/ 221388 h 21600"/>
                      <a:gd name="T4" fmla="*/ 1404566 w 21600"/>
                      <a:gd name="T5" fmla="*/ 221388 h 21600"/>
                      <a:gd name="T6" fmla="*/ 1404566 w 21600"/>
                      <a:gd name="T7" fmla="*/ 22138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1557"/>
                        </a:moveTo>
                        <a:lnTo>
                          <a:pt x="2286" y="0"/>
                        </a:lnTo>
                        <a:lnTo>
                          <a:pt x="5304" y="6224"/>
                        </a:lnTo>
                        <a:lnTo>
                          <a:pt x="10086" y="6224"/>
                        </a:lnTo>
                        <a:lnTo>
                          <a:pt x="10086" y="16586"/>
                        </a:lnTo>
                        <a:lnTo>
                          <a:pt x="21465" y="16586"/>
                        </a:lnTo>
                        <a:lnTo>
                          <a:pt x="21465" y="15796"/>
                        </a:lnTo>
                        <a:lnTo>
                          <a:pt x="20513" y="14029"/>
                        </a:lnTo>
                        <a:lnTo>
                          <a:pt x="21599" y="15577"/>
                        </a:lnTo>
                        <a:lnTo>
                          <a:pt x="21599" y="21599"/>
                        </a:lnTo>
                        <a:lnTo>
                          <a:pt x="3110" y="21599"/>
                        </a:lnTo>
                        <a:lnTo>
                          <a:pt x="3110" y="15577"/>
                        </a:lnTo>
                        <a:lnTo>
                          <a:pt x="1114" y="11405"/>
                        </a:lnTo>
                        <a:lnTo>
                          <a:pt x="841" y="12953"/>
                        </a:lnTo>
                        <a:lnTo>
                          <a:pt x="0" y="1155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79" name="AutoShape 285"/>
                  <p:cNvSpPr>
                    <a:spLocks/>
                  </p:cNvSpPr>
                  <p:nvPr/>
                </p:nvSpPr>
                <p:spPr bwMode="auto">
                  <a:xfrm flipH="1">
                    <a:off x="161844" y="123974"/>
                    <a:ext cx="30942" cy="41325"/>
                  </a:xfrm>
                  <a:custGeom>
                    <a:avLst/>
                    <a:gdLst>
                      <a:gd name="T0" fmla="*/ 22162 w 21600"/>
                      <a:gd name="T1" fmla="*/ 39532 h 21600"/>
                      <a:gd name="T2" fmla="*/ 22162 w 21600"/>
                      <a:gd name="T3" fmla="*/ 39532 h 21600"/>
                      <a:gd name="T4" fmla="*/ 22162 w 21600"/>
                      <a:gd name="T5" fmla="*/ 39532 h 21600"/>
                      <a:gd name="T6" fmla="*/ 22162 w 21600"/>
                      <a:gd name="T7" fmla="*/ 3953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21599"/>
                        </a:lnTo>
                        <a:lnTo>
                          <a:pt x="0" y="2159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0" name="AutoShape 286"/>
                  <p:cNvSpPr>
                    <a:spLocks/>
                  </p:cNvSpPr>
                  <p:nvPr/>
                </p:nvSpPr>
                <p:spPr bwMode="auto">
                  <a:xfrm flipH="1">
                    <a:off x="234434" y="129483"/>
                    <a:ext cx="9523" cy="15156"/>
                  </a:xfrm>
                  <a:custGeom>
                    <a:avLst/>
                    <a:gdLst>
                      <a:gd name="T0" fmla="*/ 2099 w 21600"/>
                      <a:gd name="T1" fmla="*/ 5317 h 21600"/>
                      <a:gd name="T2" fmla="*/ 2099 w 21600"/>
                      <a:gd name="T3" fmla="*/ 5317 h 21600"/>
                      <a:gd name="T4" fmla="*/ 2099 w 21600"/>
                      <a:gd name="T5" fmla="*/ 5317 h 21600"/>
                      <a:gd name="T6" fmla="*/ 2099 w 21600"/>
                      <a:gd name="T7" fmla="*/ 5317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4474" y="21599"/>
                        </a:moveTo>
                        <a:lnTo>
                          <a:pt x="21599" y="2082"/>
                        </a:lnTo>
                        <a:lnTo>
                          <a:pt x="17125" y="0"/>
                        </a:lnTo>
                        <a:lnTo>
                          <a:pt x="0" y="17760"/>
                        </a:lnTo>
                        <a:lnTo>
                          <a:pt x="4474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1" name="Line 28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6354" y="130861"/>
                    <a:ext cx="34513" cy="28930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2" name="Line 28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3725" y="134994"/>
                    <a:ext cx="7142" cy="11022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3" name="Line 28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9905" y="183206"/>
                    <a:ext cx="7143" cy="11023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4" name="AutoShape 290"/>
                  <p:cNvSpPr>
                    <a:spLocks/>
                  </p:cNvSpPr>
                  <p:nvPr/>
                </p:nvSpPr>
                <p:spPr bwMode="auto">
                  <a:xfrm flipH="1">
                    <a:off x="135663" y="264478"/>
                    <a:ext cx="24992" cy="28928"/>
                  </a:xfrm>
                  <a:custGeom>
                    <a:avLst/>
                    <a:gdLst>
                      <a:gd name="T0" fmla="*/ 14458 w 21600"/>
                      <a:gd name="T1" fmla="*/ 19371 h 21600"/>
                      <a:gd name="T2" fmla="*/ 14458 w 21600"/>
                      <a:gd name="T3" fmla="*/ 19371 h 21600"/>
                      <a:gd name="T4" fmla="*/ 14458 w 21600"/>
                      <a:gd name="T5" fmla="*/ 19371 h 21600"/>
                      <a:gd name="T6" fmla="*/ 14458 w 21600"/>
                      <a:gd name="T7" fmla="*/ 1937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599" y="10913"/>
                        </a:moveTo>
                        <a:lnTo>
                          <a:pt x="21373" y="9775"/>
                        </a:lnTo>
                        <a:lnTo>
                          <a:pt x="21261" y="8810"/>
                        </a:lnTo>
                        <a:lnTo>
                          <a:pt x="20811" y="7787"/>
                        </a:lnTo>
                        <a:lnTo>
                          <a:pt x="20586" y="6821"/>
                        </a:lnTo>
                        <a:lnTo>
                          <a:pt x="20136" y="5740"/>
                        </a:lnTo>
                        <a:lnTo>
                          <a:pt x="19573" y="4774"/>
                        </a:lnTo>
                        <a:lnTo>
                          <a:pt x="19067" y="3978"/>
                        </a:lnTo>
                        <a:lnTo>
                          <a:pt x="18280" y="3183"/>
                        </a:lnTo>
                        <a:lnTo>
                          <a:pt x="17267" y="2444"/>
                        </a:lnTo>
                        <a:lnTo>
                          <a:pt x="16761" y="1648"/>
                        </a:lnTo>
                        <a:lnTo>
                          <a:pt x="15748" y="1307"/>
                        </a:lnTo>
                        <a:lnTo>
                          <a:pt x="14848" y="852"/>
                        </a:lnTo>
                        <a:lnTo>
                          <a:pt x="13892" y="511"/>
                        </a:lnTo>
                        <a:lnTo>
                          <a:pt x="12880" y="284"/>
                        </a:lnTo>
                        <a:lnTo>
                          <a:pt x="11923" y="113"/>
                        </a:lnTo>
                        <a:lnTo>
                          <a:pt x="10800" y="0"/>
                        </a:lnTo>
                        <a:lnTo>
                          <a:pt x="9618" y="113"/>
                        </a:lnTo>
                        <a:lnTo>
                          <a:pt x="8606" y="284"/>
                        </a:lnTo>
                        <a:lnTo>
                          <a:pt x="7706" y="397"/>
                        </a:lnTo>
                        <a:lnTo>
                          <a:pt x="6637" y="852"/>
                        </a:lnTo>
                        <a:lnTo>
                          <a:pt x="5850" y="1307"/>
                        </a:lnTo>
                        <a:lnTo>
                          <a:pt x="5006" y="1648"/>
                        </a:lnTo>
                        <a:lnTo>
                          <a:pt x="4106" y="2444"/>
                        </a:lnTo>
                        <a:lnTo>
                          <a:pt x="3206" y="3183"/>
                        </a:lnTo>
                        <a:lnTo>
                          <a:pt x="2587" y="3751"/>
                        </a:lnTo>
                        <a:lnTo>
                          <a:pt x="1912" y="4774"/>
                        </a:lnTo>
                        <a:lnTo>
                          <a:pt x="1181" y="5513"/>
                        </a:lnTo>
                        <a:lnTo>
                          <a:pt x="843" y="6593"/>
                        </a:lnTo>
                        <a:lnTo>
                          <a:pt x="450" y="7673"/>
                        </a:lnTo>
                        <a:lnTo>
                          <a:pt x="112" y="8696"/>
                        </a:lnTo>
                        <a:lnTo>
                          <a:pt x="0" y="9719"/>
                        </a:lnTo>
                        <a:lnTo>
                          <a:pt x="0" y="11595"/>
                        </a:lnTo>
                        <a:lnTo>
                          <a:pt x="112" y="12675"/>
                        </a:lnTo>
                        <a:lnTo>
                          <a:pt x="450" y="13926"/>
                        </a:lnTo>
                        <a:lnTo>
                          <a:pt x="618" y="14777"/>
                        </a:lnTo>
                        <a:lnTo>
                          <a:pt x="1181" y="15801"/>
                        </a:lnTo>
                        <a:lnTo>
                          <a:pt x="1800" y="16825"/>
                        </a:lnTo>
                        <a:lnTo>
                          <a:pt x="2362" y="17677"/>
                        </a:lnTo>
                        <a:lnTo>
                          <a:pt x="3206" y="18246"/>
                        </a:lnTo>
                        <a:lnTo>
                          <a:pt x="3656" y="19155"/>
                        </a:lnTo>
                        <a:lnTo>
                          <a:pt x="4556" y="19667"/>
                        </a:lnTo>
                        <a:lnTo>
                          <a:pt x="5625" y="20235"/>
                        </a:lnTo>
                        <a:lnTo>
                          <a:pt x="6412" y="20576"/>
                        </a:lnTo>
                        <a:lnTo>
                          <a:pt x="7425" y="21258"/>
                        </a:lnTo>
                        <a:lnTo>
                          <a:pt x="8493" y="21486"/>
                        </a:lnTo>
                        <a:lnTo>
                          <a:pt x="9506" y="21599"/>
                        </a:lnTo>
                        <a:lnTo>
                          <a:pt x="11586" y="21599"/>
                        </a:lnTo>
                        <a:lnTo>
                          <a:pt x="12655" y="21486"/>
                        </a:lnTo>
                        <a:lnTo>
                          <a:pt x="13667" y="21258"/>
                        </a:lnTo>
                        <a:lnTo>
                          <a:pt x="14623" y="20804"/>
                        </a:lnTo>
                        <a:lnTo>
                          <a:pt x="15411" y="20462"/>
                        </a:lnTo>
                        <a:lnTo>
                          <a:pt x="16536" y="19894"/>
                        </a:lnTo>
                        <a:lnTo>
                          <a:pt x="17267" y="19439"/>
                        </a:lnTo>
                        <a:lnTo>
                          <a:pt x="18280" y="18927"/>
                        </a:lnTo>
                        <a:lnTo>
                          <a:pt x="18955" y="17905"/>
                        </a:lnTo>
                        <a:lnTo>
                          <a:pt x="19573" y="16882"/>
                        </a:lnTo>
                        <a:lnTo>
                          <a:pt x="19911" y="16029"/>
                        </a:lnTo>
                        <a:lnTo>
                          <a:pt x="20361" y="15120"/>
                        </a:lnTo>
                        <a:lnTo>
                          <a:pt x="20811" y="14266"/>
                        </a:lnTo>
                        <a:lnTo>
                          <a:pt x="21148" y="13244"/>
                        </a:lnTo>
                        <a:lnTo>
                          <a:pt x="21373" y="12334"/>
                        </a:lnTo>
                        <a:lnTo>
                          <a:pt x="21599" y="11027"/>
                        </a:lnTo>
                        <a:lnTo>
                          <a:pt x="21599" y="109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5" name="AutoShape 291"/>
                  <p:cNvSpPr>
                    <a:spLocks/>
                  </p:cNvSpPr>
                  <p:nvPr/>
                </p:nvSpPr>
                <p:spPr bwMode="auto">
                  <a:xfrm flipH="1">
                    <a:off x="139232" y="154278"/>
                    <a:ext cx="13093" cy="16533"/>
                  </a:xfrm>
                  <a:custGeom>
                    <a:avLst/>
                    <a:gdLst>
                      <a:gd name="T0" fmla="*/ 3969 w 21600"/>
                      <a:gd name="T1" fmla="*/ 6328 h 21600"/>
                      <a:gd name="T2" fmla="*/ 3969 w 21600"/>
                      <a:gd name="T3" fmla="*/ 6328 h 21600"/>
                      <a:gd name="T4" fmla="*/ 3969 w 21600"/>
                      <a:gd name="T5" fmla="*/ 6328 h 21600"/>
                      <a:gd name="T6" fmla="*/ 3969 w 21600"/>
                      <a:gd name="T7" fmla="*/ 632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21599" y="0"/>
                        </a:lnTo>
                        <a:lnTo>
                          <a:pt x="21599" y="21599"/>
                        </a:lnTo>
                        <a:lnTo>
                          <a:pt x="0" y="2159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6" name="AutoShape 292"/>
                  <p:cNvSpPr>
                    <a:spLocks/>
                  </p:cNvSpPr>
                  <p:nvPr/>
                </p:nvSpPr>
                <p:spPr bwMode="auto">
                  <a:xfrm flipH="1">
                    <a:off x="216186" y="227285"/>
                    <a:ext cx="3179" cy="42706"/>
                  </a:xfrm>
                  <a:custGeom>
                    <a:avLst/>
                    <a:gdLst>
                      <a:gd name="T0" fmla="*/ 234 w 21600"/>
                      <a:gd name="T1" fmla="*/ 42218 h 21600"/>
                      <a:gd name="T2" fmla="*/ 234 w 21600"/>
                      <a:gd name="T3" fmla="*/ 42218 h 21600"/>
                      <a:gd name="T4" fmla="*/ 234 w 21600"/>
                      <a:gd name="T5" fmla="*/ 42218 h 21600"/>
                      <a:gd name="T6" fmla="*/ 234 w 21600"/>
                      <a:gd name="T7" fmla="*/ 4221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21600" y="6728"/>
                        </a:lnTo>
                        <a:lnTo>
                          <a:pt x="21600" y="21600"/>
                        </a:lnTo>
                        <a:lnTo>
                          <a:pt x="0" y="131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7" name="AutoShape 293"/>
                  <p:cNvSpPr>
                    <a:spLocks/>
                  </p:cNvSpPr>
                  <p:nvPr/>
                </p:nvSpPr>
                <p:spPr bwMode="auto">
                  <a:xfrm flipH="1">
                    <a:off x="135666" y="285140"/>
                    <a:ext cx="80920" cy="63367"/>
                  </a:xfrm>
                  <a:custGeom>
                    <a:avLst/>
                    <a:gdLst>
                      <a:gd name="T0" fmla="*/ 151575 w 21600"/>
                      <a:gd name="T1" fmla="*/ 92950 h 21600"/>
                      <a:gd name="T2" fmla="*/ 151575 w 21600"/>
                      <a:gd name="T3" fmla="*/ 92950 h 21600"/>
                      <a:gd name="T4" fmla="*/ 151575 w 21600"/>
                      <a:gd name="T5" fmla="*/ 92950 h 21600"/>
                      <a:gd name="T6" fmla="*/ 151575 w 21600"/>
                      <a:gd name="T7" fmla="*/ 9295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866" y="10656"/>
                        </a:moveTo>
                        <a:lnTo>
                          <a:pt x="1866" y="7369"/>
                        </a:lnTo>
                        <a:lnTo>
                          <a:pt x="1066" y="7369"/>
                        </a:lnTo>
                        <a:lnTo>
                          <a:pt x="0" y="0"/>
                        </a:lnTo>
                        <a:lnTo>
                          <a:pt x="21599" y="7369"/>
                        </a:lnTo>
                        <a:lnTo>
                          <a:pt x="13207" y="7369"/>
                        </a:lnTo>
                        <a:lnTo>
                          <a:pt x="13207" y="18388"/>
                        </a:lnTo>
                        <a:lnTo>
                          <a:pt x="13101" y="18492"/>
                        </a:lnTo>
                        <a:lnTo>
                          <a:pt x="12994" y="18903"/>
                        </a:lnTo>
                        <a:lnTo>
                          <a:pt x="12887" y="19107"/>
                        </a:lnTo>
                        <a:lnTo>
                          <a:pt x="12656" y="19441"/>
                        </a:lnTo>
                        <a:lnTo>
                          <a:pt x="12443" y="19698"/>
                        </a:lnTo>
                        <a:lnTo>
                          <a:pt x="12194" y="19955"/>
                        </a:lnTo>
                        <a:lnTo>
                          <a:pt x="11927" y="20110"/>
                        </a:lnTo>
                        <a:lnTo>
                          <a:pt x="11607" y="20444"/>
                        </a:lnTo>
                        <a:lnTo>
                          <a:pt x="11358" y="20545"/>
                        </a:lnTo>
                        <a:lnTo>
                          <a:pt x="10985" y="20906"/>
                        </a:lnTo>
                        <a:lnTo>
                          <a:pt x="10631" y="21008"/>
                        </a:lnTo>
                        <a:lnTo>
                          <a:pt x="10222" y="21112"/>
                        </a:lnTo>
                        <a:lnTo>
                          <a:pt x="9902" y="21343"/>
                        </a:lnTo>
                        <a:lnTo>
                          <a:pt x="9493" y="21343"/>
                        </a:lnTo>
                        <a:lnTo>
                          <a:pt x="9084" y="21497"/>
                        </a:lnTo>
                        <a:lnTo>
                          <a:pt x="8657" y="21600"/>
                        </a:lnTo>
                        <a:lnTo>
                          <a:pt x="6488" y="21600"/>
                        </a:lnTo>
                        <a:lnTo>
                          <a:pt x="6080" y="21548"/>
                        </a:lnTo>
                        <a:lnTo>
                          <a:pt x="5653" y="21393"/>
                        </a:lnTo>
                        <a:lnTo>
                          <a:pt x="5244" y="21343"/>
                        </a:lnTo>
                        <a:lnTo>
                          <a:pt x="4888" y="21265"/>
                        </a:lnTo>
                        <a:lnTo>
                          <a:pt x="4480" y="21112"/>
                        </a:lnTo>
                        <a:lnTo>
                          <a:pt x="4160" y="20906"/>
                        </a:lnTo>
                        <a:lnTo>
                          <a:pt x="3822" y="20752"/>
                        </a:lnTo>
                        <a:lnTo>
                          <a:pt x="3431" y="20495"/>
                        </a:lnTo>
                        <a:lnTo>
                          <a:pt x="3182" y="20289"/>
                        </a:lnTo>
                        <a:lnTo>
                          <a:pt x="2951" y="20058"/>
                        </a:lnTo>
                        <a:lnTo>
                          <a:pt x="2702" y="19749"/>
                        </a:lnTo>
                        <a:lnTo>
                          <a:pt x="2453" y="19492"/>
                        </a:lnTo>
                        <a:lnTo>
                          <a:pt x="2257" y="19288"/>
                        </a:lnTo>
                        <a:lnTo>
                          <a:pt x="2080" y="19005"/>
                        </a:lnTo>
                        <a:lnTo>
                          <a:pt x="1937" y="18645"/>
                        </a:lnTo>
                        <a:lnTo>
                          <a:pt x="1866" y="18388"/>
                        </a:lnTo>
                        <a:lnTo>
                          <a:pt x="1866" y="1065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8" name="Line 294"/>
                  <p:cNvSpPr>
                    <a:spLocks noChangeShapeType="1"/>
                  </p:cNvSpPr>
                  <p:nvPr/>
                </p:nvSpPr>
                <p:spPr bwMode="auto">
                  <a:xfrm>
                    <a:off x="22610" y="210755"/>
                    <a:ext cx="111865" cy="1380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89" name="AutoShape 295"/>
                  <p:cNvSpPr>
                    <a:spLocks/>
                  </p:cNvSpPr>
                  <p:nvPr/>
                </p:nvSpPr>
                <p:spPr bwMode="auto">
                  <a:xfrm flipH="1">
                    <a:off x="91636" y="312690"/>
                    <a:ext cx="117811" cy="159784"/>
                  </a:xfrm>
                  <a:custGeom>
                    <a:avLst/>
                    <a:gdLst>
                      <a:gd name="T0" fmla="*/ 321286 w 21600"/>
                      <a:gd name="T1" fmla="*/ 590994 h 21600"/>
                      <a:gd name="T2" fmla="*/ 321286 w 21600"/>
                      <a:gd name="T3" fmla="*/ 590994 h 21600"/>
                      <a:gd name="T4" fmla="*/ 321286 w 21600"/>
                      <a:gd name="T5" fmla="*/ 590994 h 21600"/>
                      <a:gd name="T6" fmla="*/ 321286 w 21600"/>
                      <a:gd name="T7" fmla="*/ 590994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8289" y="0"/>
                        </a:moveTo>
                        <a:lnTo>
                          <a:pt x="20781" y="526"/>
                        </a:lnTo>
                        <a:lnTo>
                          <a:pt x="20781" y="14013"/>
                        </a:lnTo>
                        <a:lnTo>
                          <a:pt x="21599" y="14779"/>
                        </a:lnTo>
                        <a:lnTo>
                          <a:pt x="21599" y="16911"/>
                        </a:lnTo>
                        <a:lnTo>
                          <a:pt x="19517" y="19022"/>
                        </a:lnTo>
                        <a:lnTo>
                          <a:pt x="18013" y="19343"/>
                        </a:lnTo>
                        <a:lnTo>
                          <a:pt x="14210" y="18050"/>
                        </a:lnTo>
                        <a:lnTo>
                          <a:pt x="7737" y="18691"/>
                        </a:lnTo>
                        <a:lnTo>
                          <a:pt x="0" y="21600"/>
                        </a:lnTo>
                        <a:lnTo>
                          <a:pt x="7171" y="18350"/>
                        </a:lnTo>
                        <a:lnTo>
                          <a:pt x="9673" y="16269"/>
                        </a:lnTo>
                        <a:lnTo>
                          <a:pt x="13295" y="15110"/>
                        </a:lnTo>
                        <a:lnTo>
                          <a:pt x="13295" y="10721"/>
                        </a:lnTo>
                        <a:lnTo>
                          <a:pt x="12285" y="7999"/>
                        </a:lnTo>
                        <a:lnTo>
                          <a:pt x="12285" y="6519"/>
                        </a:lnTo>
                        <a:lnTo>
                          <a:pt x="15678" y="14779"/>
                        </a:lnTo>
                        <a:lnTo>
                          <a:pt x="19517" y="14779"/>
                        </a:lnTo>
                        <a:lnTo>
                          <a:pt x="18289" y="12016"/>
                        </a:lnTo>
                        <a:lnTo>
                          <a:pt x="1828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0" name="AutoShape 296"/>
                  <p:cNvSpPr>
                    <a:spLocks/>
                  </p:cNvSpPr>
                  <p:nvPr/>
                </p:nvSpPr>
                <p:spPr bwMode="auto">
                  <a:xfrm flipH="1">
                    <a:off x="215399" y="508294"/>
                    <a:ext cx="105910" cy="68874"/>
                  </a:xfrm>
                  <a:custGeom>
                    <a:avLst/>
                    <a:gdLst>
                      <a:gd name="T0" fmla="*/ 259651 w 21600"/>
                      <a:gd name="T1" fmla="*/ 109806 h 21600"/>
                      <a:gd name="T2" fmla="*/ 259651 w 21600"/>
                      <a:gd name="T3" fmla="*/ 109806 h 21600"/>
                      <a:gd name="T4" fmla="*/ 259651 w 21600"/>
                      <a:gd name="T5" fmla="*/ 109806 h 21600"/>
                      <a:gd name="T6" fmla="*/ 259651 w 21600"/>
                      <a:gd name="T7" fmla="*/ 10980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61" y="21599"/>
                        </a:moveTo>
                        <a:lnTo>
                          <a:pt x="0" y="15250"/>
                        </a:lnTo>
                        <a:lnTo>
                          <a:pt x="1106" y="12697"/>
                        </a:lnTo>
                        <a:lnTo>
                          <a:pt x="3794" y="14177"/>
                        </a:lnTo>
                        <a:lnTo>
                          <a:pt x="5402" y="14177"/>
                        </a:lnTo>
                        <a:lnTo>
                          <a:pt x="8536" y="5583"/>
                        </a:lnTo>
                        <a:lnTo>
                          <a:pt x="11387" y="5583"/>
                        </a:lnTo>
                        <a:lnTo>
                          <a:pt x="9698" y="0"/>
                        </a:lnTo>
                        <a:lnTo>
                          <a:pt x="12995" y="0"/>
                        </a:lnTo>
                        <a:lnTo>
                          <a:pt x="18763" y="7446"/>
                        </a:lnTo>
                        <a:lnTo>
                          <a:pt x="20411" y="7446"/>
                        </a:lnTo>
                        <a:lnTo>
                          <a:pt x="21600" y="8520"/>
                        </a:lnTo>
                        <a:lnTo>
                          <a:pt x="20911" y="10883"/>
                        </a:lnTo>
                        <a:lnTo>
                          <a:pt x="14535" y="18664"/>
                        </a:lnTo>
                        <a:lnTo>
                          <a:pt x="15777" y="14940"/>
                        </a:lnTo>
                        <a:lnTo>
                          <a:pt x="17101" y="13722"/>
                        </a:lnTo>
                        <a:lnTo>
                          <a:pt x="18101" y="10883"/>
                        </a:lnTo>
                        <a:lnTo>
                          <a:pt x="14008" y="2935"/>
                        </a:lnTo>
                        <a:lnTo>
                          <a:pt x="14008" y="8902"/>
                        </a:lnTo>
                        <a:lnTo>
                          <a:pt x="10089" y="20524"/>
                        </a:lnTo>
                        <a:lnTo>
                          <a:pt x="8374" y="20524"/>
                        </a:lnTo>
                        <a:lnTo>
                          <a:pt x="7766" y="18664"/>
                        </a:lnTo>
                        <a:lnTo>
                          <a:pt x="9063" y="19404"/>
                        </a:lnTo>
                        <a:lnTo>
                          <a:pt x="11509" y="10883"/>
                        </a:lnTo>
                        <a:lnTo>
                          <a:pt x="10197" y="8520"/>
                        </a:lnTo>
                        <a:lnTo>
                          <a:pt x="5564" y="18998"/>
                        </a:lnTo>
                        <a:lnTo>
                          <a:pt x="2633" y="16373"/>
                        </a:lnTo>
                        <a:lnTo>
                          <a:pt x="161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1" name="AutoShape 297"/>
                  <p:cNvSpPr>
                    <a:spLocks/>
                  </p:cNvSpPr>
                  <p:nvPr/>
                </p:nvSpPr>
                <p:spPr bwMode="auto">
                  <a:xfrm flipH="1">
                    <a:off x="238005" y="480743"/>
                    <a:ext cx="19043" cy="38572"/>
                  </a:xfrm>
                  <a:custGeom>
                    <a:avLst/>
                    <a:gdLst>
                      <a:gd name="T0" fmla="*/ 8395 w 21600"/>
                      <a:gd name="T1" fmla="*/ 34440 h 21600"/>
                      <a:gd name="T2" fmla="*/ 8395 w 21600"/>
                      <a:gd name="T3" fmla="*/ 34440 h 21600"/>
                      <a:gd name="T4" fmla="*/ 8395 w 21600"/>
                      <a:gd name="T5" fmla="*/ 34440 h 21600"/>
                      <a:gd name="T6" fmla="*/ 8395 w 21600"/>
                      <a:gd name="T7" fmla="*/ 3444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5992"/>
                        </a:moveTo>
                        <a:lnTo>
                          <a:pt x="3437" y="0"/>
                        </a:lnTo>
                        <a:lnTo>
                          <a:pt x="10912" y="0"/>
                        </a:lnTo>
                        <a:lnTo>
                          <a:pt x="16143" y="4613"/>
                        </a:lnTo>
                        <a:lnTo>
                          <a:pt x="21600" y="21599"/>
                        </a:lnTo>
                        <a:lnTo>
                          <a:pt x="8893" y="4138"/>
                        </a:lnTo>
                        <a:lnTo>
                          <a:pt x="5529" y="4138"/>
                        </a:lnTo>
                        <a:lnTo>
                          <a:pt x="0" y="599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2" name="AutoShape 298"/>
                  <p:cNvSpPr>
                    <a:spLocks/>
                  </p:cNvSpPr>
                  <p:nvPr/>
                </p:nvSpPr>
                <p:spPr bwMode="auto">
                  <a:xfrm flipH="1">
                    <a:off x="223724" y="484876"/>
                    <a:ext cx="10713" cy="38572"/>
                  </a:xfrm>
                  <a:custGeom>
                    <a:avLst/>
                    <a:gdLst>
                      <a:gd name="T0" fmla="*/ 2657 w 21600"/>
                      <a:gd name="T1" fmla="*/ 34440 h 21600"/>
                      <a:gd name="T2" fmla="*/ 2657 w 21600"/>
                      <a:gd name="T3" fmla="*/ 34440 h 21600"/>
                      <a:gd name="T4" fmla="*/ 2657 w 21600"/>
                      <a:gd name="T5" fmla="*/ 34440 h 21600"/>
                      <a:gd name="T6" fmla="*/ 2657 w 21600"/>
                      <a:gd name="T7" fmla="*/ 3444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7964" y="0"/>
                        </a:moveTo>
                        <a:lnTo>
                          <a:pt x="0" y="12108"/>
                        </a:lnTo>
                        <a:lnTo>
                          <a:pt x="7964" y="21599"/>
                        </a:lnTo>
                        <a:lnTo>
                          <a:pt x="21600" y="18893"/>
                        </a:lnTo>
                        <a:lnTo>
                          <a:pt x="14579" y="10263"/>
                        </a:lnTo>
                        <a:lnTo>
                          <a:pt x="7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3" name="AutoShape 299"/>
                  <p:cNvSpPr>
                    <a:spLocks/>
                  </p:cNvSpPr>
                  <p:nvPr/>
                </p:nvSpPr>
                <p:spPr bwMode="auto">
                  <a:xfrm flipH="1">
                    <a:off x="211828" y="468346"/>
                    <a:ext cx="44029" cy="19287"/>
                  </a:xfrm>
                  <a:custGeom>
                    <a:avLst/>
                    <a:gdLst>
                      <a:gd name="T0" fmla="*/ 44875 w 21600"/>
                      <a:gd name="T1" fmla="*/ 8611 h 21600"/>
                      <a:gd name="T2" fmla="*/ 44875 w 21600"/>
                      <a:gd name="T3" fmla="*/ 8611 h 21600"/>
                      <a:gd name="T4" fmla="*/ 44875 w 21600"/>
                      <a:gd name="T5" fmla="*/ 8611 h 21600"/>
                      <a:gd name="T6" fmla="*/ 44875 w 21600"/>
                      <a:gd name="T7" fmla="*/ 861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5487"/>
                        </a:moveTo>
                        <a:lnTo>
                          <a:pt x="5824" y="0"/>
                        </a:lnTo>
                        <a:lnTo>
                          <a:pt x="10272" y="8187"/>
                        </a:lnTo>
                        <a:lnTo>
                          <a:pt x="16159" y="2700"/>
                        </a:lnTo>
                        <a:lnTo>
                          <a:pt x="21599" y="11061"/>
                        </a:lnTo>
                        <a:lnTo>
                          <a:pt x="19615" y="21600"/>
                        </a:lnTo>
                        <a:lnTo>
                          <a:pt x="15743" y="8187"/>
                        </a:lnTo>
                        <a:lnTo>
                          <a:pt x="8320" y="16374"/>
                        </a:lnTo>
                        <a:lnTo>
                          <a:pt x="6624" y="12629"/>
                        </a:lnTo>
                        <a:lnTo>
                          <a:pt x="5504" y="5487"/>
                        </a:lnTo>
                        <a:lnTo>
                          <a:pt x="0" y="548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4" name="AutoShape 300"/>
                  <p:cNvSpPr>
                    <a:spLocks/>
                  </p:cNvSpPr>
                  <p:nvPr/>
                </p:nvSpPr>
                <p:spPr bwMode="auto">
                  <a:xfrm flipH="1">
                    <a:off x="168983" y="458704"/>
                    <a:ext cx="28563" cy="46838"/>
                  </a:xfrm>
                  <a:custGeom>
                    <a:avLst/>
                    <a:gdLst>
                      <a:gd name="T0" fmla="*/ 18886 w 21600"/>
                      <a:gd name="T1" fmla="*/ 50782 h 21600"/>
                      <a:gd name="T2" fmla="*/ 18886 w 21600"/>
                      <a:gd name="T3" fmla="*/ 50782 h 21600"/>
                      <a:gd name="T4" fmla="*/ 18886 w 21600"/>
                      <a:gd name="T5" fmla="*/ 50782 h 21600"/>
                      <a:gd name="T6" fmla="*/ 18886 w 21600"/>
                      <a:gd name="T7" fmla="*/ 50782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0"/>
                        </a:moveTo>
                        <a:lnTo>
                          <a:pt x="8648" y="10605"/>
                        </a:lnTo>
                        <a:lnTo>
                          <a:pt x="1869" y="21599"/>
                        </a:lnTo>
                        <a:lnTo>
                          <a:pt x="0" y="18806"/>
                        </a:lnTo>
                        <a:lnTo>
                          <a:pt x="1161" y="10605"/>
                        </a:lnTo>
                        <a:lnTo>
                          <a:pt x="4398" y="5089"/>
                        </a:lnTo>
                        <a:lnTo>
                          <a:pt x="4398" y="13220"/>
                        </a:lnTo>
                        <a:lnTo>
                          <a:pt x="6776" y="9579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5" name="AutoShape 301"/>
                  <p:cNvSpPr>
                    <a:spLocks/>
                  </p:cNvSpPr>
                  <p:nvPr/>
                </p:nvSpPr>
                <p:spPr bwMode="auto">
                  <a:xfrm flipH="1">
                    <a:off x="111862" y="489008"/>
                    <a:ext cx="80924" cy="70255"/>
                  </a:xfrm>
                  <a:custGeom>
                    <a:avLst/>
                    <a:gdLst>
                      <a:gd name="T0" fmla="*/ 151590 w 21600"/>
                      <a:gd name="T1" fmla="*/ 114255 h 21600"/>
                      <a:gd name="T2" fmla="*/ 151590 w 21600"/>
                      <a:gd name="T3" fmla="*/ 114255 h 21600"/>
                      <a:gd name="T4" fmla="*/ 151590 w 21600"/>
                      <a:gd name="T5" fmla="*/ 114255 h 21600"/>
                      <a:gd name="T6" fmla="*/ 151590 w 21600"/>
                      <a:gd name="T7" fmla="*/ 11425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9648" y="2374"/>
                        </a:moveTo>
                        <a:lnTo>
                          <a:pt x="0" y="8327"/>
                        </a:lnTo>
                        <a:lnTo>
                          <a:pt x="2371" y="11999"/>
                        </a:lnTo>
                        <a:lnTo>
                          <a:pt x="8638" y="14634"/>
                        </a:lnTo>
                        <a:lnTo>
                          <a:pt x="5823" y="9527"/>
                        </a:lnTo>
                        <a:lnTo>
                          <a:pt x="10161" y="5856"/>
                        </a:lnTo>
                        <a:lnTo>
                          <a:pt x="16180" y="5856"/>
                        </a:lnTo>
                        <a:lnTo>
                          <a:pt x="12550" y="9527"/>
                        </a:lnTo>
                        <a:lnTo>
                          <a:pt x="13347" y="13528"/>
                        </a:lnTo>
                        <a:lnTo>
                          <a:pt x="8869" y="21600"/>
                        </a:lnTo>
                        <a:lnTo>
                          <a:pt x="20943" y="9103"/>
                        </a:lnTo>
                        <a:lnTo>
                          <a:pt x="21599" y="4656"/>
                        </a:lnTo>
                        <a:lnTo>
                          <a:pt x="19421" y="5856"/>
                        </a:lnTo>
                        <a:lnTo>
                          <a:pt x="18588" y="4375"/>
                        </a:lnTo>
                        <a:lnTo>
                          <a:pt x="19703" y="0"/>
                        </a:lnTo>
                        <a:lnTo>
                          <a:pt x="12072" y="3903"/>
                        </a:lnTo>
                        <a:lnTo>
                          <a:pt x="9648" y="237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6" name="AutoShape 302"/>
                  <p:cNvSpPr>
                    <a:spLocks/>
                  </p:cNvSpPr>
                  <p:nvPr/>
                </p:nvSpPr>
                <p:spPr bwMode="auto">
                  <a:xfrm flipH="1">
                    <a:off x="38082" y="398094"/>
                    <a:ext cx="49982" cy="33062"/>
                  </a:xfrm>
                  <a:custGeom>
                    <a:avLst/>
                    <a:gdLst>
                      <a:gd name="T0" fmla="*/ 57829 w 21600"/>
                      <a:gd name="T1" fmla="*/ 25303 h 21600"/>
                      <a:gd name="T2" fmla="*/ 57829 w 21600"/>
                      <a:gd name="T3" fmla="*/ 25303 h 21600"/>
                      <a:gd name="T4" fmla="*/ 57829 w 21600"/>
                      <a:gd name="T5" fmla="*/ 25303 h 21600"/>
                      <a:gd name="T6" fmla="*/ 57829 w 21600"/>
                      <a:gd name="T7" fmla="*/ 2530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3353"/>
                        </a:moveTo>
                        <a:lnTo>
                          <a:pt x="4175" y="3353"/>
                        </a:lnTo>
                        <a:lnTo>
                          <a:pt x="6521" y="14280"/>
                        </a:lnTo>
                        <a:lnTo>
                          <a:pt x="15706" y="21599"/>
                        </a:lnTo>
                        <a:lnTo>
                          <a:pt x="21600" y="21599"/>
                        </a:lnTo>
                        <a:lnTo>
                          <a:pt x="15277" y="17583"/>
                        </a:lnTo>
                        <a:lnTo>
                          <a:pt x="9697" y="1676"/>
                        </a:lnTo>
                        <a:lnTo>
                          <a:pt x="5921" y="0"/>
                        </a:lnTo>
                        <a:lnTo>
                          <a:pt x="2774" y="0"/>
                        </a:lnTo>
                        <a:lnTo>
                          <a:pt x="0" y="335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7" name="AutoShape 303"/>
                  <p:cNvSpPr>
                    <a:spLocks/>
                  </p:cNvSpPr>
                  <p:nvPr/>
                </p:nvSpPr>
                <p:spPr bwMode="auto">
                  <a:xfrm flipH="1">
                    <a:off x="74977" y="479365"/>
                    <a:ext cx="76159" cy="85409"/>
                  </a:xfrm>
                  <a:custGeom>
                    <a:avLst/>
                    <a:gdLst>
                      <a:gd name="T0" fmla="*/ 134265 w 21600"/>
                      <a:gd name="T1" fmla="*/ 168861 h 21600"/>
                      <a:gd name="T2" fmla="*/ 134265 w 21600"/>
                      <a:gd name="T3" fmla="*/ 168861 h 21600"/>
                      <a:gd name="T4" fmla="*/ 134265 w 21600"/>
                      <a:gd name="T5" fmla="*/ 168861 h 21600"/>
                      <a:gd name="T6" fmla="*/ 134265 w 21600"/>
                      <a:gd name="T7" fmla="*/ 16886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21600"/>
                        </a:moveTo>
                        <a:lnTo>
                          <a:pt x="13172" y="11490"/>
                        </a:lnTo>
                        <a:lnTo>
                          <a:pt x="13879" y="9058"/>
                        </a:lnTo>
                        <a:lnTo>
                          <a:pt x="11758" y="561"/>
                        </a:lnTo>
                        <a:lnTo>
                          <a:pt x="14734" y="0"/>
                        </a:lnTo>
                        <a:lnTo>
                          <a:pt x="16613" y="1708"/>
                        </a:lnTo>
                        <a:lnTo>
                          <a:pt x="20465" y="0"/>
                        </a:lnTo>
                        <a:lnTo>
                          <a:pt x="21599" y="1708"/>
                        </a:lnTo>
                        <a:lnTo>
                          <a:pt x="18827" y="9058"/>
                        </a:lnTo>
                        <a:lnTo>
                          <a:pt x="16613" y="9310"/>
                        </a:lnTo>
                        <a:lnTo>
                          <a:pt x="15497" y="10302"/>
                        </a:lnTo>
                        <a:lnTo>
                          <a:pt x="16297" y="12131"/>
                        </a:lnTo>
                        <a:lnTo>
                          <a:pt x="13655" y="13045"/>
                        </a:lnTo>
                        <a:lnTo>
                          <a:pt x="11144" y="18449"/>
                        </a:lnTo>
                        <a:lnTo>
                          <a:pt x="8595" y="17264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8" name="AutoShape 304"/>
                  <p:cNvSpPr>
                    <a:spLocks/>
                  </p:cNvSpPr>
                  <p:nvPr/>
                </p:nvSpPr>
                <p:spPr bwMode="auto">
                  <a:xfrm flipH="1">
                    <a:off x="39273" y="462837"/>
                    <a:ext cx="23801" cy="28928"/>
                  </a:xfrm>
                  <a:custGeom>
                    <a:avLst/>
                    <a:gdLst>
                      <a:gd name="T0" fmla="*/ 13114 w 21600"/>
                      <a:gd name="T1" fmla="*/ 19371 h 21600"/>
                      <a:gd name="T2" fmla="*/ 13114 w 21600"/>
                      <a:gd name="T3" fmla="*/ 19371 h 21600"/>
                      <a:gd name="T4" fmla="*/ 13114 w 21600"/>
                      <a:gd name="T5" fmla="*/ 19371 h 21600"/>
                      <a:gd name="T6" fmla="*/ 13114 w 21600"/>
                      <a:gd name="T7" fmla="*/ 19371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9761"/>
                        </a:moveTo>
                        <a:lnTo>
                          <a:pt x="0" y="14418"/>
                        </a:lnTo>
                        <a:lnTo>
                          <a:pt x="7644" y="7238"/>
                        </a:lnTo>
                        <a:lnTo>
                          <a:pt x="7644" y="13614"/>
                        </a:lnTo>
                        <a:lnTo>
                          <a:pt x="16260" y="6434"/>
                        </a:lnTo>
                        <a:lnTo>
                          <a:pt x="16260" y="0"/>
                        </a:lnTo>
                        <a:lnTo>
                          <a:pt x="21600" y="3619"/>
                        </a:lnTo>
                        <a:lnTo>
                          <a:pt x="21600" y="16085"/>
                        </a:lnTo>
                        <a:lnTo>
                          <a:pt x="16260" y="21599"/>
                        </a:lnTo>
                        <a:lnTo>
                          <a:pt x="8919" y="19761"/>
                        </a:lnTo>
                        <a:lnTo>
                          <a:pt x="0" y="1976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99" name="AutoShape 305"/>
                  <p:cNvSpPr>
                    <a:spLocks/>
                  </p:cNvSpPr>
                  <p:nvPr/>
                </p:nvSpPr>
                <p:spPr bwMode="auto">
                  <a:xfrm flipH="1">
                    <a:off x="38082" y="495896"/>
                    <a:ext cx="46412" cy="24798"/>
                  </a:xfrm>
                  <a:custGeom>
                    <a:avLst/>
                    <a:gdLst>
                      <a:gd name="T0" fmla="*/ 49863 w 21600"/>
                      <a:gd name="T1" fmla="*/ 14235 h 21600"/>
                      <a:gd name="T2" fmla="*/ 49863 w 21600"/>
                      <a:gd name="T3" fmla="*/ 14235 h 21600"/>
                      <a:gd name="T4" fmla="*/ 49863 w 21600"/>
                      <a:gd name="T5" fmla="*/ 14235 h 21600"/>
                      <a:gd name="T6" fmla="*/ 49863 w 21600"/>
                      <a:gd name="T7" fmla="*/ 1423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6300"/>
                        </a:moveTo>
                        <a:lnTo>
                          <a:pt x="5452" y="21600"/>
                        </a:lnTo>
                        <a:lnTo>
                          <a:pt x="11152" y="10050"/>
                        </a:lnTo>
                        <a:lnTo>
                          <a:pt x="19302" y="10050"/>
                        </a:lnTo>
                        <a:lnTo>
                          <a:pt x="21600" y="5772"/>
                        </a:lnTo>
                        <a:lnTo>
                          <a:pt x="19302" y="0"/>
                        </a:lnTo>
                        <a:lnTo>
                          <a:pt x="8853" y="4413"/>
                        </a:lnTo>
                        <a:lnTo>
                          <a:pt x="6341" y="16300"/>
                        </a:lnTo>
                        <a:lnTo>
                          <a:pt x="0" y="163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0" name="AutoShape 306"/>
                  <p:cNvSpPr>
                    <a:spLocks/>
                  </p:cNvSpPr>
                  <p:nvPr/>
                </p:nvSpPr>
                <p:spPr bwMode="auto">
                  <a:xfrm flipH="1">
                    <a:off x="24989" y="447684"/>
                    <a:ext cx="10714" cy="49593"/>
                  </a:xfrm>
                  <a:custGeom>
                    <a:avLst/>
                    <a:gdLst>
                      <a:gd name="T0" fmla="*/ 2657 w 21600"/>
                      <a:gd name="T1" fmla="*/ 56933 h 21600"/>
                      <a:gd name="T2" fmla="*/ 2657 w 21600"/>
                      <a:gd name="T3" fmla="*/ 56933 h 21600"/>
                      <a:gd name="T4" fmla="*/ 2657 w 21600"/>
                      <a:gd name="T5" fmla="*/ 56933 h 21600"/>
                      <a:gd name="T6" fmla="*/ 2657 w 21600"/>
                      <a:gd name="T7" fmla="*/ 5693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3122" y="0"/>
                        </a:moveTo>
                        <a:lnTo>
                          <a:pt x="13449" y="4180"/>
                        </a:lnTo>
                        <a:lnTo>
                          <a:pt x="13449" y="6650"/>
                        </a:lnTo>
                        <a:lnTo>
                          <a:pt x="0" y="14914"/>
                        </a:lnTo>
                        <a:lnTo>
                          <a:pt x="1492" y="21599"/>
                        </a:lnTo>
                        <a:lnTo>
                          <a:pt x="21600" y="10339"/>
                        </a:lnTo>
                        <a:lnTo>
                          <a:pt x="21600" y="4180"/>
                        </a:lnTo>
                        <a:lnTo>
                          <a:pt x="312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1" name="AutoShape 307"/>
                  <p:cNvSpPr>
                    <a:spLocks/>
                  </p:cNvSpPr>
                  <p:nvPr/>
                </p:nvSpPr>
                <p:spPr bwMode="auto">
                  <a:xfrm flipH="1">
                    <a:off x="15471" y="462837"/>
                    <a:ext cx="19042" cy="39945"/>
                  </a:xfrm>
                  <a:custGeom>
                    <a:avLst/>
                    <a:gdLst>
                      <a:gd name="T0" fmla="*/ 8393 w 21600"/>
                      <a:gd name="T1" fmla="*/ 36936 h 21600"/>
                      <a:gd name="T2" fmla="*/ 8393 w 21600"/>
                      <a:gd name="T3" fmla="*/ 36936 h 21600"/>
                      <a:gd name="T4" fmla="*/ 8393 w 21600"/>
                      <a:gd name="T5" fmla="*/ 36936 h 21600"/>
                      <a:gd name="T6" fmla="*/ 8393 w 21600"/>
                      <a:gd name="T7" fmla="*/ 3693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6325" y="21600"/>
                        </a:moveTo>
                        <a:lnTo>
                          <a:pt x="18745" y="9031"/>
                        </a:lnTo>
                        <a:lnTo>
                          <a:pt x="21599" y="0"/>
                        </a:lnTo>
                        <a:lnTo>
                          <a:pt x="14579" y="9863"/>
                        </a:lnTo>
                        <a:lnTo>
                          <a:pt x="0" y="18894"/>
                        </a:lnTo>
                        <a:lnTo>
                          <a:pt x="6325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2" name="AutoShape 308"/>
                  <p:cNvSpPr>
                    <a:spLocks/>
                  </p:cNvSpPr>
                  <p:nvPr/>
                </p:nvSpPr>
                <p:spPr bwMode="auto">
                  <a:xfrm flipH="1">
                    <a:off x="1194" y="534465"/>
                    <a:ext cx="121380" cy="30309"/>
                  </a:xfrm>
                  <a:custGeom>
                    <a:avLst/>
                    <a:gdLst>
                      <a:gd name="T0" fmla="*/ 341044 w 21600"/>
                      <a:gd name="T1" fmla="*/ 21265 h 21600"/>
                      <a:gd name="T2" fmla="*/ 341044 w 21600"/>
                      <a:gd name="T3" fmla="*/ 21265 h 21600"/>
                      <a:gd name="T4" fmla="*/ 341044 w 21600"/>
                      <a:gd name="T5" fmla="*/ 21265 h 21600"/>
                      <a:gd name="T6" fmla="*/ 341044 w 21600"/>
                      <a:gd name="T7" fmla="*/ 21265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21599"/>
                        </a:moveTo>
                        <a:lnTo>
                          <a:pt x="5933" y="11018"/>
                        </a:lnTo>
                        <a:lnTo>
                          <a:pt x="18332" y="11018"/>
                        </a:lnTo>
                        <a:lnTo>
                          <a:pt x="18332" y="0"/>
                        </a:lnTo>
                        <a:lnTo>
                          <a:pt x="21599" y="0"/>
                        </a:lnTo>
                        <a:lnTo>
                          <a:pt x="21599" y="11018"/>
                        </a:lnTo>
                        <a:lnTo>
                          <a:pt x="19346" y="11018"/>
                        </a:lnTo>
                        <a:lnTo>
                          <a:pt x="19346" y="21599"/>
                        </a:lnTo>
                        <a:lnTo>
                          <a:pt x="0" y="215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3" name="Line 3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-1" y="253458"/>
                    <a:ext cx="1193" cy="271368"/>
                  </a:xfrm>
                  <a:prstGeom prst="line">
                    <a:avLst/>
                  </a:prstGeom>
                  <a:noFill/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4" name="AutoShape 310"/>
                  <p:cNvSpPr>
                    <a:spLocks/>
                  </p:cNvSpPr>
                  <p:nvPr/>
                </p:nvSpPr>
                <p:spPr bwMode="auto">
                  <a:xfrm flipH="1">
                    <a:off x="308218" y="355392"/>
                    <a:ext cx="38081" cy="5512"/>
                  </a:xfrm>
                  <a:custGeom>
                    <a:avLst/>
                    <a:gdLst>
                      <a:gd name="T0" fmla="*/ 33569 w 21600"/>
                      <a:gd name="T1" fmla="*/ 703 h 21600"/>
                      <a:gd name="T2" fmla="*/ 33569 w 21600"/>
                      <a:gd name="T3" fmla="*/ 703 h 21600"/>
                      <a:gd name="T4" fmla="*/ 33569 w 21600"/>
                      <a:gd name="T5" fmla="*/ 703 h 21600"/>
                      <a:gd name="T6" fmla="*/ 33569 w 21600"/>
                      <a:gd name="T7" fmla="*/ 703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21600"/>
                        </a:moveTo>
                        <a:lnTo>
                          <a:pt x="3807" y="0"/>
                        </a:lnTo>
                        <a:lnTo>
                          <a:pt x="6257" y="0"/>
                        </a:lnTo>
                        <a:lnTo>
                          <a:pt x="9725" y="21600"/>
                        </a:lnTo>
                        <a:lnTo>
                          <a:pt x="21599" y="21600"/>
                        </a:lnTo>
                      </a:path>
                    </a:pathLst>
                  </a:custGeom>
                  <a:noFill/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5" name="AutoShape 311"/>
                  <p:cNvSpPr>
                    <a:spLocks/>
                  </p:cNvSpPr>
                  <p:nvPr/>
                </p:nvSpPr>
                <p:spPr bwMode="auto">
                  <a:xfrm flipH="1">
                    <a:off x="282037" y="250703"/>
                    <a:ext cx="49982" cy="96423"/>
                  </a:xfrm>
                  <a:custGeom>
                    <a:avLst/>
                    <a:gdLst>
                      <a:gd name="T0" fmla="*/ 57829 w 21600"/>
                      <a:gd name="T1" fmla="*/ 215220 h 21600"/>
                      <a:gd name="T2" fmla="*/ 57829 w 21600"/>
                      <a:gd name="T3" fmla="*/ 215220 h 21600"/>
                      <a:gd name="T4" fmla="*/ 57829 w 21600"/>
                      <a:gd name="T5" fmla="*/ 215220 h 21600"/>
                      <a:gd name="T6" fmla="*/ 57829 w 21600"/>
                      <a:gd name="T7" fmla="*/ 21522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4928" y="21600"/>
                        </a:moveTo>
                        <a:lnTo>
                          <a:pt x="6467" y="10988"/>
                        </a:lnTo>
                        <a:lnTo>
                          <a:pt x="2221" y="10988"/>
                        </a:lnTo>
                        <a:lnTo>
                          <a:pt x="0" y="9749"/>
                        </a:lnTo>
                        <a:lnTo>
                          <a:pt x="0" y="4832"/>
                        </a:lnTo>
                        <a:lnTo>
                          <a:pt x="10143" y="0"/>
                        </a:lnTo>
                        <a:lnTo>
                          <a:pt x="13108" y="1478"/>
                        </a:lnTo>
                        <a:lnTo>
                          <a:pt x="21600" y="1478"/>
                        </a:lnTo>
                        <a:lnTo>
                          <a:pt x="21600" y="5451"/>
                        </a:lnTo>
                        <a:lnTo>
                          <a:pt x="13877" y="5451"/>
                        </a:lnTo>
                        <a:lnTo>
                          <a:pt x="9716" y="7772"/>
                        </a:lnTo>
                        <a:lnTo>
                          <a:pt x="4928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06" name="AutoShape 312"/>
                  <p:cNvSpPr>
                    <a:spLocks/>
                  </p:cNvSpPr>
                  <p:nvPr/>
                </p:nvSpPr>
                <p:spPr bwMode="auto">
                  <a:xfrm flipH="1">
                    <a:off x="215395" y="327842"/>
                    <a:ext cx="24992" cy="16533"/>
                  </a:xfrm>
                  <a:custGeom>
                    <a:avLst/>
                    <a:gdLst>
                      <a:gd name="T0" fmla="*/ 14458 w 21600"/>
                      <a:gd name="T1" fmla="*/ 6328 h 21600"/>
                      <a:gd name="T2" fmla="*/ 14458 w 21600"/>
                      <a:gd name="T3" fmla="*/ 6328 h 21600"/>
                      <a:gd name="T4" fmla="*/ 14458 w 21600"/>
                      <a:gd name="T5" fmla="*/ 6328 h 21600"/>
                      <a:gd name="T6" fmla="*/ 14458 w 21600"/>
                      <a:gd name="T7" fmla="*/ 6328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8570" y="0"/>
                        </a:moveTo>
                        <a:lnTo>
                          <a:pt x="0" y="21600"/>
                        </a:lnTo>
                        <a:lnTo>
                          <a:pt x="21599" y="10450"/>
                        </a:lnTo>
                        <a:lnTo>
                          <a:pt x="1857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>
                      <a:solidFill>
                        <a:srgbClr val="5C5C5C"/>
                      </a:solidFill>
                      <a:latin typeface="Calibri"/>
                      <a:cs typeface="Calibri"/>
                    </a:endParaRPr>
                  </a:p>
                </p:txBody>
              </p:sp>
            </p:grpSp>
            <p:pic>
              <p:nvPicPr>
                <p:cNvPr id="17" name="Picture 313" descr="EDUCAT11"/>
                <p:cNvPicPr>
                  <a:picLocks noChangeAspect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88455" y="701971"/>
                  <a:ext cx="913708" cy="61303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" name="Picture 314" descr="EDUCAT14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84717" y="63527"/>
                  <a:ext cx="820602" cy="56380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9" name="AutoShape 315"/>
                <p:cNvSpPr>
                  <a:spLocks/>
                </p:cNvSpPr>
                <p:nvPr/>
              </p:nvSpPr>
              <p:spPr bwMode="auto">
                <a:xfrm>
                  <a:off x="74302" y="1345489"/>
                  <a:ext cx="1728444" cy="184027"/>
                </a:xfrm>
                <a:custGeom>
                  <a:avLst/>
                  <a:gdLst>
                    <a:gd name="T0" fmla="*/ 81682181 w 21600"/>
                    <a:gd name="T1" fmla="*/ 783938 h 21600"/>
                    <a:gd name="T2" fmla="*/ 81682181 w 21600"/>
                    <a:gd name="T3" fmla="*/ 783938 h 21600"/>
                    <a:gd name="T4" fmla="*/ 81682181 w 21600"/>
                    <a:gd name="T5" fmla="*/ 783938 h 21600"/>
                    <a:gd name="T6" fmla="*/ 81682181 w 21600"/>
                    <a:gd name="T7" fmla="*/ 78393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216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 algn="ctr"/>
                  <a:r>
                    <a:rPr lang="en-US" sz="900" i="1" dirty="0">
                      <a:solidFill>
                        <a:srgbClr val="FFFFFF"/>
                      </a:solidFill>
                      <a:latin typeface="Calibri"/>
                      <a:cs typeface="Calibri"/>
                      <a:sym typeface="Times New Roman" pitchFamily="18" charset="0"/>
                    </a:rPr>
                    <a:t>Teaching-Learning Process</a:t>
                  </a:r>
                  <a:endParaRPr lang="en-US" i="1" dirty="0">
                    <a:solidFill>
                      <a:srgbClr val="FFFFFF"/>
                    </a:solidFill>
                    <a:latin typeface="Calibri"/>
                    <a:cs typeface="Calibri"/>
                  </a:endParaRPr>
                </a:p>
              </p:txBody>
            </p:sp>
            <p:pic>
              <p:nvPicPr>
                <p:cNvPr id="20" name="Picture 316" descr="g0501582"/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3072" y="717852"/>
                  <a:ext cx="647014" cy="63209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9" name="Group 317"/>
              <p:cNvGrpSpPr>
                <a:grpSpLocks/>
              </p:cNvGrpSpPr>
              <p:nvPr/>
            </p:nvGrpSpPr>
            <p:grpSpPr bwMode="auto">
              <a:xfrm>
                <a:off x="3263279" y="3358"/>
                <a:ext cx="959472" cy="1463125"/>
                <a:chOff x="0" y="-14111"/>
                <a:chExt cx="959472" cy="1463124"/>
              </a:xfrm>
            </p:grpSpPr>
            <p:pic>
              <p:nvPicPr>
                <p:cNvPr id="13" name="Picture 318" descr="image23.png"/>
                <p:cNvPicPr>
                  <a:picLocks noChangeAspect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-14111"/>
                  <a:ext cx="959472" cy="118636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4" name="AutoShape 319"/>
                <p:cNvSpPr>
                  <a:spLocks/>
                </p:cNvSpPr>
                <p:nvPr/>
              </p:nvSpPr>
              <p:spPr bwMode="auto">
                <a:xfrm>
                  <a:off x="55231" y="1264987"/>
                  <a:ext cx="790228" cy="184026"/>
                </a:xfrm>
                <a:custGeom>
                  <a:avLst/>
                  <a:gdLst>
                    <a:gd name="T0" fmla="*/ 14455099 w 21600"/>
                    <a:gd name="T1" fmla="*/ 783938 h 21600"/>
                    <a:gd name="T2" fmla="*/ 14455099 w 21600"/>
                    <a:gd name="T3" fmla="*/ 783938 h 21600"/>
                    <a:gd name="T4" fmla="*/ 14455099 w 21600"/>
                    <a:gd name="T5" fmla="*/ 783938 h 21600"/>
                    <a:gd name="T6" fmla="*/ 14455099 w 21600"/>
                    <a:gd name="T7" fmla="*/ 78393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216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sz="1600" b="1" i="1">
                      <a:solidFill>
                        <a:srgbClr val="000000"/>
                      </a:solidFill>
                      <a:latin typeface="Calibri"/>
                      <a:cs typeface="Calibri"/>
                      <a:sym typeface="Times New Roman" pitchFamily="18" charset="0"/>
                    </a:rPr>
                    <a:t>Graduates</a:t>
                  </a:r>
                  <a:endParaRPr lang="en-US" sz="4000" b="1" i="1">
                    <a:solidFill>
                      <a:srgbClr val="000000"/>
                    </a:solidFill>
                    <a:latin typeface="Calibri"/>
                    <a:cs typeface="Calibri"/>
                  </a:endParaRPr>
                </a:p>
              </p:txBody>
            </p:sp>
          </p:grpSp>
          <p:grpSp>
            <p:nvGrpSpPr>
              <p:cNvPr id="10" name="Group 320"/>
              <p:cNvGrpSpPr>
                <a:grpSpLocks/>
              </p:cNvGrpSpPr>
              <p:nvPr/>
            </p:nvGrpSpPr>
            <p:grpSpPr bwMode="auto">
              <a:xfrm>
                <a:off x="0" y="101642"/>
                <a:ext cx="864138" cy="1556864"/>
                <a:chOff x="0" y="0"/>
                <a:chExt cx="864138" cy="1556863"/>
              </a:xfrm>
            </p:grpSpPr>
            <p:sp>
              <p:nvSpPr>
                <p:cNvPr id="11" name="AutoShape 321"/>
                <p:cNvSpPr>
                  <a:spLocks/>
                </p:cNvSpPr>
                <p:nvPr/>
              </p:nvSpPr>
              <p:spPr bwMode="auto">
                <a:xfrm>
                  <a:off x="0" y="1182335"/>
                  <a:ext cx="798786" cy="374528"/>
                </a:xfrm>
                <a:custGeom>
                  <a:avLst/>
                  <a:gdLst>
                    <a:gd name="T0" fmla="*/ 14769886 w 21600"/>
                    <a:gd name="T1" fmla="*/ 3247010 h 21600"/>
                    <a:gd name="T2" fmla="*/ 14769886 w 21600"/>
                    <a:gd name="T3" fmla="*/ 3247010 h 21600"/>
                    <a:gd name="T4" fmla="*/ 14769886 w 21600"/>
                    <a:gd name="T5" fmla="*/ 3247010 h 21600"/>
                    <a:gd name="T6" fmla="*/ 14769886 w 21600"/>
                    <a:gd name="T7" fmla="*/ 324701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216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 algn="ctr"/>
                  <a:r>
                    <a:rPr lang="en-US" b="1" i="1" dirty="0">
                      <a:solidFill>
                        <a:srgbClr val="000000"/>
                      </a:solidFill>
                      <a:latin typeface="Calibri"/>
                      <a:cs typeface="Calibri"/>
                      <a:sym typeface="Times New Roman" pitchFamily="18" charset="0"/>
                    </a:rPr>
                    <a:t>Incoming</a:t>
                  </a:r>
                  <a:endParaRPr lang="en-US" sz="4400" b="1" i="1" dirty="0">
                    <a:solidFill>
                      <a:srgbClr val="000000"/>
                    </a:solidFill>
                    <a:latin typeface="Calibri"/>
                    <a:cs typeface="Calibri"/>
                    <a:sym typeface="Times New Roman" pitchFamily="18" charset="0"/>
                  </a:endParaRPr>
                </a:p>
                <a:p>
                  <a:pPr algn="ctr"/>
                  <a:r>
                    <a:rPr lang="en-US" b="1" i="1" dirty="0">
                      <a:solidFill>
                        <a:srgbClr val="000000"/>
                      </a:solidFill>
                      <a:latin typeface="Calibri"/>
                      <a:cs typeface="Calibri"/>
                      <a:sym typeface="Times New Roman" pitchFamily="18" charset="0"/>
                    </a:rPr>
                    <a:t>Students</a:t>
                  </a:r>
                  <a:endParaRPr lang="en-US" sz="4400" b="1" i="1" dirty="0">
                    <a:solidFill>
                      <a:srgbClr val="000000"/>
                    </a:solidFill>
                    <a:latin typeface="Calibri"/>
                    <a:cs typeface="Calibri"/>
                  </a:endParaRPr>
                </a:p>
              </p:txBody>
            </p:sp>
            <p:pic>
              <p:nvPicPr>
                <p:cNvPr id="12" name="Picture 322" descr="incoming"/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5629" y="0"/>
                  <a:ext cx="798509" cy="109742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>
                      <a:solidFill>
                        <a:srgbClr val="000000"/>
                      </a:solidFill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grpSp>
        </p:grpSp>
        <p:pic>
          <p:nvPicPr>
            <p:cNvPr id="6" name="Picture 323" descr="image25.pn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139" y="1528156"/>
              <a:ext cx="1821664" cy="1605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07" name="Oval 106"/>
          <p:cNvSpPr/>
          <p:nvPr/>
        </p:nvSpPr>
        <p:spPr>
          <a:xfrm>
            <a:off x="2319600" y="838200"/>
            <a:ext cx="1089155" cy="1066800"/>
          </a:xfrm>
          <a:prstGeom prst="ellipse">
            <a:avLst/>
          </a:prstGeom>
          <a:solidFill>
            <a:srgbClr val="FF000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345735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8734DC85-0AFA-0215-0CE7-5CA37BDAFAFB}"/>
              </a:ext>
            </a:extLst>
          </p:cNvPr>
          <p:cNvSpPr/>
          <p:nvPr/>
        </p:nvSpPr>
        <p:spPr>
          <a:xfrm>
            <a:off x="2620215" y="2593370"/>
            <a:ext cx="6101081" cy="1490980"/>
          </a:xfrm>
          <a:custGeom>
            <a:avLst/>
            <a:gdLst/>
            <a:ahLst/>
            <a:cxnLst/>
            <a:rect l="l" t="t" r="r" b="b"/>
            <a:pathLst>
              <a:path w="6101080" h="1490980">
                <a:moveTo>
                  <a:pt x="5852160" y="0"/>
                </a:moveTo>
                <a:lnTo>
                  <a:pt x="248412" y="0"/>
                </a:lnTo>
                <a:lnTo>
                  <a:pt x="198358" y="5048"/>
                </a:lnTo>
                <a:lnTo>
                  <a:pt x="151733" y="19526"/>
                </a:lnTo>
                <a:lnTo>
                  <a:pt x="109537" y="42433"/>
                </a:lnTo>
                <a:lnTo>
                  <a:pt x="72771" y="72771"/>
                </a:lnTo>
                <a:lnTo>
                  <a:pt x="42433" y="109537"/>
                </a:lnTo>
                <a:lnTo>
                  <a:pt x="19526" y="151733"/>
                </a:lnTo>
                <a:lnTo>
                  <a:pt x="5048" y="198358"/>
                </a:lnTo>
                <a:lnTo>
                  <a:pt x="0" y="248412"/>
                </a:lnTo>
                <a:lnTo>
                  <a:pt x="0" y="1242060"/>
                </a:lnTo>
                <a:lnTo>
                  <a:pt x="5048" y="1292113"/>
                </a:lnTo>
                <a:lnTo>
                  <a:pt x="19526" y="1338738"/>
                </a:lnTo>
                <a:lnTo>
                  <a:pt x="42433" y="1380934"/>
                </a:lnTo>
                <a:lnTo>
                  <a:pt x="72771" y="1417701"/>
                </a:lnTo>
                <a:lnTo>
                  <a:pt x="109537" y="1448038"/>
                </a:lnTo>
                <a:lnTo>
                  <a:pt x="151733" y="1470945"/>
                </a:lnTo>
                <a:lnTo>
                  <a:pt x="198358" y="1485423"/>
                </a:lnTo>
                <a:lnTo>
                  <a:pt x="248412" y="1490472"/>
                </a:lnTo>
                <a:lnTo>
                  <a:pt x="5852160" y="1490472"/>
                </a:lnTo>
                <a:lnTo>
                  <a:pt x="5902213" y="1485423"/>
                </a:lnTo>
                <a:lnTo>
                  <a:pt x="5948838" y="1470945"/>
                </a:lnTo>
                <a:lnTo>
                  <a:pt x="5991034" y="1448038"/>
                </a:lnTo>
                <a:lnTo>
                  <a:pt x="6027800" y="1417701"/>
                </a:lnTo>
                <a:lnTo>
                  <a:pt x="6058138" y="1380934"/>
                </a:lnTo>
                <a:lnTo>
                  <a:pt x="6081045" y="1338738"/>
                </a:lnTo>
                <a:lnTo>
                  <a:pt x="6095523" y="1292113"/>
                </a:lnTo>
                <a:lnTo>
                  <a:pt x="6100571" y="1242060"/>
                </a:lnTo>
                <a:lnTo>
                  <a:pt x="6100571" y="248412"/>
                </a:lnTo>
                <a:lnTo>
                  <a:pt x="6095523" y="198358"/>
                </a:lnTo>
                <a:lnTo>
                  <a:pt x="6081045" y="151733"/>
                </a:lnTo>
                <a:lnTo>
                  <a:pt x="6058138" y="109537"/>
                </a:lnTo>
                <a:lnTo>
                  <a:pt x="6027801" y="72771"/>
                </a:lnTo>
                <a:lnTo>
                  <a:pt x="5991034" y="42433"/>
                </a:lnTo>
                <a:lnTo>
                  <a:pt x="5948838" y="19526"/>
                </a:lnTo>
                <a:lnTo>
                  <a:pt x="5902213" y="5048"/>
                </a:lnTo>
                <a:lnTo>
                  <a:pt x="5852160" y="0"/>
                </a:lnTo>
                <a:close/>
              </a:path>
            </a:pathLst>
          </a:custGeom>
          <a:solidFill>
            <a:srgbClr val="CAE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98BD4122-25D9-ACB7-FBC8-A9729C12C8EF}"/>
              </a:ext>
            </a:extLst>
          </p:cNvPr>
          <p:cNvSpPr/>
          <p:nvPr/>
        </p:nvSpPr>
        <p:spPr>
          <a:xfrm>
            <a:off x="2620216" y="2593370"/>
            <a:ext cx="6101080" cy="1490980"/>
          </a:xfrm>
          <a:custGeom>
            <a:avLst/>
            <a:gdLst/>
            <a:ahLst/>
            <a:cxnLst/>
            <a:rect l="l" t="t" r="r" b="b"/>
            <a:pathLst>
              <a:path w="6101080" h="1490980">
                <a:moveTo>
                  <a:pt x="0" y="248412"/>
                </a:moveTo>
                <a:lnTo>
                  <a:pt x="5048" y="198358"/>
                </a:lnTo>
                <a:lnTo>
                  <a:pt x="19526" y="151733"/>
                </a:lnTo>
                <a:lnTo>
                  <a:pt x="42433" y="109537"/>
                </a:lnTo>
                <a:lnTo>
                  <a:pt x="72771" y="72771"/>
                </a:lnTo>
                <a:lnTo>
                  <a:pt x="109537" y="42433"/>
                </a:lnTo>
                <a:lnTo>
                  <a:pt x="151733" y="19526"/>
                </a:lnTo>
                <a:lnTo>
                  <a:pt x="198358" y="5048"/>
                </a:lnTo>
                <a:lnTo>
                  <a:pt x="248412" y="0"/>
                </a:lnTo>
                <a:lnTo>
                  <a:pt x="5852160" y="0"/>
                </a:lnTo>
                <a:lnTo>
                  <a:pt x="5902213" y="5048"/>
                </a:lnTo>
                <a:lnTo>
                  <a:pt x="5948838" y="19526"/>
                </a:lnTo>
                <a:lnTo>
                  <a:pt x="5991034" y="42433"/>
                </a:lnTo>
                <a:lnTo>
                  <a:pt x="6027800" y="72770"/>
                </a:lnTo>
                <a:lnTo>
                  <a:pt x="6058138" y="109537"/>
                </a:lnTo>
                <a:lnTo>
                  <a:pt x="6081045" y="151733"/>
                </a:lnTo>
                <a:lnTo>
                  <a:pt x="6095523" y="198358"/>
                </a:lnTo>
                <a:lnTo>
                  <a:pt x="6100571" y="248412"/>
                </a:lnTo>
                <a:lnTo>
                  <a:pt x="6100571" y="1242060"/>
                </a:lnTo>
                <a:lnTo>
                  <a:pt x="6095523" y="1292113"/>
                </a:lnTo>
                <a:lnTo>
                  <a:pt x="6081045" y="1338738"/>
                </a:lnTo>
                <a:lnTo>
                  <a:pt x="6058138" y="1380934"/>
                </a:lnTo>
                <a:lnTo>
                  <a:pt x="6027800" y="1417701"/>
                </a:lnTo>
                <a:lnTo>
                  <a:pt x="5991034" y="1448038"/>
                </a:lnTo>
                <a:lnTo>
                  <a:pt x="5948838" y="1470945"/>
                </a:lnTo>
                <a:lnTo>
                  <a:pt x="5902213" y="1485423"/>
                </a:lnTo>
                <a:lnTo>
                  <a:pt x="5852160" y="1490472"/>
                </a:lnTo>
                <a:lnTo>
                  <a:pt x="248412" y="1490472"/>
                </a:lnTo>
                <a:lnTo>
                  <a:pt x="198358" y="1485423"/>
                </a:lnTo>
                <a:lnTo>
                  <a:pt x="151733" y="1470945"/>
                </a:lnTo>
                <a:lnTo>
                  <a:pt x="109537" y="1448038"/>
                </a:lnTo>
                <a:lnTo>
                  <a:pt x="72771" y="1417701"/>
                </a:lnTo>
                <a:lnTo>
                  <a:pt x="42433" y="1380934"/>
                </a:lnTo>
                <a:lnTo>
                  <a:pt x="19526" y="1338738"/>
                </a:lnTo>
                <a:lnTo>
                  <a:pt x="5048" y="1292113"/>
                </a:lnTo>
                <a:lnTo>
                  <a:pt x="0" y="1242060"/>
                </a:lnTo>
                <a:lnTo>
                  <a:pt x="0" y="248412"/>
                </a:lnTo>
                <a:close/>
              </a:path>
            </a:pathLst>
          </a:custGeom>
          <a:ln w="12192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99D5533C-E2F0-E671-B29E-0A654A62983F}"/>
              </a:ext>
            </a:extLst>
          </p:cNvPr>
          <p:cNvSpPr/>
          <p:nvPr/>
        </p:nvSpPr>
        <p:spPr>
          <a:xfrm>
            <a:off x="2544016" y="4307869"/>
            <a:ext cx="1242060" cy="11978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9D69F2FE-29A7-BEC4-1519-B418B88EF7C4}"/>
              </a:ext>
            </a:extLst>
          </p:cNvPr>
          <p:cNvSpPr txBox="1"/>
          <p:nvPr/>
        </p:nvSpPr>
        <p:spPr>
          <a:xfrm>
            <a:off x="2653492" y="4765832"/>
            <a:ext cx="9036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Peningkatan</a:t>
            </a:r>
            <a:endParaRPr sz="1200">
              <a:latin typeface="Arial"/>
              <a:cs typeface="Arial"/>
            </a:endParaRPr>
          </a:p>
          <a:p>
            <a:pPr marL="19685"/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Standar</a:t>
            </a:r>
            <a:r>
              <a:rPr sz="12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6CBB308A-604A-337B-5D7E-406E4808CC49}"/>
              </a:ext>
            </a:extLst>
          </p:cNvPr>
          <p:cNvSpPr/>
          <p:nvPr/>
        </p:nvSpPr>
        <p:spPr>
          <a:xfrm>
            <a:off x="3682444" y="4493799"/>
            <a:ext cx="431292" cy="8092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201C19EF-E36C-5153-8A3B-4DDF7C06F2FC}"/>
              </a:ext>
            </a:extLst>
          </p:cNvPr>
          <p:cNvSpPr/>
          <p:nvPr/>
        </p:nvSpPr>
        <p:spPr>
          <a:xfrm>
            <a:off x="5677361" y="4271294"/>
            <a:ext cx="1370076" cy="1207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5CBA4D06-3275-1300-B23C-B9B2CFEEA3B6}"/>
              </a:ext>
            </a:extLst>
          </p:cNvPr>
          <p:cNvSpPr txBox="1"/>
          <p:nvPr/>
        </p:nvSpPr>
        <p:spPr>
          <a:xfrm>
            <a:off x="5833190" y="4642643"/>
            <a:ext cx="90678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50495">
              <a:spcBef>
                <a:spcPts val="100"/>
              </a:spcBef>
            </a:pP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Evaluasi 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elaks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200" spc="-1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200" spc="-1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n 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Standar</a:t>
            </a:r>
            <a:r>
              <a:rPr sz="12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200">
              <a:latin typeface="Arial"/>
              <a:cs typeface="Arial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7CBBAB77-F21C-1224-7C24-959E87AA6AD0}"/>
              </a:ext>
            </a:extLst>
          </p:cNvPr>
          <p:cNvSpPr/>
          <p:nvPr/>
        </p:nvSpPr>
        <p:spPr>
          <a:xfrm>
            <a:off x="6946853" y="4489225"/>
            <a:ext cx="429768" cy="8092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1D897852-C6D0-DC75-4F83-8D7CE9FFD3C5}"/>
              </a:ext>
            </a:extLst>
          </p:cNvPr>
          <p:cNvSpPr/>
          <p:nvPr/>
        </p:nvSpPr>
        <p:spPr>
          <a:xfrm>
            <a:off x="7263844" y="4321586"/>
            <a:ext cx="1354836" cy="11810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7FF7AE2E-2DCF-B843-3FBC-2AF0527B454B}"/>
              </a:ext>
            </a:extLst>
          </p:cNvPr>
          <p:cNvSpPr txBox="1"/>
          <p:nvPr/>
        </p:nvSpPr>
        <p:spPr>
          <a:xfrm>
            <a:off x="7431231" y="4770404"/>
            <a:ext cx="9067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145" marR="5080" indent="-5080">
              <a:spcBef>
                <a:spcPts val="100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elaks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200" spc="-1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200" spc="-1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n 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Standar</a:t>
            </a:r>
            <a:r>
              <a:rPr sz="1200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200">
              <a:latin typeface="Arial"/>
              <a:cs typeface="Arial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28580AB0-49B2-8256-C953-6A04F546E6C7}"/>
              </a:ext>
            </a:extLst>
          </p:cNvPr>
          <p:cNvSpPr/>
          <p:nvPr/>
        </p:nvSpPr>
        <p:spPr>
          <a:xfrm>
            <a:off x="7471109" y="4016786"/>
            <a:ext cx="797051" cy="3962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3">
            <a:extLst>
              <a:ext uri="{FF2B5EF4-FFF2-40B4-BE49-F238E27FC236}">
                <a16:creationId xmlns:a16="http://schemas.microsoft.com/office/drawing/2014/main" id="{2800B62C-B78D-E9A2-183D-6A2C6819C780}"/>
              </a:ext>
            </a:extLst>
          </p:cNvPr>
          <p:cNvSpPr/>
          <p:nvPr/>
        </p:nvSpPr>
        <p:spPr>
          <a:xfrm>
            <a:off x="3056082" y="2831115"/>
            <a:ext cx="1034795" cy="11963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id="{C8D1FE47-B0AE-7AE3-4AD3-31967DC83C27}"/>
              </a:ext>
            </a:extLst>
          </p:cNvPr>
          <p:cNvSpPr txBox="1"/>
          <p:nvPr/>
        </p:nvSpPr>
        <p:spPr>
          <a:xfrm>
            <a:off x="3154633" y="3104292"/>
            <a:ext cx="72326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200" spc="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/ 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Buku  Kebijakan  SPMI</a:t>
            </a:r>
            <a:endParaRPr sz="1200">
              <a:latin typeface="Arial"/>
              <a:cs typeface="Arial"/>
            </a:endParaRPr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5B93DE10-CF30-B5F8-D29B-1EF59070506B}"/>
              </a:ext>
            </a:extLst>
          </p:cNvPr>
          <p:cNvSpPr/>
          <p:nvPr/>
        </p:nvSpPr>
        <p:spPr>
          <a:xfrm>
            <a:off x="4397200" y="2835686"/>
            <a:ext cx="1036320" cy="119786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350A8DB9-FF95-1E3B-CEEB-CED5631D5CB7}"/>
              </a:ext>
            </a:extLst>
          </p:cNvPr>
          <p:cNvSpPr txBox="1"/>
          <p:nvPr/>
        </p:nvSpPr>
        <p:spPr>
          <a:xfrm>
            <a:off x="4497277" y="3109752"/>
            <a:ext cx="72136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spcBef>
                <a:spcPts val="100"/>
              </a:spcBef>
            </a:pP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Dok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200" spc="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200" spc="-1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/  Buku  Manual  SPMI</a:t>
            </a:r>
            <a:endParaRPr sz="1200">
              <a:latin typeface="Arial"/>
              <a:cs typeface="Arial"/>
            </a:endParaRPr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id="{8A24E3B4-CCC9-7800-2575-27118BC4060F}"/>
              </a:ext>
            </a:extLst>
          </p:cNvPr>
          <p:cNvSpPr/>
          <p:nvPr/>
        </p:nvSpPr>
        <p:spPr>
          <a:xfrm>
            <a:off x="5811474" y="2821970"/>
            <a:ext cx="1025651" cy="119786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8">
            <a:extLst>
              <a:ext uri="{FF2B5EF4-FFF2-40B4-BE49-F238E27FC236}">
                <a16:creationId xmlns:a16="http://schemas.microsoft.com/office/drawing/2014/main" id="{5BC8A59F-1146-6AA6-A466-4DB906D72CED}"/>
              </a:ext>
            </a:extLst>
          </p:cNvPr>
          <p:cNvSpPr txBox="1"/>
          <p:nvPr/>
        </p:nvSpPr>
        <p:spPr>
          <a:xfrm>
            <a:off x="5907867" y="3096113"/>
            <a:ext cx="72199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okume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/ 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Buku 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Standar 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SPMI</a:t>
            </a:r>
            <a:endParaRPr sz="1200">
              <a:latin typeface="Arial"/>
              <a:cs typeface="Arial"/>
            </a:endParaRPr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9FC8AEAE-3FC3-C404-FD97-A50F5B60BD7A}"/>
              </a:ext>
            </a:extLst>
          </p:cNvPr>
          <p:cNvSpPr/>
          <p:nvPr/>
        </p:nvSpPr>
        <p:spPr>
          <a:xfrm>
            <a:off x="1831542" y="3100607"/>
            <a:ext cx="571500" cy="1035050"/>
          </a:xfrm>
          <a:custGeom>
            <a:avLst/>
            <a:gdLst/>
            <a:ahLst/>
            <a:cxnLst/>
            <a:rect l="l" t="t" r="r" b="b"/>
            <a:pathLst>
              <a:path w="571500" h="1035050">
                <a:moveTo>
                  <a:pt x="357255" y="0"/>
                </a:moveTo>
                <a:lnTo>
                  <a:pt x="357255" y="165735"/>
                </a:lnTo>
                <a:lnTo>
                  <a:pt x="321007" y="187148"/>
                </a:lnTo>
                <a:lnTo>
                  <a:pt x="286369" y="211519"/>
                </a:lnTo>
                <a:lnTo>
                  <a:pt x="253401" y="238694"/>
                </a:lnTo>
                <a:lnTo>
                  <a:pt x="222163" y="268524"/>
                </a:lnTo>
                <a:lnTo>
                  <a:pt x="192715" y="300856"/>
                </a:lnTo>
                <a:lnTo>
                  <a:pt x="165116" y="335538"/>
                </a:lnTo>
                <a:lnTo>
                  <a:pt x="139427" y="372420"/>
                </a:lnTo>
                <a:lnTo>
                  <a:pt x="115708" y="411349"/>
                </a:lnTo>
                <a:lnTo>
                  <a:pt x="94017" y="452174"/>
                </a:lnTo>
                <a:lnTo>
                  <a:pt x="74416" y="494744"/>
                </a:lnTo>
                <a:lnTo>
                  <a:pt x="56963" y="538906"/>
                </a:lnTo>
                <a:lnTo>
                  <a:pt x="41720" y="584510"/>
                </a:lnTo>
                <a:lnTo>
                  <a:pt x="28745" y="631404"/>
                </a:lnTo>
                <a:lnTo>
                  <a:pt x="18099" y="679435"/>
                </a:lnTo>
                <a:lnTo>
                  <a:pt x="9842" y="728454"/>
                </a:lnTo>
                <a:lnTo>
                  <a:pt x="4033" y="778307"/>
                </a:lnTo>
                <a:lnTo>
                  <a:pt x="732" y="828844"/>
                </a:lnTo>
                <a:lnTo>
                  <a:pt x="0" y="879913"/>
                </a:lnTo>
                <a:lnTo>
                  <a:pt x="1895" y="931362"/>
                </a:lnTo>
                <a:lnTo>
                  <a:pt x="6478" y="983040"/>
                </a:lnTo>
                <a:lnTo>
                  <a:pt x="13809" y="1034796"/>
                </a:lnTo>
                <a:lnTo>
                  <a:pt x="24804" y="979452"/>
                </a:lnTo>
                <a:lnTo>
                  <a:pt x="38787" y="925787"/>
                </a:lnTo>
                <a:lnTo>
                  <a:pt x="55643" y="873980"/>
                </a:lnTo>
                <a:lnTo>
                  <a:pt x="75260" y="824208"/>
                </a:lnTo>
                <a:lnTo>
                  <a:pt x="97523" y="776649"/>
                </a:lnTo>
                <a:lnTo>
                  <a:pt x="122319" y="731482"/>
                </a:lnTo>
                <a:lnTo>
                  <a:pt x="149533" y="688883"/>
                </a:lnTo>
                <a:lnTo>
                  <a:pt x="179054" y="649031"/>
                </a:lnTo>
                <a:lnTo>
                  <a:pt x="210765" y="612105"/>
                </a:lnTo>
                <a:lnTo>
                  <a:pt x="244555" y="578281"/>
                </a:lnTo>
                <a:lnTo>
                  <a:pt x="280309" y="547737"/>
                </a:lnTo>
                <a:lnTo>
                  <a:pt x="317914" y="520653"/>
                </a:lnTo>
                <a:lnTo>
                  <a:pt x="357255" y="497205"/>
                </a:lnTo>
                <a:lnTo>
                  <a:pt x="449046" y="497205"/>
                </a:lnTo>
                <a:lnTo>
                  <a:pt x="571504" y="276098"/>
                </a:lnTo>
                <a:lnTo>
                  <a:pt x="357255" y="0"/>
                </a:lnTo>
                <a:close/>
              </a:path>
              <a:path w="571500" h="1035050">
                <a:moveTo>
                  <a:pt x="449046" y="497205"/>
                </a:moveTo>
                <a:lnTo>
                  <a:pt x="357255" y="497205"/>
                </a:lnTo>
                <a:lnTo>
                  <a:pt x="357255" y="662940"/>
                </a:lnTo>
                <a:lnTo>
                  <a:pt x="449046" y="497205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945DCD27-C260-CB6E-8CFB-B16FECE9D22F}"/>
              </a:ext>
            </a:extLst>
          </p:cNvPr>
          <p:cNvSpPr/>
          <p:nvPr/>
        </p:nvSpPr>
        <p:spPr>
          <a:xfrm>
            <a:off x="1831546" y="3969670"/>
            <a:ext cx="571500" cy="1090295"/>
          </a:xfrm>
          <a:custGeom>
            <a:avLst/>
            <a:gdLst/>
            <a:ahLst/>
            <a:cxnLst/>
            <a:rect l="l" t="t" r="r" b="b"/>
            <a:pathLst>
              <a:path w="571500" h="1090295">
                <a:moveTo>
                  <a:pt x="0" y="0"/>
                </a:moveTo>
                <a:lnTo>
                  <a:pt x="0" y="331469"/>
                </a:lnTo>
                <a:lnTo>
                  <a:pt x="1435" y="385663"/>
                </a:lnTo>
                <a:lnTo>
                  <a:pt x="5676" y="438828"/>
                </a:lnTo>
                <a:lnTo>
                  <a:pt x="12625" y="490836"/>
                </a:lnTo>
                <a:lnTo>
                  <a:pt x="22187" y="541559"/>
                </a:lnTo>
                <a:lnTo>
                  <a:pt x="34265" y="590867"/>
                </a:lnTo>
                <a:lnTo>
                  <a:pt x="48761" y="638634"/>
                </a:lnTo>
                <a:lnTo>
                  <a:pt x="65580" y="684730"/>
                </a:lnTo>
                <a:lnTo>
                  <a:pt x="84623" y="729026"/>
                </a:lnTo>
                <a:lnTo>
                  <a:pt x="105795" y="771396"/>
                </a:lnTo>
                <a:lnTo>
                  <a:pt x="128998" y="811709"/>
                </a:lnTo>
                <a:lnTo>
                  <a:pt x="154137" y="849839"/>
                </a:lnTo>
                <a:lnTo>
                  <a:pt x="181113" y="885656"/>
                </a:lnTo>
                <a:lnTo>
                  <a:pt x="209831" y="919032"/>
                </a:lnTo>
                <a:lnTo>
                  <a:pt x="240194" y="949839"/>
                </a:lnTo>
                <a:lnTo>
                  <a:pt x="272104" y="977947"/>
                </a:lnTo>
                <a:lnTo>
                  <a:pt x="305466" y="1003230"/>
                </a:lnTo>
                <a:lnTo>
                  <a:pt x="340182" y="1025559"/>
                </a:lnTo>
                <a:lnTo>
                  <a:pt x="376155" y="1044804"/>
                </a:lnTo>
                <a:lnTo>
                  <a:pt x="413289" y="1060838"/>
                </a:lnTo>
                <a:lnTo>
                  <a:pt x="451488" y="1073533"/>
                </a:lnTo>
                <a:lnTo>
                  <a:pt x="490653" y="1082759"/>
                </a:lnTo>
                <a:lnTo>
                  <a:pt x="530690" y="1088389"/>
                </a:lnTo>
                <a:lnTo>
                  <a:pt x="571500" y="1090295"/>
                </a:lnTo>
                <a:lnTo>
                  <a:pt x="571500" y="758825"/>
                </a:lnTo>
                <a:lnTo>
                  <a:pt x="530690" y="756919"/>
                </a:lnTo>
                <a:lnTo>
                  <a:pt x="490653" y="751289"/>
                </a:lnTo>
                <a:lnTo>
                  <a:pt x="451488" y="742063"/>
                </a:lnTo>
                <a:lnTo>
                  <a:pt x="413289" y="729368"/>
                </a:lnTo>
                <a:lnTo>
                  <a:pt x="376155" y="713334"/>
                </a:lnTo>
                <a:lnTo>
                  <a:pt x="340182" y="694089"/>
                </a:lnTo>
                <a:lnTo>
                  <a:pt x="305466" y="671760"/>
                </a:lnTo>
                <a:lnTo>
                  <a:pt x="272104" y="646477"/>
                </a:lnTo>
                <a:lnTo>
                  <a:pt x="240194" y="618369"/>
                </a:lnTo>
                <a:lnTo>
                  <a:pt x="209831" y="587562"/>
                </a:lnTo>
                <a:lnTo>
                  <a:pt x="181113" y="554186"/>
                </a:lnTo>
                <a:lnTo>
                  <a:pt x="154137" y="518369"/>
                </a:lnTo>
                <a:lnTo>
                  <a:pt x="128998" y="480239"/>
                </a:lnTo>
                <a:lnTo>
                  <a:pt x="105795" y="439926"/>
                </a:lnTo>
                <a:lnTo>
                  <a:pt x="84623" y="397556"/>
                </a:lnTo>
                <a:lnTo>
                  <a:pt x="65580" y="353260"/>
                </a:lnTo>
                <a:lnTo>
                  <a:pt x="48761" y="307164"/>
                </a:lnTo>
                <a:lnTo>
                  <a:pt x="34265" y="259397"/>
                </a:lnTo>
                <a:lnTo>
                  <a:pt x="22187" y="210089"/>
                </a:lnTo>
                <a:lnTo>
                  <a:pt x="12625" y="159366"/>
                </a:lnTo>
                <a:lnTo>
                  <a:pt x="5676" y="107358"/>
                </a:lnTo>
                <a:lnTo>
                  <a:pt x="1435" y="54193"/>
                </a:lnTo>
                <a:lnTo>
                  <a:pt x="0" y="0"/>
                </a:lnTo>
                <a:close/>
              </a:path>
            </a:pathLst>
          </a:custGeom>
          <a:solidFill>
            <a:srgbClr val="C6AA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6C3BBDC4-785C-08EF-42F7-58AA1E4362FF}"/>
              </a:ext>
            </a:extLst>
          </p:cNvPr>
          <p:cNvSpPr/>
          <p:nvPr/>
        </p:nvSpPr>
        <p:spPr>
          <a:xfrm>
            <a:off x="1831546" y="3100607"/>
            <a:ext cx="571500" cy="1959610"/>
          </a:xfrm>
          <a:custGeom>
            <a:avLst/>
            <a:gdLst/>
            <a:ahLst/>
            <a:cxnLst/>
            <a:rect l="l" t="t" r="r" b="b"/>
            <a:pathLst>
              <a:path w="571500" h="1959610">
                <a:moveTo>
                  <a:pt x="0" y="869061"/>
                </a:moveTo>
                <a:lnTo>
                  <a:pt x="1435" y="923254"/>
                </a:lnTo>
                <a:lnTo>
                  <a:pt x="5676" y="976419"/>
                </a:lnTo>
                <a:lnTo>
                  <a:pt x="12625" y="1028427"/>
                </a:lnTo>
                <a:lnTo>
                  <a:pt x="22187" y="1079150"/>
                </a:lnTo>
                <a:lnTo>
                  <a:pt x="34265" y="1128458"/>
                </a:lnTo>
                <a:lnTo>
                  <a:pt x="48761" y="1176225"/>
                </a:lnTo>
                <a:lnTo>
                  <a:pt x="65580" y="1222321"/>
                </a:lnTo>
                <a:lnTo>
                  <a:pt x="84623" y="1266617"/>
                </a:lnTo>
                <a:lnTo>
                  <a:pt x="105795" y="1308987"/>
                </a:lnTo>
                <a:lnTo>
                  <a:pt x="128998" y="1349300"/>
                </a:lnTo>
                <a:lnTo>
                  <a:pt x="154137" y="1387430"/>
                </a:lnTo>
                <a:lnTo>
                  <a:pt x="181113" y="1423247"/>
                </a:lnTo>
                <a:lnTo>
                  <a:pt x="209831" y="1456623"/>
                </a:lnTo>
                <a:lnTo>
                  <a:pt x="240194" y="1487430"/>
                </a:lnTo>
                <a:lnTo>
                  <a:pt x="272104" y="1515538"/>
                </a:lnTo>
                <a:lnTo>
                  <a:pt x="305466" y="1540821"/>
                </a:lnTo>
                <a:lnTo>
                  <a:pt x="340182" y="1563150"/>
                </a:lnTo>
                <a:lnTo>
                  <a:pt x="376155" y="1582395"/>
                </a:lnTo>
                <a:lnTo>
                  <a:pt x="413289" y="1598429"/>
                </a:lnTo>
                <a:lnTo>
                  <a:pt x="451488" y="1611124"/>
                </a:lnTo>
                <a:lnTo>
                  <a:pt x="490653" y="1620350"/>
                </a:lnTo>
                <a:lnTo>
                  <a:pt x="530690" y="1625980"/>
                </a:lnTo>
                <a:lnTo>
                  <a:pt x="571500" y="1627886"/>
                </a:lnTo>
                <a:lnTo>
                  <a:pt x="571500" y="1959356"/>
                </a:lnTo>
                <a:lnTo>
                  <a:pt x="530690" y="1957450"/>
                </a:lnTo>
                <a:lnTo>
                  <a:pt x="490653" y="1951820"/>
                </a:lnTo>
                <a:lnTo>
                  <a:pt x="451488" y="1942594"/>
                </a:lnTo>
                <a:lnTo>
                  <a:pt x="413289" y="1929899"/>
                </a:lnTo>
                <a:lnTo>
                  <a:pt x="376155" y="1913865"/>
                </a:lnTo>
                <a:lnTo>
                  <a:pt x="340182" y="1894620"/>
                </a:lnTo>
                <a:lnTo>
                  <a:pt x="305466" y="1872291"/>
                </a:lnTo>
                <a:lnTo>
                  <a:pt x="272104" y="1847008"/>
                </a:lnTo>
                <a:lnTo>
                  <a:pt x="240194" y="1818900"/>
                </a:lnTo>
                <a:lnTo>
                  <a:pt x="209831" y="1788093"/>
                </a:lnTo>
                <a:lnTo>
                  <a:pt x="181113" y="1754717"/>
                </a:lnTo>
                <a:lnTo>
                  <a:pt x="154137" y="1718900"/>
                </a:lnTo>
                <a:lnTo>
                  <a:pt x="128998" y="1680770"/>
                </a:lnTo>
                <a:lnTo>
                  <a:pt x="105795" y="1640457"/>
                </a:lnTo>
                <a:lnTo>
                  <a:pt x="84623" y="1598087"/>
                </a:lnTo>
                <a:lnTo>
                  <a:pt x="65580" y="1553791"/>
                </a:lnTo>
                <a:lnTo>
                  <a:pt x="48761" y="1507695"/>
                </a:lnTo>
                <a:lnTo>
                  <a:pt x="34265" y="1459928"/>
                </a:lnTo>
                <a:lnTo>
                  <a:pt x="22187" y="1410620"/>
                </a:lnTo>
                <a:lnTo>
                  <a:pt x="12625" y="1359897"/>
                </a:lnTo>
                <a:lnTo>
                  <a:pt x="5676" y="1307889"/>
                </a:lnTo>
                <a:lnTo>
                  <a:pt x="1435" y="1254724"/>
                </a:lnTo>
                <a:lnTo>
                  <a:pt x="0" y="1200531"/>
                </a:lnTo>
                <a:lnTo>
                  <a:pt x="0" y="869061"/>
                </a:lnTo>
                <a:lnTo>
                  <a:pt x="1453" y="814857"/>
                </a:lnTo>
                <a:lnTo>
                  <a:pt x="5759" y="761455"/>
                </a:lnTo>
                <a:lnTo>
                  <a:pt x="12835" y="709015"/>
                </a:lnTo>
                <a:lnTo>
                  <a:pt x="22601" y="657698"/>
                </a:lnTo>
                <a:lnTo>
                  <a:pt x="34976" y="607663"/>
                </a:lnTo>
                <a:lnTo>
                  <a:pt x="49877" y="559071"/>
                </a:lnTo>
                <a:lnTo>
                  <a:pt x="67223" y="512083"/>
                </a:lnTo>
                <a:lnTo>
                  <a:pt x="86932" y="466860"/>
                </a:lnTo>
                <a:lnTo>
                  <a:pt x="108924" y="423561"/>
                </a:lnTo>
                <a:lnTo>
                  <a:pt x="133117" y="382348"/>
                </a:lnTo>
                <a:lnTo>
                  <a:pt x="159430" y="343381"/>
                </a:lnTo>
                <a:lnTo>
                  <a:pt x="187780" y="306821"/>
                </a:lnTo>
                <a:lnTo>
                  <a:pt x="218087" y="272827"/>
                </a:lnTo>
                <a:lnTo>
                  <a:pt x="250269" y="241561"/>
                </a:lnTo>
                <a:lnTo>
                  <a:pt x="284244" y="213184"/>
                </a:lnTo>
                <a:lnTo>
                  <a:pt x="319932" y="187855"/>
                </a:lnTo>
                <a:lnTo>
                  <a:pt x="357251" y="165735"/>
                </a:lnTo>
                <a:lnTo>
                  <a:pt x="357251" y="0"/>
                </a:lnTo>
                <a:lnTo>
                  <a:pt x="571500" y="276098"/>
                </a:lnTo>
                <a:lnTo>
                  <a:pt x="357251" y="662940"/>
                </a:lnTo>
                <a:lnTo>
                  <a:pt x="357251" y="497205"/>
                </a:lnTo>
                <a:lnTo>
                  <a:pt x="317909" y="520653"/>
                </a:lnTo>
                <a:lnTo>
                  <a:pt x="280304" y="547737"/>
                </a:lnTo>
                <a:lnTo>
                  <a:pt x="244550" y="578281"/>
                </a:lnTo>
                <a:lnTo>
                  <a:pt x="210761" y="612105"/>
                </a:lnTo>
                <a:lnTo>
                  <a:pt x="179049" y="649031"/>
                </a:lnTo>
                <a:lnTo>
                  <a:pt x="149529" y="688883"/>
                </a:lnTo>
                <a:lnTo>
                  <a:pt x="122314" y="731482"/>
                </a:lnTo>
                <a:lnTo>
                  <a:pt x="97518" y="776649"/>
                </a:lnTo>
                <a:lnTo>
                  <a:pt x="75255" y="824208"/>
                </a:lnTo>
                <a:lnTo>
                  <a:pt x="55639" y="873980"/>
                </a:lnTo>
                <a:lnTo>
                  <a:pt x="38782" y="925787"/>
                </a:lnTo>
                <a:lnTo>
                  <a:pt x="24800" y="979452"/>
                </a:lnTo>
                <a:lnTo>
                  <a:pt x="13804" y="1034796"/>
                </a:lnTo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id="{8961EB93-17FD-8D2A-6BC1-5F2EBBBCAD50}"/>
              </a:ext>
            </a:extLst>
          </p:cNvPr>
          <p:cNvSpPr txBox="1"/>
          <p:nvPr/>
        </p:nvSpPr>
        <p:spPr>
          <a:xfrm>
            <a:off x="1560895" y="3535806"/>
            <a:ext cx="230832" cy="11569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760"/>
              </a:lnSpc>
            </a:pPr>
            <a:r>
              <a:rPr sz="1500" b="1" spc="-5" dirty="0">
                <a:latin typeface="Arial"/>
                <a:cs typeface="Arial"/>
              </a:rPr>
              <a:t>Kaizen</a:t>
            </a:r>
            <a:r>
              <a:rPr sz="1500" b="1" spc="-70" dirty="0">
                <a:latin typeface="Arial"/>
                <a:cs typeface="Arial"/>
              </a:rPr>
              <a:t> </a:t>
            </a:r>
            <a:r>
              <a:rPr sz="1500" b="1" spc="-5" dirty="0">
                <a:latin typeface="Arial"/>
                <a:cs typeface="Arial"/>
              </a:rPr>
              <a:t>SPMI</a:t>
            </a:r>
            <a:endParaRPr sz="1500">
              <a:latin typeface="Arial"/>
              <a:cs typeface="Arial"/>
            </a:endParaRPr>
          </a:p>
        </p:txBody>
      </p:sp>
      <p:sp>
        <p:nvSpPr>
          <p:cNvPr id="25" name="object 23">
            <a:extLst>
              <a:ext uri="{FF2B5EF4-FFF2-40B4-BE49-F238E27FC236}">
                <a16:creationId xmlns:a16="http://schemas.microsoft.com/office/drawing/2014/main" id="{6C603C9A-0E24-0591-F607-39ABC6021C34}"/>
              </a:ext>
            </a:extLst>
          </p:cNvPr>
          <p:cNvSpPr/>
          <p:nvPr/>
        </p:nvSpPr>
        <p:spPr>
          <a:xfrm>
            <a:off x="7250130" y="2821970"/>
            <a:ext cx="1025651" cy="119786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4">
            <a:extLst>
              <a:ext uri="{FF2B5EF4-FFF2-40B4-BE49-F238E27FC236}">
                <a16:creationId xmlns:a16="http://schemas.microsoft.com/office/drawing/2014/main" id="{46D14BBB-426D-2F3F-592E-0A15163E4514}"/>
              </a:ext>
            </a:extLst>
          </p:cNvPr>
          <p:cNvSpPr txBox="1"/>
          <p:nvPr/>
        </p:nvSpPr>
        <p:spPr>
          <a:xfrm>
            <a:off x="7346522" y="3096113"/>
            <a:ext cx="72199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okume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/ 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Buku  Formulir  SPMI</a:t>
            </a:r>
            <a:endParaRPr sz="1200">
              <a:latin typeface="Arial"/>
              <a:cs typeface="Arial"/>
            </a:endParaRPr>
          </a:p>
        </p:txBody>
      </p:sp>
      <p:sp>
        <p:nvSpPr>
          <p:cNvPr id="27" name="object 25">
            <a:extLst>
              <a:ext uri="{FF2B5EF4-FFF2-40B4-BE49-F238E27FC236}">
                <a16:creationId xmlns:a16="http://schemas.microsoft.com/office/drawing/2014/main" id="{24EA4A80-22D2-AD1E-F41C-093DFD7D93AF}"/>
              </a:ext>
            </a:extLst>
          </p:cNvPr>
          <p:cNvSpPr txBox="1"/>
          <p:nvPr/>
        </p:nvSpPr>
        <p:spPr>
          <a:xfrm>
            <a:off x="2638885" y="2270282"/>
            <a:ext cx="3608070" cy="613410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12700">
              <a:spcBef>
                <a:spcPts val="610"/>
              </a:spcBef>
            </a:pPr>
            <a:r>
              <a:rPr sz="1500" b="1" spc="-30" dirty="0">
                <a:latin typeface="Arial"/>
                <a:cs typeface="Arial"/>
              </a:rPr>
              <a:t>Tahap </a:t>
            </a:r>
            <a:r>
              <a:rPr sz="1500" b="1" spc="-5" dirty="0">
                <a:latin typeface="Arial"/>
                <a:cs typeface="Arial"/>
              </a:rPr>
              <a:t>Membangun</a:t>
            </a:r>
            <a:r>
              <a:rPr sz="1500" b="1" spc="40" dirty="0">
                <a:latin typeface="Arial"/>
                <a:cs typeface="Arial"/>
              </a:rPr>
              <a:t> </a:t>
            </a:r>
            <a:r>
              <a:rPr sz="1500" b="1" spc="-5" dirty="0">
                <a:latin typeface="Arial"/>
                <a:cs typeface="Arial"/>
              </a:rPr>
              <a:t>SPMI</a:t>
            </a:r>
            <a:endParaRPr sz="1500">
              <a:latin typeface="Arial"/>
              <a:cs typeface="Arial"/>
            </a:endParaRPr>
          </a:p>
          <a:p>
            <a:pPr marL="2259330">
              <a:spcBef>
                <a:spcPts val="515"/>
              </a:spcBef>
            </a:pPr>
            <a:r>
              <a:rPr sz="1500" dirty="0">
                <a:latin typeface="Arial"/>
                <a:cs typeface="Arial"/>
              </a:rPr>
              <a:t>Dokumen</a:t>
            </a:r>
            <a:r>
              <a:rPr sz="1500" spc="-70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SPMI</a:t>
            </a:r>
            <a:endParaRPr sz="1500">
              <a:latin typeface="Arial"/>
              <a:cs typeface="Arial"/>
            </a:endParaRPr>
          </a:p>
        </p:txBody>
      </p:sp>
      <p:sp>
        <p:nvSpPr>
          <p:cNvPr id="28" name="object 26">
            <a:extLst>
              <a:ext uri="{FF2B5EF4-FFF2-40B4-BE49-F238E27FC236}">
                <a16:creationId xmlns:a16="http://schemas.microsoft.com/office/drawing/2014/main" id="{4C29B46E-A985-0BA1-A08F-0F43973D8C36}"/>
              </a:ext>
            </a:extLst>
          </p:cNvPr>
          <p:cNvSpPr/>
          <p:nvPr/>
        </p:nvSpPr>
        <p:spPr>
          <a:xfrm>
            <a:off x="4008582" y="4295678"/>
            <a:ext cx="1452371" cy="119634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7">
            <a:extLst>
              <a:ext uri="{FF2B5EF4-FFF2-40B4-BE49-F238E27FC236}">
                <a16:creationId xmlns:a16="http://schemas.microsoft.com/office/drawing/2014/main" id="{AEB1CD26-EFC6-A546-8071-986FEE73E883}"/>
              </a:ext>
            </a:extLst>
          </p:cNvPr>
          <p:cNvSpPr txBox="1"/>
          <p:nvPr/>
        </p:nvSpPr>
        <p:spPr>
          <a:xfrm>
            <a:off x="4183587" y="4660626"/>
            <a:ext cx="97281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6510">
              <a:spcBef>
                <a:spcPts val="100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Pen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200" spc="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da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ia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n 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Pelaksanaan 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Standar</a:t>
            </a:r>
            <a:r>
              <a:rPr sz="120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200">
              <a:latin typeface="Arial"/>
              <a:cs typeface="Arial"/>
            </a:endParaRPr>
          </a:p>
        </p:txBody>
      </p:sp>
      <p:sp>
        <p:nvSpPr>
          <p:cNvPr id="30" name="object 28">
            <a:extLst>
              <a:ext uri="{FF2B5EF4-FFF2-40B4-BE49-F238E27FC236}">
                <a16:creationId xmlns:a16="http://schemas.microsoft.com/office/drawing/2014/main" id="{056B76D7-7A65-FC57-229C-429786F1CC51}"/>
              </a:ext>
            </a:extLst>
          </p:cNvPr>
          <p:cNvSpPr/>
          <p:nvPr/>
        </p:nvSpPr>
        <p:spPr>
          <a:xfrm>
            <a:off x="5348178" y="4502942"/>
            <a:ext cx="431291" cy="80924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9">
            <a:extLst>
              <a:ext uri="{FF2B5EF4-FFF2-40B4-BE49-F238E27FC236}">
                <a16:creationId xmlns:a16="http://schemas.microsoft.com/office/drawing/2014/main" id="{85135EBE-0E7D-3FEE-87DF-7877DD4E6778}"/>
              </a:ext>
            </a:extLst>
          </p:cNvPr>
          <p:cNvSpPr txBox="1"/>
          <p:nvPr/>
        </p:nvSpPr>
        <p:spPr>
          <a:xfrm>
            <a:off x="2211024" y="5982441"/>
            <a:ext cx="5334669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600" b="1" dirty="0">
                <a:latin typeface="Arial"/>
                <a:cs typeface="Arial"/>
              </a:rPr>
              <a:t>Permenristekdikti No 62 </a:t>
            </a:r>
            <a:r>
              <a:rPr sz="1600" b="1" spc="-30" dirty="0">
                <a:latin typeface="Arial"/>
                <a:cs typeface="Arial"/>
              </a:rPr>
              <a:t>Tahun </a:t>
            </a:r>
            <a:r>
              <a:rPr sz="1600" b="1" dirty="0">
                <a:latin typeface="Arial"/>
                <a:cs typeface="Arial"/>
              </a:rPr>
              <a:t>2016 Pasal 8 </a:t>
            </a:r>
            <a:r>
              <a:rPr sz="1600" b="1" spc="-10" dirty="0">
                <a:latin typeface="Arial"/>
                <a:cs typeface="Arial"/>
              </a:rPr>
              <a:t>Ayat </a:t>
            </a:r>
            <a:r>
              <a:rPr sz="1600" b="1" dirty="0">
                <a:latin typeface="Arial"/>
                <a:cs typeface="Arial"/>
              </a:rPr>
              <a:t>4</a:t>
            </a:r>
            <a:r>
              <a:rPr sz="1600" b="1" spc="-21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(b)</a:t>
            </a:r>
          </a:p>
        </p:txBody>
      </p:sp>
      <p:sp>
        <p:nvSpPr>
          <p:cNvPr id="32" name="object 30">
            <a:extLst>
              <a:ext uri="{FF2B5EF4-FFF2-40B4-BE49-F238E27FC236}">
                <a16:creationId xmlns:a16="http://schemas.microsoft.com/office/drawing/2014/main" id="{3AD736D2-BAAA-9BE3-A17F-C4EC1C16C22E}"/>
              </a:ext>
            </a:extLst>
          </p:cNvPr>
          <p:cNvSpPr txBox="1"/>
          <p:nvPr/>
        </p:nvSpPr>
        <p:spPr>
          <a:xfrm>
            <a:off x="2987248" y="1532411"/>
            <a:ext cx="6783417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b="1" spc="-5" dirty="0">
                <a:solidFill>
                  <a:srgbClr val="F4BC0C"/>
                </a:solidFill>
                <a:latin typeface="Arial"/>
                <a:cs typeface="Arial"/>
              </a:rPr>
              <a:t>P</a:t>
            </a:r>
            <a:r>
              <a:rPr sz="2400" b="1" spc="-5" dirty="0">
                <a:latin typeface="Arial"/>
                <a:cs typeface="Arial"/>
              </a:rPr>
              <a:t>elaksanaan Standar Pendidikan</a:t>
            </a:r>
            <a:r>
              <a:rPr sz="2400" b="1" spc="4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Tinggi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3" name="object 31">
            <a:extLst>
              <a:ext uri="{FF2B5EF4-FFF2-40B4-BE49-F238E27FC236}">
                <a16:creationId xmlns:a16="http://schemas.microsoft.com/office/drawing/2014/main" id="{56B5E3AB-DF18-DF56-9826-DD39D03D9E7E}"/>
              </a:ext>
            </a:extLst>
          </p:cNvPr>
          <p:cNvSpPr/>
          <p:nvPr/>
        </p:nvSpPr>
        <p:spPr>
          <a:xfrm>
            <a:off x="2211024" y="1347500"/>
            <a:ext cx="702945" cy="701040"/>
          </a:xfrm>
          <a:custGeom>
            <a:avLst/>
            <a:gdLst/>
            <a:ahLst/>
            <a:cxnLst/>
            <a:rect l="l" t="t" r="r" b="b"/>
            <a:pathLst>
              <a:path w="702944" h="701040">
                <a:moveTo>
                  <a:pt x="351281" y="0"/>
                </a:moveTo>
                <a:lnTo>
                  <a:pt x="303604" y="3200"/>
                </a:lnTo>
                <a:lnTo>
                  <a:pt x="257880" y="12523"/>
                </a:lnTo>
                <a:lnTo>
                  <a:pt x="214526" y="27551"/>
                </a:lnTo>
                <a:lnTo>
                  <a:pt x="173961" y="47864"/>
                </a:lnTo>
                <a:lnTo>
                  <a:pt x="136603" y="73047"/>
                </a:lnTo>
                <a:lnTo>
                  <a:pt x="102869" y="102679"/>
                </a:lnTo>
                <a:lnTo>
                  <a:pt x="73179" y="136344"/>
                </a:lnTo>
                <a:lnTo>
                  <a:pt x="47949" y="173623"/>
                </a:lnTo>
                <a:lnTo>
                  <a:pt x="27598" y="214098"/>
                </a:lnTo>
                <a:lnTo>
                  <a:pt x="12544" y="257351"/>
                </a:lnTo>
                <a:lnTo>
                  <a:pt x="3205" y="302964"/>
                </a:lnTo>
                <a:lnTo>
                  <a:pt x="0" y="350519"/>
                </a:lnTo>
                <a:lnTo>
                  <a:pt x="3205" y="398075"/>
                </a:lnTo>
                <a:lnTo>
                  <a:pt x="12544" y="443688"/>
                </a:lnTo>
                <a:lnTo>
                  <a:pt x="27598" y="486941"/>
                </a:lnTo>
                <a:lnTo>
                  <a:pt x="47949" y="527416"/>
                </a:lnTo>
                <a:lnTo>
                  <a:pt x="73179" y="564695"/>
                </a:lnTo>
                <a:lnTo>
                  <a:pt x="102870" y="598360"/>
                </a:lnTo>
                <a:lnTo>
                  <a:pt x="136603" y="627992"/>
                </a:lnTo>
                <a:lnTo>
                  <a:pt x="173961" y="653175"/>
                </a:lnTo>
                <a:lnTo>
                  <a:pt x="214526" y="673488"/>
                </a:lnTo>
                <a:lnTo>
                  <a:pt x="257880" y="688516"/>
                </a:lnTo>
                <a:lnTo>
                  <a:pt x="303604" y="697839"/>
                </a:lnTo>
                <a:lnTo>
                  <a:pt x="351281" y="701039"/>
                </a:lnTo>
                <a:lnTo>
                  <a:pt x="398959" y="697839"/>
                </a:lnTo>
                <a:lnTo>
                  <a:pt x="444683" y="688516"/>
                </a:lnTo>
                <a:lnTo>
                  <a:pt x="488037" y="673488"/>
                </a:lnTo>
                <a:lnTo>
                  <a:pt x="528602" y="653175"/>
                </a:lnTo>
                <a:lnTo>
                  <a:pt x="565960" y="627992"/>
                </a:lnTo>
                <a:lnTo>
                  <a:pt x="599693" y="598360"/>
                </a:lnTo>
                <a:lnTo>
                  <a:pt x="629384" y="564695"/>
                </a:lnTo>
                <a:lnTo>
                  <a:pt x="654614" y="527416"/>
                </a:lnTo>
                <a:lnTo>
                  <a:pt x="674965" y="486941"/>
                </a:lnTo>
                <a:lnTo>
                  <a:pt x="690019" y="443688"/>
                </a:lnTo>
                <a:lnTo>
                  <a:pt x="699358" y="398075"/>
                </a:lnTo>
                <a:lnTo>
                  <a:pt x="702564" y="350519"/>
                </a:lnTo>
                <a:lnTo>
                  <a:pt x="699358" y="302964"/>
                </a:lnTo>
                <a:lnTo>
                  <a:pt x="690019" y="257351"/>
                </a:lnTo>
                <a:lnTo>
                  <a:pt x="674965" y="214098"/>
                </a:lnTo>
                <a:lnTo>
                  <a:pt x="654614" y="173623"/>
                </a:lnTo>
                <a:lnTo>
                  <a:pt x="629384" y="136344"/>
                </a:lnTo>
                <a:lnTo>
                  <a:pt x="599693" y="102679"/>
                </a:lnTo>
                <a:lnTo>
                  <a:pt x="565960" y="73047"/>
                </a:lnTo>
                <a:lnTo>
                  <a:pt x="528602" y="47864"/>
                </a:lnTo>
                <a:lnTo>
                  <a:pt x="488037" y="27551"/>
                </a:lnTo>
                <a:lnTo>
                  <a:pt x="444683" y="12523"/>
                </a:lnTo>
                <a:lnTo>
                  <a:pt x="398959" y="3200"/>
                </a:lnTo>
                <a:lnTo>
                  <a:pt x="351281" y="0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2">
            <a:extLst>
              <a:ext uri="{FF2B5EF4-FFF2-40B4-BE49-F238E27FC236}">
                <a16:creationId xmlns:a16="http://schemas.microsoft.com/office/drawing/2014/main" id="{88299759-2779-BE4C-F697-556D0C6CBB5A}"/>
              </a:ext>
            </a:extLst>
          </p:cNvPr>
          <p:cNvSpPr/>
          <p:nvPr/>
        </p:nvSpPr>
        <p:spPr>
          <a:xfrm>
            <a:off x="2211024" y="1347500"/>
            <a:ext cx="702945" cy="701040"/>
          </a:xfrm>
          <a:custGeom>
            <a:avLst/>
            <a:gdLst/>
            <a:ahLst/>
            <a:cxnLst/>
            <a:rect l="l" t="t" r="r" b="b"/>
            <a:pathLst>
              <a:path w="702944" h="701040">
                <a:moveTo>
                  <a:pt x="0" y="350519"/>
                </a:moveTo>
                <a:lnTo>
                  <a:pt x="3205" y="302964"/>
                </a:lnTo>
                <a:lnTo>
                  <a:pt x="12544" y="257351"/>
                </a:lnTo>
                <a:lnTo>
                  <a:pt x="27598" y="214098"/>
                </a:lnTo>
                <a:lnTo>
                  <a:pt x="47949" y="173623"/>
                </a:lnTo>
                <a:lnTo>
                  <a:pt x="73179" y="136344"/>
                </a:lnTo>
                <a:lnTo>
                  <a:pt x="102869" y="102679"/>
                </a:lnTo>
                <a:lnTo>
                  <a:pt x="136603" y="73047"/>
                </a:lnTo>
                <a:lnTo>
                  <a:pt x="173961" y="47864"/>
                </a:lnTo>
                <a:lnTo>
                  <a:pt x="214526" y="27551"/>
                </a:lnTo>
                <a:lnTo>
                  <a:pt x="257880" y="12523"/>
                </a:lnTo>
                <a:lnTo>
                  <a:pt x="303604" y="3200"/>
                </a:lnTo>
                <a:lnTo>
                  <a:pt x="351281" y="0"/>
                </a:lnTo>
                <a:lnTo>
                  <a:pt x="398959" y="3200"/>
                </a:lnTo>
                <a:lnTo>
                  <a:pt x="444683" y="12523"/>
                </a:lnTo>
                <a:lnTo>
                  <a:pt x="488037" y="27551"/>
                </a:lnTo>
                <a:lnTo>
                  <a:pt x="528602" y="47864"/>
                </a:lnTo>
                <a:lnTo>
                  <a:pt x="565960" y="73047"/>
                </a:lnTo>
                <a:lnTo>
                  <a:pt x="599693" y="102679"/>
                </a:lnTo>
                <a:lnTo>
                  <a:pt x="629384" y="136344"/>
                </a:lnTo>
                <a:lnTo>
                  <a:pt x="654614" y="173623"/>
                </a:lnTo>
                <a:lnTo>
                  <a:pt x="674965" y="214098"/>
                </a:lnTo>
                <a:lnTo>
                  <a:pt x="690019" y="257351"/>
                </a:lnTo>
                <a:lnTo>
                  <a:pt x="699358" y="302964"/>
                </a:lnTo>
                <a:lnTo>
                  <a:pt x="702564" y="350519"/>
                </a:lnTo>
                <a:lnTo>
                  <a:pt x="699358" y="398075"/>
                </a:lnTo>
                <a:lnTo>
                  <a:pt x="690019" y="443688"/>
                </a:lnTo>
                <a:lnTo>
                  <a:pt x="674965" y="486941"/>
                </a:lnTo>
                <a:lnTo>
                  <a:pt x="654614" y="527416"/>
                </a:lnTo>
                <a:lnTo>
                  <a:pt x="629384" y="564695"/>
                </a:lnTo>
                <a:lnTo>
                  <a:pt x="599693" y="598360"/>
                </a:lnTo>
                <a:lnTo>
                  <a:pt x="565960" y="627992"/>
                </a:lnTo>
                <a:lnTo>
                  <a:pt x="528602" y="653175"/>
                </a:lnTo>
                <a:lnTo>
                  <a:pt x="488037" y="673488"/>
                </a:lnTo>
                <a:lnTo>
                  <a:pt x="444683" y="688516"/>
                </a:lnTo>
                <a:lnTo>
                  <a:pt x="398959" y="697839"/>
                </a:lnTo>
                <a:lnTo>
                  <a:pt x="351281" y="701039"/>
                </a:lnTo>
                <a:lnTo>
                  <a:pt x="303604" y="697839"/>
                </a:lnTo>
                <a:lnTo>
                  <a:pt x="257880" y="688516"/>
                </a:lnTo>
                <a:lnTo>
                  <a:pt x="214526" y="673488"/>
                </a:lnTo>
                <a:lnTo>
                  <a:pt x="173961" y="653175"/>
                </a:lnTo>
                <a:lnTo>
                  <a:pt x="136603" y="627992"/>
                </a:lnTo>
                <a:lnTo>
                  <a:pt x="102870" y="598360"/>
                </a:lnTo>
                <a:lnTo>
                  <a:pt x="73179" y="564695"/>
                </a:lnTo>
                <a:lnTo>
                  <a:pt x="47949" y="527416"/>
                </a:lnTo>
                <a:lnTo>
                  <a:pt x="27598" y="486941"/>
                </a:lnTo>
                <a:lnTo>
                  <a:pt x="12544" y="443688"/>
                </a:lnTo>
                <a:lnTo>
                  <a:pt x="3205" y="398075"/>
                </a:lnTo>
                <a:lnTo>
                  <a:pt x="0" y="350519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3">
            <a:extLst>
              <a:ext uri="{FF2B5EF4-FFF2-40B4-BE49-F238E27FC236}">
                <a16:creationId xmlns:a16="http://schemas.microsoft.com/office/drawing/2014/main" id="{FF9AE821-9521-5EE8-A8A3-EF97DAFFE533}"/>
              </a:ext>
            </a:extLst>
          </p:cNvPr>
          <p:cNvSpPr txBox="1"/>
          <p:nvPr/>
        </p:nvSpPr>
        <p:spPr>
          <a:xfrm>
            <a:off x="2421335" y="1422684"/>
            <a:ext cx="28003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3000" b="1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endParaRPr sz="3000">
              <a:latin typeface="Arial"/>
              <a:cs typeface="Arial"/>
            </a:endParaRPr>
          </a:p>
        </p:txBody>
      </p:sp>
      <p:sp>
        <p:nvSpPr>
          <p:cNvPr id="36" name="object 34">
            <a:extLst>
              <a:ext uri="{FF2B5EF4-FFF2-40B4-BE49-F238E27FC236}">
                <a16:creationId xmlns:a16="http://schemas.microsoft.com/office/drawing/2014/main" id="{C7D5668C-F1A2-81B0-ED5D-E61E8A202805}"/>
              </a:ext>
            </a:extLst>
          </p:cNvPr>
          <p:cNvSpPr/>
          <p:nvPr/>
        </p:nvSpPr>
        <p:spPr>
          <a:xfrm>
            <a:off x="1335490" y="1365332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4" h="335280">
                <a:moveTo>
                  <a:pt x="167314" y="0"/>
                </a:moveTo>
                <a:lnTo>
                  <a:pt x="122827" y="5980"/>
                </a:lnTo>
                <a:lnTo>
                  <a:pt x="82857" y="22860"/>
                </a:lnTo>
                <a:lnTo>
                  <a:pt x="48996" y="49047"/>
                </a:lnTo>
                <a:lnTo>
                  <a:pt x="22838" y="82945"/>
                </a:lnTo>
                <a:lnTo>
                  <a:pt x="5975" y="122963"/>
                </a:lnTo>
                <a:lnTo>
                  <a:pt x="0" y="167507"/>
                </a:lnTo>
                <a:lnTo>
                  <a:pt x="5975" y="212058"/>
                </a:lnTo>
                <a:lnTo>
                  <a:pt x="22838" y="252093"/>
                </a:lnTo>
                <a:lnTo>
                  <a:pt x="48996" y="286015"/>
                </a:lnTo>
                <a:lnTo>
                  <a:pt x="82857" y="312224"/>
                </a:lnTo>
                <a:lnTo>
                  <a:pt x="122827" y="329122"/>
                </a:lnTo>
                <a:lnTo>
                  <a:pt x="167314" y="335110"/>
                </a:lnTo>
                <a:lnTo>
                  <a:pt x="211772" y="329122"/>
                </a:lnTo>
                <a:lnTo>
                  <a:pt x="251672" y="312224"/>
                </a:lnTo>
                <a:lnTo>
                  <a:pt x="285441" y="286015"/>
                </a:lnTo>
                <a:lnTo>
                  <a:pt x="311507" y="252093"/>
                </a:lnTo>
                <a:lnTo>
                  <a:pt x="328300" y="212058"/>
                </a:lnTo>
                <a:lnTo>
                  <a:pt x="334247" y="167507"/>
                </a:lnTo>
                <a:lnTo>
                  <a:pt x="328300" y="122963"/>
                </a:lnTo>
                <a:lnTo>
                  <a:pt x="311507" y="82945"/>
                </a:lnTo>
                <a:lnTo>
                  <a:pt x="285441" y="49047"/>
                </a:lnTo>
                <a:lnTo>
                  <a:pt x="251672" y="22860"/>
                </a:lnTo>
                <a:lnTo>
                  <a:pt x="211772" y="5980"/>
                </a:lnTo>
                <a:lnTo>
                  <a:pt x="167314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5">
            <a:extLst>
              <a:ext uri="{FF2B5EF4-FFF2-40B4-BE49-F238E27FC236}">
                <a16:creationId xmlns:a16="http://schemas.microsoft.com/office/drawing/2014/main" id="{E522429A-804A-1029-B6A8-BDB336741B22}"/>
              </a:ext>
            </a:extLst>
          </p:cNvPr>
          <p:cNvSpPr/>
          <p:nvPr/>
        </p:nvSpPr>
        <p:spPr>
          <a:xfrm>
            <a:off x="1335490" y="1365332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4" h="335280">
                <a:moveTo>
                  <a:pt x="0" y="167507"/>
                </a:moveTo>
                <a:lnTo>
                  <a:pt x="5975" y="122963"/>
                </a:lnTo>
                <a:lnTo>
                  <a:pt x="22838" y="82945"/>
                </a:lnTo>
                <a:lnTo>
                  <a:pt x="48996" y="49047"/>
                </a:lnTo>
                <a:lnTo>
                  <a:pt x="82857" y="22860"/>
                </a:lnTo>
                <a:lnTo>
                  <a:pt x="122827" y="5980"/>
                </a:lnTo>
                <a:lnTo>
                  <a:pt x="167314" y="0"/>
                </a:lnTo>
                <a:lnTo>
                  <a:pt x="211772" y="5980"/>
                </a:lnTo>
                <a:lnTo>
                  <a:pt x="251672" y="22860"/>
                </a:lnTo>
                <a:lnTo>
                  <a:pt x="285441" y="49047"/>
                </a:lnTo>
                <a:lnTo>
                  <a:pt x="311507" y="82945"/>
                </a:lnTo>
                <a:lnTo>
                  <a:pt x="328300" y="122963"/>
                </a:lnTo>
                <a:lnTo>
                  <a:pt x="334247" y="167507"/>
                </a:lnTo>
                <a:lnTo>
                  <a:pt x="328300" y="212033"/>
                </a:lnTo>
                <a:lnTo>
                  <a:pt x="311507" y="252007"/>
                </a:lnTo>
                <a:lnTo>
                  <a:pt x="285441" y="285848"/>
                </a:lnTo>
                <a:lnTo>
                  <a:pt x="251672" y="311977"/>
                </a:lnTo>
                <a:lnTo>
                  <a:pt x="211772" y="328813"/>
                </a:lnTo>
                <a:lnTo>
                  <a:pt x="167314" y="334776"/>
                </a:lnTo>
                <a:lnTo>
                  <a:pt x="122827" y="328813"/>
                </a:lnTo>
                <a:lnTo>
                  <a:pt x="82857" y="311977"/>
                </a:lnTo>
                <a:lnTo>
                  <a:pt x="48996" y="285848"/>
                </a:lnTo>
                <a:lnTo>
                  <a:pt x="22838" y="252007"/>
                </a:lnTo>
                <a:lnTo>
                  <a:pt x="5975" y="212033"/>
                </a:lnTo>
                <a:lnTo>
                  <a:pt x="0" y="167507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6">
            <a:extLst>
              <a:ext uri="{FF2B5EF4-FFF2-40B4-BE49-F238E27FC236}">
                <a16:creationId xmlns:a16="http://schemas.microsoft.com/office/drawing/2014/main" id="{DD957E3E-FBC8-74D1-6395-DD4C730B266A}"/>
              </a:ext>
            </a:extLst>
          </p:cNvPr>
          <p:cNvSpPr txBox="1"/>
          <p:nvPr/>
        </p:nvSpPr>
        <p:spPr>
          <a:xfrm>
            <a:off x="1447489" y="1400696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39" name="object 37">
            <a:extLst>
              <a:ext uri="{FF2B5EF4-FFF2-40B4-BE49-F238E27FC236}">
                <a16:creationId xmlns:a16="http://schemas.microsoft.com/office/drawing/2014/main" id="{4099F4C7-E4F9-1767-8BDC-32259DA41C43}"/>
              </a:ext>
            </a:extLst>
          </p:cNvPr>
          <p:cNvSpPr/>
          <p:nvPr/>
        </p:nvSpPr>
        <p:spPr>
          <a:xfrm>
            <a:off x="1649764" y="1627918"/>
            <a:ext cx="91331" cy="9832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38">
            <a:extLst>
              <a:ext uri="{FF2B5EF4-FFF2-40B4-BE49-F238E27FC236}">
                <a16:creationId xmlns:a16="http://schemas.microsoft.com/office/drawing/2014/main" id="{D26864D0-6620-0EB3-D384-CB010B71FC73}"/>
              </a:ext>
            </a:extLst>
          </p:cNvPr>
          <p:cNvSpPr/>
          <p:nvPr/>
        </p:nvSpPr>
        <p:spPr>
          <a:xfrm>
            <a:off x="1746433" y="1661963"/>
            <a:ext cx="325120" cy="335280"/>
          </a:xfrm>
          <a:custGeom>
            <a:avLst/>
            <a:gdLst/>
            <a:ahLst/>
            <a:cxnLst/>
            <a:rect l="l" t="t" r="r" b="b"/>
            <a:pathLst>
              <a:path w="325119" h="335280">
                <a:moveTo>
                  <a:pt x="162356" y="0"/>
                </a:moveTo>
                <a:lnTo>
                  <a:pt x="119230" y="5988"/>
                </a:lnTo>
                <a:lnTo>
                  <a:pt x="80456" y="22887"/>
                </a:lnTo>
                <a:lnTo>
                  <a:pt x="47590" y="49100"/>
                </a:lnTo>
                <a:lnTo>
                  <a:pt x="22188" y="83030"/>
                </a:lnTo>
                <a:lnTo>
                  <a:pt x="5806" y="123079"/>
                </a:lnTo>
                <a:lnTo>
                  <a:pt x="0" y="167650"/>
                </a:lnTo>
                <a:lnTo>
                  <a:pt x="5806" y="212033"/>
                </a:lnTo>
                <a:lnTo>
                  <a:pt x="22188" y="251943"/>
                </a:lnTo>
                <a:lnTo>
                  <a:pt x="47590" y="285776"/>
                </a:lnTo>
                <a:lnTo>
                  <a:pt x="80456" y="311929"/>
                </a:lnTo>
                <a:lnTo>
                  <a:pt x="119230" y="328797"/>
                </a:lnTo>
                <a:lnTo>
                  <a:pt x="162356" y="334776"/>
                </a:lnTo>
                <a:lnTo>
                  <a:pt x="205615" y="328797"/>
                </a:lnTo>
                <a:lnTo>
                  <a:pt x="244426" y="311929"/>
                </a:lnTo>
                <a:lnTo>
                  <a:pt x="277266" y="285777"/>
                </a:lnTo>
                <a:lnTo>
                  <a:pt x="302609" y="251943"/>
                </a:lnTo>
                <a:lnTo>
                  <a:pt x="318933" y="212033"/>
                </a:lnTo>
                <a:lnTo>
                  <a:pt x="324713" y="167650"/>
                </a:lnTo>
                <a:lnTo>
                  <a:pt x="318933" y="123079"/>
                </a:lnTo>
                <a:lnTo>
                  <a:pt x="302609" y="83030"/>
                </a:lnTo>
                <a:lnTo>
                  <a:pt x="277266" y="49100"/>
                </a:lnTo>
                <a:lnTo>
                  <a:pt x="244426" y="22887"/>
                </a:lnTo>
                <a:lnTo>
                  <a:pt x="205615" y="5988"/>
                </a:lnTo>
                <a:lnTo>
                  <a:pt x="162356" y="0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39">
            <a:extLst>
              <a:ext uri="{FF2B5EF4-FFF2-40B4-BE49-F238E27FC236}">
                <a16:creationId xmlns:a16="http://schemas.microsoft.com/office/drawing/2014/main" id="{85536FED-7FD6-37F2-DF07-9346791AC920}"/>
              </a:ext>
            </a:extLst>
          </p:cNvPr>
          <p:cNvSpPr/>
          <p:nvPr/>
        </p:nvSpPr>
        <p:spPr>
          <a:xfrm>
            <a:off x="1746433" y="1661963"/>
            <a:ext cx="325120" cy="335280"/>
          </a:xfrm>
          <a:custGeom>
            <a:avLst/>
            <a:gdLst/>
            <a:ahLst/>
            <a:cxnLst/>
            <a:rect l="l" t="t" r="r" b="b"/>
            <a:pathLst>
              <a:path w="325119" h="335280">
                <a:moveTo>
                  <a:pt x="0" y="167650"/>
                </a:moveTo>
                <a:lnTo>
                  <a:pt x="5806" y="123079"/>
                </a:lnTo>
                <a:lnTo>
                  <a:pt x="22188" y="83030"/>
                </a:lnTo>
                <a:lnTo>
                  <a:pt x="47590" y="49100"/>
                </a:lnTo>
                <a:lnTo>
                  <a:pt x="80456" y="22887"/>
                </a:lnTo>
                <a:lnTo>
                  <a:pt x="119230" y="5988"/>
                </a:lnTo>
                <a:lnTo>
                  <a:pt x="162356" y="0"/>
                </a:lnTo>
                <a:lnTo>
                  <a:pt x="205615" y="5988"/>
                </a:lnTo>
                <a:lnTo>
                  <a:pt x="244426" y="22887"/>
                </a:lnTo>
                <a:lnTo>
                  <a:pt x="277266" y="49100"/>
                </a:lnTo>
                <a:lnTo>
                  <a:pt x="302609" y="83030"/>
                </a:lnTo>
                <a:lnTo>
                  <a:pt x="318933" y="123079"/>
                </a:lnTo>
                <a:lnTo>
                  <a:pt x="324713" y="167650"/>
                </a:lnTo>
                <a:lnTo>
                  <a:pt x="318933" y="212033"/>
                </a:lnTo>
                <a:lnTo>
                  <a:pt x="302609" y="251943"/>
                </a:lnTo>
                <a:lnTo>
                  <a:pt x="277266" y="285777"/>
                </a:lnTo>
                <a:lnTo>
                  <a:pt x="244426" y="311929"/>
                </a:lnTo>
                <a:lnTo>
                  <a:pt x="205615" y="328797"/>
                </a:lnTo>
                <a:lnTo>
                  <a:pt x="162356" y="334776"/>
                </a:lnTo>
                <a:lnTo>
                  <a:pt x="119230" y="328797"/>
                </a:lnTo>
                <a:lnTo>
                  <a:pt x="80456" y="311929"/>
                </a:lnTo>
                <a:lnTo>
                  <a:pt x="47590" y="285776"/>
                </a:lnTo>
                <a:lnTo>
                  <a:pt x="22188" y="251943"/>
                </a:lnTo>
                <a:lnTo>
                  <a:pt x="5806" y="212033"/>
                </a:lnTo>
                <a:lnTo>
                  <a:pt x="0" y="167650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0">
            <a:extLst>
              <a:ext uri="{FF2B5EF4-FFF2-40B4-BE49-F238E27FC236}">
                <a16:creationId xmlns:a16="http://schemas.microsoft.com/office/drawing/2014/main" id="{489815E5-7021-F970-65FE-53507D29B517}"/>
              </a:ext>
            </a:extLst>
          </p:cNvPr>
          <p:cNvSpPr txBox="1"/>
          <p:nvPr/>
        </p:nvSpPr>
        <p:spPr>
          <a:xfrm>
            <a:off x="1850664" y="1692367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43" name="object 41">
            <a:extLst>
              <a:ext uri="{FF2B5EF4-FFF2-40B4-BE49-F238E27FC236}">
                <a16:creationId xmlns:a16="http://schemas.microsoft.com/office/drawing/2014/main" id="{D427E32B-0C58-772D-40EC-8BE701F5FCA6}"/>
              </a:ext>
            </a:extLst>
          </p:cNvPr>
          <p:cNvSpPr/>
          <p:nvPr/>
        </p:nvSpPr>
        <p:spPr>
          <a:xfrm>
            <a:off x="1779468" y="2011426"/>
            <a:ext cx="106347" cy="9443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2">
            <a:extLst>
              <a:ext uri="{FF2B5EF4-FFF2-40B4-BE49-F238E27FC236}">
                <a16:creationId xmlns:a16="http://schemas.microsoft.com/office/drawing/2014/main" id="{F85D328B-F069-4C33-BE1B-872D4D8CF61C}"/>
              </a:ext>
            </a:extLst>
          </p:cNvPr>
          <p:cNvSpPr/>
          <p:nvPr/>
        </p:nvSpPr>
        <p:spPr>
          <a:xfrm>
            <a:off x="1593420" y="2140311"/>
            <a:ext cx="325120" cy="325755"/>
          </a:xfrm>
          <a:custGeom>
            <a:avLst/>
            <a:gdLst/>
            <a:ahLst/>
            <a:cxnLst/>
            <a:rect l="l" t="t" r="r" b="b"/>
            <a:pathLst>
              <a:path w="325119" h="325755">
                <a:moveTo>
                  <a:pt x="162356" y="0"/>
                </a:moveTo>
                <a:lnTo>
                  <a:pt x="119230" y="5809"/>
                </a:lnTo>
                <a:lnTo>
                  <a:pt x="80456" y="22209"/>
                </a:lnTo>
                <a:lnTo>
                  <a:pt x="47590" y="47658"/>
                </a:lnTo>
                <a:lnTo>
                  <a:pt x="22188" y="80613"/>
                </a:lnTo>
                <a:lnTo>
                  <a:pt x="5806" y="119534"/>
                </a:lnTo>
                <a:lnTo>
                  <a:pt x="0" y="162877"/>
                </a:lnTo>
                <a:lnTo>
                  <a:pt x="5806" y="206028"/>
                </a:lnTo>
                <a:lnTo>
                  <a:pt x="22188" y="244836"/>
                </a:lnTo>
                <a:lnTo>
                  <a:pt x="47590" y="277738"/>
                </a:lnTo>
                <a:lnTo>
                  <a:pt x="80456" y="303173"/>
                </a:lnTo>
                <a:lnTo>
                  <a:pt x="119230" y="319580"/>
                </a:lnTo>
                <a:lnTo>
                  <a:pt x="162356" y="325396"/>
                </a:lnTo>
                <a:lnTo>
                  <a:pt x="205643" y="319580"/>
                </a:lnTo>
                <a:lnTo>
                  <a:pt x="244525" y="303173"/>
                </a:lnTo>
                <a:lnTo>
                  <a:pt x="277456" y="277738"/>
                </a:lnTo>
                <a:lnTo>
                  <a:pt x="302892" y="244836"/>
                </a:lnTo>
                <a:lnTo>
                  <a:pt x="319286" y="206028"/>
                </a:lnTo>
                <a:lnTo>
                  <a:pt x="325094" y="162877"/>
                </a:lnTo>
                <a:lnTo>
                  <a:pt x="319286" y="119534"/>
                </a:lnTo>
                <a:lnTo>
                  <a:pt x="302892" y="80613"/>
                </a:lnTo>
                <a:lnTo>
                  <a:pt x="277456" y="47658"/>
                </a:lnTo>
                <a:lnTo>
                  <a:pt x="244525" y="22209"/>
                </a:lnTo>
                <a:lnTo>
                  <a:pt x="205643" y="5809"/>
                </a:lnTo>
                <a:lnTo>
                  <a:pt x="162356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3">
            <a:extLst>
              <a:ext uri="{FF2B5EF4-FFF2-40B4-BE49-F238E27FC236}">
                <a16:creationId xmlns:a16="http://schemas.microsoft.com/office/drawing/2014/main" id="{99AF3EF0-FF70-D0DA-B3B5-E30C4C906224}"/>
              </a:ext>
            </a:extLst>
          </p:cNvPr>
          <p:cNvSpPr/>
          <p:nvPr/>
        </p:nvSpPr>
        <p:spPr>
          <a:xfrm>
            <a:off x="1593420" y="2140311"/>
            <a:ext cx="325120" cy="325755"/>
          </a:xfrm>
          <a:custGeom>
            <a:avLst/>
            <a:gdLst/>
            <a:ahLst/>
            <a:cxnLst/>
            <a:rect l="l" t="t" r="r" b="b"/>
            <a:pathLst>
              <a:path w="325119" h="325755">
                <a:moveTo>
                  <a:pt x="0" y="162519"/>
                </a:moveTo>
                <a:lnTo>
                  <a:pt x="5806" y="119327"/>
                </a:lnTo>
                <a:lnTo>
                  <a:pt x="22188" y="80507"/>
                </a:lnTo>
                <a:lnTo>
                  <a:pt x="47590" y="47613"/>
                </a:lnTo>
                <a:lnTo>
                  <a:pt x="80456" y="22196"/>
                </a:lnTo>
                <a:lnTo>
                  <a:pt x="119230" y="5807"/>
                </a:lnTo>
                <a:lnTo>
                  <a:pt x="162356" y="0"/>
                </a:lnTo>
                <a:lnTo>
                  <a:pt x="205643" y="5807"/>
                </a:lnTo>
                <a:lnTo>
                  <a:pt x="244525" y="22196"/>
                </a:lnTo>
                <a:lnTo>
                  <a:pt x="277456" y="47613"/>
                </a:lnTo>
                <a:lnTo>
                  <a:pt x="302892" y="80507"/>
                </a:lnTo>
                <a:lnTo>
                  <a:pt x="319286" y="119327"/>
                </a:lnTo>
                <a:lnTo>
                  <a:pt x="325094" y="162519"/>
                </a:lnTo>
                <a:lnTo>
                  <a:pt x="319286" y="205821"/>
                </a:lnTo>
                <a:lnTo>
                  <a:pt x="302892" y="244730"/>
                </a:lnTo>
                <a:lnTo>
                  <a:pt x="277456" y="277693"/>
                </a:lnTo>
                <a:lnTo>
                  <a:pt x="244525" y="303160"/>
                </a:lnTo>
                <a:lnTo>
                  <a:pt x="205643" y="319578"/>
                </a:lnTo>
                <a:lnTo>
                  <a:pt x="162356" y="325396"/>
                </a:lnTo>
                <a:lnTo>
                  <a:pt x="119230" y="319578"/>
                </a:lnTo>
                <a:lnTo>
                  <a:pt x="80456" y="303160"/>
                </a:lnTo>
                <a:lnTo>
                  <a:pt x="47590" y="277693"/>
                </a:lnTo>
                <a:lnTo>
                  <a:pt x="22188" y="244730"/>
                </a:lnTo>
                <a:lnTo>
                  <a:pt x="5806" y="205821"/>
                </a:lnTo>
                <a:lnTo>
                  <a:pt x="0" y="162519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4">
            <a:extLst>
              <a:ext uri="{FF2B5EF4-FFF2-40B4-BE49-F238E27FC236}">
                <a16:creationId xmlns:a16="http://schemas.microsoft.com/office/drawing/2014/main" id="{D9A67800-1D0D-3A01-EC19-8F05D86B650F}"/>
              </a:ext>
            </a:extLst>
          </p:cNvPr>
          <p:cNvSpPr txBox="1"/>
          <p:nvPr/>
        </p:nvSpPr>
        <p:spPr>
          <a:xfrm>
            <a:off x="1700510" y="2165961"/>
            <a:ext cx="10985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1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47" name="object 45">
            <a:extLst>
              <a:ext uri="{FF2B5EF4-FFF2-40B4-BE49-F238E27FC236}">
                <a16:creationId xmlns:a16="http://schemas.microsoft.com/office/drawing/2014/main" id="{0D648DEB-54D2-F0B0-FFC1-BC037D51D11A}"/>
              </a:ext>
            </a:extLst>
          </p:cNvPr>
          <p:cNvSpPr/>
          <p:nvPr/>
        </p:nvSpPr>
        <p:spPr>
          <a:xfrm>
            <a:off x="1459854" y="2245778"/>
            <a:ext cx="95240" cy="11481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6">
            <a:extLst>
              <a:ext uri="{FF2B5EF4-FFF2-40B4-BE49-F238E27FC236}">
                <a16:creationId xmlns:a16="http://schemas.microsoft.com/office/drawing/2014/main" id="{539B5CFA-C510-314A-4A27-E21B349225D7}"/>
              </a:ext>
            </a:extLst>
          </p:cNvPr>
          <p:cNvSpPr/>
          <p:nvPr/>
        </p:nvSpPr>
        <p:spPr>
          <a:xfrm>
            <a:off x="1087088" y="2140311"/>
            <a:ext cx="334645" cy="325755"/>
          </a:xfrm>
          <a:custGeom>
            <a:avLst/>
            <a:gdLst/>
            <a:ahLst/>
            <a:cxnLst/>
            <a:rect l="l" t="t" r="r" b="b"/>
            <a:pathLst>
              <a:path w="334645" h="325755">
                <a:moveTo>
                  <a:pt x="166985" y="0"/>
                </a:moveTo>
                <a:lnTo>
                  <a:pt x="122643" y="5809"/>
                </a:lnTo>
                <a:lnTo>
                  <a:pt x="82768" y="22209"/>
                </a:lnTo>
                <a:lnTo>
                  <a:pt x="48962" y="47658"/>
                </a:lnTo>
                <a:lnTo>
                  <a:pt x="22830" y="80613"/>
                </a:lnTo>
                <a:lnTo>
                  <a:pt x="5974" y="119534"/>
                </a:lnTo>
                <a:lnTo>
                  <a:pt x="0" y="162877"/>
                </a:lnTo>
                <a:lnTo>
                  <a:pt x="5974" y="206028"/>
                </a:lnTo>
                <a:lnTo>
                  <a:pt x="22830" y="244836"/>
                </a:lnTo>
                <a:lnTo>
                  <a:pt x="48962" y="277738"/>
                </a:lnTo>
                <a:lnTo>
                  <a:pt x="82768" y="303173"/>
                </a:lnTo>
                <a:lnTo>
                  <a:pt x="122643" y="319580"/>
                </a:lnTo>
                <a:lnTo>
                  <a:pt x="166985" y="325396"/>
                </a:lnTo>
                <a:lnTo>
                  <a:pt x="211512" y="319580"/>
                </a:lnTo>
                <a:lnTo>
                  <a:pt x="251509" y="303173"/>
                </a:lnTo>
                <a:lnTo>
                  <a:pt x="285386" y="277738"/>
                </a:lnTo>
                <a:lnTo>
                  <a:pt x="311553" y="244836"/>
                </a:lnTo>
                <a:lnTo>
                  <a:pt x="328419" y="206028"/>
                </a:lnTo>
                <a:lnTo>
                  <a:pt x="334394" y="162877"/>
                </a:lnTo>
                <a:lnTo>
                  <a:pt x="328419" y="119534"/>
                </a:lnTo>
                <a:lnTo>
                  <a:pt x="311553" y="80613"/>
                </a:lnTo>
                <a:lnTo>
                  <a:pt x="285386" y="47658"/>
                </a:lnTo>
                <a:lnTo>
                  <a:pt x="251509" y="22209"/>
                </a:lnTo>
                <a:lnTo>
                  <a:pt x="211512" y="5809"/>
                </a:lnTo>
                <a:lnTo>
                  <a:pt x="166985" y="0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7">
            <a:extLst>
              <a:ext uri="{FF2B5EF4-FFF2-40B4-BE49-F238E27FC236}">
                <a16:creationId xmlns:a16="http://schemas.microsoft.com/office/drawing/2014/main" id="{67C030CC-D41B-BDF2-39E7-62B3233FEEBE}"/>
              </a:ext>
            </a:extLst>
          </p:cNvPr>
          <p:cNvSpPr/>
          <p:nvPr/>
        </p:nvSpPr>
        <p:spPr>
          <a:xfrm>
            <a:off x="1087088" y="2140311"/>
            <a:ext cx="334645" cy="325755"/>
          </a:xfrm>
          <a:custGeom>
            <a:avLst/>
            <a:gdLst/>
            <a:ahLst/>
            <a:cxnLst/>
            <a:rect l="l" t="t" r="r" b="b"/>
            <a:pathLst>
              <a:path w="334645" h="325755">
                <a:moveTo>
                  <a:pt x="0" y="162519"/>
                </a:moveTo>
                <a:lnTo>
                  <a:pt x="5974" y="119327"/>
                </a:lnTo>
                <a:lnTo>
                  <a:pt x="22830" y="80507"/>
                </a:lnTo>
                <a:lnTo>
                  <a:pt x="48962" y="47613"/>
                </a:lnTo>
                <a:lnTo>
                  <a:pt x="82768" y="22196"/>
                </a:lnTo>
                <a:lnTo>
                  <a:pt x="122643" y="5807"/>
                </a:lnTo>
                <a:lnTo>
                  <a:pt x="166985" y="0"/>
                </a:lnTo>
                <a:lnTo>
                  <a:pt x="211512" y="5807"/>
                </a:lnTo>
                <a:lnTo>
                  <a:pt x="251509" y="22196"/>
                </a:lnTo>
                <a:lnTo>
                  <a:pt x="285386" y="47613"/>
                </a:lnTo>
                <a:lnTo>
                  <a:pt x="311553" y="80507"/>
                </a:lnTo>
                <a:lnTo>
                  <a:pt x="328419" y="119327"/>
                </a:lnTo>
                <a:lnTo>
                  <a:pt x="334394" y="162519"/>
                </a:lnTo>
                <a:lnTo>
                  <a:pt x="328419" y="205821"/>
                </a:lnTo>
                <a:lnTo>
                  <a:pt x="311553" y="244730"/>
                </a:lnTo>
                <a:lnTo>
                  <a:pt x="285386" y="277693"/>
                </a:lnTo>
                <a:lnTo>
                  <a:pt x="251509" y="303160"/>
                </a:lnTo>
                <a:lnTo>
                  <a:pt x="211512" y="319578"/>
                </a:lnTo>
                <a:lnTo>
                  <a:pt x="166985" y="325396"/>
                </a:lnTo>
                <a:lnTo>
                  <a:pt x="122643" y="319578"/>
                </a:lnTo>
                <a:lnTo>
                  <a:pt x="82768" y="303160"/>
                </a:lnTo>
                <a:lnTo>
                  <a:pt x="48962" y="277693"/>
                </a:lnTo>
                <a:lnTo>
                  <a:pt x="22830" y="244730"/>
                </a:lnTo>
                <a:lnTo>
                  <a:pt x="5974" y="205821"/>
                </a:lnTo>
                <a:lnTo>
                  <a:pt x="0" y="162519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48">
            <a:extLst>
              <a:ext uri="{FF2B5EF4-FFF2-40B4-BE49-F238E27FC236}">
                <a16:creationId xmlns:a16="http://schemas.microsoft.com/office/drawing/2014/main" id="{79AFC767-66AF-83BA-9F0B-CB92A81E208D}"/>
              </a:ext>
            </a:extLst>
          </p:cNvPr>
          <p:cNvSpPr txBox="1"/>
          <p:nvPr/>
        </p:nvSpPr>
        <p:spPr>
          <a:xfrm>
            <a:off x="1198424" y="2165961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51" name="object 49">
            <a:extLst>
              <a:ext uri="{FF2B5EF4-FFF2-40B4-BE49-F238E27FC236}">
                <a16:creationId xmlns:a16="http://schemas.microsoft.com/office/drawing/2014/main" id="{12EA22C8-813F-EBA1-9C36-FDD689083BDF}"/>
              </a:ext>
            </a:extLst>
          </p:cNvPr>
          <p:cNvSpPr/>
          <p:nvPr/>
        </p:nvSpPr>
        <p:spPr>
          <a:xfrm>
            <a:off x="1127205" y="2026560"/>
            <a:ext cx="106513" cy="9433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0">
            <a:extLst>
              <a:ext uri="{FF2B5EF4-FFF2-40B4-BE49-F238E27FC236}">
                <a16:creationId xmlns:a16="http://schemas.microsoft.com/office/drawing/2014/main" id="{BED267E1-A97B-7919-7AF1-1FDC22E045CD}"/>
              </a:ext>
            </a:extLst>
          </p:cNvPr>
          <p:cNvSpPr/>
          <p:nvPr/>
        </p:nvSpPr>
        <p:spPr>
          <a:xfrm>
            <a:off x="934083" y="1661963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5" h="335280">
                <a:moveTo>
                  <a:pt x="167323" y="0"/>
                </a:moveTo>
                <a:lnTo>
                  <a:pt x="122839" y="5988"/>
                </a:lnTo>
                <a:lnTo>
                  <a:pt x="82868" y="22887"/>
                </a:lnTo>
                <a:lnTo>
                  <a:pt x="49004" y="49100"/>
                </a:lnTo>
                <a:lnTo>
                  <a:pt x="22842" y="83030"/>
                </a:lnTo>
                <a:lnTo>
                  <a:pt x="5976" y="123079"/>
                </a:lnTo>
                <a:lnTo>
                  <a:pt x="0" y="167650"/>
                </a:lnTo>
                <a:lnTo>
                  <a:pt x="5976" y="212033"/>
                </a:lnTo>
                <a:lnTo>
                  <a:pt x="22842" y="251943"/>
                </a:lnTo>
                <a:lnTo>
                  <a:pt x="49004" y="285776"/>
                </a:lnTo>
                <a:lnTo>
                  <a:pt x="82868" y="311929"/>
                </a:lnTo>
                <a:lnTo>
                  <a:pt x="122839" y="328797"/>
                </a:lnTo>
                <a:lnTo>
                  <a:pt x="167323" y="334776"/>
                </a:lnTo>
                <a:lnTo>
                  <a:pt x="211829" y="328797"/>
                </a:lnTo>
                <a:lnTo>
                  <a:pt x="251747" y="311929"/>
                </a:lnTo>
                <a:lnTo>
                  <a:pt x="285515" y="285777"/>
                </a:lnTo>
                <a:lnTo>
                  <a:pt x="311570" y="251943"/>
                </a:lnTo>
                <a:lnTo>
                  <a:pt x="328349" y="212033"/>
                </a:lnTo>
                <a:lnTo>
                  <a:pt x="334290" y="167650"/>
                </a:lnTo>
                <a:lnTo>
                  <a:pt x="328349" y="123079"/>
                </a:lnTo>
                <a:lnTo>
                  <a:pt x="311570" y="83030"/>
                </a:lnTo>
                <a:lnTo>
                  <a:pt x="285515" y="49100"/>
                </a:lnTo>
                <a:lnTo>
                  <a:pt x="251747" y="22887"/>
                </a:lnTo>
                <a:lnTo>
                  <a:pt x="211829" y="5988"/>
                </a:lnTo>
                <a:lnTo>
                  <a:pt x="167323" y="0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1">
            <a:extLst>
              <a:ext uri="{FF2B5EF4-FFF2-40B4-BE49-F238E27FC236}">
                <a16:creationId xmlns:a16="http://schemas.microsoft.com/office/drawing/2014/main" id="{4C799884-21D1-9CA0-E7C2-35B5AC9DC3EA}"/>
              </a:ext>
            </a:extLst>
          </p:cNvPr>
          <p:cNvSpPr/>
          <p:nvPr/>
        </p:nvSpPr>
        <p:spPr>
          <a:xfrm>
            <a:off x="934083" y="1661963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5" h="335280">
                <a:moveTo>
                  <a:pt x="0" y="167650"/>
                </a:moveTo>
                <a:lnTo>
                  <a:pt x="5976" y="123079"/>
                </a:lnTo>
                <a:lnTo>
                  <a:pt x="22842" y="83030"/>
                </a:lnTo>
                <a:lnTo>
                  <a:pt x="49004" y="49100"/>
                </a:lnTo>
                <a:lnTo>
                  <a:pt x="82868" y="22887"/>
                </a:lnTo>
                <a:lnTo>
                  <a:pt x="122839" y="5988"/>
                </a:lnTo>
                <a:lnTo>
                  <a:pt x="167323" y="0"/>
                </a:lnTo>
                <a:lnTo>
                  <a:pt x="211829" y="5988"/>
                </a:lnTo>
                <a:lnTo>
                  <a:pt x="251747" y="22887"/>
                </a:lnTo>
                <a:lnTo>
                  <a:pt x="285515" y="49100"/>
                </a:lnTo>
                <a:lnTo>
                  <a:pt x="311570" y="83030"/>
                </a:lnTo>
                <a:lnTo>
                  <a:pt x="328349" y="123079"/>
                </a:lnTo>
                <a:lnTo>
                  <a:pt x="334290" y="167650"/>
                </a:lnTo>
                <a:lnTo>
                  <a:pt x="328349" y="212033"/>
                </a:lnTo>
                <a:lnTo>
                  <a:pt x="311570" y="251943"/>
                </a:lnTo>
                <a:lnTo>
                  <a:pt x="285515" y="285777"/>
                </a:lnTo>
                <a:lnTo>
                  <a:pt x="251747" y="311929"/>
                </a:lnTo>
                <a:lnTo>
                  <a:pt x="211829" y="328797"/>
                </a:lnTo>
                <a:lnTo>
                  <a:pt x="167323" y="334776"/>
                </a:lnTo>
                <a:lnTo>
                  <a:pt x="122839" y="328797"/>
                </a:lnTo>
                <a:lnTo>
                  <a:pt x="82868" y="311929"/>
                </a:lnTo>
                <a:lnTo>
                  <a:pt x="49004" y="285776"/>
                </a:lnTo>
                <a:lnTo>
                  <a:pt x="22842" y="251943"/>
                </a:lnTo>
                <a:lnTo>
                  <a:pt x="5976" y="212033"/>
                </a:lnTo>
                <a:lnTo>
                  <a:pt x="0" y="167650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2">
            <a:extLst>
              <a:ext uri="{FF2B5EF4-FFF2-40B4-BE49-F238E27FC236}">
                <a16:creationId xmlns:a16="http://schemas.microsoft.com/office/drawing/2014/main" id="{0D27770F-1899-B68D-2ECB-0B67E6CE75CC}"/>
              </a:ext>
            </a:extLst>
          </p:cNvPr>
          <p:cNvSpPr txBox="1"/>
          <p:nvPr/>
        </p:nvSpPr>
        <p:spPr>
          <a:xfrm>
            <a:off x="1044686" y="1692367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55" name="object 53">
            <a:extLst>
              <a:ext uri="{FF2B5EF4-FFF2-40B4-BE49-F238E27FC236}">
                <a16:creationId xmlns:a16="http://schemas.microsoft.com/office/drawing/2014/main" id="{E66B6CCF-4189-82BD-EC4E-3EA022C98382}"/>
              </a:ext>
            </a:extLst>
          </p:cNvPr>
          <p:cNvSpPr/>
          <p:nvPr/>
        </p:nvSpPr>
        <p:spPr>
          <a:xfrm>
            <a:off x="1260222" y="1651903"/>
            <a:ext cx="90997" cy="98749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69164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FEC5A5B-8D82-3589-3C10-A68AF3D48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9031" y="1272481"/>
            <a:ext cx="6807274" cy="672853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Contoh</a:t>
            </a:r>
            <a:r>
              <a:rPr lang="en-US" b="1" dirty="0"/>
              <a:t> </a:t>
            </a:r>
            <a:r>
              <a:rPr lang="en-US" b="1" dirty="0" err="1"/>
              <a:t>pelaksanaan</a:t>
            </a:r>
            <a:r>
              <a:rPr lang="en-US" b="1" dirty="0"/>
              <a:t> </a:t>
            </a:r>
            <a:r>
              <a:rPr lang="en-US" b="1" dirty="0" err="1"/>
              <a:t>standar</a:t>
            </a:r>
            <a:r>
              <a:rPr lang="en-US" b="1" dirty="0"/>
              <a:t> (?)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C4FED5A-CE6A-699E-AD01-F51B169744D7}"/>
              </a:ext>
            </a:extLst>
          </p:cNvPr>
          <p:cNvSpPr/>
          <p:nvPr/>
        </p:nvSpPr>
        <p:spPr>
          <a:xfrm>
            <a:off x="1129515" y="1116143"/>
            <a:ext cx="1089155" cy="1066800"/>
          </a:xfrm>
          <a:prstGeom prst="ellipse">
            <a:avLst/>
          </a:prstGeom>
          <a:solidFill>
            <a:srgbClr val="FF000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</a:t>
            </a:r>
            <a:endParaRPr lang="en-US" sz="6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C48F8E-181F-4CB6-C5A8-6C967D535F43}"/>
              </a:ext>
            </a:extLst>
          </p:cNvPr>
          <p:cNvSpPr txBox="1"/>
          <p:nvPr/>
        </p:nvSpPr>
        <p:spPr>
          <a:xfrm>
            <a:off x="1674092" y="2491479"/>
            <a:ext cx="9282140" cy="378565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57168" indent="-257168" defTabSz="6858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melakukan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penyusunan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kurikulum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dan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rencana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dalam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setiap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mata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kuliah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;</a:t>
            </a:r>
          </a:p>
          <a:p>
            <a:pPr marL="257168" indent="-257168" defTabSz="6858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menyelenggarakan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program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sesuai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standar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isi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,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standar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proses,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standar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penilaian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yang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telah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ditetapkan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dalam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rangka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mencapai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capaian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lulusan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;</a:t>
            </a:r>
          </a:p>
          <a:p>
            <a:pPr marL="257168" indent="-257168" defTabSz="6858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melakukan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kegiatan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sistemik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yang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menciptakan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suasana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akademik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dan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budaya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mutu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yang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baik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((seminar,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konferensi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,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diskusi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ilmiah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,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pelatihan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,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dll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))</a:t>
            </a:r>
          </a:p>
          <a:p>
            <a:pPr marL="257168" indent="-257168" defTabSz="6858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melakukan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kegiatan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pemantauan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dan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evaluasi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secara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periodik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dalam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rangka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menjaga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dan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meningkatkan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mutu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proses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; dan</a:t>
            </a:r>
          </a:p>
          <a:p>
            <a:pPr marL="257168" indent="-257168" defTabSz="6858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melaporkan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hasil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program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secara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periodik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sebagai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sumber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data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dan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informasi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dalam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pengambilan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keputusan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perbaikan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dan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pengembangan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mutu</a:t>
            </a:r>
            <a:r>
              <a:rPr lang="en-US" sz="20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/>
              </a:rPr>
              <a:t>pembelajaran</a:t>
            </a:r>
            <a:endParaRPr lang="en-US" sz="2000" b="1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9169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FDCB-0E8C-B379-C7CC-A912E019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480" y="321111"/>
            <a:ext cx="10998200" cy="66039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dirty="0" err="1"/>
              <a:t>Apa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(</a:t>
            </a:r>
            <a:r>
              <a:rPr lang="en-US" i="1" dirty="0"/>
              <a:t>Quality</a:t>
            </a:r>
            <a:r>
              <a:rPr lang="en-US" dirty="0"/>
              <a:t>) ?</a:t>
            </a:r>
            <a:endParaRPr lang="en-ID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65C9EE-C4B4-DF46-2CBE-40615BBE3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1300480"/>
            <a:ext cx="5715000" cy="542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913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64B291B-A265-0F1D-A6BE-29D2E5846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898" y="1206791"/>
            <a:ext cx="6807274" cy="900227"/>
          </a:xfrm>
        </p:spPr>
        <p:txBody>
          <a:bodyPr>
            <a:normAutofit/>
          </a:bodyPr>
          <a:lstStyle/>
          <a:p>
            <a:r>
              <a:rPr lang="en-US" b="1" dirty="0" err="1"/>
              <a:t>Evaluasi</a:t>
            </a:r>
            <a:endParaRPr lang="en-US" b="1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DD2D392-A5AB-5B6B-5A24-BD2A9A7F9028}"/>
              </a:ext>
            </a:extLst>
          </p:cNvPr>
          <p:cNvSpPr/>
          <p:nvPr/>
        </p:nvSpPr>
        <p:spPr>
          <a:xfrm>
            <a:off x="2199097" y="1040218"/>
            <a:ext cx="1089155" cy="1066800"/>
          </a:xfrm>
          <a:prstGeom prst="ellipse">
            <a:avLst/>
          </a:prstGeom>
          <a:solidFill>
            <a:srgbClr val="00B05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</a:t>
            </a:r>
            <a:endParaRPr lang="en-US" sz="6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205887DA-B734-94E8-27D5-94750286E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3895" y="2599627"/>
            <a:ext cx="7604277" cy="1680556"/>
          </a:xfrm>
        </p:spPr>
        <p:txBody>
          <a:bodyPr>
            <a:normAutofit/>
          </a:bodyPr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Pendidikan Tinggi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pembandingan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luaran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pemenuhan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yang </a:t>
            </a:r>
            <a:r>
              <a:rPr lang="en-US" dirty="0" err="1"/>
              <a:t>ditetapkan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E644A7-2973-776D-B5B4-A7C458AC05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14238">
            <a:off x="5778795" y="4280183"/>
            <a:ext cx="17240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883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C07BD9-1899-8922-44B8-C444329EA6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55"/>
          <a:stretch/>
        </p:blipFill>
        <p:spPr>
          <a:xfrm>
            <a:off x="724786" y="1076547"/>
            <a:ext cx="9525000" cy="546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874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76D522E-F75A-F455-FDCC-C01B78153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022" y="1102896"/>
            <a:ext cx="8839200" cy="672853"/>
          </a:xfrm>
        </p:spPr>
        <p:txBody>
          <a:bodyPr>
            <a:normAutofit/>
          </a:bodyPr>
          <a:lstStyle/>
          <a:p>
            <a:r>
              <a:rPr lang="id-ID" sz="3600" b="1" dirty="0">
                <a:latin typeface="Calibri" panose="020F0502020204030204" pitchFamily="34" charset="0"/>
              </a:rPr>
              <a:t>Evaluasi</a:t>
            </a:r>
            <a:r>
              <a:rPr lang="en-US" sz="3600" b="1" dirty="0">
                <a:latin typeface="Calibri" panose="020F0502020204030204" pitchFamily="34" charset="0"/>
              </a:rPr>
              <a:t> </a:t>
            </a:r>
            <a:r>
              <a:rPr lang="id-ID" sz="3600" b="1" dirty="0">
                <a:latin typeface="Calibri" panose="020F0502020204030204" pitchFamily="34" charset="0"/>
              </a:rPr>
              <a:t>Pelaksanaan</a:t>
            </a:r>
            <a:r>
              <a:rPr lang="en-US" sz="3600" b="1" dirty="0">
                <a:latin typeface="Calibri" panose="020F0502020204030204" pitchFamily="34" charset="0"/>
              </a:rPr>
              <a:t> </a:t>
            </a:r>
            <a:r>
              <a:rPr lang="id-ID" sz="3600" b="1" dirty="0">
                <a:latin typeface="Calibri" panose="020F0502020204030204" pitchFamily="34" charset="0"/>
              </a:rPr>
              <a:t>Standar</a:t>
            </a:r>
            <a:r>
              <a:rPr lang="en-US" sz="3600" b="1" dirty="0">
                <a:latin typeface="Calibri" panose="020F0502020204030204" pitchFamily="34" charset="0"/>
              </a:rPr>
              <a:t> </a:t>
            </a:r>
            <a:r>
              <a:rPr lang="id-ID" sz="3600" b="1" dirty="0">
                <a:latin typeface="Calibri" panose="020F0502020204030204" pitchFamily="34" charset="0"/>
              </a:rPr>
              <a:t>Dikti</a:t>
            </a:r>
            <a:endParaRPr lang="id-ID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C7CF10F-8A92-8ECF-C4FC-00A85B835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4022" y="1935238"/>
            <a:ext cx="10191308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Evaluasi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Pelaksanaan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Standar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Dikti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dilakukan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terhadap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semua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standar,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baik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SN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Dikti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maupun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Standar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Dikti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yang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ditetapkan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oleh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perguruan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tinggi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sendiri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;</a:t>
            </a:r>
            <a:endParaRPr lang="en-US" sz="2400" b="1" dirty="0">
              <a:solidFill>
                <a:srgbClr val="000090"/>
              </a:solidFill>
              <a:latin typeface="Abadi" panose="020B0604020104020204" pitchFamily="34" charset="0"/>
            </a:endParaRPr>
          </a:p>
          <a:p>
            <a:pPr marL="0" indent="0">
              <a:buNone/>
            </a:pP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Jenis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Evaluasi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Pelaksanaan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Standar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Dikti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:</a:t>
            </a:r>
          </a:p>
          <a:p>
            <a:pPr marL="457200" indent="-457200">
              <a:buFont typeface="+mj-lt"/>
              <a:buAutoNum type="alphaLcPeriod"/>
            </a:pPr>
            <a:r>
              <a:rPr lang="id-ID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Evaluasi</a:t>
            </a:r>
            <a:r>
              <a:rPr lang="en-US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Diagnostik</a:t>
            </a:r>
            <a:r>
              <a:rPr lang="en-US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dilakukan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pada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saat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setiap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Standar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Dikt</a:t>
            </a:r>
            <a:r>
              <a:rPr lang="en-US" sz="2400" b="0" i="0" u="none" strike="noStrike" baseline="0" dirty="0" err="1">
                <a:solidFill>
                  <a:srgbClr val="000090"/>
                </a:solidFill>
                <a:latin typeface="Abadi" panose="020B0604020104020204" pitchFamily="34" charset="0"/>
              </a:rPr>
              <a:t>i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dilaksanakan, untuk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mengetahui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hambatan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dalam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pelaksanaan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standar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tersebut. </a:t>
            </a:r>
            <a:endParaRPr lang="en-US" sz="2400" b="0" i="0" u="none" strike="noStrike" baseline="0" dirty="0">
              <a:solidFill>
                <a:srgbClr val="000090"/>
              </a:solidFill>
              <a:latin typeface="Abadi" panose="020B0604020104020204" pitchFamily="34" charset="0"/>
            </a:endParaRPr>
          </a:p>
          <a:p>
            <a:pPr marL="457200" indent="-457200">
              <a:buFont typeface="+mj-lt"/>
              <a:buAutoNum type="alphaLcPeriod"/>
            </a:pPr>
            <a:r>
              <a:rPr lang="id-ID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Evaluasi</a:t>
            </a:r>
            <a:r>
              <a:rPr lang="en-US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Formatif</a:t>
            </a:r>
            <a:r>
              <a:rPr lang="en-US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dilakukan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pada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saat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setiap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Standar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Dikti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dilaksanakan, untuk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mengoptimalkan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pelaksanaan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standar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tersebut;</a:t>
            </a:r>
            <a:endParaRPr lang="en-US" sz="2400" b="0" i="0" u="none" strike="noStrike" baseline="0" dirty="0">
              <a:solidFill>
                <a:srgbClr val="000090"/>
              </a:solidFill>
              <a:latin typeface="Abadi" panose="020B0604020104020204" pitchFamily="34" charset="0"/>
            </a:endParaRPr>
          </a:p>
          <a:p>
            <a:pPr marL="457200" indent="-457200">
              <a:buFont typeface="+mj-lt"/>
              <a:buAutoNum type="alphaLcPeriod"/>
            </a:pPr>
            <a:r>
              <a:rPr lang="id-ID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Evaluasi</a:t>
            </a:r>
            <a:r>
              <a:rPr lang="en-US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Sumatif</a:t>
            </a:r>
            <a:r>
              <a:rPr lang="en-US" sz="2400" b="1" i="0" u="none" strike="noStrike" baseline="0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dilakukan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pada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saat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pelaksanaan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setiap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Standar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Dikti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sudah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selesai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, sehingga</a:t>
            </a:r>
            <a:r>
              <a:rPr lang="en-US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capaian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dapat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diukur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dan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perbaikan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dapat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dilakukan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untuk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siklus</a:t>
            </a:r>
            <a:r>
              <a:rPr lang="en-US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 </a:t>
            </a:r>
            <a:r>
              <a:rPr lang="id-ID" sz="2400" b="1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berikutnya</a:t>
            </a:r>
            <a:r>
              <a:rPr lang="id-ID" sz="2400" b="0" i="0" u="none" strike="noStrike" baseline="0" dirty="0">
                <a:solidFill>
                  <a:srgbClr val="000090"/>
                </a:solidFill>
                <a:latin typeface="Abadi" panose="020B0604020104020204" pitchFamily="34" charset="0"/>
              </a:rPr>
              <a:t>. </a:t>
            </a:r>
          </a:p>
          <a:p>
            <a:endParaRPr lang="id-ID" sz="2400" dirty="0">
              <a:latin typeface="Abadi" panose="020B06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5123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EB366A-C384-84A8-026F-B1E43069CD07}"/>
              </a:ext>
            </a:extLst>
          </p:cNvPr>
          <p:cNvSpPr txBox="1"/>
          <p:nvPr/>
        </p:nvSpPr>
        <p:spPr>
          <a:xfrm>
            <a:off x="8180544" y="4089334"/>
            <a:ext cx="29169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 b="1" i="0" u="none" strike="noStrike" baseline="0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defRPr>
            </a:lvl1pPr>
          </a:lstStyle>
          <a:p>
            <a:endParaRPr lang="en-ID" dirty="0">
              <a:solidFill>
                <a:schemeClr val="tx1"/>
              </a:solidFill>
            </a:endParaRPr>
          </a:p>
          <a:p>
            <a:r>
              <a:rPr lang="en-ID" dirty="0" err="1">
                <a:solidFill>
                  <a:schemeClr val="tx1"/>
                </a:solidFill>
              </a:rPr>
              <a:t>Dampak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atau</a:t>
            </a:r>
            <a:r>
              <a:rPr lang="en-ID" dirty="0">
                <a:solidFill>
                  <a:schemeClr val="tx1"/>
                </a:solidFill>
              </a:rPr>
              <a:t> outcomes </a:t>
            </a:r>
            <a:r>
              <a:rPr lang="en-ID" dirty="0" err="1">
                <a:solidFill>
                  <a:schemeClr val="tx1"/>
                </a:solidFill>
              </a:rPr>
              <a:t>dari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pelaksanaan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standar</a:t>
            </a:r>
            <a:r>
              <a:rPr lang="en-ID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E0156B-DD6A-C063-BE39-EA6964FAA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011" y="1176879"/>
            <a:ext cx="899735" cy="10052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C53654-DE29-BC0F-183D-7BB3BB89CD0A}"/>
              </a:ext>
            </a:extLst>
          </p:cNvPr>
          <p:cNvSpPr txBox="1"/>
          <p:nvPr/>
        </p:nvSpPr>
        <p:spPr>
          <a:xfrm>
            <a:off x="5152371" y="1328180"/>
            <a:ext cx="4810336" cy="954107"/>
          </a:xfrm>
          <a:prstGeom prst="rect">
            <a:avLst/>
          </a:prstGeom>
          <a:solidFill>
            <a:srgbClr val="009999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chemeClr val="bg1"/>
                </a:solidFill>
                <a:latin typeface="Calibri" panose="020F0502020204030204" pitchFamily="34" charset="0"/>
              </a:rPr>
              <a:t>Obyek</a:t>
            </a:r>
            <a:r>
              <a:rPr lang="en-ID" sz="2800" b="1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ID" sz="2800" b="1" i="0" u="none" strike="noStrike" baseline="0" dirty="0" err="1">
                <a:solidFill>
                  <a:schemeClr val="bg1"/>
                </a:solidFill>
                <a:latin typeface="Calibri" panose="020F0502020204030204" pitchFamily="34" charset="0"/>
              </a:rPr>
              <a:t>Evaluasi</a:t>
            </a:r>
            <a:r>
              <a:rPr lang="en-ID" sz="2800" b="1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ID" sz="2800" b="1" i="0" u="none" strike="noStrike" baseline="0" dirty="0" err="1">
                <a:solidFill>
                  <a:schemeClr val="bg1"/>
                </a:solidFill>
                <a:latin typeface="Calibri" panose="020F0502020204030204" pitchFamily="34" charset="0"/>
              </a:rPr>
              <a:t>Pelaksanaan</a:t>
            </a:r>
            <a:r>
              <a:rPr lang="en-ID" sz="2800" b="1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ID" sz="2800" b="1" i="0" u="none" strike="noStrike" baseline="0" dirty="0" err="1">
                <a:solidFill>
                  <a:schemeClr val="bg1"/>
                </a:solidFill>
                <a:latin typeface="Calibri" panose="020F0502020204030204" pitchFamily="34" charset="0"/>
              </a:rPr>
              <a:t>Standar</a:t>
            </a:r>
            <a:r>
              <a:rPr lang="en-ID" sz="2800" b="1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ID" sz="2800" b="1" i="0" u="none" strike="noStrike" baseline="0" dirty="0" err="1">
                <a:solidFill>
                  <a:schemeClr val="bg1"/>
                </a:solidFill>
                <a:latin typeface="Calibri" panose="020F0502020204030204" pitchFamily="34" charset="0"/>
              </a:rPr>
              <a:t>Dikti</a:t>
            </a:r>
            <a:endParaRPr lang="en-ID" sz="2800" b="0" i="0" u="none" strike="noStrike" baseline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Picture 6" descr="Group of students working in library">
            <a:extLst>
              <a:ext uri="{FF2B5EF4-FFF2-40B4-BE49-F238E27FC236}">
                <a16:creationId xmlns:a16="http://schemas.microsoft.com/office/drawing/2014/main" id="{2CC74298-DE0F-549D-63C1-78C06A8AEA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143" y="2709145"/>
            <a:ext cx="2052502" cy="1368000"/>
          </a:xfrm>
          <a:prstGeom prst="rect">
            <a:avLst/>
          </a:prstGeom>
        </p:spPr>
      </p:pic>
      <p:pic>
        <p:nvPicPr>
          <p:cNvPr id="8" name="Picture 7" descr="Focused elementary student writing at desk in classroom">
            <a:extLst>
              <a:ext uri="{FF2B5EF4-FFF2-40B4-BE49-F238E27FC236}">
                <a16:creationId xmlns:a16="http://schemas.microsoft.com/office/drawing/2014/main" id="{40EAD0E9-E2F3-6C15-30EA-CD90D1FB98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380" y="2718738"/>
            <a:ext cx="2052502" cy="1368000"/>
          </a:xfrm>
          <a:prstGeom prst="rect">
            <a:avLst/>
          </a:prstGeom>
        </p:spPr>
      </p:pic>
      <p:pic>
        <p:nvPicPr>
          <p:cNvPr id="9" name="Picture 8" descr="Graph">
            <a:extLst>
              <a:ext uri="{FF2B5EF4-FFF2-40B4-BE49-F238E27FC236}">
                <a16:creationId xmlns:a16="http://schemas.microsoft.com/office/drawing/2014/main" id="{2AF695A0-29C9-DC88-598B-3637AC2631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868" y="4295372"/>
            <a:ext cx="2078014" cy="1275517"/>
          </a:xfrm>
          <a:prstGeom prst="rect">
            <a:avLst/>
          </a:prstGeom>
        </p:spPr>
      </p:pic>
      <p:pic>
        <p:nvPicPr>
          <p:cNvPr id="10" name="Picture 9" descr="Colored pencils on black background">
            <a:extLst>
              <a:ext uri="{FF2B5EF4-FFF2-40B4-BE49-F238E27FC236}">
                <a16:creationId xmlns:a16="http://schemas.microsoft.com/office/drawing/2014/main" id="{57D4B32E-4EEF-2B65-8EDE-4D343F0053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872" y="4295372"/>
            <a:ext cx="2060924" cy="12755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8B080B1-41B5-7388-EF44-6FDEDA41E504}"/>
              </a:ext>
            </a:extLst>
          </p:cNvPr>
          <p:cNvSpPr txBox="1"/>
          <p:nvPr/>
        </p:nvSpPr>
        <p:spPr>
          <a:xfrm>
            <a:off x="840720" y="2658454"/>
            <a:ext cx="27709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2000" b="1" i="0" u="none" strike="noStrike" baseline="0" dirty="0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rPr>
              <a:t>proses </a:t>
            </a:r>
            <a:r>
              <a:rPr lang="en-ID" sz="2000" b="1" i="0" u="none" strike="noStrike" baseline="0" dirty="0" err="1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rPr>
              <a:t>atau</a:t>
            </a:r>
            <a:r>
              <a:rPr lang="en-ID" sz="2000" b="1" i="0" u="none" strike="noStrike" baseline="0" dirty="0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rPr>
              <a:t> </a:t>
            </a:r>
            <a:r>
              <a:rPr lang="en-ID" sz="2000" b="1" i="0" u="none" strike="noStrike" baseline="0" dirty="0" err="1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rPr>
              <a:t>kegiatan</a:t>
            </a:r>
            <a:r>
              <a:rPr lang="en-ID" sz="2000" b="1" i="0" u="none" strike="noStrike" baseline="0" dirty="0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rPr>
              <a:t> </a:t>
            </a:r>
            <a:r>
              <a:rPr lang="en-ID" sz="2000" b="1" i="0" u="none" strike="noStrike" baseline="0" dirty="0" err="1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rPr>
              <a:t>pelaksanaan</a:t>
            </a:r>
            <a:r>
              <a:rPr lang="en-ID" sz="2000" b="1" i="0" u="none" strike="noStrike" baseline="0" dirty="0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rPr>
              <a:t> </a:t>
            </a:r>
            <a:r>
              <a:rPr lang="en-ID" sz="2000" b="1" i="0" u="none" strike="noStrike" baseline="0" dirty="0" err="1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rPr>
              <a:t>suatu</a:t>
            </a:r>
            <a:r>
              <a:rPr lang="en-ID" sz="2000" b="1" i="0" u="none" strike="noStrike" baseline="0" dirty="0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rPr>
              <a:t> </a:t>
            </a:r>
            <a:r>
              <a:rPr lang="en-ID" sz="2000" b="1" i="0" u="none" strike="noStrike" baseline="0" dirty="0" err="1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rPr>
              <a:t>standar</a:t>
            </a:r>
            <a:r>
              <a:rPr lang="en-ID" sz="2000" b="1" i="0" u="none" strike="noStrike" baseline="0" dirty="0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rPr>
              <a:t>;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4AEE9E-3B3C-474A-071B-E8CDE967AB41}"/>
              </a:ext>
            </a:extLst>
          </p:cNvPr>
          <p:cNvSpPr txBox="1"/>
          <p:nvPr/>
        </p:nvSpPr>
        <p:spPr>
          <a:xfrm>
            <a:off x="8180544" y="2658453"/>
            <a:ext cx="27709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 b="1" i="0" u="none" strike="noStrike" baseline="0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defRPr>
            </a:lvl1pPr>
          </a:lstStyle>
          <a:p>
            <a:r>
              <a:rPr lang="en-ID" dirty="0" err="1">
                <a:solidFill>
                  <a:srgbClr val="00863D"/>
                </a:solidFill>
              </a:rPr>
              <a:t>Prosedur</a:t>
            </a:r>
            <a:r>
              <a:rPr lang="en-ID" dirty="0">
                <a:solidFill>
                  <a:srgbClr val="00863D"/>
                </a:solidFill>
              </a:rPr>
              <a:t> </a:t>
            </a:r>
            <a:r>
              <a:rPr lang="en-ID" dirty="0" err="1">
                <a:solidFill>
                  <a:srgbClr val="00863D"/>
                </a:solidFill>
              </a:rPr>
              <a:t>atau</a:t>
            </a:r>
            <a:r>
              <a:rPr lang="en-ID" dirty="0">
                <a:solidFill>
                  <a:srgbClr val="00863D"/>
                </a:solidFill>
              </a:rPr>
              <a:t> </a:t>
            </a:r>
            <a:r>
              <a:rPr lang="en-ID" dirty="0" err="1">
                <a:solidFill>
                  <a:srgbClr val="00863D"/>
                </a:solidFill>
              </a:rPr>
              <a:t>mekanisme</a:t>
            </a:r>
            <a:r>
              <a:rPr lang="en-ID" dirty="0">
                <a:solidFill>
                  <a:srgbClr val="00863D"/>
                </a:solidFill>
              </a:rPr>
              <a:t> </a:t>
            </a:r>
            <a:r>
              <a:rPr lang="en-ID" dirty="0" err="1">
                <a:solidFill>
                  <a:srgbClr val="00863D"/>
                </a:solidFill>
              </a:rPr>
              <a:t>pelaksanaan</a:t>
            </a:r>
            <a:r>
              <a:rPr lang="en-ID" dirty="0">
                <a:solidFill>
                  <a:srgbClr val="00863D"/>
                </a:solidFill>
              </a:rPr>
              <a:t> </a:t>
            </a:r>
            <a:r>
              <a:rPr lang="en-ID" dirty="0" err="1">
                <a:solidFill>
                  <a:srgbClr val="00863D"/>
                </a:solidFill>
              </a:rPr>
              <a:t>standar</a:t>
            </a:r>
            <a:endParaRPr lang="en-ID" dirty="0">
              <a:solidFill>
                <a:srgbClr val="00863D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EF0632-F927-2618-C2B7-1CC135CDB1BE}"/>
              </a:ext>
            </a:extLst>
          </p:cNvPr>
          <p:cNvSpPr txBox="1"/>
          <p:nvPr/>
        </p:nvSpPr>
        <p:spPr>
          <a:xfrm>
            <a:off x="1016223" y="4321937"/>
            <a:ext cx="259549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 b="1" i="0" u="none" strike="noStrike" baseline="0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defRPr>
            </a:lvl1pPr>
          </a:lstStyle>
          <a:p>
            <a:pPr algn="r"/>
            <a:r>
              <a:rPr lang="en-ID" dirty="0">
                <a:solidFill>
                  <a:srgbClr val="FF0000"/>
                </a:solidFill>
              </a:rPr>
              <a:t>Hasil </a:t>
            </a:r>
            <a:r>
              <a:rPr lang="en-ID" dirty="0" err="1">
                <a:solidFill>
                  <a:srgbClr val="FF0000"/>
                </a:solidFill>
              </a:rPr>
              <a:t>atau</a:t>
            </a:r>
            <a:r>
              <a:rPr lang="en-ID" dirty="0">
                <a:solidFill>
                  <a:srgbClr val="FF0000"/>
                </a:solidFill>
              </a:rPr>
              <a:t> output </a:t>
            </a:r>
            <a:r>
              <a:rPr lang="en-ID" dirty="0" err="1">
                <a:solidFill>
                  <a:srgbClr val="FF0000"/>
                </a:solidFill>
              </a:rPr>
              <a:t>dari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pelaksanaan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standar</a:t>
            </a:r>
            <a:r>
              <a:rPr lang="en-ID" dirty="0">
                <a:solidFill>
                  <a:srgbClr val="FF0000"/>
                </a:solidFill>
              </a:rPr>
              <a:t>; dan </a:t>
            </a:r>
          </a:p>
        </p:txBody>
      </p:sp>
    </p:spTree>
    <p:extLst>
      <p:ext uri="{BB962C8B-B14F-4D97-AF65-F5344CB8AC3E}">
        <p14:creationId xmlns:p14="http://schemas.microsoft.com/office/powerpoint/2010/main" val="19651783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25E708-7AB7-AE9C-A120-580AFBB7CB97}"/>
              </a:ext>
            </a:extLst>
          </p:cNvPr>
          <p:cNvSpPr txBox="1"/>
          <p:nvPr/>
        </p:nvSpPr>
        <p:spPr>
          <a:xfrm>
            <a:off x="3513893" y="1147976"/>
            <a:ext cx="7033605" cy="572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9100" algn="l"/>
              </a:tabLst>
              <a:defRPr/>
            </a:pPr>
            <a:r>
              <a: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Kepuasan pemangku kepentingan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9100" algn="l"/>
              </a:tabLst>
              <a:defRPr/>
            </a:pPr>
            <a:endParaRPr kumimoji="0" lang="en-ID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9100" algn="l"/>
              </a:tabLst>
              <a:defRPr/>
            </a:pP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Memiliki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bukti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id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pengukuran kepuasan layanan manajemen terhadap para pemangku kepentingan</a:t>
            </a:r>
            <a:r>
              <a:rPr kumimoji="0" lang="id-ID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seperti: mahasiswa, dosen, tenaga kependidikan, lulusan, pengguna dan mitra </a:t>
            </a:r>
            <a:r>
              <a:rPr kumimoji="0" lang="id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yang memenuhi aspek-aspek berikut: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9100" algn="l"/>
              </a:tabLst>
              <a:defRPr/>
            </a:pPr>
            <a:endParaRPr kumimoji="0" lang="en-ID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499100" algn="l"/>
              </a:tabLst>
              <a:defRPr/>
            </a:pPr>
            <a:r>
              <a:rPr kumimoji="0" lang="id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menggunakan instrumen kepuasan yang sahih, andal, mudah digunakan; </a:t>
            </a:r>
            <a:endParaRPr kumimoji="0" lang="en-ID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499100" algn="l"/>
              </a:tabLst>
              <a:defRPr/>
            </a:pPr>
            <a:r>
              <a:rPr kumimoji="0" lang="id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dilaksanakan secara berkala, serta datanya terekam secara komprehensif; </a:t>
            </a:r>
            <a:endParaRPr kumimoji="0" lang="en-ID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499100" algn="l"/>
              </a:tabLst>
              <a:defRPr/>
            </a:pPr>
            <a:r>
              <a:rPr kumimoji="0" lang="id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dianalisis dengan metode yang tepat serta bermanfaat untuk pengambilan keputusan; </a:t>
            </a:r>
            <a:endParaRPr kumimoji="0" lang="en-ID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499100" algn="l"/>
              </a:tabLst>
              <a:defRPr/>
            </a:pPr>
            <a:r>
              <a:rPr kumimoji="0" lang="id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tingkat kepuasan dan umpan balik ditindaklanjuti untuk perbaikan dan peningkatan mutu luaran secara berkala dan tersistem; </a:t>
            </a:r>
            <a:endParaRPr kumimoji="0" lang="en-ID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499100" algn="l"/>
              </a:tabLst>
              <a:defRPr/>
            </a:pPr>
            <a:r>
              <a:rPr kumimoji="0" lang="id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review terhadap pelaksanaan pengukuran kepuasan dosen dan mahasiswa; dan </a:t>
            </a:r>
            <a:endParaRPr kumimoji="0" lang="en-ID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id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hasilnya dipublikasikan dan mudah diakses oleh dosen dan mahasiswa.</a:t>
            </a:r>
            <a:endParaRPr kumimoji="0" lang="id-ID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1EE94D-930C-8653-7907-677B242D774C}"/>
              </a:ext>
            </a:extLst>
          </p:cNvPr>
          <p:cNvSpPr txBox="1"/>
          <p:nvPr/>
        </p:nvSpPr>
        <p:spPr>
          <a:xfrm>
            <a:off x="786809" y="3095055"/>
            <a:ext cx="234259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 b="1" i="0" u="none" strike="noStrike" baseline="0">
                <a:solidFill>
                  <a:srgbClr val="0070C0"/>
                </a:solidFill>
                <a:latin typeface="Abadi" panose="020B0604020104020204" pitchFamily="34" charset="0"/>
                <a:cs typeface="Biome Light" panose="020B0502040204020203" pitchFamily="34" charset="0"/>
              </a:defRPr>
            </a:lvl1pPr>
          </a:lstStyle>
          <a:p>
            <a:pPr algn="r"/>
            <a:endParaRPr lang="en-ID" sz="2400" dirty="0">
              <a:solidFill>
                <a:schemeClr val="accent1">
                  <a:lumMod val="75000"/>
                </a:schemeClr>
              </a:solidFill>
            </a:endParaRPr>
          </a:p>
          <a:p>
            <a:pPr algn="r"/>
            <a:r>
              <a:rPr lang="en-ID" sz="2400" dirty="0" err="1">
                <a:solidFill>
                  <a:schemeClr val="accent1">
                    <a:lumMod val="75000"/>
                  </a:schemeClr>
                </a:solidFill>
              </a:rPr>
              <a:t>Dampak</a:t>
            </a:r>
            <a:r>
              <a:rPr lang="en-ID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D" sz="2400" dirty="0" err="1">
                <a:solidFill>
                  <a:schemeClr val="accent1">
                    <a:lumMod val="75000"/>
                  </a:schemeClr>
                </a:solidFill>
              </a:rPr>
              <a:t>atau</a:t>
            </a:r>
            <a:r>
              <a:rPr lang="en-ID" sz="2400" dirty="0">
                <a:solidFill>
                  <a:schemeClr val="accent1">
                    <a:lumMod val="75000"/>
                  </a:schemeClr>
                </a:solidFill>
              </a:rPr>
              <a:t> outcomes </a:t>
            </a:r>
            <a:r>
              <a:rPr lang="en-ID" sz="2400" dirty="0" err="1">
                <a:solidFill>
                  <a:schemeClr val="accent1">
                    <a:lumMod val="75000"/>
                  </a:schemeClr>
                </a:solidFill>
              </a:rPr>
              <a:t>dari</a:t>
            </a:r>
            <a:r>
              <a:rPr lang="en-ID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D" sz="2400" dirty="0" err="1">
                <a:solidFill>
                  <a:schemeClr val="accent1">
                    <a:lumMod val="75000"/>
                  </a:schemeClr>
                </a:solidFill>
              </a:rPr>
              <a:t>pelaksanaan</a:t>
            </a:r>
            <a:r>
              <a:rPr lang="en-ID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D" sz="2400" dirty="0" err="1">
                <a:solidFill>
                  <a:schemeClr val="accent1">
                    <a:lumMod val="75000"/>
                  </a:schemeClr>
                </a:solidFill>
              </a:rPr>
              <a:t>standar</a:t>
            </a:r>
            <a:r>
              <a:rPr lang="en-ID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45B01F-D9B5-185F-F369-B52200F28D75}"/>
              </a:ext>
            </a:extLst>
          </p:cNvPr>
          <p:cNvSpPr txBox="1"/>
          <p:nvPr/>
        </p:nvSpPr>
        <p:spPr>
          <a:xfrm>
            <a:off x="502813" y="1168901"/>
            <a:ext cx="26265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3600" b="1" i="0" u="none" strike="noStrike" baseline="0" dirty="0" err="1">
                <a:latin typeface="Calibri" panose="020F0502020204030204" pitchFamily="34" charset="0"/>
              </a:rPr>
              <a:t>Obyek</a:t>
            </a:r>
            <a:r>
              <a:rPr lang="en-ID" sz="3600" b="1" i="0" u="none" strike="noStrike" baseline="0" dirty="0">
                <a:latin typeface="Calibri" panose="020F0502020204030204" pitchFamily="34" charset="0"/>
              </a:rPr>
              <a:t> </a:t>
            </a:r>
            <a:r>
              <a:rPr lang="en-ID" sz="3600" b="1" i="0" u="none" strike="noStrike" baseline="0" dirty="0" err="1">
                <a:latin typeface="Calibri" panose="020F0502020204030204" pitchFamily="34" charset="0"/>
              </a:rPr>
              <a:t>Evaluasi</a:t>
            </a:r>
            <a:r>
              <a:rPr lang="en-ID" sz="3600" b="1" i="0" u="none" strike="noStrike" baseline="0" dirty="0">
                <a:latin typeface="Calibri" panose="020F0502020204030204" pitchFamily="34" charset="0"/>
              </a:rPr>
              <a:t> </a:t>
            </a:r>
            <a:endParaRPr lang="id-ID" sz="3600" dirty="0"/>
          </a:p>
        </p:txBody>
      </p:sp>
    </p:spTree>
    <p:extLst>
      <p:ext uri="{BB962C8B-B14F-4D97-AF65-F5344CB8AC3E}">
        <p14:creationId xmlns:p14="http://schemas.microsoft.com/office/powerpoint/2010/main" val="8201670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A93637-F9E9-5BE9-8143-02CAD3D17516}"/>
              </a:ext>
            </a:extLst>
          </p:cNvPr>
          <p:cNvSpPr txBox="1"/>
          <p:nvPr/>
        </p:nvSpPr>
        <p:spPr>
          <a:xfrm>
            <a:off x="903767" y="2238406"/>
            <a:ext cx="152045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9100" algn="l"/>
              </a:tabLst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Kepuasan pemangku kepentingan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9100" algn="l"/>
              </a:tabLst>
              <a:defRPr/>
            </a:pP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9100" algn="l"/>
              </a:tabLst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Memiliki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bukti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pengukuran kepuasan layanan manajemen terhadap para pemangku kepentingan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seperti: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212823-180F-8A74-F692-2749CD0BB8FD}"/>
              </a:ext>
            </a:extLst>
          </p:cNvPr>
          <p:cNvSpPr txBox="1"/>
          <p:nvPr/>
        </p:nvSpPr>
        <p:spPr>
          <a:xfrm>
            <a:off x="1009805" y="1067581"/>
            <a:ext cx="39128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3600" b="1" i="0" u="none" strike="noStrike" baseline="0" dirty="0" err="1">
                <a:latin typeface="Calibri" panose="020F0502020204030204" pitchFamily="34" charset="0"/>
              </a:rPr>
              <a:t>Obyek</a:t>
            </a:r>
            <a:r>
              <a:rPr lang="en-ID" sz="3600" b="1" i="0" u="none" strike="noStrike" baseline="0" dirty="0">
                <a:latin typeface="Calibri" panose="020F0502020204030204" pitchFamily="34" charset="0"/>
              </a:rPr>
              <a:t> </a:t>
            </a:r>
            <a:r>
              <a:rPr lang="en-ID" sz="3600" b="1" i="0" u="none" strike="noStrike" baseline="0" dirty="0" err="1">
                <a:latin typeface="Calibri" panose="020F0502020204030204" pitchFamily="34" charset="0"/>
              </a:rPr>
              <a:t>Evaluasi</a:t>
            </a:r>
            <a:r>
              <a:rPr lang="en-ID" sz="3600" b="1" i="0" u="none" strike="noStrike" baseline="0" dirty="0">
                <a:latin typeface="Calibri" panose="020F0502020204030204" pitchFamily="34" charset="0"/>
              </a:rPr>
              <a:t> </a:t>
            </a:r>
            <a:endParaRPr lang="id-ID" sz="3600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27F252F-35A5-1D0C-1ED0-A1E73BA5D3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21525"/>
              </p:ext>
            </p:extLst>
          </p:nvPr>
        </p:nvGraphicFramePr>
        <p:xfrm>
          <a:off x="2603353" y="2012353"/>
          <a:ext cx="5448756" cy="4237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DCFCE936-D196-9B76-9731-ACD7D39A7B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822082"/>
              </p:ext>
            </p:extLst>
          </p:nvPr>
        </p:nvGraphicFramePr>
        <p:xfrm>
          <a:off x="4781927" y="1690577"/>
          <a:ext cx="5935692" cy="47123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518853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BB1D3BDA-3AF0-B37D-466E-61C6E51B1D5C}"/>
              </a:ext>
            </a:extLst>
          </p:cNvPr>
          <p:cNvSpPr txBox="1"/>
          <p:nvPr/>
        </p:nvSpPr>
        <p:spPr>
          <a:xfrm>
            <a:off x="1133588" y="2755745"/>
            <a:ext cx="9988067" cy="3613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9230" marR="5080" indent="-176530">
              <a:spcBef>
                <a:spcPts val="100"/>
              </a:spcBef>
              <a:buFont typeface="Wingdings"/>
              <a:buChar char=""/>
              <a:tabLst>
                <a:tab pos="189865" algn="l"/>
              </a:tabLst>
            </a:pPr>
            <a:r>
              <a:rPr spc="-5" dirty="0">
                <a:latin typeface="Arial"/>
                <a:cs typeface="Arial"/>
              </a:rPr>
              <a:t>Evaluasi </a:t>
            </a:r>
            <a:r>
              <a:rPr dirty="0">
                <a:latin typeface="Arial"/>
                <a:cs typeface="Arial"/>
              </a:rPr>
              <a:t>Pelaksanaan </a:t>
            </a:r>
            <a:r>
              <a:rPr spc="-5" dirty="0">
                <a:latin typeface="Arial"/>
                <a:cs typeface="Arial"/>
              </a:rPr>
              <a:t>Standar Dikti dilakukan </a:t>
            </a:r>
            <a:r>
              <a:rPr dirty="0">
                <a:latin typeface="Arial"/>
                <a:cs typeface="Arial"/>
              </a:rPr>
              <a:t>dengan </a:t>
            </a:r>
            <a:r>
              <a:rPr spc="-5" dirty="0">
                <a:latin typeface="Arial"/>
                <a:cs typeface="Arial"/>
              </a:rPr>
              <a:t>menyelenggarakan </a:t>
            </a:r>
            <a:r>
              <a:rPr b="1" spc="-15" dirty="0">
                <a:latin typeface="Arial"/>
                <a:cs typeface="Arial"/>
              </a:rPr>
              <a:t>Audit </a:t>
            </a:r>
            <a:r>
              <a:rPr b="1" spc="-5" dirty="0">
                <a:latin typeface="Arial"/>
                <a:cs typeface="Arial"/>
              </a:rPr>
              <a:t>Mutu  </a:t>
            </a:r>
            <a:r>
              <a:rPr b="1" dirty="0">
                <a:latin typeface="Arial"/>
                <a:cs typeface="Arial"/>
              </a:rPr>
              <a:t>Internal </a:t>
            </a:r>
            <a:r>
              <a:rPr b="1" spc="-10" dirty="0">
                <a:latin typeface="Arial"/>
                <a:cs typeface="Arial"/>
              </a:rPr>
              <a:t>(AMI), </a:t>
            </a:r>
            <a:r>
              <a:rPr spc="-5" dirty="0">
                <a:latin typeface="Arial"/>
                <a:cs typeface="Arial"/>
              </a:rPr>
              <a:t>yaitu </a:t>
            </a:r>
            <a:r>
              <a:rPr dirty="0">
                <a:latin typeface="Arial"/>
                <a:cs typeface="Arial"/>
              </a:rPr>
              <a:t>memeriksa tentang </a:t>
            </a:r>
            <a:r>
              <a:rPr spc="-5" dirty="0">
                <a:latin typeface="Arial"/>
                <a:cs typeface="Arial"/>
              </a:rPr>
              <a:t>pemenuhan Standar Dikti </a:t>
            </a:r>
            <a:r>
              <a:rPr dirty="0">
                <a:latin typeface="Arial"/>
                <a:cs typeface="Arial"/>
              </a:rPr>
              <a:t>pada </a:t>
            </a:r>
            <a:r>
              <a:rPr spc="-40" dirty="0">
                <a:latin typeface="Arial"/>
                <a:cs typeface="Arial"/>
              </a:rPr>
              <a:t>Tahap </a:t>
            </a:r>
            <a:r>
              <a:rPr spc="-5" dirty="0">
                <a:latin typeface="Arial"/>
                <a:cs typeface="Arial"/>
              </a:rPr>
              <a:t>Pelaksanaan  Standar Dikti (ketika Standar Dikti</a:t>
            </a:r>
            <a:r>
              <a:rPr spc="-3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dilaksanakan).</a:t>
            </a:r>
          </a:p>
          <a:p>
            <a:pPr>
              <a:spcBef>
                <a:spcPts val="15"/>
              </a:spcBef>
              <a:buChar char=""/>
            </a:pPr>
            <a:endParaRPr dirty="0">
              <a:latin typeface="Times New Roman"/>
              <a:cs typeface="Times New Roman"/>
            </a:endParaRPr>
          </a:p>
          <a:p>
            <a:pPr marL="189230" indent="-176530">
              <a:buFont typeface="Wingdings"/>
              <a:buChar char=""/>
              <a:tabLst>
                <a:tab pos="189865" algn="l"/>
              </a:tabLst>
            </a:pPr>
            <a:r>
              <a:rPr spc="-5" dirty="0">
                <a:latin typeface="Arial"/>
                <a:cs typeface="Arial"/>
              </a:rPr>
              <a:t>Hasil Audit </a:t>
            </a:r>
            <a:r>
              <a:rPr dirty="0">
                <a:latin typeface="Arial"/>
                <a:cs typeface="Arial"/>
              </a:rPr>
              <a:t>Mutu Internal dapat terdiri</a:t>
            </a:r>
            <a:r>
              <a:rPr spc="-14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atas:</a:t>
            </a:r>
          </a:p>
          <a:p>
            <a:pPr marL="449580" lvl="1" indent="-260350">
              <a:spcBef>
                <a:spcPts val="5"/>
              </a:spcBef>
              <a:buAutoNum type="alphaLcPeriod"/>
              <a:tabLst>
                <a:tab pos="450215" algn="l"/>
              </a:tabLst>
            </a:pPr>
            <a:r>
              <a:rPr spc="-5" dirty="0">
                <a:latin typeface="Arial"/>
                <a:cs typeface="Arial"/>
              </a:rPr>
              <a:t>Pelaksanaan Standar Dikti </a:t>
            </a:r>
            <a:r>
              <a:rPr b="1" spc="-5" dirty="0">
                <a:solidFill>
                  <a:srgbClr val="FF0000"/>
                </a:solidFill>
                <a:latin typeface="Arial"/>
                <a:cs typeface="Arial"/>
              </a:rPr>
              <a:t>mencapai</a:t>
            </a:r>
            <a:r>
              <a:rPr spc="-5" dirty="0">
                <a:latin typeface="Arial"/>
                <a:cs typeface="Arial"/>
              </a:rPr>
              <a:t> Standar Dikti </a:t>
            </a:r>
            <a:r>
              <a:rPr spc="-10" dirty="0">
                <a:latin typeface="Arial"/>
                <a:cs typeface="Arial"/>
              </a:rPr>
              <a:t>yang </a:t>
            </a:r>
            <a:r>
              <a:rPr dirty="0">
                <a:latin typeface="Arial"/>
                <a:cs typeface="Arial"/>
              </a:rPr>
              <a:t>telah</a:t>
            </a:r>
            <a:r>
              <a:rPr spc="2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ditetapkan;</a:t>
            </a:r>
          </a:p>
          <a:p>
            <a:pPr marL="449580" lvl="1" indent="-260350">
              <a:buAutoNum type="alphaLcPeriod"/>
              <a:tabLst>
                <a:tab pos="450215" algn="l"/>
              </a:tabLst>
            </a:pPr>
            <a:r>
              <a:rPr spc="-5" dirty="0">
                <a:latin typeface="Arial"/>
                <a:cs typeface="Arial"/>
              </a:rPr>
              <a:t>Pelaksanaan Standar Dikti </a:t>
            </a:r>
            <a:r>
              <a:rPr b="1" dirty="0">
                <a:solidFill>
                  <a:srgbClr val="FF0000"/>
                </a:solidFill>
                <a:latin typeface="Arial"/>
                <a:cs typeface="Arial"/>
              </a:rPr>
              <a:t>melampaui</a:t>
            </a:r>
            <a:r>
              <a:rPr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Standar Dikti yang </a:t>
            </a:r>
            <a:r>
              <a:rPr dirty="0">
                <a:latin typeface="Arial"/>
                <a:cs typeface="Arial"/>
              </a:rPr>
              <a:t>telah ditetapkan;</a:t>
            </a:r>
          </a:p>
          <a:p>
            <a:pPr marL="449580" lvl="1" indent="-260350">
              <a:buAutoNum type="alphaLcPeriod"/>
              <a:tabLst>
                <a:tab pos="450215" algn="l"/>
              </a:tabLst>
            </a:pPr>
            <a:r>
              <a:rPr spc="-5" dirty="0">
                <a:latin typeface="Arial"/>
                <a:cs typeface="Arial"/>
              </a:rPr>
              <a:t>Pelaksanaan Standar Dikti </a:t>
            </a:r>
            <a:r>
              <a:rPr b="1" dirty="0">
                <a:solidFill>
                  <a:srgbClr val="FF0000"/>
                </a:solidFill>
                <a:latin typeface="Arial"/>
                <a:cs typeface="Arial"/>
              </a:rPr>
              <a:t>belum </a:t>
            </a:r>
            <a:r>
              <a:rPr b="1" spc="-5" dirty="0">
                <a:solidFill>
                  <a:srgbClr val="FF0000"/>
                </a:solidFill>
                <a:latin typeface="Arial"/>
                <a:cs typeface="Arial"/>
              </a:rPr>
              <a:t>mencapai </a:t>
            </a:r>
            <a:r>
              <a:rPr spc="-5" dirty="0">
                <a:latin typeface="Arial"/>
                <a:cs typeface="Arial"/>
              </a:rPr>
              <a:t>Standar </a:t>
            </a:r>
            <a:r>
              <a:rPr dirty="0">
                <a:latin typeface="Arial"/>
                <a:cs typeface="Arial"/>
              </a:rPr>
              <a:t>Dikti </a:t>
            </a:r>
            <a:r>
              <a:rPr spc="-10" dirty="0">
                <a:latin typeface="Arial"/>
                <a:cs typeface="Arial"/>
              </a:rPr>
              <a:t>yang </a:t>
            </a:r>
            <a:r>
              <a:rPr dirty="0">
                <a:latin typeface="Arial"/>
                <a:cs typeface="Arial"/>
              </a:rPr>
              <a:t>telah</a:t>
            </a:r>
            <a:r>
              <a:rPr spc="1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ditetapkan;</a:t>
            </a:r>
          </a:p>
          <a:p>
            <a:pPr marL="449580" lvl="1" indent="-260350">
              <a:buAutoNum type="alphaLcPeriod"/>
              <a:tabLst>
                <a:tab pos="450215" algn="l"/>
              </a:tabLst>
            </a:pPr>
            <a:r>
              <a:rPr spc="-5" dirty="0">
                <a:latin typeface="Arial"/>
                <a:cs typeface="Arial"/>
              </a:rPr>
              <a:t>Pelaksanaan Standar Dikti </a:t>
            </a:r>
            <a:r>
              <a:rPr b="1" spc="-5" dirty="0">
                <a:solidFill>
                  <a:srgbClr val="FF0000"/>
                </a:solidFill>
                <a:latin typeface="Arial"/>
                <a:cs typeface="Arial"/>
              </a:rPr>
              <a:t>menyimpang</a:t>
            </a:r>
            <a:r>
              <a:rPr spc="-5" dirty="0">
                <a:latin typeface="Arial"/>
                <a:cs typeface="Arial"/>
              </a:rPr>
              <a:t> dari Standar Dikti </a:t>
            </a:r>
            <a:r>
              <a:rPr spc="-10" dirty="0">
                <a:latin typeface="Arial"/>
                <a:cs typeface="Arial"/>
              </a:rPr>
              <a:t>yang </a:t>
            </a:r>
            <a:r>
              <a:rPr dirty="0">
                <a:latin typeface="Arial"/>
                <a:cs typeface="Arial"/>
              </a:rPr>
              <a:t>telah</a:t>
            </a:r>
            <a:r>
              <a:rPr spc="7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ditetapkan.</a:t>
            </a:r>
          </a:p>
          <a:p>
            <a:pPr lvl="1">
              <a:spcBef>
                <a:spcPts val="15"/>
              </a:spcBef>
              <a:buFont typeface="Arial"/>
              <a:buAutoNum type="alphaLcPeriod"/>
            </a:pPr>
            <a:endParaRPr dirty="0">
              <a:latin typeface="Times New Roman"/>
              <a:cs typeface="Times New Roman"/>
            </a:endParaRPr>
          </a:p>
          <a:p>
            <a:pPr marL="189230" marR="132715" indent="-176530">
              <a:spcBef>
                <a:spcPts val="5"/>
              </a:spcBef>
              <a:buFont typeface="Wingdings"/>
              <a:buChar char=""/>
              <a:tabLst>
                <a:tab pos="189865" algn="l"/>
              </a:tabLst>
            </a:pPr>
            <a:r>
              <a:rPr b="1" spc="-15" dirty="0">
                <a:solidFill>
                  <a:srgbClr val="1B6AA2"/>
                </a:solidFill>
                <a:latin typeface="Arial"/>
                <a:cs typeface="Arial"/>
              </a:rPr>
              <a:t>Apapun </a:t>
            </a:r>
            <a:r>
              <a:rPr b="1" dirty="0">
                <a:solidFill>
                  <a:srgbClr val="1B6AA2"/>
                </a:solidFill>
                <a:latin typeface="Arial"/>
                <a:cs typeface="Arial"/>
              </a:rPr>
              <a:t>hasil </a:t>
            </a:r>
            <a:r>
              <a:rPr b="1" spc="-15" dirty="0">
                <a:solidFill>
                  <a:srgbClr val="1B6AA2"/>
                </a:solidFill>
                <a:latin typeface="Arial"/>
                <a:cs typeface="Arial"/>
              </a:rPr>
              <a:t>Audit </a:t>
            </a:r>
            <a:r>
              <a:rPr b="1" spc="-5" dirty="0">
                <a:solidFill>
                  <a:srgbClr val="1B6AA2"/>
                </a:solidFill>
                <a:latin typeface="Arial"/>
                <a:cs typeface="Arial"/>
              </a:rPr>
              <a:t>Mutu </a:t>
            </a:r>
            <a:r>
              <a:rPr b="1" dirty="0">
                <a:solidFill>
                  <a:srgbClr val="1B6AA2"/>
                </a:solidFill>
                <a:latin typeface="Arial"/>
                <a:cs typeface="Arial"/>
              </a:rPr>
              <a:t>Internal </a:t>
            </a:r>
            <a:r>
              <a:rPr dirty="0">
                <a:latin typeface="Arial"/>
                <a:cs typeface="Arial"/>
              </a:rPr>
              <a:t>pelaksanaan </a:t>
            </a:r>
            <a:r>
              <a:rPr spc="-5" dirty="0">
                <a:latin typeface="Arial"/>
                <a:cs typeface="Arial"/>
              </a:rPr>
              <a:t>Standar </a:t>
            </a:r>
            <a:r>
              <a:rPr dirty="0">
                <a:latin typeface="Arial"/>
                <a:cs typeface="Arial"/>
              </a:rPr>
              <a:t>Dikti, </a:t>
            </a:r>
            <a:r>
              <a:rPr spc="-5" dirty="0">
                <a:latin typeface="Arial"/>
                <a:cs typeface="Arial"/>
              </a:rPr>
              <a:t>yaitu </a:t>
            </a:r>
            <a:r>
              <a:rPr dirty="0">
                <a:latin typeface="Arial"/>
                <a:cs typeface="Arial"/>
              </a:rPr>
              <a:t>mencapai, melampaui,  belum mencapai, </a:t>
            </a:r>
            <a:r>
              <a:rPr spc="-5" dirty="0">
                <a:latin typeface="Arial"/>
                <a:cs typeface="Arial"/>
              </a:rPr>
              <a:t>maupun menyimpang dari </a:t>
            </a:r>
            <a:r>
              <a:rPr spc="-10" dirty="0">
                <a:latin typeface="Arial"/>
                <a:cs typeface="Arial"/>
              </a:rPr>
              <a:t>Standar, </a:t>
            </a:r>
            <a:r>
              <a:rPr b="1" spc="-5" dirty="0">
                <a:solidFill>
                  <a:srgbClr val="1B6AA2"/>
                </a:solidFill>
                <a:latin typeface="Arial"/>
                <a:cs typeface="Arial"/>
              </a:rPr>
              <a:t>perguruan tinggi harus </a:t>
            </a:r>
            <a:r>
              <a:rPr b="1" dirty="0">
                <a:solidFill>
                  <a:srgbClr val="1B6AA2"/>
                </a:solidFill>
                <a:latin typeface="Arial"/>
                <a:cs typeface="Arial"/>
              </a:rPr>
              <a:t>melakukan  </a:t>
            </a:r>
            <a:r>
              <a:rPr b="1" spc="-5" dirty="0">
                <a:solidFill>
                  <a:srgbClr val="1B6AA2"/>
                </a:solidFill>
                <a:latin typeface="Arial"/>
                <a:cs typeface="Arial"/>
              </a:rPr>
              <a:t>tindakan </a:t>
            </a:r>
            <a:r>
              <a:rPr b="1" dirty="0">
                <a:solidFill>
                  <a:srgbClr val="1B6AA2"/>
                </a:solidFill>
                <a:latin typeface="Arial"/>
                <a:cs typeface="Arial"/>
              </a:rPr>
              <a:t>Pengendalian </a:t>
            </a:r>
            <a:r>
              <a:rPr b="1" spc="-5" dirty="0">
                <a:solidFill>
                  <a:srgbClr val="1B6AA2"/>
                </a:solidFill>
                <a:latin typeface="Arial"/>
                <a:cs typeface="Arial"/>
              </a:rPr>
              <a:t>Standar</a:t>
            </a:r>
            <a:r>
              <a:rPr b="1" spc="-60" dirty="0">
                <a:solidFill>
                  <a:srgbClr val="1B6AA2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B6AA2"/>
                </a:solidFill>
                <a:latin typeface="Arial"/>
                <a:cs typeface="Arial"/>
              </a:rPr>
              <a:t>Dikti</a:t>
            </a:r>
            <a:r>
              <a:rPr b="1" dirty="0">
                <a:solidFill>
                  <a:srgbClr val="5C5C5C"/>
                </a:solidFill>
                <a:latin typeface="Arial"/>
                <a:cs typeface="Arial"/>
              </a:rPr>
              <a:t>.</a:t>
            </a:r>
            <a:endParaRPr dirty="0">
              <a:latin typeface="Arial"/>
              <a:cs typeface="Arial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CEB8EEA7-D000-005E-0CE6-73ADC066D5A0}"/>
              </a:ext>
            </a:extLst>
          </p:cNvPr>
          <p:cNvSpPr/>
          <p:nvPr/>
        </p:nvSpPr>
        <p:spPr>
          <a:xfrm>
            <a:off x="2345523" y="1556359"/>
            <a:ext cx="867981" cy="840969"/>
          </a:xfrm>
          <a:custGeom>
            <a:avLst/>
            <a:gdLst/>
            <a:ahLst/>
            <a:cxnLst/>
            <a:rect l="l" t="t" r="r" b="b"/>
            <a:pathLst>
              <a:path w="701039" h="702944">
                <a:moveTo>
                  <a:pt x="350519" y="0"/>
                </a:moveTo>
                <a:lnTo>
                  <a:pt x="302964" y="3205"/>
                </a:lnTo>
                <a:lnTo>
                  <a:pt x="257351" y="12544"/>
                </a:lnTo>
                <a:lnTo>
                  <a:pt x="214098" y="27598"/>
                </a:lnTo>
                <a:lnTo>
                  <a:pt x="173623" y="47949"/>
                </a:lnTo>
                <a:lnTo>
                  <a:pt x="136344" y="73179"/>
                </a:lnTo>
                <a:lnTo>
                  <a:pt x="102679" y="102869"/>
                </a:lnTo>
                <a:lnTo>
                  <a:pt x="73047" y="136603"/>
                </a:lnTo>
                <a:lnTo>
                  <a:pt x="47864" y="173961"/>
                </a:lnTo>
                <a:lnTo>
                  <a:pt x="27551" y="214526"/>
                </a:lnTo>
                <a:lnTo>
                  <a:pt x="12523" y="257880"/>
                </a:lnTo>
                <a:lnTo>
                  <a:pt x="3200" y="303604"/>
                </a:lnTo>
                <a:lnTo>
                  <a:pt x="0" y="351281"/>
                </a:lnTo>
                <a:lnTo>
                  <a:pt x="3200" y="398959"/>
                </a:lnTo>
                <a:lnTo>
                  <a:pt x="12523" y="444683"/>
                </a:lnTo>
                <a:lnTo>
                  <a:pt x="27551" y="488037"/>
                </a:lnTo>
                <a:lnTo>
                  <a:pt x="47864" y="528602"/>
                </a:lnTo>
                <a:lnTo>
                  <a:pt x="73047" y="565960"/>
                </a:lnTo>
                <a:lnTo>
                  <a:pt x="102679" y="599694"/>
                </a:lnTo>
                <a:lnTo>
                  <a:pt x="136344" y="629384"/>
                </a:lnTo>
                <a:lnTo>
                  <a:pt x="173623" y="654614"/>
                </a:lnTo>
                <a:lnTo>
                  <a:pt x="214098" y="674965"/>
                </a:lnTo>
                <a:lnTo>
                  <a:pt x="257351" y="690019"/>
                </a:lnTo>
                <a:lnTo>
                  <a:pt x="302964" y="699358"/>
                </a:lnTo>
                <a:lnTo>
                  <a:pt x="350519" y="702563"/>
                </a:lnTo>
                <a:lnTo>
                  <a:pt x="398075" y="699358"/>
                </a:lnTo>
                <a:lnTo>
                  <a:pt x="443688" y="690019"/>
                </a:lnTo>
                <a:lnTo>
                  <a:pt x="486941" y="674965"/>
                </a:lnTo>
                <a:lnTo>
                  <a:pt x="527416" y="654614"/>
                </a:lnTo>
                <a:lnTo>
                  <a:pt x="564695" y="629384"/>
                </a:lnTo>
                <a:lnTo>
                  <a:pt x="598360" y="599694"/>
                </a:lnTo>
                <a:lnTo>
                  <a:pt x="627992" y="565960"/>
                </a:lnTo>
                <a:lnTo>
                  <a:pt x="653175" y="528602"/>
                </a:lnTo>
                <a:lnTo>
                  <a:pt x="673488" y="488037"/>
                </a:lnTo>
                <a:lnTo>
                  <a:pt x="688516" y="444683"/>
                </a:lnTo>
                <a:lnTo>
                  <a:pt x="697839" y="398959"/>
                </a:lnTo>
                <a:lnTo>
                  <a:pt x="701039" y="351281"/>
                </a:lnTo>
                <a:lnTo>
                  <a:pt x="697839" y="303604"/>
                </a:lnTo>
                <a:lnTo>
                  <a:pt x="688516" y="257880"/>
                </a:lnTo>
                <a:lnTo>
                  <a:pt x="673488" y="214526"/>
                </a:lnTo>
                <a:lnTo>
                  <a:pt x="653175" y="173961"/>
                </a:lnTo>
                <a:lnTo>
                  <a:pt x="627992" y="136603"/>
                </a:lnTo>
                <a:lnTo>
                  <a:pt x="598360" y="102869"/>
                </a:lnTo>
                <a:lnTo>
                  <a:pt x="564695" y="73179"/>
                </a:lnTo>
                <a:lnTo>
                  <a:pt x="527416" y="47949"/>
                </a:lnTo>
                <a:lnTo>
                  <a:pt x="486941" y="27598"/>
                </a:lnTo>
                <a:lnTo>
                  <a:pt x="443688" y="12544"/>
                </a:lnTo>
                <a:lnTo>
                  <a:pt x="398075" y="3205"/>
                </a:lnTo>
                <a:lnTo>
                  <a:pt x="350519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8DACC5C3-5C48-3806-63EA-CA609C8DC10B}"/>
              </a:ext>
            </a:extLst>
          </p:cNvPr>
          <p:cNvSpPr/>
          <p:nvPr/>
        </p:nvSpPr>
        <p:spPr>
          <a:xfrm>
            <a:off x="2345523" y="1556359"/>
            <a:ext cx="867981" cy="840969"/>
          </a:xfrm>
          <a:custGeom>
            <a:avLst/>
            <a:gdLst/>
            <a:ahLst/>
            <a:cxnLst/>
            <a:rect l="l" t="t" r="r" b="b"/>
            <a:pathLst>
              <a:path w="701039" h="702944">
                <a:moveTo>
                  <a:pt x="0" y="351281"/>
                </a:moveTo>
                <a:lnTo>
                  <a:pt x="3200" y="303604"/>
                </a:lnTo>
                <a:lnTo>
                  <a:pt x="12523" y="257880"/>
                </a:lnTo>
                <a:lnTo>
                  <a:pt x="27551" y="214526"/>
                </a:lnTo>
                <a:lnTo>
                  <a:pt x="47864" y="173961"/>
                </a:lnTo>
                <a:lnTo>
                  <a:pt x="73047" y="136603"/>
                </a:lnTo>
                <a:lnTo>
                  <a:pt x="102679" y="102869"/>
                </a:lnTo>
                <a:lnTo>
                  <a:pt x="136344" y="73179"/>
                </a:lnTo>
                <a:lnTo>
                  <a:pt x="173623" y="47949"/>
                </a:lnTo>
                <a:lnTo>
                  <a:pt x="214098" y="27598"/>
                </a:lnTo>
                <a:lnTo>
                  <a:pt x="257351" y="12544"/>
                </a:lnTo>
                <a:lnTo>
                  <a:pt x="302964" y="3205"/>
                </a:lnTo>
                <a:lnTo>
                  <a:pt x="350519" y="0"/>
                </a:lnTo>
                <a:lnTo>
                  <a:pt x="398075" y="3205"/>
                </a:lnTo>
                <a:lnTo>
                  <a:pt x="443688" y="12544"/>
                </a:lnTo>
                <a:lnTo>
                  <a:pt x="486941" y="27598"/>
                </a:lnTo>
                <a:lnTo>
                  <a:pt x="527416" y="47949"/>
                </a:lnTo>
                <a:lnTo>
                  <a:pt x="564695" y="73179"/>
                </a:lnTo>
                <a:lnTo>
                  <a:pt x="598360" y="102869"/>
                </a:lnTo>
                <a:lnTo>
                  <a:pt x="627992" y="136603"/>
                </a:lnTo>
                <a:lnTo>
                  <a:pt x="653175" y="173961"/>
                </a:lnTo>
                <a:lnTo>
                  <a:pt x="673488" y="214526"/>
                </a:lnTo>
                <a:lnTo>
                  <a:pt x="688516" y="257880"/>
                </a:lnTo>
                <a:lnTo>
                  <a:pt x="697839" y="303604"/>
                </a:lnTo>
                <a:lnTo>
                  <a:pt x="701039" y="351281"/>
                </a:lnTo>
                <a:lnTo>
                  <a:pt x="697839" y="398959"/>
                </a:lnTo>
                <a:lnTo>
                  <a:pt x="688516" y="444683"/>
                </a:lnTo>
                <a:lnTo>
                  <a:pt x="673488" y="488037"/>
                </a:lnTo>
                <a:lnTo>
                  <a:pt x="653175" y="528602"/>
                </a:lnTo>
                <a:lnTo>
                  <a:pt x="627992" y="565960"/>
                </a:lnTo>
                <a:lnTo>
                  <a:pt x="598360" y="599694"/>
                </a:lnTo>
                <a:lnTo>
                  <a:pt x="564695" y="629384"/>
                </a:lnTo>
                <a:lnTo>
                  <a:pt x="527416" y="654614"/>
                </a:lnTo>
                <a:lnTo>
                  <a:pt x="486941" y="674965"/>
                </a:lnTo>
                <a:lnTo>
                  <a:pt x="443688" y="690019"/>
                </a:lnTo>
                <a:lnTo>
                  <a:pt x="398075" y="699358"/>
                </a:lnTo>
                <a:lnTo>
                  <a:pt x="350519" y="702563"/>
                </a:lnTo>
                <a:lnTo>
                  <a:pt x="302964" y="699358"/>
                </a:lnTo>
                <a:lnTo>
                  <a:pt x="257351" y="690019"/>
                </a:lnTo>
                <a:lnTo>
                  <a:pt x="214098" y="674965"/>
                </a:lnTo>
                <a:lnTo>
                  <a:pt x="173623" y="654614"/>
                </a:lnTo>
                <a:lnTo>
                  <a:pt x="136344" y="629384"/>
                </a:lnTo>
                <a:lnTo>
                  <a:pt x="102679" y="599693"/>
                </a:lnTo>
                <a:lnTo>
                  <a:pt x="73047" y="565960"/>
                </a:lnTo>
                <a:lnTo>
                  <a:pt x="47864" y="528602"/>
                </a:lnTo>
                <a:lnTo>
                  <a:pt x="27551" y="488037"/>
                </a:lnTo>
                <a:lnTo>
                  <a:pt x="12523" y="444683"/>
                </a:lnTo>
                <a:lnTo>
                  <a:pt x="3200" y="398959"/>
                </a:lnTo>
                <a:lnTo>
                  <a:pt x="0" y="351281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CCD296A-1FD1-49A9-DCA3-A7F03129872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282079" y="1766048"/>
            <a:ext cx="6340385" cy="38215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spcBef>
                <a:spcPts val="100"/>
              </a:spcBef>
              <a:tabLst>
                <a:tab pos="577850" algn="l"/>
              </a:tabLst>
            </a:pPr>
            <a:r>
              <a:rPr sz="4000" b="1" spc="-7" baseline="1322" dirty="0" err="1">
                <a:solidFill>
                  <a:srgbClr val="F47163"/>
                </a:solidFill>
                <a:latin typeface="Arial"/>
                <a:cs typeface="Arial"/>
              </a:rPr>
              <a:t>E</a:t>
            </a:r>
            <a:r>
              <a:rPr sz="4000" b="1" spc="-7" baseline="1322" dirty="0" err="1">
                <a:solidFill>
                  <a:srgbClr val="5C5C5C"/>
                </a:solidFill>
                <a:latin typeface="Arial"/>
                <a:cs typeface="Arial"/>
              </a:rPr>
              <a:t>v</a:t>
            </a:r>
            <a:r>
              <a:rPr sz="4000" b="1" spc="-7" baseline="1322" dirty="0" err="1">
                <a:solidFill>
                  <a:srgbClr val="000000"/>
                </a:solidFill>
                <a:latin typeface="Arial"/>
                <a:cs typeface="Arial"/>
              </a:rPr>
              <a:t>aluasi</a:t>
            </a:r>
            <a:r>
              <a:rPr sz="4000" b="1" spc="-7" baseline="1322" dirty="0">
                <a:solidFill>
                  <a:srgbClr val="000000"/>
                </a:solidFill>
                <a:latin typeface="Arial"/>
                <a:cs typeface="Arial"/>
              </a:rPr>
              <a:t> Pelaksanaan Standar</a:t>
            </a:r>
            <a:r>
              <a:rPr sz="4000" b="1" spc="15" baseline="1322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4000" b="1" spc="-7" baseline="1322" dirty="0">
                <a:solidFill>
                  <a:srgbClr val="000000"/>
                </a:solidFill>
                <a:latin typeface="Arial"/>
                <a:cs typeface="Arial"/>
              </a:rPr>
              <a:t>Dikti</a:t>
            </a:r>
            <a:endParaRPr sz="4000" b="1" baseline="1322" dirty="0">
              <a:latin typeface="Arial"/>
              <a:cs typeface="Arial"/>
            </a:endParaRPr>
          </a:p>
        </p:txBody>
      </p:sp>
      <p:sp>
        <p:nvSpPr>
          <p:cNvPr id="24" name="object 6">
            <a:extLst>
              <a:ext uri="{FF2B5EF4-FFF2-40B4-BE49-F238E27FC236}">
                <a16:creationId xmlns:a16="http://schemas.microsoft.com/office/drawing/2014/main" id="{9232EBEF-0AFB-84CF-4EB6-D175353AE27D}"/>
              </a:ext>
            </a:extLst>
          </p:cNvPr>
          <p:cNvSpPr/>
          <p:nvPr/>
        </p:nvSpPr>
        <p:spPr>
          <a:xfrm>
            <a:off x="1367386" y="1290908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4" h="335280">
                <a:moveTo>
                  <a:pt x="167314" y="0"/>
                </a:moveTo>
                <a:lnTo>
                  <a:pt x="122827" y="5980"/>
                </a:lnTo>
                <a:lnTo>
                  <a:pt x="82857" y="22860"/>
                </a:lnTo>
                <a:lnTo>
                  <a:pt x="48996" y="49047"/>
                </a:lnTo>
                <a:lnTo>
                  <a:pt x="22838" y="82945"/>
                </a:lnTo>
                <a:lnTo>
                  <a:pt x="5975" y="122963"/>
                </a:lnTo>
                <a:lnTo>
                  <a:pt x="0" y="167507"/>
                </a:lnTo>
                <a:lnTo>
                  <a:pt x="5975" y="212058"/>
                </a:lnTo>
                <a:lnTo>
                  <a:pt x="22838" y="252093"/>
                </a:lnTo>
                <a:lnTo>
                  <a:pt x="48996" y="286015"/>
                </a:lnTo>
                <a:lnTo>
                  <a:pt x="82857" y="312224"/>
                </a:lnTo>
                <a:lnTo>
                  <a:pt x="122827" y="329122"/>
                </a:lnTo>
                <a:lnTo>
                  <a:pt x="167314" y="335110"/>
                </a:lnTo>
                <a:lnTo>
                  <a:pt x="211772" y="329122"/>
                </a:lnTo>
                <a:lnTo>
                  <a:pt x="251672" y="312224"/>
                </a:lnTo>
                <a:lnTo>
                  <a:pt x="285441" y="286015"/>
                </a:lnTo>
                <a:lnTo>
                  <a:pt x="311507" y="252093"/>
                </a:lnTo>
                <a:lnTo>
                  <a:pt x="328300" y="212058"/>
                </a:lnTo>
                <a:lnTo>
                  <a:pt x="334247" y="167507"/>
                </a:lnTo>
                <a:lnTo>
                  <a:pt x="328300" y="122963"/>
                </a:lnTo>
                <a:lnTo>
                  <a:pt x="311507" y="82945"/>
                </a:lnTo>
                <a:lnTo>
                  <a:pt x="285441" y="49047"/>
                </a:lnTo>
                <a:lnTo>
                  <a:pt x="251672" y="22860"/>
                </a:lnTo>
                <a:lnTo>
                  <a:pt x="211772" y="5980"/>
                </a:lnTo>
                <a:lnTo>
                  <a:pt x="167314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7">
            <a:extLst>
              <a:ext uri="{FF2B5EF4-FFF2-40B4-BE49-F238E27FC236}">
                <a16:creationId xmlns:a16="http://schemas.microsoft.com/office/drawing/2014/main" id="{6A58F762-04FE-8F05-75D8-0C5D0FBF82BA}"/>
              </a:ext>
            </a:extLst>
          </p:cNvPr>
          <p:cNvSpPr/>
          <p:nvPr/>
        </p:nvSpPr>
        <p:spPr>
          <a:xfrm>
            <a:off x="1367386" y="1290908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4" h="335280">
                <a:moveTo>
                  <a:pt x="0" y="167507"/>
                </a:moveTo>
                <a:lnTo>
                  <a:pt x="5975" y="122963"/>
                </a:lnTo>
                <a:lnTo>
                  <a:pt x="22838" y="82945"/>
                </a:lnTo>
                <a:lnTo>
                  <a:pt x="48996" y="49047"/>
                </a:lnTo>
                <a:lnTo>
                  <a:pt x="82857" y="22860"/>
                </a:lnTo>
                <a:lnTo>
                  <a:pt x="122827" y="5980"/>
                </a:lnTo>
                <a:lnTo>
                  <a:pt x="167314" y="0"/>
                </a:lnTo>
                <a:lnTo>
                  <a:pt x="211772" y="5980"/>
                </a:lnTo>
                <a:lnTo>
                  <a:pt x="251672" y="22860"/>
                </a:lnTo>
                <a:lnTo>
                  <a:pt x="285441" y="49047"/>
                </a:lnTo>
                <a:lnTo>
                  <a:pt x="311507" y="82945"/>
                </a:lnTo>
                <a:lnTo>
                  <a:pt x="328300" y="122963"/>
                </a:lnTo>
                <a:lnTo>
                  <a:pt x="334247" y="167507"/>
                </a:lnTo>
                <a:lnTo>
                  <a:pt x="328300" y="212033"/>
                </a:lnTo>
                <a:lnTo>
                  <a:pt x="311507" y="252007"/>
                </a:lnTo>
                <a:lnTo>
                  <a:pt x="285441" y="285848"/>
                </a:lnTo>
                <a:lnTo>
                  <a:pt x="251672" y="311977"/>
                </a:lnTo>
                <a:lnTo>
                  <a:pt x="211772" y="328813"/>
                </a:lnTo>
                <a:lnTo>
                  <a:pt x="167314" y="334776"/>
                </a:lnTo>
                <a:lnTo>
                  <a:pt x="122827" y="328813"/>
                </a:lnTo>
                <a:lnTo>
                  <a:pt x="82857" y="311977"/>
                </a:lnTo>
                <a:lnTo>
                  <a:pt x="48996" y="285848"/>
                </a:lnTo>
                <a:lnTo>
                  <a:pt x="22838" y="252007"/>
                </a:lnTo>
                <a:lnTo>
                  <a:pt x="5975" y="212033"/>
                </a:lnTo>
                <a:lnTo>
                  <a:pt x="0" y="167507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8">
            <a:extLst>
              <a:ext uri="{FF2B5EF4-FFF2-40B4-BE49-F238E27FC236}">
                <a16:creationId xmlns:a16="http://schemas.microsoft.com/office/drawing/2014/main" id="{FB322B05-6EE1-B502-B77B-5F2B97382A6E}"/>
              </a:ext>
            </a:extLst>
          </p:cNvPr>
          <p:cNvSpPr txBox="1"/>
          <p:nvPr/>
        </p:nvSpPr>
        <p:spPr>
          <a:xfrm>
            <a:off x="1479385" y="1326272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27" name="object 9">
            <a:extLst>
              <a:ext uri="{FF2B5EF4-FFF2-40B4-BE49-F238E27FC236}">
                <a16:creationId xmlns:a16="http://schemas.microsoft.com/office/drawing/2014/main" id="{61B06707-5CD8-6348-5395-E5CA547753FF}"/>
              </a:ext>
            </a:extLst>
          </p:cNvPr>
          <p:cNvSpPr/>
          <p:nvPr/>
        </p:nvSpPr>
        <p:spPr>
          <a:xfrm>
            <a:off x="1681660" y="1553494"/>
            <a:ext cx="91331" cy="983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10">
            <a:extLst>
              <a:ext uri="{FF2B5EF4-FFF2-40B4-BE49-F238E27FC236}">
                <a16:creationId xmlns:a16="http://schemas.microsoft.com/office/drawing/2014/main" id="{894CEFE2-C196-62DF-06AD-F6991D133595}"/>
              </a:ext>
            </a:extLst>
          </p:cNvPr>
          <p:cNvSpPr/>
          <p:nvPr/>
        </p:nvSpPr>
        <p:spPr>
          <a:xfrm>
            <a:off x="1778329" y="1587539"/>
            <a:ext cx="325120" cy="335280"/>
          </a:xfrm>
          <a:custGeom>
            <a:avLst/>
            <a:gdLst/>
            <a:ahLst/>
            <a:cxnLst/>
            <a:rect l="l" t="t" r="r" b="b"/>
            <a:pathLst>
              <a:path w="325119" h="335280">
                <a:moveTo>
                  <a:pt x="162356" y="0"/>
                </a:moveTo>
                <a:lnTo>
                  <a:pt x="119230" y="5988"/>
                </a:lnTo>
                <a:lnTo>
                  <a:pt x="80456" y="22887"/>
                </a:lnTo>
                <a:lnTo>
                  <a:pt x="47590" y="49100"/>
                </a:lnTo>
                <a:lnTo>
                  <a:pt x="22188" y="83030"/>
                </a:lnTo>
                <a:lnTo>
                  <a:pt x="5806" y="123079"/>
                </a:lnTo>
                <a:lnTo>
                  <a:pt x="0" y="167650"/>
                </a:lnTo>
                <a:lnTo>
                  <a:pt x="5806" y="212033"/>
                </a:lnTo>
                <a:lnTo>
                  <a:pt x="22188" y="251943"/>
                </a:lnTo>
                <a:lnTo>
                  <a:pt x="47590" y="285776"/>
                </a:lnTo>
                <a:lnTo>
                  <a:pt x="80456" y="311929"/>
                </a:lnTo>
                <a:lnTo>
                  <a:pt x="119230" y="328797"/>
                </a:lnTo>
                <a:lnTo>
                  <a:pt x="162356" y="334776"/>
                </a:lnTo>
                <a:lnTo>
                  <a:pt x="205615" y="328797"/>
                </a:lnTo>
                <a:lnTo>
                  <a:pt x="244426" y="311929"/>
                </a:lnTo>
                <a:lnTo>
                  <a:pt x="277266" y="285777"/>
                </a:lnTo>
                <a:lnTo>
                  <a:pt x="302609" y="251943"/>
                </a:lnTo>
                <a:lnTo>
                  <a:pt x="318933" y="212033"/>
                </a:lnTo>
                <a:lnTo>
                  <a:pt x="324713" y="167650"/>
                </a:lnTo>
                <a:lnTo>
                  <a:pt x="318933" y="123079"/>
                </a:lnTo>
                <a:lnTo>
                  <a:pt x="302609" y="83030"/>
                </a:lnTo>
                <a:lnTo>
                  <a:pt x="277266" y="49100"/>
                </a:lnTo>
                <a:lnTo>
                  <a:pt x="244426" y="22887"/>
                </a:lnTo>
                <a:lnTo>
                  <a:pt x="205615" y="5988"/>
                </a:lnTo>
                <a:lnTo>
                  <a:pt x="162356" y="0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1">
            <a:extLst>
              <a:ext uri="{FF2B5EF4-FFF2-40B4-BE49-F238E27FC236}">
                <a16:creationId xmlns:a16="http://schemas.microsoft.com/office/drawing/2014/main" id="{9CBFC98B-CD89-B2AD-1D3D-2BBF9EB9D5E7}"/>
              </a:ext>
            </a:extLst>
          </p:cNvPr>
          <p:cNvSpPr/>
          <p:nvPr/>
        </p:nvSpPr>
        <p:spPr>
          <a:xfrm>
            <a:off x="1778329" y="1587539"/>
            <a:ext cx="325120" cy="335280"/>
          </a:xfrm>
          <a:custGeom>
            <a:avLst/>
            <a:gdLst/>
            <a:ahLst/>
            <a:cxnLst/>
            <a:rect l="l" t="t" r="r" b="b"/>
            <a:pathLst>
              <a:path w="325119" h="335280">
                <a:moveTo>
                  <a:pt x="0" y="167650"/>
                </a:moveTo>
                <a:lnTo>
                  <a:pt x="5806" y="123079"/>
                </a:lnTo>
                <a:lnTo>
                  <a:pt x="22188" y="83030"/>
                </a:lnTo>
                <a:lnTo>
                  <a:pt x="47590" y="49100"/>
                </a:lnTo>
                <a:lnTo>
                  <a:pt x="80456" y="22887"/>
                </a:lnTo>
                <a:lnTo>
                  <a:pt x="119230" y="5988"/>
                </a:lnTo>
                <a:lnTo>
                  <a:pt x="162356" y="0"/>
                </a:lnTo>
                <a:lnTo>
                  <a:pt x="205615" y="5988"/>
                </a:lnTo>
                <a:lnTo>
                  <a:pt x="244426" y="22887"/>
                </a:lnTo>
                <a:lnTo>
                  <a:pt x="277266" y="49100"/>
                </a:lnTo>
                <a:lnTo>
                  <a:pt x="302609" y="83030"/>
                </a:lnTo>
                <a:lnTo>
                  <a:pt x="318933" y="123079"/>
                </a:lnTo>
                <a:lnTo>
                  <a:pt x="324713" y="167650"/>
                </a:lnTo>
                <a:lnTo>
                  <a:pt x="318933" y="212033"/>
                </a:lnTo>
                <a:lnTo>
                  <a:pt x="302609" y="251943"/>
                </a:lnTo>
                <a:lnTo>
                  <a:pt x="277266" y="285777"/>
                </a:lnTo>
                <a:lnTo>
                  <a:pt x="244426" y="311929"/>
                </a:lnTo>
                <a:lnTo>
                  <a:pt x="205615" y="328797"/>
                </a:lnTo>
                <a:lnTo>
                  <a:pt x="162356" y="334776"/>
                </a:lnTo>
                <a:lnTo>
                  <a:pt x="119230" y="328797"/>
                </a:lnTo>
                <a:lnTo>
                  <a:pt x="80456" y="311929"/>
                </a:lnTo>
                <a:lnTo>
                  <a:pt x="47590" y="285776"/>
                </a:lnTo>
                <a:lnTo>
                  <a:pt x="22188" y="251943"/>
                </a:lnTo>
                <a:lnTo>
                  <a:pt x="5806" y="212033"/>
                </a:lnTo>
                <a:lnTo>
                  <a:pt x="0" y="167650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2">
            <a:extLst>
              <a:ext uri="{FF2B5EF4-FFF2-40B4-BE49-F238E27FC236}">
                <a16:creationId xmlns:a16="http://schemas.microsoft.com/office/drawing/2014/main" id="{F154A2FA-E0B1-1E73-9841-219E87DED256}"/>
              </a:ext>
            </a:extLst>
          </p:cNvPr>
          <p:cNvSpPr txBox="1"/>
          <p:nvPr/>
        </p:nvSpPr>
        <p:spPr>
          <a:xfrm>
            <a:off x="1882560" y="1617943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31" name="object 13">
            <a:extLst>
              <a:ext uri="{FF2B5EF4-FFF2-40B4-BE49-F238E27FC236}">
                <a16:creationId xmlns:a16="http://schemas.microsoft.com/office/drawing/2014/main" id="{B6204568-34F4-2D9E-A628-4FD70EF46D59}"/>
              </a:ext>
            </a:extLst>
          </p:cNvPr>
          <p:cNvSpPr/>
          <p:nvPr/>
        </p:nvSpPr>
        <p:spPr>
          <a:xfrm>
            <a:off x="1811364" y="1937002"/>
            <a:ext cx="106347" cy="944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14">
            <a:extLst>
              <a:ext uri="{FF2B5EF4-FFF2-40B4-BE49-F238E27FC236}">
                <a16:creationId xmlns:a16="http://schemas.microsoft.com/office/drawing/2014/main" id="{27E0DE4F-C9C6-8C45-4853-EC9FBADC6205}"/>
              </a:ext>
            </a:extLst>
          </p:cNvPr>
          <p:cNvSpPr/>
          <p:nvPr/>
        </p:nvSpPr>
        <p:spPr>
          <a:xfrm>
            <a:off x="1625316" y="2065887"/>
            <a:ext cx="325120" cy="325755"/>
          </a:xfrm>
          <a:custGeom>
            <a:avLst/>
            <a:gdLst/>
            <a:ahLst/>
            <a:cxnLst/>
            <a:rect l="l" t="t" r="r" b="b"/>
            <a:pathLst>
              <a:path w="325119" h="325755">
                <a:moveTo>
                  <a:pt x="162356" y="0"/>
                </a:moveTo>
                <a:lnTo>
                  <a:pt x="119230" y="5809"/>
                </a:lnTo>
                <a:lnTo>
                  <a:pt x="80456" y="22209"/>
                </a:lnTo>
                <a:lnTo>
                  <a:pt x="47590" y="47658"/>
                </a:lnTo>
                <a:lnTo>
                  <a:pt x="22188" y="80613"/>
                </a:lnTo>
                <a:lnTo>
                  <a:pt x="5806" y="119534"/>
                </a:lnTo>
                <a:lnTo>
                  <a:pt x="0" y="162877"/>
                </a:lnTo>
                <a:lnTo>
                  <a:pt x="5806" y="206028"/>
                </a:lnTo>
                <a:lnTo>
                  <a:pt x="22188" y="244836"/>
                </a:lnTo>
                <a:lnTo>
                  <a:pt x="47590" y="277738"/>
                </a:lnTo>
                <a:lnTo>
                  <a:pt x="80456" y="303173"/>
                </a:lnTo>
                <a:lnTo>
                  <a:pt x="119230" y="319580"/>
                </a:lnTo>
                <a:lnTo>
                  <a:pt x="162356" y="325396"/>
                </a:lnTo>
                <a:lnTo>
                  <a:pt x="205643" y="319580"/>
                </a:lnTo>
                <a:lnTo>
                  <a:pt x="244525" y="303173"/>
                </a:lnTo>
                <a:lnTo>
                  <a:pt x="277456" y="277738"/>
                </a:lnTo>
                <a:lnTo>
                  <a:pt x="302892" y="244836"/>
                </a:lnTo>
                <a:lnTo>
                  <a:pt x="319286" y="206028"/>
                </a:lnTo>
                <a:lnTo>
                  <a:pt x="325094" y="162877"/>
                </a:lnTo>
                <a:lnTo>
                  <a:pt x="319286" y="119534"/>
                </a:lnTo>
                <a:lnTo>
                  <a:pt x="302892" y="80613"/>
                </a:lnTo>
                <a:lnTo>
                  <a:pt x="277456" y="47658"/>
                </a:lnTo>
                <a:lnTo>
                  <a:pt x="244525" y="22209"/>
                </a:lnTo>
                <a:lnTo>
                  <a:pt x="205643" y="5809"/>
                </a:lnTo>
                <a:lnTo>
                  <a:pt x="162356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15">
            <a:extLst>
              <a:ext uri="{FF2B5EF4-FFF2-40B4-BE49-F238E27FC236}">
                <a16:creationId xmlns:a16="http://schemas.microsoft.com/office/drawing/2014/main" id="{2369965D-9C4A-DDDB-47A7-6334082475C5}"/>
              </a:ext>
            </a:extLst>
          </p:cNvPr>
          <p:cNvSpPr/>
          <p:nvPr/>
        </p:nvSpPr>
        <p:spPr>
          <a:xfrm>
            <a:off x="1625316" y="2065887"/>
            <a:ext cx="325120" cy="325755"/>
          </a:xfrm>
          <a:custGeom>
            <a:avLst/>
            <a:gdLst/>
            <a:ahLst/>
            <a:cxnLst/>
            <a:rect l="l" t="t" r="r" b="b"/>
            <a:pathLst>
              <a:path w="325119" h="325755">
                <a:moveTo>
                  <a:pt x="0" y="162519"/>
                </a:moveTo>
                <a:lnTo>
                  <a:pt x="5806" y="119327"/>
                </a:lnTo>
                <a:lnTo>
                  <a:pt x="22188" y="80507"/>
                </a:lnTo>
                <a:lnTo>
                  <a:pt x="47590" y="47613"/>
                </a:lnTo>
                <a:lnTo>
                  <a:pt x="80456" y="22196"/>
                </a:lnTo>
                <a:lnTo>
                  <a:pt x="119230" y="5807"/>
                </a:lnTo>
                <a:lnTo>
                  <a:pt x="162356" y="0"/>
                </a:lnTo>
                <a:lnTo>
                  <a:pt x="205643" y="5807"/>
                </a:lnTo>
                <a:lnTo>
                  <a:pt x="244525" y="22196"/>
                </a:lnTo>
                <a:lnTo>
                  <a:pt x="277456" y="47613"/>
                </a:lnTo>
                <a:lnTo>
                  <a:pt x="302892" y="80507"/>
                </a:lnTo>
                <a:lnTo>
                  <a:pt x="319286" y="119327"/>
                </a:lnTo>
                <a:lnTo>
                  <a:pt x="325094" y="162519"/>
                </a:lnTo>
                <a:lnTo>
                  <a:pt x="319286" y="205821"/>
                </a:lnTo>
                <a:lnTo>
                  <a:pt x="302892" y="244730"/>
                </a:lnTo>
                <a:lnTo>
                  <a:pt x="277456" y="277693"/>
                </a:lnTo>
                <a:lnTo>
                  <a:pt x="244525" y="303160"/>
                </a:lnTo>
                <a:lnTo>
                  <a:pt x="205643" y="319578"/>
                </a:lnTo>
                <a:lnTo>
                  <a:pt x="162356" y="325396"/>
                </a:lnTo>
                <a:lnTo>
                  <a:pt x="119230" y="319578"/>
                </a:lnTo>
                <a:lnTo>
                  <a:pt x="80456" y="303160"/>
                </a:lnTo>
                <a:lnTo>
                  <a:pt x="47590" y="277693"/>
                </a:lnTo>
                <a:lnTo>
                  <a:pt x="22188" y="244730"/>
                </a:lnTo>
                <a:lnTo>
                  <a:pt x="5806" y="205821"/>
                </a:lnTo>
                <a:lnTo>
                  <a:pt x="0" y="162519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16">
            <a:extLst>
              <a:ext uri="{FF2B5EF4-FFF2-40B4-BE49-F238E27FC236}">
                <a16:creationId xmlns:a16="http://schemas.microsoft.com/office/drawing/2014/main" id="{F205392B-A638-555A-66F7-CC7EEF84CA62}"/>
              </a:ext>
            </a:extLst>
          </p:cNvPr>
          <p:cNvSpPr txBox="1"/>
          <p:nvPr/>
        </p:nvSpPr>
        <p:spPr>
          <a:xfrm>
            <a:off x="1732406" y="2091537"/>
            <a:ext cx="10985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1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35" name="object 17">
            <a:extLst>
              <a:ext uri="{FF2B5EF4-FFF2-40B4-BE49-F238E27FC236}">
                <a16:creationId xmlns:a16="http://schemas.microsoft.com/office/drawing/2014/main" id="{C993BF9B-A440-BC5F-0FC0-85AE3999969D}"/>
              </a:ext>
            </a:extLst>
          </p:cNvPr>
          <p:cNvSpPr/>
          <p:nvPr/>
        </p:nvSpPr>
        <p:spPr>
          <a:xfrm>
            <a:off x="1491750" y="2171354"/>
            <a:ext cx="95240" cy="1148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18">
            <a:extLst>
              <a:ext uri="{FF2B5EF4-FFF2-40B4-BE49-F238E27FC236}">
                <a16:creationId xmlns:a16="http://schemas.microsoft.com/office/drawing/2014/main" id="{72284799-1511-8337-4DF8-1EE4337DD028}"/>
              </a:ext>
            </a:extLst>
          </p:cNvPr>
          <p:cNvSpPr/>
          <p:nvPr/>
        </p:nvSpPr>
        <p:spPr>
          <a:xfrm>
            <a:off x="1118984" y="2065887"/>
            <a:ext cx="334645" cy="325755"/>
          </a:xfrm>
          <a:custGeom>
            <a:avLst/>
            <a:gdLst/>
            <a:ahLst/>
            <a:cxnLst/>
            <a:rect l="l" t="t" r="r" b="b"/>
            <a:pathLst>
              <a:path w="334645" h="325755">
                <a:moveTo>
                  <a:pt x="166985" y="0"/>
                </a:moveTo>
                <a:lnTo>
                  <a:pt x="122643" y="5809"/>
                </a:lnTo>
                <a:lnTo>
                  <a:pt x="82768" y="22209"/>
                </a:lnTo>
                <a:lnTo>
                  <a:pt x="48962" y="47658"/>
                </a:lnTo>
                <a:lnTo>
                  <a:pt x="22830" y="80613"/>
                </a:lnTo>
                <a:lnTo>
                  <a:pt x="5974" y="119534"/>
                </a:lnTo>
                <a:lnTo>
                  <a:pt x="0" y="162877"/>
                </a:lnTo>
                <a:lnTo>
                  <a:pt x="5974" y="206028"/>
                </a:lnTo>
                <a:lnTo>
                  <a:pt x="22830" y="244836"/>
                </a:lnTo>
                <a:lnTo>
                  <a:pt x="48962" y="277738"/>
                </a:lnTo>
                <a:lnTo>
                  <a:pt x="82768" y="303173"/>
                </a:lnTo>
                <a:lnTo>
                  <a:pt x="122643" y="319580"/>
                </a:lnTo>
                <a:lnTo>
                  <a:pt x="166985" y="325396"/>
                </a:lnTo>
                <a:lnTo>
                  <a:pt x="211512" y="319580"/>
                </a:lnTo>
                <a:lnTo>
                  <a:pt x="251509" y="303173"/>
                </a:lnTo>
                <a:lnTo>
                  <a:pt x="285386" y="277738"/>
                </a:lnTo>
                <a:lnTo>
                  <a:pt x="311553" y="244836"/>
                </a:lnTo>
                <a:lnTo>
                  <a:pt x="328419" y="206028"/>
                </a:lnTo>
                <a:lnTo>
                  <a:pt x="334394" y="162877"/>
                </a:lnTo>
                <a:lnTo>
                  <a:pt x="328419" y="119534"/>
                </a:lnTo>
                <a:lnTo>
                  <a:pt x="311553" y="80613"/>
                </a:lnTo>
                <a:lnTo>
                  <a:pt x="285386" y="47658"/>
                </a:lnTo>
                <a:lnTo>
                  <a:pt x="251509" y="22209"/>
                </a:lnTo>
                <a:lnTo>
                  <a:pt x="211512" y="5809"/>
                </a:lnTo>
                <a:lnTo>
                  <a:pt x="166985" y="0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19">
            <a:extLst>
              <a:ext uri="{FF2B5EF4-FFF2-40B4-BE49-F238E27FC236}">
                <a16:creationId xmlns:a16="http://schemas.microsoft.com/office/drawing/2014/main" id="{6CF9BEFE-9AEE-2CED-C917-B49EE1E371AC}"/>
              </a:ext>
            </a:extLst>
          </p:cNvPr>
          <p:cNvSpPr/>
          <p:nvPr/>
        </p:nvSpPr>
        <p:spPr>
          <a:xfrm>
            <a:off x="1118984" y="2065887"/>
            <a:ext cx="334645" cy="325755"/>
          </a:xfrm>
          <a:custGeom>
            <a:avLst/>
            <a:gdLst/>
            <a:ahLst/>
            <a:cxnLst/>
            <a:rect l="l" t="t" r="r" b="b"/>
            <a:pathLst>
              <a:path w="334645" h="325755">
                <a:moveTo>
                  <a:pt x="0" y="162519"/>
                </a:moveTo>
                <a:lnTo>
                  <a:pt x="5974" y="119327"/>
                </a:lnTo>
                <a:lnTo>
                  <a:pt x="22830" y="80507"/>
                </a:lnTo>
                <a:lnTo>
                  <a:pt x="48962" y="47613"/>
                </a:lnTo>
                <a:lnTo>
                  <a:pt x="82768" y="22196"/>
                </a:lnTo>
                <a:lnTo>
                  <a:pt x="122643" y="5807"/>
                </a:lnTo>
                <a:lnTo>
                  <a:pt x="166985" y="0"/>
                </a:lnTo>
                <a:lnTo>
                  <a:pt x="211512" y="5807"/>
                </a:lnTo>
                <a:lnTo>
                  <a:pt x="251509" y="22196"/>
                </a:lnTo>
                <a:lnTo>
                  <a:pt x="285386" y="47613"/>
                </a:lnTo>
                <a:lnTo>
                  <a:pt x="311553" y="80507"/>
                </a:lnTo>
                <a:lnTo>
                  <a:pt x="328419" y="119327"/>
                </a:lnTo>
                <a:lnTo>
                  <a:pt x="334394" y="162519"/>
                </a:lnTo>
                <a:lnTo>
                  <a:pt x="328419" y="205821"/>
                </a:lnTo>
                <a:lnTo>
                  <a:pt x="311553" y="244730"/>
                </a:lnTo>
                <a:lnTo>
                  <a:pt x="285386" y="277693"/>
                </a:lnTo>
                <a:lnTo>
                  <a:pt x="251509" y="303160"/>
                </a:lnTo>
                <a:lnTo>
                  <a:pt x="211512" y="319578"/>
                </a:lnTo>
                <a:lnTo>
                  <a:pt x="166985" y="325396"/>
                </a:lnTo>
                <a:lnTo>
                  <a:pt x="122643" y="319578"/>
                </a:lnTo>
                <a:lnTo>
                  <a:pt x="82768" y="303160"/>
                </a:lnTo>
                <a:lnTo>
                  <a:pt x="48962" y="277693"/>
                </a:lnTo>
                <a:lnTo>
                  <a:pt x="22830" y="244730"/>
                </a:lnTo>
                <a:lnTo>
                  <a:pt x="5974" y="205821"/>
                </a:lnTo>
                <a:lnTo>
                  <a:pt x="0" y="162519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20">
            <a:extLst>
              <a:ext uri="{FF2B5EF4-FFF2-40B4-BE49-F238E27FC236}">
                <a16:creationId xmlns:a16="http://schemas.microsoft.com/office/drawing/2014/main" id="{859C53B9-C6EA-5001-2F0E-27462F74D6A3}"/>
              </a:ext>
            </a:extLst>
          </p:cNvPr>
          <p:cNvSpPr txBox="1"/>
          <p:nvPr/>
        </p:nvSpPr>
        <p:spPr>
          <a:xfrm>
            <a:off x="1230320" y="2091537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39" name="object 21">
            <a:extLst>
              <a:ext uri="{FF2B5EF4-FFF2-40B4-BE49-F238E27FC236}">
                <a16:creationId xmlns:a16="http://schemas.microsoft.com/office/drawing/2014/main" id="{E5BC310A-C744-75D4-38F2-9F89CB0E7150}"/>
              </a:ext>
            </a:extLst>
          </p:cNvPr>
          <p:cNvSpPr/>
          <p:nvPr/>
        </p:nvSpPr>
        <p:spPr>
          <a:xfrm>
            <a:off x="1159101" y="1952136"/>
            <a:ext cx="106513" cy="943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22">
            <a:extLst>
              <a:ext uri="{FF2B5EF4-FFF2-40B4-BE49-F238E27FC236}">
                <a16:creationId xmlns:a16="http://schemas.microsoft.com/office/drawing/2014/main" id="{221CCEF4-B44A-2B6C-A903-E4F8DFF02C31}"/>
              </a:ext>
            </a:extLst>
          </p:cNvPr>
          <p:cNvSpPr/>
          <p:nvPr/>
        </p:nvSpPr>
        <p:spPr>
          <a:xfrm>
            <a:off x="965979" y="1587539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5" h="335280">
                <a:moveTo>
                  <a:pt x="167323" y="0"/>
                </a:moveTo>
                <a:lnTo>
                  <a:pt x="122839" y="5988"/>
                </a:lnTo>
                <a:lnTo>
                  <a:pt x="82868" y="22887"/>
                </a:lnTo>
                <a:lnTo>
                  <a:pt x="49004" y="49100"/>
                </a:lnTo>
                <a:lnTo>
                  <a:pt x="22842" y="83030"/>
                </a:lnTo>
                <a:lnTo>
                  <a:pt x="5976" y="123079"/>
                </a:lnTo>
                <a:lnTo>
                  <a:pt x="0" y="167650"/>
                </a:lnTo>
                <a:lnTo>
                  <a:pt x="5976" y="212033"/>
                </a:lnTo>
                <a:lnTo>
                  <a:pt x="22842" y="251943"/>
                </a:lnTo>
                <a:lnTo>
                  <a:pt x="49004" y="285776"/>
                </a:lnTo>
                <a:lnTo>
                  <a:pt x="82868" y="311929"/>
                </a:lnTo>
                <a:lnTo>
                  <a:pt x="122839" y="328797"/>
                </a:lnTo>
                <a:lnTo>
                  <a:pt x="167323" y="334776"/>
                </a:lnTo>
                <a:lnTo>
                  <a:pt x="211829" y="328797"/>
                </a:lnTo>
                <a:lnTo>
                  <a:pt x="251747" y="311929"/>
                </a:lnTo>
                <a:lnTo>
                  <a:pt x="285515" y="285777"/>
                </a:lnTo>
                <a:lnTo>
                  <a:pt x="311570" y="251943"/>
                </a:lnTo>
                <a:lnTo>
                  <a:pt x="328349" y="212033"/>
                </a:lnTo>
                <a:lnTo>
                  <a:pt x="334290" y="167650"/>
                </a:lnTo>
                <a:lnTo>
                  <a:pt x="328349" y="123079"/>
                </a:lnTo>
                <a:lnTo>
                  <a:pt x="311570" y="83030"/>
                </a:lnTo>
                <a:lnTo>
                  <a:pt x="285515" y="49100"/>
                </a:lnTo>
                <a:lnTo>
                  <a:pt x="251747" y="22887"/>
                </a:lnTo>
                <a:lnTo>
                  <a:pt x="211829" y="5988"/>
                </a:lnTo>
                <a:lnTo>
                  <a:pt x="167323" y="0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23">
            <a:extLst>
              <a:ext uri="{FF2B5EF4-FFF2-40B4-BE49-F238E27FC236}">
                <a16:creationId xmlns:a16="http://schemas.microsoft.com/office/drawing/2014/main" id="{FA14A764-5A67-62EC-75F1-5C7E08B1B482}"/>
              </a:ext>
            </a:extLst>
          </p:cNvPr>
          <p:cNvSpPr/>
          <p:nvPr/>
        </p:nvSpPr>
        <p:spPr>
          <a:xfrm>
            <a:off x="965979" y="1587539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5" h="335280">
                <a:moveTo>
                  <a:pt x="0" y="167650"/>
                </a:moveTo>
                <a:lnTo>
                  <a:pt x="5976" y="123079"/>
                </a:lnTo>
                <a:lnTo>
                  <a:pt x="22842" y="83030"/>
                </a:lnTo>
                <a:lnTo>
                  <a:pt x="49004" y="49100"/>
                </a:lnTo>
                <a:lnTo>
                  <a:pt x="82868" y="22887"/>
                </a:lnTo>
                <a:lnTo>
                  <a:pt x="122839" y="5988"/>
                </a:lnTo>
                <a:lnTo>
                  <a:pt x="167323" y="0"/>
                </a:lnTo>
                <a:lnTo>
                  <a:pt x="211829" y="5988"/>
                </a:lnTo>
                <a:lnTo>
                  <a:pt x="251747" y="22887"/>
                </a:lnTo>
                <a:lnTo>
                  <a:pt x="285515" y="49100"/>
                </a:lnTo>
                <a:lnTo>
                  <a:pt x="311570" y="83030"/>
                </a:lnTo>
                <a:lnTo>
                  <a:pt x="328349" y="123079"/>
                </a:lnTo>
                <a:lnTo>
                  <a:pt x="334290" y="167650"/>
                </a:lnTo>
                <a:lnTo>
                  <a:pt x="328349" y="212033"/>
                </a:lnTo>
                <a:lnTo>
                  <a:pt x="311570" y="251943"/>
                </a:lnTo>
                <a:lnTo>
                  <a:pt x="285515" y="285777"/>
                </a:lnTo>
                <a:lnTo>
                  <a:pt x="251747" y="311929"/>
                </a:lnTo>
                <a:lnTo>
                  <a:pt x="211829" y="328797"/>
                </a:lnTo>
                <a:lnTo>
                  <a:pt x="167323" y="334776"/>
                </a:lnTo>
                <a:lnTo>
                  <a:pt x="122839" y="328797"/>
                </a:lnTo>
                <a:lnTo>
                  <a:pt x="82868" y="311929"/>
                </a:lnTo>
                <a:lnTo>
                  <a:pt x="49004" y="285776"/>
                </a:lnTo>
                <a:lnTo>
                  <a:pt x="22842" y="251943"/>
                </a:lnTo>
                <a:lnTo>
                  <a:pt x="5976" y="212033"/>
                </a:lnTo>
                <a:lnTo>
                  <a:pt x="0" y="167650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24">
            <a:extLst>
              <a:ext uri="{FF2B5EF4-FFF2-40B4-BE49-F238E27FC236}">
                <a16:creationId xmlns:a16="http://schemas.microsoft.com/office/drawing/2014/main" id="{7B9AB54A-4E59-4ED6-228E-341FC7283BF8}"/>
              </a:ext>
            </a:extLst>
          </p:cNvPr>
          <p:cNvSpPr txBox="1"/>
          <p:nvPr/>
        </p:nvSpPr>
        <p:spPr>
          <a:xfrm>
            <a:off x="1076582" y="1617943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43" name="object 25">
            <a:extLst>
              <a:ext uri="{FF2B5EF4-FFF2-40B4-BE49-F238E27FC236}">
                <a16:creationId xmlns:a16="http://schemas.microsoft.com/office/drawing/2014/main" id="{ACC0703E-4410-4BD2-50D0-291BC2E8C581}"/>
              </a:ext>
            </a:extLst>
          </p:cNvPr>
          <p:cNvSpPr/>
          <p:nvPr/>
        </p:nvSpPr>
        <p:spPr>
          <a:xfrm>
            <a:off x="1292118" y="1577479"/>
            <a:ext cx="90997" cy="987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AFD44F2-08A4-76A1-55BF-C663D1DE25EA}"/>
              </a:ext>
            </a:extLst>
          </p:cNvPr>
          <p:cNvSpPr txBox="1"/>
          <p:nvPr/>
        </p:nvSpPr>
        <p:spPr>
          <a:xfrm>
            <a:off x="2518069" y="1550393"/>
            <a:ext cx="4860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E</a:t>
            </a:r>
            <a:endParaRPr lang="en-ID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3062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CAB0B-F8A1-436F-9768-F21B1E71B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224" y="1028468"/>
            <a:ext cx="10561674" cy="672853"/>
          </a:xfrm>
        </p:spPr>
        <p:txBody>
          <a:bodyPr>
            <a:normAutofit/>
          </a:bodyPr>
          <a:lstStyle/>
          <a:p>
            <a:r>
              <a:rPr lang="id-ID" sz="2400" b="1" dirty="0">
                <a:ea typeface="Arial" panose="020B0604020202020204" pitchFamily="34" charset="0"/>
              </a:rPr>
              <a:t>Sistem audit, </a:t>
            </a:r>
            <a:r>
              <a:rPr lang="id-ID" sz="2400" b="1" i="1" dirty="0">
                <a:ea typeface="Arial" panose="020B0604020202020204" pitchFamily="34" charset="0"/>
              </a:rPr>
              <a:t>monitoring</a:t>
            </a:r>
            <a:r>
              <a:rPr lang="id-ID" sz="2400" b="1" dirty="0">
                <a:ea typeface="Arial" panose="020B0604020202020204" pitchFamily="34" charset="0"/>
              </a:rPr>
              <a:t>, dan evaluasi</a:t>
            </a:r>
            <a:r>
              <a:rPr lang="en-US" sz="2400" b="1" dirty="0">
                <a:ea typeface="Arial" panose="020B0604020202020204" pitchFamily="34" charset="0"/>
              </a:rPr>
              <a:t> (AME)</a:t>
            </a:r>
            <a:r>
              <a:rPr lang="id-ID" sz="2400" b="1" dirty="0">
                <a:ea typeface="Arial" panose="020B0604020202020204" pitchFamily="34" charset="0"/>
              </a:rPr>
              <a:t> penjaminan mutu di UNY</a:t>
            </a:r>
            <a:endParaRPr lang="id-ID" sz="4000" b="1" dirty="0"/>
          </a:p>
        </p:txBody>
      </p:sp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9CCA5BEC-CF22-4F04-B470-E4A56F579A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31" t="16887" r="12627" b="12768"/>
          <a:stretch/>
        </p:blipFill>
        <p:spPr bwMode="auto">
          <a:xfrm>
            <a:off x="1323753" y="1701321"/>
            <a:ext cx="9372599" cy="4572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334100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1C07670-C6A6-2914-B1E6-BEC05FB81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9795" y="1291052"/>
            <a:ext cx="4731489" cy="869826"/>
          </a:xfrm>
        </p:spPr>
        <p:txBody>
          <a:bodyPr>
            <a:normAutofit/>
          </a:bodyPr>
          <a:lstStyle/>
          <a:p>
            <a:r>
              <a:rPr lang="en-US" b="1" dirty="0" err="1"/>
              <a:t>Pengendalian</a:t>
            </a:r>
            <a:endParaRPr lang="en-US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4514967-3DDF-B5E3-B736-3294941C9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7338" y="2785730"/>
            <a:ext cx="6712690" cy="2078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/>
              <a:t>merupakan</a:t>
            </a:r>
            <a:r>
              <a:rPr lang="en-US" sz="3200" dirty="0"/>
              <a:t> </a:t>
            </a:r>
            <a:r>
              <a:rPr lang="en-US" sz="3200" dirty="0" err="1"/>
              <a:t>kegiatan</a:t>
            </a:r>
            <a:r>
              <a:rPr lang="en-US" sz="3200" dirty="0"/>
              <a:t> </a:t>
            </a:r>
            <a:r>
              <a:rPr lang="en-US" sz="3200" dirty="0" err="1"/>
              <a:t>analisis</a:t>
            </a:r>
            <a:r>
              <a:rPr lang="en-US" sz="3200" dirty="0"/>
              <a:t> </a:t>
            </a:r>
            <a:r>
              <a:rPr lang="en-US" sz="3200" dirty="0" err="1"/>
              <a:t>penyebab</a:t>
            </a:r>
            <a:r>
              <a:rPr lang="en-US" sz="3200" dirty="0"/>
              <a:t> </a:t>
            </a:r>
            <a:r>
              <a:rPr lang="en-US" sz="3200" dirty="0" err="1"/>
              <a:t>standar</a:t>
            </a:r>
            <a:r>
              <a:rPr lang="en-US" sz="3200" dirty="0"/>
              <a:t>/</a:t>
            </a:r>
            <a:r>
              <a:rPr lang="en-US" sz="3200" dirty="0" err="1"/>
              <a:t>ukuran</a:t>
            </a:r>
            <a:r>
              <a:rPr lang="en-US" sz="3200" dirty="0"/>
              <a:t> yang </a:t>
            </a:r>
            <a:r>
              <a:rPr lang="en-US" sz="3200" dirty="0" err="1"/>
              <a:t>tidak</a:t>
            </a:r>
            <a:r>
              <a:rPr lang="en-US" sz="3200" dirty="0"/>
              <a:t> </a:t>
            </a:r>
            <a:r>
              <a:rPr lang="en-US" sz="3200" dirty="0" err="1"/>
              <a:t>tercapai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dilakukan</a:t>
            </a:r>
            <a:r>
              <a:rPr lang="en-US" sz="3200" dirty="0"/>
              <a:t> </a:t>
            </a:r>
            <a:r>
              <a:rPr lang="en-US" sz="3200" dirty="0" err="1"/>
              <a:t>tindakan</a:t>
            </a:r>
            <a:r>
              <a:rPr lang="en-US" sz="3200" dirty="0"/>
              <a:t> </a:t>
            </a:r>
            <a:r>
              <a:rPr lang="en-US" sz="3200" dirty="0" err="1"/>
              <a:t>koreksi</a:t>
            </a:r>
            <a:endParaRPr lang="en-US" sz="32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679B97-8616-37AE-87F9-0F1CBA4FEC08}"/>
              </a:ext>
            </a:extLst>
          </p:cNvPr>
          <p:cNvSpPr/>
          <p:nvPr/>
        </p:nvSpPr>
        <p:spPr>
          <a:xfrm>
            <a:off x="1111784" y="1094078"/>
            <a:ext cx="1089155" cy="1066800"/>
          </a:xfrm>
          <a:prstGeom prst="ellipse">
            <a:avLst/>
          </a:prstGeom>
          <a:solidFill>
            <a:srgbClr val="0000FF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</a:t>
            </a:r>
            <a:endParaRPr lang="en-US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4DE6A6-AEFE-2A6E-404F-8AB52FD0A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795" y="2902688"/>
            <a:ext cx="1396105" cy="14936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706741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C5203A2-5C3B-2B7C-A415-68D229CEE7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680326"/>
              </p:ext>
            </p:extLst>
          </p:nvPr>
        </p:nvGraphicFramePr>
        <p:xfrm>
          <a:off x="2094993" y="2117471"/>
          <a:ext cx="8930970" cy="42089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8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2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82647"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600" b="1" dirty="0">
                          <a:latin typeface="Arial"/>
                          <a:cs typeface="Arial"/>
                        </a:rPr>
                        <a:t>Hasil</a:t>
                      </a:r>
                      <a:r>
                        <a:rPr sz="16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Evaluasi</a:t>
                      </a:r>
                      <a:endParaRPr sz="1600" b="1" dirty="0">
                        <a:latin typeface="Arial"/>
                        <a:cs typeface="Arial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Pelaksanaan Standar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Dikti</a:t>
                      </a:r>
                      <a:endParaRPr sz="1600" b="1" dirty="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25E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Pengendalian</a:t>
                      </a:r>
                      <a:endParaRPr sz="1600" b="1">
                        <a:latin typeface="Arial"/>
                        <a:cs typeface="Arial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Standar Dikti</a:t>
                      </a:r>
                      <a:endParaRPr sz="1600" b="1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84CA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1599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Mencapai Standar</a:t>
                      </a:r>
                      <a:r>
                        <a:rPr sz="18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Dikti</a:t>
                      </a:r>
                      <a:endParaRPr sz="1800" b="1" dirty="0">
                        <a:latin typeface="Arial"/>
                        <a:cs typeface="Aria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EBEA"/>
                    </a:solidFill>
                  </a:tcPr>
                </a:tc>
                <a:tc>
                  <a:txBody>
                    <a:bodyPr/>
                    <a:lstStyle/>
                    <a:p>
                      <a:pPr marL="74930" marR="7429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Perguruan 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Tinggi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mempertahankan pencapaian 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dan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berupaya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meningkatkan Standar</a:t>
                      </a:r>
                      <a:r>
                        <a:rPr sz="1600" b="1" spc="-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Dikti</a:t>
                      </a:r>
                      <a:endParaRPr sz="1600" b="1">
                        <a:latin typeface="Arial"/>
                        <a:cs typeface="Aria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E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1599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Melampaui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Standar</a:t>
                      </a:r>
                      <a:r>
                        <a:rPr sz="18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Dikti</a:t>
                      </a:r>
                      <a:endParaRPr sz="1800" b="1" dirty="0">
                        <a:latin typeface="Arial"/>
                        <a:cs typeface="Aria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F6F5"/>
                    </a:solidFill>
                  </a:tcPr>
                </a:tc>
                <a:tc>
                  <a:txBody>
                    <a:bodyPr/>
                    <a:lstStyle/>
                    <a:p>
                      <a:pPr marL="74930" marR="12573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Perguruan 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Tinggi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mempertahankan 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pelampauan dan berupaya lebih</a:t>
                      </a:r>
                      <a:r>
                        <a:rPr sz="1600" b="1" spc="-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meningkatkan  Standar</a:t>
                      </a:r>
                      <a:r>
                        <a:rPr sz="16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Dikti</a:t>
                      </a:r>
                      <a:endParaRPr sz="1600" b="1">
                        <a:latin typeface="Arial"/>
                        <a:cs typeface="Aria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F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8294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Belum Mencapai Standar</a:t>
                      </a:r>
                      <a:r>
                        <a:rPr sz="1800" b="1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Dikti</a:t>
                      </a:r>
                      <a:endParaRPr sz="1800" b="1" dirty="0">
                        <a:latin typeface="Arial"/>
                        <a:cs typeface="Aria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EBEA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4930" marR="22796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Perguruan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Tinggi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melakukan tindakan</a:t>
                      </a:r>
                      <a:r>
                        <a:rPr sz="1600" b="1" spc="-1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koreksi  pelaksanan Standar Dikti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agar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Perguruan 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Tinggi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mengembalikan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pelaksanaan Standar 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Dikti pada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Standar</a:t>
                      </a:r>
                      <a:r>
                        <a:rPr sz="1600" b="1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Dikti.</a:t>
                      </a:r>
                      <a:endParaRPr sz="1600" b="1" dirty="0">
                        <a:latin typeface="Arial"/>
                        <a:cs typeface="Aria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E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4762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Menyimpang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dari Standar</a:t>
                      </a:r>
                      <a:r>
                        <a:rPr sz="1800" b="1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Dikti</a:t>
                      </a:r>
                    </a:p>
                  </a:txBody>
                  <a:tcPr marL="0" marR="0" marT="298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F6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E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object 4">
            <a:extLst>
              <a:ext uri="{FF2B5EF4-FFF2-40B4-BE49-F238E27FC236}">
                <a16:creationId xmlns:a16="http://schemas.microsoft.com/office/drawing/2014/main" id="{A6B2227B-5C9B-1F91-0911-58EA78E4FFA9}"/>
              </a:ext>
            </a:extLst>
          </p:cNvPr>
          <p:cNvSpPr/>
          <p:nvPr/>
        </p:nvSpPr>
        <p:spPr>
          <a:xfrm>
            <a:off x="1686305" y="1205485"/>
            <a:ext cx="921734" cy="916814"/>
          </a:xfrm>
          <a:custGeom>
            <a:avLst/>
            <a:gdLst/>
            <a:ahLst/>
            <a:cxnLst/>
            <a:rect l="l" t="t" r="r" b="b"/>
            <a:pathLst>
              <a:path w="701039" h="702944">
                <a:moveTo>
                  <a:pt x="350519" y="0"/>
                </a:moveTo>
                <a:lnTo>
                  <a:pt x="302964" y="3205"/>
                </a:lnTo>
                <a:lnTo>
                  <a:pt x="257351" y="12544"/>
                </a:lnTo>
                <a:lnTo>
                  <a:pt x="214098" y="27598"/>
                </a:lnTo>
                <a:lnTo>
                  <a:pt x="173623" y="47949"/>
                </a:lnTo>
                <a:lnTo>
                  <a:pt x="136344" y="73179"/>
                </a:lnTo>
                <a:lnTo>
                  <a:pt x="102679" y="102869"/>
                </a:lnTo>
                <a:lnTo>
                  <a:pt x="73047" y="136603"/>
                </a:lnTo>
                <a:lnTo>
                  <a:pt x="47864" y="173961"/>
                </a:lnTo>
                <a:lnTo>
                  <a:pt x="27551" y="214526"/>
                </a:lnTo>
                <a:lnTo>
                  <a:pt x="12523" y="257880"/>
                </a:lnTo>
                <a:lnTo>
                  <a:pt x="3200" y="303604"/>
                </a:lnTo>
                <a:lnTo>
                  <a:pt x="0" y="351281"/>
                </a:lnTo>
                <a:lnTo>
                  <a:pt x="3200" y="398959"/>
                </a:lnTo>
                <a:lnTo>
                  <a:pt x="12523" y="444683"/>
                </a:lnTo>
                <a:lnTo>
                  <a:pt x="27551" y="488037"/>
                </a:lnTo>
                <a:lnTo>
                  <a:pt x="47864" y="528602"/>
                </a:lnTo>
                <a:lnTo>
                  <a:pt x="73047" y="565960"/>
                </a:lnTo>
                <a:lnTo>
                  <a:pt x="102679" y="599694"/>
                </a:lnTo>
                <a:lnTo>
                  <a:pt x="136344" y="629384"/>
                </a:lnTo>
                <a:lnTo>
                  <a:pt x="173623" y="654614"/>
                </a:lnTo>
                <a:lnTo>
                  <a:pt x="214098" y="674965"/>
                </a:lnTo>
                <a:lnTo>
                  <a:pt x="257351" y="690019"/>
                </a:lnTo>
                <a:lnTo>
                  <a:pt x="302964" y="699358"/>
                </a:lnTo>
                <a:lnTo>
                  <a:pt x="350519" y="702563"/>
                </a:lnTo>
                <a:lnTo>
                  <a:pt x="398075" y="699358"/>
                </a:lnTo>
                <a:lnTo>
                  <a:pt x="443688" y="690019"/>
                </a:lnTo>
                <a:lnTo>
                  <a:pt x="486941" y="674965"/>
                </a:lnTo>
                <a:lnTo>
                  <a:pt x="527416" y="654614"/>
                </a:lnTo>
                <a:lnTo>
                  <a:pt x="564695" y="629384"/>
                </a:lnTo>
                <a:lnTo>
                  <a:pt x="598360" y="599694"/>
                </a:lnTo>
                <a:lnTo>
                  <a:pt x="627992" y="565960"/>
                </a:lnTo>
                <a:lnTo>
                  <a:pt x="653175" y="528602"/>
                </a:lnTo>
                <a:lnTo>
                  <a:pt x="673488" y="488037"/>
                </a:lnTo>
                <a:lnTo>
                  <a:pt x="688516" y="444683"/>
                </a:lnTo>
                <a:lnTo>
                  <a:pt x="697839" y="398959"/>
                </a:lnTo>
                <a:lnTo>
                  <a:pt x="701039" y="351281"/>
                </a:lnTo>
                <a:lnTo>
                  <a:pt x="697839" y="303604"/>
                </a:lnTo>
                <a:lnTo>
                  <a:pt x="688516" y="257880"/>
                </a:lnTo>
                <a:lnTo>
                  <a:pt x="673488" y="214526"/>
                </a:lnTo>
                <a:lnTo>
                  <a:pt x="653175" y="173961"/>
                </a:lnTo>
                <a:lnTo>
                  <a:pt x="627992" y="136603"/>
                </a:lnTo>
                <a:lnTo>
                  <a:pt x="598360" y="102869"/>
                </a:lnTo>
                <a:lnTo>
                  <a:pt x="564695" y="73179"/>
                </a:lnTo>
                <a:lnTo>
                  <a:pt x="527416" y="47949"/>
                </a:lnTo>
                <a:lnTo>
                  <a:pt x="486941" y="27598"/>
                </a:lnTo>
                <a:lnTo>
                  <a:pt x="443688" y="12544"/>
                </a:lnTo>
                <a:lnTo>
                  <a:pt x="398075" y="3205"/>
                </a:lnTo>
                <a:lnTo>
                  <a:pt x="350519" y="0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9F4E4B75-981B-6613-6509-E5BD575B9568}"/>
              </a:ext>
            </a:extLst>
          </p:cNvPr>
          <p:cNvSpPr/>
          <p:nvPr/>
        </p:nvSpPr>
        <p:spPr>
          <a:xfrm>
            <a:off x="1686305" y="1205485"/>
            <a:ext cx="921734" cy="916814"/>
          </a:xfrm>
          <a:custGeom>
            <a:avLst/>
            <a:gdLst/>
            <a:ahLst/>
            <a:cxnLst/>
            <a:rect l="l" t="t" r="r" b="b"/>
            <a:pathLst>
              <a:path w="701039" h="702944">
                <a:moveTo>
                  <a:pt x="0" y="351281"/>
                </a:moveTo>
                <a:lnTo>
                  <a:pt x="3200" y="303604"/>
                </a:lnTo>
                <a:lnTo>
                  <a:pt x="12523" y="257880"/>
                </a:lnTo>
                <a:lnTo>
                  <a:pt x="27551" y="214526"/>
                </a:lnTo>
                <a:lnTo>
                  <a:pt x="47864" y="173961"/>
                </a:lnTo>
                <a:lnTo>
                  <a:pt x="73047" y="136603"/>
                </a:lnTo>
                <a:lnTo>
                  <a:pt x="102679" y="102869"/>
                </a:lnTo>
                <a:lnTo>
                  <a:pt x="136344" y="73179"/>
                </a:lnTo>
                <a:lnTo>
                  <a:pt x="173623" y="47949"/>
                </a:lnTo>
                <a:lnTo>
                  <a:pt x="214098" y="27598"/>
                </a:lnTo>
                <a:lnTo>
                  <a:pt x="257351" y="12544"/>
                </a:lnTo>
                <a:lnTo>
                  <a:pt x="302964" y="3205"/>
                </a:lnTo>
                <a:lnTo>
                  <a:pt x="350519" y="0"/>
                </a:lnTo>
                <a:lnTo>
                  <a:pt x="398075" y="3205"/>
                </a:lnTo>
                <a:lnTo>
                  <a:pt x="443688" y="12544"/>
                </a:lnTo>
                <a:lnTo>
                  <a:pt x="486941" y="27598"/>
                </a:lnTo>
                <a:lnTo>
                  <a:pt x="527416" y="47949"/>
                </a:lnTo>
                <a:lnTo>
                  <a:pt x="564695" y="73179"/>
                </a:lnTo>
                <a:lnTo>
                  <a:pt x="598360" y="102869"/>
                </a:lnTo>
                <a:lnTo>
                  <a:pt x="627992" y="136603"/>
                </a:lnTo>
                <a:lnTo>
                  <a:pt x="653175" y="173961"/>
                </a:lnTo>
                <a:lnTo>
                  <a:pt x="673488" y="214526"/>
                </a:lnTo>
                <a:lnTo>
                  <a:pt x="688516" y="257880"/>
                </a:lnTo>
                <a:lnTo>
                  <a:pt x="697839" y="303604"/>
                </a:lnTo>
                <a:lnTo>
                  <a:pt x="701039" y="351281"/>
                </a:lnTo>
                <a:lnTo>
                  <a:pt x="697839" y="398959"/>
                </a:lnTo>
                <a:lnTo>
                  <a:pt x="688516" y="444683"/>
                </a:lnTo>
                <a:lnTo>
                  <a:pt x="673488" y="488037"/>
                </a:lnTo>
                <a:lnTo>
                  <a:pt x="653175" y="528602"/>
                </a:lnTo>
                <a:lnTo>
                  <a:pt x="627992" y="565960"/>
                </a:lnTo>
                <a:lnTo>
                  <a:pt x="598360" y="599694"/>
                </a:lnTo>
                <a:lnTo>
                  <a:pt x="564695" y="629384"/>
                </a:lnTo>
                <a:lnTo>
                  <a:pt x="527416" y="654614"/>
                </a:lnTo>
                <a:lnTo>
                  <a:pt x="486941" y="674965"/>
                </a:lnTo>
                <a:lnTo>
                  <a:pt x="443688" y="690019"/>
                </a:lnTo>
                <a:lnTo>
                  <a:pt x="398075" y="699358"/>
                </a:lnTo>
                <a:lnTo>
                  <a:pt x="350519" y="702563"/>
                </a:lnTo>
                <a:lnTo>
                  <a:pt x="302964" y="699358"/>
                </a:lnTo>
                <a:lnTo>
                  <a:pt x="257351" y="690019"/>
                </a:lnTo>
                <a:lnTo>
                  <a:pt x="214098" y="674965"/>
                </a:lnTo>
                <a:lnTo>
                  <a:pt x="173623" y="654614"/>
                </a:lnTo>
                <a:lnTo>
                  <a:pt x="136344" y="629384"/>
                </a:lnTo>
                <a:lnTo>
                  <a:pt x="102679" y="599693"/>
                </a:lnTo>
                <a:lnTo>
                  <a:pt x="73047" y="565960"/>
                </a:lnTo>
                <a:lnTo>
                  <a:pt x="47864" y="528602"/>
                </a:lnTo>
                <a:lnTo>
                  <a:pt x="27551" y="488037"/>
                </a:lnTo>
                <a:lnTo>
                  <a:pt x="12523" y="444683"/>
                </a:lnTo>
                <a:lnTo>
                  <a:pt x="3200" y="398959"/>
                </a:lnTo>
                <a:lnTo>
                  <a:pt x="0" y="351281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180EB23F-0321-E209-98C8-49B6212631C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44835" y="1430480"/>
            <a:ext cx="7538350" cy="428322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spcBef>
                <a:spcPts val="100"/>
              </a:spcBef>
              <a:tabLst>
                <a:tab pos="577850" algn="l"/>
              </a:tabLst>
            </a:pPr>
            <a:r>
              <a:rPr sz="3000" dirty="0">
                <a:solidFill>
                  <a:srgbClr val="FFFFFF"/>
                </a:solidFill>
                <a:latin typeface="Arial"/>
                <a:cs typeface="Arial"/>
              </a:rPr>
              <a:t>P	</a:t>
            </a:r>
            <a:r>
              <a:rPr sz="3600" b="1" spc="-7" baseline="1322" dirty="0">
                <a:solidFill>
                  <a:srgbClr val="7BC7EB"/>
                </a:solidFill>
                <a:latin typeface="Arial"/>
                <a:cs typeface="Arial"/>
              </a:rPr>
              <a:t>P</a:t>
            </a:r>
            <a:r>
              <a:rPr sz="3600" b="1" spc="-7" baseline="1322" dirty="0">
                <a:solidFill>
                  <a:srgbClr val="000000"/>
                </a:solidFill>
                <a:latin typeface="Arial"/>
                <a:cs typeface="Arial"/>
              </a:rPr>
              <a:t>engendalian Pelaksanaan Standar</a:t>
            </a:r>
            <a:r>
              <a:rPr sz="3600" b="1" spc="67" baseline="1322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3600" b="1" spc="-7" baseline="1322" dirty="0">
                <a:solidFill>
                  <a:srgbClr val="000000"/>
                </a:solidFill>
                <a:latin typeface="Arial"/>
                <a:cs typeface="Arial"/>
              </a:rPr>
              <a:t>Dikti</a:t>
            </a:r>
            <a:endParaRPr sz="3150" b="1" baseline="1322" dirty="0">
              <a:latin typeface="Arial"/>
              <a:cs typeface="Arial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8EABCA73-DE5C-D66F-7A5D-C42092738AA4}"/>
              </a:ext>
            </a:extLst>
          </p:cNvPr>
          <p:cNvSpPr/>
          <p:nvPr/>
        </p:nvSpPr>
        <p:spPr>
          <a:xfrm>
            <a:off x="559313" y="993191"/>
            <a:ext cx="439994" cy="437289"/>
          </a:xfrm>
          <a:custGeom>
            <a:avLst/>
            <a:gdLst/>
            <a:ahLst/>
            <a:cxnLst/>
            <a:rect l="l" t="t" r="r" b="b"/>
            <a:pathLst>
              <a:path w="334644" h="335280">
                <a:moveTo>
                  <a:pt x="167314" y="0"/>
                </a:moveTo>
                <a:lnTo>
                  <a:pt x="122827" y="5980"/>
                </a:lnTo>
                <a:lnTo>
                  <a:pt x="82857" y="22860"/>
                </a:lnTo>
                <a:lnTo>
                  <a:pt x="48996" y="49047"/>
                </a:lnTo>
                <a:lnTo>
                  <a:pt x="22838" y="82945"/>
                </a:lnTo>
                <a:lnTo>
                  <a:pt x="5975" y="122963"/>
                </a:lnTo>
                <a:lnTo>
                  <a:pt x="0" y="167507"/>
                </a:lnTo>
                <a:lnTo>
                  <a:pt x="5975" y="212058"/>
                </a:lnTo>
                <a:lnTo>
                  <a:pt x="22838" y="252093"/>
                </a:lnTo>
                <a:lnTo>
                  <a:pt x="48996" y="286015"/>
                </a:lnTo>
                <a:lnTo>
                  <a:pt x="82857" y="312224"/>
                </a:lnTo>
                <a:lnTo>
                  <a:pt x="122827" y="329122"/>
                </a:lnTo>
                <a:lnTo>
                  <a:pt x="167314" y="335110"/>
                </a:lnTo>
                <a:lnTo>
                  <a:pt x="211772" y="329122"/>
                </a:lnTo>
                <a:lnTo>
                  <a:pt x="251672" y="312224"/>
                </a:lnTo>
                <a:lnTo>
                  <a:pt x="285441" y="286015"/>
                </a:lnTo>
                <a:lnTo>
                  <a:pt x="311507" y="252093"/>
                </a:lnTo>
                <a:lnTo>
                  <a:pt x="328300" y="212058"/>
                </a:lnTo>
                <a:lnTo>
                  <a:pt x="334247" y="167507"/>
                </a:lnTo>
                <a:lnTo>
                  <a:pt x="328300" y="122963"/>
                </a:lnTo>
                <a:lnTo>
                  <a:pt x="311507" y="82945"/>
                </a:lnTo>
                <a:lnTo>
                  <a:pt x="285441" y="49047"/>
                </a:lnTo>
                <a:lnTo>
                  <a:pt x="251672" y="22860"/>
                </a:lnTo>
                <a:lnTo>
                  <a:pt x="211772" y="5980"/>
                </a:lnTo>
                <a:lnTo>
                  <a:pt x="167314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BB5442D6-5799-B6B5-433C-5831F03C1818}"/>
              </a:ext>
            </a:extLst>
          </p:cNvPr>
          <p:cNvSpPr/>
          <p:nvPr/>
        </p:nvSpPr>
        <p:spPr>
          <a:xfrm>
            <a:off x="559313" y="993191"/>
            <a:ext cx="439994" cy="437289"/>
          </a:xfrm>
          <a:custGeom>
            <a:avLst/>
            <a:gdLst/>
            <a:ahLst/>
            <a:cxnLst/>
            <a:rect l="l" t="t" r="r" b="b"/>
            <a:pathLst>
              <a:path w="334644" h="335280">
                <a:moveTo>
                  <a:pt x="0" y="167507"/>
                </a:moveTo>
                <a:lnTo>
                  <a:pt x="5975" y="122963"/>
                </a:lnTo>
                <a:lnTo>
                  <a:pt x="22838" y="82945"/>
                </a:lnTo>
                <a:lnTo>
                  <a:pt x="48996" y="49047"/>
                </a:lnTo>
                <a:lnTo>
                  <a:pt x="82857" y="22860"/>
                </a:lnTo>
                <a:lnTo>
                  <a:pt x="122827" y="5980"/>
                </a:lnTo>
                <a:lnTo>
                  <a:pt x="167314" y="0"/>
                </a:lnTo>
                <a:lnTo>
                  <a:pt x="211772" y="5980"/>
                </a:lnTo>
                <a:lnTo>
                  <a:pt x="251672" y="22860"/>
                </a:lnTo>
                <a:lnTo>
                  <a:pt x="285441" y="49047"/>
                </a:lnTo>
                <a:lnTo>
                  <a:pt x="311507" y="82945"/>
                </a:lnTo>
                <a:lnTo>
                  <a:pt x="328300" y="122963"/>
                </a:lnTo>
                <a:lnTo>
                  <a:pt x="334247" y="167507"/>
                </a:lnTo>
                <a:lnTo>
                  <a:pt x="328300" y="212033"/>
                </a:lnTo>
                <a:lnTo>
                  <a:pt x="311507" y="252007"/>
                </a:lnTo>
                <a:lnTo>
                  <a:pt x="285441" y="285848"/>
                </a:lnTo>
                <a:lnTo>
                  <a:pt x="251672" y="311977"/>
                </a:lnTo>
                <a:lnTo>
                  <a:pt x="211772" y="328813"/>
                </a:lnTo>
                <a:lnTo>
                  <a:pt x="167314" y="334776"/>
                </a:lnTo>
                <a:lnTo>
                  <a:pt x="122827" y="328813"/>
                </a:lnTo>
                <a:lnTo>
                  <a:pt x="82857" y="311977"/>
                </a:lnTo>
                <a:lnTo>
                  <a:pt x="48996" y="285848"/>
                </a:lnTo>
                <a:lnTo>
                  <a:pt x="22838" y="252007"/>
                </a:lnTo>
                <a:lnTo>
                  <a:pt x="5975" y="212033"/>
                </a:lnTo>
                <a:lnTo>
                  <a:pt x="0" y="167507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A944BB0A-DB6E-8BE7-6DF3-C0F79CCA42FF}"/>
              </a:ext>
            </a:extLst>
          </p:cNvPr>
          <p:cNvSpPr txBox="1"/>
          <p:nvPr/>
        </p:nvSpPr>
        <p:spPr>
          <a:xfrm>
            <a:off x="671312" y="1028554"/>
            <a:ext cx="154458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874FE9E8-5B76-2DAD-824F-C17321FE715A}"/>
              </a:ext>
            </a:extLst>
          </p:cNvPr>
          <p:cNvSpPr/>
          <p:nvPr/>
        </p:nvSpPr>
        <p:spPr>
          <a:xfrm>
            <a:off x="873586" y="1255777"/>
            <a:ext cx="120083" cy="1282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49728592-5D84-79BB-8C31-4BB6535F7308}"/>
              </a:ext>
            </a:extLst>
          </p:cNvPr>
          <p:cNvSpPr/>
          <p:nvPr/>
        </p:nvSpPr>
        <p:spPr>
          <a:xfrm>
            <a:off x="970255" y="1289822"/>
            <a:ext cx="427471" cy="437289"/>
          </a:xfrm>
          <a:custGeom>
            <a:avLst/>
            <a:gdLst/>
            <a:ahLst/>
            <a:cxnLst/>
            <a:rect l="l" t="t" r="r" b="b"/>
            <a:pathLst>
              <a:path w="325119" h="335280">
                <a:moveTo>
                  <a:pt x="162356" y="0"/>
                </a:moveTo>
                <a:lnTo>
                  <a:pt x="119230" y="5988"/>
                </a:lnTo>
                <a:lnTo>
                  <a:pt x="80456" y="22887"/>
                </a:lnTo>
                <a:lnTo>
                  <a:pt x="47590" y="49100"/>
                </a:lnTo>
                <a:lnTo>
                  <a:pt x="22188" y="83030"/>
                </a:lnTo>
                <a:lnTo>
                  <a:pt x="5806" y="123079"/>
                </a:lnTo>
                <a:lnTo>
                  <a:pt x="0" y="167650"/>
                </a:lnTo>
                <a:lnTo>
                  <a:pt x="5806" y="212033"/>
                </a:lnTo>
                <a:lnTo>
                  <a:pt x="22188" y="251943"/>
                </a:lnTo>
                <a:lnTo>
                  <a:pt x="47590" y="285776"/>
                </a:lnTo>
                <a:lnTo>
                  <a:pt x="80456" y="311929"/>
                </a:lnTo>
                <a:lnTo>
                  <a:pt x="119230" y="328797"/>
                </a:lnTo>
                <a:lnTo>
                  <a:pt x="162356" y="334776"/>
                </a:lnTo>
                <a:lnTo>
                  <a:pt x="205615" y="328797"/>
                </a:lnTo>
                <a:lnTo>
                  <a:pt x="244426" y="311929"/>
                </a:lnTo>
                <a:lnTo>
                  <a:pt x="277266" y="285777"/>
                </a:lnTo>
                <a:lnTo>
                  <a:pt x="302609" y="251943"/>
                </a:lnTo>
                <a:lnTo>
                  <a:pt x="318933" y="212033"/>
                </a:lnTo>
                <a:lnTo>
                  <a:pt x="324713" y="167650"/>
                </a:lnTo>
                <a:lnTo>
                  <a:pt x="318933" y="123079"/>
                </a:lnTo>
                <a:lnTo>
                  <a:pt x="302609" y="83030"/>
                </a:lnTo>
                <a:lnTo>
                  <a:pt x="277266" y="49100"/>
                </a:lnTo>
                <a:lnTo>
                  <a:pt x="244426" y="22887"/>
                </a:lnTo>
                <a:lnTo>
                  <a:pt x="205615" y="5988"/>
                </a:lnTo>
                <a:lnTo>
                  <a:pt x="162356" y="0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9F20F88F-F5EF-0A80-31E4-E9998F6AEB18}"/>
              </a:ext>
            </a:extLst>
          </p:cNvPr>
          <p:cNvSpPr/>
          <p:nvPr/>
        </p:nvSpPr>
        <p:spPr>
          <a:xfrm>
            <a:off x="970255" y="1289822"/>
            <a:ext cx="427471" cy="437289"/>
          </a:xfrm>
          <a:custGeom>
            <a:avLst/>
            <a:gdLst/>
            <a:ahLst/>
            <a:cxnLst/>
            <a:rect l="l" t="t" r="r" b="b"/>
            <a:pathLst>
              <a:path w="325119" h="335280">
                <a:moveTo>
                  <a:pt x="0" y="167650"/>
                </a:moveTo>
                <a:lnTo>
                  <a:pt x="5806" y="123079"/>
                </a:lnTo>
                <a:lnTo>
                  <a:pt x="22188" y="83030"/>
                </a:lnTo>
                <a:lnTo>
                  <a:pt x="47590" y="49100"/>
                </a:lnTo>
                <a:lnTo>
                  <a:pt x="80456" y="22887"/>
                </a:lnTo>
                <a:lnTo>
                  <a:pt x="119230" y="5988"/>
                </a:lnTo>
                <a:lnTo>
                  <a:pt x="162356" y="0"/>
                </a:lnTo>
                <a:lnTo>
                  <a:pt x="205615" y="5988"/>
                </a:lnTo>
                <a:lnTo>
                  <a:pt x="244426" y="22887"/>
                </a:lnTo>
                <a:lnTo>
                  <a:pt x="277266" y="49100"/>
                </a:lnTo>
                <a:lnTo>
                  <a:pt x="302609" y="83030"/>
                </a:lnTo>
                <a:lnTo>
                  <a:pt x="318933" y="123079"/>
                </a:lnTo>
                <a:lnTo>
                  <a:pt x="324713" y="167650"/>
                </a:lnTo>
                <a:lnTo>
                  <a:pt x="318933" y="212033"/>
                </a:lnTo>
                <a:lnTo>
                  <a:pt x="302609" y="251943"/>
                </a:lnTo>
                <a:lnTo>
                  <a:pt x="277266" y="285777"/>
                </a:lnTo>
                <a:lnTo>
                  <a:pt x="244426" y="311929"/>
                </a:lnTo>
                <a:lnTo>
                  <a:pt x="205615" y="328797"/>
                </a:lnTo>
                <a:lnTo>
                  <a:pt x="162356" y="334776"/>
                </a:lnTo>
                <a:lnTo>
                  <a:pt x="119230" y="328797"/>
                </a:lnTo>
                <a:lnTo>
                  <a:pt x="80456" y="311929"/>
                </a:lnTo>
                <a:lnTo>
                  <a:pt x="47590" y="285776"/>
                </a:lnTo>
                <a:lnTo>
                  <a:pt x="22188" y="251943"/>
                </a:lnTo>
                <a:lnTo>
                  <a:pt x="5806" y="212033"/>
                </a:lnTo>
                <a:lnTo>
                  <a:pt x="0" y="167650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83701C17-637D-8C35-CAED-339EE9F646E6}"/>
              </a:ext>
            </a:extLst>
          </p:cNvPr>
          <p:cNvSpPr txBox="1"/>
          <p:nvPr/>
        </p:nvSpPr>
        <p:spPr>
          <a:xfrm>
            <a:off x="1074487" y="1320225"/>
            <a:ext cx="154458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21558D9B-F4B9-7D9F-844B-C26CCF5E2100}"/>
              </a:ext>
            </a:extLst>
          </p:cNvPr>
          <p:cNvSpPr/>
          <p:nvPr/>
        </p:nvSpPr>
        <p:spPr>
          <a:xfrm>
            <a:off x="1003291" y="1639286"/>
            <a:ext cx="139826" cy="1231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12F6C3DE-82BD-8856-537B-7D3088D88792}"/>
              </a:ext>
            </a:extLst>
          </p:cNvPr>
          <p:cNvSpPr/>
          <p:nvPr/>
        </p:nvSpPr>
        <p:spPr>
          <a:xfrm>
            <a:off x="817242" y="1768171"/>
            <a:ext cx="427471" cy="424865"/>
          </a:xfrm>
          <a:custGeom>
            <a:avLst/>
            <a:gdLst/>
            <a:ahLst/>
            <a:cxnLst/>
            <a:rect l="l" t="t" r="r" b="b"/>
            <a:pathLst>
              <a:path w="325119" h="325755">
                <a:moveTo>
                  <a:pt x="162356" y="0"/>
                </a:moveTo>
                <a:lnTo>
                  <a:pt x="119230" y="5809"/>
                </a:lnTo>
                <a:lnTo>
                  <a:pt x="80456" y="22209"/>
                </a:lnTo>
                <a:lnTo>
                  <a:pt x="47590" y="47658"/>
                </a:lnTo>
                <a:lnTo>
                  <a:pt x="22188" y="80613"/>
                </a:lnTo>
                <a:lnTo>
                  <a:pt x="5806" y="119534"/>
                </a:lnTo>
                <a:lnTo>
                  <a:pt x="0" y="162877"/>
                </a:lnTo>
                <a:lnTo>
                  <a:pt x="5806" y="206028"/>
                </a:lnTo>
                <a:lnTo>
                  <a:pt x="22188" y="244836"/>
                </a:lnTo>
                <a:lnTo>
                  <a:pt x="47590" y="277738"/>
                </a:lnTo>
                <a:lnTo>
                  <a:pt x="80456" y="303173"/>
                </a:lnTo>
                <a:lnTo>
                  <a:pt x="119230" y="319580"/>
                </a:lnTo>
                <a:lnTo>
                  <a:pt x="162356" y="325396"/>
                </a:lnTo>
                <a:lnTo>
                  <a:pt x="205643" y="319580"/>
                </a:lnTo>
                <a:lnTo>
                  <a:pt x="244525" y="303173"/>
                </a:lnTo>
                <a:lnTo>
                  <a:pt x="277456" y="277738"/>
                </a:lnTo>
                <a:lnTo>
                  <a:pt x="302892" y="244836"/>
                </a:lnTo>
                <a:lnTo>
                  <a:pt x="319286" y="206028"/>
                </a:lnTo>
                <a:lnTo>
                  <a:pt x="325094" y="162877"/>
                </a:lnTo>
                <a:lnTo>
                  <a:pt x="319286" y="119534"/>
                </a:lnTo>
                <a:lnTo>
                  <a:pt x="302892" y="80613"/>
                </a:lnTo>
                <a:lnTo>
                  <a:pt x="277456" y="47658"/>
                </a:lnTo>
                <a:lnTo>
                  <a:pt x="244525" y="22209"/>
                </a:lnTo>
                <a:lnTo>
                  <a:pt x="205643" y="5809"/>
                </a:lnTo>
                <a:lnTo>
                  <a:pt x="162356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53C7232A-3205-A506-E832-D8A0CAB0DF8C}"/>
              </a:ext>
            </a:extLst>
          </p:cNvPr>
          <p:cNvSpPr/>
          <p:nvPr/>
        </p:nvSpPr>
        <p:spPr>
          <a:xfrm>
            <a:off x="817242" y="1768171"/>
            <a:ext cx="427471" cy="424865"/>
          </a:xfrm>
          <a:custGeom>
            <a:avLst/>
            <a:gdLst/>
            <a:ahLst/>
            <a:cxnLst/>
            <a:rect l="l" t="t" r="r" b="b"/>
            <a:pathLst>
              <a:path w="325119" h="325755">
                <a:moveTo>
                  <a:pt x="0" y="162519"/>
                </a:moveTo>
                <a:lnTo>
                  <a:pt x="5806" y="119327"/>
                </a:lnTo>
                <a:lnTo>
                  <a:pt x="22188" y="80507"/>
                </a:lnTo>
                <a:lnTo>
                  <a:pt x="47590" y="47613"/>
                </a:lnTo>
                <a:lnTo>
                  <a:pt x="80456" y="22196"/>
                </a:lnTo>
                <a:lnTo>
                  <a:pt x="119230" y="5807"/>
                </a:lnTo>
                <a:lnTo>
                  <a:pt x="162356" y="0"/>
                </a:lnTo>
                <a:lnTo>
                  <a:pt x="205643" y="5807"/>
                </a:lnTo>
                <a:lnTo>
                  <a:pt x="244525" y="22196"/>
                </a:lnTo>
                <a:lnTo>
                  <a:pt x="277456" y="47613"/>
                </a:lnTo>
                <a:lnTo>
                  <a:pt x="302892" y="80507"/>
                </a:lnTo>
                <a:lnTo>
                  <a:pt x="319286" y="119327"/>
                </a:lnTo>
                <a:lnTo>
                  <a:pt x="325094" y="162519"/>
                </a:lnTo>
                <a:lnTo>
                  <a:pt x="319286" y="205821"/>
                </a:lnTo>
                <a:lnTo>
                  <a:pt x="302892" y="244730"/>
                </a:lnTo>
                <a:lnTo>
                  <a:pt x="277456" y="277693"/>
                </a:lnTo>
                <a:lnTo>
                  <a:pt x="244525" y="303160"/>
                </a:lnTo>
                <a:lnTo>
                  <a:pt x="205643" y="319578"/>
                </a:lnTo>
                <a:lnTo>
                  <a:pt x="162356" y="325396"/>
                </a:lnTo>
                <a:lnTo>
                  <a:pt x="119230" y="319578"/>
                </a:lnTo>
                <a:lnTo>
                  <a:pt x="80456" y="303160"/>
                </a:lnTo>
                <a:lnTo>
                  <a:pt x="47590" y="277693"/>
                </a:lnTo>
                <a:lnTo>
                  <a:pt x="22188" y="244730"/>
                </a:lnTo>
                <a:lnTo>
                  <a:pt x="5806" y="205821"/>
                </a:lnTo>
                <a:lnTo>
                  <a:pt x="0" y="162519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10A316C0-FBFB-E745-4B1B-D4C5F337F6E5}"/>
              </a:ext>
            </a:extLst>
          </p:cNvPr>
          <p:cNvSpPr txBox="1"/>
          <p:nvPr/>
        </p:nvSpPr>
        <p:spPr>
          <a:xfrm>
            <a:off x="924333" y="1793819"/>
            <a:ext cx="144439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1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380D6640-0E8E-777C-5C19-CFECCCE3DD83}"/>
              </a:ext>
            </a:extLst>
          </p:cNvPr>
          <p:cNvSpPr/>
          <p:nvPr/>
        </p:nvSpPr>
        <p:spPr>
          <a:xfrm>
            <a:off x="683676" y="1873637"/>
            <a:ext cx="125222" cy="1497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A20B5180-8168-084E-7738-F54274C8CA49}"/>
              </a:ext>
            </a:extLst>
          </p:cNvPr>
          <p:cNvSpPr/>
          <p:nvPr/>
        </p:nvSpPr>
        <p:spPr>
          <a:xfrm>
            <a:off x="310911" y="1768171"/>
            <a:ext cx="439994" cy="424865"/>
          </a:xfrm>
          <a:custGeom>
            <a:avLst/>
            <a:gdLst/>
            <a:ahLst/>
            <a:cxnLst/>
            <a:rect l="l" t="t" r="r" b="b"/>
            <a:pathLst>
              <a:path w="334645" h="325755">
                <a:moveTo>
                  <a:pt x="166985" y="0"/>
                </a:moveTo>
                <a:lnTo>
                  <a:pt x="122643" y="5809"/>
                </a:lnTo>
                <a:lnTo>
                  <a:pt x="82768" y="22209"/>
                </a:lnTo>
                <a:lnTo>
                  <a:pt x="48962" y="47658"/>
                </a:lnTo>
                <a:lnTo>
                  <a:pt x="22830" y="80613"/>
                </a:lnTo>
                <a:lnTo>
                  <a:pt x="5974" y="119534"/>
                </a:lnTo>
                <a:lnTo>
                  <a:pt x="0" y="162877"/>
                </a:lnTo>
                <a:lnTo>
                  <a:pt x="5974" y="206028"/>
                </a:lnTo>
                <a:lnTo>
                  <a:pt x="22830" y="244836"/>
                </a:lnTo>
                <a:lnTo>
                  <a:pt x="48962" y="277738"/>
                </a:lnTo>
                <a:lnTo>
                  <a:pt x="82768" y="303173"/>
                </a:lnTo>
                <a:lnTo>
                  <a:pt x="122643" y="319580"/>
                </a:lnTo>
                <a:lnTo>
                  <a:pt x="166985" y="325396"/>
                </a:lnTo>
                <a:lnTo>
                  <a:pt x="211512" y="319580"/>
                </a:lnTo>
                <a:lnTo>
                  <a:pt x="251509" y="303173"/>
                </a:lnTo>
                <a:lnTo>
                  <a:pt x="285386" y="277738"/>
                </a:lnTo>
                <a:lnTo>
                  <a:pt x="311553" y="244836"/>
                </a:lnTo>
                <a:lnTo>
                  <a:pt x="328419" y="206028"/>
                </a:lnTo>
                <a:lnTo>
                  <a:pt x="334394" y="162877"/>
                </a:lnTo>
                <a:lnTo>
                  <a:pt x="328419" y="119534"/>
                </a:lnTo>
                <a:lnTo>
                  <a:pt x="311553" y="80613"/>
                </a:lnTo>
                <a:lnTo>
                  <a:pt x="285386" y="47658"/>
                </a:lnTo>
                <a:lnTo>
                  <a:pt x="251509" y="22209"/>
                </a:lnTo>
                <a:lnTo>
                  <a:pt x="211512" y="5809"/>
                </a:lnTo>
                <a:lnTo>
                  <a:pt x="166985" y="0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0">
            <a:extLst>
              <a:ext uri="{FF2B5EF4-FFF2-40B4-BE49-F238E27FC236}">
                <a16:creationId xmlns:a16="http://schemas.microsoft.com/office/drawing/2014/main" id="{5511C211-00D2-6203-0961-85394B177248}"/>
              </a:ext>
            </a:extLst>
          </p:cNvPr>
          <p:cNvSpPr/>
          <p:nvPr/>
        </p:nvSpPr>
        <p:spPr>
          <a:xfrm>
            <a:off x="310911" y="1768171"/>
            <a:ext cx="439994" cy="424865"/>
          </a:xfrm>
          <a:custGeom>
            <a:avLst/>
            <a:gdLst/>
            <a:ahLst/>
            <a:cxnLst/>
            <a:rect l="l" t="t" r="r" b="b"/>
            <a:pathLst>
              <a:path w="334645" h="325755">
                <a:moveTo>
                  <a:pt x="0" y="162519"/>
                </a:moveTo>
                <a:lnTo>
                  <a:pt x="5974" y="119327"/>
                </a:lnTo>
                <a:lnTo>
                  <a:pt x="22830" y="80507"/>
                </a:lnTo>
                <a:lnTo>
                  <a:pt x="48962" y="47613"/>
                </a:lnTo>
                <a:lnTo>
                  <a:pt x="82768" y="22196"/>
                </a:lnTo>
                <a:lnTo>
                  <a:pt x="122643" y="5807"/>
                </a:lnTo>
                <a:lnTo>
                  <a:pt x="166985" y="0"/>
                </a:lnTo>
                <a:lnTo>
                  <a:pt x="211512" y="5807"/>
                </a:lnTo>
                <a:lnTo>
                  <a:pt x="251509" y="22196"/>
                </a:lnTo>
                <a:lnTo>
                  <a:pt x="285386" y="47613"/>
                </a:lnTo>
                <a:lnTo>
                  <a:pt x="311553" y="80507"/>
                </a:lnTo>
                <a:lnTo>
                  <a:pt x="328419" y="119327"/>
                </a:lnTo>
                <a:lnTo>
                  <a:pt x="334394" y="162519"/>
                </a:lnTo>
                <a:lnTo>
                  <a:pt x="328419" y="205821"/>
                </a:lnTo>
                <a:lnTo>
                  <a:pt x="311553" y="244730"/>
                </a:lnTo>
                <a:lnTo>
                  <a:pt x="285386" y="277693"/>
                </a:lnTo>
                <a:lnTo>
                  <a:pt x="251509" y="303160"/>
                </a:lnTo>
                <a:lnTo>
                  <a:pt x="211512" y="319578"/>
                </a:lnTo>
                <a:lnTo>
                  <a:pt x="166985" y="325396"/>
                </a:lnTo>
                <a:lnTo>
                  <a:pt x="122643" y="319578"/>
                </a:lnTo>
                <a:lnTo>
                  <a:pt x="82768" y="303160"/>
                </a:lnTo>
                <a:lnTo>
                  <a:pt x="48962" y="277693"/>
                </a:lnTo>
                <a:lnTo>
                  <a:pt x="22830" y="244730"/>
                </a:lnTo>
                <a:lnTo>
                  <a:pt x="5974" y="205821"/>
                </a:lnTo>
                <a:lnTo>
                  <a:pt x="0" y="162519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1">
            <a:extLst>
              <a:ext uri="{FF2B5EF4-FFF2-40B4-BE49-F238E27FC236}">
                <a16:creationId xmlns:a16="http://schemas.microsoft.com/office/drawing/2014/main" id="{9B01FA40-6F3C-B1F2-0E4D-3A94AC8E3896}"/>
              </a:ext>
            </a:extLst>
          </p:cNvPr>
          <p:cNvSpPr txBox="1"/>
          <p:nvPr/>
        </p:nvSpPr>
        <p:spPr>
          <a:xfrm>
            <a:off x="422247" y="1793819"/>
            <a:ext cx="154458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23" name="object 22">
            <a:extLst>
              <a:ext uri="{FF2B5EF4-FFF2-40B4-BE49-F238E27FC236}">
                <a16:creationId xmlns:a16="http://schemas.microsoft.com/office/drawing/2014/main" id="{69B24929-DA8B-44D9-F5D5-4C174D47FE6B}"/>
              </a:ext>
            </a:extLst>
          </p:cNvPr>
          <p:cNvSpPr/>
          <p:nvPr/>
        </p:nvSpPr>
        <p:spPr>
          <a:xfrm>
            <a:off x="351028" y="1654420"/>
            <a:ext cx="140044" cy="1230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3">
            <a:extLst>
              <a:ext uri="{FF2B5EF4-FFF2-40B4-BE49-F238E27FC236}">
                <a16:creationId xmlns:a16="http://schemas.microsoft.com/office/drawing/2014/main" id="{93B61093-5D64-DF9D-2057-AC687B93D0B9}"/>
              </a:ext>
            </a:extLst>
          </p:cNvPr>
          <p:cNvSpPr/>
          <p:nvPr/>
        </p:nvSpPr>
        <p:spPr>
          <a:xfrm>
            <a:off x="157906" y="1289822"/>
            <a:ext cx="439994" cy="437289"/>
          </a:xfrm>
          <a:custGeom>
            <a:avLst/>
            <a:gdLst/>
            <a:ahLst/>
            <a:cxnLst/>
            <a:rect l="l" t="t" r="r" b="b"/>
            <a:pathLst>
              <a:path w="334645" h="335280">
                <a:moveTo>
                  <a:pt x="167323" y="0"/>
                </a:moveTo>
                <a:lnTo>
                  <a:pt x="122839" y="5988"/>
                </a:lnTo>
                <a:lnTo>
                  <a:pt x="82868" y="22887"/>
                </a:lnTo>
                <a:lnTo>
                  <a:pt x="49004" y="49100"/>
                </a:lnTo>
                <a:lnTo>
                  <a:pt x="22842" y="83030"/>
                </a:lnTo>
                <a:lnTo>
                  <a:pt x="5976" y="123079"/>
                </a:lnTo>
                <a:lnTo>
                  <a:pt x="0" y="167650"/>
                </a:lnTo>
                <a:lnTo>
                  <a:pt x="5976" y="212033"/>
                </a:lnTo>
                <a:lnTo>
                  <a:pt x="22842" y="251943"/>
                </a:lnTo>
                <a:lnTo>
                  <a:pt x="49004" y="285776"/>
                </a:lnTo>
                <a:lnTo>
                  <a:pt x="82868" y="311929"/>
                </a:lnTo>
                <a:lnTo>
                  <a:pt x="122839" y="328797"/>
                </a:lnTo>
                <a:lnTo>
                  <a:pt x="167323" y="334776"/>
                </a:lnTo>
                <a:lnTo>
                  <a:pt x="211829" y="328797"/>
                </a:lnTo>
                <a:lnTo>
                  <a:pt x="251747" y="311929"/>
                </a:lnTo>
                <a:lnTo>
                  <a:pt x="285515" y="285777"/>
                </a:lnTo>
                <a:lnTo>
                  <a:pt x="311570" y="251943"/>
                </a:lnTo>
                <a:lnTo>
                  <a:pt x="328349" y="212033"/>
                </a:lnTo>
                <a:lnTo>
                  <a:pt x="334290" y="167650"/>
                </a:lnTo>
                <a:lnTo>
                  <a:pt x="328349" y="123079"/>
                </a:lnTo>
                <a:lnTo>
                  <a:pt x="311570" y="83030"/>
                </a:lnTo>
                <a:lnTo>
                  <a:pt x="285515" y="49100"/>
                </a:lnTo>
                <a:lnTo>
                  <a:pt x="251747" y="22887"/>
                </a:lnTo>
                <a:lnTo>
                  <a:pt x="211829" y="5988"/>
                </a:lnTo>
                <a:lnTo>
                  <a:pt x="167323" y="0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4">
            <a:extLst>
              <a:ext uri="{FF2B5EF4-FFF2-40B4-BE49-F238E27FC236}">
                <a16:creationId xmlns:a16="http://schemas.microsoft.com/office/drawing/2014/main" id="{496F3B79-11AE-D418-383F-D5D61EF7AE5A}"/>
              </a:ext>
            </a:extLst>
          </p:cNvPr>
          <p:cNvSpPr/>
          <p:nvPr/>
        </p:nvSpPr>
        <p:spPr>
          <a:xfrm>
            <a:off x="157906" y="1289822"/>
            <a:ext cx="439994" cy="437289"/>
          </a:xfrm>
          <a:custGeom>
            <a:avLst/>
            <a:gdLst/>
            <a:ahLst/>
            <a:cxnLst/>
            <a:rect l="l" t="t" r="r" b="b"/>
            <a:pathLst>
              <a:path w="334645" h="335280">
                <a:moveTo>
                  <a:pt x="0" y="167650"/>
                </a:moveTo>
                <a:lnTo>
                  <a:pt x="5976" y="123079"/>
                </a:lnTo>
                <a:lnTo>
                  <a:pt x="22842" y="83030"/>
                </a:lnTo>
                <a:lnTo>
                  <a:pt x="49004" y="49100"/>
                </a:lnTo>
                <a:lnTo>
                  <a:pt x="82868" y="22887"/>
                </a:lnTo>
                <a:lnTo>
                  <a:pt x="122839" y="5988"/>
                </a:lnTo>
                <a:lnTo>
                  <a:pt x="167323" y="0"/>
                </a:lnTo>
                <a:lnTo>
                  <a:pt x="211829" y="5988"/>
                </a:lnTo>
                <a:lnTo>
                  <a:pt x="251747" y="22887"/>
                </a:lnTo>
                <a:lnTo>
                  <a:pt x="285515" y="49100"/>
                </a:lnTo>
                <a:lnTo>
                  <a:pt x="311570" y="83030"/>
                </a:lnTo>
                <a:lnTo>
                  <a:pt x="328349" y="123079"/>
                </a:lnTo>
                <a:lnTo>
                  <a:pt x="334290" y="167650"/>
                </a:lnTo>
                <a:lnTo>
                  <a:pt x="328349" y="212033"/>
                </a:lnTo>
                <a:lnTo>
                  <a:pt x="311570" y="251943"/>
                </a:lnTo>
                <a:lnTo>
                  <a:pt x="285515" y="285777"/>
                </a:lnTo>
                <a:lnTo>
                  <a:pt x="251747" y="311929"/>
                </a:lnTo>
                <a:lnTo>
                  <a:pt x="211829" y="328797"/>
                </a:lnTo>
                <a:lnTo>
                  <a:pt x="167323" y="334776"/>
                </a:lnTo>
                <a:lnTo>
                  <a:pt x="122839" y="328797"/>
                </a:lnTo>
                <a:lnTo>
                  <a:pt x="82868" y="311929"/>
                </a:lnTo>
                <a:lnTo>
                  <a:pt x="49004" y="285776"/>
                </a:lnTo>
                <a:lnTo>
                  <a:pt x="22842" y="251943"/>
                </a:lnTo>
                <a:lnTo>
                  <a:pt x="5976" y="212033"/>
                </a:lnTo>
                <a:lnTo>
                  <a:pt x="0" y="167650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5">
            <a:extLst>
              <a:ext uri="{FF2B5EF4-FFF2-40B4-BE49-F238E27FC236}">
                <a16:creationId xmlns:a16="http://schemas.microsoft.com/office/drawing/2014/main" id="{BCEE04B4-B9FE-D977-7CC4-F9423A4FEAF0}"/>
              </a:ext>
            </a:extLst>
          </p:cNvPr>
          <p:cNvSpPr txBox="1"/>
          <p:nvPr/>
        </p:nvSpPr>
        <p:spPr>
          <a:xfrm>
            <a:off x="268509" y="1320225"/>
            <a:ext cx="154458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27" name="object 26">
            <a:extLst>
              <a:ext uri="{FF2B5EF4-FFF2-40B4-BE49-F238E27FC236}">
                <a16:creationId xmlns:a16="http://schemas.microsoft.com/office/drawing/2014/main" id="{5BB17118-F105-B9DC-551C-9B5238CABB1C}"/>
              </a:ext>
            </a:extLst>
          </p:cNvPr>
          <p:cNvSpPr/>
          <p:nvPr/>
        </p:nvSpPr>
        <p:spPr>
          <a:xfrm>
            <a:off x="484045" y="1279762"/>
            <a:ext cx="119644" cy="12879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7">
            <a:extLst>
              <a:ext uri="{FF2B5EF4-FFF2-40B4-BE49-F238E27FC236}">
                <a16:creationId xmlns:a16="http://schemas.microsoft.com/office/drawing/2014/main" id="{92778E27-6DF5-7E5D-4C42-10914D5675CD}"/>
              </a:ext>
            </a:extLst>
          </p:cNvPr>
          <p:cNvSpPr/>
          <p:nvPr/>
        </p:nvSpPr>
        <p:spPr>
          <a:xfrm>
            <a:off x="198119" y="3981451"/>
            <a:ext cx="2584863" cy="76127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8">
            <a:extLst>
              <a:ext uri="{FF2B5EF4-FFF2-40B4-BE49-F238E27FC236}">
                <a16:creationId xmlns:a16="http://schemas.microsoft.com/office/drawing/2014/main" id="{7A626823-250C-E6C2-F5A3-D2F0201F4560}"/>
              </a:ext>
            </a:extLst>
          </p:cNvPr>
          <p:cNvSpPr/>
          <p:nvPr/>
        </p:nvSpPr>
        <p:spPr>
          <a:xfrm>
            <a:off x="2016343" y="2673517"/>
            <a:ext cx="111878" cy="1012885"/>
          </a:xfrm>
          <a:custGeom>
            <a:avLst/>
            <a:gdLst/>
            <a:ahLst/>
            <a:cxnLst/>
            <a:rect l="l" t="t" r="r" b="b"/>
            <a:pathLst>
              <a:path w="85089" h="776605">
                <a:moveTo>
                  <a:pt x="12416" y="0"/>
                </a:moveTo>
                <a:lnTo>
                  <a:pt x="7542" y="0"/>
                </a:lnTo>
                <a:lnTo>
                  <a:pt x="3403" y="754"/>
                </a:lnTo>
                <a:lnTo>
                  <a:pt x="0" y="4998"/>
                </a:lnTo>
                <a:lnTo>
                  <a:pt x="0" y="9902"/>
                </a:lnTo>
                <a:lnTo>
                  <a:pt x="67602" y="768606"/>
                </a:lnTo>
                <a:lnTo>
                  <a:pt x="68246" y="772850"/>
                </a:lnTo>
                <a:lnTo>
                  <a:pt x="71741" y="776386"/>
                </a:lnTo>
                <a:lnTo>
                  <a:pt x="76524" y="776386"/>
                </a:lnTo>
                <a:lnTo>
                  <a:pt x="81399" y="775679"/>
                </a:lnTo>
                <a:lnTo>
                  <a:pt x="84894" y="771435"/>
                </a:lnTo>
                <a:lnTo>
                  <a:pt x="84158" y="767191"/>
                </a:lnTo>
                <a:lnTo>
                  <a:pt x="16555" y="7827"/>
                </a:lnTo>
                <a:lnTo>
                  <a:pt x="16555" y="2829"/>
                </a:lnTo>
                <a:lnTo>
                  <a:pt x="12416" y="0"/>
                </a:lnTo>
                <a:close/>
              </a:path>
            </a:pathLst>
          </a:custGeom>
          <a:solidFill>
            <a:srgbClr val="ECBD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9">
            <a:extLst>
              <a:ext uri="{FF2B5EF4-FFF2-40B4-BE49-F238E27FC236}">
                <a16:creationId xmlns:a16="http://schemas.microsoft.com/office/drawing/2014/main" id="{93F12D35-7E4E-527C-DE71-46CDDBD53B13}"/>
              </a:ext>
            </a:extLst>
          </p:cNvPr>
          <p:cNvSpPr/>
          <p:nvPr/>
        </p:nvSpPr>
        <p:spPr>
          <a:xfrm>
            <a:off x="591866" y="2372024"/>
            <a:ext cx="781470" cy="260882"/>
          </a:xfrm>
          <a:custGeom>
            <a:avLst/>
            <a:gdLst/>
            <a:ahLst/>
            <a:cxnLst/>
            <a:rect l="l" t="t" r="r" b="b"/>
            <a:pathLst>
              <a:path w="594360" h="200025">
                <a:moveTo>
                  <a:pt x="592825" y="0"/>
                </a:moveTo>
                <a:lnTo>
                  <a:pt x="565184" y="0"/>
                </a:lnTo>
                <a:lnTo>
                  <a:pt x="6907" y="182669"/>
                </a:lnTo>
                <a:lnTo>
                  <a:pt x="2069" y="184083"/>
                </a:lnTo>
                <a:lnTo>
                  <a:pt x="0" y="188987"/>
                </a:lnTo>
                <a:lnTo>
                  <a:pt x="1379" y="193231"/>
                </a:lnTo>
                <a:lnTo>
                  <a:pt x="2069" y="197474"/>
                </a:lnTo>
                <a:lnTo>
                  <a:pt x="5527" y="199643"/>
                </a:lnTo>
                <a:lnTo>
                  <a:pt x="11046" y="199643"/>
                </a:lnTo>
                <a:lnTo>
                  <a:pt x="11736" y="198889"/>
                </a:lnTo>
                <a:lnTo>
                  <a:pt x="587306" y="9996"/>
                </a:lnTo>
                <a:lnTo>
                  <a:pt x="592181" y="8581"/>
                </a:lnTo>
                <a:lnTo>
                  <a:pt x="594204" y="3583"/>
                </a:lnTo>
                <a:lnTo>
                  <a:pt x="592825" y="0"/>
                </a:lnTo>
                <a:close/>
              </a:path>
            </a:pathLst>
          </a:custGeom>
          <a:solidFill>
            <a:srgbClr val="6CB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0">
            <a:extLst>
              <a:ext uri="{FF2B5EF4-FFF2-40B4-BE49-F238E27FC236}">
                <a16:creationId xmlns:a16="http://schemas.microsoft.com/office/drawing/2014/main" id="{28EEDA5E-6627-911F-5816-C413DA23960F}"/>
              </a:ext>
            </a:extLst>
          </p:cNvPr>
          <p:cNvSpPr/>
          <p:nvPr/>
        </p:nvSpPr>
        <p:spPr>
          <a:xfrm>
            <a:off x="260602" y="3144175"/>
            <a:ext cx="317263" cy="321339"/>
          </a:xfrm>
          <a:custGeom>
            <a:avLst/>
            <a:gdLst/>
            <a:ahLst/>
            <a:cxnLst/>
            <a:rect l="l" t="t" r="r" b="b"/>
            <a:pathLst>
              <a:path w="241300" h="246380">
                <a:moveTo>
                  <a:pt x="240858" y="0"/>
                </a:moveTo>
                <a:lnTo>
                  <a:pt x="0" y="52367"/>
                </a:lnTo>
                <a:lnTo>
                  <a:pt x="162871" y="246278"/>
                </a:lnTo>
                <a:lnTo>
                  <a:pt x="240858" y="0"/>
                </a:lnTo>
                <a:close/>
              </a:path>
            </a:pathLst>
          </a:custGeom>
          <a:solidFill>
            <a:srgbClr val="D25F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1">
            <a:extLst>
              <a:ext uri="{FF2B5EF4-FFF2-40B4-BE49-F238E27FC236}">
                <a16:creationId xmlns:a16="http://schemas.microsoft.com/office/drawing/2014/main" id="{7D21DEE1-235C-E41C-48A5-AF36AF0AEB37}"/>
              </a:ext>
            </a:extLst>
          </p:cNvPr>
          <p:cNvSpPr/>
          <p:nvPr/>
        </p:nvSpPr>
        <p:spPr>
          <a:xfrm>
            <a:off x="397252" y="2922660"/>
            <a:ext cx="151953" cy="156529"/>
          </a:xfrm>
          <a:custGeom>
            <a:avLst/>
            <a:gdLst/>
            <a:ahLst/>
            <a:cxnLst/>
            <a:rect l="l" t="t" r="r" b="b"/>
            <a:pathLst>
              <a:path w="115570" h="120014">
                <a:moveTo>
                  <a:pt x="0" y="0"/>
                </a:moveTo>
                <a:lnTo>
                  <a:pt x="33810" y="119607"/>
                </a:lnTo>
                <a:lnTo>
                  <a:pt x="115246" y="29017"/>
                </a:lnTo>
                <a:lnTo>
                  <a:pt x="0" y="0"/>
                </a:lnTo>
                <a:close/>
              </a:path>
            </a:pathLst>
          </a:custGeom>
          <a:solidFill>
            <a:srgbClr val="ECBD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2">
            <a:extLst>
              <a:ext uri="{FF2B5EF4-FFF2-40B4-BE49-F238E27FC236}">
                <a16:creationId xmlns:a16="http://schemas.microsoft.com/office/drawing/2014/main" id="{8A6D4380-B696-905B-CA48-2A5FA94943F0}"/>
              </a:ext>
            </a:extLst>
          </p:cNvPr>
          <p:cNvSpPr/>
          <p:nvPr/>
        </p:nvSpPr>
        <p:spPr>
          <a:xfrm>
            <a:off x="1979713" y="2555094"/>
            <a:ext cx="65122" cy="68740"/>
          </a:xfrm>
          <a:custGeom>
            <a:avLst/>
            <a:gdLst/>
            <a:ahLst/>
            <a:cxnLst/>
            <a:rect l="l" t="t" r="r" b="b"/>
            <a:pathLst>
              <a:path w="49530" h="52705">
                <a:moveTo>
                  <a:pt x="24258" y="0"/>
                </a:moveTo>
                <a:lnTo>
                  <a:pt x="15038" y="2080"/>
                </a:lnTo>
                <a:lnTo>
                  <a:pt x="6921" y="8086"/>
                </a:lnTo>
                <a:lnTo>
                  <a:pt x="1589" y="16896"/>
                </a:lnTo>
                <a:lnTo>
                  <a:pt x="0" y="26723"/>
                </a:lnTo>
                <a:lnTo>
                  <a:pt x="2032" y="36426"/>
                </a:lnTo>
                <a:lnTo>
                  <a:pt x="7565" y="44865"/>
                </a:lnTo>
                <a:lnTo>
                  <a:pt x="15824" y="50423"/>
                </a:lnTo>
                <a:lnTo>
                  <a:pt x="25213" y="52197"/>
                </a:lnTo>
                <a:lnTo>
                  <a:pt x="34584" y="50117"/>
                </a:lnTo>
                <a:lnTo>
                  <a:pt x="42792" y="44111"/>
                </a:lnTo>
                <a:lnTo>
                  <a:pt x="47852" y="35301"/>
                </a:lnTo>
                <a:lnTo>
                  <a:pt x="49471" y="25474"/>
                </a:lnTo>
                <a:lnTo>
                  <a:pt x="47590" y="15771"/>
                </a:lnTo>
                <a:lnTo>
                  <a:pt x="42148" y="7332"/>
                </a:lnTo>
                <a:lnTo>
                  <a:pt x="33617" y="1774"/>
                </a:lnTo>
                <a:lnTo>
                  <a:pt x="24258" y="0"/>
                </a:lnTo>
                <a:close/>
              </a:path>
            </a:pathLst>
          </a:custGeom>
          <a:solidFill>
            <a:srgbClr val="D25F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BEB3B49D-CF32-C0C1-13D8-7948822EE0E0}"/>
              </a:ext>
            </a:extLst>
          </p:cNvPr>
          <p:cNvSpPr/>
          <p:nvPr/>
        </p:nvSpPr>
        <p:spPr>
          <a:xfrm>
            <a:off x="1908661" y="2483280"/>
            <a:ext cx="65122" cy="68740"/>
          </a:xfrm>
          <a:custGeom>
            <a:avLst/>
            <a:gdLst/>
            <a:ahLst/>
            <a:cxnLst/>
            <a:rect l="l" t="t" r="r" b="b"/>
            <a:pathLst>
              <a:path w="49530" h="52705">
                <a:moveTo>
                  <a:pt x="23879" y="0"/>
                </a:moveTo>
                <a:lnTo>
                  <a:pt x="14709" y="2307"/>
                </a:lnTo>
                <a:lnTo>
                  <a:pt x="6875" y="8416"/>
                </a:lnTo>
                <a:lnTo>
                  <a:pt x="1557" y="16842"/>
                </a:lnTo>
                <a:lnTo>
                  <a:pt x="0" y="26523"/>
                </a:lnTo>
                <a:lnTo>
                  <a:pt x="2063" y="36345"/>
                </a:lnTo>
                <a:lnTo>
                  <a:pt x="7611" y="45195"/>
                </a:lnTo>
                <a:lnTo>
                  <a:pt x="15807" y="50650"/>
                </a:lnTo>
                <a:lnTo>
                  <a:pt x="25098" y="52197"/>
                </a:lnTo>
                <a:lnTo>
                  <a:pt x="34268" y="49890"/>
                </a:lnTo>
                <a:lnTo>
                  <a:pt x="42102" y="43781"/>
                </a:lnTo>
                <a:lnTo>
                  <a:pt x="47419" y="35249"/>
                </a:lnTo>
                <a:lnTo>
                  <a:pt x="48977" y="25391"/>
                </a:lnTo>
                <a:lnTo>
                  <a:pt x="46913" y="15533"/>
                </a:lnTo>
                <a:lnTo>
                  <a:pt x="41366" y="7002"/>
                </a:lnTo>
                <a:lnTo>
                  <a:pt x="33170" y="1547"/>
                </a:lnTo>
                <a:lnTo>
                  <a:pt x="23879" y="0"/>
                </a:lnTo>
                <a:close/>
              </a:path>
            </a:pathLst>
          </a:custGeom>
          <a:solidFill>
            <a:srgbClr val="6CB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7CA80320-CBCC-EAFD-CA16-8F7A8449CF19}"/>
              </a:ext>
            </a:extLst>
          </p:cNvPr>
          <p:cNvSpPr/>
          <p:nvPr/>
        </p:nvSpPr>
        <p:spPr>
          <a:xfrm>
            <a:off x="351937" y="2452817"/>
            <a:ext cx="1638983" cy="1605126"/>
          </a:xfrm>
          <a:custGeom>
            <a:avLst/>
            <a:gdLst/>
            <a:ahLst/>
            <a:cxnLst/>
            <a:rect l="l" t="t" r="r" b="b"/>
            <a:pathLst>
              <a:path w="1457325" h="1382395">
                <a:moveTo>
                  <a:pt x="724938" y="0"/>
                </a:moveTo>
                <a:lnTo>
                  <a:pt x="676856" y="97"/>
                </a:lnTo>
                <a:lnTo>
                  <a:pt x="629037" y="5216"/>
                </a:lnTo>
                <a:lnTo>
                  <a:pt x="587306" y="15091"/>
                </a:lnTo>
                <a:lnTo>
                  <a:pt x="137339" y="163716"/>
                </a:lnTo>
                <a:lnTo>
                  <a:pt x="102570" y="182947"/>
                </a:lnTo>
                <a:lnTo>
                  <a:pt x="72979" y="213380"/>
                </a:lnTo>
                <a:lnTo>
                  <a:pt x="51930" y="250832"/>
                </a:lnTo>
                <a:lnTo>
                  <a:pt x="42787" y="291123"/>
                </a:lnTo>
                <a:lnTo>
                  <a:pt x="0" y="1042009"/>
                </a:lnTo>
                <a:lnTo>
                  <a:pt x="4950" y="1080870"/>
                </a:lnTo>
                <a:lnTo>
                  <a:pt x="23034" y="1113492"/>
                </a:lnTo>
                <a:lnTo>
                  <a:pt x="51339" y="1136559"/>
                </a:lnTo>
                <a:lnTo>
                  <a:pt x="86954" y="1146754"/>
                </a:lnTo>
                <a:lnTo>
                  <a:pt x="321604" y="1163738"/>
                </a:lnTo>
                <a:lnTo>
                  <a:pt x="364498" y="1169477"/>
                </a:lnTo>
                <a:lnTo>
                  <a:pt x="412698" y="1179397"/>
                </a:lnTo>
                <a:lnTo>
                  <a:pt x="460381" y="1192105"/>
                </a:lnTo>
                <a:lnTo>
                  <a:pt x="501722" y="1206204"/>
                </a:lnTo>
                <a:lnTo>
                  <a:pt x="910300" y="1373220"/>
                </a:lnTo>
                <a:lnTo>
                  <a:pt x="938182" y="1382265"/>
                </a:lnTo>
                <a:lnTo>
                  <a:pt x="950068" y="1380297"/>
                </a:lnTo>
                <a:lnTo>
                  <a:pt x="945520" y="1368244"/>
                </a:lnTo>
                <a:lnTo>
                  <a:pt x="924096" y="1347034"/>
                </a:lnTo>
                <a:lnTo>
                  <a:pt x="814368" y="1253620"/>
                </a:lnTo>
                <a:lnTo>
                  <a:pt x="793544" y="1229216"/>
                </a:lnTo>
                <a:lnTo>
                  <a:pt x="790570" y="1207531"/>
                </a:lnTo>
                <a:lnTo>
                  <a:pt x="804668" y="1191020"/>
                </a:lnTo>
                <a:lnTo>
                  <a:pt x="835063" y="1182137"/>
                </a:lnTo>
                <a:lnTo>
                  <a:pt x="1372666" y="1123404"/>
                </a:lnTo>
                <a:lnTo>
                  <a:pt x="1408038" y="1111657"/>
                </a:lnTo>
                <a:lnTo>
                  <a:pt x="1435727" y="1087306"/>
                </a:lnTo>
                <a:lnTo>
                  <a:pt x="1452948" y="1053934"/>
                </a:lnTo>
                <a:lnTo>
                  <a:pt x="1456916" y="1015123"/>
                </a:lnTo>
                <a:lnTo>
                  <a:pt x="1398235" y="240858"/>
                </a:lnTo>
                <a:lnTo>
                  <a:pt x="1388042" y="201309"/>
                </a:lnTo>
                <a:lnTo>
                  <a:pt x="1365871" y="165862"/>
                </a:lnTo>
                <a:lnTo>
                  <a:pt x="1335026" y="138372"/>
                </a:lnTo>
                <a:lnTo>
                  <a:pt x="1298809" y="122694"/>
                </a:lnTo>
                <a:lnTo>
                  <a:pt x="767460" y="5189"/>
                </a:lnTo>
                <a:lnTo>
                  <a:pt x="724938" y="0"/>
                </a:lnTo>
                <a:close/>
              </a:path>
            </a:pathLst>
          </a:custGeom>
          <a:solidFill>
            <a:srgbClr val="6CB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5">
            <a:extLst>
              <a:ext uri="{FF2B5EF4-FFF2-40B4-BE49-F238E27FC236}">
                <a16:creationId xmlns:a16="http://schemas.microsoft.com/office/drawing/2014/main" id="{BCB13A29-AC89-E7DB-4E24-BDABAC2350A2}"/>
              </a:ext>
            </a:extLst>
          </p:cNvPr>
          <p:cNvSpPr/>
          <p:nvPr/>
        </p:nvSpPr>
        <p:spPr>
          <a:xfrm>
            <a:off x="650530" y="2673515"/>
            <a:ext cx="304892" cy="2483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6">
            <a:extLst>
              <a:ext uri="{FF2B5EF4-FFF2-40B4-BE49-F238E27FC236}">
                <a16:creationId xmlns:a16="http://schemas.microsoft.com/office/drawing/2014/main" id="{837AF5EC-F612-AE95-1FA3-1E6F56A17415}"/>
              </a:ext>
            </a:extLst>
          </p:cNvPr>
          <p:cNvSpPr/>
          <p:nvPr/>
        </p:nvSpPr>
        <p:spPr>
          <a:xfrm>
            <a:off x="1694700" y="3309776"/>
            <a:ext cx="313937" cy="24829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7">
            <a:extLst>
              <a:ext uri="{FF2B5EF4-FFF2-40B4-BE49-F238E27FC236}">
                <a16:creationId xmlns:a16="http://schemas.microsoft.com/office/drawing/2014/main" id="{7316F2AD-BF0F-B9E1-2461-01ADBE9E8352}"/>
              </a:ext>
            </a:extLst>
          </p:cNvPr>
          <p:cNvSpPr txBox="1"/>
          <p:nvPr/>
        </p:nvSpPr>
        <p:spPr>
          <a:xfrm>
            <a:off x="635913" y="2781250"/>
            <a:ext cx="1150357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3600" b="1" i="1" spc="-35" dirty="0">
                <a:solidFill>
                  <a:srgbClr val="FFFFFF"/>
                </a:solidFill>
                <a:latin typeface="Trebuchet MS"/>
                <a:cs typeface="Trebuchet MS"/>
              </a:rPr>
              <a:t>Who?</a:t>
            </a:r>
            <a:endParaRPr sz="36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889564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FDCB-0E8C-B379-C7CC-A912E019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7281" y="1338519"/>
            <a:ext cx="8803758" cy="66039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/>
              <a:t>   </a:t>
            </a:r>
            <a:r>
              <a:rPr lang="en-US" dirty="0" err="1"/>
              <a:t>Mutu</a:t>
            </a:r>
            <a:r>
              <a:rPr lang="en-US" dirty="0"/>
              <a:t> Pendidikan Tinggi</a:t>
            </a:r>
            <a:endParaRPr lang="en-ID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5F45B-4B19-251E-B17C-CF1201678E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7000" y="2318412"/>
            <a:ext cx="9164320" cy="1594427"/>
          </a:xfrm>
        </p:spPr>
        <p:txBody>
          <a:bodyPr>
            <a:normAutofit/>
          </a:bodyPr>
          <a:lstStyle/>
          <a:p>
            <a:pPr marL="182563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ida Calligraphy" panose="03010101010101010101" pitchFamily="66" charset="0"/>
              </a:rPr>
              <a:t>“The quality of a university is measured more by the kind of student it turns out than the kind it takes in”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(Robert J.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Kibbee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A6FD1CF-1541-BD7A-F995-644064DCA70D}"/>
              </a:ext>
            </a:extLst>
          </p:cNvPr>
          <p:cNvSpPr txBox="1">
            <a:spLocks/>
          </p:cNvSpPr>
          <p:nvPr/>
        </p:nvSpPr>
        <p:spPr>
          <a:xfrm>
            <a:off x="2316480" y="4232333"/>
            <a:ext cx="7325360" cy="1132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Kualitas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sebuah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perguruan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tinggi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diukur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oleh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kualitas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output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dari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perguruan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tinggi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tersebut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5700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14E0C9-1DE6-D077-A268-5875076C3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5237" y="1418514"/>
            <a:ext cx="6934200" cy="1066800"/>
          </a:xfrm>
        </p:spPr>
        <p:txBody>
          <a:bodyPr>
            <a:normAutofit/>
          </a:bodyPr>
          <a:lstStyle/>
          <a:p>
            <a:r>
              <a:rPr lang="en-US" b="1" dirty="0" err="1"/>
              <a:t>Peningkatan</a:t>
            </a:r>
            <a:r>
              <a:rPr lang="en-US" b="1" dirty="0"/>
              <a:t> </a:t>
            </a:r>
            <a:r>
              <a:rPr lang="en-US" b="1" dirty="0" err="1"/>
              <a:t>standar</a:t>
            </a:r>
            <a:endParaRPr lang="en-US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A758C2F-1F06-0C40-36B5-896A9074B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6967" y="3024826"/>
            <a:ext cx="6592186" cy="16309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/>
              <a:t>merupakan</a:t>
            </a:r>
            <a:r>
              <a:rPr lang="en-US" sz="3200" dirty="0"/>
              <a:t> </a:t>
            </a:r>
            <a:r>
              <a:rPr lang="en-US" sz="3200" dirty="0" err="1"/>
              <a:t>kegiatan</a:t>
            </a:r>
            <a:r>
              <a:rPr lang="en-US" sz="3200" dirty="0"/>
              <a:t> </a:t>
            </a:r>
            <a:r>
              <a:rPr lang="en-US" sz="3200" dirty="0" err="1"/>
              <a:t>perbaikan</a:t>
            </a:r>
            <a:r>
              <a:rPr lang="en-US" sz="3200" dirty="0"/>
              <a:t> </a:t>
            </a:r>
            <a:r>
              <a:rPr lang="en-US" sz="3200" dirty="0" err="1"/>
              <a:t>standar</a:t>
            </a:r>
            <a:r>
              <a:rPr lang="en-US" sz="3200" dirty="0"/>
              <a:t> agar </a:t>
            </a:r>
            <a:r>
              <a:rPr lang="en-US" sz="3200" dirty="0" err="1"/>
              <a:t>lebih</a:t>
            </a:r>
            <a:r>
              <a:rPr lang="en-US" sz="3200" dirty="0"/>
              <a:t> </a:t>
            </a:r>
            <a:r>
              <a:rPr lang="en-US" sz="3200" dirty="0" err="1"/>
              <a:t>tinggi</a:t>
            </a:r>
            <a:r>
              <a:rPr lang="en-US" sz="3200" dirty="0"/>
              <a:t> </a:t>
            </a:r>
            <a:r>
              <a:rPr lang="en-US" sz="3200" dirty="0" err="1"/>
              <a:t>dari</a:t>
            </a:r>
            <a:r>
              <a:rPr lang="en-US" sz="3200" dirty="0"/>
              <a:t> </a:t>
            </a:r>
            <a:r>
              <a:rPr lang="en-US" sz="3200" dirty="0" err="1"/>
              <a:t>standar</a:t>
            </a:r>
            <a:r>
              <a:rPr lang="en-US" sz="3200" dirty="0"/>
              <a:t> yang </a:t>
            </a:r>
            <a:r>
              <a:rPr lang="en-US" sz="3200" dirty="0" err="1"/>
              <a:t>telah</a:t>
            </a:r>
            <a:r>
              <a:rPr lang="en-US" sz="3200" dirty="0"/>
              <a:t> </a:t>
            </a:r>
            <a:r>
              <a:rPr lang="en-US" sz="3200" dirty="0" err="1"/>
              <a:t>ditetapkan</a:t>
            </a:r>
            <a:endParaRPr lang="en-US" sz="3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19EEED2-3CA1-825B-F93F-76A87489B7A1}"/>
              </a:ext>
            </a:extLst>
          </p:cNvPr>
          <p:cNvSpPr/>
          <p:nvPr/>
        </p:nvSpPr>
        <p:spPr>
          <a:xfrm>
            <a:off x="1166037" y="1317233"/>
            <a:ext cx="1089155" cy="1066800"/>
          </a:xfrm>
          <a:prstGeom prst="ellipse">
            <a:avLst/>
          </a:prstGeom>
          <a:solidFill>
            <a:srgbClr val="FFC00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</a:t>
            </a:r>
            <a:endParaRPr lang="en-US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477668-3451-CB12-BF8E-A11645F7A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155" y="3024826"/>
            <a:ext cx="1476375" cy="14668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970798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>
            <a:extLst>
              <a:ext uri="{FF2B5EF4-FFF2-40B4-BE49-F238E27FC236}">
                <a16:creationId xmlns:a16="http://schemas.microsoft.com/office/drawing/2014/main" id="{FFF3F167-6258-65F6-B95A-9110BCEB0B48}"/>
              </a:ext>
            </a:extLst>
          </p:cNvPr>
          <p:cNvSpPr txBox="1"/>
          <p:nvPr/>
        </p:nvSpPr>
        <p:spPr>
          <a:xfrm>
            <a:off x="2472127" y="2152464"/>
            <a:ext cx="8200882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spcBef>
                <a:spcPts val="100"/>
              </a:spcBef>
            </a:pPr>
            <a:r>
              <a:rPr sz="2000" b="1" spc="-5" dirty="0">
                <a:latin typeface="Arial"/>
                <a:cs typeface="Arial"/>
              </a:rPr>
              <a:t>PPEPP </a:t>
            </a:r>
            <a:r>
              <a:rPr sz="2000" spc="-5" dirty="0">
                <a:latin typeface="Arial"/>
                <a:cs typeface="Arial"/>
              </a:rPr>
              <a:t>setiap Standar Dikti akan menghasilkan </a:t>
            </a:r>
            <a:r>
              <a:rPr sz="2000" i="1" spc="-10" dirty="0">
                <a:latin typeface="Arial"/>
                <a:cs typeface="Arial"/>
              </a:rPr>
              <a:t>kaizen </a:t>
            </a:r>
            <a:r>
              <a:rPr sz="2000" dirty="0">
                <a:latin typeface="Arial"/>
                <a:cs typeface="Arial"/>
              </a:rPr>
              <a:t>atau </a:t>
            </a:r>
            <a:r>
              <a:rPr sz="2000" i="1" spc="-5" dirty="0">
                <a:latin typeface="Arial"/>
                <a:cs typeface="Arial"/>
              </a:rPr>
              <a:t>continuous  quality </a:t>
            </a:r>
            <a:r>
              <a:rPr sz="2000" i="1" dirty="0">
                <a:latin typeface="Arial"/>
                <a:cs typeface="Arial"/>
              </a:rPr>
              <a:t>improvement </a:t>
            </a:r>
            <a:r>
              <a:rPr sz="2000" dirty="0">
                <a:latin typeface="Arial"/>
                <a:cs typeface="Arial"/>
              </a:rPr>
              <a:t>(CQI) pada </a:t>
            </a:r>
            <a:r>
              <a:rPr sz="2000" spc="-5" dirty="0">
                <a:latin typeface="Arial"/>
                <a:cs typeface="Arial"/>
              </a:rPr>
              <a:t>semua Standar </a:t>
            </a:r>
            <a:r>
              <a:rPr sz="2000" dirty="0">
                <a:latin typeface="Arial"/>
                <a:cs typeface="Arial"/>
              </a:rPr>
              <a:t>Dikti, sehingga tercipta  </a:t>
            </a:r>
            <a:r>
              <a:rPr sz="2000" spc="-5" dirty="0">
                <a:latin typeface="Arial"/>
                <a:cs typeface="Arial"/>
              </a:rPr>
              <a:t>Budaya</a:t>
            </a:r>
            <a:r>
              <a:rPr sz="2000" spc="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Mutu.</a:t>
            </a: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751B819D-7A43-B8AF-41B5-D5F12C29CF32}"/>
              </a:ext>
            </a:extLst>
          </p:cNvPr>
          <p:cNvSpPr/>
          <p:nvPr/>
        </p:nvSpPr>
        <p:spPr>
          <a:xfrm>
            <a:off x="2388053" y="1375606"/>
            <a:ext cx="701040" cy="702945"/>
          </a:xfrm>
          <a:custGeom>
            <a:avLst/>
            <a:gdLst/>
            <a:ahLst/>
            <a:cxnLst/>
            <a:rect l="l" t="t" r="r" b="b"/>
            <a:pathLst>
              <a:path w="701039" h="702944">
                <a:moveTo>
                  <a:pt x="350519" y="0"/>
                </a:moveTo>
                <a:lnTo>
                  <a:pt x="302964" y="3205"/>
                </a:lnTo>
                <a:lnTo>
                  <a:pt x="257351" y="12544"/>
                </a:lnTo>
                <a:lnTo>
                  <a:pt x="214098" y="27598"/>
                </a:lnTo>
                <a:lnTo>
                  <a:pt x="173623" y="47949"/>
                </a:lnTo>
                <a:lnTo>
                  <a:pt x="136344" y="73179"/>
                </a:lnTo>
                <a:lnTo>
                  <a:pt x="102679" y="102869"/>
                </a:lnTo>
                <a:lnTo>
                  <a:pt x="73047" y="136603"/>
                </a:lnTo>
                <a:lnTo>
                  <a:pt x="47864" y="173961"/>
                </a:lnTo>
                <a:lnTo>
                  <a:pt x="27551" y="214526"/>
                </a:lnTo>
                <a:lnTo>
                  <a:pt x="12523" y="257880"/>
                </a:lnTo>
                <a:lnTo>
                  <a:pt x="3200" y="303604"/>
                </a:lnTo>
                <a:lnTo>
                  <a:pt x="0" y="351281"/>
                </a:lnTo>
                <a:lnTo>
                  <a:pt x="3200" y="398959"/>
                </a:lnTo>
                <a:lnTo>
                  <a:pt x="12523" y="444683"/>
                </a:lnTo>
                <a:lnTo>
                  <a:pt x="27551" y="488037"/>
                </a:lnTo>
                <a:lnTo>
                  <a:pt x="47864" y="528602"/>
                </a:lnTo>
                <a:lnTo>
                  <a:pt x="73047" y="565960"/>
                </a:lnTo>
                <a:lnTo>
                  <a:pt x="102679" y="599694"/>
                </a:lnTo>
                <a:lnTo>
                  <a:pt x="136344" y="629384"/>
                </a:lnTo>
                <a:lnTo>
                  <a:pt x="173623" y="654614"/>
                </a:lnTo>
                <a:lnTo>
                  <a:pt x="214098" y="674965"/>
                </a:lnTo>
                <a:lnTo>
                  <a:pt x="257351" y="690019"/>
                </a:lnTo>
                <a:lnTo>
                  <a:pt x="302964" y="699358"/>
                </a:lnTo>
                <a:lnTo>
                  <a:pt x="350519" y="702563"/>
                </a:lnTo>
                <a:lnTo>
                  <a:pt x="398075" y="699358"/>
                </a:lnTo>
                <a:lnTo>
                  <a:pt x="443688" y="690019"/>
                </a:lnTo>
                <a:lnTo>
                  <a:pt x="486941" y="674965"/>
                </a:lnTo>
                <a:lnTo>
                  <a:pt x="527416" y="654614"/>
                </a:lnTo>
                <a:lnTo>
                  <a:pt x="564695" y="629384"/>
                </a:lnTo>
                <a:lnTo>
                  <a:pt x="598360" y="599694"/>
                </a:lnTo>
                <a:lnTo>
                  <a:pt x="627992" y="565960"/>
                </a:lnTo>
                <a:lnTo>
                  <a:pt x="653175" y="528602"/>
                </a:lnTo>
                <a:lnTo>
                  <a:pt x="673488" y="488037"/>
                </a:lnTo>
                <a:lnTo>
                  <a:pt x="688516" y="444683"/>
                </a:lnTo>
                <a:lnTo>
                  <a:pt x="697839" y="398959"/>
                </a:lnTo>
                <a:lnTo>
                  <a:pt x="701039" y="351281"/>
                </a:lnTo>
                <a:lnTo>
                  <a:pt x="697839" y="303604"/>
                </a:lnTo>
                <a:lnTo>
                  <a:pt x="688516" y="257880"/>
                </a:lnTo>
                <a:lnTo>
                  <a:pt x="673488" y="214526"/>
                </a:lnTo>
                <a:lnTo>
                  <a:pt x="653175" y="173961"/>
                </a:lnTo>
                <a:lnTo>
                  <a:pt x="627992" y="136603"/>
                </a:lnTo>
                <a:lnTo>
                  <a:pt x="598360" y="102869"/>
                </a:lnTo>
                <a:lnTo>
                  <a:pt x="564695" y="73179"/>
                </a:lnTo>
                <a:lnTo>
                  <a:pt x="527416" y="47949"/>
                </a:lnTo>
                <a:lnTo>
                  <a:pt x="486941" y="27598"/>
                </a:lnTo>
                <a:lnTo>
                  <a:pt x="443688" y="12544"/>
                </a:lnTo>
                <a:lnTo>
                  <a:pt x="398075" y="3205"/>
                </a:lnTo>
                <a:lnTo>
                  <a:pt x="350519" y="0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B2B7B884-15FC-AB4A-71C1-FCE5B50DCE8D}"/>
              </a:ext>
            </a:extLst>
          </p:cNvPr>
          <p:cNvSpPr/>
          <p:nvPr/>
        </p:nvSpPr>
        <p:spPr>
          <a:xfrm>
            <a:off x="2388053" y="1375606"/>
            <a:ext cx="701040" cy="702945"/>
          </a:xfrm>
          <a:custGeom>
            <a:avLst/>
            <a:gdLst/>
            <a:ahLst/>
            <a:cxnLst/>
            <a:rect l="l" t="t" r="r" b="b"/>
            <a:pathLst>
              <a:path w="701039" h="702944">
                <a:moveTo>
                  <a:pt x="0" y="351281"/>
                </a:moveTo>
                <a:lnTo>
                  <a:pt x="3200" y="303604"/>
                </a:lnTo>
                <a:lnTo>
                  <a:pt x="12523" y="257880"/>
                </a:lnTo>
                <a:lnTo>
                  <a:pt x="27551" y="214526"/>
                </a:lnTo>
                <a:lnTo>
                  <a:pt x="47864" y="173961"/>
                </a:lnTo>
                <a:lnTo>
                  <a:pt x="73047" y="136603"/>
                </a:lnTo>
                <a:lnTo>
                  <a:pt x="102679" y="102869"/>
                </a:lnTo>
                <a:lnTo>
                  <a:pt x="136344" y="73179"/>
                </a:lnTo>
                <a:lnTo>
                  <a:pt x="173623" y="47949"/>
                </a:lnTo>
                <a:lnTo>
                  <a:pt x="214098" y="27598"/>
                </a:lnTo>
                <a:lnTo>
                  <a:pt x="257351" y="12544"/>
                </a:lnTo>
                <a:lnTo>
                  <a:pt x="302964" y="3205"/>
                </a:lnTo>
                <a:lnTo>
                  <a:pt x="350519" y="0"/>
                </a:lnTo>
                <a:lnTo>
                  <a:pt x="398075" y="3205"/>
                </a:lnTo>
                <a:lnTo>
                  <a:pt x="443688" y="12544"/>
                </a:lnTo>
                <a:lnTo>
                  <a:pt x="486941" y="27598"/>
                </a:lnTo>
                <a:lnTo>
                  <a:pt x="527416" y="47949"/>
                </a:lnTo>
                <a:lnTo>
                  <a:pt x="564695" y="73179"/>
                </a:lnTo>
                <a:lnTo>
                  <a:pt x="598360" y="102869"/>
                </a:lnTo>
                <a:lnTo>
                  <a:pt x="627992" y="136603"/>
                </a:lnTo>
                <a:lnTo>
                  <a:pt x="653175" y="173961"/>
                </a:lnTo>
                <a:lnTo>
                  <a:pt x="673488" y="214526"/>
                </a:lnTo>
                <a:lnTo>
                  <a:pt x="688516" y="257880"/>
                </a:lnTo>
                <a:lnTo>
                  <a:pt x="697839" y="303604"/>
                </a:lnTo>
                <a:lnTo>
                  <a:pt x="701039" y="351281"/>
                </a:lnTo>
                <a:lnTo>
                  <a:pt x="697839" y="398959"/>
                </a:lnTo>
                <a:lnTo>
                  <a:pt x="688516" y="444683"/>
                </a:lnTo>
                <a:lnTo>
                  <a:pt x="673488" y="488037"/>
                </a:lnTo>
                <a:lnTo>
                  <a:pt x="653175" y="528602"/>
                </a:lnTo>
                <a:lnTo>
                  <a:pt x="627992" y="565960"/>
                </a:lnTo>
                <a:lnTo>
                  <a:pt x="598360" y="599694"/>
                </a:lnTo>
                <a:lnTo>
                  <a:pt x="564695" y="629384"/>
                </a:lnTo>
                <a:lnTo>
                  <a:pt x="527416" y="654614"/>
                </a:lnTo>
                <a:lnTo>
                  <a:pt x="486941" y="674965"/>
                </a:lnTo>
                <a:lnTo>
                  <a:pt x="443688" y="690019"/>
                </a:lnTo>
                <a:lnTo>
                  <a:pt x="398075" y="699358"/>
                </a:lnTo>
                <a:lnTo>
                  <a:pt x="350519" y="702563"/>
                </a:lnTo>
                <a:lnTo>
                  <a:pt x="302964" y="699358"/>
                </a:lnTo>
                <a:lnTo>
                  <a:pt x="257351" y="690019"/>
                </a:lnTo>
                <a:lnTo>
                  <a:pt x="214098" y="674965"/>
                </a:lnTo>
                <a:lnTo>
                  <a:pt x="173623" y="654614"/>
                </a:lnTo>
                <a:lnTo>
                  <a:pt x="136344" y="629384"/>
                </a:lnTo>
                <a:lnTo>
                  <a:pt x="102679" y="599693"/>
                </a:lnTo>
                <a:lnTo>
                  <a:pt x="73047" y="565960"/>
                </a:lnTo>
                <a:lnTo>
                  <a:pt x="47864" y="528602"/>
                </a:lnTo>
                <a:lnTo>
                  <a:pt x="27551" y="488037"/>
                </a:lnTo>
                <a:lnTo>
                  <a:pt x="12523" y="444683"/>
                </a:lnTo>
                <a:lnTo>
                  <a:pt x="3200" y="398959"/>
                </a:lnTo>
                <a:lnTo>
                  <a:pt x="0" y="351281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8">
            <a:extLst>
              <a:ext uri="{FF2B5EF4-FFF2-40B4-BE49-F238E27FC236}">
                <a16:creationId xmlns:a16="http://schemas.microsoft.com/office/drawing/2014/main" id="{F9A2F786-769C-7C5C-8FA8-8F8E29BA31BF}"/>
              </a:ext>
            </a:extLst>
          </p:cNvPr>
          <p:cNvSpPr txBox="1"/>
          <p:nvPr/>
        </p:nvSpPr>
        <p:spPr>
          <a:xfrm>
            <a:off x="2598366" y="1451805"/>
            <a:ext cx="650454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577850" algn="l"/>
              </a:tabLst>
            </a:pP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P	</a:t>
            </a:r>
            <a:r>
              <a:rPr sz="4400" b="1" spc="-7" baseline="1322" dirty="0">
                <a:solidFill>
                  <a:srgbClr val="8589D1"/>
                </a:solidFill>
                <a:latin typeface="Arial"/>
                <a:cs typeface="Arial"/>
              </a:rPr>
              <a:t>P</a:t>
            </a:r>
            <a:r>
              <a:rPr sz="4400" b="1" spc="-7" baseline="1322" dirty="0">
                <a:latin typeface="Arial"/>
                <a:cs typeface="Arial"/>
              </a:rPr>
              <a:t>eningkatan Standar</a:t>
            </a:r>
            <a:r>
              <a:rPr sz="4400" b="1" spc="15" baseline="1322" dirty="0">
                <a:latin typeface="Arial"/>
                <a:cs typeface="Arial"/>
              </a:rPr>
              <a:t> </a:t>
            </a:r>
            <a:r>
              <a:rPr sz="4400" b="1" spc="-7" baseline="1322" dirty="0">
                <a:latin typeface="Arial"/>
                <a:cs typeface="Arial"/>
              </a:rPr>
              <a:t>Dikti</a:t>
            </a:r>
            <a:endParaRPr sz="3600" baseline="1322" dirty="0">
              <a:latin typeface="Arial"/>
              <a:cs typeface="Arial"/>
            </a:endParaRPr>
          </a:p>
        </p:txBody>
      </p:sp>
      <p:sp>
        <p:nvSpPr>
          <p:cNvPr id="8" name="object 49">
            <a:extLst>
              <a:ext uri="{FF2B5EF4-FFF2-40B4-BE49-F238E27FC236}">
                <a16:creationId xmlns:a16="http://schemas.microsoft.com/office/drawing/2014/main" id="{0080BB81-519C-57DC-B354-A2A901858A36}"/>
              </a:ext>
            </a:extLst>
          </p:cNvPr>
          <p:cNvSpPr/>
          <p:nvPr/>
        </p:nvSpPr>
        <p:spPr>
          <a:xfrm>
            <a:off x="1261061" y="1163313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4" h="335280">
                <a:moveTo>
                  <a:pt x="167314" y="0"/>
                </a:moveTo>
                <a:lnTo>
                  <a:pt x="122827" y="5980"/>
                </a:lnTo>
                <a:lnTo>
                  <a:pt x="82857" y="22860"/>
                </a:lnTo>
                <a:lnTo>
                  <a:pt x="48996" y="49047"/>
                </a:lnTo>
                <a:lnTo>
                  <a:pt x="22838" y="82945"/>
                </a:lnTo>
                <a:lnTo>
                  <a:pt x="5975" y="122963"/>
                </a:lnTo>
                <a:lnTo>
                  <a:pt x="0" y="167507"/>
                </a:lnTo>
                <a:lnTo>
                  <a:pt x="5975" y="212058"/>
                </a:lnTo>
                <a:lnTo>
                  <a:pt x="22838" y="252093"/>
                </a:lnTo>
                <a:lnTo>
                  <a:pt x="48996" y="286015"/>
                </a:lnTo>
                <a:lnTo>
                  <a:pt x="82857" y="312224"/>
                </a:lnTo>
                <a:lnTo>
                  <a:pt x="122827" y="329122"/>
                </a:lnTo>
                <a:lnTo>
                  <a:pt x="167314" y="335110"/>
                </a:lnTo>
                <a:lnTo>
                  <a:pt x="211772" y="329122"/>
                </a:lnTo>
                <a:lnTo>
                  <a:pt x="251672" y="312224"/>
                </a:lnTo>
                <a:lnTo>
                  <a:pt x="285441" y="286015"/>
                </a:lnTo>
                <a:lnTo>
                  <a:pt x="311507" y="252093"/>
                </a:lnTo>
                <a:lnTo>
                  <a:pt x="328300" y="212058"/>
                </a:lnTo>
                <a:lnTo>
                  <a:pt x="334247" y="167507"/>
                </a:lnTo>
                <a:lnTo>
                  <a:pt x="328300" y="122963"/>
                </a:lnTo>
                <a:lnTo>
                  <a:pt x="311507" y="82945"/>
                </a:lnTo>
                <a:lnTo>
                  <a:pt x="285441" y="49047"/>
                </a:lnTo>
                <a:lnTo>
                  <a:pt x="251672" y="22860"/>
                </a:lnTo>
                <a:lnTo>
                  <a:pt x="211772" y="5980"/>
                </a:lnTo>
                <a:lnTo>
                  <a:pt x="167314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0">
            <a:extLst>
              <a:ext uri="{FF2B5EF4-FFF2-40B4-BE49-F238E27FC236}">
                <a16:creationId xmlns:a16="http://schemas.microsoft.com/office/drawing/2014/main" id="{AE2AD9AE-DFBD-DB71-762A-25D7DB1DE3D1}"/>
              </a:ext>
            </a:extLst>
          </p:cNvPr>
          <p:cNvSpPr/>
          <p:nvPr/>
        </p:nvSpPr>
        <p:spPr>
          <a:xfrm>
            <a:off x="1261061" y="1163313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4" h="335280">
                <a:moveTo>
                  <a:pt x="0" y="167507"/>
                </a:moveTo>
                <a:lnTo>
                  <a:pt x="5975" y="122963"/>
                </a:lnTo>
                <a:lnTo>
                  <a:pt x="22838" y="82945"/>
                </a:lnTo>
                <a:lnTo>
                  <a:pt x="48996" y="49047"/>
                </a:lnTo>
                <a:lnTo>
                  <a:pt x="82857" y="22860"/>
                </a:lnTo>
                <a:lnTo>
                  <a:pt x="122827" y="5980"/>
                </a:lnTo>
                <a:lnTo>
                  <a:pt x="167314" y="0"/>
                </a:lnTo>
                <a:lnTo>
                  <a:pt x="211772" y="5980"/>
                </a:lnTo>
                <a:lnTo>
                  <a:pt x="251672" y="22860"/>
                </a:lnTo>
                <a:lnTo>
                  <a:pt x="285441" y="49047"/>
                </a:lnTo>
                <a:lnTo>
                  <a:pt x="311507" y="82945"/>
                </a:lnTo>
                <a:lnTo>
                  <a:pt x="328300" y="122963"/>
                </a:lnTo>
                <a:lnTo>
                  <a:pt x="334247" y="167507"/>
                </a:lnTo>
                <a:lnTo>
                  <a:pt x="328300" y="212033"/>
                </a:lnTo>
                <a:lnTo>
                  <a:pt x="311507" y="252007"/>
                </a:lnTo>
                <a:lnTo>
                  <a:pt x="285441" y="285848"/>
                </a:lnTo>
                <a:lnTo>
                  <a:pt x="251672" y="311977"/>
                </a:lnTo>
                <a:lnTo>
                  <a:pt x="211772" y="328813"/>
                </a:lnTo>
                <a:lnTo>
                  <a:pt x="167314" y="334776"/>
                </a:lnTo>
                <a:lnTo>
                  <a:pt x="122827" y="328813"/>
                </a:lnTo>
                <a:lnTo>
                  <a:pt x="82857" y="311977"/>
                </a:lnTo>
                <a:lnTo>
                  <a:pt x="48996" y="285848"/>
                </a:lnTo>
                <a:lnTo>
                  <a:pt x="22838" y="252007"/>
                </a:lnTo>
                <a:lnTo>
                  <a:pt x="5975" y="212033"/>
                </a:lnTo>
                <a:lnTo>
                  <a:pt x="0" y="167507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1">
            <a:extLst>
              <a:ext uri="{FF2B5EF4-FFF2-40B4-BE49-F238E27FC236}">
                <a16:creationId xmlns:a16="http://schemas.microsoft.com/office/drawing/2014/main" id="{20EAA485-E31A-1F5B-3FA0-DD55EE4FB887}"/>
              </a:ext>
            </a:extLst>
          </p:cNvPr>
          <p:cNvSpPr txBox="1"/>
          <p:nvPr/>
        </p:nvSpPr>
        <p:spPr>
          <a:xfrm>
            <a:off x="1373060" y="1198677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1" name="object 52">
            <a:extLst>
              <a:ext uri="{FF2B5EF4-FFF2-40B4-BE49-F238E27FC236}">
                <a16:creationId xmlns:a16="http://schemas.microsoft.com/office/drawing/2014/main" id="{93926663-BF2B-284E-1727-D1C0C04D3578}"/>
              </a:ext>
            </a:extLst>
          </p:cNvPr>
          <p:cNvSpPr/>
          <p:nvPr/>
        </p:nvSpPr>
        <p:spPr>
          <a:xfrm>
            <a:off x="1575335" y="1425899"/>
            <a:ext cx="91331" cy="983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88055420-1FC0-452B-151C-F510E12AB397}"/>
              </a:ext>
            </a:extLst>
          </p:cNvPr>
          <p:cNvSpPr/>
          <p:nvPr/>
        </p:nvSpPr>
        <p:spPr>
          <a:xfrm>
            <a:off x="1672004" y="1459944"/>
            <a:ext cx="325120" cy="335280"/>
          </a:xfrm>
          <a:custGeom>
            <a:avLst/>
            <a:gdLst/>
            <a:ahLst/>
            <a:cxnLst/>
            <a:rect l="l" t="t" r="r" b="b"/>
            <a:pathLst>
              <a:path w="325119" h="335280">
                <a:moveTo>
                  <a:pt x="162356" y="0"/>
                </a:moveTo>
                <a:lnTo>
                  <a:pt x="119230" y="5988"/>
                </a:lnTo>
                <a:lnTo>
                  <a:pt x="80456" y="22887"/>
                </a:lnTo>
                <a:lnTo>
                  <a:pt x="47590" y="49100"/>
                </a:lnTo>
                <a:lnTo>
                  <a:pt x="22188" y="83030"/>
                </a:lnTo>
                <a:lnTo>
                  <a:pt x="5806" y="123079"/>
                </a:lnTo>
                <a:lnTo>
                  <a:pt x="0" y="167650"/>
                </a:lnTo>
                <a:lnTo>
                  <a:pt x="5806" y="212033"/>
                </a:lnTo>
                <a:lnTo>
                  <a:pt x="22188" y="251943"/>
                </a:lnTo>
                <a:lnTo>
                  <a:pt x="47590" y="285776"/>
                </a:lnTo>
                <a:lnTo>
                  <a:pt x="80456" y="311929"/>
                </a:lnTo>
                <a:lnTo>
                  <a:pt x="119230" y="328797"/>
                </a:lnTo>
                <a:lnTo>
                  <a:pt x="162356" y="334776"/>
                </a:lnTo>
                <a:lnTo>
                  <a:pt x="205615" y="328797"/>
                </a:lnTo>
                <a:lnTo>
                  <a:pt x="244426" y="311929"/>
                </a:lnTo>
                <a:lnTo>
                  <a:pt x="277266" y="285777"/>
                </a:lnTo>
                <a:lnTo>
                  <a:pt x="302609" y="251943"/>
                </a:lnTo>
                <a:lnTo>
                  <a:pt x="318933" y="212033"/>
                </a:lnTo>
                <a:lnTo>
                  <a:pt x="324713" y="167650"/>
                </a:lnTo>
                <a:lnTo>
                  <a:pt x="318933" y="123079"/>
                </a:lnTo>
                <a:lnTo>
                  <a:pt x="302609" y="83030"/>
                </a:lnTo>
                <a:lnTo>
                  <a:pt x="277266" y="49100"/>
                </a:lnTo>
                <a:lnTo>
                  <a:pt x="244426" y="22887"/>
                </a:lnTo>
                <a:lnTo>
                  <a:pt x="205615" y="5988"/>
                </a:lnTo>
                <a:lnTo>
                  <a:pt x="162356" y="0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54">
            <a:extLst>
              <a:ext uri="{FF2B5EF4-FFF2-40B4-BE49-F238E27FC236}">
                <a16:creationId xmlns:a16="http://schemas.microsoft.com/office/drawing/2014/main" id="{517103F2-05A7-D648-DF63-7D2657C73F13}"/>
              </a:ext>
            </a:extLst>
          </p:cNvPr>
          <p:cNvSpPr/>
          <p:nvPr/>
        </p:nvSpPr>
        <p:spPr>
          <a:xfrm>
            <a:off x="1672004" y="1459944"/>
            <a:ext cx="325120" cy="335280"/>
          </a:xfrm>
          <a:custGeom>
            <a:avLst/>
            <a:gdLst/>
            <a:ahLst/>
            <a:cxnLst/>
            <a:rect l="l" t="t" r="r" b="b"/>
            <a:pathLst>
              <a:path w="325119" h="335280">
                <a:moveTo>
                  <a:pt x="0" y="167650"/>
                </a:moveTo>
                <a:lnTo>
                  <a:pt x="5806" y="123079"/>
                </a:lnTo>
                <a:lnTo>
                  <a:pt x="22188" y="83030"/>
                </a:lnTo>
                <a:lnTo>
                  <a:pt x="47590" y="49100"/>
                </a:lnTo>
                <a:lnTo>
                  <a:pt x="80456" y="22887"/>
                </a:lnTo>
                <a:lnTo>
                  <a:pt x="119230" y="5988"/>
                </a:lnTo>
                <a:lnTo>
                  <a:pt x="162356" y="0"/>
                </a:lnTo>
                <a:lnTo>
                  <a:pt x="205615" y="5988"/>
                </a:lnTo>
                <a:lnTo>
                  <a:pt x="244426" y="22887"/>
                </a:lnTo>
                <a:lnTo>
                  <a:pt x="277266" y="49100"/>
                </a:lnTo>
                <a:lnTo>
                  <a:pt x="302609" y="83030"/>
                </a:lnTo>
                <a:lnTo>
                  <a:pt x="318933" y="123079"/>
                </a:lnTo>
                <a:lnTo>
                  <a:pt x="324713" y="167650"/>
                </a:lnTo>
                <a:lnTo>
                  <a:pt x="318933" y="212033"/>
                </a:lnTo>
                <a:lnTo>
                  <a:pt x="302609" y="251943"/>
                </a:lnTo>
                <a:lnTo>
                  <a:pt x="277266" y="285777"/>
                </a:lnTo>
                <a:lnTo>
                  <a:pt x="244426" y="311929"/>
                </a:lnTo>
                <a:lnTo>
                  <a:pt x="205615" y="328797"/>
                </a:lnTo>
                <a:lnTo>
                  <a:pt x="162356" y="334776"/>
                </a:lnTo>
                <a:lnTo>
                  <a:pt x="119230" y="328797"/>
                </a:lnTo>
                <a:lnTo>
                  <a:pt x="80456" y="311929"/>
                </a:lnTo>
                <a:lnTo>
                  <a:pt x="47590" y="285776"/>
                </a:lnTo>
                <a:lnTo>
                  <a:pt x="22188" y="251943"/>
                </a:lnTo>
                <a:lnTo>
                  <a:pt x="5806" y="212033"/>
                </a:lnTo>
                <a:lnTo>
                  <a:pt x="0" y="167650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5">
            <a:extLst>
              <a:ext uri="{FF2B5EF4-FFF2-40B4-BE49-F238E27FC236}">
                <a16:creationId xmlns:a16="http://schemas.microsoft.com/office/drawing/2014/main" id="{36A6AE4B-3A5D-6631-77B0-EC747EAD31A5}"/>
              </a:ext>
            </a:extLst>
          </p:cNvPr>
          <p:cNvSpPr txBox="1"/>
          <p:nvPr/>
        </p:nvSpPr>
        <p:spPr>
          <a:xfrm>
            <a:off x="1776235" y="1490348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5" name="object 56">
            <a:extLst>
              <a:ext uri="{FF2B5EF4-FFF2-40B4-BE49-F238E27FC236}">
                <a16:creationId xmlns:a16="http://schemas.microsoft.com/office/drawing/2014/main" id="{9338840A-65F6-614B-3CDD-46AEDED553BF}"/>
              </a:ext>
            </a:extLst>
          </p:cNvPr>
          <p:cNvSpPr/>
          <p:nvPr/>
        </p:nvSpPr>
        <p:spPr>
          <a:xfrm>
            <a:off x="1705039" y="1809407"/>
            <a:ext cx="106347" cy="944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57">
            <a:extLst>
              <a:ext uri="{FF2B5EF4-FFF2-40B4-BE49-F238E27FC236}">
                <a16:creationId xmlns:a16="http://schemas.microsoft.com/office/drawing/2014/main" id="{CFD77E9F-49C3-49C6-42A8-F33D6B4A423B}"/>
              </a:ext>
            </a:extLst>
          </p:cNvPr>
          <p:cNvSpPr/>
          <p:nvPr/>
        </p:nvSpPr>
        <p:spPr>
          <a:xfrm>
            <a:off x="1518991" y="1938292"/>
            <a:ext cx="325120" cy="325755"/>
          </a:xfrm>
          <a:custGeom>
            <a:avLst/>
            <a:gdLst/>
            <a:ahLst/>
            <a:cxnLst/>
            <a:rect l="l" t="t" r="r" b="b"/>
            <a:pathLst>
              <a:path w="325119" h="325755">
                <a:moveTo>
                  <a:pt x="162356" y="0"/>
                </a:moveTo>
                <a:lnTo>
                  <a:pt x="119230" y="5809"/>
                </a:lnTo>
                <a:lnTo>
                  <a:pt x="80456" y="22209"/>
                </a:lnTo>
                <a:lnTo>
                  <a:pt x="47590" y="47658"/>
                </a:lnTo>
                <a:lnTo>
                  <a:pt x="22188" y="80613"/>
                </a:lnTo>
                <a:lnTo>
                  <a:pt x="5806" y="119534"/>
                </a:lnTo>
                <a:lnTo>
                  <a:pt x="0" y="162877"/>
                </a:lnTo>
                <a:lnTo>
                  <a:pt x="5806" y="206028"/>
                </a:lnTo>
                <a:lnTo>
                  <a:pt x="22188" y="244836"/>
                </a:lnTo>
                <a:lnTo>
                  <a:pt x="47590" y="277738"/>
                </a:lnTo>
                <a:lnTo>
                  <a:pt x="80456" y="303173"/>
                </a:lnTo>
                <a:lnTo>
                  <a:pt x="119230" y="319580"/>
                </a:lnTo>
                <a:lnTo>
                  <a:pt x="162356" y="325396"/>
                </a:lnTo>
                <a:lnTo>
                  <a:pt x="205643" y="319580"/>
                </a:lnTo>
                <a:lnTo>
                  <a:pt x="244525" y="303173"/>
                </a:lnTo>
                <a:lnTo>
                  <a:pt x="277456" y="277738"/>
                </a:lnTo>
                <a:lnTo>
                  <a:pt x="302892" y="244836"/>
                </a:lnTo>
                <a:lnTo>
                  <a:pt x="319286" y="206028"/>
                </a:lnTo>
                <a:lnTo>
                  <a:pt x="325094" y="162877"/>
                </a:lnTo>
                <a:lnTo>
                  <a:pt x="319286" y="119534"/>
                </a:lnTo>
                <a:lnTo>
                  <a:pt x="302892" y="80613"/>
                </a:lnTo>
                <a:lnTo>
                  <a:pt x="277456" y="47658"/>
                </a:lnTo>
                <a:lnTo>
                  <a:pt x="244525" y="22209"/>
                </a:lnTo>
                <a:lnTo>
                  <a:pt x="205643" y="5809"/>
                </a:lnTo>
                <a:lnTo>
                  <a:pt x="162356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58">
            <a:extLst>
              <a:ext uri="{FF2B5EF4-FFF2-40B4-BE49-F238E27FC236}">
                <a16:creationId xmlns:a16="http://schemas.microsoft.com/office/drawing/2014/main" id="{E2A58247-203D-09F5-3C8C-554F3C5CEEA7}"/>
              </a:ext>
            </a:extLst>
          </p:cNvPr>
          <p:cNvSpPr/>
          <p:nvPr/>
        </p:nvSpPr>
        <p:spPr>
          <a:xfrm>
            <a:off x="1518991" y="1938292"/>
            <a:ext cx="325120" cy="325755"/>
          </a:xfrm>
          <a:custGeom>
            <a:avLst/>
            <a:gdLst/>
            <a:ahLst/>
            <a:cxnLst/>
            <a:rect l="l" t="t" r="r" b="b"/>
            <a:pathLst>
              <a:path w="325119" h="325755">
                <a:moveTo>
                  <a:pt x="0" y="162519"/>
                </a:moveTo>
                <a:lnTo>
                  <a:pt x="5806" y="119327"/>
                </a:lnTo>
                <a:lnTo>
                  <a:pt x="22188" y="80507"/>
                </a:lnTo>
                <a:lnTo>
                  <a:pt x="47590" y="47613"/>
                </a:lnTo>
                <a:lnTo>
                  <a:pt x="80456" y="22196"/>
                </a:lnTo>
                <a:lnTo>
                  <a:pt x="119230" y="5807"/>
                </a:lnTo>
                <a:lnTo>
                  <a:pt x="162356" y="0"/>
                </a:lnTo>
                <a:lnTo>
                  <a:pt x="205643" y="5807"/>
                </a:lnTo>
                <a:lnTo>
                  <a:pt x="244525" y="22196"/>
                </a:lnTo>
                <a:lnTo>
                  <a:pt x="277456" y="47613"/>
                </a:lnTo>
                <a:lnTo>
                  <a:pt x="302892" y="80507"/>
                </a:lnTo>
                <a:lnTo>
                  <a:pt x="319286" y="119327"/>
                </a:lnTo>
                <a:lnTo>
                  <a:pt x="325094" y="162519"/>
                </a:lnTo>
                <a:lnTo>
                  <a:pt x="319286" y="205821"/>
                </a:lnTo>
                <a:lnTo>
                  <a:pt x="302892" y="244730"/>
                </a:lnTo>
                <a:lnTo>
                  <a:pt x="277456" y="277693"/>
                </a:lnTo>
                <a:lnTo>
                  <a:pt x="244525" y="303160"/>
                </a:lnTo>
                <a:lnTo>
                  <a:pt x="205643" y="319578"/>
                </a:lnTo>
                <a:lnTo>
                  <a:pt x="162356" y="325396"/>
                </a:lnTo>
                <a:lnTo>
                  <a:pt x="119230" y="319578"/>
                </a:lnTo>
                <a:lnTo>
                  <a:pt x="80456" y="303160"/>
                </a:lnTo>
                <a:lnTo>
                  <a:pt x="47590" y="277693"/>
                </a:lnTo>
                <a:lnTo>
                  <a:pt x="22188" y="244730"/>
                </a:lnTo>
                <a:lnTo>
                  <a:pt x="5806" y="205821"/>
                </a:lnTo>
                <a:lnTo>
                  <a:pt x="0" y="162519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9">
            <a:extLst>
              <a:ext uri="{FF2B5EF4-FFF2-40B4-BE49-F238E27FC236}">
                <a16:creationId xmlns:a16="http://schemas.microsoft.com/office/drawing/2014/main" id="{F547B1BD-65F9-CDD9-1C2F-943E1D052D7B}"/>
              </a:ext>
            </a:extLst>
          </p:cNvPr>
          <p:cNvSpPr txBox="1"/>
          <p:nvPr/>
        </p:nvSpPr>
        <p:spPr>
          <a:xfrm>
            <a:off x="1626081" y="1963942"/>
            <a:ext cx="10985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1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AAD7DAC3-5B1B-A28D-1F4B-75A5D8250F6A}"/>
              </a:ext>
            </a:extLst>
          </p:cNvPr>
          <p:cNvSpPr/>
          <p:nvPr/>
        </p:nvSpPr>
        <p:spPr>
          <a:xfrm>
            <a:off x="1385425" y="2043759"/>
            <a:ext cx="95240" cy="1148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61">
            <a:extLst>
              <a:ext uri="{FF2B5EF4-FFF2-40B4-BE49-F238E27FC236}">
                <a16:creationId xmlns:a16="http://schemas.microsoft.com/office/drawing/2014/main" id="{C464CE56-A09D-2BE6-7BD5-705BCADF2AA7}"/>
              </a:ext>
            </a:extLst>
          </p:cNvPr>
          <p:cNvSpPr/>
          <p:nvPr/>
        </p:nvSpPr>
        <p:spPr>
          <a:xfrm>
            <a:off x="1012659" y="1938292"/>
            <a:ext cx="334645" cy="325755"/>
          </a:xfrm>
          <a:custGeom>
            <a:avLst/>
            <a:gdLst/>
            <a:ahLst/>
            <a:cxnLst/>
            <a:rect l="l" t="t" r="r" b="b"/>
            <a:pathLst>
              <a:path w="334645" h="325755">
                <a:moveTo>
                  <a:pt x="166985" y="0"/>
                </a:moveTo>
                <a:lnTo>
                  <a:pt x="122643" y="5809"/>
                </a:lnTo>
                <a:lnTo>
                  <a:pt x="82768" y="22209"/>
                </a:lnTo>
                <a:lnTo>
                  <a:pt x="48962" y="47658"/>
                </a:lnTo>
                <a:lnTo>
                  <a:pt x="22830" y="80613"/>
                </a:lnTo>
                <a:lnTo>
                  <a:pt x="5974" y="119534"/>
                </a:lnTo>
                <a:lnTo>
                  <a:pt x="0" y="162877"/>
                </a:lnTo>
                <a:lnTo>
                  <a:pt x="5974" y="206028"/>
                </a:lnTo>
                <a:lnTo>
                  <a:pt x="22830" y="244836"/>
                </a:lnTo>
                <a:lnTo>
                  <a:pt x="48962" y="277738"/>
                </a:lnTo>
                <a:lnTo>
                  <a:pt x="82768" y="303173"/>
                </a:lnTo>
                <a:lnTo>
                  <a:pt x="122643" y="319580"/>
                </a:lnTo>
                <a:lnTo>
                  <a:pt x="166985" y="325396"/>
                </a:lnTo>
                <a:lnTo>
                  <a:pt x="211512" y="319580"/>
                </a:lnTo>
                <a:lnTo>
                  <a:pt x="251509" y="303173"/>
                </a:lnTo>
                <a:lnTo>
                  <a:pt x="285386" y="277738"/>
                </a:lnTo>
                <a:lnTo>
                  <a:pt x="311553" y="244836"/>
                </a:lnTo>
                <a:lnTo>
                  <a:pt x="328419" y="206028"/>
                </a:lnTo>
                <a:lnTo>
                  <a:pt x="334394" y="162877"/>
                </a:lnTo>
                <a:lnTo>
                  <a:pt x="328419" y="119534"/>
                </a:lnTo>
                <a:lnTo>
                  <a:pt x="311553" y="80613"/>
                </a:lnTo>
                <a:lnTo>
                  <a:pt x="285386" y="47658"/>
                </a:lnTo>
                <a:lnTo>
                  <a:pt x="251509" y="22209"/>
                </a:lnTo>
                <a:lnTo>
                  <a:pt x="211512" y="5809"/>
                </a:lnTo>
                <a:lnTo>
                  <a:pt x="166985" y="0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62">
            <a:extLst>
              <a:ext uri="{FF2B5EF4-FFF2-40B4-BE49-F238E27FC236}">
                <a16:creationId xmlns:a16="http://schemas.microsoft.com/office/drawing/2014/main" id="{5CA36DC0-660B-1DA4-3B72-2E40EE754384}"/>
              </a:ext>
            </a:extLst>
          </p:cNvPr>
          <p:cNvSpPr/>
          <p:nvPr/>
        </p:nvSpPr>
        <p:spPr>
          <a:xfrm>
            <a:off x="1012659" y="1938292"/>
            <a:ext cx="334645" cy="325755"/>
          </a:xfrm>
          <a:custGeom>
            <a:avLst/>
            <a:gdLst/>
            <a:ahLst/>
            <a:cxnLst/>
            <a:rect l="l" t="t" r="r" b="b"/>
            <a:pathLst>
              <a:path w="334645" h="325755">
                <a:moveTo>
                  <a:pt x="0" y="162519"/>
                </a:moveTo>
                <a:lnTo>
                  <a:pt x="5974" y="119327"/>
                </a:lnTo>
                <a:lnTo>
                  <a:pt x="22830" y="80507"/>
                </a:lnTo>
                <a:lnTo>
                  <a:pt x="48962" y="47613"/>
                </a:lnTo>
                <a:lnTo>
                  <a:pt x="82768" y="22196"/>
                </a:lnTo>
                <a:lnTo>
                  <a:pt x="122643" y="5807"/>
                </a:lnTo>
                <a:lnTo>
                  <a:pt x="166985" y="0"/>
                </a:lnTo>
                <a:lnTo>
                  <a:pt x="211512" y="5807"/>
                </a:lnTo>
                <a:lnTo>
                  <a:pt x="251509" y="22196"/>
                </a:lnTo>
                <a:lnTo>
                  <a:pt x="285386" y="47613"/>
                </a:lnTo>
                <a:lnTo>
                  <a:pt x="311553" y="80507"/>
                </a:lnTo>
                <a:lnTo>
                  <a:pt x="328419" y="119327"/>
                </a:lnTo>
                <a:lnTo>
                  <a:pt x="334394" y="162519"/>
                </a:lnTo>
                <a:lnTo>
                  <a:pt x="328419" y="205821"/>
                </a:lnTo>
                <a:lnTo>
                  <a:pt x="311553" y="244730"/>
                </a:lnTo>
                <a:lnTo>
                  <a:pt x="285386" y="277693"/>
                </a:lnTo>
                <a:lnTo>
                  <a:pt x="251509" y="303160"/>
                </a:lnTo>
                <a:lnTo>
                  <a:pt x="211512" y="319578"/>
                </a:lnTo>
                <a:lnTo>
                  <a:pt x="166985" y="325396"/>
                </a:lnTo>
                <a:lnTo>
                  <a:pt x="122643" y="319578"/>
                </a:lnTo>
                <a:lnTo>
                  <a:pt x="82768" y="303160"/>
                </a:lnTo>
                <a:lnTo>
                  <a:pt x="48962" y="277693"/>
                </a:lnTo>
                <a:lnTo>
                  <a:pt x="22830" y="244730"/>
                </a:lnTo>
                <a:lnTo>
                  <a:pt x="5974" y="205821"/>
                </a:lnTo>
                <a:lnTo>
                  <a:pt x="0" y="162519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63">
            <a:extLst>
              <a:ext uri="{FF2B5EF4-FFF2-40B4-BE49-F238E27FC236}">
                <a16:creationId xmlns:a16="http://schemas.microsoft.com/office/drawing/2014/main" id="{513029B1-8C68-1EC6-D25C-5411C025933B}"/>
              </a:ext>
            </a:extLst>
          </p:cNvPr>
          <p:cNvSpPr txBox="1"/>
          <p:nvPr/>
        </p:nvSpPr>
        <p:spPr>
          <a:xfrm>
            <a:off x="1123995" y="1963942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23" name="object 64">
            <a:extLst>
              <a:ext uri="{FF2B5EF4-FFF2-40B4-BE49-F238E27FC236}">
                <a16:creationId xmlns:a16="http://schemas.microsoft.com/office/drawing/2014/main" id="{CDA6E9FF-9AAC-5B77-B63C-D481AF204EFF}"/>
              </a:ext>
            </a:extLst>
          </p:cNvPr>
          <p:cNvSpPr/>
          <p:nvPr/>
        </p:nvSpPr>
        <p:spPr>
          <a:xfrm>
            <a:off x="1052776" y="1824541"/>
            <a:ext cx="106513" cy="943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65">
            <a:extLst>
              <a:ext uri="{FF2B5EF4-FFF2-40B4-BE49-F238E27FC236}">
                <a16:creationId xmlns:a16="http://schemas.microsoft.com/office/drawing/2014/main" id="{FB7E98E3-ABC4-0FCD-C82C-71FB420460D7}"/>
              </a:ext>
            </a:extLst>
          </p:cNvPr>
          <p:cNvSpPr/>
          <p:nvPr/>
        </p:nvSpPr>
        <p:spPr>
          <a:xfrm>
            <a:off x="859654" y="1459944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5" h="335280">
                <a:moveTo>
                  <a:pt x="167323" y="0"/>
                </a:moveTo>
                <a:lnTo>
                  <a:pt x="122839" y="5988"/>
                </a:lnTo>
                <a:lnTo>
                  <a:pt x="82868" y="22887"/>
                </a:lnTo>
                <a:lnTo>
                  <a:pt x="49004" y="49100"/>
                </a:lnTo>
                <a:lnTo>
                  <a:pt x="22842" y="83030"/>
                </a:lnTo>
                <a:lnTo>
                  <a:pt x="5976" y="123079"/>
                </a:lnTo>
                <a:lnTo>
                  <a:pt x="0" y="167650"/>
                </a:lnTo>
                <a:lnTo>
                  <a:pt x="5976" y="212033"/>
                </a:lnTo>
                <a:lnTo>
                  <a:pt x="22842" y="251943"/>
                </a:lnTo>
                <a:lnTo>
                  <a:pt x="49004" y="285776"/>
                </a:lnTo>
                <a:lnTo>
                  <a:pt x="82868" y="311929"/>
                </a:lnTo>
                <a:lnTo>
                  <a:pt x="122839" y="328797"/>
                </a:lnTo>
                <a:lnTo>
                  <a:pt x="167323" y="334776"/>
                </a:lnTo>
                <a:lnTo>
                  <a:pt x="211829" y="328797"/>
                </a:lnTo>
                <a:lnTo>
                  <a:pt x="251747" y="311929"/>
                </a:lnTo>
                <a:lnTo>
                  <a:pt x="285515" y="285777"/>
                </a:lnTo>
                <a:lnTo>
                  <a:pt x="311570" y="251943"/>
                </a:lnTo>
                <a:lnTo>
                  <a:pt x="328349" y="212033"/>
                </a:lnTo>
                <a:lnTo>
                  <a:pt x="334290" y="167650"/>
                </a:lnTo>
                <a:lnTo>
                  <a:pt x="328349" y="123079"/>
                </a:lnTo>
                <a:lnTo>
                  <a:pt x="311570" y="83030"/>
                </a:lnTo>
                <a:lnTo>
                  <a:pt x="285515" y="49100"/>
                </a:lnTo>
                <a:lnTo>
                  <a:pt x="251747" y="22887"/>
                </a:lnTo>
                <a:lnTo>
                  <a:pt x="211829" y="5988"/>
                </a:lnTo>
                <a:lnTo>
                  <a:pt x="167323" y="0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66">
            <a:extLst>
              <a:ext uri="{FF2B5EF4-FFF2-40B4-BE49-F238E27FC236}">
                <a16:creationId xmlns:a16="http://schemas.microsoft.com/office/drawing/2014/main" id="{01D2F75F-02A0-10DF-091D-A11AD26A08CB}"/>
              </a:ext>
            </a:extLst>
          </p:cNvPr>
          <p:cNvSpPr/>
          <p:nvPr/>
        </p:nvSpPr>
        <p:spPr>
          <a:xfrm>
            <a:off x="859654" y="1459944"/>
            <a:ext cx="334645" cy="335280"/>
          </a:xfrm>
          <a:custGeom>
            <a:avLst/>
            <a:gdLst/>
            <a:ahLst/>
            <a:cxnLst/>
            <a:rect l="l" t="t" r="r" b="b"/>
            <a:pathLst>
              <a:path w="334645" h="335280">
                <a:moveTo>
                  <a:pt x="0" y="167650"/>
                </a:moveTo>
                <a:lnTo>
                  <a:pt x="5976" y="123079"/>
                </a:lnTo>
                <a:lnTo>
                  <a:pt x="22842" y="83030"/>
                </a:lnTo>
                <a:lnTo>
                  <a:pt x="49004" y="49100"/>
                </a:lnTo>
                <a:lnTo>
                  <a:pt x="82868" y="22887"/>
                </a:lnTo>
                <a:lnTo>
                  <a:pt x="122839" y="5988"/>
                </a:lnTo>
                <a:lnTo>
                  <a:pt x="167323" y="0"/>
                </a:lnTo>
                <a:lnTo>
                  <a:pt x="211829" y="5988"/>
                </a:lnTo>
                <a:lnTo>
                  <a:pt x="251747" y="22887"/>
                </a:lnTo>
                <a:lnTo>
                  <a:pt x="285515" y="49100"/>
                </a:lnTo>
                <a:lnTo>
                  <a:pt x="311570" y="83030"/>
                </a:lnTo>
                <a:lnTo>
                  <a:pt x="328349" y="123079"/>
                </a:lnTo>
                <a:lnTo>
                  <a:pt x="334290" y="167650"/>
                </a:lnTo>
                <a:lnTo>
                  <a:pt x="328349" y="212033"/>
                </a:lnTo>
                <a:lnTo>
                  <a:pt x="311570" y="251943"/>
                </a:lnTo>
                <a:lnTo>
                  <a:pt x="285515" y="285777"/>
                </a:lnTo>
                <a:lnTo>
                  <a:pt x="251747" y="311929"/>
                </a:lnTo>
                <a:lnTo>
                  <a:pt x="211829" y="328797"/>
                </a:lnTo>
                <a:lnTo>
                  <a:pt x="167323" y="334776"/>
                </a:lnTo>
                <a:lnTo>
                  <a:pt x="122839" y="328797"/>
                </a:lnTo>
                <a:lnTo>
                  <a:pt x="82868" y="311929"/>
                </a:lnTo>
                <a:lnTo>
                  <a:pt x="49004" y="285776"/>
                </a:lnTo>
                <a:lnTo>
                  <a:pt x="22842" y="251943"/>
                </a:lnTo>
                <a:lnTo>
                  <a:pt x="5976" y="212033"/>
                </a:lnTo>
                <a:lnTo>
                  <a:pt x="0" y="167650"/>
                </a:lnTo>
                <a:close/>
              </a:path>
            </a:pathLst>
          </a:custGeom>
          <a:ln w="1905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67">
            <a:extLst>
              <a:ext uri="{FF2B5EF4-FFF2-40B4-BE49-F238E27FC236}">
                <a16:creationId xmlns:a16="http://schemas.microsoft.com/office/drawing/2014/main" id="{3470ADB9-7E32-0FBB-33F2-D4EEC365557F}"/>
              </a:ext>
            </a:extLst>
          </p:cNvPr>
          <p:cNvSpPr txBox="1"/>
          <p:nvPr/>
        </p:nvSpPr>
        <p:spPr>
          <a:xfrm>
            <a:off x="970257" y="1490348"/>
            <a:ext cx="11747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27" name="object 68">
            <a:extLst>
              <a:ext uri="{FF2B5EF4-FFF2-40B4-BE49-F238E27FC236}">
                <a16:creationId xmlns:a16="http://schemas.microsoft.com/office/drawing/2014/main" id="{89709C74-E076-B6E6-C568-93862B06DBA9}"/>
              </a:ext>
            </a:extLst>
          </p:cNvPr>
          <p:cNvSpPr/>
          <p:nvPr/>
        </p:nvSpPr>
        <p:spPr>
          <a:xfrm>
            <a:off x="1185793" y="1449884"/>
            <a:ext cx="90997" cy="987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4">
            <a:extLst>
              <a:ext uri="{FF2B5EF4-FFF2-40B4-BE49-F238E27FC236}">
                <a16:creationId xmlns:a16="http://schemas.microsoft.com/office/drawing/2014/main" id="{7DEE6C75-8BF6-25C6-BC1D-28DF29EB0E79}"/>
              </a:ext>
            </a:extLst>
          </p:cNvPr>
          <p:cNvSpPr/>
          <p:nvPr/>
        </p:nvSpPr>
        <p:spPr>
          <a:xfrm>
            <a:off x="1994104" y="3947642"/>
            <a:ext cx="1627391" cy="90296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9">
            <a:extLst>
              <a:ext uri="{FF2B5EF4-FFF2-40B4-BE49-F238E27FC236}">
                <a16:creationId xmlns:a16="http://schemas.microsoft.com/office/drawing/2014/main" id="{A9988E82-62B2-B563-699A-416BC9E0A2A9}"/>
              </a:ext>
            </a:extLst>
          </p:cNvPr>
          <p:cNvSpPr/>
          <p:nvPr/>
        </p:nvSpPr>
        <p:spPr>
          <a:xfrm>
            <a:off x="7368603" y="5307048"/>
            <a:ext cx="3028188" cy="7025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0">
            <a:extLst>
              <a:ext uri="{FF2B5EF4-FFF2-40B4-BE49-F238E27FC236}">
                <a16:creationId xmlns:a16="http://schemas.microsoft.com/office/drawing/2014/main" id="{F3E9E99D-73E0-37BD-548D-F9F31B4C9CB5}"/>
              </a:ext>
            </a:extLst>
          </p:cNvPr>
          <p:cNvSpPr/>
          <p:nvPr/>
        </p:nvSpPr>
        <p:spPr>
          <a:xfrm>
            <a:off x="8202232" y="3429001"/>
            <a:ext cx="2589815" cy="2695352"/>
          </a:xfrm>
          <a:custGeom>
            <a:avLst/>
            <a:gdLst/>
            <a:ahLst/>
            <a:cxnLst/>
            <a:rect l="l" t="t" r="r" b="b"/>
            <a:pathLst>
              <a:path w="2228215" h="2380615">
                <a:moveTo>
                  <a:pt x="2228087" y="0"/>
                </a:moveTo>
                <a:lnTo>
                  <a:pt x="371348" y="0"/>
                </a:lnTo>
                <a:lnTo>
                  <a:pt x="324763" y="2893"/>
                </a:lnTo>
                <a:lnTo>
                  <a:pt x="279907" y="11340"/>
                </a:lnTo>
                <a:lnTo>
                  <a:pt x="237126" y="24994"/>
                </a:lnTo>
                <a:lnTo>
                  <a:pt x="196768" y="43506"/>
                </a:lnTo>
                <a:lnTo>
                  <a:pt x="159182" y="66529"/>
                </a:lnTo>
                <a:lnTo>
                  <a:pt x="124714" y="93714"/>
                </a:lnTo>
                <a:lnTo>
                  <a:pt x="93714" y="124714"/>
                </a:lnTo>
                <a:lnTo>
                  <a:pt x="66529" y="159182"/>
                </a:lnTo>
                <a:lnTo>
                  <a:pt x="43506" y="196768"/>
                </a:lnTo>
                <a:lnTo>
                  <a:pt x="24994" y="237126"/>
                </a:lnTo>
                <a:lnTo>
                  <a:pt x="11340" y="279907"/>
                </a:lnTo>
                <a:lnTo>
                  <a:pt x="2893" y="324763"/>
                </a:lnTo>
                <a:lnTo>
                  <a:pt x="0" y="371348"/>
                </a:lnTo>
                <a:lnTo>
                  <a:pt x="0" y="2380488"/>
                </a:lnTo>
                <a:lnTo>
                  <a:pt x="1856739" y="2380488"/>
                </a:lnTo>
                <a:lnTo>
                  <a:pt x="1903324" y="2377594"/>
                </a:lnTo>
                <a:lnTo>
                  <a:pt x="1948180" y="2369146"/>
                </a:lnTo>
                <a:lnTo>
                  <a:pt x="1990961" y="2355492"/>
                </a:lnTo>
                <a:lnTo>
                  <a:pt x="2031319" y="2336978"/>
                </a:lnTo>
                <a:lnTo>
                  <a:pt x="2068905" y="2313954"/>
                </a:lnTo>
                <a:lnTo>
                  <a:pt x="2103373" y="2286767"/>
                </a:lnTo>
                <a:lnTo>
                  <a:pt x="2134373" y="2255765"/>
                </a:lnTo>
                <a:lnTo>
                  <a:pt x="2161558" y="2221297"/>
                </a:lnTo>
                <a:lnTo>
                  <a:pt x="2184581" y="2183709"/>
                </a:lnTo>
                <a:lnTo>
                  <a:pt x="2203093" y="2143350"/>
                </a:lnTo>
                <a:lnTo>
                  <a:pt x="2216747" y="2100568"/>
                </a:lnTo>
                <a:lnTo>
                  <a:pt x="2225194" y="2055711"/>
                </a:lnTo>
                <a:lnTo>
                  <a:pt x="2228087" y="2009127"/>
                </a:lnTo>
                <a:lnTo>
                  <a:pt x="2228087" y="0"/>
                </a:lnTo>
                <a:close/>
              </a:path>
            </a:pathLst>
          </a:custGeom>
          <a:solidFill>
            <a:srgbClr val="CAE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11">
            <a:extLst>
              <a:ext uri="{FF2B5EF4-FFF2-40B4-BE49-F238E27FC236}">
                <a16:creationId xmlns:a16="http://schemas.microsoft.com/office/drawing/2014/main" id="{CC3E910C-2B0E-A56F-8B1C-8BAF75504F08}"/>
              </a:ext>
            </a:extLst>
          </p:cNvPr>
          <p:cNvSpPr txBox="1"/>
          <p:nvPr/>
        </p:nvSpPr>
        <p:spPr>
          <a:xfrm>
            <a:off x="8390954" y="3688053"/>
            <a:ext cx="1828164" cy="6438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sz="1350" b="1" spc="-15" dirty="0">
                <a:latin typeface="Arial"/>
                <a:cs typeface="Arial"/>
              </a:rPr>
              <a:t>SIKAP </a:t>
            </a:r>
            <a:r>
              <a:rPr sz="1350" b="1" spc="-25" dirty="0">
                <a:latin typeface="Arial"/>
                <a:cs typeface="Arial"/>
              </a:rPr>
              <a:t>MENTAL  </a:t>
            </a:r>
            <a:r>
              <a:rPr sz="1350" b="1" spc="-5" dirty="0">
                <a:latin typeface="Arial"/>
                <a:cs typeface="Arial"/>
              </a:rPr>
              <a:t>PE</a:t>
            </a:r>
            <a:r>
              <a:rPr sz="1350" b="1" spc="5" dirty="0">
                <a:latin typeface="Arial"/>
                <a:cs typeface="Arial"/>
              </a:rPr>
              <a:t>NY</a:t>
            </a:r>
            <a:r>
              <a:rPr sz="1350" b="1" spc="-5" dirty="0">
                <a:latin typeface="Arial"/>
                <a:cs typeface="Arial"/>
              </a:rPr>
              <a:t>E</a:t>
            </a:r>
            <a:r>
              <a:rPr sz="1350" b="1" spc="5" dirty="0">
                <a:latin typeface="Arial"/>
                <a:cs typeface="Arial"/>
              </a:rPr>
              <a:t>L</a:t>
            </a:r>
            <a:r>
              <a:rPr sz="1350" b="1" spc="-5" dirty="0">
                <a:latin typeface="Arial"/>
                <a:cs typeface="Arial"/>
              </a:rPr>
              <a:t>E</a:t>
            </a:r>
            <a:r>
              <a:rPr sz="1350" b="1" spc="5" dirty="0">
                <a:latin typeface="Arial"/>
                <a:cs typeface="Arial"/>
              </a:rPr>
              <a:t>NGG</a:t>
            </a:r>
            <a:r>
              <a:rPr sz="1350" b="1" spc="-55" dirty="0">
                <a:latin typeface="Arial"/>
                <a:cs typeface="Arial"/>
              </a:rPr>
              <a:t>A</a:t>
            </a:r>
            <a:r>
              <a:rPr sz="1350" b="1" spc="5" dirty="0">
                <a:latin typeface="Arial"/>
                <a:cs typeface="Arial"/>
              </a:rPr>
              <a:t>R</a:t>
            </a:r>
            <a:r>
              <a:rPr sz="1350" b="1" spc="-40" dirty="0">
                <a:latin typeface="Arial"/>
                <a:cs typeface="Arial"/>
              </a:rPr>
              <a:t>A</a:t>
            </a:r>
            <a:r>
              <a:rPr sz="1350" b="1" spc="-20" dirty="0">
                <a:latin typeface="Arial"/>
                <a:cs typeface="Arial"/>
              </a:rPr>
              <a:t>A</a:t>
            </a:r>
            <a:r>
              <a:rPr sz="1350" b="1" dirty="0">
                <a:latin typeface="Arial"/>
                <a:cs typeface="Arial"/>
              </a:rPr>
              <a:t>N  SPMI</a:t>
            </a:r>
            <a:endParaRPr sz="1350">
              <a:latin typeface="Arial"/>
              <a:cs typeface="Arial"/>
            </a:endParaRPr>
          </a:p>
        </p:txBody>
      </p:sp>
      <p:sp>
        <p:nvSpPr>
          <p:cNvPr id="32" name="object 12">
            <a:extLst>
              <a:ext uri="{FF2B5EF4-FFF2-40B4-BE49-F238E27FC236}">
                <a16:creationId xmlns:a16="http://schemas.microsoft.com/office/drawing/2014/main" id="{CA87E4A6-526D-166D-5110-6FD88FAAFC07}"/>
              </a:ext>
            </a:extLst>
          </p:cNvPr>
          <p:cNvSpPr txBox="1"/>
          <p:nvPr/>
        </p:nvSpPr>
        <p:spPr>
          <a:xfrm>
            <a:off x="8494617" y="4308621"/>
            <a:ext cx="2486152" cy="1521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9875" indent="-257175">
              <a:spcBef>
                <a:spcPts val="105"/>
              </a:spcBef>
              <a:buAutoNum type="arabicPeriod"/>
              <a:tabLst>
                <a:tab pos="270510" algn="l"/>
              </a:tabLst>
            </a:pPr>
            <a:r>
              <a:rPr sz="1400" b="1" dirty="0">
                <a:latin typeface="Arial"/>
                <a:cs typeface="Arial"/>
              </a:rPr>
              <a:t>Quality</a:t>
            </a:r>
            <a:r>
              <a:rPr sz="1400" b="1" spc="-3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first</a:t>
            </a:r>
          </a:p>
          <a:p>
            <a:pPr marL="269875" indent="-257175">
              <a:buAutoNum type="arabicPeriod"/>
              <a:tabLst>
                <a:tab pos="270510" algn="l"/>
              </a:tabLst>
            </a:pPr>
            <a:r>
              <a:rPr sz="1400" b="1" dirty="0">
                <a:latin typeface="Arial"/>
                <a:cs typeface="Arial"/>
              </a:rPr>
              <a:t>Stakeholder</a:t>
            </a:r>
            <a:r>
              <a:rPr sz="1400" b="1" spc="-5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in</a:t>
            </a:r>
          </a:p>
          <a:p>
            <a:pPr marL="269875" indent="-257175">
              <a:buAutoNum type="arabicPeriod"/>
              <a:tabLst>
                <a:tab pos="270510" algn="l"/>
              </a:tabLst>
            </a:pPr>
            <a:r>
              <a:rPr sz="1400" b="1" dirty="0">
                <a:latin typeface="Arial"/>
                <a:cs typeface="Arial"/>
              </a:rPr>
              <a:t>The </a:t>
            </a:r>
            <a:r>
              <a:rPr sz="1400" b="1" spc="-5" dirty="0">
                <a:latin typeface="Arial"/>
                <a:cs typeface="Arial"/>
              </a:rPr>
              <a:t>next</a:t>
            </a:r>
            <a:r>
              <a:rPr sz="1400" b="1" spc="-6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processes</a:t>
            </a:r>
            <a:r>
              <a:rPr lang="en-US" sz="1400" b="1" dirty="0">
                <a:latin typeface="Arial"/>
                <a:cs typeface="Arial"/>
              </a:rPr>
              <a:t> </a:t>
            </a:r>
          </a:p>
          <a:p>
            <a:pPr marL="12700">
              <a:tabLst>
                <a:tab pos="270510" algn="l"/>
              </a:tabLst>
            </a:pPr>
            <a:r>
              <a:rPr lang="en-US" sz="1400" b="1" dirty="0">
                <a:latin typeface="Arial"/>
                <a:cs typeface="Arial"/>
              </a:rPr>
              <a:t>      </a:t>
            </a:r>
            <a:r>
              <a:rPr sz="1400" b="1" dirty="0">
                <a:latin typeface="Arial"/>
                <a:cs typeface="Arial"/>
              </a:rPr>
              <a:t>is our</a:t>
            </a:r>
            <a:r>
              <a:rPr sz="1400" b="1" spc="-5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stakeholder</a:t>
            </a:r>
          </a:p>
          <a:p>
            <a:pPr marL="269875" indent="-257175">
              <a:buAutoNum type="arabicPeriod" startAt="4"/>
              <a:tabLst>
                <a:tab pos="270510" algn="l"/>
              </a:tabLst>
            </a:pPr>
            <a:r>
              <a:rPr sz="1400" b="1" dirty="0">
                <a:latin typeface="Arial"/>
                <a:cs typeface="Arial"/>
              </a:rPr>
              <a:t>Speak </a:t>
            </a:r>
            <a:r>
              <a:rPr sz="1400" b="1" spc="-5" dirty="0">
                <a:latin typeface="Arial"/>
                <a:cs typeface="Arial"/>
              </a:rPr>
              <a:t>with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data</a:t>
            </a:r>
          </a:p>
          <a:p>
            <a:pPr marL="269875" marR="499745" indent="-257175">
              <a:buAutoNum type="arabicPeriod" startAt="4"/>
              <a:tabLst>
                <a:tab pos="270510" algn="l"/>
              </a:tabLst>
            </a:pPr>
            <a:r>
              <a:rPr sz="1400" b="1" dirty="0">
                <a:latin typeface="Arial"/>
                <a:cs typeface="Arial"/>
              </a:rPr>
              <a:t>Upstream  managem</a:t>
            </a:r>
            <a:r>
              <a:rPr sz="1400" b="1" spc="-15" dirty="0">
                <a:latin typeface="Arial"/>
                <a:cs typeface="Arial"/>
              </a:rPr>
              <a:t>e</a:t>
            </a:r>
            <a:r>
              <a:rPr sz="1400" b="1" dirty="0">
                <a:latin typeface="Arial"/>
                <a:cs typeface="Arial"/>
              </a:rPr>
              <a:t>nt</a:t>
            </a:r>
          </a:p>
        </p:txBody>
      </p:sp>
      <p:sp>
        <p:nvSpPr>
          <p:cNvPr id="33" name="object 14">
            <a:extLst>
              <a:ext uri="{FF2B5EF4-FFF2-40B4-BE49-F238E27FC236}">
                <a16:creationId xmlns:a16="http://schemas.microsoft.com/office/drawing/2014/main" id="{22DB94E3-B5FA-3126-0E13-0764FC0A8945}"/>
              </a:ext>
            </a:extLst>
          </p:cNvPr>
          <p:cNvSpPr/>
          <p:nvPr/>
        </p:nvSpPr>
        <p:spPr>
          <a:xfrm>
            <a:off x="2019364" y="6265645"/>
            <a:ext cx="879475" cy="231775"/>
          </a:xfrm>
          <a:custGeom>
            <a:avLst/>
            <a:gdLst/>
            <a:ahLst/>
            <a:cxnLst/>
            <a:rect l="l" t="t" r="r" b="b"/>
            <a:pathLst>
              <a:path w="879475" h="231775">
                <a:moveTo>
                  <a:pt x="879347" y="231646"/>
                </a:moveTo>
                <a:lnTo>
                  <a:pt x="879347" y="0"/>
                </a:lnTo>
                <a:lnTo>
                  <a:pt x="0" y="0"/>
                </a:lnTo>
                <a:lnTo>
                  <a:pt x="0" y="231646"/>
                </a:lnTo>
                <a:lnTo>
                  <a:pt x="879347" y="231646"/>
                </a:lnTo>
                <a:close/>
              </a:path>
            </a:pathLst>
          </a:custGeom>
          <a:solidFill>
            <a:srgbClr val="49B0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16">
            <a:extLst>
              <a:ext uri="{FF2B5EF4-FFF2-40B4-BE49-F238E27FC236}">
                <a16:creationId xmlns:a16="http://schemas.microsoft.com/office/drawing/2014/main" id="{677B2A15-F94E-9999-3C6A-F1D92B161E6A}"/>
              </a:ext>
            </a:extLst>
          </p:cNvPr>
          <p:cNvSpPr/>
          <p:nvPr/>
        </p:nvSpPr>
        <p:spPr>
          <a:xfrm>
            <a:off x="5532184" y="4773648"/>
            <a:ext cx="879475" cy="373380"/>
          </a:xfrm>
          <a:custGeom>
            <a:avLst/>
            <a:gdLst/>
            <a:ahLst/>
            <a:cxnLst/>
            <a:rect l="l" t="t" r="r" b="b"/>
            <a:pathLst>
              <a:path w="879475" h="373379">
                <a:moveTo>
                  <a:pt x="0" y="373380"/>
                </a:moveTo>
                <a:lnTo>
                  <a:pt x="879348" y="373380"/>
                </a:lnTo>
                <a:lnTo>
                  <a:pt x="879348" y="0"/>
                </a:lnTo>
                <a:lnTo>
                  <a:pt x="0" y="0"/>
                </a:lnTo>
                <a:lnTo>
                  <a:pt x="0" y="373380"/>
                </a:lnTo>
                <a:close/>
              </a:path>
            </a:pathLst>
          </a:custGeom>
          <a:solidFill>
            <a:srgbClr val="474D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17">
            <a:extLst>
              <a:ext uri="{FF2B5EF4-FFF2-40B4-BE49-F238E27FC236}">
                <a16:creationId xmlns:a16="http://schemas.microsoft.com/office/drawing/2014/main" id="{DB1C7DBB-AED4-D272-67AE-56027EABA946}"/>
              </a:ext>
            </a:extLst>
          </p:cNvPr>
          <p:cNvSpPr/>
          <p:nvPr/>
        </p:nvSpPr>
        <p:spPr>
          <a:xfrm>
            <a:off x="5218239" y="4142713"/>
            <a:ext cx="1193800" cy="631190"/>
          </a:xfrm>
          <a:custGeom>
            <a:avLst/>
            <a:gdLst/>
            <a:ahLst/>
            <a:cxnLst/>
            <a:rect l="l" t="t" r="r" b="b"/>
            <a:pathLst>
              <a:path w="1193800" h="631189">
                <a:moveTo>
                  <a:pt x="881634" y="0"/>
                </a:moveTo>
                <a:lnTo>
                  <a:pt x="0" y="0"/>
                </a:lnTo>
                <a:lnTo>
                  <a:pt x="313182" y="630936"/>
                </a:lnTo>
                <a:lnTo>
                  <a:pt x="1193292" y="630936"/>
                </a:lnTo>
                <a:lnTo>
                  <a:pt x="881634" y="0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18">
            <a:extLst>
              <a:ext uri="{FF2B5EF4-FFF2-40B4-BE49-F238E27FC236}">
                <a16:creationId xmlns:a16="http://schemas.microsoft.com/office/drawing/2014/main" id="{03CFC53F-C8DB-A7BD-AE80-DD5FAD09C4CA}"/>
              </a:ext>
            </a:extLst>
          </p:cNvPr>
          <p:cNvSpPr/>
          <p:nvPr/>
        </p:nvSpPr>
        <p:spPr>
          <a:xfrm>
            <a:off x="5218240" y="4139666"/>
            <a:ext cx="314325" cy="1004569"/>
          </a:xfrm>
          <a:custGeom>
            <a:avLst/>
            <a:gdLst/>
            <a:ahLst/>
            <a:cxnLst/>
            <a:rect l="l" t="t" r="r" b="b"/>
            <a:pathLst>
              <a:path w="314325" h="1004570">
                <a:moveTo>
                  <a:pt x="0" y="0"/>
                </a:moveTo>
                <a:lnTo>
                  <a:pt x="0" y="372490"/>
                </a:lnTo>
                <a:lnTo>
                  <a:pt x="313944" y="1004315"/>
                </a:lnTo>
                <a:lnTo>
                  <a:pt x="313944" y="631825"/>
                </a:lnTo>
                <a:lnTo>
                  <a:pt x="0" y="0"/>
                </a:lnTo>
                <a:close/>
              </a:path>
            </a:pathLst>
          </a:custGeom>
          <a:solidFill>
            <a:srgbClr val="2D33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19">
            <a:extLst>
              <a:ext uri="{FF2B5EF4-FFF2-40B4-BE49-F238E27FC236}">
                <a16:creationId xmlns:a16="http://schemas.microsoft.com/office/drawing/2014/main" id="{46253CCA-A1C6-54C8-CB40-66C439B5FB43}"/>
              </a:ext>
            </a:extLst>
          </p:cNvPr>
          <p:cNvSpPr/>
          <p:nvPr/>
        </p:nvSpPr>
        <p:spPr>
          <a:xfrm>
            <a:off x="5532183" y="5139408"/>
            <a:ext cx="879348" cy="135788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20">
            <a:extLst>
              <a:ext uri="{FF2B5EF4-FFF2-40B4-BE49-F238E27FC236}">
                <a16:creationId xmlns:a16="http://schemas.microsoft.com/office/drawing/2014/main" id="{2C216190-E0F7-BF52-D05B-D5065E925244}"/>
              </a:ext>
            </a:extLst>
          </p:cNvPr>
          <p:cNvSpPr/>
          <p:nvPr/>
        </p:nvSpPr>
        <p:spPr>
          <a:xfrm>
            <a:off x="4654360" y="5147028"/>
            <a:ext cx="879475" cy="373380"/>
          </a:xfrm>
          <a:custGeom>
            <a:avLst/>
            <a:gdLst/>
            <a:ahLst/>
            <a:cxnLst/>
            <a:rect l="l" t="t" r="r" b="b"/>
            <a:pathLst>
              <a:path w="879475" h="373379">
                <a:moveTo>
                  <a:pt x="0" y="373379"/>
                </a:moveTo>
                <a:lnTo>
                  <a:pt x="879348" y="373379"/>
                </a:lnTo>
                <a:lnTo>
                  <a:pt x="879348" y="0"/>
                </a:lnTo>
                <a:lnTo>
                  <a:pt x="0" y="0"/>
                </a:lnTo>
                <a:lnTo>
                  <a:pt x="0" y="373379"/>
                </a:lnTo>
                <a:close/>
              </a:path>
            </a:pathLst>
          </a:custGeom>
          <a:solidFill>
            <a:srgbClr val="299AD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21">
            <a:extLst>
              <a:ext uri="{FF2B5EF4-FFF2-40B4-BE49-F238E27FC236}">
                <a16:creationId xmlns:a16="http://schemas.microsoft.com/office/drawing/2014/main" id="{06396BC4-CDF2-A38C-C1C6-EB3CC167F47C}"/>
              </a:ext>
            </a:extLst>
          </p:cNvPr>
          <p:cNvSpPr/>
          <p:nvPr/>
        </p:nvSpPr>
        <p:spPr>
          <a:xfrm>
            <a:off x="4340415" y="4514569"/>
            <a:ext cx="1193800" cy="632460"/>
          </a:xfrm>
          <a:custGeom>
            <a:avLst/>
            <a:gdLst/>
            <a:ahLst/>
            <a:cxnLst/>
            <a:rect l="l" t="t" r="r" b="b"/>
            <a:pathLst>
              <a:path w="1193800" h="632460">
                <a:moveTo>
                  <a:pt x="881633" y="0"/>
                </a:moveTo>
                <a:lnTo>
                  <a:pt x="0" y="0"/>
                </a:lnTo>
                <a:lnTo>
                  <a:pt x="313181" y="632460"/>
                </a:lnTo>
                <a:lnTo>
                  <a:pt x="1193292" y="632460"/>
                </a:lnTo>
                <a:lnTo>
                  <a:pt x="881633" y="0"/>
                </a:lnTo>
                <a:close/>
              </a:path>
            </a:pathLst>
          </a:custGeom>
          <a:solidFill>
            <a:srgbClr val="7A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22">
            <a:extLst>
              <a:ext uri="{FF2B5EF4-FFF2-40B4-BE49-F238E27FC236}">
                <a16:creationId xmlns:a16="http://schemas.microsoft.com/office/drawing/2014/main" id="{87AB9C0A-212E-2F56-8FB2-9C673E7E9339}"/>
              </a:ext>
            </a:extLst>
          </p:cNvPr>
          <p:cNvSpPr/>
          <p:nvPr/>
        </p:nvSpPr>
        <p:spPr>
          <a:xfrm>
            <a:off x="4340416" y="4514569"/>
            <a:ext cx="314325" cy="1005840"/>
          </a:xfrm>
          <a:custGeom>
            <a:avLst/>
            <a:gdLst/>
            <a:ahLst/>
            <a:cxnLst/>
            <a:rect l="l" t="t" r="r" b="b"/>
            <a:pathLst>
              <a:path w="314325" h="1005839">
                <a:moveTo>
                  <a:pt x="0" y="0"/>
                </a:moveTo>
                <a:lnTo>
                  <a:pt x="0" y="372999"/>
                </a:lnTo>
                <a:lnTo>
                  <a:pt x="313944" y="1005840"/>
                </a:lnTo>
                <a:lnTo>
                  <a:pt x="313944" y="632841"/>
                </a:lnTo>
                <a:lnTo>
                  <a:pt x="0" y="0"/>
                </a:lnTo>
                <a:close/>
              </a:path>
            </a:pathLst>
          </a:custGeom>
          <a:solidFill>
            <a:srgbClr val="1771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23">
            <a:extLst>
              <a:ext uri="{FF2B5EF4-FFF2-40B4-BE49-F238E27FC236}">
                <a16:creationId xmlns:a16="http://schemas.microsoft.com/office/drawing/2014/main" id="{8C2E611F-6AA7-A2F9-7A7D-F81957C56519}"/>
              </a:ext>
            </a:extLst>
          </p:cNvPr>
          <p:cNvSpPr/>
          <p:nvPr/>
        </p:nvSpPr>
        <p:spPr>
          <a:xfrm>
            <a:off x="4655884" y="5517361"/>
            <a:ext cx="876300" cy="97993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24">
            <a:extLst>
              <a:ext uri="{FF2B5EF4-FFF2-40B4-BE49-F238E27FC236}">
                <a16:creationId xmlns:a16="http://schemas.microsoft.com/office/drawing/2014/main" id="{C22CBF28-9729-8DD0-08E9-946D2B9E278B}"/>
              </a:ext>
            </a:extLst>
          </p:cNvPr>
          <p:cNvSpPr/>
          <p:nvPr/>
        </p:nvSpPr>
        <p:spPr>
          <a:xfrm>
            <a:off x="3773487" y="5520408"/>
            <a:ext cx="873760" cy="372110"/>
          </a:xfrm>
          <a:custGeom>
            <a:avLst/>
            <a:gdLst/>
            <a:ahLst/>
            <a:cxnLst/>
            <a:rect l="l" t="t" r="r" b="b"/>
            <a:pathLst>
              <a:path w="873760" h="372110">
                <a:moveTo>
                  <a:pt x="0" y="371856"/>
                </a:moveTo>
                <a:lnTo>
                  <a:pt x="873251" y="371856"/>
                </a:lnTo>
                <a:lnTo>
                  <a:pt x="873251" y="0"/>
                </a:lnTo>
                <a:lnTo>
                  <a:pt x="0" y="0"/>
                </a:lnTo>
                <a:lnTo>
                  <a:pt x="0" y="371856"/>
                </a:lnTo>
                <a:close/>
              </a:path>
            </a:pathLst>
          </a:custGeom>
          <a:solidFill>
            <a:srgbClr val="ED291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25">
            <a:extLst>
              <a:ext uri="{FF2B5EF4-FFF2-40B4-BE49-F238E27FC236}">
                <a16:creationId xmlns:a16="http://schemas.microsoft.com/office/drawing/2014/main" id="{A4FE702B-0F96-D01F-B7B6-71DC03AFF2EC}"/>
              </a:ext>
            </a:extLst>
          </p:cNvPr>
          <p:cNvSpPr/>
          <p:nvPr/>
        </p:nvSpPr>
        <p:spPr>
          <a:xfrm>
            <a:off x="3461068" y="4887948"/>
            <a:ext cx="1193800" cy="632460"/>
          </a:xfrm>
          <a:custGeom>
            <a:avLst/>
            <a:gdLst/>
            <a:ahLst/>
            <a:cxnLst/>
            <a:rect l="l" t="t" r="r" b="b"/>
            <a:pathLst>
              <a:path w="1193800" h="632460">
                <a:moveTo>
                  <a:pt x="881634" y="0"/>
                </a:moveTo>
                <a:lnTo>
                  <a:pt x="0" y="0"/>
                </a:lnTo>
                <a:lnTo>
                  <a:pt x="313181" y="632460"/>
                </a:lnTo>
                <a:lnTo>
                  <a:pt x="1193292" y="632460"/>
                </a:lnTo>
                <a:lnTo>
                  <a:pt x="881634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26">
            <a:extLst>
              <a:ext uri="{FF2B5EF4-FFF2-40B4-BE49-F238E27FC236}">
                <a16:creationId xmlns:a16="http://schemas.microsoft.com/office/drawing/2014/main" id="{FB71CDAC-10A9-7087-31DE-7B9B5EAEC6AC}"/>
              </a:ext>
            </a:extLst>
          </p:cNvPr>
          <p:cNvSpPr/>
          <p:nvPr/>
        </p:nvSpPr>
        <p:spPr>
          <a:xfrm>
            <a:off x="3461068" y="4880329"/>
            <a:ext cx="312420" cy="1004569"/>
          </a:xfrm>
          <a:custGeom>
            <a:avLst/>
            <a:gdLst/>
            <a:ahLst/>
            <a:cxnLst/>
            <a:rect l="l" t="t" r="r" b="b"/>
            <a:pathLst>
              <a:path w="312419" h="1004570">
                <a:moveTo>
                  <a:pt x="0" y="0"/>
                </a:moveTo>
                <a:lnTo>
                  <a:pt x="0" y="372452"/>
                </a:lnTo>
                <a:lnTo>
                  <a:pt x="312419" y="1004315"/>
                </a:lnTo>
                <a:lnTo>
                  <a:pt x="312419" y="631863"/>
                </a:lnTo>
                <a:lnTo>
                  <a:pt x="0" y="0"/>
                </a:lnTo>
                <a:close/>
              </a:path>
            </a:pathLst>
          </a:custGeom>
          <a:solidFill>
            <a:srgbClr val="A01A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27">
            <a:extLst>
              <a:ext uri="{FF2B5EF4-FFF2-40B4-BE49-F238E27FC236}">
                <a16:creationId xmlns:a16="http://schemas.microsoft.com/office/drawing/2014/main" id="{A72E1C34-A55C-54B9-2378-7CF5A5DB95A5}"/>
              </a:ext>
            </a:extLst>
          </p:cNvPr>
          <p:cNvSpPr/>
          <p:nvPr/>
        </p:nvSpPr>
        <p:spPr>
          <a:xfrm>
            <a:off x="3773487" y="5884644"/>
            <a:ext cx="882396" cy="61264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28">
            <a:extLst>
              <a:ext uri="{FF2B5EF4-FFF2-40B4-BE49-F238E27FC236}">
                <a16:creationId xmlns:a16="http://schemas.microsoft.com/office/drawing/2014/main" id="{ECD9C21D-4981-1A9C-849C-1E771B539255}"/>
              </a:ext>
            </a:extLst>
          </p:cNvPr>
          <p:cNvSpPr/>
          <p:nvPr/>
        </p:nvSpPr>
        <p:spPr>
          <a:xfrm>
            <a:off x="2945702" y="5892264"/>
            <a:ext cx="873760" cy="373380"/>
          </a:xfrm>
          <a:custGeom>
            <a:avLst/>
            <a:gdLst/>
            <a:ahLst/>
            <a:cxnLst/>
            <a:rect l="l" t="t" r="r" b="b"/>
            <a:pathLst>
              <a:path w="873760" h="373379">
                <a:moveTo>
                  <a:pt x="0" y="373379"/>
                </a:moveTo>
                <a:lnTo>
                  <a:pt x="873251" y="373379"/>
                </a:lnTo>
                <a:lnTo>
                  <a:pt x="873251" y="0"/>
                </a:lnTo>
                <a:lnTo>
                  <a:pt x="0" y="0"/>
                </a:lnTo>
                <a:lnTo>
                  <a:pt x="0" y="373379"/>
                </a:lnTo>
                <a:close/>
              </a:path>
            </a:pathLst>
          </a:custGeom>
          <a:solidFill>
            <a:srgbClr val="F4BC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29">
            <a:extLst>
              <a:ext uri="{FF2B5EF4-FFF2-40B4-BE49-F238E27FC236}">
                <a16:creationId xmlns:a16="http://schemas.microsoft.com/office/drawing/2014/main" id="{97664E0A-09E1-5C7D-1180-28674D51116E}"/>
              </a:ext>
            </a:extLst>
          </p:cNvPr>
          <p:cNvSpPr/>
          <p:nvPr/>
        </p:nvSpPr>
        <p:spPr>
          <a:xfrm>
            <a:off x="2586291" y="5259804"/>
            <a:ext cx="1193800" cy="632460"/>
          </a:xfrm>
          <a:custGeom>
            <a:avLst/>
            <a:gdLst/>
            <a:ahLst/>
            <a:cxnLst/>
            <a:rect l="l" t="t" r="r" b="b"/>
            <a:pathLst>
              <a:path w="1193800" h="632460">
                <a:moveTo>
                  <a:pt x="881633" y="0"/>
                </a:moveTo>
                <a:lnTo>
                  <a:pt x="0" y="0"/>
                </a:lnTo>
                <a:lnTo>
                  <a:pt x="313181" y="632460"/>
                </a:lnTo>
                <a:lnTo>
                  <a:pt x="1193292" y="632460"/>
                </a:lnTo>
                <a:lnTo>
                  <a:pt x="881633" y="0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30">
            <a:extLst>
              <a:ext uri="{FF2B5EF4-FFF2-40B4-BE49-F238E27FC236}">
                <a16:creationId xmlns:a16="http://schemas.microsoft.com/office/drawing/2014/main" id="{AA49E7FC-3D75-2DD0-24D9-32FEAE11FFDD}"/>
              </a:ext>
            </a:extLst>
          </p:cNvPr>
          <p:cNvSpPr/>
          <p:nvPr/>
        </p:nvSpPr>
        <p:spPr>
          <a:xfrm>
            <a:off x="2586291" y="5259804"/>
            <a:ext cx="312420" cy="1005840"/>
          </a:xfrm>
          <a:custGeom>
            <a:avLst/>
            <a:gdLst/>
            <a:ahLst/>
            <a:cxnLst/>
            <a:rect l="l" t="t" r="r" b="b"/>
            <a:pathLst>
              <a:path w="312419" h="1005839">
                <a:moveTo>
                  <a:pt x="0" y="0"/>
                </a:moveTo>
                <a:lnTo>
                  <a:pt x="0" y="373024"/>
                </a:lnTo>
                <a:lnTo>
                  <a:pt x="312419" y="1005840"/>
                </a:lnTo>
                <a:lnTo>
                  <a:pt x="312419" y="632815"/>
                </a:lnTo>
                <a:lnTo>
                  <a:pt x="0" y="0"/>
                </a:lnTo>
                <a:close/>
              </a:path>
            </a:pathLst>
          </a:custGeom>
          <a:solidFill>
            <a:srgbClr val="A37E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31">
            <a:extLst>
              <a:ext uri="{FF2B5EF4-FFF2-40B4-BE49-F238E27FC236}">
                <a16:creationId xmlns:a16="http://schemas.microsoft.com/office/drawing/2014/main" id="{1E0C458C-F7F7-B15C-6273-F6E651020DF1}"/>
              </a:ext>
            </a:extLst>
          </p:cNvPr>
          <p:cNvSpPr/>
          <p:nvPr/>
        </p:nvSpPr>
        <p:spPr>
          <a:xfrm>
            <a:off x="2898711" y="6258025"/>
            <a:ext cx="877824" cy="23926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32">
            <a:extLst>
              <a:ext uri="{FF2B5EF4-FFF2-40B4-BE49-F238E27FC236}">
                <a16:creationId xmlns:a16="http://schemas.microsoft.com/office/drawing/2014/main" id="{45C17525-C931-8CA6-2BEE-880402D2710C}"/>
              </a:ext>
            </a:extLst>
          </p:cNvPr>
          <p:cNvSpPr/>
          <p:nvPr/>
        </p:nvSpPr>
        <p:spPr>
          <a:xfrm>
            <a:off x="6019864" y="3243553"/>
            <a:ext cx="1876044" cy="180441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33">
            <a:extLst>
              <a:ext uri="{FF2B5EF4-FFF2-40B4-BE49-F238E27FC236}">
                <a16:creationId xmlns:a16="http://schemas.microsoft.com/office/drawing/2014/main" id="{C5980F9C-434B-A20C-48AA-0E5C89BC1594}"/>
              </a:ext>
            </a:extLst>
          </p:cNvPr>
          <p:cNvSpPr/>
          <p:nvPr/>
        </p:nvSpPr>
        <p:spPr>
          <a:xfrm>
            <a:off x="6050345" y="3274032"/>
            <a:ext cx="1760219" cy="168859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34">
            <a:extLst>
              <a:ext uri="{FF2B5EF4-FFF2-40B4-BE49-F238E27FC236}">
                <a16:creationId xmlns:a16="http://schemas.microsoft.com/office/drawing/2014/main" id="{DD4DB3AD-AB4C-7E32-3CA4-A1B734F7DDC4}"/>
              </a:ext>
            </a:extLst>
          </p:cNvPr>
          <p:cNvSpPr/>
          <p:nvPr/>
        </p:nvSpPr>
        <p:spPr>
          <a:xfrm>
            <a:off x="6050344" y="3274032"/>
            <a:ext cx="1760220" cy="1689100"/>
          </a:xfrm>
          <a:custGeom>
            <a:avLst/>
            <a:gdLst/>
            <a:ahLst/>
            <a:cxnLst/>
            <a:rect l="l" t="t" r="r" b="b"/>
            <a:pathLst>
              <a:path w="1760220" h="1689100">
                <a:moveTo>
                  <a:pt x="1760219" y="844296"/>
                </a:moveTo>
                <a:lnTo>
                  <a:pt x="1758826" y="796380"/>
                </a:lnTo>
                <a:lnTo>
                  <a:pt x="1754696" y="749167"/>
                </a:lnTo>
                <a:lnTo>
                  <a:pt x="1747902" y="702726"/>
                </a:lnTo>
                <a:lnTo>
                  <a:pt x="1738520" y="657130"/>
                </a:lnTo>
                <a:lnTo>
                  <a:pt x="1726624" y="612450"/>
                </a:lnTo>
                <a:lnTo>
                  <a:pt x="1712288" y="568756"/>
                </a:lnTo>
                <a:lnTo>
                  <a:pt x="1695586" y="526121"/>
                </a:lnTo>
                <a:lnTo>
                  <a:pt x="1676594" y="484614"/>
                </a:lnTo>
                <a:lnTo>
                  <a:pt x="1655384" y="444308"/>
                </a:lnTo>
                <a:lnTo>
                  <a:pt x="1632032" y="405274"/>
                </a:lnTo>
                <a:lnTo>
                  <a:pt x="1606611" y="367583"/>
                </a:lnTo>
                <a:lnTo>
                  <a:pt x="1579197" y="331306"/>
                </a:lnTo>
                <a:lnTo>
                  <a:pt x="1549863" y="296515"/>
                </a:lnTo>
                <a:lnTo>
                  <a:pt x="1518684" y="263280"/>
                </a:lnTo>
                <a:lnTo>
                  <a:pt x="1485734" y="231673"/>
                </a:lnTo>
                <a:lnTo>
                  <a:pt x="1451087" y="201765"/>
                </a:lnTo>
                <a:lnTo>
                  <a:pt x="1414818" y="173628"/>
                </a:lnTo>
                <a:lnTo>
                  <a:pt x="1377001" y="147332"/>
                </a:lnTo>
                <a:lnTo>
                  <a:pt x="1337711" y="122949"/>
                </a:lnTo>
                <a:lnTo>
                  <a:pt x="1297021" y="100551"/>
                </a:lnTo>
                <a:lnTo>
                  <a:pt x="1255006" y="80207"/>
                </a:lnTo>
                <a:lnTo>
                  <a:pt x="1211741" y="61990"/>
                </a:lnTo>
                <a:lnTo>
                  <a:pt x="1167299" y="45971"/>
                </a:lnTo>
                <a:lnTo>
                  <a:pt x="1121755" y="32221"/>
                </a:lnTo>
                <a:lnTo>
                  <a:pt x="1075184" y="20811"/>
                </a:lnTo>
                <a:lnTo>
                  <a:pt x="1027660" y="11813"/>
                </a:lnTo>
                <a:lnTo>
                  <a:pt x="979256" y="5297"/>
                </a:lnTo>
                <a:lnTo>
                  <a:pt x="930048" y="1336"/>
                </a:lnTo>
                <a:lnTo>
                  <a:pt x="880109" y="0"/>
                </a:lnTo>
                <a:lnTo>
                  <a:pt x="828338" y="0"/>
                </a:lnTo>
                <a:lnTo>
                  <a:pt x="776567" y="0"/>
                </a:lnTo>
                <a:lnTo>
                  <a:pt x="0" y="0"/>
                </a:lnTo>
                <a:lnTo>
                  <a:pt x="0" y="49664"/>
                </a:lnTo>
                <a:lnTo>
                  <a:pt x="0" y="844296"/>
                </a:lnTo>
                <a:lnTo>
                  <a:pt x="1393" y="892211"/>
                </a:lnTo>
                <a:lnTo>
                  <a:pt x="5523" y="939424"/>
                </a:lnTo>
                <a:lnTo>
                  <a:pt x="12317" y="985865"/>
                </a:lnTo>
                <a:lnTo>
                  <a:pt x="21699" y="1031461"/>
                </a:lnTo>
                <a:lnTo>
                  <a:pt x="33595" y="1076141"/>
                </a:lnTo>
                <a:lnTo>
                  <a:pt x="47931" y="1119835"/>
                </a:lnTo>
                <a:lnTo>
                  <a:pt x="64633" y="1162470"/>
                </a:lnTo>
                <a:lnTo>
                  <a:pt x="83625" y="1203977"/>
                </a:lnTo>
                <a:lnTo>
                  <a:pt x="104835" y="1244283"/>
                </a:lnTo>
                <a:lnTo>
                  <a:pt x="128187" y="1283317"/>
                </a:lnTo>
                <a:lnTo>
                  <a:pt x="153608" y="1321008"/>
                </a:lnTo>
                <a:lnTo>
                  <a:pt x="181022" y="1357285"/>
                </a:lnTo>
                <a:lnTo>
                  <a:pt x="210356" y="1392076"/>
                </a:lnTo>
                <a:lnTo>
                  <a:pt x="241535" y="1425311"/>
                </a:lnTo>
                <a:lnTo>
                  <a:pt x="274485" y="1456918"/>
                </a:lnTo>
                <a:lnTo>
                  <a:pt x="309132" y="1486826"/>
                </a:lnTo>
                <a:lnTo>
                  <a:pt x="345401" y="1514963"/>
                </a:lnTo>
                <a:lnTo>
                  <a:pt x="383218" y="1541259"/>
                </a:lnTo>
                <a:lnTo>
                  <a:pt x="422508" y="1565642"/>
                </a:lnTo>
                <a:lnTo>
                  <a:pt x="463198" y="1588040"/>
                </a:lnTo>
                <a:lnTo>
                  <a:pt x="505213" y="1608384"/>
                </a:lnTo>
                <a:lnTo>
                  <a:pt x="548478" y="1626601"/>
                </a:lnTo>
                <a:lnTo>
                  <a:pt x="592920" y="1642620"/>
                </a:lnTo>
                <a:lnTo>
                  <a:pt x="638464" y="1656370"/>
                </a:lnTo>
                <a:lnTo>
                  <a:pt x="685035" y="1667780"/>
                </a:lnTo>
                <a:lnTo>
                  <a:pt x="732559" y="1676778"/>
                </a:lnTo>
                <a:lnTo>
                  <a:pt x="780963" y="1683294"/>
                </a:lnTo>
                <a:lnTo>
                  <a:pt x="830171" y="1687255"/>
                </a:lnTo>
                <a:lnTo>
                  <a:pt x="880109" y="1688592"/>
                </a:lnTo>
                <a:lnTo>
                  <a:pt x="930048" y="1687255"/>
                </a:lnTo>
                <a:lnTo>
                  <a:pt x="979256" y="1683294"/>
                </a:lnTo>
                <a:lnTo>
                  <a:pt x="1027660" y="1676778"/>
                </a:lnTo>
                <a:lnTo>
                  <a:pt x="1075184" y="1667780"/>
                </a:lnTo>
                <a:lnTo>
                  <a:pt x="1121755" y="1656370"/>
                </a:lnTo>
                <a:lnTo>
                  <a:pt x="1167299" y="1642620"/>
                </a:lnTo>
                <a:lnTo>
                  <a:pt x="1211741" y="1626601"/>
                </a:lnTo>
                <a:lnTo>
                  <a:pt x="1255006" y="1608384"/>
                </a:lnTo>
                <a:lnTo>
                  <a:pt x="1297021" y="1588040"/>
                </a:lnTo>
                <a:lnTo>
                  <a:pt x="1337711" y="1565642"/>
                </a:lnTo>
                <a:lnTo>
                  <a:pt x="1377001" y="1541259"/>
                </a:lnTo>
                <a:lnTo>
                  <a:pt x="1414818" y="1514963"/>
                </a:lnTo>
                <a:lnTo>
                  <a:pt x="1451087" y="1486826"/>
                </a:lnTo>
                <a:lnTo>
                  <a:pt x="1485734" y="1456918"/>
                </a:lnTo>
                <a:lnTo>
                  <a:pt x="1518684" y="1425311"/>
                </a:lnTo>
                <a:lnTo>
                  <a:pt x="1549863" y="1392076"/>
                </a:lnTo>
                <a:lnTo>
                  <a:pt x="1579197" y="1357285"/>
                </a:lnTo>
                <a:lnTo>
                  <a:pt x="1606611" y="1321008"/>
                </a:lnTo>
                <a:lnTo>
                  <a:pt x="1632032" y="1283317"/>
                </a:lnTo>
                <a:lnTo>
                  <a:pt x="1655384" y="1244283"/>
                </a:lnTo>
                <a:lnTo>
                  <a:pt x="1676594" y="1203977"/>
                </a:lnTo>
                <a:lnTo>
                  <a:pt x="1695586" y="1162470"/>
                </a:lnTo>
                <a:lnTo>
                  <a:pt x="1712288" y="1119835"/>
                </a:lnTo>
                <a:lnTo>
                  <a:pt x="1726624" y="1076141"/>
                </a:lnTo>
                <a:lnTo>
                  <a:pt x="1738520" y="1031461"/>
                </a:lnTo>
                <a:lnTo>
                  <a:pt x="1747902" y="985865"/>
                </a:lnTo>
                <a:lnTo>
                  <a:pt x="1754696" y="939424"/>
                </a:lnTo>
                <a:lnTo>
                  <a:pt x="1758826" y="892211"/>
                </a:lnTo>
                <a:lnTo>
                  <a:pt x="1760219" y="844296"/>
                </a:lnTo>
                <a:close/>
              </a:path>
            </a:pathLst>
          </a:custGeom>
          <a:ln w="914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35">
            <a:extLst>
              <a:ext uri="{FF2B5EF4-FFF2-40B4-BE49-F238E27FC236}">
                <a16:creationId xmlns:a16="http://schemas.microsoft.com/office/drawing/2014/main" id="{8B9EE1B6-1E7B-6C7A-BA23-989CC205594A}"/>
              </a:ext>
            </a:extLst>
          </p:cNvPr>
          <p:cNvSpPr/>
          <p:nvPr/>
        </p:nvSpPr>
        <p:spPr>
          <a:xfrm>
            <a:off x="6176074" y="3386047"/>
            <a:ext cx="1760220" cy="1690370"/>
          </a:xfrm>
          <a:custGeom>
            <a:avLst/>
            <a:gdLst/>
            <a:ahLst/>
            <a:cxnLst/>
            <a:rect l="l" t="t" r="r" b="b"/>
            <a:pathLst>
              <a:path w="1760220" h="1690370">
                <a:moveTo>
                  <a:pt x="880110" y="0"/>
                </a:moveTo>
                <a:lnTo>
                  <a:pt x="0" y="0"/>
                </a:lnTo>
                <a:lnTo>
                  <a:pt x="0" y="845057"/>
                </a:lnTo>
                <a:lnTo>
                  <a:pt x="1302" y="891425"/>
                </a:lnTo>
                <a:lnTo>
                  <a:pt x="5164" y="937138"/>
                </a:lnTo>
                <a:lnTo>
                  <a:pt x="11520" y="982133"/>
                </a:lnTo>
                <a:lnTo>
                  <a:pt x="20301" y="1026346"/>
                </a:lnTo>
                <a:lnTo>
                  <a:pt x="31441" y="1069712"/>
                </a:lnTo>
                <a:lnTo>
                  <a:pt x="44872" y="1112166"/>
                </a:lnTo>
                <a:lnTo>
                  <a:pt x="60528" y="1153644"/>
                </a:lnTo>
                <a:lnTo>
                  <a:pt x="78341" y="1194082"/>
                </a:lnTo>
                <a:lnTo>
                  <a:pt x="98244" y="1233416"/>
                </a:lnTo>
                <a:lnTo>
                  <a:pt x="120170" y="1271580"/>
                </a:lnTo>
                <a:lnTo>
                  <a:pt x="144051" y="1308511"/>
                </a:lnTo>
                <a:lnTo>
                  <a:pt x="169822" y="1344143"/>
                </a:lnTo>
                <a:lnTo>
                  <a:pt x="197414" y="1378413"/>
                </a:lnTo>
                <a:lnTo>
                  <a:pt x="226760" y="1411256"/>
                </a:lnTo>
                <a:lnTo>
                  <a:pt x="257794" y="1442608"/>
                </a:lnTo>
                <a:lnTo>
                  <a:pt x="290447" y="1472405"/>
                </a:lnTo>
                <a:lnTo>
                  <a:pt x="324654" y="1500581"/>
                </a:lnTo>
                <a:lnTo>
                  <a:pt x="360346" y="1527072"/>
                </a:lnTo>
                <a:lnTo>
                  <a:pt x="397457" y="1551814"/>
                </a:lnTo>
                <a:lnTo>
                  <a:pt x="435920" y="1574743"/>
                </a:lnTo>
                <a:lnTo>
                  <a:pt x="475667" y="1595794"/>
                </a:lnTo>
                <a:lnTo>
                  <a:pt x="516631" y="1614903"/>
                </a:lnTo>
                <a:lnTo>
                  <a:pt x="558746" y="1632004"/>
                </a:lnTo>
                <a:lnTo>
                  <a:pt x="601943" y="1647035"/>
                </a:lnTo>
                <a:lnTo>
                  <a:pt x="646156" y="1659930"/>
                </a:lnTo>
                <a:lnTo>
                  <a:pt x="691318" y="1670625"/>
                </a:lnTo>
                <a:lnTo>
                  <a:pt x="737361" y="1679055"/>
                </a:lnTo>
                <a:lnTo>
                  <a:pt x="784219" y="1685157"/>
                </a:lnTo>
                <a:lnTo>
                  <a:pt x="831824" y="1688865"/>
                </a:lnTo>
                <a:lnTo>
                  <a:pt x="880110" y="1690115"/>
                </a:lnTo>
                <a:lnTo>
                  <a:pt x="928395" y="1688865"/>
                </a:lnTo>
                <a:lnTo>
                  <a:pt x="976000" y="1685157"/>
                </a:lnTo>
                <a:lnTo>
                  <a:pt x="1022858" y="1679055"/>
                </a:lnTo>
                <a:lnTo>
                  <a:pt x="1068901" y="1670625"/>
                </a:lnTo>
                <a:lnTo>
                  <a:pt x="1114063" y="1659930"/>
                </a:lnTo>
                <a:lnTo>
                  <a:pt x="1158276" y="1647035"/>
                </a:lnTo>
                <a:lnTo>
                  <a:pt x="1201473" y="1632004"/>
                </a:lnTo>
                <a:lnTo>
                  <a:pt x="1243588" y="1614903"/>
                </a:lnTo>
                <a:lnTo>
                  <a:pt x="1284552" y="1595794"/>
                </a:lnTo>
                <a:lnTo>
                  <a:pt x="1324299" y="1574743"/>
                </a:lnTo>
                <a:lnTo>
                  <a:pt x="1362762" y="1551814"/>
                </a:lnTo>
                <a:lnTo>
                  <a:pt x="1399873" y="1527072"/>
                </a:lnTo>
                <a:lnTo>
                  <a:pt x="1435565" y="1500581"/>
                </a:lnTo>
                <a:lnTo>
                  <a:pt x="1469772" y="1472405"/>
                </a:lnTo>
                <a:lnTo>
                  <a:pt x="1502425" y="1442608"/>
                </a:lnTo>
                <a:lnTo>
                  <a:pt x="1533459" y="1411256"/>
                </a:lnTo>
                <a:lnTo>
                  <a:pt x="1562805" y="1378413"/>
                </a:lnTo>
                <a:lnTo>
                  <a:pt x="1590397" y="1344143"/>
                </a:lnTo>
                <a:lnTo>
                  <a:pt x="1616168" y="1308511"/>
                </a:lnTo>
                <a:lnTo>
                  <a:pt x="1640049" y="1271580"/>
                </a:lnTo>
                <a:lnTo>
                  <a:pt x="1661975" y="1233416"/>
                </a:lnTo>
                <a:lnTo>
                  <a:pt x="1681878" y="1194082"/>
                </a:lnTo>
                <a:lnTo>
                  <a:pt x="1699691" y="1153644"/>
                </a:lnTo>
                <a:lnTo>
                  <a:pt x="1715347" y="1112166"/>
                </a:lnTo>
                <a:lnTo>
                  <a:pt x="1728778" y="1069712"/>
                </a:lnTo>
                <a:lnTo>
                  <a:pt x="1739918" y="1026346"/>
                </a:lnTo>
                <a:lnTo>
                  <a:pt x="1748699" y="982133"/>
                </a:lnTo>
                <a:lnTo>
                  <a:pt x="1755055" y="937138"/>
                </a:lnTo>
                <a:lnTo>
                  <a:pt x="1758917" y="891425"/>
                </a:lnTo>
                <a:lnTo>
                  <a:pt x="1760220" y="845057"/>
                </a:lnTo>
                <a:lnTo>
                  <a:pt x="1758917" y="798690"/>
                </a:lnTo>
                <a:lnTo>
                  <a:pt x="1755055" y="752977"/>
                </a:lnTo>
                <a:lnTo>
                  <a:pt x="1748699" y="707982"/>
                </a:lnTo>
                <a:lnTo>
                  <a:pt x="1739918" y="663769"/>
                </a:lnTo>
                <a:lnTo>
                  <a:pt x="1728778" y="620403"/>
                </a:lnTo>
                <a:lnTo>
                  <a:pt x="1715347" y="577949"/>
                </a:lnTo>
                <a:lnTo>
                  <a:pt x="1699691" y="536471"/>
                </a:lnTo>
                <a:lnTo>
                  <a:pt x="1681878" y="496033"/>
                </a:lnTo>
                <a:lnTo>
                  <a:pt x="1661975" y="456699"/>
                </a:lnTo>
                <a:lnTo>
                  <a:pt x="1640049" y="418535"/>
                </a:lnTo>
                <a:lnTo>
                  <a:pt x="1616168" y="381604"/>
                </a:lnTo>
                <a:lnTo>
                  <a:pt x="1590397" y="345972"/>
                </a:lnTo>
                <a:lnTo>
                  <a:pt x="1562805" y="311702"/>
                </a:lnTo>
                <a:lnTo>
                  <a:pt x="1533459" y="278859"/>
                </a:lnTo>
                <a:lnTo>
                  <a:pt x="1502425" y="247507"/>
                </a:lnTo>
                <a:lnTo>
                  <a:pt x="1469772" y="217710"/>
                </a:lnTo>
                <a:lnTo>
                  <a:pt x="1435565" y="189534"/>
                </a:lnTo>
                <a:lnTo>
                  <a:pt x="1399873" y="163043"/>
                </a:lnTo>
                <a:lnTo>
                  <a:pt x="1362762" y="138301"/>
                </a:lnTo>
                <a:lnTo>
                  <a:pt x="1324299" y="115372"/>
                </a:lnTo>
                <a:lnTo>
                  <a:pt x="1284552" y="94321"/>
                </a:lnTo>
                <a:lnTo>
                  <a:pt x="1243588" y="75212"/>
                </a:lnTo>
                <a:lnTo>
                  <a:pt x="1201473" y="58111"/>
                </a:lnTo>
                <a:lnTo>
                  <a:pt x="1158276" y="43080"/>
                </a:lnTo>
                <a:lnTo>
                  <a:pt x="1114063" y="30185"/>
                </a:lnTo>
                <a:lnTo>
                  <a:pt x="1068901" y="19490"/>
                </a:lnTo>
                <a:lnTo>
                  <a:pt x="1022858" y="11060"/>
                </a:lnTo>
                <a:lnTo>
                  <a:pt x="976000" y="4958"/>
                </a:lnTo>
                <a:lnTo>
                  <a:pt x="928395" y="1250"/>
                </a:lnTo>
                <a:lnTo>
                  <a:pt x="880110" y="0"/>
                </a:lnTo>
                <a:close/>
              </a:path>
            </a:pathLst>
          </a:custGeom>
          <a:solidFill>
            <a:srgbClr val="2CA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36">
            <a:extLst>
              <a:ext uri="{FF2B5EF4-FFF2-40B4-BE49-F238E27FC236}">
                <a16:creationId xmlns:a16="http://schemas.microsoft.com/office/drawing/2014/main" id="{5A4C944C-2553-98A9-7A81-A793B0B50B6E}"/>
              </a:ext>
            </a:extLst>
          </p:cNvPr>
          <p:cNvSpPr/>
          <p:nvPr/>
        </p:nvSpPr>
        <p:spPr>
          <a:xfrm>
            <a:off x="6176074" y="3386047"/>
            <a:ext cx="1760220" cy="1690370"/>
          </a:xfrm>
          <a:custGeom>
            <a:avLst/>
            <a:gdLst/>
            <a:ahLst/>
            <a:cxnLst/>
            <a:rect l="l" t="t" r="r" b="b"/>
            <a:pathLst>
              <a:path w="1760220" h="1690370">
                <a:moveTo>
                  <a:pt x="1760220" y="845057"/>
                </a:moveTo>
                <a:lnTo>
                  <a:pt x="1758917" y="798690"/>
                </a:lnTo>
                <a:lnTo>
                  <a:pt x="1755055" y="752977"/>
                </a:lnTo>
                <a:lnTo>
                  <a:pt x="1748699" y="707982"/>
                </a:lnTo>
                <a:lnTo>
                  <a:pt x="1739918" y="663769"/>
                </a:lnTo>
                <a:lnTo>
                  <a:pt x="1728778" y="620403"/>
                </a:lnTo>
                <a:lnTo>
                  <a:pt x="1715347" y="577949"/>
                </a:lnTo>
                <a:lnTo>
                  <a:pt x="1699691" y="536471"/>
                </a:lnTo>
                <a:lnTo>
                  <a:pt x="1681878" y="496033"/>
                </a:lnTo>
                <a:lnTo>
                  <a:pt x="1661975" y="456699"/>
                </a:lnTo>
                <a:lnTo>
                  <a:pt x="1640049" y="418535"/>
                </a:lnTo>
                <a:lnTo>
                  <a:pt x="1616168" y="381604"/>
                </a:lnTo>
                <a:lnTo>
                  <a:pt x="1590397" y="345972"/>
                </a:lnTo>
                <a:lnTo>
                  <a:pt x="1562805" y="311702"/>
                </a:lnTo>
                <a:lnTo>
                  <a:pt x="1533459" y="278859"/>
                </a:lnTo>
                <a:lnTo>
                  <a:pt x="1502425" y="247507"/>
                </a:lnTo>
                <a:lnTo>
                  <a:pt x="1469772" y="217710"/>
                </a:lnTo>
                <a:lnTo>
                  <a:pt x="1435565" y="189534"/>
                </a:lnTo>
                <a:lnTo>
                  <a:pt x="1399873" y="163043"/>
                </a:lnTo>
                <a:lnTo>
                  <a:pt x="1362762" y="138301"/>
                </a:lnTo>
                <a:lnTo>
                  <a:pt x="1324299" y="115372"/>
                </a:lnTo>
                <a:lnTo>
                  <a:pt x="1284552" y="94321"/>
                </a:lnTo>
                <a:lnTo>
                  <a:pt x="1243588" y="75212"/>
                </a:lnTo>
                <a:lnTo>
                  <a:pt x="1201473" y="58111"/>
                </a:lnTo>
                <a:lnTo>
                  <a:pt x="1158276" y="43080"/>
                </a:lnTo>
                <a:lnTo>
                  <a:pt x="1114063" y="30185"/>
                </a:lnTo>
                <a:lnTo>
                  <a:pt x="1068901" y="19490"/>
                </a:lnTo>
                <a:lnTo>
                  <a:pt x="1022858" y="11060"/>
                </a:lnTo>
                <a:lnTo>
                  <a:pt x="976000" y="4958"/>
                </a:lnTo>
                <a:lnTo>
                  <a:pt x="928395" y="1250"/>
                </a:lnTo>
                <a:lnTo>
                  <a:pt x="880110" y="0"/>
                </a:lnTo>
                <a:lnTo>
                  <a:pt x="828338" y="0"/>
                </a:lnTo>
                <a:lnTo>
                  <a:pt x="776567" y="0"/>
                </a:lnTo>
                <a:lnTo>
                  <a:pt x="0" y="0"/>
                </a:lnTo>
                <a:lnTo>
                  <a:pt x="0" y="49709"/>
                </a:lnTo>
                <a:lnTo>
                  <a:pt x="0" y="845057"/>
                </a:lnTo>
                <a:lnTo>
                  <a:pt x="1302" y="891425"/>
                </a:lnTo>
                <a:lnTo>
                  <a:pt x="5164" y="937138"/>
                </a:lnTo>
                <a:lnTo>
                  <a:pt x="11520" y="982133"/>
                </a:lnTo>
                <a:lnTo>
                  <a:pt x="20301" y="1026346"/>
                </a:lnTo>
                <a:lnTo>
                  <a:pt x="31441" y="1069712"/>
                </a:lnTo>
                <a:lnTo>
                  <a:pt x="44872" y="1112166"/>
                </a:lnTo>
                <a:lnTo>
                  <a:pt x="60528" y="1153644"/>
                </a:lnTo>
                <a:lnTo>
                  <a:pt x="78341" y="1194082"/>
                </a:lnTo>
                <a:lnTo>
                  <a:pt x="98244" y="1233416"/>
                </a:lnTo>
                <a:lnTo>
                  <a:pt x="120170" y="1271580"/>
                </a:lnTo>
                <a:lnTo>
                  <a:pt x="144051" y="1308511"/>
                </a:lnTo>
                <a:lnTo>
                  <a:pt x="169822" y="1344143"/>
                </a:lnTo>
                <a:lnTo>
                  <a:pt x="197414" y="1378413"/>
                </a:lnTo>
                <a:lnTo>
                  <a:pt x="226760" y="1411256"/>
                </a:lnTo>
                <a:lnTo>
                  <a:pt x="257794" y="1442608"/>
                </a:lnTo>
                <a:lnTo>
                  <a:pt x="290447" y="1472405"/>
                </a:lnTo>
                <a:lnTo>
                  <a:pt x="324654" y="1500581"/>
                </a:lnTo>
                <a:lnTo>
                  <a:pt x="360346" y="1527072"/>
                </a:lnTo>
                <a:lnTo>
                  <a:pt x="397457" y="1551814"/>
                </a:lnTo>
                <a:lnTo>
                  <a:pt x="435920" y="1574743"/>
                </a:lnTo>
                <a:lnTo>
                  <a:pt x="475667" y="1595794"/>
                </a:lnTo>
                <a:lnTo>
                  <a:pt x="516631" y="1614903"/>
                </a:lnTo>
                <a:lnTo>
                  <a:pt x="558746" y="1632004"/>
                </a:lnTo>
                <a:lnTo>
                  <a:pt x="601943" y="1647035"/>
                </a:lnTo>
                <a:lnTo>
                  <a:pt x="646156" y="1659930"/>
                </a:lnTo>
                <a:lnTo>
                  <a:pt x="691318" y="1670625"/>
                </a:lnTo>
                <a:lnTo>
                  <a:pt x="737361" y="1679055"/>
                </a:lnTo>
                <a:lnTo>
                  <a:pt x="784219" y="1685157"/>
                </a:lnTo>
                <a:lnTo>
                  <a:pt x="831824" y="1688865"/>
                </a:lnTo>
                <a:lnTo>
                  <a:pt x="880110" y="1690115"/>
                </a:lnTo>
                <a:lnTo>
                  <a:pt x="928395" y="1688865"/>
                </a:lnTo>
                <a:lnTo>
                  <a:pt x="976000" y="1685157"/>
                </a:lnTo>
                <a:lnTo>
                  <a:pt x="1022858" y="1679055"/>
                </a:lnTo>
                <a:lnTo>
                  <a:pt x="1068901" y="1670625"/>
                </a:lnTo>
                <a:lnTo>
                  <a:pt x="1114063" y="1659930"/>
                </a:lnTo>
                <a:lnTo>
                  <a:pt x="1158276" y="1647035"/>
                </a:lnTo>
                <a:lnTo>
                  <a:pt x="1201473" y="1632004"/>
                </a:lnTo>
                <a:lnTo>
                  <a:pt x="1243588" y="1614903"/>
                </a:lnTo>
                <a:lnTo>
                  <a:pt x="1284552" y="1595794"/>
                </a:lnTo>
                <a:lnTo>
                  <a:pt x="1324299" y="1574743"/>
                </a:lnTo>
                <a:lnTo>
                  <a:pt x="1362762" y="1551814"/>
                </a:lnTo>
                <a:lnTo>
                  <a:pt x="1399873" y="1527072"/>
                </a:lnTo>
                <a:lnTo>
                  <a:pt x="1435565" y="1500581"/>
                </a:lnTo>
                <a:lnTo>
                  <a:pt x="1469772" y="1472405"/>
                </a:lnTo>
                <a:lnTo>
                  <a:pt x="1502425" y="1442608"/>
                </a:lnTo>
                <a:lnTo>
                  <a:pt x="1533459" y="1411256"/>
                </a:lnTo>
                <a:lnTo>
                  <a:pt x="1562805" y="1378413"/>
                </a:lnTo>
                <a:lnTo>
                  <a:pt x="1590397" y="1344143"/>
                </a:lnTo>
                <a:lnTo>
                  <a:pt x="1616168" y="1308511"/>
                </a:lnTo>
                <a:lnTo>
                  <a:pt x="1640049" y="1271580"/>
                </a:lnTo>
                <a:lnTo>
                  <a:pt x="1661975" y="1233416"/>
                </a:lnTo>
                <a:lnTo>
                  <a:pt x="1681878" y="1194082"/>
                </a:lnTo>
                <a:lnTo>
                  <a:pt x="1699691" y="1153644"/>
                </a:lnTo>
                <a:lnTo>
                  <a:pt x="1715347" y="1112166"/>
                </a:lnTo>
                <a:lnTo>
                  <a:pt x="1728778" y="1069712"/>
                </a:lnTo>
                <a:lnTo>
                  <a:pt x="1739918" y="1026346"/>
                </a:lnTo>
                <a:lnTo>
                  <a:pt x="1748699" y="982133"/>
                </a:lnTo>
                <a:lnTo>
                  <a:pt x="1755055" y="937138"/>
                </a:lnTo>
                <a:lnTo>
                  <a:pt x="1758917" y="891425"/>
                </a:lnTo>
                <a:lnTo>
                  <a:pt x="1760220" y="845057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37">
            <a:extLst>
              <a:ext uri="{FF2B5EF4-FFF2-40B4-BE49-F238E27FC236}">
                <a16:creationId xmlns:a16="http://schemas.microsoft.com/office/drawing/2014/main" id="{5295AF95-DC54-18CB-8100-E9D13049564A}"/>
              </a:ext>
            </a:extLst>
          </p:cNvPr>
          <p:cNvSpPr/>
          <p:nvPr/>
        </p:nvSpPr>
        <p:spPr>
          <a:xfrm>
            <a:off x="6302565" y="3511015"/>
            <a:ext cx="1775460" cy="1705610"/>
          </a:xfrm>
          <a:custGeom>
            <a:avLst/>
            <a:gdLst/>
            <a:ahLst/>
            <a:cxnLst/>
            <a:rect l="l" t="t" r="r" b="b"/>
            <a:pathLst>
              <a:path w="1775459" h="1705610">
                <a:moveTo>
                  <a:pt x="887730" y="0"/>
                </a:moveTo>
                <a:lnTo>
                  <a:pt x="0" y="0"/>
                </a:lnTo>
                <a:lnTo>
                  <a:pt x="0" y="852677"/>
                </a:lnTo>
                <a:lnTo>
                  <a:pt x="1313" y="899461"/>
                </a:lnTo>
                <a:lnTo>
                  <a:pt x="5209" y="945585"/>
                </a:lnTo>
                <a:lnTo>
                  <a:pt x="11620" y="990985"/>
                </a:lnTo>
                <a:lnTo>
                  <a:pt x="20478" y="1035595"/>
                </a:lnTo>
                <a:lnTo>
                  <a:pt x="31714" y="1079351"/>
                </a:lnTo>
                <a:lnTo>
                  <a:pt x="45262" y="1122188"/>
                </a:lnTo>
                <a:lnTo>
                  <a:pt x="61054" y="1164040"/>
                </a:lnTo>
                <a:lnTo>
                  <a:pt x="79022" y="1204842"/>
                </a:lnTo>
                <a:lnTo>
                  <a:pt x="99098" y="1244530"/>
                </a:lnTo>
                <a:lnTo>
                  <a:pt x="121214" y="1283038"/>
                </a:lnTo>
                <a:lnTo>
                  <a:pt x="145303" y="1320302"/>
                </a:lnTo>
                <a:lnTo>
                  <a:pt x="171297" y="1356256"/>
                </a:lnTo>
                <a:lnTo>
                  <a:pt x="199128" y="1390835"/>
                </a:lnTo>
                <a:lnTo>
                  <a:pt x="228729" y="1423975"/>
                </a:lnTo>
                <a:lnTo>
                  <a:pt x="260032" y="1455610"/>
                </a:lnTo>
                <a:lnTo>
                  <a:pt x="292969" y="1485675"/>
                </a:lnTo>
                <a:lnTo>
                  <a:pt x="327472" y="1514106"/>
                </a:lnTo>
                <a:lnTo>
                  <a:pt x="363474" y="1540837"/>
                </a:lnTo>
                <a:lnTo>
                  <a:pt x="400906" y="1565803"/>
                </a:lnTo>
                <a:lnTo>
                  <a:pt x="439702" y="1588939"/>
                </a:lnTo>
                <a:lnTo>
                  <a:pt x="479793" y="1610180"/>
                </a:lnTo>
                <a:lnTo>
                  <a:pt x="521112" y="1629462"/>
                </a:lnTo>
                <a:lnTo>
                  <a:pt x="563590" y="1646718"/>
                </a:lnTo>
                <a:lnTo>
                  <a:pt x="607161" y="1661885"/>
                </a:lnTo>
                <a:lnTo>
                  <a:pt x="651756" y="1674897"/>
                </a:lnTo>
                <a:lnTo>
                  <a:pt x="697309" y="1685688"/>
                </a:lnTo>
                <a:lnTo>
                  <a:pt x="743750" y="1694195"/>
                </a:lnTo>
                <a:lnTo>
                  <a:pt x="791012" y="1700352"/>
                </a:lnTo>
                <a:lnTo>
                  <a:pt x="839028" y="1704094"/>
                </a:lnTo>
                <a:lnTo>
                  <a:pt x="887730" y="1705355"/>
                </a:lnTo>
                <a:lnTo>
                  <a:pt x="936431" y="1704094"/>
                </a:lnTo>
                <a:lnTo>
                  <a:pt x="984447" y="1700352"/>
                </a:lnTo>
                <a:lnTo>
                  <a:pt x="1031709" y="1694195"/>
                </a:lnTo>
                <a:lnTo>
                  <a:pt x="1078150" y="1685688"/>
                </a:lnTo>
                <a:lnTo>
                  <a:pt x="1123703" y="1674897"/>
                </a:lnTo>
                <a:lnTo>
                  <a:pt x="1168298" y="1661885"/>
                </a:lnTo>
                <a:lnTo>
                  <a:pt x="1211869" y="1646718"/>
                </a:lnTo>
                <a:lnTo>
                  <a:pt x="1254347" y="1629462"/>
                </a:lnTo>
                <a:lnTo>
                  <a:pt x="1295666" y="1610180"/>
                </a:lnTo>
                <a:lnTo>
                  <a:pt x="1335757" y="1588939"/>
                </a:lnTo>
                <a:lnTo>
                  <a:pt x="1374553" y="1565803"/>
                </a:lnTo>
                <a:lnTo>
                  <a:pt x="1411986" y="1540837"/>
                </a:lnTo>
                <a:lnTo>
                  <a:pt x="1447987" y="1514106"/>
                </a:lnTo>
                <a:lnTo>
                  <a:pt x="1482490" y="1485675"/>
                </a:lnTo>
                <a:lnTo>
                  <a:pt x="1515427" y="1455610"/>
                </a:lnTo>
                <a:lnTo>
                  <a:pt x="1546730" y="1423975"/>
                </a:lnTo>
                <a:lnTo>
                  <a:pt x="1576331" y="1390835"/>
                </a:lnTo>
                <a:lnTo>
                  <a:pt x="1604162" y="1356256"/>
                </a:lnTo>
                <a:lnTo>
                  <a:pt x="1630156" y="1320302"/>
                </a:lnTo>
                <a:lnTo>
                  <a:pt x="1654245" y="1283038"/>
                </a:lnTo>
                <a:lnTo>
                  <a:pt x="1676361" y="1244530"/>
                </a:lnTo>
                <a:lnTo>
                  <a:pt x="1696437" y="1204842"/>
                </a:lnTo>
                <a:lnTo>
                  <a:pt x="1714405" y="1164040"/>
                </a:lnTo>
                <a:lnTo>
                  <a:pt x="1730197" y="1122188"/>
                </a:lnTo>
                <a:lnTo>
                  <a:pt x="1743745" y="1079351"/>
                </a:lnTo>
                <a:lnTo>
                  <a:pt x="1754981" y="1035595"/>
                </a:lnTo>
                <a:lnTo>
                  <a:pt x="1763839" y="990985"/>
                </a:lnTo>
                <a:lnTo>
                  <a:pt x="1770250" y="945585"/>
                </a:lnTo>
                <a:lnTo>
                  <a:pt x="1774146" y="899461"/>
                </a:lnTo>
                <a:lnTo>
                  <a:pt x="1775460" y="852677"/>
                </a:lnTo>
                <a:lnTo>
                  <a:pt x="1774146" y="805894"/>
                </a:lnTo>
                <a:lnTo>
                  <a:pt x="1770250" y="759770"/>
                </a:lnTo>
                <a:lnTo>
                  <a:pt x="1763839" y="714370"/>
                </a:lnTo>
                <a:lnTo>
                  <a:pt x="1754981" y="669760"/>
                </a:lnTo>
                <a:lnTo>
                  <a:pt x="1743745" y="626004"/>
                </a:lnTo>
                <a:lnTo>
                  <a:pt x="1730197" y="583167"/>
                </a:lnTo>
                <a:lnTo>
                  <a:pt x="1714405" y="541315"/>
                </a:lnTo>
                <a:lnTo>
                  <a:pt x="1696437" y="500513"/>
                </a:lnTo>
                <a:lnTo>
                  <a:pt x="1676361" y="460825"/>
                </a:lnTo>
                <a:lnTo>
                  <a:pt x="1654245" y="422317"/>
                </a:lnTo>
                <a:lnTo>
                  <a:pt x="1630156" y="385053"/>
                </a:lnTo>
                <a:lnTo>
                  <a:pt x="1604162" y="349099"/>
                </a:lnTo>
                <a:lnTo>
                  <a:pt x="1576331" y="314520"/>
                </a:lnTo>
                <a:lnTo>
                  <a:pt x="1546730" y="281380"/>
                </a:lnTo>
                <a:lnTo>
                  <a:pt x="1515427" y="249745"/>
                </a:lnTo>
                <a:lnTo>
                  <a:pt x="1482490" y="219680"/>
                </a:lnTo>
                <a:lnTo>
                  <a:pt x="1447987" y="191249"/>
                </a:lnTo>
                <a:lnTo>
                  <a:pt x="1411985" y="164518"/>
                </a:lnTo>
                <a:lnTo>
                  <a:pt x="1374553" y="139552"/>
                </a:lnTo>
                <a:lnTo>
                  <a:pt x="1335757" y="116416"/>
                </a:lnTo>
                <a:lnTo>
                  <a:pt x="1295666" y="95175"/>
                </a:lnTo>
                <a:lnTo>
                  <a:pt x="1254347" y="75893"/>
                </a:lnTo>
                <a:lnTo>
                  <a:pt x="1211869" y="58637"/>
                </a:lnTo>
                <a:lnTo>
                  <a:pt x="1168298" y="43470"/>
                </a:lnTo>
                <a:lnTo>
                  <a:pt x="1123703" y="30458"/>
                </a:lnTo>
                <a:lnTo>
                  <a:pt x="1078150" y="19667"/>
                </a:lnTo>
                <a:lnTo>
                  <a:pt x="1031709" y="11160"/>
                </a:lnTo>
                <a:lnTo>
                  <a:pt x="984447" y="5003"/>
                </a:lnTo>
                <a:lnTo>
                  <a:pt x="936431" y="1261"/>
                </a:lnTo>
                <a:lnTo>
                  <a:pt x="887730" y="0"/>
                </a:lnTo>
                <a:close/>
              </a:path>
            </a:pathLst>
          </a:custGeom>
          <a:solidFill>
            <a:srgbClr val="1771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38">
            <a:extLst>
              <a:ext uri="{FF2B5EF4-FFF2-40B4-BE49-F238E27FC236}">
                <a16:creationId xmlns:a16="http://schemas.microsoft.com/office/drawing/2014/main" id="{4D1DB12B-FCC0-1395-B2F6-B39AE4DFFD04}"/>
              </a:ext>
            </a:extLst>
          </p:cNvPr>
          <p:cNvSpPr/>
          <p:nvPr/>
        </p:nvSpPr>
        <p:spPr>
          <a:xfrm>
            <a:off x="6302565" y="3511015"/>
            <a:ext cx="1775460" cy="1705610"/>
          </a:xfrm>
          <a:custGeom>
            <a:avLst/>
            <a:gdLst/>
            <a:ahLst/>
            <a:cxnLst/>
            <a:rect l="l" t="t" r="r" b="b"/>
            <a:pathLst>
              <a:path w="1775459" h="1705610">
                <a:moveTo>
                  <a:pt x="1775460" y="852677"/>
                </a:moveTo>
                <a:lnTo>
                  <a:pt x="1774146" y="805894"/>
                </a:lnTo>
                <a:lnTo>
                  <a:pt x="1770250" y="759770"/>
                </a:lnTo>
                <a:lnTo>
                  <a:pt x="1763839" y="714370"/>
                </a:lnTo>
                <a:lnTo>
                  <a:pt x="1754981" y="669760"/>
                </a:lnTo>
                <a:lnTo>
                  <a:pt x="1743745" y="626004"/>
                </a:lnTo>
                <a:lnTo>
                  <a:pt x="1730197" y="583167"/>
                </a:lnTo>
                <a:lnTo>
                  <a:pt x="1714405" y="541315"/>
                </a:lnTo>
                <a:lnTo>
                  <a:pt x="1696437" y="500513"/>
                </a:lnTo>
                <a:lnTo>
                  <a:pt x="1676361" y="460825"/>
                </a:lnTo>
                <a:lnTo>
                  <a:pt x="1654245" y="422317"/>
                </a:lnTo>
                <a:lnTo>
                  <a:pt x="1630156" y="385053"/>
                </a:lnTo>
                <a:lnTo>
                  <a:pt x="1604162" y="349099"/>
                </a:lnTo>
                <a:lnTo>
                  <a:pt x="1576331" y="314520"/>
                </a:lnTo>
                <a:lnTo>
                  <a:pt x="1546730" y="281380"/>
                </a:lnTo>
                <a:lnTo>
                  <a:pt x="1515427" y="249745"/>
                </a:lnTo>
                <a:lnTo>
                  <a:pt x="1482490" y="219680"/>
                </a:lnTo>
                <a:lnTo>
                  <a:pt x="1447987" y="191249"/>
                </a:lnTo>
                <a:lnTo>
                  <a:pt x="1411985" y="164518"/>
                </a:lnTo>
                <a:lnTo>
                  <a:pt x="1374553" y="139552"/>
                </a:lnTo>
                <a:lnTo>
                  <a:pt x="1335757" y="116416"/>
                </a:lnTo>
                <a:lnTo>
                  <a:pt x="1295666" y="95175"/>
                </a:lnTo>
                <a:lnTo>
                  <a:pt x="1254347" y="75893"/>
                </a:lnTo>
                <a:lnTo>
                  <a:pt x="1211869" y="58637"/>
                </a:lnTo>
                <a:lnTo>
                  <a:pt x="1168298" y="43470"/>
                </a:lnTo>
                <a:lnTo>
                  <a:pt x="1123703" y="30458"/>
                </a:lnTo>
                <a:lnTo>
                  <a:pt x="1078150" y="19667"/>
                </a:lnTo>
                <a:lnTo>
                  <a:pt x="1031709" y="11160"/>
                </a:lnTo>
                <a:lnTo>
                  <a:pt x="984447" y="5003"/>
                </a:lnTo>
                <a:lnTo>
                  <a:pt x="936431" y="1261"/>
                </a:lnTo>
                <a:lnTo>
                  <a:pt x="887730" y="0"/>
                </a:lnTo>
                <a:lnTo>
                  <a:pt x="835510" y="0"/>
                </a:lnTo>
                <a:lnTo>
                  <a:pt x="783291" y="0"/>
                </a:lnTo>
                <a:lnTo>
                  <a:pt x="0" y="0"/>
                </a:lnTo>
                <a:lnTo>
                  <a:pt x="0" y="50157"/>
                </a:lnTo>
                <a:lnTo>
                  <a:pt x="0" y="852677"/>
                </a:lnTo>
                <a:lnTo>
                  <a:pt x="1313" y="899461"/>
                </a:lnTo>
                <a:lnTo>
                  <a:pt x="5209" y="945585"/>
                </a:lnTo>
                <a:lnTo>
                  <a:pt x="11620" y="990985"/>
                </a:lnTo>
                <a:lnTo>
                  <a:pt x="20478" y="1035595"/>
                </a:lnTo>
                <a:lnTo>
                  <a:pt x="31714" y="1079351"/>
                </a:lnTo>
                <a:lnTo>
                  <a:pt x="45262" y="1122188"/>
                </a:lnTo>
                <a:lnTo>
                  <a:pt x="61054" y="1164040"/>
                </a:lnTo>
                <a:lnTo>
                  <a:pt x="79022" y="1204842"/>
                </a:lnTo>
                <a:lnTo>
                  <a:pt x="99098" y="1244530"/>
                </a:lnTo>
                <a:lnTo>
                  <a:pt x="121214" y="1283038"/>
                </a:lnTo>
                <a:lnTo>
                  <a:pt x="145303" y="1320302"/>
                </a:lnTo>
                <a:lnTo>
                  <a:pt x="171297" y="1356256"/>
                </a:lnTo>
                <a:lnTo>
                  <a:pt x="199128" y="1390835"/>
                </a:lnTo>
                <a:lnTo>
                  <a:pt x="228729" y="1423975"/>
                </a:lnTo>
                <a:lnTo>
                  <a:pt x="260032" y="1455610"/>
                </a:lnTo>
                <a:lnTo>
                  <a:pt x="292969" y="1485675"/>
                </a:lnTo>
                <a:lnTo>
                  <a:pt x="327472" y="1514106"/>
                </a:lnTo>
                <a:lnTo>
                  <a:pt x="363474" y="1540837"/>
                </a:lnTo>
                <a:lnTo>
                  <a:pt x="400906" y="1565803"/>
                </a:lnTo>
                <a:lnTo>
                  <a:pt x="439702" y="1588939"/>
                </a:lnTo>
                <a:lnTo>
                  <a:pt x="479793" y="1610180"/>
                </a:lnTo>
                <a:lnTo>
                  <a:pt x="521112" y="1629462"/>
                </a:lnTo>
                <a:lnTo>
                  <a:pt x="563590" y="1646718"/>
                </a:lnTo>
                <a:lnTo>
                  <a:pt x="607161" y="1661885"/>
                </a:lnTo>
                <a:lnTo>
                  <a:pt x="651756" y="1674897"/>
                </a:lnTo>
                <a:lnTo>
                  <a:pt x="697309" y="1685688"/>
                </a:lnTo>
                <a:lnTo>
                  <a:pt x="743750" y="1694195"/>
                </a:lnTo>
                <a:lnTo>
                  <a:pt x="791012" y="1700352"/>
                </a:lnTo>
                <a:lnTo>
                  <a:pt x="839028" y="1704094"/>
                </a:lnTo>
                <a:lnTo>
                  <a:pt x="887730" y="1705355"/>
                </a:lnTo>
                <a:lnTo>
                  <a:pt x="936431" y="1704094"/>
                </a:lnTo>
                <a:lnTo>
                  <a:pt x="984447" y="1700352"/>
                </a:lnTo>
                <a:lnTo>
                  <a:pt x="1031709" y="1694195"/>
                </a:lnTo>
                <a:lnTo>
                  <a:pt x="1078150" y="1685688"/>
                </a:lnTo>
                <a:lnTo>
                  <a:pt x="1123703" y="1674897"/>
                </a:lnTo>
                <a:lnTo>
                  <a:pt x="1168298" y="1661885"/>
                </a:lnTo>
                <a:lnTo>
                  <a:pt x="1211869" y="1646718"/>
                </a:lnTo>
                <a:lnTo>
                  <a:pt x="1254347" y="1629462"/>
                </a:lnTo>
                <a:lnTo>
                  <a:pt x="1295666" y="1610180"/>
                </a:lnTo>
                <a:lnTo>
                  <a:pt x="1335757" y="1588939"/>
                </a:lnTo>
                <a:lnTo>
                  <a:pt x="1374553" y="1565803"/>
                </a:lnTo>
                <a:lnTo>
                  <a:pt x="1411986" y="1540837"/>
                </a:lnTo>
                <a:lnTo>
                  <a:pt x="1447987" y="1514106"/>
                </a:lnTo>
                <a:lnTo>
                  <a:pt x="1482490" y="1485675"/>
                </a:lnTo>
                <a:lnTo>
                  <a:pt x="1515427" y="1455610"/>
                </a:lnTo>
                <a:lnTo>
                  <a:pt x="1546730" y="1423975"/>
                </a:lnTo>
                <a:lnTo>
                  <a:pt x="1576331" y="1390835"/>
                </a:lnTo>
                <a:lnTo>
                  <a:pt x="1604162" y="1356256"/>
                </a:lnTo>
                <a:lnTo>
                  <a:pt x="1630156" y="1320302"/>
                </a:lnTo>
                <a:lnTo>
                  <a:pt x="1654245" y="1283038"/>
                </a:lnTo>
                <a:lnTo>
                  <a:pt x="1676361" y="1244530"/>
                </a:lnTo>
                <a:lnTo>
                  <a:pt x="1696437" y="1204842"/>
                </a:lnTo>
                <a:lnTo>
                  <a:pt x="1714405" y="1164040"/>
                </a:lnTo>
                <a:lnTo>
                  <a:pt x="1730197" y="1122188"/>
                </a:lnTo>
                <a:lnTo>
                  <a:pt x="1743745" y="1079351"/>
                </a:lnTo>
                <a:lnTo>
                  <a:pt x="1754981" y="1035595"/>
                </a:lnTo>
                <a:lnTo>
                  <a:pt x="1763839" y="990985"/>
                </a:lnTo>
                <a:lnTo>
                  <a:pt x="1770250" y="945585"/>
                </a:lnTo>
                <a:lnTo>
                  <a:pt x="1774146" y="899461"/>
                </a:lnTo>
                <a:lnTo>
                  <a:pt x="1775460" y="852677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39">
            <a:extLst>
              <a:ext uri="{FF2B5EF4-FFF2-40B4-BE49-F238E27FC236}">
                <a16:creationId xmlns:a16="http://schemas.microsoft.com/office/drawing/2014/main" id="{DE2E63B0-F5F5-B345-42A6-00849CC602FE}"/>
              </a:ext>
            </a:extLst>
          </p:cNvPr>
          <p:cNvSpPr txBox="1"/>
          <p:nvPr/>
        </p:nvSpPr>
        <p:spPr>
          <a:xfrm>
            <a:off x="6618033" y="3661841"/>
            <a:ext cx="1156970" cy="12617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spc="-5" dirty="0">
                <a:solidFill>
                  <a:srgbClr val="FFFFFF"/>
                </a:solidFill>
                <a:latin typeface="Arial"/>
                <a:cs typeface="Arial"/>
              </a:rPr>
              <a:t>Budaya</a:t>
            </a:r>
            <a:r>
              <a:rPr sz="135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spc="-5" dirty="0">
                <a:solidFill>
                  <a:srgbClr val="FFFFFF"/>
                </a:solidFill>
                <a:latin typeface="Arial"/>
                <a:cs typeface="Arial"/>
              </a:rPr>
              <a:t>Mutu</a:t>
            </a:r>
            <a:endParaRPr sz="1350" dirty="0">
              <a:latin typeface="Arial"/>
              <a:cs typeface="Arial"/>
            </a:endParaRPr>
          </a:p>
          <a:p>
            <a:pPr marL="12700">
              <a:spcBef>
                <a:spcPts val="5"/>
              </a:spcBef>
              <a:buFont typeface="Wingdings"/>
              <a:buChar char=""/>
              <a:tabLst>
                <a:tab pos="149860" algn="l"/>
              </a:tabLst>
            </a:pPr>
            <a:r>
              <a:rPr sz="1350" dirty="0">
                <a:solidFill>
                  <a:srgbClr val="FFFFFF"/>
                </a:solidFill>
                <a:latin typeface="Arial"/>
                <a:cs typeface="Arial"/>
              </a:rPr>
              <a:t>Pola</a:t>
            </a:r>
            <a:r>
              <a:rPr sz="135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dirty="0">
                <a:solidFill>
                  <a:srgbClr val="FFFFFF"/>
                </a:solidFill>
                <a:latin typeface="Arial"/>
                <a:cs typeface="Arial"/>
              </a:rPr>
              <a:t>pikir</a:t>
            </a:r>
            <a:endParaRPr sz="1350" dirty="0">
              <a:latin typeface="Arial"/>
              <a:cs typeface="Arial"/>
            </a:endParaRPr>
          </a:p>
          <a:p>
            <a:pPr marL="12700">
              <a:buFont typeface="Wingdings"/>
              <a:buChar char=""/>
              <a:tabLst>
                <a:tab pos="149860" algn="l"/>
              </a:tabLst>
            </a:pPr>
            <a:r>
              <a:rPr sz="1350" dirty="0">
                <a:solidFill>
                  <a:srgbClr val="FFFFFF"/>
                </a:solidFill>
                <a:latin typeface="Arial"/>
                <a:cs typeface="Arial"/>
              </a:rPr>
              <a:t>Pola</a:t>
            </a:r>
            <a:r>
              <a:rPr sz="135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dirty="0">
                <a:solidFill>
                  <a:srgbClr val="FFFFFF"/>
                </a:solidFill>
                <a:latin typeface="Arial"/>
                <a:cs typeface="Arial"/>
              </a:rPr>
              <a:t>sikap</a:t>
            </a:r>
            <a:endParaRPr sz="1350" dirty="0">
              <a:latin typeface="Arial"/>
              <a:cs typeface="Arial"/>
            </a:endParaRPr>
          </a:p>
          <a:p>
            <a:pPr marL="12700" marR="5080">
              <a:buFont typeface="Wingdings"/>
              <a:buChar char=""/>
              <a:tabLst>
                <a:tab pos="149860" algn="l"/>
              </a:tabLst>
            </a:pPr>
            <a:r>
              <a:rPr sz="1350" dirty="0">
                <a:solidFill>
                  <a:srgbClr val="FFFFFF"/>
                </a:solidFill>
                <a:latin typeface="Arial"/>
                <a:cs typeface="Arial"/>
              </a:rPr>
              <a:t>Pola</a:t>
            </a:r>
            <a:r>
              <a:rPr sz="135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dirty="0">
                <a:solidFill>
                  <a:srgbClr val="FFFFFF"/>
                </a:solidFill>
                <a:latin typeface="Arial"/>
                <a:cs typeface="Arial"/>
              </a:rPr>
              <a:t>perilaku  berdasarkan  Standar</a:t>
            </a:r>
            <a:r>
              <a:rPr sz="135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50" dirty="0">
                <a:solidFill>
                  <a:srgbClr val="FFFFFF"/>
                </a:solidFill>
                <a:latin typeface="Arial"/>
                <a:cs typeface="Arial"/>
              </a:rPr>
              <a:t>Dikti</a:t>
            </a:r>
            <a:endParaRPr sz="1350" dirty="0">
              <a:latin typeface="Arial"/>
              <a:cs typeface="Arial"/>
            </a:endParaRPr>
          </a:p>
        </p:txBody>
      </p:sp>
      <p:sp>
        <p:nvSpPr>
          <p:cNvPr id="58" name="object 40">
            <a:extLst>
              <a:ext uri="{FF2B5EF4-FFF2-40B4-BE49-F238E27FC236}">
                <a16:creationId xmlns:a16="http://schemas.microsoft.com/office/drawing/2014/main" id="{288BCDBC-F8D2-52AE-AF64-305209DF4D8F}"/>
              </a:ext>
            </a:extLst>
          </p:cNvPr>
          <p:cNvSpPr txBox="1"/>
          <p:nvPr/>
        </p:nvSpPr>
        <p:spPr>
          <a:xfrm>
            <a:off x="1776235" y="5421450"/>
            <a:ext cx="5359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PPEPP</a:t>
            </a:r>
            <a:endParaRPr sz="1200">
              <a:latin typeface="Arial"/>
              <a:cs typeface="Arial"/>
            </a:endParaRPr>
          </a:p>
        </p:txBody>
      </p:sp>
      <p:sp>
        <p:nvSpPr>
          <p:cNvPr id="59" name="object 41">
            <a:extLst>
              <a:ext uri="{FF2B5EF4-FFF2-40B4-BE49-F238E27FC236}">
                <a16:creationId xmlns:a16="http://schemas.microsoft.com/office/drawing/2014/main" id="{C92BE286-774B-3DF2-49F9-24D864C45F21}"/>
              </a:ext>
            </a:extLst>
          </p:cNvPr>
          <p:cNvSpPr txBox="1"/>
          <p:nvPr/>
        </p:nvSpPr>
        <p:spPr>
          <a:xfrm>
            <a:off x="2704351" y="5036488"/>
            <a:ext cx="5359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PPEPP</a:t>
            </a:r>
            <a:endParaRPr sz="1200">
              <a:latin typeface="Arial"/>
              <a:cs typeface="Arial"/>
            </a:endParaRPr>
          </a:p>
        </p:txBody>
      </p:sp>
      <p:sp>
        <p:nvSpPr>
          <p:cNvPr id="60" name="object 42">
            <a:extLst>
              <a:ext uri="{FF2B5EF4-FFF2-40B4-BE49-F238E27FC236}">
                <a16:creationId xmlns:a16="http://schemas.microsoft.com/office/drawing/2014/main" id="{A118E9B2-AE21-9750-9403-722B4BA3F171}"/>
              </a:ext>
            </a:extLst>
          </p:cNvPr>
          <p:cNvSpPr txBox="1"/>
          <p:nvPr/>
        </p:nvSpPr>
        <p:spPr>
          <a:xfrm>
            <a:off x="3528505" y="4674335"/>
            <a:ext cx="5359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PPEPP</a:t>
            </a:r>
            <a:endParaRPr sz="1200">
              <a:latin typeface="Arial"/>
              <a:cs typeface="Arial"/>
            </a:endParaRPr>
          </a:p>
        </p:txBody>
      </p:sp>
      <p:sp>
        <p:nvSpPr>
          <p:cNvPr id="61" name="object 43">
            <a:extLst>
              <a:ext uri="{FF2B5EF4-FFF2-40B4-BE49-F238E27FC236}">
                <a16:creationId xmlns:a16="http://schemas.microsoft.com/office/drawing/2014/main" id="{D2AEE34A-B1AF-8654-8056-19A11E7F748A}"/>
              </a:ext>
            </a:extLst>
          </p:cNvPr>
          <p:cNvSpPr txBox="1"/>
          <p:nvPr/>
        </p:nvSpPr>
        <p:spPr>
          <a:xfrm>
            <a:off x="4376737" y="4315051"/>
            <a:ext cx="5359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PPEPP</a:t>
            </a:r>
            <a:endParaRPr sz="1200">
              <a:latin typeface="Arial"/>
              <a:cs typeface="Arial"/>
            </a:endParaRPr>
          </a:p>
        </p:txBody>
      </p:sp>
      <p:sp>
        <p:nvSpPr>
          <p:cNvPr id="62" name="object 44">
            <a:extLst>
              <a:ext uri="{FF2B5EF4-FFF2-40B4-BE49-F238E27FC236}">
                <a16:creationId xmlns:a16="http://schemas.microsoft.com/office/drawing/2014/main" id="{A20E11F2-5303-0836-44F5-D279D5CCE695}"/>
              </a:ext>
            </a:extLst>
          </p:cNvPr>
          <p:cNvSpPr txBox="1"/>
          <p:nvPr/>
        </p:nvSpPr>
        <p:spPr>
          <a:xfrm>
            <a:off x="2391127" y="5069406"/>
            <a:ext cx="179536" cy="53594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dirty="0">
                <a:latin typeface="Arial"/>
                <a:cs typeface="Arial"/>
              </a:rPr>
              <a:t>PPEPP</a:t>
            </a:r>
            <a:endParaRPr sz="1200">
              <a:latin typeface="Arial"/>
              <a:cs typeface="Arial"/>
            </a:endParaRPr>
          </a:p>
        </p:txBody>
      </p:sp>
      <p:sp>
        <p:nvSpPr>
          <p:cNvPr id="63" name="object 45">
            <a:extLst>
              <a:ext uri="{FF2B5EF4-FFF2-40B4-BE49-F238E27FC236}">
                <a16:creationId xmlns:a16="http://schemas.microsoft.com/office/drawing/2014/main" id="{783DFDBC-5DF5-E567-EF6B-7E775C635616}"/>
              </a:ext>
            </a:extLst>
          </p:cNvPr>
          <p:cNvSpPr txBox="1"/>
          <p:nvPr/>
        </p:nvSpPr>
        <p:spPr>
          <a:xfrm>
            <a:off x="3294910" y="4697576"/>
            <a:ext cx="179536" cy="53594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dirty="0">
                <a:latin typeface="Arial"/>
                <a:cs typeface="Arial"/>
              </a:rPr>
              <a:t>PPEPP</a:t>
            </a:r>
            <a:endParaRPr sz="1200">
              <a:latin typeface="Arial"/>
              <a:cs typeface="Arial"/>
            </a:endParaRPr>
          </a:p>
        </p:txBody>
      </p:sp>
      <p:sp>
        <p:nvSpPr>
          <p:cNvPr id="64" name="object 46">
            <a:extLst>
              <a:ext uri="{FF2B5EF4-FFF2-40B4-BE49-F238E27FC236}">
                <a16:creationId xmlns:a16="http://schemas.microsoft.com/office/drawing/2014/main" id="{39B50B09-7979-E012-F093-636A2043447B}"/>
              </a:ext>
            </a:extLst>
          </p:cNvPr>
          <p:cNvSpPr txBox="1"/>
          <p:nvPr/>
        </p:nvSpPr>
        <p:spPr>
          <a:xfrm>
            <a:off x="4125744" y="4322037"/>
            <a:ext cx="179536" cy="53594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dirty="0">
                <a:latin typeface="Arial"/>
                <a:cs typeface="Arial"/>
              </a:rPr>
              <a:t>PPEPP</a:t>
            </a:r>
            <a:endParaRPr sz="1200">
              <a:latin typeface="Arial"/>
              <a:cs typeface="Arial"/>
            </a:endParaRPr>
          </a:p>
        </p:txBody>
      </p:sp>
      <p:sp>
        <p:nvSpPr>
          <p:cNvPr id="65" name="object 47">
            <a:extLst>
              <a:ext uri="{FF2B5EF4-FFF2-40B4-BE49-F238E27FC236}">
                <a16:creationId xmlns:a16="http://schemas.microsoft.com/office/drawing/2014/main" id="{F0EF2A3F-42B4-797C-FF86-28A5DC048D86}"/>
              </a:ext>
            </a:extLst>
          </p:cNvPr>
          <p:cNvSpPr txBox="1"/>
          <p:nvPr/>
        </p:nvSpPr>
        <p:spPr>
          <a:xfrm>
            <a:off x="4992900" y="3877028"/>
            <a:ext cx="179536" cy="53594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dirty="0">
                <a:latin typeface="Arial"/>
                <a:cs typeface="Arial"/>
              </a:rPr>
              <a:t>PPEPP</a:t>
            </a:r>
            <a:endParaRPr sz="1200">
              <a:latin typeface="Arial"/>
              <a:cs typeface="Arial"/>
            </a:endParaRPr>
          </a:p>
        </p:txBody>
      </p:sp>
      <p:sp>
        <p:nvSpPr>
          <p:cNvPr id="66" name="object 48">
            <a:extLst>
              <a:ext uri="{FF2B5EF4-FFF2-40B4-BE49-F238E27FC236}">
                <a16:creationId xmlns:a16="http://schemas.microsoft.com/office/drawing/2014/main" id="{B6D94C41-5C1D-EBE2-7633-EFFE03A64440}"/>
              </a:ext>
            </a:extLst>
          </p:cNvPr>
          <p:cNvSpPr txBox="1"/>
          <p:nvPr/>
        </p:nvSpPr>
        <p:spPr>
          <a:xfrm>
            <a:off x="5261294" y="3884648"/>
            <a:ext cx="5378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spc="5" dirty="0">
                <a:latin typeface="Arial"/>
                <a:cs typeface="Arial"/>
              </a:rPr>
              <a:t>PPEPP</a:t>
            </a:r>
            <a:endParaRPr sz="1200">
              <a:latin typeface="Arial"/>
              <a:cs typeface="Arial"/>
            </a:endParaRPr>
          </a:p>
        </p:txBody>
      </p:sp>
      <p:sp>
        <p:nvSpPr>
          <p:cNvPr id="67" name="object 69">
            <a:extLst>
              <a:ext uri="{FF2B5EF4-FFF2-40B4-BE49-F238E27FC236}">
                <a16:creationId xmlns:a16="http://schemas.microsoft.com/office/drawing/2014/main" id="{BB0CB25A-2CAE-FDFB-8700-A38C2AD7EF79}"/>
              </a:ext>
            </a:extLst>
          </p:cNvPr>
          <p:cNvSpPr txBox="1"/>
          <p:nvPr/>
        </p:nvSpPr>
        <p:spPr>
          <a:xfrm>
            <a:off x="2158149" y="5545504"/>
            <a:ext cx="36703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b="1" spc="-830" dirty="0">
                <a:solidFill>
                  <a:srgbClr val="FFFFFF"/>
                </a:solidFill>
                <a:latin typeface="Verdana"/>
                <a:cs typeface="Verdana"/>
              </a:rPr>
              <a:t>P</a:t>
            </a:r>
            <a:endParaRPr sz="4800">
              <a:latin typeface="Verdana"/>
              <a:cs typeface="Verdana"/>
            </a:endParaRPr>
          </a:p>
        </p:txBody>
      </p:sp>
      <p:sp>
        <p:nvSpPr>
          <p:cNvPr id="68" name="object 70">
            <a:extLst>
              <a:ext uri="{FF2B5EF4-FFF2-40B4-BE49-F238E27FC236}">
                <a16:creationId xmlns:a16="http://schemas.microsoft.com/office/drawing/2014/main" id="{250A54CE-2307-9A9C-7C38-715E34DB7874}"/>
              </a:ext>
            </a:extLst>
          </p:cNvPr>
          <p:cNvSpPr txBox="1"/>
          <p:nvPr/>
        </p:nvSpPr>
        <p:spPr>
          <a:xfrm>
            <a:off x="3015552" y="5163589"/>
            <a:ext cx="36703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b="1" spc="-830" dirty="0">
                <a:solidFill>
                  <a:srgbClr val="FFFFFF"/>
                </a:solidFill>
                <a:latin typeface="Verdana"/>
                <a:cs typeface="Verdana"/>
              </a:rPr>
              <a:t>P</a:t>
            </a:r>
            <a:endParaRPr sz="4800">
              <a:latin typeface="Verdana"/>
              <a:cs typeface="Verdana"/>
            </a:endParaRPr>
          </a:p>
        </p:txBody>
      </p:sp>
      <p:sp>
        <p:nvSpPr>
          <p:cNvPr id="69" name="object 71">
            <a:extLst>
              <a:ext uri="{FF2B5EF4-FFF2-40B4-BE49-F238E27FC236}">
                <a16:creationId xmlns:a16="http://schemas.microsoft.com/office/drawing/2014/main" id="{923F7AF8-8C12-0ED1-8F70-2325F5E6078B}"/>
              </a:ext>
            </a:extLst>
          </p:cNvPr>
          <p:cNvSpPr txBox="1"/>
          <p:nvPr/>
        </p:nvSpPr>
        <p:spPr>
          <a:xfrm>
            <a:off x="4752657" y="4402251"/>
            <a:ext cx="36703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b="1" spc="-830" dirty="0">
                <a:solidFill>
                  <a:srgbClr val="FFFFFF"/>
                </a:solidFill>
                <a:latin typeface="Verdana"/>
                <a:cs typeface="Verdana"/>
              </a:rPr>
              <a:t>P</a:t>
            </a:r>
            <a:endParaRPr sz="4800">
              <a:latin typeface="Verdana"/>
              <a:cs typeface="Verdana"/>
            </a:endParaRPr>
          </a:p>
        </p:txBody>
      </p:sp>
      <p:sp>
        <p:nvSpPr>
          <p:cNvPr id="70" name="object 72">
            <a:extLst>
              <a:ext uri="{FF2B5EF4-FFF2-40B4-BE49-F238E27FC236}">
                <a16:creationId xmlns:a16="http://schemas.microsoft.com/office/drawing/2014/main" id="{332E1D59-6ED2-2FA7-D128-B76B7842A31C}"/>
              </a:ext>
            </a:extLst>
          </p:cNvPr>
          <p:cNvSpPr txBox="1"/>
          <p:nvPr/>
        </p:nvSpPr>
        <p:spPr>
          <a:xfrm>
            <a:off x="5655755" y="4040350"/>
            <a:ext cx="36703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b="1" spc="-830" dirty="0">
                <a:solidFill>
                  <a:srgbClr val="FFFFFF"/>
                </a:solidFill>
                <a:latin typeface="Verdana"/>
                <a:cs typeface="Verdana"/>
              </a:rPr>
              <a:t>P</a:t>
            </a:r>
            <a:endParaRPr sz="4800">
              <a:latin typeface="Verdana"/>
              <a:cs typeface="Verdana"/>
            </a:endParaRPr>
          </a:p>
        </p:txBody>
      </p:sp>
      <p:sp>
        <p:nvSpPr>
          <p:cNvPr id="71" name="object 73">
            <a:extLst>
              <a:ext uri="{FF2B5EF4-FFF2-40B4-BE49-F238E27FC236}">
                <a16:creationId xmlns:a16="http://schemas.microsoft.com/office/drawing/2014/main" id="{5B84ECC8-8C2B-7694-96D1-72C20AEC49D7}"/>
              </a:ext>
            </a:extLst>
          </p:cNvPr>
          <p:cNvSpPr txBox="1"/>
          <p:nvPr/>
        </p:nvSpPr>
        <p:spPr>
          <a:xfrm>
            <a:off x="3873818" y="4806973"/>
            <a:ext cx="3429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b="1" spc="-78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endParaRPr sz="4800">
              <a:latin typeface="Verdana"/>
              <a:cs typeface="Verdana"/>
            </a:endParaRPr>
          </a:p>
        </p:txBody>
      </p:sp>
      <p:sp>
        <p:nvSpPr>
          <p:cNvPr id="73" name="object 2">
            <a:extLst>
              <a:ext uri="{FF2B5EF4-FFF2-40B4-BE49-F238E27FC236}">
                <a16:creationId xmlns:a16="http://schemas.microsoft.com/office/drawing/2014/main" id="{988F5EA1-C274-B07E-BA6B-E3DD8E0392B4}"/>
              </a:ext>
            </a:extLst>
          </p:cNvPr>
          <p:cNvSpPr/>
          <p:nvPr/>
        </p:nvSpPr>
        <p:spPr>
          <a:xfrm>
            <a:off x="1528781" y="3644566"/>
            <a:ext cx="2515235" cy="1632585"/>
          </a:xfrm>
          <a:custGeom>
            <a:avLst/>
            <a:gdLst/>
            <a:ahLst/>
            <a:cxnLst/>
            <a:rect l="l" t="t" r="r" b="b"/>
            <a:pathLst>
              <a:path w="2515235" h="1632585">
                <a:moveTo>
                  <a:pt x="1924837" y="0"/>
                </a:moveTo>
                <a:lnTo>
                  <a:pt x="2025548" y="194563"/>
                </a:lnTo>
                <a:lnTo>
                  <a:pt x="0" y="1243457"/>
                </a:lnTo>
                <a:lnTo>
                  <a:pt x="201409" y="1632369"/>
                </a:lnTo>
                <a:lnTo>
                  <a:pt x="2226970" y="583438"/>
                </a:lnTo>
                <a:lnTo>
                  <a:pt x="2389426" y="583438"/>
                </a:lnTo>
                <a:lnTo>
                  <a:pt x="2515133" y="187578"/>
                </a:lnTo>
                <a:lnTo>
                  <a:pt x="1924837" y="0"/>
                </a:lnTo>
                <a:close/>
              </a:path>
              <a:path w="2515235" h="1632585">
                <a:moveTo>
                  <a:pt x="2389426" y="583438"/>
                </a:moveTo>
                <a:lnTo>
                  <a:pt x="2226970" y="583438"/>
                </a:lnTo>
                <a:lnTo>
                  <a:pt x="2327681" y="777875"/>
                </a:lnTo>
                <a:lnTo>
                  <a:pt x="2389426" y="583438"/>
                </a:lnTo>
                <a:close/>
              </a:path>
            </a:pathLst>
          </a:custGeom>
          <a:solidFill>
            <a:srgbClr val="135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4">
            <a:extLst>
              <a:ext uri="{FF2B5EF4-FFF2-40B4-BE49-F238E27FC236}">
                <a16:creationId xmlns:a16="http://schemas.microsoft.com/office/drawing/2014/main" id="{F9E2BFBE-BD2C-5CA3-733A-621ED33EC26D}"/>
              </a:ext>
            </a:extLst>
          </p:cNvPr>
          <p:cNvSpPr/>
          <p:nvPr/>
        </p:nvSpPr>
        <p:spPr>
          <a:xfrm>
            <a:off x="1866766" y="3972354"/>
            <a:ext cx="1627391" cy="90296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33382173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256CD3D-E819-2CEC-C138-64A967DAE29C}"/>
              </a:ext>
            </a:extLst>
          </p:cNvPr>
          <p:cNvSpPr txBox="1"/>
          <p:nvPr/>
        </p:nvSpPr>
        <p:spPr>
          <a:xfrm>
            <a:off x="1690925" y="1642050"/>
            <a:ext cx="8771512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0000"/>
                </a:solidFill>
                <a:cs typeface="Calibri"/>
              </a:rPr>
              <a:t>Sikap</a:t>
            </a:r>
            <a:r>
              <a:rPr lang="en-US" b="1" dirty="0">
                <a:solidFill>
                  <a:srgbClr val="000000"/>
                </a:solidFill>
                <a:cs typeface="Calibri"/>
              </a:rPr>
              <a:t> Mental </a:t>
            </a:r>
            <a:r>
              <a:rPr lang="en-US" b="1" dirty="0" err="1">
                <a:solidFill>
                  <a:srgbClr val="000000"/>
                </a:solidFill>
                <a:cs typeface="Calibri"/>
              </a:rPr>
              <a:t>Penyelenggaraan</a:t>
            </a:r>
            <a:r>
              <a:rPr lang="en-US" b="1" dirty="0">
                <a:solidFill>
                  <a:srgbClr val="000000"/>
                </a:solidFill>
                <a:cs typeface="Calibri"/>
              </a:rPr>
              <a:t> SPMI: </a:t>
            </a:r>
            <a:r>
              <a:rPr lang="en-US" dirty="0" err="1"/>
              <a:t>Pola</a:t>
            </a:r>
            <a:r>
              <a:rPr lang="en-US" dirty="0"/>
              <a:t> </a:t>
            </a:r>
            <a:r>
              <a:rPr lang="en-US" dirty="0" err="1"/>
              <a:t>pikir</a:t>
            </a:r>
            <a:r>
              <a:rPr lang="en-US" dirty="0"/>
              <a:t>, </a:t>
            </a:r>
            <a:r>
              <a:rPr lang="en-US" dirty="0" err="1"/>
              <a:t>Pola</a:t>
            </a:r>
            <a:r>
              <a:rPr lang="en-US" dirty="0"/>
              <a:t> </a:t>
            </a:r>
            <a:r>
              <a:rPr lang="en-US" dirty="0" err="1"/>
              <a:t>Sikap</a:t>
            </a:r>
            <a:r>
              <a:rPr lang="en-US" dirty="0"/>
              <a:t>, </a:t>
            </a:r>
            <a:r>
              <a:rPr lang="en-US" dirty="0" err="1"/>
              <a:t>Pola</a:t>
            </a:r>
            <a:r>
              <a:rPr lang="en-US" dirty="0"/>
              <a:t> </a:t>
            </a:r>
            <a:r>
              <a:rPr lang="en-US" dirty="0" err="1"/>
              <a:t>Perilaku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Dikti</a:t>
            </a:r>
            <a:r>
              <a:rPr lang="en-US" dirty="0"/>
              <a:t> yang </a:t>
            </a:r>
            <a:r>
              <a:rPr lang="en-US" dirty="0" err="1"/>
              <a:t>dilaksanakan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(</a:t>
            </a:r>
            <a:r>
              <a:rPr lang="en-US" i="1" dirty="0"/>
              <a:t>internal stakeholder</a:t>
            </a:r>
            <a:r>
              <a:rPr lang="en-US" dirty="0"/>
              <a:t>) di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endParaRPr lang="en-US" b="1" dirty="0">
              <a:solidFill>
                <a:srgbClr val="000000"/>
              </a:solidFill>
              <a:cs typeface="Calibri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549D85D-3126-4905-97BB-53CABF7ED655}"/>
              </a:ext>
            </a:extLst>
          </p:cNvPr>
          <p:cNvGrpSpPr/>
          <p:nvPr/>
        </p:nvGrpSpPr>
        <p:grpSpPr>
          <a:xfrm>
            <a:off x="885627" y="1042489"/>
            <a:ext cx="702429" cy="702429"/>
            <a:chOff x="524264" y="827850"/>
            <a:chExt cx="936572" cy="936572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DBBF612-7AC5-84FC-1A3C-990171F64DDA}"/>
                </a:ext>
              </a:extLst>
            </p:cNvPr>
            <p:cNvSpPr/>
            <p:nvPr/>
          </p:nvSpPr>
          <p:spPr>
            <a:xfrm>
              <a:off x="524264" y="827850"/>
              <a:ext cx="936572" cy="93657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val 4">
              <a:extLst>
                <a:ext uri="{FF2B5EF4-FFF2-40B4-BE49-F238E27FC236}">
                  <a16:creationId xmlns:a16="http://schemas.microsoft.com/office/drawing/2014/main" id="{74CAD209-497D-D33E-06D5-71F438BDBBFE}"/>
                </a:ext>
              </a:extLst>
            </p:cNvPr>
            <p:cNvSpPr/>
            <p:nvPr/>
          </p:nvSpPr>
          <p:spPr>
            <a:xfrm>
              <a:off x="661422" y="965008"/>
              <a:ext cx="662256" cy="6622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</a:pPr>
              <a:r>
                <a:rPr lang="en-US" sz="3000" b="1" dirty="0">
                  <a:solidFill>
                    <a:prstClr val="white"/>
                  </a:solidFill>
                </a:rPr>
                <a:t>P</a:t>
              </a:r>
              <a:endParaRPr lang="id-ID" sz="30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8" name="Title 2">
            <a:extLst>
              <a:ext uri="{FF2B5EF4-FFF2-40B4-BE49-F238E27FC236}">
                <a16:creationId xmlns:a16="http://schemas.microsoft.com/office/drawing/2014/main" id="{E4EC3E46-B1C4-2F4B-6FB1-0B3160ECCD17}"/>
              </a:ext>
            </a:extLst>
          </p:cNvPr>
          <p:cNvSpPr txBox="1">
            <a:spLocks/>
          </p:cNvSpPr>
          <p:nvPr/>
        </p:nvSpPr>
        <p:spPr>
          <a:xfrm>
            <a:off x="1610468" y="917060"/>
            <a:ext cx="6725458" cy="7024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rgbClr val="000000"/>
                </a:solidFill>
                <a:latin typeface="Source Sans Pro"/>
                <a:ea typeface="+mj-ea"/>
                <a:cs typeface="Source Sans Pro"/>
              </a:defRPr>
            </a:lvl1pPr>
          </a:lstStyle>
          <a:p>
            <a:pPr marL="133350" indent="-133350"/>
            <a:r>
              <a:rPr lang="en-US" sz="4000" b="1" dirty="0">
                <a:solidFill>
                  <a:schemeClr val="accent6">
                    <a:lumMod val="75000"/>
                  </a:schemeClr>
                </a:solidFill>
              </a:rPr>
              <a:t>P</a:t>
            </a:r>
            <a:r>
              <a:rPr lang="id-ID" sz="2400" b="1" dirty="0">
                <a:solidFill>
                  <a:srgbClr val="002060"/>
                </a:solidFill>
              </a:rPr>
              <a:t>eningkatan </a:t>
            </a:r>
            <a:r>
              <a:rPr lang="id-ID" sz="2400" b="1" dirty="0"/>
              <a:t>Standar Pendidikan Tinggi </a:t>
            </a:r>
            <a:endParaRPr lang="en-US" sz="2400" b="1" dirty="0"/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17F7A1C-AA09-D508-5AD7-02D2015F09EA}"/>
              </a:ext>
            </a:extLst>
          </p:cNvPr>
          <p:cNvSpPr/>
          <p:nvPr/>
        </p:nvSpPr>
        <p:spPr>
          <a:xfrm>
            <a:off x="7875940" y="2823120"/>
            <a:ext cx="2894840" cy="26515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954FDD-AF22-8FC9-482D-6C569DC71BF8}"/>
              </a:ext>
            </a:extLst>
          </p:cNvPr>
          <p:cNvSpPr txBox="1"/>
          <p:nvPr/>
        </p:nvSpPr>
        <p:spPr>
          <a:xfrm>
            <a:off x="765544" y="2636912"/>
            <a:ext cx="6858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9556" indent="-259556" algn="just">
              <a:buFont typeface="Wingdings" pitchFamily="2" charset="2"/>
              <a:buChar char="q"/>
            </a:pPr>
            <a:r>
              <a:rPr lang="en-US" sz="1600" b="1" i="1" dirty="0">
                <a:solidFill>
                  <a:srgbClr val="FF0000"/>
                </a:solidFill>
              </a:rPr>
              <a:t>Quality first </a:t>
            </a:r>
          </a:p>
          <a:p>
            <a:pPr marL="259556" indent="-259556" algn="just"/>
            <a:r>
              <a:rPr lang="en-US" sz="1600" b="1" i="1" dirty="0">
                <a:solidFill>
                  <a:srgbClr val="000000"/>
                </a:solidFill>
              </a:rPr>
              <a:t>	</a:t>
            </a:r>
            <a:r>
              <a:rPr lang="en-US" sz="1600" dirty="0" err="1">
                <a:solidFill>
                  <a:srgbClr val="000000"/>
                </a:solidFill>
              </a:rPr>
              <a:t>Semua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pikiran</a:t>
            </a:r>
            <a:r>
              <a:rPr lang="en-US" sz="1600" dirty="0">
                <a:solidFill>
                  <a:srgbClr val="000000"/>
                </a:solidFill>
              </a:rPr>
              <a:t> dan </a:t>
            </a:r>
            <a:r>
              <a:rPr lang="en-US" sz="1600" dirty="0" err="1">
                <a:solidFill>
                  <a:srgbClr val="000000"/>
                </a:solidFill>
              </a:rPr>
              <a:t>tindakan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pengelola</a:t>
            </a:r>
            <a:r>
              <a:rPr lang="en-US" sz="1600" dirty="0">
                <a:solidFill>
                  <a:srgbClr val="000000"/>
                </a:solidFill>
              </a:rPr>
              <a:t> PT </a:t>
            </a:r>
            <a:r>
              <a:rPr lang="en-US" sz="1600" dirty="0" err="1">
                <a:solidFill>
                  <a:srgbClr val="000000"/>
                </a:solidFill>
              </a:rPr>
              <a:t>harus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memrioritaskan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mutu</a:t>
            </a:r>
            <a:r>
              <a:rPr lang="en-US" sz="1600" dirty="0">
                <a:solidFill>
                  <a:srgbClr val="000000"/>
                </a:solidFill>
              </a:rPr>
              <a:t>.</a:t>
            </a:r>
          </a:p>
          <a:p>
            <a:pPr marL="259556" indent="-259556" algn="just">
              <a:buFont typeface="Wingdings" pitchFamily="2" charset="2"/>
              <a:buChar char="q"/>
            </a:pPr>
            <a:r>
              <a:rPr lang="en-US" sz="1600" b="1" i="1" dirty="0">
                <a:solidFill>
                  <a:srgbClr val="00B050"/>
                </a:solidFill>
              </a:rPr>
              <a:t>Stakeholders-in</a:t>
            </a:r>
            <a:r>
              <a:rPr lang="id-ID" sz="1600" dirty="0">
                <a:solidFill>
                  <a:srgbClr val="00B050"/>
                </a:solidFill>
              </a:rPr>
              <a:t> </a:t>
            </a:r>
            <a:endParaRPr lang="en-US" sz="1600" dirty="0">
              <a:solidFill>
                <a:srgbClr val="00B050"/>
              </a:solidFill>
            </a:endParaRPr>
          </a:p>
          <a:p>
            <a:pPr marL="259556" indent="-259556" algn="just"/>
            <a:r>
              <a:rPr lang="en-US" sz="1600" dirty="0">
                <a:solidFill>
                  <a:srgbClr val="000000"/>
                </a:solidFill>
              </a:rPr>
              <a:t>	</a:t>
            </a:r>
            <a:r>
              <a:rPr lang="en-US" sz="1600" dirty="0" err="1">
                <a:solidFill>
                  <a:srgbClr val="000000"/>
                </a:solidFill>
              </a:rPr>
              <a:t>Semua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pikiran</a:t>
            </a:r>
            <a:r>
              <a:rPr lang="en-US" sz="1600" dirty="0">
                <a:solidFill>
                  <a:srgbClr val="000000"/>
                </a:solidFill>
              </a:rPr>
              <a:t> dan </a:t>
            </a:r>
            <a:r>
              <a:rPr lang="en-US" sz="1600" dirty="0" err="1">
                <a:solidFill>
                  <a:srgbClr val="000000"/>
                </a:solidFill>
              </a:rPr>
              <a:t>tindakan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pengelola</a:t>
            </a:r>
            <a:r>
              <a:rPr lang="en-US" sz="1600" dirty="0">
                <a:solidFill>
                  <a:srgbClr val="000000"/>
                </a:solidFill>
              </a:rPr>
              <a:t> PT </a:t>
            </a:r>
            <a:r>
              <a:rPr lang="en-US" sz="1600" dirty="0" err="1">
                <a:solidFill>
                  <a:srgbClr val="000000"/>
                </a:solidFill>
              </a:rPr>
              <a:t>harus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ditujukan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pada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sv-SE" sz="1600" dirty="0" err="1">
                <a:solidFill>
                  <a:srgbClr val="000000"/>
                </a:solidFill>
              </a:rPr>
              <a:t>kepuasan</a:t>
            </a:r>
            <a:r>
              <a:rPr lang="sv-SE" sz="1600" dirty="0">
                <a:solidFill>
                  <a:srgbClr val="000000"/>
                </a:solidFill>
              </a:rPr>
              <a:t> para </a:t>
            </a:r>
            <a:r>
              <a:rPr lang="sv-SE" sz="1600" dirty="0" err="1">
                <a:solidFill>
                  <a:srgbClr val="000000"/>
                </a:solidFill>
              </a:rPr>
              <a:t>pemangku</a:t>
            </a:r>
            <a:r>
              <a:rPr lang="id-ID" sz="1600" dirty="0">
                <a:solidFill>
                  <a:srgbClr val="000000"/>
                </a:solidFill>
              </a:rPr>
              <a:t> </a:t>
            </a:r>
            <a:r>
              <a:rPr lang="sv-SE" sz="1600" dirty="0" err="1">
                <a:solidFill>
                  <a:srgbClr val="000000"/>
                </a:solidFill>
              </a:rPr>
              <a:t>kepentingan</a:t>
            </a:r>
            <a:r>
              <a:rPr lang="sv-SE" sz="1600" dirty="0">
                <a:solidFill>
                  <a:srgbClr val="000000"/>
                </a:solidFill>
              </a:rPr>
              <a:t> (</a:t>
            </a:r>
            <a:r>
              <a:rPr lang="sv-SE" sz="1600" dirty="0" err="1">
                <a:solidFill>
                  <a:srgbClr val="000000"/>
                </a:solidFill>
              </a:rPr>
              <a:t>internal</a:t>
            </a:r>
            <a:r>
              <a:rPr lang="sv-SE" sz="1600" dirty="0">
                <a:solidFill>
                  <a:srgbClr val="000000"/>
                </a:solidFill>
              </a:rPr>
              <a:t> dan </a:t>
            </a:r>
            <a:r>
              <a:rPr lang="sv-SE" sz="1600" dirty="0" err="1">
                <a:solidFill>
                  <a:srgbClr val="000000"/>
                </a:solidFill>
              </a:rPr>
              <a:t>eksternal</a:t>
            </a:r>
            <a:r>
              <a:rPr lang="sv-SE" sz="1600" dirty="0">
                <a:solidFill>
                  <a:srgbClr val="000000"/>
                </a:solidFill>
              </a:rPr>
              <a:t>).</a:t>
            </a:r>
            <a:endParaRPr lang="en-US" sz="1600" dirty="0">
              <a:solidFill>
                <a:srgbClr val="000000"/>
              </a:solidFill>
            </a:endParaRPr>
          </a:p>
          <a:p>
            <a:pPr marL="259556" indent="-259556" algn="just">
              <a:buFont typeface="Wingdings" pitchFamily="2" charset="2"/>
              <a:buChar char="q"/>
            </a:pPr>
            <a:r>
              <a:rPr lang="en-US" sz="1600" b="1" i="1" dirty="0">
                <a:solidFill>
                  <a:schemeClr val="accent2">
                    <a:lumMod val="50000"/>
                  </a:schemeClr>
                </a:solidFill>
              </a:rPr>
              <a:t>The next process is our stakeholder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marL="259556" indent="-259556"/>
            <a:r>
              <a:rPr lang="en-US" sz="1600" dirty="0">
                <a:solidFill>
                  <a:srgbClr val="000000"/>
                </a:solidFill>
              </a:rPr>
              <a:t>	</a:t>
            </a:r>
            <a:r>
              <a:rPr lang="en-US" sz="1600" kern="0" dirty="0" err="1">
                <a:solidFill>
                  <a:srgbClr val="000000"/>
                </a:solidFill>
              </a:rPr>
              <a:t>Setiap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pihak</a:t>
            </a:r>
            <a:r>
              <a:rPr lang="en-US" sz="1600" kern="0" dirty="0">
                <a:solidFill>
                  <a:srgbClr val="000000"/>
                </a:solidFill>
              </a:rPr>
              <a:t> yang </a:t>
            </a:r>
            <a:r>
              <a:rPr lang="en-US" sz="1600" kern="0" dirty="0" err="1">
                <a:solidFill>
                  <a:srgbClr val="000000"/>
                </a:solidFill>
              </a:rPr>
              <a:t>menjalankan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tugasnya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dalam</a:t>
            </a:r>
            <a:r>
              <a:rPr lang="en-US" sz="1600" kern="0" dirty="0">
                <a:solidFill>
                  <a:srgbClr val="000000"/>
                </a:solidFill>
              </a:rPr>
              <a:t> proses </a:t>
            </a:r>
            <a:r>
              <a:rPr lang="en-US" sz="1600" kern="0" dirty="0" err="1">
                <a:solidFill>
                  <a:srgbClr val="000000"/>
                </a:solidFill>
              </a:rPr>
              <a:t>pendidikan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pada</a:t>
            </a:r>
            <a:r>
              <a:rPr lang="en-US" sz="1600" kern="0" dirty="0">
                <a:solidFill>
                  <a:srgbClr val="000000"/>
                </a:solidFill>
              </a:rPr>
              <a:t> PT </a:t>
            </a:r>
            <a:r>
              <a:rPr lang="en-US" sz="1600" kern="0" dirty="0" err="1">
                <a:solidFill>
                  <a:srgbClr val="000000"/>
                </a:solidFill>
              </a:rPr>
              <a:t>harus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menganggap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pihak</a:t>
            </a:r>
            <a:r>
              <a:rPr lang="en-US" sz="1600" kern="0" dirty="0">
                <a:solidFill>
                  <a:srgbClr val="000000"/>
                </a:solidFill>
              </a:rPr>
              <a:t> lain yang </a:t>
            </a:r>
            <a:r>
              <a:rPr lang="en-US" sz="1600" kern="0" dirty="0" err="1">
                <a:solidFill>
                  <a:srgbClr val="000000"/>
                </a:solidFill>
              </a:rPr>
              <a:t>menggunakan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hasil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pelaksanaan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tugasnya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tersebut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sebagai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pemangku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kepentingan</a:t>
            </a:r>
            <a:r>
              <a:rPr lang="en-US" sz="1600" kern="0" dirty="0">
                <a:solidFill>
                  <a:srgbClr val="000000"/>
                </a:solidFill>
              </a:rPr>
              <a:t> yang </a:t>
            </a:r>
            <a:r>
              <a:rPr lang="en-US" sz="1600" kern="0" dirty="0" err="1">
                <a:solidFill>
                  <a:srgbClr val="000000"/>
                </a:solidFill>
              </a:rPr>
              <a:t>harus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dipuaskan</a:t>
            </a:r>
            <a:r>
              <a:rPr lang="en-US" sz="1600" kern="0" dirty="0">
                <a:solidFill>
                  <a:srgbClr val="000000"/>
                </a:solidFill>
              </a:rPr>
              <a:t>.</a:t>
            </a:r>
            <a:endParaRPr lang="en-US" sz="1600" dirty="0">
              <a:solidFill>
                <a:srgbClr val="000000"/>
              </a:solidFill>
            </a:endParaRPr>
          </a:p>
          <a:p>
            <a:pPr marL="259556" indent="-259556" algn="just">
              <a:buFont typeface="Wingdings" pitchFamily="2" charset="2"/>
              <a:buChar char="q"/>
            </a:pPr>
            <a:r>
              <a:rPr lang="en-US" sz="1600" b="1" i="1" dirty="0">
                <a:solidFill>
                  <a:srgbClr val="7030A0"/>
                </a:solidFill>
              </a:rPr>
              <a:t>Speak with data</a:t>
            </a:r>
          </a:p>
          <a:p>
            <a:pPr marL="259556" indent="-259556"/>
            <a:r>
              <a:rPr lang="en-US" sz="1600" b="1" i="1" dirty="0">
                <a:solidFill>
                  <a:srgbClr val="000000"/>
                </a:solidFill>
              </a:rPr>
              <a:t>	</a:t>
            </a:r>
            <a:r>
              <a:rPr lang="en-US" sz="1600" kern="0" dirty="0" err="1">
                <a:solidFill>
                  <a:srgbClr val="000000"/>
                </a:solidFill>
              </a:rPr>
              <a:t>Setiap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pengambilan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keputusan</a:t>
            </a:r>
            <a:r>
              <a:rPr lang="en-US" sz="1600" kern="0" dirty="0">
                <a:solidFill>
                  <a:srgbClr val="000000"/>
                </a:solidFill>
              </a:rPr>
              <a:t>/ </a:t>
            </a:r>
            <a:r>
              <a:rPr lang="en-US" sz="1600" kern="0" dirty="0" err="1">
                <a:solidFill>
                  <a:srgbClr val="000000"/>
                </a:solidFill>
              </a:rPr>
              <a:t>kebijakan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dalam</a:t>
            </a:r>
            <a:r>
              <a:rPr lang="en-US" sz="1600" kern="0" dirty="0">
                <a:solidFill>
                  <a:srgbClr val="000000"/>
                </a:solidFill>
              </a:rPr>
              <a:t> proses </a:t>
            </a:r>
            <a:r>
              <a:rPr lang="en-US" sz="1600" kern="0" dirty="0" err="1">
                <a:solidFill>
                  <a:srgbClr val="000000"/>
                </a:solidFill>
              </a:rPr>
              <a:t>pendidikan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pada</a:t>
            </a:r>
            <a:r>
              <a:rPr lang="en-US" sz="1600" kern="0" dirty="0">
                <a:solidFill>
                  <a:srgbClr val="000000"/>
                </a:solidFill>
              </a:rPr>
              <a:t> PT </a:t>
            </a:r>
            <a:r>
              <a:rPr lang="en-US" sz="1600" kern="0" dirty="0" err="1">
                <a:solidFill>
                  <a:srgbClr val="000000"/>
                </a:solidFill>
              </a:rPr>
              <a:t>harus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didasarkan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pada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analisis</a:t>
            </a:r>
            <a:r>
              <a:rPr lang="en-US" sz="1600" kern="0" dirty="0">
                <a:solidFill>
                  <a:srgbClr val="000000"/>
                </a:solidFill>
              </a:rPr>
              <a:t> data, </a:t>
            </a:r>
            <a:r>
              <a:rPr lang="en-US" sz="1600" kern="0" dirty="0" err="1">
                <a:solidFill>
                  <a:srgbClr val="000000"/>
                </a:solidFill>
              </a:rPr>
              <a:t>bukan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berdasarkan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pada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asumsi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atau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rekayasa</a:t>
            </a:r>
            <a:r>
              <a:rPr lang="en-US" sz="1600" kern="0" dirty="0">
                <a:solidFill>
                  <a:srgbClr val="000000"/>
                </a:solidFill>
              </a:rPr>
              <a:t>.</a:t>
            </a:r>
            <a:r>
              <a:rPr lang="en-GB" sz="1600" kern="0" dirty="0">
                <a:solidFill>
                  <a:srgbClr val="000000"/>
                </a:solidFill>
              </a:rPr>
              <a:t> </a:t>
            </a:r>
            <a:endParaRPr lang="en-US" sz="1600" b="1" i="1" dirty="0">
              <a:solidFill>
                <a:srgbClr val="000000"/>
              </a:solidFill>
            </a:endParaRPr>
          </a:p>
          <a:p>
            <a:pPr marL="259556" indent="-259556" algn="just">
              <a:buFont typeface="Wingdings" pitchFamily="2" charset="2"/>
              <a:buChar char="q"/>
            </a:pPr>
            <a:r>
              <a:rPr lang="en-US" sz="1600" b="1" i="1" dirty="0">
                <a:solidFill>
                  <a:schemeClr val="accent4">
                    <a:lumMod val="50000"/>
                  </a:schemeClr>
                </a:solidFill>
              </a:rPr>
              <a:t>Upstream management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pPr marL="259556" indent="-259556"/>
            <a:r>
              <a:rPr lang="en-US" sz="1600" dirty="0">
                <a:solidFill>
                  <a:srgbClr val="000000"/>
                </a:solidFill>
              </a:rPr>
              <a:t>	</a:t>
            </a:r>
            <a:r>
              <a:rPr lang="en-US" sz="1600" kern="0" dirty="0" err="1">
                <a:solidFill>
                  <a:srgbClr val="000000"/>
                </a:solidFill>
              </a:rPr>
              <a:t>Setiap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pengambilan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keputusan</a:t>
            </a:r>
            <a:r>
              <a:rPr lang="en-US" sz="1600" kern="0" dirty="0">
                <a:solidFill>
                  <a:srgbClr val="000000"/>
                </a:solidFill>
              </a:rPr>
              <a:t>/</a:t>
            </a:r>
            <a:r>
              <a:rPr lang="en-US" sz="1600" kern="0" dirty="0" err="1">
                <a:solidFill>
                  <a:srgbClr val="000000"/>
                </a:solidFill>
              </a:rPr>
              <a:t>kebijakan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dalam</a:t>
            </a:r>
            <a:r>
              <a:rPr lang="en-US" sz="1600" kern="0" dirty="0">
                <a:solidFill>
                  <a:srgbClr val="000000"/>
                </a:solidFill>
              </a:rPr>
              <a:t> proses </a:t>
            </a:r>
            <a:r>
              <a:rPr lang="en-US" sz="1600" kern="0" dirty="0" err="1">
                <a:solidFill>
                  <a:srgbClr val="000000"/>
                </a:solidFill>
              </a:rPr>
              <a:t>pendidikan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pada</a:t>
            </a:r>
            <a:r>
              <a:rPr lang="en-US" sz="1600" kern="0" dirty="0">
                <a:solidFill>
                  <a:srgbClr val="000000"/>
                </a:solidFill>
              </a:rPr>
              <a:t>  PT </a:t>
            </a:r>
            <a:r>
              <a:rPr lang="en-US" sz="1600" kern="0" dirty="0" err="1">
                <a:solidFill>
                  <a:srgbClr val="000000"/>
                </a:solidFill>
              </a:rPr>
              <a:t>harus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dilakukan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secara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partisipatif</a:t>
            </a:r>
            <a:r>
              <a:rPr lang="en-US" sz="1600" kern="0" dirty="0">
                <a:solidFill>
                  <a:srgbClr val="000000"/>
                </a:solidFill>
              </a:rPr>
              <a:t> dan </a:t>
            </a:r>
            <a:r>
              <a:rPr lang="en-US" sz="1600" kern="0" dirty="0" err="1">
                <a:solidFill>
                  <a:srgbClr val="000000"/>
                </a:solidFill>
              </a:rPr>
              <a:t>kolegial</a:t>
            </a:r>
            <a:r>
              <a:rPr lang="en-US" sz="1600" kern="0" dirty="0">
                <a:solidFill>
                  <a:srgbClr val="000000"/>
                </a:solidFill>
              </a:rPr>
              <a:t>, </a:t>
            </a:r>
            <a:r>
              <a:rPr lang="en-US" sz="1600" kern="0" dirty="0" err="1">
                <a:solidFill>
                  <a:srgbClr val="000000"/>
                </a:solidFill>
              </a:rPr>
              <a:t>bukan</a:t>
            </a:r>
            <a:r>
              <a:rPr lang="en-US" sz="1600" kern="0" dirty="0">
                <a:solidFill>
                  <a:srgbClr val="000000"/>
                </a:solidFill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</a:rPr>
              <a:t>otoritatif</a:t>
            </a:r>
            <a:r>
              <a:rPr lang="en-US" sz="1600" kern="0" dirty="0">
                <a:solidFill>
                  <a:srgbClr val="000000"/>
                </a:solidFill>
              </a:rPr>
              <a:t>.</a:t>
            </a:r>
            <a:endParaRPr lang="id-ID" sz="16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AA17186-90D6-833A-970A-01211B4D4314}"/>
              </a:ext>
            </a:extLst>
          </p:cNvPr>
          <p:cNvSpPr/>
          <p:nvPr/>
        </p:nvSpPr>
        <p:spPr>
          <a:xfrm>
            <a:off x="8014164" y="3271734"/>
            <a:ext cx="26183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i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Kaizen</a:t>
            </a:r>
            <a:r>
              <a:rPr lang="en-US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id-ID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atau </a:t>
            </a:r>
            <a:r>
              <a:rPr lang="en-US" b="1" i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continuous </a:t>
            </a:r>
            <a:r>
              <a:rPr lang="id-ID" b="1" i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quality </a:t>
            </a:r>
            <a:r>
              <a:rPr lang="en-US" b="1" i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improvement </a:t>
            </a:r>
            <a:r>
              <a:rPr lang="en-US" dirty="0" err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dalam</a:t>
            </a:r>
            <a:r>
              <a:rPr lang="en-US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membangun</a:t>
            </a:r>
            <a:r>
              <a:rPr lang="en-US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budaya</a:t>
            </a:r>
            <a:r>
              <a:rPr lang="en-US" b="1" dirty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mutu</a:t>
            </a:r>
            <a:r>
              <a:rPr lang="en-US" b="1" i="1" dirty="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 </a:t>
            </a:r>
          </a:p>
          <a:p>
            <a:pPr algn="ctr"/>
            <a:r>
              <a:rPr lang="en-US" dirty="0" err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Pendidikan</a:t>
            </a:r>
            <a:r>
              <a:rPr lang="en-US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Tinggi</a:t>
            </a:r>
            <a:r>
              <a:rPr lang="en-US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id-ID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di Perguruan Tinggi</a:t>
            </a:r>
            <a:endParaRPr lang="en-US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7318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E93DC9F-6AF8-230E-CF4B-D06FAF4D2EF1}"/>
              </a:ext>
            </a:extLst>
          </p:cNvPr>
          <p:cNvSpPr txBox="1"/>
          <p:nvPr/>
        </p:nvSpPr>
        <p:spPr>
          <a:xfrm>
            <a:off x="1828799" y="3309904"/>
            <a:ext cx="8070113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</a:t>
            </a:r>
            <a:r>
              <a: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er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sedianya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bukti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sahih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efektivitas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pelaksanaa</a:t>
            </a:r>
            <a:r>
              <a:rPr lang="en-US" sz="4400" dirty="0">
                <a:solidFill>
                  <a:prstClr val="black"/>
                </a:solidFill>
              </a:rPr>
              <a:t>n </a:t>
            </a:r>
            <a:r>
              <a: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penjaminan mutu</a:t>
            </a:r>
            <a:endParaRPr kumimoji="0" lang="id-ID" sz="5400" b="1" i="0" u="none" strike="noStrike" kern="120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4966773-A404-1690-94F4-261155D871A9}"/>
              </a:ext>
            </a:extLst>
          </p:cNvPr>
          <p:cNvSpPr/>
          <p:nvPr/>
        </p:nvSpPr>
        <p:spPr>
          <a:xfrm>
            <a:off x="5269306" y="1976290"/>
            <a:ext cx="1189097" cy="1132458"/>
          </a:xfrm>
          <a:prstGeom prst="ellipse">
            <a:avLst/>
          </a:prstGeom>
          <a:blipFill rotWithShape="0">
            <a:blip r:embed="rId2">
              <a:duotone>
                <a:schemeClr val="lt1">
                  <a:hueOff val="0"/>
                  <a:satOff val="0"/>
                  <a:lumOff val="0"/>
                  <a:alphaOff val="0"/>
                  <a:shade val="20000"/>
                  <a:satMod val="200000"/>
                </a:schemeClr>
                <a:schemeClr val="lt1">
                  <a:hueOff val="0"/>
                  <a:satOff val="0"/>
                  <a:lumOff val="0"/>
                  <a:alphaOff val="0"/>
                  <a:tint val="12000"/>
                  <a:satMod val="190000"/>
                </a:schemeClr>
              </a:duotone>
            </a:blip>
            <a:srcRect/>
            <a:stretch>
              <a:fillRect l="-11000" r="-11000"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43968709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E6DAF9-F2BB-B851-6595-721964EA2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8693" y="1517565"/>
            <a:ext cx="8839200" cy="672853"/>
          </a:xfrm>
        </p:spPr>
        <p:txBody>
          <a:bodyPr anchor="ctr">
            <a:normAutofit fontScale="90000"/>
          </a:bodyPr>
          <a:lstStyle/>
          <a:p>
            <a:r>
              <a:rPr lang="id-ID" b="1" i="0" u="none" strike="noStrike" baseline="0" dirty="0"/>
              <a:t>Ketersediaan bukti yang sahih</a:t>
            </a:r>
            <a:endParaRPr lang="id-ID" b="1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49ED637-4278-5D68-4EBC-05AC6AFEAD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8827437"/>
              </p:ext>
            </p:extLst>
          </p:nvPr>
        </p:nvGraphicFramePr>
        <p:xfrm>
          <a:off x="1238693" y="2293514"/>
          <a:ext cx="88392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671561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B42B262-F0FA-ECF9-7E5D-CDA698149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91" y="918198"/>
            <a:ext cx="8839200" cy="672853"/>
          </a:xfrm>
        </p:spPr>
        <p:txBody>
          <a:bodyPr anchor="ctr">
            <a:normAutofit/>
          </a:bodyPr>
          <a:lstStyle/>
          <a:p>
            <a:r>
              <a:rPr lang="id-ID" sz="3600" b="1" i="0" u="none" strike="noStrike" baseline="0" dirty="0"/>
              <a:t>Ketersediaan bukti yang sahih</a:t>
            </a:r>
            <a:endParaRPr lang="id-ID" sz="3600" b="1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99E6FE86-6D8E-CA9A-8095-C6357E9136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5782" y="1536542"/>
            <a:ext cx="8856785" cy="41601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K</a:t>
            </a:r>
            <a:r>
              <a:rPr lang="id-ID" dirty="0"/>
              <a:t>eberadaan bukti sahih </a:t>
            </a:r>
            <a:r>
              <a:rPr lang="id-ID" b="1" dirty="0"/>
              <a:t>sistem perekaman dan dokumentasi mutu</a:t>
            </a:r>
            <a:endParaRPr lang="id-ID" dirty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6" name="Picture 5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ADA74114-FA89-AC36-0328-F8FA02149F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" t="6331" r="3659" b="5841"/>
          <a:stretch/>
        </p:blipFill>
        <p:spPr bwMode="auto">
          <a:xfrm>
            <a:off x="350874" y="2049907"/>
            <a:ext cx="11355573" cy="48080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21397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1B01B0-B331-0934-418A-A86FD7347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716" y="1102895"/>
            <a:ext cx="8839200" cy="672853"/>
          </a:xfrm>
        </p:spPr>
        <p:txBody>
          <a:bodyPr/>
          <a:lstStyle/>
          <a:p>
            <a:r>
              <a:rPr lang="id-ID" sz="3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Ketersediaan bukti yang sahih</a:t>
            </a:r>
            <a:endParaRPr lang="id-ID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717240-9EBB-57D3-B7DE-D5A237DA4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716" y="1878844"/>
            <a:ext cx="8839200" cy="1025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Ketersediaan bukti yang sahih terkait praktik baik pengembangan budaya mutu di perguruan tinggi melalui </a:t>
            </a:r>
            <a:r>
              <a:rPr lang="id-ID" sz="2000" b="1" i="0" u="none" strike="noStrike" baseline="0" dirty="0">
                <a:solidFill>
                  <a:srgbClr val="FF6600"/>
                </a:solidFill>
                <a:latin typeface="Arial" panose="020B0604020202020204" pitchFamily="34" charset="0"/>
              </a:rPr>
              <a:t>rapat tinjauan manajemen</a:t>
            </a:r>
            <a:r>
              <a:rPr lang="id-ID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, yang mengagendakan pembahasan unsur-unsur:	</a:t>
            </a:r>
          </a:p>
          <a:p>
            <a:pPr marL="0" indent="0">
              <a:buNone/>
            </a:pPr>
            <a:endParaRPr lang="id-ID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FBF275-C35F-646F-A86A-41799E3E638A}"/>
              </a:ext>
            </a:extLst>
          </p:cNvPr>
          <p:cNvSpPr txBox="1"/>
          <p:nvPr/>
        </p:nvSpPr>
        <p:spPr>
          <a:xfrm>
            <a:off x="1500076" y="3007556"/>
            <a:ext cx="806922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id-ID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hasil audit internal, </a:t>
            </a:r>
            <a:endParaRPr lang="en-US" sz="24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arenR"/>
            </a:pPr>
            <a:r>
              <a:rPr lang="id-ID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umpan balik, </a:t>
            </a:r>
            <a:endParaRPr lang="en-US" sz="24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arenR"/>
            </a:pPr>
            <a:r>
              <a:rPr lang="id-ID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kinerja proses dan kesesuaian produk,</a:t>
            </a:r>
            <a:endParaRPr lang="en-US" sz="24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arenR"/>
            </a:pPr>
            <a:r>
              <a:rPr lang="id-ID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status tindakan pencegahan dan perbaikan,</a:t>
            </a:r>
            <a:endParaRPr lang="en-US" sz="24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arenR"/>
            </a:pPr>
            <a:r>
              <a:rPr lang="id-ID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tindak lanjut dari tinjauan sebelumnya, </a:t>
            </a:r>
            <a:endParaRPr lang="en-US" sz="24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arenR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p</a:t>
            </a:r>
            <a:r>
              <a:rPr lang="id-ID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erubahan yang dapat mempengaruhi sistem manajemen mutu, dan</a:t>
            </a:r>
            <a:endParaRPr lang="en-US" sz="24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arenR"/>
            </a:pPr>
            <a:r>
              <a:rPr lang="id-ID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rekomendasi untuk peningkatan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135463265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092E59E-D6AF-82DD-8736-B5F2ADD21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7911" y="1273017"/>
            <a:ext cx="7161029" cy="672853"/>
          </a:xfrm>
        </p:spPr>
        <p:txBody>
          <a:bodyPr/>
          <a:lstStyle/>
          <a:p>
            <a:r>
              <a:rPr lang="id-ID" sz="3200" b="1" i="0" u="none" strike="noStrike" baseline="0" dirty="0">
                <a:solidFill>
                  <a:srgbClr val="FF6600"/>
                </a:solidFill>
                <a:latin typeface="Arial" panose="020B0604020202020204" pitchFamily="34" charset="0"/>
              </a:rPr>
              <a:t>Rapat Tinjauan Manajemen</a:t>
            </a:r>
            <a:r>
              <a:rPr lang="en-US" sz="3200" b="1" i="0" u="none" strike="noStrike" baseline="0" dirty="0">
                <a:solidFill>
                  <a:srgbClr val="FF6600"/>
                </a:solidFill>
                <a:latin typeface="Arial" panose="020B0604020202020204" pitchFamily="34" charset="0"/>
              </a:rPr>
              <a:t> (RTM)</a:t>
            </a:r>
            <a:endParaRPr lang="id-ID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B095D6-7494-18B1-1372-5486363E6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7911" y="2102625"/>
            <a:ext cx="6519531" cy="2235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RTM dilaksanakan di setiap jenjang manajemen baik dengan diagendakan secara khusus maupun dilaksanakan bersamaan dengan agenda rapat lainnya.</a:t>
            </a:r>
            <a:endParaRPr lang="id-ID" sz="4000" dirty="0"/>
          </a:p>
        </p:txBody>
      </p:sp>
    </p:spTree>
    <p:extLst>
      <p:ext uri="{BB962C8B-B14F-4D97-AF65-F5344CB8AC3E}">
        <p14:creationId xmlns:p14="http://schemas.microsoft.com/office/powerpoint/2010/main" val="25875459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5FC192-9FBC-FDEC-2207-1BB8CFEFD065}"/>
              </a:ext>
            </a:extLst>
          </p:cNvPr>
          <p:cNvSpPr txBox="1"/>
          <p:nvPr/>
        </p:nvSpPr>
        <p:spPr>
          <a:xfrm>
            <a:off x="1300715" y="852597"/>
            <a:ext cx="7947346" cy="622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23825" algn="just">
              <a:lnSpc>
                <a:spcPct val="115000"/>
              </a:lnSpc>
            </a:pPr>
            <a:r>
              <a:rPr lang="en-US" sz="3200" dirty="0">
                <a:effectLst/>
              </a:rPr>
              <a:t>Bukti </a:t>
            </a:r>
            <a:r>
              <a:rPr lang="id-ID" sz="3200" dirty="0">
                <a:effectLst/>
              </a:rPr>
              <a:t>Pelaksanaan Standar</a:t>
            </a:r>
            <a:r>
              <a:rPr lang="en-US" sz="3200" dirty="0">
                <a:effectLst/>
              </a:rPr>
              <a:t> (</a:t>
            </a:r>
            <a:r>
              <a:rPr lang="en-US" sz="3200" dirty="0" err="1">
                <a:effectLst/>
              </a:rPr>
              <a:t>contoh</a:t>
            </a:r>
            <a:r>
              <a:rPr lang="en-US" sz="3200" dirty="0">
                <a:effectLst/>
              </a:rPr>
              <a:t> di UNY)</a:t>
            </a:r>
            <a:endParaRPr lang="en-ID" sz="3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5A098EA-F6F4-D53B-C058-A999FEA8B8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67741"/>
              </p:ext>
            </p:extLst>
          </p:nvPr>
        </p:nvGraphicFramePr>
        <p:xfrm>
          <a:off x="1300715" y="1474819"/>
          <a:ext cx="9278679" cy="54864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9278679">
                  <a:extLst>
                    <a:ext uri="{9D8B030D-6E8A-4147-A177-3AD203B41FA5}">
                      <a16:colId xmlns:a16="http://schemas.microsoft.com/office/drawing/2014/main" val="200415385"/>
                    </a:ext>
                  </a:extLst>
                </a:gridCol>
              </a:tblGrid>
              <a:tr h="5240179">
                <a:tc>
                  <a:txBody>
                    <a:bodyPr/>
                    <a:lstStyle/>
                    <a:p>
                      <a:pPr marL="0" marR="123825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b="1" dirty="0">
                          <a:effectLst/>
                        </a:rPr>
                        <a:t>P</a:t>
                      </a:r>
                      <a:r>
                        <a:rPr lang="id-ID" sz="2400" b="1" dirty="0">
                          <a:effectLst/>
                        </a:rPr>
                        <a:t>endidikan dan pengajaran dengan adanya, antara lain: </a:t>
                      </a:r>
                      <a:endParaRPr lang="en-ID" sz="2400" b="1" dirty="0">
                        <a:effectLst/>
                      </a:endParaRP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231F20"/>
                        </a:buClr>
                        <a:buSzPct val="90000"/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Kurikulum, RPS</a:t>
                      </a:r>
                      <a:endParaRPr lang="en-ID" sz="2400" dirty="0">
                        <a:effectLst/>
                      </a:endParaRP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231F20"/>
                        </a:buClr>
                        <a:buSzPct val="90000"/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Materi yang dapat dilihat pada be-smart uny</a:t>
                      </a:r>
                      <a:endParaRPr lang="en-ID" sz="2400" dirty="0">
                        <a:effectLst/>
                      </a:endParaRP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231F20"/>
                        </a:buClr>
                        <a:buSzPct val="90000"/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SIAKAD</a:t>
                      </a:r>
                      <a:r>
                        <a:rPr lang="en-US" sz="2400" dirty="0">
                          <a:effectLst/>
                        </a:rPr>
                        <a:t> (</a:t>
                      </a:r>
                      <a:r>
                        <a:rPr lang="en-US" sz="2400" dirty="0" err="1">
                          <a:effectLst/>
                        </a:rPr>
                        <a:t>sistem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informasi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akademik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u="sng" dirty="0">
                          <a:effectLst/>
                          <a:hlinkClick r:id="rId2"/>
                        </a:rPr>
                        <a:t>https://siakad2013.uny.ac.id/</a:t>
                      </a:r>
                      <a:r>
                        <a:rPr lang="en-US" sz="2400" dirty="0">
                          <a:effectLst/>
                        </a:rPr>
                        <a:t> )</a:t>
                      </a:r>
                      <a:endParaRPr lang="en-ID" sz="2400" dirty="0">
                        <a:effectLst/>
                      </a:endParaRPr>
                    </a:p>
                    <a:p>
                      <a:pPr marL="457200" marR="123825" lvl="0" indent="-45720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231F20"/>
                        </a:buClr>
                        <a:buSzPct val="90000"/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E-monev (kinerja pembelajaran dosen oleh mahasiswa melalui sistem SiMona (http:// survey.uny .ac.id/emonev-pbm)</a:t>
                      </a:r>
                      <a:endParaRPr lang="en-US" sz="2400" dirty="0">
                        <a:effectLst/>
                      </a:endParaRPr>
                    </a:p>
                    <a:p>
                      <a:pPr marL="342900" marR="123825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231F20"/>
                        </a:buClr>
                        <a:buSzPts val="1200"/>
                        <a:buFont typeface="+mj-lt"/>
                        <a:buAutoNum type="arabicParenR"/>
                      </a:pPr>
                      <a:endParaRPr lang="en-ID" sz="2400" dirty="0">
                        <a:effectLst/>
                      </a:endParaRPr>
                    </a:p>
                    <a:p>
                      <a:pPr marL="0" marR="123825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2400" b="1" dirty="0">
                          <a:effectLst/>
                        </a:rPr>
                        <a:t>Penelitian dan PkM, antara lain:</a:t>
                      </a:r>
                      <a:endParaRPr lang="en-ID" sz="2400" b="1" dirty="0">
                        <a:effectLst/>
                      </a:endParaRP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231F20"/>
                        </a:buClr>
                        <a:buSzPct val="90000"/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Panduan penelitian dan PkM UNY</a:t>
                      </a:r>
                      <a:endParaRPr lang="en-ID" sz="2400" dirty="0">
                        <a:effectLst/>
                      </a:endParaRP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231F20"/>
                        </a:buClr>
                        <a:buSzPct val="90000"/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Peta jalan kegiatan penelitian dan PkM UNY</a:t>
                      </a:r>
                      <a:endParaRPr lang="en-ID" sz="2400" dirty="0">
                        <a:effectLst/>
                      </a:endParaRP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231F20"/>
                        </a:buClr>
                        <a:buSzPct val="90000"/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Laporan kegiatan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penelitian</a:t>
                      </a:r>
                      <a:r>
                        <a:rPr lang="en-US" sz="2400" dirty="0">
                          <a:effectLst/>
                        </a:rPr>
                        <a:t> dan </a:t>
                      </a:r>
                      <a:r>
                        <a:rPr lang="en-US" sz="2400" dirty="0" err="1">
                          <a:effectLst/>
                        </a:rPr>
                        <a:t>PkM</a:t>
                      </a:r>
                      <a:r>
                        <a:rPr lang="id-ID" sz="2400" dirty="0">
                          <a:effectLst/>
                        </a:rPr>
                        <a:t> (dalam sistem http://simppm.lppm.uny.ac.id/) </a:t>
                      </a:r>
                      <a:endParaRPr lang="en-ID" sz="2400" dirty="0">
                        <a:effectLst/>
                      </a:endParaRP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231F20"/>
                        </a:buClr>
                        <a:buSzPct val="90000"/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Artikel yang </a:t>
                      </a:r>
                      <a:r>
                        <a:rPr lang="en-US" sz="2400" dirty="0" err="1">
                          <a:effectLst/>
                        </a:rPr>
                        <a:t>diterbitkan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dalam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berbagai</a:t>
                      </a:r>
                      <a:r>
                        <a:rPr lang="id-ID" sz="2400" dirty="0">
                          <a:effectLst/>
                        </a:rPr>
                        <a:t> jurnal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ilmiah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nasional</a:t>
                      </a:r>
                      <a:r>
                        <a:rPr lang="en-US" sz="2400" dirty="0">
                          <a:effectLst/>
                        </a:rPr>
                        <a:t> dan </a:t>
                      </a:r>
                      <a:r>
                        <a:rPr lang="en-US" sz="2400" dirty="0" err="1">
                          <a:effectLst/>
                        </a:rPr>
                        <a:t>internasional</a:t>
                      </a:r>
                      <a:endParaRPr lang="en-ID" sz="2400" dirty="0">
                        <a:effectLst/>
                      </a:endParaRPr>
                    </a:p>
                    <a:p>
                      <a:pPr marL="473075" marR="1238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d-ID" sz="2400" dirty="0">
                          <a:effectLst/>
                        </a:rPr>
                        <a:t> </a:t>
                      </a:r>
                      <a:endParaRPr lang="en-ID" sz="2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923" marR="49923" marT="0" marB="0"/>
                </a:tc>
                <a:extLst>
                  <a:ext uri="{0D108BD9-81ED-4DB2-BD59-A6C34878D82A}">
                    <a16:rowId xmlns:a16="http://schemas.microsoft.com/office/drawing/2014/main" val="108166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01071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5FC192-9FBC-FDEC-2207-1BB8CFEFD065}"/>
              </a:ext>
            </a:extLst>
          </p:cNvPr>
          <p:cNvSpPr txBox="1"/>
          <p:nvPr/>
        </p:nvSpPr>
        <p:spPr>
          <a:xfrm>
            <a:off x="1194389" y="1001452"/>
            <a:ext cx="7947346" cy="622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23825" algn="just">
              <a:lnSpc>
                <a:spcPct val="115000"/>
              </a:lnSpc>
            </a:pPr>
            <a:r>
              <a:rPr lang="en-US" sz="3200" dirty="0">
                <a:effectLst/>
              </a:rPr>
              <a:t>Bukti </a:t>
            </a:r>
            <a:r>
              <a:rPr lang="id-ID" sz="3200" dirty="0">
                <a:effectLst/>
              </a:rPr>
              <a:t>Pelaksanaan Standar</a:t>
            </a:r>
            <a:r>
              <a:rPr lang="en-US" sz="3200" dirty="0">
                <a:effectLst/>
              </a:rPr>
              <a:t> (</a:t>
            </a:r>
            <a:r>
              <a:rPr lang="en-US" sz="3200" dirty="0" err="1">
                <a:effectLst/>
              </a:rPr>
              <a:t>contoh</a:t>
            </a:r>
            <a:r>
              <a:rPr lang="en-US" sz="3200" dirty="0">
                <a:effectLst/>
              </a:rPr>
              <a:t> di UNY)</a:t>
            </a:r>
            <a:endParaRPr lang="en-ID" sz="3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5A098EA-F6F4-D53B-C058-A999FEA8B8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337542"/>
              </p:ext>
            </p:extLst>
          </p:nvPr>
        </p:nvGraphicFramePr>
        <p:xfrm>
          <a:off x="1300715" y="1754372"/>
          <a:ext cx="9278679" cy="496062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9278679">
                  <a:extLst>
                    <a:ext uri="{9D8B030D-6E8A-4147-A177-3AD203B41FA5}">
                      <a16:colId xmlns:a16="http://schemas.microsoft.com/office/drawing/2014/main" val="200415385"/>
                    </a:ext>
                  </a:extLst>
                </a:gridCol>
              </a:tblGrid>
              <a:tr h="4960626">
                <a:tc>
                  <a:txBody>
                    <a:bodyPr/>
                    <a:lstStyle/>
                    <a:p>
                      <a:pPr marL="0" marR="123825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2800" b="1" dirty="0">
                          <a:effectLst/>
                        </a:rPr>
                        <a:t>Kemahasiswaan dan alumni, antara lain:</a:t>
                      </a: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Hasil penilaian kepuasan mahasiswa terhadap system pelayanan</a:t>
                      </a: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Pencapaian prestasi akademik dan non akademik mahasiswa </a:t>
                      </a: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Tersedianya layanan kemahasiswaan dalam bidang penalaran, minat bakat, olahraga seni dan bidang lainnya.</a:t>
                      </a:r>
                    </a:p>
                    <a:p>
                      <a:pPr marL="0" marR="123825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id-ID" sz="2400" dirty="0">
                        <a:effectLst/>
                      </a:endParaRPr>
                    </a:p>
                    <a:p>
                      <a:pPr marL="0" marR="123825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2800" b="1" dirty="0">
                          <a:effectLst/>
                        </a:rPr>
                        <a:t>Kerjasama</a:t>
                      </a: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MOU, MOA dan IA/SPK</a:t>
                      </a: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Hasil kepuasan mitra kerjasama</a:t>
                      </a:r>
                    </a:p>
                    <a:p>
                      <a:pPr marL="457200" marR="123825" lvl="0" indent="-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d-ID" sz="2400" dirty="0">
                          <a:effectLst/>
                        </a:rPr>
                        <a:t>survey kepuasan lulusan UNY, kepuasan penggunaan dan mitra terhadap layanan manajemen yang dapat diakses melalui </a:t>
                      </a:r>
                      <a:r>
                        <a:rPr lang="id-ID" sz="2400" b="1" u="sng" dirty="0">
                          <a:effectLst/>
                        </a:rPr>
                        <a:t>http://survey.uny.ac.id/</a:t>
                      </a:r>
                    </a:p>
                  </a:txBody>
                  <a:tcPr marL="49923" marR="49923" marT="0" marB="0"/>
                </a:tc>
                <a:extLst>
                  <a:ext uri="{0D108BD9-81ED-4DB2-BD59-A6C34878D82A}">
                    <a16:rowId xmlns:a16="http://schemas.microsoft.com/office/drawing/2014/main" val="108166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416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FDCB-0E8C-B379-C7CC-A912E019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108217"/>
            <a:ext cx="9560442" cy="66039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dirty="0" err="1"/>
              <a:t>Mutu</a:t>
            </a:r>
            <a:r>
              <a:rPr lang="en-US" dirty="0"/>
              <a:t> Pendidikan Tinggi</a:t>
            </a:r>
            <a:endParaRPr lang="en-ID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A6FD1CF-1541-BD7A-F995-644064DCA70D}"/>
              </a:ext>
            </a:extLst>
          </p:cNvPr>
          <p:cNvSpPr txBox="1">
            <a:spLocks/>
          </p:cNvSpPr>
          <p:nvPr/>
        </p:nvSpPr>
        <p:spPr>
          <a:xfrm>
            <a:off x="903295" y="1861644"/>
            <a:ext cx="7325360" cy="69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UU 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o. 12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tahun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2012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Tentang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Pendidikan Tinggi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337EF7-5DD6-BB15-072E-F762E30D9CF8}"/>
              </a:ext>
            </a:extLst>
          </p:cNvPr>
          <p:cNvSpPr txBox="1">
            <a:spLocks/>
          </p:cNvSpPr>
          <p:nvPr/>
        </p:nvSpPr>
        <p:spPr>
          <a:xfrm>
            <a:off x="838200" y="1132960"/>
            <a:ext cx="10515600" cy="4174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ID" b="1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AD8783F-10C2-672B-9078-989766740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3295" y="2401348"/>
            <a:ext cx="6096000" cy="582960"/>
          </a:xfrm>
        </p:spPr>
        <p:txBody>
          <a:bodyPr>
            <a:normAutofit/>
          </a:bodyPr>
          <a:lstStyle/>
          <a:p>
            <a:r>
              <a:rPr lang="en-US" dirty="0" err="1"/>
              <a:t>Pasal</a:t>
            </a:r>
            <a:r>
              <a:rPr lang="en-US" dirty="0"/>
              <a:t> 51 </a:t>
            </a:r>
            <a:r>
              <a:rPr lang="en-US" dirty="0" err="1"/>
              <a:t>ayat</a:t>
            </a:r>
            <a:r>
              <a:rPr lang="en-US" dirty="0"/>
              <a:t> (1) dan (2) </a:t>
            </a:r>
            <a:endParaRPr lang="en-ID" dirty="0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FC03D551-E20C-18CD-3F9F-48EB4A78FF10}"/>
              </a:ext>
            </a:extLst>
          </p:cNvPr>
          <p:cNvSpPr txBox="1">
            <a:spLocks/>
          </p:cNvSpPr>
          <p:nvPr/>
        </p:nvSpPr>
        <p:spPr>
          <a:xfrm>
            <a:off x="2554767" y="3159073"/>
            <a:ext cx="7843876" cy="1735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>
                <a:solidFill>
                  <a:schemeClr val="accent1"/>
                </a:solidFill>
              </a:rPr>
              <a:t>Pendidikan Tinggi yang </a:t>
            </a:r>
            <a:r>
              <a:rPr lang="en-US" sz="2400" dirty="0" err="1">
                <a:solidFill>
                  <a:schemeClr val="accent1"/>
                </a:solidFill>
              </a:rPr>
              <a:t>bermutu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merupakan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pendidikan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tinggi</a:t>
            </a:r>
            <a:r>
              <a:rPr lang="en-US" sz="2400" dirty="0">
                <a:solidFill>
                  <a:schemeClr val="accent1"/>
                </a:solidFill>
              </a:rPr>
              <a:t> yang </a:t>
            </a:r>
            <a:r>
              <a:rPr lang="en-US" sz="2400" b="1" dirty="0" err="1">
                <a:solidFill>
                  <a:schemeClr val="accent1"/>
                </a:solidFill>
              </a:rPr>
              <a:t>menghasilkan</a:t>
            </a:r>
            <a:r>
              <a:rPr lang="en-US" sz="2400" b="1" dirty="0">
                <a:solidFill>
                  <a:schemeClr val="accent1"/>
                </a:solidFill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</a:rPr>
              <a:t>lulusan</a:t>
            </a:r>
            <a:r>
              <a:rPr lang="en-US" sz="2400" b="1" dirty="0">
                <a:solidFill>
                  <a:schemeClr val="accent1"/>
                </a:solidFill>
              </a:rPr>
              <a:t> </a:t>
            </a:r>
            <a:r>
              <a:rPr lang="en-US" sz="2400" dirty="0">
                <a:solidFill>
                  <a:schemeClr val="accent1"/>
                </a:solidFill>
              </a:rPr>
              <a:t>yang </a:t>
            </a:r>
            <a:r>
              <a:rPr lang="en-US" sz="2400" dirty="0" err="1">
                <a:solidFill>
                  <a:schemeClr val="accent1"/>
                </a:solidFill>
              </a:rPr>
              <a:t>mampu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secara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aktif</a:t>
            </a:r>
            <a:r>
              <a:rPr lang="en-US" sz="2400" dirty="0">
                <a:solidFill>
                  <a:schemeClr val="accent1"/>
                </a:solidFill>
              </a:rPr>
              <a:t>   </a:t>
            </a:r>
            <a:r>
              <a:rPr lang="en-US" sz="2400" dirty="0" err="1">
                <a:solidFill>
                  <a:schemeClr val="accent1"/>
                </a:solidFill>
              </a:rPr>
              <a:t>mengembangkan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potensinya</a:t>
            </a:r>
            <a:r>
              <a:rPr lang="en-US" sz="2400" dirty="0">
                <a:solidFill>
                  <a:schemeClr val="accent1"/>
                </a:solidFill>
              </a:rPr>
              <a:t> dan </a:t>
            </a:r>
            <a:r>
              <a:rPr lang="en-US" sz="2400" dirty="0" err="1">
                <a:solidFill>
                  <a:schemeClr val="accent1"/>
                </a:solidFill>
              </a:rPr>
              <a:t>menghasilkan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ilmu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pengetahuan</a:t>
            </a:r>
            <a:r>
              <a:rPr lang="en-US" sz="2400" dirty="0">
                <a:solidFill>
                  <a:schemeClr val="accent1"/>
                </a:solidFill>
              </a:rPr>
              <a:t> dan/</a:t>
            </a:r>
            <a:r>
              <a:rPr lang="en-US" sz="2400" dirty="0" err="1">
                <a:solidFill>
                  <a:schemeClr val="accent1"/>
                </a:solidFill>
              </a:rPr>
              <a:t>atau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teknologi</a:t>
            </a:r>
            <a:r>
              <a:rPr lang="en-US" sz="2400" dirty="0">
                <a:solidFill>
                  <a:schemeClr val="accent1"/>
                </a:solidFill>
              </a:rPr>
              <a:t> yang </a:t>
            </a:r>
            <a:r>
              <a:rPr lang="en-US" sz="2400" dirty="0" err="1">
                <a:solidFill>
                  <a:schemeClr val="accent1"/>
                </a:solidFill>
              </a:rPr>
              <a:t>berguna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bagi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masyarakat</a:t>
            </a:r>
            <a:r>
              <a:rPr lang="en-US" sz="2400" dirty="0">
                <a:solidFill>
                  <a:schemeClr val="accent1"/>
                </a:solidFill>
              </a:rPr>
              <a:t>, </a:t>
            </a:r>
            <a:r>
              <a:rPr lang="en-US" sz="2400" dirty="0" err="1">
                <a:solidFill>
                  <a:schemeClr val="accent1"/>
                </a:solidFill>
              </a:rPr>
              <a:t>bangsa</a:t>
            </a:r>
            <a:r>
              <a:rPr lang="en-US" sz="2400" dirty="0">
                <a:solidFill>
                  <a:schemeClr val="accent1"/>
                </a:solidFill>
              </a:rPr>
              <a:t>, dan negara.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7ECE3E-DB46-32A5-1ECE-1744DD91A1D2}"/>
              </a:ext>
            </a:extLst>
          </p:cNvPr>
          <p:cNvSpPr txBox="1"/>
          <p:nvPr/>
        </p:nvSpPr>
        <p:spPr>
          <a:xfrm>
            <a:off x="2575088" y="4994195"/>
            <a:ext cx="77384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Untuk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mendapatkan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pendidikan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tinggi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bermutu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tersebut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pemerintah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menyelenggarakan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Sistem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Penjaminan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Mutu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Pendidikan Tinggi (SPM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Dikti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64A732-F28D-95E3-64D3-B9168F8C7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821" y="5114493"/>
            <a:ext cx="878506" cy="9096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6A65DD9-C4C5-64EC-D68D-AD4F29BDF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821" y="3572066"/>
            <a:ext cx="983418" cy="9096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948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52CFB43-AF52-6780-1697-8A7575211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6690" y="714072"/>
            <a:ext cx="7498080" cy="1143000"/>
          </a:xfrm>
        </p:spPr>
        <p:txBody>
          <a:bodyPr/>
          <a:lstStyle/>
          <a:p>
            <a:r>
              <a:rPr lang="en-US" b="1" dirty="0" err="1"/>
              <a:t>Siklus</a:t>
            </a:r>
            <a:r>
              <a:rPr lang="en-US" b="1" dirty="0"/>
              <a:t> </a:t>
            </a:r>
            <a:r>
              <a:rPr lang="en-US" b="1" dirty="0" err="1"/>
              <a:t>Peningkatan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endParaRPr lang="id-ID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F6C47C-101A-81D1-D1B0-D667F6BD2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805" y="1764977"/>
            <a:ext cx="9346018" cy="490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589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7BB94FE-0184-651C-9F70-D5B858D4A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283" y="1219199"/>
            <a:ext cx="9358867" cy="905540"/>
          </a:xfr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4000" dirty="0"/>
              <a:t> TUGAS &amp; WEWENANG</a:t>
            </a:r>
            <a:endParaRPr lang="id-ID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32C2B9-B94F-9583-B829-033B296092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20" t="25282" r="11065"/>
          <a:stretch/>
        </p:blipFill>
        <p:spPr>
          <a:xfrm>
            <a:off x="1137684" y="2124739"/>
            <a:ext cx="8846287" cy="460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110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6D0747-E607-7EAD-3EE9-C889BFF45C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941"/>
          <a:stretch/>
        </p:blipFill>
        <p:spPr>
          <a:xfrm>
            <a:off x="391633" y="2332074"/>
            <a:ext cx="9943214" cy="437706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D1E7C7C-FFB6-A1E5-AE6D-CF270E1BF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729" y="1311349"/>
            <a:ext cx="8986285" cy="836428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 PENETAPAN STANDAR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4783921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7B08128-F66B-79AE-3765-7701FF03F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809" y="1339702"/>
            <a:ext cx="8911856" cy="75491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 PELAKSANAAN STANDAR</a:t>
            </a:r>
            <a:endParaRPr lang="id-ID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33CEEB-BE6E-89E6-1C3E-D338CE5F72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736"/>
          <a:stretch/>
        </p:blipFill>
        <p:spPr>
          <a:xfrm>
            <a:off x="1029585" y="2354226"/>
            <a:ext cx="9464750" cy="385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8450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3F83B4-69CA-026D-B610-E51025C1CC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7908"/>
          <a:stretch/>
        </p:blipFill>
        <p:spPr>
          <a:xfrm>
            <a:off x="1033130" y="994558"/>
            <a:ext cx="6675474" cy="1066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D48CE6-B944-EF9F-90BD-147542B18B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2092"/>
          <a:stretch/>
        </p:blipFill>
        <p:spPr>
          <a:xfrm>
            <a:off x="118731" y="2061358"/>
            <a:ext cx="11247474" cy="465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35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592BEA6-4EF6-149A-1274-D5CBE706C0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396930"/>
              </p:ext>
            </p:extLst>
          </p:nvPr>
        </p:nvGraphicFramePr>
        <p:xfrm>
          <a:off x="580813" y="332386"/>
          <a:ext cx="10147438" cy="652561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269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6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1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65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892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68178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5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800" b="1" spc="-10" dirty="0">
                          <a:solidFill>
                            <a:srgbClr val="002060"/>
                          </a:solidFill>
                        </a:rPr>
                        <a:t>Yayasan</a:t>
                      </a:r>
                      <a:endParaRPr sz="1800" b="1" dirty="0">
                        <a:solidFill>
                          <a:srgbClr val="002060"/>
                        </a:solidFill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800" b="1" dirty="0">
                          <a:solidFill>
                            <a:srgbClr val="002060"/>
                          </a:solidFill>
                        </a:rPr>
                        <a:t>Direktur</a:t>
                      </a:r>
                      <a:endParaRPr sz="1800" b="1" dirty="0">
                        <a:solidFill>
                          <a:srgbClr val="002060"/>
                        </a:solidFill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800" b="1" spc="5" dirty="0">
                          <a:solidFill>
                            <a:srgbClr val="002060"/>
                          </a:solidFill>
                        </a:rPr>
                        <a:t>Tim</a:t>
                      </a:r>
                      <a:r>
                        <a:rPr sz="1800" b="1" spc="-185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sz="1800" b="1" dirty="0">
                          <a:solidFill>
                            <a:srgbClr val="002060"/>
                          </a:solidFill>
                        </a:rPr>
                        <a:t>SPMI</a:t>
                      </a:r>
                      <a:endParaRPr sz="1800" b="1" dirty="0">
                        <a:solidFill>
                          <a:srgbClr val="002060"/>
                        </a:solidFill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800" b="1" dirty="0">
                          <a:solidFill>
                            <a:srgbClr val="002060"/>
                          </a:solidFill>
                        </a:rPr>
                        <a:t>Ketua</a:t>
                      </a:r>
                      <a:r>
                        <a:rPr sz="1800" b="1" spc="-155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002060"/>
                          </a:solidFill>
                        </a:rPr>
                        <a:t>Jurusan</a:t>
                      </a:r>
                      <a:endParaRPr sz="1800" b="1" dirty="0">
                        <a:solidFill>
                          <a:srgbClr val="002060"/>
                        </a:solidFill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5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46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710" marR="44132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300" spc="-5" dirty="0"/>
                        <a:t>Mengusulkan</a:t>
                      </a:r>
                      <a:r>
                        <a:rPr sz="1300" spc="-40" dirty="0"/>
                        <a:t> </a:t>
                      </a:r>
                      <a:r>
                        <a:rPr sz="1300" spc="-5" dirty="0"/>
                        <a:t>rancangan  Standar KAD </a:t>
                      </a:r>
                      <a:r>
                        <a:rPr sz="1300" spc="-15" dirty="0"/>
                        <a:t>ke</a:t>
                      </a:r>
                      <a:r>
                        <a:rPr sz="1300" spc="-175" dirty="0"/>
                        <a:t> </a:t>
                      </a:r>
                      <a:r>
                        <a:rPr sz="1300" spc="-15" dirty="0"/>
                        <a:t>Yayasan</a:t>
                      </a:r>
                      <a:endParaRPr sz="1300" dirty="0">
                        <a:latin typeface="Corbel"/>
                        <a:cs typeface="Corbel"/>
                      </a:endParaRPr>
                    </a:p>
                  </a:txBody>
                  <a:tcPr marL="0" marR="0" marT="15240" marB="0"/>
                </a:tc>
                <a:tc>
                  <a:txBody>
                    <a:bodyPr/>
                    <a:lstStyle/>
                    <a:p>
                      <a:pPr marL="92710" marR="18669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300" spc="-5" dirty="0"/>
                        <a:t>Melakukan Evaluasi </a:t>
                      </a:r>
                      <a:r>
                        <a:rPr sz="1300" spc="-10" dirty="0"/>
                        <a:t>Diri  </a:t>
                      </a:r>
                      <a:r>
                        <a:rPr sz="1300" spc="-15" dirty="0"/>
                        <a:t>(SWOT), </a:t>
                      </a:r>
                      <a:r>
                        <a:rPr sz="1300" spc="-5" dirty="0"/>
                        <a:t>Meninjau  </a:t>
                      </a:r>
                      <a:r>
                        <a:rPr sz="1300" spc="-10" dirty="0"/>
                        <a:t>Peraturan,  </a:t>
                      </a:r>
                      <a:r>
                        <a:rPr sz="1300" spc="-5" dirty="0"/>
                        <a:t>benchmarking,</a:t>
                      </a:r>
                      <a:r>
                        <a:rPr sz="1300" spc="10" dirty="0"/>
                        <a:t> </a:t>
                      </a:r>
                      <a:r>
                        <a:rPr sz="1300" spc="-5" dirty="0"/>
                        <a:t>dsb</a:t>
                      </a:r>
                      <a:endParaRPr sz="1300">
                        <a:latin typeface="Corbel"/>
                        <a:cs typeface="Corbel"/>
                      </a:endParaRPr>
                    </a:p>
                  </a:txBody>
                  <a:tcPr marL="0" marR="0" marT="1524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693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600" b="1" spc="-10" dirty="0"/>
                        <a:t>Penetapan</a:t>
                      </a:r>
                      <a:endParaRPr sz="1600" b="1" dirty="0">
                        <a:latin typeface="Corbel"/>
                        <a:cs typeface="Corbel"/>
                      </a:endParaRPr>
                    </a:p>
                  </a:txBody>
                  <a:tcPr marL="0" marR="0" marT="33019" marB="0"/>
                </a:tc>
                <a:tc>
                  <a:txBody>
                    <a:bodyPr/>
                    <a:lstStyle/>
                    <a:p>
                      <a:pPr marL="92710" marR="35877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300" spc="-5" dirty="0"/>
                        <a:t>Menetapkan standar  KAD</a:t>
                      </a:r>
                      <a:endParaRPr sz="1300" dirty="0">
                        <a:latin typeface="Corbel"/>
                        <a:cs typeface="Corbel"/>
                      </a:endParaRPr>
                    </a:p>
                  </a:txBody>
                  <a:tcPr marL="0" marR="0" marT="3301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315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600" b="1" spc="-10" dirty="0"/>
                        <a:t>Pelaksanaan</a:t>
                      </a:r>
                      <a:endParaRPr sz="1600" b="1" dirty="0">
                        <a:latin typeface="Corbel"/>
                        <a:cs typeface="Corbel"/>
                      </a:endParaRPr>
                    </a:p>
                  </a:txBody>
                  <a:tcPr marL="0" marR="0" marT="3301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710" marR="18351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300" spc="-5" dirty="0"/>
                        <a:t>Mengupayakan agar  Standar KAD terpenuhi  (terkait dengan Standar  </a:t>
                      </a:r>
                      <a:r>
                        <a:rPr sz="1300" spc="-10" dirty="0"/>
                        <a:t>Pendanaan, </a:t>
                      </a:r>
                      <a:r>
                        <a:rPr sz="1300" spc="-5" dirty="0"/>
                        <a:t>Standar  Sumberdaya</a:t>
                      </a:r>
                      <a:r>
                        <a:rPr sz="1300" spc="5" dirty="0"/>
                        <a:t> </a:t>
                      </a:r>
                      <a:r>
                        <a:rPr sz="1300" spc="-5" dirty="0"/>
                        <a:t>Manusia)</a:t>
                      </a:r>
                      <a:endParaRPr sz="1300">
                        <a:latin typeface="Corbel"/>
                        <a:cs typeface="Corbel"/>
                      </a:endParaRPr>
                    </a:p>
                  </a:txBody>
                  <a:tcPr marL="0" marR="0" marT="33019" marB="0"/>
                </a:tc>
                <a:tc>
                  <a:txBody>
                    <a:bodyPr/>
                    <a:lstStyle/>
                    <a:p>
                      <a:pPr marL="92710" marR="24892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300" spc="-5" dirty="0"/>
                        <a:t>Mengupayakan agar  Standar KAD terpenuhi  (terkait dengan Standar  </a:t>
                      </a:r>
                      <a:r>
                        <a:rPr sz="1300" spc="-10" dirty="0"/>
                        <a:t>Pendanaan, </a:t>
                      </a:r>
                      <a:r>
                        <a:rPr sz="1300" spc="-5" dirty="0"/>
                        <a:t>Standar  Sumberdaya</a:t>
                      </a:r>
                      <a:r>
                        <a:rPr sz="1300" spc="5" dirty="0"/>
                        <a:t> </a:t>
                      </a:r>
                      <a:r>
                        <a:rPr sz="1300" spc="-5" dirty="0"/>
                        <a:t>Manusia)</a:t>
                      </a:r>
                      <a:endParaRPr sz="1300" dirty="0">
                        <a:latin typeface="Corbel"/>
                        <a:cs typeface="Corbel"/>
                      </a:endParaRPr>
                    </a:p>
                  </a:txBody>
                  <a:tcPr marL="0" marR="0" marT="33019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8315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600" b="1" spc="-5" dirty="0"/>
                        <a:t>Evaluasi</a:t>
                      </a:r>
                      <a:endParaRPr sz="1600" b="1" dirty="0">
                        <a:latin typeface="Corbel"/>
                        <a:cs typeface="Corbel"/>
                      </a:endParaRPr>
                    </a:p>
                  </a:txBody>
                  <a:tcPr marL="0" marR="0" marT="3301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710" marR="11747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300" spc="-5" dirty="0"/>
                        <a:t>Mengevaluasi setiap  Semester apakah  Standar KAD terpenuhi  Melaporkan hasil  Evaluasi </a:t>
                      </a:r>
                      <a:r>
                        <a:rPr sz="1300" spc="-10" dirty="0"/>
                        <a:t>kepada</a:t>
                      </a:r>
                      <a:r>
                        <a:rPr sz="1300" spc="-25" dirty="0"/>
                        <a:t> </a:t>
                      </a:r>
                      <a:r>
                        <a:rPr sz="1300" spc="-5" dirty="0"/>
                        <a:t>Direktur</a:t>
                      </a:r>
                      <a:endParaRPr sz="1300" dirty="0">
                        <a:latin typeface="Corbel"/>
                        <a:cs typeface="Corbel"/>
                      </a:endParaRPr>
                    </a:p>
                  </a:txBody>
                  <a:tcPr marL="0" marR="0" marT="3301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55354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600" b="1" spc="-10" dirty="0"/>
                        <a:t>Pengendalian</a:t>
                      </a:r>
                      <a:endParaRPr sz="1600" b="1" dirty="0">
                        <a:latin typeface="Corbel"/>
                        <a:cs typeface="Corbel"/>
                      </a:endParaRPr>
                    </a:p>
                  </a:txBody>
                  <a:tcPr marL="0" marR="0" marT="3301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710" marR="10033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300" spc="-5" dirty="0"/>
                        <a:t>Melakukan langkah tindak  lanjut agar Standar KAD  terpenuhi. </a:t>
                      </a:r>
                      <a:r>
                        <a:rPr sz="1300" spc="-10" dirty="0"/>
                        <a:t>Bila </a:t>
                      </a:r>
                      <a:r>
                        <a:rPr sz="1300" spc="-5" dirty="0"/>
                        <a:t>terpenuhi,  dapat mengusulkan  peningkatan Standar </a:t>
                      </a:r>
                      <a:r>
                        <a:rPr sz="1300" spc="-15" dirty="0"/>
                        <a:t>ke</a:t>
                      </a:r>
                      <a:r>
                        <a:rPr sz="1300" spc="105" dirty="0"/>
                        <a:t> </a:t>
                      </a:r>
                      <a:r>
                        <a:rPr sz="1300" spc="-30" dirty="0"/>
                        <a:t>YYsn</a:t>
                      </a:r>
                      <a:endParaRPr sz="1300">
                        <a:latin typeface="Corbel"/>
                        <a:cs typeface="Corbel"/>
                      </a:endParaRPr>
                    </a:p>
                  </a:txBody>
                  <a:tcPr marL="0" marR="0" marT="3301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1301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600" b="1" spc="-10" dirty="0"/>
                        <a:t>Peningkatan</a:t>
                      </a:r>
                      <a:endParaRPr sz="1600" b="1" dirty="0">
                        <a:latin typeface="Corbel"/>
                        <a:cs typeface="Corbel"/>
                      </a:endParaRPr>
                    </a:p>
                  </a:txBody>
                  <a:tcPr marL="0" marR="0" marT="33019" marB="0"/>
                </a:tc>
                <a:tc>
                  <a:txBody>
                    <a:bodyPr/>
                    <a:lstStyle/>
                    <a:p>
                      <a:pPr marL="92710" marR="324485" indent="-63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300" spc="-5" dirty="0"/>
                        <a:t>Menetapkan Standar  KAD yang lebih</a:t>
                      </a:r>
                      <a:r>
                        <a:rPr sz="1300" spc="-40" dirty="0"/>
                        <a:t> </a:t>
                      </a:r>
                      <a:r>
                        <a:rPr sz="1300" spc="-5" dirty="0"/>
                        <a:t>tinggi</a:t>
                      </a:r>
                      <a:endParaRPr sz="1300">
                        <a:latin typeface="Corbel"/>
                        <a:cs typeface="Corbel"/>
                      </a:endParaRPr>
                    </a:p>
                  </a:txBody>
                  <a:tcPr marL="0" marR="0" marT="3301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C7FF6DC8-1621-927D-9F4E-FFCE625C3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613" y="637186"/>
            <a:ext cx="51244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75884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950F1E5F-6E3C-2A9A-E7D7-1F5A731DF860}"/>
              </a:ext>
            </a:extLst>
          </p:cNvPr>
          <p:cNvSpPr/>
          <p:nvPr/>
        </p:nvSpPr>
        <p:spPr>
          <a:xfrm>
            <a:off x="1066800" y="304799"/>
            <a:ext cx="6262295" cy="556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CA576810-6EB0-5E6F-482A-D77E3F1946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54912" y="981011"/>
            <a:ext cx="9388548" cy="763640"/>
          </a:xfrm>
          <a:prstGeom prst="rect">
            <a:avLst/>
          </a:prstGeom>
        </p:spPr>
        <p:txBody>
          <a:bodyPr vert="horz" wrap="square" lIns="0" tIns="64994" rIns="0" bIns="0" rtlCol="0" anchor="ctr">
            <a:spAutoFit/>
          </a:bodyPr>
          <a:lstStyle/>
          <a:p>
            <a:pPr marL="463948" marR="4483" indent="-453302">
              <a:lnSpc>
                <a:spcPct val="80000"/>
              </a:lnSpc>
              <a:spcBef>
                <a:spcPts val="512"/>
              </a:spcBef>
              <a:tabLst>
                <a:tab pos="463948" algn="l"/>
              </a:tabLst>
            </a:pPr>
            <a:r>
              <a:rPr lang="en-ID" sz="2800" b="1" spc="-4" dirty="0">
                <a:solidFill>
                  <a:srgbClr val="F0AD00"/>
                </a:solidFill>
              </a:rPr>
              <a:t>4)</a:t>
            </a:r>
            <a:r>
              <a:rPr sz="2800" b="1" spc="-4" dirty="0">
                <a:solidFill>
                  <a:srgbClr val="F0AD00"/>
                </a:solidFill>
              </a:rPr>
              <a:t>	</a:t>
            </a:r>
            <a:r>
              <a:rPr sz="2800" b="1" dirty="0"/>
              <a:t>Dosen </a:t>
            </a:r>
            <a:r>
              <a:rPr sz="2800" b="1" dirty="0">
                <a:solidFill>
                  <a:srgbClr val="006FC0"/>
                </a:solidFill>
              </a:rPr>
              <a:t>program sarjana </a:t>
            </a:r>
            <a:r>
              <a:rPr sz="2800" b="1" dirty="0"/>
              <a:t>paling </a:t>
            </a:r>
            <a:r>
              <a:rPr sz="2800" b="1" spc="-4" dirty="0"/>
              <a:t>rendah memiliki </a:t>
            </a:r>
            <a:r>
              <a:rPr sz="2800" b="1" dirty="0"/>
              <a:t>kualifikasi </a:t>
            </a:r>
            <a:r>
              <a:rPr sz="2800" b="1" spc="-4" dirty="0"/>
              <a:t>akademik </a:t>
            </a:r>
            <a:r>
              <a:rPr sz="2800" b="1" spc="-4" dirty="0">
                <a:solidFill>
                  <a:srgbClr val="006FC0"/>
                </a:solidFill>
              </a:rPr>
              <a:t> </a:t>
            </a:r>
            <a:r>
              <a:rPr sz="2800" b="1" dirty="0">
                <a:solidFill>
                  <a:srgbClr val="006FC0"/>
                </a:solidFill>
              </a:rPr>
              <a:t>magister </a:t>
            </a:r>
            <a:r>
              <a:rPr sz="2800" b="1" dirty="0"/>
              <a:t>atau </a:t>
            </a:r>
            <a:r>
              <a:rPr sz="2800" b="1" dirty="0">
                <a:solidFill>
                  <a:srgbClr val="006FC0"/>
                </a:solidFill>
              </a:rPr>
              <a:t>magister</a:t>
            </a:r>
            <a:r>
              <a:rPr sz="2800" b="1" spc="-40" dirty="0">
                <a:solidFill>
                  <a:srgbClr val="006FC0"/>
                </a:solidFill>
              </a:rPr>
              <a:t> </a:t>
            </a:r>
            <a:r>
              <a:rPr sz="2800" b="1" spc="-4" dirty="0">
                <a:solidFill>
                  <a:srgbClr val="006FC0"/>
                </a:solidFill>
              </a:rPr>
              <a:t>terapan</a:t>
            </a:r>
            <a:r>
              <a:rPr sz="2800" b="1" spc="-4" dirty="0"/>
              <a:t>.</a:t>
            </a:r>
            <a:endParaRPr sz="2800" b="1" dirty="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102F73ED-D9C8-D857-781C-514459F6F1DE}"/>
              </a:ext>
            </a:extLst>
          </p:cNvPr>
          <p:cNvSpPr txBox="1">
            <a:spLocks/>
          </p:cNvSpPr>
          <p:nvPr/>
        </p:nvSpPr>
        <p:spPr>
          <a:xfrm>
            <a:off x="754912" y="1864556"/>
            <a:ext cx="10462437" cy="467926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3948" indent="-453302" algn="just">
              <a:lnSpc>
                <a:spcPct val="100000"/>
              </a:lnSpc>
              <a:spcBef>
                <a:spcPts val="88"/>
              </a:spcBef>
              <a:buClr>
                <a:srgbClr val="F0AD00"/>
              </a:buClr>
              <a:buSzPct val="80000"/>
              <a:buFont typeface="Arial" panose="020B0604020202020204" pitchFamily="34" charset="0"/>
              <a:buAutoNum type="arabicParenR" startAt="5"/>
              <a:tabLst>
                <a:tab pos="464509" algn="l"/>
              </a:tabLst>
            </a:pPr>
            <a:r>
              <a:rPr lang="en-ID" sz="2400" b="1" dirty="0" err="1"/>
              <a:t>Dosen</a:t>
            </a:r>
            <a:r>
              <a:rPr lang="en-ID" sz="2400" b="1" dirty="0"/>
              <a:t> </a:t>
            </a:r>
            <a:r>
              <a:rPr lang="en-ID" sz="2400" b="1" dirty="0">
                <a:solidFill>
                  <a:srgbClr val="006FC0"/>
                </a:solidFill>
              </a:rPr>
              <a:t>program </a:t>
            </a:r>
            <a:r>
              <a:rPr lang="en-ID" sz="2400" b="1" dirty="0" err="1">
                <a:solidFill>
                  <a:srgbClr val="006FC0"/>
                </a:solidFill>
              </a:rPr>
              <a:t>profesi</a:t>
            </a:r>
            <a:r>
              <a:rPr lang="en-ID" sz="2400" b="1" dirty="0">
                <a:solidFill>
                  <a:srgbClr val="006FC0"/>
                </a:solidFill>
              </a:rPr>
              <a:t> </a:t>
            </a:r>
            <a:r>
              <a:rPr lang="en-ID" sz="2400" b="1" spc="-4" dirty="0" err="1"/>
              <a:t>terdiri</a:t>
            </a:r>
            <a:r>
              <a:rPr lang="en-ID" sz="2400" b="1" spc="-4" dirty="0"/>
              <a:t> </a:t>
            </a:r>
            <a:r>
              <a:rPr lang="en-ID" sz="2400" b="1" dirty="0" err="1"/>
              <a:t>atas</a:t>
            </a:r>
            <a:r>
              <a:rPr lang="en-ID" sz="2400" b="1" spc="-49" dirty="0"/>
              <a:t> </a:t>
            </a:r>
            <a:r>
              <a:rPr lang="en-ID" sz="2400" b="1" dirty="0"/>
              <a:t>:</a:t>
            </a:r>
          </a:p>
          <a:p>
            <a:pPr marL="723938" marR="471793" lvl="1" indent="-263913" algn="just">
              <a:lnSpc>
                <a:spcPct val="100000"/>
              </a:lnSpc>
              <a:spcBef>
                <a:spcPts val="388"/>
              </a:spcBef>
              <a:buClr>
                <a:srgbClr val="5FB5CC"/>
              </a:buClr>
              <a:buSzPct val="88888"/>
              <a:buFont typeface="Arial" panose="020B0604020202020204" pitchFamily="34" charset="0"/>
              <a:buAutoNum type="alphaLcPeriod"/>
              <a:tabLst>
                <a:tab pos="723938" algn="l"/>
              </a:tabLst>
            </a:pPr>
            <a:r>
              <a:rPr lang="en-ID" sz="2000" b="1" spc="-4" dirty="0" err="1">
                <a:latin typeface="Corbel"/>
                <a:cs typeface="Corbel"/>
              </a:rPr>
              <a:t>dosen</a:t>
            </a:r>
            <a:r>
              <a:rPr lang="en-ID" sz="2000" b="1" spc="-4" dirty="0">
                <a:latin typeface="Corbel"/>
                <a:cs typeface="Corbel"/>
              </a:rPr>
              <a:t> yang </a:t>
            </a:r>
            <a:r>
              <a:rPr lang="en-ID" sz="2000" b="1" spc="-4" dirty="0" err="1">
                <a:latin typeface="Corbel"/>
                <a:cs typeface="Corbel"/>
              </a:rPr>
              <a:t>memiliki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kualifikasi</a:t>
            </a:r>
            <a:r>
              <a:rPr lang="en-ID" sz="2000" b="1" spc="-4" dirty="0">
                <a:latin typeface="Corbel"/>
                <a:cs typeface="Corbel"/>
              </a:rPr>
              <a:t> paling </a:t>
            </a:r>
            <a:r>
              <a:rPr lang="en-ID" sz="2000" b="1" spc="-4" dirty="0" err="1">
                <a:latin typeface="Corbel"/>
                <a:cs typeface="Corbel"/>
              </a:rPr>
              <a:t>rendah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>
                <a:solidFill>
                  <a:srgbClr val="006FC0"/>
                </a:solidFill>
                <a:latin typeface="Corbel"/>
                <a:cs typeface="Corbel"/>
              </a:rPr>
              <a:t>magister </a:t>
            </a:r>
            <a:r>
              <a:rPr lang="en-ID" sz="2000" b="1" spc="-9" dirty="0" err="1">
                <a:latin typeface="Corbel"/>
                <a:cs typeface="Corbel"/>
              </a:rPr>
              <a:t>atau</a:t>
            </a:r>
            <a:r>
              <a:rPr lang="en-ID" sz="2000" b="1" spc="-9" dirty="0">
                <a:latin typeface="Corbel"/>
                <a:cs typeface="Corbel"/>
              </a:rPr>
              <a:t> </a:t>
            </a:r>
            <a:r>
              <a:rPr lang="en-ID" sz="2000" b="1" spc="-4" dirty="0">
                <a:solidFill>
                  <a:srgbClr val="006FC0"/>
                </a:solidFill>
                <a:latin typeface="Corbel"/>
                <a:cs typeface="Corbel"/>
              </a:rPr>
              <a:t>magister  </a:t>
            </a:r>
            <a:r>
              <a:rPr lang="en-ID" sz="2000" b="1" spc="-4" dirty="0" err="1">
                <a:solidFill>
                  <a:srgbClr val="006FC0"/>
                </a:solidFill>
                <a:latin typeface="Corbel"/>
                <a:cs typeface="Corbel"/>
              </a:rPr>
              <a:t>terapan</a:t>
            </a:r>
            <a:r>
              <a:rPr lang="en-ID" sz="2000" b="1" spc="-4" dirty="0">
                <a:latin typeface="Corbel"/>
                <a:cs typeface="Corbel"/>
              </a:rPr>
              <a:t>;</a:t>
            </a:r>
            <a:r>
              <a:rPr lang="en-ID" sz="2000" b="1" spc="4" dirty="0">
                <a:latin typeface="Corbel"/>
                <a:cs typeface="Corbel"/>
              </a:rPr>
              <a:t> </a:t>
            </a:r>
            <a:r>
              <a:rPr lang="en-ID" sz="2000" b="1" spc="-4" dirty="0">
                <a:latin typeface="Corbel"/>
                <a:cs typeface="Corbel"/>
              </a:rPr>
              <a:t>dan</a:t>
            </a:r>
            <a:endParaRPr lang="en-ID" sz="2000" b="1" dirty="0">
              <a:latin typeface="Corbel"/>
              <a:cs typeface="Corbel"/>
            </a:endParaRPr>
          </a:p>
          <a:p>
            <a:pPr marL="723938" marR="114866" lvl="1" indent="-263913" algn="just">
              <a:lnSpc>
                <a:spcPct val="100000"/>
              </a:lnSpc>
              <a:spcBef>
                <a:spcPts val="383"/>
              </a:spcBef>
              <a:buClr>
                <a:srgbClr val="5FB5CC"/>
              </a:buClr>
              <a:buSzPct val="88888"/>
              <a:buFont typeface="Arial" panose="020B0604020202020204" pitchFamily="34" charset="0"/>
              <a:buAutoNum type="alphaLcPeriod"/>
              <a:tabLst>
                <a:tab pos="723938" algn="l"/>
              </a:tabLst>
            </a:pPr>
            <a:r>
              <a:rPr lang="en-ID" sz="2000" b="1" spc="-4" dirty="0" err="1">
                <a:latin typeface="Corbel"/>
                <a:cs typeface="Corbel"/>
              </a:rPr>
              <a:t>dosen</a:t>
            </a:r>
            <a:r>
              <a:rPr lang="en-ID" sz="2000" b="1" spc="-4" dirty="0">
                <a:latin typeface="Corbel"/>
                <a:cs typeface="Corbel"/>
              </a:rPr>
              <a:t> yang </a:t>
            </a:r>
            <a:r>
              <a:rPr lang="en-ID" sz="2000" b="1" spc="-4" dirty="0" err="1">
                <a:latin typeface="Corbel"/>
                <a:cs typeface="Corbel"/>
              </a:rPr>
              <a:t>memiliki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sertifikat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dirty="0" err="1">
                <a:latin typeface="Corbel"/>
                <a:cs typeface="Corbel"/>
              </a:rPr>
              <a:t>profesi</a:t>
            </a:r>
            <a:r>
              <a:rPr lang="en-ID" sz="2000" b="1" dirty="0">
                <a:latin typeface="Corbel"/>
                <a:cs typeface="Corbel"/>
              </a:rPr>
              <a:t> </a:t>
            </a:r>
            <a:r>
              <a:rPr lang="en-ID" sz="2000" b="1" spc="-4" dirty="0">
                <a:latin typeface="Corbel"/>
                <a:cs typeface="Corbel"/>
              </a:rPr>
              <a:t>yang </a:t>
            </a:r>
            <a:r>
              <a:rPr lang="en-ID" sz="2000" b="1" spc="-4" dirty="0" err="1">
                <a:latin typeface="Corbel"/>
                <a:cs typeface="Corbel"/>
              </a:rPr>
              <a:t>relevan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dengan</a:t>
            </a:r>
            <a:r>
              <a:rPr lang="en-ID" sz="2000" b="1" spc="-4" dirty="0">
                <a:latin typeface="Corbel"/>
                <a:cs typeface="Corbel"/>
              </a:rPr>
              <a:t> program </a:t>
            </a:r>
            <a:r>
              <a:rPr lang="en-ID" sz="2000" b="1" spc="-4" dirty="0" err="1">
                <a:latin typeface="Corbel"/>
                <a:cs typeface="Corbel"/>
              </a:rPr>
              <a:t>studi</a:t>
            </a:r>
            <a:r>
              <a:rPr lang="en-ID" sz="2000" b="1" spc="-4" dirty="0">
                <a:latin typeface="Corbel"/>
                <a:cs typeface="Corbel"/>
              </a:rPr>
              <a:t>  dan </a:t>
            </a:r>
            <a:r>
              <a:rPr lang="en-ID" sz="2000" b="1" spc="-4" dirty="0" err="1">
                <a:latin typeface="Corbel"/>
                <a:cs typeface="Corbel"/>
              </a:rPr>
              <a:t>berkualifikasi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setara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dengan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jenjang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dirty="0">
                <a:latin typeface="Corbel"/>
                <a:cs typeface="Corbel"/>
              </a:rPr>
              <a:t>8 </a:t>
            </a:r>
            <a:r>
              <a:rPr lang="en-ID" sz="2000" b="1" spc="-13" dirty="0">
                <a:latin typeface="Corbel"/>
                <a:cs typeface="Corbel"/>
              </a:rPr>
              <a:t>(</a:t>
            </a:r>
            <a:r>
              <a:rPr lang="en-ID" sz="2000" b="1" spc="-13" dirty="0" err="1">
                <a:latin typeface="Corbel"/>
                <a:cs typeface="Corbel"/>
              </a:rPr>
              <a:t>delapan</a:t>
            </a:r>
            <a:r>
              <a:rPr lang="en-ID" sz="2000" b="1" spc="-13" dirty="0">
                <a:latin typeface="Corbel"/>
                <a:cs typeface="Corbel"/>
              </a:rPr>
              <a:t>) </a:t>
            </a:r>
            <a:r>
              <a:rPr lang="en-ID" sz="2000" b="1" spc="-9" dirty="0" err="1">
                <a:latin typeface="Corbel"/>
                <a:cs typeface="Corbel"/>
              </a:rPr>
              <a:t>Kerangka</a:t>
            </a:r>
            <a:r>
              <a:rPr lang="en-ID" sz="2000" b="1" spc="-9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Kualifikasi</a:t>
            </a:r>
            <a:r>
              <a:rPr lang="en-ID" sz="2000" b="1" spc="-4" dirty="0">
                <a:latin typeface="Corbel"/>
                <a:cs typeface="Corbel"/>
              </a:rPr>
              <a:t>  Nasional</a:t>
            </a:r>
            <a:r>
              <a:rPr lang="en-ID" sz="2000" b="1" spc="4" dirty="0">
                <a:latin typeface="Corbel"/>
                <a:cs typeface="Corbel"/>
              </a:rPr>
              <a:t> </a:t>
            </a:r>
            <a:r>
              <a:rPr lang="en-ID" sz="2000" b="1" spc="-4" dirty="0">
                <a:latin typeface="Corbel"/>
                <a:cs typeface="Corbel"/>
              </a:rPr>
              <a:t>Indonesia.</a:t>
            </a:r>
          </a:p>
          <a:p>
            <a:pPr marL="460025" marR="114866" lvl="1" indent="0" algn="just">
              <a:lnSpc>
                <a:spcPct val="100000"/>
              </a:lnSpc>
              <a:spcBef>
                <a:spcPts val="0"/>
              </a:spcBef>
              <a:buClr>
                <a:srgbClr val="5FB5CC"/>
              </a:buClr>
              <a:buSzPct val="88888"/>
              <a:buFont typeface="Arial" panose="020B0604020202020204" pitchFamily="34" charset="0"/>
              <a:buNone/>
              <a:tabLst>
                <a:tab pos="723938" algn="l"/>
              </a:tabLst>
            </a:pPr>
            <a:endParaRPr lang="en-ID" sz="1400" b="1" dirty="0">
              <a:latin typeface="Corbel"/>
              <a:cs typeface="Corbel"/>
            </a:endParaRPr>
          </a:p>
          <a:p>
            <a:pPr marL="463948" indent="-453302" algn="just">
              <a:lnSpc>
                <a:spcPct val="100000"/>
              </a:lnSpc>
              <a:buClr>
                <a:srgbClr val="F0AD00"/>
              </a:buClr>
              <a:buSzPct val="80000"/>
              <a:buFont typeface="Arial" panose="020B0604020202020204" pitchFamily="34" charset="0"/>
              <a:buAutoNum type="arabicParenR" startAt="5"/>
              <a:tabLst>
                <a:tab pos="464509" algn="l"/>
              </a:tabLst>
            </a:pPr>
            <a:r>
              <a:rPr lang="en-ID" sz="2400" b="1" dirty="0" err="1"/>
              <a:t>Dosen</a:t>
            </a:r>
            <a:r>
              <a:rPr lang="en-ID" sz="2400" b="1" dirty="0"/>
              <a:t> </a:t>
            </a:r>
            <a:r>
              <a:rPr lang="en-ID" sz="2400" b="1" dirty="0">
                <a:solidFill>
                  <a:srgbClr val="006FC0"/>
                </a:solidFill>
              </a:rPr>
              <a:t>program </a:t>
            </a:r>
            <a:r>
              <a:rPr lang="en-ID" sz="2400" b="1" spc="-13" dirty="0">
                <a:solidFill>
                  <a:srgbClr val="006FC0"/>
                </a:solidFill>
              </a:rPr>
              <a:t>magister, </a:t>
            </a:r>
            <a:r>
              <a:rPr lang="en-ID" sz="2400" b="1" dirty="0">
                <a:solidFill>
                  <a:srgbClr val="006FC0"/>
                </a:solidFill>
              </a:rPr>
              <a:t>magister </a:t>
            </a:r>
            <a:r>
              <a:rPr lang="en-ID" sz="2400" b="1" spc="-4" dirty="0" err="1">
                <a:solidFill>
                  <a:srgbClr val="006FC0"/>
                </a:solidFill>
              </a:rPr>
              <a:t>terapan</a:t>
            </a:r>
            <a:r>
              <a:rPr lang="en-ID" sz="2400" b="1" spc="-4" dirty="0">
                <a:solidFill>
                  <a:srgbClr val="006FC0"/>
                </a:solidFill>
              </a:rPr>
              <a:t>, </a:t>
            </a:r>
            <a:r>
              <a:rPr lang="en-ID" sz="2400" b="1" spc="-18" dirty="0" err="1">
                <a:solidFill>
                  <a:srgbClr val="006FC0"/>
                </a:solidFill>
              </a:rPr>
              <a:t>doktor</a:t>
            </a:r>
            <a:r>
              <a:rPr lang="en-ID" sz="2400" b="1" spc="-18" dirty="0">
                <a:solidFill>
                  <a:srgbClr val="006FC0"/>
                </a:solidFill>
              </a:rPr>
              <a:t>, </a:t>
            </a:r>
            <a:r>
              <a:rPr lang="en-ID" sz="2400" b="1" dirty="0" err="1">
                <a:solidFill>
                  <a:srgbClr val="006FC0"/>
                </a:solidFill>
              </a:rPr>
              <a:t>atau</a:t>
            </a:r>
            <a:r>
              <a:rPr lang="en-ID" sz="2400" b="1" spc="-53" dirty="0">
                <a:solidFill>
                  <a:srgbClr val="006FC0"/>
                </a:solidFill>
              </a:rPr>
              <a:t> </a:t>
            </a:r>
            <a:r>
              <a:rPr lang="en-ID" sz="2400" b="1" spc="-4" dirty="0">
                <a:solidFill>
                  <a:srgbClr val="006FC0"/>
                </a:solidFill>
              </a:rPr>
              <a:t>doctor </a:t>
            </a:r>
            <a:r>
              <a:rPr lang="en-ID" sz="2400" b="1" dirty="0" err="1">
                <a:solidFill>
                  <a:srgbClr val="006FC0"/>
                </a:solidFill>
              </a:rPr>
              <a:t>terapan</a:t>
            </a:r>
            <a:r>
              <a:rPr lang="en-ID" sz="2400" b="1" dirty="0">
                <a:solidFill>
                  <a:srgbClr val="006FC0"/>
                </a:solidFill>
              </a:rPr>
              <a:t> </a:t>
            </a:r>
            <a:r>
              <a:rPr lang="en-ID" sz="2400" b="1" dirty="0"/>
              <a:t>paling </a:t>
            </a:r>
            <a:r>
              <a:rPr lang="en-ID" sz="2400" b="1" spc="-4" dirty="0" err="1"/>
              <a:t>rendah</a:t>
            </a:r>
            <a:r>
              <a:rPr lang="en-ID" sz="2400" b="1" spc="-4" dirty="0"/>
              <a:t> </a:t>
            </a:r>
            <a:r>
              <a:rPr lang="en-ID" sz="2400" b="1" spc="-4" dirty="0" err="1"/>
              <a:t>memiliki</a:t>
            </a:r>
            <a:r>
              <a:rPr lang="en-ID" sz="2400" b="1" spc="-4" dirty="0"/>
              <a:t> </a:t>
            </a:r>
            <a:r>
              <a:rPr lang="en-ID" sz="2400" b="1" dirty="0" err="1"/>
              <a:t>kualifikasi</a:t>
            </a:r>
            <a:r>
              <a:rPr lang="en-ID" sz="2400" b="1" dirty="0"/>
              <a:t> </a:t>
            </a:r>
            <a:r>
              <a:rPr lang="en-ID" sz="2400" b="1" spc="-4" dirty="0" err="1">
                <a:solidFill>
                  <a:srgbClr val="006FC0"/>
                </a:solidFill>
              </a:rPr>
              <a:t>doktor</a:t>
            </a:r>
            <a:r>
              <a:rPr lang="en-ID" sz="2400" b="1" spc="-4" dirty="0">
                <a:solidFill>
                  <a:srgbClr val="006FC0"/>
                </a:solidFill>
              </a:rPr>
              <a:t> </a:t>
            </a:r>
            <a:r>
              <a:rPr lang="en-ID" sz="2400" b="1" dirty="0" err="1"/>
              <a:t>atau</a:t>
            </a:r>
            <a:r>
              <a:rPr lang="en-ID" sz="2400" b="1" dirty="0"/>
              <a:t> </a:t>
            </a:r>
            <a:r>
              <a:rPr lang="en-ID" sz="2400" b="1" spc="-4" dirty="0" err="1">
                <a:solidFill>
                  <a:srgbClr val="006FC0"/>
                </a:solidFill>
              </a:rPr>
              <a:t>doktor</a:t>
            </a:r>
            <a:r>
              <a:rPr lang="en-ID" sz="2400" b="1" spc="-57" dirty="0">
                <a:solidFill>
                  <a:srgbClr val="006FC0"/>
                </a:solidFill>
              </a:rPr>
              <a:t> </a:t>
            </a:r>
            <a:r>
              <a:rPr lang="en-ID" sz="2400" b="1" spc="-4" dirty="0" err="1">
                <a:solidFill>
                  <a:srgbClr val="006FC0"/>
                </a:solidFill>
              </a:rPr>
              <a:t>terapan</a:t>
            </a:r>
            <a:r>
              <a:rPr lang="en-ID" sz="2400" b="1" spc="-4" dirty="0"/>
              <a:t>.</a:t>
            </a:r>
          </a:p>
          <a:p>
            <a:pPr marL="463948" indent="-453302" algn="just">
              <a:lnSpc>
                <a:spcPct val="100000"/>
              </a:lnSpc>
              <a:buClr>
                <a:srgbClr val="F0AD00"/>
              </a:buClr>
              <a:buSzPct val="80000"/>
              <a:buFont typeface="Arial" panose="020B0604020202020204" pitchFamily="34" charset="0"/>
              <a:buAutoNum type="arabicParenR" startAt="7"/>
              <a:tabLst>
                <a:tab pos="464509" algn="l"/>
              </a:tabLst>
            </a:pPr>
            <a:r>
              <a:rPr lang="en-ID" sz="2400" b="1" dirty="0" err="1"/>
              <a:t>Dosen</a:t>
            </a:r>
            <a:r>
              <a:rPr lang="en-ID" sz="2400" b="1" dirty="0"/>
              <a:t> </a:t>
            </a:r>
            <a:r>
              <a:rPr lang="en-ID" sz="2400" b="1" dirty="0">
                <a:solidFill>
                  <a:srgbClr val="006FC0"/>
                </a:solidFill>
              </a:rPr>
              <a:t>program </a:t>
            </a:r>
            <a:r>
              <a:rPr lang="en-ID" sz="2400" b="1" dirty="0" err="1">
                <a:solidFill>
                  <a:srgbClr val="006FC0"/>
                </a:solidFill>
              </a:rPr>
              <a:t>spesialis</a:t>
            </a:r>
            <a:r>
              <a:rPr lang="en-ID" sz="2400" b="1" dirty="0">
                <a:solidFill>
                  <a:srgbClr val="006FC0"/>
                </a:solidFill>
              </a:rPr>
              <a:t> </a:t>
            </a:r>
            <a:r>
              <a:rPr lang="en-ID" sz="2400" b="1" spc="-4" dirty="0" err="1"/>
              <a:t>terdiri</a:t>
            </a:r>
            <a:r>
              <a:rPr lang="en-ID" sz="2400" b="1" spc="-4" dirty="0"/>
              <a:t> </a:t>
            </a:r>
            <a:r>
              <a:rPr lang="en-ID" sz="2400" b="1" dirty="0" err="1"/>
              <a:t>atas</a:t>
            </a:r>
            <a:r>
              <a:rPr lang="en-ID" sz="2400" b="1" spc="-79" dirty="0"/>
              <a:t> </a:t>
            </a:r>
            <a:r>
              <a:rPr lang="en-ID" sz="2400" b="1" dirty="0"/>
              <a:t>:</a:t>
            </a:r>
          </a:p>
          <a:p>
            <a:pPr marL="723938" marR="90212" lvl="1" indent="-263913" algn="just">
              <a:lnSpc>
                <a:spcPct val="100000"/>
              </a:lnSpc>
              <a:spcBef>
                <a:spcPts val="388"/>
              </a:spcBef>
              <a:buClr>
                <a:srgbClr val="5FB5CC"/>
              </a:buClr>
              <a:buSzPct val="88888"/>
              <a:buFont typeface="Arial" panose="020B0604020202020204" pitchFamily="34" charset="0"/>
              <a:buAutoNum type="alphaLcPeriod"/>
              <a:tabLst>
                <a:tab pos="723938" algn="l"/>
              </a:tabLst>
            </a:pPr>
            <a:r>
              <a:rPr lang="en-ID" sz="2000" b="1" spc="-4" dirty="0" err="1">
                <a:latin typeface="Corbel"/>
                <a:cs typeface="Corbel"/>
              </a:rPr>
              <a:t>dosen</a:t>
            </a:r>
            <a:r>
              <a:rPr lang="en-ID" sz="2000" b="1" spc="-4" dirty="0">
                <a:latin typeface="Corbel"/>
                <a:cs typeface="Corbel"/>
              </a:rPr>
              <a:t> yang </a:t>
            </a:r>
            <a:r>
              <a:rPr lang="en-ID" sz="2000" b="1" spc="-4" dirty="0" err="1">
                <a:latin typeface="Corbel"/>
                <a:cs typeface="Corbel"/>
              </a:rPr>
              <a:t>memiliki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kualifikasi</a:t>
            </a:r>
            <a:r>
              <a:rPr lang="en-ID" sz="2000" b="1" spc="-4" dirty="0">
                <a:latin typeface="Corbel"/>
                <a:cs typeface="Corbel"/>
              </a:rPr>
              <a:t> paling </a:t>
            </a:r>
            <a:r>
              <a:rPr lang="en-ID" sz="2000" b="1" spc="-4" dirty="0" err="1">
                <a:latin typeface="Corbel"/>
                <a:cs typeface="Corbel"/>
              </a:rPr>
              <a:t>rendah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solidFill>
                  <a:srgbClr val="006FC0"/>
                </a:solidFill>
                <a:latin typeface="Corbel"/>
                <a:cs typeface="Corbel"/>
              </a:rPr>
              <a:t>doktor</a:t>
            </a:r>
            <a:r>
              <a:rPr lang="en-ID" sz="2000" b="1" spc="-4" dirty="0">
                <a:solidFill>
                  <a:srgbClr val="006FC0"/>
                </a:solidFill>
                <a:latin typeface="Corbel"/>
                <a:cs typeface="Corbel"/>
              </a:rPr>
              <a:t> </a:t>
            </a:r>
            <a:r>
              <a:rPr lang="en-ID" sz="2000" b="1" spc="-9" dirty="0" err="1">
                <a:latin typeface="Corbel"/>
                <a:cs typeface="Corbel"/>
              </a:rPr>
              <a:t>atau</a:t>
            </a:r>
            <a:r>
              <a:rPr lang="en-ID" sz="2000" b="1" spc="-9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solidFill>
                  <a:srgbClr val="006FC0"/>
                </a:solidFill>
                <a:latin typeface="Corbel"/>
                <a:cs typeface="Corbel"/>
              </a:rPr>
              <a:t>doktor</a:t>
            </a:r>
            <a:r>
              <a:rPr lang="en-ID" sz="2000" b="1" spc="-4" dirty="0">
                <a:solidFill>
                  <a:srgbClr val="006FC0"/>
                </a:solidFill>
                <a:latin typeface="Corbel"/>
                <a:cs typeface="Corbel"/>
              </a:rPr>
              <a:t> </a:t>
            </a:r>
            <a:r>
              <a:rPr lang="en-ID" sz="2000" b="1" spc="-4" dirty="0" err="1">
                <a:solidFill>
                  <a:srgbClr val="006FC0"/>
                </a:solidFill>
                <a:latin typeface="Corbel"/>
                <a:cs typeface="Corbel"/>
              </a:rPr>
              <a:t>terapan</a:t>
            </a:r>
            <a:r>
              <a:rPr lang="en-ID" sz="2000" b="1" spc="-4" dirty="0">
                <a:latin typeface="Corbel"/>
                <a:cs typeface="Corbel"/>
              </a:rPr>
              <a:t>;  dan</a:t>
            </a:r>
            <a:endParaRPr lang="en-ID" sz="2000" b="1" dirty="0">
              <a:latin typeface="Corbel"/>
              <a:cs typeface="Corbel"/>
            </a:endParaRPr>
          </a:p>
          <a:p>
            <a:pPr marL="723938" marR="71721" lvl="1" indent="-263913" algn="just">
              <a:lnSpc>
                <a:spcPct val="100000"/>
              </a:lnSpc>
              <a:spcBef>
                <a:spcPts val="379"/>
              </a:spcBef>
              <a:buClr>
                <a:srgbClr val="5FB5CC"/>
              </a:buClr>
              <a:buSzPct val="88888"/>
              <a:buFont typeface="Arial" panose="020B0604020202020204" pitchFamily="34" charset="0"/>
              <a:buAutoNum type="alphaLcPeriod"/>
              <a:tabLst>
                <a:tab pos="723938" algn="l"/>
              </a:tabLst>
            </a:pPr>
            <a:r>
              <a:rPr lang="en-ID" sz="2000" b="1" spc="-4" dirty="0" err="1">
                <a:latin typeface="Corbel"/>
                <a:cs typeface="Corbel"/>
              </a:rPr>
              <a:t>dosen</a:t>
            </a:r>
            <a:r>
              <a:rPr lang="en-ID" sz="2000" b="1" spc="-4" dirty="0">
                <a:latin typeface="Corbel"/>
                <a:cs typeface="Corbel"/>
              </a:rPr>
              <a:t> yang </a:t>
            </a:r>
            <a:r>
              <a:rPr lang="en-ID" sz="2000" b="1" spc="-4" dirty="0" err="1">
                <a:latin typeface="Corbel"/>
                <a:cs typeface="Corbel"/>
              </a:rPr>
              <a:t>memiliki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sertifikat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dirty="0" err="1">
                <a:latin typeface="Corbel"/>
                <a:cs typeface="Corbel"/>
              </a:rPr>
              <a:t>profesi</a:t>
            </a:r>
            <a:r>
              <a:rPr lang="en-ID" sz="2000" b="1" dirty="0">
                <a:latin typeface="Corbel"/>
                <a:cs typeface="Corbel"/>
              </a:rPr>
              <a:t> </a:t>
            </a:r>
            <a:r>
              <a:rPr lang="en-ID" sz="2000" b="1" spc="-4" dirty="0">
                <a:latin typeface="Corbel"/>
                <a:cs typeface="Corbel"/>
              </a:rPr>
              <a:t>yang </a:t>
            </a:r>
            <a:r>
              <a:rPr lang="en-ID" sz="2000" b="1" spc="-4" dirty="0" err="1">
                <a:latin typeface="Corbel"/>
                <a:cs typeface="Corbel"/>
              </a:rPr>
              <a:t>relevan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dengan</a:t>
            </a:r>
            <a:r>
              <a:rPr lang="en-ID" sz="2000" b="1" spc="-4" dirty="0">
                <a:latin typeface="Corbel"/>
                <a:cs typeface="Corbel"/>
              </a:rPr>
              <a:t> program </a:t>
            </a:r>
            <a:r>
              <a:rPr lang="en-ID" sz="2000" b="1" spc="-4" dirty="0" err="1">
                <a:latin typeface="Corbel"/>
                <a:cs typeface="Corbel"/>
              </a:rPr>
              <a:t>studi</a:t>
            </a:r>
            <a:r>
              <a:rPr lang="en-ID" sz="2000" b="1" spc="-4" dirty="0">
                <a:latin typeface="Corbel"/>
                <a:cs typeface="Corbel"/>
              </a:rPr>
              <a:t>  dan </a:t>
            </a:r>
            <a:r>
              <a:rPr lang="en-ID" sz="2000" b="1" spc="-4" dirty="0" err="1">
                <a:latin typeface="Corbel"/>
                <a:cs typeface="Corbel"/>
              </a:rPr>
              <a:t>berkualifikasi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setara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dengan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jenjang</a:t>
            </a:r>
            <a:r>
              <a:rPr lang="en-ID" sz="2000" b="1" spc="-4" dirty="0">
                <a:latin typeface="Corbel"/>
                <a:cs typeface="Corbel"/>
              </a:rPr>
              <a:t> </a:t>
            </a:r>
            <a:r>
              <a:rPr lang="en-ID" sz="2000" b="1" dirty="0">
                <a:latin typeface="Corbel"/>
                <a:cs typeface="Corbel"/>
              </a:rPr>
              <a:t>9 </a:t>
            </a:r>
            <a:r>
              <a:rPr lang="en-ID" sz="2000" b="1" spc="-9" dirty="0">
                <a:latin typeface="Corbel"/>
                <a:cs typeface="Corbel"/>
              </a:rPr>
              <a:t>(</a:t>
            </a:r>
            <a:r>
              <a:rPr lang="en-ID" sz="2000" b="1" spc="-9" dirty="0" err="1">
                <a:latin typeface="Corbel"/>
                <a:cs typeface="Corbel"/>
              </a:rPr>
              <a:t>sembilan</a:t>
            </a:r>
            <a:r>
              <a:rPr lang="en-ID" sz="2000" b="1" spc="-9" dirty="0">
                <a:latin typeface="Corbel"/>
                <a:cs typeface="Corbel"/>
              </a:rPr>
              <a:t>) </a:t>
            </a:r>
            <a:r>
              <a:rPr lang="en-ID" sz="2000" b="1" spc="-9" dirty="0" err="1">
                <a:latin typeface="Corbel"/>
                <a:cs typeface="Corbel"/>
              </a:rPr>
              <a:t>Kerangka</a:t>
            </a:r>
            <a:r>
              <a:rPr lang="en-ID" sz="2000" b="1" spc="-9" dirty="0">
                <a:latin typeface="Corbel"/>
                <a:cs typeface="Corbel"/>
              </a:rPr>
              <a:t> </a:t>
            </a:r>
            <a:r>
              <a:rPr lang="en-ID" sz="2000" b="1" spc="-4" dirty="0" err="1">
                <a:latin typeface="Corbel"/>
                <a:cs typeface="Corbel"/>
              </a:rPr>
              <a:t>Kualifikasi</a:t>
            </a:r>
            <a:r>
              <a:rPr lang="en-ID" sz="2000" b="1" spc="-4" dirty="0">
                <a:latin typeface="Corbel"/>
                <a:cs typeface="Corbel"/>
              </a:rPr>
              <a:t>  Nasional</a:t>
            </a:r>
            <a:r>
              <a:rPr lang="en-ID" sz="2000" b="1" spc="4" dirty="0">
                <a:latin typeface="Corbel"/>
                <a:cs typeface="Corbel"/>
              </a:rPr>
              <a:t> </a:t>
            </a:r>
            <a:r>
              <a:rPr lang="en-ID" sz="2000" b="1" spc="-4" dirty="0">
                <a:latin typeface="Corbel"/>
                <a:cs typeface="Corbel"/>
              </a:rPr>
              <a:t>Indonesia.</a:t>
            </a:r>
            <a:endParaRPr lang="en-ID" sz="2000" b="1" dirty="0">
              <a:latin typeface="Corbel"/>
              <a:cs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67684160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>
            <a:extLst>
              <a:ext uri="{FF2B5EF4-FFF2-40B4-BE49-F238E27FC236}">
                <a16:creationId xmlns:a16="http://schemas.microsoft.com/office/drawing/2014/main" id="{A1AEEA57-1453-E400-30AC-E81D42439D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63520"/>
              </p:ext>
            </p:extLst>
          </p:nvPr>
        </p:nvGraphicFramePr>
        <p:xfrm>
          <a:off x="435936" y="956930"/>
          <a:ext cx="11089758" cy="555264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6393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1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487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38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53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2400" b="1" spc="-10" dirty="0">
                          <a:solidFill>
                            <a:srgbClr val="002060"/>
                          </a:solidFill>
                        </a:rPr>
                        <a:t>Yayasan</a:t>
                      </a:r>
                      <a:endParaRPr sz="2400" b="1" dirty="0">
                        <a:solidFill>
                          <a:srgbClr val="002060"/>
                        </a:solidFill>
                        <a:latin typeface="Tahoma"/>
                        <a:cs typeface="Tahoma"/>
                      </a:endParaRPr>
                    </a:p>
                  </a:txBody>
                  <a:tcPr marL="0" marR="0" marT="27454" marB="0"/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2400" b="1" dirty="0">
                          <a:solidFill>
                            <a:srgbClr val="002060"/>
                          </a:solidFill>
                        </a:rPr>
                        <a:t>Rektor</a:t>
                      </a:r>
                      <a:endParaRPr sz="2400" b="1" dirty="0">
                        <a:solidFill>
                          <a:srgbClr val="002060"/>
                        </a:solidFill>
                        <a:latin typeface="Tahoma"/>
                        <a:cs typeface="Tahoma"/>
                      </a:endParaRPr>
                    </a:p>
                  </a:txBody>
                  <a:tcPr marL="0" marR="0" marT="27454" marB="0"/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10" dirty="0">
                          <a:solidFill>
                            <a:srgbClr val="002060"/>
                          </a:solidFill>
                        </a:rPr>
                        <a:t>Kantor </a:t>
                      </a:r>
                      <a:r>
                        <a:rPr sz="1800" b="1" spc="-10" dirty="0" err="1">
                          <a:solidFill>
                            <a:srgbClr val="002060"/>
                          </a:solidFill>
                        </a:rPr>
                        <a:t>Penjaminan</a:t>
                      </a:r>
                      <a:r>
                        <a:rPr lang="en-US" sz="1800" b="1" spc="-1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sz="1800" b="1" spc="-265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sz="1800" b="1" spc="15" dirty="0">
                          <a:solidFill>
                            <a:srgbClr val="002060"/>
                          </a:solidFill>
                        </a:rPr>
                        <a:t>Mutu</a:t>
                      </a:r>
                      <a:endParaRPr sz="1800" b="1" dirty="0">
                        <a:solidFill>
                          <a:srgbClr val="002060"/>
                        </a:solidFill>
                        <a:latin typeface="Tahoma"/>
                        <a:cs typeface="Tahoma"/>
                      </a:endParaRPr>
                    </a:p>
                  </a:txBody>
                  <a:tcPr marL="0" marR="0" marT="27454" marB="0"/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dirty="0">
                          <a:solidFill>
                            <a:srgbClr val="002060"/>
                          </a:solidFill>
                        </a:rPr>
                        <a:t>Ketua</a:t>
                      </a:r>
                      <a:r>
                        <a:rPr sz="1800" b="1" spc="-155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002060"/>
                          </a:solidFill>
                        </a:rPr>
                        <a:t>Jurusan</a:t>
                      </a:r>
                      <a:endParaRPr sz="1800" b="1" dirty="0">
                        <a:solidFill>
                          <a:srgbClr val="002060"/>
                        </a:solidFill>
                        <a:latin typeface="Tahoma"/>
                        <a:cs typeface="Tahoma"/>
                      </a:endParaRPr>
                    </a:p>
                  </a:txBody>
                  <a:tcPr marL="0" marR="0" marT="27454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38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0805" marR="15049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400" b="1" spc="-10" dirty="0"/>
                        <a:t>Memimpin </a:t>
                      </a:r>
                      <a:r>
                        <a:rPr sz="1400" b="1" spc="-5" dirty="0"/>
                        <a:t>penyusunan  rnacangan SPMI Universitas,  dan mengusulkan rancangan  Standar di dalam SPMI </a:t>
                      </a:r>
                      <a:r>
                        <a:rPr sz="1400" b="1" spc="-15" dirty="0"/>
                        <a:t>ke  Yayasan</a:t>
                      </a:r>
                      <a:endParaRPr sz="14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 marL="90805" marR="25019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200" b="1" spc="-5" dirty="0"/>
                        <a:t>Melakukan Evaluasi </a:t>
                      </a:r>
                      <a:r>
                        <a:rPr sz="1200" b="1" spc="-10" dirty="0"/>
                        <a:t>Diri  </a:t>
                      </a:r>
                      <a:r>
                        <a:rPr sz="1200" b="1" spc="-15" dirty="0"/>
                        <a:t>(SWOT), </a:t>
                      </a:r>
                      <a:r>
                        <a:rPr sz="1200" b="1" spc="-5" dirty="0"/>
                        <a:t>Meninjau  </a:t>
                      </a:r>
                      <a:r>
                        <a:rPr sz="1200" b="1" spc="-10" dirty="0"/>
                        <a:t>Peraturan, </a:t>
                      </a:r>
                      <a:r>
                        <a:rPr sz="1200" b="1" spc="-5" dirty="0"/>
                        <a:t>bersama Rektor  Merumuskan Standar di  dalam SPMI</a:t>
                      </a:r>
                      <a:r>
                        <a:rPr sz="1200" b="1" spc="-80" dirty="0"/>
                        <a:t> </a:t>
                      </a:r>
                      <a:r>
                        <a:rPr sz="1200" b="1" spc="-5" dirty="0"/>
                        <a:t>Universitas</a:t>
                      </a:r>
                      <a:endParaRPr sz="1200" b="1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750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800" b="1" spc="-10" dirty="0"/>
                        <a:t>Penetapan</a:t>
                      </a:r>
                      <a:endParaRPr sz="18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 marL="90805" marR="17653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400" b="1" spc="-5" dirty="0"/>
                        <a:t>Menetapkan seluruh  Standar di dalam SPMI  Universitas</a:t>
                      </a:r>
                      <a:endParaRPr sz="14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3847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600" b="1" spc="-10" dirty="0"/>
                        <a:t>Pelaksanaan</a:t>
                      </a:r>
                      <a:endParaRPr sz="16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0805" marR="8953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800" b="1" spc="-10" dirty="0"/>
                        <a:t>Memimpin </a:t>
                      </a:r>
                      <a:r>
                        <a:rPr sz="1800" b="1" spc="-5" dirty="0"/>
                        <a:t>pelaksanaan SPMI  di</a:t>
                      </a:r>
                      <a:r>
                        <a:rPr sz="1800" b="1" spc="-40" dirty="0"/>
                        <a:t> </a:t>
                      </a:r>
                      <a:r>
                        <a:rPr sz="1800" b="1" spc="-5" dirty="0"/>
                        <a:t>Universitas</a:t>
                      </a:r>
                      <a:endParaRPr sz="18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0805" marR="18161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200" b="1" spc="-5" dirty="0"/>
                        <a:t>Mengupayakan agar  seluruh standar yang  relevan dengan  Program studi  terpenuhi</a:t>
                      </a:r>
                      <a:endParaRPr sz="12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0581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800" b="1" spc="-5" dirty="0"/>
                        <a:t>Evaluasi</a:t>
                      </a:r>
                      <a:endParaRPr sz="18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0805" marR="17716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200" b="1" spc="-5" dirty="0"/>
                        <a:t>Melaksanakan AMI untuk  seluruh standar yang terkait  dengan Program studi yang  akan diaudit </a:t>
                      </a:r>
                      <a:r>
                        <a:rPr sz="1200" b="1" spc="-10" dirty="0"/>
                        <a:t>(Auditee) </a:t>
                      </a:r>
                      <a:r>
                        <a:rPr sz="1200" b="1" spc="-5" dirty="0"/>
                        <a:t>sekali  setiap tahun.</a:t>
                      </a:r>
                      <a:endParaRPr sz="1200" b="1" dirty="0"/>
                    </a:p>
                    <a:p>
                      <a:pPr marL="90805" marR="328930">
                        <a:lnSpc>
                          <a:spcPct val="100000"/>
                        </a:lnSpc>
                      </a:pPr>
                      <a:r>
                        <a:rPr sz="1200" b="1" spc="-5" dirty="0"/>
                        <a:t>Melaporkan hasil Audit</a:t>
                      </a:r>
                      <a:r>
                        <a:rPr sz="1200" b="1" spc="-95" dirty="0"/>
                        <a:t> </a:t>
                      </a:r>
                      <a:r>
                        <a:rPr sz="1200" b="1" spc="-15" dirty="0"/>
                        <a:t>ke  </a:t>
                      </a:r>
                      <a:r>
                        <a:rPr sz="1200" b="1" spc="-5" dirty="0"/>
                        <a:t>Rektor</a:t>
                      </a:r>
                      <a:endParaRPr sz="12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 marL="90805" marR="24574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200" b="1" spc="-5" dirty="0"/>
                        <a:t>Mengikuti proses  AMI: menyiapkan  berkas AMI,  </a:t>
                      </a:r>
                      <a:r>
                        <a:rPr sz="1200" b="1" spc="-10" dirty="0"/>
                        <a:t>menerima  </a:t>
                      </a:r>
                      <a:r>
                        <a:rPr sz="1200" b="1" spc="-5" dirty="0"/>
                        <a:t>kedatangan</a:t>
                      </a:r>
                      <a:r>
                        <a:rPr sz="1200" b="1" spc="-100" dirty="0"/>
                        <a:t> </a:t>
                      </a:r>
                      <a:r>
                        <a:rPr sz="1200" b="1" spc="-5" dirty="0"/>
                        <a:t>Auditor</a:t>
                      </a:r>
                      <a:endParaRPr sz="12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8827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600" b="1" spc="-10" dirty="0"/>
                        <a:t>Pengendalian</a:t>
                      </a:r>
                      <a:endParaRPr sz="16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0805" marR="18986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200" b="1" spc="-5" dirty="0"/>
                        <a:t>Melakukan langkah tindak  lanjut agar seluruh standar  yang telah diaudit terpenuhi  di seluruh program studi  </a:t>
                      </a:r>
                      <a:r>
                        <a:rPr sz="1200" b="1" spc="-10" dirty="0"/>
                        <a:t>Bila </a:t>
                      </a:r>
                      <a:r>
                        <a:rPr sz="1200" b="1" spc="-5" dirty="0"/>
                        <a:t>terpenuhi, dapat  mengusulkan peningkatan  Standar </a:t>
                      </a:r>
                      <a:r>
                        <a:rPr sz="1200" b="1" spc="-15" dirty="0"/>
                        <a:t>ke</a:t>
                      </a:r>
                      <a:r>
                        <a:rPr sz="1200" b="1" spc="-140" dirty="0"/>
                        <a:t> </a:t>
                      </a:r>
                      <a:r>
                        <a:rPr sz="1200" b="1" spc="-15" dirty="0"/>
                        <a:t>Yayasan</a:t>
                      </a:r>
                      <a:endParaRPr sz="1200" b="1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2304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800" b="1" spc="-10" dirty="0"/>
                        <a:t>Peningkatan</a:t>
                      </a:r>
                      <a:endParaRPr sz="18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 marL="90805" marR="126364" indent="-635" algn="l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400" b="1" spc="-5" dirty="0"/>
                        <a:t>Menetapkan Standar di  dalam SPMI</a:t>
                      </a:r>
                      <a:r>
                        <a:rPr sz="1400" b="1" spc="-114" dirty="0"/>
                        <a:t> </a:t>
                      </a:r>
                      <a:r>
                        <a:rPr sz="1400" b="1" spc="-5" dirty="0"/>
                        <a:t>Universitas  yang lebih</a:t>
                      </a:r>
                      <a:r>
                        <a:rPr sz="1400" b="1" dirty="0"/>
                        <a:t> </a:t>
                      </a:r>
                      <a:r>
                        <a:rPr sz="1400" b="1" spc="-5" dirty="0"/>
                        <a:t>tinggi</a:t>
                      </a:r>
                      <a:endParaRPr sz="1400" b="1" dirty="0">
                        <a:latin typeface="Corbel"/>
                        <a:cs typeface="Corbel"/>
                      </a:endParaRPr>
                    </a:p>
                  </a:txBody>
                  <a:tcPr marL="0" marR="0" marT="2913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297582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2177A34-8566-7720-2699-6E486FBE35B8}"/>
              </a:ext>
            </a:extLst>
          </p:cNvPr>
          <p:cNvSpPr txBox="1"/>
          <p:nvPr/>
        </p:nvSpPr>
        <p:spPr>
          <a:xfrm>
            <a:off x="1895056" y="3479690"/>
            <a:ext cx="867904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 err="1">
                <a:solidFill>
                  <a:schemeClr val="tx1"/>
                </a:solidFill>
              </a:rPr>
              <a:t>Memiliki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solidFill>
                  <a:srgbClr val="FF6600"/>
                </a:solidFill>
              </a:rPr>
              <a:t>eksternal</a:t>
            </a:r>
            <a:r>
              <a:rPr lang="en-US" sz="4400" b="1" dirty="0">
                <a:solidFill>
                  <a:srgbClr val="FF6600"/>
                </a:solidFill>
              </a:rPr>
              <a:t> benchmarking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dalam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peningkatan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mutu</a:t>
            </a:r>
            <a:endParaRPr lang="id-ID" sz="4000" dirty="0"/>
          </a:p>
        </p:txBody>
      </p:sp>
      <p:grpSp>
        <p:nvGrpSpPr>
          <p:cNvPr id="6" name="Graphic 3" descr="Badge 5 outline">
            <a:extLst>
              <a:ext uri="{FF2B5EF4-FFF2-40B4-BE49-F238E27FC236}">
                <a16:creationId xmlns:a16="http://schemas.microsoft.com/office/drawing/2014/main" id="{5ABB4822-7608-FEB8-B946-04F89B57EAC9}"/>
              </a:ext>
            </a:extLst>
          </p:cNvPr>
          <p:cNvGrpSpPr/>
          <p:nvPr/>
        </p:nvGrpSpPr>
        <p:grpSpPr>
          <a:xfrm>
            <a:off x="5505672" y="2035326"/>
            <a:ext cx="1180656" cy="1138772"/>
            <a:chOff x="4210450" y="1875837"/>
            <a:chExt cx="723499" cy="723500"/>
          </a:xfrm>
          <a:solidFill>
            <a:srgbClr val="000000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D1933EA-8F09-5173-8A92-4ED22F7A6A87}"/>
                </a:ext>
              </a:extLst>
            </p:cNvPr>
            <p:cNvSpPr/>
            <p:nvPr/>
          </p:nvSpPr>
          <p:spPr>
            <a:xfrm>
              <a:off x="4210450" y="1875837"/>
              <a:ext cx="723499" cy="723500"/>
            </a:xfrm>
            <a:custGeom>
              <a:avLst/>
              <a:gdLst>
                <a:gd name="connsiteX0" fmla="*/ 361750 w 723499"/>
                <a:gd name="connsiteY0" fmla="*/ 19050 h 723500"/>
                <a:gd name="connsiteX1" fmla="*/ 704450 w 723499"/>
                <a:gd name="connsiteY1" fmla="*/ 361750 h 723500"/>
                <a:gd name="connsiteX2" fmla="*/ 361750 w 723499"/>
                <a:gd name="connsiteY2" fmla="*/ 704450 h 723500"/>
                <a:gd name="connsiteX3" fmla="*/ 19050 w 723499"/>
                <a:gd name="connsiteY3" fmla="*/ 361750 h 723500"/>
                <a:gd name="connsiteX4" fmla="*/ 361750 w 723499"/>
                <a:gd name="connsiteY4" fmla="*/ 19050 h 723500"/>
                <a:gd name="connsiteX5" fmla="*/ 361750 w 723499"/>
                <a:gd name="connsiteY5" fmla="*/ 0 h 723500"/>
                <a:gd name="connsiteX6" fmla="*/ 0 w 723499"/>
                <a:gd name="connsiteY6" fmla="*/ 361750 h 723500"/>
                <a:gd name="connsiteX7" fmla="*/ 361750 w 723499"/>
                <a:gd name="connsiteY7" fmla="*/ 723500 h 723500"/>
                <a:gd name="connsiteX8" fmla="*/ 723500 w 723499"/>
                <a:gd name="connsiteY8" fmla="*/ 361750 h 723500"/>
                <a:gd name="connsiteX9" fmla="*/ 362093 w 723499"/>
                <a:gd name="connsiteY9" fmla="*/ 0 h 723500"/>
                <a:gd name="connsiteX10" fmla="*/ 361750 w 723499"/>
                <a:gd name="connsiteY10" fmla="*/ 0 h 72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3499" h="723500">
                  <a:moveTo>
                    <a:pt x="361750" y="19050"/>
                  </a:moveTo>
                  <a:cubicBezTo>
                    <a:pt x="551018" y="19050"/>
                    <a:pt x="704450" y="172482"/>
                    <a:pt x="704450" y="361750"/>
                  </a:cubicBezTo>
                  <a:cubicBezTo>
                    <a:pt x="704450" y="551019"/>
                    <a:pt x="551018" y="704450"/>
                    <a:pt x="361750" y="704450"/>
                  </a:cubicBezTo>
                  <a:cubicBezTo>
                    <a:pt x="172482" y="704450"/>
                    <a:pt x="19050" y="551019"/>
                    <a:pt x="19050" y="361750"/>
                  </a:cubicBezTo>
                  <a:cubicBezTo>
                    <a:pt x="19265" y="172571"/>
                    <a:pt x="172571" y="19265"/>
                    <a:pt x="361750" y="19050"/>
                  </a:cubicBezTo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94" y="162056"/>
                    <a:pt x="561787" y="94"/>
                    <a:pt x="362093" y="0"/>
                  </a:cubicBezTo>
                  <a:cubicBezTo>
                    <a:pt x="361979" y="0"/>
                    <a:pt x="361864" y="0"/>
                    <a:pt x="361750" y="0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371C61D-05E6-AD2F-BFC0-4BFF71430DA1}"/>
                </a:ext>
              </a:extLst>
            </p:cNvPr>
            <p:cNvSpPr/>
            <p:nvPr/>
          </p:nvSpPr>
          <p:spPr>
            <a:xfrm>
              <a:off x="4491037" y="2073367"/>
              <a:ext cx="166082" cy="318965"/>
            </a:xfrm>
            <a:custGeom>
              <a:avLst/>
              <a:gdLst>
                <a:gd name="connsiteX0" fmla="*/ 59369 w 166082"/>
                <a:gd name="connsiteY0" fmla="*/ 318849 h 318965"/>
                <a:gd name="connsiteX1" fmla="*/ 0 w 166082"/>
                <a:gd name="connsiteY1" fmla="*/ 307648 h 318965"/>
                <a:gd name="connsiteX2" fmla="*/ 0 w 166082"/>
                <a:gd name="connsiteY2" fmla="*/ 284197 h 318965"/>
                <a:gd name="connsiteX3" fmla="*/ 60512 w 166082"/>
                <a:gd name="connsiteY3" fmla="*/ 300952 h 318965"/>
                <a:gd name="connsiteX4" fmla="*/ 94688 w 166082"/>
                <a:gd name="connsiteY4" fmla="*/ 295399 h 318965"/>
                <a:gd name="connsiteX5" fmla="*/ 120968 w 166082"/>
                <a:gd name="connsiteY5" fmla="*/ 279502 h 318965"/>
                <a:gd name="connsiteX6" fmla="*/ 137731 w 166082"/>
                <a:gd name="connsiteY6" fmla="*/ 254670 h 318965"/>
                <a:gd name="connsiteX7" fmla="*/ 143551 w 166082"/>
                <a:gd name="connsiteY7" fmla="*/ 222837 h 318965"/>
                <a:gd name="connsiteX8" fmla="*/ 120691 w 166082"/>
                <a:gd name="connsiteY8" fmla="*/ 166497 h 318965"/>
                <a:gd name="connsiteX9" fmla="*/ 54674 w 166082"/>
                <a:gd name="connsiteY9" fmla="*/ 147171 h 318965"/>
                <a:gd name="connsiteX10" fmla="*/ 9573 w 166082"/>
                <a:gd name="connsiteY10" fmla="*/ 149542 h 318965"/>
                <a:gd name="connsiteX11" fmla="*/ 18964 w 166082"/>
                <a:gd name="connsiteY11" fmla="*/ 0 h 318965"/>
                <a:gd name="connsiteX12" fmla="*/ 152029 w 166082"/>
                <a:gd name="connsiteY12" fmla="*/ 0 h 318965"/>
                <a:gd name="connsiteX13" fmla="*/ 152029 w 166082"/>
                <a:gd name="connsiteY13" fmla="*/ 19240 h 318965"/>
                <a:gd name="connsiteX14" fmla="*/ 37052 w 166082"/>
                <a:gd name="connsiteY14" fmla="*/ 19240 h 318965"/>
                <a:gd name="connsiteX15" fmla="*/ 29899 w 166082"/>
                <a:gd name="connsiteY15" fmla="*/ 129978 h 318965"/>
                <a:gd name="connsiteX16" fmla="*/ 33709 w 166082"/>
                <a:gd name="connsiteY16" fmla="*/ 129692 h 318965"/>
                <a:gd name="connsiteX17" fmla="*/ 64284 w 166082"/>
                <a:gd name="connsiteY17" fmla="*/ 128368 h 318965"/>
                <a:gd name="connsiteX18" fmla="*/ 108204 w 166082"/>
                <a:gd name="connsiteY18" fmla="*/ 134788 h 318965"/>
                <a:gd name="connsiteX19" fmla="*/ 139941 w 166082"/>
                <a:gd name="connsiteY19" fmla="*/ 152991 h 318965"/>
                <a:gd name="connsiteX20" fmla="*/ 159401 w 166082"/>
                <a:gd name="connsiteY20" fmla="*/ 181670 h 318965"/>
                <a:gd name="connsiteX21" fmla="*/ 166068 w 166082"/>
                <a:gd name="connsiteY21" fmla="*/ 220408 h 318965"/>
                <a:gd name="connsiteX22" fmla="*/ 158925 w 166082"/>
                <a:gd name="connsiteY22" fmla="*/ 260709 h 318965"/>
                <a:gd name="connsiteX23" fmla="*/ 138303 w 166082"/>
                <a:gd name="connsiteY23" fmla="*/ 291665 h 318965"/>
                <a:gd name="connsiteX24" fmla="*/ 104880 w 166082"/>
                <a:gd name="connsiteY24" fmla="*/ 311668 h 318965"/>
                <a:gd name="connsiteX25" fmla="*/ 59369 w 166082"/>
                <a:gd name="connsiteY25" fmla="*/ 318849 h 31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6082" h="318965">
                  <a:moveTo>
                    <a:pt x="59369" y="318849"/>
                  </a:moveTo>
                  <a:cubicBezTo>
                    <a:pt x="38984" y="319700"/>
                    <a:pt x="18674" y="315868"/>
                    <a:pt x="0" y="307648"/>
                  </a:cubicBezTo>
                  <a:lnTo>
                    <a:pt x="0" y="284197"/>
                  </a:lnTo>
                  <a:cubicBezTo>
                    <a:pt x="18407" y="294864"/>
                    <a:pt x="39241" y="300632"/>
                    <a:pt x="60512" y="300952"/>
                  </a:cubicBezTo>
                  <a:cubicBezTo>
                    <a:pt x="72140" y="301101"/>
                    <a:pt x="83706" y="299223"/>
                    <a:pt x="94688" y="295399"/>
                  </a:cubicBezTo>
                  <a:cubicBezTo>
                    <a:pt x="104446" y="291961"/>
                    <a:pt x="113392" y="286549"/>
                    <a:pt x="120968" y="279502"/>
                  </a:cubicBezTo>
                  <a:cubicBezTo>
                    <a:pt x="128283" y="272531"/>
                    <a:pt x="134002" y="264061"/>
                    <a:pt x="137731" y="254670"/>
                  </a:cubicBezTo>
                  <a:cubicBezTo>
                    <a:pt x="141695" y="244531"/>
                    <a:pt x="143671" y="233724"/>
                    <a:pt x="143551" y="222837"/>
                  </a:cubicBezTo>
                  <a:cubicBezTo>
                    <a:pt x="144857" y="201564"/>
                    <a:pt x="136451" y="180845"/>
                    <a:pt x="120691" y="166497"/>
                  </a:cubicBezTo>
                  <a:cubicBezTo>
                    <a:pt x="105699" y="153676"/>
                    <a:pt x="83487" y="147171"/>
                    <a:pt x="54674" y="147171"/>
                  </a:cubicBezTo>
                  <a:cubicBezTo>
                    <a:pt x="44053" y="147171"/>
                    <a:pt x="28880" y="147961"/>
                    <a:pt x="9573" y="149542"/>
                  </a:cubicBezTo>
                  <a:lnTo>
                    <a:pt x="18964" y="0"/>
                  </a:lnTo>
                  <a:lnTo>
                    <a:pt x="152029" y="0"/>
                  </a:lnTo>
                  <a:lnTo>
                    <a:pt x="152029" y="19240"/>
                  </a:lnTo>
                  <a:lnTo>
                    <a:pt x="37052" y="19240"/>
                  </a:lnTo>
                  <a:lnTo>
                    <a:pt x="29899" y="129978"/>
                  </a:lnTo>
                  <a:lnTo>
                    <a:pt x="33709" y="129692"/>
                  </a:lnTo>
                  <a:cubicBezTo>
                    <a:pt x="46501" y="128816"/>
                    <a:pt x="56788" y="128368"/>
                    <a:pt x="64284" y="128368"/>
                  </a:cubicBezTo>
                  <a:cubicBezTo>
                    <a:pt x="79175" y="128120"/>
                    <a:pt x="94008" y="130288"/>
                    <a:pt x="108204" y="134788"/>
                  </a:cubicBezTo>
                  <a:cubicBezTo>
                    <a:pt x="119940" y="138569"/>
                    <a:pt x="130752" y="144770"/>
                    <a:pt x="139941" y="152991"/>
                  </a:cubicBezTo>
                  <a:cubicBezTo>
                    <a:pt x="148547" y="160927"/>
                    <a:pt x="155206" y="170741"/>
                    <a:pt x="159401" y="181670"/>
                  </a:cubicBezTo>
                  <a:cubicBezTo>
                    <a:pt x="164025" y="194053"/>
                    <a:pt x="166287" y="207193"/>
                    <a:pt x="166068" y="220408"/>
                  </a:cubicBezTo>
                  <a:cubicBezTo>
                    <a:pt x="166239" y="234171"/>
                    <a:pt x="163816" y="247843"/>
                    <a:pt x="158925" y="260709"/>
                  </a:cubicBezTo>
                  <a:cubicBezTo>
                    <a:pt x="154410" y="272418"/>
                    <a:pt x="147369" y="282988"/>
                    <a:pt x="138303" y="291665"/>
                  </a:cubicBezTo>
                  <a:cubicBezTo>
                    <a:pt x="128682" y="300595"/>
                    <a:pt x="117297" y="307409"/>
                    <a:pt x="104880" y="311668"/>
                  </a:cubicBezTo>
                  <a:cubicBezTo>
                    <a:pt x="90233" y="316650"/>
                    <a:pt x="74839" y="319080"/>
                    <a:pt x="59369" y="318849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59057520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6">
            <a:extLst>
              <a:ext uri="{FF2B5EF4-FFF2-40B4-BE49-F238E27FC236}">
                <a16:creationId xmlns:a16="http://schemas.microsoft.com/office/drawing/2014/main" id="{FF39BA1E-E9E8-8AD5-6590-DB2F1F8D2586}"/>
              </a:ext>
            </a:extLst>
          </p:cNvPr>
          <p:cNvSpPr/>
          <p:nvPr/>
        </p:nvSpPr>
        <p:spPr>
          <a:xfrm>
            <a:off x="1223843" y="1014364"/>
            <a:ext cx="1505712" cy="13578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1DAAD5E-F486-DA50-E3AB-7B1C4C492B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69188" y="1269667"/>
            <a:ext cx="8839200" cy="672853"/>
          </a:xfrm>
        </p:spPr>
        <p:txBody>
          <a:bodyPr>
            <a:noAutofit/>
          </a:bodyPr>
          <a:lstStyle/>
          <a:p>
            <a:pPr algn="l"/>
            <a:r>
              <a:rPr lang="en-ID" b="1" dirty="0"/>
              <a:t>external</a:t>
            </a:r>
            <a:r>
              <a:rPr lang="en-ID" sz="4000" dirty="0"/>
              <a:t> </a:t>
            </a:r>
            <a:r>
              <a:rPr lang="en-US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Benchmarking</a:t>
            </a:r>
            <a:endParaRPr lang="id-ID" altLang="en-US" sz="54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94442D95-9942-C3D3-44B4-A3B474FB5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9188" y="2620036"/>
            <a:ext cx="9053623" cy="3493685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D" b="1" dirty="0" err="1"/>
              <a:t>dengan</a:t>
            </a:r>
            <a:r>
              <a:rPr lang="en-ID" b="1" dirty="0"/>
              <a:t> </a:t>
            </a:r>
            <a:r>
              <a:rPr lang="en-ID" b="1" dirty="0" err="1"/>
              <a:t>cara</a:t>
            </a:r>
            <a:r>
              <a:rPr lang="en-ID" b="1" dirty="0"/>
              <a:t> </a:t>
            </a:r>
            <a:r>
              <a:rPr lang="en-ID" b="1" dirty="0" err="1"/>
              <a:t>mempelajari</a:t>
            </a:r>
            <a:r>
              <a:rPr lang="en-ID" b="1" dirty="0"/>
              <a:t>, </a:t>
            </a:r>
            <a:r>
              <a:rPr lang="en-ID" b="1" dirty="0" err="1"/>
              <a:t>mengamati</a:t>
            </a:r>
            <a:r>
              <a:rPr lang="en-ID" b="1" dirty="0"/>
              <a:t> dan </a:t>
            </a:r>
            <a:r>
              <a:rPr lang="en-ID" b="1" dirty="0" err="1"/>
              <a:t>mengadaptasi</a:t>
            </a:r>
            <a:r>
              <a:rPr lang="en-ID" b="1" dirty="0"/>
              <a:t> </a:t>
            </a:r>
            <a:r>
              <a:rPr lang="en-ID" b="1" dirty="0" err="1"/>
              <a:t>praktek-praktek</a:t>
            </a:r>
            <a:r>
              <a:rPr lang="en-ID" b="1" dirty="0"/>
              <a:t> </a:t>
            </a:r>
            <a:r>
              <a:rPr lang="en-ID" b="1" dirty="0" err="1"/>
              <a:t>baik</a:t>
            </a:r>
            <a:r>
              <a:rPr lang="en-ID" b="1" dirty="0"/>
              <a:t> </a:t>
            </a:r>
            <a:r>
              <a:rPr lang="en-ID" b="1" dirty="0" err="1"/>
              <a:t>perguruan</a:t>
            </a:r>
            <a:r>
              <a:rPr lang="en-ID" b="1" dirty="0"/>
              <a:t> </a:t>
            </a:r>
            <a:r>
              <a:rPr lang="en-ID" b="1" dirty="0" err="1"/>
              <a:t>tinggi</a:t>
            </a:r>
            <a:r>
              <a:rPr lang="en-ID" b="1" dirty="0"/>
              <a:t> lain</a:t>
            </a:r>
          </a:p>
          <a:p>
            <a:pPr marL="0" indent="0">
              <a:buNone/>
            </a:pPr>
            <a:endParaRPr lang="en-ID" sz="11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D" b="1" dirty="0" err="1"/>
              <a:t>Obyek</a:t>
            </a:r>
            <a:r>
              <a:rPr lang="en-ID" b="1" dirty="0"/>
              <a:t> </a:t>
            </a:r>
            <a:r>
              <a:rPr lang="en-ID" b="1" dirty="0" err="1"/>
              <a:t>meliputi</a:t>
            </a:r>
            <a:r>
              <a:rPr lang="en-ID" b="1" dirty="0"/>
              <a:t> unit </a:t>
            </a:r>
            <a:r>
              <a:rPr lang="en-ID" b="1" dirty="0" err="1"/>
              <a:t>kerja</a:t>
            </a:r>
            <a:r>
              <a:rPr lang="en-ID" b="1" dirty="0"/>
              <a:t> </a:t>
            </a:r>
            <a:r>
              <a:rPr lang="en-ID" b="1" dirty="0" err="1"/>
              <a:t>baik</a:t>
            </a:r>
            <a:r>
              <a:rPr lang="en-ID" b="1" dirty="0"/>
              <a:t> </a:t>
            </a:r>
            <a:r>
              <a:rPr lang="en-ID" b="1" dirty="0" err="1"/>
              <a:t>untuk</a:t>
            </a:r>
            <a:r>
              <a:rPr lang="en-ID" b="1" dirty="0"/>
              <a:t> </a:t>
            </a:r>
            <a:r>
              <a:rPr lang="en-ID" b="1" dirty="0" err="1"/>
              <a:t>lingkup</a:t>
            </a:r>
            <a:r>
              <a:rPr lang="en-ID" b="1" dirty="0"/>
              <a:t> program </a:t>
            </a:r>
            <a:r>
              <a:rPr lang="en-ID" b="1" dirty="0" err="1"/>
              <a:t>studi</a:t>
            </a:r>
            <a:r>
              <a:rPr lang="en-ID" b="1" dirty="0"/>
              <a:t>, </a:t>
            </a:r>
            <a:r>
              <a:rPr lang="en-ID" b="1" dirty="0" err="1"/>
              <a:t>fakultas</a:t>
            </a:r>
            <a:r>
              <a:rPr lang="en-ID" b="1" dirty="0"/>
              <a:t> </a:t>
            </a:r>
            <a:r>
              <a:rPr lang="en-ID" b="1" dirty="0" err="1"/>
              <a:t>atau</a:t>
            </a:r>
            <a:r>
              <a:rPr lang="en-ID" b="1" dirty="0"/>
              <a:t> </a:t>
            </a:r>
            <a:r>
              <a:rPr lang="en-ID" b="1" dirty="0" err="1"/>
              <a:t>institusi</a:t>
            </a:r>
            <a:r>
              <a:rPr lang="en-ID" b="1" dirty="0"/>
              <a:t> </a:t>
            </a:r>
            <a:r>
              <a:rPr lang="en-ID" b="1" dirty="0" err="1"/>
              <a:t>pendidikan</a:t>
            </a:r>
            <a:r>
              <a:rPr lang="en-ID" b="1" dirty="0"/>
              <a:t> </a:t>
            </a:r>
            <a:r>
              <a:rPr lang="en-ID" b="1" dirty="0" err="1"/>
              <a:t>tinggi</a:t>
            </a:r>
            <a:endParaRPr lang="en-ID" b="1" dirty="0"/>
          </a:p>
          <a:p>
            <a:pPr marL="0" indent="0">
              <a:buNone/>
            </a:pPr>
            <a:endParaRPr lang="en-ID" sz="9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D" b="1" dirty="0" err="1"/>
              <a:t>Tidak</a:t>
            </a:r>
            <a:r>
              <a:rPr lang="en-ID" b="1" dirty="0"/>
              <a:t> </a:t>
            </a:r>
            <a:r>
              <a:rPr lang="en-ID" b="1" dirty="0" err="1"/>
              <a:t>terbatas</a:t>
            </a:r>
            <a:r>
              <a:rPr lang="en-ID" b="1" dirty="0"/>
              <a:t> pada </a:t>
            </a:r>
            <a:r>
              <a:rPr lang="en-ID" b="1" dirty="0" err="1"/>
              <a:t>kegiatan</a:t>
            </a:r>
            <a:r>
              <a:rPr lang="en-ID" b="1" dirty="0"/>
              <a:t> </a:t>
            </a:r>
            <a:r>
              <a:rPr lang="en-ID" b="1" dirty="0" err="1"/>
              <a:t>penjaminan</a:t>
            </a:r>
            <a:r>
              <a:rPr lang="en-ID" b="1" dirty="0"/>
              <a:t> </a:t>
            </a:r>
            <a:r>
              <a:rPr lang="en-ID" b="1" dirty="0" err="1"/>
              <a:t>mutu</a:t>
            </a:r>
            <a:r>
              <a:rPr lang="en-ID" b="1" dirty="0"/>
              <a:t>, </a:t>
            </a:r>
            <a:r>
              <a:rPr lang="en-ID" b="1" dirty="0" err="1"/>
              <a:t>tetapi</a:t>
            </a:r>
            <a:r>
              <a:rPr lang="en-ID" b="1" dirty="0"/>
              <a:t> juga </a:t>
            </a:r>
            <a:r>
              <a:rPr lang="en-ID" b="1" dirty="0" err="1"/>
              <a:t>meliputi</a:t>
            </a:r>
            <a:r>
              <a:rPr lang="en-ID" b="1" dirty="0"/>
              <a:t> </a:t>
            </a:r>
            <a:r>
              <a:rPr lang="en-ID" b="1" dirty="0" err="1"/>
              <a:t>kegiatan</a:t>
            </a:r>
            <a:r>
              <a:rPr lang="en-ID" b="1" dirty="0"/>
              <a:t> </a:t>
            </a:r>
            <a:r>
              <a:rPr lang="en-ID" b="1" dirty="0" err="1"/>
              <a:t>tridharma</a:t>
            </a:r>
            <a:r>
              <a:rPr lang="en-ID" b="1" dirty="0"/>
              <a:t> PT, </a:t>
            </a:r>
            <a:r>
              <a:rPr lang="en-ID" b="1" dirty="0" err="1"/>
              <a:t>misal</a:t>
            </a:r>
            <a:r>
              <a:rPr lang="en-ID" b="1" dirty="0"/>
              <a:t> </a:t>
            </a:r>
            <a:r>
              <a:rPr lang="en-ID" b="1" dirty="0" err="1"/>
              <a:t>kegiatan</a:t>
            </a:r>
            <a:r>
              <a:rPr lang="en-ID" b="1" dirty="0"/>
              <a:t> </a:t>
            </a:r>
            <a:r>
              <a:rPr lang="en-ID" b="1" dirty="0" err="1"/>
              <a:t>penelitian</a:t>
            </a:r>
            <a:r>
              <a:rPr lang="en-ID" b="1" dirty="0"/>
              <a:t>, </a:t>
            </a:r>
            <a:r>
              <a:rPr lang="en-ID" b="1" dirty="0" err="1"/>
              <a:t>pembelajaran</a:t>
            </a:r>
            <a:r>
              <a:rPr lang="en-ID" b="1" dirty="0"/>
              <a:t>, Kerjasama, 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D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119958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FDCB-0E8C-B379-C7CC-A912E019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056" y="1080275"/>
            <a:ext cx="9018181" cy="66039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36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r>
              <a:rPr lang="en-US" sz="3600" b="1" dirty="0" err="1"/>
              <a:t>Mutu</a:t>
            </a:r>
            <a:r>
              <a:rPr lang="en-US" sz="3600" b="1" dirty="0"/>
              <a:t> Pendidikan Tinggi</a:t>
            </a:r>
            <a:endParaRPr lang="en-ID" sz="36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A6FD1CF-1541-BD7A-F995-644064DCA70D}"/>
              </a:ext>
            </a:extLst>
          </p:cNvPr>
          <p:cNvSpPr txBox="1">
            <a:spLocks/>
          </p:cNvSpPr>
          <p:nvPr/>
        </p:nvSpPr>
        <p:spPr>
          <a:xfrm>
            <a:off x="987056" y="1774261"/>
            <a:ext cx="8518451" cy="69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Permenristekdikti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o. 62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tahun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2016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tentang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SPM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Dikti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AD8783F-10C2-672B-9078-989766740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7056" y="2275752"/>
            <a:ext cx="1074125" cy="4445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/>
              <a:t>Pasal</a:t>
            </a:r>
            <a:r>
              <a:rPr lang="en-US" sz="2400" dirty="0"/>
              <a:t> 1</a:t>
            </a:r>
            <a:endParaRPr lang="en-ID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64EAA6-1C53-9D5F-50E6-50E6D4B62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396" y="2720318"/>
            <a:ext cx="9410287" cy="374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30694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6">
            <a:extLst>
              <a:ext uri="{FF2B5EF4-FFF2-40B4-BE49-F238E27FC236}">
                <a16:creationId xmlns:a16="http://schemas.microsoft.com/office/drawing/2014/main" id="{8D9DCED0-A61B-2702-A2EB-B0CA1BF5397F}"/>
              </a:ext>
            </a:extLst>
          </p:cNvPr>
          <p:cNvSpPr/>
          <p:nvPr/>
        </p:nvSpPr>
        <p:spPr>
          <a:xfrm>
            <a:off x="1712942" y="1280187"/>
            <a:ext cx="1505712" cy="13578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7E63BD3-F38A-30CD-987F-11346942DE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15634" y="1527073"/>
            <a:ext cx="8839200" cy="672853"/>
          </a:xfrm>
        </p:spPr>
        <p:txBody>
          <a:bodyPr>
            <a:noAutofit/>
          </a:bodyPr>
          <a:lstStyle/>
          <a:p>
            <a:pPr algn="l"/>
            <a:r>
              <a:rPr lang="en-ID" sz="2800" b="1" dirty="0"/>
              <a:t>Hasil</a:t>
            </a:r>
            <a:r>
              <a:rPr lang="en-ID" sz="4000" dirty="0"/>
              <a:t> </a:t>
            </a:r>
            <a:r>
              <a:rPr lang="en-US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Benchmarking</a:t>
            </a:r>
            <a:endParaRPr lang="id-ID" altLang="en-US" sz="54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09C7204F-BD05-F18A-BD78-AAB8F23D37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1" y="2681925"/>
            <a:ext cx="7391400" cy="369194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D" sz="3200" b="1" dirty="0" err="1"/>
              <a:t>dapat</a:t>
            </a:r>
            <a:r>
              <a:rPr lang="en-ID" sz="3200" b="1" dirty="0"/>
              <a:t> </a:t>
            </a:r>
            <a:r>
              <a:rPr lang="en-ID" sz="3200" b="1" dirty="0" err="1"/>
              <a:t>berupa</a:t>
            </a:r>
            <a:r>
              <a:rPr lang="en-ID" sz="3200" b="1" dirty="0"/>
              <a:t>: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ID" sz="3200" dirty="0" err="1"/>
              <a:t>perbaikan</a:t>
            </a:r>
            <a:r>
              <a:rPr lang="en-ID" sz="3200" dirty="0"/>
              <a:t> proses, 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ID" sz="3200" dirty="0" err="1"/>
              <a:t>Perbaikan</a:t>
            </a:r>
            <a:r>
              <a:rPr lang="en-ID" sz="3200" dirty="0"/>
              <a:t> </a:t>
            </a:r>
            <a:r>
              <a:rPr lang="en-ID" sz="3200" dirty="0" err="1"/>
              <a:t>prosedur</a:t>
            </a:r>
            <a:r>
              <a:rPr lang="en-ID" sz="3200" dirty="0"/>
              <a:t>, 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ID" sz="3200" dirty="0" err="1"/>
              <a:t>Perbaikan</a:t>
            </a:r>
            <a:r>
              <a:rPr lang="en-ID" sz="3200" dirty="0"/>
              <a:t> </a:t>
            </a:r>
            <a:r>
              <a:rPr lang="en-ID" sz="3200" dirty="0" err="1"/>
              <a:t>standar</a:t>
            </a:r>
            <a:r>
              <a:rPr lang="en-ID" sz="3200" dirty="0"/>
              <a:t> </a:t>
            </a:r>
            <a:r>
              <a:rPr lang="en-ID" sz="3200" dirty="0" err="1"/>
              <a:t>mutu</a:t>
            </a:r>
            <a:r>
              <a:rPr lang="en-ID" sz="3200" dirty="0"/>
              <a:t> 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ID" sz="3200" dirty="0" err="1"/>
              <a:t>Perbaikan</a:t>
            </a:r>
            <a:r>
              <a:rPr lang="en-ID" sz="3200" dirty="0"/>
              <a:t> target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ID" sz="3200" dirty="0" err="1"/>
              <a:t>Perumusan</a:t>
            </a:r>
            <a:r>
              <a:rPr lang="en-ID" sz="3200" dirty="0"/>
              <a:t> </a:t>
            </a:r>
            <a:r>
              <a:rPr lang="en-ID" sz="3200" dirty="0" err="1"/>
              <a:t>standar</a:t>
            </a:r>
            <a:r>
              <a:rPr lang="en-ID" sz="3200" dirty="0"/>
              <a:t> </a:t>
            </a:r>
            <a:r>
              <a:rPr lang="en-ID" sz="3200" dirty="0" err="1"/>
              <a:t>baru</a:t>
            </a:r>
            <a:r>
              <a:rPr lang="en-ID" sz="3200" dirty="0"/>
              <a:t> yang </a:t>
            </a:r>
            <a:r>
              <a:rPr lang="en-ID" sz="3200" dirty="0" err="1"/>
              <a:t>lebih</a:t>
            </a:r>
            <a:r>
              <a:rPr lang="en-ID" sz="3200" dirty="0"/>
              <a:t> </a:t>
            </a:r>
            <a:r>
              <a:rPr lang="en-ID" sz="3200" dirty="0" err="1"/>
              <a:t>baik</a:t>
            </a:r>
            <a:r>
              <a:rPr lang="en-ID" sz="3200" dirty="0"/>
              <a:t> 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ID" sz="3200" dirty="0"/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id-ID" sz="3200" dirty="0"/>
          </a:p>
        </p:txBody>
      </p:sp>
    </p:spTree>
    <p:extLst>
      <p:ext uri="{BB962C8B-B14F-4D97-AF65-F5344CB8AC3E}">
        <p14:creationId xmlns:p14="http://schemas.microsoft.com/office/powerpoint/2010/main" val="381878529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924B598-C522-17B9-B032-4F0E4B3C5F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31122" y="1254714"/>
            <a:ext cx="8839200" cy="672853"/>
          </a:xfrm>
        </p:spPr>
        <p:txBody>
          <a:bodyPr>
            <a:noAutofit/>
          </a:bodyPr>
          <a:lstStyle/>
          <a:p>
            <a:pPr algn="l"/>
            <a:r>
              <a:rPr lang="id-ID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K</a:t>
            </a:r>
            <a:r>
              <a:rPr lang="en-US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 </a:t>
            </a:r>
            <a:r>
              <a:rPr lang="id-ID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E</a:t>
            </a:r>
            <a:r>
              <a:rPr lang="en-US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 </a:t>
            </a:r>
            <a:r>
              <a:rPr lang="id-ID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N</a:t>
            </a:r>
            <a:r>
              <a:rPr lang="en-US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 </a:t>
            </a:r>
            <a:r>
              <a:rPr lang="id-ID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D</a:t>
            </a:r>
            <a:r>
              <a:rPr lang="en-US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 </a:t>
            </a:r>
            <a:r>
              <a:rPr lang="id-ID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A</a:t>
            </a:r>
            <a:r>
              <a:rPr lang="en-US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 </a:t>
            </a:r>
            <a:r>
              <a:rPr lang="id-ID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L</a:t>
            </a:r>
            <a:r>
              <a:rPr lang="en-US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 </a:t>
            </a:r>
            <a:r>
              <a:rPr lang="id-ID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A</a:t>
            </a:r>
            <a:r>
              <a:rPr lang="en-US" altLang="en-US" sz="5400" dirty="0">
                <a:solidFill>
                  <a:srgbClr val="FF0000"/>
                </a:solidFill>
                <a:latin typeface="Impact" panose="020B0806030902050204" pitchFamily="34" charset="0"/>
              </a:rPr>
              <a:t>  </a:t>
            </a:r>
            <a:endParaRPr lang="id-ID" altLang="en-US" sz="54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A566EBC-0CFF-2BF6-BCE0-E3B2FA4B3F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31122" y="2138152"/>
            <a:ext cx="9371557" cy="4028732"/>
          </a:xfr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457200" indent="-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altLang="en-US" dirty="0">
                <a:latin typeface="Arial" panose="020B0604020202020204" pitchFamily="34" charset="0"/>
                <a:cs typeface="Arial" panose="020B0604020202020204" pitchFamily="34" charset="0"/>
              </a:rPr>
              <a:t>Keterbatasan dalam merumuskan dokumen mutu</a:t>
            </a:r>
          </a:p>
          <a:p>
            <a:pPr marL="457200" indent="-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altLang="en-US" dirty="0">
                <a:latin typeface="Arial" panose="020B0604020202020204" pitchFamily="34" charset="0"/>
                <a:cs typeface="Arial" panose="020B0604020202020204" pitchFamily="34" charset="0"/>
              </a:rPr>
              <a:t>Kurangnya komitmen dari para pemangku kepentingan perguruan tinggi </a:t>
            </a:r>
          </a:p>
          <a:p>
            <a:pPr marL="457200" indent="-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altLang="en-US" dirty="0">
                <a:latin typeface="Arial" panose="020B0604020202020204" pitchFamily="34" charset="0"/>
                <a:cs typeface="Arial" panose="020B0604020202020204" pitchFamily="34" charset="0"/>
              </a:rPr>
              <a:t>Keterbatasan jumlah SDM pada unit/lembaga penjaminan mutu </a:t>
            </a:r>
          </a:p>
          <a:p>
            <a:pPr marL="457200" indent="-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altLang="en-US" dirty="0">
                <a:latin typeface="Arial" panose="020B0604020202020204" pitchFamily="34" charset="0"/>
                <a:cs typeface="Arial" panose="020B0604020202020204" pitchFamily="34" charset="0"/>
                <a:sym typeface="Arial" pitchFamily="34" charset="0"/>
              </a:rPr>
              <a:t>Keterbatasan jumlah SDM pada unit kerja/program studi</a:t>
            </a:r>
            <a:endParaRPr lang="id-ID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altLang="en-US" dirty="0">
                <a:latin typeface="Arial" panose="020B0604020202020204" pitchFamily="34" charset="0"/>
                <a:cs typeface="Arial" panose="020B0604020202020204" pitchFamily="34" charset="0"/>
              </a:rPr>
              <a:t>Kesibukan atau rutinitas kegiatan</a:t>
            </a:r>
          </a:p>
          <a:p>
            <a:pPr marL="457200" indent="-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altLang="en-US" dirty="0">
                <a:latin typeface="Arial" panose="020B0604020202020204" pitchFamily="34" charset="0"/>
                <a:cs typeface="Arial" panose="020B0604020202020204" pitchFamily="34" charset="0"/>
              </a:rPr>
              <a:t>Pendokumentasian kegiatan kurang terorganisir</a:t>
            </a:r>
          </a:p>
        </p:txBody>
      </p:sp>
    </p:spTree>
    <p:extLst>
      <p:ext uri="{BB962C8B-B14F-4D97-AF65-F5344CB8AC3E}">
        <p14:creationId xmlns:p14="http://schemas.microsoft.com/office/powerpoint/2010/main" val="138915667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2C3700-135F-8966-292B-A1A6F80751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0345" y="1264568"/>
            <a:ext cx="8229362" cy="857473"/>
          </a:xfrm>
        </p:spPr>
        <p:txBody>
          <a:bodyPr>
            <a:noAutofit/>
          </a:bodyPr>
          <a:lstStyle/>
          <a:p>
            <a:pPr algn="l"/>
            <a:r>
              <a:rPr lang="id-ID" altLang="en-US" sz="6000" b="1" dirty="0">
                <a:solidFill>
                  <a:srgbClr val="0000FF"/>
                </a:solidFill>
                <a:latin typeface="Garamond" panose="02020404030301010803" pitchFamily="18" charset="0"/>
              </a:rPr>
              <a:t>SOLUSI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B215334-8742-AC72-C115-8311E76DA1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68625" y="2324061"/>
            <a:ext cx="9357608" cy="3886200"/>
          </a:xfr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457200" indent="-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altLang="en-US" dirty="0">
                <a:solidFill>
                  <a:srgbClr val="002060"/>
                </a:solidFill>
                <a:latin typeface="Daytona" panose="020B0604030500040204" pitchFamily="34" charset="0"/>
              </a:rPr>
              <a:t>Perlu kerjasama antara semua pihak dan pemangku kepentingan</a:t>
            </a:r>
          </a:p>
          <a:p>
            <a:pPr marL="457200" indent="-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altLang="en-US" dirty="0">
                <a:solidFill>
                  <a:srgbClr val="002060"/>
                </a:solidFill>
                <a:latin typeface="Daytona" panose="020B0604030500040204" pitchFamily="34" charset="0"/>
              </a:rPr>
              <a:t>Mengikuti pelatihan atau informasi terkini mengenai penjaminan mutu</a:t>
            </a:r>
          </a:p>
          <a:p>
            <a:pPr marL="457200" indent="-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altLang="en-US" dirty="0">
                <a:solidFill>
                  <a:srgbClr val="002060"/>
                </a:solidFill>
                <a:latin typeface="Daytona" panose="020B0604030500040204" pitchFamily="34" charset="0"/>
              </a:rPr>
              <a:t>Membuat gugus kendali mutu di unit kerja/prodi</a:t>
            </a:r>
          </a:p>
          <a:p>
            <a:pPr marL="457200" indent="-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altLang="en-US" dirty="0">
                <a:solidFill>
                  <a:srgbClr val="002060"/>
                </a:solidFill>
                <a:latin typeface="Daytona" panose="020B0604030500040204" pitchFamily="34" charset="0"/>
              </a:rPr>
              <a:t>PT atau institusi membuat kebijakan dengan selalu berdasarkan hasil monevin</a:t>
            </a:r>
          </a:p>
          <a:p>
            <a:pPr marL="457200" indent="-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altLang="en-US" dirty="0">
                <a:solidFill>
                  <a:srgbClr val="002060"/>
                </a:solidFill>
                <a:latin typeface="Daytona" panose="020B0604030500040204" pitchFamily="34" charset="0"/>
              </a:rPr>
              <a:t>Membudayakan penjaminan mutu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altLang="en-US" dirty="0">
              <a:solidFill>
                <a:srgbClr val="002060"/>
              </a:solidFill>
              <a:latin typeface="Daytona" panose="020B0604030500040204" pitchFamily="34" charset="0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altLang="en-US" dirty="0">
              <a:solidFill>
                <a:srgbClr val="002060"/>
              </a:solidFill>
              <a:latin typeface="Daytona" panose="020B0604030500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24366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06219" y="857252"/>
            <a:ext cx="8161783" cy="5143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960110" y="4527043"/>
            <a:ext cx="946785" cy="1076325"/>
          </a:xfrm>
          <a:custGeom>
            <a:avLst/>
            <a:gdLst/>
            <a:ahLst/>
            <a:cxnLst/>
            <a:rect l="l" t="t" r="r" b="b"/>
            <a:pathLst>
              <a:path w="946785" h="1076325">
                <a:moveTo>
                  <a:pt x="699262" y="0"/>
                </a:moveTo>
                <a:lnTo>
                  <a:pt x="0" y="0"/>
                </a:lnTo>
                <a:lnTo>
                  <a:pt x="248284" y="1075944"/>
                </a:lnTo>
                <a:lnTo>
                  <a:pt x="946403" y="1075944"/>
                </a:lnTo>
                <a:lnTo>
                  <a:pt x="699262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08520" y="5602987"/>
            <a:ext cx="698500" cy="398145"/>
          </a:xfrm>
          <a:custGeom>
            <a:avLst/>
            <a:gdLst/>
            <a:ahLst/>
            <a:cxnLst/>
            <a:rect l="l" t="t" r="r" b="b"/>
            <a:pathLst>
              <a:path w="698500" h="398145">
                <a:moveTo>
                  <a:pt x="697991" y="397762"/>
                </a:moveTo>
                <a:lnTo>
                  <a:pt x="697991" y="0"/>
                </a:lnTo>
                <a:lnTo>
                  <a:pt x="0" y="0"/>
                </a:lnTo>
                <a:lnTo>
                  <a:pt x="0" y="397762"/>
                </a:lnTo>
                <a:lnTo>
                  <a:pt x="697991" y="397762"/>
                </a:lnTo>
                <a:close/>
              </a:path>
            </a:pathLst>
          </a:custGeom>
          <a:solidFill>
            <a:srgbClr val="49B0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963155" y="4527043"/>
            <a:ext cx="248920" cy="1473835"/>
          </a:xfrm>
          <a:custGeom>
            <a:avLst/>
            <a:gdLst/>
            <a:ahLst/>
            <a:cxnLst/>
            <a:rect l="l" t="t" r="r" b="b"/>
            <a:pathLst>
              <a:path w="248920" h="1473835">
                <a:moveTo>
                  <a:pt x="0" y="0"/>
                </a:moveTo>
                <a:lnTo>
                  <a:pt x="0" y="1473706"/>
                </a:lnTo>
                <a:lnTo>
                  <a:pt x="248412" y="1473706"/>
                </a:lnTo>
                <a:lnTo>
                  <a:pt x="248412" y="1074801"/>
                </a:lnTo>
                <a:lnTo>
                  <a:pt x="0" y="0"/>
                </a:lnTo>
                <a:close/>
              </a:path>
            </a:pathLst>
          </a:custGeom>
          <a:solidFill>
            <a:srgbClr val="3375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994394" y="3068573"/>
            <a:ext cx="673735" cy="632460"/>
          </a:xfrm>
          <a:custGeom>
            <a:avLst/>
            <a:gdLst/>
            <a:ahLst/>
            <a:cxnLst/>
            <a:rect l="l" t="t" r="r" b="b"/>
            <a:pathLst>
              <a:path w="673734" h="632460">
                <a:moveTo>
                  <a:pt x="0" y="632459"/>
                </a:moveTo>
                <a:lnTo>
                  <a:pt x="673607" y="632459"/>
                </a:lnTo>
                <a:lnTo>
                  <a:pt x="673607" y="0"/>
                </a:lnTo>
                <a:lnTo>
                  <a:pt x="0" y="0"/>
                </a:lnTo>
                <a:lnTo>
                  <a:pt x="0" y="632459"/>
                </a:lnTo>
                <a:close/>
              </a:path>
            </a:pathLst>
          </a:custGeom>
          <a:solidFill>
            <a:srgbClr val="474D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745982" y="1992632"/>
            <a:ext cx="922019" cy="1076325"/>
          </a:xfrm>
          <a:custGeom>
            <a:avLst/>
            <a:gdLst/>
            <a:ahLst/>
            <a:cxnLst/>
            <a:rect l="l" t="t" r="r" b="b"/>
            <a:pathLst>
              <a:path w="922020" h="1076325">
                <a:moveTo>
                  <a:pt x="698119" y="0"/>
                </a:moveTo>
                <a:lnTo>
                  <a:pt x="0" y="0"/>
                </a:lnTo>
                <a:lnTo>
                  <a:pt x="247903" y="1075944"/>
                </a:lnTo>
                <a:lnTo>
                  <a:pt x="922019" y="1075944"/>
                </a:lnTo>
                <a:lnTo>
                  <a:pt x="922019" y="976264"/>
                </a:lnTo>
                <a:lnTo>
                  <a:pt x="698119" y="0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745980" y="1989584"/>
            <a:ext cx="248920" cy="1708785"/>
          </a:xfrm>
          <a:custGeom>
            <a:avLst/>
            <a:gdLst/>
            <a:ahLst/>
            <a:cxnLst/>
            <a:rect l="l" t="t" r="r" b="b"/>
            <a:pathLst>
              <a:path w="248920" h="1708785">
                <a:moveTo>
                  <a:pt x="0" y="0"/>
                </a:moveTo>
                <a:lnTo>
                  <a:pt x="0" y="633602"/>
                </a:lnTo>
                <a:lnTo>
                  <a:pt x="248412" y="1708403"/>
                </a:lnTo>
                <a:lnTo>
                  <a:pt x="248412" y="1074800"/>
                </a:lnTo>
                <a:lnTo>
                  <a:pt x="0" y="0"/>
                </a:lnTo>
                <a:close/>
              </a:path>
            </a:pathLst>
          </a:custGeom>
          <a:solidFill>
            <a:srgbClr val="2D33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994394" y="3688841"/>
            <a:ext cx="673607" cy="231190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297923" y="3701035"/>
            <a:ext cx="698500" cy="634365"/>
          </a:xfrm>
          <a:custGeom>
            <a:avLst/>
            <a:gdLst/>
            <a:ahLst/>
            <a:cxnLst/>
            <a:rect l="l" t="t" r="r" b="b"/>
            <a:pathLst>
              <a:path w="698500" h="634364">
                <a:moveTo>
                  <a:pt x="0" y="633983"/>
                </a:moveTo>
                <a:lnTo>
                  <a:pt x="697992" y="633983"/>
                </a:lnTo>
                <a:lnTo>
                  <a:pt x="697992" y="0"/>
                </a:lnTo>
                <a:lnTo>
                  <a:pt x="0" y="0"/>
                </a:lnTo>
                <a:lnTo>
                  <a:pt x="0" y="633983"/>
                </a:lnTo>
                <a:close/>
              </a:path>
            </a:pathLst>
          </a:custGeom>
          <a:solidFill>
            <a:srgbClr val="299AD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049513" y="2626614"/>
            <a:ext cx="946785" cy="1074420"/>
          </a:xfrm>
          <a:custGeom>
            <a:avLst/>
            <a:gdLst/>
            <a:ahLst/>
            <a:cxnLst/>
            <a:rect l="l" t="t" r="r" b="b"/>
            <a:pathLst>
              <a:path w="946784" h="1074420">
                <a:moveTo>
                  <a:pt x="699262" y="0"/>
                </a:moveTo>
                <a:lnTo>
                  <a:pt x="0" y="0"/>
                </a:lnTo>
                <a:lnTo>
                  <a:pt x="248285" y="1074420"/>
                </a:lnTo>
                <a:lnTo>
                  <a:pt x="946404" y="1074420"/>
                </a:lnTo>
                <a:lnTo>
                  <a:pt x="699262" y="0"/>
                </a:lnTo>
                <a:close/>
              </a:path>
            </a:pathLst>
          </a:custGeom>
          <a:solidFill>
            <a:srgbClr val="7A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049511" y="2626616"/>
            <a:ext cx="248920" cy="1708785"/>
          </a:xfrm>
          <a:custGeom>
            <a:avLst/>
            <a:gdLst/>
            <a:ahLst/>
            <a:cxnLst/>
            <a:rect l="l" t="t" r="r" b="b"/>
            <a:pathLst>
              <a:path w="248920" h="1708785">
                <a:moveTo>
                  <a:pt x="0" y="0"/>
                </a:moveTo>
                <a:lnTo>
                  <a:pt x="0" y="633603"/>
                </a:lnTo>
                <a:lnTo>
                  <a:pt x="248412" y="1708404"/>
                </a:lnTo>
                <a:lnTo>
                  <a:pt x="248412" y="1074801"/>
                </a:lnTo>
                <a:lnTo>
                  <a:pt x="0" y="0"/>
                </a:lnTo>
                <a:close/>
              </a:path>
            </a:pathLst>
          </a:custGeom>
          <a:solidFill>
            <a:srgbClr val="1771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299447" y="4330445"/>
            <a:ext cx="694944" cy="16703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351521" y="3260598"/>
            <a:ext cx="946785" cy="1074420"/>
          </a:xfrm>
          <a:custGeom>
            <a:avLst/>
            <a:gdLst/>
            <a:ahLst/>
            <a:cxnLst/>
            <a:rect l="l" t="t" r="r" b="b"/>
            <a:pathLst>
              <a:path w="946784" h="1074420">
                <a:moveTo>
                  <a:pt x="699261" y="0"/>
                </a:moveTo>
                <a:lnTo>
                  <a:pt x="0" y="0"/>
                </a:lnTo>
                <a:lnTo>
                  <a:pt x="248284" y="1074420"/>
                </a:lnTo>
                <a:lnTo>
                  <a:pt x="946403" y="1074420"/>
                </a:lnTo>
                <a:lnTo>
                  <a:pt x="699261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351519" y="3248407"/>
            <a:ext cx="248920" cy="1708785"/>
          </a:xfrm>
          <a:custGeom>
            <a:avLst/>
            <a:gdLst/>
            <a:ahLst/>
            <a:cxnLst/>
            <a:rect l="l" t="t" r="r" b="b"/>
            <a:pathLst>
              <a:path w="248920" h="1708785">
                <a:moveTo>
                  <a:pt x="0" y="0"/>
                </a:moveTo>
                <a:lnTo>
                  <a:pt x="0" y="633602"/>
                </a:lnTo>
                <a:lnTo>
                  <a:pt x="248411" y="1708403"/>
                </a:lnTo>
                <a:lnTo>
                  <a:pt x="248411" y="1074801"/>
                </a:lnTo>
                <a:lnTo>
                  <a:pt x="0" y="0"/>
                </a:lnTo>
                <a:close/>
              </a:path>
            </a:pathLst>
          </a:custGeom>
          <a:solidFill>
            <a:srgbClr val="A01A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599931" y="4669221"/>
            <a:ext cx="699516" cy="13315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906511" y="4969004"/>
            <a:ext cx="692150" cy="634365"/>
          </a:xfrm>
          <a:custGeom>
            <a:avLst/>
            <a:gdLst/>
            <a:ahLst/>
            <a:cxnLst/>
            <a:rect l="l" t="t" r="r" b="b"/>
            <a:pathLst>
              <a:path w="692150" h="634364">
                <a:moveTo>
                  <a:pt x="0" y="633984"/>
                </a:moveTo>
                <a:lnTo>
                  <a:pt x="691895" y="633984"/>
                </a:lnTo>
                <a:lnTo>
                  <a:pt x="691895" y="0"/>
                </a:lnTo>
                <a:lnTo>
                  <a:pt x="0" y="0"/>
                </a:lnTo>
                <a:lnTo>
                  <a:pt x="0" y="633984"/>
                </a:lnTo>
                <a:close/>
              </a:path>
            </a:pathLst>
          </a:custGeom>
          <a:solidFill>
            <a:srgbClr val="F4BC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658102" y="3894582"/>
            <a:ext cx="946785" cy="1074420"/>
          </a:xfrm>
          <a:custGeom>
            <a:avLst/>
            <a:gdLst/>
            <a:ahLst/>
            <a:cxnLst/>
            <a:rect l="l" t="t" r="r" b="b"/>
            <a:pathLst>
              <a:path w="946784" h="1074420">
                <a:moveTo>
                  <a:pt x="699261" y="0"/>
                </a:moveTo>
                <a:lnTo>
                  <a:pt x="0" y="0"/>
                </a:lnTo>
                <a:lnTo>
                  <a:pt x="248285" y="1074420"/>
                </a:lnTo>
                <a:lnTo>
                  <a:pt x="946403" y="1074420"/>
                </a:lnTo>
                <a:lnTo>
                  <a:pt x="699261" y="0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658100" y="3894584"/>
            <a:ext cx="248920" cy="1708785"/>
          </a:xfrm>
          <a:custGeom>
            <a:avLst/>
            <a:gdLst/>
            <a:ahLst/>
            <a:cxnLst/>
            <a:rect l="l" t="t" r="r" b="b"/>
            <a:pathLst>
              <a:path w="248920" h="1708785">
                <a:moveTo>
                  <a:pt x="0" y="0"/>
                </a:moveTo>
                <a:lnTo>
                  <a:pt x="0" y="633603"/>
                </a:lnTo>
                <a:lnTo>
                  <a:pt x="248412" y="1708404"/>
                </a:lnTo>
                <a:lnTo>
                  <a:pt x="248412" y="1074839"/>
                </a:lnTo>
                <a:lnTo>
                  <a:pt x="0" y="0"/>
                </a:lnTo>
                <a:close/>
              </a:path>
            </a:pathLst>
          </a:custGeom>
          <a:solidFill>
            <a:srgbClr val="A37E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906513" y="5590795"/>
            <a:ext cx="694943" cy="4099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509255" y="3001583"/>
            <a:ext cx="1185672" cy="1207770"/>
          </a:xfrm>
          <a:prstGeom prst="rect">
            <a:avLst/>
          </a:prstGeom>
          <a:blipFill>
            <a:blip r:embed="rId7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8601456" y="4335019"/>
            <a:ext cx="698500" cy="364843"/>
          </a:xfrm>
          <a:prstGeom prst="rect">
            <a:avLst/>
          </a:prstGeom>
          <a:solidFill>
            <a:srgbClr val="ED2913"/>
          </a:solidFill>
        </p:spPr>
        <p:txBody>
          <a:bodyPr vert="horz" wrap="square" lIns="0" tIns="71755" rIns="0" bIns="0" rtlCol="0">
            <a:spAutoFit/>
          </a:bodyPr>
          <a:lstStyle/>
          <a:p>
            <a:pPr marL="179070">
              <a:spcBef>
                <a:spcPts val="565"/>
              </a:spcBef>
            </a:pPr>
            <a:r>
              <a:rPr sz="1900" b="1" i="1" spc="-55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sz="1900" b="1" i="1" spc="-15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900" b="1" i="1" spc="-15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900" b="1" i="1" spc="-165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4294967295"/>
          </p:nvPr>
        </p:nvSpPr>
        <p:spPr>
          <a:xfrm>
            <a:off x="1524000" y="933106"/>
            <a:ext cx="0" cy="30995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25400">
              <a:lnSpc>
                <a:spcPts val="1240"/>
              </a:lnSpc>
            </a:pPr>
            <a:fld id="{81D60167-4931-47E6-BA6A-407CBD079E47}" type="slidenum">
              <a:rPr spc="-60" dirty="0"/>
              <a:pPr marL="25400">
                <a:lnSpc>
                  <a:spcPts val="1240"/>
                </a:lnSpc>
              </a:pPr>
              <a:t>73</a:t>
            </a:fld>
            <a:endParaRPr spc="-60" dirty="0"/>
          </a:p>
        </p:txBody>
      </p:sp>
      <p:sp>
        <p:nvSpPr>
          <p:cNvPr id="26" name="object 26"/>
          <p:cNvSpPr txBox="1"/>
          <p:nvPr/>
        </p:nvSpPr>
        <p:spPr>
          <a:xfrm>
            <a:off x="9293064" y="4394409"/>
            <a:ext cx="701675" cy="314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spcBef>
                <a:spcPts val="95"/>
              </a:spcBef>
            </a:pPr>
            <a:r>
              <a:rPr sz="1900" b="1" i="1" spc="-160" dirty="0">
                <a:solidFill>
                  <a:srgbClr val="FFFFFF"/>
                </a:solidFill>
                <a:latin typeface="Arial"/>
                <a:cs typeface="Arial"/>
              </a:rPr>
              <a:t>s on</a:t>
            </a:r>
            <a:r>
              <a:rPr sz="1900" b="1" i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00" b="1" i="1" spc="-80" dirty="0">
                <a:solidFill>
                  <a:srgbClr val="FFFFFF"/>
                </a:solidFill>
                <a:latin typeface="Arial"/>
                <a:cs typeface="Arial"/>
              </a:rPr>
              <a:t>Q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962334" y="4394409"/>
            <a:ext cx="706120" cy="314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spcBef>
                <a:spcPts val="95"/>
              </a:spcBef>
            </a:pPr>
            <a:r>
              <a:rPr sz="1900" b="1" i="1" spc="-130" dirty="0">
                <a:solidFill>
                  <a:srgbClr val="FFFFFF"/>
                </a:solidFill>
                <a:latin typeface="Arial"/>
                <a:cs typeface="Arial"/>
              </a:rPr>
              <a:t>uality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261097" y="4676495"/>
            <a:ext cx="36703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b="1" spc="-830" dirty="0">
                <a:solidFill>
                  <a:srgbClr val="FFFFFF"/>
                </a:solidFill>
                <a:latin typeface="Verdana"/>
                <a:cs typeface="Verdana"/>
              </a:rPr>
              <a:t>P</a:t>
            </a:r>
            <a:endParaRPr sz="4800" dirty="0">
              <a:latin typeface="Verdana"/>
              <a:cs typeface="Verdan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941055" y="4037281"/>
            <a:ext cx="36703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b="1" spc="-830" dirty="0">
                <a:solidFill>
                  <a:srgbClr val="FFFFFF"/>
                </a:solidFill>
                <a:latin typeface="Verdana"/>
                <a:cs typeface="Verdana"/>
              </a:rPr>
              <a:t>P</a:t>
            </a:r>
            <a:endParaRPr sz="4800" dirty="0">
              <a:latin typeface="Verdana"/>
              <a:cs typeface="Verdan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318752" y="2700225"/>
            <a:ext cx="36703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b="1" spc="-830" dirty="0">
                <a:solidFill>
                  <a:srgbClr val="FFFFFF"/>
                </a:solidFill>
                <a:latin typeface="Verdana"/>
                <a:cs typeface="Verdana"/>
              </a:rPr>
              <a:t>P</a:t>
            </a:r>
            <a:endParaRPr sz="4800">
              <a:latin typeface="Verdana"/>
              <a:cs typeface="Verdana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10038968" y="2071650"/>
            <a:ext cx="367030" cy="677621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spc="-830" dirty="0">
                <a:solidFill>
                  <a:srgbClr val="FFFFFF"/>
                </a:solidFill>
              </a:rPr>
              <a:t>P</a:t>
            </a:r>
            <a:endParaRPr sz="4800"/>
          </a:p>
        </p:txBody>
      </p:sp>
      <p:sp>
        <p:nvSpPr>
          <p:cNvPr id="32" name="object 32"/>
          <p:cNvSpPr txBox="1"/>
          <p:nvPr/>
        </p:nvSpPr>
        <p:spPr>
          <a:xfrm>
            <a:off x="8621648" y="3331161"/>
            <a:ext cx="3429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b="1" spc="-785" dirty="0">
                <a:solidFill>
                  <a:srgbClr val="FFFFFF"/>
                </a:solidFill>
                <a:latin typeface="Verdana"/>
                <a:cs typeface="Verdana"/>
              </a:rPr>
              <a:t>E</a:t>
            </a:r>
            <a:endParaRPr sz="4800">
              <a:latin typeface="Verdana"/>
              <a:cs typeface="Verdana"/>
            </a:endParaRPr>
          </a:p>
        </p:txBody>
      </p:sp>
      <p:sp>
        <p:nvSpPr>
          <p:cNvPr id="34" name="object 24">
            <a:extLst>
              <a:ext uri="{FF2B5EF4-FFF2-40B4-BE49-F238E27FC236}">
                <a16:creationId xmlns:a16="http://schemas.microsoft.com/office/drawing/2014/main" id="{60453691-E9FE-4177-BDE1-1BBBECA67AA5}"/>
              </a:ext>
            </a:extLst>
          </p:cNvPr>
          <p:cNvSpPr/>
          <p:nvPr/>
        </p:nvSpPr>
        <p:spPr>
          <a:xfrm>
            <a:off x="6726082" y="3923157"/>
            <a:ext cx="1185672" cy="1207770"/>
          </a:xfrm>
          <a:prstGeom prst="rect">
            <a:avLst/>
          </a:prstGeom>
          <a:blipFill>
            <a:blip r:embed="rId7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24">
            <a:extLst>
              <a:ext uri="{FF2B5EF4-FFF2-40B4-BE49-F238E27FC236}">
                <a16:creationId xmlns:a16="http://schemas.microsoft.com/office/drawing/2014/main" id="{578BF497-2FC6-42C7-ABBA-4BBEF60E25EE}"/>
              </a:ext>
            </a:extLst>
          </p:cNvPr>
          <p:cNvSpPr/>
          <p:nvPr/>
        </p:nvSpPr>
        <p:spPr>
          <a:xfrm>
            <a:off x="8266229" y="2215276"/>
            <a:ext cx="1185672" cy="1207770"/>
          </a:xfrm>
          <a:prstGeom prst="rect">
            <a:avLst/>
          </a:prstGeom>
          <a:blipFill>
            <a:blip r:embed="rId7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24">
            <a:extLst>
              <a:ext uri="{FF2B5EF4-FFF2-40B4-BE49-F238E27FC236}">
                <a16:creationId xmlns:a16="http://schemas.microsoft.com/office/drawing/2014/main" id="{026A57E6-A167-46FC-89C2-E05D6A38B921}"/>
              </a:ext>
            </a:extLst>
          </p:cNvPr>
          <p:cNvSpPr/>
          <p:nvPr/>
        </p:nvSpPr>
        <p:spPr>
          <a:xfrm>
            <a:off x="9144263" y="1611391"/>
            <a:ext cx="1185672" cy="1207770"/>
          </a:xfrm>
          <a:prstGeom prst="rect">
            <a:avLst/>
          </a:prstGeom>
          <a:blipFill>
            <a:blip r:embed="rId9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6">
            <a:extLst>
              <a:ext uri="{FF2B5EF4-FFF2-40B4-BE49-F238E27FC236}">
                <a16:creationId xmlns:a16="http://schemas.microsoft.com/office/drawing/2014/main" id="{0BC7FC5C-978F-48B0-B757-EE5158EC770D}"/>
              </a:ext>
            </a:extLst>
          </p:cNvPr>
          <p:cNvSpPr/>
          <p:nvPr/>
        </p:nvSpPr>
        <p:spPr>
          <a:xfrm>
            <a:off x="1854708" y="1056894"/>
            <a:ext cx="1505712" cy="135788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B3AC6D0-1BBF-4865-800C-0443C602F0FC}"/>
              </a:ext>
            </a:extLst>
          </p:cNvPr>
          <p:cNvSpPr/>
          <p:nvPr/>
        </p:nvSpPr>
        <p:spPr>
          <a:xfrm>
            <a:off x="2179328" y="1228005"/>
            <a:ext cx="23621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spc="-5" dirty="0">
                <a:latin typeface="Arial"/>
                <a:cs typeface="Arial"/>
              </a:rPr>
              <a:t>SPME</a:t>
            </a:r>
            <a:endParaRPr lang="en-US" sz="6000" dirty="0"/>
          </a:p>
        </p:txBody>
      </p:sp>
      <p:sp>
        <p:nvSpPr>
          <p:cNvPr id="40" name="object 4">
            <a:extLst>
              <a:ext uri="{FF2B5EF4-FFF2-40B4-BE49-F238E27FC236}">
                <a16:creationId xmlns:a16="http://schemas.microsoft.com/office/drawing/2014/main" id="{C08D084C-28F7-47E2-8896-50CACBDE6FC9}"/>
              </a:ext>
            </a:extLst>
          </p:cNvPr>
          <p:cNvSpPr txBox="1"/>
          <p:nvPr/>
        </p:nvSpPr>
        <p:spPr>
          <a:xfrm>
            <a:off x="2362201" y="2646702"/>
            <a:ext cx="3916333" cy="27212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" algn="r">
              <a:spcBef>
                <a:spcPts val="100"/>
              </a:spcBef>
            </a:pPr>
            <a:r>
              <a:rPr sz="4400" b="1" dirty="0">
                <a:latin typeface="Arial"/>
                <a:cs typeface="Arial"/>
              </a:rPr>
              <a:t>SISTEM </a:t>
            </a:r>
            <a:r>
              <a:rPr sz="4400" b="1" spc="-5" dirty="0">
                <a:latin typeface="Arial"/>
                <a:cs typeface="Arial"/>
              </a:rPr>
              <a:t>PENJAMINAN </a:t>
            </a:r>
            <a:r>
              <a:rPr sz="4400" b="1" dirty="0">
                <a:latin typeface="Arial"/>
                <a:cs typeface="Arial"/>
              </a:rPr>
              <a:t>MUTU </a:t>
            </a:r>
            <a:r>
              <a:rPr lang="en-US" sz="4400" b="1" spc="-5" dirty="0">
                <a:latin typeface="Arial"/>
                <a:cs typeface="Arial"/>
              </a:rPr>
              <a:t>EKSTERNAL </a:t>
            </a:r>
            <a:endParaRPr sz="4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137114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3ADEFED0-F5E6-DBC4-7625-F7194F0F562B}"/>
              </a:ext>
            </a:extLst>
          </p:cNvPr>
          <p:cNvSpPr txBox="1"/>
          <p:nvPr/>
        </p:nvSpPr>
        <p:spPr>
          <a:xfrm>
            <a:off x="1311086" y="1634154"/>
            <a:ext cx="4295140" cy="7053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500" b="1" spc="-5" dirty="0">
                <a:latin typeface="Arial"/>
                <a:cs typeface="Arial"/>
              </a:rPr>
              <a:t>Pasal 5 </a:t>
            </a:r>
            <a:r>
              <a:rPr sz="1500" b="1" spc="-10" dirty="0">
                <a:latin typeface="Arial"/>
                <a:cs typeface="Arial"/>
              </a:rPr>
              <a:t>ayat </a:t>
            </a:r>
            <a:r>
              <a:rPr sz="1500" b="1" dirty="0">
                <a:latin typeface="Arial"/>
                <a:cs typeface="Arial"/>
              </a:rPr>
              <a:t>(1) Permenristekdikti No. </a:t>
            </a:r>
            <a:r>
              <a:rPr sz="1500" b="1" spc="-5" dirty="0">
                <a:latin typeface="Arial"/>
                <a:cs typeface="Arial"/>
              </a:rPr>
              <a:t>62  </a:t>
            </a:r>
            <a:r>
              <a:rPr sz="1500" b="1" spc="-40" dirty="0">
                <a:latin typeface="Arial"/>
                <a:cs typeface="Arial"/>
              </a:rPr>
              <a:t>Tahun </a:t>
            </a:r>
            <a:r>
              <a:rPr sz="1500" b="1" dirty="0">
                <a:latin typeface="Arial"/>
                <a:cs typeface="Arial"/>
              </a:rPr>
              <a:t>2016 </a:t>
            </a:r>
            <a:r>
              <a:rPr sz="1500" b="1" spc="-25" dirty="0">
                <a:latin typeface="Arial"/>
                <a:cs typeface="Arial"/>
              </a:rPr>
              <a:t>Tentang </a:t>
            </a:r>
            <a:r>
              <a:rPr sz="1500" b="1" spc="-5" dirty="0">
                <a:latin typeface="Arial"/>
                <a:cs typeface="Arial"/>
              </a:rPr>
              <a:t>SPM Dikti </a:t>
            </a:r>
            <a:r>
              <a:rPr sz="1500" b="1" dirty="0">
                <a:latin typeface="Arial"/>
                <a:cs typeface="Arial"/>
              </a:rPr>
              <a:t>→ </a:t>
            </a:r>
            <a:r>
              <a:rPr sz="1500" b="1" spc="-5" dirty="0">
                <a:latin typeface="Arial"/>
                <a:cs typeface="Arial"/>
              </a:rPr>
              <a:t>SPMI  </a:t>
            </a:r>
            <a:r>
              <a:rPr sz="1500" b="1" dirty="0">
                <a:latin typeface="Arial"/>
                <a:cs typeface="Arial"/>
              </a:rPr>
              <a:t>memiliki siklus kegiatan </a:t>
            </a:r>
            <a:r>
              <a:rPr sz="1500" b="1" spc="-10" dirty="0">
                <a:latin typeface="Arial"/>
                <a:cs typeface="Arial"/>
              </a:rPr>
              <a:t>yang </a:t>
            </a:r>
            <a:r>
              <a:rPr sz="1500" b="1" dirty="0">
                <a:latin typeface="Arial"/>
                <a:cs typeface="Arial"/>
              </a:rPr>
              <a:t>terdiri</a:t>
            </a:r>
            <a:r>
              <a:rPr sz="1500" b="1" spc="-55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atas: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08A560D-7C37-F7E9-CE58-3362B95BBBA7}"/>
              </a:ext>
            </a:extLst>
          </p:cNvPr>
          <p:cNvSpPr txBox="1"/>
          <p:nvPr/>
        </p:nvSpPr>
        <p:spPr>
          <a:xfrm>
            <a:off x="6319522" y="2292603"/>
            <a:ext cx="366712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500" b="1" spc="-5" dirty="0">
                <a:latin typeface="Arial"/>
                <a:cs typeface="Arial"/>
              </a:rPr>
              <a:t>Pasal 6 </a:t>
            </a:r>
            <a:r>
              <a:rPr sz="1500" b="1" spc="-10" dirty="0">
                <a:latin typeface="Arial"/>
                <a:cs typeface="Arial"/>
              </a:rPr>
              <a:t>ayat </a:t>
            </a:r>
            <a:r>
              <a:rPr sz="1500" b="1" dirty="0">
                <a:latin typeface="Arial"/>
                <a:cs typeface="Arial"/>
              </a:rPr>
              <a:t>(1) Permenristekdikti No. 62  </a:t>
            </a:r>
            <a:r>
              <a:rPr sz="1500" b="1" spc="-40" dirty="0">
                <a:latin typeface="Arial"/>
                <a:cs typeface="Arial"/>
              </a:rPr>
              <a:t>Tahun </a:t>
            </a:r>
            <a:r>
              <a:rPr sz="1500" b="1" dirty="0">
                <a:latin typeface="Arial"/>
                <a:cs typeface="Arial"/>
              </a:rPr>
              <a:t>2016 </a:t>
            </a:r>
            <a:r>
              <a:rPr sz="1500" b="1" spc="-25" dirty="0">
                <a:latin typeface="Arial"/>
                <a:cs typeface="Arial"/>
              </a:rPr>
              <a:t>Tentang </a:t>
            </a:r>
            <a:r>
              <a:rPr sz="1500" b="1" spc="-5" dirty="0">
                <a:latin typeface="Arial"/>
                <a:cs typeface="Arial"/>
              </a:rPr>
              <a:t>SPM Dikti </a:t>
            </a:r>
            <a:r>
              <a:rPr sz="1500" b="1" dirty="0">
                <a:latin typeface="Arial"/>
                <a:cs typeface="Arial"/>
              </a:rPr>
              <a:t>→ </a:t>
            </a:r>
            <a:r>
              <a:rPr sz="1500" b="1" spc="-25" dirty="0">
                <a:latin typeface="Arial"/>
                <a:cs typeface="Arial"/>
              </a:rPr>
              <a:t>Tahapan  </a:t>
            </a:r>
            <a:r>
              <a:rPr sz="1500" b="1" spc="-5" dirty="0">
                <a:latin typeface="Arial"/>
                <a:cs typeface="Arial"/>
              </a:rPr>
              <a:t>Akreditasi</a:t>
            </a:r>
            <a:r>
              <a:rPr sz="1500" b="1" spc="-30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sbb:</a:t>
            </a: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B036B8BF-7E10-CB16-CBF4-B7484E0E0F95}"/>
              </a:ext>
            </a:extLst>
          </p:cNvPr>
          <p:cNvSpPr txBox="1"/>
          <p:nvPr/>
        </p:nvSpPr>
        <p:spPr>
          <a:xfrm>
            <a:off x="1257109" y="1155189"/>
            <a:ext cx="4383405" cy="339837"/>
          </a:xfrm>
          <a:prstGeom prst="rect">
            <a:avLst/>
          </a:prstGeom>
          <a:solidFill>
            <a:srgbClr val="CAE9F7"/>
          </a:solidFill>
        </p:spPr>
        <p:txBody>
          <a:bodyPr vert="horz" wrap="square" lIns="0" tIns="39370" rIns="0" bIns="0" rtlCol="0">
            <a:spAutoFit/>
          </a:bodyPr>
          <a:lstStyle/>
          <a:p>
            <a:pPr algn="ctr">
              <a:spcBef>
                <a:spcPts val="310"/>
              </a:spcBef>
            </a:pPr>
            <a:r>
              <a:rPr sz="1950" b="1" dirty="0">
                <a:latin typeface="Arial"/>
                <a:cs typeface="Arial"/>
              </a:rPr>
              <a:t>INTI</a:t>
            </a:r>
            <a:r>
              <a:rPr sz="1950" b="1" spc="-3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SPMI</a:t>
            </a:r>
            <a:endParaRPr sz="1950">
              <a:latin typeface="Arial"/>
              <a:cs typeface="Arial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FD128B39-8E78-C2D1-F9B2-3558AE420A7C}"/>
              </a:ext>
            </a:extLst>
          </p:cNvPr>
          <p:cNvSpPr/>
          <p:nvPr/>
        </p:nvSpPr>
        <p:spPr>
          <a:xfrm>
            <a:off x="1933385" y="3059432"/>
            <a:ext cx="603885" cy="603885"/>
          </a:xfrm>
          <a:custGeom>
            <a:avLst/>
            <a:gdLst/>
            <a:ahLst/>
            <a:cxnLst/>
            <a:rect l="l" t="t" r="r" b="b"/>
            <a:pathLst>
              <a:path w="603885" h="603885">
                <a:moveTo>
                  <a:pt x="301752" y="0"/>
                </a:moveTo>
                <a:lnTo>
                  <a:pt x="252807" y="3950"/>
                </a:lnTo>
                <a:lnTo>
                  <a:pt x="206376" y="15386"/>
                </a:lnTo>
                <a:lnTo>
                  <a:pt x="163081" y="33686"/>
                </a:lnTo>
                <a:lnTo>
                  <a:pt x="123542" y="58228"/>
                </a:lnTo>
                <a:lnTo>
                  <a:pt x="88382" y="88391"/>
                </a:lnTo>
                <a:lnTo>
                  <a:pt x="58221" y="123553"/>
                </a:lnTo>
                <a:lnTo>
                  <a:pt x="33681" y="163092"/>
                </a:lnTo>
                <a:lnTo>
                  <a:pt x="15383" y="206386"/>
                </a:lnTo>
                <a:lnTo>
                  <a:pt x="3949" y="252813"/>
                </a:lnTo>
                <a:lnTo>
                  <a:pt x="0" y="301751"/>
                </a:lnTo>
                <a:lnTo>
                  <a:pt x="3949" y="350690"/>
                </a:lnTo>
                <a:lnTo>
                  <a:pt x="15383" y="397117"/>
                </a:lnTo>
                <a:lnTo>
                  <a:pt x="33681" y="440411"/>
                </a:lnTo>
                <a:lnTo>
                  <a:pt x="58221" y="479950"/>
                </a:lnTo>
                <a:lnTo>
                  <a:pt x="88382" y="515112"/>
                </a:lnTo>
                <a:lnTo>
                  <a:pt x="123542" y="545275"/>
                </a:lnTo>
                <a:lnTo>
                  <a:pt x="163081" y="569817"/>
                </a:lnTo>
                <a:lnTo>
                  <a:pt x="206376" y="588117"/>
                </a:lnTo>
                <a:lnTo>
                  <a:pt x="252807" y="599553"/>
                </a:lnTo>
                <a:lnTo>
                  <a:pt x="301752" y="603504"/>
                </a:lnTo>
                <a:lnTo>
                  <a:pt x="350690" y="599553"/>
                </a:lnTo>
                <a:lnTo>
                  <a:pt x="397117" y="588117"/>
                </a:lnTo>
                <a:lnTo>
                  <a:pt x="440411" y="569817"/>
                </a:lnTo>
                <a:lnTo>
                  <a:pt x="479950" y="545275"/>
                </a:lnTo>
                <a:lnTo>
                  <a:pt x="515112" y="515112"/>
                </a:lnTo>
                <a:lnTo>
                  <a:pt x="545275" y="479950"/>
                </a:lnTo>
                <a:lnTo>
                  <a:pt x="569817" y="440411"/>
                </a:lnTo>
                <a:lnTo>
                  <a:pt x="588117" y="397117"/>
                </a:lnTo>
                <a:lnTo>
                  <a:pt x="599553" y="350690"/>
                </a:lnTo>
                <a:lnTo>
                  <a:pt x="603504" y="301751"/>
                </a:lnTo>
                <a:lnTo>
                  <a:pt x="599553" y="252813"/>
                </a:lnTo>
                <a:lnTo>
                  <a:pt x="588117" y="206386"/>
                </a:lnTo>
                <a:lnTo>
                  <a:pt x="569817" y="163092"/>
                </a:lnTo>
                <a:lnTo>
                  <a:pt x="545275" y="123553"/>
                </a:lnTo>
                <a:lnTo>
                  <a:pt x="515112" y="88391"/>
                </a:lnTo>
                <a:lnTo>
                  <a:pt x="479950" y="58228"/>
                </a:lnTo>
                <a:lnTo>
                  <a:pt x="440411" y="33686"/>
                </a:lnTo>
                <a:lnTo>
                  <a:pt x="397117" y="15386"/>
                </a:lnTo>
                <a:lnTo>
                  <a:pt x="350690" y="3950"/>
                </a:lnTo>
                <a:lnTo>
                  <a:pt x="301752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54692FB8-AD4B-DA56-19EC-00741B6CBE83}"/>
              </a:ext>
            </a:extLst>
          </p:cNvPr>
          <p:cNvSpPr/>
          <p:nvPr/>
        </p:nvSpPr>
        <p:spPr>
          <a:xfrm>
            <a:off x="1933385" y="3059432"/>
            <a:ext cx="603885" cy="603885"/>
          </a:xfrm>
          <a:custGeom>
            <a:avLst/>
            <a:gdLst/>
            <a:ahLst/>
            <a:cxnLst/>
            <a:rect l="l" t="t" r="r" b="b"/>
            <a:pathLst>
              <a:path w="603885" h="603885">
                <a:moveTo>
                  <a:pt x="0" y="301751"/>
                </a:moveTo>
                <a:lnTo>
                  <a:pt x="3949" y="252813"/>
                </a:lnTo>
                <a:lnTo>
                  <a:pt x="15383" y="206386"/>
                </a:lnTo>
                <a:lnTo>
                  <a:pt x="33681" y="163092"/>
                </a:lnTo>
                <a:lnTo>
                  <a:pt x="58221" y="123553"/>
                </a:lnTo>
                <a:lnTo>
                  <a:pt x="88382" y="88391"/>
                </a:lnTo>
                <a:lnTo>
                  <a:pt x="123542" y="58228"/>
                </a:lnTo>
                <a:lnTo>
                  <a:pt x="163081" y="33686"/>
                </a:lnTo>
                <a:lnTo>
                  <a:pt x="206376" y="15386"/>
                </a:lnTo>
                <a:lnTo>
                  <a:pt x="252807" y="3950"/>
                </a:lnTo>
                <a:lnTo>
                  <a:pt x="301752" y="0"/>
                </a:lnTo>
                <a:lnTo>
                  <a:pt x="350690" y="3950"/>
                </a:lnTo>
                <a:lnTo>
                  <a:pt x="397117" y="15386"/>
                </a:lnTo>
                <a:lnTo>
                  <a:pt x="440411" y="33686"/>
                </a:lnTo>
                <a:lnTo>
                  <a:pt x="479950" y="58228"/>
                </a:lnTo>
                <a:lnTo>
                  <a:pt x="515112" y="88391"/>
                </a:lnTo>
                <a:lnTo>
                  <a:pt x="545275" y="123553"/>
                </a:lnTo>
                <a:lnTo>
                  <a:pt x="569817" y="163092"/>
                </a:lnTo>
                <a:lnTo>
                  <a:pt x="588117" y="206386"/>
                </a:lnTo>
                <a:lnTo>
                  <a:pt x="599553" y="252813"/>
                </a:lnTo>
                <a:lnTo>
                  <a:pt x="603504" y="301751"/>
                </a:lnTo>
                <a:lnTo>
                  <a:pt x="599553" y="350690"/>
                </a:lnTo>
                <a:lnTo>
                  <a:pt x="588117" y="397117"/>
                </a:lnTo>
                <a:lnTo>
                  <a:pt x="569817" y="440411"/>
                </a:lnTo>
                <a:lnTo>
                  <a:pt x="545275" y="479950"/>
                </a:lnTo>
                <a:lnTo>
                  <a:pt x="515112" y="515112"/>
                </a:lnTo>
                <a:lnTo>
                  <a:pt x="479950" y="545275"/>
                </a:lnTo>
                <a:lnTo>
                  <a:pt x="440411" y="569817"/>
                </a:lnTo>
                <a:lnTo>
                  <a:pt x="397117" y="588117"/>
                </a:lnTo>
                <a:lnTo>
                  <a:pt x="350690" y="599553"/>
                </a:lnTo>
                <a:lnTo>
                  <a:pt x="301752" y="603504"/>
                </a:lnTo>
                <a:lnTo>
                  <a:pt x="252807" y="599553"/>
                </a:lnTo>
                <a:lnTo>
                  <a:pt x="206376" y="588117"/>
                </a:lnTo>
                <a:lnTo>
                  <a:pt x="163081" y="569817"/>
                </a:lnTo>
                <a:lnTo>
                  <a:pt x="123542" y="545275"/>
                </a:lnTo>
                <a:lnTo>
                  <a:pt x="88382" y="515112"/>
                </a:lnTo>
                <a:lnTo>
                  <a:pt x="58221" y="479950"/>
                </a:lnTo>
                <a:lnTo>
                  <a:pt x="33681" y="440411"/>
                </a:lnTo>
                <a:lnTo>
                  <a:pt x="15383" y="397117"/>
                </a:lnTo>
                <a:lnTo>
                  <a:pt x="3949" y="350690"/>
                </a:lnTo>
                <a:lnTo>
                  <a:pt x="0" y="301751"/>
                </a:lnTo>
                <a:close/>
              </a:path>
            </a:pathLst>
          </a:custGeom>
          <a:ln w="2590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45F23094-2A48-AFCD-6474-001A1DC574E9}"/>
              </a:ext>
            </a:extLst>
          </p:cNvPr>
          <p:cNvSpPr txBox="1"/>
          <p:nvPr/>
        </p:nvSpPr>
        <p:spPr>
          <a:xfrm>
            <a:off x="2137599" y="3120897"/>
            <a:ext cx="19431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500" b="1" spc="-140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2500">
              <a:latin typeface="Trebuchet MS"/>
              <a:cs typeface="Trebuchet MS"/>
            </a:endParaRPr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A1D650B6-123B-C272-1D29-D76E425AC0E6}"/>
              </a:ext>
            </a:extLst>
          </p:cNvPr>
          <p:cNvSpPr/>
          <p:nvPr/>
        </p:nvSpPr>
        <p:spPr>
          <a:xfrm>
            <a:off x="2496249" y="3527680"/>
            <a:ext cx="165481" cy="1790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449D8EDE-6AD4-69C8-850D-61EEBC5A2D9F}"/>
              </a:ext>
            </a:extLst>
          </p:cNvPr>
          <p:cNvSpPr/>
          <p:nvPr/>
        </p:nvSpPr>
        <p:spPr>
          <a:xfrm>
            <a:off x="2666430" y="3591308"/>
            <a:ext cx="603885" cy="605155"/>
          </a:xfrm>
          <a:custGeom>
            <a:avLst/>
            <a:gdLst/>
            <a:ahLst/>
            <a:cxnLst/>
            <a:rect l="l" t="t" r="r" b="b"/>
            <a:pathLst>
              <a:path w="603885" h="605154">
                <a:moveTo>
                  <a:pt x="301751" y="0"/>
                </a:moveTo>
                <a:lnTo>
                  <a:pt x="252813" y="3957"/>
                </a:lnTo>
                <a:lnTo>
                  <a:pt x="206386" y="15416"/>
                </a:lnTo>
                <a:lnTo>
                  <a:pt x="163092" y="33755"/>
                </a:lnTo>
                <a:lnTo>
                  <a:pt x="123553" y="58350"/>
                </a:lnTo>
                <a:lnTo>
                  <a:pt x="88391" y="88582"/>
                </a:lnTo>
                <a:lnTo>
                  <a:pt x="58228" y="123828"/>
                </a:lnTo>
                <a:lnTo>
                  <a:pt x="33686" y="163465"/>
                </a:lnTo>
                <a:lnTo>
                  <a:pt x="15386" y="206873"/>
                </a:lnTo>
                <a:lnTo>
                  <a:pt x="3950" y="253430"/>
                </a:lnTo>
                <a:lnTo>
                  <a:pt x="0" y="302513"/>
                </a:lnTo>
                <a:lnTo>
                  <a:pt x="3950" y="351597"/>
                </a:lnTo>
                <a:lnTo>
                  <a:pt x="15386" y="398154"/>
                </a:lnTo>
                <a:lnTo>
                  <a:pt x="33686" y="441562"/>
                </a:lnTo>
                <a:lnTo>
                  <a:pt x="58228" y="481199"/>
                </a:lnTo>
                <a:lnTo>
                  <a:pt x="88391" y="516445"/>
                </a:lnTo>
                <a:lnTo>
                  <a:pt x="123553" y="546677"/>
                </a:lnTo>
                <a:lnTo>
                  <a:pt x="163092" y="571272"/>
                </a:lnTo>
                <a:lnTo>
                  <a:pt x="206386" y="589611"/>
                </a:lnTo>
                <a:lnTo>
                  <a:pt x="252813" y="601070"/>
                </a:lnTo>
                <a:lnTo>
                  <a:pt x="301751" y="605028"/>
                </a:lnTo>
                <a:lnTo>
                  <a:pt x="350690" y="601070"/>
                </a:lnTo>
                <a:lnTo>
                  <a:pt x="397117" y="589611"/>
                </a:lnTo>
                <a:lnTo>
                  <a:pt x="440411" y="571272"/>
                </a:lnTo>
                <a:lnTo>
                  <a:pt x="479950" y="546677"/>
                </a:lnTo>
                <a:lnTo>
                  <a:pt x="515112" y="516445"/>
                </a:lnTo>
                <a:lnTo>
                  <a:pt x="545275" y="481199"/>
                </a:lnTo>
                <a:lnTo>
                  <a:pt x="569817" y="441562"/>
                </a:lnTo>
                <a:lnTo>
                  <a:pt x="588117" y="398154"/>
                </a:lnTo>
                <a:lnTo>
                  <a:pt x="599553" y="351597"/>
                </a:lnTo>
                <a:lnTo>
                  <a:pt x="603503" y="302513"/>
                </a:lnTo>
                <a:lnTo>
                  <a:pt x="599553" y="253430"/>
                </a:lnTo>
                <a:lnTo>
                  <a:pt x="588117" y="206873"/>
                </a:lnTo>
                <a:lnTo>
                  <a:pt x="569817" y="163465"/>
                </a:lnTo>
                <a:lnTo>
                  <a:pt x="545275" y="123828"/>
                </a:lnTo>
                <a:lnTo>
                  <a:pt x="515112" y="88582"/>
                </a:lnTo>
                <a:lnTo>
                  <a:pt x="479950" y="58350"/>
                </a:lnTo>
                <a:lnTo>
                  <a:pt x="440411" y="33755"/>
                </a:lnTo>
                <a:lnTo>
                  <a:pt x="397117" y="15416"/>
                </a:lnTo>
                <a:lnTo>
                  <a:pt x="350690" y="3957"/>
                </a:lnTo>
                <a:lnTo>
                  <a:pt x="301751" y="0"/>
                </a:lnTo>
                <a:close/>
              </a:path>
            </a:pathLst>
          </a:custGeom>
          <a:solidFill>
            <a:srgbClr val="F8D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3F4770A8-61CC-0CD7-760B-BF90BEF22611}"/>
              </a:ext>
            </a:extLst>
          </p:cNvPr>
          <p:cNvSpPr/>
          <p:nvPr/>
        </p:nvSpPr>
        <p:spPr>
          <a:xfrm>
            <a:off x="2666430" y="3591308"/>
            <a:ext cx="603885" cy="605155"/>
          </a:xfrm>
          <a:custGeom>
            <a:avLst/>
            <a:gdLst/>
            <a:ahLst/>
            <a:cxnLst/>
            <a:rect l="l" t="t" r="r" b="b"/>
            <a:pathLst>
              <a:path w="603885" h="605154">
                <a:moveTo>
                  <a:pt x="0" y="302513"/>
                </a:moveTo>
                <a:lnTo>
                  <a:pt x="3950" y="253430"/>
                </a:lnTo>
                <a:lnTo>
                  <a:pt x="15386" y="206873"/>
                </a:lnTo>
                <a:lnTo>
                  <a:pt x="33686" y="163465"/>
                </a:lnTo>
                <a:lnTo>
                  <a:pt x="58228" y="123828"/>
                </a:lnTo>
                <a:lnTo>
                  <a:pt x="88391" y="88582"/>
                </a:lnTo>
                <a:lnTo>
                  <a:pt x="123553" y="58350"/>
                </a:lnTo>
                <a:lnTo>
                  <a:pt x="163092" y="33755"/>
                </a:lnTo>
                <a:lnTo>
                  <a:pt x="206386" y="15416"/>
                </a:lnTo>
                <a:lnTo>
                  <a:pt x="252813" y="3957"/>
                </a:lnTo>
                <a:lnTo>
                  <a:pt x="301751" y="0"/>
                </a:lnTo>
                <a:lnTo>
                  <a:pt x="350690" y="3957"/>
                </a:lnTo>
                <a:lnTo>
                  <a:pt x="397117" y="15416"/>
                </a:lnTo>
                <a:lnTo>
                  <a:pt x="440411" y="33755"/>
                </a:lnTo>
                <a:lnTo>
                  <a:pt x="479950" y="58350"/>
                </a:lnTo>
                <a:lnTo>
                  <a:pt x="515112" y="88582"/>
                </a:lnTo>
                <a:lnTo>
                  <a:pt x="545275" y="123828"/>
                </a:lnTo>
                <a:lnTo>
                  <a:pt x="569817" y="163465"/>
                </a:lnTo>
                <a:lnTo>
                  <a:pt x="588117" y="206873"/>
                </a:lnTo>
                <a:lnTo>
                  <a:pt x="599553" y="253430"/>
                </a:lnTo>
                <a:lnTo>
                  <a:pt x="603503" y="302513"/>
                </a:lnTo>
                <a:lnTo>
                  <a:pt x="599553" y="351597"/>
                </a:lnTo>
                <a:lnTo>
                  <a:pt x="588117" y="398154"/>
                </a:lnTo>
                <a:lnTo>
                  <a:pt x="569817" y="441562"/>
                </a:lnTo>
                <a:lnTo>
                  <a:pt x="545275" y="481199"/>
                </a:lnTo>
                <a:lnTo>
                  <a:pt x="515112" y="516445"/>
                </a:lnTo>
                <a:lnTo>
                  <a:pt x="479950" y="546677"/>
                </a:lnTo>
                <a:lnTo>
                  <a:pt x="440411" y="571272"/>
                </a:lnTo>
                <a:lnTo>
                  <a:pt x="397117" y="589611"/>
                </a:lnTo>
                <a:lnTo>
                  <a:pt x="350690" y="601070"/>
                </a:lnTo>
                <a:lnTo>
                  <a:pt x="301751" y="605028"/>
                </a:lnTo>
                <a:lnTo>
                  <a:pt x="252813" y="601070"/>
                </a:lnTo>
                <a:lnTo>
                  <a:pt x="206386" y="589611"/>
                </a:lnTo>
                <a:lnTo>
                  <a:pt x="163092" y="571272"/>
                </a:lnTo>
                <a:lnTo>
                  <a:pt x="123553" y="546677"/>
                </a:lnTo>
                <a:lnTo>
                  <a:pt x="88391" y="516445"/>
                </a:lnTo>
                <a:lnTo>
                  <a:pt x="58228" y="481199"/>
                </a:lnTo>
                <a:lnTo>
                  <a:pt x="33686" y="441562"/>
                </a:lnTo>
                <a:lnTo>
                  <a:pt x="15386" y="398154"/>
                </a:lnTo>
                <a:lnTo>
                  <a:pt x="3950" y="351597"/>
                </a:lnTo>
                <a:lnTo>
                  <a:pt x="0" y="302513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DD0D86A9-7BD5-0007-39CB-18401C22A70F}"/>
              </a:ext>
            </a:extLst>
          </p:cNvPr>
          <p:cNvSpPr txBox="1"/>
          <p:nvPr/>
        </p:nvSpPr>
        <p:spPr>
          <a:xfrm>
            <a:off x="2870644" y="3653789"/>
            <a:ext cx="19431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500" b="1" spc="-140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2500" dirty="0">
              <a:latin typeface="Trebuchet MS"/>
              <a:cs typeface="Trebuchet MS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88A8CECF-2547-0024-6641-D31EC8F6732D}"/>
              </a:ext>
            </a:extLst>
          </p:cNvPr>
          <p:cNvSpPr/>
          <p:nvPr/>
        </p:nvSpPr>
        <p:spPr>
          <a:xfrm>
            <a:off x="2731708" y="4224782"/>
            <a:ext cx="193801" cy="1711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3">
            <a:extLst>
              <a:ext uri="{FF2B5EF4-FFF2-40B4-BE49-F238E27FC236}">
                <a16:creationId xmlns:a16="http://schemas.microsoft.com/office/drawing/2014/main" id="{BAF0A783-FED2-1DC3-080A-C58494F240F3}"/>
              </a:ext>
            </a:extLst>
          </p:cNvPr>
          <p:cNvSpPr/>
          <p:nvPr/>
        </p:nvSpPr>
        <p:spPr>
          <a:xfrm>
            <a:off x="2386014" y="4453891"/>
            <a:ext cx="603885" cy="603885"/>
          </a:xfrm>
          <a:custGeom>
            <a:avLst/>
            <a:gdLst/>
            <a:ahLst/>
            <a:cxnLst/>
            <a:rect l="l" t="t" r="r" b="b"/>
            <a:pathLst>
              <a:path w="603885" h="603885">
                <a:moveTo>
                  <a:pt x="301751" y="0"/>
                </a:moveTo>
                <a:lnTo>
                  <a:pt x="252813" y="3950"/>
                </a:lnTo>
                <a:lnTo>
                  <a:pt x="206386" y="15386"/>
                </a:lnTo>
                <a:lnTo>
                  <a:pt x="163092" y="33686"/>
                </a:lnTo>
                <a:lnTo>
                  <a:pt x="123553" y="58228"/>
                </a:lnTo>
                <a:lnTo>
                  <a:pt x="88391" y="88392"/>
                </a:lnTo>
                <a:lnTo>
                  <a:pt x="58228" y="123553"/>
                </a:lnTo>
                <a:lnTo>
                  <a:pt x="33686" y="163092"/>
                </a:lnTo>
                <a:lnTo>
                  <a:pt x="15386" y="206386"/>
                </a:lnTo>
                <a:lnTo>
                  <a:pt x="3950" y="252813"/>
                </a:lnTo>
                <a:lnTo>
                  <a:pt x="0" y="301752"/>
                </a:lnTo>
                <a:lnTo>
                  <a:pt x="3950" y="350696"/>
                </a:lnTo>
                <a:lnTo>
                  <a:pt x="15386" y="397127"/>
                </a:lnTo>
                <a:lnTo>
                  <a:pt x="33686" y="440422"/>
                </a:lnTo>
                <a:lnTo>
                  <a:pt x="58228" y="479961"/>
                </a:lnTo>
                <a:lnTo>
                  <a:pt x="88391" y="515121"/>
                </a:lnTo>
                <a:lnTo>
                  <a:pt x="123553" y="545282"/>
                </a:lnTo>
                <a:lnTo>
                  <a:pt x="163092" y="569822"/>
                </a:lnTo>
                <a:lnTo>
                  <a:pt x="206386" y="588120"/>
                </a:lnTo>
                <a:lnTo>
                  <a:pt x="252813" y="599554"/>
                </a:lnTo>
                <a:lnTo>
                  <a:pt x="301751" y="603504"/>
                </a:lnTo>
                <a:lnTo>
                  <a:pt x="350690" y="599554"/>
                </a:lnTo>
                <a:lnTo>
                  <a:pt x="397117" y="588120"/>
                </a:lnTo>
                <a:lnTo>
                  <a:pt x="440411" y="569822"/>
                </a:lnTo>
                <a:lnTo>
                  <a:pt x="479950" y="545282"/>
                </a:lnTo>
                <a:lnTo>
                  <a:pt x="515112" y="515121"/>
                </a:lnTo>
                <a:lnTo>
                  <a:pt x="545275" y="479961"/>
                </a:lnTo>
                <a:lnTo>
                  <a:pt x="569817" y="440422"/>
                </a:lnTo>
                <a:lnTo>
                  <a:pt x="588117" y="397127"/>
                </a:lnTo>
                <a:lnTo>
                  <a:pt x="599553" y="350696"/>
                </a:lnTo>
                <a:lnTo>
                  <a:pt x="603504" y="301752"/>
                </a:lnTo>
                <a:lnTo>
                  <a:pt x="599553" y="252813"/>
                </a:lnTo>
                <a:lnTo>
                  <a:pt x="588117" y="206386"/>
                </a:lnTo>
                <a:lnTo>
                  <a:pt x="569817" y="163092"/>
                </a:lnTo>
                <a:lnTo>
                  <a:pt x="545275" y="123553"/>
                </a:lnTo>
                <a:lnTo>
                  <a:pt x="515112" y="88392"/>
                </a:lnTo>
                <a:lnTo>
                  <a:pt x="479950" y="58228"/>
                </a:lnTo>
                <a:lnTo>
                  <a:pt x="440411" y="33686"/>
                </a:lnTo>
                <a:lnTo>
                  <a:pt x="397117" y="15386"/>
                </a:lnTo>
                <a:lnTo>
                  <a:pt x="350690" y="3950"/>
                </a:lnTo>
                <a:lnTo>
                  <a:pt x="301751" y="0"/>
                </a:lnTo>
                <a:close/>
              </a:path>
            </a:pathLst>
          </a:custGeom>
          <a:solidFill>
            <a:srgbClr val="F471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id="{74A3CA10-CAB3-C519-47F8-35913A1E8AA3}"/>
              </a:ext>
            </a:extLst>
          </p:cNvPr>
          <p:cNvSpPr/>
          <p:nvPr/>
        </p:nvSpPr>
        <p:spPr>
          <a:xfrm>
            <a:off x="2386014" y="4453891"/>
            <a:ext cx="603885" cy="603885"/>
          </a:xfrm>
          <a:custGeom>
            <a:avLst/>
            <a:gdLst/>
            <a:ahLst/>
            <a:cxnLst/>
            <a:rect l="l" t="t" r="r" b="b"/>
            <a:pathLst>
              <a:path w="603885" h="603885">
                <a:moveTo>
                  <a:pt x="0" y="301752"/>
                </a:moveTo>
                <a:lnTo>
                  <a:pt x="3950" y="252813"/>
                </a:lnTo>
                <a:lnTo>
                  <a:pt x="15386" y="206386"/>
                </a:lnTo>
                <a:lnTo>
                  <a:pt x="33686" y="163092"/>
                </a:lnTo>
                <a:lnTo>
                  <a:pt x="58228" y="123553"/>
                </a:lnTo>
                <a:lnTo>
                  <a:pt x="88392" y="88391"/>
                </a:lnTo>
                <a:lnTo>
                  <a:pt x="123553" y="58228"/>
                </a:lnTo>
                <a:lnTo>
                  <a:pt x="163092" y="33686"/>
                </a:lnTo>
                <a:lnTo>
                  <a:pt x="206386" y="15386"/>
                </a:lnTo>
                <a:lnTo>
                  <a:pt x="252813" y="3950"/>
                </a:lnTo>
                <a:lnTo>
                  <a:pt x="301751" y="0"/>
                </a:lnTo>
                <a:lnTo>
                  <a:pt x="350690" y="3950"/>
                </a:lnTo>
                <a:lnTo>
                  <a:pt x="397117" y="15386"/>
                </a:lnTo>
                <a:lnTo>
                  <a:pt x="440411" y="33686"/>
                </a:lnTo>
                <a:lnTo>
                  <a:pt x="479950" y="58228"/>
                </a:lnTo>
                <a:lnTo>
                  <a:pt x="515112" y="88392"/>
                </a:lnTo>
                <a:lnTo>
                  <a:pt x="545275" y="123553"/>
                </a:lnTo>
                <a:lnTo>
                  <a:pt x="569817" y="163092"/>
                </a:lnTo>
                <a:lnTo>
                  <a:pt x="588117" y="206386"/>
                </a:lnTo>
                <a:lnTo>
                  <a:pt x="599553" y="252813"/>
                </a:lnTo>
                <a:lnTo>
                  <a:pt x="603504" y="301752"/>
                </a:lnTo>
                <a:lnTo>
                  <a:pt x="599553" y="350696"/>
                </a:lnTo>
                <a:lnTo>
                  <a:pt x="588117" y="397127"/>
                </a:lnTo>
                <a:lnTo>
                  <a:pt x="569817" y="440422"/>
                </a:lnTo>
                <a:lnTo>
                  <a:pt x="545275" y="479961"/>
                </a:lnTo>
                <a:lnTo>
                  <a:pt x="515112" y="515121"/>
                </a:lnTo>
                <a:lnTo>
                  <a:pt x="479950" y="545282"/>
                </a:lnTo>
                <a:lnTo>
                  <a:pt x="440411" y="569822"/>
                </a:lnTo>
                <a:lnTo>
                  <a:pt x="397117" y="588120"/>
                </a:lnTo>
                <a:lnTo>
                  <a:pt x="350690" y="599554"/>
                </a:lnTo>
                <a:lnTo>
                  <a:pt x="301751" y="603504"/>
                </a:lnTo>
                <a:lnTo>
                  <a:pt x="252813" y="599554"/>
                </a:lnTo>
                <a:lnTo>
                  <a:pt x="206386" y="588120"/>
                </a:lnTo>
                <a:lnTo>
                  <a:pt x="163092" y="569822"/>
                </a:lnTo>
                <a:lnTo>
                  <a:pt x="123553" y="545282"/>
                </a:lnTo>
                <a:lnTo>
                  <a:pt x="88391" y="515121"/>
                </a:lnTo>
                <a:lnTo>
                  <a:pt x="58228" y="479961"/>
                </a:lnTo>
                <a:lnTo>
                  <a:pt x="33686" y="440422"/>
                </a:lnTo>
                <a:lnTo>
                  <a:pt x="15386" y="397127"/>
                </a:lnTo>
                <a:lnTo>
                  <a:pt x="3950" y="350696"/>
                </a:lnTo>
                <a:lnTo>
                  <a:pt x="0" y="301752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ECEC7292-5E18-9EDF-E0B0-C734987ED9D5}"/>
              </a:ext>
            </a:extLst>
          </p:cNvPr>
          <p:cNvSpPr txBox="1"/>
          <p:nvPr/>
        </p:nvSpPr>
        <p:spPr>
          <a:xfrm>
            <a:off x="2598102" y="4515713"/>
            <a:ext cx="18034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500" b="1" spc="-204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endParaRPr sz="2500">
              <a:latin typeface="Trebuchet MS"/>
              <a:cs typeface="Trebuchet MS"/>
            </a:endParaRPr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EB714290-5689-63C0-3E42-88B793C946F3}"/>
              </a:ext>
            </a:extLst>
          </p:cNvPr>
          <p:cNvSpPr/>
          <p:nvPr/>
        </p:nvSpPr>
        <p:spPr>
          <a:xfrm>
            <a:off x="2158176" y="4652773"/>
            <a:ext cx="160019" cy="2042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id="{3C8A7DAF-6A0E-9340-1B28-7407C648E4AE}"/>
              </a:ext>
            </a:extLst>
          </p:cNvPr>
          <p:cNvSpPr/>
          <p:nvPr/>
        </p:nvSpPr>
        <p:spPr>
          <a:xfrm>
            <a:off x="1479233" y="4453891"/>
            <a:ext cx="605155" cy="603885"/>
          </a:xfrm>
          <a:custGeom>
            <a:avLst/>
            <a:gdLst/>
            <a:ahLst/>
            <a:cxnLst/>
            <a:rect l="l" t="t" r="r" b="b"/>
            <a:pathLst>
              <a:path w="605155" h="603885">
                <a:moveTo>
                  <a:pt x="302514" y="0"/>
                </a:moveTo>
                <a:lnTo>
                  <a:pt x="253445" y="3950"/>
                </a:lnTo>
                <a:lnTo>
                  <a:pt x="206898" y="15386"/>
                </a:lnTo>
                <a:lnTo>
                  <a:pt x="163493" y="33686"/>
                </a:lnTo>
                <a:lnTo>
                  <a:pt x="123855" y="58228"/>
                </a:lnTo>
                <a:lnTo>
                  <a:pt x="88606" y="88392"/>
                </a:lnTo>
                <a:lnTo>
                  <a:pt x="58369" y="123553"/>
                </a:lnTo>
                <a:lnTo>
                  <a:pt x="33767" y="163092"/>
                </a:lnTo>
                <a:lnTo>
                  <a:pt x="15422" y="206386"/>
                </a:lnTo>
                <a:lnTo>
                  <a:pt x="3959" y="252813"/>
                </a:lnTo>
                <a:lnTo>
                  <a:pt x="0" y="301752"/>
                </a:lnTo>
                <a:lnTo>
                  <a:pt x="3959" y="350696"/>
                </a:lnTo>
                <a:lnTo>
                  <a:pt x="15422" y="397127"/>
                </a:lnTo>
                <a:lnTo>
                  <a:pt x="33767" y="440422"/>
                </a:lnTo>
                <a:lnTo>
                  <a:pt x="58369" y="479961"/>
                </a:lnTo>
                <a:lnTo>
                  <a:pt x="88606" y="515121"/>
                </a:lnTo>
                <a:lnTo>
                  <a:pt x="123855" y="545282"/>
                </a:lnTo>
                <a:lnTo>
                  <a:pt x="163493" y="569822"/>
                </a:lnTo>
                <a:lnTo>
                  <a:pt x="206898" y="588120"/>
                </a:lnTo>
                <a:lnTo>
                  <a:pt x="253445" y="599554"/>
                </a:lnTo>
                <a:lnTo>
                  <a:pt x="302514" y="603504"/>
                </a:lnTo>
                <a:lnTo>
                  <a:pt x="351582" y="599554"/>
                </a:lnTo>
                <a:lnTo>
                  <a:pt x="398129" y="588120"/>
                </a:lnTo>
                <a:lnTo>
                  <a:pt x="441534" y="569822"/>
                </a:lnTo>
                <a:lnTo>
                  <a:pt x="481172" y="545282"/>
                </a:lnTo>
                <a:lnTo>
                  <a:pt x="516421" y="515121"/>
                </a:lnTo>
                <a:lnTo>
                  <a:pt x="546658" y="479961"/>
                </a:lnTo>
                <a:lnTo>
                  <a:pt x="571260" y="440422"/>
                </a:lnTo>
                <a:lnTo>
                  <a:pt x="589605" y="397127"/>
                </a:lnTo>
                <a:lnTo>
                  <a:pt x="601068" y="350696"/>
                </a:lnTo>
                <a:lnTo>
                  <a:pt x="605028" y="301752"/>
                </a:lnTo>
                <a:lnTo>
                  <a:pt x="601068" y="252813"/>
                </a:lnTo>
                <a:lnTo>
                  <a:pt x="589605" y="206386"/>
                </a:lnTo>
                <a:lnTo>
                  <a:pt x="571260" y="163092"/>
                </a:lnTo>
                <a:lnTo>
                  <a:pt x="546658" y="123553"/>
                </a:lnTo>
                <a:lnTo>
                  <a:pt x="516421" y="88392"/>
                </a:lnTo>
                <a:lnTo>
                  <a:pt x="481172" y="58228"/>
                </a:lnTo>
                <a:lnTo>
                  <a:pt x="441534" y="33686"/>
                </a:lnTo>
                <a:lnTo>
                  <a:pt x="398129" y="15386"/>
                </a:lnTo>
                <a:lnTo>
                  <a:pt x="351582" y="3950"/>
                </a:lnTo>
                <a:lnTo>
                  <a:pt x="302514" y="0"/>
                </a:lnTo>
                <a:close/>
              </a:path>
            </a:pathLst>
          </a:custGeom>
          <a:solidFill>
            <a:srgbClr val="7BC7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8">
            <a:extLst>
              <a:ext uri="{FF2B5EF4-FFF2-40B4-BE49-F238E27FC236}">
                <a16:creationId xmlns:a16="http://schemas.microsoft.com/office/drawing/2014/main" id="{AB1B33F7-41C1-3A54-3177-541FBE69E8B3}"/>
              </a:ext>
            </a:extLst>
          </p:cNvPr>
          <p:cNvSpPr/>
          <p:nvPr/>
        </p:nvSpPr>
        <p:spPr>
          <a:xfrm>
            <a:off x="1479233" y="4453891"/>
            <a:ext cx="605155" cy="603885"/>
          </a:xfrm>
          <a:custGeom>
            <a:avLst/>
            <a:gdLst/>
            <a:ahLst/>
            <a:cxnLst/>
            <a:rect l="l" t="t" r="r" b="b"/>
            <a:pathLst>
              <a:path w="605155" h="603885">
                <a:moveTo>
                  <a:pt x="0" y="301752"/>
                </a:moveTo>
                <a:lnTo>
                  <a:pt x="3959" y="252813"/>
                </a:lnTo>
                <a:lnTo>
                  <a:pt x="15422" y="206386"/>
                </a:lnTo>
                <a:lnTo>
                  <a:pt x="33767" y="163092"/>
                </a:lnTo>
                <a:lnTo>
                  <a:pt x="58369" y="123553"/>
                </a:lnTo>
                <a:lnTo>
                  <a:pt x="88606" y="88391"/>
                </a:lnTo>
                <a:lnTo>
                  <a:pt x="123855" y="58228"/>
                </a:lnTo>
                <a:lnTo>
                  <a:pt x="163493" y="33686"/>
                </a:lnTo>
                <a:lnTo>
                  <a:pt x="206898" y="15386"/>
                </a:lnTo>
                <a:lnTo>
                  <a:pt x="253445" y="3950"/>
                </a:lnTo>
                <a:lnTo>
                  <a:pt x="302514" y="0"/>
                </a:lnTo>
                <a:lnTo>
                  <a:pt x="351582" y="3950"/>
                </a:lnTo>
                <a:lnTo>
                  <a:pt x="398129" y="15386"/>
                </a:lnTo>
                <a:lnTo>
                  <a:pt x="441534" y="33686"/>
                </a:lnTo>
                <a:lnTo>
                  <a:pt x="481172" y="58228"/>
                </a:lnTo>
                <a:lnTo>
                  <a:pt x="516421" y="88392"/>
                </a:lnTo>
                <a:lnTo>
                  <a:pt x="546658" y="123553"/>
                </a:lnTo>
                <a:lnTo>
                  <a:pt x="571260" y="163092"/>
                </a:lnTo>
                <a:lnTo>
                  <a:pt x="589605" y="206386"/>
                </a:lnTo>
                <a:lnTo>
                  <a:pt x="601068" y="252813"/>
                </a:lnTo>
                <a:lnTo>
                  <a:pt x="605028" y="301752"/>
                </a:lnTo>
                <a:lnTo>
                  <a:pt x="601068" y="350696"/>
                </a:lnTo>
                <a:lnTo>
                  <a:pt x="589605" y="397127"/>
                </a:lnTo>
                <a:lnTo>
                  <a:pt x="571260" y="440422"/>
                </a:lnTo>
                <a:lnTo>
                  <a:pt x="546658" y="479961"/>
                </a:lnTo>
                <a:lnTo>
                  <a:pt x="516421" y="515121"/>
                </a:lnTo>
                <a:lnTo>
                  <a:pt x="481172" y="545282"/>
                </a:lnTo>
                <a:lnTo>
                  <a:pt x="441534" y="569822"/>
                </a:lnTo>
                <a:lnTo>
                  <a:pt x="398129" y="588120"/>
                </a:lnTo>
                <a:lnTo>
                  <a:pt x="351582" y="599554"/>
                </a:lnTo>
                <a:lnTo>
                  <a:pt x="302514" y="603504"/>
                </a:lnTo>
                <a:lnTo>
                  <a:pt x="253445" y="599554"/>
                </a:lnTo>
                <a:lnTo>
                  <a:pt x="206898" y="588120"/>
                </a:lnTo>
                <a:lnTo>
                  <a:pt x="163493" y="569822"/>
                </a:lnTo>
                <a:lnTo>
                  <a:pt x="123855" y="545282"/>
                </a:lnTo>
                <a:lnTo>
                  <a:pt x="88606" y="515121"/>
                </a:lnTo>
                <a:lnTo>
                  <a:pt x="58369" y="479961"/>
                </a:lnTo>
                <a:lnTo>
                  <a:pt x="33767" y="440422"/>
                </a:lnTo>
                <a:lnTo>
                  <a:pt x="15422" y="397127"/>
                </a:lnTo>
                <a:lnTo>
                  <a:pt x="3959" y="350696"/>
                </a:lnTo>
                <a:lnTo>
                  <a:pt x="0" y="301752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8E9EDEEC-DED5-1AA5-1CA3-FE0733A93E04}"/>
              </a:ext>
            </a:extLst>
          </p:cNvPr>
          <p:cNvSpPr txBox="1"/>
          <p:nvPr/>
        </p:nvSpPr>
        <p:spPr>
          <a:xfrm>
            <a:off x="1684311" y="4515713"/>
            <a:ext cx="19431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500" b="1" spc="-140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2500">
              <a:latin typeface="Trebuchet MS"/>
              <a:cs typeface="Trebuchet MS"/>
            </a:endParaRPr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E3E484BC-8E81-2C24-5DB7-9FD14165F79E}"/>
              </a:ext>
            </a:extLst>
          </p:cNvPr>
          <p:cNvSpPr/>
          <p:nvPr/>
        </p:nvSpPr>
        <p:spPr>
          <a:xfrm>
            <a:off x="1545578" y="4252216"/>
            <a:ext cx="193827" cy="17132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218DFDD2-6694-223E-5FDE-4D26399CBB1D}"/>
              </a:ext>
            </a:extLst>
          </p:cNvPr>
          <p:cNvSpPr/>
          <p:nvPr/>
        </p:nvSpPr>
        <p:spPr>
          <a:xfrm>
            <a:off x="1200341" y="3591308"/>
            <a:ext cx="603885" cy="605155"/>
          </a:xfrm>
          <a:custGeom>
            <a:avLst/>
            <a:gdLst/>
            <a:ahLst/>
            <a:cxnLst/>
            <a:rect l="l" t="t" r="r" b="b"/>
            <a:pathLst>
              <a:path w="603885" h="605154">
                <a:moveTo>
                  <a:pt x="301752" y="0"/>
                </a:moveTo>
                <a:lnTo>
                  <a:pt x="252807" y="3957"/>
                </a:lnTo>
                <a:lnTo>
                  <a:pt x="206376" y="15416"/>
                </a:lnTo>
                <a:lnTo>
                  <a:pt x="163081" y="33755"/>
                </a:lnTo>
                <a:lnTo>
                  <a:pt x="123542" y="58350"/>
                </a:lnTo>
                <a:lnTo>
                  <a:pt x="88382" y="88582"/>
                </a:lnTo>
                <a:lnTo>
                  <a:pt x="58221" y="123828"/>
                </a:lnTo>
                <a:lnTo>
                  <a:pt x="33681" y="163465"/>
                </a:lnTo>
                <a:lnTo>
                  <a:pt x="15383" y="206873"/>
                </a:lnTo>
                <a:lnTo>
                  <a:pt x="3949" y="253430"/>
                </a:lnTo>
                <a:lnTo>
                  <a:pt x="0" y="302513"/>
                </a:lnTo>
                <a:lnTo>
                  <a:pt x="3949" y="351597"/>
                </a:lnTo>
                <a:lnTo>
                  <a:pt x="15383" y="398154"/>
                </a:lnTo>
                <a:lnTo>
                  <a:pt x="33681" y="441562"/>
                </a:lnTo>
                <a:lnTo>
                  <a:pt x="58221" y="481199"/>
                </a:lnTo>
                <a:lnTo>
                  <a:pt x="88382" y="516445"/>
                </a:lnTo>
                <a:lnTo>
                  <a:pt x="123542" y="546677"/>
                </a:lnTo>
                <a:lnTo>
                  <a:pt x="163081" y="571272"/>
                </a:lnTo>
                <a:lnTo>
                  <a:pt x="206376" y="589611"/>
                </a:lnTo>
                <a:lnTo>
                  <a:pt x="252807" y="601070"/>
                </a:lnTo>
                <a:lnTo>
                  <a:pt x="301752" y="605028"/>
                </a:lnTo>
                <a:lnTo>
                  <a:pt x="350696" y="601070"/>
                </a:lnTo>
                <a:lnTo>
                  <a:pt x="397127" y="589611"/>
                </a:lnTo>
                <a:lnTo>
                  <a:pt x="440422" y="571272"/>
                </a:lnTo>
                <a:lnTo>
                  <a:pt x="479961" y="546677"/>
                </a:lnTo>
                <a:lnTo>
                  <a:pt x="515121" y="516445"/>
                </a:lnTo>
                <a:lnTo>
                  <a:pt x="545282" y="481199"/>
                </a:lnTo>
                <a:lnTo>
                  <a:pt x="569822" y="441562"/>
                </a:lnTo>
                <a:lnTo>
                  <a:pt x="588120" y="398154"/>
                </a:lnTo>
                <a:lnTo>
                  <a:pt x="599554" y="351597"/>
                </a:lnTo>
                <a:lnTo>
                  <a:pt x="603504" y="302513"/>
                </a:lnTo>
                <a:lnTo>
                  <a:pt x="599554" y="253430"/>
                </a:lnTo>
                <a:lnTo>
                  <a:pt x="588120" y="206873"/>
                </a:lnTo>
                <a:lnTo>
                  <a:pt x="569822" y="163465"/>
                </a:lnTo>
                <a:lnTo>
                  <a:pt x="545282" y="123828"/>
                </a:lnTo>
                <a:lnTo>
                  <a:pt x="515121" y="88582"/>
                </a:lnTo>
                <a:lnTo>
                  <a:pt x="479961" y="58350"/>
                </a:lnTo>
                <a:lnTo>
                  <a:pt x="440422" y="33755"/>
                </a:lnTo>
                <a:lnTo>
                  <a:pt x="397127" y="15416"/>
                </a:lnTo>
                <a:lnTo>
                  <a:pt x="350696" y="3957"/>
                </a:lnTo>
                <a:lnTo>
                  <a:pt x="301752" y="0"/>
                </a:lnTo>
                <a:close/>
              </a:path>
            </a:pathLst>
          </a:custGeom>
          <a:solidFill>
            <a:srgbClr val="8589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id="{BFD01472-070B-24B0-1045-B6EF1F2FB229}"/>
              </a:ext>
            </a:extLst>
          </p:cNvPr>
          <p:cNvSpPr/>
          <p:nvPr/>
        </p:nvSpPr>
        <p:spPr>
          <a:xfrm>
            <a:off x="1200341" y="3591308"/>
            <a:ext cx="603885" cy="605155"/>
          </a:xfrm>
          <a:custGeom>
            <a:avLst/>
            <a:gdLst/>
            <a:ahLst/>
            <a:cxnLst/>
            <a:rect l="l" t="t" r="r" b="b"/>
            <a:pathLst>
              <a:path w="603885" h="605154">
                <a:moveTo>
                  <a:pt x="0" y="302513"/>
                </a:moveTo>
                <a:lnTo>
                  <a:pt x="3949" y="253430"/>
                </a:lnTo>
                <a:lnTo>
                  <a:pt x="15383" y="206873"/>
                </a:lnTo>
                <a:lnTo>
                  <a:pt x="33681" y="163465"/>
                </a:lnTo>
                <a:lnTo>
                  <a:pt x="58221" y="123828"/>
                </a:lnTo>
                <a:lnTo>
                  <a:pt x="88382" y="88582"/>
                </a:lnTo>
                <a:lnTo>
                  <a:pt x="123542" y="58350"/>
                </a:lnTo>
                <a:lnTo>
                  <a:pt x="163081" y="33755"/>
                </a:lnTo>
                <a:lnTo>
                  <a:pt x="206376" y="15416"/>
                </a:lnTo>
                <a:lnTo>
                  <a:pt x="252807" y="3957"/>
                </a:lnTo>
                <a:lnTo>
                  <a:pt x="301752" y="0"/>
                </a:lnTo>
                <a:lnTo>
                  <a:pt x="350696" y="3957"/>
                </a:lnTo>
                <a:lnTo>
                  <a:pt x="397127" y="15416"/>
                </a:lnTo>
                <a:lnTo>
                  <a:pt x="440422" y="33755"/>
                </a:lnTo>
                <a:lnTo>
                  <a:pt x="479961" y="58350"/>
                </a:lnTo>
                <a:lnTo>
                  <a:pt x="515121" y="88582"/>
                </a:lnTo>
                <a:lnTo>
                  <a:pt x="545282" y="123828"/>
                </a:lnTo>
                <a:lnTo>
                  <a:pt x="569822" y="163465"/>
                </a:lnTo>
                <a:lnTo>
                  <a:pt x="588120" y="206873"/>
                </a:lnTo>
                <a:lnTo>
                  <a:pt x="599554" y="253430"/>
                </a:lnTo>
                <a:lnTo>
                  <a:pt x="603504" y="302513"/>
                </a:lnTo>
                <a:lnTo>
                  <a:pt x="599554" y="351597"/>
                </a:lnTo>
                <a:lnTo>
                  <a:pt x="588120" y="398154"/>
                </a:lnTo>
                <a:lnTo>
                  <a:pt x="569822" y="441562"/>
                </a:lnTo>
                <a:lnTo>
                  <a:pt x="545282" y="481199"/>
                </a:lnTo>
                <a:lnTo>
                  <a:pt x="515121" y="516445"/>
                </a:lnTo>
                <a:lnTo>
                  <a:pt x="479961" y="546677"/>
                </a:lnTo>
                <a:lnTo>
                  <a:pt x="440422" y="571272"/>
                </a:lnTo>
                <a:lnTo>
                  <a:pt x="397127" y="589611"/>
                </a:lnTo>
                <a:lnTo>
                  <a:pt x="350696" y="601070"/>
                </a:lnTo>
                <a:lnTo>
                  <a:pt x="301752" y="605028"/>
                </a:lnTo>
                <a:lnTo>
                  <a:pt x="252807" y="601070"/>
                </a:lnTo>
                <a:lnTo>
                  <a:pt x="206376" y="589611"/>
                </a:lnTo>
                <a:lnTo>
                  <a:pt x="163081" y="571272"/>
                </a:lnTo>
                <a:lnTo>
                  <a:pt x="123542" y="546677"/>
                </a:lnTo>
                <a:lnTo>
                  <a:pt x="88382" y="516445"/>
                </a:lnTo>
                <a:lnTo>
                  <a:pt x="58221" y="481199"/>
                </a:lnTo>
                <a:lnTo>
                  <a:pt x="33681" y="441562"/>
                </a:lnTo>
                <a:lnTo>
                  <a:pt x="15383" y="398154"/>
                </a:lnTo>
                <a:lnTo>
                  <a:pt x="3949" y="351597"/>
                </a:lnTo>
                <a:lnTo>
                  <a:pt x="0" y="302513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3">
            <a:extLst>
              <a:ext uri="{FF2B5EF4-FFF2-40B4-BE49-F238E27FC236}">
                <a16:creationId xmlns:a16="http://schemas.microsoft.com/office/drawing/2014/main" id="{72D17348-F909-259B-5DF4-E2526407C78B}"/>
              </a:ext>
            </a:extLst>
          </p:cNvPr>
          <p:cNvSpPr txBox="1"/>
          <p:nvPr/>
        </p:nvSpPr>
        <p:spPr>
          <a:xfrm>
            <a:off x="1404200" y="3653789"/>
            <a:ext cx="19431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500" b="1" spc="-140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endParaRPr sz="2500">
              <a:latin typeface="Trebuchet MS"/>
              <a:cs typeface="Trebuchet MS"/>
            </a:endParaRPr>
          </a:p>
        </p:txBody>
      </p:sp>
      <p:sp>
        <p:nvSpPr>
          <p:cNvPr id="26" name="object 24">
            <a:extLst>
              <a:ext uri="{FF2B5EF4-FFF2-40B4-BE49-F238E27FC236}">
                <a16:creationId xmlns:a16="http://schemas.microsoft.com/office/drawing/2014/main" id="{6FA1ABD6-AD15-743B-4FEF-B4E229554E69}"/>
              </a:ext>
            </a:extLst>
          </p:cNvPr>
          <p:cNvSpPr/>
          <p:nvPr/>
        </p:nvSpPr>
        <p:spPr>
          <a:xfrm>
            <a:off x="1787132" y="3571623"/>
            <a:ext cx="165531" cy="17906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5">
            <a:extLst>
              <a:ext uri="{FF2B5EF4-FFF2-40B4-BE49-F238E27FC236}">
                <a16:creationId xmlns:a16="http://schemas.microsoft.com/office/drawing/2014/main" id="{C63AC053-B91B-ACBD-B58B-8DB97D0DAD55}"/>
              </a:ext>
            </a:extLst>
          </p:cNvPr>
          <p:cNvSpPr txBox="1"/>
          <p:nvPr/>
        </p:nvSpPr>
        <p:spPr>
          <a:xfrm>
            <a:off x="3425091" y="2835903"/>
            <a:ext cx="2534605" cy="23467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685" marR="184150" indent="-134620">
              <a:spcBef>
                <a:spcPts val="100"/>
              </a:spcBef>
            </a:pPr>
            <a:r>
              <a:rPr sz="1500" b="1" spc="-5" dirty="0">
                <a:solidFill>
                  <a:srgbClr val="4AB0A8"/>
                </a:solidFill>
                <a:latin typeface="Arial"/>
                <a:cs typeface="Arial"/>
              </a:rPr>
              <a:t>P</a:t>
            </a:r>
            <a:r>
              <a:rPr sz="1500" b="1" spc="-5" dirty="0">
                <a:latin typeface="Arial"/>
                <a:cs typeface="Arial"/>
              </a:rPr>
              <a:t>enetapan Standar  Dikti</a:t>
            </a:r>
            <a:endParaRPr sz="1500" b="1" dirty="0">
              <a:latin typeface="Arial"/>
              <a:cs typeface="Arial"/>
            </a:endParaRPr>
          </a:p>
          <a:p>
            <a:pPr marL="146685" marR="5080" indent="-134620">
              <a:spcBef>
                <a:spcPts val="490"/>
              </a:spcBef>
            </a:pPr>
            <a:r>
              <a:rPr sz="1500" b="1" spc="-5" dirty="0">
                <a:solidFill>
                  <a:srgbClr val="F8D25E"/>
                </a:solidFill>
                <a:latin typeface="Arial"/>
                <a:cs typeface="Arial"/>
              </a:rPr>
              <a:t>P</a:t>
            </a:r>
            <a:r>
              <a:rPr sz="1500" b="1" spc="-5" dirty="0">
                <a:latin typeface="Arial"/>
                <a:cs typeface="Arial"/>
              </a:rPr>
              <a:t>elaksanaan Standar  </a:t>
            </a:r>
            <a:r>
              <a:rPr sz="1500" b="1" dirty="0">
                <a:latin typeface="Arial"/>
                <a:cs typeface="Arial"/>
              </a:rPr>
              <a:t>Dikti;</a:t>
            </a:r>
          </a:p>
          <a:p>
            <a:pPr marL="146685" marR="459740" indent="-134620">
              <a:spcBef>
                <a:spcPts val="505"/>
              </a:spcBef>
            </a:pPr>
            <a:r>
              <a:rPr sz="1500" b="1" spc="-5" dirty="0" err="1">
                <a:solidFill>
                  <a:srgbClr val="F47163"/>
                </a:solidFill>
                <a:latin typeface="Arial"/>
                <a:cs typeface="Arial"/>
              </a:rPr>
              <a:t>E</a:t>
            </a:r>
            <a:r>
              <a:rPr sz="1500" b="1" spc="-5" dirty="0" err="1">
                <a:latin typeface="Arial"/>
                <a:cs typeface="Arial"/>
              </a:rPr>
              <a:t>valuasi</a:t>
            </a:r>
            <a:r>
              <a:rPr lang="en-US" sz="1500" b="1" spc="-5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(</a:t>
            </a:r>
            <a:r>
              <a:rPr sz="1500" b="1" spc="-5" dirty="0">
                <a:latin typeface="Arial"/>
                <a:cs typeface="Arial"/>
              </a:rPr>
              <a:t>Pel</a:t>
            </a:r>
            <a:r>
              <a:rPr sz="1500" b="1" dirty="0">
                <a:latin typeface="Arial"/>
                <a:cs typeface="Arial"/>
              </a:rPr>
              <a:t>aks</a:t>
            </a:r>
            <a:r>
              <a:rPr sz="1500" b="1" spc="-5" dirty="0">
                <a:latin typeface="Arial"/>
                <a:cs typeface="Arial"/>
              </a:rPr>
              <a:t>anaa</a:t>
            </a:r>
            <a:r>
              <a:rPr sz="1500" b="1" spc="10" dirty="0">
                <a:latin typeface="Arial"/>
                <a:cs typeface="Arial"/>
              </a:rPr>
              <a:t>n</a:t>
            </a:r>
            <a:r>
              <a:rPr sz="1500" b="1" dirty="0">
                <a:latin typeface="Arial"/>
                <a:cs typeface="Arial"/>
              </a:rPr>
              <a:t>)  </a:t>
            </a:r>
            <a:r>
              <a:rPr sz="1500" b="1" spc="-5" dirty="0">
                <a:latin typeface="Arial"/>
                <a:cs typeface="Arial"/>
              </a:rPr>
              <a:t>Standar</a:t>
            </a:r>
            <a:r>
              <a:rPr sz="1500" b="1" spc="-40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Dikti;</a:t>
            </a:r>
          </a:p>
          <a:p>
            <a:pPr marL="146685" marR="179705" indent="-134620">
              <a:spcBef>
                <a:spcPts val="505"/>
              </a:spcBef>
            </a:pPr>
            <a:r>
              <a:rPr sz="1500" b="1" dirty="0" err="1">
                <a:solidFill>
                  <a:srgbClr val="2CA7E0"/>
                </a:solidFill>
                <a:latin typeface="Arial"/>
                <a:cs typeface="Arial"/>
              </a:rPr>
              <a:t>P</a:t>
            </a:r>
            <a:r>
              <a:rPr sz="1500" b="1" dirty="0" err="1">
                <a:latin typeface="Arial"/>
                <a:cs typeface="Arial"/>
              </a:rPr>
              <a:t>engendalian</a:t>
            </a:r>
            <a:r>
              <a:rPr lang="en-US" sz="1500" b="1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(</a:t>
            </a:r>
            <a:r>
              <a:rPr sz="1500" b="1" dirty="0" err="1">
                <a:latin typeface="Arial"/>
                <a:cs typeface="Arial"/>
              </a:rPr>
              <a:t>Pelaksanaan</a:t>
            </a:r>
            <a:r>
              <a:rPr sz="1500" b="1" dirty="0">
                <a:latin typeface="Arial"/>
                <a:cs typeface="Arial"/>
              </a:rPr>
              <a:t>)</a:t>
            </a:r>
            <a:r>
              <a:rPr lang="en-US" sz="1500" b="1" dirty="0">
                <a:latin typeface="Arial"/>
                <a:cs typeface="Arial"/>
              </a:rPr>
              <a:t> </a:t>
            </a:r>
            <a:r>
              <a:rPr sz="1500" b="1" spc="-5" dirty="0" err="1">
                <a:latin typeface="Arial"/>
                <a:cs typeface="Arial"/>
              </a:rPr>
              <a:t>Standar</a:t>
            </a:r>
            <a:r>
              <a:rPr sz="1500" b="1" spc="-5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Dikti;</a:t>
            </a:r>
            <a:r>
              <a:rPr sz="1500" b="1" spc="-75" dirty="0">
                <a:latin typeface="Arial"/>
                <a:cs typeface="Arial"/>
              </a:rPr>
              <a:t> </a:t>
            </a:r>
            <a:r>
              <a:rPr sz="1500" b="1" spc="-5" dirty="0">
                <a:latin typeface="Arial"/>
                <a:cs typeface="Arial"/>
              </a:rPr>
              <a:t>dan</a:t>
            </a:r>
            <a:endParaRPr sz="1500" b="1" dirty="0">
              <a:latin typeface="Arial"/>
              <a:cs typeface="Arial"/>
            </a:endParaRPr>
          </a:p>
          <a:p>
            <a:pPr marL="12700">
              <a:spcBef>
                <a:spcPts val="495"/>
              </a:spcBef>
            </a:pPr>
            <a:r>
              <a:rPr sz="1500" b="1" dirty="0" err="1">
                <a:solidFill>
                  <a:srgbClr val="474EB8"/>
                </a:solidFill>
                <a:latin typeface="Arial"/>
                <a:cs typeface="Arial"/>
              </a:rPr>
              <a:t>P</a:t>
            </a:r>
            <a:r>
              <a:rPr sz="1500" b="1" dirty="0" err="1">
                <a:latin typeface="Arial"/>
                <a:cs typeface="Arial"/>
              </a:rPr>
              <a:t>eningkatan</a:t>
            </a:r>
            <a:r>
              <a:rPr sz="1500" b="1" spc="-60" dirty="0">
                <a:latin typeface="Arial"/>
                <a:cs typeface="Arial"/>
              </a:rPr>
              <a:t> </a:t>
            </a:r>
            <a:r>
              <a:rPr sz="1500" b="1" spc="-5" dirty="0" err="1">
                <a:latin typeface="Arial"/>
                <a:cs typeface="Arial"/>
              </a:rPr>
              <a:t>Standar</a:t>
            </a:r>
            <a:r>
              <a:rPr lang="en-US" sz="1500" b="1" spc="-5" dirty="0">
                <a:latin typeface="Arial"/>
                <a:cs typeface="Arial"/>
              </a:rPr>
              <a:t> </a:t>
            </a:r>
            <a:r>
              <a:rPr lang="en-US" sz="1500" b="1" spc="-5" dirty="0" err="1">
                <a:latin typeface="Arial"/>
                <a:cs typeface="Arial"/>
              </a:rPr>
              <a:t>Dikti</a:t>
            </a:r>
            <a:endParaRPr sz="1500" b="1" dirty="0">
              <a:latin typeface="Arial"/>
              <a:cs typeface="Arial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467EC84-7159-874A-A93F-33E6E4C56144}"/>
              </a:ext>
            </a:extLst>
          </p:cNvPr>
          <p:cNvGrpSpPr/>
          <p:nvPr/>
        </p:nvGrpSpPr>
        <p:grpSpPr>
          <a:xfrm>
            <a:off x="6394888" y="3425603"/>
            <a:ext cx="1553463" cy="1425448"/>
            <a:chOff x="6259831" y="3419855"/>
            <a:chExt cx="1553463" cy="1425448"/>
          </a:xfrm>
        </p:grpSpPr>
        <p:sp>
          <p:nvSpPr>
            <p:cNvPr id="28" name="object 26">
              <a:extLst>
                <a:ext uri="{FF2B5EF4-FFF2-40B4-BE49-F238E27FC236}">
                  <a16:creationId xmlns:a16="http://schemas.microsoft.com/office/drawing/2014/main" id="{0A83CEA5-238B-AB4F-A41B-DD2831B3A180}"/>
                </a:ext>
              </a:extLst>
            </p:cNvPr>
            <p:cNvSpPr/>
            <p:nvPr/>
          </p:nvSpPr>
          <p:spPr>
            <a:xfrm>
              <a:off x="6749034" y="3419855"/>
              <a:ext cx="622300" cy="622300"/>
            </a:xfrm>
            <a:custGeom>
              <a:avLst/>
              <a:gdLst/>
              <a:ahLst/>
              <a:cxnLst/>
              <a:rect l="l" t="t" r="r" b="b"/>
              <a:pathLst>
                <a:path w="622300" h="622300">
                  <a:moveTo>
                    <a:pt x="310895" y="0"/>
                  </a:moveTo>
                  <a:lnTo>
                    <a:pt x="264953" y="3370"/>
                  </a:lnTo>
                  <a:lnTo>
                    <a:pt x="221104" y="13162"/>
                  </a:lnTo>
                  <a:lnTo>
                    <a:pt x="179829" y="28895"/>
                  </a:lnTo>
                  <a:lnTo>
                    <a:pt x="141609" y="50087"/>
                  </a:lnTo>
                  <a:lnTo>
                    <a:pt x="106925" y="76257"/>
                  </a:lnTo>
                  <a:lnTo>
                    <a:pt x="76257" y="106925"/>
                  </a:lnTo>
                  <a:lnTo>
                    <a:pt x="50087" y="141609"/>
                  </a:lnTo>
                  <a:lnTo>
                    <a:pt x="28895" y="179829"/>
                  </a:lnTo>
                  <a:lnTo>
                    <a:pt x="13162" y="221104"/>
                  </a:lnTo>
                  <a:lnTo>
                    <a:pt x="3370" y="264953"/>
                  </a:lnTo>
                  <a:lnTo>
                    <a:pt x="0" y="310895"/>
                  </a:lnTo>
                  <a:lnTo>
                    <a:pt x="3370" y="356838"/>
                  </a:lnTo>
                  <a:lnTo>
                    <a:pt x="13162" y="400687"/>
                  </a:lnTo>
                  <a:lnTo>
                    <a:pt x="28895" y="441962"/>
                  </a:lnTo>
                  <a:lnTo>
                    <a:pt x="50087" y="480182"/>
                  </a:lnTo>
                  <a:lnTo>
                    <a:pt x="76257" y="514866"/>
                  </a:lnTo>
                  <a:lnTo>
                    <a:pt x="106925" y="545534"/>
                  </a:lnTo>
                  <a:lnTo>
                    <a:pt x="141609" y="571704"/>
                  </a:lnTo>
                  <a:lnTo>
                    <a:pt x="179829" y="592896"/>
                  </a:lnTo>
                  <a:lnTo>
                    <a:pt x="221104" y="608629"/>
                  </a:lnTo>
                  <a:lnTo>
                    <a:pt x="264953" y="618421"/>
                  </a:lnTo>
                  <a:lnTo>
                    <a:pt x="310895" y="621792"/>
                  </a:lnTo>
                  <a:lnTo>
                    <a:pt x="356838" y="618421"/>
                  </a:lnTo>
                  <a:lnTo>
                    <a:pt x="400687" y="608629"/>
                  </a:lnTo>
                  <a:lnTo>
                    <a:pt x="441962" y="592896"/>
                  </a:lnTo>
                  <a:lnTo>
                    <a:pt x="480182" y="571704"/>
                  </a:lnTo>
                  <a:lnTo>
                    <a:pt x="514866" y="545534"/>
                  </a:lnTo>
                  <a:lnTo>
                    <a:pt x="545534" y="514866"/>
                  </a:lnTo>
                  <a:lnTo>
                    <a:pt x="571704" y="480182"/>
                  </a:lnTo>
                  <a:lnTo>
                    <a:pt x="592896" y="441962"/>
                  </a:lnTo>
                  <a:lnTo>
                    <a:pt x="608629" y="400687"/>
                  </a:lnTo>
                  <a:lnTo>
                    <a:pt x="618421" y="356838"/>
                  </a:lnTo>
                  <a:lnTo>
                    <a:pt x="621791" y="310895"/>
                  </a:lnTo>
                  <a:lnTo>
                    <a:pt x="618421" y="264953"/>
                  </a:lnTo>
                  <a:lnTo>
                    <a:pt x="608629" y="221104"/>
                  </a:lnTo>
                  <a:lnTo>
                    <a:pt x="592896" y="179829"/>
                  </a:lnTo>
                  <a:lnTo>
                    <a:pt x="571704" y="141609"/>
                  </a:lnTo>
                  <a:lnTo>
                    <a:pt x="545534" y="106925"/>
                  </a:lnTo>
                  <a:lnTo>
                    <a:pt x="514866" y="76257"/>
                  </a:lnTo>
                  <a:lnTo>
                    <a:pt x="480182" y="50087"/>
                  </a:lnTo>
                  <a:lnTo>
                    <a:pt x="441962" y="28895"/>
                  </a:lnTo>
                  <a:lnTo>
                    <a:pt x="400687" y="13162"/>
                  </a:lnTo>
                  <a:lnTo>
                    <a:pt x="356838" y="3370"/>
                  </a:lnTo>
                  <a:lnTo>
                    <a:pt x="310895" y="0"/>
                  </a:lnTo>
                  <a:close/>
                </a:path>
              </a:pathLst>
            </a:custGeom>
            <a:solidFill>
              <a:srgbClr val="F471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7">
              <a:extLst>
                <a:ext uri="{FF2B5EF4-FFF2-40B4-BE49-F238E27FC236}">
                  <a16:creationId xmlns:a16="http://schemas.microsoft.com/office/drawing/2014/main" id="{B863DD96-29CD-4F6F-F428-06A09A23E639}"/>
                </a:ext>
              </a:extLst>
            </p:cNvPr>
            <p:cNvSpPr/>
            <p:nvPr/>
          </p:nvSpPr>
          <p:spPr>
            <a:xfrm>
              <a:off x="6749034" y="3419855"/>
              <a:ext cx="622300" cy="622300"/>
            </a:xfrm>
            <a:custGeom>
              <a:avLst/>
              <a:gdLst/>
              <a:ahLst/>
              <a:cxnLst/>
              <a:rect l="l" t="t" r="r" b="b"/>
              <a:pathLst>
                <a:path w="622300" h="622300">
                  <a:moveTo>
                    <a:pt x="0" y="310895"/>
                  </a:moveTo>
                  <a:lnTo>
                    <a:pt x="3370" y="264953"/>
                  </a:lnTo>
                  <a:lnTo>
                    <a:pt x="13162" y="221104"/>
                  </a:lnTo>
                  <a:lnTo>
                    <a:pt x="28895" y="179829"/>
                  </a:lnTo>
                  <a:lnTo>
                    <a:pt x="50087" y="141609"/>
                  </a:lnTo>
                  <a:lnTo>
                    <a:pt x="76257" y="106925"/>
                  </a:lnTo>
                  <a:lnTo>
                    <a:pt x="106925" y="76257"/>
                  </a:lnTo>
                  <a:lnTo>
                    <a:pt x="141609" y="50087"/>
                  </a:lnTo>
                  <a:lnTo>
                    <a:pt x="179829" y="28895"/>
                  </a:lnTo>
                  <a:lnTo>
                    <a:pt x="221104" y="13162"/>
                  </a:lnTo>
                  <a:lnTo>
                    <a:pt x="264953" y="3370"/>
                  </a:lnTo>
                  <a:lnTo>
                    <a:pt x="310895" y="0"/>
                  </a:lnTo>
                  <a:lnTo>
                    <a:pt x="356838" y="3370"/>
                  </a:lnTo>
                  <a:lnTo>
                    <a:pt x="400687" y="13162"/>
                  </a:lnTo>
                  <a:lnTo>
                    <a:pt x="441962" y="28895"/>
                  </a:lnTo>
                  <a:lnTo>
                    <a:pt x="480182" y="50087"/>
                  </a:lnTo>
                  <a:lnTo>
                    <a:pt x="514866" y="76257"/>
                  </a:lnTo>
                  <a:lnTo>
                    <a:pt x="545534" y="106925"/>
                  </a:lnTo>
                  <a:lnTo>
                    <a:pt x="571704" y="141609"/>
                  </a:lnTo>
                  <a:lnTo>
                    <a:pt x="592896" y="179829"/>
                  </a:lnTo>
                  <a:lnTo>
                    <a:pt x="608629" y="221104"/>
                  </a:lnTo>
                  <a:lnTo>
                    <a:pt x="618421" y="264953"/>
                  </a:lnTo>
                  <a:lnTo>
                    <a:pt x="621791" y="310895"/>
                  </a:lnTo>
                  <a:lnTo>
                    <a:pt x="618421" y="356838"/>
                  </a:lnTo>
                  <a:lnTo>
                    <a:pt x="608629" y="400687"/>
                  </a:lnTo>
                  <a:lnTo>
                    <a:pt x="592896" y="441962"/>
                  </a:lnTo>
                  <a:lnTo>
                    <a:pt x="571704" y="480182"/>
                  </a:lnTo>
                  <a:lnTo>
                    <a:pt x="545534" y="514866"/>
                  </a:lnTo>
                  <a:lnTo>
                    <a:pt x="514866" y="545534"/>
                  </a:lnTo>
                  <a:lnTo>
                    <a:pt x="480182" y="571704"/>
                  </a:lnTo>
                  <a:lnTo>
                    <a:pt x="441962" y="592896"/>
                  </a:lnTo>
                  <a:lnTo>
                    <a:pt x="400687" y="608629"/>
                  </a:lnTo>
                  <a:lnTo>
                    <a:pt x="356838" y="618421"/>
                  </a:lnTo>
                  <a:lnTo>
                    <a:pt x="310895" y="621792"/>
                  </a:lnTo>
                  <a:lnTo>
                    <a:pt x="264953" y="618421"/>
                  </a:lnTo>
                  <a:lnTo>
                    <a:pt x="221104" y="608629"/>
                  </a:lnTo>
                  <a:lnTo>
                    <a:pt x="179829" y="592896"/>
                  </a:lnTo>
                  <a:lnTo>
                    <a:pt x="141609" y="571704"/>
                  </a:lnTo>
                  <a:lnTo>
                    <a:pt x="106925" y="545534"/>
                  </a:lnTo>
                  <a:lnTo>
                    <a:pt x="76257" y="514866"/>
                  </a:lnTo>
                  <a:lnTo>
                    <a:pt x="50087" y="480182"/>
                  </a:lnTo>
                  <a:lnTo>
                    <a:pt x="28895" y="441962"/>
                  </a:lnTo>
                  <a:lnTo>
                    <a:pt x="13162" y="400687"/>
                  </a:lnTo>
                  <a:lnTo>
                    <a:pt x="3370" y="356838"/>
                  </a:lnTo>
                  <a:lnTo>
                    <a:pt x="0" y="310895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8">
              <a:extLst>
                <a:ext uri="{FF2B5EF4-FFF2-40B4-BE49-F238E27FC236}">
                  <a16:creationId xmlns:a16="http://schemas.microsoft.com/office/drawing/2014/main" id="{8CB12134-D832-3F38-3491-198929D6F4BA}"/>
                </a:ext>
              </a:extLst>
            </p:cNvPr>
            <p:cNvSpPr txBox="1"/>
            <p:nvPr/>
          </p:nvSpPr>
          <p:spPr>
            <a:xfrm>
              <a:off x="6965952" y="3480437"/>
              <a:ext cx="187325" cy="42227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2600" b="1" spc="-210" dirty="0">
                  <a:solidFill>
                    <a:srgbClr val="FFFFFF"/>
                  </a:solidFill>
                  <a:latin typeface="Trebuchet MS"/>
                  <a:cs typeface="Trebuchet MS"/>
                </a:rPr>
                <a:t>E</a:t>
              </a:r>
              <a:endParaRPr sz="2600">
                <a:latin typeface="Trebuchet MS"/>
                <a:cs typeface="Trebuchet MS"/>
              </a:endParaRPr>
            </a:p>
          </p:txBody>
        </p:sp>
        <p:sp>
          <p:nvSpPr>
            <p:cNvPr id="31" name="object 29">
              <a:extLst>
                <a:ext uri="{FF2B5EF4-FFF2-40B4-BE49-F238E27FC236}">
                  <a16:creationId xmlns:a16="http://schemas.microsoft.com/office/drawing/2014/main" id="{47157135-E7B9-7285-AD7D-3DBD7FE1FBE8}"/>
                </a:ext>
              </a:extLst>
            </p:cNvPr>
            <p:cNvSpPr/>
            <p:nvPr/>
          </p:nvSpPr>
          <p:spPr>
            <a:xfrm>
              <a:off x="7185154" y="4028696"/>
              <a:ext cx="184785" cy="16776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0">
              <a:extLst>
                <a:ext uri="{FF2B5EF4-FFF2-40B4-BE49-F238E27FC236}">
                  <a16:creationId xmlns:a16="http://schemas.microsoft.com/office/drawing/2014/main" id="{DC01B224-4CB1-1F0A-D1A3-2444EC402CAA}"/>
                </a:ext>
              </a:extLst>
            </p:cNvPr>
            <p:cNvSpPr/>
            <p:nvPr/>
          </p:nvSpPr>
          <p:spPr>
            <a:xfrm>
              <a:off x="7190994" y="4223003"/>
              <a:ext cx="622300" cy="622300"/>
            </a:xfrm>
            <a:custGeom>
              <a:avLst/>
              <a:gdLst/>
              <a:ahLst/>
              <a:cxnLst/>
              <a:rect l="l" t="t" r="r" b="b"/>
              <a:pathLst>
                <a:path w="622300" h="622300">
                  <a:moveTo>
                    <a:pt x="310895" y="0"/>
                  </a:moveTo>
                  <a:lnTo>
                    <a:pt x="264953" y="3370"/>
                  </a:lnTo>
                  <a:lnTo>
                    <a:pt x="221104" y="13162"/>
                  </a:lnTo>
                  <a:lnTo>
                    <a:pt x="179829" y="28895"/>
                  </a:lnTo>
                  <a:lnTo>
                    <a:pt x="141609" y="50087"/>
                  </a:lnTo>
                  <a:lnTo>
                    <a:pt x="106925" y="76257"/>
                  </a:lnTo>
                  <a:lnTo>
                    <a:pt x="76257" y="106925"/>
                  </a:lnTo>
                  <a:lnTo>
                    <a:pt x="50087" y="141609"/>
                  </a:lnTo>
                  <a:lnTo>
                    <a:pt x="28895" y="179829"/>
                  </a:lnTo>
                  <a:lnTo>
                    <a:pt x="13162" y="221104"/>
                  </a:lnTo>
                  <a:lnTo>
                    <a:pt x="3370" y="264953"/>
                  </a:lnTo>
                  <a:lnTo>
                    <a:pt x="0" y="310896"/>
                  </a:lnTo>
                  <a:lnTo>
                    <a:pt x="3370" y="356838"/>
                  </a:lnTo>
                  <a:lnTo>
                    <a:pt x="13162" y="400687"/>
                  </a:lnTo>
                  <a:lnTo>
                    <a:pt x="28895" y="441962"/>
                  </a:lnTo>
                  <a:lnTo>
                    <a:pt x="50087" y="480182"/>
                  </a:lnTo>
                  <a:lnTo>
                    <a:pt x="76257" y="514866"/>
                  </a:lnTo>
                  <a:lnTo>
                    <a:pt x="106925" y="545534"/>
                  </a:lnTo>
                  <a:lnTo>
                    <a:pt x="141609" y="571704"/>
                  </a:lnTo>
                  <a:lnTo>
                    <a:pt x="179829" y="592896"/>
                  </a:lnTo>
                  <a:lnTo>
                    <a:pt x="221104" y="608629"/>
                  </a:lnTo>
                  <a:lnTo>
                    <a:pt x="264953" y="618421"/>
                  </a:lnTo>
                  <a:lnTo>
                    <a:pt x="310895" y="621792"/>
                  </a:lnTo>
                  <a:lnTo>
                    <a:pt x="356838" y="618421"/>
                  </a:lnTo>
                  <a:lnTo>
                    <a:pt x="400687" y="608629"/>
                  </a:lnTo>
                  <a:lnTo>
                    <a:pt x="441962" y="592896"/>
                  </a:lnTo>
                  <a:lnTo>
                    <a:pt x="480182" y="571704"/>
                  </a:lnTo>
                  <a:lnTo>
                    <a:pt x="514866" y="545534"/>
                  </a:lnTo>
                  <a:lnTo>
                    <a:pt x="545534" y="514866"/>
                  </a:lnTo>
                  <a:lnTo>
                    <a:pt x="571704" y="480182"/>
                  </a:lnTo>
                  <a:lnTo>
                    <a:pt x="592896" y="441962"/>
                  </a:lnTo>
                  <a:lnTo>
                    <a:pt x="608629" y="400687"/>
                  </a:lnTo>
                  <a:lnTo>
                    <a:pt x="618421" y="356838"/>
                  </a:lnTo>
                  <a:lnTo>
                    <a:pt x="621791" y="310896"/>
                  </a:lnTo>
                  <a:lnTo>
                    <a:pt x="618421" y="264953"/>
                  </a:lnTo>
                  <a:lnTo>
                    <a:pt x="608629" y="221104"/>
                  </a:lnTo>
                  <a:lnTo>
                    <a:pt x="592896" y="179829"/>
                  </a:lnTo>
                  <a:lnTo>
                    <a:pt x="571704" y="141609"/>
                  </a:lnTo>
                  <a:lnTo>
                    <a:pt x="545534" y="106925"/>
                  </a:lnTo>
                  <a:lnTo>
                    <a:pt x="514866" y="76257"/>
                  </a:lnTo>
                  <a:lnTo>
                    <a:pt x="480182" y="50087"/>
                  </a:lnTo>
                  <a:lnTo>
                    <a:pt x="441962" y="28895"/>
                  </a:lnTo>
                  <a:lnTo>
                    <a:pt x="400687" y="13162"/>
                  </a:lnTo>
                  <a:lnTo>
                    <a:pt x="356838" y="3370"/>
                  </a:lnTo>
                  <a:lnTo>
                    <a:pt x="310895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1">
              <a:extLst>
                <a:ext uri="{FF2B5EF4-FFF2-40B4-BE49-F238E27FC236}">
                  <a16:creationId xmlns:a16="http://schemas.microsoft.com/office/drawing/2014/main" id="{4E24A8CD-D02C-6FD5-901C-1B959D50546D}"/>
                </a:ext>
              </a:extLst>
            </p:cNvPr>
            <p:cNvSpPr/>
            <p:nvPr/>
          </p:nvSpPr>
          <p:spPr>
            <a:xfrm>
              <a:off x="7190994" y="4223003"/>
              <a:ext cx="622300" cy="622300"/>
            </a:xfrm>
            <a:custGeom>
              <a:avLst/>
              <a:gdLst/>
              <a:ahLst/>
              <a:cxnLst/>
              <a:rect l="l" t="t" r="r" b="b"/>
              <a:pathLst>
                <a:path w="622300" h="622300">
                  <a:moveTo>
                    <a:pt x="0" y="310896"/>
                  </a:moveTo>
                  <a:lnTo>
                    <a:pt x="3370" y="264953"/>
                  </a:lnTo>
                  <a:lnTo>
                    <a:pt x="13162" y="221104"/>
                  </a:lnTo>
                  <a:lnTo>
                    <a:pt x="28895" y="179829"/>
                  </a:lnTo>
                  <a:lnTo>
                    <a:pt x="50087" y="141609"/>
                  </a:lnTo>
                  <a:lnTo>
                    <a:pt x="76257" y="106925"/>
                  </a:lnTo>
                  <a:lnTo>
                    <a:pt x="106925" y="76257"/>
                  </a:lnTo>
                  <a:lnTo>
                    <a:pt x="141609" y="50087"/>
                  </a:lnTo>
                  <a:lnTo>
                    <a:pt x="179829" y="28895"/>
                  </a:lnTo>
                  <a:lnTo>
                    <a:pt x="221104" y="13162"/>
                  </a:lnTo>
                  <a:lnTo>
                    <a:pt x="264953" y="3370"/>
                  </a:lnTo>
                  <a:lnTo>
                    <a:pt x="310895" y="0"/>
                  </a:lnTo>
                  <a:lnTo>
                    <a:pt x="356838" y="3370"/>
                  </a:lnTo>
                  <a:lnTo>
                    <a:pt x="400687" y="13162"/>
                  </a:lnTo>
                  <a:lnTo>
                    <a:pt x="441962" y="28895"/>
                  </a:lnTo>
                  <a:lnTo>
                    <a:pt x="480182" y="50087"/>
                  </a:lnTo>
                  <a:lnTo>
                    <a:pt x="514866" y="76257"/>
                  </a:lnTo>
                  <a:lnTo>
                    <a:pt x="545534" y="106925"/>
                  </a:lnTo>
                  <a:lnTo>
                    <a:pt x="571704" y="141609"/>
                  </a:lnTo>
                  <a:lnTo>
                    <a:pt x="592896" y="179829"/>
                  </a:lnTo>
                  <a:lnTo>
                    <a:pt x="608629" y="221104"/>
                  </a:lnTo>
                  <a:lnTo>
                    <a:pt x="618421" y="264953"/>
                  </a:lnTo>
                  <a:lnTo>
                    <a:pt x="621791" y="310896"/>
                  </a:lnTo>
                  <a:lnTo>
                    <a:pt x="618421" y="356838"/>
                  </a:lnTo>
                  <a:lnTo>
                    <a:pt x="608629" y="400687"/>
                  </a:lnTo>
                  <a:lnTo>
                    <a:pt x="592896" y="441962"/>
                  </a:lnTo>
                  <a:lnTo>
                    <a:pt x="571704" y="480182"/>
                  </a:lnTo>
                  <a:lnTo>
                    <a:pt x="545534" y="514866"/>
                  </a:lnTo>
                  <a:lnTo>
                    <a:pt x="514866" y="545534"/>
                  </a:lnTo>
                  <a:lnTo>
                    <a:pt x="480182" y="571704"/>
                  </a:lnTo>
                  <a:lnTo>
                    <a:pt x="441962" y="592896"/>
                  </a:lnTo>
                  <a:lnTo>
                    <a:pt x="400687" y="608629"/>
                  </a:lnTo>
                  <a:lnTo>
                    <a:pt x="356838" y="618421"/>
                  </a:lnTo>
                  <a:lnTo>
                    <a:pt x="310895" y="621792"/>
                  </a:lnTo>
                  <a:lnTo>
                    <a:pt x="264953" y="618421"/>
                  </a:lnTo>
                  <a:lnTo>
                    <a:pt x="221104" y="608629"/>
                  </a:lnTo>
                  <a:lnTo>
                    <a:pt x="179829" y="592896"/>
                  </a:lnTo>
                  <a:lnTo>
                    <a:pt x="141609" y="571704"/>
                  </a:lnTo>
                  <a:lnTo>
                    <a:pt x="106925" y="545534"/>
                  </a:lnTo>
                  <a:lnTo>
                    <a:pt x="76257" y="514866"/>
                  </a:lnTo>
                  <a:lnTo>
                    <a:pt x="50087" y="480182"/>
                  </a:lnTo>
                  <a:lnTo>
                    <a:pt x="28895" y="441962"/>
                  </a:lnTo>
                  <a:lnTo>
                    <a:pt x="13162" y="400687"/>
                  </a:lnTo>
                  <a:lnTo>
                    <a:pt x="3370" y="356838"/>
                  </a:lnTo>
                  <a:lnTo>
                    <a:pt x="0" y="310896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2">
              <a:extLst>
                <a:ext uri="{FF2B5EF4-FFF2-40B4-BE49-F238E27FC236}">
                  <a16:creationId xmlns:a16="http://schemas.microsoft.com/office/drawing/2014/main" id="{3BBE337F-8910-B760-3498-B037A3795014}"/>
                </a:ext>
              </a:extLst>
            </p:cNvPr>
            <p:cNvSpPr txBox="1"/>
            <p:nvPr/>
          </p:nvSpPr>
          <p:spPr>
            <a:xfrm>
              <a:off x="7400671" y="4283966"/>
              <a:ext cx="201930" cy="42227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2600" b="1" spc="-145" dirty="0">
                  <a:solidFill>
                    <a:srgbClr val="FFFFFF"/>
                  </a:solidFill>
                  <a:latin typeface="Trebuchet MS"/>
                  <a:cs typeface="Trebuchet MS"/>
                </a:rPr>
                <a:t>P</a:t>
              </a:r>
              <a:endParaRPr sz="2600">
                <a:latin typeface="Trebuchet MS"/>
                <a:cs typeface="Trebuchet MS"/>
              </a:endParaRPr>
            </a:p>
          </p:txBody>
        </p:sp>
        <p:sp>
          <p:nvSpPr>
            <p:cNvPr id="35" name="object 33">
              <a:extLst>
                <a:ext uri="{FF2B5EF4-FFF2-40B4-BE49-F238E27FC236}">
                  <a16:creationId xmlns:a16="http://schemas.microsoft.com/office/drawing/2014/main" id="{AE0D3B0D-EA63-ED42-E198-6C0DF95EC456}"/>
                </a:ext>
              </a:extLst>
            </p:cNvPr>
            <p:cNvSpPr/>
            <p:nvPr/>
          </p:nvSpPr>
          <p:spPr>
            <a:xfrm>
              <a:off x="6957061" y="4427982"/>
              <a:ext cx="164591" cy="21031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4">
              <a:extLst>
                <a:ext uri="{FF2B5EF4-FFF2-40B4-BE49-F238E27FC236}">
                  <a16:creationId xmlns:a16="http://schemas.microsoft.com/office/drawing/2014/main" id="{95DBB4D8-E73A-810B-4572-5545AFBA25B7}"/>
                </a:ext>
              </a:extLst>
            </p:cNvPr>
            <p:cNvSpPr/>
            <p:nvPr/>
          </p:nvSpPr>
          <p:spPr>
            <a:xfrm>
              <a:off x="6259831" y="4223003"/>
              <a:ext cx="620395" cy="622300"/>
            </a:xfrm>
            <a:custGeom>
              <a:avLst/>
              <a:gdLst/>
              <a:ahLst/>
              <a:cxnLst/>
              <a:rect l="l" t="t" r="r" b="b"/>
              <a:pathLst>
                <a:path w="620395" h="622300">
                  <a:moveTo>
                    <a:pt x="310134" y="0"/>
                  </a:moveTo>
                  <a:lnTo>
                    <a:pt x="264295" y="3370"/>
                  </a:lnTo>
                  <a:lnTo>
                    <a:pt x="220548" y="13162"/>
                  </a:lnTo>
                  <a:lnTo>
                    <a:pt x="179371" y="28895"/>
                  </a:lnTo>
                  <a:lnTo>
                    <a:pt x="141244" y="50087"/>
                  </a:lnTo>
                  <a:lnTo>
                    <a:pt x="106646" y="76257"/>
                  </a:lnTo>
                  <a:lnTo>
                    <a:pt x="76056" y="106925"/>
                  </a:lnTo>
                  <a:lnTo>
                    <a:pt x="49954" y="141609"/>
                  </a:lnTo>
                  <a:lnTo>
                    <a:pt x="28818" y="179829"/>
                  </a:lnTo>
                  <a:lnTo>
                    <a:pt x="13127" y="221104"/>
                  </a:lnTo>
                  <a:lnTo>
                    <a:pt x="3361" y="264953"/>
                  </a:lnTo>
                  <a:lnTo>
                    <a:pt x="0" y="310896"/>
                  </a:lnTo>
                  <a:lnTo>
                    <a:pt x="3361" y="356838"/>
                  </a:lnTo>
                  <a:lnTo>
                    <a:pt x="13127" y="400687"/>
                  </a:lnTo>
                  <a:lnTo>
                    <a:pt x="28818" y="441962"/>
                  </a:lnTo>
                  <a:lnTo>
                    <a:pt x="49954" y="480182"/>
                  </a:lnTo>
                  <a:lnTo>
                    <a:pt x="76056" y="514866"/>
                  </a:lnTo>
                  <a:lnTo>
                    <a:pt x="106646" y="545534"/>
                  </a:lnTo>
                  <a:lnTo>
                    <a:pt x="141244" y="571704"/>
                  </a:lnTo>
                  <a:lnTo>
                    <a:pt x="179371" y="592896"/>
                  </a:lnTo>
                  <a:lnTo>
                    <a:pt x="220548" y="608629"/>
                  </a:lnTo>
                  <a:lnTo>
                    <a:pt x="264295" y="618421"/>
                  </a:lnTo>
                  <a:lnTo>
                    <a:pt x="310134" y="621792"/>
                  </a:lnTo>
                  <a:lnTo>
                    <a:pt x="355972" y="618421"/>
                  </a:lnTo>
                  <a:lnTo>
                    <a:pt x="399719" y="608629"/>
                  </a:lnTo>
                  <a:lnTo>
                    <a:pt x="440896" y="592896"/>
                  </a:lnTo>
                  <a:lnTo>
                    <a:pt x="479023" y="571704"/>
                  </a:lnTo>
                  <a:lnTo>
                    <a:pt x="513621" y="545534"/>
                  </a:lnTo>
                  <a:lnTo>
                    <a:pt x="544211" y="514866"/>
                  </a:lnTo>
                  <a:lnTo>
                    <a:pt x="570313" y="480182"/>
                  </a:lnTo>
                  <a:lnTo>
                    <a:pt x="591449" y="441962"/>
                  </a:lnTo>
                  <a:lnTo>
                    <a:pt x="607140" y="400687"/>
                  </a:lnTo>
                  <a:lnTo>
                    <a:pt x="616906" y="356838"/>
                  </a:lnTo>
                  <a:lnTo>
                    <a:pt x="620268" y="310896"/>
                  </a:lnTo>
                  <a:lnTo>
                    <a:pt x="616906" y="264953"/>
                  </a:lnTo>
                  <a:lnTo>
                    <a:pt x="607140" y="221104"/>
                  </a:lnTo>
                  <a:lnTo>
                    <a:pt x="591449" y="179829"/>
                  </a:lnTo>
                  <a:lnTo>
                    <a:pt x="570313" y="141609"/>
                  </a:lnTo>
                  <a:lnTo>
                    <a:pt x="544211" y="106925"/>
                  </a:lnTo>
                  <a:lnTo>
                    <a:pt x="513621" y="76257"/>
                  </a:lnTo>
                  <a:lnTo>
                    <a:pt x="479023" y="50087"/>
                  </a:lnTo>
                  <a:lnTo>
                    <a:pt x="440896" y="28895"/>
                  </a:lnTo>
                  <a:lnTo>
                    <a:pt x="399719" y="13162"/>
                  </a:lnTo>
                  <a:lnTo>
                    <a:pt x="355972" y="3370"/>
                  </a:lnTo>
                  <a:lnTo>
                    <a:pt x="310134" y="0"/>
                  </a:lnTo>
                  <a:close/>
                </a:path>
              </a:pathLst>
            </a:custGeom>
            <a:solidFill>
              <a:srgbClr val="8B8B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5">
              <a:extLst>
                <a:ext uri="{FF2B5EF4-FFF2-40B4-BE49-F238E27FC236}">
                  <a16:creationId xmlns:a16="http://schemas.microsoft.com/office/drawing/2014/main" id="{1887D407-017A-EE52-5D75-2543ECFACF3C}"/>
                </a:ext>
              </a:extLst>
            </p:cNvPr>
            <p:cNvSpPr/>
            <p:nvPr/>
          </p:nvSpPr>
          <p:spPr>
            <a:xfrm>
              <a:off x="6259831" y="4223003"/>
              <a:ext cx="620395" cy="622300"/>
            </a:xfrm>
            <a:custGeom>
              <a:avLst/>
              <a:gdLst/>
              <a:ahLst/>
              <a:cxnLst/>
              <a:rect l="l" t="t" r="r" b="b"/>
              <a:pathLst>
                <a:path w="620395" h="622300">
                  <a:moveTo>
                    <a:pt x="0" y="310896"/>
                  </a:moveTo>
                  <a:lnTo>
                    <a:pt x="3361" y="264953"/>
                  </a:lnTo>
                  <a:lnTo>
                    <a:pt x="13127" y="221104"/>
                  </a:lnTo>
                  <a:lnTo>
                    <a:pt x="28818" y="179829"/>
                  </a:lnTo>
                  <a:lnTo>
                    <a:pt x="49954" y="141609"/>
                  </a:lnTo>
                  <a:lnTo>
                    <a:pt x="76056" y="106925"/>
                  </a:lnTo>
                  <a:lnTo>
                    <a:pt x="106646" y="76257"/>
                  </a:lnTo>
                  <a:lnTo>
                    <a:pt x="141244" y="50087"/>
                  </a:lnTo>
                  <a:lnTo>
                    <a:pt x="179371" y="28895"/>
                  </a:lnTo>
                  <a:lnTo>
                    <a:pt x="220548" y="13162"/>
                  </a:lnTo>
                  <a:lnTo>
                    <a:pt x="264295" y="3370"/>
                  </a:lnTo>
                  <a:lnTo>
                    <a:pt x="310134" y="0"/>
                  </a:lnTo>
                  <a:lnTo>
                    <a:pt x="355972" y="3370"/>
                  </a:lnTo>
                  <a:lnTo>
                    <a:pt x="399719" y="13162"/>
                  </a:lnTo>
                  <a:lnTo>
                    <a:pt x="440896" y="28895"/>
                  </a:lnTo>
                  <a:lnTo>
                    <a:pt x="479023" y="50087"/>
                  </a:lnTo>
                  <a:lnTo>
                    <a:pt x="513621" y="76257"/>
                  </a:lnTo>
                  <a:lnTo>
                    <a:pt x="544211" y="106925"/>
                  </a:lnTo>
                  <a:lnTo>
                    <a:pt x="570313" y="141609"/>
                  </a:lnTo>
                  <a:lnTo>
                    <a:pt x="591449" y="179829"/>
                  </a:lnTo>
                  <a:lnTo>
                    <a:pt x="607140" y="221104"/>
                  </a:lnTo>
                  <a:lnTo>
                    <a:pt x="616906" y="264953"/>
                  </a:lnTo>
                  <a:lnTo>
                    <a:pt x="620268" y="310896"/>
                  </a:lnTo>
                  <a:lnTo>
                    <a:pt x="616906" y="356838"/>
                  </a:lnTo>
                  <a:lnTo>
                    <a:pt x="607140" y="400687"/>
                  </a:lnTo>
                  <a:lnTo>
                    <a:pt x="591449" y="441962"/>
                  </a:lnTo>
                  <a:lnTo>
                    <a:pt x="570313" y="480182"/>
                  </a:lnTo>
                  <a:lnTo>
                    <a:pt x="544211" y="514866"/>
                  </a:lnTo>
                  <a:lnTo>
                    <a:pt x="513621" y="545534"/>
                  </a:lnTo>
                  <a:lnTo>
                    <a:pt x="479023" y="571704"/>
                  </a:lnTo>
                  <a:lnTo>
                    <a:pt x="440896" y="592896"/>
                  </a:lnTo>
                  <a:lnTo>
                    <a:pt x="399719" y="608629"/>
                  </a:lnTo>
                  <a:lnTo>
                    <a:pt x="355972" y="618421"/>
                  </a:lnTo>
                  <a:lnTo>
                    <a:pt x="310134" y="621792"/>
                  </a:lnTo>
                  <a:lnTo>
                    <a:pt x="264295" y="618421"/>
                  </a:lnTo>
                  <a:lnTo>
                    <a:pt x="220548" y="608629"/>
                  </a:lnTo>
                  <a:lnTo>
                    <a:pt x="179371" y="592896"/>
                  </a:lnTo>
                  <a:lnTo>
                    <a:pt x="141244" y="571704"/>
                  </a:lnTo>
                  <a:lnTo>
                    <a:pt x="106646" y="545534"/>
                  </a:lnTo>
                  <a:lnTo>
                    <a:pt x="76056" y="514866"/>
                  </a:lnTo>
                  <a:lnTo>
                    <a:pt x="49954" y="480182"/>
                  </a:lnTo>
                  <a:lnTo>
                    <a:pt x="28818" y="441962"/>
                  </a:lnTo>
                  <a:lnTo>
                    <a:pt x="13127" y="400687"/>
                  </a:lnTo>
                  <a:lnTo>
                    <a:pt x="3361" y="356838"/>
                  </a:lnTo>
                  <a:lnTo>
                    <a:pt x="0" y="310896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6">
              <a:extLst>
                <a:ext uri="{FF2B5EF4-FFF2-40B4-BE49-F238E27FC236}">
                  <a16:creationId xmlns:a16="http://schemas.microsoft.com/office/drawing/2014/main" id="{92ED13AE-B0D8-C07C-3B28-2BE8C8732012}"/>
                </a:ext>
              </a:extLst>
            </p:cNvPr>
            <p:cNvSpPr txBox="1"/>
            <p:nvPr/>
          </p:nvSpPr>
          <p:spPr>
            <a:xfrm>
              <a:off x="6467983" y="4283966"/>
              <a:ext cx="201930" cy="42227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2600" b="1" spc="-145" dirty="0">
                  <a:solidFill>
                    <a:srgbClr val="FFFFFF"/>
                  </a:solidFill>
                  <a:latin typeface="Trebuchet MS"/>
                  <a:cs typeface="Trebuchet MS"/>
                </a:rPr>
                <a:t>P</a:t>
              </a:r>
              <a:endParaRPr sz="2600">
                <a:latin typeface="Trebuchet MS"/>
                <a:cs typeface="Trebuchet MS"/>
              </a:endParaRPr>
            </a:p>
          </p:txBody>
        </p:sp>
        <p:sp>
          <p:nvSpPr>
            <p:cNvPr id="39" name="object 37">
              <a:extLst>
                <a:ext uri="{FF2B5EF4-FFF2-40B4-BE49-F238E27FC236}">
                  <a16:creationId xmlns:a16="http://schemas.microsoft.com/office/drawing/2014/main" id="{D35E0991-643E-F10B-6745-E9E00AB7F6CE}"/>
                </a:ext>
              </a:extLst>
            </p:cNvPr>
            <p:cNvSpPr/>
            <p:nvPr/>
          </p:nvSpPr>
          <p:spPr>
            <a:xfrm>
              <a:off x="6713730" y="4063364"/>
              <a:ext cx="187325" cy="17754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38">
            <a:extLst>
              <a:ext uri="{FF2B5EF4-FFF2-40B4-BE49-F238E27FC236}">
                <a16:creationId xmlns:a16="http://schemas.microsoft.com/office/drawing/2014/main" id="{410A5C97-82A9-34B2-94A7-D8CB3A51A350}"/>
              </a:ext>
            </a:extLst>
          </p:cNvPr>
          <p:cNvSpPr txBox="1"/>
          <p:nvPr/>
        </p:nvSpPr>
        <p:spPr>
          <a:xfrm>
            <a:off x="8170103" y="3268091"/>
            <a:ext cx="2821114" cy="1588897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spcBef>
                <a:spcPts val="590"/>
              </a:spcBef>
            </a:pPr>
            <a:r>
              <a:rPr sz="1500" b="1" spc="-5" dirty="0">
                <a:solidFill>
                  <a:srgbClr val="F47163"/>
                </a:solidFill>
                <a:latin typeface="Arial"/>
                <a:cs typeface="Arial"/>
              </a:rPr>
              <a:t>E</a:t>
            </a:r>
            <a:r>
              <a:rPr sz="1500" b="1" spc="-5" dirty="0">
                <a:latin typeface="Arial"/>
                <a:cs typeface="Arial"/>
              </a:rPr>
              <a:t>valuasi Data dan</a:t>
            </a:r>
            <a:r>
              <a:rPr sz="1500" b="1" spc="-15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Informasi</a:t>
            </a:r>
          </a:p>
          <a:p>
            <a:pPr marL="181610" marR="5080" indent="-169545">
              <a:spcBef>
                <a:spcPts val="490"/>
              </a:spcBef>
            </a:pPr>
            <a:r>
              <a:rPr sz="1500" b="1" spc="-5" dirty="0">
                <a:solidFill>
                  <a:srgbClr val="92D050"/>
                </a:solidFill>
                <a:latin typeface="Arial"/>
                <a:cs typeface="Arial"/>
              </a:rPr>
              <a:t>P</a:t>
            </a:r>
            <a:r>
              <a:rPr sz="1500" b="1" spc="-5" dirty="0">
                <a:latin typeface="Arial"/>
                <a:cs typeface="Arial"/>
              </a:rPr>
              <a:t>enetapan </a:t>
            </a:r>
            <a:r>
              <a:rPr sz="1500" b="1" dirty="0">
                <a:latin typeface="Arial"/>
                <a:cs typeface="Arial"/>
              </a:rPr>
              <a:t>Status</a:t>
            </a:r>
            <a:r>
              <a:rPr sz="1500" b="1" spc="-120" dirty="0">
                <a:latin typeface="Arial"/>
                <a:cs typeface="Arial"/>
              </a:rPr>
              <a:t> </a:t>
            </a:r>
            <a:r>
              <a:rPr sz="1500" b="1" spc="-5" dirty="0">
                <a:latin typeface="Arial"/>
                <a:cs typeface="Arial"/>
              </a:rPr>
              <a:t>Akreditasi  </a:t>
            </a:r>
            <a:r>
              <a:rPr sz="1500" b="1" dirty="0">
                <a:latin typeface="Arial"/>
                <a:cs typeface="Arial"/>
              </a:rPr>
              <a:t>dan </a:t>
            </a:r>
            <a:r>
              <a:rPr sz="1500" b="1" spc="-5" dirty="0">
                <a:latin typeface="Arial"/>
                <a:cs typeface="Arial"/>
              </a:rPr>
              <a:t>Peringkat  </a:t>
            </a:r>
            <a:r>
              <a:rPr sz="1500" b="1" spc="-15" dirty="0">
                <a:latin typeface="Arial"/>
                <a:cs typeface="Arial"/>
              </a:rPr>
              <a:t>Terakreditasi</a:t>
            </a:r>
            <a:endParaRPr sz="1500" b="1" dirty="0">
              <a:latin typeface="Arial"/>
              <a:cs typeface="Arial"/>
            </a:endParaRPr>
          </a:p>
          <a:p>
            <a:pPr marL="154305" marR="175260" indent="-142240">
              <a:spcBef>
                <a:spcPts val="509"/>
              </a:spcBef>
            </a:pPr>
            <a:r>
              <a:rPr sz="1500" b="1" dirty="0">
                <a:solidFill>
                  <a:srgbClr val="949494"/>
                </a:solidFill>
                <a:latin typeface="Arial"/>
                <a:cs typeface="Arial"/>
              </a:rPr>
              <a:t>P</a:t>
            </a:r>
            <a:r>
              <a:rPr sz="1500" b="1" dirty="0">
                <a:latin typeface="Arial"/>
                <a:cs typeface="Arial"/>
              </a:rPr>
              <a:t>emantauan dan</a:t>
            </a:r>
            <a:r>
              <a:rPr sz="1500" b="1" spc="-80" dirty="0">
                <a:latin typeface="Arial"/>
                <a:cs typeface="Arial"/>
              </a:rPr>
              <a:t> </a:t>
            </a:r>
            <a:r>
              <a:rPr sz="1500" b="1" spc="-5" dirty="0">
                <a:latin typeface="Arial"/>
                <a:cs typeface="Arial"/>
              </a:rPr>
              <a:t>Evaluasi  </a:t>
            </a:r>
            <a:r>
              <a:rPr sz="1500" b="1" dirty="0">
                <a:latin typeface="Arial"/>
                <a:cs typeface="Arial"/>
              </a:rPr>
              <a:t>Status </a:t>
            </a:r>
            <a:r>
              <a:rPr sz="1500" b="1" spc="-5" dirty="0">
                <a:latin typeface="Arial"/>
                <a:cs typeface="Arial"/>
              </a:rPr>
              <a:t>Akreditasi </a:t>
            </a:r>
            <a:r>
              <a:rPr sz="1500" b="1" dirty="0">
                <a:latin typeface="Arial"/>
                <a:cs typeface="Arial"/>
              </a:rPr>
              <a:t>dan  </a:t>
            </a:r>
            <a:r>
              <a:rPr sz="1500" b="1" spc="-5" dirty="0">
                <a:latin typeface="Arial"/>
                <a:cs typeface="Arial"/>
              </a:rPr>
              <a:t>Peringkat</a:t>
            </a:r>
            <a:r>
              <a:rPr sz="1500" b="1" spc="-55" dirty="0">
                <a:latin typeface="Arial"/>
                <a:cs typeface="Arial"/>
              </a:rPr>
              <a:t> </a:t>
            </a:r>
            <a:r>
              <a:rPr sz="1500" b="1" spc="-15" dirty="0">
                <a:latin typeface="Arial"/>
                <a:cs typeface="Arial"/>
              </a:rPr>
              <a:t>Terakreditasi</a:t>
            </a:r>
            <a:endParaRPr sz="1500" b="1" dirty="0">
              <a:latin typeface="Arial"/>
              <a:cs typeface="Arial"/>
            </a:endParaRPr>
          </a:p>
        </p:txBody>
      </p:sp>
      <p:sp>
        <p:nvSpPr>
          <p:cNvPr id="42" name="object 39">
            <a:extLst>
              <a:ext uri="{FF2B5EF4-FFF2-40B4-BE49-F238E27FC236}">
                <a16:creationId xmlns:a16="http://schemas.microsoft.com/office/drawing/2014/main" id="{3388610B-D774-F4FF-31AA-BC74ED105138}"/>
              </a:ext>
            </a:extLst>
          </p:cNvPr>
          <p:cNvSpPr txBox="1"/>
          <p:nvPr/>
        </p:nvSpPr>
        <p:spPr>
          <a:xfrm>
            <a:off x="6319522" y="1759706"/>
            <a:ext cx="4295140" cy="339195"/>
          </a:xfrm>
          <a:prstGeom prst="rect">
            <a:avLst/>
          </a:prstGeom>
          <a:solidFill>
            <a:srgbClr val="CEEAE8"/>
          </a:solidFill>
        </p:spPr>
        <p:txBody>
          <a:bodyPr vert="horz" wrap="square" lIns="0" tIns="38735" rIns="0" bIns="0" rtlCol="0">
            <a:spAutoFit/>
          </a:bodyPr>
          <a:lstStyle/>
          <a:p>
            <a:pPr algn="ctr">
              <a:spcBef>
                <a:spcPts val="305"/>
              </a:spcBef>
            </a:pPr>
            <a:r>
              <a:rPr sz="1950" b="1" dirty="0">
                <a:latin typeface="Arial"/>
                <a:cs typeface="Arial"/>
              </a:rPr>
              <a:t>INTI</a:t>
            </a:r>
            <a:r>
              <a:rPr sz="1950" b="1" spc="-3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SPME</a:t>
            </a:r>
            <a:endParaRPr sz="195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671954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680875" y="3949251"/>
            <a:ext cx="4141660" cy="18768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048501" y="4066577"/>
            <a:ext cx="4462623" cy="128304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sz="1650" b="1" dirty="0">
                <a:solidFill>
                  <a:srgbClr val="1B6AA2"/>
                </a:solidFill>
                <a:latin typeface="Arial"/>
                <a:cs typeface="Arial"/>
              </a:rPr>
              <a:t>Mutu Pendidikan </a:t>
            </a:r>
            <a:r>
              <a:rPr sz="1650" b="1" spc="-5" dirty="0">
                <a:solidFill>
                  <a:srgbClr val="1B6AA2"/>
                </a:solidFill>
                <a:latin typeface="Arial"/>
                <a:cs typeface="Arial"/>
              </a:rPr>
              <a:t>Tinggi </a:t>
            </a:r>
            <a:r>
              <a:rPr sz="1650" dirty="0">
                <a:latin typeface="Arial"/>
                <a:cs typeface="Arial"/>
              </a:rPr>
              <a:t>selain diukur</a:t>
            </a:r>
            <a:r>
              <a:rPr sz="1650" spc="-70" dirty="0">
                <a:latin typeface="Arial"/>
                <a:cs typeface="Arial"/>
              </a:rPr>
              <a:t> </a:t>
            </a:r>
            <a:r>
              <a:rPr sz="1650" dirty="0">
                <a:latin typeface="Arial"/>
                <a:cs typeface="Arial"/>
              </a:rPr>
              <a:t>dari  </a:t>
            </a:r>
            <a:r>
              <a:rPr sz="1650" spc="-5" dirty="0">
                <a:latin typeface="Arial"/>
                <a:cs typeface="Arial"/>
              </a:rPr>
              <a:t>pemenuhan </a:t>
            </a:r>
            <a:r>
              <a:rPr sz="1650" dirty="0">
                <a:latin typeface="Arial"/>
                <a:cs typeface="Arial"/>
              </a:rPr>
              <a:t>setiap Standar </a:t>
            </a:r>
            <a:r>
              <a:rPr sz="1650" spc="-5" dirty="0">
                <a:latin typeface="Arial"/>
                <a:cs typeface="Arial"/>
              </a:rPr>
              <a:t>Pendidikan  </a:t>
            </a:r>
            <a:r>
              <a:rPr sz="1650" spc="-10" dirty="0">
                <a:latin typeface="Arial"/>
                <a:cs typeface="Arial"/>
              </a:rPr>
              <a:t>Tinggi, </a:t>
            </a:r>
            <a:r>
              <a:rPr sz="1650" dirty="0">
                <a:latin typeface="Arial"/>
                <a:cs typeface="Arial"/>
              </a:rPr>
              <a:t>tetapi </a:t>
            </a:r>
            <a:r>
              <a:rPr sz="1650" b="1" dirty="0">
                <a:solidFill>
                  <a:srgbClr val="1B6AA2"/>
                </a:solidFill>
                <a:latin typeface="Arial"/>
                <a:cs typeface="Arial"/>
              </a:rPr>
              <a:t>harus pula diukur dari  pemenuhan interaksi antarstandar  Pendidikan </a:t>
            </a:r>
            <a:r>
              <a:rPr sz="1650" b="1" spc="-5" dirty="0">
                <a:solidFill>
                  <a:srgbClr val="1B6AA2"/>
                </a:solidFill>
                <a:latin typeface="Arial"/>
                <a:cs typeface="Arial"/>
              </a:rPr>
              <a:t>Tinggi, </a:t>
            </a:r>
            <a:r>
              <a:rPr sz="1650" dirty="0">
                <a:latin typeface="Arial"/>
                <a:cs typeface="Arial"/>
              </a:rPr>
              <a:t>untuk mewujudkan  </a:t>
            </a:r>
            <a:r>
              <a:rPr sz="1650" spc="-5" dirty="0">
                <a:latin typeface="Arial"/>
                <a:cs typeface="Arial"/>
              </a:rPr>
              <a:t>Budaya</a:t>
            </a:r>
            <a:r>
              <a:rPr sz="1650" spc="-30" dirty="0">
                <a:latin typeface="Arial"/>
                <a:cs typeface="Arial"/>
              </a:rPr>
              <a:t> </a:t>
            </a:r>
            <a:r>
              <a:rPr sz="1650" dirty="0">
                <a:latin typeface="Arial"/>
                <a:cs typeface="Arial"/>
              </a:rPr>
              <a:t>Mutu.</a:t>
            </a:r>
          </a:p>
        </p:txBody>
      </p:sp>
      <p:sp>
        <p:nvSpPr>
          <p:cNvPr id="3" name="object 3"/>
          <p:cNvSpPr/>
          <p:nvPr/>
        </p:nvSpPr>
        <p:spPr>
          <a:xfrm>
            <a:off x="1593939" y="3404925"/>
            <a:ext cx="8917185" cy="456330"/>
          </a:xfrm>
          <a:custGeom>
            <a:avLst/>
            <a:gdLst/>
            <a:ahLst/>
            <a:cxnLst/>
            <a:rect l="l" t="t" r="r" b="b"/>
            <a:pathLst>
              <a:path w="8468995" h="356869">
                <a:moveTo>
                  <a:pt x="8468868" y="0"/>
                </a:moveTo>
                <a:lnTo>
                  <a:pt x="59436" y="0"/>
                </a:lnTo>
                <a:lnTo>
                  <a:pt x="36299" y="4679"/>
                </a:lnTo>
                <a:lnTo>
                  <a:pt x="17406" y="17430"/>
                </a:lnTo>
                <a:lnTo>
                  <a:pt x="4670" y="36325"/>
                </a:lnTo>
                <a:lnTo>
                  <a:pt x="0" y="59436"/>
                </a:lnTo>
                <a:lnTo>
                  <a:pt x="0" y="356616"/>
                </a:lnTo>
                <a:lnTo>
                  <a:pt x="8409432" y="356616"/>
                </a:lnTo>
                <a:lnTo>
                  <a:pt x="8432542" y="351936"/>
                </a:lnTo>
                <a:lnTo>
                  <a:pt x="8451437" y="339185"/>
                </a:lnTo>
                <a:lnTo>
                  <a:pt x="8464188" y="320290"/>
                </a:lnTo>
                <a:lnTo>
                  <a:pt x="8468868" y="297180"/>
                </a:lnTo>
                <a:lnTo>
                  <a:pt x="8468868" y="0"/>
                </a:lnTo>
                <a:close/>
              </a:path>
            </a:pathLst>
          </a:custGeom>
          <a:solidFill>
            <a:srgbClr val="CAE9F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1793792" y="1950284"/>
            <a:ext cx="8279130" cy="181139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357505">
              <a:spcBef>
                <a:spcPts val="105"/>
              </a:spcBef>
            </a:pPr>
            <a:r>
              <a:rPr sz="1650" b="1" dirty="0">
                <a:latin typeface="Arial"/>
                <a:cs typeface="Arial"/>
              </a:rPr>
              <a:t>Pasal 3 ayat (1) Permenristekdikti No. 32 </a:t>
            </a:r>
            <a:r>
              <a:rPr sz="1650" b="1" spc="-25" dirty="0">
                <a:latin typeface="Arial"/>
                <a:cs typeface="Arial"/>
              </a:rPr>
              <a:t>Tahun </a:t>
            </a:r>
            <a:r>
              <a:rPr sz="1650" b="1" dirty="0">
                <a:latin typeface="Arial"/>
                <a:cs typeface="Arial"/>
              </a:rPr>
              <a:t>2016 </a:t>
            </a:r>
            <a:r>
              <a:rPr sz="1650" spc="-25" dirty="0">
                <a:latin typeface="Arial"/>
                <a:cs typeface="Arial"/>
              </a:rPr>
              <a:t>Tentang </a:t>
            </a:r>
            <a:r>
              <a:rPr sz="1650" dirty="0">
                <a:latin typeface="Arial"/>
                <a:cs typeface="Arial"/>
              </a:rPr>
              <a:t>Aktreditasi</a:t>
            </a:r>
            <a:r>
              <a:rPr sz="1650" spc="-225" dirty="0">
                <a:latin typeface="Arial"/>
                <a:cs typeface="Arial"/>
              </a:rPr>
              <a:t> </a:t>
            </a:r>
            <a:r>
              <a:rPr sz="1650" dirty="0">
                <a:latin typeface="Arial"/>
                <a:cs typeface="Arial"/>
              </a:rPr>
              <a:t>Program  Studi dan Perguruan</a:t>
            </a:r>
            <a:r>
              <a:rPr sz="1650" spc="-125" dirty="0">
                <a:latin typeface="Arial"/>
                <a:cs typeface="Arial"/>
              </a:rPr>
              <a:t> </a:t>
            </a:r>
            <a:r>
              <a:rPr sz="1650" spc="-10" dirty="0">
                <a:latin typeface="Arial"/>
                <a:cs typeface="Arial"/>
              </a:rPr>
              <a:t>Tinggi.</a:t>
            </a:r>
            <a:endParaRPr sz="1650" dirty="0">
              <a:latin typeface="Arial"/>
              <a:cs typeface="Arial"/>
            </a:endParaRPr>
          </a:p>
          <a:p>
            <a:pPr>
              <a:spcBef>
                <a:spcPts val="25"/>
              </a:spcBef>
            </a:pPr>
            <a:endParaRPr sz="1700" dirty="0">
              <a:latin typeface="Times New Roman"/>
              <a:cs typeface="Times New Roman"/>
            </a:endParaRPr>
          </a:p>
          <a:p>
            <a:pPr marL="12700"/>
            <a:r>
              <a:rPr sz="1650" dirty="0">
                <a:latin typeface="Arial"/>
                <a:cs typeface="Arial"/>
              </a:rPr>
              <a:t>Akreditasi </a:t>
            </a:r>
            <a:r>
              <a:rPr sz="1650" spc="-5" dirty="0">
                <a:latin typeface="Arial"/>
                <a:cs typeface="Arial"/>
              </a:rPr>
              <a:t>dilakukan </a:t>
            </a:r>
            <a:r>
              <a:rPr sz="1650" dirty="0">
                <a:latin typeface="Arial"/>
                <a:cs typeface="Arial"/>
              </a:rPr>
              <a:t>terhadap Program Studi dan Perguruan </a:t>
            </a:r>
            <a:r>
              <a:rPr sz="1650" spc="-5" dirty="0">
                <a:latin typeface="Arial"/>
                <a:cs typeface="Arial"/>
              </a:rPr>
              <a:t>Tinggi berdasarkan</a:t>
            </a:r>
            <a:r>
              <a:rPr sz="1650" spc="-215" dirty="0">
                <a:latin typeface="Arial"/>
                <a:cs typeface="Arial"/>
              </a:rPr>
              <a:t> </a:t>
            </a:r>
            <a:r>
              <a:rPr sz="1650" spc="-5" dirty="0">
                <a:latin typeface="Arial"/>
                <a:cs typeface="Arial"/>
              </a:rPr>
              <a:t>interaksi</a:t>
            </a:r>
            <a:endParaRPr sz="1650" dirty="0">
              <a:latin typeface="Arial"/>
              <a:cs typeface="Arial"/>
            </a:endParaRPr>
          </a:p>
          <a:p>
            <a:pPr marL="12700"/>
            <a:r>
              <a:rPr sz="1650" dirty="0">
                <a:latin typeface="Arial"/>
                <a:cs typeface="Arial"/>
              </a:rPr>
              <a:t>antarstandar di dalam Standar </a:t>
            </a:r>
            <a:r>
              <a:rPr sz="1650" spc="-5" dirty="0">
                <a:latin typeface="Arial"/>
                <a:cs typeface="Arial"/>
              </a:rPr>
              <a:t>Pendidikan</a:t>
            </a:r>
            <a:r>
              <a:rPr sz="1650" spc="-195" dirty="0">
                <a:latin typeface="Arial"/>
                <a:cs typeface="Arial"/>
              </a:rPr>
              <a:t> </a:t>
            </a:r>
            <a:r>
              <a:rPr sz="1650" spc="-10" dirty="0">
                <a:latin typeface="Arial"/>
                <a:cs typeface="Arial"/>
              </a:rPr>
              <a:t>Tinggi.</a:t>
            </a:r>
            <a:endParaRPr sz="1650" dirty="0">
              <a:latin typeface="Arial"/>
              <a:cs typeface="Arial"/>
            </a:endParaRPr>
          </a:p>
          <a:p>
            <a:pPr>
              <a:spcBef>
                <a:spcPts val="55"/>
              </a:spcBef>
            </a:pPr>
            <a:endParaRPr dirty="0">
              <a:latin typeface="Times New Roman"/>
              <a:cs typeface="Times New Roman"/>
            </a:endParaRPr>
          </a:p>
          <a:p>
            <a:pPr marL="29845"/>
            <a:r>
              <a:rPr sz="1500" b="1" spc="-5" dirty="0">
                <a:latin typeface="Arial"/>
                <a:cs typeface="Arial"/>
              </a:rPr>
              <a:t>Pengukuran </a:t>
            </a:r>
            <a:r>
              <a:rPr sz="1500" b="1" dirty="0">
                <a:latin typeface="Arial"/>
                <a:cs typeface="Arial"/>
              </a:rPr>
              <a:t>Mutu </a:t>
            </a:r>
            <a:r>
              <a:rPr sz="1500" b="1" spc="-5" dirty="0">
                <a:latin typeface="Arial"/>
                <a:cs typeface="Arial"/>
              </a:rPr>
              <a:t>Pendidikan </a:t>
            </a:r>
            <a:r>
              <a:rPr sz="1500" b="1" spc="-15" dirty="0">
                <a:latin typeface="Arial"/>
                <a:cs typeface="Arial"/>
              </a:rPr>
              <a:t>Tinggi </a:t>
            </a:r>
            <a:r>
              <a:rPr sz="1500" b="1" dirty="0">
                <a:latin typeface="Arial"/>
                <a:cs typeface="Arial"/>
              </a:rPr>
              <a:t>Berbasis Interaksi </a:t>
            </a:r>
            <a:r>
              <a:rPr sz="1500" b="1" spc="-10" dirty="0">
                <a:latin typeface="Arial"/>
                <a:cs typeface="Arial"/>
              </a:rPr>
              <a:t>Antarstandar </a:t>
            </a:r>
            <a:r>
              <a:rPr sz="1500" b="1" spc="-5" dirty="0">
                <a:latin typeface="Arial"/>
                <a:cs typeface="Arial"/>
              </a:rPr>
              <a:t>Pendidikan</a:t>
            </a:r>
            <a:r>
              <a:rPr sz="1500" b="1" spc="-15" dirty="0">
                <a:latin typeface="Arial"/>
                <a:cs typeface="Arial"/>
              </a:rPr>
              <a:t> Tinggi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09978" y="4724284"/>
            <a:ext cx="73533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500" b="1" spc="-10" dirty="0">
                <a:latin typeface="Arial"/>
                <a:cs typeface="Arial"/>
              </a:rPr>
              <a:t>S</a:t>
            </a:r>
            <a:r>
              <a:rPr sz="1500" b="1" dirty="0">
                <a:latin typeface="Arial"/>
                <a:cs typeface="Arial"/>
              </a:rPr>
              <a:t>t</a:t>
            </a:r>
            <a:r>
              <a:rPr sz="1500" b="1" spc="5" dirty="0">
                <a:latin typeface="Arial"/>
                <a:cs typeface="Arial"/>
              </a:rPr>
              <a:t>a</a:t>
            </a:r>
            <a:r>
              <a:rPr sz="1500" b="1" spc="-10" dirty="0">
                <a:latin typeface="Arial"/>
                <a:cs typeface="Arial"/>
              </a:rPr>
              <a:t>nd</a:t>
            </a:r>
            <a:r>
              <a:rPr sz="1500" b="1" dirty="0">
                <a:latin typeface="Arial"/>
                <a:cs typeface="Arial"/>
              </a:rPr>
              <a:t>ar</a:t>
            </a:r>
            <a:endParaRPr sz="1500" dirty="0">
              <a:latin typeface="Arial"/>
              <a:cs typeface="Arial"/>
            </a:endParaRPr>
          </a:p>
          <a:p>
            <a:pPr marL="48895">
              <a:spcBef>
                <a:spcPts val="5"/>
              </a:spcBef>
            </a:pPr>
            <a:r>
              <a:rPr sz="1500" b="1" dirty="0">
                <a:latin typeface="Arial"/>
                <a:cs typeface="Arial"/>
              </a:rPr>
              <a:t>Proses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45534" y="4396460"/>
            <a:ext cx="666750" cy="438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b="1" spc="-5" dirty="0">
                <a:latin typeface="Arial"/>
                <a:cs typeface="Arial"/>
              </a:rPr>
              <a:t>S</a:t>
            </a:r>
            <a:r>
              <a:rPr sz="1350" b="1" dirty="0">
                <a:latin typeface="Arial"/>
                <a:cs typeface="Arial"/>
              </a:rPr>
              <a:t>tandar</a:t>
            </a:r>
            <a:endParaRPr sz="1350" dirty="0">
              <a:latin typeface="Arial"/>
              <a:cs typeface="Arial"/>
            </a:endParaRPr>
          </a:p>
          <a:p>
            <a:pPr marL="70485"/>
            <a:r>
              <a:rPr sz="1350" b="1" spc="5" dirty="0">
                <a:latin typeface="Arial"/>
                <a:cs typeface="Arial"/>
              </a:rPr>
              <a:t>Dosen</a:t>
            </a:r>
            <a:endParaRPr sz="135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33726" y="5002354"/>
            <a:ext cx="666750" cy="438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38125" marR="5080" indent="-226060">
              <a:spcBef>
                <a:spcPts val="105"/>
              </a:spcBef>
            </a:pPr>
            <a:r>
              <a:rPr sz="1350" b="1" spc="-5" dirty="0">
                <a:latin typeface="Arial"/>
                <a:cs typeface="Arial"/>
              </a:rPr>
              <a:t>S</a:t>
            </a:r>
            <a:r>
              <a:rPr sz="1350" b="1" dirty="0">
                <a:latin typeface="Arial"/>
                <a:cs typeface="Arial"/>
              </a:rPr>
              <a:t>tandar  </a:t>
            </a:r>
            <a:r>
              <a:rPr sz="1350" b="1" spc="-5" dirty="0">
                <a:latin typeface="Arial"/>
                <a:cs typeface="Arial"/>
              </a:rPr>
              <a:t>Isi</a:t>
            </a:r>
            <a:endParaRPr sz="135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048502" y="677232"/>
            <a:ext cx="5304439" cy="112082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spcBef>
                <a:spcPts val="100"/>
              </a:spcBef>
            </a:pPr>
            <a:r>
              <a:rPr sz="4000" spc="-305" dirty="0">
                <a:solidFill>
                  <a:srgbClr val="000000"/>
                </a:solidFill>
              </a:rPr>
              <a:t>PENGUKURAN </a:t>
            </a:r>
            <a:r>
              <a:rPr sz="4000" spc="-395" dirty="0">
                <a:solidFill>
                  <a:srgbClr val="000000"/>
                </a:solidFill>
              </a:rPr>
              <a:t>MUTU </a:t>
            </a:r>
            <a:r>
              <a:rPr sz="4000" spc="-375" dirty="0"/>
              <a:t>PENDIDIKAN</a:t>
            </a:r>
            <a:r>
              <a:rPr sz="4000" spc="-175" dirty="0"/>
              <a:t> </a:t>
            </a:r>
            <a:r>
              <a:rPr sz="4000" spc="-340" dirty="0"/>
              <a:t>TINGGI</a:t>
            </a:r>
          </a:p>
        </p:txBody>
      </p:sp>
      <p:sp>
        <p:nvSpPr>
          <p:cNvPr id="10" name="object 10"/>
          <p:cNvSpPr/>
          <p:nvPr/>
        </p:nvSpPr>
        <p:spPr>
          <a:xfrm flipH="1">
            <a:off x="5828437" y="741277"/>
            <a:ext cx="45719" cy="1023719"/>
          </a:xfrm>
          <a:custGeom>
            <a:avLst/>
            <a:gdLst/>
            <a:ahLst/>
            <a:cxnLst/>
            <a:rect l="l" t="t" r="r" b="b"/>
            <a:pathLst>
              <a:path h="445134">
                <a:moveTo>
                  <a:pt x="0" y="0"/>
                </a:moveTo>
                <a:lnTo>
                  <a:pt x="0" y="444753"/>
                </a:lnTo>
              </a:path>
            </a:pathLst>
          </a:custGeom>
          <a:ln w="38100">
            <a:solidFill>
              <a:srgbClr val="1768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350075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66496" y="1394459"/>
            <a:ext cx="8030209" cy="264160"/>
          </a:xfrm>
          <a:custGeom>
            <a:avLst/>
            <a:gdLst/>
            <a:ahLst/>
            <a:cxnLst/>
            <a:rect l="l" t="t" r="r" b="b"/>
            <a:pathLst>
              <a:path w="8030209" h="264159">
                <a:moveTo>
                  <a:pt x="8029956" y="0"/>
                </a:moveTo>
                <a:lnTo>
                  <a:pt x="43941" y="0"/>
                </a:lnTo>
                <a:lnTo>
                  <a:pt x="26837" y="3454"/>
                </a:lnTo>
                <a:lnTo>
                  <a:pt x="12869" y="12874"/>
                </a:lnTo>
                <a:lnTo>
                  <a:pt x="3453" y="26842"/>
                </a:lnTo>
                <a:lnTo>
                  <a:pt x="0" y="43941"/>
                </a:lnTo>
                <a:lnTo>
                  <a:pt x="0" y="263651"/>
                </a:lnTo>
                <a:lnTo>
                  <a:pt x="7986013" y="263651"/>
                </a:lnTo>
                <a:lnTo>
                  <a:pt x="8003113" y="260197"/>
                </a:lnTo>
                <a:lnTo>
                  <a:pt x="8017081" y="250777"/>
                </a:lnTo>
                <a:lnTo>
                  <a:pt x="8026501" y="236809"/>
                </a:lnTo>
                <a:lnTo>
                  <a:pt x="8029956" y="219710"/>
                </a:lnTo>
                <a:lnTo>
                  <a:pt x="8029956" y="0"/>
                </a:lnTo>
                <a:close/>
              </a:path>
            </a:pathLst>
          </a:custGeom>
          <a:solidFill>
            <a:srgbClr val="CAE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66496" y="1394459"/>
            <a:ext cx="8030209" cy="264160"/>
          </a:xfrm>
          <a:custGeom>
            <a:avLst/>
            <a:gdLst/>
            <a:ahLst/>
            <a:cxnLst/>
            <a:rect l="l" t="t" r="r" b="b"/>
            <a:pathLst>
              <a:path w="8030209" h="264159">
                <a:moveTo>
                  <a:pt x="43941" y="0"/>
                </a:moveTo>
                <a:lnTo>
                  <a:pt x="8029956" y="0"/>
                </a:lnTo>
                <a:lnTo>
                  <a:pt x="8029956" y="219710"/>
                </a:lnTo>
                <a:lnTo>
                  <a:pt x="8026501" y="236809"/>
                </a:lnTo>
                <a:lnTo>
                  <a:pt x="8017081" y="250777"/>
                </a:lnTo>
                <a:lnTo>
                  <a:pt x="8003113" y="260197"/>
                </a:lnTo>
                <a:lnTo>
                  <a:pt x="7986013" y="263651"/>
                </a:lnTo>
                <a:lnTo>
                  <a:pt x="0" y="263651"/>
                </a:lnTo>
                <a:lnTo>
                  <a:pt x="0" y="43941"/>
                </a:lnTo>
                <a:lnTo>
                  <a:pt x="3453" y="26842"/>
                </a:lnTo>
                <a:lnTo>
                  <a:pt x="12869" y="12874"/>
                </a:lnTo>
                <a:lnTo>
                  <a:pt x="26837" y="3454"/>
                </a:lnTo>
                <a:lnTo>
                  <a:pt x="43941" y="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66494" y="1798319"/>
            <a:ext cx="2901950" cy="243840"/>
          </a:xfrm>
          <a:custGeom>
            <a:avLst/>
            <a:gdLst/>
            <a:ahLst/>
            <a:cxnLst/>
            <a:rect l="l" t="t" r="r" b="b"/>
            <a:pathLst>
              <a:path w="2901950" h="243840">
                <a:moveTo>
                  <a:pt x="2901696" y="0"/>
                </a:moveTo>
                <a:lnTo>
                  <a:pt x="40639" y="0"/>
                </a:lnTo>
                <a:lnTo>
                  <a:pt x="24822" y="3188"/>
                </a:lnTo>
                <a:lnTo>
                  <a:pt x="11904" y="11890"/>
                </a:lnTo>
                <a:lnTo>
                  <a:pt x="3194" y="24806"/>
                </a:lnTo>
                <a:lnTo>
                  <a:pt x="0" y="40639"/>
                </a:lnTo>
                <a:lnTo>
                  <a:pt x="0" y="243839"/>
                </a:lnTo>
                <a:lnTo>
                  <a:pt x="2861056" y="243839"/>
                </a:lnTo>
                <a:lnTo>
                  <a:pt x="2876889" y="240651"/>
                </a:lnTo>
                <a:lnTo>
                  <a:pt x="2889805" y="231949"/>
                </a:lnTo>
                <a:lnTo>
                  <a:pt x="2898507" y="219033"/>
                </a:lnTo>
                <a:lnTo>
                  <a:pt x="2901696" y="203200"/>
                </a:lnTo>
                <a:lnTo>
                  <a:pt x="2901696" y="0"/>
                </a:lnTo>
                <a:close/>
              </a:path>
            </a:pathLst>
          </a:custGeom>
          <a:solidFill>
            <a:srgbClr val="135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66494" y="1798319"/>
            <a:ext cx="2901950" cy="243840"/>
          </a:xfrm>
          <a:custGeom>
            <a:avLst/>
            <a:gdLst/>
            <a:ahLst/>
            <a:cxnLst/>
            <a:rect l="l" t="t" r="r" b="b"/>
            <a:pathLst>
              <a:path w="2901950" h="243840">
                <a:moveTo>
                  <a:pt x="40639" y="0"/>
                </a:moveTo>
                <a:lnTo>
                  <a:pt x="2901696" y="0"/>
                </a:lnTo>
                <a:lnTo>
                  <a:pt x="2901696" y="203200"/>
                </a:lnTo>
                <a:lnTo>
                  <a:pt x="2898507" y="219033"/>
                </a:lnTo>
                <a:lnTo>
                  <a:pt x="2889805" y="231949"/>
                </a:lnTo>
                <a:lnTo>
                  <a:pt x="2876889" y="240651"/>
                </a:lnTo>
                <a:lnTo>
                  <a:pt x="2861056" y="243839"/>
                </a:lnTo>
                <a:lnTo>
                  <a:pt x="0" y="243839"/>
                </a:lnTo>
                <a:lnTo>
                  <a:pt x="0" y="40639"/>
                </a:lnTo>
                <a:lnTo>
                  <a:pt x="3194" y="24806"/>
                </a:lnTo>
                <a:lnTo>
                  <a:pt x="11904" y="11890"/>
                </a:lnTo>
                <a:lnTo>
                  <a:pt x="24822" y="3188"/>
                </a:lnTo>
                <a:lnTo>
                  <a:pt x="40639" y="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126995" y="1811020"/>
            <a:ext cx="19786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Standar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Kompetensi</a:t>
            </a:r>
            <a:r>
              <a:rPr sz="1200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Lulusan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5245" y="1792224"/>
            <a:ext cx="2901950" cy="242570"/>
          </a:xfrm>
          <a:custGeom>
            <a:avLst/>
            <a:gdLst/>
            <a:ahLst/>
            <a:cxnLst/>
            <a:rect l="l" t="t" r="r" b="b"/>
            <a:pathLst>
              <a:path w="2901950" h="242569">
                <a:moveTo>
                  <a:pt x="2901696" y="0"/>
                </a:moveTo>
                <a:lnTo>
                  <a:pt x="40386" y="0"/>
                </a:lnTo>
                <a:lnTo>
                  <a:pt x="24645" y="3167"/>
                </a:lnTo>
                <a:lnTo>
                  <a:pt x="11811" y="11811"/>
                </a:lnTo>
                <a:lnTo>
                  <a:pt x="3167" y="24645"/>
                </a:lnTo>
                <a:lnTo>
                  <a:pt x="0" y="40386"/>
                </a:lnTo>
                <a:lnTo>
                  <a:pt x="0" y="242315"/>
                </a:lnTo>
                <a:lnTo>
                  <a:pt x="2861310" y="242315"/>
                </a:lnTo>
                <a:lnTo>
                  <a:pt x="2877050" y="239148"/>
                </a:lnTo>
                <a:lnTo>
                  <a:pt x="2889885" y="230504"/>
                </a:lnTo>
                <a:lnTo>
                  <a:pt x="2898528" y="217670"/>
                </a:lnTo>
                <a:lnTo>
                  <a:pt x="2901696" y="201929"/>
                </a:lnTo>
                <a:lnTo>
                  <a:pt x="2901696" y="0"/>
                </a:lnTo>
                <a:close/>
              </a:path>
            </a:pathLst>
          </a:custGeom>
          <a:solidFill>
            <a:srgbClr val="F8AA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35245" y="1792224"/>
            <a:ext cx="2901950" cy="242570"/>
          </a:xfrm>
          <a:custGeom>
            <a:avLst/>
            <a:gdLst/>
            <a:ahLst/>
            <a:cxnLst/>
            <a:rect l="l" t="t" r="r" b="b"/>
            <a:pathLst>
              <a:path w="2901950" h="242569">
                <a:moveTo>
                  <a:pt x="40386" y="0"/>
                </a:moveTo>
                <a:lnTo>
                  <a:pt x="2901696" y="0"/>
                </a:lnTo>
                <a:lnTo>
                  <a:pt x="2901696" y="201929"/>
                </a:lnTo>
                <a:lnTo>
                  <a:pt x="2898528" y="217670"/>
                </a:lnTo>
                <a:lnTo>
                  <a:pt x="2889885" y="230504"/>
                </a:lnTo>
                <a:lnTo>
                  <a:pt x="2877050" y="239148"/>
                </a:lnTo>
                <a:lnTo>
                  <a:pt x="2861310" y="242315"/>
                </a:lnTo>
                <a:lnTo>
                  <a:pt x="0" y="242315"/>
                </a:lnTo>
                <a:lnTo>
                  <a:pt x="0" y="40386"/>
                </a:lnTo>
                <a:lnTo>
                  <a:pt x="3167" y="24645"/>
                </a:lnTo>
                <a:lnTo>
                  <a:pt x="11811" y="11811"/>
                </a:lnTo>
                <a:lnTo>
                  <a:pt x="24645" y="3167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260975" y="1804034"/>
            <a:ext cx="16484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Standar </a:t>
            </a:r>
            <a:r>
              <a:rPr sz="1200" spc="-5" dirty="0">
                <a:latin typeface="Arial"/>
                <a:cs typeface="Arial"/>
              </a:rPr>
              <a:t>Hasil</a:t>
            </a:r>
            <a:r>
              <a:rPr sz="1200" spc="-9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Penelitian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608570" y="1792224"/>
            <a:ext cx="2901950" cy="242570"/>
          </a:xfrm>
          <a:custGeom>
            <a:avLst/>
            <a:gdLst/>
            <a:ahLst/>
            <a:cxnLst/>
            <a:rect l="l" t="t" r="r" b="b"/>
            <a:pathLst>
              <a:path w="2901950" h="242569">
                <a:moveTo>
                  <a:pt x="2901696" y="0"/>
                </a:moveTo>
                <a:lnTo>
                  <a:pt x="40385" y="0"/>
                </a:lnTo>
                <a:lnTo>
                  <a:pt x="24645" y="3167"/>
                </a:lnTo>
                <a:lnTo>
                  <a:pt x="11810" y="11811"/>
                </a:lnTo>
                <a:lnTo>
                  <a:pt x="3167" y="24645"/>
                </a:lnTo>
                <a:lnTo>
                  <a:pt x="0" y="40386"/>
                </a:lnTo>
                <a:lnTo>
                  <a:pt x="0" y="242315"/>
                </a:lnTo>
                <a:lnTo>
                  <a:pt x="2861309" y="242315"/>
                </a:lnTo>
                <a:lnTo>
                  <a:pt x="2877050" y="239148"/>
                </a:lnTo>
                <a:lnTo>
                  <a:pt x="2889884" y="230504"/>
                </a:lnTo>
                <a:lnTo>
                  <a:pt x="2898528" y="217670"/>
                </a:lnTo>
                <a:lnTo>
                  <a:pt x="2901696" y="201929"/>
                </a:lnTo>
                <a:lnTo>
                  <a:pt x="2901696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608570" y="1792224"/>
            <a:ext cx="2901950" cy="242570"/>
          </a:xfrm>
          <a:custGeom>
            <a:avLst/>
            <a:gdLst/>
            <a:ahLst/>
            <a:cxnLst/>
            <a:rect l="l" t="t" r="r" b="b"/>
            <a:pathLst>
              <a:path w="2901950" h="242569">
                <a:moveTo>
                  <a:pt x="40385" y="0"/>
                </a:moveTo>
                <a:lnTo>
                  <a:pt x="2901696" y="0"/>
                </a:lnTo>
                <a:lnTo>
                  <a:pt x="2901696" y="201929"/>
                </a:lnTo>
                <a:lnTo>
                  <a:pt x="2898528" y="217670"/>
                </a:lnTo>
                <a:lnTo>
                  <a:pt x="2889884" y="230504"/>
                </a:lnTo>
                <a:lnTo>
                  <a:pt x="2877050" y="239148"/>
                </a:lnTo>
                <a:lnTo>
                  <a:pt x="2861309" y="242315"/>
                </a:lnTo>
                <a:lnTo>
                  <a:pt x="0" y="242315"/>
                </a:lnTo>
                <a:lnTo>
                  <a:pt x="0" y="40386"/>
                </a:lnTo>
                <a:lnTo>
                  <a:pt x="3167" y="24645"/>
                </a:lnTo>
                <a:lnTo>
                  <a:pt x="11810" y="11811"/>
                </a:lnTo>
                <a:lnTo>
                  <a:pt x="24645" y="3167"/>
                </a:lnTo>
                <a:lnTo>
                  <a:pt x="40385" y="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403719" y="1804034"/>
            <a:ext cx="131000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Standar </a:t>
            </a:r>
            <a:r>
              <a:rPr sz="1200" spc="-5" dirty="0">
                <a:latin typeface="Arial"/>
                <a:cs typeface="Arial"/>
              </a:rPr>
              <a:t>Hasil</a:t>
            </a:r>
            <a:r>
              <a:rPr sz="1200" spc="-11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PKM</a:t>
            </a:r>
            <a:endParaRPr sz="12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666494" y="2103119"/>
            <a:ext cx="2901950" cy="1263650"/>
          </a:xfrm>
          <a:custGeom>
            <a:avLst/>
            <a:gdLst/>
            <a:ahLst/>
            <a:cxnLst/>
            <a:rect l="l" t="t" r="r" b="b"/>
            <a:pathLst>
              <a:path w="2901950" h="1263650">
                <a:moveTo>
                  <a:pt x="2810891" y="0"/>
                </a:moveTo>
                <a:lnTo>
                  <a:pt x="90779" y="0"/>
                </a:lnTo>
                <a:lnTo>
                  <a:pt x="55442" y="7133"/>
                </a:lnTo>
                <a:lnTo>
                  <a:pt x="26587" y="26590"/>
                </a:lnTo>
                <a:lnTo>
                  <a:pt x="7133" y="55453"/>
                </a:lnTo>
                <a:lnTo>
                  <a:pt x="0" y="90804"/>
                </a:lnTo>
                <a:lnTo>
                  <a:pt x="0" y="1172590"/>
                </a:lnTo>
                <a:lnTo>
                  <a:pt x="7133" y="1207942"/>
                </a:lnTo>
                <a:lnTo>
                  <a:pt x="26587" y="1236805"/>
                </a:lnTo>
                <a:lnTo>
                  <a:pt x="55442" y="1256262"/>
                </a:lnTo>
                <a:lnTo>
                  <a:pt x="90779" y="1263395"/>
                </a:lnTo>
                <a:lnTo>
                  <a:pt x="2810891" y="1263395"/>
                </a:lnTo>
                <a:lnTo>
                  <a:pt x="2846242" y="1256262"/>
                </a:lnTo>
                <a:lnTo>
                  <a:pt x="2875105" y="1236805"/>
                </a:lnTo>
                <a:lnTo>
                  <a:pt x="2894562" y="1207942"/>
                </a:lnTo>
                <a:lnTo>
                  <a:pt x="2901696" y="1172590"/>
                </a:lnTo>
                <a:lnTo>
                  <a:pt x="2901696" y="90804"/>
                </a:lnTo>
                <a:lnTo>
                  <a:pt x="2894562" y="55453"/>
                </a:lnTo>
                <a:lnTo>
                  <a:pt x="2875105" y="26590"/>
                </a:lnTo>
                <a:lnTo>
                  <a:pt x="2846242" y="7133"/>
                </a:lnTo>
                <a:lnTo>
                  <a:pt x="2810891" y="0"/>
                </a:lnTo>
                <a:close/>
              </a:path>
            </a:pathLst>
          </a:custGeom>
          <a:solidFill>
            <a:srgbClr val="E4F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66494" y="2103119"/>
            <a:ext cx="2901950" cy="1263650"/>
          </a:xfrm>
          <a:custGeom>
            <a:avLst/>
            <a:gdLst/>
            <a:ahLst/>
            <a:cxnLst/>
            <a:rect l="l" t="t" r="r" b="b"/>
            <a:pathLst>
              <a:path w="2901950" h="1263650">
                <a:moveTo>
                  <a:pt x="0" y="90804"/>
                </a:moveTo>
                <a:lnTo>
                  <a:pt x="7133" y="55453"/>
                </a:lnTo>
                <a:lnTo>
                  <a:pt x="26587" y="26590"/>
                </a:lnTo>
                <a:lnTo>
                  <a:pt x="55442" y="7133"/>
                </a:lnTo>
                <a:lnTo>
                  <a:pt x="90779" y="0"/>
                </a:lnTo>
                <a:lnTo>
                  <a:pt x="2810891" y="0"/>
                </a:lnTo>
                <a:lnTo>
                  <a:pt x="2846242" y="7133"/>
                </a:lnTo>
                <a:lnTo>
                  <a:pt x="2875105" y="26590"/>
                </a:lnTo>
                <a:lnTo>
                  <a:pt x="2894562" y="55453"/>
                </a:lnTo>
                <a:lnTo>
                  <a:pt x="2901696" y="90804"/>
                </a:lnTo>
                <a:lnTo>
                  <a:pt x="2901696" y="1172590"/>
                </a:lnTo>
                <a:lnTo>
                  <a:pt x="2894562" y="1207942"/>
                </a:lnTo>
                <a:lnTo>
                  <a:pt x="2875105" y="1236805"/>
                </a:lnTo>
                <a:lnTo>
                  <a:pt x="2846242" y="1256262"/>
                </a:lnTo>
                <a:lnTo>
                  <a:pt x="2810891" y="1263395"/>
                </a:lnTo>
                <a:lnTo>
                  <a:pt x="90779" y="1263395"/>
                </a:lnTo>
                <a:lnTo>
                  <a:pt x="55442" y="1256262"/>
                </a:lnTo>
                <a:lnTo>
                  <a:pt x="26587" y="1236805"/>
                </a:lnTo>
                <a:lnTo>
                  <a:pt x="7133" y="1207942"/>
                </a:lnTo>
                <a:lnTo>
                  <a:pt x="0" y="1172590"/>
                </a:lnTo>
                <a:lnTo>
                  <a:pt x="0" y="90804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808225" y="2400300"/>
            <a:ext cx="2633980" cy="242570"/>
          </a:xfrm>
          <a:custGeom>
            <a:avLst/>
            <a:gdLst/>
            <a:ahLst/>
            <a:cxnLst/>
            <a:rect l="l" t="t" r="r" b="b"/>
            <a:pathLst>
              <a:path w="2633980" h="242569">
                <a:moveTo>
                  <a:pt x="2633472" y="0"/>
                </a:moveTo>
                <a:lnTo>
                  <a:pt x="40386" y="0"/>
                </a:lnTo>
                <a:lnTo>
                  <a:pt x="24667" y="3167"/>
                </a:lnTo>
                <a:lnTo>
                  <a:pt x="11830" y="11811"/>
                </a:lnTo>
                <a:lnTo>
                  <a:pt x="3174" y="24645"/>
                </a:lnTo>
                <a:lnTo>
                  <a:pt x="0" y="40386"/>
                </a:lnTo>
                <a:lnTo>
                  <a:pt x="0" y="242315"/>
                </a:lnTo>
                <a:lnTo>
                  <a:pt x="2593086" y="242315"/>
                </a:lnTo>
                <a:lnTo>
                  <a:pt x="2608826" y="239148"/>
                </a:lnTo>
                <a:lnTo>
                  <a:pt x="2621661" y="230504"/>
                </a:lnTo>
                <a:lnTo>
                  <a:pt x="2630304" y="217670"/>
                </a:lnTo>
                <a:lnTo>
                  <a:pt x="2633472" y="201929"/>
                </a:lnTo>
                <a:lnTo>
                  <a:pt x="2633472" y="0"/>
                </a:lnTo>
                <a:close/>
              </a:path>
            </a:pathLst>
          </a:custGeom>
          <a:solidFill>
            <a:srgbClr val="135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08225" y="2400300"/>
            <a:ext cx="2633980" cy="242570"/>
          </a:xfrm>
          <a:custGeom>
            <a:avLst/>
            <a:gdLst/>
            <a:ahLst/>
            <a:cxnLst/>
            <a:rect l="l" t="t" r="r" b="b"/>
            <a:pathLst>
              <a:path w="2633980" h="242569">
                <a:moveTo>
                  <a:pt x="40386" y="0"/>
                </a:moveTo>
                <a:lnTo>
                  <a:pt x="2633472" y="0"/>
                </a:lnTo>
                <a:lnTo>
                  <a:pt x="2633472" y="201929"/>
                </a:lnTo>
                <a:lnTo>
                  <a:pt x="2630304" y="217670"/>
                </a:lnTo>
                <a:lnTo>
                  <a:pt x="2621661" y="230504"/>
                </a:lnTo>
                <a:lnTo>
                  <a:pt x="2608826" y="239148"/>
                </a:lnTo>
                <a:lnTo>
                  <a:pt x="2593086" y="242315"/>
                </a:lnTo>
                <a:lnTo>
                  <a:pt x="0" y="242315"/>
                </a:lnTo>
                <a:lnTo>
                  <a:pt x="0" y="40386"/>
                </a:lnTo>
                <a:lnTo>
                  <a:pt x="3174" y="24645"/>
                </a:lnTo>
                <a:lnTo>
                  <a:pt x="11830" y="11811"/>
                </a:lnTo>
                <a:lnTo>
                  <a:pt x="24667" y="3167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256840" y="2412746"/>
            <a:ext cx="17348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Standar Isi</a:t>
            </a:r>
            <a:r>
              <a:rPr sz="12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Pembelajaran</a:t>
            </a:r>
            <a:endParaRPr sz="12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808225" y="2702051"/>
            <a:ext cx="2633980" cy="243840"/>
          </a:xfrm>
          <a:custGeom>
            <a:avLst/>
            <a:gdLst/>
            <a:ahLst/>
            <a:cxnLst/>
            <a:rect l="l" t="t" r="r" b="b"/>
            <a:pathLst>
              <a:path w="2633980" h="243839">
                <a:moveTo>
                  <a:pt x="2633472" y="0"/>
                </a:moveTo>
                <a:lnTo>
                  <a:pt x="40639" y="0"/>
                </a:lnTo>
                <a:lnTo>
                  <a:pt x="24822" y="3188"/>
                </a:lnTo>
                <a:lnTo>
                  <a:pt x="11904" y="11890"/>
                </a:lnTo>
                <a:lnTo>
                  <a:pt x="3194" y="24806"/>
                </a:lnTo>
                <a:lnTo>
                  <a:pt x="0" y="40639"/>
                </a:lnTo>
                <a:lnTo>
                  <a:pt x="0" y="243840"/>
                </a:lnTo>
                <a:lnTo>
                  <a:pt x="2592832" y="243840"/>
                </a:lnTo>
                <a:lnTo>
                  <a:pt x="2608665" y="240651"/>
                </a:lnTo>
                <a:lnTo>
                  <a:pt x="2621581" y="231949"/>
                </a:lnTo>
                <a:lnTo>
                  <a:pt x="2630283" y="219033"/>
                </a:lnTo>
                <a:lnTo>
                  <a:pt x="2633472" y="203200"/>
                </a:lnTo>
                <a:lnTo>
                  <a:pt x="2633472" y="0"/>
                </a:lnTo>
                <a:close/>
              </a:path>
            </a:pathLst>
          </a:custGeom>
          <a:solidFill>
            <a:srgbClr val="135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808225" y="2702051"/>
            <a:ext cx="2633980" cy="243840"/>
          </a:xfrm>
          <a:custGeom>
            <a:avLst/>
            <a:gdLst/>
            <a:ahLst/>
            <a:cxnLst/>
            <a:rect l="l" t="t" r="r" b="b"/>
            <a:pathLst>
              <a:path w="2633980" h="243839">
                <a:moveTo>
                  <a:pt x="40639" y="0"/>
                </a:moveTo>
                <a:lnTo>
                  <a:pt x="2633472" y="0"/>
                </a:lnTo>
                <a:lnTo>
                  <a:pt x="2633472" y="203200"/>
                </a:lnTo>
                <a:lnTo>
                  <a:pt x="2630283" y="219033"/>
                </a:lnTo>
                <a:lnTo>
                  <a:pt x="2621581" y="231949"/>
                </a:lnTo>
                <a:lnTo>
                  <a:pt x="2608665" y="240651"/>
                </a:lnTo>
                <a:lnTo>
                  <a:pt x="2592832" y="243840"/>
                </a:lnTo>
                <a:lnTo>
                  <a:pt x="0" y="243840"/>
                </a:lnTo>
                <a:lnTo>
                  <a:pt x="0" y="40639"/>
                </a:lnTo>
                <a:lnTo>
                  <a:pt x="3194" y="24806"/>
                </a:lnTo>
                <a:lnTo>
                  <a:pt x="11904" y="11890"/>
                </a:lnTo>
                <a:lnTo>
                  <a:pt x="24822" y="3188"/>
                </a:lnTo>
                <a:lnTo>
                  <a:pt x="40639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2217218" y="2726131"/>
            <a:ext cx="181292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Standar Proses</a:t>
            </a:r>
            <a:r>
              <a:rPr sz="105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Pembelajaran</a:t>
            </a:r>
            <a:endParaRPr sz="10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808225" y="3012950"/>
            <a:ext cx="2633980" cy="300355"/>
          </a:xfrm>
          <a:custGeom>
            <a:avLst/>
            <a:gdLst/>
            <a:ahLst/>
            <a:cxnLst/>
            <a:rect l="l" t="t" r="r" b="b"/>
            <a:pathLst>
              <a:path w="2633980" h="300355">
                <a:moveTo>
                  <a:pt x="2633472" y="0"/>
                </a:moveTo>
                <a:lnTo>
                  <a:pt x="50038" y="0"/>
                </a:lnTo>
                <a:lnTo>
                  <a:pt x="30560" y="3925"/>
                </a:lnTo>
                <a:lnTo>
                  <a:pt x="14655" y="14636"/>
                </a:lnTo>
                <a:lnTo>
                  <a:pt x="3932" y="30539"/>
                </a:lnTo>
                <a:lnTo>
                  <a:pt x="0" y="50037"/>
                </a:lnTo>
                <a:lnTo>
                  <a:pt x="0" y="300227"/>
                </a:lnTo>
                <a:lnTo>
                  <a:pt x="2583434" y="300227"/>
                </a:lnTo>
                <a:lnTo>
                  <a:pt x="2602932" y="296302"/>
                </a:lnTo>
                <a:lnTo>
                  <a:pt x="2618835" y="285591"/>
                </a:lnTo>
                <a:lnTo>
                  <a:pt x="2629546" y="269688"/>
                </a:lnTo>
                <a:lnTo>
                  <a:pt x="2633472" y="250189"/>
                </a:lnTo>
                <a:lnTo>
                  <a:pt x="2633472" y="0"/>
                </a:lnTo>
                <a:close/>
              </a:path>
            </a:pathLst>
          </a:custGeom>
          <a:solidFill>
            <a:srgbClr val="135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808225" y="3012950"/>
            <a:ext cx="2633980" cy="300355"/>
          </a:xfrm>
          <a:custGeom>
            <a:avLst/>
            <a:gdLst/>
            <a:ahLst/>
            <a:cxnLst/>
            <a:rect l="l" t="t" r="r" b="b"/>
            <a:pathLst>
              <a:path w="2633980" h="300355">
                <a:moveTo>
                  <a:pt x="50038" y="0"/>
                </a:moveTo>
                <a:lnTo>
                  <a:pt x="2633472" y="0"/>
                </a:lnTo>
                <a:lnTo>
                  <a:pt x="2633472" y="250189"/>
                </a:lnTo>
                <a:lnTo>
                  <a:pt x="2629546" y="269688"/>
                </a:lnTo>
                <a:lnTo>
                  <a:pt x="2618835" y="285591"/>
                </a:lnTo>
                <a:lnTo>
                  <a:pt x="2602932" y="296302"/>
                </a:lnTo>
                <a:lnTo>
                  <a:pt x="2583434" y="300227"/>
                </a:lnTo>
                <a:lnTo>
                  <a:pt x="0" y="300227"/>
                </a:lnTo>
                <a:lnTo>
                  <a:pt x="0" y="50037"/>
                </a:lnTo>
                <a:lnTo>
                  <a:pt x="3932" y="30539"/>
                </a:lnTo>
                <a:lnTo>
                  <a:pt x="14655" y="14636"/>
                </a:lnTo>
                <a:lnTo>
                  <a:pt x="30560" y="3925"/>
                </a:lnTo>
                <a:lnTo>
                  <a:pt x="50038" y="0"/>
                </a:lnTo>
                <a:close/>
              </a:path>
            </a:pathLst>
          </a:custGeom>
          <a:ln w="25907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2148941" y="3065907"/>
            <a:ext cx="194945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Standar Penilaian</a:t>
            </a:r>
            <a:r>
              <a:rPr sz="105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Pembelajaran</a:t>
            </a:r>
            <a:endParaRPr sz="10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196263" y="2174062"/>
            <a:ext cx="130728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5" dirty="0">
                <a:solidFill>
                  <a:srgbClr val="5C5C5C"/>
                </a:solidFill>
                <a:latin typeface="Arial"/>
                <a:cs typeface="Arial"/>
              </a:rPr>
              <a:t>Pendidikan</a:t>
            </a:r>
            <a:endParaRPr sz="1200" b="1" dirty="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636770" y="2095500"/>
            <a:ext cx="2901950" cy="1264920"/>
          </a:xfrm>
          <a:custGeom>
            <a:avLst/>
            <a:gdLst/>
            <a:ahLst/>
            <a:cxnLst/>
            <a:rect l="l" t="t" r="r" b="b"/>
            <a:pathLst>
              <a:path w="2901950" h="1264920">
                <a:moveTo>
                  <a:pt x="2810764" y="0"/>
                </a:moveTo>
                <a:lnTo>
                  <a:pt x="90931" y="0"/>
                </a:lnTo>
                <a:lnTo>
                  <a:pt x="55506" y="7135"/>
                </a:lnTo>
                <a:lnTo>
                  <a:pt x="26606" y="26606"/>
                </a:lnTo>
                <a:lnTo>
                  <a:pt x="7135" y="55506"/>
                </a:lnTo>
                <a:lnTo>
                  <a:pt x="0" y="90932"/>
                </a:lnTo>
                <a:lnTo>
                  <a:pt x="0" y="1173988"/>
                </a:lnTo>
                <a:lnTo>
                  <a:pt x="7135" y="1209413"/>
                </a:lnTo>
                <a:lnTo>
                  <a:pt x="26606" y="1238313"/>
                </a:lnTo>
                <a:lnTo>
                  <a:pt x="55506" y="1257784"/>
                </a:lnTo>
                <a:lnTo>
                  <a:pt x="90931" y="1264920"/>
                </a:lnTo>
                <a:lnTo>
                  <a:pt x="2810764" y="1264920"/>
                </a:lnTo>
                <a:lnTo>
                  <a:pt x="2846189" y="1257784"/>
                </a:lnTo>
                <a:lnTo>
                  <a:pt x="2875089" y="1238313"/>
                </a:lnTo>
                <a:lnTo>
                  <a:pt x="2894560" y="1209413"/>
                </a:lnTo>
                <a:lnTo>
                  <a:pt x="2901696" y="1173988"/>
                </a:lnTo>
                <a:lnTo>
                  <a:pt x="2901696" y="90932"/>
                </a:lnTo>
                <a:lnTo>
                  <a:pt x="2894560" y="55506"/>
                </a:lnTo>
                <a:lnTo>
                  <a:pt x="2875089" y="26606"/>
                </a:lnTo>
                <a:lnTo>
                  <a:pt x="2846189" y="7135"/>
                </a:lnTo>
                <a:lnTo>
                  <a:pt x="2810764" y="0"/>
                </a:lnTo>
                <a:close/>
              </a:path>
            </a:pathLst>
          </a:custGeom>
          <a:solidFill>
            <a:srgbClr val="E4F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636770" y="2095500"/>
            <a:ext cx="2901950" cy="1264920"/>
          </a:xfrm>
          <a:custGeom>
            <a:avLst/>
            <a:gdLst/>
            <a:ahLst/>
            <a:cxnLst/>
            <a:rect l="l" t="t" r="r" b="b"/>
            <a:pathLst>
              <a:path w="2901950" h="1264920">
                <a:moveTo>
                  <a:pt x="0" y="90932"/>
                </a:moveTo>
                <a:lnTo>
                  <a:pt x="7135" y="55506"/>
                </a:lnTo>
                <a:lnTo>
                  <a:pt x="26606" y="26606"/>
                </a:lnTo>
                <a:lnTo>
                  <a:pt x="55506" y="7135"/>
                </a:lnTo>
                <a:lnTo>
                  <a:pt x="90931" y="0"/>
                </a:lnTo>
                <a:lnTo>
                  <a:pt x="2810764" y="0"/>
                </a:lnTo>
                <a:lnTo>
                  <a:pt x="2846189" y="7135"/>
                </a:lnTo>
                <a:lnTo>
                  <a:pt x="2875089" y="26606"/>
                </a:lnTo>
                <a:lnTo>
                  <a:pt x="2894560" y="55506"/>
                </a:lnTo>
                <a:lnTo>
                  <a:pt x="2901696" y="90932"/>
                </a:lnTo>
                <a:lnTo>
                  <a:pt x="2901696" y="1173988"/>
                </a:lnTo>
                <a:lnTo>
                  <a:pt x="2894560" y="1209413"/>
                </a:lnTo>
                <a:lnTo>
                  <a:pt x="2875089" y="1238313"/>
                </a:lnTo>
                <a:lnTo>
                  <a:pt x="2846189" y="1257784"/>
                </a:lnTo>
                <a:lnTo>
                  <a:pt x="2810764" y="1264920"/>
                </a:lnTo>
                <a:lnTo>
                  <a:pt x="90931" y="1264920"/>
                </a:lnTo>
                <a:lnTo>
                  <a:pt x="55506" y="1257784"/>
                </a:lnTo>
                <a:lnTo>
                  <a:pt x="26606" y="1238313"/>
                </a:lnTo>
                <a:lnTo>
                  <a:pt x="7135" y="1209413"/>
                </a:lnTo>
                <a:lnTo>
                  <a:pt x="0" y="1173988"/>
                </a:lnTo>
                <a:lnTo>
                  <a:pt x="0" y="90932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780028" y="2394203"/>
            <a:ext cx="2632075" cy="242570"/>
          </a:xfrm>
          <a:custGeom>
            <a:avLst/>
            <a:gdLst/>
            <a:ahLst/>
            <a:cxnLst/>
            <a:rect l="l" t="t" r="r" b="b"/>
            <a:pathLst>
              <a:path w="2632075" h="242569">
                <a:moveTo>
                  <a:pt x="2631948" y="0"/>
                </a:moveTo>
                <a:lnTo>
                  <a:pt x="40386" y="0"/>
                </a:lnTo>
                <a:lnTo>
                  <a:pt x="24645" y="3167"/>
                </a:lnTo>
                <a:lnTo>
                  <a:pt x="11811" y="11811"/>
                </a:lnTo>
                <a:lnTo>
                  <a:pt x="3167" y="24645"/>
                </a:lnTo>
                <a:lnTo>
                  <a:pt x="0" y="40386"/>
                </a:lnTo>
                <a:lnTo>
                  <a:pt x="0" y="242316"/>
                </a:lnTo>
                <a:lnTo>
                  <a:pt x="2591562" y="242316"/>
                </a:lnTo>
                <a:lnTo>
                  <a:pt x="2607302" y="239148"/>
                </a:lnTo>
                <a:lnTo>
                  <a:pt x="2620137" y="230505"/>
                </a:lnTo>
                <a:lnTo>
                  <a:pt x="2628780" y="217670"/>
                </a:lnTo>
                <a:lnTo>
                  <a:pt x="2631948" y="201930"/>
                </a:lnTo>
                <a:lnTo>
                  <a:pt x="2631948" y="0"/>
                </a:lnTo>
                <a:close/>
              </a:path>
            </a:pathLst>
          </a:custGeom>
          <a:solidFill>
            <a:srgbClr val="F8AA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780028" y="2394203"/>
            <a:ext cx="2632075" cy="242570"/>
          </a:xfrm>
          <a:custGeom>
            <a:avLst/>
            <a:gdLst/>
            <a:ahLst/>
            <a:cxnLst/>
            <a:rect l="l" t="t" r="r" b="b"/>
            <a:pathLst>
              <a:path w="2632075" h="242569">
                <a:moveTo>
                  <a:pt x="40386" y="0"/>
                </a:moveTo>
                <a:lnTo>
                  <a:pt x="2631948" y="0"/>
                </a:lnTo>
                <a:lnTo>
                  <a:pt x="2631948" y="201930"/>
                </a:lnTo>
                <a:lnTo>
                  <a:pt x="2628780" y="217670"/>
                </a:lnTo>
                <a:lnTo>
                  <a:pt x="2620137" y="230505"/>
                </a:lnTo>
                <a:lnTo>
                  <a:pt x="2607302" y="239148"/>
                </a:lnTo>
                <a:lnTo>
                  <a:pt x="2591562" y="242316"/>
                </a:lnTo>
                <a:lnTo>
                  <a:pt x="0" y="242316"/>
                </a:lnTo>
                <a:lnTo>
                  <a:pt x="0" y="40386"/>
                </a:lnTo>
                <a:lnTo>
                  <a:pt x="3167" y="24645"/>
                </a:lnTo>
                <a:lnTo>
                  <a:pt x="11811" y="11811"/>
                </a:lnTo>
                <a:lnTo>
                  <a:pt x="24645" y="3167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362449" y="2406396"/>
            <a:ext cx="14636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Standar Isi</a:t>
            </a:r>
            <a:r>
              <a:rPr sz="1200" spc="-9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Penelitian</a:t>
            </a:r>
            <a:endParaRPr sz="12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780028" y="2695955"/>
            <a:ext cx="2632075" cy="242570"/>
          </a:xfrm>
          <a:custGeom>
            <a:avLst/>
            <a:gdLst/>
            <a:ahLst/>
            <a:cxnLst/>
            <a:rect l="l" t="t" r="r" b="b"/>
            <a:pathLst>
              <a:path w="2632075" h="242569">
                <a:moveTo>
                  <a:pt x="2631948" y="0"/>
                </a:moveTo>
                <a:lnTo>
                  <a:pt x="40386" y="0"/>
                </a:lnTo>
                <a:lnTo>
                  <a:pt x="24645" y="3167"/>
                </a:lnTo>
                <a:lnTo>
                  <a:pt x="11811" y="11811"/>
                </a:lnTo>
                <a:lnTo>
                  <a:pt x="3167" y="24645"/>
                </a:lnTo>
                <a:lnTo>
                  <a:pt x="0" y="40386"/>
                </a:lnTo>
                <a:lnTo>
                  <a:pt x="0" y="242316"/>
                </a:lnTo>
                <a:lnTo>
                  <a:pt x="2591562" y="242316"/>
                </a:lnTo>
                <a:lnTo>
                  <a:pt x="2607302" y="239148"/>
                </a:lnTo>
                <a:lnTo>
                  <a:pt x="2620137" y="230505"/>
                </a:lnTo>
                <a:lnTo>
                  <a:pt x="2628780" y="217670"/>
                </a:lnTo>
                <a:lnTo>
                  <a:pt x="2631948" y="201930"/>
                </a:lnTo>
                <a:lnTo>
                  <a:pt x="2631948" y="0"/>
                </a:lnTo>
                <a:close/>
              </a:path>
            </a:pathLst>
          </a:custGeom>
          <a:solidFill>
            <a:srgbClr val="F8AA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780028" y="2695955"/>
            <a:ext cx="2632075" cy="242570"/>
          </a:xfrm>
          <a:custGeom>
            <a:avLst/>
            <a:gdLst/>
            <a:ahLst/>
            <a:cxnLst/>
            <a:rect l="l" t="t" r="r" b="b"/>
            <a:pathLst>
              <a:path w="2632075" h="242569">
                <a:moveTo>
                  <a:pt x="40386" y="0"/>
                </a:moveTo>
                <a:lnTo>
                  <a:pt x="2631948" y="0"/>
                </a:lnTo>
                <a:lnTo>
                  <a:pt x="2631948" y="201930"/>
                </a:lnTo>
                <a:lnTo>
                  <a:pt x="2628780" y="217670"/>
                </a:lnTo>
                <a:lnTo>
                  <a:pt x="2620137" y="230505"/>
                </a:lnTo>
                <a:lnTo>
                  <a:pt x="2607302" y="239148"/>
                </a:lnTo>
                <a:lnTo>
                  <a:pt x="2591562" y="242316"/>
                </a:lnTo>
                <a:lnTo>
                  <a:pt x="0" y="242316"/>
                </a:lnTo>
                <a:lnTo>
                  <a:pt x="0" y="40386"/>
                </a:lnTo>
                <a:lnTo>
                  <a:pt x="3167" y="24645"/>
                </a:lnTo>
                <a:lnTo>
                  <a:pt x="11811" y="11811"/>
                </a:lnTo>
                <a:lnTo>
                  <a:pt x="24645" y="3167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5309110" y="2719958"/>
            <a:ext cx="157289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Standar Proses</a:t>
            </a:r>
            <a:r>
              <a:rPr sz="1050" spc="-80" dirty="0">
                <a:latin typeface="Arial"/>
                <a:cs typeface="Arial"/>
              </a:rPr>
              <a:t> </a:t>
            </a:r>
            <a:r>
              <a:rPr sz="1050" dirty="0">
                <a:latin typeface="Arial"/>
                <a:cs typeface="Arial"/>
              </a:rPr>
              <a:t>Penelitian</a:t>
            </a:r>
            <a:endParaRPr sz="105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780028" y="3006853"/>
            <a:ext cx="2632075" cy="300355"/>
          </a:xfrm>
          <a:custGeom>
            <a:avLst/>
            <a:gdLst/>
            <a:ahLst/>
            <a:cxnLst/>
            <a:rect l="l" t="t" r="r" b="b"/>
            <a:pathLst>
              <a:path w="2632075" h="300355">
                <a:moveTo>
                  <a:pt x="2631948" y="0"/>
                </a:moveTo>
                <a:lnTo>
                  <a:pt x="50037" y="0"/>
                </a:lnTo>
                <a:lnTo>
                  <a:pt x="30539" y="3925"/>
                </a:lnTo>
                <a:lnTo>
                  <a:pt x="14636" y="14636"/>
                </a:lnTo>
                <a:lnTo>
                  <a:pt x="3925" y="30539"/>
                </a:lnTo>
                <a:lnTo>
                  <a:pt x="0" y="50037"/>
                </a:lnTo>
                <a:lnTo>
                  <a:pt x="0" y="300228"/>
                </a:lnTo>
                <a:lnTo>
                  <a:pt x="2581910" y="300228"/>
                </a:lnTo>
                <a:lnTo>
                  <a:pt x="2601408" y="296302"/>
                </a:lnTo>
                <a:lnTo>
                  <a:pt x="2617311" y="285591"/>
                </a:lnTo>
                <a:lnTo>
                  <a:pt x="2628022" y="269688"/>
                </a:lnTo>
                <a:lnTo>
                  <a:pt x="2631948" y="250190"/>
                </a:lnTo>
                <a:lnTo>
                  <a:pt x="2631948" y="0"/>
                </a:lnTo>
                <a:close/>
              </a:path>
            </a:pathLst>
          </a:custGeom>
          <a:solidFill>
            <a:srgbClr val="F8AA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780028" y="3006853"/>
            <a:ext cx="2632075" cy="300355"/>
          </a:xfrm>
          <a:custGeom>
            <a:avLst/>
            <a:gdLst/>
            <a:ahLst/>
            <a:cxnLst/>
            <a:rect l="l" t="t" r="r" b="b"/>
            <a:pathLst>
              <a:path w="2632075" h="300355">
                <a:moveTo>
                  <a:pt x="50037" y="0"/>
                </a:moveTo>
                <a:lnTo>
                  <a:pt x="2631948" y="0"/>
                </a:lnTo>
                <a:lnTo>
                  <a:pt x="2631948" y="250190"/>
                </a:lnTo>
                <a:lnTo>
                  <a:pt x="2628022" y="269688"/>
                </a:lnTo>
                <a:lnTo>
                  <a:pt x="2617311" y="285591"/>
                </a:lnTo>
                <a:lnTo>
                  <a:pt x="2601408" y="296302"/>
                </a:lnTo>
                <a:lnTo>
                  <a:pt x="2581910" y="300228"/>
                </a:lnTo>
                <a:lnTo>
                  <a:pt x="0" y="300228"/>
                </a:lnTo>
                <a:lnTo>
                  <a:pt x="0" y="50037"/>
                </a:lnTo>
                <a:lnTo>
                  <a:pt x="3925" y="30539"/>
                </a:lnTo>
                <a:lnTo>
                  <a:pt x="14636" y="14636"/>
                </a:lnTo>
                <a:lnTo>
                  <a:pt x="30539" y="3925"/>
                </a:lnTo>
                <a:lnTo>
                  <a:pt x="50037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5407027" y="2168016"/>
            <a:ext cx="102692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5" dirty="0">
                <a:latin typeface="Arial"/>
                <a:cs typeface="Arial"/>
              </a:rPr>
              <a:t>Penelitian</a:t>
            </a:r>
            <a:endParaRPr sz="1200" b="1" dirty="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7603997" y="2095500"/>
            <a:ext cx="2901950" cy="1264920"/>
          </a:xfrm>
          <a:custGeom>
            <a:avLst/>
            <a:gdLst/>
            <a:ahLst/>
            <a:cxnLst/>
            <a:rect l="l" t="t" r="r" b="b"/>
            <a:pathLst>
              <a:path w="2901950" h="1264920">
                <a:moveTo>
                  <a:pt x="2810763" y="0"/>
                </a:moveTo>
                <a:lnTo>
                  <a:pt x="90931" y="0"/>
                </a:lnTo>
                <a:lnTo>
                  <a:pt x="55506" y="7135"/>
                </a:lnTo>
                <a:lnTo>
                  <a:pt x="26606" y="26606"/>
                </a:lnTo>
                <a:lnTo>
                  <a:pt x="7135" y="55506"/>
                </a:lnTo>
                <a:lnTo>
                  <a:pt x="0" y="90932"/>
                </a:lnTo>
                <a:lnTo>
                  <a:pt x="0" y="1173988"/>
                </a:lnTo>
                <a:lnTo>
                  <a:pt x="7135" y="1209413"/>
                </a:lnTo>
                <a:lnTo>
                  <a:pt x="26606" y="1238313"/>
                </a:lnTo>
                <a:lnTo>
                  <a:pt x="55506" y="1257784"/>
                </a:lnTo>
                <a:lnTo>
                  <a:pt x="90931" y="1264920"/>
                </a:lnTo>
                <a:lnTo>
                  <a:pt x="2810763" y="1264920"/>
                </a:lnTo>
                <a:lnTo>
                  <a:pt x="2846189" y="1257784"/>
                </a:lnTo>
                <a:lnTo>
                  <a:pt x="2875089" y="1238313"/>
                </a:lnTo>
                <a:lnTo>
                  <a:pt x="2894560" y="1209413"/>
                </a:lnTo>
                <a:lnTo>
                  <a:pt x="2901696" y="1173988"/>
                </a:lnTo>
                <a:lnTo>
                  <a:pt x="2901696" y="90932"/>
                </a:lnTo>
                <a:lnTo>
                  <a:pt x="2894560" y="55506"/>
                </a:lnTo>
                <a:lnTo>
                  <a:pt x="2875089" y="26606"/>
                </a:lnTo>
                <a:lnTo>
                  <a:pt x="2846189" y="7135"/>
                </a:lnTo>
                <a:lnTo>
                  <a:pt x="2810763" y="0"/>
                </a:lnTo>
                <a:close/>
              </a:path>
            </a:pathLst>
          </a:custGeom>
          <a:solidFill>
            <a:srgbClr val="E4F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603997" y="2095500"/>
            <a:ext cx="2901950" cy="1264920"/>
          </a:xfrm>
          <a:custGeom>
            <a:avLst/>
            <a:gdLst/>
            <a:ahLst/>
            <a:cxnLst/>
            <a:rect l="l" t="t" r="r" b="b"/>
            <a:pathLst>
              <a:path w="2901950" h="1264920">
                <a:moveTo>
                  <a:pt x="0" y="90932"/>
                </a:moveTo>
                <a:lnTo>
                  <a:pt x="7135" y="55506"/>
                </a:lnTo>
                <a:lnTo>
                  <a:pt x="26606" y="26606"/>
                </a:lnTo>
                <a:lnTo>
                  <a:pt x="55506" y="7135"/>
                </a:lnTo>
                <a:lnTo>
                  <a:pt x="90931" y="0"/>
                </a:lnTo>
                <a:lnTo>
                  <a:pt x="2810763" y="0"/>
                </a:lnTo>
                <a:lnTo>
                  <a:pt x="2846189" y="7135"/>
                </a:lnTo>
                <a:lnTo>
                  <a:pt x="2875089" y="26606"/>
                </a:lnTo>
                <a:lnTo>
                  <a:pt x="2894560" y="55506"/>
                </a:lnTo>
                <a:lnTo>
                  <a:pt x="2901696" y="90932"/>
                </a:lnTo>
                <a:lnTo>
                  <a:pt x="2901696" y="1173988"/>
                </a:lnTo>
                <a:lnTo>
                  <a:pt x="2894560" y="1209413"/>
                </a:lnTo>
                <a:lnTo>
                  <a:pt x="2875089" y="1238313"/>
                </a:lnTo>
                <a:lnTo>
                  <a:pt x="2846189" y="1257784"/>
                </a:lnTo>
                <a:lnTo>
                  <a:pt x="2810763" y="1264920"/>
                </a:lnTo>
                <a:lnTo>
                  <a:pt x="90931" y="1264920"/>
                </a:lnTo>
                <a:lnTo>
                  <a:pt x="55506" y="1257784"/>
                </a:lnTo>
                <a:lnTo>
                  <a:pt x="26606" y="1238313"/>
                </a:lnTo>
                <a:lnTo>
                  <a:pt x="7135" y="1209413"/>
                </a:lnTo>
                <a:lnTo>
                  <a:pt x="0" y="1173988"/>
                </a:lnTo>
                <a:lnTo>
                  <a:pt x="0" y="90932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747255" y="2394203"/>
            <a:ext cx="2632075" cy="242570"/>
          </a:xfrm>
          <a:custGeom>
            <a:avLst/>
            <a:gdLst/>
            <a:ahLst/>
            <a:cxnLst/>
            <a:rect l="l" t="t" r="r" b="b"/>
            <a:pathLst>
              <a:path w="2632075" h="242569">
                <a:moveTo>
                  <a:pt x="2631948" y="0"/>
                </a:moveTo>
                <a:lnTo>
                  <a:pt x="40386" y="0"/>
                </a:lnTo>
                <a:lnTo>
                  <a:pt x="24645" y="3167"/>
                </a:lnTo>
                <a:lnTo>
                  <a:pt x="11811" y="11811"/>
                </a:lnTo>
                <a:lnTo>
                  <a:pt x="3167" y="24645"/>
                </a:lnTo>
                <a:lnTo>
                  <a:pt x="0" y="40386"/>
                </a:lnTo>
                <a:lnTo>
                  <a:pt x="0" y="242316"/>
                </a:lnTo>
                <a:lnTo>
                  <a:pt x="2591562" y="242316"/>
                </a:lnTo>
                <a:lnTo>
                  <a:pt x="2607302" y="239148"/>
                </a:lnTo>
                <a:lnTo>
                  <a:pt x="2620137" y="230505"/>
                </a:lnTo>
                <a:lnTo>
                  <a:pt x="2628780" y="217670"/>
                </a:lnTo>
                <a:lnTo>
                  <a:pt x="2631948" y="201930"/>
                </a:lnTo>
                <a:lnTo>
                  <a:pt x="2631948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747255" y="2394203"/>
            <a:ext cx="2632075" cy="242570"/>
          </a:xfrm>
          <a:custGeom>
            <a:avLst/>
            <a:gdLst/>
            <a:ahLst/>
            <a:cxnLst/>
            <a:rect l="l" t="t" r="r" b="b"/>
            <a:pathLst>
              <a:path w="2632075" h="242569">
                <a:moveTo>
                  <a:pt x="40386" y="0"/>
                </a:moveTo>
                <a:lnTo>
                  <a:pt x="2631948" y="0"/>
                </a:lnTo>
                <a:lnTo>
                  <a:pt x="2631948" y="201930"/>
                </a:lnTo>
                <a:lnTo>
                  <a:pt x="2628780" y="217670"/>
                </a:lnTo>
                <a:lnTo>
                  <a:pt x="2620137" y="230505"/>
                </a:lnTo>
                <a:lnTo>
                  <a:pt x="2607302" y="239148"/>
                </a:lnTo>
                <a:lnTo>
                  <a:pt x="2591562" y="242316"/>
                </a:lnTo>
                <a:lnTo>
                  <a:pt x="0" y="242316"/>
                </a:lnTo>
                <a:lnTo>
                  <a:pt x="0" y="40386"/>
                </a:lnTo>
                <a:lnTo>
                  <a:pt x="3167" y="24645"/>
                </a:lnTo>
                <a:lnTo>
                  <a:pt x="11811" y="11811"/>
                </a:lnTo>
                <a:lnTo>
                  <a:pt x="24645" y="3167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8512809" y="2406396"/>
            <a:ext cx="10998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Standar Isi</a:t>
            </a:r>
            <a:r>
              <a:rPr sz="1200" spc="-1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PkM</a:t>
            </a:r>
            <a:endParaRPr sz="120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7747255" y="2695955"/>
            <a:ext cx="2632075" cy="242570"/>
          </a:xfrm>
          <a:custGeom>
            <a:avLst/>
            <a:gdLst/>
            <a:ahLst/>
            <a:cxnLst/>
            <a:rect l="l" t="t" r="r" b="b"/>
            <a:pathLst>
              <a:path w="2632075" h="242569">
                <a:moveTo>
                  <a:pt x="2631948" y="0"/>
                </a:moveTo>
                <a:lnTo>
                  <a:pt x="40386" y="0"/>
                </a:lnTo>
                <a:lnTo>
                  <a:pt x="24645" y="3167"/>
                </a:lnTo>
                <a:lnTo>
                  <a:pt x="11811" y="11811"/>
                </a:lnTo>
                <a:lnTo>
                  <a:pt x="3167" y="24645"/>
                </a:lnTo>
                <a:lnTo>
                  <a:pt x="0" y="40386"/>
                </a:lnTo>
                <a:lnTo>
                  <a:pt x="0" y="242316"/>
                </a:lnTo>
                <a:lnTo>
                  <a:pt x="2591562" y="242316"/>
                </a:lnTo>
                <a:lnTo>
                  <a:pt x="2607302" y="239148"/>
                </a:lnTo>
                <a:lnTo>
                  <a:pt x="2620137" y="230505"/>
                </a:lnTo>
                <a:lnTo>
                  <a:pt x="2628780" y="217670"/>
                </a:lnTo>
                <a:lnTo>
                  <a:pt x="2631948" y="201930"/>
                </a:lnTo>
                <a:lnTo>
                  <a:pt x="2631948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7747255" y="2695955"/>
            <a:ext cx="2632075" cy="242570"/>
          </a:xfrm>
          <a:custGeom>
            <a:avLst/>
            <a:gdLst/>
            <a:ahLst/>
            <a:cxnLst/>
            <a:rect l="l" t="t" r="r" b="b"/>
            <a:pathLst>
              <a:path w="2632075" h="242569">
                <a:moveTo>
                  <a:pt x="40386" y="0"/>
                </a:moveTo>
                <a:lnTo>
                  <a:pt x="2631948" y="0"/>
                </a:lnTo>
                <a:lnTo>
                  <a:pt x="2631948" y="201930"/>
                </a:lnTo>
                <a:lnTo>
                  <a:pt x="2628780" y="217670"/>
                </a:lnTo>
                <a:lnTo>
                  <a:pt x="2620137" y="230505"/>
                </a:lnTo>
                <a:lnTo>
                  <a:pt x="2607302" y="239148"/>
                </a:lnTo>
                <a:lnTo>
                  <a:pt x="2591562" y="242316"/>
                </a:lnTo>
                <a:lnTo>
                  <a:pt x="0" y="242316"/>
                </a:lnTo>
                <a:lnTo>
                  <a:pt x="0" y="40386"/>
                </a:lnTo>
                <a:lnTo>
                  <a:pt x="3167" y="24645"/>
                </a:lnTo>
                <a:lnTo>
                  <a:pt x="11811" y="11811"/>
                </a:lnTo>
                <a:lnTo>
                  <a:pt x="24645" y="3167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8436609" y="2719958"/>
            <a:ext cx="12522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Standar Proses</a:t>
            </a:r>
            <a:r>
              <a:rPr sz="1050" spc="-95" dirty="0">
                <a:latin typeface="Arial"/>
                <a:cs typeface="Arial"/>
              </a:rPr>
              <a:t> </a:t>
            </a:r>
            <a:r>
              <a:rPr sz="1050" spc="5" dirty="0">
                <a:latin typeface="Arial"/>
                <a:cs typeface="Arial"/>
              </a:rPr>
              <a:t>PkM</a:t>
            </a:r>
            <a:endParaRPr sz="1050">
              <a:latin typeface="Arial"/>
              <a:cs typeface="Arial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7747255" y="3006853"/>
            <a:ext cx="2632075" cy="300355"/>
          </a:xfrm>
          <a:custGeom>
            <a:avLst/>
            <a:gdLst/>
            <a:ahLst/>
            <a:cxnLst/>
            <a:rect l="l" t="t" r="r" b="b"/>
            <a:pathLst>
              <a:path w="2632075" h="300355">
                <a:moveTo>
                  <a:pt x="2631948" y="0"/>
                </a:moveTo>
                <a:lnTo>
                  <a:pt x="50037" y="0"/>
                </a:lnTo>
                <a:lnTo>
                  <a:pt x="30539" y="3925"/>
                </a:lnTo>
                <a:lnTo>
                  <a:pt x="14636" y="14636"/>
                </a:lnTo>
                <a:lnTo>
                  <a:pt x="3925" y="30539"/>
                </a:lnTo>
                <a:lnTo>
                  <a:pt x="0" y="50037"/>
                </a:lnTo>
                <a:lnTo>
                  <a:pt x="0" y="300228"/>
                </a:lnTo>
                <a:lnTo>
                  <a:pt x="2581910" y="300228"/>
                </a:lnTo>
                <a:lnTo>
                  <a:pt x="2601408" y="296302"/>
                </a:lnTo>
                <a:lnTo>
                  <a:pt x="2617311" y="285591"/>
                </a:lnTo>
                <a:lnTo>
                  <a:pt x="2628022" y="269688"/>
                </a:lnTo>
                <a:lnTo>
                  <a:pt x="2631948" y="250190"/>
                </a:lnTo>
                <a:lnTo>
                  <a:pt x="2631948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7747255" y="3006853"/>
            <a:ext cx="2632075" cy="300355"/>
          </a:xfrm>
          <a:custGeom>
            <a:avLst/>
            <a:gdLst/>
            <a:ahLst/>
            <a:cxnLst/>
            <a:rect l="l" t="t" r="r" b="b"/>
            <a:pathLst>
              <a:path w="2632075" h="300355">
                <a:moveTo>
                  <a:pt x="50037" y="0"/>
                </a:moveTo>
                <a:lnTo>
                  <a:pt x="2631948" y="0"/>
                </a:lnTo>
                <a:lnTo>
                  <a:pt x="2631948" y="250190"/>
                </a:lnTo>
                <a:lnTo>
                  <a:pt x="2628022" y="269688"/>
                </a:lnTo>
                <a:lnTo>
                  <a:pt x="2617311" y="285591"/>
                </a:lnTo>
                <a:lnTo>
                  <a:pt x="2601408" y="296302"/>
                </a:lnTo>
                <a:lnTo>
                  <a:pt x="2581910" y="300228"/>
                </a:lnTo>
                <a:lnTo>
                  <a:pt x="0" y="300228"/>
                </a:lnTo>
                <a:lnTo>
                  <a:pt x="0" y="50037"/>
                </a:lnTo>
                <a:lnTo>
                  <a:pt x="3925" y="30539"/>
                </a:lnTo>
                <a:lnTo>
                  <a:pt x="14636" y="14636"/>
                </a:lnTo>
                <a:lnTo>
                  <a:pt x="30539" y="3925"/>
                </a:lnTo>
                <a:lnTo>
                  <a:pt x="50037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8368032" y="3059557"/>
            <a:ext cx="138874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Standar Penilaian</a:t>
            </a:r>
            <a:r>
              <a:rPr sz="1050" spc="-80" dirty="0">
                <a:latin typeface="Arial"/>
                <a:cs typeface="Arial"/>
              </a:rPr>
              <a:t> </a:t>
            </a:r>
            <a:r>
              <a:rPr sz="1050" spc="5" dirty="0">
                <a:latin typeface="Arial"/>
                <a:cs typeface="Arial"/>
              </a:rPr>
              <a:t>PkM</a:t>
            </a:r>
            <a:endParaRPr sz="105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1674113" y="3418332"/>
            <a:ext cx="8844280" cy="242570"/>
          </a:xfrm>
          <a:custGeom>
            <a:avLst/>
            <a:gdLst/>
            <a:ahLst/>
            <a:cxnLst/>
            <a:rect l="l" t="t" r="r" b="b"/>
            <a:pathLst>
              <a:path w="8844280" h="242569">
                <a:moveTo>
                  <a:pt x="8843771" y="0"/>
                </a:moveTo>
                <a:lnTo>
                  <a:pt x="40386" y="0"/>
                </a:lnTo>
                <a:lnTo>
                  <a:pt x="24667" y="3167"/>
                </a:lnTo>
                <a:lnTo>
                  <a:pt x="11830" y="11811"/>
                </a:lnTo>
                <a:lnTo>
                  <a:pt x="3174" y="24645"/>
                </a:lnTo>
                <a:lnTo>
                  <a:pt x="0" y="40386"/>
                </a:lnTo>
                <a:lnTo>
                  <a:pt x="0" y="242316"/>
                </a:lnTo>
                <a:lnTo>
                  <a:pt x="8803386" y="242316"/>
                </a:lnTo>
                <a:lnTo>
                  <a:pt x="8819126" y="239148"/>
                </a:lnTo>
                <a:lnTo>
                  <a:pt x="8831961" y="230505"/>
                </a:lnTo>
                <a:lnTo>
                  <a:pt x="8840604" y="217670"/>
                </a:lnTo>
                <a:lnTo>
                  <a:pt x="8843771" y="201930"/>
                </a:lnTo>
                <a:lnTo>
                  <a:pt x="8843771" y="0"/>
                </a:lnTo>
                <a:close/>
              </a:path>
            </a:pathLst>
          </a:custGeom>
          <a:solidFill>
            <a:srgbClr val="AFDE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674113" y="3418332"/>
            <a:ext cx="8844280" cy="242570"/>
          </a:xfrm>
          <a:custGeom>
            <a:avLst/>
            <a:gdLst/>
            <a:ahLst/>
            <a:cxnLst/>
            <a:rect l="l" t="t" r="r" b="b"/>
            <a:pathLst>
              <a:path w="8844280" h="242569">
                <a:moveTo>
                  <a:pt x="40386" y="0"/>
                </a:moveTo>
                <a:lnTo>
                  <a:pt x="8843771" y="0"/>
                </a:lnTo>
                <a:lnTo>
                  <a:pt x="8843771" y="201930"/>
                </a:lnTo>
                <a:lnTo>
                  <a:pt x="8840604" y="217670"/>
                </a:lnTo>
                <a:lnTo>
                  <a:pt x="8831961" y="230505"/>
                </a:lnTo>
                <a:lnTo>
                  <a:pt x="8819126" y="239148"/>
                </a:lnTo>
                <a:lnTo>
                  <a:pt x="8803386" y="242316"/>
                </a:lnTo>
                <a:lnTo>
                  <a:pt x="0" y="242316"/>
                </a:lnTo>
                <a:lnTo>
                  <a:pt x="0" y="40386"/>
                </a:lnTo>
                <a:lnTo>
                  <a:pt x="3174" y="24645"/>
                </a:lnTo>
                <a:lnTo>
                  <a:pt x="11830" y="11811"/>
                </a:lnTo>
                <a:lnTo>
                  <a:pt x="24667" y="3167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677162" y="3713990"/>
            <a:ext cx="8829040" cy="535305"/>
          </a:xfrm>
          <a:custGeom>
            <a:avLst/>
            <a:gdLst/>
            <a:ahLst/>
            <a:cxnLst/>
            <a:rect l="l" t="t" r="r" b="b"/>
            <a:pathLst>
              <a:path w="8829040" h="535304">
                <a:moveTo>
                  <a:pt x="8790051" y="0"/>
                </a:moveTo>
                <a:lnTo>
                  <a:pt x="38430" y="0"/>
                </a:lnTo>
                <a:lnTo>
                  <a:pt x="23472" y="3030"/>
                </a:lnTo>
                <a:lnTo>
                  <a:pt x="11256" y="11287"/>
                </a:lnTo>
                <a:lnTo>
                  <a:pt x="3020" y="23520"/>
                </a:lnTo>
                <a:lnTo>
                  <a:pt x="0" y="38481"/>
                </a:lnTo>
                <a:lnTo>
                  <a:pt x="0" y="496443"/>
                </a:lnTo>
                <a:lnTo>
                  <a:pt x="3020" y="511403"/>
                </a:lnTo>
                <a:lnTo>
                  <a:pt x="11256" y="523636"/>
                </a:lnTo>
                <a:lnTo>
                  <a:pt x="23472" y="531893"/>
                </a:lnTo>
                <a:lnTo>
                  <a:pt x="38430" y="534924"/>
                </a:lnTo>
                <a:lnTo>
                  <a:pt x="8790051" y="534924"/>
                </a:lnTo>
                <a:lnTo>
                  <a:pt x="8805011" y="531893"/>
                </a:lnTo>
                <a:lnTo>
                  <a:pt x="8817244" y="523636"/>
                </a:lnTo>
                <a:lnTo>
                  <a:pt x="8825501" y="511403"/>
                </a:lnTo>
                <a:lnTo>
                  <a:pt x="8828532" y="496443"/>
                </a:lnTo>
                <a:lnTo>
                  <a:pt x="8828532" y="38481"/>
                </a:lnTo>
                <a:lnTo>
                  <a:pt x="8825501" y="23520"/>
                </a:lnTo>
                <a:lnTo>
                  <a:pt x="8817244" y="11287"/>
                </a:lnTo>
                <a:lnTo>
                  <a:pt x="8805011" y="3030"/>
                </a:lnTo>
                <a:lnTo>
                  <a:pt x="8790051" y="0"/>
                </a:lnTo>
                <a:close/>
              </a:path>
            </a:pathLst>
          </a:custGeom>
          <a:solidFill>
            <a:srgbClr val="E4F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677162" y="3713990"/>
            <a:ext cx="8829040" cy="535305"/>
          </a:xfrm>
          <a:custGeom>
            <a:avLst/>
            <a:gdLst/>
            <a:ahLst/>
            <a:cxnLst/>
            <a:rect l="l" t="t" r="r" b="b"/>
            <a:pathLst>
              <a:path w="8829040" h="535304">
                <a:moveTo>
                  <a:pt x="0" y="38481"/>
                </a:moveTo>
                <a:lnTo>
                  <a:pt x="3020" y="23520"/>
                </a:lnTo>
                <a:lnTo>
                  <a:pt x="11256" y="11287"/>
                </a:lnTo>
                <a:lnTo>
                  <a:pt x="23472" y="3030"/>
                </a:lnTo>
                <a:lnTo>
                  <a:pt x="38430" y="0"/>
                </a:lnTo>
                <a:lnTo>
                  <a:pt x="8790051" y="0"/>
                </a:lnTo>
                <a:lnTo>
                  <a:pt x="8805011" y="3030"/>
                </a:lnTo>
                <a:lnTo>
                  <a:pt x="8817244" y="11287"/>
                </a:lnTo>
                <a:lnTo>
                  <a:pt x="8825501" y="23520"/>
                </a:lnTo>
                <a:lnTo>
                  <a:pt x="8828532" y="38481"/>
                </a:lnTo>
                <a:lnTo>
                  <a:pt x="8828532" y="496443"/>
                </a:lnTo>
                <a:lnTo>
                  <a:pt x="8825501" y="511403"/>
                </a:lnTo>
                <a:lnTo>
                  <a:pt x="8817244" y="523636"/>
                </a:lnTo>
                <a:lnTo>
                  <a:pt x="8805011" y="531893"/>
                </a:lnTo>
                <a:lnTo>
                  <a:pt x="8790051" y="534924"/>
                </a:lnTo>
                <a:lnTo>
                  <a:pt x="38430" y="534924"/>
                </a:lnTo>
                <a:lnTo>
                  <a:pt x="23472" y="531893"/>
                </a:lnTo>
                <a:lnTo>
                  <a:pt x="11256" y="523636"/>
                </a:lnTo>
                <a:lnTo>
                  <a:pt x="3020" y="511403"/>
                </a:lnTo>
                <a:lnTo>
                  <a:pt x="0" y="496443"/>
                </a:lnTo>
                <a:lnTo>
                  <a:pt x="0" y="38481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808225" y="3962400"/>
            <a:ext cx="2633980" cy="242570"/>
          </a:xfrm>
          <a:custGeom>
            <a:avLst/>
            <a:gdLst/>
            <a:ahLst/>
            <a:cxnLst/>
            <a:rect l="l" t="t" r="r" b="b"/>
            <a:pathLst>
              <a:path w="2633980" h="242570">
                <a:moveTo>
                  <a:pt x="2633472" y="0"/>
                </a:moveTo>
                <a:lnTo>
                  <a:pt x="40386" y="0"/>
                </a:lnTo>
                <a:lnTo>
                  <a:pt x="24667" y="3167"/>
                </a:lnTo>
                <a:lnTo>
                  <a:pt x="11830" y="11811"/>
                </a:lnTo>
                <a:lnTo>
                  <a:pt x="3174" y="24645"/>
                </a:lnTo>
                <a:lnTo>
                  <a:pt x="0" y="40386"/>
                </a:lnTo>
                <a:lnTo>
                  <a:pt x="0" y="242316"/>
                </a:lnTo>
                <a:lnTo>
                  <a:pt x="2593086" y="242316"/>
                </a:lnTo>
                <a:lnTo>
                  <a:pt x="2608826" y="239148"/>
                </a:lnTo>
                <a:lnTo>
                  <a:pt x="2621661" y="230505"/>
                </a:lnTo>
                <a:lnTo>
                  <a:pt x="2630304" y="217670"/>
                </a:lnTo>
                <a:lnTo>
                  <a:pt x="2633472" y="201930"/>
                </a:lnTo>
                <a:lnTo>
                  <a:pt x="2633472" y="0"/>
                </a:lnTo>
                <a:close/>
              </a:path>
            </a:pathLst>
          </a:custGeom>
          <a:solidFill>
            <a:srgbClr val="135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808225" y="3962400"/>
            <a:ext cx="2633980" cy="242570"/>
          </a:xfrm>
          <a:custGeom>
            <a:avLst/>
            <a:gdLst/>
            <a:ahLst/>
            <a:cxnLst/>
            <a:rect l="l" t="t" r="r" b="b"/>
            <a:pathLst>
              <a:path w="2633980" h="242570">
                <a:moveTo>
                  <a:pt x="40386" y="0"/>
                </a:moveTo>
                <a:lnTo>
                  <a:pt x="2633472" y="0"/>
                </a:lnTo>
                <a:lnTo>
                  <a:pt x="2633472" y="201930"/>
                </a:lnTo>
                <a:lnTo>
                  <a:pt x="2630304" y="217670"/>
                </a:lnTo>
                <a:lnTo>
                  <a:pt x="2621661" y="230505"/>
                </a:lnTo>
                <a:lnTo>
                  <a:pt x="2608826" y="239148"/>
                </a:lnTo>
                <a:lnTo>
                  <a:pt x="2593086" y="242316"/>
                </a:lnTo>
                <a:lnTo>
                  <a:pt x="0" y="242316"/>
                </a:lnTo>
                <a:lnTo>
                  <a:pt x="0" y="40386"/>
                </a:lnTo>
                <a:lnTo>
                  <a:pt x="3174" y="24645"/>
                </a:lnTo>
                <a:lnTo>
                  <a:pt x="11830" y="11811"/>
                </a:lnTo>
                <a:lnTo>
                  <a:pt x="24667" y="3167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2314752" y="3986783"/>
            <a:ext cx="161798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Standar Dosen dan</a:t>
            </a:r>
            <a:r>
              <a:rPr sz="105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Tendik</a:t>
            </a:r>
            <a:endParaRPr sz="105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4601717" y="3954779"/>
            <a:ext cx="3001010" cy="243840"/>
          </a:xfrm>
          <a:custGeom>
            <a:avLst/>
            <a:gdLst/>
            <a:ahLst/>
            <a:cxnLst/>
            <a:rect l="l" t="t" r="r" b="b"/>
            <a:pathLst>
              <a:path w="3001010" h="243839">
                <a:moveTo>
                  <a:pt x="3000756" y="0"/>
                </a:moveTo>
                <a:lnTo>
                  <a:pt x="40639" y="0"/>
                </a:lnTo>
                <a:lnTo>
                  <a:pt x="24806" y="3188"/>
                </a:lnTo>
                <a:lnTo>
                  <a:pt x="11890" y="11890"/>
                </a:lnTo>
                <a:lnTo>
                  <a:pt x="3188" y="24806"/>
                </a:lnTo>
                <a:lnTo>
                  <a:pt x="0" y="40639"/>
                </a:lnTo>
                <a:lnTo>
                  <a:pt x="0" y="243839"/>
                </a:lnTo>
                <a:lnTo>
                  <a:pt x="2960116" y="243839"/>
                </a:lnTo>
                <a:lnTo>
                  <a:pt x="2975949" y="240651"/>
                </a:lnTo>
                <a:lnTo>
                  <a:pt x="2988865" y="231949"/>
                </a:lnTo>
                <a:lnTo>
                  <a:pt x="2997567" y="219033"/>
                </a:lnTo>
                <a:lnTo>
                  <a:pt x="3000756" y="203200"/>
                </a:lnTo>
                <a:lnTo>
                  <a:pt x="3000756" y="0"/>
                </a:lnTo>
                <a:close/>
              </a:path>
            </a:pathLst>
          </a:custGeom>
          <a:solidFill>
            <a:srgbClr val="F8AA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601717" y="3954779"/>
            <a:ext cx="3001010" cy="243840"/>
          </a:xfrm>
          <a:custGeom>
            <a:avLst/>
            <a:gdLst/>
            <a:ahLst/>
            <a:cxnLst/>
            <a:rect l="l" t="t" r="r" b="b"/>
            <a:pathLst>
              <a:path w="3001010" h="243839">
                <a:moveTo>
                  <a:pt x="40639" y="0"/>
                </a:moveTo>
                <a:lnTo>
                  <a:pt x="3000756" y="0"/>
                </a:lnTo>
                <a:lnTo>
                  <a:pt x="3000756" y="203200"/>
                </a:lnTo>
                <a:lnTo>
                  <a:pt x="2997567" y="219033"/>
                </a:lnTo>
                <a:lnTo>
                  <a:pt x="2988865" y="231949"/>
                </a:lnTo>
                <a:lnTo>
                  <a:pt x="2975949" y="240651"/>
                </a:lnTo>
                <a:lnTo>
                  <a:pt x="2960116" y="243839"/>
                </a:lnTo>
                <a:lnTo>
                  <a:pt x="0" y="243839"/>
                </a:lnTo>
                <a:lnTo>
                  <a:pt x="0" y="40639"/>
                </a:lnTo>
                <a:lnTo>
                  <a:pt x="3188" y="24806"/>
                </a:lnTo>
                <a:lnTo>
                  <a:pt x="11890" y="11890"/>
                </a:lnTo>
                <a:lnTo>
                  <a:pt x="24806" y="3188"/>
                </a:lnTo>
                <a:lnTo>
                  <a:pt x="40639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5615180" y="3979672"/>
            <a:ext cx="97091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Standar</a:t>
            </a:r>
            <a:r>
              <a:rPr sz="1050" spc="-75" dirty="0">
                <a:latin typeface="Arial"/>
                <a:cs typeface="Arial"/>
              </a:rPr>
              <a:t> </a:t>
            </a:r>
            <a:r>
              <a:rPr sz="1050" dirty="0">
                <a:latin typeface="Arial"/>
                <a:cs typeface="Arial"/>
              </a:rPr>
              <a:t>Peneliti</a:t>
            </a:r>
            <a:endParaRPr sz="1050">
              <a:latin typeface="Arial"/>
              <a:cs typeface="Arial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7762496" y="3959353"/>
            <a:ext cx="2616835" cy="238125"/>
          </a:xfrm>
          <a:custGeom>
            <a:avLst/>
            <a:gdLst/>
            <a:ahLst/>
            <a:cxnLst/>
            <a:rect l="l" t="t" r="r" b="b"/>
            <a:pathLst>
              <a:path w="2616834" h="238125">
                <a:moveTo>
                  <a:pt x="2616707" y="0"/>
                </a:moveTo>
                <a:lnTo>
                  <a:pt x="39623" y="0"/>
                </a:lnTo>
                <a:lnTo>
                  <a:pt x="24217" y="3119"/>
                </a:lnTo>
                <a:lnTo>
                  <a:pt x="11620" y="11620"/>
                </a:lnTo>
                <a:lnTo>
                  <a:pt x="3119" y="24217"/>
                </a:lnTo>
                <a:lnTo>
                  <a:pt x="0" y="39624"/>
                </a:lnTo>
                <a:lnTo>
                  <a:pt x="0" y="237744"/>
                </a:lnTo>
                <a:lnTo>
                  <a:pt x="2577083" y="237744"/>
                </a:lnTo>
                <a:lnTo>
                  <a:pt x="2592490" y="234624"/>
                </a:lnTo>
                <a:lnTo>
                  <a:pt x="2605087" y="226123"/>
                </a:lnTo>
                <a:lnTo>
                  <a:pt x="2613588" y="213526"/>
                </a:lnTo>
                <a:lnTo>
                  <a:pt x="2616707" y="198120"/>
                </a:lnTo>
                <a:lnTo>
                  <a:pt x="2616707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762496" y="3959353"/>
            <a:ext cx="2616835" cy="238125"/>
          </a:xfrm>
          <a:custGeom>
            <a:avLst/>
            <a:gdLst/>
            <a:ahLst/>
            <a:cxnLst/>
            <a:rect l="l" t="t" r="r" b="b"/>
            <a:pathLst>
              <a:path w="2616834" h="238125">
                <a:moveTo>
                  <a:pt x="39623" y="0"/>
                </a:moveTo>
                <a:lnTo>
                  <a:pt x="2616707" y="0"/>
                </a:lnTo>
                <a:lnTo>
                  <a:pt x="2616707" y="198120"/>
                </a:lnTo>
                <a:lnTo>
                  <a:pt x="2613588" y="213526"/>
                </a:lnTo>
                <a:lnTo>
                  <a:pt x="2605087" y="226123"/>
                </a:lnTo>
                <a:lnTo>
                  <a:pt x="2592490" y="234624"/>
                </a:lnTo>
                <a:lnTo>
                  <a:pt x="2577083" y="237744"/>
                </a:lnTo>
                <a:lnTo>
                  <a:pt x="0" y="237744"/>
                </a:lnTo>
                <a:lnTo>
                  <a:pt x="0" y="39624"/>
                </a:lnTo>
                <a:lnTo>
                  <a:pt x="3119" y="24217"/>
                </a:lnTo>
                <a:lnTo>
                  <a:pt x="11620" y="11620"/>
                </a:lnTo>
                <a:lnTo>
                  <a:pt x="24217" y="3119"/>
                </a:lnTo>
                <a:lnTo>
                  <a:pt x="39623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8339708" y="3981577"/>
            <a:ext cx="146177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Standar Pelaksana</a:t>
            </a:r>
            <a:r>
              <a:rPr sz="1050" spc="-85" dirty="0">
                <a:latin typeface="Arial"/>
                <a:cs typeface="Arial"/>
              </a:rPr>
              <a:t> </a:t>
            </a:r>
            <a:r>
              <a:rPr sz="1050" spc="5" dirty="0">
                <a:latin typeface="Arial"/>
                <a:cs typeface="Arial"/>
              </a:rPr>
              <a:t>PkM</a:t>
            </a:r>
            <a:endParaRPr sz="1050">
              <a:latin typeface="Arial"/>
              <a:cs typeface="Aria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1663445" y="4312922"/>
            <a:ext cx="8830310" cy="841375"/>
          </a:xfrm>
          <a:custGeom>
            <a:avLst/>
            <a:gdLst/>
            <a:ahLst/>
            <a:cxnLst/>
            <a:rect l="l" t="t" r="r" b="b"/>
            <a:pathLst>
              <a:path w="8830310" h="841375">
                <a:moveTo>
                  <a:pt x="8769604" y="0"/>
                </a:moveTo>
                <a:lnTo>
                  <a:pt x="60452" y="0"/>
                </a:lnTo>
                <a:lnTo>
                  <a:pt x="36920" y="4748"/>
                </a:lnTo>
                <a:lnTo>
                  <a:pt x="17705" y="17700"/>
                </a:lnTo>
                <a:lnTo>
                  <a:pt x="4750" y="36915"/>
                </a:lnTo>
                <a:lnTo>
                  <a:pt x="0" y="60451"/>
                </a:lnTo>
                <a:lnTo>
                  <a:pt x="0" y="780795"/>
                </a:lnTo>
                <a:lnTo>
                  <a:pt x="4750" y="804327"/>
                </a:lnTo>
                <a:lnTo>
                  <a:pt x="17705" y="823542"/>
                </a:lnTo>
                <a:lnTo>
                  <a:pt x="36920" y="836497"/>
                </a:lnTo>
                <a:lnTo>
                  <a:pt x="60452" y="841247"/>
                </a:lnTo>
                <a:lnTo>
                  <a:pt x="8769604" y="841247"/>
                </a:lnTo>
                <a:lnTo>
                  <a:pt x="8793140" y="836497"/>
                </a:lnTo>
                <a:lnTo>
                  <a:pt x="8812355" y="823542"/>
                </a:lnTo>
                <a:lnTo>
                  <a:pt x="8825307" y="804327"/>
                </a:lnTo>
                <a:lnTo>
                  <a:pt x="8830056" y="780795"/>
                </a:lnTo>
                <a:lnTo>
                  <a:pt x="8830056" y="60451"/>
                </a:lnTo>
                <a:lnTo>
                  <a:pt x="8825307" y="36915"/>
                </a:lnTo>
                <a:lnTo>
                  <a:pt x="8812355" y="17700"/>
                </a:lnTo>
                <a:lnTo>
                  <a:pt x="8793140" y="4748"/>
                </a:lnTo>
                <a:lnTo>
                  <a:pt x="8769604" y="0"/>
                </a:lnTo>
                <a:close/>
              </a:path>
            </a:pathLst>
          </a:custGeom>
          <a:solidFill>
            <a:srgbClr val="E4F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663445" y="4312922"/>
            <a:ext cx="8830310" cy="841375"/>
          </a:xfrm>
          <a:custGeom>
            <a:avLst/>
            <a:gdLst/>
            <a:ahLst/>
            <a:cxnLst/>
            <a:rect l="l" t="t" r="r" b="b"/>
            <a:pathLst>
              <a:path w="8830310" h="841375">
                <a:moveTo>
                  <a:pt x="0" y="60451"/>
                </a:moveTo>
                <a:lnTo>
                  <a:pt x="4750" y="36915"/>
                </a:lnTo>
                <a:lnTo>
                  <a:pt x="17705" y="17700"/>
                </a:lnTo>
                <a:lnTo>
                  <a:pt x="36920" y="4748"/>
                </a:lnTo>
                <a:lnTo>
                  <a:pt x="60452" y="0"/>
                </a:lnTo>
                <a:lnTo>
                  <a:pt x="8769604" y="0"/>
                </a:lnTo>
                <a:lnTo>
                  <a:pt x="8793140" y="4748"/>
                </a:lnTo>
                <a:lnTo>
                  <a:pt x="8812355" y="17700"/>
                </a:lnTo>
                <a:lnTo>
                  <a:pt x="8825307" y="36915"/>
                </a:lnTo>
                <a:lnTo>
                  <a:pt x="8830056" y="60451"/>
                </a:lnTo>
                <a:lnTo>
                  <a:pt x="8830056" y="780795"/>
                </a:lnTo>
                <a:lnTo>
                  <a:pt x="8825307" y="804327"/>
                </a:lnTo>
                <a:lnTo>
                  <a:pt x="8812355" y="823542"/>
                </a:lnTo>
                <a:lnTo>
                  <a:pt x="8793140" y="836497"/>
                </a:lnTo>
                <a:lnTo>
                  <a:pt x="8769604" y="841247"/>
                </a:lnTo>
                <a:lnTo>
                  <a:pt x="60452" y="841247"/>
                </a:lnTo>
                <a:lnTo>
                  <a:pt x="36920" y="836497"/>
                </a:lnTo>
                <a:lnTo>
                  <a:pt x="17705" y="823542"/>
                </a:lnTo>
                <a:lnTo>
                  <a:pt x="4750" y="804327"/>
                </a:lnTo>
                <a:lnTo>
                  <a:pt x="0" y="780795"/>
                </a:lnTo>
                <a:lnTo>
                  <a:pt x="0" y="60451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796034" y="4561332"/>
            <a:ext cx="2633980" cy="242570"/>
          </a:xfrm>
          <a:custGeom>
            <a:avLst/>
            <a:gdLst/>
            <a:ahLst/>
            <a:cxnLst/>
            <a:rect l="l" t="t" r="r" b="b"/>
            <a:pathLst>
              <a:path w="2633980" h="242570">
                <a:moveTo>
                  <a:pt x="2633472" y="0"/>
                </a:moveTo>
                <a:lnTo>
                  <a:pt x="40386" y="0"/>
                </a:lnTo>
                <a:lnTo>
                  <a:pt x="24667" y="3167"/>
                </a:lnTo>
                <a:lnTo>
                  <a:pt x="11830" y="11811"/>
                </a:lnTo>
                <a:lnTo>
                  <a:pt x="3174" y="24645"/>
                </a:lnTo>
                <a:lnTo>
                  <a:pt x="0" y="40386"/>
                </a:lnTo>
                <a:lnTo>
                  <a:pt x="0" y="242316"/>
                </a:lnTo>
                <a:lnTo>
                  <a:pt x="2593086" y="242316"/>
                </a:lnTo>
                <a:lnTo>
                  <a:pt x="2608826" y="239141"/>
                </a:lnTo>
                <a:lnTo>
                  <a:pt x="2621661" y="230485"/>
                </a:lnTo>
                <a:lnTo>
                  <a:pt x="2630304" y="217648"/>
                </a:lnTo>
                <a:lnTo>
                  <a:pt x="2633472" y="201930"/>
                </a:lnTo>
                <a:lnTo>
                  <a:pt x="2633472" y="0"/>
                </a:lnTo>
                <a:close/>
              </a:path>
            </a:pathLst>
          </a:custGeom>
          <a:solidFill>
            <a:srgbClr val="135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796034" y="4561332"/>
            <a:ext cx="2633980" cy="242570"/>
          </a:xfrm>
          <a:custGeom>
            <a:avLst/>
            <a:gdLst/>
            <a:ahLst/>
            <a:cxnLst/>
            <a:rect l="l" t="t" r="r" b="b"/>
            <a:pathLst>
              <a:path w="2633980" h="242570">
                <a:moveTo>
                  <a:pt x="40386" y="0"/>
                </a:moveTo>
                <a:lnTo>
                  <a:pt x="2633472" y="0"/>
                </a:lnTo>
                <a:lnTo>
                  <a:pt x="2633472" y="201930"/>
                </a:lnTo>
                <a:lnTo>
                  <a:pt x="2630304" y="217648"/>
                </a:lnTo>
                <a:lnTo>
                  <a:pt x="2621661" y="230485"/>
                </a:lnTo>
                <a:lnTo>
                  <a:pt x="2608826" y="239141"/>
                </a:lnTo>
                <a:lnTo>
                  <a:pt x="2593086" y="242316"/>
                </a:lnTo>
                <a:lnTo>
                  <a:pt x="0" y="242316"/>
                </a:lnTo>
                <a:lnTo>
                  <a:pt x="0" y="40386"/>
                </a:lnTo>
                <a:lnTo>
                  <a:pt x="3174" y="24645"/>
                </a:lnTo>
                <a:lnTo>
                  <a:pt x="11830" y="11811"/>
                </a:lnTo>
                <a:lnTo>
                  <a:pt x="24667" y="3167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2171496" y="4585665"/>
            <a:ext cx="187960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Standar SarPras</a:t>
            </a:r>
            <a:r>
              <a:rPr sz="105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Pembelajaran</a:t>
            </a:r>
            <a:endParaRPr sz="1050">
              <a:latin typeface="Arial"/>
              <a:cs typeface="Aria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4589526" y="4553711"/>
            <a:ext cx="3001010" cy="243840"/>
          </a:xfrm>
          <a:custGeom>
            <a:avLst/>
            <a:gdLst/>
            <a:ahLst/>
            <a:cxnLst/>
            <a:rect l="l" t="t" r="r" b="b"/>
            <a:pathLst>
              <a:path w="3001010" h="243839">
                <a:moveTo>
                  <a:pt x="3000756" y="0"/>
                </a:moveTo>
                <a:lnTo>
                  <a:pt x="40640" y="0"/>
                </a:lnTo>
                <a:lnTo>
                  <a:pt x="24806" y="3188"/>
                </a:lnTo>
                <a:lnTo>
                  <a:pt x="11890" y="11890"/>
                </a:lnTo>
                <a:lnTo>
                  <a:pt x="3188" y="24806"/>
                </a:lnTo>
                <a:lnTo>
                  <a:pt x="0" y="40640"/>
                </a:lnTo>
                <a:lnTo>
                  <a:pt x="0" y="243840"/>
                </a:lnTo>
                <a:lnTo>
                  <a:pt x="2960116" y="243840"/>
                </a:lnTo>
                <a:lnTo>
                  <a:pt x="2975949" y="240645"/>
                </a:lnTo>
                <a:lnTo>
                  <a:pt x="2988865" y="231935"/>
                </a:lnTo>
                <a:lnTo>
                  <a:pt x="2997567" y="219017"/>
                </a:lnTo>
                <a:lnTo>
                  <a:pt x="3000756" y="203200"/>
                </a:lnTo>
                <a:lnTo>
                  <a:pt x="3000756" y="0"/>
                </a:lnTo>
                <a:close/>
              </a:path>
            </a:pathLst>
          </a:custGeom>
          <a:solidFill>
            <a:srgbClr val="F8AA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589526" y="4553711"/>
            <a:ext cx="3001010" cy="243840"/>
          </a:xfrm>
          <a:custGeom>
            <a:avLst/>
            <a:gdLst/>
            <a:ahLst/>
            <a:cxnLst/>
            <a:rect l="l" t="t" r="r" b="b"/>
            <a:pathLst>
              <a:path w="3001010" h="243839">
                <a:moveTo>
                  <a:pt x="40640" y="0"/>
                </a:moveTo>
                <a:lnTo>
                  <a:pt x="3000756" y="0"/>
                </a:lnTo>
                <a:lnTo>
                  <a:pt x="3000756" y="203200"/>
                </a:lnTo>
                <a:lnTo>
                  <a:pt x="2997567" y="219017"/>
                </a:lnTo>
                <a:lnTo>
                  <a:pt x="2988865" y="231935"/>
                </a:lnTo>
                <a:lnTo>
                  <a:pt x="2975949" y="240645"/>
                </a:lnTo>
                <a:lnTo>
                  <a:pt x="2960116" y="243840"/>
                </a:lnTo>
                <a:lnTo>
                  <a:pt x="0" y="243840"/>
                </a:lnTo>
                <a:lnTo>
                  <a:pt x="0" y="40640"/>
                </a:lnTo>
                <a:lnTo>
                  <a:pt x="3188" y="24806"/>
                </a:lnTo>
                <a:lnTo>
                  <a:pt x="11890" y="11890"/>
                </a:lnTo>
                <a:lnTo>
                  <a:pt x="24806" y="3188"/>
                </a:lnTo>
                <a:lnTo>
                  <a:pt x="40640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5268848" y="4578984"/>
            <a:ext cx="163957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Standar SarPras</a:t>
            </a:r>
            <a:r>
              <a:rPr sz="1050" spc="-80" dirty="0">
                <a:latin typeface="Arial"/>
                <a:cs typeface="Arial"/>
              </a:rPr>
              <a:t> </a:t>
            </a:r>
            <a:r>
              <a:rPr sz="1050" dirty="0">
                <a:latin typeface="Arial"/>
                <a:cs typeface="Arial"/>
              </a:rPr>
              <a:t>Penelitian</a:t>
            </a:r>
            <a:endParaRPr sz="1050">
              <a:latin typeface="Arial"/>
              <a:cs typeface="Arial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7750304" y="4559808"/>
            <a:ext cx="2616835" cy="236220"/>
          </a:xfrm>
          <a:custGeom>
            <a:avLst/>
            <a:gdLst/>
            <a:ahLst/>
            <a:cxnLst/>
            <a:rect l="l" t="t" r="r" b="b"/>
            <a:pathLst>
              <a:path w="2616834" h="236220">
                <a:moveTo>
                  <a:pt x="2616707" y="0"/>
                </a:moveTo>
                <a:lnTo>
                  <a:pt x="39370" y="0"/>
                </a:lnTo>
                <a:lnTo>
                  <a:pt x="24056" y="3097"/>
                </a:lnTo>
                <a:lnTo>
                  <a:pt x="11541" y="11541"/>
                </a:lnTo>
                <a:lnTo>
                  <a:pt x="3097" y="24056"/>
                </a:lnTo>
                <a:lnTo>
                  <a:pt x="0" y="39369"/>
                </a:lnTo>
                <a:lnTo>
                  <a:pt x="0" y="236219"/>
                </a:lnTo>
                <a:lnTo>
                  <a:pt x="2577338" y="236219"/>
                </a:lnTo>
                <a:lnTo>
                  <a:pt x="2592651" y="233125"/>
                </a:lnTo>
                <a:lnTo>
                  <a:pt x="2605166" y="224688"/>
                </a:lnTo>
                <a:lnTo>
                  <a:pt x="2613610" y="212174"/>
                </a:lnTo>
                <a:lnTo>
                  <a:pt x="2616707" y="196849"/>
                </a:lnTo>
                <a:lnTo>
                  <a:pt x="2616707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7750304" y="4559808"/>
            <a:ext cx="2616835" cy="236220"/>
          </a:xfrm>
          <a:custGeom>
            <a:avLst/>
            <a:gdLst/>
            <a:ahLst/>
            <a:cxnLst/>
            <a:rect l="l" t="t" r="r" b="b"/>
            <a:pathLst>
              <a:path w="2616834" h="236220">
                <a:moveTo>
                  <a:pt x="39370" y="0"/>
                </a:moveTo>
                <a:lnTo>
                  <a:pt x="2616707" y="0"/>
                </a:lnTo>
                <a:lnTo>
                  <a:pt x="2616707" y="196849"/>
                </a:lnTo>
                <a:lnTo>
                  <a:pt x="2613610" y="212174"/>
                </a:lnTo>
                <a:lnTo>
                  <a:pt x="2605166" y="224688"/>
                </a:lnTo>
                <a:lnTo>
                  <a:pt x="2592651" y="233125"/>
                </a:lnTo>
                <a:lnTo>
                  <a:pt x="2577338" y="236219"/>
                </a:lnTo>
                <a:lnTo>
                  <a:pt x="0" y="236219"/>
                </a:lnTo>
                <a:lnTo>
                  <a:pt x="0" y="39369"/>
                </a:lnTo>
                <a:lnTo>
                  <a:pt x="3097" y="24056"/>
                </a:lnTo>
                <a:lnTo>
                  <a:pt x="11541" y="11541"/>
                </a:lnTo>
                <a:lnTo>
                  <a:pt x="24056" y="3097"/>
                </a:lnTo>
                <a:lnTo>
                  <a:pt x="39370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8327517" y="4580509"/>
            <a:ext cx="146177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Standar Pelaksana</a:t>
            </a:r>
            <a:r>
              <a:rPr sz="1050" spc="-85" dirty="0">
                <a:latin typeface="Arial"/>
                <a:cs typeface="Arial"/>
              </a:rPr>
              <a:t> </a:t>
            </a:r>
            <a:r>
              <a:rPr sz="1050" spc="5" dirty="0">
                <a:latin typeface="Arial"/>
                <a:cs typeface="Arial"/>
              </a:rPr>
              <a:t>PkM</a:t>
            </a:r>
            <a:endParaRPr sz="105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828415" y="4357623"/>
            <a:ext cx="249110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5" dirty="0">
                <a:latin typeface="Arial"/>
                <a:cs typeface="Arial"/>
              </a:rPr>
              <a:t>Keuangan, Sarana, dan Prasarana</a:t>
            </a:r>
            <a:endParaRPr sz="1200">
              <a:latin typeface="Arial"/>
              <a:cs typeface="Arial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1796034" y="4861559"/>
            <a:ext cx="2633980" cy="242570"/>
          </a:xfrm>
          <a:custGeom>
            <a:avLst/>
            <a:gdLst/>
            <a:ahLst/>
            <a:cxnLst/>
            <a:rect l="l" t="t" r="r" b="b"/>
            <a:pathLst>
              <a:path w="2633980" h="242570">
                <a:moveTo>
                  <a:pt x="2633472" y="0"/>
                </a:moveTo>
                <a:lnTo>
                  <a:pt x="40386" y="0"/>
                </a:lnTo>
                <a:lnTo>
                  <a:pt x="24667" y="3174"/>
                </a:lnTo>
                <a:lnTo>
                  <a:pt x="11830" y="11830"/>
                </a:lnTo>
                <a:lnTo>
                  <a:pt x="3174" y="24667"/>
                </a:lnTo>
                <a:lnTo>
                  <a:pt x="0" y="40385"/>
                </a:lnTo>
                <a:lnTo>
                  <a:pt x="0" y="242315"/>
                </a:lnTo>
                <a:lnTo>
                  <a:pt x="2593086" y="242315"/>
                </a:lnTo>
                <a:lnTo>
                  <a:pt x="2608826" y="239141"/>
                </a:lnTo>
                <a:lnTo>
                  <a:pt x="2621661" y="230485"/>
                </a:lnTo>
                <a:lnTo>
                  <a:pt x="2630304" y="217648"/>
                </a:lnTo>
                <a:lnTo>
                  <a:pt x="2633472" y="201929"/>
                </a:lnTo>
                <a:lnTo>
                  <a:pt x="2633472" y="0"/>
                </a:lnTo>
                <a:close/>
              </a:path>
            </a:pathLst>
          </a:custGeom>
          <a:solidFill>
            <a:srgbClr val="135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796034" y="4861559"/>
            <a:ext cx="2633980" cy="242570"/>
          </a:xfrm>
          <a:custGeom>
            <a:avLst/>
            <a:gdLst/>
            <a:ahLst/>
            <a:cxnLst/>
            <a:rect l="l" t="t" r="r" b="b"/>
            <a:pathLst>
              <a:path w="2633980" h="242570">
                <a:moveTo>
                  <a:pt x="40386" y="0"/>
                </a:moveTo>
                <a:lnTo>
                  <a:pt x="2633472" y="0"/>
                </a:lnTo>
                <a:lnTo>
                  <a:pt x="2633472" y="201929"/>
                </a:lnTo>
                <a:lnTo>
                  <a:pt x="2630304" y="217648"/>
                </a:lnTo>
                <a:lnTo>
                  <a:pt x="2621661" y="230485"/>
                </a:lnTo>
                <a:lnTo>
                  <a:pt x="2608826" y="239141"/>
                </a:lnTo>
                <a:lnTo>
                  <a:pt x="2593086" y="242315"/>
                </a:lnTo>
                <a:lnTo>
                  <a:pt x="0" y="242315"/>
                </a:lnTo>
                <a:lnTo>
                  <a:pt x="0" y="40385"/>
                </a:lnTo>
                <a:lnTo>
                  <a:pt x="3174" y="24667"/>
                </a:lnTo>
                <a:lnTo>
                  <a:pt x="11830" y="11830"/>
                </a:lnTo>
                <a:lnTo>
                  <a:pt x="24667" y="3174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2040432" y="4886197"/>
            <a:ext cx="21412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Standar Pembiayaan</a:t>
            </a:r>
            <a:r>
              <a:rPr sz="105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Pembelajaran</a:t>
            </a:r>
            <a:endParaRPr sz="1050">
              <a:latin typeface="Arial"/>
              <a:cs typeface="Arial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4589526" y="4855464"/>
            <a:ext cx="3001010" cy="242570"/>
          </a:xfrm>
          <a:custGeom>
            <a:avLst/>
            <a:gdLst/>
            <a:ahLst/>
            <a:cxnLst/>
            <a:rect l="l" t="t" r="r" b="b"/>
            <a:pathLst>
              <a:path w="3001010" h="242570">
                <a:moveTo>
                  <a:pt x="3000756" y="0"/>
                </a:moveTo>
                <a:lnTo>
                  <a:pt x="40386" y="0"/>
                </a:lnTo>
                <a:lnTo>
                  <a:pt x="24645" y="3174"/>
                </a:lnTo>
                <a:lnTo>
                  <a:pt x="11811" y="11830"/>
                </a:lnTo>
                <a:lnTo>
                  <a:pt x="3167" y="24667"/>
                </a:lnTo>
                <a:lnTo>
                  <a:pt x="0" y="40386"/>
                </a:lnTo>
                <a:lnTo>
                  <a:pt x="0" y="242316"/>
                </a:lnTo>
                <a:lnTo>
                  <a:pt x="2960370" y="242316"/>
                </a:lnTo>
                <a:lnTo>
                  <a:pt x="2976110" y="239141"/>
                </a:lnTo>
                <a:lnTo>
                  <a:pt x="2988945" y="230485"/>
                </a:lnTo>
                <a:lnTo>
                  <a:pt x="2997588" y="217648"/>
                </a:lnTo>
                <a:lnTo>
                  <a:pt x="3000756" y="201930"/>
                </a:lnTo>
                <a:lnTo>
                  <a:pt x="3000756" y="0"/>
                </a:lnTo>
                <a:close/>
              </a:path>
            </a:pathLst>
          </a:custGeom>
          <a:solidFill>
            <a:srgbClr val="F8AA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589526" y="4855464"/>
            <a:ext cx="3001010" cy="242570"/>
          </a:xfrm>
          <a:custGeom>
            <a:avLst/>
            <a:gdLst/>
            <a:ahLst/>
            <a:cxnLst/>
            <a:rect l="l" t="t" r="r" b="b"/>
            <a:pathLst>
              <a:path w="3001010" h="242570">
                <a:moveTo>
                  <a:pt x="40386" y="0"/>
                </a:moveTo>
                <a:lnTo>
                  <a:pt x="3000756" y="0"/>
                </a:lnTo>
                <a:lnTo>
                  <a:pt x="3000756" y="201930"/>
                </a:lnTo>
                <a:lnTo>
                  <a:pt x="2997588" y="217648"/>
                </a:lnTo>
                <a:lnTo>
                  <a:pt x="2988945" y="230485"/>
                </a:lnTo>
                <a:lnTo>
                  <a:pt x="2976110" y="239141"/>
                </a:lnTo>
                <a:lnTo>
                  <a:pt x="2960370" y="242316"/>
                </a:lnTo>
                <a:lnTo>
                  <a:pt x="0" y="242316"/>
                </a:lnTo>
                <a:lnTo>
                  <a:pt x="0" y="40386"/>
                </a:lnTo>
                <a:lnTo>
                  <a:pt x="3167" y="24667"/>
                </a:lnTo>
                <a:lnTo>
                  <a:pt x="11811" y="11830"/>
                </a:lnTo>
                <a:lnTo>
                  <a:pt x="24645" y="3174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 txBox="1"/>
          <p:nvPr/>
        </p:nvSpPr>
        <p:spPr>
          <a:xfrm>
            <a:off x="4732403" y="4884675"/>
            <a:ext cx="2712085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000" spc="-5" dirty="0">
                <a:latin typeface="Arial"/>
                <a:cs typeface="Arial"/>
              </a:rPr>
              <a:t>Standar Pendanaan dan </a:t>
            </a:r>
            <a:r>
              <a:rPr sz="1000" spc="-10" dirty="0">
                <a:latin typeface="Arial"/>
                <a:cs typeface="Arial"/>
              </a:rPr>
              <a:t>Pembiayaan</a:t>
            </a:r>
            <a:r>
              <a:rPr sz="1000" spc="-30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Penelitian</a:t>
            </a:r>
            <a:endParaRPr sz="1000">
              <a:latin typeface="Arial"/>
              <a:cs typeface="Arial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7750304" y="4860035"/>
            <a:ext cx="2616835" cy="236220"/>
          </a:xfrm>
          <a:custGeom>
            <a:avLst/>
            <a:gdLst/>
            <a:ahLst/>
            <a:cxnLst/>
            <a:rect l="l" t="t" r="r" b="b"/>
            <a:pathLst>
              <a:path w="2616834" h="236220">
                <a:moveTo>
                  <a:pt x="2616707" y="0"/>
                </a:moveTo>
                <a:lnTo>
                  <a:pt x="39370" y="0"/>
                </a:lnTo>
                <a:lnTo>
                  <a:pt x="24056" y="3094"/>
                </a:lnTo>
                <a:lnTo>
                  <a:pt x="11541" y="11531"/>
                </a:lnTo>
                <a:lnTo>
                  <a:pt x="3097" y="24045"/>
                </a:lnTo>
                <a:lnTo>
                  <a:pt x="0" y="39369"/>
                </a:lnTo>
                <a:lnTo>
                  <a:pt x="0" y="236219"/>
                </a:lnTo>
                <a:lnTo>
                  <a:pt x="2577338" y="236219"/>
                </a:lnTo>
                <a:lnTo>
                  <a:pt x="2592651" y="233125"/>
                </a:lnTo>
                <a:lnTo>
                  <a:pt x="2605166" y="224688"/>
                </a:lnTo>
                <a:lnTo>
                  <a:pt x="2613610" y="212174"/>
                </a:lnTo>
                <a:lnTo>
                  <a:pt x="2616707" y="196850"/>
                </a:lnTo>
                <a:lnTo>
                  <a:pt x="2616707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7750304" y="4860035"/>
            <a:ext cx="2616835" cy="236220"/>
          </a:xfrm>
          <a:custGeom>
            <a:avLst/>
            <a:gdLst/>
            <a:ahLst/>
            <a:cxnLst/>
            <a:rect l="l" t="t" r="r" b="b"/>
            <a:pathLst>
              <a:path w="2616834" h="236220">
                <a:moveTo>
                  <a:pt x="39370" y="0"/>
                </a:moveTo>
                <a:lnTo>
                  <a:pt x="2616707" y="0"/>
                </a:lnTo>
                <a:lnTo>
                  <a:pt x="2616707" y="196850"/>
                </a:lnTo>
                <a:lnTo>
                  <a:pt x="2613610" y="212174"/>
                </a:lnTo>
                <a:lnTo>
                  <a:pt x="2605166" y="224688"/>
                </a:lnTo>
                <a:lnTo>
                  <a:pt x="2592651" y="233125"/>
                </a:lnTo>
                <a:lnTo>
                  <a:pt x="2577338" y="236219"/>
                </a:lnTo>
                <a:lnTo>
                  <a:pt x="0" y="236219"/>
                </a:lnTo>
                <a:lnTo>
                  <a:pt x="0" y="39369"/>
                </a:lnTo>
                <a:lnTo>
                  <a:pt x="3097" y="24045"/>
                </a:lnTo>
                <a:lnTo>
                  <a:pt x="11541" y="11531"/>
                </a:lnTo>
                <a:lnTo>
                  <a:pt x="24056" y="3094"/>
                </a:lnTo>
                <a:lnTo>
                  <a:pt x="39370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7850504" y="4885895"/>
            <a:ext cx="2415540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000" spc="-10" dirty="0">
                <a:latin typeface="Arial"/>
                <a:cs typeface="Arial"/>
              </a:rPr>
              <a:t>Standar Pendanaan </a:t>
            </a:r>
            <a:r>
              <a:rPr sz="1000" spc="-5" dirty="0">
                <a:latin typeface="Arial"/>
                <a:cs typeface="Arial"/>
              </a:rPr>
              <a:t>dan </a:t>
            </a:r>
            <a:r>
              <a:rPr sz="1000" spc="-10" dirty="0">
                <a:latin typeface="Arial"/>
                <a:cs typeface="Arial"/>
              </a:rPr>
              <a:t>Pembiayaan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PkM</a:t>
            </a:r>
            <a:endParaRPr sz="1000">
              <a:latin typeface="Arial"/>
              <a:cs typeface="Arial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1680210" y="5216654"/>
            <a:ext cx="8830310" cy="536575"/>
          </a:xfrm>
          <a:custGeom>
            <a:avLst/>
            <a:gdLst/>
            <a:ahLst/>
            <a:cxnLst/>
            <a:rect l="l" t="t" r="r" b="b"/>
            <a:pathLst>
              <a:path w="8830310" h="536575">
                <a:moveTo>
                  <a:pt x="8791448" y="0"/>
                </a:moveTo>
                <a:lnTo>
                  <a:pt x="38544" y="0"/>
                </a:lnTo>
                <a:lnTo>
                  <a:pt x="23542" y="3029"/>
                </a:lnTo>
                <a:lnTo>
                  <a:pt x="11290" y="11290"/>
                </a:lnTo>
                <a:lnTo>
                  <a:pt x="3029" y="23542"/>
                </a:lnTo>
                <a:lnTo>
                  <a:pt x="0" y="38544"/>
                </a:lnTo>
                <a:lnTo>
                  <a:pt x="0" y="497903"/>
                </a:lnTo>
                <a:lnTo>
                  <a:pt x="3029" y="512905"/>
                </a:lnTo>
                <a:lnTo>
                  <a:pt x="11290" y="525157"/>
                </a:lnTo>
                <a:lnTo>
                  <a:pt x="23542" y="533418"/>
                </a:lnTo>
                <a:lnTo>
                  <a:pt x="38544" y="536448"/>
                </a:lnTo>
                <a:lnTo>
                  <a:pt x="8791448" y="536448"/>
                </a:lnTo>
                <a:lnTo>
                  <a:pt x="8806481" y="533418"/>
                </a:lnTo>
                <a:lnTo>
                  <a:pt x="8818753" y="525157"/>
                </a:lnTo>
                <a:lnTo>
                  <a:pt x="8827023" y="512905"/>
                </a:lnTo>
                <a:lnTo>
                  <a:pt x="8830056" y="497903"/>
                </a:lnTo>
                <a:lnTo>
                  <a:pt x="8830056" y="38544"/>
                </a:lnTo>
                <a:lnTo>
                  <a:pt x="8827023" y="23542"/>
                </a:lnTo>
                <a:lnTo>
                  <a:pt x="8818753" y="11290"/>
                </a:lnTo>
                <a:lnTo>
                  <a:pt x="8806481" y="3029"/>
                </a:lnTo>
                <a:lnTo>
                  <a:pt x="8791448" y="0"/>
                </a:lnTo>
                <a:close/>
              </a:path>
            </a:pathLst>
          </a:custGeom>
          <a:solidFill>
            <a:srgbClr val="E4F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680210" y="5216654"/>
            <a:ext cx="8830310" cy="536575"/>
          </a:xfrm>
          <a:custGeom>
            <a:avLst/>
            <a:gdLst/>
            <a:ahLst/>
            <a:cxnLst/>
            <a:rect l="l" t="t" r="r" b="b"/>
            <a:pathLst>
              <a:path w="8830310" h="536575">
                <a:moveTo>
                  <a:pt x="0" y="38544"/>
                </a:moveTo>
                <a:lnTo>
                  <a:pt x="3029" y="23542"/>
                </a:lnTo>
                <a:lnTo>
                  <a:pt x="11290" y="11290"/>
                </a:lnTo>
                <a:lnTo>
                  <a:pt x="23542" y="3029"/>
                </a:lnTo>
                <a:lnTo>
                  <a:pt x="38544" y="0"/>
                </a:lnTo>
                <a:lnTo>
                  <a:pt x="8791448" y="0"/>
                </a:lnTo>
                <a:lnTo>
                  <a:pt x="8806481" y="3029"/>
                </a:lnTo>
                <a:lnTo>
                  <a:pt x="8818753" y="11290"/>
                </a:lnTo>
                <a:lnTo>
                  <a:pt x="8827023" y="23542"/>
                </a:lnTo>
                <a:lnTo>
                  <a:pt x="8830056" y="38544"/>
                </a:lnTo>
                <a:lnTo>
                  <a:pt x="8830056" y="497903"/>
                </a:lnTo>
                <a:lnTo>
                  <a:pt x="8827023" y="512905"/>
                </a:lnTo>
                <a:lnTo>
                  <a:pt x="8818753" y="525157"/>
                </a:lnTo>
                <a:lnTo>
                  <a:pt x="8806481" y="533418"/>
                </a:lnTo>
                <a:lnTo>
                  <a:pt x="8791448" y="536448"/>
                </a:lnTo>
                <a:lnTo>
                  <a:pt x="38544" y="536448"/>
                </a:lnTo>
                <a:lnTo>
                  <a:pt x="23542" y="533418"/>
                </a:lnTo>
                <a:lnTo>
                  <a:pt x="11290" y="525157"/>
                </a:lnTo>
                <a:lnTo>
                  <a:pt x="3029" y="512905"/>
                </a:lnTo>
                <a:lnTo>
                  <a:pt x="0" y="497903"/>
                </a:lnTo>
                <a:lnTo>
                  <a:pt x="0" y="38544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812799" y="5465064"/>
            <a:ext cx="2632075" cy="243840"/>
          </a:xfrm>
          <a:custGeom>
            <a:avLst/>
            <a:gdLst/>
            <a:ahLst/>
            <a:cxnLst/>
            <a:rect l="l" t="t" r="r" b="b"/>
            <a:pathLst>
              <a:path w="2632075" h="243839">
                <a:moveTo>
                  <a:pt x="2631947" y="0"/>
                </a:moveTo>
                <a:lnTo>
                  <a:pt x="40640" y="0"/>
                </a:lnTo>
                <a:lnTo>
                  <a:pt x="24822" y="3194"/>
                </a:lnTo>
                <a:lnTo>
                  <a:pt x="11904" y="11904"/>
                </a:lnTo>
                <a:lnTo>
                  <a:pt x="3194" y="24822"/>
                </a:lnTo>
                <a:lnTo>
                  <a:pt x="0" y="40640"/>
                </a:lnTo>
                <a:lnTo>
                  <a:pt x="0" y="243840"/>
                </a:lnTo>
                <a:lnTo>
                  <a:pt x="2591308" y="243840"/>
                </a:lnTo>
                <a:lnTo>
                  <a:pt x="2607141" y="240645"/>
                </a:lnTo>
                <a:lnTo>
                  <a:pt x="2620057" y="231935"/>
                </a:lnTo>
                <a:lnTo>
                  <a:pt x="2628759" y="219017"/>
                </a:lnTo>
                <a:lnTo>
                  <a:pt x="2631947" y="203200"/>
                </a:lnTo>
                <a:lnTo>
                  <a:pt x="2631947" y="0"/>
                </a:lnTo>
                <a:close/>
              </a:path>
            </a:pathLst>
          </a:custGeom>
          <a:solidFill>
            <a:srgbClr val="135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812799" y="5465064"/>
            <a:ext cx="2632075" cy="243840"/>
          </a:xfrm>
          <a:custGeom>
            <a:avLst/>
            <a:gdLst/>
            <a:ahLst/>
            <a:cxnLst/>
            <a:rect l="l" t="t" r="r" b="b"/>
            <a:pathLst>
              <a:path w="2632075" h="243839">
                <a:moveTo>
                  <a:pt x="40640" y="0"/>
                </a:moveTo>
                <a:lnTo>
                  <a:pt x="2631947" y="0"/>
                </a:lnTo>
                <a:lnTo>
                  <a:pt x="2631947" y="203200"/>
                </a:lnTo>
                <a:lnTo>
                  <a:pt x="2628759" y="219017"/>
                </a:lnTo>
                <a:lnTo>
                  <a:pt x="2620057" y="231935"/>
                </a:lnTo>
                <a:lnTo>
                  <a:pt x="2607141" y="240645"/>
                </a:lnTo>
                <a:lnTo>
                  <a:pt x="2591308" y="243840"/>
                </a:lnTo>
                <a:lnTo>
                  <a:pt x="0" y="243840"/>
                </a:lnTo>
                <a:lnTo>
                  <a:pt x="0" y="40640"/>
                </a:lnTo>
                <a:lnTo>
                  <a:pt x="3194" y="24822"/>
                </a:lnTo>
                <a:lnTo>
                  <a:pt x="11904" y="11904"/>
                </a:lnTo>
                <a:lnTo>
                  <a:pt x="24822" y="3194"/>
                </a:lnTo>
                <a:lnTo>
                  <a:pt x="40640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606289" y="5458967"/>
            <a:ext cx="2999740" cy="242570"/>
          </a:xfrm>
          <a:custGeom>
            <a:avLst/>
            <a:gdLst/>
            <a:ahLst/>
            <a:cxnLst/>
            <a:rect l="l" t="t" r="r" b="b"/>
            <a:pathLst>
              <a:path w="2999740" h="242570">
                <a:moveTo>
                  <a:pt x="2999232" y="0"/>
                </a:moveTo>
                <a:lnTo>
                  <a:pt x="40386" y="0"/>
                </a:lnTo>
                <a:lnTo>
                  <a:pt x="24645" y="3174"/>
                </a:lnTo>
                <a:lnTo>
                  <a:pt x="11811" y="11830"/>
                </a:lnTo>
                <a:lnTo>
                  <a:pt x="3167" y="24667"/>
                </a:lnTo>
                <a:lnTo>
                  <a:pt x="0" y="40385"/>
                </a:lnTo>
                <a:lnTo>
                  <a:pt x="0" y="242315"/>
                </a:lnTo>
                <a:lnTo>
                  <a:pt x="2958846" y="242315"/>
                </a:lnTo>
                <a:lnTo>
                  <a:pt x="2974586" y="239141"/>
                </a:lnTo>
                <a:lnTo>
                  <a:pt x="2987421" y="230485"/>
                </a:lnTo>
                <a:lnTo>
                  <a:pt x="2996064" y="217648"/>
                </a:lnTo>
                <a:lnTo>
                  <a:pt x="2999232" y="201929"/>
                </a:lnTo>
                <a:lnTo>
                  <a:pt x="2999232" y="0"/>
                </a:lnTo>
                <a:close/>
              </a:path>
            </a:pathLst>
          </a:custGeom>
          <a:solidFill>
            <a:srgbClr val="F8AA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606289" y="5458967"/>
            <a:ext cx="2999740" cy="242570"/>
          </a:xfrm>
          <a:custGeom>
            <a:avLst/>
            <a:gdLst/>
            <a:ahLst/>
            <a:cxnLst/>
            <a:rect l="l" t="t" r="r" b="b"/>
            <a:pathLst>
              <a:path w="2999740" h="242570">
                <a:moveTo>
                  <a:pt x="40386" y="0"/>
                </a:moveTo>
                <a:lnTo>
                  <a:pt x="2999232" y="0"/>
                </a:lnTo>
                <a:lnTo>
                  <a:pt x="2999232" y="201929"/>
                </a:lnTo>
                <a:lnTo>
                  <a:pt x="2996064" y="217648"/>
                </a:lnTo>
                <a:lnTo>
                  <a:pt x="2987421" y="230485"/>
                </a:lnTo>
                <a:lnTo>
                  <a:pt x="2974586" y="239141"/>
                </a:lnTo>
                <a:lnTo>
                  <a:pt x="2958846" y="242315"/>
                </a:lnTo>
                <a:lnTo>
                  <a:pt x="0" y="242315"/>
                </a:lnTo>
                <a:lnTo>
                  <a:pt x="0" y="40385"/>
                </a:lnTo>
                <a:lnTo>
                  <a:pt x="3167" y="24667"/>
                </a:lnTo>
                <a:lnTo>
                  <a:pt x="11811" y="11830"/>
                </a:lnTo>
                <a:lnTo>
                  <a:pt x="24645" y="3174"/>
                </a:lnTo>
                <a:lnTo>
                  <a:pt x="40386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7767067" y="5463540"/>
            <a:ext cx="2616835" cy="236220"/>
          </a:xfrm>
          <a:custGeom>
            <a:avLst/>
            <a:gdLst/>
            <a:ahLst/>
            <a:cxnLst/>
            <a:rect l="l" t="t" r="r" b="b"/>
            <a:pathLst>
              <a:path w="2616834" h="236220">
                <a:moveTo>
                  <a:pt x="2616708" y="0"/>
                </a:moveTo>
                <a:lnTo>
                  <a:pt x="39370" y="0"/>
                </a:lnTo>
                <a:lnTo>
                  <a:pt x="24056" y="3094"/>
                </a:lnTo>
                <a:lnTo>
                  <a:pt x="11541" y="11531"/>
                </a:lnTo>
                <a:lnTo>
                  <a:pt x="3097" y="24045"/>
                </a:lnTo>
                <a:lnTo>
                  <a:pt x="0" y="39370"/>
                </a:lnTo>
                <a:lnTo>
                  <a:pt x="0" y="236220"/>
                </a:lnTo>
                <a:lnTo>
                  <a:pt x="2577338" y="236220"/>
                </a:lnTo>
                <a:lnTo>
                  <a:pt x="2592651" y="233125"/>
                </a:lnTo>
                <a:lnTo>
                  <a:pt x="2605166" y="224688"/>
                </a:lnTo>
                <a:lnTo>
                  <a:pt x="2613610" y="212174"/>
                </a:lnTo>
                <a:lnTo>
                  <a:pt x="2616708" y="196850"/>
                </a:lnTo>
                <a:lnTo>
                  <a:pt x="2616708" y="0"/>
                </a:lnTo>
                <a:close/>
              </a:path>
            </a:pathLst>
          </a:custGeom>
          <a:solidFill>
            <a:srgbClr val="84CA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767067" y="5463540"/>
            <a:ext cx="2616835" cy="236220"/>
          </a:xfrm>
          <a:custGeom>
            <a:avLst/>
            <a:gdLst/>
            <a:ahLst/>
            <a:cxnLst/>
            <a:rect l="l" t="t" r="r" b="b"/>
            <a:pathLst>
              <a:path w="2616834" h="236220">
                <a:moveTo>
                  <a:pt x="39370" y="0"/>
                </a:moveTo>
                <a:lnTo>
                  <a:pt x="2616708" y="0"/>
                </a:lnTo>
                <a:lnTo>
                  <a:pt x="2616708" y="196850"/>
                </a:lnTo>
                <a:lnTo>
                  <a:pt x="2613610" y="212174"/>
                </a:lnTo>
                <a:lnTo>
                  <a:pt x="2605166" y="224688"/>
                </a:lnTo>
                <a:lnTo>
                  <a:pt x="2592651" y="233125"/>
                </a:lnTo>
                <a:lnTo>
                  <a:pt x="2577338" y="236220"/>
                </a:lnTo>
                <a:lnTo>
                  <a:pt x="0" y="236220"/>
                </a:lnTo>
                <a:lnTo>
                  <a:pt x="0" y="39370"/>
                </a:lnTo>
                <a:lnTo>
                  <a:pt x="3097" y="24045"/>
                </a:lnTo>
                <a:lnTo>
                  <a:pt x="11541" y="11531"/>
                </a:lnTo>
                <a:lnTo>
                  <a:pt x="24056" y="3094"/>
                </a:lnTo>
                <a:lnTo>
                  <a:pt x="39370" y="0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8283067" y="5485129"/>
            <a:ext cx="15824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Standar Pengelolaan</a:t>
            </a:r>
            <a:r>
              <a:rPr sz="1050" spc="-75" dirty="0">
                <a:latin typeface="Arial"/>
                <a:cs typeface="Arial"/>
              </a:rPr>
              <a:t> </a:t>
            </a:r>
            <a:r>
              <a:rPr sz="1050" spc="5" dirty="0">
                <a:latin typeface="Arial"/>
                <a:cs typeface="Arial"/>
              </a:rPr>
              <a:t>PkM</a:t>
            </a:r>
            <a:endParaRPr sz="105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5011041" y="5262321"/>
            <a:ext cx="215709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25" dirty="0">
                <a:latin typeface="Arial"/>
                <a:cs typeface="Arial"/>
              </a:rPr>
              <a:t>Tata </a:t>
            </a:r>
            <a:r>
              <a:rPr sz="1200" b="1" spc="-5" dirty="0">
                <a:latin typeface="Arial"/>
                <a:cs typeface="Arial"/>
              </a:rPr>
              <a:t>Pamong </a:t>
            </a:r>
            <a:r>
              <a:rPr sz="1200" b="1" dirty="0">
                <a:latin typeface="Arial"/>
                <a:cs typeface="Arial"/>
              </a:rPr>
              <a:t>dan </a:t>
            </a:r>
            <a:r>
              <a:rPr sz="1200" b="1" spc="-5" dirty="0">
                <a:latin typeface="Arial"/>
                <a:cs typeface="Arial"/>
              </a:rPr>
              <a:t>Kerja</a:t>
            </a:r>
            <a:r>
              <a:rPr sz="1200" b="1" spc="-15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Sama</a:t>
            </a:r>
            <a:endParaRPr sz="1200">
              <a:latin typeface="Arial"/>
              <a:cs typeface="Arial"/>
            </a:endParaRPr>
          </a:p>
        </p:txBody>
      </p:sp>
      <p:sp>
        <p:nvSpPr>
          <p:cNvPr id="91" name="object 91"/>
          <p:cNvSpPr txBox="1">
            <a:spLocks noGrp="1"/>
          </p:cNvSpPr>
          <p:nvPr>
            <p:ph type="title"/>
          </p:nvPr>
        </p:nvSpPr>
        <p:spPr>
          <a:xfrm>
            <a:off x="1656587" y="1053271"/>
            <a:ext cx="8039100" cy="250068"/>
          </a:xfrm>
          <a:prstGeom prst="rect">
            <a:avLst/>
          </a:prstGeom>
          <a:solidFill>
            <a:srgbClr val="1B6AA2"/>
          </a:solidFill>
        </p:spPr>
        <p:txBody>
          <a:bodyPr vert="horz" wrap="square" lIns="0" tIns="41910" rIns="0" bIns="0" rtlCol="0" anchor="ctr">
            <a:spAutoFit/>
          </a:bodyPr>
          <a:lstStyle/>
          <a:p>
            <a:pPr marL="1725295">
              <a:spcBef>
                <a:spcPts val="33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Hubungan SN Dikti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- Kriteria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Akreditasi </a:t>
            </a:r>
            <a:r>
              <a:rPr sz="1500" spc="-15" dirty="0">
                <a:solidFill>
                  <a:srgbClr val="FFFFFF"/>
                </a:solidFill>
                <a:latin typeface="Arial"/>
                <a:cs typeface="Arial"/>
              </a:rPr>
              <a:t>(SAN</a:t>
            </a:r>
            <a:r>
              <a:rPr sz="1500" spc="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2017)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735025" y="5490313"/>
            <a:ext cx="532066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34010">
              <a:spcBef>
                <a:spcPts val="105"/>
              </a:spcBef>
              <a:tabLst>
                <a:tab pos="3430270" algn="l"/>
              </a:tabLst>
            </a:pP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Standar Pengelolaan</a:t>
            </a:r>
            <a:r>
              <a:rPr sz="105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Pembelajaran	</a:t>
            </a:r>
            <a:r>
              <a:rPr sz="1575" baseline="2645" dirty="0">
                <a:latin typeface="Arial"/>
                <a:cs typeface="Arial"/>
              </a:rPr>
              <a:t>Standar Pengelolaan</a:t>
            </a:r>
            <a:r>
              <a:rPr sz="1575" spc="-97" baseline="2645" dirty="0">
                <a:latin typeface="Arial"/>
                <a:cs typeface="Arial"/>
              </a:rPr>
              <a:t> </a:t>
            </a:r>
            <a:r>
              <a:rPr sz="1575" baseline="2645" dirty="0">
                <a:latin typeface="Arial"/>
                <a:cs typeface="Arial"/>
              </a:rPr>
              <a:t>Penelitian</a:t>
            </a:r>
            <a:endParaRPr sz="1575" baseline="2645">
              <a:latin typeface="Arial"/>
              <a:cs typeface="Arial"/>
            </a:endParaRPr>
          </a:p>
          <a:p>
            <a:pPr marL="12700">
              <a:spcBef>
                <a:spcPts val="775"/>
              </a:spcBef>
            </a:pPr>
            <a:r>
              <a:rPr sz="900" dirty="0">
                <a:latin typeface="Arial"/>
                <a:cs typeface="Arial"/>
              </a:rPr>
              <a:t>Sistem Akreditasi Nasional </a:t>
            </a:r>
            <a:r>
              <a:rPr sz="900" spc="-5" dirty="0">
                <a:latin typeface="Arial"/>
                <a:cs typeface="Arial"/>
              </a:rPr>
              <a:t>(SAN) </a:t>
            </a:r>
            <a:r>
              <a:rPr sz="900" dirty="0">
                <a:latin typeface="Arial"/>
                <a:cs typeface="Arial"/>
              </a:rPr>
              <a:t>Pendidikan </a:t>
            </a:r>
            <a:r>
              <a:rPr sz="900" spc="-5" dirty="0">
                <a:latin typeface="Arial"/>
                <a:cs typeface="Arial"/>
              </a:rPr>
              <a:t>Tinggi, BAN-PT,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2017</a:t>
            </a:r>
            <a:endParaRPr sz="900">
              <a:latin typeface="Arial"/>
              <a:cs typeface="Arial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7411973" y="1365506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139446" y="0"/>
                </a:moveTo>
                <a:lnTo>
                  <a:pt x="95390" y="6870"/>
                </a:lnTo>
                <a:lnTo>
                  <a:pt x="57113" y="26005"/>
                </a:lnTo>
                <a:lnTo>
                  <a:pt x="26919" y="55193"/>
                </a:lnTo>
                <a:lnTo>
                  <a:pt x="7114" y="92220"/>
                </a:lnTo>
                <a:lnTo>
                  <a:pt x="0" y="134874"/>
                </a:lnTo>
                <a:lnTo>
                  <a:pt x="7114" y="177527"/>
                </a:lnTo>
                <a:lnTo>
                  <a:pt x="26919" y="214554"/>
                </a:lnTo>
                <a:lnTo>
                  <a:pt x="57113" y="243742"/>
                </a:lnTo>
                <a:lnTo>
                  <a:pt x="95390" y="262877"/>
                </a:lnTo>
                <a:lnTo>
                  <a:pt x="139446" y="269748"/>
                </a:lnTo>
                <a:lnTo>
                  <a:pt x="183501" y="262877"/>
                </a:lnTo>
                <a:lnTo>
                  <a:pt x="221778" y="243742"/>
                </a:lnTo>
                <a:lnTo>
                  <a:pt x="251972" y="214554"/>
                </a:lnTo>
                <a:lnTo>
                  <a:pt x="271777" y="177527"/>
                </a:lnTo>
                <a:lnTo>
                  <a:pt x="278891" y="134874"/>
                </a:lnTo>
                <a:lnTo>
                  <a:pt x="271777" y="92220"/>
                </a:lnTo>
                <a:lnTo>
                  <a:pt x="251972" y="55193"/>
                </a:lnTo>
                <a:lnTo>
                  <a:pt x="221778" y="26005"/>
                </a:lnTo>
                <a:lnTo>
                  <a:pt x="183501" y="6870"/>
                </a:lnTo>
                <a:lnTo>
                  <a:pt x="139446" y="0"/>
                </a:lnTo>
                <a:close/>
              </a:path>
            </a:pathLst>
          </a:custGeom>
          <a:solidFill>
            <a:srgbClr val="FBEC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7411973" y="1365506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0" y="134874"/>
                </a:moveTo>
                <a:lnTo>
                  <a:pt x="7114" y="92220"/>
                </a:lnTo>
                <a:lnTo>
                  <a:pt x="26919" y="55193"/>
                </a:lnTo>
                <a:lnTo>
                  <a:pt x="57113" y="26005"/>
                </a:lnTo>
                <a:lnTo>
                  <a:pt x="95390" y="6870"/>
                </a:lnTo>
                <a:lnTo>
                  <a:pt x="139446" y="0"/>
                </a:lnTo>
                <a:lnTo>
                  <a:pt x="183501" y="6870"/>
                </a:lnTo>
                <a:lnTo>
                  <a:pt x="221778" y="26005"/>
                </a:lnTo>
                <a:lnTo>
                  <a:pt x="251972" y="55193"/>
                </a:lnTo>
                <a:lnTo>
                  <a:pt x="271777" y="92220"/>
                </a:lnTo>
                <a:lnTo>
                  <a:pt x="278891" y="134874"/>
                </a:lnTo>
                <a:lnTo>
                  <a:pt x="271777" y="177527"/>
                </a:lnTo>
                <a:lnTo>
                  <a:pt x="251972" y="214554"/>
                </a:lnTo>
                <a:lnTo>
                  <a:pt x="221778" y="243742"/>
                </a:lnTo>
                <a:lnTo>
                  <a:pt x="183501" y="262877"/>
                </a:lnTo>
                <a:lnTo>
                  <a:pt x="139446" y="269748"/>
                </a:lnTo>
                <a:lnTo>
                  <a:pt x="95390" y="262877"/>
                </a:lnTo>
                <a:lnTo>
                  <a:pt x="57113" y="243742"/>
                </a:lnTo>
                <a:lnTo>
                  <a:pt x="26919" y="214554"/>
                </a:lnTo>
                <a:lnTo>
                  <a:pt x="7114" y="177527"/>
                </a:lnTo>
                <a:lnTo>
                  <a:pt x="0" y="134874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 txBox="1"/>
          <p:nvPr/>
        </p:nvSpPr>
        <p:spPr>
          <a:xfrm>
            <a:off x="4421887" y="1375116"/>
            <a:ext cx="3189605" cy="445134"/>
          </a:xfrm>
          <a:prstGeom prst="rect">
            <a:avLst/>
          </a:prstGeom>
        </p:spPr>
        <p:txBody>
          <a:bodyPr vert="horz" wrap="square" lIns="0" tIns="42544" rIns="0" bIns="0" rtlCol="0">
            <a:spAutoFit/>
          </a:bodyPr>
          <a:lstStyle/>
          <a:p>
            <a:pPr marL="12700">
              <a:spcBef>
                <a:spcPts val="334"/>
              </a:spcBef>
              <a:tabLst>
                <a:tab pos="3080385" algn="l"/>
              </a:tabLst>
            </a:pPr>
            <a:r>
              <a:rPr sz="1350" b="1" spc="-30" dirty="0">
                <a:latin typeface="Arial"/>
                <a:cs typeface="Arial"/>
              </a:rPr>
              <a:t>V</a:t>
            </a:r>
            <a:r>
              <a:rPr sz="1350" b="1" spc="-10" dirty="0">
                <a:latin typeface="Arial"/>
                <a:cs typeface="Arial"/>
              </a:rPr>
              <a:t>i</a:t>
            </a:r>
            <a:r>
              <a:rPr sz="1350" b="1" dirty="0">
                <a:latin typeface="Arial"/>
                <a:cs typeface="Arial"/>
              </a:rPr>
              <a:t>si,</a:t>
            </a:r>
            <a:r>
              <a:rPr sz="1350" b="1" spc="-15" dirty="0">
                <a:latin typeface="Arial"/>
                <a:cs typeface="Arial"/>
              </a:rPr>
              <a:t> </a:t>
            </a:r>
            <a:r>
              <a:rPr sz="1350" b="1" spc="10" dirty="0">
                <a:latin typeface="Arial"/>
                <a:cs typeface="Arial"/>
              </a:rPr>
              <a:t>M</a:t>
            </a:r>
            <a:r>
              <a:rPr sz="1350" b="1" spc="-10" dirty="0">
                <a:latin typeface="Arial"/>
                <a:cs typeface="Arial"/>
              </a:rPr>
              <a:t>i</a:t>
            </a:r>
            <a:r>
              <a:rPr sz="1350" b="1" dirty="0">
                <a:latin typeface="Arial"/>
                <a:cs typeface="Arial"/>
              </a:rPr>
              <a:t>si,</a:t>
            </a:r>
            <a:r>
              <a:rPr sz="1350" b="1" spc="-15" dirty="0">
                <a:latin typeface="Arial"/>
                <a:cs typeface="Arial"/>
              </a:rPr>
              <a:t> </a:t>
            </a:r>
            <a:r>
              <a:rPr sz="1350" b="1" spc="-100" dirty="0">
                <a:latin typeface="Arial"/>
                <a:cs typeface="Arial"/>
              </a:rPr>
              <a:t>T</a:t>
            </a:r>
            <a:r>
              <a:rPr sz="1350" b="1" dirty="0">
                <a:latin typeface="Arial"/>
                <a:cs typeface="Arial"/>
              </a:rPr>
              <a:t>u</a:t>
            </a:r>
            <a:r>
              <a:rPr sz="1350" b="1" spc="-10" dirty="0">
                <a:latin typeface="Arial"/>
                <a:cs typeface="Arial"/>
              </a:rPr>
              <a:t>j</a:t>
            </a:r>
            <a:r>
              <a:rPr sz="1350" b="1" dirty="0">
                <a:latin typeface="Arial"/>
                <a:cs typeface="Arial"/>
              </a:rPr>
              <a:t>uan,</a:t>
            </a:r>
            <a:r>
              <a:rPr sz="1350" b="1" spc="-20" dirty="0">
                <a:latin typeface="Arial"/>
                <a:cs typeface="Arial"/>
              </a:rPr>
              <a:t> </a:t>
            </a:r>
            <a:r>
              <a:rPr sz="1350" b="1" dirty="0">
                <a:latin typeface="Arial"/>
                <a:cs typeface="Arial"/>
              </a:rPr>
              <a:t>dan</a:t>
            </a:r>
            <a:r>
              <a:rPr sz="1350" b="1" spc="-15" dirty="0">
                <a:latin typeface="Arial"/>
                <a:cs typeface="Arial"/>
              </a:rPr>
              <a:t> </a:t>
            </a:r>
            <a:r>
              <a:rPr sz="1350" b="1" spc="-5" dirty="0">
                <a:latin typeface="Arial"/>
                <a:cs typeface="Arial"/>
              </a:rPr>
              <a:t>S</a:t>
            </a:r>
            <a:r>
              <a:rPr sz="1350" b="1" dirty="0">
                <a:latin typeface="Arial"/>
                <a:cs typeface="Arial"/>
              </a:rPr>
              <a:t>asaran	</a:t>
            </a:r>
            <a:r>
              <a:rPr sz="2025" baseline="4115" dirty="0">
                <a:latin typeface="Arial"/>
                <a:cs typeface="Arial"/>
              </a:rPr>
              <a:t>1</a:t>
            </a:r>
            <a:endParaRPr sz="2025" baseline="4115">
              <a:latin typeface="Arial"/>
              <a:cs typeface="Arial"/>
            </a:endParaRPr>
          </a:p>
          <a:p>
            <a:pPr marL="675005">
              <a:spcBef>
                <a:spcPts val="185"/>
              </a:spcBef>
            </a:pPr>
            <a:r>
              <a:rPr sz="1050" dirty="0">
                <a:latin typeface="Arial"/>
                <a:cs typeface="Arial"/>
              </a:rPr>
              <a:t>Keluaran dan Dampak</a:t>
            </a:r>
            <a:r>
              <a:rPr sz="1050" spc="-55" dirty="0">
                <a:latin typeface="Arial"/>
                <a:cs typeface="Arial"/>
              </a:rPr>
              <a:t> </a:t>
            </a:r>
            <a:r>
              <a:rPr sz="1050" dirty="0">
                <a:latin typeface="Arial"/>
                <a:cs typeface="Arial"/>
              </a:rPr>
              <a:t>Tridharma</a:t>
            </a:r>
            <a:endParaRPr sz="1050">
              <a:latin typeface="Arial"/>
              <a:cs typeface="Arial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7239761" y="5218178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139446" y="0"/>
                </a:moveTo>
                <a:lnTo>
                  <a:pt x="95390" y="6876"/>
                </a:lnTo>
                <a:lnTo>
                  <a:pt x="57113" y="26023"/>
                </a:lnTo>
                <a:lnTo>
                  <a:pt x="26919" y="55220"/>
                </a:lnTo>
                <a:lnTo>
                  <a:pt x="7114" y="92244"/>
                </a:lnTo>
                <a:lnTo>
                  <a:pt x="0" y="134874"/>
                </a:lnTo>
                <a:lnTo>
                  <a:pt x="7114" y="177503"/>
                </a:lnTo>
                <a:lnTo>
                  <a:pt x="26919" y="214527"/>
                </a:lnTo>
                <a:lnTo>
                  <a:pt x="57113" y="243724"/>
                </a:lnTo>
                <a:lnTo>
                  <a:pt x="95390" y="262871"/>
                </a:lnTo>
                <a:lnTo>
                  <a:pt x="139446" y="269748"/>
                </a:lnTo>
                <a:lnTo>
                  <a:pt x="183501" y="262871"/>
                </a:lnTo>
                <a:lnTo>
                  <a:pt x="221778" y="243724"/>
                </a:lnTo>
                <a:lnTo>
                  <a:pt x="251972" y="214527"/>
                </a:lnTo>
                <a:lnTo>
                  <a:pt x="271777" y="177503"/>
                </a:lnTo>
                <a:lnTo>
                  <a:pt x="278891" y="134874"/>
                </a:lnTo>
                <a:lnTo>
                  <a:pt x="271777" y="92244"/>
                </a:lnTo>
                <a:lnTo>
                  <a:pt x="251972" y="55220"/>
                </a:lnTo>
                <a:lnTo>
                  <a:pt x="221778" y="26023"/>
                </a:lnTo>
                <a:lnTo>
                  <a:pt x="183501" y="6876"/>
                </a:lnTo>
                <a:lnTo>
                  <a:pt x="139446" y="0"/>
                </a:lnTo>
                <a:close/>
              </a:path>
            </a:pathLst>
          </a:custGeom>
          <a:solidFill>
            <a:srgbClr val="FBEC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7239761" y="5218178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0" y="134874"/>
                </a:moveTo>
                <a:lnTo>
                  <a:pt x="7114" y="92244"/>
                </a:lnTo>
                <a:lnTo>
                  <a:pt x="26919" y="55220"/>
                </a:lnTo>
                <a:lnTo>
                  <a:pt x="57113" y="26023"/>
                </a:lnTo>
                <a:lnTo>
                  <a:pt x="95390" y="6876"/>
                </a:lnTo>
                <a:lnTo>
                  <a:pt x="139446" y="0"/>
                </a:lnTo>
                <a:lnTo>
                  <a:pt x="183501" y="6876"/>
                </a:lnTo>
                <a:lnTo>
                  <a:pt x="221778" y="26023"/>
                </a:lnTo>
                <a:lnTo>
                  <a:pt x="251972" y="55220"/>
                </a:lnTo>
                <a:lnTo>
                  <a:pt x="271777" y="92244"/>
                </a:lnTo>
                <a:lnTo>
                  <a:pt x="278891" y="134874"/>
                </a:lnTo>
                <a:lnTo>
                  <a:pt x="271777" y="177503"/>
                </a:lnTo>
                <a:lnTo>
                  <a:pt x="251972" y="214527"/>
                </a:lnTo>
                <a:lnTo>
                  <a:pt x="221778" y="243724"/>
                </a:lnTo>
                <a:lnTo>
                  <a:pt x="183501" y="262871"/>
                </a:lnTo>
                <a:lnTo>
                  <a:pt x="139446" y="269748"/>
                </a:lnTo>
                <a:lnTo>
                  <a:pt x="95390" y="262871"/>
                </a:lnTo>
                <a:lnTo>
                  <a:pt x="57113" y="243724"/>
                </a:lnTo>
                <a:lnTo>
                  <a:pt x="26919" y="214527"/>
                </a:lnTo>
                <a:lnTo>
                  <a:pt x="7114" y="177503"/>
                </a:lnTo>
                <a:lnTo>
                  <a:pt x="0" y="134874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 txBox="1"/>
          <p:nvPr/>
        </p:nvSpPr>
        <p:spPr>
          <a:xfrm>
            <a:off x="7317106" y="5245557"/>
            <a:ext cx="12128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dirty="0">
                <a:latin typeface="Arial"/>
                <a:cs typeface="Arial"/>
              </a:rPr>
              <a:t>2</a:t>
            </a:r>
            <a:endParaRPr sz="1350">
              <a:latin typeface="Arial"/>
              <a:cs typeface="Arial"/>
            </a:endParaRPr>
          </a:p>
        </p:txBody>
      </p:sp>
      <p:sp>
        <p:nvSpPr>
          <p:cNvPr id="99" name="object 99"/>
          <p:cNvSpPr/>
          <p:nvPr/>
        </p:nvSpPr>
        <p:spPr>
          <a:xfrm>
            <a:off x="6611873" y="3383279"/>
            <a:ext cx="279400" cy="271780"/>
          </a:xfrm>
          <a:custGeom>
            <a:avLst/>
            <a:gdLst/>
            <a:ahLst/>
            <a:cxnLst/>
            <a:rect l="l" t="t" r="r" b="b"/>
            <a:pathLst>
              <a:path w="279400" h="271780">
                <a:moveTo>
                  <a:pt x="139446" y="0"/>
                </a:moveTo>
                <a:lnTo>
                  <a:pt x="95390" y="6912"/>
                </a:lnTo>
                <a:lnTo>
                  <a:pt x="57113" y="26164"/>
                </a:lnTo>
                <a:lnTo>
                  <a:pt x="26919" y="55522"/>
                </a:lnTo>
                <a:lnTo>
                  <a:pt x="7114" y="92756"/>
                </a:lnTo>
                <a:lnTo>
                  <a:pt x="0" y="135636"/>
                </a:lnTo>
                <a:lnTo>
                  <a:pt x="7114" y="178515"/>
                </a:lnTo>
                <a:lnTo>
                  <a:pt x="26919" y="215749"/>
                </a:lnTo>
                <a:lnTo>
                  <a:pt x="57113" y="245107"/>
                </a:lnTo>
                <a:lnTo>
                  <a:pt x="95390" y="264359"/>
                </a:lnTo>
                <a:lnTo>
                  <a:pt x="139446" y="271271"/>
                </a:lnTo>
                <a:lnTo>
                  <a:pt x="183501" y="264359"/>
                </a:lnTo>
                <a:lnTo>
                  <a:pt x="221778" y="245107"/>
                </a:lnTo>
                <a:lnTo>
                  <a:pt x="251972" y="215749"/>
                </a:lnTo>
                <a:lnTo>
                  <a:pt x="271777" y="178515"/>
                </a:lnTo>
                <a:lnTo>
                  <a:pt x="278891" y="135636"/>
                </a:lnTo>
                <a:lnTo>
                  <a:pt x="271777" y="92756"/>
                </a:lnTo>
                <a:lnTo>
                  <a:pt x="251972" y="55522"/>
                </a:lnTo>
                <a:lnTo>
                  <a:pt x="221778" y="26164"/>
                </a:lnTo>
                <a:lnTo>
                  <a:pt x="183501" y="6912"/>
                </a:lnTo>
                <a:lnTo>
                  <a:pt x="139446" y="0"/>
                </a:lnTo>
                <a:close/>
              </a:path>
            </a:pathLst>
          </a:custGeom>
          <a:solidFill>
            <a:srgbClr val="FBEC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6611873" y="3383279"/>
            <a:ext cx="279400" cy="271780"/>
          </a:xfrm>
          <a:custGeom>
            <a:avLst/>
            <a:gdLst/>
            <a:ahLst/>
            <a:cxnLst/>
            <a:rect l="l" t="t" r="r" b="b"/>
            <a:pathLst>
              <a:path w="279400" h="271780">
                <a:moveTo>
                  <a:pt x="0" y="135636"/>
                </a:moveTo>
                <a:lnTo>
                  <a:pt x="7114" y="92756"/>
                </a:lnTo>
                <a:lnTo>
                  <a:pt x="26919" y="55522"/>
                </a:lnTo>
                <a:lnTo>
                  <a:pt x="57113" y="26164"/>
                </a:lnTo>
                <a:lnTo>
                  <a:pt x="95390" y="6912"/>
                </a:lnTo>
                <a:lnTo>
                  <a:pt x="139446" y="0"/>
                </a:lnTo>
                <a:lnTo>
                  <a:pt x="183501" y="6912"/>
                </a:lnTo>
                <a:lnTo>
                  <a:pt x="221778" y="26164"/>
                </a:lnTo>
                <a:lnTo>
                  <a:pt x="251972" y="55522"/>
                </a:lnTo>
                <a:lnTo>
                  <a:pt x="271777" y="92756"/>
                </a:lnTo>
                <a:lnTo>
                  <a:pt x="278891" y="135636"/>
                </a:lnTo>
                <a:lnTo>
                  <a:pt x="271777" y="178515"/>
                </a:lnTo>
                <a:lnTo>
                  <a:pt x="251972" y="215749"/>
                </a:lnTo>
                <a:lnTo>
                  <a:pt x="221778" y="245107"/>
                </a:lnTo>
                <a:lnTo>
                  <a:pt x="183501" y="264359"/>
                </a:lnTo>
                <a:lnTo>
                  <a:pt x="139446" y="271271"/>
                </a:lnTo>
                <a:lnTo>
                  <a:pt x="95390" y="264359"/>
                </a:lnTo>
                <a:lnTo>
                  <a:pt x="57113" y="245107"/>
                </a:lnTo>
                <a:lnTo>
                  <a:pt x="26919" y="215749"/>
                </a:lnTo>
                <a:lnTo>
                  <a:pt x="7114" y="178515"/>
                </a:lnTo>
                <a:lnTo>
                  <a:pt x="0" y="135636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5262117" y="3059557"/>
            <a:ext cx="1664970" cy="5905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Standar Penilaian</a:t>
            </a:r>
            <a:r>
              <a:rPr sz="1050" spc="-70" dirty="0">
                <a:latin typeface="Arial"/>
                <a:cs typeface="Arial"/>
              </a:rPr>
              <a:t> </a:t>
            </a:r>
            <a:r>
              <a:rPr sz="1050" dirty="0">
                <a:latin typeface="Arial"/>
                <a:cs typeface="Arial"/>
              </a:rPr>
              <a:t>Penilitian</a:t>
            </a:r>
            <a:endParaRPr sz="1050">
              <a:latin typeface="Arial"/>
              <a:cs typeface="Arial"/>
            </a:endParaRPr>
          </a:p>
          <a:p>
            <a:pPr>
              <a:spcBef>
                <a:spcPts val="10"/>
              </a:spcBef>
            </a:pPr>
            <a:endParaRPr sz="1350">
              <a:latin typeface="Times New Roman"/>
              <a:cs typeface="Times New Roman"/>
            </a:endParaRPr>
          </a:p>
          <a:p>
            <a:pPr marL="379095">
              <a:tabLst>
                <a:tab pos="1443355" algn="l"/>
              </a:tabLst>
            </a:pPr>
            <a:r>
              <a:rPr sz="1350" b="1" dirty="0">
                <a:latin typeface="Arial"/>
                <a:cs typeface="Arial"/>
              </a:rPr>
              <a:t>Mahasiswa	</a:t>
            </a:r>
            <a:r>
              <a:rPr sz="2025" baseline="2057" dirty="0">
                <a:latin typeface="Arial"/>
                <a:cs typeface="Arial"/>
              </a:rPr>
              <a:t>3</a:t>
            </a:r>
            <a:endParaRPr sz="2025" baseline="2057">
              <a:latin typeface="Arial"/>
              <a:cs typeface="Arial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5474970" y="3717037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139445" y="0"/>
                </a:moveTo>
                <a:lnTo>
                  <a:pt x="95390" y="6870"/>
                </a:lnTo>
                <a:lnTo>
                  <a:pt x="57113" y="26005"/>
                </a:lnTo>
                <a:lnTo>
                  <a:pt x="26919" y="55193"/>
                </a:lnTo>
                <a:lnTo>
                  <a:pt x="7114" y="92220"/>
                </a:lnTo>
                <a:lnTo>
                  <a:pt x="0" y="134874"/>
                </a:lnTo>
                <a:lnTo>
                  <a:pt x="7114" y="177527"/>
                </a:lnTo>
                <a:lnTo>
                  <a:pt x="26919" y="214554"/>
                </a:lnTo>
                <a:lnTo>
                  <a:pt x="57113" y="243742"/>
                </a:lnTo>
                <a:lnTo>
                  <a:pt x="95390" y="262877"/>
                </a:lnTo>
                <a:lnTo>
                  <a:pt x="139445" y="269747"/>
                </a:lnTo>
                <a:lnTo>
                  <a:pt x="183501" y="262877"/>
                </a:lnTo>
                <a:lnTo>
                  <a:pt x="221778" y="243742"/>
                </a:lnTo>
                <a:lnTo>
                  <a:pt x="251972" y="214554"/>
                </a:lnTo>
                <a:lnTo>
                  <a:pt x="271777" y="177527"/>
                </a:lnTo>
                <a:lnTo>
                  <a:pt x="278891" y="134874"/>
                </a:lnTo>
                <a:lnTo>
                  <a:pt x="271777" y="92220"/>
                </a:lnTo>
                <a:lnTo>
                  <a:pt x="251972" y="55193"/>
                </a:lnTo>
                <a:lnTo>
                  <a:pt x="221778" y="26005"/>
                </a:lnTo>
                <a:lnTo>
                  <a:pt x="183501" y="6870"/>
                </a:lnTo>
                <a:lnTo>
                  <a:pt x="139445" y="0"/>
                </a:lnTo>
                <a:close/>
              </a:path>
            </a:pathLst>
          </a:custGeom>
          <a:solidFill>
            <a:srgbClr val="FBEC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5474970" y="3717037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0" y="134874"/>
                </a:moveTo>
                <a:lnTo>
                  <a:pt x="7114" y="92220"/>
                </a:lnTo>
                <a:lnTo>
                  <a:pt x="26919" y="55193"/>
                </a:lnTo>
                <a:lnTo>
                  <a:pt x="57113" y="26005"/>
                </a:lnTo>
                <a:lnTo>
                  <a:pt x="95390" y="6870"/>
                </a:lnTo>
                <a:lnTo>
                  <a:pt x="139445" y="0"/>
                </a:lnTo>
                <a:lnTo>
                  <a:pt x="183501" y="6870"/>
                </a:lnTo>
                <a:lnTo>
                  <a:pt x="221778" y="26005"/>
                </a:lnTo>
                <a:lnTo>
                  <a:pt x="251972" y="55193"/>
                </a:lnTo>
                <a:lnTo>
                  <a:pt x="271777" y="92220"/>
                </a:lnTo>
                <a:lnTo>
                  <a:pt x="278891" y="134874"/>
                </a:lnTo>
                <a:lnTo>
                  <a:pt x="271777" y="177527"/>
                </a:lnTo>
                <a:lnTo>
                  <a:pt x="251972" y="214554"/>
                </a:lnTo>
                <a:lnTo>
                  <a:pt x="221778" y="243742"/>
                </a:lnTo>
                <a:lnTo>
                  <a:pt x="183501" y="262877"/>
                </a:lnTo>
                <a:lnTo>
                  <a:pt x="139445" y="269747"/>
                </a:lnTo>
                <a:lnTo>
                  <a:pt x="95390" y="262877"/>
                </a:lnTo>
                <a:lnTo>
                  <a:pt x="57113" y="243742"/>
                </a:lnTo>
                <a:lnTo>
                  <a:pt x="26919" y="214554"/>
                </a:lnTo>
                <a:lnTo>
                  <a:pt x="7114" y="177527"/>
                </a:lnTo>
                <a:lnTo>
                  <a:pt x="0" y="134874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 txBox="1"/>
          <p:nvPr/>
        </p:nvSpPr>
        <p:spPr>
          <a:xfrm>
            <a:off x="5551678" y="3763900"/>
            <a:ext cx="717550" cy="2082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70"/>
              </a:lnSpc>
              <a:tabLst>
                <a:tab pos="365125" algn="l"/>
              </a:tabLst>
            </a:pPr>
            <a:r>
              <a:rPr sz="1350" dirty="0">
                <a:latin typeface="Arial"/>
                <a:cs typeface="Arial"/>
              </a:rPr>
              <a:t>4	</a:t>
            </a:r>
            <a:r>
              <a:rPr b="1" baseline="2314" dirty="0">
                <a:latin typeface="Arial"/>
                <a:cs typeface="Arial"/>
              </a:rPr>
              <a:t>S</a:t>
            </a:r>
            <a:r>
              <a:rPr b="1" spc="-7" baseline="2314" dirty="0">
                <a:latin typeface="Arial"/>
                <a:cs typeface="Arial"/>
              </a:rPr>
              <a:t>DM</a:t>
            </a:r>
            <a:endParaRPr baseline="2314">
              <a:latin typeface="Arial"/>
              <a:cs typeface="Arial"/>
            </a:endParaRPr>
          </a:p>
        </p:txBody>
      </p:sp>
      <p:sp>
        <p:nvSpPr>
          <p:cNvPr id="105" name="object 105"/>
          <p:cNvSpPr/>
          <p:nvPr/>
        </p:nvSpPr>
        <p:spPr>
          <a:xfrm>
            <a:off x="4380738" y="4337303"/>
            <a:ext cx="280670" cy="271780"/>
          </a:xfrm>
          <a:custGeom>
            <a:avLst/>
            <a:gdLst/>
            <a:ahLst/>
            <a:cxnLst/>
            <a:rect l="l" t="t" r="r" b="b"/>
            <a:pathLst>
              <a:path w="280669" h="271779">
                <a:moveTo>
                  <a:pt x="140207" y="0"/>
                </a:moveTo>
                <a:lnTo>
                  <a:pt x="95877" y="6912"/>
                </a:lnTo>
                <a:lnTo>
                  <a:pt x="57387" y="26164"/>
                </a:lnTo>
                <a:lnTo>
                  <a:pt x="27041" y="55522"/>
                </a:lnTo>
                <a:lnTo>
                  <a:pt x="7144" y="92756"/>
                </a:lnTo>
                <a:lnTo>
                  <a:pt x="0" y="135636"/>
                </a:lnTo>
                <a:lnTo>
                  <a:pt x="7144" y="178515"/>
                </a:lnTo>
                <a:lnTo>
                  <a:pt x="27041" y="215749"/>
                </a:lnTo>
                <a:lnTo>
                  <a:pt x="57387" y="245107"/>
                </a:lnTo>
                <a:lnTo>
                  <a:pt x="95877" y="264359"/>
                </a:lnTo>
                <a:lnTo>
                  <a:pt x="140207" y="271272"/>
                </a:lnTo>
                <a:lnTo>
                  <a:pt x="184538" y="264359"/>
                </a:lnTo>
                <a:lnTo>
                  <a:pt x="223028" y="245107"/>
                </a:lnTo>
                <a:lnTo>
                  <a:pt x="253374" y="215749"/>
                </a:lnTo>
                <a:lnTo>
                  <a:pt x="273271" y="178515"/>
                </a:lnTo>
                <a:lnTo>
                  <a:pt x="280416" y="135636"/>
                </a:lnTo>
                <a:lnTo>
                  <a:pt x="273271" y="92756"/>
                </a:lnTo>
                <a:lnTo>
                  <a:pt x="253374" y="55522"/>
                </a:lnTo>
                <a:lnTo>
                  <a:pt x="223028" y="26164"/>
                </a:lnTo>
                <a:lnTo>
                  <a:pt x="184538" y="6912"/>
                </a:lnTo>
                <a:lnTo>
                  <a:pt x="140207" y="0"/>
                </a:lnTo>
                <a:close/>
              </a:path>
            </a:pathLst>
          </a:custGeom>
          <a:solidFill>
            <a:srgbClr val="FBEC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4380738" y="4337303"/>
            <a:ext cx="280670" cy="271780"/>
          </a:xfrm>
          <a:custGeom>
            <a:avLst/>
            <a:gdLst/>
            <a:ahLst/>
            <a:cxnLst/>
            <a:rect l="l" t="t" r="r" b="b"/>
            <a:pathLst>
              <a:path w="280669" h="271779">
                <a:moveTo>
                  <a:pt x="0" y="135636"/>
                </a:moveTo>
                <a:lnTo>
                  <a:pt x="7144" y="92756"/>
                </a:lnTo>
                <a:lnTo>
                  <a:pt x="27041" y="55522"/>
                </a:lnTo>
                <a:lnTo>
                  <a:pt x="57387" y="26164"/>
                </a:lnTo>
                <a:lnTo>
                  <a:pt x="95877" y="6912"/>
                </a:lnTo>
                <a:lnTo>
                  <a:pt x="140207" y="0"/>
                </a:lnTo>
                <a:lnTo>
                  <a:pt x="184538" y="6912"/>
                </a:lnTo>
                <a:lnTo>
                  <a:pt x="223028" y="26164"/>
                </a:lnTo>
                <a:lnTo>
                  <a:pt x="253374" y="55522"/>
                </a:lnTo>
                <a:lnTo>
                  <a:pt x="273271" y="92756"/>
                </a:lnTo>
                <a:lnTo>
                  <a:pt x="280416" y="135636"/>
                </a:lnTo>
                <a:lnTo>
                  <a:pt x="273271" y="178515"/>
                </a:lnTo>
                <a:lnTo>
                  <a:pt x="253374" y="215749"/>
                </a:lnTo>
                <a:lnTo>
                  <a:pt x="223028" y="245107"/>
                </a:lnTo>
                <a:lnTo>
                  <a:pt x="184538" y="264359"/>
                </a:lnTo>
                <a:lnTo>
                  <a:pt x="140207" y="271272"/>
                </a:lnTo>
                <a:lnTo>
                  <a:pt x="95877" y="264359"/>
                </a:lnTo>
                <a:lnTo>
                  <a:pt x="57387" y="245107"/>
                </a:lnTo>
                <a:lnTo>
                  <a:pt x="27041" y="215749"/>
                </a:lnTo>
                <a:lnTo>
                  <a:pt x="7144" y="178515"/>
                </a:lnTo>
                <a:lnTo>
                  <a:pt x="0" y="135636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 txBox="1"/>
          <p:nvPr/>
        </p:nvSpPr>
        <p:spPr>
          <a:xfrm>
            <a:off x="4461764" y="4364685"/>
            <a:ext cx="121920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dirty="0">
                <a:latin typeface="Arial"/>
                <a:cs typeface="Arial"/>
              </a:rPr>
              <a:t>5</a:t>
            </a:r>
            <a:endParaRPr sz="1350">
              <a:latin typeface="Arial"/>
              <a:cs typeface="Arial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3569970" y="2115313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139446" y="0"/>
                </a:moveTo>
                <a:lnTo>
                  <a:pt x="95390" y="6870"/>
                </a:lnTo>
                <a:lnTo>
                  <a:pt x="57113" y="26005"/>
                </a:lnTo>
                <a:lnTo>
                  <a:pt x="26919" y="55193"/>
                </a:lnTo>
                <a:lnTo>
                  <a:pt x="7114" y="92220"/>
                </a:lnTo>
                <a:lnTo>
                  <a:pt x="0" y="134874"/>
                </a:lnTo>
                <a:lnTo>
                  <a:pt x="7114" y="177527"/>
                </a:lnTo>
                <a:lnTo>
                  <a:pt x="26919" y="214554"/>
                </a:lnTo>
                <a:lnTo>
                  <a:pt x="57113" y="243742"/>
                </a:lnTo>
                <a:lnTo>
                  <a:pt x="95390" y="262877"/>
                </a:lnTo>
                <a:lnTo>
                  <a:pt x="139446" y="269748"/>
                </a:lnTo>
                <a:lnTo>
                  <a:pt x="183501" y="262877"/>
                </a:lnTo>
                <a:lnTo>
                  <a:pt x="221778" y="243742"/>
                </a:lnTo>
                <a:lnTo>
                  <a:pt x="251972" y="214554"/>
                </a:lnTo>
                <a:lnTo>
                  <a:pt x="271777" y="177527"/>
                </a:lnTo>
                <a:lnTo>
                  <a:pt x="278892" y="134874"/>
                </a:lnTo>
                <a:lnTo>
                  <a:pt x="271777" y="92220"/>
                </a:lnTo>
                <a:lnTo>
                  <a:pt x="251972" y="55193"/>
                </a:lnTo>
                <a:lnTo>
                  <a:pt x="221778" y="26005"/>
                </a:lnTo>
                <a:lnTo>
                  <a:pt x="183501" y="6870"/>
                </a:lnTo>
                <a:lnTo>
                  <a:pt x="139446" y="0"/>
                </a:lnTo>
                <a:close/>
              </a:path>
            </a:pathLst>
          </a:custGeom>
          <a:solidFill>
            <a:srgbClr val="FBEC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3569970" y="2115313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0" y="134874"/>
                </a:moveTo>
                <a:lnTo>
                  <a:pt x="7114" y="92220"/>
                </a:lnTo>
                <a:lnTo>
                  <a:pt x="26919" y="55193"/>
                </a:lnTo>
                <a:lnTo>
                  <a:pt x="57113" y="26005"/>
                </a:lnTo>
                <a:lnTo>
                  <a:pt x="95390" y="6870"/>
                </a:lnTo>
                <a:lnTo>
                  <a:pt x="139446" y="0"/>
                </a:lnTo>
                <a:lnTo>
                  <a:pt x="183501" y="6870"/>
                </a:lnTo>
                <a:lnTo>
                  <a:pt x="221778" y="26005"/>
                </a:lnTo>
                <a:lnTo>
                  <a:pt x="251972" y="55193"/>
                </a:lnTo>
                <a:lnTo>
                  <a:pt x="271777" y="92220"/>
                </a:lnTo>
                <a:lnTo>
                  <a:pt x="278892" y="134874"/>
                </a:lnTo>
                <a:lnTo>
                  <a:pt x="271777" y="177527"/>
                </a:lnTo>
                <a:lnTo>
                  <a:pt x="251972" y="214554"/>
                </a:lnTo>
                <a:lnTo>
                  <a:pt x="221778" y="243742"/>
                </a:lnTo>
                <a:lnTo>
                  <a:pt x="183501" y="262877"/>
                </a:lnTo>
                <a:lnTo>
                  <a:pt x="139446" y="269748"/>
                </a:lnTo>
                <a:lnTo>
                  <a:pt x="95390" y="262877"/>
                </a:lnTo>
                <a:lnTo>
                  <a:pt x="57113" y="243742"/>
                </a:lnTo>
                <a:lnTo>
                  <a:pt x="26919" y="214554"/>
                </a:lnTo>
                <a:lnTo>
                  <a:pt x="7114" y="177527"/>
                </a:lnTo>
                <a:lnTo>
                  <a:pt x="0" y="134874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 txBox="1"/>
          <p:nvPr/>
        </p:nvSpPr>
        <p:spPr>
          <a:xfrm>
            <a:off x="3644647" y="2134489"/>
            <a:ext cx="12128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dirty="0">
                <a:latin typeface="Arial"/>
                <a:cs typeface="Arial"/>
              </a:rPr>
              <a:t>6</a:t>
            </a:r>
            <a:endParaRPr sz="1350">
              <a:latin typeface="Arial"/>
              <a:cs typeface="Arial"/>
            </a:endParaRPr>
          </a:p>
        </p:txBody>
      </p:sp>
      <p:sp>
        <p:nvSpPr>
          <p:cNvPr id="111" name="object 111"/>
          <p:cNvSpPr/>
          <p:nvPr/>
        </p:nvSpPr>
        <p:spPr>
          <a:xfrm>
            <a:off x="6494526" y="2112265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139446" y="0"/>
                </a:moveTo>
                <a:lnTo>
                  <a:pt x="95390" y="6870"/>
                </a:lnTo>
                <a:lnTo>
                  <a:pt x="57113" y="26005"/>
                </a:lnTo>
                <a:lnTo>
                  <a:pt x="26919" y="55193"/>
                </a:lnTo>
                <a:lnTo>
                  <a:pt x="7114" y="92220"/>
                </a:lnTo>
                <a:lnTo>
                  <a:pt x="0" y="134874"/>
                </a:lnTo>
                <a:lnTo>
                  <a:pt x="7114" y="177527"/>
                </a:lnTo>
                <a:lnTo>
                  <a:pt x="26919" y="214554"/>
                </a:lnTo>
                <a:lnTo>
                  <a:pt x="57113" y="243742"/>
                </a:lnTo>
                <a:lnTo>
                  <a:pt x="95390" y="262877"/>
                </a:lnTo>
                <a:lnTo>
                  <a:pt x="139446" y="269748"/>
                </a:lnTo>
                <a:lnTo>
                  <a:pt x="183501" y="262877"/>
                </a:lnTo>
                <a:lnTo>
                  <a:pt x="221778" y="243742"/>
                </a:lnTo>
                <a:lnTo>
                  <a:pt x="251972" y="214554"/>
                </a:lnTo>
                <a:lnTo>
                  <a:pt x="271777" y="177527"/>
                </a:lnTo>
                <a:lnTo>
                  <a:pt x="278891" y="134874"/>
                </a:lnTo>
                <a:lnTo>
                  <a:pt x="271777" y="92220"/>
                </a:lnTo>
                <a:lnTo>
                  <a:pt x="251972" y="55193"/>
                </a:lnTo>
                <a:lnTo>
                  <a:pt x="221778" y="26005"/>
                </a:lnTo>
                <a:lnTo>
                  <a:pt x="183501" y="6870"/>
                </a:lnTo>
                <a:lnTo>
                  <a:pt x="139446" y="0"/>
                </a:lnTo>
                <a:close/>
              </a:path>
            </a:pathLst>
          </a:custGeom>
          <a:solidFill>
            <a:srgbClr val="FBEC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6494526" y="2112265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0" y="134874"/>
                </a:moveTo>
                <a:lnTo>
                  <a:pt x="7114" y="92220"/>
                </a:lnTo>
                <a:lnTo>
                  <a:pt x="26919" y="55193"/>
                </a:lnTo>
                <a:lnTo>
                  <a:pt x="57113" y="26005"/>
                </a:lnTo>
                <a:lnTo>
                  <a:pt x="95390" y="6870"/>
                </a:lnTo>
                <a:lnTo>
                  <a:pt x="139446" y="0"/>
                </a:lnTo>
                <a:lnTo>
                  <a:pt x="183501" y="6870"/>
                </a:lnTo>
                <a:lnTo>
                  <a:pt x="221778" y="26005"/>
                </a:lnTo>
                <a:lnTo>
                  <a:pt x="251972" y="55193"/>
                </a:lnTo>
                <a:lnTo>
                  <a:pt x="271777" y="92220"/>
                </a:lnTo>
                <a:lnTo>
                  <a:pt x="278891" y="134874"/>
                </a:lnTo>
                <a:lnTo>
                  <a:pt x="271777" y="177527"/>
                </a:lnTo>
                <a:lnTo>
                  <a:pt x="251972" y="214554"/>
                </a:lnTo>
                <a:lnTo>
                  <a:pt x="221778" y="243742"/>
                </a:lnTo>
                <a:lnTo>
                  <a:pt x="183501" y="262877"/>
                </a:lnTo>
                <a:lnTo>
                  <a:pt x="139446" y="269748"/>
                </a:lnTo>
                <a:lnTo>
                  <a:pt x="95390" y="262877"/>
                </a:lnTo>
                <a:lnTo>
                  <a:pt x="57113" y="243742"/>
                </a:lnTo>
                <a:lnTo>
                  <a:pt x="26919" y="214554"/>
                </a:lnTo>
                <a:lnTo>
                  <a:pt x="7114" y="177527"/>
                </a:lnTo>
                <a:lnTo>
                  <a:pt x="0" y="134874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 txBox="1"/>
          <p:nvPr/>
        </p:nvSpPr>
        <p:spPr>
          <a:xfrm>
            <a:off x="6571617" y="2138679"/>
            <a:ext cx="12128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dirty="0">
                <a:latin typeface="Arial"/>
                <a:cs typeface="Arial"/>
              </a:rPr>
              <a:t>7</a:t>
            </a:r>
            <a:endParaRPr sz="1350">
              <a:latin typeface="Arial"/>
              <a:cs typeface="Arial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10086593" y="2107691"/>
            <a:ext cx="279400" cy="271780"/>
          </a:xfrm>
          <a:custGeom>
            <a:avLst/>
            <a:gdLst/>
            <a:ahLst/>
            <a:cxnLst/>
            <a:rect l="l" t="t" r="r" b="b"/>
            <a:pathLst>
              <a:path w="279400" h="271780">
                <a:moveTo>
                  <a:pt x="139446" y="0"/>
                </a:moveTo>
                <a:lnTo>
                  <a:pt x="95390" y="6912"/>
                </a:lnTo>
                <a:lnTo>
                  <a:pt x="57113" y="26164"/>
                </a:lnTo>
                <a:lnTo>
                  <a:pt x="26919" y="55522"/>
                </a:lnTo>
                <a:lnTo>
                  <a:pt x="7114" y="92756"/>
                </a:lnTo>
                <a:lnTo>
                  <a:pt x="0" y="135636"/>
                </a:lnTo>
                <a:lnTo>
                  <a:pt x="7114" y="178515"/>
                </a:lnTo>
                <a:lnTo>
                  <a:pt x="26919" y="215749"/>
                </a:lnTo>
                <a:lnTo>
                  <a:pt x="57113" y="245107"/>
                </a:lnTo>
                <a:lnTo>
                  <a:pt x="95390" y="264359"/>
                </a:lnTo>
                <a:lnTo>
                  <a:pt x="139446" y="271272"/>
                </a:lnTo>
                <a:lnTo>
                  <a:pt x="183501" y="264359"/>
                </a:lnTo>
                <a:lnTo>
                  <a:pt x="221778" y="245107"/>
                </a:lnTo>
                <a:lnTo>
                  <a:pt x="251972" y="215749"/>
                </a:lnTo>
                <a:lnTo>
                  <a:pt x="271777" y="178515"/>
                </a:lnTo>
                <a:lnTo>
                  <a:pt x="278891" y="135636"/>
                </a:lnTo>
                <a:lnTo>
                  <a:pt x="271777" y="92756"/>
                </a:lnTo>
                <a:lnTo>
                  <a:pt x="251972" y="55522"/>
                </a:lnTo>
                <a:lnTo>
                  <a:pt x="221778" y="26164"/>
                </a:lnTo>
                <a:lnTo>
                  <a:pt x="183501" y="6912"/>
                </a:lnTo>
                <a:lnTo>
                  <a:pt x="139446" y="0"/>
                </a:lnTo>
                <a:close/>
              </a:path>
            </a:pathLst>
          </a:custGeom>
          <a:solidFill>
            <a:srgbClr val="FBEC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0086593" y="2107691"/>
            <a:ext cx="279400" cy="271780"/>
          </a:xfrm>
          <a:custGeom>
            <a:avLst/>
            <a:gdLst/>
            <a:ahLst/>
            <a:cxnLst/>
            <a:rect l="l" t="t" r="r" b="b"/>
            <a:pathLst>
              <a:path w="279400" h="271780">
                <a:moveTo>
                  <a:pt x="0" y="135636"/>
                </a:moveTo>
                <a:lnTo>
                  <a:pt x="7114" y="92756"/>
                </a:lnTo>
                <a:lnTo>
                  <a:pt x="26919" y="55522"/>
                </a:lnTo>
                <a:lnTo>
                  <a:pt x="57113" y="26164"/>
                </a:lnTo>
                <a:lnTo>
                  <a:pt x="95390" y="6912"/>
                </a:lnTo>
                <a:lnTo>
                  <a:pt x="139446" y="0"/>
                </a:lnTo>
                <a:lnTo>
                  <a:pt x="183501" y="6912"/>
                </a:lnTo>
                <a:lnTo>
                  <a:pt x="221778" y="26164"/>
                </a:lnTo>
                <a:lnTo>
                  <a:pt x="251972" y="55522"/>
                </a:lnTo>
                <a:lnTo>
                  <a:pt x="271777" y="92756"/>
                </a:lnTo>
                <a:lnTo>
                  <a:pt x="278891" y="135636"/>
                </a:lnTo>
                <a:lnTo>
                  <a:pt x="271777" y="178515"/>
                </a:lnTo>
                <a:lnTo>
                  <a:pt x="251972" y="215749"/>
                </a:lnTo>
                <a:lnTo>
                  <a:pt x="221778" y="245107"/>
                </a:lnTo>
                <a:lnTo>
                  <a:pt x="183501" y="264359"/>
                </a:lnTo>
                <a:lnTo>
                  <a:pt x="139446" y="271272"/>
                </a:lnTo>
                <a:lnTo>
                  <a:pt x="95390" y="264359"/>
                </a:lnTo>
                <a:lnTo>
                  <a:pt x="57113" y="245107"/>
                </a:lnTo>
                <a:lnTo>
                  <a:pt x="26919" y="215749"/>
                </a:lnTo>
                <a:lnTo>
                  <a:pt x="7114" y="178515"/>
                </a:lnTo>
                <a:lnTo>
                  <a:pt x="0" y="135636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 txBox="1"/>
          <p:nvPr/>
        </p:nvSpPr>
        <p:spPr>
          <a:xfrm>
            <a:off x="7850504" y="2129916"/>
            <a:ext cx="2435734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  <a:tabLst>
                <a:tab pos="2108200" algn="l"/>
              </a:tabLst>
            </a:pPr>
            <a:r>
              <a:rPr sz="1050" b="1" dirty="0">
                <a:latin typeface="Arial"/>
                <a:cs typeface="Arial"/>
              </a:rPr>
              <a:t>Pengabd</a:t>
            </a:r>
            <a:r>
              <a:rPr sz="1050" b="1" spc="5" dirty="0">
                <a:latin typeface="Arial"/>
                <a:cs typeface="Arial"/>
              </a:rPr>
              <a:t>i</a:t>
            </a:r>
            <a:r>
              <a:rPr sz="1050" b="1" dirty="0">
                <a:latin typeface="Arial"/>
                <a:cs typeface="Arial"/>
              </a:rPr>
              <a:t>an</a:t>
            </a:r>
            <a:r>
              <a:rPr sz="1050" b="1" spc="-15" dirty="0">
                <a:latin typeface="Arial"/>
                <a:cs typeface="Arial"/>
              </a:rPr>
              <a:t> </a:t>
            </a:r>
            <a:r>
              <a:rPr sz="1050" b="1" dirty="0">
                <a:latin typeface="Arial"/>
                <a:cs typeface="Arial"/>
              </a:rPr>
              <a:t>Kepada</a:t>
            </a:r>
            <a:r>
              <a:rPr sz="1050" b="1" spc="-20" dirty="0">
                <a:latin typeface="Arial"/>
                <a:cs typeface="Arial"/>
              </a:rPr>
              <a:t> </a:t>
            </a:r>
            <a:r>
              <a:rPr sz="1050" b="1" dirty="0">
                <a:latin typeface="Arial"/>
                <a:cs typeface="Arial"/>
              </a:rPr>
              <a:t>Mas</a:t>
            </a:r>
            <a:r>
              <a:rPr sz="1050" b="1" spc="-15" dirty="0">
                <a:latin typeface="Arial"/>
                <a:cs typeface="Arial"/>
              </a:rPr>
              <a:t>y</a:t>
            </a:r>
            <a:r>
              <a:rPr sz="1050" b="1" dirty="0">
                <a:latin typeface="Arial"/>
                <a:cs typeface="Arial"/>
              </a:rPr>
              <a:t>ara</a:t>
            </a:r>
            <a:r>
              <a:rPr sz="1050" b="1" spc="5" dirty="0">
                <a:latin typeface="Arial"/>
                <a:cs typeface="Arial"/>
              </a:rPr>
              <a:t>k</a:t>
            </a:r>
            <a:r>
              <a:rPr sz="1050" b="1" dirty="0">
                <a:latin typeface="Arial"/>
                <a:cs typeface="Arial"/>
              </a:rPr>
              <a:t>at	</a:t>
            </a:r>
            <a:r>
              <a:rPr lang="en-US" sz="1050" b="1" dirty="0">
                <a:latin typeface="Arial"/>
                <a:cs typeface="Arial"/>
              </a:rPr>
              <a:t>      </a:t>
            </a:r>
            <a:r>
              <a:rPr sz="1350" b="1" dirty="0">
                <a:latin typeface="Arial"/>
                <a:cs typeface="Arial"/>
              </a:rPr>
              <a:t>8</a:t>
            </a:r>
          </a:p>
        </p:txBody>
      </p:sp>
      <p:sp>
        <p:nvSpPr>
          <p:cNvPr id="117" name="object 117"/>
          <p:cNvSpPr/>
          <p:nvPr/>
        </p:nvSpPr>
        <p:spPr>
          <a:xfrm>
            <a:off x="4459985" y="1682498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139445" y="0"/>
                </a:moveTo>
                <a:lnTo>
                  <a:pt x="95390" y="6870"/>
                </a:lnTo>
                <a:lnTo>
                  <a:pt x="57113" y="26005"/>
                </a:lnTo>
                <a:lnTo>
                  <a:pt x="26919" y="55193"/>
                </a:lnTo>
                <a:lnTo>
                  <a:pt x="7114" y="92220"/>
                </a:lnTo>
                <a:lnTo>
                  <a:pt x="0" y="134874"/>
                </a:lnTo>
                <a:lnTo>
                  <a:pt x="7114" y="177527"/>
                </a:lnTo>
                <a:lnTo>
                  <a:pt x="26919" y="214554"/>
                </a:lnTo>
                <a:lnTo>
                  <a:pt x="57113" y="243742"/>
                </a:lnTo>
                <a:lnTo>
                  <a:pt x="95390" y="262877"/>
                </a:lnTo>
                <a:lnTo>
                  <a:pt x="139445" y="269748"/>
                </a:lnTo>
                <a:lnTo>
                  <a:pt x="183501" y="262877"/>
                </a:lnTo>
                <a:lnTo>
                  <a:pt x="221778" y="243742"/>
                </a:lnTo>
                <a:lnTo>
                  <a:pt x="251972" y="214554"/>
                </a:lnTo>
                <a:lnTo>
                  <a:pt x="271777" y="177527"/>
                </a:lnTo>
                <a:lnTo>
                  <a:pt x="278891" y="134874"/>
                </a:lnTo>
                <a:lnTo>
                  <a:pt x="271777" y="92220"/>
                </a:lnTo>
                <a:lnTo>
                  <a:pt x="251972" y="55193"/>
                </a:lnTo>
                <a:lnTo>
                  <a:pt x="221778" y="26005"/>
                </a:lnTo>
                <a:lnTo>
                  <a:pt x="183501" y="6870"/>
                </a:lnTo>
                <a:lnTo>
                  <a:pt x="139445" y="0"/>
                </a:lnTo>
                <a:close/>
              </a:path>
            </a:pathLst>
          </a:custGeom>
          <a:solidFill>
            <a:srgbClr val="FBEC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4459985" y="1682498"/>
            <a:ext cx="279400" cy="269875"/>
          </a:xfrm>
          <a:custGeom>
            <a:avLst/>
            <a:gdLst/>
            <a:ahLst/>
            <a:cxnLst/>
            <a:rect l="l" t="t" r="r" b="b"/>
            <a:pathLst>
              <a:path w="279400" h="269875">
                <a:moveTo>
                  <a:pt x="0" y="134874"/>
                </a:moveTo>
                <a:lnTo>
                  <a:pt x="7114" y="92220"/>
                </a:lnTo>
                <a:lnTo>
                  <a:pt x="26919" y="55193"/>
                </a:lnTo>
                <a:lnTo>
                  <a:pt x="57113" y="26005"/>
                </a:lnTo>
                <a:lnTo>
                  <a:pt x="95390" y="6870"/>
                </a:lnTo>
                <a:lnTo>
                  <a:pt x="139445" y="0"/>
                </a:lnTo>
                <a:lnTo>
                  <a:pt x="183501" y="6870"/>
                </a:lnTo>
                <a:lnTo>
                  <a:pt x="221778" y="26005"/>
                </a:lnTo>
                <a:lnTo>
                  <a:pt x="251972" y="55193"/>
                </a:lnTo>
                <a:lnTo>
                  <a:pt x="271777" y="92220"/>
                </a:lnTo>
                <a:lnTo>
                  <a:pt x="278891" y="134874"/>
                </a:lnTo>
                <a:lnTo>
                  <a:pt x="271777" y="177527"/>
                </a:lnTo>
                <a:lnTo>
                  <a:pt x="251972" y="214554"/>
                </a:lnTo>
                <a:lnTo>
                  <a:pt x="221778" y="243742"/>
                </a:lnTo>
                <a:lnTo>
                  <a:pt x="183501" y="262877"/>
                </a:lnTo>
                <a:lnTo>
                  <a:pt x="139445" y="269748"/>
                </a:lnTo>
                <a:lnTo>
                  <a:pt x="95390" y="262877"/>
                </a:lnTo>
                <a:lnTo>
                  <a:pt x="57113" y="243742"/>
                </a:lnTo>
                <a:lnTo>
                  <a:pt x="26919" y="214554"/>
                </a:lnTo>
                <a:lnTo>
                  <a:pt x="7114" y="177527"/>
                </a:lnTo>
                <a:lnTo>
                  <a:pt x="0" y="134874"/>
                </a:lnTo>
                <a:close/>
              </a:path>
            </a:pathLst>
          </a:custGeom>
          <a:ln w="25908">
            <a:solidFill>
              <a:srgbClr val="114B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 txBox="1"/>
          <p:nvPr/>
        </p:nvSpPr>
        <p:spPr>
          <a:xfrm>
            <a:off x="4540125" y="1716913"/>
            <a:ext cx="121285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350" dirty="0">
                <a:latin typeface="Arial"/>
                <a:cs typeface="Arial"/>
              </a:rPr>
              <a:t>9</a:t>
            </a:r>
            <a:endParaRPr sz="135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922947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27EBB-F962-7E4A-A1CD-C98B3C07B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319" y="1910080"/>
            <a:ext cx="9792586" cy="1685813"/>
          </a:xfrm>
        </p:spPr>
        <p:txBody>
          <a:bodyPr>
            <a:normAutofit/>
          </a:bodyPr>
          <a:lstStyle/>
          <a:p>
            <a:pPr algn="ctr"/>
            <a:r>
              <a:rPr lang="en-US" sz="8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Terima</a:t>
            </a:r>
            <a:r>
              <a:rPr lang="en-US" sz="8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Kasih</a:t>
            </a:r>
            <a:endParaRPr lang="en-ID" sz="8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11E3CE-D064-5449-2602-C13CA514E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753" y="3300936"/>
            <a:ext cx="1130309" cy="788956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EAE456D0-09A0-6997-FFAF-0AF80E790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917" y="3349974"/>
            <a:ext cx="841554" cy="78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2E63410D-423B-0B5F-9A16-3751DDAF5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134" y="3349975"/>
            <a:ext cx="788956" cy="78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2643;p68">
            <a:extLst>
              <a:ext uri="{FF2B5EF4-FFF2-40B4-BE49-F238E27FC236}">
                <a16:creationId xmlns:a16="http://schemas.microsoft.com/office/drawing/2014/main" id="{6902DDBB-8E76-8683-83E6-1B9D860BB14B}"/>
              </a:ext>
            </a:extLst>
          </p:cNvPr>
          <p:cNvSpPr txBox="1">
            <a:spLocks/>
          </p:cNvSpPr>
          <p:nvPr/>
        </p:nvSpPr>
        <p:spPr>
          <a:xfrm>
            <a:off x="3755944" y="4728958"/>
            <a:ext cx="4395337" cy="1872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pPr marL="457200" marR="0" lvl="0" indent="-449263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E89"/>
              </a:buClr>
              <a:buSzPts val="2800"/>
              <a:buFont typeface="Roboto Condensed Light"/>
              <a:buNone/>
              <a:tabLst>
                <a:tab pos="307975" algn="l"/>
              </a:tabLst>
              <a:defRPr/>
            </a:pPr>
            <a:r>
              <a:rPr kumimoji="0" lang="en-ID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LPMPP UNY</a:t>
            </a:r>
          </a:p>
          <a:p>
            <a:pPr marL="952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E89"/>
              </a:buClr>
              <a:buSzPts val="2800"/>
              <a:buFont typeface="Roboto Condensed Light"/>
              <a:buNone/>
              <a:tabLst/>
              <a:defRPr/>
            </a:pPr>
            <a:r>
              <a:rPr kumimoji="0" lang="en-ID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Kampus</a:t>
            </a:r>
            <a:r>
              <a:rPr kumimoji="0" lang="en-ID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kumimoji="0" lang="en-ID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Karangmalang</a:t>
            </a:r>
            <a:r>
              <a:rPr kumimoji="0" lang="en-ID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, Yogyakarta 55281 </a:t>
            </a:r>
            <a:r>
              <a:rPr kumimoji="0" lang="en-ID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Telepon</a:t>
            </a:r>
            <a:r>
              <a:rPr kumimoji="0" lang="en-ID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: (0274) 586168</a:t>
            </a:r>
          </a:p>
          <a:p>
            <a:pPr marL="952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E89"/>
              </a:buClr>
              <a:buSzPts val="2800"/>
              <a:buFont typeface="Roboto Condensed Light"/>
              <a:buNone/>
              <a:tabLst/>
              <a:defRPr/>
            </a:pPr>
            <a:r>
              <a:rPr kumimoji="0" lang="en-ID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pesawat</a:t>
            </a:r>
            <a:r>
              <a:rPr kumimoji="0" lang="en-ID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 263</a:t>
            </a:r>
          </a:p>
          <a:p>
            <a:pPr marL="9525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E89"/>
              </a:buClr>
              <a:buSzPts val="2800"/>
              <a:buFont typeface="Roboto Condensed Light"/>
              <a:buNone/>
              <a:tabLst/>
              <a:defRPr/>
            </a:pPr>
            <a:r>
              <a:rPr kumimoji="0" lang="en-ID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faximile</a:t>
            </a:r>
            <a:r>
              <a:rPr kumimoji="0" lang="en-ID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 (0274) 550838</a:t>
            </a:r>
            <a:br>
              <a:rPr kumimoji="0" lang="en-ID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</a:br>
            <a:r>
              <a:rPr kumimoji="0" lang="en-ID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Email : </a:t>
            </a:r>
            <a:r>
              <a:rPr kumimoji="0" lang="en-ID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lppmp@uny.ac.id</a:t>
            </a:r>
            <a:r>
              <a:rPr kumimoji="0" lang="en-ID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 ; </a:t>
            </a:r>
            <a:r>
              <a:rPr kumimoji="0" lang="en-ID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lppmpuny@yahoo.com</a:t>
            </a:r>
            <a:endParaRPr kumimoji="0" lang="en-ID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41864438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63967-323E-A240-5BCE-9F9E6E5CE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310" y="1300286"/>
            <a:ext cx="9792586" cy="779955"/>
          </a:xfrm>
        </p:spPr>
        <p:txBody>
          <a:bodyPr/>
          <a:lstStyle/>
          <a:p>
            <a:r>
              <a:rPr lang="en-US" dirty="0" err="1"/>
              <a:t>Tugas</a:t>
            </a:r>
            <a:r>
              <a:rPr lang="en-US" dirty="0"/>
              <a:t>: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C65E2-8C2E-A7F4-F289-C2C2362EF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1310" y="2080241"/>
            <a:ext cx="9792586" cy="4351338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dibagi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kelompok</a:t>
            </a:r>
            <a:r>
              <a:rPr lang="en-US" dirty="0"/>
              <a:t>, per </a:t>
            </a:r>
            <a:r>
              <a:rPr lang="en-US" dirty="0" err="1"/>
              <a:t>kelompok</a:t>
            </a:r>
            <a:r>
              <a:rPr lang="en-US" dirty="0"/>
              <a:t> </a:t>
            </a:r>
            <a:r>
              <a:rPr lang="en-US" dirty="0" err="1"/>
              <a:t>beranggotakan</a:t>
            </a:r>
            <a:r>
              <a:rPr lang="en-US" dirty="0"/>
              <a:t> 5-6 orang</a:t>
            </a:r>
          </a:p>
          <a:p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tiap</a:t>
            </a:r>
            <a:r>
              <a:rPr lang="en-US" dirty="0"/>
              <a:t> </a:t>
            </a:r>
            <a:r>
              <a:rPr lang="en-US" dirty="0" err="1"/>
              <a:t>kelompok</a:t>
            </a:r>
            <a:r>
              <a:rPr lang="en-US" dirty="0"/>
              <a:t>: </a:t>
            </a:r>
            <a:r>
              <a:rPr lang="en-US" dirty="0" err="1"/>
              <a:t>mencermati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SPMI </a:t>
            </a:r>
            <a:r>
              <a:rPr lang="en-US" dirty="0" err="1"/>
              <a:t>nya</a:t>
            </a:r>
            <a:r>
              <a:rPr lang="en-US" dirty="0"/>
              <a:t> Universitas </a:t>
            </a:r>
            <a:r>
              <a:rPr lang="en-US" dirty="0" err="1"/>
              <a:t>Pamulang</a:t>
            </a:r>
            <a:r>
              <a:rPr lang="en-US" dirty="0"/>
              <a:t>. </a:t>
            </a:r>
            <a:r>
              <a:rPr lang="en-US" dirty="0" err="1"/>
              <a:t>Berdasarkan</a:t>
            </a:r>
            <a:r>
              <a:rPr lang="en-US" dirty="0"/>
              <a:t> :</a:t>
            </a:r>
          </a:p>
          <a:p>
            <a:pPr lvl="1"/>
            <a:r>
              <a:rPr lang="en-US" dirty="0"/>
              <a:t>Garis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isi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(</a:t>
            </a:r>
            <a:r>
              <a:rPr lang="en-US" dirty="0" err="1"/>
              <a:t>sistematika</a:t>
            </a:r>
            <a:r>
              <a:rPr lang="en-US" dirty="0"/>
              <a:t>) </a:t>
            </a:r>
            <a:r>
              <a:rPr lang="en-US" dirty="0" err="1"/>
              <a:t>standar</a:t>
            </a:r>
            <a:r>
              <a:rPr lang="en-US" dirty="0"/>
              <a:t> SPMI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dan </a:t>
            </a:r>
            <a:r>
              <a:rPr lang="en-US" dirty="0" err="1"/>
              <a:t>mencukupi</a:t>
            </a:r>
            <a:r>
              <a:rPr lang="en-US" dirty="0"/>
              <a:t>?</a:t>
            </a:r>
          </a:p>
          <a:p>
            <a:pPr lvl="1"/>
            <a:r>
              <a:rPr lang="en-US" dirty="0" err="1"/>
              <a:t>Redaksi</a:t>
            </a:r>
            <a:r>
              <a:rPr lang="en-US" dirty="0"/>
              <a:t> </a:t>
            </a:r>
            <a:r>
              <a:rPr lang="en-US" dirty="0" err="1"/>
              <a:t>pernyataan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,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kaidah</a:t>
            </a:r>
            <a:r>
              <a:rPr lang="en-US" dirty="0"/>
              <a:t> KPI </a:t>
            </a:r>
            <a:r>
              <a:rPr lang="en-US" dirty="0" err="1"/>
              <a:t>atau</a:t>
            </a:r>
            <a:r>
              <a:rPr lang="en-US" dirty="0"/>
              <a:t> formula ABCD</a:t>
            </a:r>
          </a:p>
          <a:p>
            <a:pPr lvl="1"/>
            <a:r>
              <a:rPr lang="en-US" dirty="0" err="1"/>
              <a:t>Mencermati</a:t>
            </a:r>
            <a:r>
              <a:rPr lang="en-US" dirty="0"/>
              <a:t> IKU-</a:t>
            </a:r>
            <a:r>
              <a:rPr lang="en-US" dirty="0" err="1"/>
              <a:t>nya</a:t>
            </a:r>
            <a:r>
              <a:rPr lang="en-US" dirty="0"/>
              <a:t>.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mencukupi</a:t>
            </a:r>
            <a:r>
              <a:rPr lang="en-US" dirty="0"/>
              <a:t> dan </a:t>
            </a:r>
            <a:r>
              <a:rPr lang="en-US" dirty="0" err="1"/>
              <a:t>memenuhi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kriteria</a:t>
            </a:r>
            <a:r>
              <a:rPr lang="en-US" dirty="0"/>
              <a:t> minimal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Nasional </a:t>
            </a:r>
            <a:r>
              <a:rPr lang="en-US" dirty="0" err="1"/>
              <a:t>Dikti</a:t>
            </a:r>
            <a:r>
              <a:rPr lang="en-US" dirty="0"/>
              <a:t> (</a:t>
            </a:r>
            <a:r>
              <a:rPr lang="en-US" dirty="0" err="1"/>
              <a:t>Permendikbud</a:t>
            </a:r>
            <a:r>
              <a:rPr lang="en-US" dirty="0"/>
              <a:t> no.3 </a:t>
            </a:r>
            <a:r>
              <a:rPr lang="en-US" dirty="0" err="1"/>
              <a:t>tahun</a:t>
            </a:r>
            <a:r>
              <a:rPr lang="en-US" dirty="0"/>
              <a:t> 2020). Jika </a:t>
            </a:r>
            <a:r>
              <a:rPr lang="en-US" dirty="0" err="1"/>
              <a:t>belum</a:t>
            </a:r>
            <a:r>
              <a:rPr lang="en-US" dirty="0"/>
              <a:t> </a:t>
            </a:r>
            <a:r>
              <a:rPr lang="en-US" dirty="0" err="1"/>
              <a:t>berikan</a:t>
            </a:r>
            <a:r>
              <a:rPr lang="en-US" dirty="0"/>
              <a:t> </a:t>
            </a:r>
            <a:r>
              <a:rPr lang="en-US" dirty="0" err="1"/>
              <a:t>solusinya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Mencermati</a:t>
            </a:r>
            <a:r>
              <a:rPr lang="en-US" dirty="0"/>
              <a:t> IKT-</a:t>
            </a:r>
            <a:r>
              <a:rPr lang="en-US" dirty="0" err="1"/>
              <a:t>nya</a:t>
            </a:r>
            <a:r>
              <a:rPr lang="en-US" dirty="0"/>
              <a:t>.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benar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melampaui</a:t>
            </a:r>
            <a:r>
              <a:rPr lang="en-US" dirty="0"/>
              <a:t> SN-</a:t>
            </a:r>
            <a:r>
              <a:rPr lang="en-US" dirty="0" err="1"/>
              <a:t>Dikti</a:t>
            </a:r>
            <a:r>
              <a:rPr lang="en-US" dirty="0"/>
              <a:t>? </a:t>
            </a:r>
            <a:r>
              <a:rPr lang="en-US" dirty="0" err="1"/>
              <a:t>Melampaui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kualitatif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kuantitatif</a:t>
            </a:r>
            <a:r>
              <a:rPr lang="en-US" dirty="0"/>
              <a:t>?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realistis</a:t>
            </a:r>
            <a:r>
              <a:rPr lang="en-US" dirty="0"/>
              <a:t> </a:t>
            </a:r>
            <a:r>
              <a:rPr lang="en-US" dirty="0" err="1"/>
              <a:t>ketercapaiannya</a:t>
            </a:r>
            <a:r>
              <a:rPr lang="en-US" dirty="0"/>
              <a:t>. </a:t>
            </a:r>
          </a:p>
          <a:p>
            <a:pPr lvl="1"/>
            <a:r>
              <a:rPr lang="en-US" dirty="0" err="1"/>
              <a:t>Mencermati</a:t>
            </a:r>
            <a:r>
              <a:rPr lang="en-US" dirty="0"/>
              <a:t> </a:t>
            </a:r>
            <a:r>
              <a:rPr lang="en-US" dirty="0" err="1"/>
              <a:t>unsur-unsur</a:t>
            </a:r>
            <a:r>
              <a:rPr lang="en-US" dirty="0"/>
              <a:t> yang lain </a:t>
            </a:r>
            <a:r>
              <a:rPr lang="en-US" dirty="0" err="1"/>
              <a:t>seperti</a:t>
            </a:r>
            <a:r>
              <a:rPr lang="en-US" dirty="0"/>
              <a:t>: </a:t>
            </a:r>
            <a:r>
              <a:rPr lang="en-US" dirty="0" err="1"/>
              <a:t>rasional</a:t>
            </a:r>
            <a:r>
              <a:rPr lang="en-US" dirty="0"/>
              <a:t>, </a:t>
            </a:r>
            <a:r>
              <a:rPr lang="en-US" dirty="0" err="1"/>
              <a:t>pihak</a:t>
            </a:r>
            <a:r>
              <a:rPr lang="en-US" dirty="0"/>
              <a:t> yang </a:t>
            </a:r>
            <a:r>
              <a:rPr lang="en-US" dirty="0" err="1"/>
              <a:t>bertanggungjawab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</a:t>
            </a:r>
            <a:r>
              <a:rPr lang="en-US" dirty="0" err="1"/>
              <a:t>isi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, </a:t>
            </a:r>
            <a:r>
              <a:rPr lang="en-US" dirty="0" err="1"/>
              <a:t>definisi</a:t>
            </a:r>
            <a:r>
              <a:rPr lang="en-US" dirty="0"/>
              <a:t> </a:t>
            </a:r>
            <a:r>
              <a:rPr lang="en-US" dirty="0" err="1"/>
              <a:t>istilah</a:t>
            </a:r>
            <a:r>
              <a:rPr lang="en-US" dirty="0"/>
              <a:t>, strategi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dst</a:t>
            </a:r>
            <a:r>
              <a:rPr lang="en-US" dirty="0"/>
              <a:t>.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kelompok</a:t>
            </a:r>
            <a:r>
              <a:rPr lang="en-US" dirty="0"/>
              <a:t> </a:t>
            </a:r>
            <a:r>
              <a:rPr lang="en-US" dirty="0" err="1"/>
              <a:t>anda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tepat</a:t>
            </a:r>
            <a:r>
              <a:rPr lang="en-US" dirty="0"/>
              <a:t>? Jika </a:t>
            </a:r>
            <a:r>
              <a:rPr lang="en-US" dirty="0" err="1"/>
              <a:t>belum</a:t>
            </a:r>
            <a:r>
              <a:rPr lang="en-US" dirty="0"/>
              <a:t> </a:t>
            </a:r>
            <a:r>
              <a:rPr lang="en-US" dirty="0" err="1"/>
              <a:t>berikan</a:t>
            </a:r>
            <a:r>
              <a:rPr lang="en-US" dirty="0"/>
              <a:t> alas an dan </a:t>
            </a:r>
            <a:r>
              <a:rPr lang="en-US" dirty="0" err="1"/>
              <a:t>solusinya</a:t>
            </a:r>
            <a:r>
              <a:rPr lang="en-US" dirty="0"/>
              <a:t>.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584904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028AF-7B30-D08A-719F-25E8B10C0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4430" y="306820"/>
            <a:ext cx="9792586" cy="1009651"/>
          </a:xfrm>
        </p:spPr>
        <p:txBody>
          <a:bodyPr/>
          <a:lstStyle/>
          <a:p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kelompok</a:t>
            </a:r>
            <a:r>
              <a:rPr lang="en-US" dirty="0"/>
              <a:t>:</a:t>
            </a:r>
            <a:endParaRPr lang="en-ID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409FF83-EDC1-7D07-D9E3-1A64778FFE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5957235"/>
              </p:ext>
            </p:extLst>
          </p:nvPr>
        </p:nvGraphicFramePr>
        <p:xfrm>
          <a:off x="1148080" y="1215831"/>
          <a:ext cx="9895840" cy="5273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520">
                  <a:extLst>
                    <a:ext uri="{9D8B030D-6E8A-4147-A177-3AD203B41FA5}">
                      <a16:colId xmlns:a16="http://schemas.microsoft.com/office/drawing/2014/main" val="3849123712"/>
                    </a:ext>
                  </a:extLst>
                </a:gridCol>
                <a:gridCol w="4135120">
                  <a:extLst>
                    <a:ext uri="{9D8B030D-6E8A-4147-A177-3AD203B41FA5}">
                      <a16:colId xmlns:a16="http://schemas.microsoft.com/office/drawing/2014/main" val="1916789370"/>
                    </a:ext>
                  </a:extLst>
                </a:gridCol>
                <a:gridCol w="4521200">
                  <a:extLst>
                    <a:ext uri="{9D8B030D-6E8A-4147-A177-3AD203B41FA5}">
                      <a16:colId xmlns:a16="http://schemas.microsoft.com/office/drawing/2014/main" val="2779460921"/>
                    </a:ext>
                  </a:extLst>
                </a:gridCol>
              </a:tblGrid>
              <a:tr h="527341">
                <a:tc>
                  <a:txBody>
                    <a:bodyPr/>
                    <a:lstStyle/>
                    <a:p>
                      <a:r>
                        <a:rPr lang="en-US" dirty="0" err="1"/>
                        <a:t>Kelompok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Standar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Hasil </a:t>
                      </a:r>
                      <a:r>
                        <a:rPr lang="en-US" dirty="0" err="1"/>
                        <a:t>Pencermatan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4960929"/>
                  </a:ext>
                </a:extLst>
              </a:tr>
              <a:tr h="52734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n-lt"/>
                        </a:rPr>
                        <a:t>1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latin typeface="+mn-lt"/>
                        </a:rPr>
                        <a:t>Kompetensi</a:t>
                      </a:r>
                      <a:r>
                        <a:rPr lang="en-US" sz="2400" dirty="0">
                          <a:latin typeface="+mn-lt"/>
                        </a:rPr>
                        <a:t> </a:t>
                      </a:r>
                      <a:r>
                        <a:rPr lang="en-US" sz="2400" dirty="0" err="1">
                          <a:latin typeface="+mn-lt"/>
                        </a:rPr>
                        <a:t>Lulusan</a:t>
                      </a:r>
                      <a:r>
                        <a:rPr lang="en-US" sz="2400" dirty="0">
                          <a:latin typeface="+mn-lt"/>
                        </a:rPr>
                        <a:t> 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5189148"/>
                  </a:ext>
                </a:extLst>
              </a:tr>
              <a:tr h="52734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n-lt"/>
                        </a:rPr>
                        <a:t>2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</a:rPr>
                        <a:t>Isi </a:t>
                      </a:r>
                      <a:r>
                        <a:rPr lang="en-US" sz="2400" dirty="0" err="1">
                          <a:latin typeface="+mn-lt"/>
                        </a:rPr>
                        <a:t>Pembelajaran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013175"/>
                  </a:ext>
                </a:extLst>
              </a:tr>
              <a:tr h="52734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n-lt"/>
                        </a:rPr>
                        <a:t>3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</a:rPr>
                        <a:t>Proses </a:t>
                      </a:r>
                      <a:r>
                        <a:rPr lang="en-US" sz="2400" dirty="0" err="1">
                          <a:latin typeface="+mn-lt"/>
                        </a:rPr>
                        <a:t>Pembelajaran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1292853"/>
                  </a:ext>
                </a:extLst>
              </a:tr>
              <a:tr h="52734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n-lt"/>
                        </a:rPr>
                        <a:t>4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latin typeface="+mn-lt"/>
                        </a:rPr>
                        <a:t>Penilaian</a:t>
                      </a:r>
                      <a:r>
                        <a:rPr lang="en-US" sz="2400" dirty="0">
                          <a:latin typeface="+mn-lt"/>
                        </a:rPr>
                        <a:t> </a:t>
                      </a:r>
                      <a:r>
                        <a:rPr lang="en-US" sz="2400" dirty="0" err="1">
                          <a:latin typeface="+mn-lt"/>
                        </a:rPr>
                        <a:t>Pembelajaran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8038734"/>
                  </a:ext>
                </a:extLst>
              </a:tr>
              <a:tr h="52734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n-lt"/>
                        </a:rPr>
                        <a:t>5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Sarana</a:t>
                      </a:r>
                      <a:r>
                        <a:rPr lang="es-ES" sz="20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Dan </a:t>
                      </a:r>
                      <a:r>
                        <a:rPr lang="es-ES" sz="20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Prasarana</a:t>
                      </a:r>
                      <a:r>
                        <a:rPr lang="es-ES" sz="20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s-ES" sz="20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Pembelajaran</a:t>
                      </a:r>
                      <a:r>
                        <a:rPr lang="es-ES" sz="20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ID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504659"/>
                  </a:ext>
                </a:extLst>
              </a:tr>
              <a:tr h="52734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n-lt"/>
                        </a:rPr>
                        <a:t>6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D" sz="24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Pengelolaan</a:t>
                      </a:r>
                      <a:r>
                        <a:rPr lang="en-ID" sz="24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ID" sz="24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Pembelajaran</a:t>
                      </a:r>
                      <a:r>
                        <a:rPr lang="en-ID" sz="24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7141652"/>
                  </a:ext>
                </a:extLst>
              </a:tr>
              <a:tr h="52734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n-lt"/>
                        </a:rPr>
                        <a:t>7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D" sz="24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Suasana</a:t>
                      </a:r>
                      <a:r>
                        <a:rPr lang="en-ID" sz="24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ID" sz="24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Akademik</a:t>
                      </a:r>
                      <a:r>
                        <a:rPr lang="en-ID" sz="24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7951650"/>
                  </a:ext>
                </a:extLst>
              </a:tr>
              <a:tr h="52734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n-lt"/>
                        </a:rPr>
                        <a:t>8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latin typeface="+mn-lt"/>
                        </a:rPr>
                        <a:t>Dosen</a:t>
                      </a:r>
                      <a:r>
                        <a:rPr lang="en-US" sz="2400" dirty="0">
                          <a:latin typeface="+mn-lt"/>
                        </a:rPr>
                        <a:t> 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3602916"/>
                  </a:ext>
                </a:extLst>
              </a:tr>
              <a:tr h="52734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n-lt"/>
                        </a:rPr>
                        <a:t>9</a:t>
                      </a:r>
                      <a:endParaRPr lang="en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Standar</a:t>
                      </a:r>
                      <a:r>
                        <a:rPr lang="en-ID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Tenaga </a:t>
                      </a:r>
                      <a:r>
                        <a:rPr lang="en-ID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Kependidikan</a:t>
                      </a:r>
                      <a:r>
                        <a:rPr lang="en-ID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98158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5512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73C45-7986-18CB-A047-CA7157251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720" y="256222"/>
            <a:ext cx="10025675" cy="800417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dirty="0" err="1"/>
              <a:t>Urgensi</a:t>
            </a:r>
            <a:r>
              <a:rPr lang="en-US" sz="4000" b="1" dirty="0"/>
              <a:t> </a:t>
            </a:r>
            <a:r>
              <a:rPr lang="en-US" sz="4000" b="1" dirty="0" err="1"/>
              <a:t>Pengembangan</a:t>
            </a:r>
            <a:r>
              <a:rPr lang="en-US" sz="4000" b="1" dirty="0"/>
              <a:t> dan </a:t>
            </a:r>
            <a:r>
              <a:rPr lang="en-US" sz="4000" b="1" dirty="0" err="1"/>
              <a:t>Penerapan</a:t>
            </a:r>
            <a:r>
              <a:rPr lang="en-US" sz="4000" b="1" dirty="0"/>
              <a:t> SPMI</a:t>
            </a:r>
            <a:endParaRPr lang="en-ID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F1F51B-0735-B54F-F230-4ACFC6D8C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720" y="1086452"/>
            <a:ext cx="10515600" cy="660401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err="1"/>
              <a:t>Penilaian</a:t>
            </a:r>
            <a:r>
              <a:rPr lang="en-US" b="1" dirty="0"/>
              <a:t> </a:t>
            </a:r>
            <a:r>
              <a:rPr lang="en-US" b="1" dirty="0" err="1"/>
              <a:t>Penjaminan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r>
              <a:rPr lang="en-US" b="1" dirty="0"/>
              <a:t>  (</a:t>
            </a:r>
            <a:r>
              <a:rPr lang="en-US" b="1" dirty="0" err="1"/>
              <a:t>matrik</a:t>
            </a:r>
            <a:r>
              <a:rPr lang="en-US" b="1" dirty="0"/>
              <a:t> </a:t>
            </a:r>
            <a:r>
              <a:rPr lang="en-US" b="1" dirty="0" err="1"/>
              <a:t>penilaian</a:t>
            </a:r>
            <a:r>
              <a:rPr lang="en-US" b="1" dirty="0"/>
              <a:t> APS 4.0 BAN-PT)</a:t>
            </a:r>
          </a:p>
          <a:p>
            <a:r>
              <a:rPr lang="en-US" b="1" dirty="0" err="1"/>
              <a:t>Menjadi</a:t>
            </a:r>
            <a:r>
              <a:rPr lang="en-US" b="1" dirty="0"/>
              <a:t> </a:t>
            </a:r>
            <a:r>
              <a:rPr lang="en-US" b="1" dirty="0" err="1"/>
              <a:t>syarat</a:t>
            </a:r>
            <a:r>
              <a:rPr lang="en-US" b="1" dirty="0"/>
              <a:t> </a:t>
            </a:r>
            <a:r>
              <a:rPr lang="en-US" b="1" dirty="0" err="1"/>
              <a:t>perlu</a:t>
            </a:r>
            <a:r>
              <a:rPr lang="en-US" b="1" dirty="0"/>
              <a:t> </a:t>
            </a:r>
            <a:r>
              <a:rPr lang="en-US" b="1" dirty="0" err="1"/>
              <a:t>terakreditasi</a:t>
            </a:r>
            <a:r>
              <a:rPr lang="en-US" b="1" dirty="0"/>
              <a:t> (Skor minimal 2)</a:t>
            </a:r>
            <a:endParaRPr lang="en-ID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D2D9CC-6613-ED3A-578B-D1DA58256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" y="1886902"/>
            <a:ext cx="11633200" cy="47983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D73F9B-CE5C-4BF4-BD16-21D0F04859E5}"/>
              </a:ext>
            </a:extLst>
          </p:cNvPr>
          <p:cNvSpPr txBox="1"/>
          <p:nvPr/>
        </p:nvSpPr>
        <p:spPr>
          <a:xfrm>
            <a:off x="4089400" y="4173415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C6A102-AF85-8B7D-FAB1-A2FEF83CA440}"/>
              </a:ext>
            </a:extLst>
          </p:cNvPr>
          <p:cNvSpPr txBox="1"/>
          <p:nvPr/>
        </p:nvSpPr>
        <p:spPr>
          <a:xfrm>
            <a:off x="5725160" y="4173416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B18418-EE42-5563-3751-C22B5C909ACE}"/>
              </a:ext>
            </a:extLst>
          </p:cNvPr>
          <p:cNvSpPr txBox="1"/>
          <p:nvPr/>
        </p:nvSpPr>
        <p:spPr>
          <a:xfrm>
            <a:off x="7211060" y="4173416"/>
            <a:ext cx="762000" cy="715089"/>
          </a:xfrm>
          <a:prstGeom prst="roundRect">
            <a:avLst/>
          </a:prstGeom>
          <a:solidFill>
            <a:srgbClr val="0099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965AD1-0175-CA37-83FE-01D7D10EF1B5}"/>
              </a:ext>
            </a:extLst>
          </p:cNvPr>
          <p:cNvSpPr txBox="1"/>
          <p:nvPr/>
        </p:nvSpPr>
        <p:spPr>
          <a:xfrm>
            <a:off x="8878570" y="4173415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2418F-718D-E950-F671-975244279450}"/>
              </a:ext>
            </a:extLst>
          </p:cNvPr>
          <p:cNvSpPr txBox="1"/>
          <p:nvPr/>
        </p:nvSpPr>
        <p:spPr>
          <a:xfrm>
            <a:off x="10444480" y="4173415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9285485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8877A87-192F-444B-8D27-41CBA4894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3549" y="4555066"/>
            <a:ext cx="4868800" cy="1556249"/>
          </a:xfrm>
          <a:solidFill>
            <a:schemeClr val="accent1"/>
          </a:solidFill>
        </p:spPr>
        <p:txBody>
          <a:bodyPr/>
          <a:lstStyle/>
          <a:p>
            <a:endParaRPr lang="en-ID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96263B6-D003-4BB9-935A-5F93A7F557F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655" y="146937"/>
            <a:ext cx="1037773" cy="599961"/>
          </a:xfrm>
          <a:prstGeom prst="rect">
            <a:avLst/>
          </a:prstGeom>
        </p:spPr>
      </p:pic>
      <p:sp>
        <p:nvSpPr>
          <p:cNvPr id="6" name="Google Shape;606;p65">
            <a:extLst>
              <a:ext uri="{FF2B5EF4-FFF2-40B4-BE49-F238E27FC236}">
                <a16:creationId xmlns:a16="http://schemas.microsoft.com/office/drawing/2014/main" id="{2B478A84-919E-4FEE-AA9C-33A83427F82F}"/>
              </a:ext>
            </a:extLst>
          </p:cNvPr>
          <p:cNvSpPr txBox="1">
            <a:spLocks/>
          </p:cNvSpPr>
          <p:nvPr/>
        </p:nvSpPr>
        <p:spPr>
          <a:xfrm>
            <a:off x="0" y="1646935"/>
            <a:ext cx="6329104" cy="13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Staatliches"/>
              <a:buNone/>
              <a:defRPr sz="4800" b="1" i="0" u="none" strike="noStrike" cap="none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dirty="0">
                <a:solidFill>
                  <a:srgbClr val="FFC000"/>
                </a:solidFill>
              </a:rPr>
              <a:t>TERIMA </a:t>
            </a:r>
            <a:r>
              <a:rPr lang="en-ID" dirty="0">
                <a:solidFill>
                  <a:schemeClr val="accent5">
                    <a:lumMod val="90000"/>
                  </a:schemeClr>
                </a:solidFill>
              </a:rPr>
              <a:t>KASIH</a:t>
            </a:r>
          </a:p>
        </p:txBody>
      </p:sp>
      <p:sp>
        <p:nvSpPr>
          <p:cNvPr id="7" name="Google Shape;2643;p68">
            <a:extLst>
              <a:ext uri="{FF2B5EF4-FFF2-40B4-BE49-F238E27FC236}">
                <a16:creationId xmlns:a16="http://schemas.microsoft.com/office/drawing/2014/main" id="{66D134FA-05D1-4F02-AB67-07BC5E8E2875}"/>
              </a:ext>
            </a:extLst>
          </p:cNvPr>
          <p:cNvSpPr txBox="1">
            <a:spLocks/>
          </p:cNvSpPr>
          <p:nvPr/>
        </p:nvSpPr>
        <p:spPr>
          <a:xfrm>
            <a:off x="827430" y="2991790"/>
            <a:ext cx="5860449" cy="2496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pPr marL="122764" indent="0" fontAlgn="base"/>
            <a:r>
              <a:rPr lang="en-ID" sz="1867" b="1" dirty="0" err="1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Direktorat</a:t>
            </a:r>
            <a:r>
              <a:rPr lang="en-ID" sz="1867" b="1" dirty="0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sz="1867" b="1" dirty="0" err="1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Penjaminan</a:t>
            </a:r>
            <a:r>
              <a:rPr lang="en-ID" sz="1867" b="1" dirty="0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sz="1867" b="1" dirty="0" err="1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Mutu</a:t>
            </a:r>
            <a:endParaRPr lang="en-ID" sz="1867" dirty="0">
              <a:solidFill>
                <a:srgbClr val="666666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122764" indent="0" fontAlgn="base"/>
            <a:r>
              <a:rPr lang="en-ID" sz="1867" dirty="0" err="1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Kampus</a:t>
            </a:r>
            <a:r>
              <a:rPr lang="en-ID" sz="1867" dirty="0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sz="1867" dirty="0" err="1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Karangmalang</a:t>
            </a:r>
            <a:r>
              <a:rPr lang="en-ID" sz="1867" dirty="0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Yogyakarta 55281 </a:t>
            </a:r>
            <a:r>
              <a:rPr lang="en-ID" sz="1867" dirty="0" err="1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Telepon</a:t>
            </a:r>
            <a:r>
              <a:rPr lang="en-ID" sz="1867" dirty="0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(0274) 586168</a:t>
            </a:r>
            <a:r>
              <a:rPr lang="en-ID" sz="1867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sz="1867" dirty="0" err="1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pesawat</a:t>
            </a:r>
            <a:r>
              <a:rPr lang="en-ID" sz="1867" dirty="0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263</a:t>
            </a:r>
            <a:r>
              <a:rPr lang="en-ID" sz="1867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sz="1867" dirty="0" err="1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faximile</a:t>
            </a:r>
            <a:r>
              <a:rPr lang="en-ID" sz="1867" dirty="0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(0274) 550838</a:t>
            </a:r>
            <a:br>
              <a:rPr lang="en-ID" sz="1867" dirty="0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ID" sz="1867" dirty="0">
                <a:solidFill>
                  <a:srgbClr val="DDDDDD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Email : </a:t>
            </a:r>
            <a:r>
              <a:rPr lang="en-ID" sz="1867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ditpenjamu@uny.ac.id</a:t>
            </a:r>
            <a:endParaRPr lang="en-ID" sz="1867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A3E9A7-BF48-D597-8B0B-87EC612C21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10658325" y="5971640"/>
            <a:ext cx="1533676" cy="684881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42987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73C45-7986-18CB-A047-CA7157251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720" y="86360"/>
            <a:ext cx="11084560" cy="800417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b="1" dirty="0" err="1"/>
              <a:t>Urgensi</a:t>
            </a:r>
            <a:r>
              <a:rPr lang="en-US" b="1" dirty="0"/>
              <a:t> </a:t>
            </a:r>
            <a:r>
              <a:rPr lang="en-US" b="1" dirty="0" err="1"/>
              <a:t>Pengembangan</a:t>
            </a:r>
            <a:r>
              <a:rPr lang="en-US" b="1" dirty="0"/>
              <a:t> dan </a:t>
            </a:r>
            <a:r>
              <a:rPr lang="en-US" b="1" dirty="0" err="1"/>
              <a:t>Penerapan</a:t>
            </a:r>
            <a:r>
              <a:rPr lang="en-US" b="1" dirty="0"/>
              <a:t> SPMI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F1F51B-0735-B54F-F230-4ACFC6D8C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720" y="1056639"/>
            <a:ext cx="10515600" cy="660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Kriteria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Butir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Akreditasi</a:t>
            </a:r>
            <a:r>
              <a:rPr lang="en-US" dirty="0"/>
              <a:t> LAMTEKNIK</a:t>
            </a:r>
            <a:endParaRPr lang="en-ID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613999-BEE4-BACD-50B0-3E263F91E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604584"/>
            <a:ext cx="11176000" cy="40037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387F86-E077-11AD-7C47-59CFBA73F4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80" y="1886902"/>
            <a:ext cx="11633200" cy="47983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DE36B23-2D30-CC7E-FF9D-68DA4B2E58D6}"/>
              </a:ext>
            </a:extLst>
          </p:cNvPr>
          <p:cNvSpPr txBox="1"/>
          <p:nvPr/>
        </p:nvSpPr>
        <p:spPr>
          <a:xfrm>
            <a:off x="4089400" y="4173415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5ACA77-E6E2-5D90-7412-20D5168A8754}"/>
              </a:ext>
            </a:extLst>
          </p:cNvPr>
          <p:cNvSpPr txBox="1"/>
          <p:nvPr/>
        </p:nvSpPr>
        <p:spPr>
          <a:xfrm>
            <a:off x="5725160" y="4173416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21FFAD-0542-868B-92E3-FA793146D306}"/>
              </a:ext>
            </a:extLst>
          </p:cNvPr>
          <p:cNvSpPr txBox="1"/>
          <p:nvPr/>
        </p:nvSpPr>
        <p:spPr>
          <a:xfrm>
            <a:off x="8878570" y="4173415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3FA1C5-A8AF-4C1B-4D35-F3DE51333535}"/>
              </a:ext>
            </a:extLst>
          </p:cNvPr>
          <p:cNvSpPr txBox="1"/>
          <p:nvPr/>
        </p:nvSpPr>
        <p:spPr>
          <a:xfrm>
            <a:off x="10444480" y="4173415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8CA842-BCC4-2905-F520-77B2CD66DE1C}"/>
              </a:ext>
            </a:extLst>
          </p:cNvPr>
          <p:cNvSpPr txBox="1"/>
          <p:nvPr/>
        </p:nvSpPr>
        <p:spPr>
          <a:xfrm>
            <a:off x="7340602" y="4173414"/>
            <a:ext cx="762000" cy="7150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prstClr val="white"/>
                </a:solidFill>
                <a:latin typeface="Calibri"/>
              </a:rPr>
              <a:t>2</a:t>
            </a:r>
            <a:endParaRPr kumimoji="0" lang="en-ID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8728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206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4" id="{032BCC88-73C4-463B-8ADA-20A5ED4B7A79}" vid="{BB757B1D-BA07-4D17-B13C-1ECC73D8DF5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4719</Words>
  <Application>Microsoft Macintosh PowerPoint</Application>
  <PresentationFormat>Widescreen</PresentationFormat>
  <Paragraphs>782</Paragraphs>
  <Slides>80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80</vt:i4>
      </vt:variant>
    </vt:vector>
  </HeadingPairs>
  <TitlesOfParts>
    <vt:vector size="110" baseType="lpstr">
      <vt:lpstr>MS PGothic</vt:lpstr>
      <vt:lpstr>Abadi</vt:lpstr>
      <vt:lpstr>Arial</vt:lpstr>
      <vt:lpstr>Arial Black</vt:lpstr>
      <vt:lpstr>Arial Narrow</vt:lpstr>
      <vt:lpstr>Bierstadt</vt:lpstr>
      <vt:lpstr>Bradley Hand ITC</vt:lpstr>
      <vt:lpstr>Calibri</vt:lpstr>
      <vt:lpstr>Calibri Light</vt:lpstr>
      <vt:lpstr>Century Gothic</vt:lpstr>
      <vt:lpstr>Corbel</vt:lpstr>
      <vt:lpstr>Daytona</vt:lpstr>
      <vt:lpstr>Franklin Gothic Book</vt:lpstr>
      <vt:lpstr>Garamond</vt:lpstr>
      <vt:lpstr>Impact</vt:lpstr>
      <vt:lpstr>Josefin Sans</vt:lpstr>
      <vt:lpstr>Lato</vt:lpstr>
      <vt:lpstr>Lucida Calligraphy</vt:lpstr>
      <vt:lpstr>Open Sans</vt:lpstr>
      <vt:lpstr>Roboto Condensed Light</vt:lpstr>
      <vt:lpstr>Segoe UI Historic</vt:lpstr>
      <vt:lpstr>Source Sans Pro</vt:lpstr>
      <vt:lpstr>Staatliches</vt:lpstr>
      <vt:lpstr>Tahoma</vt:lpstr>
      <vt:lpstr>Times New Roman</vt:lpstr>
      <vt:lpstr>Trebuchet MS</vt:lpstr>
      <vt:lpstr>Verdana</vt:lpstr>
      <vt:lpstr>Wingdings</vt:lpstr>
      <vt:lpstr>Office Theme</vt:lpstr>
      <vt:lpstr>1_Office Theme</vt:lpstr>
      <vt:lpstr>PowerPoint Presentation</vt:lpstr>
      <vt:lpstr>  Latar Belakang</vt:lpstr>
      <vt:lpstr> Apa itu Mutu (Quality) ?</vt:lpstr>
      <vt:lpstr> Apa itu Mutu (Quality) ?</vt:lpstr>
      <vt:lpstr>   Mutu Pendidikan Tinggi</vt:lpstr>
      <vt:lpstr> Mutu Pendidikan Tinggi</vt:lpstr>
      <vt:lpstr>  Mutu Pendidikan Tinggi</vt:lpstr>
      <vt:lpstr>Urgensi Pengembangan dan Penerapan SPMI</vt:lpstr>
      <vt:lpstr>Urgensi Pengembangan dan Penerapan SPMI</vt:lpstr>
      <vt:lpstr>Urgensi Pengembangan dan Penerapan SPMI</vt:lpstr>
      <vt:lpstr>Urgensi Pengembangan dan Penerapan SPMI</vt:lpstr>
      <vt:lpstr>PowerPoint Presentation</vt:lpstr>
      <vt:lpstr>PowerPoint Presentation</vt:lpstr>
      <vt:lpstr>Model 1: Membentuk unit khusus SPMI </vt:lpstr>
      <vt:lpstr>Model 1: Membentuk unit khusus SPMI </vt:lpstr>
      <vt:lpstr>Model 2: Mengintegrasikan implementasi SPMI ke dalam manajemen perguruan tinggi</vt:lpstr>
      <vt:lpstr>Model 2: Mengintegrasikan implementasi SPMI ke dalam manajemen perguruan tinggi</vt:lpstr>
      <vt:lpstr>Model 3:  Mengkombinasikan Model 1 &amp; Model 2</vt:lpstr>
      <vt:lpstr>Unsur pelaksana penjaminan mutu di UNY</vt:lpstr>
      <vt:lpstr>PowerPoint Presentation</vt:lpstr>
      <vt:lpstr>Permenristekdikti no.62 tahun 2016</vt:lpstr>
      <vt:lpstr>PowerPoint Presentation</vt:lpstr>
      <vt:lpstr>PowerPoint Presentation</vt:lpstr>
      <vt:lpstr>PowerPoint Presentation</vt:lpstr>
      <vt:lpstr>SIKLUS PENJAMINAN MUTU</vt:lpstr>
      <vt:lpstr>PowerPoint Presentation</vt:lpstr>
      <vt:lpstr>Prinsip SPMI</vt:lpstr>
      <vt:lpstr>Penetapan standar</vt:lpstr>
      <vt:lpstr>STANDAR PENDIDIKAN TINGGI</vt:lpstr>
      <vt:lpstr>PEDOMAN MENETAPKAN STANDAR</vt:lpstr>
      <vt:lpstr>PowerPoint Presentation</vt:lpstr>
      <vt:lpstr>PowerPoint Presentation</vt:lpstr>
      <vt:lpstr>PowerPoint Presentation</vt:lpstr>
      <vt:lpstr>Pelampauan SN-Dikti secara Kuantitatif  (sering disebut juga pelampauan secara horizontal) </vt:lpstr>
      <vt:lpstr>PowerPoint Presentation</vt:lpstr>
      <vt:lpstr>PowerPoint Presentation</vt:lpstr>
      <vt:lpstr>Pelaksanaan standar</vt:lpstr>
      <vt:lpstr>PowerPoint Presentation</vt:lpstr>
      <vt:lpstr>Contoh pelaksanaan standar (?)</vt:lpstr>
      <vt:lpstr>Evaluasi</vt:lpstr>
      <vt:lpstr>PowerPoint Presentation</vt:lpstr>
      <vt:lpstr>Evaluasi Pelaksanaan Standar Dikti</vt:lpstr>
      <vt:lpstr>PowerPoint Presentation</vt:lpstr>
      <vt:lpstr>PowerPoint Presentation</vt:lpstr>
      <vt:lpstr>PowerPoint Presentation</vt:lpstr>
      <vt:lpstr>Evaluasi Pelaksanaan Standar Dikti</vt:lpstr>
      <vt:lpstr>Sistem audit, monitoring, dan evaluasi (AME) penjaminan mutu di UNY</vt:lpstr>
      <vt:lpstr>Pengendalian</vt:lpstr>
      <vt:lpstr>P Pengendalian Pelaksanaan Standar Dikti</vt:lpstr>
      <vt:lpstr>Peningkatan standar</vt:lpstr>
      <vt:lpstr>PowerPoint Presentation</vt:lpstr>
      <vt:lpstr>PowerPoint Presentation</vt:lpstr>
      <vt:lpstr>PowerPoint Presentation</vt:lpstr>
      <vt:lpstr>Ketersediaan bukti yang sahih</vt:lpstr>
      <vt:lpstr>Ketersediaan bukti yang sahih</vt:lpstr>
      <vt:lpstr>Ketersediaan bukti yang sahih</vt:lpstr>
      <vt:lpstr>Rapat Tinjauan Manajemen (RTM)</vt:lpstr>
      <vt:lpstr>PowerPoint Presentation</vt:lpstr>
      <vt:lpstr>PowerPoint Presentation</vt:lpstr>
      <vt:lpstr>Siklus Peningkatan Mutu</vt:lpstr>
      <vt:lpstr> TUGAS &amp; WEWENANG</vt:lpstr>
      <vt:lpstr> PENETAPAN STANDAR</vt:lpstr>
      <vt:lpstr> PELAKSANAAN STANDAR</vt:lpstr>
      <vt:lpstr>PowerPoint Presentation</vt:lpstr>
      <vt:lpstr>PowerPoint Presentation</vt:lpstr>
      <vt:lpstr>4) Dosen program sarjana paling rendah memiliki kualifikasi akademik  magister atau magister terapan.</vt:lpstr>
      <vt:lpstr>PowerPoint Presentation</vt:lpstr>
      <vt:lpstr>PowerPoint Presentation</vt:lpstr>
      <vt:lpstr>external Benchmarking</vt:lpstr>
      <vt:lpstr>Hasil Benchmarking</vt:lpstr>
      <vt:lpstr>K E N D A L A  </vt:lpstr>
      <vt:lpstr>SOLUSI</vt:lpstr>
      <vt:lpstr>P</vt:lpstr>
      <vt:lpstr>PowerPoint Presentation</vt:lpstr>
      <vt:lpstr>PENGUKURAN MUTU PENDIDIKAN TINGGI</vt:lpstr>
      <vt:lpstr>Hubungan SN Dikti - Kriteria Akreditasi (SAN 2017)</vt:lpstr>
      <vt:lpstr>Terima Kasih</vt:lpstr>
      <vt:lpstr>Tugas:</vt:lpstr>
      <vt:lpstr>Tugas kelompok: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Implementasi  Sistem Penjaminan Mutu Internal (SPMI) di Perguruan Tinggi</dc:title>
  <dc:creator>Rustam Asnawi</dc:creator>
  <cp:lastModifiedBy>Wagiran utama</cp:lastModifiedBy>
  <cp:revision>14</cp:revision>
  <dcterms:created xsi:type="dcterms:W3CDTF">2022-08-13T02:47:38Z</dcterms:created>
  <dcterms:modified xsi:type="dcterms:W3CDTF">2023-06-08T16:18:24Z</dcterms:modified>
</cp:coreProperties>
</file>