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39"/>
  </p:notesMasterIdLst>
  <p:sldIdLst>
    <p:sldId id="256" r:id="rId2"/>
    <p:sldId id="589" r:id="rId3"/>
    <p:sldId id="421" r:id="rId4"/>
    <p:sldId id="422" r:id="rId5"/>
    <p:sldId id="635" r:id="rId6"/>
    <p:sldId id="636" r:id="rId7"/>
    <p:sldId id="638" r:id="rId8"/>
    <p:sldId id="639" r:id="rId9"/>
    <p:sldId id="662" r:id="rId10"/>
    <p:sldId id="646" r:id="rId11"/>
    <p:sldId id="647" r:id="rId12"/>
    <p:sldId id="665" r:id="rId13"/>
    <p:sldId id="642" r:id="rId14"/>
    <p:sldId id="640" r:id="rId15"/>
    <p:sldId id="641" r:id="rId16"/>
    <p:sldId id="666" r:id="rId17"/>
    <p:sldId id="643" r:id="rId18"/>
    <p:sldId id="267" r:id="rId19"/>
    <p:sldId id="644" r:id="rId20"/>
    <p:sldId id="645" r:id="rId21"/>
    <p:sldId id="667" r:id="rId22"/>
    <p:sldId id="648" r:id="rId23"/>
    <p:sldId id="652" r:id="rId24"/>
    <p:sldId id="653" r:id="rId25"/>
    <p:sldId id="654" r:id="rId26"/>
    <p:sldId id="655" r:id="rId27"/>
    <p:sldId id="656" r:id="rId28"/>
    <p:sldId id="657" r:id="rId29"/>
    <p:sldId id="658" r:id="rId30"/>
    <p:sldId id="664" r:id="rId31"/>
    <p:sldId id="649" r:id="rId32"/>
    <p:sldId id="650" r:id="rId33"/>
    <p:sldId id="651" r:id="rId34"/>
    <p:sldId id="663" r:id="rId35"/>
    <p:sldId id="659" r:id="rId36"/>
    <p:sldId id="660" r:id="rId37"/>
    <p:sldId id="668" r:id="rId38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entury Gothic" panose="020B0502020202020204" pitchFamily="34" charset="0"/>
      <p:regular r:id="rId45"/>
      <p:bold r:id="rId46"/>
      <p:italic r:id="rId47"/>
      <p:boldItalic r:id="rId48"/>
    </p:embeddedFont>
    <p:embeddedFont>
      <p:font typeface="Corbel" panose="020B0503020204020204" pitchFamily="34" charset="0"/>
      <p:regular r:id="rId49"/>
      <p:bold r:id="rId50"/>
      <p:italic r:id="rId51"/>
      <p:boldItalic r:id="rId52"/>
    </p:embeddedFont>
    <p:embeddedFont>
      <p:font typeface="Josefin Sans" pitchFamily="2" charset="0"/>
      <p:regular r:id="rId53"/>
      <p:bold r:id="rId54"/>
      <p:italic r:id="rId55"/>
      <p:boldItalic r:id="rId56"/>
    </p:embeddedFont>
    <p:embeddedFont>
      <p:font typeface="Lato" panose="020F0502020204030203" pitchFamily="34" charset="0"/>
      <p:regular r:id="rId57"/>
      <p:bold r:id="rId58"/>
      <p:italic r:id="rId59"/>
      <p:boldItalic r:id="rId60"/>
    </p:embeddedFont>
    <p:embeddedFont>
      <p:font typeface="Open Sans" panose="020B0606030504020204" pitchFamily="34" charset="0"/>
      <p:regular r:id="rId61"/>
      <p:bold r:id="rId62"/>
      <p:italic r:id="rId63"/>
      <p:boldItalic r:id="rId64"/>
    </p:embeddedFont>
    <p:embeddedFont>
      <p:font typeface="Roboto Condensed Light" panose="02000000000000000000" pitchFamily="2" charset="0"/>
      <p:regular r:id="rId65"/>
      <p:italic r:id="rId66"/>
    </p:embeddedFont>
    <p:embeddedFont>
      <p:font typeface="Segoe UI Historic" panose="020B0502040204020203" pitchFamily="34" charset="0"/>
      <p:regular r:id="rId67"/>
    </p:embeddedFont>
    <p:embeddedFont>
      <p:font typeface="Segoe UI Symbol" panose="020B0502040204020203" pitchFamily="34" charset="0"/>
      <p:regular r:id="rId68"/>
    </p:embeddedFont>
    <p:embeddedFont>
      <p:font typeface="Staatliches" pitchFamily="2" charset="0"/>
      <p:regular r:id="rId69"/>
    </p:embeddedFont>
    <p:embeddedFont>
      <p:font typeface="Verdana" panose="020B0604030504040204" pitchFamily="34" charset="0"/>
      <p:regular r:id="rId70"/>
      <p:bold r:id="rId71"/>
      <p:italic r:id="rId72"/>
      <p:boldItalic r:id="rId7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B40"/>
    <a:srgbClr val="0C070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C415D47-705E-45D1-AE59-72437842BC1E}">
  <a:tblStyle styleId="{2C415D47-705E-45D1-AE59-72437842BC1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57" autoAdjust="0"/>
    <p:restoredTop sz="81361" autoAdjust="0"/>
  </p:normalViewPr>
  <p:slideViewPr>
    <p:cSldViewPr snapToGrid="0">
      <p:cViewPr varScale="1">
        <p:scale>
          <a:sx n="88" d="100"/>
          <a:sy n="88" d="100"/>
        </p:scale>
        <p:origin x="1003" y="2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63" Type="http://schemas.openxmlformats.org/officeDocument/2006/relationships/font" Target="fonts/font24.fntdata"/><Relationship Id="rId68" Type="http://schemas.openxmlformats.org/officeDocument/2006/relationships/font" Target="fonts/font29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font" Target="fonts/font27.fntdata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2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69" Type="http://schemas.openxmlformats.org/officeDocument/2006/relationships/font" Target="fonts/font30.fntdata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72" Type="http://schemas.openxmlformats.org/officeDocument/2006/relationships/font" Target="fonts/font3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font" Target="fonts/font28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70" Type="http://schemas.openxmlformats.org/officeDocument/2006/relationships/font" Target="fonts/font31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font" Target="fonts/font26.fntdata"/><Relationship Id="rId73" Type="http://schemas.openxmlformats.org/officeDocument/2006/relationships/font" Target="fonts/font3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notesMaster" Target="notesMasters/notesMaster1.xml"/><Relationship Id="rId34" Type="http://schemas.openxmlformats.org/officeDocument/2006/relationships/slide" Target="slides/slide33.xml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3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586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839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3383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0076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017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8836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125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8260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105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567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ab8d1ca927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ab8d1ca927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74711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307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1778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2404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9469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6010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2754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5634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5161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6889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" name="Google Shape;2640;g6347246601_1_157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1" name="Google Shape;2641;g6347246601_1_157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4202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805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130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31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256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722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207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62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"/>
          <p:cNvSpPr txBox="1">
            <a:spLocks noGrp="1"/>
          </p:cNvSpPr>
          <p:nvPr>
            <p:ph type="title"/>
          </p:nvPr>
        </p:nvSpPr>
        <p:spPr>
          <a:xfrm>
            <a:off x="478950" y="1922950"/>
            <a:ext cx="4860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0" name="Google Shape;90;p7"/>
          <p:cNvSpPr txBox="1">
            <a:spLocks noGrp="1"/>
          </p:cNvSpPr>
          <p:nvPr>
            <p:ph type="subTitle" idx="1"/>
          </p:nvPr>
        </p:nvSpPr>
        <p:spPr>
          <a:xfrm>
            <a:off x="479050" y="2757125"/>
            <a:ext cx="4860000" cy="49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7"/>
          <p:cNvSpPr/>
          <p:nvPr/>
        </p:nvSpPr>
        <p:spPr>
          <a:xfrm rot="-10667561">
            <a:off x="305871" y="4396335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7"/>
          <p:cNvSpPr/>
          <p:nvPr/>
        </p:nvSpPr>
        <p:spPr>
          <a:xfrm rot="10800000">
            <a:off x="402459" y="4303597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7"/>
          <p:cNvSpPr/>
          <p:nvPr/>
        </p:nvSpPr>
        <p:spPr>
          <a:xfrm>
            <a:off x="-272112" y="4159112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7"/>
          <p:cNvSpPr/>
          <p:nvPr/>
        </p:nvSpPr>
        <p:spPr>
          <a:xfrm>
            <a:off x="5246676" y="4820774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7"/>
          <p:cNvSpPr/>
          <p:nvPr/>
        </p:nvSpPr>
        <p:spPr>
          <a:xfrm>
            <a:off x="402451" y="3952199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"/>
          <p:cNvSpPr/>
          <p:nvPr/>
        </p:nvSpPr>
        <p:spPr>
          <a:xfrm>
            <a:off x="1153051" y="4390624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7"/>
          <p:cNvSpPr/>
          <p:nvPr/>
        </p:nvSpPr>
        <p:spPr>
          <a:xfrm>
            <a:off x="2859751" y="473747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7"/>
          <p:cNvSpPr/>
          <p:nvPr/>
        </p:nvSpPr>
        <p:spPr>
          <a:xfrm rot="-132439" flipH="1">
            <a:off x="305871" y="-39916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7"/>
          <p:cNvSpPr/>
          <p:nvPr/>
        </p:nvSpPr>
        <p:spPr>
          <a:xfrm flipH="1">
            <a:off x="402459" y="-132676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7"/>
          <p:cNvSpPr/>
          <p:nvPr/>
        </p:nvSpPr>
        <p:spPr>
          <a:xfrm rot="10800000" flipH="1">
            <a:off x="-272112" y="-10878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7"/>
          <p:cNvSpPr/>
          <p:nvPr/>
        </p:nvSpPr>
        <p:spPr>
          <a:xfrm rot="10800000" flipH="1">
            <a:off x="402451" y="1086487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7"/>
          <p:cNvSpPr/>
          <p:nvPr/>
        </p:nvSpPr>
        <p:spPr>
          <a:xfrm rot="10800000" flipH="1">
            <a:off x="1153051" y="648062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7"/>
          <p:cNvSpPr/>
          <p:nvPr/>
        </p:nvSpPr>
        <p:spPr>
          <a:xfrm rot="10800000" flipH="1">
            <a:off x="2859751" y="301212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7"/>
          <p:cNvSpPr/>
          <p:nvPr/>
        </p:nvSpPr>
        <p:spPr>
          <a:xfrm rot="10800000" flipH="1">
            <a:off x="5246676" y="153112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2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"/>
          <p:cNvSpPr txBox="1">
            <a:spLocks noGrp="1"/>
          </p:cNvSpPr>
          <p:nvPr>
            <p:ph type="title"/>
          </p:nvPr>
        </p:nvSpPr>
        <p:spPr>
          <a:xfrm>
            <a:off x="2129125" y="363275"/>
            <a:ext cx="48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37" name="Google Shape;237;p16"/>
          <p:cNvSpPr/>
          <p:nvPr/>
        </p:nvSpPr>
        <p:spPr>
          <a:xfrm flipH="1">
            <a:off x="-141518" y="-118290"/>
            <a:ext cx="3204343" cy="1651139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6"/>
          <p:cNvSpPr/>
          <p:nvPr/>
        </p:nvSpPr>
        <p:spPr>
          <a:xfrm rot="10800000" flipH="1">
            <a:off x="-241297" y="-72669"/>
            <a:ext cx="2420522" cy="1034218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6"/>
          <p:cNvSpPr/>
          <p:nvPr/>
        </p:nvSpPr>
        <p:spPr>
          <a:xfrm rot="-10484947">
            <a:off x="-697915" y="-411807"/>
            <a:ext cx="1843431" cy="8692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6"/>
          <p:cNvSpPr/>
          <p:nvPr/>
        </p:nvSpPr>
        <p:spPr>
          <a:xfrm rot="10800000" flipH="1">
            <a:off x="1759263" y="458246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6"/>
          <p:cNvSpPr/>
          <p:nvPr/>
        </p:nvSpPr>
        <p:spPr>
          <a:xfrm rot="10800000" flipH="1">
            <a:off x="869351" y="69715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6"/>
          <p:cNvSpPr/>
          <p:nvPr/>
        </p:nvSpPr>
        <p:spPr>
          <a:xfrm rot="10800000" flipH="1">
            <a:off x="91151" y="126233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78600" y="1484550"/>
            <a:ext cx="7787100" cy="208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547575" y="3466725"/>
            <a:ext cx="40488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5400000">
            <a:off x="-1867025" y="1013175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-229260" y="3396805"/>
            <a:ext cx="3675485" cy="1893812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315040" flipH="1">
            <a:off x="-236345" y="4475012"/>
            <a:ext cx="2114446" cy="9970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3282713" y="476911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927300" y="4210275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55488" y="290826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4257175" y="4901838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1559288" y="3910538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-5400000">
            <a:off x="6110254" y="2527892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5744675" y="-169359"/>
            <a:ext cx="3627772" cy="1869298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484934" flipH="1">
            <a:off x="7292455" y="-348495"/>
            <a:ext cx="2087045" cy="984164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5634813" y="20792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7750600" y="102480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8980488" y="193977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4725450" y="139996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282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1"/>
        </a:solidFill>
        <a:effectLst/>
      </p:bgPr>
    </p:bg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p25"/>
          <p:cNvSpPr txBox="1">
            <a:spLocks noGrp="1"/>
          </p:cNvSpPr>
          <p:nvPr>
            <p:ph type="ctrTitle"/>
          </p:nvPr>
        </p:nvSpPr>
        <p:spPr>
          <a:xfrm>
            <a:off x="914400" y="804025"/>
            <a:ext cx="3651600" cy="176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Font typeface="Staatliches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22" name="Google Shape;1322;p25"/>
          <p:cNvSpPr txBox="1">
            <a:spLocks noGrp="1"/>
          </p:cNvSpPr>
          <p:nvPr>
            <p:ph type="subTitle" idx="1"/>
          </p:nvPr>
        </p:nvSpPr>
        <p:spPr>
          <a:xfrm>
            <a:off x="914400" y="2571750"/>
            <a:ext cx="3651600" cy="121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1323" name="Google Shape;1323;p25"/>
          <p:cNvSpPr txBox="1"/>
          <p:nvPr/>
        </p:nvSpPr>
        <p:spPr>
          <a:xfrm>
            <a:off x="888381" y="3681550"/>
            <a:ext cx="34395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. </a:t>
            </a: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4" name="Google Shape;1324;p25"/>
          <p:cNvSpPr/>
          <p:nvPr/>
        </p:nvSpPr>
        <p:spPr>
          <a:xfrm rot="10800000" flipH="1">
            <a:off x="4366399" y="335155"/>
            <a:ext cx="3758237" cy="4824215"/>
          </a:xfrm>
          <a:custGeom>
            <a:avLst/>
            <a:gdLst/>
            <a:ahLst/>
            <a:cxnLst/>
            <a:rect l="l" t="t" r="r" b="b"/>
            <a:pathLst>
              <a:path w="49457" h="56384" extrusionOk="0">
                <a:moveTo>
                  <a:pt x="26052" y="1"/>
                </a:moveTo>
                <a:cubicBezTo>
                  <a:pt x="26452" y="1670"/>
                  <a:pt x="26646" y="3363"/>
                  <a:pt x="26302" y="5033"/>
                </a:cubicBezTo>
                <a:cubicBezTo>
                  <a:pt x="25788" y="7540"/>
                  <a:pt x="23582" y="9869"/>
                  <a:pt x="21120" y="9869"/>
                </a:cubicBezTo>
                <a:cubicBezTo>
                  <a:pt x="20849" y="9869"/>
                  <a:pt x="20574" y="9841"/>
                  <a:pt x="20299" y="9782"/>
                </a:cubicBezTo>
                <a:cubicBezTo>
                  <a:pt x="18318" y="9357"/>
                  <a:pt x="16978" y="7566"/>
                  <a:pt x="15743" y="5957"/>
                </a:cubicBezTo>
                <a:cubicBezTo>
                  <a:pt x="14512" y="4345"/>
                  <a:pt x="12946" y="2661"/>
                  <a:pt x="10918" y="2610"/>
                </a:cubicBezTo>
                <a:cubicBezTo>
                  <a:pt x="10884" y="2609"/>
                  <a:pt x="10851" y="2608"/>
                  <a:pt x="10817" y="2608"/>
                </a:cubicBezTo>
                <a:cubicBezTo>
                  <a:pt x="8301" y="2608"/>
                  <a:pt x="6557" y="5052"/>
                  <a:pt x="4495" y="6523"/>
                </a:cubicBezTo>
                <a:cubicBezTo>
                  <a:pt x="3156" y="7481"/>
                  <a:pt x="1609" y="8014"/>
                  <a:pt x="1" y="8202"/>
                </a:cubicBezTo>
                <a:cubicBezTo>
                  <a:pt x="1307" y="14936"/>
                  <a:pt x="5566" y="21137"/>
                  <a:pt x="11645" y="24368"/>
                </a:cubicBezTo>
                <a:cubicBezTo>
                  <a:pt x="14611" y="25938"/>
                  <a:pt x="17888" y="26839"/>
                  <a:pt x="20906" y="28306"/>
                </a:cubicBezTo>
                <a:cubicBezTo>
                  <a:pt x="23929" y="29773"/>
                  <a:pt x="26816" y="31984"/>
                  <a:pt x="27952" y="35139"/>
                </a:cubicBezTo>
                <a:cubicBezTo>
                  <a:pt x="29456" y="39313"/>
                  <a:pt x="27580" y="44118"/>
                  <a:pt x="29014" y="48315"/>
                </a:cubicBezTo>
                <a:cubicBezTo>
                  <a:pt x="30163" y="51696"/>
                  <a:pt x="33276" y="54050"/>
                  <a:pt x="36534" y="55507"/>
                </a:cubicBezTo>
                <a:cubicBezTo>
                  <a:pt x="37276" y="55837"/>
                  <a:pt x="38034" y="56129"/>
                  <a:pt x="38804" y="56384"/>
                </a:cubicBezTo>
                <a:cubicBezTo>
                  <a:pt x="40256" y="54366"/>
                  <a:pt x="42058" y="52612"/>
                  <a:pt x="43741" y="50772"/>
                </a:cubicBezTo>
                <a:cubicBezTo>
                  <a:pt x="45645" y="48688"/>
                  <a:pt x="47443" y="46400"/>
                  <a:pt x="48277" y="43708"/>
                </a:cubicBezTo>
                <a:cubicBezTo>
                  <a:pt x="49456" y="39897"/>
                  <a:pt x="48551" y="35728"/>
                  <a:pt x="46985" y="32059"/>
                </a:cubicBezTo>
                <a:cubicBezTo>
                  <a:pt x="45419" y="28391"/>
                  <a:pt x="43207" y="25028"/>
                  <a:pt x="41614" y="21374"/>
                </a:cubicBezTo>
                <a:cubicBezTo>
                  <a:pt x="40015" y="17713"/>
                  <a:pt x="39048" y="13573"/>
                  <a:pt x="40138" y="9734"/>
                </a:cubicBezTo>
                <a:cubicBezTo>
                  <a:pt x="41397" y="5298"/>
                  <a:pt x="45151" y="2100"/>
                  <a:pt x="493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25"/>
          <p:cNvSpPr/>
          <p:nvPr/>
        </p:nvSpPr>
        <p:spPr>
          <a:xfrm rot="10800000" flipH="1">
            <a:off x="4323086" y="4314893"/>
            <a:ext cx="2068144" cy="844477"/>
          </a:xfrm>
          <a:custGeom>
            <a:avLst/>
            <a:gdLst/>
            <a:ahLst/>
            <a:cxnLst/>
            <a:rect l="l" t="t" r="r" b="b"/>
            <a:pathLst>
              <a:path w="27216" h="9870" extrusionOk="0">
                <a:moveTo>
                  <a:pt x="501" y="1"/>
                </a:moveTo>
                <a:cubicBezTo>
                  <a:pt x="1" y="2713"/>
                  <a:pt x="44" y="5500"/>
                  <a:pt x="571" y="8202"/>
                </a:cubicBezTo>
                <a:cubicBezTo>
                  <a:pt x="2179" y="8014"/>
                  <a:pt x="3726" y="7481"/>
                  <a:pt x="5065" y="6523"/>
                </a:cubicBezTo>
                <a:cubicBezTo>
                  <a:pt x="7127" y="5052"/>
                  <a:pt x="8871" y="2608"/>
                  <a:pt x="11387" y="2608"/>
                </a:cubicBezTo>
                <a:cubicBezTo>
                  <a:pt x="11421" y="2608"/>
                  <a:pt x="11454" y="2609"/>
                  <a:pt x="11488" y="2610"/>
                </a:cubicBezTo>
                <a:cubicBezTo>
                  <a:pt x="13516" y="2661"/>
                  <a:pt x="15082" y="4345"/>
                  <a:pt x="16313" y="5957"/>
                </a:cubicBezTo>
                <a:cubicBezTo>
                  <a:pt x="17548" y="7566"/>
                  <a:pt x="18888" y="9357"/>
                  <a:pt x="20869" y="9782"/>
                </a:cubicBezTo>
                <a:cubicBezTo>
                  <a:pt x="21144" y="9841"/>
                  <a:pt x="21419" y="9869"/>
                  <a:pt x="21690" y="9869"/>
                </a:cubicBezTo>
                <a:cubicBezTo>
                  <a:pt x="24152" y="9869"/>
                  <a:pt x="26358" y="7540"/>
                  <a:pt x="26872" y="5033"/>
                </a:cubicBezTo>
                <a:cubicBezTo>
                  <a:pt x="27216" y="3363"/>
                  <a:pt x="27022" y="1670"/>
                  <a:pt x="26622" y="1"/>
                </a:cubicBezTo>
                <a:close/>
              </a:path>
            </a:pathLst>
          </a:custGeom>
          <a:solidFill>
            <a:srgbClr val="F59D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25"/>
          <p:cNvSpPr/>
          <p:nvPr/>
        </p:nvSpPr>
        <p:spPr>
          <a:xfrm rot="10800000" flipH="1">
            <a:off x="3363131" y="-81230"/>
            <a:ext cx="2800232" cy="1123659"/>
          </a:xfrm>
          <a:custGeom>
            <a:avLst/>
            <a:gdLst/>
            <a:ahLst/>
            <a:cxnLst/>
            <a:rect l="l" t="t" r="r" b="b"/>
            <a:pathLst>
              <a:path w="36850" h="13133" extrusionOk="0">
                <a:moveTo>
                  <a:pt x="14044" y="0"/>
                </a:moveTo>
                <a:cubicBezTo>
                  <a:pt x="12205" y="0"/>
                  <a:pt x="10289" y="657"/>
                  <a:pt x="8668" y="1584"/>
                </a:cubicBezTo>
                <a:cubicBezTo>
                  <a:pt x="4371" y="4041"/>
                  <a:pt x="1189" y="8337"/>
                  <a:pt x="0" y="13133"/>
                </a:cubicBezTo>
                <a:lnTo>
                  <a:pt x="36850" y="13133"/>
                </a:lnTo>
                <a:cubicBezTo>
                  <a:pt x="36845" y="12656"/>
                  <a:pt x="36812" y="12180"/>
                  <a:pt x="36680" y="11722"/>
                </a:cubicBezTo>
                <a:cubicBezTo>
                  <a:pt x="36001" y="9374"/>
                  <a:pt x="33171" y="8431"/>
                  <a:pt x="30733" y="8327"/>
                </a:cubicBezTo>
                <a:cubicBezTo>
                  <a:pt x="28290" y="8224"/>
                  <a:pt x="25678" y="8553"/>
                  <a:pt x="23555" y="7341"/>
                </a:cubicBezTo>
                <a:cubicBezTo>
                  <a:pt x="20919" y="5837"/>
                  <a:pt x="19882" y="2400"/>
                  <a:pt x="17278" y="843"/>
                </a:cubicBezTo>
                <a:cubicBezTo>
                  <a:pt x="16288" y="251"/>
                  <a:pt x="15181" y="0"/>
                  <a:pt x="14044" y="0"/>
                </a:cubicBezTo>
                <a:close/>
              </a:path>
            </a:pathLst>
          </a:custGeom>
          <a:solidFill>
            <a:srgbClr val="FCC01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25"/>
          <p:cNvSpPr/>
          <p:nvPr/>
        </p:nvSpPr>
        <p:spPr>
          <a:xfrm rot="10800000" flipH="1">
            <a:off x="7314957" y="222473"/>
            <a:ext cx="1969585" cy="4936898"/>
          </a:xfrm>
          <a:custGeom>
            <a:avLst/>
            <a:gdLst/>
            <a:ahLst/>
            <a:cxnLst/>
            <a:rect l="l" t="t" r="r" b="b"/>
            <a:pathLst>
              <a:path w="25919" h="57701" extrusionOk="0">
                <a:moveTo>
                  <a:pt x="10540" y="1"/>
                </a:moveTo>
                <a:cubicBezTo>
                  <a:pt x="6348" y="2100"/>
                  <a:pt x="2594" y="5298"/>
                  <a:pt x="1335" y="9734"/>
                </a:cubicBezTo>
                <a:cubicBezTo>
                  <a:pt x="245" y="13573"/>
                  <a:pt x="1212" y="17713"/>
                  <a:pt x="2811" y="21374"/>
                </a:cubicBezTo>
                <a:cubicBezTo>
                  <a:pt x="4404" y="25028"/>
                  <a:pt x="6616" y="28391"/>
                  <a:pt x="8182" y="32059"/>
                </a:cubicBezTo>
                <a:cubicBezTo>
                  <a:pt x="9748" y="35728"/>
                  <a:pt x="10653" y="39897"/>
                  <a:pt x="9474" y="43708"/>
                </a:cubicBezTo>
                <a:cubicBezTo>
                  <a:pt x="8640" y="46400"/>
                  <a:pt x="6842" y="48688"/>
                  <a:pt x="4938" y="50772"/>
                </a:cubicBezTo>
                <a:cubicBezTo>
                  <a:pt x="3255" y="52612"/>
                  <a:pt x="1453" y="54366"/>
                  <a:pt x="1" y="56384"/>
                </a:cubicBezTo>
                <a:cubicBezTo>
                  <a:pt x="2642" y="57263"/>
                  <a:pt x="5429" y="57701"/>
                  <a:pt x="8215" y="57701"/>
                </a:cubicBezTo>
                <a:cubicBezTo>
                  <a:pt x="12497" y="57701"/>
                  <a:pt x="16780" y="56668"/>
                  <a:pt x="20543" y="54620"/>
                </a:cubicBezTo>
                <a:cubicBezTo>
                  <a:pt x="22504" y="53554"/>
                  <a:pt x="24311" y="52224"/>
                  <a:pt x="25919" y="50683"/>
                </a:cubicBezTo>
                <a:lnTo>
                  <a:pt x="259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25"/>
          <p:cNvSpPr/>
          <p:nvPr/>
        </p:nvSpPr>
        <p:spPr>
          <a:xfrm rot="10800000" flipH="1">
            <a:off x="2493374" y="-81232"/>
            <a:ext cx="3958471" cy="1281175"/>
          </a:xfrm>
          <a:custGeom>
            <a:avLst/>
            <a:gdLst/>
            <a:ahLst/>
            <a:cxnLst/>
            <a:rect l="l" t="t" r="r" b="b"/>
            <a:pathLst>
              <a:path w="52092" h="14974" extrusionOk="0">
                <a:moveTo>
                  <a:pt x="10073" y="5769"/>
                </a:moveTo>
                <a:cubicBezTo>
                  <a:pt x="7479" y="5769"/>
                  <a:pt x="4891" y="6731"/>
                  <a:pt x="3028" y="8466"/>
                </a:cubicBezTo>
                <a:cubicBezTo>
                  <a:pt x="1213" y="10159"/>
                  <a:pt x="137" y="12540"/>
                  <a:pt x="0" y="14974"/>
                </a:cubicBezTo>
                <a:lnTo>
                  <a:pt x="11446" y="14974"/>
                </a:lnTo>
                <a:cubicBezTo>
                  <a:pt x="12158" y="12102"/>
                  <a:pt x="13582" y="9408"/>
                  <a:pt x="15534" y="7183"/>
                </a:cubicBezTo>
                <a:cubicBezTo>
                  <a:pt x="14502" y="6711"/>
                  <a:pt x="13450" y="6278"/>
                  <a:pt x="12337" y="6023"/>
                </a:cubicBezTo>
                <a:cubicBezTo>
                  <a:pt x="11597" y="5853"/>
                  <a:pt x="10833" y="5769"/>
                  <a:pt x="10073" y="5769"/>
                </a:cubicBezTo>
                <a:close/>
                <a:moveTo>
                  <a:pt x="45074" y="1"/>
                </a:moveTo>
                <a:cubicBezTo>
                  <a:pt x="43566" y="1"/>
                  <a:pt x="41995" y="486"/>
                  <a:pt x="40619" y="1128"/>
                </a:cubicBezTo>
                <a:cubicBezTo>
                  <a:pt x="37595" y="2533"/>
                  <a:pt x="34973" y="4604"/>
                  <a:pt x="32144" y="6344"/>
                </a:cubicBezTo>
                <a:cubicBezTo>
                  <a:pt x="32964" y="7452"/>
                  <a:pt x="33822" y="8509"/>
                  <a:pt x="35001" y="9182"/>
                </a:cubicBezTo>
                <a:cubicBezTo>
                  <a:pt x="37124" y="10394"/>
                  <a:pt x="39736" y="10065"/>
                  <a:pt x="42179" y="10168"/>
                </a:cubicBezTo>
                <a:cubicBezTo>
                  <a:pt x="44617" y="10272"/>
                  <a:pt x="47447" y="11215"/>
                  <a:pt x="48126" y="13563"/>
                </a:cubicBezTo>
                <a:cubicBezTo>
                  <a:pt x="48258" y="14021"/>
                  <a:pt x="48291" y="14497"/>
                  <a:pt x="48296" y="14974"/>
                </a:cubicBezTo>
                <a:lnTo>
                  <a:pt x="51884" y="14974"/>
                </a:lnTo>
                <a:cubicBezTo>
                  <a:pt x="52092" y="11470"/>
                  <a:pt x="51993" y="7956"/>
                  <a:pt x="50790" y="4670"/>
                </a:cubicBezTo>
                <a:cubicBezTo>
                  <a:pt x="50211" y="3085"/>
                  <a:pt x="49299" y="1505"/>
                  <a:pt x="47791" y="661"/>
                </a:cubicBezTo>
                <a:cubicBezTo>
                  <a:pt x="46951" y="194"/>
                  <a:pt x="46027" y="1"/>
                  <a:pt x="45074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25"/>
          <p:cNvSpPr/>
          <p:nvPr/>
        </p:nvSpPr>
        <p:spPr>
          <a:xfrm rot="10800000" flipH="1">
            <a:off x="3363131" y="-81227"/>
            <a:ext cx="2800232" cy="738468"/>
          </a:xfrm>
          <a:custGeom>
            <a:avLst/>
            <a:gdLst/>
            <a:ahLst/>
            <a:cxnLst/>
            <a:rect l="l" t="t" r="r" b="b"/>
            <a:pathLst>
              <a:path w="36850" h="8631" extrusionOk="0">
                <a:moveTo>
                  <a:pt x="20698" y="1"/>
                </a:moveTo>
                <a:cubicBezTo>
                  <a:pt x="20434" y="166"/>
                  <a:pt x="20169" y="321"/>
                  <a:pt x="19905" y="477"/>
                </a:cubicBezTo>
                <a:cubicBezTo>
                  <a:pt x="17354" y="1968"/>
                  <a:pt x="14431" y="3137"/>
                  <a:pt x="11488" y="3137"/>
                </a:cubicBezTo>
                <a:cubicBezTo>
                  <a:pt x="10814" y="3137"/>
                  <a:pt x="10134" y="3076"/>
                  <a:pt x="9460" y="2943"/>
                </a:cubicBezTo>
                <a:cubicBezTo>
                  <a:pt x="7564" y="2566"/>
                  <a:pt x="5847" y="1642"/>
                  <a:pt x="4088" y="840"/>
                </a:cubicBezTo>
                <a:cubicBezTo>
                  <a:pt x="2136" y="3065"/>
                  <a:pt x="712" y="5759"/>
                  <a:pt x="0" y="8631"/>
                </a:cubicBezTo>
                <a:lnTo>
                  <a:pt x="36850" y="8631"/>
                </a:lnTo>
                <a:cubicBezTo>
                  <a:pt x="36845" y="8154"/>
                  <a:pt x="36812" y="7678"/>
                  <a:pt x="36680" y="7220"/>
                </a:cubicBezTo>
                <a:cubicBezTo>
                  <a:pt x="36001" y="4872"/>
                  <a:pt x="33171" y="3929"/>
                  <a:pt x="30733" y="3825"/>
                </a:cubicBezTo>
                <a:cubicBezTo>
                  <a:pt x="28290" y="3722"/>
                  <a:pt x="25678" y="4051"/>
                  <a:pt x="23555" y="2839"/>
                </a:cubicBezTo>
                <a:cubicBezTo>
                  <a:pt x="22376" y="2166"/>
                  <a:pt x="21518" y="1109"/>
                  <a:pt x="20698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25"/>
          <p:cNvSpPr/>
          <p:nvPr/>
        </p:nvSpPr>
        <p:spPr>
          <a:xfrm rot="10800000" flipH="1">
            <a:off x="6530534" y="703175"/>
            <a:ext cx="1115229" cy="1401387"/>
          </a:xfrm>
          <a:custGeom>
            <a:avLst/>
            <a:gdLst/>
            <a:ahLst/>
            <a:cxnLst/>
            <a:rect l="l" t="t" r="r" b="b"/>
            <a:pathLst>
              <a:path w="14676" h="16379" extrusionOk="0">
                <a:moveTo>
                  <a:pt x="7560" y="1"/>
                </a:moveTo>
                <a:cubicBezTo>
                  <a:pt x="3283" y="1"/>
                  <a:pt x="0" y="8178"/>
                  <a:pt x="2476" y="12988"/>
                </a:cubicBezTo>
                <a:cubicBezTo>
                  <a:pt x="3703" y="15375"/>
                  <a:pt x="6008" y="16379"/>
                  <a:pt x="8201" y="16379"/>
                </a:cubicBezTo>
                <a:cubicBezTo>
                  <a:pt x="10559" y="16379"/>
                  <a:pt x="12790" y="15223"/>
                  <a:pt x="13430" y="13366"/>
                </a:cubicBezTo>
                <a:cubicBezTo>
                  <a:pt x="14675" y="9777"/>
                  <a:pt x="13214" y="571"/>
                  <a:pt x="7908" y="20"/>
                </a:cubicBezTo>
                <a:cubicBezTo>
                  <a:pt x="7791" y="5"/>
                  <a:pt x="7677" y="1"/>
                  <a:pt x="7560" y="1"/>
                </a:cubicBezTo>
                <a:close/>
              </a:path>
            </a:pathLst>
          </a:custGeom>
          <a:solidFill>
            <a:srgbClr val="F9AD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31" name="Google Shape;133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9400" y="2457450"/>
            <a:ext cx="5587997" cy="3143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05374" y="-152400"/>
            <a:ext cx="4467226" cy="251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180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0" i="0">
                <a:solidFill>
                  <a:srgbClr val="17375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4734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0000" y="363275"/>
            <a:ext cx="806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0000" y="1152475"/>
            <a:ext cx="806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2" r:id="rId2"/>
    <p:sldLayoutId id="2147483677" r:id="rId3"/>
    <p:sldLayoutId id="2147483678" r:id="rId4"/>
    <p:sldLayoutId id="2147483679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microsoft.com/office/2007/relationships/hdphoto" Target="../media/hdphoto1.wdp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microsoft.com/office/2007/relationships/hdphoto" Target="../media/hdphoto1.wdp"/><Relationship Id="rId9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6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microsoft.com/office/2007/relationships/hdphoto" Target="../media/hdphoto1.wdp"/><Relationship Id="rId9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mailto:ditpenjamu@uny.ac.id" TargetMode="Externa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microsoft.com/office/2007/relationships/hdphoto" Target="../media/hdphoto1.wdp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6354;p62">
            <a:extLst>
              <a:ext uri="{FF2B5EF4-FFF2-40B4-BE49-F238E27FC236}">
                <a16:creationId xmlns:a16="http://schemas.microsoft.com/office/drawing/2014/main" id="{D1A5700A-AEAE-4B43-9E89-08841EF2A222}"/>
              </a:ext>
            </a:extLst>
          </p:cNvPr>
          <p:cNvSpPr/>
          <p:nvPr/>
        </p:nvSpPr>
        <p:spPr>
          <a:xfrm>
            <a:off x="6341613" y="4343781"/>
            <a:ext cx="732955" cy="565822"/>
          </a:xfrm>
          <a:custGeom>
            <a:avLst/>
            <a:gdLst/>
            <a:ahLst/>
            <a:cxnLst/>
            <a:rect l="l" t="t" r="r" b="b"/>
            <a:pathLst>
              <a:path w="2079" h="1827" extrusionOk="0">
                <a:moveTo>
                  <a:pt x="1037" y="0"/>
                </a:moveTo>
                <a:cubicBezTo>
                  <a:pt x="780" y="0"/>
                  <a:pt x="535" y="110"/>
                  <a:pt x="326" y="298"/>
                </a:cubicBezTo>
                <a:cubicBezTo>
                  <a:pt x="174" y="434"/>
                  <a:pt x="0" y="590"/>
                  <a:pt x="0" y="797"/>
                </a:cubicBezTo>
                <a:cubicBezTo>
                  <a:pt x="0" y="1003"/>
                  <a:pt x="136" y="1188"/>
                  <a:pt x="277" y="1328"/>
                </a:cubicBezTo>
                <a:cubicBezTo>
                  <a:pt x="525" y="1587"/>
                  <a:pt x="915" y="1827"/>
                  <a:pt x="1262" y="1827"/>
                </a:cubicBezTo>
                <a:cubicBezTo>
                  <a:pt x="1491" y="1827"/>
                  <a:pt x="1701" y="1722"/>
                  <a:pt x="1839" y="1448"/>
                </a:cubicBezTo>
                <a:cubicBezTo>
                  <a:pt x="2078" y="966"/>
                  <a:pt x="1975" y="364"/>
                  <a:pt x="1476" y="108"/>
                </a:cubicBezTo>
                <a:cubicBezTo>
                  <a:pt x="1329" y="34"/>
                  <a:pt x="1181" y="0"/>
                  <a:pt x="1037" y="0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" name="Google Shape;491;p33">
            <a:extLst>
              <a:ext uri="{FF2B5EF4-FFF2-40B4-BE49-F238E27FC236}">
                <a16:creationId xmlns:a16="http://schemas.microsoft.com/office/drawing/2014/main" id="{15F40933-AB89-4287-8B19-5D5B3633EAF3}"/>
              </a:ext>
            </a:extLst>
          </p:cNvPr>
          <p:cNvSpPr txBox="1">
            <a:spLocks/>
          </p:cNvSpPr>
          <p:nvPr/>
        </p:nvSpPr>
        <p:spPr>
          <a:xfrm>
            <a:off x="175068" y="1782725"/>
            <a:ext cx="5285931" cy="1112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5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1200" dirty="0">
                <a:solidFill>
                  <a:srgbClr val="FFAB40"/>
                </a:solidFill>
              </a:rPr>
              <a:t>PELATIHAN DAN SERTIFIKASI AUDITOR AUDIT MUTU INTERNAL</a:t>
            </a:r>
          </a:p>
          <a:p>
            <a:r>
              <a:rPr lang="en-ID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M04. KONSEP DASAR AMI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114A6B-B24F-4251-9C9C-2A0DBEA58745}"/>
              </a:ext>
            </a:extLst>
          </p:cNvPr>
          <p:cNvCxnSpPr>
            <a:cxnSpLocks/>
          </p:cNvCxnSpPr>
          <p:nvPr/>
        </p:nvCxnSpPr>
        <p:spPr>
          <a:xfrm>
            <a:off x="467137" y="2895394"/>
            <a:ext cx="4104863" cy="0"/>
          </a:xfrm>
          <a:prstGeom prst="line">
            <a:avLst/>
          </a:prstGeom>
          <a:ln>
            <a:solidFill>
              <a:srgbClr val="FFAB4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LAMBANG UNIVERSITAS | Universitas Negeri Yogyakarta">
            <a:extLst>
              <a:ext uri="{FF2B5EF4-FFF2-40B4-BE49-F238E27FC236}">
                <a16:creationId xmlns:a16="http://schemas.microsoft.com/office/drawing/2014/main" id="{29AB1FC8-FE3E-BE8B-C8B4-F527444F7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827" y="1009190"/>
            <a:ext cx="728175" cy="74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5A49F2-1671-86CB-6F15-4ADA0111E874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2BCDD9-D6AD-E44C-3558-67E0C3D302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82" y="1381478"/>
            <a:ext cx="3357618" cy="2815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Google Shape;492;p33">
            <a:extLst>
              <a:ext uri="{FF2B5EF4-FFF2-40B4-BE49-F238E27FC236}">
                <a16:creationId xmlns:a16="http://schemas.microsoft.com/office/drawing/2014/main" id="{81F0AF2D-B4BE-DA68-6213-788E467A596D}"/>
              </a:ext>
            </a:extLst>
          </p:cNvPr>
          <p:cNvSpPr txBox="1">
            <a:spLocks/>
          </p:cNvSpPr>
          <p:nvPr/>
        </p:nvSpPr>
        <p:spPr>
          <a:xfrm>
            <a:off x="444293" y="2901225"/>
            <a:ext cx="5099458" cy="79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ID" sz="1200" dirty="0"/>
              <a:t>DIREKTORAT PENJAMINAN MUTU</a:t>
            </a:r>
          </a:p>
          <a:p>
            <a:pPr marL="0" indent="0">
              <a:lnSpc>
                <a:spcPct val="150000"/>
              </a:lnSpc>
            </a:pPr>
            <a:r>
              <a:rPr lang="en-ID" sz="1200" dirty="0"/>
              <a:t>Universitas Negeri Yogyakarta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84DEB9-AA82-CF5E-27F9-D97575D2F8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0" y="277271"/>
            <a:ext cx="1517489" cy="6776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6694FF33-AC60-418D-4796-6BB8C20569C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08586" y="879252"/>
            <a:ext cx="4328160" cy="437940"/>
          </a:xfrm>
          <a:prstGeom prst="rect">
            <a:avLst/>
          </a:prstGeom>
        </p:spPr>
        <p:txBody>
          <a:bodyPr spcFirstLastPara="1" vert="horz" wrap="square" lIns="0" tIns="9525" rIns="0" bIns="0" rtlCol="0" anchor="t" anchorCtr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b="1" spc="-338" dirty="0">
                <a:solidFill>
                  <a:srgbClr val="000000"/>
                </a:solidFill>
                <a:latin typeface="Verdana"/>
                <a:cs typeface="Verdana"/>
              </a:rPr>
              <a:t>Tujuan</a:t>
            </a:r>
            <a:r>
              <a:rPr sz="2700" b="1" spc="-161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2700" b="1" spc="-244" dirty="0">
                <a:solidFill>
                  <a:srgbClr val="000000"/>
                </a:solidFill>
                <a:latin typeface="Verdana"/>
                <a:cs typeface="Verdana"/>
              </a:rPr>
              <a:t>Audit</a:t>
            </a:r>
            <a:r>
              <a:rPr sz="2700" b="1" spc="-172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2700" b="1" spc="-293" dirty="0">
                <a:solidFill>
                  <a:srgbClr val="000000"/>
                </a:solidFill>
                <a:latin typeface="Verdana"/>
                <a:cs typeface="Verdana"/>
              </a:rPr>
              <a:t>Mutu</a:t>
            </a:r>
            <a:r>
              <a:rPr sz="2700" b="1" spc="-169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2700" b="1" spc="-326" dirty="0">
                <a:solidFill>
                  <a:srgbClr val="000000"/>
                </a:solidFill>
                <a:latin typeface="Verdana"/>
                <a:cs typeface="Verdana"/>
              </a:rPr>
              <a:t>Internal</a:t>
            </a:r>
            <a:endParaRPr sz="2700">
              <a:latin typeface="Verdana"/>
              <a:cs typeface="Verdana"/>
            </a:endParaRPr>
          </a:p>
        </p:txBody>
      </p:sp>
      <p:grpSp>
        <p:nvGrpSpPr>
          <p:cNvPr id="5" name="object 3">
            <a:extLst>
              <a:ext uri="{FF2B5EF4-FFF2-40B4-BE49-F238E27FC236}">
                <a16:creationId xmlns:a16="http://schemas.microsoft.com/office/drawing/2014/main" id="{37113F5A-D147-85A1-BD4C-11973C067A1E}"/>
              </a:ext>
            </a:extLst>
          </p:cNvPr>
          <p:cNvGrpSpPr/>
          <p:nvPr/>
        </p:nvGrpSpPr>
        <p:grpSpPr>
          <a:xfrm>
            <a:off x="2903220" y="1386458"/>
            <a:ext cx="1714500" cy="3143250"/>
            <a:chOff x="2346960" y="1848611"/>
            <a:chExt cx="2286000" cy="4191000"/>
          </a:xfrm>
        </p:grpSpPr>
        <p:pic>
          <p:nvPicPr>
            <p:cNvPr id="6" name="object 4">
              <a:extLst>
                <a:ext uri="{FF2B5EF4-FFF2-40B4-BE49-F238E27FC236}">
                  <a16:creationId xmlns:a16="http://schemas.microsoft.com/office/drawing/2014/main" id="{6F032F99-FBEC-3FC4-A256-E5E4D0338E54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46960" y="1848611"/>
              <a:ext cx="2286000" cy="4191000"/>
            </a:xfrm>
            <a:prstGeom prst="rect">
              <a:avLst/>
            </a:prstGeom>
          </p:spPr>
        </p:pic>
        <p:pic>
          <p:nvPicPr>
            <p:cNvPr id="7" name="object 5">
              <a:extLst>
                <a:ext uri="{FF2B5EF4-FFF2-40B4-BE49-F238E27FC236}">
                  <a16:creationId xmlns:a16="http://schemas.microsoft.com/office/drawing/2014/main" id="{A9A1E981-715E-3448-4473-358F234B9C30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17064" y="3706367"/>
              <a:ext cx="2142743" cy="2007108"/>
            </a:xfrm>
            <a:prstGeom prst="rect">
              <a:avLst/>
            </a:prstGeom>
          </p:spPr>
        </p:pic>
        <p:sp>
          <p:nvSpPr>
            <p:cNvPr id="8" name="object 6">
              <a:extLst>
                <a:ext uri="{FF2B5EF4-FFF2-40B4-BE49-F238E27FC236}">
                  <a16:creationId xmlns:a16="http://schemas.microsoft.com/office/drawing/2014/main" id="{4A8862E0-68FC-BE22-0B40-9AE174C6C848}"/>
                </a:ext>
              </a:extLst>
            </p:cNvPr>
            <p:cNvSpPr/>
            <p:nvPr/>
          </p:nvSpPr>
          <p:spPr>
            <a:xfrm>
              <a:off x="2385822" y="1887473"/>
              <a:ext cx="2158365" cy="4063365"/>
            </a:xfrm>
            <a:custGeom>
              <a:avLst/>
              <a:gdLst/>
              <a:ahLst/>
              <a:cxnLst/>
              <a:rect l="l" t="t" r="r" b="b"/>
              <a:pathLst>
                <a:path w="2158365" h="4063365">
                  <a:moveTo>
                    <a:pt x="1942211" y="0"/>
                  </a:moveTo>
                  <a:lnTo>
                    <a:pt x="215772" y="0"/>
                  </a:lnTo>
                  <a:lnTo>
                    <a:pt x="166311" y="5259"/>
                  </a:lnTo>
                  <a:lnTo>
                    <a:pt x="120899" y="20240"/>
                  </a:lnTo>
                  <a:lnTo>
                    <a:pt x="80835" y="43747"/>
                  </a:lnTo>
                  <a:lnTo>
                    <a:pt x="47416" y="74585"/>
                  </a:lnTo>
                  <a:lnTo>
                    <a:pt x="21938" y="111560"/>
                  </a:lnTo>
                  <a:lnTo>
                    <a:pt x="5700" y="153475"/>
                  </a:lnTo>
                  <a:lnTo>
                    <a:pt x="0" y="199136"/>
                  </a:lnTo>
                  <a:lnTo>
                    <a:pt x="0" y="3863898"/>
                  </a:lnTo>
                  <a:lnTo>
                    <a:pt x="5700" y="3909548"/>
                  </a:lnTo>
                  <a:lnTo>
                    <a:pt x="21938" y="3951453"/>
                  </a:lnTo>
                  <a:lnTo>
                    <a:pt x="47416" y="3988418"/>
                  </a:lnTo>
                  <a:lnTo>
                    <a:pt x="80835" y="4019248"/>
                  </a:lnTo>
                  <a:lnTo>
                    <a:pt x="120899" y="4042749"/>
                  </a:lnTo>
                  <a:lnTo>
                    <a:pt x="166311" y="4057726"/>
                  </a:lnTo>
                  <a:lnTo>
                    <a:pt x="215772" y="4062984"/>
                  </a:lnTo>
                  <a:lnTo>
                    <a:pt x="1942211" y="4062984"/>
                  </a:lnTo>
                  <a:lnTo>
                    <a:pt x="1991672" y="4057726"/>
                  </a:lnTo>
                  <a:lnTo>
                    <a:pt x="2037084" y="4042749"/>
                  </a:lnTo>
                  <a:lnTo>
                    <a:pt x="2077148" y="4019248"/>
                  </a:lnTo>
                  <a:lnTo>
                    <a:pt x="2110567" y="3988418"/>
                  </a:lnTo>
                  <a:lnTo>
                    <a:pt x="2136045" y="3951453"/>
                  </a:lnTo>
                  <a:lnTo>
                    <a:pt x="2152283" y="3909548"/>
                  </a:lnTo>
                  <a:lnTo>
                    <a:pt x="2157983" y="3863898"/>
                  </a:lnTo>
                  <a:lnTo>
                    <a:pt x="2157983" y="199136"/>
                  </a:lnTo>
                  <a:lnTo>
                    <a:pt x="2152283" y="153475"/>
                  </a:lnTo>
                  <a:lnTo>
                    <a:pt x="2136045" y="111560"/>
                  </a:lnTo>
                  <a:lnTo>
                    <a:pt x="2110567" y="74585"/>
                  </a:lnTo>
                  <a:lnTo>
                    <a:pt x="2077148" y="43747"/>
                  </a:lnTo>
                  <a:lnTo>
                    <a:pt x="2037084" y="20240"/>
                  </a:lnTo>
                  <a:lnTo>
                    <a:pt x="1991672" y="5259"/>
                  </a:lnTo>
                  <a:lnTo>
                    <a:pt x="1942211" y="0"/>
                  </a:lnTo>
                  <a:close/>
                </a:path>
              </a:pathLst>
            </a:custGeom>
            <a:solidFill>
              <a:srgbClr val="30859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9" name="object 7">
              <a:extLst>
                <a:ext uri="{FF2B5EF4-FFF2-40B4-BE49-F238E27FC236}">
                  <a16:creationId xmlns:a16="http://schemas.microsoft.com/office/drawing/2014/main" id="{7935BB85-6D72-13E5-BD60-B92858F57932}"/>
                </a:ext>
              </a:extLst>
            </p:cNvPr>
            <p:cNvSpPr/>
            <p:nvPr/>
          </p:nvSpPr>
          <p:spPr>
            <a:xfrm>
              <a:off x="2385822" y="1887473"/>
              <a:ext cx="2158365" cy="4063365"/>
            </a:xfrm>
            <a:custGeom>
              <a:avLst/>
              <a:gdLst/>
              <a:ahLst/>
              <a:cxnLst/>
              <a:rect l="l" t="t" r="r" b="b"/>
              <a:pathLst>
                <a:path w="2158365" h="4063365">
                  <a:moveTo>
                    <a:pt x="0" y="199136"/>
                  </a:moveTo>
                  <a:lnTo>
                    <a:pt x="5700" y="153475"/>
                  </a:lnTo>
                  <a:lnTo>
                    <a:pt x="21938" y="111560"/>
                  </a:lnTo>
                  <a:lnTo>
                    <a:pt x="47416" y="74585"/>
                  </a:lnTo>
                  <a:lnTo>
                    <a:pt x="80835" y="43747"/>
                  </a:lnTo>
                  <a:lnTo>
                    <a:pt x="120899" y="20240"/>
                  </a:lnTo>
                  <a:lnTo>
                    <a:pt x="166311" y="5259"/>
                  </a:lnTo>
                  <a:lnTo>
                    <a:pt x="215772" y="0"/>
                  </a:lnTo>
                  <a:lnTo>
                    <a:pt x="1942211" y="0"/>
                  </a:lnTo>
                  <a:lnTo>
                    <a:pt x="1991672" y="5259"/>
                  </a:lnTo>
                  <a:lnTo>
                    <a:pt x="2037084" y="20240"/>
                  </a:lnTo>
                  <a:lnTo>
                    <a:pt x="2077148" y="43747"/>
                  </a:lnTo>
                  <a:lnTo>
                    <a:pt x="2110567" y="74585"/>
                  </a:lnTo>
                  <a:lnTo>
                    <a:pt x="2136045" y="111560"/>
                  </a:lnTo>
                  <a:lnTo>
                    <a:pt x="2152283" y="153475"/>
                  </a:lnTo>
                  <a:lnTo>
                    <a:pt x="2157983" y="199136"/>
                  </a:lnTo>
                  <a:lnTo>
                    <a:pt x="2157983" y="3863898"/>
                  </a:lnTo>
                  <a:lnTo>
                    <a:pt x="2152283" y="3909548"/>
                  </a:lnTo>
                  <a:lnTo>
                    <a:pt x="2136045" y="3951453"/>
                  </a:lnTo>
                  <a:lnTo>
                    <a:pt x="2110567" y="3988418"/>
                  </a:lnTo>
                  <a:lnTo>
                    <a:pt x="2077148" y="4019248"/>
                  </a:lnTo>
                  <a:lnTo>
                    <a:pt x="2037084" y="4042749"/>
                  </a:lnTo>
                  <a:lnTo>
                    <a:pt x="1991672" y="4057726"/>
                  </a:lnTo>
                  <a:lnTo>
                    <a:pt x="1942211" y="4062984"/>
                  </a:lnTo>
                  <a:lnTo>
                    <a:pt x="215772" y="4062984"/>
                  </a:lnTo>
                  <a:lnTo>
                    <a:pt x="166311" y="4057726"/>
                  </a:lnTo>
                  <a:lnTo>
                    <a:pt x="120899" y="4042749"/>
                  </a:lnTo>
                  <a:lnTo>
                    <a:pt x="80835" y="4019248"/>
                  </a:lnTo>
                  <a:lnTo>
                    <a:pt x="47416" y="3988418"/>
                  </a:lnTo>
                  <a:lnTo>
                    <a:pt x="21938" y="3951453"/>
                  </a:lnTo>
                  <a:lnTo>
                    <a:pt x="5700" y="3909548"/>
                  </a:lnTo>
                  <a:lnTo>
                    <a:pt x="0" y="3863898"/>
                  </a:lnTo>
                  <a:lnTo>
                    <a:pt x="0" y="199136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10" name="object 8">
            <a:extLst>
              <a:ext uri="{FF2B5EF4-FFF2-40B4-BE49-F238E27FC236}">
                <a16:creationId xmlns:a16="http://schemas.microsoft.com/office/drawing/2014/main" id="{33F4AF9E-A449-4627-F0A9-759B621643E2}"/>
              </a:ext>
            </a:extLst>
          </p:cNvPr>
          <p:cNvSpPr txBox="1"/>
          <p:nvPr/>
        </p:nvSpPr>
        <p:spPr>
          <a:xfrm>
            <a:off x="3080481" y="2834735"/>
            <a:ext cx="1321594" cy="1279196"/>
          </a:xfrm>
          <a:prstGeom prst="rect">
            <a:avLst/>
          </a:prstGeom>
        </p:spPr>
        <p:txBody>
          <a:bodyPr vert="horz" wrap="square" lIns="0" tIns="32385" rIns="0" bIns="0" rtlCol="0">
            <a:spAutoFit/>
          </a:bodyPr>
          <a:lstStyle/>
          <a:p>
            <a:pPr marL="9525" marR="3810" indent="-476" algn="ctr">
              <a:lnSpc>
                <a:spcPct val="90000"/>
              </a:lnSpc>
              <a:spcBef>
                <a:spcPts val="255"/>
              </a:spcBef>
            </a:pPr>
            <a:r>
              <a:rPr sz="1500" spc="-4" dirty="0">
                <a:solidFill>
                  <a:srgbClr val="FFFFFF"/>
                </a:solidFill>
                <a:latin typeface="Corbel"/>
                <a:cs typeface="Corbel"/>
              </a:rPr>
              <a:t>Memastikan </a:t>
            </a:r>
            <a:r>
              <a:rPr sz="1500" dirty="0">
                <a:solidFill>
                  <a:srgbClr val="FFFFFF"/>
                </a:solidFill>
                <a:latin typeface="Corbel"/>
                <a:cs typeface="Corbel"/>
              </a:rPr>
              <a:t> implementasi </a:t>
            </a:r>
            <a:r>
              <a:rPr sz="1500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spc="-4" dirty="0">
                <a:solidFill>
                  <a:srgbClr val="FFFFFF"/>
                </a:solidFill>
                <a:latin typeface="Corbel"/>
                <a:cs typeface="Corbel"/>
              </a:rPr>
              <a:t>SPMI </a:t>
            </a:r>
            <a:r>
              <a:rPr sz="1500" dirty="0">
                <a:solidFill>
                  <a:srgbClr val="FFFFFF"/>
                </a:solidFill>
                <a:latin typeface="Corbel"/>
                <a:cs typeface="Corbel"/>
              </a:rPr>
              <a:t>sesuai </a:t>
            </a:r>
            <a:r>
              <a:rPr sz="1500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dirty="0">
                <a:solidFill>
                  <a:srgbClr val="FFFFFF"/>
                </a:solidFill>
                <a:latin typeface="Corbel"/>
                <a:cs typeface="Corbel"/>
              </a:rPr>
              <a:t>dengan </a:t>
            </a:r>
            <a:r>
              <a:rPr sz="1500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spc="-4" dirty="0">
                <a:solidFill>
                  <a:srgbClr val="FFFFFF"/>
                </a:solidFill>
                <a:latin typeface="Corbel"/>
                <a:cs typeface="Corbel"/>
              </a:rPr>
              <a:t>standar/sasaran/ </a:t>
            </a:r>
            <a:r>
              <a:rPr sz="1500" spc="-293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spc="-4" dirty="0">
                <a:solidFill>
                  <a:srgbClr val="FFFFFF"/>
                </a:solidFill>
                <a:latin typeface="Corbel"/>
                <a:cs typeface="Corbel"/>
              </a:rPr>
              <a:t>tujuan</a:t>
            </a:r>
            <a:endParaRPr sz="1500">
              <a:latin typeface="Corbel"/>
              <a:cs typeface="Corbel"/>
            </a:endParaRPr>
          </a:p>
        </p:txBody>
      </p:sp>
      <p:grpSp>
        <p:nvGrpSpPr>
          <p:cNvPr id="11" name="object 9">
            <a:extLst>
              <a:ext uri="{FF2B5EF4-FFF2-40B4-BE49-F238E27FC236}">
                <a16:creationId xmlns:a16="http://schemas.microsoft.com/office/drawing/2014/main" id="{FD0246E2-A535-3703-9E5B-5EA8FE5FFED5}"/>
              </a:ext>
            </a:extLst>
          </p:cNvPr>
          <p:cNvGrpSpPr/>
          <p:nvPr/>
        </p:nvGrpSpPr>
        <p:grpSpPr>
          <a:xfrm>
            <a:off x="3168395" y="1413891"/>
            <a:ext cx="4832985" cy="3144678"/>
            <a:chOff x="2700527" y="1885188"/>
            <a:chExt cx="6443980" cy="4192904"/>
          </a:xfrm>
        </p:grpSpPr>
        <p:pic>
          <p:nvPicPr>
            <p:cNvPr id="12" name="object 10">
              <a:extLst>
                <a:ext uri="{FF2B5EF4-FFF2-40B4-BE49-F238E27FC236}">
                  <a16:creationId xmlns:a16="http://schemas.microsoft.com/office/drawing/2014/main" id="{249B1A39-05CD-4FA2-44B9-470FC6943D6D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00527" y="2063495"/>
              <a:ext cx="1624584" cy="1621535"/>
            </a:xfrm>
            <a:prstGeom prst="rect">
              <a:avLst/>
            </a:prstGeom>
          </p:spPr>
        </p:pic>
        <p:pic>
          <p:nvPicPr>
            <p:cNvPr id="13" name="object 11">
              <a:extLst>
                <a:ext uri="{FF2B5EF4-FFF2-40B4-BE49-F238E27FC236}">
                  <a16:creationId xmlns:a16="http://schemas.microsoft.com/office/drawing/2014/main" id="{F7D42BEA-60DB-1D4C-98EC-D4CFECB3F8A3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94253" y="2157221"/>
              <a:ext cx="1441704" cy="1438655"/>
            </a:xfrm>
            <a:prstGeom prst="rect">
              <a:avLst/>
            </a:prstGeom>
          </p:spPr>
        </p:pic>
        <p:sp>
          <p:nvSpPr>
            <p:cNvPr id="14" name="object 12">
              <a:extLst>
                <a:ext uri="{FF2B5EF4-FFF2-40B4-BE49-F238E27FC236}">
                  <a16:creationId xmlns:a16="http://schemas.microsoft.com/office/drawing/2014/main" id="{06779CB4-57A2-CD76-044E-EC3B4005AE59}"/>
                </a:ext>
              </a:extLst>
            </p:cNvPr>
            <p:cNvSpPr/>
            <p:nvPr/>
          </p:nvSpPr>
          <p:spPr>
            <a:xfrm>
              <a:off x="2794253" y="2157221"/>
              <a:ext cx="1442085" cy="1438910"/>
            </a:xfrm>
            <a:custGeom>
              <a:avLst/>
              <a:gdLst/>
              <a:ahLst/>
              <a:cxnLst/>
              <a:rect l="l" t="t" r="r" b="b"/>
              <a:pathLst>
                <a:path w="1442085" h="1438910">
                  <a:moveTo>
                    <a:pt x="0" y="719327"/>
                  </a:moveTo>
                  <a:lnTo>
                    <a:pt x="1533" y="672033"/>
                  </a:lnTo>
                  <a:lnTo>
                    <a:pt x="6069" y="625556"/>
                  </a:lnTo>
                  <a:lnTo>
                    <a:pt x="13513" y="579990"/>
                  </a:lnTo>
                  <a:lnTo>
                    <a:pt x="23771" y="535430"/>
                  </a:lnTo>
                  <a:lnTo>
                    <a:pt x="36746" y="491971"/>
                  </a:lnTo>
                  <a:lnTo>
                    <a:pt x="52345" y="449708"/>
                  </a:lnTo>
                  <a:lnTo>
                    <a:pt x="70472" y="408735"/>
                  </a:lnTo>
                  <a:lnTo>
                    <a:pt x="91033" y="369148"/>
                  </a:lnTo>
                  <a:lnTo>
                    <a:pt x="113931" y="331041"/>
                  </a:lnTo>
                  <a:lnTo>
                    <a:pt x="139074" y="294509"/>
                  </a:lnTo>
                  <a:lnTo>
                    <a:pt x="166364" y="259647"/>
                  </a:lnTo>
                  <a:lnTo>
                    <a:pt x="195709" y="226550"/>
                  </a:lnTo>
                  <a:lnTo>
                    <a:pt x="227011" y="195312"/>
                  </a:lnTo>
                  <a:lnTo>
                    <a:pt x="260178" y="166028"/>
                  </a:lnTo>
                  <a:lnTo>
                    <a:pt x="295113" y="138793"/>
                  </a:lnTo>
                  <a:lnTo>
                    <a:pt x="331722" y="113702"/>
                  </a:lnTo>
                  <a:lnTo>
                    <a:pt x="369909" y="90850"/>
                  </a:lnTo>
                  <a:lnTo>
                    <a:pt x="409581" y="70331"/>
                  </a:lnTo>
                  <a:lnTo>
                    <a:pt x="450641" y="52241"/>
                  </a:lnTo>
                  <a:lnTo>
                    <a:pt x="492995" y="36673"/>
                  </a:lnTo>
                  <a:lnTo>
                    <a:pt x="536548" y="23723"/>
                  </a:lnTo>
                  <a:lnTo>
                    <a:pt x="581206" y="13486"/>
                  </a:lnTo>
                  <a:lnTo>
                    <a:pt x="626872" y="6057"/>
                  </a:lnTo>
                  <a:lnTo>
                    <a:pt x="673452" y="1530"/>
                  </a:lnTo>
                  <a:lnTo>
                    <a:pt x="720851" y="0"/>
                  </a:lnTo>
                  <a:lnTo>
                    <a:pt x="768251" y="1530"/>
                  </a:lnTo>
                  <a:lnTo>
                    <a:pt x="814831" y="6057"/>
                  </a:lnTo>
                  <a:lnTo>
                    <a:pt x="860497" y="13486"/>
                  </a:lnTo>
                  <a:lnTo>
                    <a:pt x="905155" y="23723"/>
                  </a:lnTo>
                  <a:lnTo>
                    <a:pt x="948708" y="36673"/>
                  </a:lnTo>
                  <a:lnTo>
                    <a:pt x="991062" y="52241"/>
                  </a:lnTo>
                  <a:lnTo>
                    <a:pt x="1032122" y="70331"/>
                  </a:lnTo>
                  <a:lnTo>
                    <a:pt x="1071794" y="90850"/>
                  </a:lnTo>
                  <a:lnTo>
                    <a:pt x="1109981" y="113702"/>
                  </a:lnTo>
                  <a:lnTo>
                    <a:pt x="1146590" y="138793"/>
                  </a:lnTo>
                  <a:lnTo>
                    <a:pt x="1181525" y="166028"/>
                  </a:lnTo>
                  <a:lnTo>
                    <a:pt x="1214692" y="195312"/>
                  </a:lnTo>
                  <a:lnTo>
                    <a:pt x="1245994" y="226550"/>
                  </a:lnTo>
                  <a:lnTo>
                    <a:pt x="1275339" y="259647"/>
                  </a:lnTo>
                  <a:lnTo>
                    <a:pt x="1302629" y="294509"/>
                  </a:lnTo>
                  <a:lnTo>
                    <a:pt x="1327772" y="331041"/>
                  </a:lnTo>
                  <a:lnTo>
                    <a:pt x="1350670" y="369148"/>
                  </a:lnTo>
                  <a:lnTo>
                    <a:pt x="1371231" y="408735"/>
                  </a:lnTo>
                  <a:lnTo>
                    <a:pt x="1389358" y="449708"/>
                  </a:lnTo>
                  <a:lnTo>
                    <a:pt x="1404957" y="491971"/>
                  </a:lnTo>
                  <a:lnTo>
                    <a:pt x="1417932" y="535430"/>
                  </a:lnTo>
                  <a:lnTo>
                    <a:pt x="1428190" y="579990"/>
                  </a:lnTo>
                  <a:lnTo>
                    <a:pt x="1435634" y="625556"/>
                  </a:lnTo>
                  <a:lnTo>
                    <a:pt x="1440170" y="672033"/>
                  </a:lnTo>
                  <a:lnTo>
                    <a:pt x="1441704" y="719327"/>
                  </a:lnTo>
                  <a:lnTo>
                    <a:pt x="1440170" y="766622"/>
                  </a:lnTo>
                  <a:lnTo>
                    <a:pt x="1435634" y="813099"/>
                  </a:lnTo>
                  <a:lnTo>
                    <a:pt x="1428190" y="858665"/>
                  </a:lnTo>
                  <a:lnTo>
                    <a:pt x="1417932" y="903225"/>
                  </a:lnTo>
                  <a:lnTo>
                    <a:pt x="1404957" y="946684"/>
                  </a:lnTo>
                  <a:lnTo>
                    <a:pt x="1389358" y="988947"/>
                  </a:lnTo>
                  <a:lnTo>
                    <a:pt x="1371231" y="1029920"/>
                  </a:lnTo>
                  <a:lnTo>
                    <a:pt x="1350670" y="1069507"/>
                  </a:lnTo>
                  <a:lnTo>
                    <a:pt x="1327772" y="1107614"/>
                  </a:lnTo>
                  <a:lnTo>
                    <a:pt x="1302629" y="1144146"/>
                  </a:lnTo>
                  <a:lnTo>
                    <a:pt x="1275339" y="1179008"/>
                  </a:lnTo>
                  <a:lnTo>
                    <a:pt x="1245994" y="1212105"/>
                  </a:lnTo>
                  <a:lnTo>
                    <a:pt x="1214692" y="1243343"/>
                  </a:lnTo>
                  <a:lnTo>
                    <a:pt x="1181525" y="1272627"/>
                  </a:lnTo>
                  <a:lnTo>
                    <a:pt x="1146590" y="1299862"/>
                  </a:lnTo>
                  <a:lnTo>
                    <a:pt x="1109981" y="1324953"/>
                  </a:lnTo>
                  <a:lnTo>
                    <a:pt x="1071794" y="1347805"/>
                  </a:lnTo>
                  <a:lnTo>
                    <a:pt x="1032122" y="1368324"/>
                  </a:lnTo>
                  <a:lnTo>
                    <a:pt x="991062" y="1386414"/>
                  </a:lnTo>
                  <a:lnTo>
                    <a:pt x="948708" y="1401982"/>
                  </a:lnTo>
                  <a:lnTo>
                    <a:pt x="905155" y="1414932"/>
                  </a:lnTo>
                  <a:lnTo>
                    <a:pt x="860497" y="1425169"/>
                  </a:lnTo>
                  <a:lnTo>
                    <a:pt x="814831" y="1432598"/>
                  </a:lnTo>
                  <a:lnTo>
                    <a:pt x="768251" y="1437125"/>
                  </a:lnTo>
                  <a:lnTo>
                    <a:pt x="720851" y="1438655"/>
                  </a:lnTo>
                  <a:lnTo>
                    <a:pt x="673452" y="1437125"/>
                  </a:lnTo>
                  <a:lnTo>
                    <a:pt x="626872" y="1432598"/>
                  </a:lnTo>
                  <a:lnTo>
                    <a:pt x="581206" y="1425169"/>
                  </a:lnTo>
                  <a:lnTo>
                    <a:pt x="536548" y="1414932"/>
                  </a:lnTo>
                  <a:lnTo>
                    <a:pt x="492995" y="1401982"/>
                  </a:lnTo>
                  <a:lnTo>
                    <a:pt x="450641" y="1386414"/>
                  </a:lnTo>
                  <a:lnTo>
                    <a:pt x="409581" y="1368324"/>
                  </a:lnTo>
                  <a:lnTo>
                    <a:pt x="369909" y="1347805"/>
                  </a:lnTo>
                  <a:lnTo>
                    <a:pt x="331722" y="1324953"/>
                  </a:lnTo>
                  <a:lnTo>
                    <a:pt x="295113" y="1299862"/>
                  </a:lnTo>
                  <a:lnTo>
                    <a:pt x="260178" y="1272627"/>
                  </a:lnTo>
                  <a:lnTo>
                    <a:pt x="227011" y="1243343"/>
                  </a:lnTo>
                  <a:lnTo>
                    <a:pt x="195709" y="1212105"/>
                  </a:lnTo>
                  <a:lnTo>
                    <a:pt x="166364" y="1179008"/>
                  </a:lnTo>
                  <a:lnTo>
                    <a:pt x="139074" y="1144146"/>
                  </a:lnTo>
                  <a:lnTo>
                    <a:pt x="113931" y="1107614"/>
                  </a:lnTo>
                  <a:lnTo>
                    <a:pt x="91033" y="1069507"/>
                  </a:lnTo>
                  <a:lnTo>
                    <a:pt x="70472" y="1029920"/>
                  </a:lnTo>
                  <a:lnTo>
                    <a:pt x="52345" y="988947"/>
                  </a:lnTo>
                  <a:lnTo>
                    <a:pt x="36746" y="946684"/>
                  </a:lnTo>
                  <a:lnTo>
                    <a:pt x="23771" y="903225"/>
                  </a:lnTo>
                  <a:lnTo>
                    <a:pt x="13513" y="858665"/>
                  </a:lnTo>
                  <a:lnTo>
                    <a:pt x="6069" y="813099"/>
                  </a:lnTo>
                  <a:lnTo>
                    <a:pt x="1533" y="766622"/>
                  </a:lnTo>
                  <a:lnTo>
                    <a:pt x="0" y="719327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pic>
          <p:nvPicPr>
            <p:cNvPr id="15" name="object 13">
              <a:extLst>
                <a:ext uri="{FF2B5EF4-FFF2-40B4-BE49-F238E27FC236}">
                  <a16:creationId xmlns:a16="http://schemas.microsoft.com/office/drawing/2014/main" id="{24BD667D-DCD0-C43E-625A-FA1F7548BC66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880860" y="1885188"/>
              <a:ext cx="2263140" cy="4192524"/>
            </a:xfrm>
            <a:prstGeom prst="rect">
              <a:avLst/>
            </a:prstGeom>
          </p:spPr>
        </p:pic>
        <p:sp>
          <p:nvSpPr>
            <p:cNvPr id="16" name="object 14">
              <a:extLst>
                <a:ext uri="{FF2B5EF4-FFF2-40B4-BE49-F238E27FC236}">
                  <a16:creationId xmlns:a16="http://schemas.microsoft.com/office/drawing/2014/main" id="{4508646E-C867-E4F2-420C-416BC2D6DFC2}"/>
                </a:ext>
              </a:extLst>
            </p:cNvPr>
            <p:cNvSpPr/>
            <p:nvPr/>
          </p:nvSpPr>
          <p:spPr>
            <a:xfrm>
              <a:off x="6919722" y="1924049"/>
              <a:ext cx="2159635" cy="4064635"/>
            </a:xfrm>
            <a:custGeom>
              <a:avLst/>
              <a:gdLst/>
              <a:ahLst/>
              <a:cxnLst/>
              <a:rect l="l" t="t" r="r" b="b"/>
              <a:pathLst>
                <a:path w="2159634" h="4064635">
                  <a:moveTo>
                    <a:pt x="1943607" y="0"/>
                  </a:moveTo>
                  <a:lnTo>
                    <a:pt x="215900" y="0"/>
                  </a:lnTo>
                  <a:lnTo>
                    <a:pt x="166391" y="5259"/>
                  </a:lnTo>
                  <a:lnTo>
                    <a:pt x="120946" y="20240"/>
                  </a:lnTo>
                  <a:lnTo>
                    <a:pt x="80859" y="43747"/>
                  </a:lnTo>
                  <a:lnTo>
                    <a:pt x="47426" y="74585"/>
                  </a:lnTo>
                  <a:lnTo>
                    <a:pt x="21941" y="111560"/>
                  </a:lnTo>
                  <a:lnTo>
                    <a:pt x="5701" y="153475"/>
                  </a:lnTo>
                  <a:lnTo>
                    <a:pt x="0" y="199136"/>
                  </a:lnTo>
                  <a:lnTo>
                    <a:pt x="0" y="3865346"/>
                  </a:lnTo>
                  <a:lnTo>
                    <a:pt x="5701" y="3911012"/>
                  </a:lnTo>
                  <a:lnTo>
                    <a:pt x="21941" y="3952933"/>
                  </a:lnTo>
                  <a:lnTo>
                    <a:pt x="47426" y="3989912"/>
                  </a:lnTo>
                  <a:lnTo>
                    <a:pt x="80859" y="4020754"/>
                  </a:lnTo>
                  <a:lnTo>
                    <a:pt x="120946" y="4044265"/>
                  </a:lnTo>
                  <a:lnTo>
                    <a:pt x="166391" y="4059248"/>
                  </a:lnTo>
                  <a:lnTo>
                    <a:pt x="215900" y="4064508"/>
                  </a:lnTo>
                  <a:lnTo>
                    <a:pt x="1943607" y="4064508"/>
                  </a:lnTo>
                  <a:lnTo>
                    <a:pt x="1993116" y="4059248"/>
                  </a:lnTo>
                  <a:lnTo>
                    <a:pt x="2038561" y="4044265"/>
                  </a:lnTo>
                  <a:lnTo>
                    <a:pt x="2078648" y="4020754"/>
                  </a:lnTo>
                  <a:lnTo>
                    <a:pt x="2112081" y="3989912"/>
                  </a:lnTo>
                  <a:lnTo>
                    <a:pt x="2137566" y="3952933"/>
                  </a:lnTo>
                  <a:lnTo>
                    <a:pt x="2153806" y="3911012"/>
                  </a:lnTo>
                  <a:lnTo>
                    <a:pt x="2159507" y="3865346"/>
                  </a:lnTo>
                  <a:lnTo>
                    <a:pt x="2159507" y="199136"/>
                  </a:lnTo>
                  <a:lnTo>
                    <a:pt x="2153806" y="153475"/>
                  </a:lnTo>
                  <a:lnTo>
                    <a:pt x="2137566" y="111560"/>
                  </a:lnTo>
                  <a:lnTo>
                    <a:pt x="2112081" y="74585"/>
                  </a:lnTo>
                  <a:lnTo>
                    <a:pt x="2078648" y="43747"/>
                  </a:lnTo>
                  <a:lnTo>
                    <a:pt x="2038561" y="20240"/>
                  </a:lnTo>
                  <a:lnTo>
                    <a:pt x="1993116" y="5259"/>
                  </a:lnTo>
                  <a:lnTo>
                    <a:pt x="1943607" y="0"/>
                  </a:lnTo>
                  <a:close/>
                </a:path>
              </a:pathLst>
            </a:custGeom>
            <a:solidFill>
              <a:srgbClr val="30859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7" name="object 15">
              <a:extLst>
                <a:ext uri="{FF2B5EF4-FFF2-40B4-BE49-F238E27FC236}">
                  <a16:creationId xmlns:a16="http://schemas.microsoft.com/office/drawing/2014/main" id="{BF7DBB9B-9E6F-B422-E49D-26CAD9557F31}"/>
                </a:ext>
              </a:extLst>
            </p:cNvPr>
            <p:cNvSpPr/>
            <p:nvPr/>
          </p:nvSpPr>
          <p:spPr>
            <a:xfrm>
              <a:off x="6919722" y="1924049"/>
              <a:ext cx="2159635" cy="4064635"/>
            </a:xfrm>
            <a:custGeom>
              <a:avLst/>
              <a:gdLst/>
              <a:ahLst/>
              <a:cxnLst/>
              <a:rect l="l" t="t" r="r" b="b"/>
              <a:pathLst>
                <a:path w="2159634" h="4064635">
                  <a:moveTo>
                    <a:pt x="0" y="199136"/>
                  </a:moveTo>
                  <a:lnTo>
                    <a:pt x="5701" y="153475"/>
                  </a:lnTo>
                  <a:lnTo>
                    <a:pt x="21941" y="111560"/>
                  </a:lnTo>
                  <a:lnTo>
                    <a:pt x="47426" y="74585"/>
                  </a:lnTo>
                  <a:lnTo>
                    <a:pt x="80859" y="43747"/>
                  </a:lnTo>
                  <a:lnTo>
                    <a:pt x="120946" y="20240"/>
                  </a:lnTo>
                  <a:lnTo>
                    <a:pt x="166391" y="5259"/>
                  </a:lnTo>
                  <a:lnTo>
                    <a:pt x="215900" y="0"/>
                  </a:lnTo>
                  <a:lnTo>
                    <a:pt x="1943607" y="0"/>
                  </a:lnTo>
                  <a:lnTo>
                    <a:pt x="1993116" y="5259"/>
                  </a:lnTo>
                  <a:lnTo>
                    <a:pt x="2038561" y="20240"/>
                  </a:lnTo>
                  <a:lnTo>
                    <a:pt x="2078648" y="43747"/>
                  </a:lnTo>
                  <a:lnTo>
                    <a:pt x="2112081" y="74585"/>
                  </a:lnTo>
                  <a:lnTo>
                    <a:pt x="2137566" y="111560"/>
                  </a:lnTo>
                  <a:lnTo>
                    <a:pt x="2153806" y="153475"/>
                  </a:lnTo>
                  <a:lnTo>
                    <a:pt x="2159507" y="199136"/>
                  </a:lnTo>
                  <a:lnTo>
                    <a:pt x="2159507" y="3865346"/>
                  </a:lnTo>
                  <a:lnTo>
                    <a:pt x="2153806" y="3911012"/>
                  </a:lnTo>
                  <a:lnTo>
                    <a:pt x="2137566" y="3952933"/>
                  </a:lnTo>
                  <a:lnTo>
                    <a:pt x="2112081" y="3989912"/>
                  </a:lnTo>
                  <a:lnTo>
                    <a:pt x="2078648" y="4020754"/>
                  </a:lnTo>
                  <a:lnTo>
                    <a:pt x="2038561" y="4044265"/>
                  </a:lnTo>
                  <a:lnTo>
                    <a:pt x="1993116" y="4059248"/>
                  </a:lnTo>
                  <a:lnTo>
                    <a:pt x="1943607" y="4064508"/>
                  </a:lnTo>
                  <a:lnTo>
                    <a:pt x="215900" y="4064508"/>
                  </a:lnTo>
                  <a:lnTo>
                    <a:pt x="166391" y="4059248"/>
                  </a:lnTo>
                  <a:lnTo>
                    <a:pt x="120946" y="4044265"/>
                  </a:lnTo>
                  <a:lnTo>
                    <a:pt x="80859" y="4020754"/>
                  </a:lnTo>
                  <a:lnTo>
                    <a:pt x="47426" y="3989912"/>
                  </a:lnTo>
                  <a:lnTo>
                    <a:pt x="21941" y="3952933"/>
                  </a:lnTo>
                  <a:lnTo>
                    <a:pt x="5701" y="3911012"/>
                  </a:lnTo>
                  <a:lnTo>
                    <a:pt x="0" y="3865346"/>
                  </a:lnTo>
                  <a:lnTo>
                    <a:pt x="0" y="199136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18" name="object 16">
            <a:extLst>
              <a:ext uri="{FF2B5EF4-FFF2-40B4-BE49-F238E27FC236}">
                <a16:creationId xmlns:a16="http://schemas.microsoft.com/office/drawing/2014/main" id="{B1927174-3CED-C34B-3CF9-D824AA4B5A42}"/>
              </a:ext>
            </a:extLst>
          </p:cNvPr>
          <p:cNvSpPr txBox="1"/>
          <p:nvPr/>
        </p:nvSpPr>
        <p:spPr>
          <a:xfrm>
            <a:off x="6458902" y="2886171"/>
            <a:ext cx="1307783" cy="7021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sz="1500" dirty="0">
                <a:solidFill>
                  <a:srgbClr val="FFFFFF"/>
                </a:solidFill>
                <a:latin typeface="Calibri"/>
                <a:cs typeface="Calibri"/>
              </a:rPr>
              <a:t>Men</a:t>
            </a:r>
            <a:r>
              <a:rPr sz="1500" spc="4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500" dirty="0">
                <a:solidFill>
                  <a:srgbClr val="FFFFFF"/>
                </a:solidFill>
                <a:latin typeface="Calibri"/>
                <a:cs typeface="Calibri"/>
              </a:rPr>
              <a:t>ide</a:t>
            </a:r>
            <a:r>
              <a:rPr sz="1500" spc="-19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500" dirty="0">
                <a:solidFill>
                  <a:srgbClr val="FFFFFF"/>
                </a:solidFill>
                <a:latin typeface="Calibri"/>
                <a:cs typeface="Calibri"/>
              </a:rPr>
              <a:t>tif</a:t>
            </a:r>
            <a:r>
              <a:rPr sz="1500" spc="-8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500" spc="-30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1500" dirty="0">
                <a:solidFill>
                  <a:srgbClr val="FFFFFF"/>
                </a:solidFill>
                <a:latin typeface="Calibri"/>
                <a:cs typeface="Calibri"/>
              </a:rPr>
              <a:t>asi  </a:t>
            </a:r>
            <a:r>
              <a:rPr sz="1500" spc="-4" dirty="0">
                <a:solidFill>
                  <a:srgbClr val="FFFFFF"/>
                </a:solidFill>
                <a:latin typeface="Calibri"/>
                <a:cs typeface="Calibri"/>
              </a:rPr>
              <a:t>peluang </a:t>
            </a:r>
            <a:r>
              <a:rPr sz="15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spc="-8" dirty="0">
                <a:solidFill>
                  <a:srgbClr val="FFFFFF"/>
                </a:solidFill>
                <a:latin typeface="Calibri"/>
                <a:cs typeface="Calibri"/>
              </a:rPr>
              <a:t>perbaikan</a:t>
            </a:r>
            <a:r>
              <a:rPr sz="1500" spc="-1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spc="-4" dirty="0">
                <a:solidFill>
                  <a:srgbClr val="FFFFFF"/>
                </a:solidFill>
                <a:latin typeface="Calibri"/>
                <a:cs typeface="Calibri"/>
              </a:rPr>
              <a:t>SPMI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9" name="object 17">
            <a:extLst>
              <a:ext uri="{FF2B5EF4-FFF2-40B4-BE49-F238E27FC236}">
                <a16:creationId xmlns:a16="http://schemas.microsoft.com/office/drawing/2014/main" id="{6DB4E1BC-A8CA-4894-41F0-9F8E1B65910B}"/>
              </a:ext>
            </a:extLst>
          </p:cNvPr>
          <p:cNvGrpSpPr/>
          <p:nvPr/>
        </p:nvGrpSpPr>
        <p:grpSpPr>
          <a:xfrm>
            <a:off x="4604004" y="1400175"/>
            <a:ext cx="1739741" cy="3144678"/>
            <a:chOff x="4614671" y="1866900"/>
            <a:chExt cx="2319655" cy="4192904"/>
          </a:xfrm>
        </p:grpSpPr>
        <p:pic>
          <p:nvPicPr>
            <p:cNvPr id="20" name="object 18">
              <a:extLst>
                <a:ext uri="{FF2B5EF4-FFF2-40B4-BE49-F238E27FC236}">
                  <a16:creationId xmlns:a16="http://schemas.microsoft.com/office/drawing/2014/main" id="{451344EF-1F5F-9D49-AA46-353F6499005E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48199" y="1866900"/>
              <a:ext cx="2286000" cy="4192524"/>
            </a:xfrm>
            <a:prstGeom prst="rect">
              <a:avLst/>
            </a:prstGeom>
          </p:spPr>
        </p:pic>
        <p:pic>
          <p:nvPicPr>
            <p:cNvPr id="21" name="object 19">
              <a:extLst>
                <a:ext uri="{FF2B5EF4-FFF2-40B4-BE49-F238E27FC236}">
                  <a16:creationId xmlns:a16="http://schemas.microsoft.com/office/drawing/2014/main" id="{D9810F21-68A8-EB49-8570-B806A2070FFF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614671" y="3755123"/>
              <a:ext cx="2109216" cy="1245120"/>
            </a:xfrm>
            <a:prstGeom prst="rect">
              <a:avLst/>
            </a:prstGeom>
          </p:spPr>
        </p:pic>
        <p:sp>
          <p:nvSpPr>
            <p:cNvPr id="22" name="object 20">
              <a:extLst>
                <a:ext uri="{FF2B5EF4-FFF2-40B4-BE49-F238E27FC236}">
                  <a16:creationId xmlns:a16="http://schemas.microsoft.com/office/drawing/2014/main" id="{366F9C19-C905-5DF9-E0EF-95FCCA9ED673}"/>
                </a:ext>
              </a:extLst>
            </p:cNvPr>
            <p:cNvSpPr/>
            <p:nvPr/>
          </p:nvSpPr>
          <p:spPr>
            <a:xfrm>
              <a:off x="4687061" y="1905761"/>
              <a:ext cx="2158365" cy="4064635"/>
            </a:xfrm>
            <a:custGeom>
              <a:avLst/>
              <a:gdLst/>
              <a:ahLst/>
              <a:cxnLst/>
              <a:rect l="l" t="t" r="r" b="b"/>
              <a:pathLst>
                <a:path w="2158365" h="4064635">
                  <a:moveTo>
                    <a:pt x="1942211" y="0"/>
                  </a:moveTo>
                  <a:lnTo>
                    <a:pt x="215773" y="0"/>
                  </a:lnTo>
                  <a:lnTo>
                    <a:pt x="166311" y="5259"/>
                  </a:lnTo>
                  <a:lnTo>
                    <a:pt x="120899" y="20240"/>
                  </a:lnTo>
                  <a:lnTo>
                    <a:pt x="80835" y="43747"/>
                  </a:lnTo>
                  <a:lnTo>
                    <a:pt x="47416" y="74585"/>
                  </a:lnTo>
                  <a:lnTo>
                    <a:pt x="21938" y="111560"/>
                  </a:lnTo>
                  <a:lnTo>
                    <a:pt x="5700" y="153475"/>
                  </a:lnTo>
                  <a:lnTo>
                    <a:pt x="0" y="199136"/>
                  </a:lnTo>
                  <a:lnTo>
                    <a:pt x="0" y="3865346"/>
                  </a:lnTo>
                  <a:lnTo>
                    <a:pt x="5700" y="3911012"/>
                  </a:lnTo>
                  <a:lnTo>
                    <a:pt x="21938" y="3952933"/>
                  </a:lnTo>
                  <a:lnTo>
                    <a:pt x="47416" y="3989912"/>
                  </a:lnTo>
                  <a:lnTo>
                    <a:pt x="80835" y="4020754"/>
                  </a:lnTo>
                  <a:lnTo>
                    <a:pt x="120899" y="4044265"/>
                  </a:lnTo>
                  <a:lnTo>
                    <a:pt x="166311" y="4059248"/>
                  </a:lnTo>
                  <a:lnTo>
                    <a:pt x="215773" y="4064507"/>
                  </a:lnTo>
                  <a:lnTo>
                    <a:pt x="1942211" y="4064507"/>
                  </a:lnTo>
                  <a:lnTo>
                    <a:pt x="1991672" y="4059248"/>
                  </a:lnTo>
                  <a:lnTo>
                    <a:pt x="2037084" y="4044265"/>
                  </a:lnTo>
                  <a:lnTo>
                    <a:pt x="2077148" y="4020754"/>
                  </a:lnTo>
                  <a:lnTo>
                    <a:pt x="2110567" y="3989912"/>
                  </a:lnTo>
                  <a:lnTo>
                    <a:pt x="2136045" y="3952933"/>
                  </a:lnTo>
                  <a:lnTo>
                    <a:pt x="2152283" y="3911012"/>
                  </a:lnTo>
                  <a:lnTo>
                    <a:pt x="2157984" y="3865346"/>
                  </a:lnTo>
                  <a:lnTo>
                    <a:pt x="2157984" y="199136"/>
                  </a:lnTo>
                  <a:lnTo>
                    <a:pt x="2152283" y="153475"/>
                  </a:lnTo>
                  <a:lnTo>
                    <a:pt x="2136045" y="111560"/>
                  </a:lnTo>
                  <a:lnTo>
                    <a:pt x="2110567" y="74585"/>
                  </a:lnTo>
                  <a:lnTo>
                    <a:pt x="2077148" y="43747"/>
                  </a:lnTo>
                  <a:lnTo>
                    <a:pt x="2037084" y="20240"/>
                  </a:lnTo>
                  <a:lnTo>
                    <a:pt x="1991672" y="5259"/>
                  </a:lnTo>
                  <a:lnTo>
                    <a:pt x="1942211" y="0"/>
                  </a:lnTo>
                  <a:close/>
                </a:path>
              </a:pathLst>
            </a:custGeom>
            <a:solidFill>
              <a:srgbClr val="30859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23" name="object 21">
              <a:extLst>
                <a:ext uri="{FF2B5EF4-FFF2-40B4-BE49-F238E27FC236}">
                  <a16:creationId xmlns:a16="http://schemas.microsoft.com/office/drawing/2014/main" id="{A152347F-81EB-AB1D-CC1B-A40603B70ADE}"/>
                </a:ext>
              </a:extLst>
            </p:cNvPr>
            <p:cNvSpPr/>
            <p:nvPr/>
          </p:nvSpPr>
          <p:spPr>
            <a:xfrm>
              <a:off x="4687061" y="1905761"/>
              <a:ext cx="2158365" cy="4064635"/>
            </a:xfrm>
            <a:custGeom>
              <a:avLst/>
              <a:gdLst/>
              <a:ahLst/>
              <a:cxnLst/>
              <a:rect l="l" t="t" r="r" b="b"/>
              <a:pathLst>
                <a:path w="2158365" h="4064635">
                  <a:moveTo>
                    <a:pt x="0" y="199136"/>
                  </a:moveTo>
                  <a:lnTo>
                    <a:pt x="5700" y="153475"/>
                  </a:lnTo>
                  <a:lnTo>
                    <a:pt x="21938" y="111560"/>
                  </a:lnTo>
                  <a:lnTo>
                    <a:pt x="47416" y="74585"/>
                  </a:lnTo>
                  <a:lnTo>
                    <a:pt x="80835" y="43747"/>
                  </a:lnTo>
                  <a:lnTo>
                    <a:pt x="120899" y="20240"/>
                  </a:lnTo>
                  <a:lnTo>
                    <a:pt x="166311" y="5259"/>
                  </a:lnTo>
                  <a:lnTo>
                    <a:pt x="215773" y="0"/>
                  </a:lnTo>
                  <a:lnTo>
                    <a:pt x="1942211" y="0"/>
                  </a:lnTo>
                  <a:lnTo>
                    <a:pt x="1991672" y="5259"/>
                  </a:lnTo>
                  <a:lnTo>
                    <a:pt x="2037084" y="20240"/>
                  </a:lnTo>
                  <a:lnTo>
                    <a:pt x="2077148" y="43747"/>
                  </a:lnTo>
                  <a:lnTo>
                    <a:pt x="2110567" y="74585"/>
                  </a:lnTo>
                  <a:lnTo>
                    <a:pt x="2136045" y="111560"/>
                  </a:lnTo>
                  <a:lnTo>
                    <a:pt x="2152283" y="153475"/>
                  </a:lnTo>
                  <a:lnTo>
                    <a:pt x="2157984" y="199136"/>
                  </a:lnTo>
                  <a:lnTo>
                    <a:pt x="2157984" y="3865346"/>
                  </a:lnTo>
                  <a:lnTo>
                    <a:pt x="2152283" y="3911012"/>
                  </a:lnTo>
                  <a:lnTo>
                    <a:pt x="2136045" y="3952933"/>
                  </a:lnTo>
                  <a:lnTo>
                    <a:pt x="2110567" y="3989912"/>
                  </a:lnTo>
                  <a:lnTo>
                    <a:pt x="2077148" y="4020754"/>
                  </a:lnTo>
                  <a:lnTo>
                    <a:pt x="2037084" y="4044265"/>
                  </a:lnTo>
                  <a:lnTo>
                    <a:pt x="1991672" y="4059248"/>
                  </a:lnTo>
                  <a:lnTo>
                    <a:pt x="1942211" y="4064507"/>
                  </a:lnTo>
                  <a:lnTo>
                    <a:pt x="215773" y="4064507"/>
                  </a:lnTo>
                  <a:lnTo>
                    <a:pt x="166311" y="4059248"/>
                  </a:lnTo>
                  <a:lnTo>
                    <a:pt x="120899" y="4044265"/>
                  </a:lnTo>
                  <a:lnTo>
                    <a:pt x="80835" y="4020754"/>
                  </a:lnTo>
                  <a:lnTo>
                    <a:pt x="47416" y="3989912"/>
                  </a:lnTo>
                  <a:lnTo>
                    <a:pt x="21938" y="3952933"/>
                  </a:lnTo>
                  <a:lnTo>
                    <a:pt x="5700" y="3911012"/>
                  </a:lnTo>
                  <a:lnTo>
                    <a:pt x="0" y="3865346"/>
                  </a:lnTo>
                  <a:lnTo>
                    <a:pt x="0" y="199136"/>
                  </a:lnTo>
                  <a:close/>
                </a:path>
              </a:pathLst>
            </a:custGeom>
            <a:ln w="2590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24" name="object 22">
            <a:extLst>
              <a:ext uri="{FF2B5EF4-FFF2-40B4-BE49-F238E27FC236}">
                <a16:creationId xmlns:a16="http://schemas.microsoft.com/office/drawing/2014/main" id="{1A827B5F-698E-33D4-2037-ED719E0C06EE}"/>
              </a:ext>
            </a:extLst>
          </p:cNvPr>
          <p:cNvSpPr txBox="1"/>
          <p:nvPr/>
        </p:nvSpPr>
        <p:spPr>
          <a:xfrm>
            <a:off x="4729544" y="2871558"/>
            <a:ext cx="1295876" cy="70259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>
              <a:spcBef>
                <a:spcPts val="79"/>
              </a:spcBef>
            </a:pPr>
            <a:r>
              <a:rPr sz="1500" spc="-4" dirty="0">
                <a:solidFill>
                  <a:srgbClr val="FFFFFF"/>
                </a:solidFill>
                <a:latin typeface="Calibri"/>
                <a:cs typeface="Calibri"/>
              </a:rPr>
              <a:t>Mengevaluasi </a:t>
            </a:r>
            <a:r>
              <a:rPr sz="15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spc="-8" dirty="0">
                <a:solidFill>
                  <a:srgbClr val="FFFFFF"/>
                </a:solidFill>
                <a:latin typeface="Calibri"/>
                <a:cs typeface="Calibri"/>
              </a:rPr>
              <a:t>efektivitas </a:t>
            </a:r>
            <a:r>
              <a:rPr sz="1500" spc="-4" dirty="0">
                <a:solidFill>
                  <a:srgbClr val="FFFFFF"/>
                </a:solidFill>
                <a:latin typeface="Calibri"/>
                <a:cs typeface="Calibri"/>
              </a:rPr>
              <a:t> penerapan</a:t>
            </a:r>
            <a:r>
              <a:rPr sz="1500" spc="-68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spc="-4" dirty="0">
                <a:solidFill>
                  <a:srgbClr val="FFFFFF"/>
                </a:solidFill>
                <a:latin typeface="Calibri"/>
                <a:cs typeface="Calibri"/>
              </a:rPr>
              <a:t>SPMI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5" name="object 23">
            <a:extLst>
              <a:ext uri="{FF2B5EF4-FFF2-40B4-BE49-F238E27FC236}">
                <a16:creationId xmlns:a16="http://schemas.microsoft.com/office/drawing/2014/main" id="{DB3B4A7E-AC94-2550-B5ED-3588D95601F2}"/>
              </a:ext>
            </a:extLst>
          </p:cNvPr>
          <p:cNvGrpSpPr/>
          <p:nvPr/>
        </p:nvGrpSpPr>
        <p:grpSpPr>
          <a:xfrm>
            <a:off x="1219581" y="1400175"/>
            <a:ext cx="1716881" cy="3144678"/>
            <a:chOff x="102107" y="1866900"/>
            <a:chExt cx="2289175" cy="4192904"/>
          </a:xfrm>
        </p:grpSpPr>
        <p:pic>
          <p:nvPicPr>
            <p:cNvPr id="26" name="object 24">
              <a:extLst>
                <a:ext uri="{FF2B5EF4-FFF2-40B4-BE49-F238E27FC236}">
                  <a16:creationId xmlns:a16="http://schemas.microsoft.com/office/drawing/2014/main" id="{F165E22F-9065-BDDD-0739-7DFDE71C742F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2107" y="1866900"/>
              <a:ext cx="2289048" cy="4192524"/>
            </a:xfrm>
            <a:prstGeom prst="rect">
              <a:avLst/>
            </a:prstGeom>
          </p:spPr>
        </p:pic>
        <p:pic>
          <p:nvPicPr>
            <p:cNvPr id="27" name="object 25">
              <a:extLst>
                <a:ext uri="{FF2B5EF4-FFF2-40B4-BE49-F238E27FC236}">
                  <a16:creationId xmlns:a16="http://schemas.microsoft.com/office/drawing/2014/main" id="{3894EDFB-C49A-0364-E59D-9FE5B0F908DF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70688" y="3724655"/>
              <a:ext cx="2199132" cy="1184147"/>
            </a:xfrm>
            <a:prstGeom prst="rect">
              <a:avLst/>
            </a:prstGeom>
          </p:spPr>
        </p:pic>
        <p:sp>
          <p:nvSpPr>
            <p:cNvPr id="28" name="object 26">
              <a:extLst>
                <a:ext uri="{FF2B5EF4-FFF2-40B4-BE49-F238E27FC236}">
                  <a16:creationId xmlns:a16="http://schemas.microsoft.com/office/drawing/2014/main" id="{D63BC46B-5BA6-A2AD-A1D2-9F350AF3D418}"/>
                </a:ext>
              </a:extLst>
            </p:cNvPr>
            <p:cNvSpPr/>
            <p:nvPr/>
          </p:nvSpPr>
          <p:spPr>
            <a:xfrm>
              <a:off x="140969" y="1905761"/>
              <a:ext cx="2161540" cy="4064635"/>
            </a:xfrm>
            <a:custGeom>
              <a:avLst/>
              <a:gdLst/>
              <a:ahLst/>
              <a:cxnLst/>
              <a:rect l="l" t="t" r="r" b="b"/>
              <a:pathLst>
                <a:path w="2161540" h="4064635">
                  <a:moveTo>
                    <a:pt x="1944878" y="0"/>
                  </a:moveTo>
                  <a:lnTo>
                    <a:pt x="216103" y="0"/>
                  </a:lnTo>
                  <a:lnTo>
                    <a:pt x="166551" y="5259"/>
                  </a:lnTo>
                  <a:lnTo>
                    <a:pt x="121064" y="20240"/>
                  </a:lnTo>
                  <a:lnTo>
                    <a:pt x="80939" y="43747"/>
                  </a:lnTo>
                  <a:lnTo>
                    <a:pt x="47474" y="74585"/>
                  </a:lnTo>
                  <a:lnTo>
                    <a:pt x="21964" y="111560"/>
                  </a:lnTo>
                  <a:lnTo>
                    <a:pt x="5707" y="153475"/>
                  </a:lnTo>
                  <a:lnTo>
                    <a:pt x="0" y="199136"/>
                  </a:lnTo>
                  <a:lnTo>
                    <a:pt x="0" y="3865346"/>
                  </a:lnTo>
                  <a:lnTo>
                    <a:pt x="5707" y="3911012"/>
                  </a:lnTo>
                  <a:lnTo>
                    <a:pt x="21964" y="3952933"/>
                  </a:lnTo>
                  <a:lnTo>
                    <a:pt x="47474" y="3989912"/>
                  </a:lnTo>
                  <a:lnTo>
                    <a:pt x="80939" y="4020754"/>
                  </a:lnTo>
                  <a:lnTo>
                    <a:pt x="121064" y="4044265"/>
                  </a:lnTo>
                  <a:lnTo>
                    <a:pt x="166551" y="4059248"/>
                  </a:lnTo>
                  <a:lnTo>
                    <a:pt x="216103" y="4064507"/>
                  </a:lnTo>
                  <a:lnTo>
                    <a:pt x="1944878" y="4064507"/>
                  </a:lnTo>
                  <a:lnTo>
                    <a:pt x="1994440" y="4059248"/>
                  </a:lnTo>
                  <a:lnTo>
                    <a:pt x="2039937" y="4044265"/>
                  </a:lnTo>
                  <a:lnTo>
                    <a:pt x="2080071" y="4020754"/>
                  </a:lnTo>
                  <a:lnTo>
                    <a:pt x="2113545" y="3989912"/>
                  </a:lnTo>
                  <a:lnTo>
                    <a:pt x="2139062" y="3952933"/>
                  </a:lnTo>
                  <a:lnTo>
                    <a:pt x="2155323" y="3911012"/>
                  </a:lnTo>
                  <a:lnTo>
                    <a:pt x="2161032" y="3865346"/>
                  </a:lnTo>
                  <a:lnTo>
                    <a:pt x="2161032" y="199136"/>
                  </a:lnTo>
                  <a:lnTo>
                    <a:pt x="2155323" y="153475"/>
                  </a:lnTo>
                  <a:lnTo>
                    <a:pt x="2139062" y="111560"/>
                  </a:lnTo>
                  <a:lnTo>
                    <a:pt x="2113545" y="74585"/>
                  </a:lnTo>
                  <a:lnTo>
                    <a:pt x="2080071" y="43747"/>
                  </a:lnTo>
                  <a:lnTo>
                    <a:pt x="2039937" y="20240"/>
                  </a:lnTo>
                  <a:lnTo>
                    <a:pt x="1994440" y="5259"/>
                  </a:lnTo>
                  <a:lnTo>
                    <a:pt x="1944878" y="0"/>
                  </a:lnTo>
                  <a:close/>
                </a:path>
              </a:pathLst>
            </a:custGeom>
            <a:solidFill>
              <a:srgbClr val="30859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29" name="object 27">
              <a:extLst>
                <a:ext uri="{FF2B5EF4-FFF2-40B4-BE49-F238E27FC236}">
                  <a16:creationId xmlns:a16="http://schemas.microsoft.com/office/drawing/2014/main" id="{506B07B8-4944-F1BF-DCE0-D4F13C3524D4}"/>
                </a:ext>
              </a:extLst>
            </p:cNvPr>
            <p:cNvSpPr/>
            <p:nvPr/>
          </p:nvSpPr>
          <p:spPr>
            <a:xfrm>
              <a:off x="140969" y="1905761"/>
              <a:ext cx="2161540" cy="4064635"/>
            </a:xfrm>
            <a:custGeom>
              <a:avLst/>
              <a:gdLst/>
              <a:ahLst/>
              <a:cxnLst/>
              <a:rect l="l" t="t" r="r" b="b"/>
              <a:pathLst>
                <a:path w="2161540" h="4064635">
                  <a:moveTo>
                    <a:pt x="0" y="199136"/>
                  </a:moveTo>
                  <a:lnTo>
                    <a:pt x="5707" y="153475"/>
                  </a:lnTo>
                  <a:lnTo>
                    <a:pt x="21964" y="111560"/>
                  </a:lnTo>
                  <a:lnTo>
                    <a:pt x="47474" y="74585"/>
                  </a:lnTo>
                  <a:lnTo>
                    <a:pt x="80939" y="43747"/>
                  </a:lnTo>
                  <a:lnTo>
                    <a:pt x="121064" y="20240"/>
                  </a:lnTo>
                  <a:lnTo>
                    <a:pt x="166551" y="5259"/>
                  </a:lnTo>
                  <a:lnTo>
                    <a:pt x="216103" y="0"/>
                  </a:lnTo>
                  <a:lnTo>
                    <a:pt x="1944878" y="0"/>
                  </a:lnTo>
                  <a:lnTo>
                    <a:pt x="1994440" y="5259"/>
                  </a:lnTo>
                  <a:lnTo>
                    <a:pt x="2039937" y="20240"/>
                  </a:lnTo>
                  <a:lnTo>
                    <a:pt x="2080071" y="43747"/>
                  </a:lnTo>
                  <a:lnTo>
                    <a:pt x="2113545" y="74585"/>
                  </a:lnTo>
                  <a:lnTo>
                    <a:pt x="2139062" y="111560"/>
                  </a:lnTo>
                  <a:lnTo>
                    <a:pt x="2155323" y="153475"/>
                  </a:lnTo>
                  <a:lnTo>
                    <a:pt x="2161032" y="199136"/>
                  </a:lnTo>
                  <a:lnTo>
                    <a:pt x="2161032" y="3865346"/>
                  </a:lnTo>
                  <a:lnTo>
                    <a:pt x="2155323" y="3911012"/>
                  </a:lnTo>
                  <a:lnTo>
                    <a:pt x="2139062" y="3952933"/>
                  </a:lnTo>
                  <a:lnTo>
                    <a:pt x="2113545" y="3989912"/>
                  </a:lnTo>
                  <a:lnTo>
                    <a:pt x="2080071" y="4020754"/>
                  </a:lnTo>
                  <a:lnTo>
                    <a:pt x="2039937" y="4044265"/>
                  </a:lnTo>
                  <a:lnTo>
                    <a:pt x="1994440" y="4059248"/>
                  </a:lnTo>
                  <a:lnTo>
                    <a:pt x="1944878" y="4064507"/>
                  </a:lnTo>
                  <a:lnTo>
                    <a:pt x="216103" y="4064507"/>
                  </a:lnTo>
                  <a:lnTo>
                    <a:pt x="166551" y="4059248"/>
                  </a:lnTo>
                  <a:lnTo>
                    <a:pt x="121064" y="4044265"/>
                  </a:lnTo>
                  <a:lnTo>
                    <a:pt x="80939" y="4020754"/>
                  </a:lnTo>
                  <a:lnTo>
                    <a:pt x="47474" y="3989912"/>
                  </a:lnTo>
                  <a:lnTo>
                    <a:pt x="21964" y="3952933"/>
                  </a:lnTo>
                  <a:lnTo>
                    <a:pt x="5707" y="3911012"/>
                  </a:lnTo>
                  <a:lnTo>
                    <a:pt x="0" y="3865346"/>
                  </a:lnTo>
                  <a:lnTo>
                    <a:pt x="0" y="199136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30" name="object 28">
            <a:extLst>
              <a:ext uri="{FF2B5EF4-FFF2-40B4-BE49-F238E27FC236}">
                <a16:creationId xmlns:a16="http://schemas.microsoft.com/office/drawing/2014/main" id="{F787B23C-B928-5641-4B52-06B207A7B1C8}"/>
              </a:ext>
            </a:extLst>
          </p:cNvPr>
          <p:cNvSpPr txBox="1"/>
          <p:nvPr/>
        </p:nvSpPr>
        <p:spPr>
          <a:xfrm>
            <a:off x="1395679" y="2848699"/>
            <a:ext cx="1324451" cy="651621"/>
          </a:xfrm>
          <a:prstGeom prst="rect">
            <a:avLst/>
          </a:prstGeom>
        </p:spPr>
        <p:txBody>
          <a:bodyPr vert="horz" wrap="square" lIns="0" tIns="35719" rIns="0" bIns="0" rtlCol="0">
            <a:spAutoFit/>
          </a:bodyPr>
          <a:lstStyle/>
          <a:p>
            <a:pPr marL="9525" marR="3810" indent="163353">
              <a:lnSpc>
                <a:spcPts val="1620"/>
              </a:lnSpc>
              <a:spcBef>
                <a:spcPts val="281"/>
              </a:spcBef>
            </a:pPr>
            <a:r>
              <a:rPr sz="1500" spc="-4" dirty="0">
                <a:solidFill>
                  <a:srgbClr val="FFFFFF"/>
                </a:solidFill>
                <a:latin typeface="Corbel"/>
                <a:cs typeface="Corbel"/>
              </a:rPr>
              <a:t>Memastikan </a:t>
            </a:r>
            <a:r>
              <a:rPr sz="15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spc="-4" dirty="0">
                <a:solidFill>
                  <a:srgbClr val="FFFFFF"/>
                </a:solidFill>
                <a:latin typeface="Corbel"/>
                <a:cs typeface="Corbel"/>
              </a:rPr>
              <a:t>SPMI</a:t>
            </a:r>
            <a:r>
              <a:rPr sz="1500" spc="-6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spc="-4" dirty="0">
                <a:solidFill>
                  <a:srgbClr val="FFFFFF"/>
                </a:solidFill>
                <a:latin typeface="Corbel"/>
                <a:cs typeface="Corbel"/>
              </a:rPr>
              <a:t>memenuhi </a:t>
            </a:r>
            <a:r>
              <a:rPr sz="1500" spc="-289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spc="-4" dirty="0">
                <a:solidFill>
                  <a:srgbClr val="FFFFFF"/>
                </a:solidFill>
                <a:latin typeface="Corbel"/>
                <a:cs typeface="Corbel"/>
              </a:rPr>
              <a:t>standar/</a:t>
            </a:r>
            <a:r>
              <a:rPr sz="1500" spc="-56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dirty="0">
                <a:solidFill>
                  <a:srgbClr val="FFFFFF"/>
                </a:solidFill>
                <a:latin typeface="Corbel"/>
                <a:cs typeface="Corbel"/>
              </a:rPr>
              <a:t>regulasi</a:t>
            </a:r>
            <a:endParaRPr sz="1500">
              <a:latin typeface="Corbel"/>
              <a:cs typeface="Corbel"/>
            </a:endParaRPr>
          </a:p>
        </p:txBody>
      </p:sp>
      <p:grpSp>
        <p:nvGrpSpPr>
          <p:cNvPr id="31" name="object 29">
            <a:extLst>
              <a:ext uri="{FF2B5EF4-FFF2-40B4-BE49-F238E27FC236}">
                <a16:creationId xmlns:a16="http://schemas.microsoft.com/office/drawing/2014/main" id="{75E29B07-D389-5877-047F-AAFCDAA63188}"/>
              </a:ext>
            </a:extLst>
          </p:cNvPr>
          <p:cNvGrpSpPr/>
          <p:nvPr/>
        </p:nvGrpSpPr>
        <p:grpSpPr>
          <a:xfrm>
            <a:off x="1517905" y="1543051"/>
            <a:ext cx="6197441" cy="1221104"/>
            <a:chOff x="499872" y="2057400"/>
            <a:chExt cx="8263255" cy="1628139"/>
          </a:xfrm>
        </p:grpSpPr>
        <p:pic>
          <p:nvPicPr>
            <p:cNvPr id="32" name="object 30">
              <a:extLst>
                <a:ext uri="{FF2B5EF4-FFF2-40B4-BE49-F238E27FC236}">
                  <a16:creationId xmlns:a16="http://schemas.microsoft.com/office/drawing/2014/main" id="{927D6A2F-689F-6A0F-DBC9-8F4922792854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99872" y="2063495"/>
              <a:ext cx="1621536" cy="1621535"/>
            </a:xfrm>
            <a:prstGeom prst="rect">
              <a:avLst/>
            </a:prstGeom>
          </p:spPr>
        </p:pic>
        <p:pic>
          <p:nvPicPr>
            <p:cNvPr id="33" name="object 31">
              <a:extLst>
                <a:ext uri="{FF2B5EF4-FFF2-40B4-BE49-F238E27FC236}">
                  <a16:creationId xmlns:a16="http://schemas.microsoft.com/office/drawing/2014/main" id="{93B3852D-CB4A-1E08-0148-3B2CE0477843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93598" y="2157222"/>
              <a:ext cx="1438656" cy="1438655"/>
            </a:xfrm>
            <a:prstGeom prst="rect">
              <a:avLst/>
            </a:prstGeom>
          </p:spPr>
        </p:pic>
        <p:sp>
          <p:nvSpPr>
            <p:cNvPr id="34" name="object 32">
              <a:extLst>
                <a:ext uri="{FF2B5EF4-FFF2-40B4-BE49-F238E27FC236}">
                  <a16:creationId xmlns:a16="http://schemas.microsoft.com/office/drawing/2014/main" id="{8DA5277F-7D14-8D1C-FDD9-2A26767369A3}"/>
                </a:ext>
              </a:extLst>
            </p:cNvPr>
            <p:cNvSpPr/>
            <p:nvPr/>
          </p:nvSpPr>
          <p:spPr>
            <a:xfrm>
              <a:off x="593598" y="2157222"/>
              <a:ext cx="1438910" cy="1438910"/>
            </a:xfrm>
            <a:custGeom>
              <a:avLst/>
              <a:gdLst/>
              <a:ahLst/>
              <a:cxnLst/>
              <a:rect l="l" t="t" r="r" b="b"/>
              <a:pathLst>
                <a:path w="1438910" h="1438910">
                  <a:moveTo>
                    <a:pt x="0" y="719327"/>
                  </a:moveTo>
                  <a:lnTo>
                    <a:pt x="1530" y="672033"/>
                  </a:lnTo>
                  <a:lnTo>
                    <a:pt x="6057" y="625556"/>
                  </a:lnTo>
                  <a:lnTo>
                    <a:pt x="13486" y="579990"/>
                  </a:lnTo>
                  <a:lnTo>
                    <a:pt x="23723" y="535430"/>
                  </a:lnTo>
                  <a:lnTo>
                    <a:pt x="36672" y="491971"/>
                  </a:lnTo>
                  <a:lnTo>
                    <a:pt x="52239" y="449708"/>
                  </a:lnTo>
                  <a:lnTo>
                    <a:pt x="70329" y="408735"/>
                  </a:lnTo>
                  <a:lnTo>
                    <a:pt x="90847" y="369148"/>
                  </a:lnTo>
                  <a:lnTo>
                    <a:pt x="113699" y="331041"/>
                  </a:lnTo>
                  <a:lnTo>
                    <a:pt x="138790" y="294509"/>
                  </a:lnTo>
                  <a:lnTo>
                    <a:pt x="166024" y="259647"/>
                  </a:lnTo>
                  <a:lnTo>
                    <a:pt x="195307" y="226550"/>
                  </a:lnTo>
                  <a:lnTo>
                    <a:pt x="226545" y="195312"/>
                  </a:lnTo>
                  <a:lnTo>
                    <a:pt x="259642" y="166028"/>
                  </a:lnTo>
                  <a:lnTo>
                    <a:pt x="294504" y="138793"/>
                  </a:lnTo>
                  <a:lnTo>
                    <a:pt x="331036" y="113702"/>
                  </a:lnTo>
                  <a:lnTo>
                    <a:pt x="369143" y="90850"/>
                  </a:lnTo>
                  <a:lnTo>
                    <a:pt x="408730" y="70331"/>
                  </a:lnTo>
                  <a:lnTo>
                    <a:pt x="449703" y="52241"/>
                  </a:lnTo>
                  <a:lnTo>
                    <a:pt x="491966" y="36673"/>
                  </a:lnTo>
                  <a:lnTo>
                    <a:pt x="535426" y="23723"/>
                  </a:lnTo>
                  <a:lnTo>
                    <a:pt x="579986" y="13486"/>
                  </a:lnTo>
                  <a:lnTo>
                    <a:pt x="625553" y="6057"/>
                  </a:lnTo>
                  <a:lnTo>
                    <a:pt x="672032" y="1530"/>
                  </a:lnTo>
                  <a:lnTo>
                    <a:pt x="719327" y="0"/>
                  </a:lnTo>
                  <a:lnTo>
                    <a:pt x="766622" y="1530"/>
                  </a:lnTo>
                  <a:lnTo>
                    <a:pt x="813099" y="6057"/>
                  </a:lnTo>
                  <a:lnTo>
                    <a:pt x="858665" y="13486"/>
                  </a:lnTo>
                  <a:lnTo>
                    <a:pt x="903225" y="23723"/>
                  </a:lnTo>
                  <a:lnTo>
                    <a:pt x="946684" y="36673"/>
                  </a:lnTo>
                  <a:lnTo>
                    <a:pt x="988947" y="52241"/>
                  </a:lnTo>
                  <a:lnTo>
                    <a:pt x="1029920" y="70331"/>
                  </a:lnTo>
                  <a:lnTo>
                    <a:pt x="1069507" y="90850"/>
                  </a:lnTo>
                  <a:lnTo>
                    <a:pt x="1107614" y="113702"/>
                  </a:lnTo>
                  <a:lnTo>
                    <a:pt x="1144146" y="138793"/>
                  </a:lnTo>
                  <a:lnTo>
                    <a:pt x="1179008" y="166028"/>
                  </a:lnTo>
                  <a:lnTo>
                    <a:pt x="1212105" y="195312"/>
                  </a:lnTo>
                  <a:lnTo>
                    <a:pt x="1243343" y="226550"/>
                  </a:lnTo>
                  <a:lnTo>
                    <a:pt x="1272627" y="259647"/>
                  </a:lnTo>
                  <a:lnTo>
                    <a:pt x="1299862" y="294509"/>
                  </a:lnTo>
                  <a:lnTo>
                    <a:pt x="1324953" y="331041"/>
                  </a:lnTo>
                  <a:lnTo>
                    <a:pt x="1347805" y="369148"/>
                  </a:lnTo>
                  <a:lnTo>
                    <a:pt x="1368324" y="408735"/>
                  </a:lnTo>
                  <a:lnTo>
                    <a:pt x="1386414" y="449708"/>
                  </a:lnTo>
                  <a:lnTo>
                    <a:pt x="1401982" y="491971"/>
                  </a:lnTo>
                  <a:lnTo>
                    <a:pt x="1414932" y="535430"/>
                  </a:lnTo>
                  <a:lnTo>
                    <a:pt x="1425169" y="579990"/>
                  </a:lnTo>
                  <a:lnTo>
                    <a:pt x="1432598" y="625556"/>
                  </a:lnTo>
                  <a:lnTo>
                    <a:pt x="1437125" y="672033"/>
                  </a:lnTo>
                  <a:lnTo>
                    <a:pt x="1438656" y="719327"/>
                  </a:lnTo>
                  <a:lnTo>
                    <a:pt x="1437125" y="766622"/>
                  </a:lnTo>
                  <a:lnTo>
                    <a:pt x="1432598" y="813099"/>
                  </a:lnTo>
                  <a:lnTo>
                    <a:pt x="1425169" y="858665"/>
                  </a:lnTo>
                  <a:lnTo>
                    <a:pt x="1414932" y="903225"/>
                  </a:lnTo>
                  <a:lnTo>
                    <a:pt x="1401982" y="946684"/>
                  </a:lnTo>
                  <a:lnTo>
                    <a:pt x="1386414" y="988947"/>
                  </a:lnTo>
                  <a:lnTo>
                    <a:pt x="1368324" y="1029920"/>
                  </a:lnTo>
                  <a:lnTo>
                    <a:pt x="1347805" y="1069507"/>
                  </a:lnTo>
                  <a:lnTo>
                    <a:pt x="1324953" y="1107614"/>
                  </a:lnTo>
                  <a:lnTo>
                    <a:pt x="1299862" y="1144146"/>
                  </a:lnTo>
                  <a:lnTo>
                    <a:pt x="1272627" y="1179008"/>
                  </a:lnTo>
                  <a:lnTo>
                    <a:pt x="1243343" y="1212105"/>
                  </a:lnTo>
                  <a:lnTo>
                    <a:pt x="1212105" y="1243343"/>
                  </a:lnTo>
                  <a:lnTo>
                    <a:pt x="1179008" y="1272627"/>
                  </a:lnTo>
                  <a:lnTo>
                    <a:pt x="1144146" y="1299862"/>
                  </a:lnTo>
                  <a:lnTo>
                    <a:pt x="1107614" y="1324953"/>
                  </a:lnTo>
                  <a:lnTo>
                    <a:pt x="1069507" y="1347805"/>
                  </a:lnTo>
                  <a:lnTo>
                    <a:pt x="1029920" y="1368324"/>
                  </a:lnTo>
                  <a:lnTo>
                    <a:pt x="988947" y="1386414"/>
                  </a:lnTo>
                  <a:lnTo>
                    <a:pt x="946684" y="1401982"/>
                  </a:lnTo>
                  <a:lnTo>
                    <a:pt x="903225" y="1414932"/>
                  </a:lnTo>
                  <a:lnTo>
                    <a:pt x="858665" y="1425169"/>
                  </a:lnTo>
                  <a:lnTo>
                    <a:pt x="813099" y="1432598"/>
                  </a:lnTo>
                  <a:lnTo>
                    <a:pt x="766622" y="1437125"/>
                  </a:lnTo>
                  <a:lnTo>
                    <a:pt x="719327" y="1438655"/>
                  </a:lnTo>
                  <a:lnTo>
                    <a:pt x="672032" y="1437125"/>
                  </a:lnTo>
                  <a:lnTo>
                    <a:pt x="625553" y="1432598"/>
                  </a:lnTo>
                  <a:lnTo>
                    <a:pt x="579986" y="1425169"/>
                  </a:lnTo>
                  <a:lnTo>
                    <a:pt x="535426" y="1414932"/>
                  </a:lnTo>
                  <a:lnTo>
                    <a:pt x="491966" y="1401982"/>
                  </a:lnTo>
                  <a:lnTo>
                    <a:pt x="449703" y="1386414"/>
                  </a:lnTo>
                  <a:lnTo>
                    <a:pt x="408730" y="1368324"/>
                  </a:lnTo>
                  <a:lnTo>
                    <a:pt x="369143" y="1347805"/>
                  </a:lnTo>
                  <a:lnTo>
                    <a:pt x="331036" y="1324953"/>
                  </a:lnTo>
                  <a:lnTo>
                    <a:pt x="294504" y="1299862"/>
                  </a:lnTo>
                  <a:lnTo>
                    <a:pt x="259642" y="1272627"/>
                  </a:lnTo>
                  <a:lnTo>
                    <a:pt x="226545" y="1243343"/>
                  </a:lnTo>
                  <a:lnTo>
                    <a:pt x="195307" y="1212105"/>
                  </a:lnTo>
                  <a:lnTo>
                    <a:pt x="166024" y="1179008"/>
                  </a:lnTo>
                  <a:lnTo>
                    <a:pt x="138790" y="1144146"/>
                  </a:lnTo>
                  <a:lnTo>
                    <a:pt x="113699" y="1107614"/>
                  </a:lnTo>
                  <a:lnTo>
                    <a:pt x="90847" y="1069507"/>
                  </a:lnTo>
                  <a:lnTo>
                    <a:pt x="70329" y="1029920"/>
                  </a:lnTo>
                  <a:lnTo>
                    <a:pt x="52239" y="988947"/>
                  </a:lnTo>
                  <a:lnTo>
                    <a:pt x="36672" y="946684"/>
                  </a:lnTo>
                  <a:lnTo>
                    <a:pt x="23723" y="903225"/>
                  </a:lnTo>
                  <a:lnTo>
                    <a:pt x="13486" y="858665"/>
                  </a:lnTo>
                  <a:lnTo>
                    <a:pt x="6057" y="813099"/>
                  </a:lnTo>
                  <a:lnTo>
                    <a:pt x="1530" y="766622"/>
                  </a:lnTo>
                  <a:lnTo>
                    <a:pt x="0" y="719327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pic>
          <p:nvPicPr>
            <p:cNvPr id="35" name="object 33">
              <a:extLst>
                <a:ext uri="{FF2B5EF4-FFF2-40B4-BE49-F238E27FC236}">
                  <a16:creationId xmlns:a16="http://schemas.microsoft.com/office/drawing/2014/main" id="{730B9FCD-2ABB-F1F9-3938-E86DD7773B4F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138415" y="2057400"/>
              <a:ext cx="1624583" cy="1623060"/>
            </a:xfrm>
            <a:prstGeom prst="rect">
              <a:avLst/>
            </a:prstGeom>
          </p:spPr>
        </p:pic>
        <p:pic>
          <p:nvPicPr>
            <p:cNvPr id="36" name="object 34">
              <a:extLst>
                <a:ext uri="{FF2B5EF4-FFF2-40B4-BE49-F238E27FC236}">
                  <a16:creationId xmlns:a16="http://schemas.microsoft.com/office/drawing/2014/main" id="{B9D90ACD-2C7D-8D2C-4DA3-5C59711976F2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232141" y="2151126"/>
              <a:ext cx="1441703" cy="1440179"/>
            </a:xfrm>
            <a:prstGeom prst="rect">
              <a:avLst/>
            </a:prstGeom>
          </p:spPr>
        </p:pic>
        <p:sp>
          <p:nvSpPr>
            <p:cNvPr id="37" name="object 35">
              <a:extLst>
                <a:ext uri="{FF2B5EF4-FFF2-40B4-BE49-F238E27FC236}">
                  <a16:creationId xmlns:a16="http://schemas.microsoft.com/office/drawing/2014/main" id="{E0896EA6-08ED-74AE-6C88-751D6A1BC9E7}"/>
                </a:ext>
              </a:extLst>
            </p:cNvPr>
            <p:cNvSpPr/>
            <p:nvPr/>
          </p:nvSpPr>
          <p:spPr>
            <a:xfrm>
              <a:off x="7232141" y="2151126"/>
              <a:ext cx="1442085" cy="1440180"/>
            </a:xfrm>
            <a:custGeom>
              <a:avLst/>
              <a:gdLst/>
              <a:ahLst/>
              <a:cxnLst/>
              <a:rect l="l" t="t" r="r" b="b"/>
              <a:pathLst>
                <a:path w="1442084" h="1440179">
                  <a:moveTo>
                    <a:pt x="0" y="720089"/>
                  </a:moveTo>
                  <a:lnTo>
                    <a:pt x="1533" y="672750"/>
                  </a:lnTo>
                  <a:lnTo>
                    <a:pt x="6069" y="626227"/>
                  </a:lnTo>
                  <a:lnTo>
                    <a:pt x="13513" y="580615"/>
                  </a:lnTo>
                  <a:lnTo>
                    <a:pt x="23771" y="536011"/>
                  </a:lnTo>
                  <a:lnTo>
                    <a:pt x="36746" y="492508"/>
                  </a:lnTo>
                  <a:lnTo>
                    <a:pt x="52345" y="450201"/>
                  </a:lnTo>
                  <a:lnTo>
                    <a:pt x="70472" y="409186"/>
                  </a:lnTo>
                  <a:lnTo>
                    <a:pt x="91033" y="369557"/>
                  </a:lnTo>
                  <a:lnTo>
                    <a:pt x="113931" y="331410"/>
                  </a:lnTo>
                  <a:lnTo>
                    <a:pt x="139074" y="294839"/>
                  </a:lnTo>
                  <a:lnTo>
                    <a:pt x="166364" y="259939"/>
                  </a:lnTo>
                  <a:lnTo>
                    <a:pt x="195709" y="226805"/>
                  </a:lnTo>
                  <a:lnTo>
                    <a:pt x="227011" y="195533"/>
                  </a:lnTo>
                  <a:lnTo>
                    <a:pt x="260178" y="166217"/>
                  </a:lnTo>
                  <a:lnTo>
                    <a:pt x="295113" y="138952"/>
                  </a:lnTo>
                  <a:lnTo>
                    <a:pt x="331722" y="113833"/>
                  </a:lnTo>
                  <a:lnTo>
                    <a:pt x="369909" y="90955"/>
                  </a:lnTo>
                  <a:lnTo>
                    <a:pt x="409581" y="70412"/>
                  </a:lnTo>
                  <a:lnTo>
                    <a:pt x="450641" y="52301"/>
                  </a:lnTo>
                  <a:lnTo>
                    <a:pt x="492995" y="36716"/>
                  </a:lnTo>
                  <a:lnTo>
                    <a:pt x="536548" y="23751"/>
                  </a:lnTo>
                  <a:lnTo>
                    <a:pt x="581206" y="13502"/>
                  </a:lnTo>
                  <a:lnTo>
                    <a:pt x="626872" y="6064"/>
                  </a:lnTo>
                  <a:lnTo>
                    <a:pt x="673452" y="1531"/>
                  </a:lnTo>
                  <a:lnTo>
                    <a:pt x="720851" y="0"/>
                  </a:lnTo>
                  <a:lnTo>
                    <a:pt x="768251" y="1531"/>
                  </a:lnTo>
                  <a:lnTo>
                    <a:pt x="814831" y="6064"/>
                  </a:lnTo>
                  <a:lnTo>
                    <a:pt x="860497" y="13502"/>
                  </a:lnTo>
                  <a:lnTo>
                    <a:pt x="905155" y="23751"/>
                  </a:lnTo>
                  <a:lnTo>
                    <a:pt x="948708" y="36716"/>
                  </a:lnTo>
                  <a:lnTo>
                    <a:pt x="991062" y="52301"/>
                  </a:lnTo>
                  <a:lnTo>
                    <a:pt x="1032122" y="70412"/>
                  </a:lnTo>
                  <a:lnTo>
                    <a:pt x="1071794" y="90955"/>
                  </a:lnTo>
                  <a:lnTo>
                    <a:pt x="1109981" y="113833"/>
                  </a:lnTo>
                  <a:lnTo>
                    <a:pt x="1146590" y="138952"/>
                  </a:lnTo>
                  <a:lnTo>
                    <a:pt x="1181525" y="166217"/>
                  </a:lnTo>
                  <a:lnTo>
                    <a:pt x="1214692" y="195533"/>
                  </a:lnTo>
                  <a:lnTo>
                    <a:pt x="1245994" y="226805"/>
                  </a:lnTo>
                  <a:lnTo>
                    <a:pt x="1275339" y="259939"/>
                  </a:lnTo>
                  <a:lnTo>
                    <a:pt x="1302629" y="294839"/>
                  </a:lnTo>
                  <a:lnTo>
                    <a:pt x="1327772" y="331410"/>
                  </a:lnTo>
                  <a:lnTo>
                    <a:pt x="1350670" y="369557"/>
                  </a:lnTo>
                  <a:lnTo>
                    <a:pt x="1371231" y="409186"/>
                  </a:lnTo>
                  <a:lnTo>
                    <a:pt x="1389358" y="450201"/>
                  </a:lnTo>
                  <a:lnTo>
                    <a:pt x="1404957" y="492508"/>
                  </a:lnTo>
                  <a:lnTo>
                    <a:pt x="1417932" y="536011"/>
                  </a:lnTo>
                  <a:lnTo>
                    <a:pt x="1428190" y="580615"/>
                  </a:lnTo>
                  <a:lnTo>
                    <a:pt x="1435634" y="626227"/>
                  </a:lnTo>
                  <a:lnTo>
                    <a:pt x="1440170" y="672750"/>
                  </a:lnTo>
                  <a:lnTo>
                    <a:pt x="1441703" y="720089"/>
                  </a:lnTo>
                  <a:lnTo>
                    <a:pt x="1440170" y="767429"/>
                  </a:lnTo>
                  <a:lnTo>
                    <a:pt x="1435634" y="813952"/>
                  </a:lnTo>
                  <a:lnTo>
                    <a:pt x="1428190" y="859564"/>
                  </a:lnTo>
                  <a:lnTo>
                    <a:pt x="1417932" y="904168"/>
                  </a:lnTo>
                  <a:lnTo>
                    <a:pt x="1404957" y="947671"/>
                  </a:lnTo>
                  <a:lnTo>
                    <a:pt x="1389358" y="989978"/>
                  </a:lnTo>
                  <a:lnTo>
                    <a:pt x="1371231" y="1030993"/>
                  </a:lnTo>
                  <a:lnTo>
                    <a:pt x="1350670" y="1070622"/>
                  </a:lnTo>
                  <a:lnTo>
                    <a:pt x="1327772" y="1108769"/>
                  </a:lnTo>
                  <a:lnTo>
                    <a:pt x="1302629" y="1145340"/>
                  </a:lnTo>
                  <a:lnTo>
                    <a:pt x="1275339" y="1180240"/>
                  </a:lnTo>
                  <a:lnTo>
                    <a:pt x="1245994" y="1213374"/>
                  </a:lnTo>
                  <a:lnTo>
                    <a:pt x="1214692" y="1244646"/>
                  </a:lnTo>
                  <a:lnTo>
                    <a:pt x="1181525" y="1273962"/>
                  </a:lnTo>
                  <a:lnTo>
                    <a:pt x="1146590" y="1301227"/>
                  </a:lnTo>
                  <a:lnTo>
                    <a:pt x="1109981" y="1326346"/>
                  </a:lnTo>
                  <a:lnTo>
                    <a:pt x="1071794" y="1349224"/>
                  </a:lnTo>
                  <a:lnTo>
                    <a:pt x="1032122" y="1369767"/>
                  </a:lnTo>
                  <a:lnTo>
                    <a:pt x="991062" y="1387878"/>
                  </a:lnTo>
                  <a:lnTo>
                    <a:pt x="948708" y="1403463"/>
                  </a:lnTo>
                  <a:lnTo>
                    <a:pt x="905155" y="1416428"/>
                  </a:lnTo>
                  <a:lnTo>
                    <a:pt x="860497" y="1426677"/>
                  </a:lnTo>
                  <a:lnTo>
                    <a:pt x="814831" y="1434115"/>
                  </a:lnTo>
                  <a:lnTo>
                    <a:pt x="768251" y="1438648"/>
                  </a:lnTo>
                  <a:lnTo>
                    <a:pt x="720851" y="1440179"/>
                  </a:lnTo>
                  <a:lnTo>
                    <a:pt x="673452" y="1438648"/>
                  </a:lnTo>
                  <a:lnTo>
                    <a:pt x="626872" y="1434115"/>
                  </a:lnTo>
                  <a:lnTo>
                    <a:pt x="581206" y="1426677"/>
                  </a:lnTo>
                  <a:lnTo>
                    <a:pt x="536548" y="1416428"/>
                  </a:lnTo>
                  <a:lnTo>
                    <a:pt x="492995" y="1403463"/>
                  </a:lnTo>
                  <a:lnTo>
                    <a:pt x="450641" y="1387878"/>
                  </a:lnTo>
                  <a:lnTo>
                    <a:pt x="409581" y="1369767"/>
                  </a:lnTo>
                  <a:lnTo>
                    <a:pt x="369909" y="1349224"/>
                  </a:lnTo>
                  <a:lnTo>
                    <a:pt x="331722" y="1326346"/>
                  </a:lnTo>
                  <a:lnTo>
                    <a:pt x="295113" y="1301227"/>
                  </a:lnTo>
                  <a:lnTo>
                    <a:pt x="260178" y="1273962"/>
                  </a:lnTo>
                  <a:lnTo>
                    <a:pt x="227011" y="1244646"/>
                  </a:lnTo>
                  <a:lnTo>
                    <a:pt x="195709" y="1213374"/>
                  </a:lnTo>
                  <a:lnTo>
                    <a:pt x="166364" y="1180240"/>
                  </a:lnTo>
                  <a:lnTo>
                    <a:pt x="139074" y="1145340"/>
                  </a:lnTo>
                  <a:lnTo>
                    <a:pt x="113931" y="1108769"/>
                  </a:lnTo>
                  <a:lnTo>
                    <a:pt x="91033" y="1070622"/>
                  </a:lnTo>
                  <a:lnTo>
                    <a:pt x="70472" y="1030993"/>
                  </a:lnTo>
                  <a:lnTo>
                    <a:pt x="52345" y="989978"/>
                  </a:lnTo>
                  <a:lnTo>
                    <a:pt x="36746" y="947671"/>
                  </a:lnTo>
                  <a:lnTo>
                    <a:pt x="23771" y="904168"/>
                  </a:lnTo>
                  <a:lnTo>
                    <a:pt x="13513" y="859564"/>
                  </a:lnTo>
                  <a:lnTo>
                    <a:pt x="6069" y="813952"/>
                  </a:lnTo>
                  <a:lnTo>
                    <a:pt x="1533" y="767429"/>
                  </a:lnTo>
                  <a:lnTo>
                    <a:pt x="0" y="720089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pic>
          <p:nvPicPr>
            <p:cNvPr id="38" name="object 36">
              <a:extLst>
                <a:ext uri="{FF2B5EF4-FFF2-40B4-BE49-F238E27FC236}">
                  <a16:creationId xmlns:a16="http://schemas.microsoft.com/office/drawing/2014/main" id="{9DF1A0A1-2B63-BBB9-0F0B-B1D206322101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953000" y="2057400"/>
              <a:ext cx="1621536" cy="1623060"/>
            </a:xfrm>
            <a:prstGeom prst="rect">
              <a:avLst/>
            </a:prstGeom>
          </p:spPr>
        </p:pic>
        <p:pic>
          <p:nvPicPr>
            <p:cNvPr id="39" name="object 37">
              <a:extLst>
                <a:ext uri="{FF2B5EF4-FFF2-40B4-BE49-F238E27FC236}">
                  <a16:creationId xmlns:a16="http://schemas.microsoft.com/office/drawing/2014/main" id="{7CA91827-5027-F2C2-4395-A0EA82B1306D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046725" y="2151126"/>
              <a:ext cx="1438655" cy="1440179"/>
            </a:xfrm>
            <a:prstGeom prst="rect">
              <a:avLst/>
            </a:prstGeom>
          </p:spPr>
        </p:pic>
        <p:sp>
          <p:nvSpPr>
            <p:cNvPr id="40" name="object 38">
              <a:extLst>
                <a:ext uri="{FF2B5EF4-FFF2-40B4-BE49-F238E27FC236}">
                  <a16:creationId xmlns:a16="http://schemas.microsoft.com/office/drawing/2014/main" id="{6D95931B-2E17-D7CC-4974-36B4434D5E4A}"/>
                </a:ext>
              </a:extLst>
            </p:cNvPr>
            <p:cNvSpPr/>
            <p:nvPr/>
          </p:nvSpPr>
          <p:spPr>
            <a:xfrm>
              <a:off x="5046725" y="2151126"/>
              <a:ext cx="1438910" cy="1440180"/>
            </a:xfrm>
            <a:custGeom>
              <a:avLst/>
              <a:gdLst/>
              <a:ahLst/>
              <a:cxnLst/>
              <a:rect l="l" t="t" r="r" b="b"/>
              <a:pathLst>
                <a:path w="1438910" h="1440179">
                  <a:moveTo>
                    <a:pt x="0" y="720089"/>
                  </a:moveTo>
                  <a:lnTo>
                    <a:pt x="1530" y="672750"/>
                  </a:lnTo>
                  <a:lnTo>
                    <a:pt x="6057" y="626227"/>
                  </a:lnTo>
                  <a:lnTo>
                    <a:pt x="13486" y="580615"/>
                  </a:lnTo>
                  <a:lnTo>
                    <a:pt x="23723" y="536011"/>
                  </a:lnTo>
                  <a:lnTo>
                    <a:pt x="36673" y="492508"/>
                  </a:lnTo>
                  <a:lnTo>
                    <a:pt x="52241" y="450201"/>
                  </a:lnTo>
                  <a:lnTo>
                    <a:pt x="70331" y="409186"/>
                  </a:lnTo>
                  <a:lnTo>
                    <a:pt x="90850" y="369557"/>
                  </a:lnTo>
                  <a:lnTo>
                    <a:pt x="113702" y="331410"/>
                  </a:lnTo>
                  <a:lnTo>
                    <a:pt x="138793" y="294839"/>
                  </a:lnTo>
                  <a:lnTo>
                    <a:pt x="166028" y="259939"/>
                  </a:lnTo>
                  <a:lnTo>
                    <a:pt x="195312" y="226805"/>
                  </a:lnTo>
                  <a:lnTo>
                    <a:pt x="226550" y="195533"/>
                  </a:lnTo>
                  <a:lnTo>
                    <a:pt x="259647" y="166217"/>
                  </a:lnTo>
                  <a:lnTo>
                    <a:pt x="294509" y="138952"/>
                  </a:lnTo>
                  <a:lnTo>
                    <a:pt x="331041" y="113833"/>
                  </a:lnTo>
                  <a:lnTo>
                    <a:pt x="369148" y="90955"/>
                  </a:lnTo>
                  <a:lnTo>
                    <a:pt x="408735" y="70412"/>
                  </a:lnTo>
                  <a:lnTo>
                    <a:pt x="449708" y="52301"/>
                  </a:lnTo>
                  <a:lnTo>
                    <a:pt x="491971" y="36716"/>
                  </a:lnTo>
                  <a:lnTo>
                    <a:pt x="535430" y="23751"/>
                  </a:lnTo>
                  <a:lnTo>
                    <a:pt x="579990" y="13502"/>
                  </a:lnTo>
                  <a:lnTo>
                    <a:pt x="625556" y="6064"/>
                  </a:lnTo>
                  <a:lnTo>
                    <a:pt x="672033" y="1531"/>
                  </a:lnTo>
                  <a:lnTo>
                    <a:pt x="719327" y="0"/>
                  </a:lnTo>
                  <a:lnTo>
                    <a:pt x="766622" y="1531"/>
                  </a:lnTo>
                  <a:lnTo>
                    <a:pt x="813099" y="6064"/>
                  </a:lnTo>
                  <a:lnTo>
                    <a:pt x="858665" y="13502"/>
                  </a:lnTo>
                  <a:lnTo>
                    <a:pt x="903225" y="23751"/>
                  </a:lnTo>
                  <a:lnTo>
                    <a:pt x="946684" y="36716"/>
                  </a:lnTo>
                  <a:lnTo>
                    <a:pt x="988947" y="52301"/>
                  </a:lnTo>
                  <a:lnTo>
                    <a:pt x="1029920" y="70412"/>
                  </a:lnTo>
                  <a:lnTo>
                    <a:pt x="1069507" y="90955"/>
                  </a:lnTo>
                  <a:lnTo>
                    <a:pt x="1107614" y="113833"/>
                  </a:lnTo>
                  <a:lnTo>
                    <a:pt x="1144146" y="138952"/>
                  </a:lnTo>
                  <a:lnTo>
                    <a:pt x="1179008" y="166217"/>
                  </a:lnTo>
                  <a:lnTo>
                    <a:pt x="1212105" y="195533"/>
                  </a:lnTo>
                  <a:lnTo>
                    <a:pt x="1243343" y="226805"/>
                  </a:lnTo>
                  <a:lnTo>
                    <a:pt x="1272627" y="259939"/>
                  </a:lnTo>
                  <a:lnTo>
                    <a:pt x="1299862" y="294839"/>
                  </a:lnTo>
                  <a:lnTo>
                    <a:pt x="1324953" y="331410"/>
                  </a:lnTo>
                  <a:lnTo>
                    <a:pt x="1347805" y="369557"/>
                  </a:lnTo>
                  <a:lnTo>
                    <a:pt x="1368324" y="409186"/>
                  </a:lnTo>
                  <a:lnTo>
                    <a:pt x="1386414" y="450201"/>
                  </a:lnTo>
                  <a:lnTo>
                    <a:pt x="1401982" y="492508"/>
                  </a:lnTo>
                  <a:lnTo>
                    <a:pt x="1414932" y="536011"/>
                  </a:lnTo>
                  <a:lnTo>
                    <a:pt x="1425169" y="580615"/>
                  </a:lnTo>
                  <a:lnTo>
                    <a:pt x="1432598" y="626227"/>
                  </a:lnTo>
                  <a:lnTo>
                    <a:pt x="1437125" y="672750"/>
                  </a:lnTo>
                  <a:lnTo>
                    <a:pt x="1438656" y="720089"/>
                  </a:lnTo>
                  <a:lnTo>
                    <a:pt x="1437125" y="767429"/>
                  </a:lnTo>
                  <a:lnTo>
                    <a:pt x="1432598" y="813952"/>
                  </a:lnTo>
                  <a:lnTo>
                    <a:pt x="1425169" y="859564"/>
                  </a:lnTo>
                  <a:lnTo>
                    <a:pt x="1414932" y="904168"/>
                  </a:lnTo>
                  <a:lnTo>
                    <a:pt x="1401982" y="947671"/>
                  </a:lnTo>
                  <a:lnTo>
                    <a:pt x="1386414" y="989978"/>
                  </a:lnTo>
                  <a:lnTo>
                    <a:pt x="1368324" y="1030993"/>
                  </a:lnTo>
                  <a:lnTo>
                    <a:pt x="1347805" y="1070622"/>
                  </a:lnTo>
                  <a:lnTo>
                    <a:pt x="1324953" y="1108769"/>
                  </a:lnTo>
                  <a:lnTo>
                    <a:pt x="1299862" y="1145340"/>
                  </a:lnTo>
                  <a:lnTo>
                    <a:pt x="1272627" y="1180240"/>
                  </a:lnTo>
                  <a:lnTo>
                    <a:pt x="1243343" y="1213374"/>
                  </a:lnTo>
                  <a:lnTo>
                    <a:pt x="1212105" y="1244646"/>
                  </a:lnTo>
                  <a:lnTo>
                    <a:pt x="1179008" y="1273962"/>
                  </a:lnTo>
                  <a:lnTo>
                    <a:pt x="1144146" y="1301227"/>
                  </a:lnTo>
                  <a:lnTo>
                    <a:pt x="1107614" y="1326346"/>
                  </a:lnTo>
                  <a:lnTo>
                    <a:pt x="1069507" y="1349224"/>
                  </a:lnTo>
                  <a:lnTo>
                    <a:pt x="1029920" y="1369767"/>
                  </a:lnTo>
                  <a:lnTo>
                    <a:pt x="988947" y="1387878"/>
                  </a:lnTo>
                  <a:lnTo>
                    <a:pt x="946684" y="1403463"/>
                  </a:lnTo>
                  <a:lnTo>
                    <a:pt x="903225" y="1416428"/>
                  </a:lnTo>
                  <a:lnTo>
                    <a:pt x="858665" y="1426677"/>
                  </a:lnTo>
                  <a:lnTo>
                    <a:pt x="813099" y="1434115"/>
                  </a:lnTo>
                  <a:lnTo>
                    <a:pt x="766622" y="1438648"/>
                  </a:lnTo>
                  <a:lnTo>
                    <a:pt x="719327" y="1440179"/>
                  </a:lnTo>
                  <a:lnTo>
                    <a:pt x="672033" y="1438648"/>
                  </a:lnTo>
                  <a:lnTo>
                    <a:pt x="625556" y="1434115"/>
                  </a:lnTo>
                  <a:lnTo>
                    <a:pt x="579990" y="1426677"/>
                  </a:lnTo>
                  <a:lnTo>
                    <a:pt x="535430" y="1416428"/>
                  </a:lnTo>
                  <a:lnTo>
                    <a:pt x="491971" y="1403463"/>
                  </a:lnTo>
                  <a:lnTo>
                    <a:pt x="449708" y="1387878"/>
                  </a:lnTo>
                  <a:lnTo>
                    <a:pt x="408735" y="1369767"/>
                  </a:lnTo>
                  <a:lnTo>
                    <a:pt x="369148" y="1349224"/>
                  </a:lnTo>
                  <a:lnTo>
                    <a:pt x="331041" y="1326346"/>
                  </a:lnTo>
                  <a:lnTo>
                    <a:pt x="294509" y="1301227"/>
                  </a:lnTo>
                  <a:lnTo>
                    <a:pt x="259647" y="1273962"/>
                  </a:lnTo>
                  <a:lnTo>
                    <a:pt x="226550" y="1244646"/>
                  </a:lnTo>
                  <a:lnTo>
                    <a:pt x="195312" y="1213374"/>
                  </a:lnTo>
                  <a:lnTo>
                    <a:pt x="166028" y="1180240"/>
                  </a:lnTo>
                  <a:lnTo>
                    <a:pt x="138793" y="1145340"/>
                  </a:lnTo>
                  <a:lnTo>
                    <a:pt x="113702" y="1108769"/>
                  </a:lnTo>
                  <a:lnTo>
                    <a:pt x="90850" y="1070622"/>
                  </a:lnTo>
                  <a:lnTo>
                    <a:pt x="70331" y="1030993"/>
                  </a:lnTo>
                  <a:lnTo>
                    <a:pt x="52241" y="989978"/>
                  </a:lnTo>
                  <a:lnTo>
                    <a:pt x="36673" y="947671"/>
                  </a:lnTo>
                  <a:lnTo>
                    <a:pt x="23723" y="904168"/>
                  </a:lnTo>
                  <a:lnTo>
                    <a:pt x="13486" y="859564"/>
                  </a:lnTo>
                  <a:lnTo>
                    <a:pt x="6057" y="813952"/>
                  </a:lnTo>
                  <a:lnTo>
                    <a:pt x="1530" y="767429"/>
                  </a:lnTo>
                  <a:lnTo>
                    <a:pt x="0" y="720089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B7B89CAB-31A5-62B4-D473-F7B15B51E92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694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3C5D43A1-7C25-0D0E-F813-40B441B726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99713" y="124095"/>
            <a:ext cx="5922123" cy="333105"/>
          </a:xfrm>
          <a:prstGeom prst="rect">
            <a:avLst/>
          </a:prstGeom>
        </p:spPr>
        <p:txBody>
          <a:bodyPr spcFirstLastPara="1" vert="horz" wrap="square" lIns="0" tIns="12383" rIns="0" bIns="0" rtlCol="0" anchor="t" anchorCtr="0">
            <a:spAutoFit/>
          </a:bodyPr>
          <a:lstStyle/>
          <a:p>
            <a:pPr marL="9525">
              <a:spcBef>
                <a:spcPts val="98"/>
              </a:spcBef>
            </a:pPr>
            <a:r>
              <a:rPr sz="2000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Manfaat</a:t>
            </a:r>
            <a:r>
              <a:rPr sz="20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000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sz="2000" b="1" spc="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D7ADB268-DC8C-8D9E-0D3D-7098C0BF9106}"/>
              </a:ext>
            </a:extLst>
          </p:cNvPr>
          <p:cNvSpPr txBox="1"/>
          <p:nvPr/>
        </p:nvSpPr>
        <p:spPr>
          <a:xfrm>
            <a:off x="939433" y="563069"/>
            <a:ext cx="7927322" cy="419586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/>
            <a:r>
              <a:rPr sz="2000" spc="-4" dirty="0">
                <a:latin typeface="Calibri"/>
                <a:cs typeface="Calibri"/>
              </a:rPr>
              <a:t>Membantu</a:t>
            </a:r>
            <a:r>
              <a:rPr sz="2000" spc="4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organisasi</a:t>
            </a:r>
            <a:r>
              <a:rPr sz="2000" spc="8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dalam </a:t>
            </a:r>
            <a:r>
              <a:rPr sz="2000" dirty="0">
                <a:latin typeface="Calibri"/>
                <a:cs typeface="Calibri"/>
              </a:rPr>
              <a:t>mencapai</a:t>
            </a:r>
            <a:r>
              <a:rPr sz="2000" spc="11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tujuannya</a:t>
            </a:r>
            <a:r>
              <a:rPr sz="2000" spc="-19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dengan</a:t>
            </a:r>
            <a:r>
              <a:rPr sz="2000" spc="-19" dirty="0">
                <a:latin typeface="Calibri"/>
                <a:cs typeface="Calibri"/>
              </a:rPr>
              <a:t> </a:t>
            </a:r>
            <a:r>
              <a:rPr sz="2000" spc="-11" dirty="0">
                <a:latin typeface="Calibri"/>
                <a:cs typeface="Calibri"/>
              </a:rPr>
              <a:t>cara</a:t>
            </a:r>
            <a:r>
              <a:rPr sz="2000" spc="8" dirty="0">
                <a:latin typeface="Calibri"/>
                <a:cs typeface="Calibri"/>
              </a:rPr>
              <a:t> </a:t>
            </a:r>
            <a:r>
              <a:rPr sz="2000" spc="-8" dirty="0" err="1">
                <a:latin typeface="Calibri"/>
                <a:cs typeface="Calibri"/>
              </a:rPr>
              <a:t>mengevaluasi</a:t>
            </a:r>
            <a:r>
              <a:rPr sz="2000" spc="4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dan</a:t>
            </a:r>
            <a:r>
              <a:rPr lang="en-US" sz="2000" spc="-4" dirty="0">
                <a:latin typeface="Calibri"/>
                <a:cs typeface="Calibri"/>
              </a:rPr>
              <a:t> </a:t>
            </a:r>
            <a:r>
              <a:rPr sz="2000" spc="-8" dirty="0" err="1">
                <a:latin typeface="Calibri"/>
                <a:cs typeface="Calibri"/>
              </a:rPr>
              <a:t>mendorong</a:t>
            </a:r>
            <a:r>
              <a:rPr sz="2000" spc="-26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adanya peningkatan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melalui</a:t>
            </a:r>
            <a:r>
              <a:rPr sz="2000" spc="4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proses:</a:t>
            </a:r>
            <a:endParaRPr sz="2000" dirty="0">
              <a:latin typeface="Calibri"/>
              <a:cs typeface="Calibri"/>
            </a:endParaRPr>
          </a:p>
          <a:p>
            <a:pPr marL="9049" marR="3810">
              <a:tabLst>
                <a:tab pos="240983" algn="l"/>
              </a:tabLst>
            </a:pPr>
            <a:endParaRPr lang="en-US" sz="2000" dirty="0">
              <a:latin typeface="Calibri"/>
              <a:cs typeface="Calibri"/>
            </a:endParaRPr>
          </a:p>
          <a:p>
            <a:pPr marL="466249" marR="3810" indent="-457200">
              <a:buAutoNum type="arabicPeriod"/>
              <a:tabLst>
                <a:tab pos="240983" algn="l"/>
              </a:tabLst>
            </a:pPr>
            <a:r>
              <a:rPr sz="2000" spc="-8" dirty="0" err="1">
                <a:latin typeface="Calibri"/>
                <a:cs typeface="Calibri"/>
              </a:rPr>
              <a:t>Memverifikasi</a:t>
            </a:r>
            <a:r>
              <a:rPr sz="2000" spc="34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tujuan</a:t>
            </a:r>
            <a:r>
              <a:rPr sz="2000" spc="-11" dirty="0">
                <a:latin typeface="Calibri"/>
                <a:cs typeface="Calibri"/>
              </a:rPr>
              <a:t> </a:t>
            </a:r>
            <a:r>
              <a:rPr sz="2000" spc="-56" dirty="0">
                <a:latin typeface="Calibri"/>
                <a:cs typeface="Calibri"/>
              </a:rPr>
              <a:t>PT,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Standar Dikti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yang ditetapkan</a:t>
            </a:r>
            <a:r>
              <a:rPr sz="2000" spc="8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PT</a:t>
            </a:r>
            <a:r>
              <a:rPr sz="2000" spc="11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dan</a:t>
            </a:r>
            <a:r>
              <a:rPr sz="2000" spc="-11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nilai-</a:t>
            </a:r>
            <a:r>
              <a:rPr sz="2000" spc="8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nilai</a:t>
            </a:r>
            <a:r>
              <a:rPr sz="2000" spc="4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yang </a:t>
            </a:r>
            <a:r>
              <a:rPr sz="2000" spc="-330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telah</a:t>
            </a:r>
            <a:r>
              <a:rPr sz="2000" spc="11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ditetapkan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dilaksanakan</a:t>
            </a:r>
            <a:r>
              <a:rPr sz="2000" spc="19" dirty="0">
                <a:latin typeface="Calibri"/>
                <a:cs typeface="Calibri"/>
              </a:rPr>
              <a:t> </a:t>
            </a:r>
            <a:r>
              <a:rPr sz="2000" spc="-4" dirty="0" err="1">
                <a:latin typeface="Calibri"/>
                <a:cs typeface="Calibri"/>
              </a:rPr>
              <a:t>sesuai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4" dirty="0" err="1">
                <a:latin typeface="Calibri"/>
                <a:cs typeface="Calibri"/>
              </a:rPr>
              <a:t>regulasi</a:t>
            </a:r>
            <a:endParaRPr lang="en-US" sz="2000" dirty="0">
              <a:latin typeface="Calibri"/>
              <a:cs typeface="Calibri"/>
            </a:endParaRPr>
          </a:p>
          <a:p>
            <a:pPr marL="466249" marR="3810" indent="-457200">
              <a:buAutoNum type="arabicPeriod"/>
              <a:tabLst>
                <a:tab pos="240983" algn="l"/>
              </a:tabLst>
            </a:pPr>
            <a:r>
              <a:rPr sz="2000" spc="-4" dirty="0" err="1">
                <a:latin typeface="Calibri"/>
                <a:cs typeface="Calibri"/>
              </a:rPr>
              <a:t>Memantau</a:t>
            </a:r>
            <a:r>
              <a:rPr sz="2000" spc="-4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kesesuaian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pencapaian</a:t>
            </a:r>
            <a:r>
              <a:rPr sz="2000" spc="4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tujuan/pelaksanaan </a:t>
            </a:r>
            <a:r>
              <a:rPr sz="2000" spc="-8" dirty="0" err="1">
                <a:latin typeface="Calibri"/>
                <a:cs typeface="Calibri"/>
              </a:rPr>
              <a:t>dengan</a:t>
            </a:r>
            <a:r>
              <a:rPr sz="2000" spc="-8" dirty="0">
                <a:latin typeface="Calibri"/>
                <a:cs typeface="Calibri"/>
              </a:rPr>
              <a:t> </a:t>
            </a:r>
            <a:r>
              <a:rPr sz="2000" spc="-4" dirty="0" err="1">
                <a:latin typeface="Calibri"/>
                <a:cs typeface="Calibri"/>
              </a:rPr>
              <a:t>standar</a:t>
            </a:r>
            <a:endParaRPr lang="en-US" sz="2000" dirty="0">
              <a:latin typeface="Calibri"/>
              <a:cs typeface="Calibri"/>
            </a:endParaRPr>
          </a:p>
          <a:p>
            <a:pPr marL="466249" marR="3810" indent="-457200">
              <a:buAutoNum type="arabicPeriod"/>
              <a:tabLst>
                <a:tab pos="240983" algn="l"/>
              </a:tabLst>
            </a:pPr>
            <a:r>
              <a:rPr sz="2000" spc="-4" dirty="0" err="1">
                <a:latin typeface="Calibri"/>
                <a:cs typeface="Calibri"/>
              </a:rPr>
              <a:t>Menjamin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akuntabilitas</a:t>
            </a:r>
            <a:r>
              <a:rPr sz="2000" spc="19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dari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4" dirty="0" err="1">
                <a:latin typeface="Calibri"/>
                <a:cs typeface="Calibri"/>
              </a:rPr>
              <a:t>pelaksanaan</a:t>
            </a:r>
            <a:r>
              <a:rPr sz="2000" spc="34" dirty="0">
                <a:latin typeface="Calibri"/>
                <a:cs typeface="Calibri"/>
              </a:rPr>
              <a:t> </a:t>
            </a:r>
            <a:r>
              <a:rPr sz="2000" spc="-8" dirty="0" err="1">
                <a:latin typeface="Calibri"/>
                <a:cs typeface="Calibri"/>
              </a:rPr>
              <a:t>standar</a:t>
            </a:r>
            <a:endParaRPr lang="en-US" sz="2000" spc="-8" dirty="0">
              <a:latin typeface="Calibri"/>
              <a:cs typeface="Calibri"/>
            </a:endParaRPr>
          </a:p>
          <a:p>
            <a:pPr marL="466249" marR="3810" indent="-457200">
              <a:buAutoNum type="arabicPeriod"/>
              <a:tabLst>
                <a:tab pos="240983" algn="l"/>
              </a:tabLst>
            </a:pPr>
            <a:r>
              <a:rPr sz="2000" dirty="0" err="1">
                <a:latin typeface="Calibri"/>
                <a:cs typeface="Calibri"/>
              </a:rPr>
              <a:t>Menemukan</a:t>
            </a:r>
            <a:r>
              <a:rPr sz="2000" spc="-26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ruang</a:t>
            </a:r>
            <a:r>
              <a:rPr sz="2000" spc="-8" dirty="0">
                <a:latin typeface="Calibri"/>
                <a:cs typeface="Calibri"/>
              </a:rPr>
              <a:t> perbaikan</a:t>
            </a:r>
            <a:r>
              <a:rPr sz="2000" spc="8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dalam</a:t>
            </a:r>
            <a:r>
              <a:rPr sz="2000" spc="4" dirty="0">
                <a:latin typeface="Calibri"/>
                <a:cs typeface="Calibri"/>
              </a:rPr>
              <a:t> </a:t>
            </a:r>
            <a:r>
              <a:rPr sz="2000" spc="-11" dirty="0">
                <a:latin typeface="Calibri"/>
                <a:cs typeface="Calibri"/>
              </a:rPr>
              <a:t>rangka</a:t>
            </a:r>
            <a:r>
              <a:rPr sz="2000" spc="-8" dirty="0">
                <a:latin typeface="Calibri"/>
                <a:cs typeface="Calibri"/>
              </a:rPr>
              <a:t> </a:t>
            </a:r>
            <a:r>
              <a:rPr sz="2000" spc="-4" dirty="0">
                <a:latin typeface="Calibri"/>
                <a:cs typeface="Calibri"/>
              </a:rPr>
              <a:t>mengurangi</a:t>
            </a:r>
            <a:r>
              <a:rPr sz="2000" spc="-8" dirty="0">
                <a:latin typeface="Calibri"/>
                <a:cs typeface="Calibri"/>
              </a:rPr>
              <a:t> </a:t>
            </a:r>
            <a:r>
              <a:rPr sz="2000" spc="-11" dirty="0">
                <a:latin typeface="Calibri"/>
                <a:cs typeface="Calibri"/>
              </a:rPr>
              <a:t>Risiko</a:t>
            </a:r>
            <a:r>
              <a:rPr sz="2000" spc="4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PT</a:t>
            </a:r>
            <a:r>
              <a:rPr sz="2000" spc="8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:</a:t>
            </a:r>
          </a:p>
          <a:p>
            <a:pPr marL="758825" lvl="1" indent="-298450">
              <a:buAutoNum type="alphaLcPeriod"/>
              <a:tabLst>
                <a:tab pos="444500" algn="l"/>
              </a:tabLst>
            </a:pPr>
            <a:r>
              <a:rPr sz="1600" spc="-11" dirty="0">
                <a:latin typeface="Calibri"/>
                <a:cs typeface="Calibri"/>
              </a:rPr>
              <a:t>Risiko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8" dirty="0">
                <a:latin typeface="Calibri"/>
                <a:cs typeface="Calibri"/>
              </a:rPr>
              <a:t>Kualitas</a:t>
            </a:r>
            <a:endParaRPr sz="1600" dirty="0">
              <a:latin typeface="Calibri"/>
              <a:cs typeface="Calibri"/>
            </a:endParaRPr>
          </a:p>
          <a:p>
            <a:pPr marL="758825" lvl="1" indent="-298450">
              <a:buAutoNum type="alphaLcPeriod"/>
              <a:tabLst>
                <a:tab pos="444500" algn="l"/>
              </a:tabLst>
            </a:pPr>
            <a:r>
              <a:rPr sz="1600" spc="-11" dirty="0">
                <a:latin typeface="Calibri"/>
                <a:cs typeface="Calibri"/>
              </a:rPr>
              <a:t>Risiko </a:t>
            </a:r>
            <a:r>
              <a:rPr sz="1600" spc="-8" dirty="0">
                <a:latin typeface="Calibri"/>
                <a:cs typeface="Calibri"/>
              </a:rPr>
              <a:t>Hukum</a:t>
            </a:r>
            <a:endParaRPr sz="1600" dirty="0">
              <a:latin typeface="Calibri"/>
              <a:cs typeface="Calibri"/>
            </a:endParaRPr>
          </a:p>
          <a:p>
            <a:pPr marL="758825" lvl="1" indent="-298450">
              <a:buAutoNum type="alphaLcPeriod"/>
              <a:tabLst>
                <a:tab pos="444500" algn="l"/>
              </a:tabLst>
            </a:pPr>
            <a:r>
              <a:rPr sz="1600" spc="-11" dirty="0">
                <a:latin typeface="Calibri"/>
                <a:cs typeface="Calibri"/>
              </a:rPr>
              <a:t>Risiko </a:t>
            </a:r>
            <a:r>
              <a:rPr sz="1600" spc="-8" dirty="0">
                <a:latin typeface="Calibri"/>
                <a:cs typeface="Calibri"/>
              </a:rPr>
              <a:t>Keuangan</a:t>
            </a:r>
            <a:endParaRPr sz="1600" dirty="0">
              <a:latin typeface="Calibri"/>
              <a:cs typeface="Calibri"/>
            </a:endParaRPr>
          </a:p>
          <a:p>
            <a:pPr marL="758825" lvl="1" indent="-298450">
              <a:buAutoNum type="alphaLcPeriod"/>
              <a:tabLst>
                <a:tab pos="444500" algn="l"/>
              </a:tabLst>
            </a:pPr>
            <a:r>
              <a:rPr sz="1600" spc="-11" dirty="0">
                <a:latin typeface="Calibri"/>
                <a:cs typeface="Calibri"/>
              </a:rPr>
              <a:t>Risiko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8" dirty="0">
                <a:latin typeface="Calibri"/>
                <a:cs typeface="Calibri"/>
              </a:rPr>
              <a:t>Strategik</a:t>
            </a:r>
            <a:endParaRPr sz="1600" dirty="0">
              <a:latin typeface="Calibri"/>
              <a:cs typeface="Calibri"/>
            </a:endParaRPr>
          </a:p>
          <a:p>
            <a:pPr marL="758825" lvl="1" indent="-298450">
              <a:buAutoNum type="alphaLcPeriod"/>
              <a:tabLst>
                <a:tab pos="444500" algn="l"/>
              </a:tabLst>
            </a:pPr>
            <a:r>
              <a:rPr sz="1600" spc="-11" dirty="0">
                <a:latin typeface="Calibri"/>
                <a:cs typeface="Calibri"/>
              </a:rPr>
              <a:t>Risiko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4" dirty="0">
                <a:latin typeface="Calibri"/>
                <a:cs typeface="Calibri"/>
              </a:rPr>
              <a:t>Kepatuhan</a:t>
            </a:r>
            <a:endParaRPr sz="1600" dirty="0">
              <a:latin typeface="Calibri"/>
              <a:cs typeface="Calibri"/>
            </a:endParaRPr>
          </a:p>
          <a:p>
            <a:pPr marL="758825" lvl="1" indent="-298450">
              <a:buAutoNum type="alphaLcPeriod"/>
              <a:tabLst>
                <a:tab pos="444500" algn="l"/>
              </a:tabLst>
            </a:pPr>
            <a:r>
              <a:rPr sz="1600" spc="-11" dirty="0">
                <a:latin typeface="Calibri"/>
                <a:cs typeface="Calibri"/>
              </a:rPr>
              <a:t>Risiko</a:t>
            </a:r>
            <a:r>
              <a:rPr sz="1600" spc="-19" dirty="0">
                <a:latin typeface="Calibri"/>
                <a:cs typeface="Calibri"/>
              </a:rPr>
              <a:t> </a:t>
            </a:r>
            <a:r>
              <a:rPr sz="1600" spc="-4" dirty="0">
                <a:latin typeface="Calibri"/>
                <a:cs typeface="Calibri"/>
              </a:rPr>
              <a:t>Operasional</a:t>
            </a:r>
            <a:endParaRPr sz="1600" dirty="0">
              <a:latin typeface="Calibri"/>
              <a:cs typeface="Calibri"/>
            </a:endParaRPr>
          </a:p>
          <a:p>
            <a:pPr marL="758825" lvl="1" indent="-298450">
              <a:buAutoNum type="alphaLcPeriod"/>
              <a:tabLst>
                <a:tab pos="444500" algn="l"/>
              </a:tabLst>
            </a:pPr>
            <a:r>
              <a:rPr sz="1600" spc="-11" dirty="0">
                <a:latin typeface="Calibri"/>
                <a:cs typeface="Calibri"/>
              </a:rPr>
              <a:t>Risiko</a:t>
            </a:r>
            <a:r>
              <a:rPr sz="1600" spc="-4" dirty="0">
                <a:latin typeface="Calibri"/>
                <a:cs typeface="Calibri"/>
              </a:rPr>
              <a:t> </a:t>
            </a:r>
            <a:r>
              <a:rPr sz="1600" spc="-8" dirty="0">
                <a:latin typeface="Calibri"/>
                <a:cs typeface="Calibri"/>
              </a:rPr>
              <a:t>Reputasi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F62B59-2B76-6A3B-2CBB-93CFF6C2662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510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Istilah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03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52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Pengertian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Tujuan</a:t>
              </a:r>
              <a:r>
                <a:rPr lang="en-US" dirty="0"/>
                <a:t> dan </a:t>
              </a:r>
              <a:r>
                <a:rPr lang="en-US" dirty="0" err="1"/>
                <a:t>Manfaat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Istilah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AMI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Prinsip</a:t>
              </a:r>
              <a:r>
                <a:rPr lang="en-US" dirty="0"/>
                <a:t> Dasar AMI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Tahapan</a:t>
              </a:r>
              <a:r>
                <a:rPr lang="en-US" dirty="0"/>
                <a:t> AMI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Lingkup</a:t>
              </a:r>
              <a:r>
                <a:rPr lang="en-US" dirty="0"/>
                <a:t> (</a:t>
              </a:r>
              <a:r>
                <a:rPr lang="en-US" dirty="0" err="1"/>
                <a:t>Cakupan</a:t>
              </a:r>
              <a:r>
                <a:rPr lang="en-US" dirty="0"/>
                <a:t>) dan Area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Kesimpulan AMI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456624-AD46-CB7D-AA64-FD06E491BDD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16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7C70A54-3561-C74C-EC24-81A450260B7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73608" y="178008"/>
            <a:ext cx="6085227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113" marR="5080" indent="1588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000000"/>
                </a:solidFill>
                <a:latin typeface="Calibri"/>
                <a:cs typeface="Calibri"/>
              </a:rPr>
              <a:t>PENGERTIAN</a:t>
            </a:r>
            <a:r>
              <a:rPr sz="20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b="1" spc="-35" dirty="0">
                <a:solidFill>
                  <a:srgbClr val="000000"/>
                </a:solidFill>
                <a:latin typeface="Calibri"/>
                <a:cs typeface="Calibri"/>
              </a:rPr>
              <a:t>BEBERAPA</a:t>
            </a:r>
            <a:r>
              <a:rPr sz="2000" b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000000"/>
                </a:solidFill>
                <a:latin typeface="Calibri"/>
                <a:cs typeface="Calibri"/>
              </a:rPr>
              <a:t>ISTILAH </a:t>
            </a:r>
            <a:r>
              <a:rPr sz="2000" b="1" spc="-20" dirty="0">
                <a:solidFill>
                  <a:srgbClr val="000000"/>
                </a:solidFill>
                <a:latin typeface="Calibri"/>
                <a:cs typeface="Calibri"/>
              </a:rPr>
              <a:t>DALAM </a:t>
            </a:r>
            <a:r>
              <a:rPr sz="2000" b="1" spc="-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b="1" spc="-15" dirty="0">
                <a:solidFill>
                  <a:srgbClr val="000000"/>
                </a:solidFill>
                <a:latin typeface="Calibri"/>
                <a:cs typeface="Calibri"/>
              </a:rPr>
              <a:t>AUDIT</a:t>
            </a:r>
            <a:r>
              <a:rPr sz="2000" b="1" spc="-5" dirty="0">
                <a:solidFill>
                  <a:srgbClr val="000000"/>
                </a:solidFill>
                <a:latin typeface="Calibri"/>
                <a:cs typeface="Calibri"/>
              </a:rPr>
              <a:t> MUTU </a:t>
            </a:r>
            <a:r>
              <a:rPr sz="2000" b="1" dirty="0">
                <a:solidFill>
                  <a:srgbClr val="000000"/>
                </a:solidFill>
                <a:latin typeface="Calibri"/>
                <a:cs typeface="Calibri"/>
              </a:rPr>
              <a:t>INTERNAL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FCFE4C4-6400-D218-4A41-A81688FBE76C}"/>
              </a:ext>
            </a:extLst>
          </p:cNvPr>
          <p:cNvSpPr txBox="1"/>
          <p:nvPr/>
        </p:nvSpPr>
        <p:spPr>
          <a:xfrm>
            <a:off x="647086" y="1378715"/>
            <a:ext cx="7394623" cy="27058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 algn="just">
              <a:lnSpc>
                <a:spcPct val="100000"/>
              </a:lnSpc>
              <a:spcBef>
                <a:spcPts val="100"/>
              </a:spcBef>
              <a:buClr>
                <a:srgbClr val="9BBA58"/>
              </a:buClr>
              <a:buFont typeface="Courier New"/>
              <a:buChar char="o"/>
              <a:tabLst>
                <a:tab pos="355600" algn="l"/>
              </a:tabLst>
            </a:pPr>
            <a:r>
              <a:rPr sz="2000" b="1" dirty="0">
                <a:latin typeface="Calibri"/>
                <a:cs typeface="Calibri"/>
              </a:rPr>
              <a:t>Klien</a:t>
            </a:r>
            <a:r>
              <a:rPr sz="2000" b="1" spc="40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(Client):</a:t>
            </a:r>
            <a:r>
              <a:rPr sz="2000" b="1" spc="4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Organisasi/perorangan</a:t>
            </a:r>
            <a:r>
              <a:rPr sz="2000" b="1" spc="39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yang</a:t>
            </a:r>
            <a:r>
              <a:rPr sz="2000" b="1" spc="409" dirty="0">
                <a:latin typeface="Calibri"/>
                <a:cs typeface="Calibri"/>
              </a:rPr>
              <a:t> </a:t>
            </a:r>
            <a:r>
              <a:rPr sz="2000" b="1" spc="-15" dirty="0" err="1">
                <a:latin typeface="Calibri"/>
                <a:cs typeface="Calibri"/>
              </a:rPr>
              <a:t>mempunyai</a:t>
            </a:r>
            <a:r>
              <a:rPr sz="2000" b="1" spc="415" dirty="0">
                <a:latin typeface="Calibri"/>
                <a:cs typeface="Calibri"/>
              </a:rPr>
              <a:t> </a:t>
            </a:r>
            <a:r>
              <a:rPr sz="2000" b="1" dirty="0" err="1">
                <a:latin typeface="Calibri"/>
                <a:cs typeface="Calibri"/>
              </a:rPr>
              <a:t>hak</a:t>
            </a:r>
            <a:r>
              <a:rPr lang="en-US" sz="2000" b="1" dirty="0">
                <a:latin typeface="Calibri"/>
                <a:cs typeface="Calibri"/>
              </a:rPr>
              <a:t> </a:t>
            </a:r>
            <a:r>
              <a:rPr sz="2000" spc="-10" dirty="0" err="1">
                <a:latin typeface="Calibri"/>
                <a:cs typeface="Calibri"/>
              </a:rPr>
              <a:t>untuk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mengatur </a:t>
            </a:r>
            <a:r>
              <a:rPr sz="2000" spc="-15" dirty="0">
                <a:latin typeface="Calibri"/>
                <a:cs typeface="Calibri"/>
              </a:rPr>
              <a:t>atau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hak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kontrak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untuk</a:t>
            </a:r>
            <a:r>
              <a:rPr sz="2000" spc="-5" dirty="0">
                <a:latin typeface="Calibri"/>
                <a:cs typeface="Calibri"/>
              </a:rPr>
              <a:t> meminta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audit.</a:t>
            </a:r>
          </a:p>
          <a:p>
            <a:pPr marL="355600" marR="5080" indent="-342900" algn="just">
              <a:lnSpc>
                <a:spcPct val="100000"/>
              </a:lnSpc>
              <a:spcBef>
                <a:spcPts val="575"/>
              </a:spcBef>
              <a:buClr>
                <a:srgbClr val="9BBA58"/>
              </a:buClr>
              <a:buFont typeface="Courier New"/>
              <a:buChar char="o"/>
              <a:tabLst>
                <a:tab pos="355600" algn="l"/>
              </a:tabLst>
            </a:pPr>
            <a:r>
              <a:rPr sz="2000" b="1" spc="-35" dirty="0">
                <a:latin typeface="Calibri"/>
                <a:cs typeface="Calibri"/>
              </a:rPr>
              <a:t>Teraudit</a:t>
            </a:r>
            <a:r>
              <a:rPr sz="2000" b="1" spc="7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(</a:t>
            </a:r>
            <a:r>
              <a:rPr sz="2000" b="1" i="1" spc="-5" dirty="0">
                <a:latin typeface="Calibri"/>
                <a:cs typeface="Calibri"/>
              </a:rPr>
              <a:t>Auditee</a:t>
            </a:r>
            <a:r>
              <a:rPr sz="2000" b="1" spc="-5" dirty="0">
                <a:latin typeface="Calibri"/>
                <a:cs typeface="Calibri"/>
              </a:rPr>
              <a:t>):</a:t>
            </a:r>
            <a:r>
              <a:rPr sz="2000" b="1" spc="9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Organisasi/</a:t>
            </a:r>
            <a:r>
              <a:rPr sz="2000" spc="9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unit</a:t>
            </a:r>
            <a:r>
              <a:rPr sz="2000" spc="9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kerja/</a:t>
            </a:r>
            <a:r>
              <a:rPr sz="2000" spc="9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orang</a:t>
            </a:r>
            <a:r>
              <a:rPr sz="2000" spc="8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yang</a:t>
            </a:r>
            <a:r>
              <a:rPr sz="2000" spc="9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diaudit. </a:t>
            </a:r>
            <a:r>
              <a:rPr sz="2000" spc="-530" dirty="0">
                <a:latin typeface="Calibri"/>
                <a:cs typeface="Calibri"/>
              </a:rPr>
              <a:t> </a:t>
            </a:r>
            <a:r>
              <a:rPr sz="2000" spc="-35" dirty="0">
                <a:latin typeface="Calibri"/>
                <a:cs typeface="Calibri"/>
              </a:rPr>
              <a:t>Teraudit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bisa sekaligus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sebagai</a:t>
            </a:r>
            <a:r>
              <a:rPr sz="2000" dirty="0">
                <a:latin typeface="Calibri"/>
                <a:cs typeface="Calibri"/>
              </a:rPr>
              <a:t> klien.</a:t>
            </a:r>
          </a:p>
          <a:p>
            <a:pPr marL="355600" marR="8255" indent="-342900" algn="just">
              <a:lnSpc>
                <a:spcPct val="100000"/>
              </a:lnSpc>
              <a:spcBef>
                <a:spcPts val="580"/>
              </a:spcBef>
              <a:buClr>
                <a:srgbClr val="9BBA58"/>
              </a:buClr>
              <a:buFont typeface="Courier New"/>
              <a:buChar char="o"/>
              <a:tabLst>
                <a:tab pos="355600" algn="l"/>
              </a:tabLst>
            </a:pPr>
            <a:r>
              <a:rPr sz="2000" b="1" spc="-5" dirty="0">
                <a:latin typeface="Calibri"/>
                <a:cs typeface="Calibri"/>
              </a:rPr>
              <a:t>Auditor:</a:t>
            </a:r>
            <a:r>
              <a:rPr sz="2000" b="1" spc="33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Orang</a:t>
            </a:r>
            <a:r>
              <a:rPr sz="2000" spc="33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yang</a:t>
            </a:r>
            <a:r>
              <a:rPr sz="2000" spc="3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memiliki</a:t>
            </a:r>
            <a:r>
              <a:rPr sz="2000" spc="3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kemampuan</a:t>
            </a:r>
            <a:r>
              <a:rPr sz="2000" spc="33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untuk</a:t>
            </a:r>
            <a:r>
              <a:rPr sz="2000" spc="34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melakukan </a:t>
            </a:r>
            <a:r>
              <a:rPr sz="2000" spc="-5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audit.</a:t>
            </a:r>
            <a:endParaRPr lang="en-US" sz="2000" spc="-5" dirty="0">
              <a:latin typeface="Calibri"/>
              <a:cs typeface="Calibri"/>
            </a:endParaRPr>
          </a:p>
          <a:p>
            <a:pPr marL="355600" marR="8255" indent="-342900" algn="just">
              <a:lnSpc>
                <a:spcPct val="100000"/>
              </a:lnSpc>
              <a:spcBef>
                <a:spcPts val="580"/>
              </a:spcBef>
              <a:buClr>
                <a:srgbClr val="9BBA58"/>
              </a:buClr>
              <a:buFont typeface="Courier New"/>
              <a:buChar char="o"/>
              <a:tabLst>
                <a:tab pos="355600" algn="l"/>
              </a:tabLst>
            </a:pPr>
            <a:r>
              <a:rPr lang="en-ID" sz="2000" b="1" spc="-5" dirty="0" err="1">
                <a:latin typeface="Calibri"/>
                <a:cs typeface="Calibri"/>
              </a:rPr>
              <a:t>Ketua</a:t>
            </a:r>
            <a:r>
              <a:rPr lang="en-ID" sz="2000" b="1" spc="-5" dirty="0">
                <a:latin typeface="Calibri"/>
                <a:cs typeface="Calibri"/>
              </a:rPr>
              <a:t> </a:t>
            </a:r>
            <a:r>
              <a:rPr lang="en-ID" sz="2000" b="1" spc="-5" dirty="0" err="1">
                <a:latin typeface="Calibri"/>
                <a:cs typeface="Calibri"/>
              </a:rPr>
              <a:t>tim</a:t>
            </a:r>
            <a:r>
              <a:rPr lang="en-ID" sz="2000" b="1" spc="-5" dirty="0">
                <a:latin typeface="Calibri"/>
                <a:cs typeface="Calibri"/>
              </a:rPr>
              <a:t> auditor</a:t>
            </a:r>
            <a:r>
              <a:rPr lang="en-ID" sz="2000" spc="-5" dirty="0">
                <a:latin typeface="Calibri"/>
                <a:cs typeface="Calibri"/>
              </a:rPr>
              <a:t> (Lead Auditor): orang yang </a:t>
            </a:r>
            <a:r>
              <a:rPr lang="en-ID" sz="2000" spc="-5" dirty="0" err="1">
                <a:latin typeface="Calibri"/>
                <a:cs typeface="Calibri"/>
              </a:rPr>
              <a:t>bertugas</a:t>
            </a:r>
            <a:r>
              <a:rPr lang="en-ID" sz="2000" spc="-5" dirty="0">
                <a:latin typeface="Calibri"/>
                <a:cs typeface="Calibri"/>
              </a:rPr>
              <a:t> </a:t>
            </a:r>
            <a:r>
              <a:rPr lang="en-ID" sz="2000" spc="-5" dirty="0" err="1">
                <a:latin typeface="Calibri"/>
                <a:cs typeface="Calibri"/>
              </a:rPr>
              <a:t>memimpin</a:t>
            </a:r>
            <a:r>
              <a:rPr lang="en-ID" sz="2000" spc="-5" dirty="0">
                <a:latin typeface="Calibri"/>
                <a:cs typeface="Calibri"/>
              </a:rPr>
              <a:t> proses audit</a:t>
            </a:r>
            <a:endParaRPr lang="en-ID" sz="20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2C34A2-2E19-AD2B-F5C0-3B6D7B8EA74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317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FCFE4C4-6400-D218-4A41-A81688FBE76C}"/>
              </a:ext>
            </a:extLst>
          </p:cNvPr>
          <p:cNvSpPr txBox="1"/>
          <p:nvPr/>
        </p:nvSpPr>
        <p:spPr>
          <a:xfrm>
            <a:off x="647086" y="1378715"/>
            <a:ext cx="7489538" cy="3221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8255" indent="-342900" algn="just">
              <a:lnSpc>
                <a:spcPct val="100000"/>
              </a:lnSpc>
              <a:spcBef>
                <a:spcPts val="580"/>
              </a:spcBef>
              <a:buClr>
                <a:srgbClr val="9BBA58"/>
              </a:buClr>
              <a:buFont typeface="Courier New"/>
              <a:buChar char="o"/>
              <a:tabLst>
                <a:tab pos="355600" algn="l"/>
              </a:tabLst>
            </a:pPr>
            <a:r>
              <a:rPr sz="2000" b="1" spc="-40" dirty="0" err="1">
                <a:latin typeface="Calibri"/>
                <a:cs typeface="Calibri"/>
              </a:rPr>
              <a:t>P</a:t>
            </a:r>
            <a:r>
              <a:rPr sz="2000" b="1" spc="-5" dirty="0" err="1">
                <a:latin typeface="Calibri"/>
                <a:cs typeface="Calibri"/>
              </a:rPr>
              <a:t>en</a:t>
            </a:r>
            <a:r>
              <a:rPr sz="2000" b="1" spc="5" dirty="0" err="1">
                <a:latin typeface="Calibri"/>
                <a:cs typeface="Calibri"/>
              </a:rPr>
              <a:t>a</a:t>
            </a:r>
            <a:r>
              <a:rPr sz="2000" b="1" dirty="0" err="1">
                <a:latin typeface="Calibri"/>
                <a:cs typeface="Calibri"/>
              </a:rPr>
              <a:t>n</a:t>
            </a:r>
            <a:r>
              <a:rPr sz="2000" b="1" spc="20" dirty="0" err="1">
                <a:latin typeface="Calibri"/>
                <a:cs typeface="Calibri"/>
              </a:rPr>
              <a:t>g</a:t>
            </a:r>
            <a:r>
              <a:rPr sz="2000" b="1" spc="-5" dirty="0" err="1">
                <a:latin typeface="Calibri"/>
                <a:cs typeface="Calibri"/>
              </a:rPr>
              <a:t>gun</a:t>
            </a:r>
            <a:r>
              <a:rPr sz="2000" b="1" dirty="0" err="1">
                <a:latin typeface="Calibri"/>
                <a:cs typeface="Calibri"/>
              </a:rPr>
              <a:t>g</a:t>
            </a:r>
            <a:r>
              <a:rPr sz="2000" b="1" spc="-5" dirty="0" err="1">
                <a:latin typeface="Calibri"/>
                <a:cs typeface="Calibri"/>
              </a:rPr>
              <a:t>J</a:t>
            </a:r>
            <a:r>
              <a:rPr sz="2000" b="1" spc="-25" dirty="0" err="1">
                <a:latin typeface="Calibri"/>
                <a:cs typeface="Calibri"/>
              </a:rPr>
              <a:t>aw</a:t>
            </a:r>
            <a:r>
              <a:rPr sz="2000" b="1" dirty="0" err="1">
                <a:latin typeface="Calibri"/>
                <a:cs typeface="Calibri"/>
              </a:rPr>
              <a:t>a</a:t>
            </a:r>
            <a:r>
              <a:rPr sz="2000" b="1" spc="-5" dirty="0" err="1">
                <a:latin typeface="Calibri"/>
                <a:cs typeface="Calibri"/>
              </a:rPr>
              <a:t>b</a:t>
            </a:r>
            <a:r>
              <a:rPr sz="2000" dirty="0">
                <a:latin typeface="Calibri"/>
                <a:cs typeface="Calibri"/>
              </a:rPr>
              <a:t>: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spc="-50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ang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sz="2000" spc="-35" dirty="0">
                <a:latin typeface="Calibri"/>
                <a:cs typeface="Calibri"/>
              </a:rPr>
              <a:t>y</a:t>
            </a:r>
            <a:r>
              <a:rPr sz="2000" dirty="0">
                <a:latin typeface="Calibri"/>
                <a:cs typeface="Calibri"/>
              </a:rPr>
              <a:t>ang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sz="2000" spc="-5" dirty="0" err="1">
                <a:latin typeface="Calibri"/>
                <a:cs typeface="Calibri"/>
              </a:rPr>
              <a:t>ditunju</a:t>
            </a:r>
            <a:r>
              <a:rPr sz="2000" dirty="0" err="1">
                <a:latin typeface="Calibri"/>
                <a:cs typeface="Calibri"/>
              </a:rPr>
              <a:t>k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sz="2000" spc="-5" dirty="0" err="1">
                <a:latin typeface="Calibri"/>
                <a:cs typeface="Calibri"/>
              </a:rPr>
              <a:t>u</a:t>
            </a:r>
            <a:r>
              <a:rPr sz="2000" spc="-25" dirty="0" err="1">
                <a:latin typeface="Calibri"/>
                <a:cs typeface="Calibri"/>
              </a:rPr>
              <a:t>n</a:t>
            </a:r>
            <a:r>
              <a:rPr sz="2000" dirty="0" err="1">
                <a:latin typeface="Calibri"/>
                <a:cs typeface="Calibri"/>
              </a:rPr>
              <a:t>tuk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sz="2000" spc="-15" dirty="0" err="1">
                <a:latin typeface="Calibri"/>
                <a:cs typeface="Calibri"/>
              </a:rPr>
              <a:t>mengkoordinasikan</a:t>
            </a:r>
            <a:r>
              <a:rPr lang="en-US" sz="2000" spc="-30" dirty="0">
                <a:latin typeface="Calibri"/>
                <a:cs typeface="Calibri"/>
              </a:rPr>
              <a:t> </a:t>
            </a:r>
            <a:r>
              <a:rPr sz="2000" spc="-10" dirty="0" err="1">
                <a:latin typeface="Calibri"/>
                <a:cs typeface="Calibri"/>
              </a:rPr>
              <a:t>pelaksanaan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AMI</a:t>
            </a:r>
            <a:endParaRPr lang="en-US" sz="2000" dirty="0">
              <a:latin typeface="Calibri"/>
              <a:cs typeface="Calibri"/>
            </a:endParaRPr>
          </a:p>
          <a:p>
            <a:pPr marL="355600" marR="369570" indent="-343535" algn="just">
              <a:lnSpc>
                <a:spcPct val="80100"/>
              </a:lnSpc>
              <a:spcBef>
                <a:spcPts val="675"/>
              </a:spcBef>
              <a:buClr>
                <a:srgbClr val="9BBA58"/>
              </a:buClr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ID" sz="2000" b="1" spc="-15" dirty="0" err="1">
                <a:latin typeface="Calibri"/>
                <a:cs typeface="Calibri"/>
              </a:rPr>
              <a:t>Ketua</a:t>
            </a:r>
            <a:r>
              <a:rPr lang="en-ID" sz="2000" b="1" spc="5" dirty="0">
                <a:latin typeface="Calibri"/>
                <a:cs typeface="Calibri"/>
              </a:rPr>
              <a:t> </a:t>
            </a:r>
            <a:r>
              <a:rPr lang="en-ID" sz="2000" b="1" spc="-5" dirty="0">
                <a:latin typeface="Calibri"/>
                <a:cs typeface="Calibri"/>
              </a:rPr>
              <a:t>Tim</a:t>
            </a:r>
            <a:r>
              <a:rPr lang="en-ID" sz="2000" b="1" spc="-15" dirty="0">
                <a:latin typeface="Calibri"/>
                <a:cs typeface="Calibri"/>
              </a:rPr>
              <a:t> </a:t>
            </a:r>
            <a:r>
              <a:rPr lang="en-ID" sz="2000" b="1" spc="-10" dirty="0">
                <a:latin typeface="Calibri"/>
                <a:cs typeface="Calibri"/>
              </a:rPr>
              <a:t>Auditor</a:t>
            </a:r>
            <a:r>
              <a:rPr lang="en-ID" sz="2000" b="1" spc="5" dirty="0">
                <a:latin typeface="Calibri"/>
                <a:cs typeface="Calibri"/>
              </a:rPr>
              <a:t> </a:t>
            </a:r>
            <a:r>
              <a:rPr lang="en-ID" sz="2000" dirty="0" err="1">
                <a:latin typeface="Calibri"/>
                <a:cs typeface="Calibri"/>
              </a:rPr>
              <a:t>adalah</a:t>
            </a:r>
            <a:r>
              <a:rPr lang="en-ID" sz="2000" spc="-15" dirty="0">
                <a:latin typeface="Calibri"/>
                <a:cs typeface="Calibri"/>
              </a:rPr>
              <a:t> orang</a:t>
            </a:r>
            <a:r>
              <a:rPr lang="en-ID" sz="2000" dirty="0">
                <a:latin typeface="Calibri"/>
                <a:cs typeface="Calibri"/>
              </a:rPr>
              <a:t> </a:t>
            </a:r>
            <a:r>
              <a:rPr lang="en-ID" sz="2000" spc="-10" dirty="0">
                <a:latin typeface="Calibri"/>
                <a:cs typeface="Calibri"/>
              </a:rPr>
              <a:t>yang</a:t>
            </a:r>
            <a:r>
              <a:rPr lang="en-ID" sz="2000" spc="-20" dirty="0">
                <a:latin typeface="Calibri"/>
                <a:cs typeface="Calibri"/>
              </a:rPr>
              <a:t> </a:t>
            </a:r>
            <a:r>
              <a:rPr lang="en-ID" sz="2000" spc="-5" dirty="0" err="1">
                <a:latin typeface="Calibri"/>
                <a:cs typeface="Calibri"/>
              </a:rPr>
              <a:t>ditunjuk</a:t>
            </a:r>
            <a:r>
              <a:rPr lang="en-ID" sz="2000" spc="-15" dirty="0">
                <a:latin typeface="Calibri"/>
                <a:cs typeface="Calibri"/>
              </a:rPr>
              <a:t> </a:t>
            </a:r>
            <a:r>
              <a:rPr lang="en-ID" sz="2000" spc="-10" dirty="0" err="1">
                <a:latin typeface="Calibri"/>
                <a:cs typeface="Calibri"/>
              </a:rPr>
              <a:t>untuk</a:t>
            </a:r>
            <a:r>
              <a:rPr lang="en-ID" sz="2000" spc="-10" dirty="0">
                <a:latin typeface="Calibri"/>
                <a:cs typeface="Calibri"/>
              </a:rPr>
              <a:t> </a:t>
            </a:r>
            <a:r>
              <a:rPr lang="en-ID" sz="2000" spc="-5" dirty="0">
                <a:latin typeface="Calibri"/>
                <a:cs typeface="Calibri"/>
              </a:rPr>
              <a:t> </a:t>
            </a:r>
            <a:r>
              <a:rPr lang="en-ID" sz="2000" spc="-5" dirty="0" err="1">
                <a:latin typeface="Calibri"/>
                <a:cs typeface="Calibri"/>
              </a:rPr>
              <a:t>mengelola</a:t>
            </a:r>
            <a:r>
              <a:rPr lang="en-ID" sz="2000" spc="-5" dirty="0">
                <a:latin typeface="Calibri"/>
                <a:cs typeface="Calibri"/>
              </a:rPr>
              <a:t> </a:t>
            </a:r>
            <a:r>
              <a:rPr lang="en-ID" sz="2000" dirty="0">
                <a:latin typeface="Calibri"/>
                <a:cs typeface="Calibri"/>
              </a:rPr>
              <a:t>audit </a:t>
            </a:r>
            <a:r>
              <a:rPr lang="en-ID" sz="2000" spc="-5" dirty="0">
                <a:latin typeface="Calibri"/>
                <a:cs typeface="Calibri"/>
              </a:rPr>
              <a:t>dan </a:t>
            </a:r>
            <a:r>
              <a:rPr lang="en-ID" sz="2000" dirty="0" err="1">
                <a:latin typeface="Calibri"/>
                <a:cs typeface="Calibri"/>
              </a:rPr>
              <a:t>memimpin</a:t>
            </a:r>
            <a:r>
              <a:rPr lang="en-ID" sz="2000" dirty="0">
                <a:latin typeface="Calibri"/>
                <a:cs typeface="Calibri"/>
              </a:rPr>
              <a:t> </a:t>
            </a:r>
            <a:r>
              <a:rPr lang="en-ID" sz="2000" spc="-10" dirty="0" err="1">
                <a:latin typeface="Calibri"/>
                <a:cs typeface="Calibri"/>
              </a:rPr>
              <a:t>pelaksanaan</a:t>
            </a:r>
            <a:r>
              <a:rPr lang="en-ID" sz="2000" spc="-10" dirty="0">
                <a:latin typeface="Calibri"/>
                <a:cs typeface="Calibri"/>
              </a:rPr>
              <a:t> </a:t>
            </a:r>
            <a:r>
              <a:rPr lang="en-ID" sz="2000" dirty="0">
                <a:latin typeface="Calibri"/>
                <a:cs typeface="Calibri"/>
              </a:rPr>
              <a:t>audit </a:t>
            </a:r>
            <a:r>
              <a:rPr lang="en-ID" sz="2000" spc="-10" dirty="0" err="1">
                <a:latin typeface="Calibri"/>
                <a:cs typeface="Calibri"/>
              </a:rPr>
              <a:t>dengan</a:t>
            </a:r>
            <a:r>
              <a:rPr lang="en-ID" sz="2000" spc="-10" dirty="0">
                <a:latin typeface="Calibri"/>
                <a:cs typeface="Calibri"/>
              </a:rPr>
              <a:t> </a:t>
            </a:r>
            <a:r>
              <a:rPr lang="en-ID" sz="2000" spc="-530" dirty="0">
                <a:latin typeface="Calibri"/>
                <a:cs typeface="Calibri"/>
              </a:rPr>
              <a:t> </a:t>
            </a:r>
            <a:r>
              <a:rPr lang="en-ID" sz="2000" spc="-10" dirty="0" err="1">
                <a:latin typeface="Calibri"/>
                <a:cs typeface="Calibri"/>
              </a:rPr>
              <a:t>dibantu</a:t>
            </a:r>
            <a:r>
              <a:rPr lang="en-ID" sz="2000" spc="-10" dirty="0">
                <a:latin typeface="Calibri"/>
                <a:cs typeface="Calibri"/>
              </a:rPr>
              <a:t> </a:t>
            </a:r>
            <a:r>
              <a:rPr lang="en-ID" sz="2000" spc="-10" dirty="0" err="1">
                <a:latin typeface="Calibri"/>
                <a:cs typeface="Calibri"/>
              </a:rPr>
              <a:t>beberapa</a:t>
            </a:r>
            <a:r>
              <a:rPr lang="en-ID" sz="2000" spc="10" dirty="0">
                <a:latin typeface="Calibri"/>
                <a:cs typeface="Calibri"/>
              </a:rPr>
              <a:t> </a:t>
            </a:r>
            <a:r>
              <a:rPr lang="en-ID" sz="2000" spc="-35" dirty="0">
                <a:latin typeface="Calibri"/>
                <a:cs typeface="Calibri"/>
              </a:rPr>
              <a:t>auditor.</a:t>
            </a:r>
            <a:endParaRPr lang="en-ID" sz="2000" dirty="0">
              <a:latin typeface="Calibri"/>
              <a:cs typeface="Calibri"/>
            </a:endParaRPr>
          </a:p>
          <a:p>
            <a:pPr marL="355600" marR="369570" indent="-343535" algn="just">
              <a:lnSpc>
                <a:spcPct val="80100"/>
              </a:lnSpc>
              <a:spcBef>
                <a:spcPts val="675"/>
              </a:spcBef>
              <a:buClr>
                <a:srgbClr val="9BBA58"/>
              </a:buClr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ID" sz="2000" b="1" spc="-15" dirty="0" err="1">
                <a:latin typeface="Calibri"/>
                <a:cs typeface="Calibri"/>
              </a:rPr>
              <a:t>Kriteria</a:t>
            </a:r>
            <a:r>
              <a:rPr lang="en-ID" sz="2000" b="1" spc="10" dirty="0">
                <a:latin typeface="Calibri"/>
                <a:cs typeface="Calibri"/>
              </a:rPr>
              <a:t> </a:t>
            </a:r>
            <a:r>
              <a:rPr lang="en-ID" sz="2000" b="1" spc="-5" dirty="0">
                <a:latin typeface="Calibri"/>
                <a:cs typeface="Calibri"/>
              </a:rPr>
              <a:t>Audit</a:t>
            </a:r>
            <a:r>
              <a:rPr lang="en-ID" sz="2000" b="1" spc="5" dirty="0">
                <a:latin typeface="Calibri"/>
                <a:cs typeface="Calibri"/>
              </a:rPr>
              <a:t> </a:t>
            </a:r>
            <a:r>
              <a:rPr lang="en-ID" sz="2000" b="1" spc="-5" dirty="0">
                <a:latin typeface="Calibri"/>
                <a:cs typeface="Calibri"/>
              </a:rPr>
              <a:t>(</a:t>
            </a:r>
            <a:r>
              <a:rPr lang="en-ID" sz="2000" b="1" i="1" spc="-5" dirty="0">
                <a:latin typeface="Calibri"/>
                <a:cs typeface="Calibri"/>
              </a:rPr>
              <a:t>Audit</a:t>
            </a:r>
            <a:r>
              <a:rPr lang="en-ID" sz="2000" b="1" i="1" dirty="0">
                <a:latin typeface="Calibri"/>
                <a:cs typeface="Calibri"/>
              </a:rPr>
              <a:t> </a:t>
            </a:r>
            <a:r>
              <a:rPr lang="en-ID" sz="2000" b="1" i="1" spc="-10" dirty="0">
                <a:latin typeface="Calibri"/>
                <a:cs typeface="Calibri"/>
              </a:rPr>
              <a:t>Criteria</a:t>
            </a:r>
            <a:r>
              <a:rPr lang="en-ID" sz="2000" b="1" spc="-10" dirty="0">
                <a:latin typeface="Calibri"/>
                <a:cs typeface="Calibri"/>
              </a:rPr>
              <a:t>):</a:t>
            </a:r>
            <a:r>
              <a:rPr lang="en-ID" sz="2000" b="1" spc="30" dirty="0">
                <a:latin typeface="Calibri"/>
                <a:cs typeface="Calibri"/>
              </a:rPr>
              <a:t> </a:t>
            </a:r>
            <a:r>
              <a:rPr lang="en-ID" sz="2000" spc="-10" dirty="0" err="1">
                <a:latin typeface="Calibri"/>
                <a:cs typeface="Calibri"/>
              </a:rPr>
              <a:t>Kebijakan</a:t>
            </a:r>
            <a:r>
              <a:rPr lang="en-ID" sz="2000" spc="-10" dirty="0">
                <a:latin typeface="Calibri"/>
                <a:cs typeface="Calibri"/>
              </a:rPr>
              <a:t>, </a:t>
            </a:r>
            <a:r>
              <a:rPr lang="en-ID" sz="2000" spc="-20" dirty="0" err="1">
                <a:latin typeface="Calibri"/>
                <a:cs typeface="Calibri"/>
              </a:rPr>
              <a:t>prosedur,peraturan</a:t>
            </a:r>
            <a:r>
              <a:rPr lang="en-ID" sz="2000" spc="-20" dirty="0">
                <a:latin typeface="Calibri"/>
                <a:cs typeface="Calibri"/>
              </a:rPr>
              <a:t>,</a:t>
            </a:r>
            <a:r>
              <a:rPr lang="en-ID" sz="2000" dirty="0">
                <a:latin typeface="Calibri"/>
                <a:cs typeface="Calibri"/>
              </a:rPr>
              <a:t> </a:t>
            </a:r>
            <a:r>
              <a:rPr lang="en-ID" sz="2000" spc="-15" dirty="0" err="1">
                <a:latin typeface="Calibri"/>
                <a:cs typeface="Calibri"/>
              </a:rPr>
              <a:t>atau</a:t>
            </a:r>
            <a:r>
              <a:rPr lang="en-ID" sz="2000" spc="-20" dirty="0">
                <a:latin typeface="Calibri"/>
                <a:cs typeface="Calibri"/>
              </a:rPr>
              <a:t> </a:t>
            </a:r>
            <a:r>
              <a:rPr lang="en-ID" sz="2000" spc="-25" dirty="0" err="1">
                <a:latin typeface="Calibri"/>
                <a:cs typeface="Calibri"/>
              </a:rPr>
              <a:t>persyaratan</a:t>
            </a:r>
            <a:r>
              <a:rPr lang="en-ID" sz="2000" spc="-20" dirty="0">
                <a:latin typeface="Calibri"/>
                <a:cs typeface="Calibri"/>
              </a:rPr>
              <a:t> </a:t>
            </a:r>
            <a:r>
              <a:rPr lang="en-ID" sz="2000" spc="-10" dirty="0">
                <a:latin typeface="Calibri"/>
                <a:cs typeface="Calibri"/>
              </a:rPr>
              <a:t>yang</a:t>
            </a:r>
            <a:r>
              <a:rPr lang="en-ID" sz="2000" spc="-20" dirty="0">
                <a:latin typeface="Calibri"/>
                <a:cs typeface="Calibri"/>
              </a:rPr>
              <a:t> </a:t>
            </a:r>
            <a:r>
              <a:rPr lang="en-ID" sz="2000" spc="-10" dirty="0" err="1">
                <a:latin typeface="Calibri"/>
                <a:cs typeface="Calibri"/>
              </a:rPr>
              <a:t>digunakan</a:t>
            </a:r>
            <a:r>
              <a:rPr lang="en-ID" sz="2000" spc="-5" dirty="0">
                <a:latin typeface="Calibri"/>
                <a:cs typeface="Calibri"/>
              </a:rPr>
              <a:t> </a:t>
            </a:r>
            <a:r>
              <a:rPr lang="en-ID" sz="2000" spc="-10" dirty="0" err="1">
                <a:latin typeface="Calibri"/>
                <a:cs typeface="Calibri"/>
              </a:rPr>
              <a:t>sebagai</a:t>
            </a:r>
            <a:r>
              <a:rPr lang="en-ID" sz="2000" dirty="0">
                <a:latin typeface="Calibri"/>
                <a:cs typeface="Calibri"/>
              </a:rPr>
              <a:t> </a:t>
            </a:r>
            <a:r>
              <a:rPr lang="en-ID" sz="2000" spc="-15" dirty="0" err="1">
                <a:latin typeface="Calibri"/>
                <a:cs typeface="Calibri"/>
              </a:rPr>
              <a:t>referensi</a:t>
            </a:r>
            <a:r>
              <a:rPr lang="en-ID" sz="2000" spc="-15" dirty="0">
                <a:latin typeface="Calibri"/>
                <a:cs typeface="Calibri"/>
              </a:rPr>
              <a:t>.</a:t>
            </a:r>
            <a:endParaRPr lang="en-ID" sz="2000" dirty="0">
              <a:latin typeface="Calibri"/>
              <a:cs typeface="Calibri"/>
            </a:endParaRPr>
          </a:p>
          <a:p>
            <a:pPr marL="355600" marR="369570" indent="-343535" algn="just">
              <a:lnSpc>
                <a:spcPct val="80100"/>
              </a:lnSpc>
              <a:spcBef>
                <a:spcPts val="675"/>
              </a:spcBef>
              <a:buClr>
                <a:srgbClr val="9BBA58"/>
              </a:buClr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ID" sz="2000" b="1" spc="-5" dirty="0">
                <a:latin typeface="Calibri"/>
                <a:cs typeface="Calibri"/>
              </a:rPr>
              <a:t>Bukti</a:t>
            </a:r>
            <a:r>
              <a:rPr lang="en-ID" sz="2000" b="1" spc="5" dirty="0">
                <a:latin typeface="Calibri"/>
                <a:cs typeface="Calibri"/>
              </a:rPr>
              <a:t> </a:t>
            </a:r>
            <a:r>
              <a:rPr lang="en-ID" sz="2000" b="1" spc="-5" dirty="0">
                <a:latin typeface="Calibri"/>
                <a:cs typeface="Calibri"/>
              </a:rPr>
              <a:t>Audit</a:t>
            </a:r>
            <a:r>
              <a:rPr lang="en-ID" sz="2000" b="1" spc="10" dirty="0">
                <a:latin typeface="Calibri"/>
                <a:cs typeface="Calibri"/>
              </a:rPr>
              <a:t> </a:t>
            </a:r>
            <a:r>
              <a:rPr lang="en-ID" sz="2000" b="1" spc="-5" dirty="0">
                <a:latin typeface="Calibri"/>
                <a:cs typeface="Calibri"/>
              </a:rPr>
              <a:t>(</a:t>
            </a:r>
            <a:r>
              <a:rPr lang="en-ID" sz="2000" b="1" i="1" spc="-5" dirty="0">
                <a:latin typeface="Calibri"/>
                <a:cs typeface="Calibri"/>
              </a:rPr>
              <a:t>Audit</a:t>
            </a:r>
            <a:r>
              <a:rPr lang="en-ID" sz="2000" b="1" i="1" spc="5" dirty="0">
                <a:latin typeface="Calibri"/>
                <a:cs typeface="Calibri"/>
              </a:rPr>
              <a:t> </a:t>
            </a:r>
            <a:r>
              <a:rPr lang="en-ID" sz="2000" b="1" i="1" spc="-15" dirty="0">
                <a:latin typeface="Calibri"/>
                <a:cs typeface="Calibri"/>
              </a:rPr>
              <a:t>Evidence</a:t>
            </a:r>
            <a:r>
              <a:rPr lang="en-ID" sz="2000" b="1" spc="-15" dirty="0">
                <a:latin typeface="Calibri"/>
                <a:cs typeface="Calibri"/>
              </a:rPr>
              <a:t>):</a:t>
            </a:r>
            <a:r>
              <a:rPr lang="en-ID" sz="2000" b="1" spc="-5" dirty="0">
                <a:latin typeface="Calibri"/>
                <a:cs typeface="Calibri"/>
              </a:rPr>
              <a:t> </a:t>
            </a:r>
            <a:r>
              <a:rPr lang="en-ID" sz="2000" spc="-15" dirty="0" err="1">
                <a:latin typeface="Calibri"/>
                <a:cs typeface="Calibri"/>
              </a:rPr>
              <a:t>Catatan</a:t>
            </a:r>
            <a:r>
              <a:rPr lang="en-ID" sz="2000" spc="-15" dirty="0">
                <a:latin typeface="Calibri"/>
                <a:cs typeface="Calibri"/>
              </a:rPr>
              <a:t>,</a:t>
            </a:r>
            <a:r>
              <a:rPr lang="en-ID" sz="2000" spc="-35" dirty="0">
                <a:latin typeface="Calibri"/>
                <a:cs typeface="Calibri"/>
              </a:rPr>
              <a:t> </a:t>
            </a:r>
            <a:r>
              <a:rPr lang="en-ID" sz="2000" spc="-15" dirty="0" err="1">
                <a:latin typeface="Calibri"/>
                <a:cs typeface="Calibri"/>
              </a:rPr>
              <a:t>pernyataan</a:t>
            </a:r>
            <a:r>
              <a:rPr lang="en-ID" sz="2000" spc="-15" dirty="0">
                <a:latin typeface="Calibri"/>
                <a:cs typeface="Calibri"/>
              </a:rPr>
              <a:t>,</a:t>
            </a:r>
            <a:r>
              <a:rPr lang="en-ID" sz="2000" spc="-5" dirty="0">
                <a:latin typeface="Calibri"/>
                <a:cs typeface="Calibri"/>
              </a:rPr>
              <a:t> </a:t>
            </a:r>
            <a:r>
              <a:rPr lang="en-ID" sz="2000" spc="-20" dirty="0" err="1">
                <a:latin typeface="Calibri"/>
                <a:cs typeface="Calibri"/>
              </a:rPr>
              <a:t>fakta</a:t>
            </a:r>
            <a:r>
              <a:rPr lang="en-ID" sz="2000" spc="-5" dirty="0">
                <a:latin typeface="Calibri"/>
                <a:cs typeface="Calibri"/>
              </a:rPr>
              <a:t> </a:t>
            </a:r>
            <a:r>
              <a:rPr lang="en-ID" sz="2000" spc="-15" dirty="0" err="1">
                <a:latin typeface="Calibri"/>
                <a:cs typeface="Calibri"/>
              </a:rPr>
              <a:t>atau</a:t>
            </a:r>
            <a:r>
              <a:rPr lang="en-ID" sz="2000" spc="-15" dirty="0">
                <a:latin typeface="Calibri"/>
                <a:cs typeface="Calibri"/>
              </a:rPr>
              <a:t> </a:t>
            </a:r>
            <a:r>
              <a:rPr lang="en-ID" sz="2000" spc="-525" dirty="0">
                <a:latin typeface="Calibri"/>
                <a:cs typeface="Calibri"/>
              </a:rPr>
              <a:t> </a:t>
            </a:r>
            <a:r>
              <a:rPr lang="en-ID" sz="2000" spc="-10" dirty="0" err="1">
                <a:latin typeface="Calibri"/>
                <a:cs typeface="Calibri"/>
              </a:rPr>
              <a:t>informasi</a:t>
            </a:r>
            <a:r>
              <a:rPr lang="en-ID" sz="2000" spc="-15" dirty="0">
                <a:latin typeface="Calibri"/>
                <a:cs typeface="Calibri"/>
              </a:rPr>
              <a:t> </a:t>
            </a:r>
            <a:r>
              <a:rPr lang="en-ID" sz="2000" spc="-15" dirty="0" err="1">
                <a:latin typeface="Calibri"/>
                <a:cs typeface="Calibri"/>
              </a:rPr>
              <a:t>lainnya</a:t>
            </a:r>
            <a:r>
              <a:rPr lang="en-ID" sz="2000" spc="-5" dirty="0">
                <a:latin typeface="Calibri"/>
                <a:cs typeface="Calibri"/>
              </a:rPr>
              <a:t> </a:t>
            </a:r>
            <a:r>
              <a:rPr lang="en-ID" sz="2000" spc="-10" dirty="0">
                <a:latin typeface="Calibri"/>
                <a:cs typeface="Calibri"/>
              </a:rPr>
              <a:t>yang</a:t>
            </a:r>
            <a:r>
              <a:rPr lang="en-ID" sz="2000" spc="-15" dirty="0">
                <a:latin typeface="Calibri"/>
                <a:cs typeface="Calibri"/>
              </a:rPr>
              <a:t> </a:t>
            </a:r>
            <a:r>
              <a:rPr lang="en-ID" sz="2000" spc="-15" dirty="0" err="1">
                <a:latin typeface="Calibri"/>
                <a:cs typeface="Calibri"/>
              </a:rPr>
              <a:t>relevan</a:t>
            </a:r>
            <a:r>
              <a:rPr lang="en-ID" sz="2000" dirty="0">
                <a:latin typeface="Calibri"/>
                <a:cs typeface="Calibri"/>
              </a:rPr>
              <a:t> </a:t>
            </a:r>
            <a:r>
              <a:rPr lang="en-ID" sz="2000" spc="-15" dirty="0" err="1">
                <a:latin typeface="Calibri"/>
                <a:cs typeface="Calibri"/>
              </a:rPr>
              <a:t>dengan</a:t>
            </a:r>
            <a:r>
              <a:rPr lang="en-ID" sz="2000" spc="15" dirty="0">
                <a:latin typeface="Calibri"/>
                <a:cs typeface="Calibri"/>
              </a:rPr>
              <a:t> </a:t>
            </a:r>
            <a:r>
              <a:rPr lang="en-ID" sz="2000" spc="-5" dirty="0" err="1">
                <a:latin typeface="Calibri"/>
                <a:cs typeface="Calibri"/>
              </a:rPr>
              <a:t>kriteria</a:t>
            </a:r>
            <a:r>
              <a:rPr lang="en-ID" sz="2000" spc="-35" dirty="0">
                <a:latin typeface="Calibri"/>
                <a:cs typeface="Calibri"/>
              </a:rPr>
              <a:t> </a:t>
            </a:r>
            <a:r>
              <a:rPr lang="en-ID" sz="2000" dirty="0">
                <a:latin typeface="Calibri"/>
                <a:cs typeface="Calibri"/>
              </a:rPr>
              <a:t>audit</a:t>
            </a:r>
            <a:r>
              <a:rPr lang="en-ID" sz="2000" spc="-15" dirty="0">
                <a:latin typeface="Calibri"/>
                <a:cs typeface="Calibri"/>
              </a:rPr>
              <a:t> </a:t>
            </a:r>
            <a:r>
              <a:rPr lang="en-ID" sz="2000" spc="-5" dirty="0">
                <a:latin typeface="Calibri"/>
                <a:cs typeface="Calibri"/>
              </a:rPr>
              <a:t>dan </a:t>
            </a:r>
            <a:r>
              <a:rPr lang="en-ID" sz="2000" dirty="0">
                <a:latin typeface="Calibri"/>
                <a:cs typeface="Calibri"/>
              </a:rPr>
              <a:t> </a:t>
            </a:r>
            <a:r>
              <a:rPr lang="en-ID" sz="2000" spc="-10" dirty="0" err="1">
                <a:latin typeface="Calibri"/>
                <a:cs typeface="Calibri"/>
              </a:rPr>
              <a:t>dapat</a:t>
            </a:r>
            <a:r>
              <a:rPr lang="en-ID" sz="2000" spc="-10" dirty="0">
                <a:latin typeface="Calibri"/>
                <a:cs typeface="Calibri"/>
              </a:rPr>
              <a:t> </a:t>
            </a:r>
            <a:r>
              <a:rPr lang="en-ID" sz="2000" spc="-5" dirty="0" err="1">
                <a:latin typeface="Calibri"/>
                <a:cs typeface="Calibri"/>
              </a:rPr>
              <a:t>diperiksa</a:t>
            </a:r>
            <a:r>
              <a:rPr lang="en-ID" sz="2000" spc="-5" dirty="0">
                <a:latin typeface="Calibri"/>
                <a:cs typeface="Calibri"/>
              </a:rPr>
              <a:t>. Bukti </a:t>
            </a:r>
            <a:r>
              <a:rPr lang="en-ID" sz="2000" dirty="0">
                <a:latin typeface="Calibri"/>
                <a:cs typeface="Calibri"/>
              </a:rPr>
              <a:t>audit </a:t>
            </a:r>
            <a:r>
              <a:rPr lang="en-ID" sz="2000" spc="-10" dirty="0" err="1">
                <a:latin typeface="Calibri"/>
                <a:cs typeface="Calibri"/>
              </a:rPr>
              <a:t>dapat</a:t>
            </a:r>
            <a:r>
              <a:rPr lang="en-ID" sz="2000" spc="-10" dirty="0">
                <a:latin typeface="Calibri"/>
                <a:cs typeface="Calibri"/>
              </a:rPr>
              <a:t> </a:t>
            </a:r>
            <a:r>
              <a:rPr lang="en-ID" sz="2000" spc="-20" dirty="0" err="1">
                <a:latin typeface="Calibri"/>
                <a:cs typeface="Calibri"/>
              </a:rPr>
              <a:t>bersifat</a:t>
            </a:r>
            <a:r>
              <a:rPr lang="en-ID" sz="2000" spc="-20" dirty="0">
                <a:latin typeface="Calibri"/>
                <a:cs typeface="Calibri"/>
              </a:rPr>
              <a:t> </a:t>
            </a:r>
            <a:r>
              <a:rPr lang="en-ID" sz="2000" spc="-15" dirty="0" err="1">
                <a:latin typeface="Calibri"/>
                <a:cs typeface="Calibri"/>
              </a:rPr>
              <a:t>kualitas</a:t>
            </a:r>
            <a:r>
              <a:rPr lang="en-ID" sz="2000" spc="-15" dirty="0">
                <a:latin typeface="Calibri"/>
                <a:cs typeface="Calibri"/>
              </a:rPr>
              <a:t> </a:t>
            </a:r>
            <a:r>
              <a:rPr lang="en-ID" sz="2000" spc="-15" dirty="0" err="1">
                <a:latin typeface="Calibri"/>
                <a:cs typeface="Calibri"/>
              </a:rPr>
              <a:t>atau</a:t>
            </a:r>
            <a:r>
              <a:rPr lang="en-ID" sz="2000" spc="-15" dirty="0">
                <a:latin typeface="Calibri"/>
                <a:cs typeface="Calibri"/>
              </a:rPr>
              <a:t> </a:t>
            </a:r>
            <a:r>
              <a:rPr lang="en-ID" sz="2000" spc="-10" dirty="0">
                <a:latin typeface="Calibri"/>
                <a:cs typeface="Calibri"/>
              </a:rPr>
              <a:t> </a:t>
            </a:r>
            <a:r>
              <a:rPr lang="en-ID" sz="2000" spc="-10" dirty="0" err="1">
                <a:latin typeface="Calibri"/>
                <a:cs typeface="Calibri"/>
              </a:rPr>
              <a:t>kuantitas</a:t>
            </a:r>
            <a:r>
              <a:rPr lang="en-ID" sz="2000" spc="-10" dirty="0">
                <a:latin typeface="Calibri"/>
                <a:cs typeface="Calibri"/>
              </a:rPr>
              <a:t>.</a:t>
            </a:r>
            <a:endParaRPr lang="en-ID" sz="2000" dirty="0">
              <a:latin typeface="Calibri"/>
              <a:cs typeface="Calibri"/>
            </a:endParaRPr>
          </a:p>
          <a:p>
            <a:pPr marL="355600" marR="8890" indent="-342900" algn="just">
              <a:lnSpc>
                <a:spcPct val="100000"/>
              </a:lnSpc>
              <a:spcBef>
                <a:spcPts val="580"/>
              </a:spcBef>
              <a:buClr>
                <a:srgbClr val="9BBA58"/>
              </a:buClr>
              <a:buFont typeface="Courier New"/>
              <a:buChar char="o"/>
              <a:tabLst>
                <a:tab pos="355600" algn="l"/>
                <a:tab pos="2349500" algn="l"/>
                <a:tab pos="3660140" algn="l"/>
                <a:tab pos="4852035" algn="l"/>
                <a:tab pos="5875020" algn="l"/>
                <a:tab pos="7339965" algn="l"/>
              </a:tabLst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BAD7BE-0D91-74AE-3554-BCAB02E2452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219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37A8A760-15B1-3E3B-A254-3E8B954E0356}"/>
              </a:ext>
            </a:extLst>
          </p:cNvPr>
          <p:cNvSpPr txBox="1"/>
          <p:nvPr/>
        </p:nvSpPr>
        <p:spPr>
          <a:xfrm>
            <a:off x="605524" y="1479470"/>
            <a:ext cx="7531100" cy="18844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209550" algn="just">
              <a:lnSpc>
                <a:spcPct val="100000"/>
              </a:lnSpc>
              <a:spcBef>
                <a:spcPts val="95"/>
              </a:spcBef>
              <a:buClr>
                <a:srgbClr val="9BBA58"/>
              </a:buClr>
              <a:tabLst>
                <a:tab pos="287655" algn="l"/>
                <a:tab pos="2954020" algn="l"/>
                <a:tab pos="3935729" algn="l"/>
                <a:tab pos="6054725" algn="l"/>
              </a:tabLst>
            </a:pPr>
            <a:r>
              <a:rPr sz="2000" b="1" i="1" spc="-5" dirty="0">
                <a:latin typeface="Calibri"/>
                <a:cs typeface="Calibri"/>
              </a:rPr>
              <a:t>Check</a:t>
            </a:r>
            <a:r>
              <a:rPr sz="2000" b="1" i="1" spc="35" dirty="0">
                <a:latin typeface="Calibri"/>
                <a:cs typeface="Calibri"/>
              </a:rPr>
              <a:t> </a:t>
            </a:r>
            <a:r>
              <a:rPr sz="2000" b="1" i="1" spc="-15" dirty="0">
                <a:latin typeface="Calibri"/>
                <a:cs typeface="Calibri"/>
              </a:rPr>
              <a:t>list</a:t>
            </a:r>
            <a:r>
              <a:rPr sz="2000" b="1" i="1" spc="2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(</a:t>
            </a:r>
            <a:r>
              <a:rPr sz="2000" b="1" spc="-10" dirty="0" err="1">
                <a:latin typeface="Calibri"/>
                <a:cs typeface="Calibri"/>
              </a:rPr>
              <a:t>Daftar</a:t>
            </a:r>
            <a:r>
              <a:rPr sz="2000" b="1" spc="-5" dirty="0" err="1">
                <a:latin typeface="Calibri"/>
                <a:cs typeface="Calibri"/>
              </a:rPr>
              <a:t>Tilik</a:t>
            </a:r>
            <a:r>
              <a:rPr sz="2000" b="1" spc="-5" dirty="0">
                <a:latin typeface="Calibri"/>
                <a:cs typeface="Calibri"/>
              </a:rPr>
              <a:t>):</a:t>
            </a:r>
            <a:r>
              <a:rPr lang="en-US" sz="2000" b="1" spc="-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Daftar</a:t>
            </a:r>
            <a:r>
              <a:rPr sz="2000" spc="-20" dirty="0">
                <a:latin typeface="Calibri"/>
                <a:cs typeface="Calibri"/>
              </a:rPr>
              <a:t> pertanyaan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yang </a:t>
            </a:r>
            <a:r>
              <a:rPr sz="2000" spc="-6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disusun</a:t>
            </a:r>
            <a:r>
              <a:rPr sz="2000" spc="65" dirty="0">
                <a:latin typeface="Calibri"/>
                <a:cs typeface="Calibri"/>
              </a:rPr>
              <a:t> </a:t>
            </a:r>
            <a:r>
              <a:rPr sz="2000" spc="-15" dirty="0" err="1">
                <a:latin typeface="Calibri"/>
                <a:cs typeface="Calibri"/>
              </a:rPr>
              <a:t>berdasar</a:t>
            </a:r>
            <a:r>
              <a:rPr sz="2000" spc="45" dirty="0">
                <a:latin typeface="Calibri"/>
                <a:cs typeface="Calibri"/>
              </a:rPr>
              <a:t> </a:t>
            </a:r>
            <a:r>
              <a:rPr sz="2000" spc="-10" dirty="0" err="1">
                <a:latin typeface="Calibri"/>
                <a:cs typeface="Calibri"/>
              </a:rPr>
              <a:t>hasil</a:t>
            </a:r>
            <a:r>
              <a:rPr lang="en-US" sz="2000" spc="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Audit</a:t>
            </a:r>
            <a:r>
              <a:rPr sz="2000" b="1" spc="25" dirty="0">
                <a:latin typeface="Calibri"/>
                <a:cs typeface="Calibri"/>
              </a:rPr>
              <a:t> </a:t>
            </a:r>
            <a:r>
              <a:rPr sz="2000" b="1" spc="-10" dirty="0" err="1">
                <a:latin typeface="Calibri"/>
                <a:cs typeface="Calibri"/>
              </a:rPr>
              <a:t>Dokumen</a:t>
            </a:r>
            <a:r>
              <a:rPr lang="en-US" sz="2000" b="1" spc="-10" dirty="0">
                <a:latin typeface="Calibri"/>
                <a:cs typeface="Calibri"/>
              </a:rPr>
              <a:t> </a:t>
            </a:r>
            <a:r>
              <a:rPr sz="2000" spc="-10" dirty="0" err="1">
                <a:latin typeface="Calibri"/>
                <a:cs typeface="Calibri"/>
              </a:rPr>
              <a:t>untuk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diverifikasi</a:t>
            </a:r>
            <a:r>
              <a:rPr sz="2000" spc="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lebih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lanjut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dalam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Audit 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Lapangan/Visitasi/</a:t>
            </a:r>
            <a:r>
              <a:rPr sz="2000" b="1" spc="-10" dirty="0" err="1">
                <a:latin typeface="Calibri"/>
                <a:cs typeface="Calibri"/>
              </a:rPr>
              <a:t>Kepatuhan</a:t>
            </a:r>
            <a:r>
              <a:rPr sz="2000" spc="-10" dirty="0">
                <a:latin typeface="Calibri"/>
                <a:cs typeface="Calibri"/>
              </a:rPr>
              <a:t>.</a:t>
            </a:r>
            <a:endParaRPr lang="en-US" sz="2000" dirty="0">
              <a:latin typeface="Calibri"/>
              <a:cs typeface="Calibri"/>
            </a:endParaRPr>
          </a:p>
          <a:p>
            <a:pPr marL="12065" marR="209550" algn="just">
              <a:lnSpc>
                <a:spcPct val="100000"/>
              </a:lnSpc>
              <a:spcBef>
                <a:spcPts val="95"/>
              </a:spcBef>
              <a:buClr>
                <a:srgbClr val="9BBA58"/>
              </a:buClr>
              <a:tabLst>
                <a:tab pos="287655" algn="l"/>
                <a:tab pos="2954020" algn="l"/>
                <a:tab pos="3935729" algn="l"/>
                <a:tab pos="6054725" algn="l"/>
              </a:tabLst>
            </a:pPr>
            <a:endParaRPr lang="en-ID" sz="2000" b="1" spc="-50" dirty="0">
              <a:latin typeface="Calibri"/>
              <a:cs typeface="Calibri"/>
            </a:endParaRPr>
          </a:p>
          <a:p>
            <a:pPr marL="12065" marR="209550" algn="just">
              <a:lnSpc>
                <a:spcPct val="100000"/>
              </a:lnSpc>
              <a:spcBef>
                <a:spcPts val="95"/>
              </a:spcBef>
              <a:buClr>
                <a:srgbClr val="9BBA58"/>
              </a:buClr>
              <a:tabLst>
                <a:tab pos="287655" algn="l"/>
                <a:tab pos="2954020" algn="l"/>
                <a:tab pos="3935729" algn="l"/>
                <a:tab pos="6054725" algn="l"/>
              </a:tabLst>
            </a:pPr>
            <a:r>
              <a:rPr sz="2000" b="1" spc="-50" dirty="0" err="1">
                <a:latin typeface="Calibri"/>
                <a:cs typeface="Calibri"/>
              </a:rPr>
              <a:t>Temuan</a:t>
            </a:r>
            <a:r>
              <a:rPr sz="2000" b="1" spc="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Audit</a:t>
            </a:r>
            <a:r>
              <a:rPr sz="2000" b="1" spc="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(</a:t>
            </a:r>
            <a:r>
              <a:rPr sz="2000" b="1" i="1" dirty="0">
                <a:latin typeface="Calibri"/>
                <a:cs typeface="Calibri"/>
              </a:rPr>
              <a:t>Audit</a:t>
            </a:r>
            <a:r>
              <a:rPr sz="2000" b="1" i="1" spc="15" dirty="0">
                <a:latin typeface="Calibri"/>
                <a:cs typeface="Calibri"/>
              </a:rPr>
              <a:t> </a:t>
            </a:r>
            <a:r>
              <a:rPr sz="2000" b="1" i="1" spc="-5" dirty="0">
                <a:latin typeface="Calibri"/>
                <a:cs typeface="Calibri"/>
              </a:rPr>
              <a:t>Findings</a:t>
            </a:r>
            <a:r>
              <a:rPr sz="2000" b="1" spc="-5" dirty="0">
                <a:latin typeface="Calibri"/>
                <a:cs typeface="Calibri"/>
              </a:rPr>
              <a:t>):</a:t>
            </a:r>
            <a:r>
              <a:rPr sz="2000" b="1" spc="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Hasil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dari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evaluasi </a:t>
            </a:r>
            <a:r>
              <a:rPr sz="2000" spc="-6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bukti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audit</a:t>
            </a:r>
            <a:r>
              <a:rPr sz="2000" spc="2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yang</a:t>
            </a:r>
            <a:r>
              <a:rPr lang="en-US" sz="2000" spc="25" dirty="0">
                <a:latin typeface="Calibri"/>
                <a:cs typeface="Calibri"/>
              </a:rPr>
              <a:t> </a:t>
            </a:r>
            <a:r>
              <a:rPr sz="2000" spc="-20" dirty="0" err="1">
                <a:latin typeface="Calibri"/>
                <a:cs typeface="Calibri"/>
              </a:rPr>
              <a:t>dikumpulkan</a:t>
            </a:r>
            <a:r>
              <a:rPr sz="2000" spc="7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yang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berlawanan 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dengan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kriteria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audit.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F3386A-2432-3142-2422-3D5379FE43E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050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Prinsip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Dasar AMI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04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52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Pengertian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Tujuan</a:t>
              </a:r>
              <a:r>
                <a:rPr lang="en-US" dirty="0"/>
                <a:t> dan </a:t>
              </a:r>
              <a:r>
                <a:rPr lang="en-US" dirty="0" err="1"/>
                <a:t>Manfaat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Istilah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AMI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Prinsip</a:t>
              </a:r>
              <a:r>
                <a:rPr lang="en-US" dirty="0"/>
                <a:t> Dasar AMI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Tahapan</a:t>
              </a:r>
              <a:r>
                <a:rPr lang="en-US" dirty="0"/>
                <a:t> AMI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Lingkup</a:t>
              </a:r>
              <a:r>
                <a:rPr lang="en-US" dirty="0"/>
                <a:t> (</a:t>
              </a:r>
              <a:r>
                <a:rPr lang="en-US" dirty="0" err="1"/>
                <a:t>Cakupan</a:t>
              </a:r>
              <a:r>
                <a:rPr lang="en-US" dirty="0"/>
                <a:t>) dan Area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Kesimpulan AMI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ED04F3-0CE0-4630-BA61-E40D6D0021B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97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799D9E84-8C24-E89D-9A58-7391EFE3E3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93900" y="290167"/>
            <a:ext cx="5156200" cy="33406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Prinsip</a:t>
            </a:r>
            <a:r>
              <a:rPr sz="2000" b="1" spc="-4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Dasar</a:t>
            </a:r>
            <a:r>
              <a:rPr sz="2000" b="1" spc="-1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000" b="1" spc="-3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sz="2000" b="1" spc="-4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8186776D-30AA-3C44-A36C-48EDF89D8233}"/>
              </a:ext>
            </a:extLst>
          </p:cNvPr>
          <p:cNvSpPr txBox="1"/>
          <p:nvPr/>
        </p:nvSpPr>
        <p:spPr>
          <a:xfrm>
            <a:off x="730619" y="1078916"/>
            <a:ext cx="7406005" cy="35189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7520" indent="-46545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77520" algn="l"/>
                <a:tab pos="478155" algn="l"/>
              </a:tabLst>
            </a:pP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Pelaksanaan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harus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profesional.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Calibri"/>
              <a:buAutoNum type="arabicPeriod"/>
            </a:pP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76250" marR="103505" indent="-464184">
              <a:lnSpc>
                <a:spcPts val="2300"/>
              </a:lnSpc>
              <a:buAutoNum type="arabicPeriod"/>
              <a:tabLst>
                <a:tab pos="475615" algn="l"/>
                <a:tab pos="476884" algn="l"/>
              </a:tabLst>
            </a:pP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Penyajian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yang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wajar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Wajib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memberikan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laporan yang </a:t>
            </a:r>
            <a:r>
              <a:rPr sz="2000" spc="-5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objektif.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5620" indent="-503555">
              <a:lnSpc>
                <a:spcPts val="2595"/>
              </a:lnSpc>
              <a:spcBef>
                <a:spcPts val="1750"/>
              </a:spcBef>
              <a:buAutoNum type="arabicPeriod"/>
              <a:tabLst>
                <a:tab pos="515620" algn="l"/>
                <a:tab pos="516255" algn="l"/>
              </a:tabLst>
            </a:pP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Ketelitian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Kecermatan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menggali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informasi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6890">
              <a:lnSpc>
                <a:spcPts val="2595"/>
              </a:lnSpc>
            </a:pP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sehingga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menghasilkan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kesimpulan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yang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valid.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76250" marR="5080" indent="-464184">
              <a:lnSpc>
                <a:spcPct val="80000"/>
              </a:lnSpc>
              <a:buFont typeface="Calibri"/>
              <a:buAutoNum type="arabicPeriod" startAt="4"/>
              <a:tabLst>
                <a:tab pos="515620" algn="l"/>
                <a:tab pos="516255" algn="l"/>
              </a:tabLst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	Independen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Mempunyai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sikap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netral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obyektif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saat </a:t>
            </a:r>
            <a:r>
              <a:rPr sz="2000" spc="-5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membuat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kesimpulan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audit.</a:t>
            </a:r>
          </a:p>
          <a:p>
            <a:pPr>
              <a:lnSpc>
                <a:spcPct val="100000"/>
              </a:lnSpc>
              <a:spcBef>
                <a:spcPts val="35"/>
              </a:spcBef>
              <a:buFont typeface="Calibri"/>
              <a:buAutoNum type="arabicPeriod" startAt="4"/>
            </a:pP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76250" marR="971550" indent="-464184">
              <a:lnSpc>
                <a:spcPts val="2300"/>
              </a:lnSpc>
              <a:buAutoNum type="arabicPeriod" startAt="4"/>
              <a:tabLst>
                <a:tab pos="475615" algn="l"/>
                <a:tab pos="476884" algn="l"/>
              </a:tabLst>
            </a:pP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Berdasar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bukti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Penjelasan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yang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rasional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dalam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menghasilkan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kesimpulan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yang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dapat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dipercaya.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8031DC-86AA-49B6-57BB-C57885FE4C5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7439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686" y="1398423"/>
            <a:ext cx="3957161" cy="748762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>
              <a:spcBef>
                <a:spcPts val="79"/>
              </a:spcBef>
            </a:pPr>
            <a:r>
              <a:rPr sz="2400" spc="-4" dirty="0">
                <a:latin typeface="Calibri"/>
                <a:cs typeface="Calibri"/>
              </a:rPr>
              <a:t>Audit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Mutu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Internal</a:t>
            </a:r>
            <a:r>
              <a:rPr sz="2400" spc="-4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merupakan </a:t>
            </a:r>
            <a:r>
              <a:rPr sz="2400" spc="-529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bagian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dari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siklus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SPMI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92276" y="2130362"/>
            <a:ext cx="2481263" cy="3794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400" spc="-4" dirty="0">
                <a:solidFill>
                  <a:srgbClr val="FF0000"/>
                </a:solidFill>
                <a:latin typeface="Calibri"/>
                <a:cs typeface="Calibri"/>
              </a:rPr>
              <a:t>Audit Mutu </a:t>
            </a:r>
            <a:r>
              <a:rPr sz="2400" spc="-8" dirty="0">
                <a:solidFill>
                  <a:srgbClr val="FF0000"/>
                </a:solidFill>
                <a:latin typeface="Calibri"/>
                <a:cs typeface="Calibri"/>
              </a:rPr>
              <a:t>Internal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34686" y="3230213"/>
            <a:ext cx="798671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dirty="0">
                <a:latin typeface="Calibri"/>
                <a:cs typeface="Calibri"/>
              </a:rPr>
              <a:t>PP</a:t>
            </a:r>
            <a:r>
              <a:rPr sz="2400" spc="-4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2400" dirty="0">
                <a:latin typeface="Calibri"/>
                <a:cs typeface="Calibri"/>
              </a:rPr>
              <a:t>PP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34685" y="3595745"/>
            <a:ext cx="3213735" cy="3794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  <a:tabLst>
                <a:tab pos="900589" algn="l"/>
              </a:tabLst>
            </a:pPr>
            <a:r>
              <a:rPr sz="2400" spc="-4" dirty="0">
                <a:latin typeface="Calibri"/>
                <a:cs typeface="Calibri"/>
              </a:rPr>
              <a:t>PD</a:t>
            </a:r>
            <a:r>
              <a:rPr sz="2400" spc="-4" dirty="0">
                <a:solidFill>
                  <a:srgbClr val="FF0000"/>
                </a:solidFill>
                <a:latin typeface="Calibri"/>
                <a:cs typeface="Calibri"/>
              </a:rPr>
              <a:t>C</a:t>
            </a:r>
            <a:r>
              <a:rPr sz="2400" spc="-4" dirty="0">
                <a:latin typeface="Calibri"/>
                <a:cs typeface="Calibri"/>
              </a:rPr>
              <a:t>A	=============</a:t>
            </a:r>
            <a:r>
              <a:rPr sz="2400" spc="-4" dirty="0">
                <a:latin typeface="Wingdings"/>
                <a:cs typeface="Wingdings"/>
              </a:rPr>
              <a:t></a:t>
            </a:r>
            <a:endParaRPr sz="2400">
              <a:latin typeface="Wingdings"/>
              <a:cs typeface="Wingding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88531" y="3230213"/>
            <a:ext cx="2533650" cy="74828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  <a:tabLst>
                <a:tab pos="2371249" algn="l"/>
              </a:tabLst>
            </a:pPr>
            <a:r>
              <a:rPr sz="2400" dirty="0">
                <a:latin typeface="Calibri"/>
                <a:cs typeface="Calibri"/>
              </a:rPr>
              <a:t>===========</a:t>
            </a:r>
            <a:r>
              <a:rPr sz="2400" spc="-19" dirty="0">
                <a:latin typeface="Calibri"/>
                <a:cs typeface="Calibri"/>
              </a:rPr>
              <a:t>=</a:t>
            </a:r>
            <a:r>
              <a:rPr sz="2400" dirty="0">
                <a:latin typeface="Wingdings"/>
                <a:cs typeface="Wingdings"/>
              </a:rPr>
              <a:t>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endParaRPr sz="2400">
              <a:latin typeface="Calibri"/>
              <a:cs typeface="Calibri"/>
            </a:endParaRPr>
          </a:p>
          <a:p>
            <a:pPr marR="4286" algn="r">
              <a:spcBef>
                <a:spcPts val="4"/>
              </a:spcBef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C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820156" y="2676906"/>
            <a:ext cx="234315" cy="555784"/>
            <a:chOff x="6236208" y="3569208"/>
            <a:chExt cx="312420" cy="741045"/>
          </a:xfrm>
        </p:grpSpPr>
        <p:sp>
          <p:nvSpPr>
            <p:cNvPr id="8" name="object 8"/>
            <p:cNvSpPr/>
            <p:nvPr/>
          </p:nvSpPr>
          <p:spPr>
            <a:xfrm>
              <a:off x="6249162" y="3582162"/>
              <a:ext cx="287020" cy="715010"/>
            </a:xfrm>
            <a:custGeom>
              <a:avLst/>
              <a:gdLst/>
              <a:ahLst/>
              <a:cxnLst/>
              <a:rect l="l" t="t" r="r" b="b"/>
              <a:pathLst>
                <a:path w="287020" h="715010">
                  <a:moveTo>
                    <a:pt x="214884" y="0"/>
                  </a:moveTo>
                  <a:lnTo>
                    <a:pt x="71627" y="0"/>
                  </a:lnTo>
                  <a:lnTo>
                    <a:pt x="71627" y="571500"/>
                  </a:lnTo>
                  <a:lnTo>
                    <a:pt x="0" y="571500"/>
                  </a:lnTo>
                  <a:lnTo>
                    <a:pt x="143255" y="714756"/>
                  </a:lnTo>
                  <a:lnTo>
                    <a:pt x="286512" y="571500"/>
                  </a:lnTo>
                  <a:lnTo>
                    <a:pt x="214884" y="571500"/>
                  </a:lnTo>
                  <a:lnTo>
                    <a:pt x="21488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9" name="object 9"/>
            <p:cNvSpPr/>
            <p:nvPr/>
          </p:nvSpPr>
          <p:spPr>
            <a:xfrm>
              <a:off x="6249162" y="3582162"/>
              <a:ext cx="287020" cy="715010"/>
            </a:xfrm>
            <a:custGeom>
              <a:avLst/>
              <a:gdLst/>
              <a:ahLst/>
              <a:cxnLst/>
              <a:rect l="l" t="t" r="r" b="b"/>
              <a:pathLst>
                <a:path w="287020" h="715010">
                  <a:moveTo>
                    <a:pt x="0" y="571500"/>
                  </a:moveTo>
                  <a:lnTo>
                    <a:pt x="71627" y="571500"/>
                  </a:lnTo>
                  <a:lnTo>
                    <a:pt x="71627" y="0"/>
                  </a:lnTo>
                  <a:lnTo>
                    <a:pt x="214884" y="0"/>
                  </a:lnTo>
                  <a:lnTo>
                    <a:pt x="214884" y="571500"/>
                  </a:lnTo>
                  <a:lnTo>
                    <a:pt x="286512" y="571500"/>
                  </a:lnTo>
                  <a:lnTo>
                    <a:pt x="143255" y="714756"/>
                  </a:lnTo>
                  <a:lnTo>
                    <a:pt x="0" y="571500"/>
                  </a:lnTo>
                  <a:close/>
                </a:path>
              </a:pathLst>
            </a:custGeom>
            <a:ln w="25907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002383" y="814768"/>
            <a:ext cx="4927282" cy="437940"/>
          </a:xfrm>
          <a:prstGeom prst="rect">
            <a:avLst/>
          </a:prstGeom>
        </p:spPr>
        <p:txBody>
          <a:bodyPr spcFirstLastPara="1" vert="horz" wrap="square" lIns="0" tIns="9525" rIns="0" bIns="0" rtlCol="0" anchor="t" anchorCtr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b="1" spc="-4" dirty="0">
                <a:solidFill>
                  <a:srgbClr val="000000"/>
                </a:solidFill>
              </a:rPr>
              <a:t>POSISI </a:t>
            </a:r>
            <a:r>
              <a:rPr sz="2700" b="1" spc="-11" dirty="0">
                <a:solidFill>
                  <a:srgbClr val="000000"/>
                </a:solidFill>
              </a:rPr>
              <a:t>AUDIT </a:t>
            </a:r>
            <a:r>
              <a:rPr sz="2700" b="1" spc="-15" dirty="0">
                <a:solidFill>
                  <a:srgbClr val="000000"/>
                </a:solidFill>
              </a:rPr>
              <a:t>DALAM</a:t>
            </a:r>
            <a:r>
              <a:rPr sz="2700" b="1" spc="11" dirty="0">
                <a:solidFill>
                  <a:srgbClr val="000000"/>
                </a:solidFill>
              </a:rPr>
              <a:t> </a:t>
            </a:r>
            <a:r>
              <a:rPr sz="2700" b="1" spc="-11" dirty="0">
                <a:solidFill>
                  <a:srgbClr val="000000"/>
                </a:solidFill>
              </a:rPr>
              <a:t>SIKLUS </a:t>
            </a:r>
            <a:r>
              <a:rPr sz="2700" b="1" dirty="0">
                <a:solidFill>
                  <a:srgbClr val="000000"/>
                </a:solidFill>
              </a:rPr>
              <a:t>SPMI</a:t>
            </a:r>
            <a:endParaRPr sz="2700" dirty="0"/>
          </a:p>
        </p:txBody>
      </p:sp>
      <p:grpSp>
        <p:nvGrpSpPr>
          <p:cNvPr id="11" name="object 11"/>
          <p:cNvGrpSpPr/>
          <p:nvPr/>
        </p:nvGrpSpPr>
        <p:grpSpPr>
          <a:xfrm>
            <a:off x="1712166" y="2069925"/>
            <a:ext cx="381953" cy="381953"/>
            <a:chOff x="758888" y="2759900"/>
            <a:chExt cx="509270" cy="509270"/>
          </a:xfrm>
        </p:grpSpPr>
        <p:sp>
          <p:nvSpPr>
            <p:cNvPr id="12" name="object 12"/>
            <p:cNvSpPr/>
            <p:nvPr/>
          </p:nvSpPr>
          <p:spPr>
            <a:xfrm>
              <a:off x="771906" y="2772918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241553" y="0"/>
                  </a:moveTo>
                  <a:lnTo>
                    <a:pt x="192874" y="4909"/>
                  </a:lnTo>
                  <a:lnTo>
                    <a:pt x="147532" y="18990"/>
                  </a:lnTo>
                  <a:lnTo>
                    <a:pt x="106501" y="41268"/>
                  </a:lnTo>
                  <a:lnTo>
                    <a:pt x="70751" y="70770"/>
                  </a:lnTo>
                  <a:lnTo>
                    <a:pt x="41255" y="106523"/>
                  </a:lnTo>
                  <a:lnTo>
                    <a:pt x="18983" y="147554"/>
                  </a:lnTo>
                  <a:lnTo>
                    <a:pt x="4907" y="192888"/>
                  </a:lnTo>
                  <a:lnTo>
                    <a:pt x="0" y="241554"/>
                  </a:lnTo>
                  <a:lnTo>
                    <a:pt x="4907" y="290219"/>
                  </a:lnTo>
                  <a:lnTo>
                    <a:pt x="18983" y="335553"/>
                  </a:lnTo>
                  <a:lnTo>
                    <a:pt x="41255" y="376584"/>
                  </a:lnTo>
                  <a:lnTo>
                    <a:pt x="70751" y="412337"/>
                  </a:lnTo>
                  <a:lnTo>
                    <a:pt x="106501" y="441839"/>
                  </a:lnTo>
                  <a:lnTo>
                    <a:pt x="147532" y="464117"/>
                  </a:lnTo>
                  <a:lnTo>
                    <a:pt x="192874" y="478198"/>
                  </a:lnTo>
                  <a:lnTo>
                    <a:pt x="241553" y="483108"/>
                  </a:lnTo>
                  <a:lnTo>
                    <a:pt x="290233" y="478198"/>
                  </a:lnTo>
                  <a:lnTo>
                    <a:pt x="335575" y="464117"/>
                  </a:lnTo>
                  <a:lnTo>
                    <a:pt x="376606" y="441839"/>
                  </a:lnTo>
                  <a:lnTo>
                    <a:pt x="412356" y="412337"/>
                  </a:lnTo>
                  <a:lnTo>
                    <a:pt x="441852" y="376584"/>
                  </a:lnTo>
                  <a:lnTo>
                    <a:pt x="464124" y="335553"/>
                  </a:lnTo>
                  <a:lnTo>
                    <a:pt x="478200" y="290219"/>
                  </a:lnTo>
                  <a:lnTo>
                    <a:pt x="483107" y="241554"/>
                  </a:lnTo>
                  <a:lnTo>
                    <a:pt x="478200" y="192888"/>
                  </a:lnTo>
                  <a:lnTo>
                    <a:pt x="464124" y="147554"/>
                  </a:lnTo>
                  <a:lnTo>
                    <a:pt x="441852" y="106523"/>
                  </a:lnTo>
                  <a:lnTo>
                    <a:pt x="412356" y="70770"/>
                  </a:lnTo>
                  <a:lnTo>
                    <a:pt x="376606" y="41268"/>
                  </a:lnTo>
                  <a:lnTo>
                    <a:pt x="335575" y="18990"/>
                  </a:lnTo>
                  <a:lnTo>
                    <a:pt x="290233" y="4909"/>
                  </a:lnTo>
                  <a:lnTo>
                    <a:pt x="24155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3" name="object 13"/>
            <p:cNvSpPr/>
            <p:nvPr/>
          </p:nvSpPr>
          <p:spPr>
            <a:xfrm>
              <a:off x="771906" y="2772918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0" y="241554"/>
                  </a:moveTo>
                  <a:lnTo>
                    <a:pt x="4907" y="192888"/>
                  </a:lnTo>
                  <a:lnTo>
                    <a:pt x="18983" y="147554"/>
                  </a:lnTo>
                  <a:lnTo>
                    <a:pt x="41255" y="106523"/>
                  </a:lnTo>
                  <a:lnTo>
                    <a:pt x="70751" y="70770"/>
                  </a:lnTo>
                  <a:lnTo>
                    <a:pt x="106501" y="41268"/>
                  </a:lnTo>
                  <a:lnTo>
                    <a:pt x="147532" y="18990"/>
                  </a:lnTo>
                  <a:lnTo>
                    <a:pt x="192874" y="4909"/>
                  </a:lnTo>
                  <a:lnTo>
                    <a:pt x="241553" y="0"/>
                  </a:lnTo>
                  <a:lnTo>
                    <a:pt x="290233" y="4909"/>
                  </a:lnTo>
                  <a:lnTo>
                    <a:pt x="335575" y="18990"/>
                  </a:lnTo>
                  <a:lnTo>
                    <a:pt x="376606" y="41268"/>
                  </a:lnTo>
                  <a:lnTo>
                    <a:pt x="412356" y="70770"/>
                  </a:lnTo>
                  <a:lnTo>
                    <a:pt x="441852" y="106523"/>
                  </a:lnTo>
                  <a:lnTo>
                    <a:pt x="464124" y="147554"/>
                  </a:lnTo>
                  <a:lnTo>
                    <a:pt x="478200" y="192888"/>
                  </a:lnTo>
                  <a:lnTo>
                    <a:pt x="483107" y="241554"/>
                  </a:lnTo>
                  <a:lnTo>
                    <a:pt x="478200" y="290219"/>
                  </a:lnTo>
                  <a:lnTo>
                    <a:pt x="464124" y="335553"/>
                  </a:lnTo>
                  <a:lnTo>
                    <a:pt x="441852" y="376584"/>
                  </a:lnTo>
                  <a:lnTo>
                    <a:pt x="412356" y="412337"/>
                  </a:lnTo>
                  <a:lnTo>
                    <a:pt x="376606" y="441839"/>
                  </a:lnTo>
                  <a:lnTo>
                    <a:pt x="335575" y="464117"/>
                  </a:lnTo>
                  <a:lnTo>
                    <a:pt x="290233" y="478198"/>
                  </a:lnTo>
                  <a:lnTo>
                    <a:pt x="241553" y="483108"/>
                  </a:lnTo>
                  <a:lnTo>
                    <a:pt x="192874" y="478198"/>
                  </a:lnTo>
                  <a:lnTo>
                    <a:pt x="147532" y="464117"/>
                  </a:lnTo>
                  <a:lnTo>
                    <a:pt x="106501" y="441839"/>
                  </a:lnTo>
                  <a:lnTo>
                    <a:pt x="70751" y="412337"/>
                  </a:lnTo>
                  <a:lnTo>
                    <a:pt x="41255" y="376584"/>
                  </a:lnTo>
                  <a:lnTo>
                    <a:pt x="18983" y="335553"/>
                  </a:lnTo>
                  <a:lnTo>
                    <a:pt x="4907" y="290219"/>
                  </a:lnTo>
                  <a:lnTo>
                    <a:pt x="0" y="241554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783613" y="2128552"/>
            <a:ext cx="238125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1.P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059847" y="2360581"/>
            <a:ext cx="474345" cy="411480"/>
            <a:chOff x="1222463" y="3147441"/>
            <a:chExt cx="632460" cy="548640"/>
          </a:xfrm>
        </p:grpSpPr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2463" y="3147441"/>
              <a:ext cx="132880" cy="143256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358646" y="3199638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5" h="483235">
                  <a:moveTo>
                    <a:pt x="241553" y="0"/>
                  </a:moveTo>
                  <a:lnTo>
                    <a:pt x="192888" y="4909"/>
                  </a:lnTo>
                  <a:lnTo>
                    <a:pt x="147554" y="18990"/>
                  </a:lnTo>
                  <a:lnTo>
                    <a:pt x="106523" y="41268"/>
                  </a:lnTo>
                  <a:lnTo>
                    <a:pt x="70770" y="70770"/>
                  </a:lnTo>
                  <a:lnTo>
                    <a:pt x="41268" y="106523"/>
                  </a:lnTo>
                  <a:lnTo>
                    <a:pt x="18990" y="147554"/>
                  </a:lnTo>
                  <a:lnTo>
                    <a:pt x="4909" y="192888"/>
                  </a:lnTo>
                  <a:lnTo>
                    <a:pt x="0" y="241553"/>
                  </a:lnTo>
                  <a:lnTo>
                    <a:pt x="4909" y="290219"/>
                  </a:lnTo>
                  <a:lnTo>
                    <a:pt x="18990" y="335553"/>
                  </a:lnTo>
                  <a:lnTo>
                    <a:pt x="41268" y="376584"/>
                  </a:lnTo>
                  <a:lnTo>
                    <a:pt x="70770" y="412337"/>
                  </a:lnTo>
                  <a:lnTo>
                    <a:pt x="106523" y="441839"/>
                  </a:lnTo>
                  <a:lnTo>
                    <a:pt x="147554" y="464117"/>
                  </a:lnTo>
                  <a:lnTo>
                    <a:pt x="192888" y="478198"/>
                  </a:lnTo>
                  <a:lnTo>
                    <a:pt x="241553" y="483107"/>
                  </a:lnTo>
                  <a:lnTo>
                    <a:pt x="290219" y="478198"/>
                  </a:lnTo>
                  <a:lnTo>
                    <a:pt x="335553" y="464117"/>
                  </a:lnTo>
                  <a:lnTo>
                    <a:pt x="376584" y="441839"/>
                  </a:lnTo>
                  <a:lnTo>
                    <a:pt x="412337" y="412337"/>
                  </a:lnTo>
                  <a:lnTo>
                    <a:pt x="441839" y="376584"/>
                  </a:lnTo>
                  <a:lnTo>
                    <a:pt x="464117" y="335553"/>
                  </a:lnTo>
                  <a:lnTo>
                    <a:pt x="478198" y="290219"/>
                  </a:lnTo>
                  <a:lnTo>
                    <a:pt x="483108" y="241553"/>
                  </a:lnTo>
                  <a:lnTo>
                    <a:pt x="478198" y="192888"/>
                  </a:lnTo>
                  <a:lnTo>
                    <a:pt x="464117" y="147554"/>
                  </a:lnTo>
                  <a:lnTo>
                    <a:pt x="441839" y="106523"/>
                  </a:lnTo>
                  <a:lnTo>
                    <a:pt x="412337" y="70770"/>
                  </a:lnTo>
                  <a:lnTo>
                    <a:pt x="376584" y="41268"/>
                  </a:lnTo>
                  <a:lnTo>
                    <a:pt x="335553" y="18990"/>
                  </a:lnTo>
                  <a:lnTo>
                    <a:pt x="290219" y="4909"/>
                  </a:lnTo>
                  <a:lnTo>
                    <a:pt x="241553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8" name="object 18"/>
            <p:cNvSpPr/>
            <p:nvPr/>
          </p:nvSpPr>
          <p:spPr>
            <a:xfrm>
              <a:off x="1358646" y="3199638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5" h="483235">
                  <a:moveTo>
                    <a:pt x="0" y="241553"/>
                  </a:moveTo>
                  <a:lnTo>
                    <a:pt x="4909" y="192888"/>
                  </a:lnTo>
                  <a:lnTo>
                    <a:pt x="18990" y="147554"/>
                  </a:lnTo>
                  <a:lnTo>
                    <a:pt x="41268" y="106523"/>
                  </a:lnTo>
                  <a:lnTo>
                    <a:pt x="70770" y="70770"/>
                  </a:lnTo>
                  <a:lnTo>
                    <a:pt x="106523" y="41268"/>
                  </a:lnTo>
                  <a:lnTo>
                    <a:pt x="147554" y="18990"/>
                  </a:lnTo>
                  <a:lnTo>
                    <a:pt x="192888" y="4909"/>
                  </a:lnTo>
                  <a:lnTo>
                    <a:pt x="241553" y="0"/>
                  </a:lnTo>
                  <a:lnTo>
                    <a:pt x="290219" y="4909"/>
                  </a:lnTo>
                  <a:lnTo>
                    <a:pt x="335553" y="18990"/>
                  </a:lnTo>
                  <a:lnTo>
                    <a:pt x="376584" y="41268"/>
                  </a:lnTo>
                  <a:lnTo>
                    <a:pt x="412337" y="70770"/>
                  </a:lnTo>
                  <a:lnTo>
                    <a:pt x="441839" y="106523"/>
                  </a:lnTo>
                  <a:lnTo>
                    <a:pt x="464117" y="147554"/>
                  </a:lnTo>
                  <a:lnTo>
                    <a:pt x="478198" y="192888"/>
                  </a:lnTo>
                  <a:lnTo>
                    <a:pt x="483108" y="241553"/>
                  </a:lnTo>
                  <a:lnTo>
                    <a:pt x="478198" y="290219"/>
                  </a:lnTo>
                  <a:lnTo>
                    <a:pt x="464117" y="335553"/>
                  </a:lnTo>
                  <a:lnTo>
                    <a:pt x="441839" y="376584"/>
                  </a:lnTo>
                  <a:lnTo>
                    <a:pt x="412337" y="412337"/>
                  </a:lnTo>
                  <a:lnTo>
                    <a:pt x="376584" y="441839"/>
                  </a:lnTo>
                  <a:lnTo>
                    <a:pt x="335553" y="464117"/>
                  </a:lnTo>
                  <a:lnTo>
                    <a:pt x="290219" y="478198"/>
                  </a:lnTo>
                  <a:lnTo>
                    <a:pt x="241553" y="483107"/>
                  </a:lnTo>
                  <a:lnTo>
                    <a:pt x="192888" y="478198"/>
                  </a:lnTo>
                  <a:lnTo>
                    <a:pt x="147554" y="464117"/>
                  </a:lnTo>
                  <a:lnTo>
                    <a:pt x="106523" y="441839"/>
                  </a:lnTo>
                  <a:lnTo>
                    <a:pt x="70770" y="412337"/>
                  </a:lnTo>
                  <a:lnTo>
                    <a:pt x="41268" y="376584"/>
                  </a:lnTo>
                  <a:lnTo>
                    <a:pt x="18990" y="335553"/>
                  </a:lnTo>
                  <a:lnTo>
                    <a:pt x="4909" y="290219"/>
                  </a:lnTo>
                  <a:lnTo>
                    <a:pt x="0" y="241553"/>
                  </a:lnTo>
                  <a:close/>
                </a:path>
              </a:pathLst>
            </a:custGeom>
            <a:ln w="2590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2223706" y="2448401"/>
            <a:ext cx="238125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2.P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973913" y="2775299"/>
            <a:ext cx="381953" cy="504349"/>
            <a:chOff x="1107884" y="3700398"/>
            <a:chExt cx="509270" cy="672465"/>
          </a:xfrm>
        </p:grpSpPr>
        <p:pic>
          <p:nvPicPr>
            <p:cNvPr id="21" name="object 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05001" y="3700398"/>
              <a:ext cx="153670" cy="133984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120902" y="3876293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241553" y="0"/>
                  </a:moveTo>
                  <a:lnTo>
                    <a:pt x="192874" y="4909"/>
                  </a:lnTo>
                  <a:lnTo>
                    <a:pt x="147532" y="18990"/>
                  </a:lnTo>
                  <a:lnTo>
                    <a:pt x="106501" y="41268"/>
                  </a:lnTo>
                  <a:lnTo>
                    <a:pt x="70751" y="70770"/>
                  </a:lnTo>
                  <a:lnTo>
                    <a:pt x="41255" y="106523"/>
                  </a:lnTo>
                  <a:lnTo>
                    <a:pt x="18983" y="147554"/>
                  </a:lnTo>
                  <a:lnTo>
                    <a:pt x="4907" y="192888"/>
                  </a:lnTo>
                  <a:lnTo>
                    <a:pt x="0" y="241553"/>
                  </a:lnTo>
                  <a:lnTo>
                    <a:pt x="4907" y="290219"/>
                  </a:lnTo>
                  <a:lnTo>
                    <a:pt x="18983" y="335553"/>
                  </a:lnTo>
                  <a:lnTo>
                    <a:pt x="41255" y="376584"/>
                  </a:lnTo>
                  <a:lnTo>
                    <a:pt x="70751" y="412337"/>
                  </a:lnTo>
                  <a:lnTo>
                    <a:pt x="106501" y="441839"/>
                  </a:lnTo>
                  <a:lnTo>
                    <a:pt x="147532" y="464117"/>
                  </a:lnTo>
                  <a:lnTo>
                    <a:pt x="192874" y="478198"/>
                  </a:lnTo>
                  <a:lnTo>
                    <a:pt x="241553" y="483107"/>
                  </a:lnTo>
                  <a:lnTo>
                    <a:pt x="290219" y="478198"/>
                  </a:lnTo>
                  <a:lnTo>
                    <a:pt x="335553" y="464117"/>
                  </a:lnTo>
                  <a:lnTo>
                    <a:pt x="376584" y="441839"/>
                  </a:lnTo>
                  <a:lnTo>
                    <a:pt x="412337" y="412337"/>
                  </a:lnTo>
                  <a:lnTo>
                    <a:pt x="441839" y="376584"/>
                  </a:lnTo>
                  <a:lnTo>
                    <a:pt x="464117" y="335553"/>
                  </a:lnTo>
                  <a:lnTo>
                    <a:pt x="478198" y="290219"/>
                  </a:lnTo>
                  <a:lnTo>
                    <a:pt x="483107" y="241553"/>
                  </a:lnTo>
                  <a:lnTo>
                    <a:pt x="478198" y="192888"/>
                  </a:lnTo>
                  <a:lnTo>
                    <a:pt x="464117" y="147554"/>
                  </a:lnTo>
                  <a:lnTo>
                    <a:pt x="441839" y="106523"/>
                  </a:lnTo>
                  <a:lnTo>
                    <a:pt x="412337" y="70770"/>
                  </a:lnTo>
                  <a:lnTo>
                    <a:pt x="376584" y="41268"/>
                  </a:lnTo>
                  <a:lnTo>
                    <a:pt x="335553" y="18990"/>
                  </a:lnTo>
                  <a:lnTo>
                    <a:pt x="290219" y="4909"/>
                  </a:lnTo>
                  <a:lnTo>
                    <a:pt x="24155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23" name="object 23"/>
            <p:cNvSpPr/>
            <p:nvPr/>
          </p:nvSpPr>
          <p:spPr>
            <a:xfrm>
              <a:off x="1120902" y="3876293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0" y="241553"/>
                  </a:moveTo>
                  <a:lnTo>
                    <a:pt x="4907" y="192888"/>
                  </a:lnTo>
                  <a:lnTo>
                    <a:pt x="18983" y="147554"/>
                  </a:lnTo>
                  <a:lnTo>
                    <a:pt x="41255" y="106523"/>
                  </a:lnTo>
                  <a:lnTo>
                    <a:pt x="70751" y="70770"/>
                  </a:lnTo>
                  <a:lnTo>
                    <a:pt x="106501" y="41268"/>
                  </a:lnTo>
                  <a:lnTo>
                    <a:pt x="147532" y="18990"/>
                  </a:lnTo>
                  <a:lnTo>
                    <a:pt x="192874" y="4909"/>
                  </a:lnTo>
                  <a:lnTo>
                    <a:pt x="241553" y="0"/>
                  </a:lnTo>
                  <a:lnTo>
                    <a:pt x="290219" y="4909"/>
                  </a:lnTo>
                  <a:lnTo>
                    <a:pt x="335553" y="18990"/>
                  </a:lnTo>
                  <a:lnTo>
                    <a:pt x="376584" y="41268"/>
                  </a:lnTo>
                  <a:lnTo>
                    <a:pt x="412337" y="70770"/>
                  </a:lnTo>
                  <a:lnTo>
                    <a:pt x="441839" y="106523"/>
                  </a:lnTo>
                  <a:lnTo>
                    <a:pt x="464117" y="147554"/>
                  </a:lnTo>
                  <a:lnTo>
                    <a:pt x="478198" y="192888"/>
                  </a:lnTo>
                  <a:lnTo>
                    <a:pt x="483107" y="241553"/>
                  </a:lnTo>
                  <a:lnTo>
                    <a:pt x="478198" y="290219"/>
                  </a:lnTo>
                  <a:lnTo>
                    <a:pt x="464117" y="335553"/>
                  </a:lnTo>
                  <a:lnTo>
                    <a:pt x="441839" y="376584"/>
                  </a:lnTo>
                  <a:lnTo>
                    <a:pt x="412337" y="412337"/>
                  </a:lnTo>
                  <a:lnTo>
                    <a:pt x="376584" y="441839"/>
                  </a:lnTo>
                  <a:lnTo>
                    <a:pt x="335553" y="464117"/>
                  </a:lnTo>
                  <a:lnTo>
                    <a:pt x="290219" y="478198"/>
                  </a:lnTo>
                  <a:lnTo>
                    <a:pt x="241553" y="483107"/>
                  </a:lnTo>
                  <a:lnTo>
                    <a:pt x="192874" y="478198"/>
                  </a:lnTo>
                  <a:lnTo>
                    <a:pt x="147532" y="464117"/>
                  </a:lnTo>
                  <a:lnTo>
                    <a:pt x="106501" y="441839"/>
                  </a:lnTo>
                  <a:lnTo>
                    <a:pt x="70751" y="412337"/>
                  </a:lnTo>
                  <a:lnTo>
                    <a:pt x="41255" y="376584"/>
                  </a:lnTo>
                  <a:lnTo>
                    <a:pt x="18983" y="335553"/>
                  </a:lnTo>
                  <a:lnTo>
                    <a:pt x="4907" y="290219"/>
                  </a:lnTo>
                  <a:lnTo>
                    <a:pt x="0" y="241553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047646" y="2956560"/>
            <a:ext cx="233363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3.E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440132" y="2907744"/>
            <a:ext cx="506254" cy="381000"/>
            <a:chOff x="396176" y="3876992"/>
            <a:chExt cx="675005" cy="508000"/>
          </a:xfrm>
        </p:grpSpPr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48639" y="4042282"/>
              <a:ext cx="122351" cy="16281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09193" y="3890009"/>
              <a:ext cx="483234" cy="481965"/>
            </a:xfrm>
            <a:custGeom>
              <a:avLst/>
              <a:gdLst/>
              <a:ahLst/>
              <a:cxnLst/>
              <a:rect l="l" t="t" r="r" b="b"/>
              <a:pathLst>
                <a:path w="483234" h="481964">
                  <a:moveTo>
                    <a:pt x="241554" y="0"/>
                  </a:moveTo>
                  <a:lnTo>
                    <a:pt x="192874" y="4892"/>
                  </a:lnTo>
                  <a:lnTo>
                    <a:pt x="147532" y="18924"/>
                  </a:lnTo>
                  <a:lnTo>
                    <a:pt x="106501" y="41127"/>
                  </a:lnTo>
                  <a:lnTo>
                    <a:pt x="70751" y="70532"/>
                  </a:lnTo>
                  <a:lnTo>
                    <a:pt x="41255" y="106170"/>
                  </a:lnTo>
                  <a:lnTo>
                    <a:pt x="18983" y="147071"/>
                  </a:lnTo>
                  <a:lnTo>
                    <a:pt x="4907" y="192268"/>
                  </a:lnTo>
                  <a:lnTo>
                    <a:pt x="0" y="240791"/>
                  </a:lnTo>
                  <a:lnTo>
                    <a:pt x="4907" y="289315"/>
                  </a:lnTo>
                  <a:lnTo>
                    <a:pt x="18983" y="334512"/>
                  </a:lnTo>
                  <a:lnTo>
                    <a:pt x="41255" y="375413"/>
                  </a:lnTo>
                  <a:lnTo>
                    <a:pt x="70751" y="411051"/>
                  </a:lnTo>
                  <a:lnTo>
                    <a:pt x="106501" y="440456"/>
                  </a:lnTo>
                  <a:lnTo>
                    <a:pt x="147532" y="462659"/>
                  </a:lnTo>
                  <a:lnTo>
                    <a:pt x="192874" y="476691"/>
                  </a:lnTo>
                  <a:lnTo>
                    <a:pt x="241554" y="481583"/>
                  </a:lnTo>
                  <a:lnTo>
                    <a:pt x="290233" y="476691"/>
                  </a:lnTo>
                  <a:lnTo>
                    <a:pt x="335575" y="462659"/>
                  </a:lnTo>
                  <a:lnTo>
                    <a:pt x="376606" y="440456"/>
                  </a:lnTo>
                  <a:lnTo>
                    <a:pt x="412356" y="411051"/>
                  </a:lnTo>
                  <a:lnTo>
                    <a:pt x="441852" y="375413"/>
                  </a:lnTo>
                  <a:lnTo>
                    <a:pt x="464124" y="334512"/>
                  </a:lnTo>
                  <a:lnTo>
                    <a:pt x="478200" y="289315"/>
                  </a:lnTo>
                  <a:lnTo>
                    <a:pt x="483108" y="240791"/>
                  </a:lnTo>
                  <a:lnTo>
                    <a:pt x="478200" y="192268"/>
                  </a:lnTo>
                  <a:lnTo>
                    <a:pt x="464124" y="147071"/>
                  </a:lnTo>
                  <a:lnTo>
                    <a:pt x="441852" y="106170"/>
                  </a:lnTo>
                  <a:lnTo>
                    <a:pt x="412356" y="70532"/>
                  </a:lnTo>
                  <a:lnTo>
                    <a:pt x="376606" y="41127"/>
                  </a:lnTo>
                  <a:lnTo>
                    <a:pt x="335575" y="18924"/>
                  </a:lnTo>
                  <a:lnTo>
                    <a:pt x="290233" y="4892"/>
                  </a:lnTo>
                  <a:lnTo>
                    <a:pt x="241554" y="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28" name="object 28"/>
            <p:cNvSpPr/>
            <p:nvPr/>
          </p:nvSpPr>
          <p:spPr>
            <a:xfrm>
              <a:off x="409193" y="3890009"/>
              <a:ext cx="483234" cy="481965"/>
            </a:xfrm>
            <a:custGeom>
              <a:avLst/>
              <a:gdLst/>
              <a:ahLst/>
              <a:cxnLst/>
              <a:rect l="l" t="t" r="r" b="b"/>
              <a:pathLst>
                <a:path w="483234" h="481964">
                  <a:moveTo>
                    <a:pt x="0" y="240791"/>
                  </a:moveTo>
                  <a:lnTo>
                    <a:pt x="4907" y="192268"/>
                  </a:lnTo>
                  <a:lnTo>
                    <a:pt x="18983" y="147071"/>
                  </a:lnTo>
                  <a:lnTo>
                    <a:pt x="41255" y="106170"/>
                  </a:lnTo>
                  <a:lnTo>
                    <a:pt x="70751" y="70532"/>
                  </a:lnTo>
                  <a:lnTo>
                    <a:pt x="106501" y="41127"/>
                  </a:lnTo>
                  <a:lnTo>
                    <a:pt x="147532" y="18924"/>
                  </a:lnTo>
                  <a:lnTo>
                    <a:pt x="192874" y="4892"/>
                  </a:lnTo>
                  <a:lnTo>
                    <a:pt x="241554" y="0"/>
                  </a:lnTo>
                  <a:lnTo>
                    <a:pt x="290233" y="4892"/>
                  </a:lnTo>
                  <a:lnTo>
                    <a:pt x="335575" y="18924"/>
                  </a:lnTo>
                  <a:lnTo>
                    <a:pt x="376606" y="41127"/>
                  </a:lnTo>
                  <a:lnTo>
                    <a:pt x="412356" y="70532"/>
                  </a:lnTo>
                  <a:lnTo>
                    <a:pt x="441852" y="106170"/>
                  </a:lnTo>
                  <a:lnTo>
                    <a:pt x="464124" y="147071"/>
                  </a:lnTo>
                  <a:lnTo>
                    <a:pt x="478200" y="192268"/>
                  </a:lnTo>
                  <a:lnTo>
                    <a:pt x="483108" y="240791"/>
                  </a:lnTo>
                  <a:lnTo>
                    <a:pt x="478200" y="289315"/>
                  </a:lnTo>
                  <a:lnTo>
                    <a:pt x="464124" y="334512"/>
                  </a:lnTo>
                  <a:lnTo>
                    <a:pt x="441852" y="375413"/>
                  </a:lnTo>
                  <a:lnTo>
                    <a:pt x="412356" y="411051"/>
                  </a:lnTo>
                  <a:lnTo>
                    <a:pt x="376606" y="440456"/>
                  </a:lnTo>
                  <a:lnTo>
                    <a:pt x="335575" y="462659"/>
                  </a:lnTo>
                  <a:lnTo>
                    <a:pt x="290233" y="476691"/>
                  </a:lnTo>
                  <a:lnTo>
                    <a:pt x="241554" y="481583"/>
                  </a:lnTo>
                  <a:lnTo>
                    <a:pt x="192874" y="476691"/>
                  </a:lnTo>
                  <a:lnTo>
                    <a:pt x="147532" y="462659"/>
                  </a:lnTo>
                  <a:lnTo>
                    <a:pt x="106501" y="440456"/>
                  </a:lnTo>
                  <a:lnTo>
                    <a:pt x="70751" y="411051"/>
                  </a:lnTo>
                  <a:lnTo>
                    <a:pt x="41255" y="375413"/>
                  </a:lnTo>
                  <a:lnTo>
                    <a:pt x="18983" y="334512"/>
                  </a:lnTo>
                  <a:lnTo>
                    <a:pt x="4907" y="289315"/>
                  </a:lnTo>
                  <a:lnTo>
                    <a:pt x="0" y="240791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511579" y="2965895"/>
            <a:ext cx="238125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4.P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272111" y="2389966"/>
            <a:ext cx="381953" cy="509111"/>
            <a:chOff x="172148" y="3186620"/>
            <a:chExt cx="509270" cy="678815"/>
          </a:xfrm>
        </p:grpSpPr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1695" y="3727322"/>
              <a:ext cx="154889" cy="137540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85166" y="3199637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241554" y="0"/>
                  </a:moveTo>
                  <a:lnTo>
                    <a:pt x="192874" y="4909"/>
                  </a:lnTo>
                  <a:lnTo>
                    <a:pt x="147532" y="18990"/>
                  </a:lnTo>
                  <a:lnTo>
                    <a:pt x="106501" y="41268"/>
                  </a:lnTo>
                  <a:lnTo>
                    <a:pt x="70751" y="70770"/>
                  </a:lnTo>
                  <a:lnTo>
                    <a:pt x="41255" y="106523"/>
                  </a:lnTo>
                  <a:lnTo>
                    <a:pt x="18983" y="147554"/>
                  </a:lnTo>
                  <a:lnTo>
                    <a:pt x="4907" y="192888"/>
                  </a:lnTo>
                  <a:lnTo>
                    <a:pt x="0" y="241553"/>
                  </a:lnTo>
                  <a:lnTo>
                    <a:pt x="4907" y="290219"/>
                  </a:lnTo>
                  <a:lnTo>
                    <a:pt x="18983" y="335553"/>
                  </a:lnTo>
                  <a:lnTo>
                    <a:pt x="41255" y="376584"/>
                  </a:lnTo>
                  <a:lnTo>
                    <a:pt x="70751" y="412337"/>
                  </a:lnTo>
                  <a:lnTo>
                    <a:pt x="106501" y="441839"/>
                  </a:lnTo>
                  <a:lnTo>
                    <a:pt x="147532" y="464117"/>
                  </a:lnTo>
                  <a:lnTo>
                    <a:pt x="192874" y="478198"/>
                  </a:lnTo>
                  <a:lnTo>
                    <a:pt x="241554" y="483107"/>
                  </a:lnTo>
                  <a:lnTo>
                    <a:pt x="290233" y="478198"/>
                  </a:lnTo>
                  <a:lnTo>
                    <a:pt x="335575" y="464117"/>
                  </a:lnTo>
                  <a:lnTo>
                    <a:pt x="376606" y="441839"/>
                  </a:lnTo>
                  <a:lnTo>
                    <a:pt x="412356" y="412337"/>
                  </a:lnTo>
                  <a:lnTo>
                    <a:pt x="441852" y="376584"/>
                  </a:lnTo>
                  <a:lnTo>
                    <a:pt x="464124" y="335553"/>
                  </a:lnTo>
                  <a:lnTo>
                    <a:pt x="478200" y="290219"/>
                  </a:lnTo>
                  <a:lnTo>
                    <a:pt x="483108" y="241553"/>
                  </a:lnTo>
                  <a:lnTo>
                    <a:pt x="478200" y="192888"/>
                  </a:lnTo>
                  <a:lnTo>
                    <a:pt x="464124" y="147554"/>
                  </a:lnTo>
                  <a:lnTo>
                    <a:pt x="441852" y="106523"/>
                  </a:lnTo>
                  <a:lnTo>
                    <a:pt x="412356" y="70770"/>
                  </a:lnTo>
                  <a:lnTo>
                    <a:pt x="376606" y="41268"/>
                  </a:lnTo>
                  <a:lnTo>
                    <a:pt x="335575" y="18990"/>
                  </a:lnTo>
                  <a:lnTo>
                    <a:pt x="290233" y="4909"/>
                  </a:lnTo>
                  <a:lnTo>
                    <a:pt x="241554" y="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33" name="object 33"/>
            <p:cNvSpPr/>
            <p:nvPr/>
          </p:nvSpPr>
          <p:spPr>
            <a:xfrm>
              <a:off x="185166" y="3199637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0" y="241553"/>
                  </a:moveTo>
                  <a:lnTo>
                    <a:pt x="4907" y="192888"/>
                  </a:lnTo>
                  <a:lnTo>
                    <a:pt x="18983" y="147554"/>
                  </a:lnTo>
                  <a:lnTo>
                    <a:pt x="41255" y="106523"/>
                  </a:lnTo>
                  <a:lnTo>
                    <a:pt x="70751" y="70770"/>
                  </a:lnTo>
                  <a:lnTo>
                    <a:pt x="106501" y="41268"/>
                  </a:lnTo>
                  <a:lnTo>
                    <a:pt x="147532" y="18990"/>
                  </a:lnTo>
                  <a:lnTo>
                    <a:pt x="192874" y="4909"/>
                  </a:lnTo>
                  <a:lnTo>
                    <a:pt x="241554" y="0"/>
                  </a:lnTo>
                  <a:lnTo>
                    <a:pt x="290233" y="4909"/>
                  </a:lnTo>
                  <a:lnTo>
                    <a:pt x="335575" y="18990"/>
                  </a:lnTo>
                  <a:lnTo>
                    <a:pt x="376606" y="41268"/>
                  </a:lnTo>
                  <a:lnTo>
                    <a:pt x="412356" y="70770"/>
                  </a:lnTo>
                  <a:lnTo>
                    <a:pt x="441852" y="106523"/>
                  </a:lnTo>
                  <a:lnTo>
                    <a:pt x="464124" y="147554"/>
                  </a:lnTo>
                  <a:lnTo>
                    <a:pt x="478200" y="192888"/>
                  </a:lnTo>
                  <a:lnTo>
                    <a:pt x="483108" y="241553"/>
                  </a:lnTo>
                  <a:lnTo>
                    <a:pt x="478200" y="290219"/>
                  </a:lnTo>
                  <a:lnTo>
                    <a:pt x="464124" y="335553"/>
                  </a:lnTo>
                  <a:lnTo>
                    <a:pt x="441852" y="376584"/>
                  </a:lnTo>
                  <a:lnTo>
                    <a:pt x="412356" y="412337"/>
                  </a:lnTo>
                  <a:lnTo>
                    <a:pt x="376606" y="441839"/>
                  </a:lnTo>
                  <a:lnTo>
                    <a:pt x="335575" y="464117"/>
                  </a:lnTo>
                  <a:lnTo>
                    <a:pt x="290233" y="478198"/>
                  </a:lnTo>
                  <a:lnTo>
                    <a:pt x="241554" y="483107"/>
                  </a:lnTo>
                  <a:lnTo>
                    <a:pt x="192874" y="478198"/>
                  </a:lnTo>
                  <a:lnTo>
                    <a:pt x="147532" y="464117"/>
                  </a:lnTo>
                  <a:lnTo>
                    <a:pt x="106501" y="441839"/>
                  </a:lnTo>
                  <a:lnTo>
                    <a:pt x="70751" y="412337"/>
                  </a:lnTo>
                  <a:lnTo>
                    <a:pt x="41255" y="376584"/>
                  </a:lnTo>
                  <a:lnTo>
                    <a:pt x="18983" y="335553"/>
                  </a:lnTo>
                  <a:lnTo>
                    <a:pt x="4907" y="290219"/>
                  </a:lnTo>
                  <a:lnTo>
                    <a:pt x="0" y="241553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343330" y="2448401"/>
            <a:ext cx="238125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5.P</a:t>
            </a:r>
            <a:endParaRPr sz="1350">
              <a:latin typeface="Calibri"/>
              <a:cs typeface="Calibri"/>
            </a:endParaRPr>
          </a:p>
        </p:txBody>
      </p:sp>
      <p:pic>
        <p:nvPicPr>
          <p:cNvPr id="35" name="object 3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19726" y="2372392"/>
            <a:ext cx="99622" cy="107442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604305" y="4828479"/>
            <a:ext cx="2798340" cy="130416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2434686" y="3961943"/>
            <a:ext cx="3578066" cy="49693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lnSpc>
                <a:spcPts val="2786"/>
              </a:lnSpc>
              <a:spcBef>
                <a:spcPts val="75"/>
              </a:spcBef>
              <a:tabLst>
                <a:tab pos="804863" algn="l"/>
                <a:tab pos="3402330" algn="l"/>
              </a:tabLst>
            </a:pPr>
            <a:r>
              <a:rPr sz="2400" dirty="0">
                <a:latin typeface="Calibri"/>
                <a:cs typeface="Calibri"/>
              </a:rPr>
              <a:t>P</a:t>
            </a:r>
            <a:r>
              <a:rPr sz="2400" spc="-4" dirty="0">
                <a:latin typeface="Calibri"/>
                <a:cs typeface="Calibri"/>
              </a:rPr>
              <a:t>D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I	==============</a:t>
            </a:r>
            <a:r>
              <a:rPr sz="2400" dirty="0">
                <a:latin typeface="Wingdings"/>
                <a:cs typeface="Wingdings"/>
              </a:rPr>
              <a:t>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R</a:t>
            </a:r>
            <a:endParaRPr sz="2400">
              <a:latin typeface="Calibri"/>
              <a:cs typeface="Calibri"/>
            </a:endParaRPr>
          </a:p>
          <a:p>
            <a:pPr marL="28099">
              <a:lnSpc>
                <a:spcPts val="986"/>
              </a:lnSpc>
            </a:pPr>
            <a:r>
              <a:rPr sz="900" spc="-4" dirty="0">
                <a:latin typeface="Times New Roman"/>
                <a:cs typeface="Times New Roman"/>
              </a:rPr>
              <a:t>Plan,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Do,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Review,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and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dirty="0">
                <a:latin typeface="Times New Roman"/>
                <a:cs typeface="Times New Roman"/>
              </a:rPr>
              <a:t>Improve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459354" y="3875647"/>
            <a:ext cx="1109663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spc="-4" dirty="0">
                <a:latin typeface="Times New Roman"/>
                <a:cs typeface="Times New Roman"/>
              </a:rPr>
              <a:t>Plan,</a:t>
            </a:r>
            <a:r>
              <a:rPr sz="900" spc="-23" dirty="0">
                <a:latin typeface="Times New Roman"/>
                <a:cs typeface="Times New Roman"/>
              </a:rPr>
              <a:t> </a:t>
            </a:r>
            <a:r>
              <a:rPr sz="900" dirty="0">
                <a:latin typeface="Times New Roman"/>
                <a:cs typeface="Times New Roman"/>
              </a:rPr>
              <a:t>do,</a:t>
            </a:r>
            <a:r>
              <a:rPr sz="900" spc="-23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Check,</a:t>
            </a:r>
            <a:r>
              <a:rPr sz="900" spc="-23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Action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459354" y="3504172"/>
            <a:ext cx="2796540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spc="-4" dirty="0">
                <a:latin typeface="Times New Roman"/>
                <a:cs typeface="Times New Roman"/>
              </a:rPr>
              <a:t>Penetapan,</a:t>
            </a:r>
            <a:r>
              <a:rPr sz="900" spc="-19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Pelaksanaan,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Evaluasi,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Pengendalian,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Penigkatan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9DF305-C163-8EFF-E792-6BB8BA22F73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object 2">
            <a:extLst>
              <a:ext uri="{FF2B5EF4-FFF2-40B4-BE49-F238E27FC236}">
                <a16:creationId xmlns:a16="http://schemas.microsoft.com/office/drawing/2014/main" id="{F3F4526C-B60D-6C7D-924C-87A98D6E3C52}"/>
              </a:ext>
            </a:extLst>
          </p:cNvPr>
          <p:cNvSpPr txBox="1"/>
          <p:nvPr/>
        </p:nvSpPr>
        <p:spPr>
          <a:xfrm>
            <a:off x="2731197" y="1172955"/>
            <a:ext cx="3957161" cy="748762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>
              <a:spcBef>
                <a:spcPts val="79"/>
              </a:spcBef>
            </a:pPr>
            <a:r>
              <a:rPr sz="2400" spc="-4" dirty="0">
                <a:latin typeface="Calibri"/>
                <a:cs typeface="Calibri"/>
              </a:rPr>
              <a:t>Audit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Mutu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Internal</a:t>
            </a:r>
            <a:r>
              <a:rPr sz="2400" spc="-4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merupakan </a:t>
            </a:r>
            <a:r>
              <a:rPr sz="2400" spc="-529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bagian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dari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siklus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SPMI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2" name="object 3">
            <a:extLst>
              <a:ext uri="{FF2B5EF4-FFF2-40B4-BE49-F238E27FC236}">
                <a16:creationId xmlns:a16="http://schemas.microsoft.com/office/drawing/2014/main" id="{87AC9A85-D0A4-2C31-1668-9BE624C369A8}"/>
              </a:ext>
            </a:extLst>
          </p:cNvPr>
          <p:cNvSpPr txBox="1"/>
          <p:nvPr/>
        </p:nvSpPr>
        <p:spPr>
          <a:xfrm>
            <a:off x="4788787" y="1904894"/>
            <a:ext cx="2481263" cy="3794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400" spc="-4" dirty="0">
                <a:solidFill>
                  <a:srgbClr val="FF0000"/>
                </a:solidFill>
                <a:latin typeface="Calibri"/>
                <a:cs typeface="Calibri"/>
              </a:rPr>
              <a:t>Audit Mutu </a:t>
            </a:r>
            <a:r>
              <a:rPr sz="2400" spc="-8" dirty="0">
                <a:solidFill>
                  <a:srgbClr val="FF0000"/>
                </a:solidFill>
                <a:latin typeface="Calibri"/>
                <a:cs typeface="Calibri"/>
              </a:rPr>
              <a:t>Internal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3" name="object 4">
            <a:extLst>
              <a:ext uri="{FF2B5EF4-FFF2-40B4-BE49-F238E27FC236}">
                <a16:creationId xmlns:a16="http://schemas.microsoft.com/office/drawing/2014/main" id="{9E6B14F9-A12A-D213-18A1-8470CC9D07E1}"/>
              </a:ext>
            </a:extLst>
          </p:cNvPr>
          <p:cNvSpPr txBox="1"/>
          <p:nvPr/>
        </p:nvSpPr>
        <p:spPr>
          <a:xfrm>
            <a:off x="2731197" y="3004745"/>
            <a:ext cx="798671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dirty="0">
                <a:latin typeface="Calibri"/>
                <a:cs typeface="Calibri"/>
              </a:rPr>
              <a:t>PP</a:t>
            </a:r>
            <a:r>
              <a:rPr sz="2400" spc="-4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2400" dirty="0">
                <a:latin typeface="Calibri"/>
                <a:cs typeface="Calibri"/>
              </a:rPr>
              <a:t>PP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4" name="object 5">
            <a:extLst>
              <a:ext uri="{FF2B5EF4-FFF2-40B4-BE49-F238E27FC236}">
                <a16:creationId xmlns:a16="http://schemas.microsoft.com/office/drawing/2014/main" id="{E5749FE9-F0FB-C1F6-083C-1403BAFDF7D9}"/>
              </a:ext>
            </a:extLst>
          </p:cNvPr>
          <p:cNvSpPr txBox="1"/>
          <p:nvPr/>
        </p:nvSpPr>
        <p:spPr>
          <a:xfrm>
            <a:off x="2731196" y="3370277"/>
            <a:ext cx="3213735" cy="3794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  <a:tabLst>
                <a:tab pos="900589" algn="l"/>
              </a:tabLst>
            </a:pPr>
            <a:r>
              <a:rPr sz="2400" spc="-4" dirty="0">
                <a:latin typeface="Calibri"/>
                <a:cs typeface="Calibri"/>
              </a:rPr>
              <a:t>PD</a:t>
            </a:r>
            <a:r>
              <a:rPr sz="2400" spc="-4" dirty="0">
                <a:solidFill>
                  <a:srgbClr val="FF0000"/>
                </a:solidFill>
                <a:latin typeface="Calibri"/>
                <a:cs typeface="Calibri"/>
              </a:rPr>
              <a:t>C</a:t>
            </a:r>
            <a:r>
              <a:rPr sz="2400" spc="-4" dirty="0">
                <a:latin typeface="Calibri"/>
                <a:cs typeface="Calibri"/>
              </a:rPr>
              <a:t>A	=============</a:t>
            </a:r>
            <a:r>
              <a:rPr sz="2400" spc="-4" dirty="0">
                <a:latin typeface="Wingdings"/>
                <a:cs typeface="Wingdings"/>
              </a:rPr>
              <a:t></a:t>
            </a:r>
            <a:endParaRPr sz="2400">
              <a:latin typeface="Wingdings"/>
              <a:cs typeface="Wingdings"/>
            </a:endParaRPr>
          </a:p>
        </p:txBody>
      </p:sp>
      <p:sp>
        <p:nvSpPr>
          <p:cNvPr id="45" name="object 6">
            <a:extLst>
              <a:ext uri="{FF2B5EF4-FFF2-40B4-BE49-F238E27FC236}">
                <a16:creationId xmlns:a16="http://schemas.microsoft.com/office/drawing/2014/main" id="{361406D1-E8F5-B6DA-A527-C9573B7783AC}"/>
              </a:ext>
            </a:extLst>
          </p:cNvPr>
          <p:cNvSpPr txBox="1"/>
          <p:nvPr/>
        </p:nvSpPr>
        <p:spPr>
          <a:xfrm>
            <a:off x="3785042" y="3004745"/>
            <a:ext cx="2533650" cy="74828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  <a:tabLst>
                <a:tab pos="2371249" algn="l"/>
              </a:tabLst>
            </a:pPr>
            <a:r>
              <a:rPr sz="2400" dirty="0">
                <a:latin typeface="Calibri"/>
                <a:cs typeface="Calibri"/>
              </a:rPr>
              <a:t>===========</a:t>
            </a:r>
            <a:r>
              <a:rPr sz="2400" spc="-19" dirty="0">
                <a:latin typeface="Calibri"/>
                <a:cs typeface="Calibri"/>
              </a:rPr>
              <a:t>=</a:t>
            </a:r>
            <a:r>
              <a:rPr sz="2400" dirty="0">
                <a:latin typeface="Wingdings"/>
                <a:cs typeface="Wingdings"/>
              </a:rPr>
              <a:t>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endParaRPr sz="2400">
              <a:latin typeface="Calibri"/>
              <a:cs typeface="Calibri"/>
            </a:endParaRPr>
          </a:p>
          <a:p>
            <a:pPr marR="4286" algn="r">
              <a:spcBef>
                <a:spcPts val="4"/>
              </a:spcBef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C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46" name="object 7">
            <a:extLst>
              <a:ext uri="{FF2B5EF4-FFF2-40B4-BE49-F238E27FC236}">
                <a16:creationId xmlns:a16="http://schemas.microsoft.com/office/drawing/2014/main" id="{3ABE2E44-874D-7E88-BD8A-28EA976015EC}"/>
              </a:ext>
            </a:extLst>
          </p:cNvPr>
          <p:cNvGrpSpPr/>
          <p:nvPr/>
        </p:nvGrpSpPr>
        <p:grpSpPr>
          <a:xfrm>
            <a:off x="6116667" y="2451438"/>
            <a:ext cx="234315" cy="555784"/>
            <a:chOff x="6236208" y="3569208"/>
            <a:chExt cx="312420" cy="741045"/>
          </a:xfrm>
        </p:grpSpPr>
        <p:sp>
          <p:nvSpPr>
            <p:cNvPr id="47" name="object 8">
              <a:extLst>
                <a:ext uri="{FF2B5EF4-FFF2-40B4-BE49-F238E27FC236}">
                  <a16:creationId xmlns:a16="http://schemas.microsoft.com/office/drawing/2014/main" id="{2BDE467A-1841-67FB-6F3F-AE988C1622E3}"/>
                </a:ext>
              </a:extLst>
            </p:cNvPr>
            <p:cNvSpPr/>
            <p:nvPr/>
          </p:nvSpPr>
          <p:spPr>
            <a:xfrm>
              <a:off x="6249162" y="3582162"/>
              <a:ext cx="287020" cy="715010"/>
            </a:xfrm>
            <a:custGeom>
              <a:avLst/>
              <a:gdLst/>
              <a:ahLst/>
              <a:cxnLst/>
              <a:rect l="l" t="t" r="r" b="b"/>
              <a:pathLst>
                <a:path w="287020" h="715010">
                  <a:moveTo>
                    <a:pt x="214884" y="0"/>
                  </a:moveTo>
                  <a:lnTo>
                    <a:pt x="71627" y="0"/>
                  </a:lnTo>
                  <a:lnTo>
                    <a:pt x="71627" y="571500"/>
                  </a:lnTo>
                  <a:lnTo>
                    <a:pt x="0" y="571500"/>
                  </a:lnTo>
                  <a:lnTo>
                    <a:pt x="143255" y="714756"/>
                  </a:lnTo>
                  <a:lnTo>
                    <a:pt x="286512" y="571500"/>
                  </a:lnTo>
                  <a:lnTo>
                    <a:pt x="214884" y="571500"/>
                  </a:lnTo>
                  <a:lnTo>
                    <a:pt x="21488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48" name="object 9">
              <a:extLst>
                <a:ext uri="{FF2B5EF4-FFF2-40B4-BE49-F238E27FC236}">
                  <a16:creationId xmlns:a16="http://schemas.microsoft.com/office/drawing/2014/main" id="{C3B1419C-1186-2591-4029-B735C9DCD35F}"/>
                </a:ext>
              </a:extLst>
            </p:cNvPr>
            <p:cNvSpPr/>
            <p:nvPr/>
          </p:nvSpPr>
          <p:spPr>
            <a:xfrm>
              <a:off x="6249162" y="3582162"/>
              <a:ext cx="287020" cy="715010"/>
            </a:xfrm>
            <a:custGeom>
              <a:avLst/>
              <a:gdLst/>
              <a:ahLst/>
              <a:cxnLst/>
              <a:rect l="l" t="t" r="r" b="b"/>
              <a:pathLst>
                <a:path w="287020" h="715010">
                  <a:moveTo>
                    <a:pt x="0" y="571500"/>
                  </a:moveTo>
                  <a:lnTo>
                    <a:pt x="71627" y="571500"/>
                  </a:lnTo>
                  <a:lnTo>
                    <a:pt x="71627" y="0"/>
                  </a:lnTo>
                  <a:lnTo>
                    <a:pt x="214884" y="0"/>
                  </a:lnTo>
                  <a:lnTo>
                    <a:pt x="214884" y="571500"/>
                  </a:lnTo>
                  <a:lnTo>
                    <a:pt x="286512" y="571500"/>
                  </a:lnTo>
                  <a:lnTo>
                    <a:pt x="143255" y="714756"/>
                  </a:lnTo>
                  <a:lnTo>
                    <a:pt x="0" y="571500"/>
                  </a:lnTo>
                  <a:close/>
                </a:path>
              </a:pathLst>
            </a:custGeom>
            <a:ln w="25907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49" name="object 10">
            <a:extLst>
              <a:ext uri="{FF2B5EF4-FFF2-40B4-BE49-F238E27FC236}">
                <a16:creationId xmlns:a16="http://schemas.microsoft.com/office/drawing/2014/main" id="{492DB2A8-4DD0-926E-B80E-89BF3A1F5C3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42768" y="281990"/>
            <a:ext cx="4927282" cy="330219"/>
          </a:xfrm>
          <a:prstGeom prst="rect">
            <a:avLst/>
          </a:prstGeom>
        </p:spPr>
        <p:txBody>
          <a:bodyPr spcFirstLastPara="1" vert="horz" wrap="square" lIns="0" tIns="9525" rIns="0" bIns="0" rtlCol="0" anchor="t" anchorCtr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000" b="1" spc="-4" dirty="0">
                <a:solidFill>
                  <a:srgbClr val="000000"/>
                </a:solidFill>
              </a:rPr>
              <a:t>POSISI </a:t>
            </a:r>
            <a:r>
              <a:rPr sz="2000" b="1" spc="-11" dirty="0">
                <a:solidFill>
                  <a:srgbClr val="000000"/>
                </a:solidFill>
              </a:rPr>
              <a:t>AUDIT </a:t>
            </a:r>
            <a:r>
              <a:rPr sz="2000" b="1" spc="-15" dirty="0">
                <a:solidFill>
                  <a:srgbClr val="000000"/>
                </a:solidFill>
              </a:rPr>
              <a:t>DALAM</a:t>
            </a:r>
            <a:r>
              <a:rPr sz="2000" b="1" spc="11" dirty="0">
                <a:solidFill>
                  <a:srgbClr val="000000"/>
                </a:solidFill>
              </a:rPr>
              <a:t> </a:t>
            </a:r>
            <a:r>
              <a:rPr sz="2000" b="1" spc="-11" dirty="0">
                <a:solidFill>
                  <a:srgbClr val="000000"/>
                </a:solidFill>
              </a:rPr>
              <a:t>SIKLUS </a:t>
            </a:r>
            <a:r>
              <a:rPr sz="2000" b="1" dirty="0">
                <a:solidFill>
                  <a:srgbClr val="000000"/>
                </a:solidFill>
              </a:rPr>
              <a:t>SPMI</a:t>
            </a:r>
            <a:endParaRPr sz="2000" dirty="0"/>
          </a:p>
        </p:txBody>
      </p:sp>
      <p:grpSp>
        <p:nvGrpSpPr>
          <p:cNvPr id="50" name="object 11">
            <a:extLst>
              <a:ext uri="{FF2B5EF4-FFF2-40B4-BE49-F238E27FC236}">
                <a16:creationId xmlns:a16="http://schemas.microsoft.com/office/drawing/2014/main" id="{6ADA89CD-D71D-C41A-0C1D-EDFC71DB70B0}"/>
              </a:ext>
            </a:extLst>
          </p:cNvPr>
          <p:cNvGrpSpPr/>
          <p:nvPr/>
        </p:nvGrpSpPr>
        <p:grpSpPr>
          <a:xfrm>
            <a:off x="2008677" y="1844457"/>
            <a:ext cx="381953" cy="381953"/>
            <a:chOff x="758888" y="2759900"/>
            <a:chExt cx="509270" cy="509270"/>
          </a:xfrm>
        </p:grpSpPr>
        <p:sp>
          <p:nvSpPr>
            <p:cNvPr id="51" name="object 12">
              <a:extLst>
                <a:ext uri="{FF2B5EF4-FFF2-40B4-BE49-F238E27FC236}">
                  <a16:creationId xmlns:a16="http://schemas.microsoft.com/office/drawing/2014/main" id="{D69AE809-E93E-D400-11BB-6A7376F6A154}"/>
                </a:ext>
              </a:extLst>
            </p:cNvPr>
            <p:cNvSpPr/>
            <p:nvPr/>
          </p:nvSpPr>
          <p:spPr>
            <a:xfrm>
              <a:off x="771906" y="2772918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241553" y="0"/>
                  </a:moveTo>
                  <a:lnTo>
                    <a:pt x="192874" y="4909"/>
                  </a:lnTo>
                  <a:lnTo>
                    <a:pt x="147532" y="18990"/>
                  </a:lnTo>
                  <a:lnTo>
                    <a:pt x="106501" y="41268"/>
                  </a:lnTo>
                  <a:lnTo>
                    <a:pt x="70751" y="70770"/>
                  </a:lnTo>
                  <a:lnTo>
                    <a:pt x="41255" y="106523"/>
                  </a:lnTo>
                  <a:lnTo>
                    <a:pt x="18983" y="147554"/>
                  </a:lnTo>
                  <a:lnTo>
                    <a:pt x="4907" y="192888"/>
                  </a:lnTo>
                  <a:lnTo>
                    <a:pt x="0" y="241554"/>
                  </a:lnTo>
                  <a:lnTo>
                    <a:pt x="4907" y="290219"/>
                  </a:lnTo>
                  <a:lnTo>
                    <a:pt x="18983" y="335553"/>
                  </a:lnTo>
                  <a:lnTo>
                    <a:pt x="41255" y="376584"/>
                  </a:lnTo>
                  <a:lnTo>
                    <a:pt x="70751" y="412337"/>
                  </a:lnTo>
                  <a:lnTo>
                    <a:pt x="106501" y="441839"/>
                  </a:lnTo>
                  <a:lnTo>
                    <a:pt x="147532" y="464117"/>
                  </a:lnTo>
                  <a:lnTo>
                    <a:pt x="192874" y="478198"/>
                  </a:lnTo>
                  <a:lnTo>
                    <a:pt x="241553" y="483108"/>
                  </a:lnTo>
                  <a:lnTo>
                    <a:pt x="290233" y="478198"/>
                  </a:lnTo>
                  <a:lnTo>
                    <a:pt x="335575" y="464117"/>
                  </a:lnTo>
                  <a:lnTo>
                    <a:pt x="376606" y="441839"/>
                  </a:lnTo>
                  <a:lnTo>
                    <a:pt x="412356" y="412337"/>
                  </a:lnTo>
                  <a:lnTo>
                    <a:pt x="441852" y="376584"/>
                  </a:lnTo>
                  <a:lnTo>
                    <a:pt x="464124" y="335553"/>
                  </a:lnTo>
                  <a:lnTo>
                    <a:pt x="478200" y="290219"/>
                  </a:lnTo>
                  <a:lnTo>
                    <a:pt x="483107" y="241554"/>
                  </a:lnTo>
                  <a:lnTo>
                    <a:pt x="478200" y="192888"/>
                  </a:lnTo>
                  <a:lnTo>
                    <a:pt x="464124" y="147554"/>
                  </a:lnTo>
                  <a:lnTo>
                    <a:pt x="441852" y="106523"/>
                  </a:lnTo>
                  <a:lnTo>
                    <a:pt x="412356" y="70770"/>
                  </a:lnTo>
                  <a:lnTo>
                    <a:pt x="376606" y="41268"/>
                  </a:lnTo>
                  <a:lnTo>
                    <a:pt x="335575" y="18990"/>
                  </a:lnTo>
                  <a:lnTo>
                    <a:pt x="290233" y="4909"/>
                  </a:lnTo>
                  <a:lnTo>
                    <a:pt x="24155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52" name="object 13">
              <a:extLst>
                <a:ext uri="{FF2B5EF4-FFF2-40B4-BE49-F238E27FC236}">
                  <a16:creationId xmlns:a16="http://schemas.microsoft.com/office/drawing/2014/main" id="{3DA5C68B-975A-9444-3DD5-C0F95DC9C97A}"/>
                </a:ext>
              </a:extLst>
            </p:cNvPr>
            <p:cNvSpPr/>
            <p:nvPr/>
          </p:nvSpPr>
          <p:spPr>
            <a:xfrm>
              <a:off x="771906" y="2772918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0" y="241554"/>
                  </a:moveTo>
                  <a:lnTo>
                    <a:pt x="4907" y="192888"/>
                  </a:lnTo>
                  <a:lnTo>
                    <a:pt x="18983" y="147554"/>
                  </a:lnTo>
                  <a:lnTo>
                    <a:pt x="41255" y="106523"/>
                  </a:lnTo>
                  <a:lnTo>
                    <a:pt x="70751" y="70770"/>
                  </a:lnTo>
                  <a:lnTo>
                    <a:pt x="106501" y="41268"/>
                  </a:lnTo>
                  <a:lnTo>
                    <a:pt x="147532" y="18990"/>
                  </a:lnTo>
                  <a:lnTo>
                    <a:pt x="192874" y="4909"/>
                  </a:lnTo>
                  <a:lnTo>
                    <a:pt x="241553" y="0"/>
                  </a:lnTo>
                  <a:lnTo>
                    <a:pt x="290233" y="4909"/>
                  </a:lnTo>
                  <a:lnTo>
                    <a:pt x="335575" y="18990"/>
                  </a:lnTo>
                  <a:lnTo>
                    <a:pt x="376606" y="41268"/>
                  </a:lnTo>
                  <a:lnTo>
                    <a:pt x="412356" y="70770"/>
                  </a:lnTo>
                  <a:lnTo>
                    <a:pt x="441852" y="106523"/>
                  </a:lnTo>
                  <a:lnTo>
                    <a:pt x="464124" y="147554"/>
                  </a:lnTo>
                  <a:lnTo>
                    <a:pt x="478200" y="192888"/>
                  </a:lnTo>
                  <a:lnTo>
                    <a:pt x="483107" y="241554"/>
                  </a:lnTo>
                  <a:lnTo>
                    <a:pt x="478200" y="290219"/>
                  </a:lnTo>
                  <a:lnTo>
                    <a:pt x="464124" y="335553"/>
                  </a:lnTo>
                  <a:lnTo>
                    <a:pt x="441852" y="376584"/>
                  </a:lnTo>
                  <a:lnTo>
                    <a:pt x="412356" y="412337"/>
                  </a:lnTo>
                  <a:lnTo>
                    <a:pt x="376606" y="441839"/>
                  </a:lnTo>
                  <a:lnTo>
                    <a:pt x="335575" y="464117"/>
                  </a:lnTo>
                  <a:lnTo>
                    <a:pt x="290233" y="478198"/>
                  </a:lnTo>
                  <a:lnTo>
                    <a:pt x="241553" y="483108"/>
                  </a:lnTo>
                  <a:lnTo>
                    <a:pt x="192874" y="478198"/>
                  </a:lnTo>
                  <a:lnTo>
                    <a:pt x="147532" y="464117"/>
                  </a:lnTo>
                  <a:lnTo>
                    <a:pt x="106501" y="441839"/>
                  </a:lnTo>
                  <a:lnTo>
                    <a:pt x="70751" y="412337"/>
                  </a:lnTo>
                  <a:lnTo>
                    <a:pt x="41255" y="376584"/>
                  </a:lnTo>
                  <a:lnTo>
                    <a:pt x="18983" y="335553"/>
                  </a:lnTo>
                  <a:lnTo>
                    <a:pt x="4907" y="290219"/>
                  </a:lnTo>
                  <a:lnTo>
                    <a:pt x="0" y="241554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53" name="object 14">
            <a:extLst>
              <a:ext uri="{FF2B5EF4-FFF2-40B4-BE49-F238E27FC236}">
                <a16:creationId xmlns:a16="http://schemas.microsoft.com/office/drawing/2014/main" id="{7AA3FE2E-5E23-4976-3A70-7434683B462A}"/>
              </a:ext>
            </a:extLst>
          </p:cNvPr>
          <p:cNvSpPr txBox="1"/>
          <p:nvPr/>
        </p:nvSpPr>
        <p:spPr>
          <a:xfrm>
            <a:off x="2080124" y="1903084"/>
            <a:ext cx="238125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1.P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54" name="object 15">
            <a:extLst>
              <a:ext uri="{FF2B5EF4-FFF2-40B4-BE49-F238E27FC236}">
                <a16:creationId xmlns:a16="http://schemas.microsoft.com/office/drawing/2014/main" id="{300219C4-3155-A42B-6D8C-3B760FFFE11E}"/>
              </a:ext>
            </a:extLst>
          </p:cNvPr>
          <p:cNvGrpSpPr/>
          <p:nvPr/>
        </p:nvGrpSpPr>
        <p:grpSpPr>
          <a:xfrm>
            <a:off x="2356358" y="2135113"/>
            <a:ext cx="474345" cy="411480"/>
            <a:chOff x="1222463" y="3147441"/>
            <a:chExt cx="632460" cy="548640"/>
          </a:xfrm>
        </p:grpSpPr>
        <p:pic>
          <p:nvPicPr>
            <p:cNvPr id="55" name="object 16">
              <a:extLst>
                <a:ext uri="{FF2B5EF4-FFF2-40B4-BE49-F238E27FC236}">
                  <a16:creationId xmlns:a16="http://schemas.microsoft.com/office/drawing/2014/main" id="{D84D52BB-2922-7D2D-6E70-DFB489804FB4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22463" y="3147441"/>
              <a:ext cx="132880" cy="143256"/>
            </a:xfrm>
            <a:prstGeom prst="rect">
              <a:avLst/>
            </a:prstGeom>
          </p:spPr>
        </p:pic>
        <p:sp>
          <p:nvSpPr>
            <p:cNvPr id="56" name="object 17">
              <a:extLst>
                <a:ext uri="{FF2B5EF4-FFF2-40B4-BE49-F238E27FC236}">
                  <a16:creationId xmlns:a16="http://schemas.microsoft.com/office/drawing/2014/main" id="{59D19DE9-0C30-D0F7-6BFA-CBD63577D8C2}"/>
                </a:ext>
              </a:extLst>
            </p:cNvPr>
            <p:cNvSpPr/>
            <p:nvPr/>
          </p:nvSpPr>
          <p:spPr>
            <a:xfrm>
              <a:off x="1358646" y="3199638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5" h="483235">
                  <a:moveTo>
                    <a:pt x="241553" y="0"/>
                  </a:moveTo>
                  <a:lnTo>
                    <a:pt x="192888" y="4909"/>
                  </a:lnTo>
                  <a:lnTo>
                    <a:pt x="147554" y="18990"/>
                  </a:lnTo>
                  <a:lnTo>
                    <a:pt x="106523" y="41268"/>
                  </a:lnTo>
                  <a:lnTo>
                    <a:pt x="70770" y="70770"/>
                  </a:lnTo>
                  <a:lnTo>
                    <a:pt x="41268" y="106523"/>
                  </a:lnTo>
                  <a:lnTo>
                    <a:pt x="18990" y="147554"/>
                  </a:lnTo>
                  <a:lnTo>
                    <a:pt x="4909" y="192888"/>
                  </a:lnTo>
                  <a:lnTo>
                    <a:pt x="0" y="241553"/>
                  </a:lnTo>
                  <a:lnTo>
                    <a:pt x="4909" y="290219"/>
                  </a:lnTo>
                  <a:lnTo>
                    <a:pt x="18990" y="335553"/>
                  </a:lnTo>
                  <a:lnTo>
                    <a:pt x="41268" y="376584"/>
                  </a:lnTo>
                  <a:lnTo>
                    <a:pt x="70770" y="412337"/>
                  </a:lnTo>
                  <a:lnTo>
                    <a:pt x="106523" y="441839"/>
                  </a:lnTo>
                  <a:lnTo>
                    <a:pt x="147554" y="464117"/>
                  </a:lnTo>
                  <a:lnTo>
                    <a:pt x="192888" y="478198"/>
                  </a:lnTo>
                  <a:lnTo>
                    <a:pt x="241553" y="483107"/>
                  </a:lnTo>
                  <a:lnTo>
                    <a:pt x="290219" y="478198"/>
                  </a:lnTo>
                  <a:lnTo>
                    <a:pt x="335553" y="464117"/>
                  </a:lnTo>
                  <a:lnTo>
                    <a:pt x="376584" y="441839"/>
                  </a:lnTo>
                  <a:lnTo>
                    <a:pt x="412337" y="412337"/>
                  </a:lnTo>
                  <a:lnTo>
                    <a:pt x="441839" y="376584"/>
                  </a:lnTo>
                  <a:lnTo>
                    <a:pt x="464117" y="335553"/>
                  </a:lnTo>
                  <a:lnTo>
                    <a:pt x="478198" y="290219"/>
                  </a:lnTo>
                  <a:lnTo>
                    <a:pt x="483108" y="241553"/>
                  </a:lnTo>
                  <a:lnTo>
                    <a:pt x="478198" y="192888"/>
                  </a:lnTo>
                  <a:lnTo>
                    <a:pt x="464117" y="147554"/>
                  </a:lnTo>
                  <a:lnTo>
                    <a:pt x="441839" y="106523"/>
                  </a:lnTo>
                  <a:lnTo>
                    <a:pt x="412337" y="70770"/>
                  </a:lnTo>
                  <a:lnTo>
                    <a:pt x="376584" y="41268"/>
                  </a:lnTo>
                  <a:lnTo>
                    <a:pt x="335553" y="18990"/>
                  </a:lnTo>
                  <a:lnTo>
                    <a:pt x="290219" y="4909"/>
                  </a:lnTo>
                  <a:lnTo>
                    <a:pt x="241553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57" name="object 18">
              <a:extLst>
                <a:ext uri="{FF2B5EF4-FFF2-40B4-BE49-F238E27FC236}">
                  <a16:creationId xmlns:a16="http://schemas.microsoft.com/office/drawing/2014/main" id="{D6B1F8FD-0B9C-161D-A14F-D18D244C5E09}"/>
                </a:ext>
              </a:extLst>
            </p:cNvPr>
            <p:cNvSpPr/>
            <p:nvPr/>
          </p:nvSpPr>
          <p:spPr>
            <a:xfrm>
              <a:off x="1358646" y="3199638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5" h="483235">
                  <a:moveTo>
                    <a:pt x="0" y="241553"/>
                  </a:moveTo>
                  <a:lnTo>
                    <a:pt x="4909" y="192888"/>
                  </a:lnTo>
                  <a:lnTo>
                    <a:pt x="18990" y="147554"/>
                  </a:lnTo>
                  <a:lnTo>
                    <a:pt x="41268" y="106523"/>
                  </a:lnTo>
                  <a:lnTo>
                    <a:pt x="70770" y="70770"/>
                  </a:lnTo>
                  <a:lnTo>
                    <a:pt x="106523" y="41268"/>
                  </a:lnTo>
                  <a:lnTo>
                    <a:pt x="147554" y="18990"/>
                  </a:lnTo>
                  <a:lnTo>
                    <a:pt x="192888" y="4909"/>
                  </a:lnTo>
                  <a:lnTo>
                    <a:pt x="241553" y="0"/>
                  </a:lnTo>
                  <a:lnTo>
                    <a:pt x="290219" y="4909"/>
                  </a:lnTo>
                  <a:lnTo>
                    <a:pt x="335553" y="18990"/>
                  </a:lnTo>
                  <a:lnTo>
                    <a:pt x="376584" y="41268"/>
                  </a:lnTo>
                  <a:lnTo>
                    <a:pt x="412337" y="70770"/>
                  </a:lnTo>
                  <a:lnTo>
                    <a:pt x="441839" y="106523"/>
                  </a:lnTo>
                  <a:lnTo>
                    <a:pt x="464117" y="147554"/>
                  </a:lnTo>
                  <a:lnTo>
                    <a:pt x="478198" y="192888"/>
                  </a:lnTo>
                  <a:lnTo>
                    <a:pt x="483108" y="241553"/>
                  </a:lnTo>
                  <a:lnTo>
                    <a:pt x="478198" y="290219"/>
                  </a:lnTo>
                  <a:lnTo>
                    <a:pt x="464117" y="335553"/>
                  </a:lnTo>
                  <a:lnTo>
                    <a:pt x="441839" y="376584"/>
                  </a:lnTo>
                  <a:lnTo>
                    <a:pt x="412337" y="412337"/>
                  </a:lnTo>
                  <a:lnTo>
                    <a:pt x="376584" y="441839"/>
                  </a:lnTo>
                  <a:lnTo>
                    <a:pt x="335553" y="464117"/>
                  </a:lnTo>
                  <a:lnTo>
                    <a:pt x="290219" y="478198"/>
                  </a:lnTo>
                  <a:lnTo>
                    <a:pt x="241553" y="483107"/>
                  </a:lnTo>
                  <a:lnTo>
                    <a:pt x="192888" y="478198"/>
                  </a:lnTo>
                  <a:lnTo>
                    <a:pt x="147554" y="464117"/>
                  </a:lnTo>
                  <a:lnTo>
                    <a:pt x="106523" y="441839"/>
                  </a:lnTo>
                  <a:lnTo>
                    <a:pt x="70770" y="412337"/>
                  </a:lnTo>
                  <a:lnTo>
                    <a:pt x="41268" y="376584"/>
                  </a:lnTo>
                  <a:lnTo>
                    <a:pt x="18990" y="335553"/>
                  </a:lnTo>
                  <a:lnTo>
                    <a:pt x="4909" y="290219"/>
                  </a:lnTo>
                  <a:lnTo>
                    <a:pt x="0" y="241553"/>
                  </a:lnTo>
                  <a:close/>
                </a:path>
              </a:pathLst>
            </a:custGeom>
            <a:ln w="2590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58" name="object 19">
            <a:extLst>
              <a:ext uri="{FF2B5EF4-FFF2-40B4-BE49-F238E27FC236}">
                <a16:creationId xmlns:a16="http://schemas.microsoft.com/office/drawing/2014/main" id="{8D9CA1BA-A372-2BD4-3595-1D992850C5F9}"/>
              </a:ext>
            </a:extLst>
          </p:cNvPr>
          <p:cNvSpPr txBox="1"/>
          <p:nvPr/>
        </p:nvSpPr>
        <p:spPr>
          <a:xfrm>
            <a:off x="2520217" y="2222933"/>
            <a:ext cx="238125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2.P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59" name="object 20">
            <a:extLst>
              <a:ext uri="{FF2B5EF4-FFF2-40B4-BE49-F238E27FC236}">
                <a16:creationId xmlns:a16="http://schemas.microsoft.com/office/drawing/2014/main" id="{16509312-F4C0-EC39-5402-B1775BC8F907}"/>
              </a:ext>
            </a:extLst>
          </p:cNvPr>
          <p:cNvGrpSpPr/>
          <p:nvPr/>
        </p:nvGrpSpPr>
        <p:grpSpPr>
          <a:xfrm>
            <a:off x="2270424" y="2549831"/>
            <a:ext cx="381953" cy="504349"/>
            <a:chOff x="1107884" y="3700398"/>
            <a:chExt cx="509270" cy="672465"/>
          </a:xfrm>
        </p:grpSpPr>
        <p:pic>
          <p:nvPicPr>
            <p:cNvPr id="60" name="object 21">
              <a:extLst>
                <a:ext uri="{FF2B5EF4-FFF2-40B4-BE49-F238E27FC236}">
                  <a16:creationId xmlns:a16="http://schemas.microsoft.com/office/drawing/2014/main" id="{31422A00-13DB-2D36-826B-CE99D0F520E7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05001" y="3700398"/>
              <a:ext cx="153670" cy="133984"/>
            </a:xfrm>
            <a:prstGeom prst="rect">
              <a:avLst/>
            </a:prstGeom>
          </p:spPr>
        </p:pic>
        <p:sp>
          <p:nvSpPr>
            <p:cNvPr id="61" name="object 22">
              <a:extLst>
                <a:ext uri="{FF2B5EF4-FFF2-40B4-BE49-F238E27FC236}">
                  <a16:creationId xmlns:a16="http://schemas.microsoft.com/office/drawing/2014/main" id="{DC735102-2591-B974-EB2F-565673AE21ED}"/>
                </a:ext>
              </a:extLst>
            </p:cNvPr>
            <p:cNvSpPr/>
            <p:nvPr/>
          </p:nvSpPr>
          <p:spPr>
            <a:xfrm>
              <a:off x="1120902" y="3876293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241553" y="0"/>
                  </a:moveTo>
                  <a:lnTo>
                    <a:pt x="192874" y="4909"/>
                  </a:lnTo>
                  <a:lnTo>
                    <a:pt x="147532" y="18990"/>
                  </a:lnTo>
                  <a:lnTo>
                    <a:pt x="106501" y="41268"/>
                  </a:lnTo>
                  <a:lnTo>
                    <a:pt x="70751" y="70770"/>
                  </a:lnTo>
                  <a:lnTo>
                    <a:pt x="41255" y="106523"/>
                  </a:lnTo>
                  <a:lnTo>
                    <a:pt x="18983" y="147554"/>
                  </a:lnTo>
                  <a:lnTo>
                    <a:pt x="4907" y="192888"/>
                  </a:lnTo>
                  <a:lnTo>
                    <a:pt x="0" y="241553"/>
                  </a:lnTo>
                  <a:lnTo>
                    <a:pt x="4907" y="290219"/>
                  </a:lnTo>
                  <a:lnTo>
                    <a:pt x="18983" y="335553"/>
                  </a:lnTo>
                  <a:lnTo>
                    <a:pt x="41255" y="376584"/>
                  </a:lnTo>
                  <a:lnTo>
                    <a:pt x="70751" y="412337"/>
                  </a:lnTo>
                  <a:lnTo>
                    <a:pt x="106501" y="441839"/>
                  </a:lnTo>
                  <a:lnTo>
                    <a:pt x="147532" y="464117"/>
                  </a:lnTo>
                  <a:lnTo>
                    <a:pt x="192874" y="478198"/>
                  </a:lnTo>
                  <a:lnTo>
                    <a:pt x="241553" y="483107"/>
                  </a:lnTo>
                  <a:lnTo>
                    <a:pt x="290219" y="478198"/>
                  </a:lnTo>
                  <a:lnTo>
                    <a:pt x="335553" y="464117"/>
                  </a:lnTo>
                  <a:lnTo>
                    <a:pt x="376584" y="441839"/>
                  </a:lnTo>
                  <a:lnTo>
                    <a:pt x="412337" y="412337"/>
                  </a:lnTo>
                  <a:lnTo>
                    <a:pt x="441839" y="376584"/>
                  </a:lnTo>
                  <a:lnTo>
                    <a:pt x="464117" y="335553"/>
                  </a:lnTo>
                  <a:lnTo>
                    <a:pt x="478198" y="290219"/>
                  </a:lnTo>
                  <a:lnTo>
                    <a:pt x="483107" y="241553"/>
                  </a:lnTo>
                  <a:lnTo>
                    <a:pt x="478198" y="192888"/>
                  </a:lnTo>
                  <a:lnTo>
                    <a:pt x="464117" y="147554"/>
                  </a:lnTo>
                  <a:lnTo>
                    <a:pt x="441839" y="106523"/>
                  </a:lnTo>
                  <a:lnTo>
                    <a:pt x="412337" y="70770"/>
                  </a:lnTo>
                  <a:lnTo>
                    <a:pt x="376584" y="41268"/>
                  </a:lnTo>
                  <a:lnTo>
                    <a:pt x="335553" y="18990"/>
                  </a:lnTo>
                  <a:lnTo>
                    <a:pt x="290219" y="4909"/>
                  </a:lnTo>
                  <a:lnTo>
                    <a:pt x="24155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62" name="object 23">
              <a:extLst>
                <a:ext uri="{FF2B5EF4-FFF2-40B4-BE49-F238E27FC236}">
                  <a16:creationId xmlns:a16="http://schemas.microsoft.com/office/drawing/2014/main" id="{BABF36E5-69FF-E9CE-6657-0F44295BA81C}"/>
                </a:ext>
              </a:extLst>
            </p:cNvPr>
            <p:cNvSpPr/>
            <p:nvPr/>
          </p:nvSpPr>
          <p:spPr>
            <a:xfrm>
              <a:off x="1120902" y="3876293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0" y="241553"/>
                  </a:moveTo>
                  <a:lnTo>
                    <a:pt x="4907" y="192888"/>
                  </a:lnTo>
                  <a:lnTo>
                    <a:pt x="18983" y="147554"/>
                  </a:lnTo>
                  <a:lnTo>
                    <a:pt x="41255" y="106523"/>
                  </a:lnTo>
                  <a:lnTo>
                    <a:pt x="70751" y="70770"/>
                  </a:lnTo>
                  <a:lnTo>
                    <a:pt x="106501" y="41268"/>
                  </a:lnTo>
                  <a:lnTo>
                    <a:pt x="147532" y="18990"/>
                  </a:lnTo>
                  <a:lnTo>
                    <a:pt x="192874" y="4909"/>
                  </a:lnTo>
                  <a:lnTo>
                    <a:pt x="241553" y="0"/>
                  </a:lnTo>
                  <a:lnTo>
                    <a:pt x="290219" y="4909"/>
                  </a:lnTo>
                  <a:lnTo>
                    <a:pt x="335553" y="18990"/>
                  </a:lnTo>
                  <a:lnTo>
                    <a:pt x="376584" y="41268"/>
                  </a:lnTo>
                  <a:lnTo>
                    <a:pt x="412337" y="70770"/>
                  </a:lnTo>
                  <a:lnTo>
                    <a:pt x="441839" y="106523"/>
                  </a:lnTo>
                  <a:lnTo>
                    <a:pt x="464117" y="147554"/>
                  </a:lnTo>
                  <a:lnTo>
                    <a:pt x="478198" y="192888"/>
                  </a:lnTo>
                  <a:lnTo>
                    <a:pt x="483107" y="241553"/>
                  </a:lnTo>
                  <a:lnTo>
                    <a:pt x="478198" y="290219"/>
                  </a:lnTo>
                  <a:lnTo>
                    <a:pt x="464117" y="335553"/>
                  </a:lnTo>
                  <a:lnTo>
                    <a:pt x="441839" y="376584"/>
                  </a:lnTo>
                  <a:lnTo>
                    <a:pt x="412337" y="412337"/>
                  </a:lnTo>
                  <a:lnTo>
                    <a:pt x="376584" y="441839"/>
                  </a:lnTo>
                  <a:lnTo>
                    <a:pt x="335553" y="464117"/>
                  </a:lnTo>
                  <a:lnTo>
                    <a:pt x="290219" y="478198"/>
                  </a:lnTo>
                  <a:lnTo>
                    <a:pt x="241553" y="483107"/>
                  </a:lnTo>
                  <a:lnTo>
                    <a:pt x="192874" y="478198"/>
                  </a:lnTo>
                  <a:lnTo>
                    <a:pt x="147532" y="464117"/>
                  </a:lnTo>
                  <a:lnTo>
                    <a:pt x="106501" y="441839"/>
                  </a:lnTo>
                  <a:lnTo>
                    <a:pt x="70751" y="412337"/>
                  </a:lnTo>
                  <a:lnTo>
                    <a:pt x="41255" y="376584"/>
                  </a:lnTo>
                  <a:lnTo>
                    <a:pt x="18983" y="335553"/>
                  </a:lnTo>
                  <a:lnTo>
                    <a:pt x="4907" y="290219"/>
                  </a:lnTo>
                  <a:lnTo>
                    <a:pt x="0" y="241553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63" name="object 24">
            <a:extLst>
              <a:ext uri="{FF2B5EF4-FFF2-40B4-BE49-F238E27FC236}">
                <a16:creationId xmlns:a16="http://schemas.microsoft.com/office/drawing/2014/main" id="{364B2AAF-5408-CA37-8D32-0CD2277BDE0B}"/>
              </a:ext>
            </a:extLst>
          </p:cNvPr>
          <p:cNvSpPr txBox="1"/>
          <p:nvPr/>
        </p:nvSpPr>
        <p:spPr>
          <a:xfrm>
            <a:off x="2344157" y="2731092"/>
            <a:ext cx="233363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3.E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64" name="object 25">
            <a:extLst>
              <a:ext uri="{FF2B5EF4-FFF2-40B4-BE49-F238E27FC236}">
                <a16:creationId xmlns:a16="http://schemas.microsoft.com/office/drawing/2014/main" id="{F95E9D84-1D3B-FEE8-C5D7-0766BB05F7A1}"/>
              </a:ext>
            </a:extLst>
          </p:cNvPr>
          <p:cNvGrpSpPr/>
          <p:nvPr/>
        </p:nvGrpSpPr>
        <p:grpSpPr>
          <a:xfrm>
            <a:off x="1736643" y="2682276"/>
            <a:ext cx="506254" cy="381000"/>
            <a:chOff x="396176" y="3876992"/>
            <a:chExt cx="675005" cy="508000"/>
          </a:xfrm>
        </p:grpSpPr>
        <p:pic>
          <p:nvPicPr>
            <p:cNvPr id="65" name="object 26">
              <a:extLst>
                <a:ext uri="{FF2B5EF4-FFF2-40B4-BE49-F238E27FC236}">
                  <a16:creationId xmlns:a16="http://schemas.microsoft.com/office/drawing/2014/main" id="{FC385F46-0D44-1BAD-8449-FC9648CA2C82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8639" y="4042282"/>
              <a:ext cx="122351" cy="162814"/>
            </a:xfrm>
            <a:prstGeom prst="rect">
              <a:avLst/>
            </a:prstGeom>
          </p:spPr>
        </p:pic>
        <p:sp>
          <p:nvSpPr>
            <p:cNvPr id="66" name="object 27">
              <a:extLst>
                <a:ext uri="{FF2B5EF4-FFF2-40B4-BE49-F238E27FC236}">
                  <a16:creationId xmlns:a16="http://schemas.microsoft.com/office/drawing/2014/main" id="{4ABE540B-7981-1FC8-FD6B-25E37D72E4CE}"/>
                </a:ext>
              </a:extLst>
            </p:cNvPr>
            <p:cNvSpPr/>
            <p:nvPr/>
          </p:nvSpPr>
          <p:spPr>
            <a:xfrm>
              <a:off x="409193" y="3890009"/>
              <a:ext cx="483234" cy="481965"/>
            </a:xfrm>
            <a:custGeom>
              <a:avLst/>
              <a:gdLst/>
              <a:ahLst/>
              <a:cxnLst/>
              <a:rect l="l" t="t" r="r" b="b"/>
              <a:pathLst>
                <a:path w="483234" h="481964">
                  <a:moveTo>
                    <a:pt x="241554" y="0"/>
                  </a:moveTo>
                  <a:lnTo>
                    <a:pt x="192874" y="4892"/>
                  </a:lnTo>
                  <a:lnTo>
                    <a:pt x="147532" y="18924"/>
                  </a:lnTo>
                  <a:lnTo>
                    <a:pt x="106501" y="41127"/>
                  </a:lnTo>
                  <a:lnTo>
                    <a:pt x="70751" y="70532"/>
                  </a:lnTo>
                  <a:lnTo>
                    <a:pt x="41255" y="106170"/>
                  </a:lnTo>
                  <a:lnTo>
                    <a:pt x="18983" y="147071"/>
                  </a:lnTo>
                  <a:lnTo>
                    <a:pt x="4907" y="192268"/>
                  </a:lnTo>
                  <a:lnTo>
                    <a:pt x="0" y="240791"/>
                  </a:lnTo>
                  <a:lnTo>
                    <a:pt x="4907" y="289315"/>
                  </a:lnTo>
                  <a:lnTo>
                    <a:pt x="18983" y="334512"/>
                  </a:lnTo>
                  <a:lnTo>
                    <a:pt x="41255" y="375413"/>
                  </a:lnTo>
                  <a:lnTo>
                    <a:pt x="70751" y="411051"/>
                  </a:lnTo>
                  <a:lnTo>
                    <a:pt x="106501" y="440456"/>
                  </a:lnTo>
                  <a:lnTo>
                    <a:pt x="147532" y="462659"/>
                  </a:lnTo>
                  <a:lnTo>
                    <a:pt x="192874" y="476691"/>
                  </a:lnTo>
                  <a:lnTo>
                    <a:pt x="241554" y="481583"/>
                  </a:lnTo>
                  <a:lnTo>
                    <a:pt x="290233" y="476691"/>
                  </a:lnTo>
                  <a:lnTo>
                    <a:pt x="335575" y="462659"/>
                  </a:lnTo>
                  <a:lnTo>
                    <a:pt x="376606" y="440456"/>
                  </a:lnTo>
                  <a:lnTo>
                    <a:pt x="412356" y="411051"/>
                  </a:lnTo>
                  <a:lnTo>
                    <a:pt x="441852" y="375413"/>
                  </a:lnTo>
                  <a:lnTo>
                    <a:pt x="464124" y="334512"/>
                  </a:lnTo>
                  <a:lnTo>
                    <a:pt x="478200" y="289315"/>
                  </a:lnTo>
                  <a:lnTo>
                    <a:pt x="483108" y="240791"/>
                  </a:lnTo>
                  <a:lnTo>
                    <a:pt x="478200" y="192268"/>
                  </a:lnTo>
                  <a:lnTo>
                    <a:pt x="464124" y="147071"/>
                  </a:lnTo>
                  <a:lnTo>
                    <a:pt x="441852" y="106170"/>
                  </a:lnTo>
                  <a:lnTo>
                    <a:pt x="412356" y="70532"/>
                  </a:lnTo>
                  <a:lnTo>
                    <a:pt x="376606" y="41127"/>
                  </a:lnTo>
                  <a:lnTo>
                    <a:pt x="335575" y="18924"/>
                  </a:lnTo>
                  <a:lnTo>
                    <a:pt x="290233" y="4892"/>
                  </a:lnTo>
                  <a:lnTo>
                    <a:pt x="241554" y="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67" name="object 28">
              <a:extLst>
                <a:ext uri="{FF2B5EF4-FFF2-40B4-BE49-F238E27FC236}">
                  <a16:creationId xmlns:a16="http://schemas.microsoft.com/office/drawing/2014/main" id="{BC02AE63-0871-7F22-E0D4-E7D8E09181FC}"/>
                </a:ext>
              </a:extLst>
            </p:cNvPr>
            <p:cNvSpPr/>
            <p:nvPr/>
          </p:nvSpPr>
          <p:spPr>
            <a:xfrm>
              <a:off x="409193" y="3890009"/>
              <a:ext cx="483234" cy="481965"/>
            </a:xfrm>
            <a:custGeom>
              <a:avLst/>
              <a:gdLst/>
              <a:ahLst/>
              <a:cxnLst/>
              <a:rect l="l" t="t" r="r" b="b"/>
              <a:pathLst>
                <a:path w="483234" h="481964">
                  <a:moveTo>
                    <a:pt x="0" y="240791"/>
                  </a:moveTo>
                  <a:lnTo>
                    <a:pt x="4907" y="192268"/>
                  </a:lnTo>
                  <a:lnTo>
                    <a:pt x="18983" y="147071"/>
                  </a:lnTo>
                  <a:lnTo>
                    <a:pt x="41255" y="106170"/>
                  </a:lnTo>
                  <a:lnTo>
                    <a:pt x="70751" y="70532"/>
                  </a:lnTo>
                  <a:lnTo>
                    <a:pt x="106501" y="41127"/>
                  </a:lnTo>
                  <a:lnTo>
                    <a:pt x="147532" y="18924"/>
                  </a:lnTo>
                  <a:lnTo>
                    <a:pt x="192874" y="4892"/>
                  </a:lnTo>
                  <a:lnTo>
                    <a:pt x="241554" y="0"/>
                  </a:lnTo>
                  <a:lnTo>
                    <a:pt x="290233" y="4892"/>
                  </a:lnTo>
                  <a:lnTo>
                    <a:pt x="335575" y="18924"/>
                  </a:lnTo>
                  <a:lnTo>
                    <a:pt x="376606" y="41127"/>
                  </a:lnTo>
                  <a:lnTo>
                    <a:pt x="412356" y="70532"/>
                  </a:lnTo>
                  <a:lnTo>
                    <a:pt x="441852" y="106170"/>
                  </a:lnTo>
                  <a:lnTo>
                    <a:pt x="464124" y="147071"/>
                  </a:lnTo>
                  <a:lnTo>
                    <a:pt x="478200" y="192268"/>
                  </a:lnTo>
                  <a:lnTo>
                    <a:pt x="483108" y="240791"/>
                  </a:lnTo>
                  <a:lnTo>
                    <a:pt x="478200" y="289315"/>
                  </a:lnTo>
                  <a:lnTo>
                    <a:pt x="464124" y="334512"/>
                  </a:lnTo>
                  <a:lnTo>
                    <a:pt x="441852" y="375413"/>
                  </a:lnTo>
                  <a:lnTo>
                    <a:pt x="412356" y="411051"/>
                  </a:lnTo>
                  <a:lnTo>
                    <a:pt x="376606" y="440456"/>
                  </a:lnTo>
                  <a:lnTo>
                    <a:pt x="335575" y="462659"/>
                  </a:lnTo>
                  <a:lnTo>
                    <a:pt x="290233" y="476691"/>
                  </a:lnTo>
                  <a:lnTo>
                    <a:pt x="241554" y="481583"/>
                  </a:lnTo>
                  <a:lnTo>
                    <a:pt x="192874" y="476691"/>
                  </a:lnTo>
                  <a:lnTo>
                    <a:pt x="147532" y="462659"/>
                  </a:lnTo>
                  <a:lnTo>
                    <a:pt x="106501" y="440456"/>
                  </a:lnTo>
                  <a:lnTo>
                    <a:pt x="70751" y="411051"/>
                  </a:lnTo>
                  <a:lnTo>
                    <a:pt x="41255" y="375413"/>
                  </a:lnTo>
                  <a:lnTo>
                    <a:pt x="18983" y="334512"/>
                  </a:lnTo>
                  <a:lnTo>
                    <a:pt x="4907" y="289315"/>
                  </a:lnTo>
                  <a:lnTo>
                    <a:pt x="0" y="240791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68" name="object 29">
            <a:extLst>
              <a:ext uri="{FF2B5EF4-FFF2-40B4-BE49-F238E27FC236}">
                <a16:creationId xmlns:a16="http://schemas.microsoft.com/office/drawing/2014/main" id="{329DD2A5-2E70-6412-E8AB-90C3F524EDA0}"/>
              </a:ext>
            </a:extLst>
          </p:cNvPr>
          <p:cNvSpPr txBox="1"/>
          <p:nvPr/>
        </p:nvSpPr>
        <p:spPr>
          <a:xfrm>
            <a:off x="1808090" y="2740427"/>
            <a:ext cx="238125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4.P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69" name="object 30">
            <a:extLst>
              <a:ext uri="{FF2B5EF4-FFF2-40B4-BE49-F238E27FC236}">
                <a16:creationId xmlns:a16="http://schemas.microsoft.com/office/drawing/2014/main" id="{D45D8726-3871-2BC7-2BB7-D29A9862728E}"/>
              </a:ext>
            </a:extLst>
          </p:cNvPr>
          <p:cNvGrpSpPr/>
          <p:nvPr/>
        </p:nvGrpSpPr>
        <p:grpSpPr>
          <a:xfrm>
            <a:off x="1568622" y="2164498"/>
            <a:ext cx="381953" cy="509111"/>
            <a:chOff x="172148" y="3186620"/>
            <a:chExt cx="509270" cy="678815"/>
          </a:xfrm>
        </p:grpSpPr>
        <p:pic>
          <p:nvPicPr>
            <p:cNvPr id="70" name="object 31">
              <a:extLst>
                <a:ext uri="{FF2B5EF4-FFF2-40B4-BE49-F238E27FC236}">
                  <a16:creationId xmlns:a16="http://schemas.microsoft.com/office/drawing/2014/main" id="{16386FB0-13C3-D02E-9E12-FDE3ABB3163C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1695" y="3727322"/>
              <a:ext cx="154889" cy="137540"/>
            </a:xfrm>
            <a:prstGeom prst="rect">
              <a:avLst/>
            </a:prstGeom>
          </p:spPr>
        </p:pic>
        <p:sp>
          <p:nvSpPr>
            <p:cNvPr id="71" name="object 32">
              <a:extLst>
                <a:ext uri="{FF2B5EF4-FFF2-40B4-BE49-F238E27FC236}">
                  <a16:creationId xmlns:a16="http://schemas.microsoft.com/office/drawing/2014/main" id="{51B7EB29-87B5-B757-4F8F-9903D1FF7A1E}"/>
                </a:ext>
              </a:extLst>
            </p:cNvPr>
            <p:cNvSpPr/>
            <p:nvPr/>
          </p:nvSpPr>
          <p:spPr>
            <a:xfrm>
              <a:off x="185166" y="3199637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241554" y="0"/>
                  </a:moveTo>
                  <a:lnTo>
                    <a:pt x="192874" y="4909"/>
                  </a:lnTo>
                  <a:lnTo>
                    <a:pt x="147532" y="18990"/>
                  </a:lnTo>
                  <a:lnTo>
                    <a:pt x="106501" y="41268"/>
                  </a:lnTo>
                  <a:lnTo>
                    <a:pt x="70751" y="70770"/>
                  </a:lnTo>
                  <a:lnTo>
                    <a:pt x="41255" y="106523"/>
                  </a:lnTo>
                  <a:lnTo>
                    <a:pt x="18983" y="147554"/>
                  </a:lnTo>
                  <a:lnTo>
                    <a:pt x="4907" y="192888"/>
                  </a:lnTo>
                  <a:lnTo>
                    <a:pt x="0" y="241553"/>
                  </a:lnTo>
                  <a:lnTo>
                    <a:pt x="4907" y="290219"/>
                  </a:lnTo>
                  <a:lnTo>
                    <a:pt x="18983" y="335553"/>
                  </a:lnTo>
                  <a:lnTo>
                    <a:pt x="41255" y="376584"/>
                  </a:lnTo>
                  <a:lnTo>
                    <a:pt x="70751" y="412337"/>
                  </a:lnTo>
                  <a:lnTo>
                    <a:pt x="106501" y="441839"/>
                  </a:lnTo>
                  <a:lnTo>
                    <a:pt x="147532" y="464117"/>
                  </a:lnTo>
                  <a:lnTo>
                    <a:pt x="192874" y="478198"/>
                  </a:lnTo>
                  <a:lnTo>
                    <a:pt x="241554" y="483107"/>
                  </a:lnTo>
                  <a:lnTo>
                    <a:pt x="290233" y="478198"/>
                  </a:lnTo>
                  <a:lnTo>
                    <a:pt x="335575" y="464117"/>
                  </a:lnTo>
                  <a:lnTo>
                    <a:pt x="376606" y="441839"/>
                  </a:lnTo>
                  <a:lnTo>
                    <a:pt x="412356" y="412337"/>
                  </a:lnTo>
                  <a:lnTo>
                    <a:pt x="441852" y="376584"/>
                  </a:lnTo>
                  <a:lnTo>
                    <a:pt x="464124" y="335553"/>
                  </a:lnTo>
                  <a:lnTo>
                    <a:pt x="478200" y="290219"/>
                  </a:lnTo>
                  <a:lnTo>
                    <a:pt x="483108" y="241553"/>
                  </a:lnTo>
                  <a:lnTo>
                    <a:pt x="478200" y="192888"/>
                  </a:lnTo>
                  <a:lnTo>
                    <a:pt x="464124" y="147554"/>
                  </a:lnTo>
                  <a:lnTo>
                    <a:pt x="441852" y="106523"/>
                  </a:lnTo>
                  <a:lnTo>
                    <a:pt x="412356" y="70770"/>
                  </a:lnTo>
                  <a:lnTo>
                    <a:pt x="376606" y="41268"/>
                  </a:lnTo>
                  <a:lnTo>
                    <a:pt x="335575" y="18990"/>
                  </a:lnTo>
                  <a:lnTo>
                    <a:pt x="290233" y="4909"/>
                  </a:lnTo>
                  <a:lnTo>
                    <a:pt x="241554" y="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72" name="object 33">
              <a:extLst>
                <a:ext uri="{FF2B5EF4-FFF2-40B4-BE49-F238E27FC236}">
                  <a16:creationId xmlns:a16="http://schemas.microsoft.com/office/drawing/2014/main" id="{96ED3C29-CE46-8B2C-C0E5-E9255A67A476}"/>
                </a:ext>
              </a:extLst>
            </p:cNvPr>
            <p:cNvSpPr/>
            <p:nvPr/>
          </p:nvSpPr>
          <p:spPr>
            <a:xfrm>
              <a:off x="185166" y="3199637"/>
              <a:ext cx="483234" cy="483234"/>
            </a:xfrm>
            <a:custGeom>
              <a:avLst/>
              <a:gdLst/>
              <a:ahLst/>
              <a:cxnLst/>
              <a:rect l="l" t="t" r="r" b="b"/>
              <a:pathLst>
                <a:path w="483234" h="483235">
                  <a:moveTo>
                    <a:pt x="0" y="241553"/>
                  </a:moveTo>
                  <a:lnTo>
                    <a:pt x="4907" y="192888"/>
                  </a:lnTo>
                  <a:lnTo>
                    <a:pt x="18983" y="147554"/>
                  </a:lnTo>
                  <a:lnTo>
                    <a:pt x="41255" y="106523"/>
                  </a:lnTo>
                  <a:lnTo>
                    <a:pt x="70751" y="70770"/>
                  </a:lnTo>
                  <a:lnTo>
                    <a:pt x="106501" y="41268"/>
                  </a:lnTo>
                  <a:lnTo>
                    <a:pt x="147532" y="18990"/>
                  </a:lnTo>
                  <a:lnTo>
                    <a:pt x="192874" y="4909"/>
                  </a:lnTo>
                  <a:lnTo>
                    <a:pt x="241554" y="0"/>
                  </a:lnTo>
                  <a:lnTo>
                    <a:pt x="290233" y="4909"/>
                  </a:lnTo>
                  <a:lnTo>
                    <a:pt x="335575" y="18990"/>
                  </a:lnTo>
                  <a:lnTo>
                    <a:pt x="376606" y="41268"/>
                  </a:lnTo>
                  <a:lnTo>
                    <a:pt x="412356" y="70770"/>
                  </a:lnTo>
                  <a:lnTo>
                    <a:pt x="441852" y="106523"/>
                  </a:lnTo>
                  <a:lnTo>
                    <a:pt x="464124" y="147554"/>
                  </a:lnTo>
                  <a:lnTo>
                    <a:pt x="478200" y="192888"/>
                  </a:lnTo>
                  <a:lnTo>
                    <a:pt x="483108" y="241553"/>
                  </a:lnTo>
                  <a:lnTo>
                    <a:pt x="478200" y="290219"/>
                  </a:lnTo>
                  <a:lnTo>
                    <a:pt x="464124" y="335553"/>
                  </a:lnTo>
                  <a:lnTo>
                    <a:pt x="441852" y="376584"/>
                  </a:lnTo>
                  <a:lnTo>
                    <a:pt x="412356" y="412337"/>
                  </a:lnTo>
                  <a:lnTo>
                    <a:pt x="376606" y="441839"/>
                  </a:lnTo>
                  <a:lnTo>
                    <a:pt x="335575" y="464117"/>
                  </a:lnTo>
                  <a:lnTo>
                    <a:pt x="290233" y="478198"/>
                  </a:lnTo>
                  <a:lnTo>
                    <a:pt x="241554" y="483107"/>
                  </a:lnTo>
                  <a:lnTo>
                    <a:pt x="192874" y="478198"/>
                  </a:lnTo>
                  <a:lnTo>
                    <a:pt x="147532" y="464117"/>
                  </a:lnTo>
                  <a:lnTo>
                    <a:pt x="106501" y="441839"/>
                  </a:lnTo>
                  <a:lnTo>
                    <a:pt x="70751" y="412337"/>
                  </a:lnTo>
                  <a:lnTo>
                    <a:pt x="41255" y="376584"/>
                  </a:lnTo>
                  <a:lnTo>
                    <a:pt x="18983" y="335553"/>
                  </a:lnTo>
                  <a:lnTo>
                    <a:pt x="4907" y="290219"/>
                  </a:lnTo>
                  <a:lnTo>
                    <a:pt x="0" y="241553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73" name="object 34">
            <a:extLst>
              <a:ext uri="{FF2B5EF4-FFF2-40B4-BE49-F238E27FC236}">
                <a16:creationId xmlns:a16="http://schemas.microsoft.com/office/drawing/2014/main" id="{4D92A4C3-D272-92CD-B69A-D42A67433489}"/>
              </a:ext>
            </a:extLst>
          </p:cNvPr>
          <p:cNvSpPr txBox="1"/>
          <p:nvPr/>
        </p:nvSpPr>
        <p:spPr>
          <a:xfrm>
            <a:off x="1639841" y="2222933"/>
            <a:ext cx="238125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5.P</a:t>
            </a:r>
            <a:endParaRPr sz="1350">
              <a:latin typeface="Calibri"/>
              <a:cs typeface="Calibri"/>
            </a:endParaRPr>
          </a:p>
        </p:txBody>
      </p:sp>
      <p:pic>
        <p:nvPicPr>
          <p:cNvPr id="74" name="object 35">
            <a:extLst>
              <a:ext uri="{FF2B5EF4-FFF2-40B4-BE49-F238E27FC236}">
                <a16:creationId xmlns:a16="http://schemas.microsoft.com/office/drawing/2014/main" id="{82618686-4F61-7F4D-6CBB-1E80B5A34D72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916237" y="2146924"/>
            <a:ext cx="99622" cy="107442"/>
          </a:xfrm>
          <a:prstGeom prst="rect">
            <a:avLst/>
          </a:prstGeom>
        </p:spPr>
      </p:pic>
      <p:sp>
        <p:nvSpPr>
          <p:cNvPr id="75" name="object 37">
            <a:extLst>
              <a:ext uri="{FF2B5EF4-FFF2-40B4-BE49-F238E27FC236}">
                <a16:creationId xmlns:a16="http://schemas.microsoft.com/office/drawing/2014/main" id="{A0D0AC1C-7C5B-361B-7714-2C67AE3A450A}"/>
              </a:ext>
            </a:extLst>
          </p:cNvPr>
          <p:cNvSpPr txBox="1"/>
          <p:nvPr/>
        </p:nvSpPr>
        <p:spPr>
          <a:xfrm>
            <a:off x="2731197" y="3736475"/>
            <a:ext cx="3578066" cy="49693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lnSpc>
                <a:spcPts val="2786"/>
              </a:lnSpc>
              <a:spcBef>
                <a:spcPts val="75"/>
              </a:spcBef>
              <a:tabLst>
                <a:tab pos="804863" algn="l"/>
                <a:tab pos="3402330" algn="l"/>
              </a:tabLst>
            </a:pPr>
            <a:r>
              <a:rPr sz="2400" dirty="0">
                <a:latin typeface="Calibri"/>
                <a:cs typeface="Calibri"/>
              </a:rPr>
              <a:t>P</a:t>
            </a:r>
            <a:r>
              <a:rPr sz="2400" spc="-4" dirty="0">
                <a:latin typeface="Calibri"/>
                <a:cs typeface="Calibri"/>
              </a:rPr>
              <a:t>D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I	==============</a:t>
            </a:r>
            <a:r>
              <a:rPr sz="2400" dirty="0">
                <a:latin typeface="Wingdings"/>
                <a:cs typeface="Wingdings"/>
              </a:rPr>
              <a:t>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R</a:t>
            </a:r>
            <a:endParaRPr sz="2400">
              <a:latin typeface="Calibri"/>
              <a:cs typeface="Calibri"/>
            </a:endParaRPr>
          </a:p>
          <a:p>
            <a:pPr marL="28099">
              <a:lnSpc>
                <a:spcPts val="986"/>
              </a:lnSpc>
            </a:pPr>
            <a:r>
              <a:rPr sz="900" spc="-4" dirty="0">
                <a:latin typeface="Times New Roman"/>
                <a:cs typeface="Times New Roman"/>
              </a:rPr>
              <a:t>Plan,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Do,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Review,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and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dirty="0">
                <a:latin typeface="Times New Roman"/>
                <a:cs typeface="Times New Roman"/>
              </a:rPr>
              <a:t>Improve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76" name="object 38">
            <a:extLst>
              <a:ext uri="{FF2B5EF4-FFF2-40B4-BE49-F238E27FC236}">
                <a16:creationId xmlns:a16="http://schemas.microsoft.com/office/drawing/2014/main" id="{7888D116-052F-C5AF-F5E2-38C92A0384FB}"/>
              </a:ext>
            </a:extLst>
          </p:cNvPr>
          <p:cNvSpPr txBox="1"/>
          <p:nvPr/>
        </p:nvSpPr>
        <p:spPr>
          <a:xfrm>
            <a:off x="2755865" y="3650179"/>
            <a:ext cx="1109663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spc="-4" dirty="0">
                <a:latin typeface="Times New Roman"/>
                <a:cs typeface="Times New Roman"/>
              </a:rPr>
              <a:t>Plan,</a:t>
            </a:r>
            <a:r>
              <a:rPr sz="900" spc="-23" dirty="0">
                <a:latin typeface="Times New Roman"/>
                <a:cs typeface="Times New Roman"/>
              </a:rPr>
              <a:t> </a:t>
            </a:r>
            <a:r>
              <a:rPr sz="900" dirty="0">
                <a:latin typeface="Times New Roman"/>
                <a:cs typeface="Times New Roman"/>
              </a:rPr>
              <a:t>do,</a:t>
            </a:r>
            <a:r>
              <a:rPr sz="900" spc="-23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Check,</a:t>
            </a:r>
            <a:r>
              <a:rPr sz="900" spc="-23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Action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77" name="object 39">
            <a:extLst>
              <a:ext uri="{FF2B5EF4-FFF2-40B4-BE49-F238E27FC236}">
                <a16:creationId xmlns:a16="http://schemas.microsoft.com/office/drawing/2014/main" id="{7273F8F7-288A-82FC-D944-9D666C924F6D}"/>
              </a:ext>
            </a:extLst>
          </p:cNvPr>
          <p:cNvSpPr txBox="1"/>
          <p:nvPr/>
        </p:nvSpPr>
        <p:spPr>
          <a:xfrm>
            <a:off x="2755865" y="3278704"/>
            <a:ext cx="2796540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spc="-4" dirty="0">
                <a:latin typeface="Times New Roman"/>
                <a:cs typeface="Times New Roman"/>
              </a:rPr>
              <a:t>Penetapan,</a:t>
            </a:r>
            <a:r>
              <a:rPr sz="900" spc="-19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Pelaksanaan,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Evaluasi,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Pengendalian,</a:t>
            </a:r>
            <a:r>
              <a:rPr sz="900" spc="-15" dirty="0">
                <a:latin typeface="Times New Roman"/>
                <a:cs typeface="Times New Roman"/>
              </a:rPr>
              <a:t> </a:t>
            </a:r>
            <a:r>
              <a:rPr sz="900" spc="-4" dirty="0">
                <a:latin typeface="Times New Roman"/>
                <a:cs typeface="Times New Roman"/>
              </a:rPr>
              <a:t>Penigkatan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D2331C-3C94-D8F0-92EE-2F089C47891C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803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9E05AE-2C93-4C8A-B139-532C5777C429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141101-6F2B-9EEC-9B37-70D2F1303A5B}"/>
              </a:ext>
            </a:extLst>
          </p:cNvPr>
          <p:cNvSpPr txBox="1"/>
          <p:nvPr/>
        </p:nvSpPr>
        <p:spPr>
          <a:xfrm>
            <a:off x="1125626" y="1368172"/>
            <a:ext cx="7608911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27685" indent="-515620">
              <a:spcBef>
                <a:spcPts val="77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Pen</a:t>
            </a:r>
            <a:r>
              <a:rPr lang="en-ID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ertian</a:t>
            </a:r>
            <a:r>
              <a:rPr lang="en-ID" sz="2000" spc="-16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  <a:p>
            <a:pPr marL="527685" indent="-515620">
              <a:spcBef>
                <a:spcPts val="67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lang="en-ID"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Tujuan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ID"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Manfaat</a:t>
            </a:r>
            <a:r>
              <a:rPr lang="en-ID" sz="2000" spc="-15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  <a:p>
            <a:pPr marL="527685" indent="-515620">
              <a:spcBef>
                <a:spcPts val="67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D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tilah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ID" sz="2000" spc="-16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  <a:p>
            <a:pPr marL="527685" indent="-515620">
              <a:spcBef>
                <a:spcPts val="67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Prinsip</a:t>
            </a:r>
            <a:r>
              <a:rPr lang="en-ID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Dasar</a:t>
            </a:r>
            <a:r>
              <a:rPr lang="en-ID" sz="2000" spc="-15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  <a:p>
            <a:pPr marL="527685" indent="-515620">
              <a:spcBef>
                <a:spcPts val="67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Tahapan</a:t>
            </a:r>
            <a:r>
              <a:rPr lang="en-ID" sz="2000" spc="-16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  <a:p>
            <a:pPr marL="527685" indent="-515620">
              <a:spcBef>
                <a:spcPts val="67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Lingkup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Cakupan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) dan</a:t>
            </a:r>
            <a:r>
              <a:rPr lang="en-ID" sz="2000" spc="-15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Area</a:t>
            </a:r>
            <a:r>
              <a:rPr lang="en-ID" sz="2000" spc="-16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  <a:p>
            <a:pPr marL="527685" indent="-515620">
              <a:spcBef>
                <a:spcPts val="67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Kesimpulan</a:t>
            </a:r>
            <a:r>
              <a:rPr lang="en-ID" sz="2000" spc="-17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ADF7C5-F876-AA16-E26B-57A05E30595F}"/>
              </a:ext>
            </a:extLst>
          </p:cNvPr>
          <p:cNvSpPr txBox="1"/>
          <p:nvPr/>
        </p:nvSpPr>
        <p:spPr>
          <a:xfrm>
            <a:off x="1125626" y="844952"/>
            <a:ext cx="1425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Outline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FD40AA-DF05-ECE0-FF2F-6996E3611451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887E463-06A8-BE2D-6D35-99B85916C11E}"/>
              </a:ext>
            </a:extLst>
          </p:cNvPr>
          <p:cNvGrpSpPr/>
          <p:nvPr/>
        </p:nvGrpSpPr>
        <p:grpSpPr>
          <a:xfrm>
            <a:off x="5473624" y="1129617"/>
            <a:ext cx="3221643" cy="3347262"/>
            <a:chOff x="4572000" y="2048962"/>
            <a:chExt cx="3465298" cy="3478989"/>
          </a:xfrm>
        </p:grpSpPr>
        <p:pic>
          <p:nvPicPr>
            <p:cNvPr id="21" name="Picture 2" descr="Tentang SPMI – Badan Penjaminan Mutu (BPM)">
              <a:extLst>
                <a:ext uri="{FF2B5EF4-FFF2-40B4-BE49-F238E27FC236}">
                  <a16:creationId xmlns:a16="http://schemas.microsoft.com/office/drawing/2014/main" id="{6B272491-E539-443C-7FA9-6711BDCD53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048962"/>
              <a:ext cx="3465298" cy="3478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25E3009-59AE-B359-6F80-E80E76EEAEA9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1347" y="3304792"/>
              <a:ext cx="926603" cy="65361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B6D7FC3-5581-085B-21C5-CAFB2326955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5AF638DC-0884-C3F4-594E-0AD4296B83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25533" y="804100"/>
            <a:ext cx="2733199" cy="440826"/>
          </a:xfrm>
          <a:prstGeom prst="rect">
            <a:avLst/>
          </a:prstGeom>
          <a:solidFill>
            <a:srgbClr val="FFC000"/>
          </a:solidFill>
          <a:ln w="25907">
            <a:solidFill>
              <a:srgbClr val="4F81BC"/>
            </a:solidFill>
          </a:ln>
        </p:spPr>
        <p:txBody>
          <a:bodyPr spcFirstLastPara="1" vert="horz" wrap="square" lIns="0" tIns="12383" rIns="0" bIns="0" rtlCol="0" anchor="t" anchorCtr="0">
            <a:spAutoFit/>
          </a:bodyPr>
          <a:lstStyle/>
          <a:p>
            <a:pPr marL="296704">
              <a:spcBef>
                <a:spcPts val="98"/>
              </a:spcBef>
            </a:pPr>
            <a:r>
              <a:rPr sz="2700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Check/Evaluasi</a:t>
            </a:r>
            <a:endParaRPr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object 3">
            <a:extLst>
              <a:ext uri="{FF2B5EF4-FFF2-40B4-BE49-F238E27FC236}">
                <a16:creationId xmlns:a16="http://schemas.microsoft.com/office/drawing/2014/main" id="{9BBDC764-D3D8-A236-3ABA-8BB8A861E29B}"/>
              </a:ext>
            </a:extLst>
          </p:cNvPr>
          <p:cNvGrpSpPr/>
          <p:nvPr/>
        </p:nvGrpSpPr>
        <p:grpSpPr>
          <a:xfrm>
            <a:off x="3115817" y="3318129"/>
            <a:ext cx="3295650" cy="505301"/>
            <a:chOff x="2630423" y="4424171"/>
            <a:chExt cx="4394200" cy="673735"/>
          </a:xfrm>
        </p:grpSpPr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88932399-507D-3F10-6A29-B705099D6B6F}"/>
                </a:ext>
              </a:extLst>
            </p:cNvPr>
            <p:cNvSpPr/>
            <p:nvPr/>
          </p:nvSpPr>
          <p:spPr>
            <a:xfrm>
              <a:off x="2643377" y="4437125"/>
              <a:ext cx="4368165" cy="647700"/>
            </a:xfrm>
            <a:custGeom>
              <a:avLst/>
              <a:gdLst/>
              <a:ahLst/>
              <a:cxnLst/>
              <a:rect l="l" t="t" r="r" b="b"/>
              <a:pathLst>
                <a:path w="4368165" h="647700">
                  <a:moveTo>
                    <a:pt x="4367783" y="0"/>
                  </a:moveTo>
                  <a:lnTo>
                    <a:pt x="0" y="0"/>
                  </a:lnTo>
                  <a:lnTo>
                    <a:pt x="0" y="647700"/>
                  </a:lnTo>
                  <a:lnTo>
                    <a:pt x="4367783" y="647700"/>
                  </a:lnTo>
                  <a:lnTo>
                    <a:pt x="4367783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B23E9174-8A70-2B02-03B4-5BFE94F73715}"/>
                </a:ext>
              </a:extLst>
            </p:cNvPr>
            <p:cNvSpPr/>
            <p:nvPr/>
          </p:nvSpPr>
          <p:spPr>
            <a:xfrm>
              <a:off x="2643377" y="4437125"/>
              <a:ext cx="4368165" cy="647700"/>
            </a:xfrm>
            <a:custGeom>
              <a:avLst/>
              <a:gdLst/>
              <a:ahLst/>
              <a:cxnLst/>
              <a:rect l="l" t="t" r="r" b="b"/>
              <a:pathLst>
                <a:path w="4368165" h="647700">
                  <a:moveTo>
                    <a:pt x="0" y="647700"/>
                  </a:moveTo>
                  <a:lnTo>
                    <a:pt x="4367783" y="647700"/>
                  </a:lnTo>
                  <a:lnTo>
                    <a:pt x="4367783" y="0"/>
                  </a:lnTo>
                  <a:lnTo>
                    <a:pt x="0" y="0"/>
                  </a:lnTo>
                  <a:lnTo>
                    <a:pt x="0" y="647700"/>
                  </a:lnTo>
                  <a:close/>
                </a:path>
              </a:pathLst>
            </a:custGeom>
            <a:ln w="25908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8" name="object 6">
            <a:extLst>
              <a:ext uri="{FF2B5EF4-FFF2-40B4-BE49-F238E27FC236}">
                <a16:creationId xmlns:a16="http://schemas.microsoft.com/office/drawing/2014/main" id="{A9FCC2D9-06CE-F4AE-3EE1-7AC944E1963B}"/>
              </a:ext>
            </a:extLst>
          </p:cNvPr>
          <p:cNvSpPr txBox="1"/>
          <p:nvPr/>
        </p:nvSpPr>
        <p:spPr>
          <a:xfrm>
            <a:off x="3135249" y="3331654"/>
            <a:ext cx="3266123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06693">
              <a:spcBef>
                <a:spcPts val="75"/>
              </a:spcBef>
            </a:pPr>
            <a:r>
              <a:rPr sz="2700" b="1" dirty="0">
                <a:solidFill>
                  <a:srgbClr val="FF0000"/>
                </a:solidFill>
                <a:latin typeface="Calibri"/>
                <a:cs typeface="Calibri"/>
              </a:rPr>
              <a:t>Audit</a:t>
            </a:r>
            <a:r>
              <a:rPr sz="2700" b="1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b="1" spc="-4" dirty="0">
                <a:solidFill>
                  <a:srgbClr val="FF0000"/>
                </a:solidFill>
                <a:latin typeface="Calibri"/>
                <a:cs typeface="Calibri"/>
              </a:rPr>
              <a:t>Mutu </a:t>
            </a:r>
            <a:r>
              <a:rPr sz="2700" b="1" spc="-11" dirty="0">
                <a:solidFill>
                  <a:srgbClr val="FF0000"/>
                </a:solidFill>
                <a:latin typeface="Calibri"/>
                <a:cs typeface="Calibri"/>
              </a:rPr>
              <a:t>Internal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41DCC1B5-53D7-E079-A066-ABF501A630FF}"/>
              </a:ext>
            </a:extLst>
          </p:cNvPr>
          <p:cNvSpPr txBox="1"/>
          <p:nvPr/>
        </p:nvSpPr>
        <p:spPr>
          <a:xfrm>
            <a:off x="2613470" y="2596324"/>
            <a:ext cx="1874520" cy="428002"/>
          </a:xfrm>
          <a:prstGeom prst="rect">
            <a:avLst/>
          </a:prstGeom>
          <a:solidFill>
            <a:srgbClr val="00AFEF"/>
          </a:solidFill>
          <a:ln w="25907">
            <a:solidFill>
              <a:srgbClr val="4F81BC"/>
            </a:solidFill>
          </a:ln>
        </p:spPr>
        <p:txBody>
          <a:bodyPr vert="horz" wrap="square" lIns="0" tIns="12383" rIns="0" bIns="0" rtlCol="0">
            <a:spAutoFit/>
          </a:bodyPr>
          <a:lstStyle/>
          <a:p>
            <a:pPr marL="72390">
              <a:spcBef>
                <a:spcPts val="98"/>
              </a:spcBef>
            </a:pPr>
            <a:r>
              <a:rPr sz="2700" b="1" spc="-15" dirty="0">
                <a:latin typeface="Calibri"/>
                <a:cs typeface="Calibri"/>
              </a:rPr>
              <a:t>Evaluasi</a:t>
            </a:r>
            <a:r>
              <a:rPr sz="2700" b="1" spc="-38" dirty="0">
                <a:latin typeface="Calibri"/>
                <a:cs typeface="Calibri"/>
              </a:rPr>
              <a:t> </a:t>
            </a:r>
            <a:r>
              <a:rPr sz="2700" b="1" spc="-4" dirty="0">
                <a:latin typeface="Calibri"/>
                <a:cs typeface="Calibri"/>
              </a:rPr>
              <a:t>Diri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E399BE9A-4FF0-FE7E-2F5C-E15CC050380A}"/>
              </a:ext>
            </a:extLst>
          </p:cNvPr>
          <p:cNvSpPr txBox="1"/>
          <p:nvPr/>
        </p:nvSpPr>
        <p:spPr>
          <a:xfrm>
            <a:off x="1304734" y="2036254"/>
            <a:ext cx="1928336" cy="428002"/>
          </a:xfrm>
          <a:prstGeom prst="rect">
            <a:avLst/>
          </a:prstGeom>
          <a:solidFill>
            <a:srgbClr val="00AFEF"/>
          </a:solidFill>
          <a:ln w="25908">
            <a:solidFill>
              <a:srgbClr val="4F81BC"/>
            </a:solidFill>
          </a:ln>
        </p:spPr>
        <p:txBody>
          <a:bodyPr vert="horz" wrap="square" lIns="0" tIns="12383" rIns="0" bIns="0" rtlCol="0">
            <a:spAutoFit/>
          </a:bodyPr>
          <a:lstStyle/>
          <a:p>
            <a:pPr marL="160496">
              <a:spcBef>
                <a:spcPts val="98"/>
              </a:spcBef>
            </a:pPr>
            <a:r>
              <a:rPr sz="2700" b="1" spc="-4" dirty="0">
                <a:latin typeface="Calibri"/>
                <a:cs typeface="Calibri"/>
              </a:rPr>
              <a:t>Monitoring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5EF5A5F2-A55E-C568-E9D3-965A683F156A}"/>
              </a:ext>
            </a:extLst>
          </p:cNvPr>
          <p:cNvSpPr/>
          <p:nvPr/>
        </p:nvSpPr>
        <p:spPr>
          <a:xfrm>
            <a:off x="2161413" y="1283588"/>
            <a:ext cx="2332673" cy="1237298"/>
          </a:xfrm>
          <a:custGeom>
            <a:avLst/>
            <a:gdLst/>
            <a:ahLst/>
            <a:cxnLst/>
            <a:rect l="l" t="t" r="r" b="b"/>
            <a:pathLst>
              <a:path w="3110229" h="1649729">
                <a:moveTo>
                  <a:pt x="3106801" y="110617"/>
                </a:moveTo>
                <a:lnTo>
                  <a:pt x="3096895" y="102743"/>
                </a:lnTo>
                <a:lnTo>
                  <a:pt x="1894700" y="1586534"/>
                </a:lnTo>
                <a:lnTo>
                  <a:pt x="1870075" y="1566545"/>
                </a:lnTo>
                <a:lnTo>
                  <a:pt x="1851660" y="1649730"/>
                </a:lnTo>
                <a:lnTo>
                  <a:pt x="1929244" y="1614551"/>
                </a:lnTo>
                <a:lnTo>
                  <a:pt x="1916722" y="1604391"/>
                </a:lnTo>
                <a:lnTo>
                  <a:pt x="1904593" y="1594548"/>
                </a:lnTo>
                <a:lnTo>
                  <a:pt x="3106801" y="110617"/>
                </a:lnTo>
                <a:close/>
              </a:path>
              <a:path w="3110229" h="1649729">
                <a:moveTo>
                  <a:pt x="3110103" y="12192"/>
                </a:moveTo>
                <a:lnTo>
                  <a:pt x="3106547" y="0"/>
                </a:lnTo>
                <a:lnTo>
                  <a:pt x="32753" y="915174"/>
                </a:lnTo>
                <a:lnTo>
                  <a:pt x="77089" y="868045"/>
                </a:lnTo>
                <a:lnTo>
                  <a:pt x="79375" y="865505"/>
                </a:lnTo>
                <a:lnTo>
                  <a:pt x="79248" y="861441"/>
                </a:lnTo>
                <a:lnTo>
                  <a:pt x="74168" y="856615"/>
                </a:lnTo>
                <a:lnTo>
                  <a:pt x="70104" y="856742"/>
                </a:lnTo>
                <a:lnTo>
                  <a:pt x="67818" y="859282"/>
                </a:lnTo>
                <a:lnTo>
                  <a:pt x="0" y="931672"/>
                </a:lnTo>
                <a:lnTo>
                  <a:pt x="96266" y="955040"/>
                </a:lnTo>
                <a:lnTo>
                  <a:pt x="99695" y="955929"/>
                </a:lnTo>
                <a:lnTo>
                  <a:pt x="103124" y="953770"/>
                </a:lnTo>
                <a:lnTo>
                  <a:pt x="103886" y="950341"/>
                </a:lnTo>
                <a:lnTo>
                  <a:pt x="104775" y="946912"/>
                </a:lnTo>
                <a:lnTo>
                  <a:pt x="102616" y="943483"/>
                </a:lnTo>
                <a:lnTo>
                  <a:pt x="99314" y="942721"/>
                </a:lnTo>
                <a:lnTo>
                  <a:pt x="63766" y="934085"/>
                </a:lnTo>
                <a:lnTo>
                  <a:pt x="36271" y="927417"/>
                </a:lnTo>
                <a:lnTo>
                  <a:pt x="3110103" y="12192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15859AD9-E83A-C75D-EA16-ED59BE2019CF}"/>
              </a:ext>
            </a:extLst>
          </p:cNvPr>
          <p:cNvSpPr/>
          <p:nvPr/>
        </p:nvSpPr>
        <p:spPr>
          <a:xfrm>
            <a:off x="4616576" y="1362455"/>
            <a:ext cx="503873" cy="1906905"/>
          </a:xfrm>
          <a:custGeom>
            <a:avLst/>
            <a:gdLst/>
            <a:ahLst/>
            <a:cxnLst/>
            <a:rect l="l" t="t" r="r" b="b"/>
            <a:pathLst>
              <a:path w="671829" h="2542540">
                <a:moveTo>
                  <a:pt x="628663" y="2469937"/>
                </a:moveTo>
                <a:lnTo>
                  <a:pt x="597915" y="2477769"/>
                </a:lnTo>
                <a:lnTo>
                  <a:pt x="653668" y="2542285"/>
                </a:lnTo>
                <a:lnTo>
                  <a:pt x="666644" y="2482341"/>
                </a:lnTo>
                <a:lnTo>
                  <a:pt x="631825" y="2482341"/>
                </a:lnTo>
                <a:lnTo>
                  <a:pt x="628663" y="2469937"/>
                </a:lnTo>
                <a:close/>
              </a:path>
              <a:path w="671829" h="2542540">
                <a:moveTo>
                  <a:pt x="640990" y="2466797"/>
                </a:moveTo>
                <a:lnTo>
                  <a:pt x="628663" y="2469937"/>
                </a:lnTo>
                <a:lnTo>
                  <a:pt x="631825" y="2482341"/>
                </a:lnTo>
                <a:lnTo>
                  <a:pt x="644143" y="2479166"/>
                </a:lnTo>
                <a:lnTo>
                  <a:pt x="640990" y="2466797"/>
                </a:lnTo>
                <a:close/>
              </a:path>
              <a:path w="671829" h="2542540">
                <a:moveTo>
                  <a:pt x="671702" y="2458973"/>
                </a:moveTo>
                <a:lnTo>
                  <a:pt x="640990" y="2466797"/>
                </a:lnTo>
                <a:lnTo>
                  <a:pt x="644143" y="2479166"/>
                </a:lnTo>
                <a:lnTo>
                  <a:pt x="631825" y="2482341"/>
                </a:lnTo>
                <a:lnTo>
                  <a:pt x="666644" y="2482341"/>
                </a:lnTo>
                <a:lnTo>
                  <a:pt x="671702" y="2458973"/>
                </a:lnTo>
                <a:close/>
              </a:path>
              <a:path w="671829" h="2542540">
                <a:moveTo>
                  <a:pt x="12191" y="0"/>
                </a:moveTo>
                <a:lnTo>
                  <a:pt x="0" y="3047"/>
                </a:lnTo>
                <a:lnTo>
                  <a:pt x="628663" y="2469937"/>
                </a:lnTo>
                <a:lnTo>
                  <a:pt x="640990" y="2466797"/>
                </a:lnTo>
                <a:lnTo>
                  <a:pt x="12191" y="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63748689-C5CD-145E-C95D-53D4F0925FB4}"/>
              </a:ext>
            </a:extLst>
          </p:cNvPr>
          <p:cNvSpPr txBox="1"/>
          <p:nvPr/>
        </p:nvSpPr>
        <p:spPr>
          <a:xfrm>
            <a:off x="5155502" y="3887914"/>
            <a:ext cx="2626995" cy="843981"/>
          </a:xfrm>
          <a:prstGeom prst="rect">
            <a:avLst/>
          </a:prstGeom>
          <a:solidFill>
            <a:srgbClr val="00AFEF"/>
          </a:solidFill>
          <a:ln w="25907">
            <a:solidFill>
              <a:srgbClr val="4F81BC"/>
            </a:solidFill>
          </a:ln>
        </p:spPr>
        <p:txBody>
          <a:bodyPr vert="horz" wrap="square" lIns="0" tIns="12859" rIns="0" bIns="0" rtlCol="0">
            <a:spAutoFit/>
          </a:bodyPr>
          <a:lstStyle/>
          <a:p>
            <a:pPr marL="799624" marR="189071" indent="-603885">
              <a:spcBef>
                <a:spcPts val="101"/>
              </a:spcBef>
            </a:pPr>
            <a:r>
              <a:rPr sz="2700" b="1" spc="-8" dirty="0">
                <a:latin typeface="Calibri"/>
                <a:cs typeface="Calibri"/>
              </a:rPr>
              <a:t>Bentuk</a:t>
            </a:r>
            <a:r>
              <a:rPr sz="2700" b="1" spc="-53" dirty="0">
                <a:latin typeface="Calibri"/>
                <a:cs typeface="Calibri"/>
              </a:rPr>
              <a:t> </a:t>
            </a:r>
            <a:r>
              <a:rPr sz="2700" b="1" spc="-15" dirty="0">
                <a:latin typeface="Calibri"/>
                <a:cs typeface="Calibri"/>
              </a:rPr>
              <a:t>Evaluasi </a:t>
            </a:r>
            <a:r>
              <a:rPr sz="2700" b="1" spc="-600" dirty="0">
                <a:latin typeface="Calibri"/>
                <a:cs typeface="Calibri"/>
              </a:rPr>
              <a:t> </a:t>
            </a:r>
            <a:r>
              <a:rPr sz="2700" b="1" spc="-15" dirty="0">
                <a:latin typeface="Calibri"/>
                <a:cs typeface="Calibri"/>
              </a:rPr>
              <a:t>lainnya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00FA95CC-6271-94B5-1810-8AAD1ABFE3C2}"/>
              </a:ext>
            </a:extLst>
          </p:cNvPr>
          <p:cNvSpPr/>
          <p:nvPr/>
        </p:nvSpPr>
        <p:spPr>
          <a:xfrm>
            <a:off x="4730591" y="1360551"/>
            <a:ext cx="2002155" cy="2452211"/>
          </a:xfrm>
          <a:custGeom>
            <a:avLst/>
            <a:gdLst/>
            <a:ahLst/>
            <a:cxnLst/>
            <a:rect l="l" t="t" r="r" b="b"/>
            <a:pathLst>
              <a:path w="2669540" h="3269615">
                <a:moveTo>
                  <a:pt x="2616433" y="3214572"/>
                </a:moveTo>
                <a:lnTo>
                  <a:pt x="2591816" y="3234690"/>
                </a:lnTo>
                <a:lnTo>
                  <a:pt x="2669540" y="3269615"/>
                </a:lnTo>
                <a:lnTo>
                  <a:pt x="2659393" y="3224403"/>
                </a:lnTo>
                <a:lnTo>
                  <a:pt x="2624454" y="3224403"/>
                </a:lnTo>
                <a:lnTo>
                  <a:pt x="2616433" y="3214572"/>
                </a:lnTo>
                <a:close/>
              </a:path>
              <a:path w="2669540" h="3269615">
                <a:moveTo>
                  <a:pt x="2626293" y="3206514"/>
                </a:moveTo>
                <a:lnTo>
                  <a:pt x="2616433" y="3214572"/>
                </a:lnTo>
                <a:lnTo>
                  <a:pt x="2624454" y="3224403"/>
                </a:lnTo>
                <a:lnTo>
                  <a:pt x="2634361" y="3216402"/>
                </a:lnTo>
                <a:lnTo>
                  <a:pt x="2626293" y="3206514"/>
                </a:lnTo>
                <a:close/>
              </a:path>
              <a:path w="2669540" h="3269615">
                <a:moveTo>
                  <a:pt x="2650871" y="3186430"/>
                </a:moveTo>
                <a:lnTo>
                  <a:pt x="2626293" y="3206514"/>
                </a:lnTo>
                <a:lnTo>
                  <a:pt x="2634361" y="3216402"/>
                </a:lnTo>
                <a:lnTo>
                  <a:pt x="2624454" y="3224403"/>
                </a:lnTo>
                <a:lnTo>
                  <a:pt x="2659393" y="3224403"/>
                </a:lnTo>
                <a:lnTo>
                  <a:pt x="2650871" y="3186430"/>
                </a:lnTo>
                <a:close/>
              </a:path>
              <a:path w="2669540" h="3269615">
                <a:moveTo>
                  <a:pt x="9906" y="0"/>
                </a:moveTo>
                <a:lnTo>
                  <a:pt x="0" y="8128"/>
                </a:lnTo>
                <a:lnTo>
                  <a:pt x="2616433" y="3214572"/>
                </a:lnTo>
                <a:lnTo>
                  <a:pt x="2626293" y="3206514"/>
                </a:lnTo>
                <a:lnTo>
                  <a:pt x="9906" y="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8FB62F-F73E-446E-8993-BE0DE345B13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2055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Tahapan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05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52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Pengertian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Tujuan</a:t>
              </a:r>
              <a:r>
                <a:rPr lang="en-US" dirty="0"/>
                <a:t> dan </a:t>
              </a:r>
              <a:r>
                <a:rPr lang="en-US" dirty="0" err="1"/>
                <a:t>Manfaat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Istilah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AMI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Prinsip</a:t>
              </a:r>
              <a:r>
                <a:rPr lang="en-US" dirty="0"/>
                <a:t> Dasar AMI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Tahapan</a:t>
              </a:r>
              <a:r>
                <a:rPr lang="en-US" dirty="0"/>
                <a:t> AMI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Lingkup</a:t>
              </a:r>
              <a:r>
                <a:rPr lang="en-US" dirty="0"/>
                <a:t> (</a:t>
              </a:r>
              <a:r>
                <a:rPr lang="en-US" dirty="0" err="1"/>
                <a:t>Cakupan</a:t>
              </a:r>
              <a:r>
                <a:rPr lang="en-US" dirty="0"/>
                <a:t>) dan Area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Kesimpulan AMI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F3275D-4F99-19F6-A057-0E59DB3A0D43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53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8C6B7A21-0360-608D-2952-F03A0F13EC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88388" y="1106550"/>
            <a:ext cx="5970270" cy="3943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spc="-5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Tahapan</a:t>
            </a:r>
            <a:r>
              <a:rPr sz="2400" spc="-2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400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sz="2400" spc="-1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C53321E-BFDB-CC83-C09F-F843FE3B5AC5}"/>
              </a:ext>
            </a:extLst>
          </p:cNvPr>
          <p:cNvSpPr txBox="1"/>
          <p:nvPr/>
        </p:nvSpPr>
        <p:spPr>
          <a:xfrm>
            <a:off x="834339" y="1892020"/>
            <a:ext cx="6362065" cy="1075294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527685" indent="-515620">
              <a:lnSpc>
                <a:spcPct val="100000"/>
              </a:lnSpc>
              <a:spcBef>
                <a:spcPts val="86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800" spc="-5" dirty="0">
                <a:latin typeface="Calibri"/>
                <a:cs typeface="Calibri"/>
              </a:rPr>
              <a:t>Audit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Dokumen/Desk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Evaluation</a:t>
            </a:r>
            <a:endParaRPr sz="2800" dirty="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800" spc="-5" dirty="0">
                <a:latin typeface="Calibri"/>
                <a:cs typeface="Calibri"/>
              </a:rPr>
              <a:t>Audit</a:t>
            </a:r>
            <a:r>
              <a:rPr sz="2800" spc="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Kepatuhan/Visitasi/Lapangan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79D833-2508-B5DD-8289-8196EEC1EEEC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8416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2F00694D-DDF7-A366-EB38-947343B20A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57901" y="260030"/>
            <a:ext cx="7192645" cy="3943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143125" algn="l"/>
              </a:tabLst>
            </a:pPr>
            <a:r>
              <a:rPr sz="2400" b="1" spc="-30" dirty="0">
                <a:solidFill>
                  <a:srgbClr val="000000"/>
                </a:solidFill>
                <a:latin typeface="Calibri"/>
                <a:cs typeface="Calibri"/>
              </a:rPr>
              <a:t>TEMUAN</a:t>
            </a:r>
            <a:r>
              <a:rPr lang="en-US" sz="2400" b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000000"/>
                </a:solidFill>
                <a:latin typeface="Calibri"/>
                <a:cs typeface="Calibri"/>
              </a:rPr>
              <a:t>AUDIT</a:t>
            </a:r>
            <a:r>
              <a:rPr sz="2400" b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0000"/>
                </a:solidFill>
                <a:latin typeface="Calibri"/>
                <a:cs typeface="Calibri"/>
              </a:rPr>
              <a:t>MUTU</a:t>
            </a:r>
            <a:r>
              <a:rPr sz="2400" b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0000"/>
                </a:solidFill>
                <a:latin typeface="Calibri"/>
                <a:cs typeface="Calibri"/>
              </a:rPr>
              <a:t>INTERNAL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E208E2C3-55CB-2D65-96BD-6E7AA19D5714}"/>
              </a:ext>
            </a:extLst>
          </p:cNvPr>
          <p:cNvSpPr txBox="1"/>
          <p:nvPr/>
        </p:nvSpPr>
        <p:spPr>
          <a:xfrm>
            <a:off x="792096" y="1407932"/>
            <a:ext cx="8074659" cy="2331406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527685" marR="819150" indent="-515620">
              <a:lnSpc>
                <a:spcPts val="2920"/>
              </a:lnSpc>
              <a:spcBef>
                <a:spcPts val="459"/>
              </a:spcBef>
              <a:buAutoNum type="arabicPeriod"/>
              <a:tabLst>
                <a:tab pos="527685" algn="l"/>
                <a:tab pos="528320" algn="l"/>
                <a:tab pos="3204210" algn="l"/>
              </a:tabLst>
            </a:pPr>
            <a:r>
              <a:rPr sz="2000" spc="-5" dirty="0" err="1">
                <a:latin typeface="Calibri"/>
                <a:cs typeface="Calibri"/>
              </a:rPr>
              <a:t>Mencapai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10" dirty="0" err="1">
                <a:latin typeface="Calibri"/>
                <a:cs typeface="Calibri"/>
              </a:rPr>
              <a:t>Standar</a:t>
            </a:r>
            <a:r>
              <a:rPr lang="en-US"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-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Standar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dipertahankan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atau </a:t>
            </a:r>
            <a:r>
              <a:rPr sz="2000" spc="-59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ditingkatkan</a:t>
            </a:r>
            <a:endParaRPr sz="2000" dirty="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28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000" dirty="0">
                <a:latin typeface="Calibri"/>
                <a:cs typeface="Calibri"/>
              </a:rPr>
              <a:t>Melampaui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–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Standar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ditingkatkan</a:t>
            </a:r>
            <a:endParaRPr sz="2000" dirty="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32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000" spc="-5" dirty="0">
                <a:latin typeface="Calibri"/>
                <a:cs typeface="Calibri"/>
              </a:rPr>
              <a:t>Belum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mencapai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–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Perlu</a:t>
            </a:r>
            <a:r>
              <a:rPr sz="2000" spc="-10" dirty="0">
                <a:latin typeface="Calibri"/>
                <a:cs typeface="Calibri"/>
              </a:rPr>
              <a:t> tindakan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30" dirty="0">
                <a:latin typeface="Calibri"/>
                <a:cs typeface="Calibri"/>
              </a:rPr>
              <a:t>koreksi</a:t>
            </a:r>
            <a:endParaRPr sz="2000" dirty="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32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000" spc="-10" dirty="0">
                <a:latin typeface="Calibri"/>
                <a:cs typeface="Calibri"/>
              </a:rPr>
              <a:t>Menyimpang </a:t>
            </a:r>
            <a:r>
              <a:rPr sz="2000" dirty="0">
                <a:latin typeface="Calibri"/>
                <a:cs typeface="Calibri"/>
              </a:rPr>
              <a:t>–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Perlu </a:t>
            </a:r>
            <a:r>
              <a:rPr sz="2000" spc="-10" dirty="0">
                <a:latin typeface="Calibri"/>
                <a:cs typeface="Calibri"/>
              </a:rPr>
              <a:t>tindakan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30" dirty="0">
                <a:latin typeface="Calibri"/>
                <a:cs typeface="Calibri"/>
              </a:rPr>
              <a:t>koreksi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 dirty="0">
              <a:latin typeface="Calibri"/>
              <a:cs typeface="Calibri"/>
            </a:endParaRPr>
          </a:p>
          <a:p>
            <a:pPr marL="12700" marR="5080" algn="just">
              <a:lnSpc>
                <a:spcPct val="90000"/>
              </a:lnSpc>
            </a:pPr>
            <a:r>
              <a:rPr sz="2000" spc="-10" dirty="0">
                <a:latin typeface="Calibri"/>
                <a:cs typeface="Calibri"/>
              </a:rPr>
              <a:t>Untuk </a:t>
            </a:r>
            <a:r>
              <a:rPr sz="2000" spc="-5" dirty="0">
                <a:latin typeface="Calibri"/>
                <a:cs typeface="Calibri"/>
              </a:rPr>
              <a:t>temuan </a:t>
            </a:r>
            <a:r>
              <a:rPr sz="2000" spc="-15" dirty="0">
                <a:latin typeface="Calibri"/>
                <a:cs typeface="Calibri"/>
              </a:rPr>
              <a:t>yang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belum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mencapai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dan</a:t>
            </a:r>
            <a:r>
              <a:rPr sz="2000" spc="-5" dirty="0">
                <a:latin typeface="Calibri"/>
                <a:cs typeface="Calibri"/>
              </a:rPr>
              <a:t> menyimpang 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dari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standar</a:t>
            </a:r>
            <a:r>
              <a:rPr sz="2000" spc="-15" dirty="0">
                <a:latin typeface="Calibri"/>
                <a:cs typeface="Calibri"/>
              </a:rPr>
              <a:t> maka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temuan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tersebut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dikategorikan </a:t>
            </a:r>
            <a:r>
              <a:rPr sz="2000" spc="-60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Observasi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(OB) </a:t>
            </a:r>
            <a:r>
              <a:rPr sz="2000" spc="-20" dirty="0">
                <a:latin typeface="Calibri"/>
                <a:cs typeface="Calibri"/>
              </a:rPr>
              <a:t>atau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Ketidaksesuaian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(KTS).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100E48-3A04-23C0-0DB5-E522C0E304A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3677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D62BB0E7-FC99-92DC-8A6E-2E91920BF5B4}"/>
              </a:ext>
            </a:extLst>
          </p:cNvPr>
          <p:cNvSpPr txBox="1"/>
          <p:nvPr/>
        </p:nvSpPr>
        <p:spPr>
          <a:xfrm>
            <a:off x="1689659" y="1635253"/>
            <a:ext cx="2476500" cy="36933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9525">
              <a:spcBef>
                <a:spcPts val="90"/>
              </a:spcBef>
            </a:pPr>
            <a:r>
              <a:rPr sz="2325" b="1" spc="4" dirty="0"/>
              <a:t>KeTidakSesuaian</a:t>
            </a:r>
            <a:endParaRPr sz="232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0067150A-8799-5F77-E2CC-E18EBD85B00F}"/>
              </a:ext>
            </a:extLst>
          </p:cNvPr>
          <p:cNvSpPr txBox="1"/>
          <p:nvPr/>
        </p:nvSpPr>
        <p:spPr>
          <a:xfrm>
            <a:off x="1330528" y="2245862"/>
            <a:ext cx="3244215" cy="15485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049" marR="3810" indent="-2381" algn="ctr">
              <a:lnSpc>
                <a:spcPct val="100499"/>
              </a:lnSpc>
              <a:spcBef>
                <a:spcPts val="75"/>
              </a:spcBef>
              <a:tabLst>
                <a:tab pos="1957388" algn="l"/>
              </a:tabLst>
            </a:pPr>
            <a:r>
              <a:rPr sz="2000" spc="-34" dirty="0">
                <a:latin typeface="Calibri" panose="020F0502020204030204" pitchFamily="34" charset="0"/>
                <a:cs typeface="Calibri" panose="020F0502020204030204" pitchFamily="34" charset="0"/>
              </a:rPr>
              <a:t>Temuan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8" dirty="0">
                <a:latin typeface="Calibri" panose="020F0502020204030204" pitchFamily="34" charset="0"/>
                <a:cs typeface="Calibri" panose="020F0502020204030204" pitchFamily="34" charset="0"/>
              </a:rPr>
              <a:t>yang	belum </a:t>
            </a:r>
            <a:r>
              <a:rPr sz="2000" spc="1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8" dirty="0">
                <a:latin typeface="Calibri" panose="020F0502020204030204" pitchFamily="34" charset="0"/>
                <a:cs typeface="Calibri" panose="020F0502020204030204" pitchFamily="34" charset="0"/>
              </a:rPr>
              <a:t>mencapai, menyimpang </a:t>
            </a:r>
            <a:r>
              <a:rPr sz="2000" spc="-638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8" dirty="0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sz="2000" spc="-23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4" dirty="0">
                <a:latin typeface="Calibri" panose="020F0502020204030204" pitchFamily="34" charset="0"/>
                <a:cs typeface="Calibri" panose="020F0502020204030204" pitchFamily="34" charset="0"/>
              </a:rPr>
              <a:t>tidak</a:t>
            </a:r>
            <a:r>
              <a:rPr sz="2000" spc="-23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8" dirty="0">
                <a:latin typeface="Calibri" panose="020F0502020204030204" pitchFamily="34" charset="0"/>
                <a:cs typeface="Calibri" panose="020F0502020204030204" pitchFamily="34" charset="0"/>
              </a:rPr>
              <a:t>sesuai</a:t>
            </a:r>
            <a:r>
              <a:rPr sz="2000" spc="-1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11" dirty="0">
                <a:latin typeface="Calibri" panose="020F0502020204030204" pitchFamily="34" charset="0"/>
                <a:cs typeface="Calibri" panose="020F0502020204030204" pitchFamily="34" charset="0"/>
              </a:rPr>
              <a:t>dengan </a:t>
            </a:r>
            <a:r>
              <a:rPr sz="2000" spc="-633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8" dirty="0">
                <a:latin typeface="Calibri" panose="020F0502020204030204" pitchFamily="34" charset="0"/>
                <a:cs typeface="Calibri" panose="020F0502020204030204" pitchFamily="34" charset="0"/>
              </a:rPr>
              <a:t>standar</a:t>
            </a:r>
            <a:r>
              <a:rPr sz="2000" spc="4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8" dirty="0">
                <a:latin typeface="Calibri" panose="020F0502020204030204" pitchFamily="34" charset="0"/>
                <a:cs typeface="Calibri" panose="020F0502020204030204" pitchFamily="34" charset="0"/>
              </a:rPr>
              <a:t>atau </a:t>
            </a:r>
            <a:r>
              <a:rPr sz="2000" spc="1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8" dirty="0">
                <a:latin typeface="Calibri" panose="020F0502020204030204" pitchFamily="34" charset="0"/>
                <a:cs typeface="Calibri" panose="020F0502020204030204" pitchFamily="34" charset="0"/>
              </a:rPr>
              <a:t>persyaratan yang </a:t>
            </a:r>
            <a:r>
              <a:rPr sz="2000" spc="1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8" dirty="0">
                <a:latin typeface="Calibri" panose="020F0502020204030204" pitchFamily="34" charset="0"/>
                <a:cs typeface="Calibri" panose="020F0502020204030204" pitchFamily="34" charset="0"/>
              </a:rPr>
              <a:t>ditentukan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4" dirty="0">
                <a:latin typeface="Calibri" panose="020F0502020204030204" pitchFamily="34" charset="0"/>
                <a:cs typeface="Calibri" panose="020F0502020204030204" pitchFamily="34" charset="0"/>
              </a:rPr>
              <a:t>PT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4C457088-828E-4FFB-7E99-323D94CDE5C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35410" y="1017327"/>
            <a:ext cx="1584008" cy="764472"/>
          </a:xfrm>
          <a:prstGeom prst="rect">
            <a:avLst/>
          </a:prstGeom>
        </p:spPr>
        <p:txBody>
          <a:bodyPr spcFirstLastPara="1" vert="horz" wrap="square" lIns="0" tIns="12859" rIns="0" bIns="0" rtlCol="0" anchor="t" anchorCtr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4800" b="1" spc="15" dirty="0">
                <a:solidFill>
                  <a:srgbClr val="000000"/>
                </a:solidFill>
                <a:latin typeface="Arial"/>
                <a:cs typeface="Arial"/>
              </a:rPr>
              <a:t>K</a:t>
            </a:r>
            <a:r>
              <a:rPr sz="4800" b="1" spc="-26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4800" b="1" spc="15" dirty="0">
                <a:solidFill>
                  <a:srgbClr val="000000"/>
                </a:solidFill>
                <a:latin typeface="Arial"/>
                <a:cs typeface="Arial"/>
              </a:rPr>
              <a:t>T</a:t>
            </a:r>
            <a:r>
              <a:rPr sz="4800" b="1" spc="-4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4800" b="1" spc="15" dirty="0">
                <a:solidFill>
                  <a:srgbClr val="000000"/>
                </a:solidFill>
                <a:latin typeface="Arial"/>
                <a:cs typeface="Arial"/>
              </a:rPr>
              <a:t>S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451EF0DF-BF0E-2C9F-2DE3-397A16D820D0}"/>
              </a:ext>
            </a:extLst>
          </p:cNvPr>
          <p:cNvSpPr txBox="1"/>
          <p:nvPr/>
        </p:nvSpPr>
        <p:spPr>
          <a:xfrm>
            <a:off x="5772340" y="1017327"/>
            <a:ext cx="1109186" cy="751648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4800" b="1" spc="19" dirty="0"/>
              <a:t>O</a:t>
            </a:r>
            <a:r>
              <a:rPr sz="4800" b="1" spc="-60" dirty="0"/>
              <a:t> </a:t>
            </a:r>
            <a:r>
              <a:rPr sz="4800" b="1" spc="15" dirty="0"/>
              <a:t>B</a:t>
            </a:r>
            <a:endParaRPr sz="4800" dirty="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6AEAAFF0-69EA-C83C-F5E3-3331704D21EB}"/>
              </a:ext>
            </a:extLst>
          </p:cNvPr>
          <p:cNvSpPr txBox="1">
            <a:spLocks/>
          </p:cNvSpPr>
          <p:nvPr/>
        </p:nvSpPr>
        <p:spPr>
          <a:xfrm>
            <a:off x="5020494" y="1635253"/>
            <a:ext cx="3169766" cy="1841369"/>
          </a:xfrm>
          <a:prstGeom prst="rect">
            <a:avLst/>
          </a:prstGeom>
        </p:spPr>
        <p:txBody>
          <a:bodyPr spcFirstLastPara="1" vert="horz" wrap="square" lIns="0" tIns="10001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79"/>
              </a:spcBef>
            </a:pPr>
            <a:r>
              <a:rPr lang="en-ID" sz="2400" spc="-4" dirty="0" err="1"/>
              <a:t>Observasi</a:t>
            </a:r>
            <a:endParaRPr lang="en-ID" sz="2400" spc="-4" dirty="0"/>
          </a:p>
          <a:p>
            <a:pPr marL="8573" marR="3810" algn="just">
              <a:lnSpc>
                <a:spcPct val="100499"/>
              </a:lnSpc>
              <a:spcBef>
                <a:spcPts val="1733"/>
              </a:spcBef>
            </a:pPr>
            <a:r>
              <a:rPr lang="en-ID" sz="2000" spc="-34" dirty="0" err="1">
                <a:latin typeface="Calibri" panose="020F0502020204030204" pitchFamily="34" charset="0"/>
                <a:cs typeface="Calibri" panose="020F0502020204030204" pitchFamily="34" charset="0"/>
              </a:rPr>
              <a:t>Temuan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8" dirty="0">
                <a:latin typeface="Calibri" panose="020F0502020204030204" pitchFamily="34" charset="0"/>
                <a:cs typeface="Calibri" panose="020F0502020204030204" pitchFamily="34" charset="0"/>
              </a:rPr>
              <a:t>yang </a:t>
            </a:r>
            <a:r>
              <a:rPr lang="en-ID" sz="2000" spc="1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8" dirty="0" err="1">
                <a:latin typeface="Calibri" panose="020F0502020204030204" pitchFamily="34" charset="0"/>
                <a:cs typeface="Calibri" panose="020F0502020204030204" pitchFamily="34" charset="0"/>
              </a:rPr>
              <a:t>berpotensi</a:t>
            </a:r>
            <a:r>
              <a:rPr lang="en-ID" sz="2000" spc="-79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8" dirty="0" err="1">
                <a:latin typeface="Calibri" panose="020F0502020204030204" pitchFamily="34" charset="0"/>
                <a:cs typeface="Calibri" panose="020F0502020204030204" pitchFamily="34" charset="0"/>
              </a:rPr>
              <a:t>menjadi</a:t>
            </a:r>
            <a:r>
              <a:rPr lang="en-ID" sz="2000" spc="8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638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8" dirty="0" err="1">
                <a:latin typeface="Calibri" panose="020F0502020204030204" pitchFamily="34" charset="0"/>
                <a:cs typeface="Calibri" panose="020F0502020204030204" pitchFamily="34" charset="0"/>
              </a:rPr>
              <a:t>ketidaksesuaian</a:t>
            </a:r>
            <a:r>
              <a:rPr lang="en-ID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8" dirty="0" err="1"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en-ID"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8" dirty="0" err="1">
                <a:latin typeface="Calibri" panose="020F0502020204030204" pitchFamily="34" charset="0"/>
                <a:cs typeface="Calibri" panose="020F0502020204030204" pitchFamily="34" charset="0"/>
              </a:rPr>
              <a:t>temuan</a:t>
            </a:r>
            <a:r>
              <a:rPr lang="en-ID"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8" dirty="0">
                <a:latin typeface="Calibri" panose="020F0502020204030204" pitchFamily="34" charset="0"/>
                <a:cs typeface="Calibri" panose="020F0502020204030204" pitchFamily="34" charset="0"/>
              </a:rPr>
              <a:t>yang </a:t>
            </a:r>
            <a:r>
              <a:rPr lang="en-ID" sz="2000" spc="-633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8" dirty="0" err="1"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ID" sz="2000" spc="8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8" dirty="0" err="1">
                <a:latin typeface="Calibri" panose="020F0502020204030204" pitchFamily="34" charset="0"/>
                <a:cs typeface="Calibri" panose="020F0502020204030204" pitchFamily="34" charset="0"/>
              </a:rPr>
              <a:t>segera</a:t>
            </a:r>
            <a:r>
              <a:rPr lang="en-ID" sz="2000" spc="8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1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8" dirty="0" err="1">
                <a:latin typeface="Calibri" panose="020F0502020204030204" pitchFamily="34" charset="0"/>
                <a:cs typeface="Calibri" panose="020F0502020204030204" pitchFamily="34" charset="0"/>
              </a:rPr>
              <a:t>diperbaiki</a:t>
            </a:r>
            <a:endParaRPr lang="en-ID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071D5E0B-3A66-BF62-CBC6-49B585A8B355}"/>
              </a:ext>
            </a:extLst>
          </p:cNvPr>
          <p:cNvSpPr/>
          <p:nvPr/>
        </p:nvSpPr>
        <p:spPr>
          <a:xfrm>
            <a:off x="4742307" y="1109852"/>
            <a:ext cx="7144" cy="3818573"/>
          </a:xfrm>
          <a:custGeom>
            <a:avLst/>
            <a:gdLst/>
            <a:ahLst/>
            <a:cxnLst/>
            <a:rect l="l" t="t" r="r" b="b"/>
            <a:pathLst>
              <a:path w="9525" h="5091430">
                <a:moveTo>
                  <a:pt x="9525" y="0"/>
                </a:moveTo>
                <a:lnTo>
                  <a:pt x="0" y="5091112"/>
                </a:lnTo>
              </a:path>
            </a:pathLst>
          </a:custGeom>
          <a:ln w="57912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C37A950F-9816-CE00-F73F-F3A99189BD38}"/>
              </a:ext>
            </a:extLst>
          </p:cNvPr>
          <p:cNvSpPr txBox="1"/>
          <p:nvPr/>
        </p:nvSpPr>
        <p:spPr>
          <a:xfrm>
            <a:off x="3010093" y="394089"/>
            <a:ext cx="3998497" cy="317875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000" b="1" dirty="0">
                <a:latin typeface="Calibri"/>
                <a:cs typeface="Calibri"/>
              </a:rPr>
              <a:t>KLASIFIKASI</a:t>
            </a:r>
            <a:r>
              <a:rPr sz="2000" b="1" spc="-23" dirty="0">
                <a:latin typeface="Calibri"/>
                <a:cs typeface="Calibri"/>
              </a:rPr>
              <a:t> </a:t>
            </a:r>
            <a:r>
              <a:rPr sz="2000" b="1" spc="-11" dirty="0">
                <a:latin typeface="Calibri"/>
                <a:cs typeface="Calibri"/>
              </a:rPr>
              <a:t>TEMUAN</a:t>
            </a:r>
            <a:r>
              <a:rPr sz="2000" b="1" spc="-26" dirty="0">
                <a:latin typeface="Calibri"/>
                <a:cs typeface="Calibri"/>
              </a:rPr>
              <a:t> </a:t>
            </a:r>
            <a:r>
              <a:rPr sz="2000" b="1" spc="-8" dirty="0">
                <a:latin typeface="Calibri"/>
                <a:cs typeface="Calibri"/>
              </a:rPr>
              <a:t>AUDIT</a:t>
            </a:r>
            <a:endParaRPr sz="2000" b="1" dirty="0">
              <a:latin typeface="Calibri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F2A5E4-010C-EC25-77A9-B2AA646AE13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8065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391E4BAB-E513-4D25-FBE1-8C72611625FB}"/>
              </a:ext>
            </a:extLst>
          </p:cNvPr>
          <p:cNvSpPr txBox="1"/>
          <p:nvPr/>
        </p:nvSpPr>
        <p:spPr>
          <a:xfrm>
            <a:off x="1858980" y="2883322"/>
            <a:ext cx="6002655" cy="8130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Arial"/>
                <a:cs typeface="Arial"/>
              </a:rPr>
              <a:t>Perlu</a:t>
            </a:r>
            <a:r>
              <a:rPr sz="2400" b="1" spc="-5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ada</a:t>
            </a:r>
            <a:endParaRPr sz="24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b="1" spc="20" dirty="0">
                <a:latin typeface="Arial"/>
                <a:cs typeface="Arial"/>
              </a:rPr>
              <a:t>TINDAKAN</a:t>
            </a:r>
            <a:r>
              <a:rPr sz="2800" b="1" spc="-60" dirty="0">
                <a:latin typeface="Arial"/>
                <a:cs typeface="Arial"/>
              </a:rPr>
              <a:t> </a:t>
            </a:r>
            <a:r>
              <a:rPr sz="2800" b="1" spc="15" dirty="0">
                <a:latin typeface="Arial"/>
                <a:cs typeface="Arial"/>
              </a:rPr>
              <a:t>KOREKSI</a:t>
            </a:r>
            <a:endParaRPr sz="2800" dirty="0">
              <a:latin typeface="Arial"/>
              <a:cs typeface="Arial"/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024DD90F-FE60-39F0-7CFA-0F2EC2811597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18356" y="688815"/>
            <a:ext cx="4393458" cy="1037845"/>
          </a:xfrm>
          <a:prstGeom prst="rect">
            <a:avLst/>
          </a:prstGeom>
        </p:spPr>
      </p:pic>
      <p:sp>
        <p:nvSpPr>
          <p:cNvPr id="6" name="object 4">
            <a:extLst>
              <a:ext uri="{FF2B5EF4-FFF2-40B4-BE49-F238E27FC236}">
                <a16:creationId xmlns:a16="http://schemas.microsoft.com/office/drawing/2014/main" id="{5FC63DAD-BAEF-1735-08A4-480D66E809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81039" y="831817"/>
            <a:ext cx="6459220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000000"/>
                </a:solidFill>
                <a:latin typeface="Arial"/>
                <a:cs typeface="Arial"/>
              </a:rPr>
              <a:t>Ketidaksesuaian/Observasi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7" name="object 5">
            <a:extLst>
              <a:ext uri="{FF2B5EF4-FFF2-40B4-BE49-F238E27FC236}">
                <a16:creationId xmlns:a16="http://schemas.microsoft.com/office/drawing/2014/main" id="{434204D7-C5DD-A576-FB7A-E3F70C64E2A6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132190" y="1726660"/>
            <a:ext cx="1191372" cy="11372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195102-509A-CE17-9BE1-55877E36412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7204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C1CB5C01-2C4F-6589-8203-A1CFC16B89AF}"/>
              </a:ext>
            </a:extLst>
          </p:cNvPr>
          <p:cNvSpPr txBox="1"/>
          <p:nvPr/>
        </p:nvSpPr>
        <p:spPr>
          <a:xfrm>
            <a:off x="2199148" y="986087"/>
            <a:ext cx="842835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Arial"/>
                <a:cs typeface="Arial"/>
              </a:rPr>
              <a:t>Permintaan</a:t>
            </a:r>
            <a:r>
              <a:rPr sz="2400" b="1" spc="-65" dirty="0">
                <a:latin typeface="Arial"/>
                <a:cs typeface="Arial"/>
              </a:rPr>
              <a:t> </a:t>
            </a:r>
            <a:r>
              <a:rPr sz="2400" b="1" spc="-15" dirty="0">
                <a:latin typeface="Arial"/>
                <a:cs typeface="Arial"/>
              </a:rPr>
              <a:t>Tindakan</a:t>
            </a:r>
            <a:r>
              <a:rPr sz="2400" b="1" spc="-2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Koreksi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(PTK)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936D952-C3F6-2AA4-AB2A-763764173721}"/>
              </a:ext>
            </a:extLst>
          </p:cNvPr>
          <p:cNvSpPr txBox="1"/>
          <p:nvPr/>
        </p:nvSpPr>
        <p:spPr>
          <a:xfrm>
            <a:off x="1048633" y="2139056"/>
            <a:ext cx="7446645" cy="6145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1270" algn="ctr">
              <a:lnSpc>
                <a:spcPct val="100899"/>
              </a:lnSpc>
              <a:spcBef>
                <a:spcPts val="95"/>
              </a:spcBef>
            </a:pPr>
            <a:r>
              <a:rPr sz="2000" spc="10" dirty="0">
                <a:latin typeface="Arial MT"/>
                <a:cs typeface="Arial MT"/>
              </a:rPr>
              <a:t>Permintaan</a:t>
            </a:r>
            <a:r>
              <a:rPr sz="2000" spc="35" dirty="0">
                <a:latin typeface="Arial MT"/>
                <a:cs typeface="Arial MT"/>
              </a:rPr>
              <a:t> </a:t>
            </a:r>
            <a:r>
              <a:rPr sz="2000" spc="5" dirty="0">
                <a:latin typeface="Arial MT"/>
                <a:cs typeface="Arial MT"/>
              </a:rPr>
              <a:t>perbaikan </a:t>
            </a:r>
            <a:r>
              <a:rPr sz="2000" spc="10" dirty="0">
                <a:latin typeface="Arial MT"/>
                <a:cs typeface="Arial MT"/>
              </a:rPr>
              <a:t>kepada </a:t>
            </a:r>
            <a:r>
              <a:rPr sz="2000" i="1" spc="5" dirty="0">
                <a:latin typeface="Arial"/>
                <a:cs typeface="Arial"/>
              </a:rPr>
              <a:t>auditee</a:t>
            </a:r>
            <a:r>
              <a:rPr sz="2000" i="1" spc="10" dirty="0">
                <a:latin typeface="Arial"/>
                <a:cs typeface="Arial"/>
              </a:rPr>
              <a:t> </a:t>
            </a:r>
            <a:r>
              <a:rPr sz="2000" spc="10" dirty="0">
                <a:latin typeface="Arial MT"/>
                <a:cs typeface="Arial MT"/>
              </a:rPr>
              <a:t>atas </a:t>
            </a:r>
            <a:r>
              <a:rPr sz="2000" spc="15" dirty="0">
                <a:latin typeface="Arial MT"/>
                <a:cs typeface="Arial MT"/>
              </a:rPr>
              <a:t> </a:t>
            </a:r>
            <a:r>
              <a:rPr sz="2000" spc="10" dirty="0">
                <a:latin typeface="Arial MT"/>
                <a:cs typeface="Arial MT"/>
              </a:rPr>
              <a:t>dasar</a:t>
            </a:r>
            <a:r>
              <a:rPr sz="2000" dirty="0">
                <a:latin typeface="Arial MT"/>
                <a:cs typeface="Arial MT"/>
              </a:rPr>
              <a:t> </a:t>
            </a:r>
            <a:r>
              <a:rPr sz="2000" spc="5" dirty="0">
                <a:latin typeface="Arial MT"/>
                <a:cs typeface="Arial MT"/>
              </a:rPr>
              <a:t>laporan</a:t>
            </a:r>
            <a:r>
              <a:rPr sz="2000" spc="10" dirty="0">
                <a:latin typeface="Arial MT"/>
                <a:cs typeface="Arial MT"/>
              </a:rPr>
              <a:t> </a:t>
            </a:r>
            <a:r>
              <a:rPr sz="2000" spc="5" dirty="0">
                <a:latin typeface="Arial MT"/>
                <a:cs typeface="Arial MT"/>
              </a:rPr>
              <a:t>audit</a:t>
            </a:r>
            <a:r>
              <a:rPr sz="2000" spc="10" dirty="0">
                <a:latin typeface="Arial MT"/>
                <a:cs typeface="Arial MT"/>
              </a:rPr>
              <a:t> agar</a:t>
            </a:r>
            <a:r>
              <a:rPr sz="2000" spc="15" dirty="0">
                <a:latin typeface="Arial MT"/>
                <a:cs typeface="Arial MT"/>
              </a:rPr>
              <a:t> </a:t>
            </a:r>
            <a:r>
              <a:rPr sz="2000" i="1" spc="5" dirty="0">
                <a:latin typeface="Arial"/>
                <a:cs typeface="Arial"/>
              </a:rPr>
              <a:t>auditee</a:t>
            </a:r>
            <a:r>
              <a:rPr sz="2000" i="1" spc="10" dirty="0">
                <a:latin typeface="Arial"/>
                <a:cs typeface="Arial"/>
              </a:rPr>
              <a:t> </a:t>
            </a:r>
            <a:r>
              <a:rPr sz="2000" spc="10" dirty="0">
                <a:latin typeface="Arial MT"/>
                <a:cs typeface="Arial MT"/>
              </a:rPr>
              <a:t>menghilangkan </a:t>
            </a:r>
            <a:r>
              <a:rPr sz="2000" spc="-735" dirty="0">
                <a:latin typeface="Arial MT"/>
                <a:cs typeface="Arial MT"/>
              </a:rPr>
              <a:t> </a:t>
            </a:r>
            <a:r>
              <a:rPr sz="2000" spc="15" dirty="0">
                <a:latin typeface="Arial MT"/>
                <a:cs typeface="Arial MT"/>
              </a:rPr>
              <a:t>KTS </a:t>
            </a:r>
            <a:r>
              <a:rPr sz="2000" spc="10" dirty="0">
                <a:latin typeface="Arial MT"/>
                <a:cs typeface="Arial MT"/>
              </a:rPr>
              <a:t>atau penyebab </a:t>
            </a:r>
            <a:r>
              <a:rPr sz="2000" spc="15" dirty="0">
                <a:latin typeface="Arial MT"/>
                <a:cs typeface="Arial MT"/>
              </a:rPr>
              <a:t>KTS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4B53C8-9CDB-5DB0-7300-1D5F615A90C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1283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1B38915-EF04-C66E-41A3-60A2F960B71F}"/>
              </a:ext>
            </a:extLst>
          </p:cNvPr>
          <p:cNvSpPr txBox="1"/>
          <p:nvPr/>
        </p:nvSpPr>
        <p:spPr>
          <a:xfrm>
            <a:off x="998964" y="1077007"/>
            <a:ext cx="7845425" cy="1699183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20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Definisi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 algn="just">
              <a:lnSpc>
                <a:spcPct val="99500"/>
              </a:lnSpc>
              <a:spcBef>
                <a:spcPts val="565"/>
              </a:spcBef>
            </a:pP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Tindakan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yang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diambil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meniadakan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sebab-sebab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ketidaksesuaian,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cacat,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hal-hal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lain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yang</a:t>
            </a:r>
            <a:r>
              <a:rPr sz="2000" spc="6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tidak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diinginkan,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sehingga dapat mencegah pengulangan hal-hal </a:t>
            </a:r>
            <a:r>
              <a:rPr sz="2000" spc="-6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di</a:t>
            </a:r>
            <a:r>
              <a:rPr sz="2000" spc="6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atas</a:t>
            </a:r>
            <a:r>
              <a:rPr sz="2000" spc="6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sz="2000" spc="6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mengarah</a:t>
            </a:r>
            <a:r>
              <a:rPr sz="2000" spc="6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pada</a:t>
            </a:r>
            <a:r>
              <a:rPr sz="2000" spc="6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peningkatan  mutu</a:t>
            </a:r>
            <a:r>
              <a:rPr sz="2000" spc="6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secara </a:t>
            </a:r>
            <a:r>
              <a:rPr sz="2000" spc="-6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berkelanjutan.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4F7F099A-2193-E3D4-294B-B9111E36754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69750" y="177165"/>
            <a:ext cx="3725545" cy="5187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000000"/>
                </a:solidFill>
                <a:latin typeface="Arial"/>
                <a:cs typeface="Arial"/>
              </a:rPr>
              <a:t>Tindakan</a:t>
            </a:r>
            <a:r>
              <a:rPr sz="3200" b="1" spc="-7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00000"/>
                </a:solidFill>
                <a:latin typeface="Arial"/>
                <a:cs typeface="Arial"/>
              </a:rPr>
              <a:t>Koreksi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6B3C0704-9D1A-8516-9CC5-8CF8E7CF6BC4}"/>
              </a:ext>
            </a:extLst>
          </p:cNvPr>
          <p:cNvSpPr txBox="1"/>
          <p:nvPr/>
        </p:nvSpPr>
        <p:spPr>
          <a:xfrm>
            <a:off x="1738880" y="3684978"/>
            <a:ext cx="7127875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b="1" spc="-5" dirty="0">
                <a:latin typeface="Calibri"/>
                <a:cs typeface="Calibri"/>
              </a:rPr>
              <a:t>Di</a:t>
            </a:r>
            <a:r>
              <a:rPr sz="2400" b="1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rumuskan</a:t>
            </a:r>
            <a:r>
              <a:rPr sz="2400" b="1" spc="2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dalam</a:t>
            </a:r>
            <a:r>
              <a:rPr sz="2400" b="1" spc="2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Rapat</a:t>
            </a:r>
            <a:r>
              <a:rPr sz="2400" b="1" spc="1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Tinjauan</a:t>
            </a:r>
            <a:r>
              <a:rPr sz="2400" b="1" spc="45" dirty="0">
                <a:latin typeface="Calibri"/>
                <a:cs typeface="Calibri"/>
              </a:rPr>
              <a:t> </a:t>
            </a:r>
            <a:r>
              <a:rPr sz="2400" b="1" spc="-15" dirty="0">
                <a:latin typeface="Calibri"/>
                <a:cs typeface="Calibri"/>
              </a:rPr>
              <a:t>Managemen</a:t>
            </a:r>
            <a:endParaRPr sz="2400" dirty="0">
              <a:latin typeface="Calibri"/>
              <a:cs typeface="Calibri"/>
            </a:endParaRPr>
          </a:p>
        </p:txBody>
      </p:sp>
      <p:grpSp>
        <p:nvGrpSpPr>
          <p:cNvPr id="7" name="object 7">
            <a:extLst>
              <a:ext uri="{FF2B5EF4-FFF2-40B4-BE49-F238E27FC236}">
                <a16:creationId xmlns:a16="http://schemas.microsoft.com/office/drawing/2014/main" id="{8564B145-C103-D07B-BC53-BA27BD733A4F}"/>
              </a:ext>
            </a:extLst>
          </p:cNvPr>
          <p:cNvGrpSpPr/>
          <p:nvPr/>
        </p:nvGrpSpPr>
        <p:grpSpPr>
          <a:xfrm>
            <a:off x="4170947" y="2867041"/>
            <a:ext cx="330835" cy="635635"/>
            <a:chOff x="3950208" y="4636008"/>
            <a:chExt cx="330835" cy="635635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9E52FAE3-59AA-570A-BB7F-79091E395F44}"/>
                </a:ext>
              </a:extLst>
            </p:cNvPr>
            <p:cNvSpPr/>
            <p:nvPr/>
          </p:nvSpPr>
          <p:spPr>
            <a:xfrm>
              <a:off x="3963162" y="4648962"/>
              <a:ext cx="304800" cy="609600"/>
            </a:xfrm>
            <a:custGeom>
              <a:avLst/>
              <a:gdLst/>
              <a:ahLst/>
              <a:cxnLst/>
              <a:rect l="l" t="t" r="r" b="b"/>
              <a:pathLst>
                <a:path w="304800" h="609600">
                  <a:moveTo>
                    <a:pt x="228600" y="0"/>
                  </a:moveTo>
                  <a:lnTo>
                    <a:pt x="76200" y="0"/>
                  </a:lnTo>
                  <a:lnTo>
                    <a:pt x="76200" y="457200"/>
                  </a:lnTo>
                  <a:lnTo>
                    <a:pt x="0" y="457200"/>
                  </a:lnTo>
                  <a:lnTo>
                    <a:pt x="152400" y="609600"/>
                  </a:lnTo>
                  <a:lnTo>
                    <a:pt x="304800" y="457200"/>
                  </a:lnTo>
                  <a:lnTo>
                    <a:pt x="228600" y="45720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263E8DDB-EE18-563D-6E2D-218F0881E912}"/>
                </a:ext>
              </a:extLst>
            </p:cNvPr>
            <p:cNvSpPr/>
            <p:nvPr/>
          </p:nvSpPr>
          <p:spPr>
            <a:xfrm>
              <a:off x="3963162" y="4648962"/>
              <a:ext cx="304800" cy="609600"/>
            </a:xfrm>
            <a:custGeom>
              <a:avLst/>
              <a:gdLst/>
              <a:ahLst/>
              <a:cxnLst/>
              <a:rect l="l" t="t" r="r" b="b"/>
              <a:pathLst>
                <a:path w="304800" h="609600">
                  <a:moveTo>
                    <a:pt x="0" y="457200"/>
                  </a:moveTo>
                  <a:lnTo>
                    <a:pt x="76200" y="457200"/>
                  </a:lnTo>
                  <a:lnTo>
                    <a:pt x="76200" y="0"/>
                  </a:lnTo>
                  <a:lnTo>
                    <a:pt x="228600" y="0"/>
                  </a:lnTo>
                  <a:lnTo>
                    <a:pt x="228600" y="457200"/>
                  </a:lnTo>
                  <a:lnTo>
                    <a:pt x="304800" y="457200"/>
                  </a:lnTo>
                  <a:lnTo>
                    <a:pt x="152400" y="609600"/>
                  </a:lnTo>
                  <a:lnTo>
                    <a:pt x="0" y="457200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2A2EA86-E310-4C98-522B-D92DA7A9AD2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2446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FE3D47AE-6CA5-9909-8148-EF0355C1CE7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52102" y="614982"/>
            <a:ext cx="5396230" cy="39562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-95" dirty="0">
                <a:solidFill>
                  <a:srgbClr val="000000"/>
                </a:solidFill>
                <a:latin typeface="Calibri"/>
                <a:cs typeface="Calibri"/>
              </a:rPr>
              <a:t>RAPAT</a:t>
            </a:r>
            <a:r>
              <a:rPr sz="2400" b="1" spc="-30" dirty="0">
                <a:solidFill>
                  <a:srgbClr val="000000"/>
                </a:solidFill>
                <a:latin typeface="Calibri"/>
                <a:cs typeface="Calibri"/>
              </a:rPr>
              <a:t> TINJAUAN</a:t>
            </a: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0000"/>
                </a:solidFill>
                <a:latin typeface="Calibri"/>
                <a:cs typeface="Calibri"/>
              </a:rPr>
              <a:t>MANAGEMEN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C490A3F1-C3D9-9B9C-AD6B-3342F4F65F22}"/>
              </a:ext>
            </a:extLst>
          </p:cNvPr>
          <p:cNvSpPr txBox="1"/>
          <p:nvPr/>
        </p:nvSpPr>
        <p:spPr>
          <a:xfrm>
            <a:off x="861908" y="1784270"/>
            <a:ext cx="7833359" cy="1489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400" spc="-10" dirty="0">
                <a:latin typeface="Calibri"/>
                <a:cs typeface="Calibri"/>
              </a:rPr>
              <a:t>Rapat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Tinjauan</a:t>
            </a:r>
            <a:r>
              <a:rPr sz="2400" spc="-5" dirty="0">
                <a:latin typeface="Calibri"/>
                <a:cs typeface="Calibri"/>
              </a:rPr>
              <a:t> Manajemen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adalah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suatu</a:t>
            </a:r>
            <a:r>
              <a:rPr sz="2400" spc="61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rapat </a:t>
            </a:r>
            <a:r>
              <a:rPr sz="2400" spc="-15" dirty="0">
                <a:latin typeface="Calibri"/>
                <a:cs typeface="Calibri"/>
              </a:rPr>
              <a:t> dengan </a:t>
            </a:r>
            <a:r>
              <a:rPr sz="2400" spc="-10" dirty="0">
                <a:latin typeface="Calibri"/>
                <a:cs typeface="Calibri"/>
              </a:rPr>
              <a:t>periode waktu tertentu </a:t>
            </a:r>
            <a:r>
              <a:rPr sz="2400" spc="-15" dirty="0">
                <a:latin typeface="Calibri"/>
                <a:cs typeface="Calibri"/>
              </a:rPr>
              <a:t>yang </a:t>
            </a:r>
            <a:r>
              <a:rPr sz="2400" spc="-5" dirty="0">
                <a:latin typeface="Calibri"/>
                <a:cs typeface="Calibri"/>
              </a:rPr>
              <a:t>bertujuan </a:t>
            </a:r>
            <a:r>
              <a:rPr sz="2400" spc="-10" dirty="0">
                <a:latin typeface="Calibri"/>
                <a:cs typeface="Calibri"/>
              </a:rPr>
              <a:t>untuk </a:t>
            </a:r>
            <a:r>
              <a:rPr sz="2400" spc="-5" dirty="0">
                <a:latin typeface="Calibri"/>
                <a:cs typeface="Calibri"/>
              </a:rPr>
              <a:t> membahas tindak </a:t>
            </a:r>
            <a:r>
              <a:rPr sz="2400" dirty="0">
                <a:latin typeface="Calibri"/>
                <a:cs typeface="Calibri"/>
              </a:rPr>
              <a:t>lanjut </a:t>
            </a:r>
            <a:r>
              <a:rPr sz="2400" spc="-5" dirty="0">
                <a:latin typeface="Calibri"/>
                <a:cs typeface="Calibri"/>
              </a:rPr>
              <a:t>temuan,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dipimpin </a:t>
            </a:r>
            <a:r>
              <a:rPr sz="2400" spc="-5" dirty="0">
                <a:latin typeface="Calibri"/>
                <a:cs typeface="Calibri"/>
              </a:rPr>
              <a:t>langsung 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oleh</a:t>
            </a:r>
            <a:r>
              <a:rPr sz="2400" spc="-5" dirty="0">
                <a:latin typeface="Calibri"/>
                <a:cs typeface="Calibri"/>
              </a:rPr>
              <a:t> pimpinan,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dan</a:t>
            </a:r>
            <a:r>
              <a:rPr sz="2400" spc="-5" dirty="0">
                <a:latin typeface="Calibri"/>
                <a:cs typeface="Calibri"/>
              </a:rPr>
              <a:t> dihadiri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oleh</a:t>
            </a:r>
            <a:r>
              <a:rPr sz="2400" spc="-5" dirty="0">
                <a:latin typeface="Calibri"/>
                <a:cs typeface="Calibri"/>
              </a:rPr>
              <a:t> seluruh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jajaran 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manajemen.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D0510-C4C9-9BEF-9438-5C8597A6FA5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8045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" name="object 2">
            <a:extLst>
              <a:ext uri="{FF2B5EF4-FFF2-40B4-BE49-F238E27FC236}">
                <a16:creationId xmlns:a16="http://schemas.microsoft.com/office/drawing/2014/main" id="{48E1B839-CE2A-4FEC-A63C-D7248E705CBF}"/>
              </a:ext>
            </a:extLst>
          </p:cNvPr>
          <p:cNvGrpSpPr/>
          <p:nvPr/>
        </p:nvGrpSpPr>
        <p:grpSpPr>
          <a:xfrm>
            <a:off x="1340739" y="1375038"/>
            <a:ext cx="1978819" cy="815340"/>
            <a:chOff x="263652" y="1833384"/>
            <a:chExt cx="2638425" cy="1087120"/>
          </a:xfrm>
        </p:grpSpPr>
        <p:pic>
          <p:nvPicPr>
            <p:cNvPr id="5" name="object 3">
              <a:extLst>
                <a:ext uri="{FF2B5EF4-FFF2-40B4-BE49-F238E27FC236}">
                  <a16:creationId xmlns:a16="http://schemas.microsoft.com/office/drawing/2014/main" id="{D3899539-7DD9-27DA-6899-854F8A24BAA9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3652" y="1876056"/>
              <a:ext cx="2638044" cy="911339"/>
            </a:xfrm>
            <a:prstGeom prst="rect">
              <a:avLst/>
            </a:prstGeom>
          </p:spPr>
        </p:pic>
        <p:pic>
          <p:nvPicPr>
            <p:cNvPr id="6" name="object 4">
              <a:extLst>
                <a:ext uri="{FF2B5EF4-FFF2-40B4-BE49-F238E27FC236}">
                  <a16:creationId xmlns:a16="http://schemas.microsoft.com/office/drawing/2014/main" id="{C724F42B-1833-F9CF-6403-CC7DB1A16CDD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4800" y="1833384"/>
              <a:ext cx="1879092" cy="1086599"/>
            </a:xfrm>
            <a:prstGeom prst="rect">
              <a:avLst/>
            </a:prstGeom>
          </p:spPr>
        </p:pic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39B9B7C7-A479-681E-55E0-2158F77EC427}"/>
                </a:ext>
              </a:extLst>
            </p:cNvPr>
            <p:cNvSpPr/>
            <p:nvPr/>
          </p:nvSpPr>
          <p:spPr>
            <a:xfrm>
              <a:off x="325374" y="1917953"/>
              <a:ext cx="2519680" cy="792480"/>
            </a:xfrm>
            <a:custGeom>
              <a:avLst/>
              <a:gdLst/>
              <a:ahLst/>
              <a:cxnLst/>
              <a:rect l="l" t="t" r="r" b="b"/>
              <a:pathLst>
                <a:path w="2519680" h="792480">
                  <a:moveTo>
                    <a:pt x="2519172" y="0"/>
                  </a:moveTo>
                  <a:lnTo>
                    <a:pt x="0" y="0"/>
                  </a:lnTo>
                  <a:lnTo>
                    <a:pt x="0" y="792479"/>
                  </a:lnTo>
                  <a:lnTo>
                    <a:pt x="2519172" y="792479"/>
                  </a:lnTo>
                  <a:lnTo>
                    <a:pt x="25191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8" name="object 6">
            <a:extLst>
              <a:ext uri="{FF2B5EF4-FFF2-40B4-BE49-F238E27FC236}">
                <a16:creationId xmlns:a16="http://schemas.microsoft.com/office/drawing/2014/main" id="{CAF5551B-90E7-B6B6-DDD8-3DA0F84FA0F9}"/>
              </a:ext>
            </a:extLst>
          </p:cNvPr>
          <p:cNvSpPr txBox="1"/>
          <p:nvPr/>
        </p:nvSpPr>
        <p:spPr>
          <a:xfrm>
            <a:off x="1289305" y="1587225"/>
            <a:ext cx="2571454" cy="264496"/>
          </a:xfrm>
          <a:prstGeom prst="rect">
            <a:avLst/>
          </a:prstGeom>
          <a:ln w="38100">
            <a:solidFill>
              <a:srgbClr val="FFFFFF"/>
            </a:solidFill>
          </a:ln>
        </p:spPr>
        <p:txBody>
          <a:bodyPr vert="horz" wrap="square" lIns="0" tIns="18098" rIns="0" bIns="0" rtlCol="0">
            <a:spAutoFit/>
          </a:bodyPr>
          <a:lstStyle/>
          <a:p>
            <a:pPr marL="152876" marR="719138">
              <a:spcBef>
                <a:spcPts val="143"/>
              </a:spcBef>
            </a:pPr>
            <a:r>
              <a:rPr sz="1600" b="1" spc="-150" dirty="0">
                <a:solidFill>
                  <a:srgbClr val="FFFF00"/>
                </a:solidFill>
                <a:latin typeface="Verdana"/>
                <a:cs typeface="Verdana"/>
              </a:rPr>
              <a:t>Tindak</a:t>
            </a:r>
            <a:r>
              <a:rPr lang="en-US" sz="1600" b="1" spc="-150" dirty="0">
                <a:solidFill>
                  <a:srgbClr val="FFFF00"/>
                </a:solidFill>
                <a:latin typeface="Verdana"/>
                <a:cs typeface="Verdana"/>
              </a:rPr>
              <a:t>an </a:t>
            </a:r>
            <a:r>
              <a:rPr lang="en-US" sz="1600" b="1" spc="-150" dirty="0" err="1">
                <a:solidFill>
                  <a:srgbClr val="FFFF00"/>
                </a:solidFill>
                <a:latin typeface="Verdana"/>
                <a:cs typeface="Verdana"/>
              </a:rPr>
              <a:t>Koreksi</a:t>
            </a:r>
            <a:r>
              <a:rPr lang="en-US" sz="1600" b="1" spc="-150" dirty="0">
                <a:solidFill>
                  <a:srgbClr val="FFFF00"/>
                </a:solidFill>
                <a:latin typeface="Verdana"/>
                <a:cs typeface="Verdana"/>
              </a:rPr>
              <a:t> </a:t>
            </a:r>
            <a:endParaRPr sz="1600" dirty="0">
              <a:latin typeface="Verdana"/>
              <a:cs typeface="Verdana"/>
            </a:endParaRPr>
          </a:p>
        </p:txBody>
      </p:sp>
      <p:grpSp>
        <p:nvGrpSpPr>
          <p:cNvPr id="9" name="object 7">
            <a:extLst>
              <a:ext uri="{FF2B5EF4-FFF2-40B4-BE49-F238E27FC236}">
                <a16:creationId xmlns:a16="http://schemas.microsoft.com/office/drawing/2014/main" id="{B3C4F0EB-7E65-D242-F8A8-F2A2C7F6147D}"/>
              </a:ext>
            </a:extLst>
          </p:cNvPr>
          <p:cNvGrpSpPr/>
          <p:nvPr/>
        </p:nvGrpSpPr>
        <p:grpSpPr>
          <a:xfrm>
            <a:off x="1308734" y="1992249"/>
            <a:ext cx="2010728" cy="2744628"/>
            <a:chOff x="220979" y="2656332"/>
            <a:chExt cx="2680970" cy="3659504"/>
          </a:xfrm>
        </p:grpSpPr>
        <p:pic>
          <p:nvPicPr>
            <p:cNvPr id="10" name="object 8">
              <a:extLst>
                <a:ext uri="{FF2B5EF4-FFF2-40B4-BE49-F238E27FC236}">
                  <a16:creationId xmlns:a16="http://schemas.microsoft.com/office/drawing/2014/main" id="{70DC6822-3B07-3F58-6783-05514D6FDB63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3651" y="2668524"/>
              <a:ext cx="2638044" cy="3646931"/>
            </a:xfrm>
            <a:prstGeom prst="rect">
              <a:avLst/>
            </a:prstGeom>
          </p:spPr>
        </p:pic>
        <p:pic>
          <p:nvPicPr>
            <p:cNvPr id="11" name="object 9">
              <a:extLst>
                <a:ext uri="{FF2B5EF4-FFF2-40B4-BE49-F238E27FC236}">
                  <a16:creationId xmlns:a16="http://schemas.microsoft.com/office/drawing/2014/main" id="{84A59C20-607E-9CFE-2725-D5117F34ABB5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20979" y="2656332"/>
              <a:ext cx="2673096" cy="2442972"/>
            </a:xfrm>
            <a:prstGeom prst="rect">
              <a:avLst/>
            </a:prstGeom>
          </p:spPr>
        </p:pic>
        <p:sp>
          <p:nvSpPr>
            <p:cNvPr id="12" name="object 10">
              <a:extLst>
                <a:ext uri="{FF2B5EF4-FFF2-40B4-BE49-F238E27FC236}">
                  <a16:creationId xmlns:a16="http://schemas.microsoft.com/office/drawing/2014/main" id="{7E0E52CB-A19D-A0C2-FC37-2AC5A317FE02}"/>
                </a:ext>
              </a:extLst>
            </p:cNvPr>
            <p:cNvSpPr/>
            <p:nvPr/>
          </p:nvSpPr>
          <p:spPr>
            <a:xfrm>
              <a:off x="325373" y="2710434"/>
              <a:ext cx="2519680" cy="3528060"/>
            </a:xfrm>
            <a:custGeom>
              <a:avLst/>
              <a:gdLst/>
              <a:ahLst/>
              <a:cxnLst/>
              <a:rect l="l" t="t" r="r" b="b"/>
              <a:pathLst>
                <a:path w="2519680" h="3528060">
                  <a:moveTo>
                    <a:pt x="2519172" y="0"/>
                  </a:moveTo>
                  <a:lnTo>
                    <a:pt x="0" y="0"/>
                  </a:lnTo>
                  <a:lnTo>
                    <a:pt x="0" y="3528060"/>
                  </a:lnTo>
                  <a:lnTo>
                    <a:pt x="2519172" y="3528060"/>
                  </a:lnTo>
                  <a:lnTo>
                    <a:pt x="25191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13" name="object 11">
            <a:extLst>
              <a:ext uri="{FF2B5EF4-FFF2-40B4-BE49-F238E27FC236}">
                <a16:creationId xmlns:a16="http://schemas.microsoft.com/office/drawing/2014/main" id="{8D47924B-189F-3570-3F44-C66E5F684E92}"/>
              </a:ext>
            </a:extLst>
          </p:cNvPr>
          <p:cNvSpPr txBox="1"/>
          <p:nvPr/>
        </p:nvSpPr>
        <p:spPr>
          <a:xfrm>
            <a:off x="1387031" y="2032825"/>
            <a:ext cx="1889760" cy="1868780"/>
          </a:xfrm>
          <a:prstGeom prst="rect">
            <a:avLst/>
          </a:prstGeom>
          <a:ln w="38100">
            <a:solidFill>
              <a:srgbClr val="FFFFFF"/>
            </a:solidFill>
          </a:ln>
        </p:spPr>
        <p:txBody>
          <a:bodyPr vert="horz" wrap="square" lIns="0" tIns="21907" rIns="0" bIns="0" rtlCol="0">
            <a:spAutoFit/>
          </a:bodyPr>
          <a:lstStyle/>
          <a:p>
            <a:pPr marL="223838" marR="135255">
              <a:spcBef>
                <a:spcPts val="172"/>
              </a:spcBef>
            </a:pP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Tindakan untuk </a:t>
            </a:r>
            <a:r>
              <a:rPr sz="1500" b="1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menghilangkan </a:t>
            </a:r>
            <a:r>
              <a:rPr sz="1500" b="1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b="1" u="heavy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rbel"/>
                <a:cs typeface="Corbel"/>
              </a:rPr>
              <a:t>penyebab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 dari </a:t>
            </a:r>
            <a:r>
              <a:rPr sz="1500" b="1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ketidaksesuaian 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 yang</a:t>
            </a:r>
            <a:r>
              <a:rPr sz="1500" b="1" spc="-4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dikenali/situasi </a:t>
            </a:r>
            <a:r>
              <a:rPr sz="1500" b="1" spc="-296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lain 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yang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tidak </a:t>
            </a:r>
            <a:r>
              <a:rPr sz="1500" b="1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1500" b="1" spc="-4" dirty="0">
                <a:solidFill>
                  <a:srgbClr val="FFFFFF"/>
                </a:solidFill>
                <a:latin typeface="Corbel"/>
                <a:cs typeface="Corbel"/>
              </a:rPr>
              <a:t>dikehendaki.</a:t>
            </a:r>
            <a:endParaRPr sz="1500" dirty="0">
              <a:latin typeface="Corbel"/>
              <a:cs typeface="Corbel"/>
            </a:endParaRPr>
          </a:p>
        </p:txBody>
      </p:sp>
      <p:grpSp>
        <p:nvGrpSpPr>
          <p:cNvPr id="14" name="object 12">
            <a:extLst>
              <a:ext uri="{FF2B5EF4-FFF2-40B4-BE49-F238E27FC236}">
                <a16:creationId xmlns:a16="http://schemas.microsoft.com/office/drawing/2014/main" id="{0B186A54-CCF5-DCE5-C52F-B796C75D039D}"/>
              </a:ext>
            </a:extLst>
          </p:cNvPr>
          <p:cNvGrpSpPr/>
          <p:nvPr/>
        </p:nvGrpSpPr>
        <p:grpSpPr>
          <a:xfrm>
            <a:off x="3608451" y="1375038"/>
            <a:ext cx="1978819" cy="815340"/>
            <a:chOff x="3287267" y="1833384"/>
            <a:chExt cx="2638425" cy="1087120"/>
          </a:xfrm>
        </p:grpSpPr>
        <p:pic>
          <p:nvPicPr>
            <p:cNvPr id="15" name="object 13">
              <a:extLst>
                <a:ext uri="{FF2B5EF4-FFF2-40B4-BE49-F238E27FC236}">
                  <a16:creationId xmlns:a16="http://schemas.microsoft.com/office/drawing/2014/main" id="{938C1B83-310D-94FC-7446-AF78DB42848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87267" y="1876056"/>
              <a:ext cx="2638043" cy="911339"/>
            </a:xfrm>
            <a:prstGeom prst="rect">
              <a:avLst/>
            </a:prstGeom>
          </p:spPr>
        </p:pic>
        <p:pic>
          <p:nvPicPr>
            <p:cNvPr id="16" name="object 14">
              <a:extLst>
                <a:ext uri="{FF2B5EF4-FFF2-40B4-BE49-F238E27FC236}">
                  <a16:creationId xmlns:a16="http://schemas.microsoft.com/office/drawing/2014/main" id="{9BD4A80A-169E-F57B-A241-06C05CE33095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28415" y="1833384"/>
              <a:ext cx="2441448" cy="1086599"/>
            </a:xfrm>
            <a:prstGeom prst="rect">
              <a:avLst/>
            </a:prstGeom>
          </p:spPr>
        </p:pic>
        <p:sp>
          <p:nvSpPr>
            <p:cNvPr id="17" name="object 15">
              <a:extLst>
                <a:ext uri="{FF2B5EF4-FFF2-40B4-BE49-F238E27FC236}">
                  <a16:creationId xmlns:a16="http://schemas.microsoft.com/office/drawing/2014/main" id="{6D8DB00C-8AB3-DA3E-5DA4-54D50B2AFD1D}"/>
                </a:ext>
              </a:extLst>
            </p:cNvPr>
            <p:cNvSpPr/>
            <p:nvPr/>
          </p:nvSpPr>
          <p:spPr>
            <a:xfrm>
              <a:off x="3348989" y="1917953"/>
              <a:ext cx="2519680" cy="792480"/>
            </a:xfrm>
            <a:custGeom>
              <a:avLst/>
              <a:gdLst/>
              <a:ahLst/>
              <a:cxnLst/>
              <a:rect l="l" t="t" r="r" b="b"/>
              <a:pathLst>
                <a:path w="2519679" h="792480">
                  <a:moveTo>
                    <a:pt x="2519172" y="0"/>
                  </a:moveTo>
                  <a:lnTo>
                    <a:pt x="0" y="0"/>
                  </a:lnTo>
                  <a:lnTo>
                    <a:pt x="0" y="792479"/>
                  </a:lnTo>
                  <a:lnTo>
                    <a:pt x="2519172" y="792479"/>
                  </a:lnTo>
                  <a:lnTo>
                    <a:pt x="2519172" y="0"/>
                  </a:lnTo>
                  <a:close/>
                </a:path>
              </a:pathLst>
            </a:custGeom>
            <a:solidFill>
              <a:srgbClr val="77923B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8" name="object 16">
              <a:extLst>
                <a:ext uri="{FF2B5EF4-FFF2-40B4-BE49-F238E27FC236}">
                  <a16:creationId xmlns:a16="http://schemas.microsoft.com/office/drawing/2014/main" id="{4922422D-7AB2-EFEB-1A1B-D7AB9E104405}"/>
                </a:ext>
              </a:extLst>
            </p:cNvPr>
            <p:cNvSpPr/>
            <p:nvPr/>
          </p:nvSpPr>
          <p:spPr>
            <a:xfrm>
              <a:off x="3348989" y="1917953"/>
              <a:ext cx="2519680" cy="792480"/>
            </a:xfrm>
            <a:custGeom>
              <a:avLst/>
              <a:gdLst/>
              <a:ahLst/>
              <a:cxnLst/>
              <a:rect l="l" t="t" r="r" b="b"/>
              <a:pathLst>
                <a:path w="2519679" h="792480">
                  <a:moveTo>
                    <a:pt x="0" y="792479"/>
                  </a:moveTo>
                  <a:lnTo>
                    <a:pt x="2519172" y="792479"/>
                  </a:lnTo>
                  <a:lnTo>
                    <a:pt x="2519172" y="0"/>
                  </a:lnTo>
                  <a:lnTo>
                    <a:pt x="0" y="0"/>
                  </a:lnTo>
                  <a:lnTo>
                    <a:pt x="0" y="792479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19" name="object 17">
            <a:extLst>
              <a:ext uri="{FF2B5EF4-FFF2-40B4-BE49-F238E27FC236}">
                <a16:creationId xmlns:a16="http://schemas.microsoft.com/office/drawing/2014/main" id="{32146615-066E-0EE3-70FA-79A27A15930D}"/>
              </a:ext>
            </a:extLst>
          </p:cNvPr>
          <p:cNvSpPr txBox="1"/>
          <p:nvPr/>
        </p:nvSpPr>
        <p:spPr>
          <a:xfrm>
            <a:off x="3907051" y="1509267"/>
            <a:ext cx="2407854" cy="45332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53828" marR="298133">
              <a:spcBef>
                <a:spcPts val="75"/>
              </a:spcBef>
            </a:pPr>
            <a:r>
              <a:rPr b="1" spc="-169" dirty="0">
                <a:solidFill>
                  <a:srgbClr val="FFFF00"/>
                </a:solidFill>
                <a:latin typeface="Verdana"/>
                <a:cs typeface="Verdana"/>
              </a:rPr>
              <a:t>Tindakan </a:t>
            </a:r>
            <a:r>
              <a:rPr b="1" spc="-165" dirty="0">
                <a:solidFill>
                  <a:srgbClr val="FFFF00"/>
                </a:solidFill>
                <a:latin typeface="Verdana"/>
                <a:cs typeface="Verdana"/>
              </a:rPr>
              <a:t> </a:t>
            </a:r>
            <a:endParaRPr lang="en-US" b="1" spc="-165" dirty="0">
              <a:solidFill>
                <a:srgbClr val="FFFF00"/>
              </a:solidFill>
              <a:latin typeface="Verdana"/>
              <a:cs typeface="Verdana"/>
            </a:endParaRPr>
          </a:p>
          <a:p>
            <a:pPr marL="153828" marR="298133">
              <a:spcBef>
                <a:spcPts val="75"/>
              </a:spcBef>
            </a:pPr>
            <a:r>
              <a:rPr b="1" spc="-105" dirty="0" err="1">
                <a:solidFill>
                  <a:srgbClr val="FFFF00"/>
                </a:solidFill>
                <a:latin typeface="Verdana"/>
                <a:cs typeface="Verdana"/>
              </a:rPr>
              <a:t>Pencegahan</a:t>
            </a:r>
            <a:endParaRPr dirty="0">
              <a:latin typeface="Verdana"/>
              <a:cs typeface="Verdana"/>
            </a:endParaRPr>
          </a:p>
        </p:txBody>
      </p:sp>
      <p:grpSp>
        <p:nvGrpSpPr>
          <p:cNvPr id="20" name="object 18">
            <a:extLst>
              <a:ext uri="{FF2B5EF4-FFF2-40B4-BE49-F238E27FC236}">
                <a16:creationId xmlns:a16="http://schemas.microsoft.com/office/drawing/2014/main" id="{E4B7177E-B7D4-9AB6-01DD-968109DACCB0}"/>
              </a:ext>
            </a:extLst>
          </p:cNvPr>
          <p:cNvGrpSpPr/>
          <p:nvPr/>
        </p:nvGrpSpPr>
        <p:grpSpPr>
          <a:xfrm>
            <a:off x="3576447" y="1969389"/>
            <a:ext cx="2024539" cy="2767489"/>
            <a:chOff x="3244595" y="2625851"/>
            <a:chExt cx="2699385" cy="3689985"/>
          </a:xfrm>
        </p:grpSpPr>
        <p:pic>
          <p:nvPicPr>
            <p:cNvPr id="21" name="object 19">
              <a:extLst>
                <a:ext uri="{FF2B5EF4-FFF2-40B4-BE49-F238E27FC236}">
                  <a16:creationId xmlns:a16="http://schemas.microsoft.com/office/drawing/2014/main" id="{E90AF064-B984-2B41-44A7-5FFF77729EC2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87267" y="2668523"/>
              <a:ext cx="2638043" cy="3646931"/>
            </a:xfrm>
            <a:prstGeom prst="rect">
              <a:avLst/>
            </a:prstGeom>
          </p:spPr>
        </p:pic>
        <p:pic>
          <p:nvPicPr>
            <p:cNvPr id="22" name="object 20">
              <a:extLst>
                <a:ext uri="{FF2B5EF4-FFF2-40B4-BE49-F238E27FC236}">
                  <a16:creationId xmlns:a16="http://schemas.microsoft.com/office/drawing/2014/main" id="{461340B9-F30D-8BD0-DC02-932952C1B36A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44595" y="2625851"/>
              <a:ext cx="2699004" cy="2534412"/>
            </a:xfrm>
            <a:prstGeom prst="rect">
              <a:avLst/>
            </a:prstGeom>
          </p:spPr>
        </p:pic>
        <p:sp>
          <p:nvSpPr>
            <p:cNvPr id="23" name="object 21">
              <a:extLst>
                <a:ext uri="{FF2B5EF4-FFF2-40B4-BE49-F238E27FC236}">
                  <a16:creationId xmlns:a16="http://schemas.microsoft.com/office/drawing/2014/main" id="{DE00C068-7378-3738-08D9-3D140F6AB5B0}"/>
                </a:ext>
              </a:extLst>
            </p:cNvPr>
            <p:cNvSpPr/>
            <p:nvPr/>
          </p:nvSpPr>
          <p:spPr>
            <a:xfrm>
              <a:off x="3348989" y="2710433"/>
              <a:ext cx="2519680" cy="3528060"/>
            </a:xfrm>
            <a:custGeom>
              <a:avLst/>
              <a:gdLst/>
              <a:ahLst/>
              <a:cxnLst/>
              <a:rect l="l" t="t" r="r" b="b"/>
              <a:pathLst>
                <a:path w="2519679" h="3528060">
                  <a:moveTo>
                    <a:pt x="2519172" y="0"/>
                  </a:moveTo>
                  <a:lnTo>
                    <a:pt x="0" y="0"/>
                  </a:lnTo>
                  <a:lnTo>
                    <a:pt x="0" y="3528060"/>
                  </a:lnTo>
                  <a:lnTo>
                    <a:pt x="2519172" y="3528060"/>
                  </a:lnTo>
                  <a:lnTo>
                    <a:pt x="2519172" y="0"/>
                  </a:lnTo>
                  <a:close/>
                </a:path>
              </a:pathLst>
            </a:custGeom>
            <a:solidFill>
              <a:srgbClr val="77923B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24" name="object 22">
            <a:extLst>
              <a:ext uri="{FF2B5EF4-FFF2-40B4-BE49-F238E27FC236}">
                <a16:creationId xmlns:a16="http://schemas.microsoft.com/office/drawing/2014/main" id="{796AC515-615D-6F4B-6A0E-A2AF380F9064}"/>
              </a:ext>
            </a:extLst>
          </p:cNvPr>
          <p:cNvSpPr txBox="1"/>
          <p:nvPr/>
        </p:nvSpPr>
        <p:spPr>
          <a:xfrm>
            <a:off x="3666174" y="2120529"/>
            <a:ext cx="1889760" cy="1573315"/>
          </a:xfrm>
          <a:prstGeom prst="rect">
            <a:avLst/>
          </a:prstGeom>
          <a:ln w="38100">
            <a:solidFill>
              <a:srgbClr val="FFFFFF"/>
            </a:solidFill>
          </a:ln>
        </p:spPr>
        <p:txBody>
          <a:bodyPr vert="horz" wrap="square" lIns="0" tIns="21907" rIns="0" bIns="0" rtlCol="0">
            <a:spAutoFit/>
          </a:bodyPr>
          <a:lstStyle/>
          <a:p>
            <a:pPr marL="185738" marR="116205">
              <a:lnSpc>
                <a:spcPct val="90000"/>
              </a:lnSpc>
              <a:spcBef>
                <a:spcPts val="172"/>
              </a:spcBef>
            </a:pPr>
            <a:r>
              <a:rPr b="1" dirty="0">
                <a:solidFill>
                  <a:srgbClr val="FFFFFF"/>
                </a:solidFill>
                <a:latin typeface="Corbel"/>
                <a:cs typeface="Corbel"/>
              </a:rPr>
              <a:t>Tindakan untuk </a:t>
            </a:r>
            <a:r>
              <a:rPr b="1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dirty="0">
                <a:solidFill>
                  <a:srgbClr val="FFFFFF"/>
                </a:solidFill>
                <a:latin typeface="Corbel"/>
                <a:cs typeface="Corbel"/>
              </a:rPr>
              <a:t>menghilangkan </a:t>
            </a:r>
            <a:r>
              <a:rPr b="1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u="heavy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rbel"/>
                <a:cs typeface="Corbel"/>
              </a:rPr>
              <a:t>kemungkinan </a:t>
            </a:r>
            <a:r>
              <a:rPr b="1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u="heavy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rbel"/>
                <a:cs typeface="Corbel"/>
              </a:rPr>
              <a:t>penyebab </a:t>
            </a:r>
            <a:r>
              <a:rPr b="1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dirty="0">
                <a:solidFill>
                  <a:srgbClr val="FFFFFF"/>
                </a:solidFill>
                <a:latin typeface="Corbel"/>
                <a:cs typeface="Corbel"/>
              </a:rPr>
              <a:t>ketidaksesuaian/ </a:t>
            </a:r>
            <a:r>
              <a:rPr b="1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spc="-4" dirty="0">
                <a:solidFill>
                  <a:srgbClr val="FFFFFF"/>
                </a:solidFill>
                <a:latin typeface="Corbel"/>
                <a:cs typeface="Corbel"/>
              </a:rPr>
              <a:t>kemungkinan</a:t>
            </a:r>
            <a:r>
              <a:rPr b="1" spc="-49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dirty="0">
                <a:solidFill>
                  <a:srgbClr val="FFFFFF"/>
                </a:solidFill>
                <a:latin typeface="Corbel"/>
                <a:cs typeface="Corbel"/>
              </a:rPr>
              <a:t>situasi </a:t>
            </a:r>
            <a:r>
              <a:rPr b="1" spc="-3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dirty="0">
                <a:solidFill>
                  <a:srgbClr val="FFFFFF"/>
                </a:solidFill>
                <a:latin typeface="Corbel"/>
                <a:cs typeface="Corbel"/>
              </a:rPr>
              <a:t>yang tidak </a:t>
            </a:r>
            <a:r>
              <a:rPr b="1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spc="-4" dirty="0">
                <a:solidFill>
                  <a:srgbClr val="FFFFFF"/>
                </a:solidFill>
                <a:latin typeface="Corbel"/>
                <a:cs typeface="Corbel"/>
              </a:rPr>
              <a:t>dikehendaki.</a:t>
            </a:r>
            <a:endParaRPr dirty="0">
              <a:latin typeface="Corbel"/>
              <a:cs typeface="Corbel"/>
            </a:endParaRPr>
          </a:p>
        </p:txBody>
      </p:sp>
      <p:grpSp>
        <p:nvGrpSpPr>
          <p:cNvPr id="25" name="object 23">
            <a:extLst>
              <a:ext uri="{FF2B5EF4-FFF2-40B4-BE49-F238E27FC236}">
                <a16:creationId xmlns:a16="http://schemas.microsoft.com/office/drawing/2014/main" id="{31333C2A-B90E-179C-1A45-72C6EE0818DA}"/>
              </a:ext>
            </a:extLst>
          </p:cNvPr>
          <p:cNvGrpSpPr/>
          <p:nvPr/>
        </p:nvGrpSpPr>
        <p:grpSpPr>
          <a:xfrm>
            <a:off x="5876163" y="1407042"/>
            <a:ext cx="1978819" cy="683895"/>
            <a:chOff x="6310884" y="1876056"/>
            <a:chExt cx="2638425" cy="911860"/>
          </a:xfrm>
        </p:grpSpPr>
        <p:pic>
          <p:nvPicPr>
            <p:cNvPr id="26" name="object 24">
              <a:extLst>
                <a:ext uri="{FF2B5EF4-FFF2-40B4-BE49-F238E27FC236}">
                  <a16:creationId xmlns:a16="http://schemas.microsoft.com/office/drawing/2014/main" id="{AA4F55B9-C85B-6987-CAA0-F1B31CF3EBEF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10884" y="1876056"/>
              <a:ext cx="2638043" cy="911339"/>
            </a:xfrm>
            <a:prstGeom prst="rect">
              <a:avLst/>
            </a:prstGeom>
          </p:spPr>
        </p:pic>
        <p:pic>
          <p:nvPicPr>
            <p:cNvPr id="27" name="object 25">
              <a:extLst>
                <a:ext uri="{FF2B5EF4-FFF2-40B4-BE49-F238E27FC236}">
                  <a16:creationId xmlns:a16="http://schemas.microsoft.com/office/drawing/2014/main" id="{388D9660-4200-4658-603A-9FB5DFB036B0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409944" y="2016277"/>
              <a:ext cx="1769363" cy="720826"/>
            </a:xfrm>
            <a:prstGeom prst="rect">
              <a:avLst/>
            </a:prstGeom>
          </p:spPr>
        </p:pic>
        <p:sp>
          <p:nvSpPr>
            <p:cNvPr id="28" name="object 26">
              <a:extLst>
                <a:ext uri="{FF2B5EF4-FFF2-40B4-BE49-F238E27FC236}">
                  <a16:creationId xmlns:a16="http://schemas.microsoft.com/office/drawing/2014/main" id="{5F262491-3EAC-6A30-212C-14AB9A544F85}"/>
                </a:ext>
              </a:extLst>
            </p:cNvPr>
            <p:cNvSpPr/>
            <p:nvPr/>
          </p:nvSpPr>
          <p:spPr>
            <a:xfrm>
              <a:off x="6372606" y="1917953"/>
              <a:ext cx="2519680" cy="792480"/>
            </a:xfrm>
            <a:custGeom>
              <a:avLst/>
              <a:gdLst/>
              <a:ahLst/>
              <a:cxnLst/>
              <a:rect l="l" t="t" r="r" b="b"/>
              <a:pathLst>
                <a:path w="2519679" h="792480">
                  <a:moveTo>
                    <a:pt x="2519172" y="0"/>
                  </a:moveTo>
                  <a:lnTo>
                    <a:pt x="0" y="0"/>
                  </a:lnTo>
                  <a:lnTo>
                    <a:pt x="0" y="792479"/>
                  </a:lnTo>
                  <a:lnTo>
                    <a:pt x="2519172" y="792479"/>
                  </a:lnTo>
                  <a:lnTo>
                    <a:pt x="2519172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29" name="object 27">
              <a:extLst>
                <a:ext uri="{FF2B5EF4-FFF2-40B4-BE49-F238E27FC236}">
                  <a16:creationId xmlns:a16="http://schemas.microsoft.com/office/drawing/2014/main" id="{00CDEE1F-61FC-ABA8-3B2F-4AC00FA67ADA}"/>
                </a:ext>
              </a:extLst>
            </p:cNvPr>
            <p:cNvSpPr/>
            <p:nvPr/>
          </p:nvSpPr>
          <p:spPr>
            <a:xfrm>
              <a:off x="6372606" y="1917953"/>
              <a:ext cx="2519680" cy="792480"/>
            </a:xfrm>
            <a:custGeom>
              <a:avLst/>
              <a:gdLst/>
              <a:ahLst/>
              <a:cxnLst/>
              <a:rect l="l" t="t" r="r" b="b"/>
              <a:pathLst>
                <a:path w="2519679" h="792480">
                  <a:moveTo>
                    <a:pt x="0" y="792479"/>
                  </a:moveTo>
                  <a:lnTo>
                    <a:pt x="2519172" y="792479"/>
                  </a:lnTo>
                  <a:lnTo>
                    <a:pt x="2519172" y="0"/>
                  </a:lnTo>
                  <a:lnTo>
                    <a:pt x="0" y="0"/>
                  </a:lnTo>
                  <a:lnTo>
                    <a:pt x="0" y="792479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30" name="object 28">
            <a:extLst>
              <a:ext uri="{FF2B5EF4-FFF2-40B4-BE49-F238E27FC236}">
                <a16:creationId xmlns:a16="http://schemas.microsoft.com/office/drawing/2014/main" id="{7DFCFD2A-D3DF-F3F4-A2F3-8356EAC303E4}"/>
              </a:ext>
            </a:extLst>
          </p:cNvPr>
          <p:cNvSpPr txBox="1"/>
          <p:nvPr/>
        </p:nvSpPr>
        <p:spPr>
          <a:xfrm>
            <a:off x="5922454" y="1584484"/>
            <a:ext cx="1889760" cy="2558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98120">
              <a:spcBef>
                <a:spcPts val="75"/>
              </a:spcBef>
            </a:pPr>
            <a:r>
              <a:rPr sz="1600" b="1" spc="-180" dirty="0">
                <a:solidFill>
                  <a:srgbClr val="FFFF00"/>
                </a:solidFill>
                <a:latin typeface="Verdana"/>
                <a:cs typeface="Verdana"/>
              </a:rPr>
              <a:t>Verifikasi</a:t>
            </a:r>
            <a:endParaRPr sz="1600" dirty="0">
              <a:latin typeface="Verdana"/>
              <a:cs typeface="Verdana"/>
            </a:endParaRPr>
          </a:p>
        </p:txBody>
      </p:sp>
      <p:grpSp>
        <p:nvGrpSpPr>
          <p:cNvPr id="31" name="object 29">
            <a:extLst>
              <a:ext uri="{FF2B5EF4-FFF2-40B4-BE49-F238E27FC236}">
                <a16:creationId xmlns:a16="http://schemas.microsoft.com/office/drawing/2014/main" id="{82C94F08-12D9-4AE3-ED64-2883549F9AAC}"/>
              </a:ext>
            </a:extLst>
          </p:cNvPr>
          <p:cNvGrpSpPr/>
          <p:nvPr/>
        </p:nvGrpSpPr>
        <p:grpSpPr>
          <a:xfrm>
            <a:off x="5844159" y="1992249"/>
            <a:ext cx="2076926" cy="2744628"/>
            <a:chOff x="6268211" y="2656332"/>
            <a:chExt cx="2769235" cy="3659504"/>
          </a:xfrm>
        </p:grpSpPr>
        <p:pic>
          <p:nvPicPr>
            <p:cNvPr id="32" name="object 30">
              <a:extLst>
                <a:ext uri="{FF2B5EF4-FFF2-40B4-BE49-F238E27FC236}">
                  <a16:creationId xmlns:a16="http://schemas.microsoft.com/office/drawing/2014/main" id="{EFD5D767-BD2A-A8A6-BA7E-69D8166A50CE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10883" y="2668524"/>
              <a:ext cx="2638043" cy="3646931"/>
            </a:xfrm>
            <a:prstGeom prst="rect">
              <a:avLst/>
            </a:prstGeom>
          </p:spPr>
        </p:pic>
        <p:pic>
          <p:nvPicPr>
            <p:cNvPr id="33" name="object 31">
              <a:extLst>
                <a:ext uri="{FF2B5EF4-FFF2-40B4-BE49-F238E27FC236}">
                  <a16:creationId xmlns:a16="http://schemas.microsoft.com/office/drawing/2014/main" id="{A0755EEB-A8F2-9E25-54B1-B966AEBBCC91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268211" y="2656332"/>
              <a:ext cx="2769108" cy="2442972"/>
            </a:xfrm>
            <a:prstGeom prst="rect">
              <a:avLst/>
            </a:prstGeom>
          </p:spPr>
        </p:pic>
        <p:sp>
          <p:nvSpPr>
            <p:cNvPr id="34" name="object 32">
              <a:extLst>
                <a:ext uri="{FF2B5EF4-FFF2-40B4-BE49-F238E27FC236}">
                  <a16:creationId xmlns:a16="http://schemas.microsoft.com/office/drawing/2014/main" id="{1C1E9A19-E52C-DFA7-5BF6-F7547ACC4BEF}"/>
                </a:ext>
              </a:extLst>
            </p:cNvPr>
            <p:cNvSpPr/>
            <p:nvPr/>
          </p:nvSpPr>
          <p:spPr>
            <a:xfrm>
              <a:off x="6372605" y="2710434"/>
              <a:ext cx="2519680" cy="3528060"/>
            </a:xfrm>
            <a:custGeom>
              <a:avLst/>
              <a:gdLst/>
              <a:ahLst/>
              <a:cxnLst/>
              <a:rect l="l" t="t" r="r" b="b"/>
              <a:pathLst>
                <a:path w="2519679" h="3528060">
                  <a:moveTo>
                    <a:pt x="2519172" y="0"/>
                  </a:moveTo>
                  <a:lnTo>
                    <a:pt x="0" y="0"/>
                  </a:lnTo>
                  <a:lnTo>
                    <a:pt x="0" y="3528060"/>
                  </a:lnTo>
                  <a:lnTo>
                    <a:pt x="2519172" y="3528060"/>
                  </a:lnTo>
                  <a:lnTo>
                    <a:pt x="2519172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35" name="object 33">
            <a:extLst>
              <a:ext uri="{FF2B5EF4-FFF2-40B4-BE49-F238E27FC236}">
                <a16:creationId xmlns:a16="http://schemas.microsoft.com/office/drawing/2014/main" id="{80F0161F-AC48-06BA-62E1-5264B1D9D773}"/>
              </a:ext>
            </a:extLst>
          </p:cNvPr>
          <p:cNvSpPr txBox="1"/>
          <p:nvPr/>
        </p:nvSpPr>
        <p:spPr>
          <a:xfrm>
            <a:off x="5922454" y="2032825"/>
            <a:ext cx="1889760" cy="1530226"/>
          </a:xfrm>
          <a:prstGeom prst="rect">
            <a:avLst/>
          </a:prstGeom>
          <a:ln w="38100">
            <a:solidFill>
              <a:srgbClr val="FFFFFF"/>
            </a:solidFill>
          </a:ln>
        </p:spPr>
        <p:txBody>
          <a:bodyPr vert="horz" wrap="square" lIns="0" tIns="21907" rIns="0" bIns="0" rtlCol="0">
            <a:spAutoFit/>
          </a:bodyPr>
          <a:lstStyle/>
          <a:p>
            <a:pPr marL="69056" marR="66199">
              <a:spcBef>
                <a:spcPts val="172"/>
              </a:spcBef>
            </a:pPr>
            <a:r>
              <a:rPr b="1" dirty="0">
                <a:solidFill>
                  <a:srgbClr val="FFFFFF"/>
                </a:solidFill>
                <a:latin typeface="Corbel"/>
                <a:cs typeface="Corbel"/>
              </a:rPr>
              <a:t>Tindakan </a:t>
            </a:r>
            <a:r>
              <a:rPr b="1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spc="-4" dirty="0">
                <a:solidFill>
                  <a:srgbClr val="FFFFFF"/>
                </a:solidFill>
                <a:latin typeface="Corbel"/>
                <a:cs typeface="Corbel"/>
              </a:rPr>
              <a:t>memastikan, melalui </a:t>
            </a:r>
            <a:r>
              <a:rPr b="1" spc="-3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spc="-4" dirty="0">
                <a:solidFill>
                  <a:srgbClr val="FFFFFF"/>
                </a:solidFill>
                <a:latin typeface="Corbel"/>
                <a:cs typeface="Corbel"/>
              </a:rPr>
              <a:t>ketetapan tentang </a:t>
            </a:r>
            <a:r>
              <a:rPr b="1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spc="-4" dirty="0">
                <a:solidFill>
                  <a:srgbClr val="FFFFFF"/>
                </a:solidFill>
                <a:latin typeface="Corbel"/>
                <a:cs typeface="Corbel"/>
              </a:rPr>
              <a:t>bukti obyektif bahwa </a:t>
            </a:r>
            <a:r>
              <a:rPr b="1" spc="-3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dirty="0">
                <a:solidFill>
                  <a:srgbClr val="FFFFFF"/>
                </a:solidFill>
                <a:latin typeface="Corbel"/>
                <a:cs typeface="Corbel"/>
              </a:rPr>
              <a:t>persyaratan yang </a:t>
            </a:r>
            <a:r>
              <a:rPr b="1" spc="4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spc="-4" dirty="0">
                <a:solidFill>
                  <a:srgbClr val="FFFFFF"/>
                </a:solidFill>
                <a:latin typeface="Corbel"/>
                <a:cs typeface="Corbel"/>
              </a:rPr>
              <a:t>ditentukan telah </a:t>
            </a:r>
            <a:r>
              <a:rPr b="1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b="1" spc="-4" dirty="0">
                <a:solidFill>
                  <a:srgbClr val="FFFFFF"/>
                </a:solidFill>
                <a:latin typeface="Corbel"/>
                <a:cs typeface="Corbel"/>
              </a:rPr>
              <a:t>terpenuhi.</a:t>
            </a:r>
            <a:endParaRPr dirty="0">
              <a:latin typeface="Corbel"/>
              <a:cs typeface="Corbel"/>
            </a:endParaRPr>
          </a:p>
        </p:txBody>
      </p:sp>
      <p:sp>
        <p:nvSpPr>
          <p:cNvPr id="36" name="object 35">
            <a:extLst>
              <a:ext uri="{FF2B5EF4-FFF2-40B4-BE49-F238E27FC236}">
                <a16:creationId xmlns:a16="http://schemas.microsoft.com/office/drawing/2014/main" id="{58DC94B6-F6A2-382F-83C9-D9DEBB2882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87030" y="913210"/>
            <a:ext cx="6177915" cy="268663"/>
          </a:xfrm>
          <a:prstGeom prst="rect">
            <a:avLst/>
          </a:prstGeom>
        </p:spPr>
        <p:txBody>
          <a:bodyPr spcFirstLastPara="1" vert="horz" wrap="square" lIns="0" tIns="9525" rIns="0" bIns="0" rtlCol="0" anchor="t" anchorCtr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600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Perbedaan</a:t>
            </a:r>
            <a:r>
              <a:rPr sz="1600" b="1" spc="19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tindakan</a:t>
            </a:r>
            <a:r>
              <a:rPr sz="1600" b="1" spc="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koreksi,</a:t>
            </a:r>
            <a:r>
              <a:rPr sz="1600" b="1" spc="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tindakan</a:t>
            </a:r>
            <a:r>
              <a:rPr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spc="-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pencegahan,</a:t>
            </a:r>
            <a:r>
              <a:rPr sz="1600" b="1" spc="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 </a:t>
            </a:r>
            <a:r>
              <a:rPr sz="1600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verifikasi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9429C62-E10F-4F2D-6EDE-1F573C50EBF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385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Pengertian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AMIutu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01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52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Pengertian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Tujuan</a:t>
              </a:r>
              <a:r>
                <a:rPr lang="en-US" dirty="0"/>
                <a:t> dan </a:t>
              </a:r>
              <a:r>
                <a:rPr lang="en-US" dirty="0" err="1"/>
                <a:t>Manfaat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Istilah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AMI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Prinsip</a:t>
              </a:r>
              <a:r>
                <a:rPr lang="en-US" dirty="0"/>
                <a:t> Dasar AMI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Tahapan</a:t>
              </a:r>
              <a:r>
                <a:rPr lang="en-US" dirty="0"/>
                <a:t> AMI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Lingkup</a:t>
              </a:r>
              <a:r>
                <a:rPr lang="en-US" dirty="0"/>
                <a:t> (</a:t>
              </a:r>
              <a:r>
                <a:rPr lang="en-US" dirty="0" err="1"/>
                <a:t>Cakupan</a:t>
              </a:r>
              <a:r>
                <a:rPr lang="en-US" dirty="0"/>
                <a:t>) dan Area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Kesimpulan AMI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B01759-4D7B-7DF3-C6CE-E8A9892BDA0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69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Lingkup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cakupan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dan </a:t>
            </a:r>
            <a:b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Area AMI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06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52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Pengertian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Tujuan</a:t>
              </a:r>
              <a:r>
                <a:rPr lang="en-US" dirty="0"/>
                <a:t> dan </a:t>
              </a:r>
              <a:r>
                <a:rPr lang="en-US" dirty="0" err="1"/>
                <a:t>Manfaat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Istilah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AMI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Prinsip</a:t>
              </a:r>
              <a:r>
                <a:rPr lang="en-US" dirty="0"/>
                <a:t> Dasar AMI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Tahapan</a:t>
              </a:r>
              <a:r>
                <a:rPr lang="en-US" dirty="0"/>
                <a:t> AMI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Lingkup</a:t>
              </a:r>
              <a:r>
                <a:rPr lang="en-US" dirty="0"/>
                <a:t> (</a:t>
              </a:r>
              <a:r>
                <a:rPr lang="en-US" dirty="0" err="1"/>
                <a:t>Cakupan</a:t>
              </a:r>
              <a:r>
                <a:rPr lang="en-US" dirty="0"/>
                <a:t>) dan Area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Kesimpulan AMI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8A7EDB-6845-AE63-4F75-BC030F3985B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5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8B635D72-BA17-D80F-A6CC-8F5475B923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27569" y="260030"/>
            <a:ext cx="6409055" cy="3943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2400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LINGKUP (CAKUPAN) AMI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B3737F7A-C3A7-4454-61C0-50E20264840D}"/>
              </a:ext>
            </a:extLst>
          </p:cNvPr>
          <p:cNvSpPr txBox="1"/>
          <p:nvPr/>
        </p:nvSpPr>
        <p:spPr>
          <a:xfrm>
            <a:off x="967046" y="1278572"/>
            <a:ext cx="7683500" cy="2167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latin typeface="Calibri"/>
                <a:cs typeface="Calibri"/>
              </a:rPr>
              <a:t>Lingkup </a:t>
            </a:r>
            <a:r>
              <a:rPr sz="2000" spc="-5" dirty="0">
                <a:latin typeface="Calibri"/>
                <a:cs typeface="Calibri"/>
              </a:rPr>
              <a:t>audit </a:t>
            </a:r>
            <a:r>
              <a:rPr sz="2000" dirty="0">
                <a:latin typeface="Calibri"/>
                <a:cs typeface="Calibri"/>
              </a:rPr>
              <a:t>adalah </a:t>
            </a:r>
            <a:r>
              <a:rPr sz="2000" spc="-5" dirty="0">
                <a:latin typeface="Calibri"/>
                <a:cs typeface="Calibri"/>
              </a:rPr>
              <a:t>semua </a:t>
            </a:r>
            <a:r>
              <a:rPr sz="2000" spc="-10" dirty="0">
                <a:latin typeface="Calibri"/>
                <a:cs typeface="Calibri"/>
              </a:rPr>
              <a:t>materi yang akan diperiksa </a:t>
            </a:r>
            <a:r>
              <a:rPr sz="2000" spc="-5" dirty="0">
                <a:latin typeface="Calibri"/>
                <a:cs typeface="Calibri"/>
              </a:rPr>
              <a:t>dalam </a:t>
            </a:r>
            <a:r>
              <a:rPr sz="2000" spc="-5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AMI,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di </a:t>
            </a:r>
            <a:r>
              <a:rPr sz="2000" spc="-20" dirty="0">
                <a:latin typeface="Calibri"/>
                <a:cs typeface="Calibri"/>
              </a:rPr>
              <a:t>antaranya: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000" dirty="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buClr>
                <a:srgbClr val="0000FF"/>
              </a:buClr>
              <a:buAutoNum type="arabicPeriod"/>
              <a:tabLst>
                <a:tab pos="469265" algn="l"/>
                <a:tab pos="469900" algn="l"/>
                <a:tab pos="1564005" algn="l"/>
              </a:tabLst>
            </a:pPr>
            <a:r>
              <a:rPr sz="2000" spc="-5" dirty="0">
                <a:latin typeface="Calibri"/>
                <a:cs typeface="Calibri"/>
              </a:rPr>
              <a:t>Standar	</a:t>
            </a:r>
            <a:r>
              <a:rPr sz="2000" spc="-10" dirty="0">
                <a:latin typeface="Calibri"/>
                <a:cs typeface="Calibri"/>
              </a:rPr>
              <a:t>Pendidikan</a:t>
            </a:r>
            <a:endParaRPr sz="2000" dirty="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buClr>
                <a:srgbClr val="0000FF"/>
              </a:buClr>
              <a:buAutoNum type="arabicPeriod"/>
              <a:tabLst>
                <a:tab pos="469265" algn="l"/>
                <a:tab pos="469900" algn="l"/>
                <a:tab pos="1564005" algn="l"/>
              </a:tabLst>
            </a:pPr>
            <a:r>
              <a:rPr sz="2000" spc="-5" dirty="0">
                <a:latin typeface="Calibri"/>
                <a:cs typeface="Calibri"/>
              </a:rPr>
              <a:t>Standar	Penelitian</a:t>
            </a:r>
            <a:endParaRPr sz="2000" dirty="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buClr>
                <a:srgbClr val="0000FF"/>
              </a:buClr>
              <a:buAutoNum type="arabicPeriod"/>
              <a:tabLst>
                <a:tab pos="469265" algn="l"/>
                <a:tab pos="469900" algn="l"/>
              </a:tabLst>
            </a:pPr>
            <a:r>
              <a:rPr sz="2000" spc="-5" dirty="0">
                <a:latin typeface="Calibri"/>
                <a:cs typeface="Calibri"/>
              </a:rPr>
              <a:t>Standar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Pengabdian</a:t>
            </a:r>
            <a:endParaRPr sz="2000" dirty="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buClr>
                <a:srgbClr val="0000FF"/>
              </a:buClr>
              <a:buAutoNum type="arabicPeriod"/>
              <a:tabLst>
                <a:tab pos="469265" algn="l"/>
                <a:tab pos="469900" algn="l"/>
                <a:tab pos="1564005" algn="l"/>
              </a:tabLst>
            </a:pPr>
            <a:r>
              <a:rPr sz="2000" spc="-5" dirty="0">
                <a:latin typeface="Calibri"/>
                <a:cs typeface="Calibri"/>
              </a:rPr>
              <a:t>Standar	</a:t>
            </a:r>
            <a:r>
              <a:rPr sz="2000" dirty="0">
                <a:latin typeface="Calibri"/>
                <a:cs typeface="Calibri"/>
              </a:rPr>
              <a:t>lain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/non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akademik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DB6793-6CA5-C71A-26C2-EBABFBE7ED3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3477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3887FCB0-FAFB-8D2C-6F95-E59E762646D8}"/>
              </a:ext>
            </a:extLst>
          </p:cNvPr>
          <p:cNvSpPr txBox="1"/>
          <p:nvPr/>
        </p:nvSpPr>
        <p:spPr>
          <a:xfrm>
            <a:off x="3231156" y="457200"/>
            <a:ext cx="519430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2000" spc="-15" dirty="0">
                <a:latin typeface="Calibri"/>
                <a:cs typeface="Calibri"/>
              </a:rPr>
              <a:t>AREA AMI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E6DC671B-D56D-093F-086E-40B7563A1CC7}"/>
              </a:ext>
            </a:extLst>
          </p:cNvPr>
          <p:cNvSpPr txBox="1"/>
          <p:nvPr/>
        </p:nvSpPr>
        <p:spPr>
          <a:xfrm>
            <a:off x="1086697" y="1791966"/>
            <a:ext cx="7608570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Area</a:t>
            </a:r>
            <a:r>
              <a:rPr sz="24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5" dirty="0"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4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5" dirty="0"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sz="24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  <a:r>
              <a:rPr sz="24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adalah </a:t>
            </a:r>
            <a:r>
              <a:rPr sz="24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15" dirty="0">
                <a:latin typeface="Calibri" panose="020F0502020204030204" pitchFamily="34" charset="0"/>
                <a:cs typeface="Calibri" panose="020F0502020204030204" pitchFamily="34" charset="0"/>
              </a:rPr>
              <a:t>bagian/unit/seksi/laboratorium/perpustakaan </a:t>
            </a:r>
            <a:r>
              <a:rPr sz="2400" spc="-7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yang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5" dirty="0">
                <a:latin typeface="Calibri" panose="020F0502020204030204" pitchFamily="34" charset="0"/>
                <a:cs typeface="Calibri" panose="020F0502020204030204" pitchFamily="34" charset="0"/>
              </a:rPr>
              <a:t>menjadi</a:t>
            </a:r>
            <a:r>
              <a:rPr sz="24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obyek</a:t>
            </a:r>
            <a:r>
              <a:rPr sz="240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audit.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A17FC8-38B8-3C89-872D-6E972AD3709E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6534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3C497381-442B-C20F-DC88-E23BC1EA3BE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76694" y="2091177"/>
            <a:ext cx="7059930" cy="764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384" marR="5080" indent="-20320">
              <a:lnSpc>
                <a:spcPct val="100000"/>
              </a:lnSpc>
              <a:spcBef>
                <a:spcPts val="100"/>
              </a:spcBef>
            </a:pPr>
            <a:r>
              <a:rPr sz="2400" i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Client </a:t>
            </a:r>
            <a:r>
              <a:rPr sz="2400" spc="-1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menentukan lingkup </a:t>
            </a:r>
            <a:r>
              <a:rPr sz="2400" spc="-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 </a:t>
            </a:r>
            <a:r>
              <a:rPr sz="2400" spc="-1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area </a:t>
            </a:r>
            <a:r>
              <a:rPr sz="2400" spc="-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400" spc="-4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sebelum</a:t>
            </a:r>
            <a:r>
              <a:rPr sz="2400" spc="-2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proses </a:t>
            </a:r>
            <a:r>
              <a:rPr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400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dilakukan.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FEC935-D268-8074-802B-D54E0D19198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9440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Kesimpulan AMI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07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52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Pengertian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Tujuan</a:t>
              </a:r>
              <a:r>
                <a:rPr lang="en-US" dirty="0"/>
                <a:t> dan </a:t>
              </a:r>
              <a:r>
                <a:rPr lang="en-US" dirty="0" err="1"/>
                <a:t>Manfaat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Istilah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AMI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Prinsip</a:t>
              </a:r>
              <a:r>
                <a:rPr lang="en-US" dirty="0"/>
                <a:t> Dasar AMI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/>
                <a:t>Tahapan </a:t>
              </a:r>
              <a:r>
                <a:rPr lang="en-US" dirty="0"/>
                <a:t>AMI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Lingkup</a:t>
              </a:r>
              <a:r>
                <a:rPr lang="en-US" dirty="0"/>
                <a:t> (</a:t>
              </a:r>
              <a:r>
                <a:rPr lang="en-US" dirty="0" err="1"/>
                <a:t>Cakupan</a:t>
              </a:r>
              <a:r>
                <a:rPr lang="en-US" dirty="0"/>
                <a:t>) dan Area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Kesimpulan AMI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E8D63F-381B-747B-C7A3-905332E4E9A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82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F594F072-F71E-573D-545D-8BA3AC758E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73934" y="1454753"/>
            <a:ext cx="6811645" cy="3943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b="1" spc="-10" dirty="0">
                <a:solidFill>
                  <a:srgbClr val="000000"/>
                </a:solidFill>
                <a:latin typeface="Calibri"/>
                <a:cs typeface="Calibri"/>
              </a:rPr>
              <a:t>Kesimpulan</a:t>
            </a:r>
            <a:r>
              <a:rPr sz="24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0000"/>
                </a:solidFill>
                <a:latin typeface="Calibri"/>
                <a:cs typeface="Calibri"/>
              </a:rPr>
              <a:t>Audit</a:t>
            </a: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0000"/>
                </a:solidFill>
                <a:latin typeface="Calibri"/>
                <a:cs typeface="Calibri"/>
              </a:rPr>
              <a:t>Mutu</a:t>
            </a:r>
            <a:r>
              <a:rPr sz="2400" b="1" spc="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000000"/>
                </a:solidFill>
                <a:latin typeface="Calibri"/>
                <a:cs typeface="Calibri"/>
              </a:rPr>
              <a:t>Internal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50DC5FF-B5C3-FE46-4133-0E923FFEB113}"/>
              </a:ext>
            </a:extLst>
          </p:cNvPr>
          <p:cNvSpPr txBox="1"/>
          <p:nvPr/>
        </p:nvSpPr>
        <p:spPr>
          <a:xfrm>
            <a:off x="770885" y="2230851"/>
            <a:ext cx="7772400" cy="7521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1330960" algn="l"/>
                <a:tab pos="2308225" algn="l"/>
                <a:tab pos="2419350" algn="l"/>
                <a:tab pos="3376295" algn="l"/>
                <a:tab pos="3434079" algn="l"/>
                <a:tab pos="4734560" algn="l"/>
                <a:tab pos="4867275" algn="l"/>
                <a:tab pos="5693410" algn="l"/>
                <a:tab pos="6484620" algn="l"/>
                <a:tab pos="7112634" algn="l"/>
              </a:tabLst>
            </a:pPr>
            <a:r>
              <a:rPr sz="2400" spc="-60" dirty="0">
                <a:latin typeface="Calibri"/>
                <a:cs typeface="Calibri"/>
              </a:rPr>
              <a:t>K</a:t>
            </a:r>
            <a:r>
              <a:rPr sz="2400" dirty="0">
                <a:latin typeface="Calibri"/>
                <a:cs typeface="Calibri"/>
              </a:rPr>
              <a:t>esi</a:t>
            </a:r>
            <a:r>
              <a:rPr sz="2400" spc="-10" dirty="0">
                <a:latin typeface="Calibri"/>
                <a:cs typeface="Calibri"/>
              </a:rPr>
              <a:t>m</a:t>
            </a:r>
            <a:r>
              <a:rPr sz="2400" spc="-5" dirty="0">
                <a:latin typeface="Calibri"/>
                <a:cs typeface="Calibri"/>
              </a:rPr>
              <a:t>pu</a:t>
            </a:r>
            <a:r>
              <a:rPr sz="2400" spc="10" dirty="0">
                <a:latin typeface="Calibri"/>
                <a:cs typeface="Calibri"/>
              </a:rPr>
              <a:t>l</a:t>
            </a:r>
            <a:r>
              <a:rPr sz="2400" dirty="0">
                <a:latin typeface="Calibri"/>
                <a:cs typeface="Calibri"/>
              </a:rPr>
              <a:t>an	AMI	ad</a:t>
            </a:r>
            <a:r>
              <a:rPr sz="2400" spc="15" dirty="0">
                <a:latin typeface="Calibri"/>
                <a:cs typeface="Calibri"/>
              </a:rPr>
              <a:t>a</a:t>
            </a:r>
            <a:r>
              <a:rPr sz="2400" dirty="0">
                <a:latin typeface="Calibri"/>
                <a:cs typeface="Calibri"/>
              </a:rPr>
              <a:t>l</a:t>
            </a:r>
            <a:r>
              <a:rPr sz="2400" spc="5" dirty="0">
                <a:latin typeface="Calibri"/>
                <a:cs typeface="Calibri"/>
              </a:rPr>
              <a:t>a</a:t>
            </a:r>
            <a:r>
              <a:rPr sz="2400" dirty="0">
                <a:latin typeface="Calibri"/>
                <a:cs typeface="Calibri"/>
              </a:rPr>
              <a:t>h		</a:t>
            </a:r>
            <a:r>
              <a:rPr sz="2400" spc="-60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ang</a:t>
            </a:r>
            <a:r>
              <a:rPr sz="2400" spc="-40" dirty="0">
                <a:latin typeface="Calibri"/>
                <a:cs typeface="Calibri"/>
              </a:rPr>
              <a:t>k</a:t>
            </a:r>
            <a:r>
              <a:rPr sz="2400" spc="5" dirty="0">
                <a:latin typeface="Calibri"/>
                <a:cs typeface="Calibri"/>
              </a:rPr>
              <a:t>u</a:t>
            </a:r>
            <a:r>
              <a:rPr sz="2400" dirty="0">
                <a:latin typeface="Calibri"/>
                <a:cs typeface="Calibri"/>
              </a:rPr>
              <a:t>man	</a:t>
            </a:r>
            <a:r>
              <a:rPr sz="2400" spc="5" dirty="0">
                <a:latin typeface="Calibri"/>
                <a:cs typeface="Calibri"/>
              </a:rPr>
              <a:t>da</a:t>
            </a:r>
            <a:r>
              <a:rPr sz="2400" dirty="0">
                <a:latin typeface="Calibri"/>
                <a:cs typeface="Calibri"/>
              </a:rPr>
              <a:t>ri  </a:t>
            </a:r>
            <a:r>
              <a:rPr sz="2400" spc="-5" dirty="0">
                <a:latin typeface="Calibri"/>
                <a:cs typeface="Calibri"/>
              </a:rPr>
              <a:t>p</a:t>
            </a:r>
            <a:r>
              <a:rPr sz="2400" spc="-55" dirty="0">
                <a:latin typeface="Calibri"/>
                <a:cs typeface="Calibri"/>
              </a:rPr>
              <a:t>r</a:t>
            </a:r>
            <a:r>
              <a:rPr sz="2400" spc="-5" dirty="0">
                <a:latin typeface="Calibri"/>
                <a:cs typeface="Calibri"/>
              </a:rPr>
              <a:t>ose</a:t>
            </a:r>
            <a:r>
              <a:rPr sz="2400" dirty="0">
                <a:latin typeface="Calibri"/>
                <a:cs typeface="Calibri"/>
              </a:rPr>
              <a:t>s	audit		</a:t>
            </a:r>
            <a:r>
              <a:rPr sz="2400" spc="-50" dirty="0">
                <a:latin typeface="Calibri"/>
                <a:cs typeface="Calibri"/>
              </a:rPr>
              <a:t>y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5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g		</a:t>
            </a:r>
            <a:r>
              <a:rPr sz="2400" spc="-5" dirty="0">
                <a:latin typeface="Calibri"/>
                <a:cs typeface="Calibri"/>
              </a:rPr>
              <a:t>di</a:t>
            </a:r>
            <a:r>
              <a:rPr sz="2400" spc="10" dirty="0">
                <a:latin typeface="Calibri"/>
                <a:cs typeface="Calibri"/>
              </a:rPr>
              <a:t>b</a:t>
            </a:r>
            <a:r>
              <a:rPr sz="2400" spc="-5" dirty="0">
                <a:latin typeface="Calibri"/>
                <a:cs typeface="Calibri"/>
              </a:rPr>
              <a:t>u</a:t>
            </a:r>
            <a:r>
              <a:rPr sz="2400" spc="-25" dirty="0">
                <a:latin typeface="Calibri"/>
                <a:cs typeface="Calibri"/>
              </a:rPr>
              <a:t>a</a:t>
            </a:r>
            <a:r>
              <a:rPr sz="2400" dirty="0">
                <a:latin typeface="Calibri"/>
                <a:cs typeface="Calibri"/>
              </a:rPr>
              <a:t>t	</a:t>
            </a:r>
            <a:r>
              <a:rPr sz="2400" spc="-5" dirty="0">
                <a:latin typeface="Calibri"/>
                <a:cs typeface="Calibri"/>
              </a:rPr>
              <a:t>ole</a:t>
            </a:r>
            <a:r>
              <a:rPr sz="2400" dirty="0">
                <a:latin typeface="Calibri"/>
                <a:cs typeface="Calibri"/>
              </a:rPr>
              <a:t>h	</a:t>
            </a:r>
            <a:r>
              <a:rPr sz="2400" spc="5" dirty="0">
                <a:latin typeface="Calibri"/>
                <a:cs typeface="Calibri"/>
              </a:rPr>
              <a:t>ti</a:t>
            </a:r>
            <a:r>
              <a:rPr sz="2400" dirty="0">
                <a:latin typeface="Calibri"/>
                <a:cs typeface="Calibri"/>
              </a:rPr>
              <a:t>m	</a:t>
            </a:r>
            <a:r>
              <a:rPr sz="2400" spc="5" dirty="0">
                <a:latin typeface="Calibri"/>
                <a:cs typeface="Calibri"/>
              </a:rPr>
              <a:t>a</a:t>
            </a:r>
            <a:r>
              <a:rPr sz="2400" spc="-5" dirty="0">
                <a:latin typeface="Calibri"/>
                <a:cs typeface="Calibri"/>
              </a:rPr>
              <a:t>ud</a:t>
            </a:r>
            <a:r>
              <a:rPr sz="2400" spc="10" dirty="0">
                <a:latin typeface="Calibri"/>
                <a:cs typeface="Calibri"/>
              </a:rPr>
              <a:t>i</a:t>
            </a:r>
            <a:r>
              <a:rPr sz="2400" spc="-30" dirty="0">
                <a:latin typeface="Calibri"/>
                <a:cs typeface="Calibri"/>
              </a:rPr>
              <a:t>t</a:t>
            </a:r>
            <a:r>
              <a:rPr sz="2400" spc="-5" dirty="0">
                <a:latin typeface="Calibri"/>
                <a:cs typeface="Calibri"/>
              </a:rPr>
              <a:t>o</a:t>
            </a:r>
            <a:r>
              <a:rPr sz="2400" spc="-290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,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C77E8D-EDE2-6546-9AA5-3F18C25F8CB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204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7C8206B5-4E2D-E2BE-E34C-315232EED4C2}"/>
              </a:ext>
            </a:extLst>
          </p:cNvPr>
          <p:cNvSpPr txBox="1"/>
          <p:nvPr/>
        </p:nvSpPr>
        <p:spPr>
          <a:xfrm>
            <a:off x="2025395" y="1794510"/>
            <a:ext cx="4572000" cy="963886"/>
          </a:xfrm>
          <a:prstGeom prst="rect">
            <a:avLst/>
          </a:prstGeom>
          <a:solidFill>
            <a:srgbClr val="C4BC96"/>
          </a:solidFill>
        </p:spPr>
        <p:txBody>
          <a:bodyPr vert="horz" wrap="square" lIns="0" tIns="18574" rIns="0" bIns="0" rtlCol="0">
            <a:spAutoFit/>
          </a:bodyPr>
          <a:lstStyle/>
          <a:p>
            <a:pPr marL="221456" indent="-158115">
              <a:spcBef>
                <a:spcPts val="146"/>
              </a:spcBef>
              <a:buChar char="•"/>
              <a:tabLst>
                <a:tab pos="221933" algn="l"/>
              </a:tabLst>
            </a:pPr>
            <a:r>
              <a:rPr sz="1800" b="1" spc="-23" dirty="0"/>
              <a:t>Tindak</a:t>
            </a:r>
            <a:r>
              <a:rPr sz="1800" b="1" spc="-60" dirty="0"/>
              <a:t> </a:t>
            </a:r>
            <a:r>
              <a:rPr sz="1800" b="1" spc="-8" dirty="0"/>
              <a:t>lanju</a:t>
            </a:r>
            <a:r>
              <a:rPr sz="1800" b="1" spc="-4" dirty="0"/>
              <a:t>t</a:t>
            </a:r>
            <a:r>
              <a:rPr sz="1800" b="1" spc="-53" dirty="0"/>
              <a:t> </a:t>
            </a:r>
            <a:r>
              <a:rPr sz="1800" b="1" spc="116" dirty="0"/>
              <a:t>(</a:t>
            </a:r>
            <a:r>
              <a:rPr sz="1875" b="1" i="1" spc="-169" dirty="0"/>
              <a:t>corre</a:t>
            </a:r>
            <a:r>
              <a:rPr sz="1875" b="1" i="1" spc="-195" dirty="0"/>
              <a:t>c</a:t>
            </a:r>
            <a:r>
              <a:rPr sz="1875" b="1" i="1" spc="-49" dirty="0"/>
              <a:t>tive</a:t>
            </a:r>
            <a:r>
              <a:rPr sz="1875" b="1" i="1" spc="-64" dirty="0"/>
              <a:t> </a:t>
            </a:r>
            <a:r>
              <a:rPr sz="1875" b="1" i="1" spc="19" dirty="0"/>
              <a:t>a</a:t>
            </a:r>
            <a:r>
              <a:rPr sz="1875" b="1" i="1" spc="-120" dirty="0"/>
              <a:t>ction</a:t>
            </a:r>
            <a:r>
              <a:rPr sz="1800" b="1" spc="116" dirty="0"/>
              <a:t>)</a:t>
            </a:r>
            <a:endParaRPr sz="1800"/>
          </a:p>
          <a:p>
            <a:pPr marL="278606" indent="-215265">
              <a:spcBef>
                <a:spcPts val="416"/>
              </a:spcBef>
              <a:buChar char="•"/>
              <a:tabLst>
                <a:tab pos="279083" algn="l"/>
              </a:tabLst>
            </a:pPr>
            <a:r>
              <a:rPr sz="1800" b="1" spc="-49" dirty="0"/>
              <a:t>Implementasi</a:t>
            </a:r>
            <a:r>
              <a:rPr sz="1800" b="1" spc="-64" dirty="0"/>
              <a:t> </a:t>
            </a:r>
            <a:r>
              <a:rPr sz="1800" b="1" spc="-68" dirty="0"/>
              <a:t>rekomendasi</a:t>
            </a:r>
            <a:endParaRPr sz="1800"/>
          </a:p>
          <a:p>
            <a:pPr marL="278606" indent="-215265">
              <a:spcBef>
                <a:spcPts val="386"/>
              </a:spcBef>
              <a:buChar char="•"/>
              <a:tabLst>
                <a:tab pos="279083" algn="l"/>
              </a:tabLst>
            </a:pPr>
            <a:r>
              <a:rPr sz="1800" b="1" spc="-30" dirty="0"/>
              <a:t>Teraudit</a:t>
            </a:r>
            <a:r>
              <a:rPr sz="1800" b="1" spc="-64" dirty="0"/>
              <a:t> </a:t>
            </a:r>
            <a:r>
              <a:rPr sz="1800" b="1" dirty="0"/>
              <a:t>minta</a:t>
            </a:r>
            <a:r>
              <a:rPr sz="1800" b="1" spc="-53" dirty="0"/>
              <a:t> </a:t>
            </a:r>
            <a:r>
              <a:rPr sz="1800" b="1" dirty="0"/>
              <a:t>diaudit</a:t>
            </a:r>
            <a:r>
              <a:rPr sz="1800" b="1" spc="-68" dirty="0"/>
              <a:t> </a:t>
            </a:r>
            <a:r>
              <a:rPr sz="1800" b="1" spc="-11" dirty="0"/>
              <a:t>kembali</a:t>
            </a:r>
            <a:endParaRPr sz="1800"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8FC71426-4400-C730-8836-5247DD1A8B43}"/>
              </a:ext>
            </a:extLst>
          </p:cNvPr>
          <p:cNvSpPr txBox="1"/>
          <p:nvPr/>
        </p:nvSpPr>
        <p:spPr>
          <a:xfrm>
            <a:off x="2800350" y="857250"/>
            <a:ext cx="3022283" cy="635430"/>
          </a:xfrm>
          <a:prstGeom prst="rect">
            <a:avLst/>
          </a:prstGeom>
          <a:solidFill>
            <a:srgbClr val="C4BC96"/>
          </a:solidFill>
        </p:spPr>
        <p:txBody>
          <a:bodyPr vert="horz" wrap="square" lIns="0" tIns="17145" rIns="0" bIns="0" rtlCol="0">
            <a:spAutoFit/>
          </a:bodyPr>
          <a:lstStyle/>
          <a:p>
            <a:pPr algn="ctr">
              <a:spcBef>
                <a:spcPts val="135"/>
              </a:spcBef>
            </a:pPr>
            <a:r>
              <a:rPr sz="1800" spc="-23" dirty="0">
                <a:latin typeface="Arial Black"/>
                <a:cs typeface="Arial Black"/>
              </a:rPr>
              <a:t>INDIKATOR</a:t>
            </a:r>
            <a:endParaRPr sz="1800" dirty="0">
              <a:latin typeface="Arial Black"/>
              <a:cs typeface="Arial Black"/>
            </a:endParaRPr>
          </a:p>
          <a:p>
            <a:pPr algn="ctr">
              <a:spcBef>
                <a:spcPts val="450"/>
              </a:spcBef>
            </a:pPr>
            <a:r>
              <a:rPr sz="1800" b="1" spc="-116" dirty="0"/>
              <a:t>KEBERHASILAN</a:t>
            </a:r>
            <a:r>
              <a:rPr sz="1800" b="1" spc="64" dirty="0"/>
              <a:t> </a:t>
            </a:r>
            <a:r>
              <a:rPr sz="1800" dirty="0">
                <a:latin typeface="Arial Black"/>
                <a:cs typeface="Arial Black"/>
              </a:rPr>
              <a:t>AMI</a:t>
            </a:r>
          </a:p>
        </p:txBody>
      </p:sp>
      <p:grpSp>
        <p:nvGrpSpPr>
          <p:cNvPr id="12" name="object 4">
            <a:extLst>
              <a:ext uri="{FF2B5EF4-FFF2-40B4-BE49-F238E27FC236}">
                <a16:creationId xmlns:a16="http://schemas.microsoft.com/office/drawing/2014/main" id="{D9841D06-3035-15E5-7F60-7FCECDD75FC9}"/>
              </a:ext>
            </a:extLst>
          </p:cNvPr>
          <p:cNvGrpSpPr/>
          <p:nvPr/>
        </p:nvGrpSpPr>
        <p:grpSpPr>
          <a:xfrm>
            <a:off x="3903344" y="3017519"/>
            <a:ext cx="816293" cy="755808"/>
            <a:chOff x="3680459" y="4023359"/>
            <a:chExt cx="1088390" cy="1007744"/>
          </a:xfrm>
        </p:grpSpPr>
        <p:sp>
          <p:nvSpPr>
            <p:cNvPr id="13" name="object 5">
              <a:extLst>
                <a:ext uri="{FF2B5EF4-FFF2-40B4-BE49-F238E27FC236}">
                  <a16:creationId xmlns:a16="http://schemas.microsoft.com/office/drawing/2014/main" id="{0BDD7774-CB38-E023-9694-FD93CFFA60D3}"/>
                </a:ext>
              </a:extLst>
            </p:cNvPr>
            <p:cNvSpPr/>
            <p:nvPr/>
          </p:nvSpPr>
          <p:spPr>
            <a:xfrm>
              <a:off x="3685031" y="4027931"/>
              <a:ext cx="1079500" cy="998219"/>
            </a:xfrm>
            <a:custGeom>
              <a:avLst/>
              <a:gdLst/>
              <a:ahLst/>
              <a:cxnLst/>
              <a:rect l="l" t="t" r="r" b="b"/>
              <a:pathLst>
                <a:path w="1079500" h="998220">
                  <a:moveTo>
                    <a:pt x="809243" y="0"/>
                  </a:moveTo>
                  <a:lnTo>
                    <a:pt x="269747" y="0"/>
                  </a:lnTo>
                  <a:lnTo>
                    <a:pt x="269747" y="748665"/>
                  </a:lnTo>
                  <a:lnTo>
                    <a:pt x="0" y="748665"/>
                  </a:lnTo>
                  <a:lnTo>
                    <a:pt x="539495" y="998220"/>
                  </a:lnTo>
                  <a:lnTo>
                    <a:pt x="1078991" y="748665"/>
                  </a:lnTo>
                  <a:lnTo>
                    <a:pt x="809243" y="748665"/>
                  </a:lnTo>
                  <a:lnTo>
                    <a:pt x="80924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4" name="object 6">
              <a:extLst>
                <a:ext uri="{FF2B5EF4-FFF2-40B4-BE49-F238E27FC236}">
                  <a16:creationId xmlns:a16="http://schemas.microsoft.com/office/drawing/2014/main" id="{46A91195-9A48-5CD6-4398-C487C2877D14}"/>
                </a:ext>
              </a:extLst>
            </p:cNvPr>
            <p:cNvSpPr/>
            <p:nvPr/>
          </p:nvSpPr>
          <p:spPr>
            <a:xfrm>
              <a:off x="3685031" y="4027931"/>
              <a:ext cx="1079500" cy="998219"/>
            </a:xfrm>
            <a:custGeom>
              <a:avLst/>
              <a:gdLst/>
              <a:ahLst/>
              <a:cxnLst/>
              <a:rect l="l" t="t" r="r" b="b"/>
              <a:pathLst>
                <a:path w="1079500" h="998220">
                  <a:moveTo>
                    <a:pt x="0" y="748665"/>
                  </a:moveTo>
                  <a:lnTo>
                    <a:pt x="269747" y="748665"/>
                  </a:lnTo>
                  <a:lnTo>
                    <a:pt x="269747" y="0"/>
                  </a:lnTo>
                  <a:lnTo>
                    <a:pt x="809243" y="0"/>
                  </a:lnTo>
                  <a:lnTo>
                    <a:pt x="809243" y="748665"/>
                  </a:lnTo>
                  <a:lnTo>
                    <a:pt x="1078991" y="748665"/>
                  </a:lnTo>
                  <a:lnTo>
                    <a:pt x="539495" y="998220"/>
                  </a:lnTo>
                  <a:lnTo>
                    <a:pt x="0" y="748665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15" name="object 8">
            <a:extLst>
              <a:ext uri="{FF2B5EF4-FFF2-40B4-BE49-F238E27FC236}">
                <a16:creationId xmlns:a16="http://schemas.microsoft.com/office/drawing/2014/main" id="{C2347CAC-3D08-00EF-D8F8-5C762D0BD73A}"/>
              </a:ext>
            </a:extLst>
          </p:cNvPr>
          <p:cNvSpPr txBox="1"/>
          <p:nvPr/>
        </p:nvSpPr>
        <p:spPr>
          <a:xfrm>
            <a:off x="1508836" y="3609799"/>
            <a:ext cx="5843111" cy="1000113"/>
          </a:xfrm>
          <a:prstGeom prst="rect">
            <a:avLst/>
          </a:prstGeom>
        </p:spPr>
        <p:txBody>
          <a:bodyPr vert="horz" wrap="square" lIns="0" tIns="40481" rIns="0" bIns="0" rtlCol="0">
            <a:spAutoFit/>
          </a:bodyPr>
          <a:lstStyle/>
          <a:p>
            <a:pPr algn="ctr">
              <a:spcBef>
                <a:spcPts val="319"/>
              </a:spcBef>
            </a:pPr>
            <a:r>
              <a:rPr sz="4050" spc="-8" dirty="0">
                <a:latin typeface="Calibri"/>
                <a:cs typeface="Calibri"/>
              </a:rPr>
              <a:t>Kepuasan</a:t>
            </a:r>
            <a:r>
              <a:rPr sz="4050" spc="-34" dirty="0">
                <a:latin typeface="Calibri"/>
                <a:cs typeface="Calibri"/>
              </a:rPr>
              <a:t> </a:t>
            </a:r>
            <a:r>
              <a:rPr sz="4050" spc="-19" dirty="0">
                <a:latin typeface="Calibri"/>
                <a:cs typeface="Calibri"/>
              </a:rPr>
              <a:t>teraudit</a:t>
            </a:r>
            <a:r>
              <a:rPr sz="4050" spc="-11" dirty="0">
                <a:latin typeface="Calibri"/>
                <a:cs typeface="Calibri"/>
              </a:rPr>
              <a:t> </a:t>
            </a:r>
            <a:r>
              <a:rPr sz="4050" spc="-4" dirty="0">
                <a:latin typeface="Calibri"/>
                <a:cs typeface="Calibri"/>
              </a:rPr>
              <a:t>dan</a:t>
            </a:r>
            <a:r>
              <a:rPr sz="4050" spc="-8" dirty="0">
                <a:latin typeface="Calibri"/>
                <a:cs typeface="Calibri"/>
              </a:rPr>
              <a:t> </a:t>
            </a:r>
            <a:r>
              <a:rPr sz="4050" dirty="0">
                <a:latin typeface="Calibri"/>
                <a:cs typeface="Calibri"/>
              </a:rPr>
              <a:t>klien</a:t>
            </a:r>
            <a:endParaRPr sz="4050">
              <a:latin typeface="Calibri"/>
              <a:cs typeface="Calibri"/>
            </a:endParaRPr>
          </a:p>
          <a:p>
            <a:pPr algn="ctr">
              <a:spcBef>
                <a:spcPts val="124"/>
              </a:spcBef>
            </a:pPr>
            <a:r>
              <a:rPr sz="2100" spc="-8" dirty="0">
                <a:latin typeface="Calibri"/>
                <a:cs typeface="Calibri"/>
              </a:rPr>
              <a:t>(</a:t>
            </a:r>
            <a:r>
              <a:rPr sz="2100" b="1" i="1" spc="-8" dirty="0">
                <a:latin typeface="Calibri"/>
                <a:cs typeface="Calibri"/>
              </a:rPr>
              <a:t>customer</a:t>
            </a:r>
            <a:r>
              <a:rPr sz="2100" b="1" i="1" spc="-30" dirty="0">
                <a:latin typeface="Calibri"/>
                <a:cs typeface="Calibri"/>
              </a:rPr>
              <a:t> </a:t>
            </a:r>
            <a:r>
              <a:rPr sz="2100" b="1" i="1" spc="-4" dirty="0">
                <a:latin typeface="Calibri"/>
                <a:cs typeface="Calibri"/>
              </a:rPr>
              <a:t>satisfaction</a:t>
            </a:r>
            <a:r>
              <a:rPr sz="2100" spc="-4" dirty="0">
                <a:latin typeface="Calibri"/>
                <a:cs typeface="Calibri"/>
              </a:rPr>
              <a:t>)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CB082D-6173-927D-A775-91C474EFBF1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0225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8877A87-192F-444B-8D27-41CBA4894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162" y="3416299"/>
            <a:ext cx="3651600" cy="1167187"/>
          </a:xfrm>
          <a:solidFill>
            <a:schemeClr val="accent1"/>
          </a:solidFill>
        </p:spPr>
        <p:txBody>
          <a:bodyPr/>
          <a:lstStyle/>
          <a:p>
            <a:endParaRPr lang="en-ID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96263B6-D003-4BB9-935A-5F93A7F557F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241" y="110202"/>
            <a:ext cx="778330" cy="449971"/>
          </a:xfrm>
          <a:prstGeom prst="rect">
            <a:avLst/>
          </a:prstGeom>
        </p:spPr>
      </p:pic>
      <p:sp>
        <p:nvSpPr>
          <p:cNvPr id="6" name="Google Shape;606;p65">
            <a:extLst>
              <a:ext uri="{FF2B5EF4-FFF2-40B4-BE49-F238E27FC236}">
                <a16:creationId xmlns:a16="http://schemas.microsoft.com/office/drawing/2014/main" id="{2B478A84-919E-4FEE-AA9C-33A83427F82F}"/>
              </a:ext>
            </a:extLst>
          </p:cNvPr>
          <p:cNvSpPr txBox="1">
            <a:spLocks/>
          </p:cNvSpPr>
          <p:nvPr/>
        </p:nvSpPr>
        <p:spPr>
          <a:xfrm>
            <a:off x="0" y="1235201"/>
            <a:ext cx="4746828" cy="9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Staatliches"/>
              <a:buNone/>
              <a:defRPr sz="4800" b="1" i="0" u="none" strike="noStrike" cap="none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3600" dirty="0">
                <a:solidFill>
                  <a:srgbClr val="FFC000"/>
                </a:solidFill>
              </a:rPr>
              <a:t>TERIMA </a:t>
            </a:r>
            <a:r>
              <a:rPr lang="en-ID" sz="3600" dirty="0">
                <a:solidFill>
                  <a:schemeClr val="accent5">
                    <a:lumMod val="90000"/>
                  </a:schemeClr>
                </a:solidFill>
              </a:rPr>
              <a:t>KASIH</a:t>
            </a:r>
          </a:p>
        </p:txBody>
      </p:sp>
      <p:sp>
        <p:nvSpPr>
          <p:cNvPr id="7" name="Google Shape;2643;p68">
            <a:extLst>
              <a:ext uri="{FF2B5EF4-FFF2-40B4-BE49-F238E27FC236}">
                <a16:creationId xmlns:a16="http://schemas.microsoft.com/office/drawing/2014/main" id="{66D134FA-05D1-4F02-AB67-07BC5E8E2875}"/>
              </a:ext>
            </a:extLst>
          </p:cNvPr>
          <p:cNvSpPr txBox="1">
            <a:spLocks/>
          </p:cNvSpPr>
          <p:nvPr/>
        </p:nvSpPr>
        <p:spPr>
          <a:xfrm>
            <a:off x="620572" y="2243842"/>
            <a:ext cx="4395337" cy="1872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pPr marL="92075" indent="0" algn="l" fontAlgn="base"/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Direktorat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Penjaminan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Mutu</a:t>
            </a:r>
            <a:endParaRPr lang="en-ID" b="0" i="0" dirty="0">
              <a:solidFill>
                <a:srgbClr val="666666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92075" indent="0" algn="l" fontAlgn="base"/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Kampus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Karangmalang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Yogyakarta 55281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Telepon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(0274) 586168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pesawat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263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faximile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(0274) 550838</a:t>
            </a:r>
            <a:b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Email : </a:t>
            </a:r>
            <a:r>
              <a:rPr lang="en-ID" b="0" i="0" u="none" strike="noStrike" dirty="0">
                <a:solidFill>
                  <a:schemeClr val="bg1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ditpenjamu@uny.ac.id</a:t>
            </a:r>
            <a:endParaRPr lang="en-ID" b="0" i="0" dirty="0">
              <a:solidFill>
                <a:schemeClr val="bg1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A3E9A7-BF48-D597-8B0B-87EC612C21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7993743" y="4478729"/>
            <a:ext cx="1150257" cy="513661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42987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87730152-F3D7-1CDA-C080-A62947F43DCE}"/>
              </a:ext>
            </a:extLst>
          </p:cNvPr>
          <p:cNvSpPr txBox="1"/>
          <p:nvPr/>
        </p:nvSpPr>
        <p:spPr>
          <a:xfrm>
            <a:off x="850477" y="1137498"/>
            <a:ext cx="7844790" cy="3386568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00"/>
              </a:spcBef>
            </a:pPr>
            <a:r>
              <a:rPr sz="2000" b="1" spc="-10" dirty="0">
                <a:latin typeface="Calibri"/>
                <a:cs typeface="Calibri"/>
              </a:rPr>
              <a:t>LANDASAN</a:t>
            </a:r>
            <a:r>
              <a:rPr sz="2000" b="1" spc="-7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HUKUM:</a:t>
            </a:r>
            <a:endParaRPr sz="2000" dirty="0">
              <a:latin typeface="Calibri"/>
              <a:cs typeface="Calibri"/>
            </a:endParaRPr>
          </a:p>
          <a:p>
            <a:pPr marL="12700" marR="972185" algn="just">
              <a:lnSpc>
                <a:spcPct val="120800"/>
              </a:lnSpc>
            </a:pPr>
            <a:r>
              <a:rPr sz="2000" b="1" dirty="0">
                <a:latin typeface="Calibri"/>
                <a:cs typeface="Calibri"/>
              </a:rPr>
              <a:t>Bab </a:t>
            </a:r>
            <a:r>
              <a:rPr sz="2000" b="1" spc="-5" dirty="0">
                <a:latin typeface="Calibri"/>
                <a:cs typeface="Calibri"/>
              </a:rPr>
              <a:t>III </a:t>
            </a:r>
            <a:r>
              <a:rPr sz="2000" b="1" spc="-10" dirty="0">
                <a:latin typeface="Calibri"/>
                <a:cs typeface="Calibri"/>
              </a:rPr>
              <a:t>Pasal </a:t>
            </a:r>
            <a:r>
              <a:rPr sz="2000" b="1" spc="-5" dirty="0">
                <a:latin typeface="Calibri"/>
                <a:cs typeface="Calibri"/>
              </a:rPr>
              <a:t>52 Undang-Undang </a:t>
            </a:r>
            <a:r>
              <a:rPr sz="2000" b="1" dirty="0">
                <a:latin typeface="Calibri"/>
                <a:cs typeface="Calibri"/>
              </a:rPr>
              <a:t>Nomor </a:t>
            </a:r>
            <a:r>
              <a:rPr sz="2000" b="1" spc="-5" dirty="0">
                <a:latin typeface="Calibri"/>
                <a:cs typeface="Calibri"/>
              </a:rPr>
              <a:t>12 </a:t>
            </a:r>
            <a:r>
              <a:rPr sz="2000" b="1" spc="-10" dirty="0">
                <a:latin typeface="Calibri"/>
                <a:cs typeface="Calibri"/>
              </a:rPr>
              <a:t>tahun </a:t>
            </a:r>
            <a:r>
              <a:rPr sz="2000" b="1" spc="-5" dirty="0">
                <a:latin typeface="Calibri"/>
                <a:cs typeface="Calibri"/>
              </a:rPr>
              <a:t>2012 </a:t>
            </a:r>
            <a:r>
              <a:rPr sz="2000" b="1" spc="-530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tentang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Pendidikan</a:t>
            </a:r>
            <a:r>
              <a:rPr sz="2000" b="1" spc="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Tinggi</a:t>
            </a:r>
            <a:endParaRPr sz="2000" dirty="0">
              <a:latin typeface="Calibri"/>
              <a:cs typeface="Calibri"/>
            </a:endParaRPr>
          </a:p>
          <a:p>
            <a:pPr marL="523240" marR="5080" indent="-510540" algn="just">
              <a:lnSpc>
                <a:spcPct val="100000"/>
              </a:lnSpc>
              <a:spcBef>
                <a:spcPts val="600"/>
              </a:spcBef>
              <a:buFont typeface="Calibri"/>
              <a:buAutoNum type="arabicParenBoth"/>
              <a:tabLst>
                <a:tab pos="518795" algn="l"/>
              </a:tabLst>
            </a:pPr>
            <a:r>
              <a:rPr sz="2000" b="1" spc="-10" dirty="0">
                <a:latin typeface="Calibri"/>
                <a:cs typeface="Calibri"/>
              </a:rPr>
              <a:t>Penjaminan </a:t>
            </a:r>
            <a:r>
              <a:rPr sz="2000" b="1" spc="-5" dirty="0">
                <a:latin typeface="Calibri"/>
                <a:cs typeface="Calibri"/>
              </a:rPr>
              <a:t>Mutu </a:t>
            </a:r>
            <a:r>
              <a:rPr sz="2000" b="1" spc="-10" dirty="0">
                <a:latin typeface="Calibri"/>
                <a:cs typeface="Calibri"/>
              </a:rPr>
              <a:t>Pendidikan </a:t>
            </a:r>
            <a:r>
              <a:rPr sz="2000" b="1" spc="-5" dirty="0">
                <a:latin typeface="Calibri"/>
                <a:cs typeface="Calibri"/>
              </a:rPr>
              <a:t>Tinggi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merupakan </a:t>
            </a:r>
            <a:r>
              <a:rPr sz="2000" spc="-20" dirty="0">
                <a:latin typeface="Calibri"/>
                <a:cs typeface="Calibri"/>
              </a:rPr>
              <a:t>kegiatan 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sistemik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untuk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meningkatkan</a:t>
            </a:r>
            <a:r>
              <a:rPr sz="2000" spc="-5" dirty="0">
                <a:latin typeface="Calibri"/>
                <a:cs typeface="Calibri"/>
              </a:rPr>
              <a:t> mutu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pendidikan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tinggi 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secara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berencana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dan </a:t>
            </a:r>
            <a:r>
              <a:rPr sz="2000" spc="-10" dirty="0">
                <a:latin typeface="Calibri"/>
                <a:cs typeface="Calibri"/>
              </a:rPr>
              <a:t>berkelanjutan.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Calibri"/>
              <a:buAutoNum type="arabicParenBoth"/>
            </a:pPr>
            <a:endParaRPr sz="2000" dirty="0">
              <a:latin typeface="Calibri"/>
              <a:cs typeface="Calibri"/>
            </a:endParaRPr>
          </a:p>
          <a:p>
            <a:pPr marL="503555" marR="5080" indent="-503555" algn="just">
              <a:lnSpc>
                <a:spcPct val="100000"/>
              </a:lnSpc>
              <a:buAutoNum type="arabicParenBoth"/>
              <a:tabLst>
                <a:tab pos="503555" algn="l"/>
              </a:tabLst>
            </a:pPr>
            <a:r>
              <a:rPr sz="2000" spc="-10" dirty="0">
                <a:latin typeface="Calibri"/>
                <a:cs typeface="Calibri"/>
              </a:rPr>
              <a:t>Penjaminan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mutu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sebagaimana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dimaksud</a:t>
            </a:r>
            <a:r>
              <a:rPr sz="2000" spc="-5" dirty="0">
                <a:latin typeface="Calibri"/>
                <a:cs typeface="Calibri"/>
              </a:rPr>
              <a:t> pada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30" dirty="0">
                <a:latin typeface="Calibri"/>
                <a:cs typeface="Calibri"/>
              </a:rPr>
              <a:t>ayat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(1) 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dilakukan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melalui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penetapan,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pelaksanaan,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evaluasi, 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pengendalian,</a:t>
            </a:r>
            <a:r>
              <a:rPr sz="2000" b="1" dirty="0">
                <a:latin typeface="Calibri"/>
                <a:cs typeface="Calibri"/>
              </a:rPr>
              <a:t> dan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peningkatan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standar</a:t>
            </a:r>
            <a:r>
              <a:rPr sz="2000" b="1" spc="5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pendidikan </a:t>
            </a:r>
            <a:r>
              <a:rPr sz="2000" b="1" dirty="0">
                <a:latin typeface="Calibri"/>
                <a:cs typeface="Calibri"/>
              </a:rPr>
              <a:t> tinggi</a:t>
            </a:r>
            <a:r>
              <a:rPr sz="2000" dirty="0">
                <a:latin typeface="Calibri"/>
                <a:cs typeface="Calibri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192983-CC05-E1EB-8281-5E85FF1EC8E3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4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CEE08F47-FC8A-E753-3E5F-170992D51657}"/>
              </a:ext>
            </a:extLst>
          </p:cNvPr>
          <p:cNvSpPr txBox="1"/>
          <p:nvPr/>
        </p:nvSpPr>
        <p:spPr>
          <a:xfrm>
            <a:off x="571153" y="952563"/>
            <a:ext cx="8467090" cy="391223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400" b="1" spc="-10" dirty="0">
                <a:latin typeface="Calibri"/>
                <a:cs typeface="Calibri"/>
              </a:rPr>
              <a:t>Pasal</a:t>
            </a:r>
            <a:r>
              <a:rPr sz="2400" b="1" dirty="0">
                <a:latin typeface="Calibri"/>
                <a:cs typeface="Calibri"/>
              </a:rPr>
              <a:t> 5</a:t>
            </a:r>
            <a:r>
              <a:rPr sz="2400" b="1" spc="-10" dirty="0">
                <a:latin typeface="Calibri"/>
                <a:cs typeface="Calibri"/>
              </a:rPr>
              <a:t> </a:t>
            </a:r>
            <a:r>
              <a:rPr sz="2400" b="1" spc="-15" dirty="0">
                <a:latin typeface="Calibri"/>
                <a:cs typeface="Calibri"/>
              </a:rPr>
              <a:t>Permenristekdikti</a:t>
            </a:r>
            <a:r>
              <a:rPr sz="2400" b="1" dirty="0">
                <a:latin typeface="Calibri"/>
                <a:cs typeface="Calibri"/>
              </a:rPr>
              <a:t> No.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62</a:t>
            </a:r>
            <a:r>
              <a:rPr sz="2400" b="1" spc="-10" dirty="0">
                <a:latin typeface="Calibri"/>
                <a:cs typeface="Calibri"/>
              </a:rPr>
              <a:t> </a:t>
            </a:r>
            <a:r>
              <a:rPr sz="2400" b="1" spc="-40" dirty="0">
                <a:latin typeface="Calibri"/>
                <a:cs typeface="Calibri"/>
              </a:rPr>
              <a:t>Tahun</a:t>
            </a:r>
            <a:r>
              <a:rPr sz="2400" b="1" spc="10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2016 </a:t>
            </a:r>
            <a:r>
              <a:rPr sz="2400" b="1" spc="-40" dirty="0">
                <a:latin typeface="Calibri"/>
                <a:cs typeface="Calibri"/>
              </a:rPr>
              <a:t>Tentang</a:t>
            </a:r>
            <a:r>
              <a:rPr sz="2400" b="1" spc="-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SPM </a:t>
            </a:r>
            <a:r>
              <a:rPr sz="2400" b="1" spc="-10" dirty="0">
                <a:latin typeface="Calibri"/>
                <a:cs typeface="Calibri"/>
              </a:rPr>
              <a:t>Dikti</a:t>
            </a:r>
            <a:endParaRPr sz="2400" dirty="0">
              <a:latin typeface="Calibri"/>
              <a:cs typeface="Calibri"/>
            </a:endParaRPr>
          </a:p>
          <a:p>
            <a:pPr marL="488315" indent="-476250">
              <a:lnSpc>
                <a:spcPct val="100000"/>
              </a:lnSpc>
              <a:spcBef>
                <a:spcPts val="600"/>
              </a:spcBef>
              <a:buFont typeface="Calibri"/>
              <a:buAutoNum type="arabicParenBoth"/>
              <a:tabLst>
                <a:tab pos="488315" algn="l"/>
                <a:tab pos="488950" algn="l"/>
              </a:tabLst>
            </a:pPr>
            <a:r>
              <a:rPr sz="2400" b="1" dirty="0">
                <a:latin typeface="Calibri"/>
                <a:cs typeface="Calibri"/>
              </a:rPr>
              <a:t>SPMI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memiliki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siklus </a:t>
            </a:r>
            <a:r>
              <a:rPr sz="2400" spc="-15" dirty="0">
                <a:latin typeface="Calibri"/>
                <a:cs typeface="Calibri"/>
              </a:rPr>
              <a:t>kegiatan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yang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terdiri </a:t>
            </a:r>
            <a:r>
              <a:rPr sz="2400" spc="-15" dirty="0">
                <a:latin typeface="Calibri"/>
                <a:cs typeface="Calibri"/>
              </a:rPr>
              <a:t>atas:</a:t>
            </a:r>
            <a:endParaRPr sz="2400" dirty="0">
              <a:latin typeface="Calibri"/>
              <a:cs typeface="Calibri"/>
            </a:endParaRPr>
          </a:p>
          <a:p>
            <a:pPr marL="762635" lvl="1" indent="-285750">
              <a:lnSpc>
                <a:spcPct val="100000"/>
              </a:lnSpc>
              <a:spcBef>
                <a:spcPts val="600"/>
              </a:spcBef>
              <a:buAutoNum type="alphaLcPeriod"/>
              <a:tabLst>
                <a:tab pos="763270" algn="l"/>
              </a:tabLst>
            </a:pPr>
            <a:r>
              <a:rPr sz="2400" spc="-10" dirty="0">
                <a:latin typeface="Calibri"/>
                <a:cs typeface="Calibri"/>
              </a:rPr>
              <a:t>Penetapan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Standar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Pendidikan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Tinggi;</a:t>
            </a:r>
            <a:endParaRPr sz="2400" dirty="0">
              <a:latin typeface="Calibri"/>
              <a:cs typeface="Calibri"/>
            </a:endParaRPr>
          </a:p>
          <a:p>
            <a:pPr marL="762635" lvl="1" indent="-285750">
              <a:lnSpc>
                <a:spcPct val="100000"/>
              </a:lnSpc>
              <a:buAutoNum type="alphaLcPeriod"/>
              <a:tabLst>
                <a:tab pos="763270" algn="l"/>
              </a:tabLst>
            </a:pPr>
            <a:r>
              <a:rPr sz="2400" spc="-10" dirty="0">
                <a:latin typeface="Calibri"/>
                <a:cs typeface="Calibri"/>
              </a:rPr>
              <a:t>Pelaksanaan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Standar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Pendidikan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Tinggi;</a:t>
            </a:r>
          </a:p>
          <a:p>
            <a:pPr marL="762635" lvl="1" indent="-285750">
              <a:lnSpc>
                <a:spcPct val="100000"/>
              </a:lnSpc>
              <a:buAutoNum type="alphaLcPeriod"/>
              <a:tabLst>
                <a:tab pos="763270" algn="l"/>
              </a:tabLst>
            </a:pPr>
            <a:r>
              <a:rPr sz="2400" spc="-15" dirty="0">
                <a:latin typeface="Calibri"/>
                <a:cs typeface="Calibri"/>
              </a:rPr>
              <a:t>Evaluasi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pelaksanaan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Standar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Pendidikan</a:t>
            </a:r>
            <a:r>
              <a:rPr sz="2400" spc="-5" dirty="0">
                <a:latin typeface="Calibri"/>
                <a:cs typeface="Calibri"/>
              </a:rPr>
              <a:t> Tinggi</a:t>
            </a:r>
            <a:endParaRPr sz="2400" dirty="0">
              <a:latin typeface="Calibri"/>
              <a:cs typeface="Calibri"/>
            </a:endParaRPr>
          </a:p>
          <a:p>
            <a:pPr marL="762635" lvl="1" indent="-285750">
              <a:lnSpc>
                <a:spcPct val="100000"/>
              </a:lnSpc>
              <a:buAutoNum type="alphaLcPeriod"/>
              <a:tabLst>
                <a:tab pos="763270" algn="l"/>
              </a:tabLst>
            </a:pPr>
            <a:r>
              <a:rPr sz="2400" spc="-10" dirty="0">
                <a:latin typeface="Calibri"/>
                <a:cs typeface="Calibri"/>
              </a:rPr>
              <a:t>Pengendalian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pelaksanaan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Standar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Pendidikan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Tinggi;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dan</a:t>
            </a:r>
            <a:endParaRPr sz="2400" dirty="0">
              <a:latin typeface="Calibri"/>
              <a:cs typeface="Calibri"/>
            </a:endParaRPr>
          </a:p>
          <a:p>
            <a:pPr marL="762635" lvl="1" indent="-285750">
              <a:lnSpc>
                <a:spcPct val="100000"/>
              </a:lnSpc>
              <a:spcBef>
                <a:spcPts val="5"/>
              </a:spcBef>
              <a:buAutoNum type="alphaLcPeriod"/>
              <a:tabLst>
                <a:tab pos="763270" algn="l"/>
              </a:tabLst>
            </a:pPr>
            <a:r>
              <a:rPr sz="2400" spc="-15" dirty="0">
                <a:latin typeface="Calibri"/>
                <a:cs typeface="Calibri"/>
              </a:rPr>
              <a:t>Peningkatan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Standar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Pendidikan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Tinggi.</a:t>
            </a:r>
          </a:p>
          <a:p>
            <a:pPr lvl="1">
              <a:lnSpc>
                <a:spcPct val="100000"/>
              </a:lnSpc>
              <a:spcBef>
                <a:spcPts val="10"/>
              </a:spcBef>
              <a:buFont typeface="Calibri"/>
              <a:buAutoNum type="alphaLcPeriod"/>
            </a:pPr>
            <a:endParaRPr sz="2350" dirty="0">
              <a:latin typeface="Calibri"/>
              <a:cs typeface="Calibri"/>
            </a:endParaRPr>
          </a:p>
          <a:p>
            <a:pPr marL="477520" marR="5080" indent="-465455">
              <a:lnSpc>
                <a:spcPct val="100000"/>
              </a:lnSpc>
              <a:buAutoNum type="arabicParenBoth"/>
              <a:tabLst>
                <a:tab pos="488315" algn="l"/>
                <a:tab pos="488950" algn="l"/>
              </a:tabLst>
            </a:pPr>
            <a:r>
              <a:rPr sz="2400" spc="-15" dirty="0">
                <a:latin typeface="Calibri"/>
                <a:cs typeface="Calibri"/>
              </a:rPr>
              <a:t>Evaluasi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sebagaimana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dimaksud </a:t>
            </a:r>
            <a:r>
              <a:rPr sz="2400" spc="-5" dirty="0">
                <a:latin typeface="Calibri"/>
                <a:cs typeface="Calibri"/>
              </a:rPr>
              <a:t>dalam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ayat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(1) huruf</a:t>
            </a:r>
            <a:r>
              <a:rPr sz="2400" dirty="0">
                <a:latin typeface="Calibri"/>
                <a:cs typeface="Calibri"/>
              </a:rPr>
              <a:t> c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dilakukan </a:t>
            </a:r>
            <a:r>
              <a:rPr sz="2400" spc="-5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melalui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Audit</a:t>
            </a:r>
            <a:r>
              <a:rPr sz="2400" b="1" spc="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Mutu</a:t>
            </a:r>
            <a:r>
              <a:rPr sz="2400" b="1" spc="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Internal</a:t>
            </a:r>
            <a:r>
              <a:rPr sz="2400" spc="-10" dirty="0"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454CEB-4C30-A0A1-4658-9FF6AA8FBA0E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040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0" name="object 2">
            <a:extLst>
              <a:ext uri="{FF2B5EF4-FFF2-40B4-BE49-F238E27FC236}">
                <a16:creationId xmlns:a16="http://schemas.microsoft.com/office/drawing/2014/main" id="{740566B8-17E1-262B-EE42-094B09C70BAD}"/>
              </a:ext>
            </a:extLst>
          </p:cNvPr>
          <p:cNvGrpSpPr/>
          <p:nvPr/>
        </p:nvGrpSpPr>
        <p:grpSpPr>
          <a:xfrm>
            <a:off x="1885419" y="1009739"/>
            <a:ext cx="4728686" cy="1244917"/>
            <a:chOff x="-12191" y="1513332"/>
            <a:chExt cx="6304915" cy="1659889"/>
          </a:xfrm>
        </p:grpSpPr>
        <p:sp>
          <p:nvSpPr>
            <p:cNvPr id="41" name="object 3">
              <a:extLst>
                <a:ext uri="{FF2B5EF4-FFF2-40B4-BE49-F238E27FC236}">
                  <a16:creationId xmlns:a16="http://schemas.microsoft.com/office/drawing/2014/main" id="{B5E9F270-23F4-18B4-ECAA-4AF86A7FF443}"/>
                </a:ext>
              </a:extLst>
            </p:cNvPr>
            <p:cNvSpPr/>
            <p:nvPr/>
          </p:nvSpPr>
          <p:spPr>
            <a:xfrm>
              <a:off x="762" y="1526286"/>
              <a:ext cx="6278880" cy="1633855"/>
            </a:xfrm>
            <a:custGeom>
              <a:avLst/>
              <a:gdLst/>
              <a:ahLst/>
              <a:cxnLst/>
              <a:rect l="l" t="t" r="r" b="b"/>
              <a:pathLst>
                <a:path w="6278880" h="1633855">
                  <a:moveTo>
                    <a:pt x="6006592" y="0"/>
                  </a:moveTo>
                  <a:lnTo>
                    <a:pt x="272288" y="0"/>
                  </a:lnTo>
                  <a:lnTo>
                    <a:pt x="223344" y="4387"/>
                  </a:lnTo>
                  <a:lnTo>
                    <a:pt x="177278" y="17036"/>
                  </a:lnTo>
                  <a:lnTo>
                    <a:pt x="134859" y="37178"/>
                  </a:lnTo>
                  <a:lnTo>
                    <a:pt x="96856" y="64042"/>
                  </a:lnTo>
                  <a:lnTo>
                    <a:pt x="64039" y="96861"/>
                  </a:lnTo>
                  <a:lnTo>
                    <a:pt x="37175" y="134864"/>
                  </a:lnTo>
                  <a:lnTo>
                    <a:pt x="17035" y="177282"/>
                  </a:lnTo>
                  <a:lnTo>
                    <a:pt x="4386" y="223347"/>
                  </a:lnTo>
                  <a:lnTo>
                    <a:pt x="0" y="272288"/>
                  </a:lnTo>
                  <a:lnTo>
                    <a:pt x="0" y="1361439"/>
                  </a:lnTo>
                  <a:lnTo>
                    <a:pt x="4386" y="1410380"/>
                  </a:lnTo>
                  <a:lnTo>
                    <a:pt x="17035" y="1456445"/>
                  </a:lnTo>
                  <a:lnTo>
                    <a:pt x="37175" y="1498863"/>
                  </a:lnTo>
                  <a:lnTo>
                    <a:pt x="64039" y="1536866"/>
                  </a:lnTo>
                  <a:lnTo>
                    <a:pt x="96856" y="1569685"/>
                  </a:lnTo>
                  <a:lnTo>
                    <a:pt x="134859" y="1596549"/>
                  </a:lnTo>
                  <a:lnTo>
                    <a:pt x="177278" y="1616691"/>
                  </a:lnTo>
                  <a:lnTo>
                    <a:pt x="223344" y="1629340"/>
                  </a:lnTo>
                  <a:lnTo>
                    <a:pt x="272288" y="1633727"/>
                  </a:lnTo>
                  <a:lnTo>
                    <a:pt x="6006592" y="1633727"/>
                  </a:lnTo>
                  <a:lnTo>
                    <a:pt x="6055532" y="1629340"/>
                  </a:lnTo>
                  <a:lnTo>
                    <a:pt x="6101597" y="1616691"/>
                  </a:lnTo>
                  <a:lnTo>
                    <a:pt x="6144015" y="1596549"/>
                  </a:lnTo>
                  <a:lnTo>
                    <a:pt x="6182018" y="1569685"/>
                  </a:lnTo>
                  <a:lnTo>
                    <a:pt x="6214837" y="1536866"/>
                  </a:lnTo>
                  <a:lnTo>
                    <a:pt x="6241701" y="1498863"/>
                  </a:lnTo>
                  <a:lnTo>
                    <a:pt x="6261843" y="1456445"/>
                  </a:lnTo>
                  <a:lnTo>
                    <a:pt x="6274492" y="1410380"/>
                  </a:lnTo>
                  <a:lnTo>
                    <a:pt x="6278880" y="1361439"/>
                  </a:lnTo>
                  <a:lnTo>
                    <a:pt x="6278880" y="272288"/>
                  </a:lnTo>
                  <a:lnTo>
                    <a:pt x="6274492" y="223347"/>
                  </a:lnTo>
                  <a:lnTo>
                    <a:pt x="6261843" y="177282"/>
                  </a:lnTo>
                  <a:lnTo>
                    <a:pt x="6241701" y="134864"/>
                  </a:lnTo>
                  <a:lnTo>
                    <a:pt x="6214837" y="96861"/>
                  </a:lnTo>
                  <a:lnTo>
                    <a:pt x="6182018" y="64042"/>
                  </a:lnTo>
                  <a:lnTo>
                    <a:pt x="6144015" y="37178"/>
                  </a:lnTo>
                  <a:lnTo>
                    <a:pt x="6101597" y="17036"/>
                  </a:lnTo>
                  <a:lnTo>
                    <a:pt x="6055532" y="4387"/>
                  </a:lnTo>
                  <a:lnTo>
                    <a:pt x="6006592" y="0"/>
                  </a:lnTo>
                  <a:close/>
                </a:path>
              </a:pathLst>
            </a:custGeom>
            <a:solidFill>
              <a:srgbClr val="C5D9F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42" name="object 4">
              <a:extLst>
                <a:ext uri="{FF2B5EF4-FFF2-40B4-BE49-F238E27FC236}">
                  <a16:creationId xmlns:a16="http://schemas.microsoft.com/office/drawing/2014/main" id="{959A5506-9DDD-62A3-6640-AFC44C80580D}"/>
                </a:ext>
              </a:extLst>
            </p:cNvPr>
            <p:cNvSpPr/>
            <p:nvPr/>
          </p:nvSpPr>
          <p:spPr>
            <a:xfrm>
              <a:off x="762" y="1526286"/>
              <a:ext cx="6278880" cy="1633855"/>
            </a:xfrm>
            <a:custGeom>
              <a:avLst/>
              <a:gdLst/>
              <a:ahLst/>
              <a:cxnLst/>
              <a:rect l="l" t="t" r="r" b="b"/>
              <a:pathLst>
                <a:path w="6278880" h="1633855">
                  <a:moveTo>
                    <a:pt x="0" y="272288"/>
                  </a:moveTo>
                  <a:lnTo>
                    <a:pt x="4386" y="223347"/>
                  </a:lnTo>
                  <a:lnTo>
                    <a:pt x="17035" y="177282"/>
                  </a:lnTo>
                  <a:lnTo>
                    <a:pt x="37175" y="134864"/>
                  </a:lnTo>
                  <a:lnTo>
                    <a:pt x="64039" y="96861"/>
                  </a:lnTo>
                  <a:lnTo>
                    <a:pt x="96856" y="64042"/>
                  </a:lnTo>
                  <a:lnTo>
                    <a:pt x="134859" y="37178"/>
                  </a:lnTo>
                  <a:lnTo>
                    <a:pt x="177278" y="17036"/>
                  </a:lnTo>
                  <a:lnTo>
                    <a:pt x="223344" y="4387"/>
                  </a:lnTo>
                  <a:lnTo>
                    <a:pt x="272288" y="0"/>
                  </a:lnTo>
                  <a:lnTo>
                    <a:pt x="6006592" y="0"/>
                  </a:lnTo>
                  <a:lnTo>
                    <a:pt x="6055532" y="4387"/>
                  </a:lnTo>
                  <a:lnTo>
                    <a:pt x="6101597" y="17036"/>
                  </a:lnTo>
                  <a:lnTo>
                    <a:pt x="6144015" y="37178"/>
                  </a:lnTo>
                  <a:lnTo>
                    <a:pt x="6182018" y="64042"/>
                  </a:lnTo>
                  <a:lnTo>
                    <a:pt x="6214837" y="96861"/>
                  </a:lnTo>
                  <a:lnTo>
                    <a:pt x="6241701" y="134864"/>
                  </a:lnTo>
                  <a:lnTo>
                    <a:pt x="6261843" y="177282"/>
                  </a:lnTo>
                  <a:lnTo>
                    <a:pt x="6274492" y="223347"/>
                  </a:lnTo>
                  <a:lnTo>
                    <a:pt x="6278880" y="272288"/>
                  </a:lnTo>
                  <a:lnTo>
                    <a:pt x="6278880" y="1361439"/>
                  </a:lnTo>
                  <a:lnTo>
                    <a:pt x="6274492" y="1410380"/>
                  </a:lnTo>
                  <a:lnTo>
                    <a:pt x="6261843" y="1456445"/>
                  </a:lnTo>
                  <a:lnTo>
                    <a:pt x="6241701" y="1498863"/>
                  </a:lnTo>
                  <a:lnTo>
                    <a:pt x="6214837" y="1536866"/>
                  </a:lnTo>
                  <a:lnTo>
                    <a:pt x="6182018" y="1569685"/>
                  </a:lnTo>
                  <a:lnTo>
                    <a:pt x="6144015" y="1596549"/>
                  </a:lnTo>
                  <a:lnTo>
                    <a:pt x="6101597" y="1616691"/>
                  </a:lnTo>
                  <a:lnTo>
                    <a:pt x="6055532" y="1629340"/>
                  </a:lnTo>
                  <a:lnTo>
                    <a:pt x="6006592" y="1633727"/>
                  </a:lnTo>
                  <a:lnTo>
                    <a:pt x="272288" y="1633727"/>
                  </a:lnTo>
                  <a:lnTo>
                    <a:pt x="223344" y="1629340"/>
                  </a:lnTo>
                  <a:lnTo>
                    <a:pt x="177278" y="1616691"/>
                  </a:lnTo>
                  <a:lnTo>
                    <a:pt x="134859" y="1596549"/>
                  </a:lnTo>
                  <a:lnTo>
                    <a:pt x="96856" y="1569685"/>
                  </a:lnTo>
                  <a:lnTo>
                    <a:pt x="64039" y="1536866"/>
                  </a:lnTo>
                  <a:lnTo>
                    <a:pt x="37175" y="1498863"/>
                  </a:lnTo>
                  <a:lnTo>
                    <a:pt x="17035" y="1456445"/>
                  </a:lnTo>
                  <a:lnTo>
                    <a:pt x="4386" y="1410380"/>
                  </a:lnTo>
                  <a:lnTo>
                    <a:pt x="0" y="1361439"/>
                  </a:lnTo>
                  <a:lnTo>
                    <a:pt x="0" y="272288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pic>
        <p:nvPicPr>
          <p:cNvPr id="43" name="object 5">
            <a:extLst>
              <a:ext uri="{FF2B5EF4-FFF2-40B4-BE49-F238E27FC236}">
                <a16:creationId xmlns:a16="http://schemas.microsoft.com/office/drawing/2014/main" id="{8582EAEC-B3C8-87CC-38F6-BE8B91908F3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93594" y="3526624"/>
            <a:ext cx="1382458" cy="1064705"/>
          </a:xfrm>
          <a:prstGeom prst="rect">
            <a:avLst/>
          </a:prstGeom>
        </p:spPr>
      </p:pic>
      <p:sp>
        <p:nvSpPr>
          <p:cNvPr id="44" name="object 6">
            <a:extLst>
              <a:ext uri="{FF2B5EF4-FFF2-40B4-BE49-F238E27FC236}">
                <a16:creationId xmlns:a16="http://schemas.microsoft.com/office/drawing/2014/main" id="{9360C807-8C51-F4EA-4D40-8DE5A50D95DE}"/>
              </a:ext>
            </a:extLst>
          </p:cNvPr>
          <p:cNvSpPr txBox="1"/>
          <p:nvPr/>
        </p:nvSpPr>
        <p:spPr>
          <a:xfrm>
            <a:off x="3416466" y="3903433"/>
            <a:ext cx="1051560" cy="379752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 indent="152876">
              <a:lnSpc>
                <a:spcPct val="100600"/>
              </a:lnSpc>
              <a:spcBef>
                <a:spcPts val="79"/>
              </a:spcBef>
            </a:pPr>
            <a:r>
              <a:rPr sz="1238" b="1" spc="4" dirty="0">
                <a:solidFill>
                  <a:srgbClr val="FFFFFF"/>
                </a:solidFill>
                <a:latin typeface="Verdana"/>
                <a:cs typeface="Verdana"/>
              </a:rPr>
              <a:t>Tinjauan </a:t>
            </a:r>
            <a:r>
              <a:rPr sz="1238" b="1" spc="8" dirty="0">
                <a:solidFill>
                  <a:srgbClr val="FFFFFF"/>
                </a:solidFill>
                <a:latin typeface="Verdana"/>
                <a:cs typeface="Verdana"/>
              </a:rPr>
              <a:t> Man</a:t>
            </a:r>
            <a:r>
              <a:rPr sz="1238" b="1" spc="11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1238" b="1" spc="8" dirty="0">
                <a:solidFill>
                  <a:srgbClr val="FFFFFF"/>
                </a:solidFill>
                <a:latin typeface="Verdana"/>
                <a:cs typeface="Verdana"/>
              </a:rPr>
              <a:t>jem</a:t>
            </a:r>
            <a:r>
              <a:rPr sz="1238" b="1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r>
              <a:rPr sz="1238" b="1" spc="8" dirty="0">
                <a:solidFill>
                  <a:srgbClr val="FFFFFF"/>
                </a:solidFill>
                <a:latin typeface="Verdana"/>
                <a:cs typeface="Verdana"/>
              </a:rPr>
              <a:t>n</a:t>
            </a:r>
            <a:endParaRPr sz="1238">
              <a:latin typeface="Verdana"/>
              <a:cs typeface="Verdana"/>
            </a:endParaRPr>
          </a:p>
        </p:txBody>
      </p:sp>
      <p:grpSp>
        <p:nvGrpSpPr>
          <p:cNvPr id="45" name="object 7">
            <a:extLst>
              <a:ext uri="{FF2B5EF4-FFF2-40B4-BE49-F238E27FC236}">
                <a16:creationId xmlns:a16="http://schemas.microsoft.com/office/drawing/2014/main" id="{868040EB-5BDC-8848-59D3-57203CEE4CE6}"/>
              </a:ext>
            </a:extLst>
          </p:cNvPr>
          <p:cNvGrpSpPr/>
          <p:nvPr/>
        </p:nvGrpSpPr>
        <p:grpSpPr>
          <a:xfrm>
            <a:off x="4658336" y="3526624"/>
            <a:ext cx="1722120" cy="1064895"/>
            <a:chOff x="3685032" y="4869179"/>
            <a:chExt cx="2296160" cy="1419860"/>
          </a:xfrm>
        </p:grpSpPr>
        <p:pic>
          <p:nvPicPr>
            <p:cNvPr id="46" name="object 8">
              <a:extLst>
                <a:ext uri="{FF2B5EF4-FFF2-40B4-BE49-F238E27FC236}">
                  <a16:creationId xmlns:a16="http://schemas.microsoft.com/office/drawing/2014/main" id="{5EC5E3C7-49BB-3EE1-29E5-7524B24A00D4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685032" y="5106923"/>
              <a:ext cx="499122" cy="942594"/>
            </a:xfrm>
            <a:prstGeom prst="rect">
              <a:avLst/>
            </a:prstGeom>
          </p:spPr>
        </p:pic>
        <p:pic>
          <p:nvPicPr>
            <p:cNvPr id="47" name="object 9">
              <a:extLst>
                <a:ext uri="{FF2B5EF4-FFF2-40B4-BE49-F238E27FC236}">
                  <a16:creationId xmlns:a16="http://schemas.microsoft.com/office/drawing/2014/main" id="{8F41EC86-4FBA-5A66-D145-3F482425EA31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51376" y="4869179"/>
              <a:ext cx="1829562" cy="1419606"/>
            </a:xfrm>
            <a:prstGeom prst="rect">
              <a:avLst/>
            </a:prstGeom>
          </p:spPr>
        </p:pic>
      </p:grpSp>
      <p:sp>
        <p:nvSpPr>
          <p:cNvPr id="48" name="object 10">
            <a:extLst>
              <a:ext uri="{FF2B5EF4-FFF2-40B4-BE49-F238E27FC236}">
                <a16:creationId xmlns:a16="http://schemas.microsoft.com/office/drawing/2014/main" id="{6CD2AFBC-CB60-814A-ADF6-268FDC1AF048}"/>
              </a:ext>
            </a:extLst>
          </p:cNvPr>
          <p:cNvSpPr txBox="1"/>
          <p:nvPr/>
        </p:nvSpPr>
        <p:spPr>
          <a:xfrm>
            <a:off x="5026191" y="3903434"/>
            <a:ext cx="1252061" cy="323582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 algn="ctr">
              <a:lnSpc>
                <a:spcPct val="100600"/>
              </a:lnSpc>
              <a:spcBef>
                <a:spcPts val="79"/>
              </a:spcBef>
            </a:pPr>
            <a:r>
              <a:rPr sz="1050" b="1" spc="4" dirty="0">
                <a:solidFill>
                  <a:srgbClr val="FF0000"/>
                </a:solidFill>
                <a:latin typeface="Verdana"/>
                <a:cs typeface="Verdana"/>
              </a:rPr>
              <a:t>Audit </a:t>
            </a:r>
            <a:r>
              <a:rPr sz="1050" b="1" spc="8" dirty="0">
                <a:solidFill>
                  <a:srgbClr val="FF0000"/>
                </a:solidFill>
                <a:latin typeface="Verdana"/>
                <a:cs typeface="Verdana"/>
              </a:rPr>
              <a:t> Mutu</a:t>
            </a:r>
            <a:r>
              <a:rPr sz="1050" b="1" spc="-60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1050" b="1" spc="4" dirty="0">
                <a:solidFill>
                  <a:srgbClr val="FF0000"/>
                </a:solidFill>
                <a:latin typeface="Verdana"/>
                <a:cs typeface="Verdana"/>
              </a:rPr>
              <a:t>Internal</a:t>
            </a:r>
            <a:endParaRPr sz="1050" dirty="0">
              <a:latin typeface="Verdana"/>
              <a:cs typeface="Verdana"/>
            </a:endParaRPr>
          </a:p>
        </p:txBody>
      </p:sp>
      <p:grpSp>
        <p:nvGrpSpPr>
          <p:cNvPr id="49" name="object 11">
            <a:extLst>
              <a:ext uri="{FF2B5EF4-FFF2-40B4-BE49-F238E27FC236}">
                <a16:creationId xmlns:a16="http://schemas.microsoft.com/office/drawing/2014/main" id="{FF9472DF-E28F-61B2-8491-9D4D5641E14E}"/>
              </a:ext>
            </a:extLst>
          </p:cNvPr>
          <p:cNvGrpSpPr/>
          <p:nvPr/>
        </p:nvGrpSpPr>
        <p:grpSpPr>
          <a:xfrm>
            <a:off x="6329402" y="3515204"/>
            <a:ext cx="1656874" cy="1064895"/>
            <a:chOff x="5913120" y="4853952"/>
            <a:chExt cx="2209165" cy="1419860"/>
          </a:xfrm>
        </p:grpSpPr>
        <p:pic>
          <p:nvPicPr>
            <p:cNvPr id="50" name="object 12">
              <a:extLst>
                <a:ext uri="{FF2B5EF4-FFF2-40B4-BE49-F238E27FC236}">
                  <a16:creationId xmlns:a16="http://schemas.microsoft.com/office/drawing/2014/main" id="{63FEAFE9-02D9-1E56-BC26-3679BB228592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13120" y="5126735"/>
              <a:ext cx="499122" cy="942594"/>
            </a:xfrm>
            <a:prstGeom prst="rect">
              <a:avLst/>
            </a:prstGeom>
          </p:spPr>
        </p:pic>
        <p:pic>
          <p:nvPicPr>
            <p:cNvPr id="51" name="object 13">
              <a:extLst>
                <a:ext uri="{FF2B5EF4-FFF2-40B4-BE49-F238E27FC236}">
                  <a16:creationId xmlns:a16="http://schemas.microsoft.com/office/drawing/2014/main" id="{07973405-87FD-DABF-0B51-86C1525D1FDD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16396" y="4853952"/>
              <a:ext cx="1905761" cy="1419606"/>
            </a:xfrm>
            <a:prstGeom prst="rect">
              <a:avLst/>
            </a:prstGeom>
          </p:spPr>
        </p:pic>
      </p:grpSp>
      <p:sp>
        <p:nvSpPr>
          <p:cNvPr id="52" name="object 14">
            <a:extLst>
              <a:ext uri="{FF2B5EF4-FFF2-40B4-BE49-F238E27FC236}">
                <a16:creationId xmlns:a16="http://schemas.microsoft.com/office/drawing/2014/main" id="{887F22AD-E2E1-A9E0-4535-F70880B35612}"/>
              </a:ext>
            </a:extLst>
          </p:cNvPr>
          <p:cNvSpPr txBox="1"/>
          <p:nvPr/>
        </p:nvSpPr>
        <p:spPr>
          <a:xfrm>
            <a:off x="6699999" y="3809346"/>
            <a:ext cx="1129665" cy="498053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451961" marR="21907" indent="-318135">
              <a:lnSpc>
                <a:spcPct val="100600"/>
              </a:lnSpc>
              <a:spcBef>
                <a:spcPts val="79"/>
              </a:spcBef>
            </a:pPr>
            <a:r>
              <a:rPr sz="1050" b="1" spc="8" dirty="0">
                <a:solidFill>
                  <a:srgbClr val="FF0000"/>
                </a:solidFill>
                <a:latin typeface="Verdana"/>
                <a:cs typeface="Verdana"/>
              </a:rPr>
              <a:t>Moni</a:t>
            </a:r>
            <a:r>
              <a:rPr sz="1050" b="1" spc="4" dirty="0">
                <a:solidFill>
                  <a:srgbClr val="FF0000"/>
                </a:solidFill>
                <a:latin typeface="Verdana"/>
                <a:cs typeface="Verdana"/>
              </a:rPr>
              <a:t>tor</a:t>
            </a:r>
            <a:r>
              <a:rPr sz="1050" b="1" spc="8" dirty="0">
                <a:solidFill>
                  <a:srgbClr val="FF0000"/>
                </a:solidFill>
                <a:latin typeface="Verdana"/>
                <a:cs typeface="Verdana"/>
              </a:rPr>
              <a:t>i</a:t>
            </a:r>
            <a:r>
              <a:rPr sz="1050" b="1" dirty="0">
                <a:solidFill>
                  <a:srgbClr val="FF0000"/>
                </a:solidFill>
                <a:latin typeface="Verdana"/>
                <a:cs typeface="Verdana"/>
              </a:rPr>
              <a:t>ng  </a:t>
            </a:r>
            <a:r>
              <a:rPr sz="1050" b="1" spc="4" dirty="0">
                <a:solidFill>
                  <a:srgbClr val="FF0000"/>
                </a:solidFill>
                <a:latin typeface="Verdana"/>
                <a:cs typeface="Verdana"/>
              </a:rPr>
              <a:t>dan</a:t>
            </a:r>
            <a:endParaRPr sz="1050" dirty="0">
              <a:latin typeface="Verdana"/>
              <a:cs typeface="Verdana"/>
            </a:endParaRPr>
          </a:p>
          <a:p>
            <a:pPr marL="9525">
              <a:spcBef>
                <a:spcPts val="8"/>
              </a:spcBef>
            </a:pPr>
            <a:r>
              <a:rPr sz="1050" b="1" spc="4" dirty="0">
                <a:solidFill>
                  <a:srgbClr val="FF0000"/>
                </a:solidFill>
                <a:latin typeface="Verdana"/>
                <a:cs typeface="Verdana"/>
              </a:rPr>
              <a:t>Evaluasi</a:t>
            </a:r>
            <a:r>
              <a:rPr sz="1050" b="1" spc="-68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1050" b="1" dirty="0">
                <a:solidFill>
                  <a:srgbClr val="FF0000"/>
                </a:solidFill>
                <a:latin typeface="Verdana"/>
                <a:cs typeface="Verdana"/>
              </a:rPr>
              <a:t>Diri</a:t>
            </a:r>
            <a:endParaRPr sz="1050" dirty="0">
              <a:latin typeface="Verdana"/>
              <a:cs typeface="Verdana"/>
            </a:endParaRPr>
          </a:p>
        </p:txBody>
      </p:sp>
      <p:grpSp>
        <p:nvGrpSpPr>
          <p:cNvPr id="53" name="object 15">
            <a:extLst>
              <a:ext uri="{FF2B5EF4-FFF2-40B4-BE49-F238E27FC236}">
                <a16:creationId xmlns:a16="http://schemas.microsoft.com/office/drawing/2014/main" id="{F8809957-C2BA-63DE-DA74-10C40F911550}"/>
              </a:ext>
            </a:extLst>
          </p:cNvPr>
          <p:cNvGrpSpPr/>
          <p:nvPr/>
        </p:nvGrpSpPr>
        <p:grpSpPr>
          <a:xfrm>
            <a:off x="3985108" y="2195030"/>
            <a:ext cx="3601403" cy="1382554"/>
            <a:chOff x="2787395" y="3093720"/>
            <a:chExt cx="4801870" cy="1843405"/>
          </a:xfrm>
        </p:grpSpPr>
        <p:pic>
          <p:nvPicPr>
            <p:cNvPr id="54" name="object 16">
              <a:extLst>
                <a:ext uri="{FF2B5EF4-FFF2-40B4-BE49-F238E27FC236}">
                  <a16:creationId xmlns:a16="http://schemas.microsoft.com/office/drawing/2014/main" id="{A29FCCF6-7A61-8F6E-4EEF-B073E6B48BB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97395" y="4361675"/>
              <a:ext cx="991374" cy="575322"/>
            </a:xfrm>
            <a:prstGeom prst="rect">
              <a:avLst/>
            </a:prstGeom>
          </p:spPr>
        </p:pic>
        <p:pic>
          <p:nvPicPr>
            <p:cNvPr id="55" name="object 17">
              <a:extLst>
                <a:ext uri="{FF2B5EF4-FFF2-40B4-BE49-F238E27FC236}">
                  <a16:creationId xmlns:a16="http://schemas.microsoft.com/office/drawing/2014/main" id="{39E14A2A-C4BE-DBB6-B6C3-8536636659D2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87395" y="3093720"/>
              <a:ext cx="1689354" cy="1421129"/>
            </a:xfrm>
            <a:prstGeom prst="rect">
              <a:avLst/>
            </a:prstGeom>
          </p:spPr>
        </p:pic>
      </p:grpSp>
      <p:sp>
        <p:nvSpPr>
          <p:cNvPr id="56" name="object 18">
            <a:extLst>
              <a:ext uri="{FF2B5EF4-FFF2-40B4-BE49-F238E27FC236}">
                <a16:creationId xmlns:a16="http://schemas.microsoft.com/office/drawing/2014/main" id="{100CF56D-93FA-072A-CBEA-459E648BA3B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42440" y="716940"/>
            <a:ext cx="2938939" cy="278281"/>
          </a:xfrm>
          <a:prstGeom prst="rect">
            <a:avLst/>
          </a:prstGeom>
        </p:spPr>
        <p:txBody>
          <a:bodyPr spcFirstLastPara="1" vert="horz" wrap="square" lIns="0" tIns="11430" rIns="0" bIns="0" rtlCol="0" anchor="t" anchorCtr="0">
            <a:spAutoFit/>
          </a:bodyPr>
          <a:lstStyle/>
          <a:p>
            <a:pPr marL="9525">
              <a:spcBef>
                <a:spcPts val="90"/>
              </a:spcBef>
            </a:pPr>
            <a:r>
              <a:rPr sz="1650" b="1" spc="4" dirty="0">
                <a:solidFill>
                  <a:srgbClr val="000000"/>
                </a:solidFill>
                <a:latin typeface="Verdana"/>
                <a:cs typeface="Verdana"/>
              </a:rPr>
              <a:t>Garis</a:t>
            </a:r>
            <a:r>
              <a:rPr sz="1650" b="1" spc="-1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650" b="1" spc="8" dirty="0">
                <a:solidFill>
                  <a:srgbClr val="000000"/>
                </a:solidFill>
                <a:latin typeface="Verdana"/>
                <a:cs typeface="Verdana"/>
              </a:rPr>
              <a:t>Besar</a:t>
            </a:r>
            <a:r>
              <a:rPr sz="1650" b="1" spc="-19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650" b="1" spc="8" dirty="0">
                <a:solidFill>
                  <a:srgbClr val="000000"/>
                </a:solidFill>
                <a:latin typeface="Verdana"/>
                <a:cs typeface="Verdana"/>
              </a:rPr>
              <a:t>Proses</a:t>
            </a:r>
            <a:r>
              <a:rPr sz="1650" b="1" spc="-19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650" b="1" spc="4" dirty="0">
                <a:solidFill>
                  <a:srgbClr val="000000"/>
                </a:solidFill>
                <a:latin typeface="Verdana"/>
                <a:cs typeface="Verdana"/>
              </a:rPr>
              <a:t>SPMI</a:t>
            </a:r>
            <a:endParaRPr sz="1650">
              <a:latin typeface="Verdana"/>
              <a:cs typeface="Verdana"/>
            </a:endParaRPr>
          </a:p>
        </p:txBody>
      </p:sp>
      <p:sp>
        <p:nvSpPr>
          <p:cNvPr id="57" name="object 19">
            <a:extLst>
              <a:ext uri="{FF2B5EF4-FFF2-40B4-BE49-F238E27FC236}">
                <a16:creationId xmlns:a16="http://schemas.microsoft.com/office/drawing/2014/main" id="{21C2BED2-37F4-2357-8C98-04FDF822E3C3}"/>
              </a:ext>
            </a:extLst>
          </p:cNvPr>
          <p:cNvSpPr txBox="1"/>
          <p:nvPr/>
        </p:nvSpPr>
        <p:spPr>
          <a:xfrm>
            <a:off x="4077311" y="2383435"/>
            <a:ext cx="998220" cy="766844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 algn="ctr">
              <a:spcBef>
                <a:spcPts val="79"/>
              </a:spcBef>
            </a:pPr>
            <a:r>
              <a:rPr sz="825" b="1" dirty="0">
                <a:solidFill>
                  <a:srgbClr val="FFFFFF"/>
                </a:solidFill>
                <a:latin typeface="Verdana"/>
                <a:cs typeface="Verdana"/>
              </a:rPr>
              <a:t>Dokumen</a:t>
            </a:r>
            <a:r>
              <a:rPr sz="825" b="1" spc="-3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825" b="1" spc="-4" dirty="0">
                <a:solidFill>
                  <a:srgbClr val="FFFFFF"/>
                </a:solidFill>
                <a:latin typeface="Verdana"/>
                <a:cs typeface="Verdana"/>
              </a:rPr>
              <a:t>SPMI/ </a:t>
            </a:r>
            <a:r>
              <a:rPr sz="825" b="1" spc="-2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825" b="1" dirty="0">
                <a:solidFill>
                  <a:srgbClr val="FFFFFF"/>
                </a:solidFill>
                <a:latin typeface="Verdana"/>
                <a:cs typeface="Verdana"/>
              </a:rPr>
              <a:t>Buku</a:t>
            </a:r>
            <a:endParaRPr sz="825">
              <a:latin typeface="Verdana"/>
              <a:cs typeface="Verdana"/>
            </a:endParaRPr>
          </a:p>
          <a:p>
            <a:pPr marL="204788" marR="198596" algn="ctr">
              <a:lnSpc>
                <a:spcPct val="100899"/>
              </a:lnSpc>
            </a:pPr>
            <a:r>
              <a:rPr sz="825" b="1" dirty="0">
                <a:solidFill>
                  <a:srgbClr val="FFFFFF"/>
                </a:solidFill>
                <a:latin typeface="Verdana"/>
                <a:cs typeface="Verdana"/>
              </a:rPr>
              <a:t>Ke</a:t>
            </a:r>
            <a:r>
              <a:rPr sz="825" b="1" spc="-4" dirty="0">
                <a:solidFill>
                  <a:srgbClr val="FFFFFF"/>
                </a:solidFill>
                <a:latin typeface="Verdana"/>
                <a:cs typeface="Verdana"/>
              </a:rPr>
              <a:t>b</a:t>
            </a:r>
            <a:r>
              <a:rPr sz="825" b="1" spc="-8" dirty="0">
                <a:solidFill>
                  <a:srgbClr val="FFFFFF"/>
                </a:solidFill>
                <a:latin typeface="Verdana"/>
                <a:cs typeface="Verdana"/>
              </a:rPr>
              <a:t>i</a:t>
            </a:r>
            <a:r>
              <a:rPr sz="825" b="1" dirty="0">
                <a:solidFill>
                  <a:srgbClr val="FFFFFF"/>
                </a:solidFill>
                <a:latin typeface="Verdana"/>
                <a:cs typeface="Verdana"/>
              </a:rPr>
              <a:t>jakan  </a:t>
            </a:r>
            <a:r>
              <a:rPr sz="825" b="1" spc="-4" dirty="0">
                <a:solidFill>
                  <a:srgbClr val="FFFFFF"/>
                </a:solidFill>
                <a:latin typeface="Verdana"/>
                <a:cs typeface="Verdana"/>
              </a:rPr>
              <a:t>Manual </a:t>
            </a:r>
            <a:r>
              <a:rPr sz="825" b="1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825" b="1" spc="-4" dirty="0">
                <a:solidFill>
                  <a:srgbClr val="FFFFFF"/>
                </a:solidFill>
                <a:latin typeface="Verdana"/>
                <a:cs typeface="Verdana"/>
              </a:rPr>
              <a:t>Standar </a:t>
            </a:r>
            <a:r>
              <a:rPr sz="825" b="1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825" b="1" spc="-4" dirty="0">
                <a:solidFill>
                  <a:srgbClr val="FFFFFF"/>
                </a:solidFill>
                <a:latin typeface="Verdana"/>
                <a:cs typeface="Verdana"/>
              </a:rPr>
              <a:t>Formulir</a:t>
            </a:r>
            <a:endParaRPr sz="825">
              <a:latin typeface="Verdana"/>
              <a:cs typeface="Verdana"/>
            </a:endParaRPr>
          </a:p>
        </p:txBody>
      </p:sp>
      <p:grpSp>
        <p:nvGrpSpPr>
          <p:cNvPr id="58" name="object 20">
            <a:extLst>
              <a:ext uri="{FF2B5EF4-FFF2-40B4-BE49-F238E27FC236}">
                <a16:creationId xmlns:a16="http://schemas.microsoft.com/office/drawing/2014/main" id="{07E24E17-790B-6692-02A0-6EE92D8DAA28}"/>
              </a:ext>
            </a:extLst>
          </p:cNvPr>
          <p:cNvGrpSpPr/>
          <p:nvPr/>
        </p:nvGrpSpPr>
        <p:grpSpPr>
          <a:xfrm>
            <a:off x="5299559" y="2142452"/>
            <a:ext cx="2458403" cy="1064895"/>
            <a:chOff x="4539996" y="3023616"/>
            <a:chExt cx="3277870" cy="1419860"/>
          </a:xfrm>
        </p:grpSpPr>
        <p:pic>
          <p:nvPicPr>
            <p:cNvPr id="59" name="object 21">
              <a:extLst>
                <a:ext uri="{FF2B5EF4-FFF2-40B4-BE49-F238E27FC236}">
                  <a16:creationId xmlns:a16="http://schemas.microsoft.com/office/drawing/2014/main" id="{C6EF2955-D2C3-2BB6-902B-11608B2C9C66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39996" y="3375647"/>
              <a:ext cx="1600962" cy="927366"/>
            </a:xfrm>
            <a:prstGeom prst="rect">
              <a:avLst/>
            </a:prstGeom>
          </p:spPr>
        </p:pic>
        <p:pic>
          <p:nvPicPr>
            <p:cNvPr id="60" name="object 22">
              <a:extLst>
                <a:ext uri="{FF2B5EF4-FFF2-40B4-BE49-F238E27FC236}">
                  <a16:creationId xmlns:a16="http://schemas.microsoft.com/office/drawing/2014/main" id="{5A503538-0612-CF76-4A21-A90AB32FFD9D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140196" y="3023616"/>
              <a:ext cx="1677161" cy="1419605"/>
            </a:xfrm>
            <a:prstGeom prst="rect">
              <a:avLst/>
            </a:prstGeom>
          </p:spPr>
        </p:pic>
      </p:grpSp>
      <p:sp>
        <p:nvSpPr>
          <p:cNvPr id="61" name="object 23">
            <a:extLst>
              <a:ext uri="{FF2B5EF4-FFF2-40B4-BE49-F238E27FC236}">
                <a16:creationId xmlns:a16="http://schemas.microsoft.com/office/drawing/2014/main" id="{04094591-1497-7BFA-BE9E-34E4A9B77AE4}"/>
              </a:ext>
            </a:extLst>
          </p:cNvPr>
          <p:cNvSpPr txBox="1"/>
          <p:nvPr/>
        </p:nvSpPr>
        <p:spPr>
          <a:xfrm>
            <a:off x="6544382" y="2513384"/>
            <a:ext cx="1146334" cy="323582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 algn="ctr">
              <a:lnSpc>
                <a:spcPct val="100699"/>
              </a:lnSpc>
              <a:spcBef>
                <a:spcPts val="79"/>
              </a:spcBef>
            </a:pPr>
            <a:r>
              <a:rPr sz="1050" b="1" spc="8" dirty="0">
                <a:solidFill>
                  <a:srgbClr val="FFFFFF"/>
                </a:solidFill>
                <a:latin typeface="Verdana"/>
                <a:cs typeface="Verdana"/>
              </a:rPr>
              <a:t>Pelak</a:t>
            </a:r>
            <a:r>
              <a:rPr sz="1050" b="1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1050" b="1" spc="8" dirty="0">
                <a:solidFill>
                  <a:srgbClr val="FFFFFF"/>
                </a:solidFill>
                <a:latin typeface="Verdana"/>
                <a:cs typeface="Verdana"/>
              </a:rPr>
              <a:t>ana</a:t>
            </a:r>
            <a:r>
              <a:rPr sz="1050" b="1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1050" b="1" spc="4" dirty="0">
                <a:solidFill>
                  <a:srgbClr val="FFFFFF"/>
                </a:solidFill>
                <a:latin typeface="Verdana"/>
                <a:cs typeface="Verdana"/>
              </a:rPr>
              <a:t>n  </a:t>
            </a:r>
            <a:r>
              <a:rPr sz="1050" b="1" spc="8" dirty="0">
                <a:solidFill>
                  <a:srgbClr val="FFFFFF"/>
                </a:solidFill>
                <a:latin typeface="Verdana"/>
                <a:cs typeface="Verdana"/>
              </a:rPr>
              <a:t>Standar </a:t>
            </a:r>
            <a:r>
              <a:rPr sz="1050" b="1" spc="11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050" b="1" dirty="0">
                <a:solidFill>
                  <a:srgbClr val="FFFFFF"/>
                </a:solidFill>
                <a:latin typeface="Verdana"/>
                <a:cs typeface="Verdana"/>
              </a:rPr>
              <a:t>Dikti</a:t>
            </a:r>
            <a:endParaRPr sz="1050" dirty="0">
              <a:latin typeface="Verdana"/>
              <a:cs typeface="Verdana"/>
            </a:endParaRPr>
          </a:p>
        </p:txBody>
      </p:sp>
      <p:grpSp>
        <p:nvGrpSpPr>
          <p:cNvPr id="62" name="object 24">
            <a:extLst>
              <a:ext uri="{FF2B5EF4-FFF2-40B4-BE49-F238E27FC236}">
                <a16:creationId xmlns:a16="http://schemas.microsoft.com/office/drawing/2014/main" id="{D4DA430A-8834-2E14-002C-F1D7C8EDD35B}"/>
              </a:ext>
            </a:extLst>
          </p:cNvPr>
          <p:cNvGrpSpPr/>
          <p:nvPr/>
        </p:nvGrpSpPr>
        <p:grpSpPr>
          <a:xfrm>
            <a:off x="2679803" y="2662516"/>
            <a:ext cx="578644" cy="1499711"/>
            <a:chOff x="1046988" y="3717035"/>
            <a:chExt cx="771525" cy="1999614"/>
          </a:xfrm>
        </p:grpSpPr>
        <p:sp>
          <p:nvSpPr>
            <p:cNvPr id="63" name="object 25">
              <a:extLst>
                <a:ext uri="{FF2B5EF4-FFF2-40B4-BE49-F238E27FC236}">
                  <a16:creationId xmlns:a16="http://schemas.microsoft.com/office/drawing/2014/main" id="{E7CC8B77-BB97-3457-307B-BD8F61C48CA6}"/>
                </a:ext>
              </a:extLst>
            </p:cNvPr>
            <p:cNvSpPr/>
            <p:nvPr/>
          </p:nvSpPr>
          <p:spPr>
            <a:xfrm>
              <a:off x="1051425" y="3721607"/>
              <a:ext cx="762635" cy="1080770"/>
            </a:xfrm>
            <a:custGeom>
              <a:avLst/>
              <a:gdLst/>
              <a:ahLst/>
              <a:cxnLst/>
              <a:rect l="l" t="t" r="r" b="b"/>
              <a:pathLst>
                <a:path w="762635" h="1080770">
                  <a:moveTo>
                    <a:pt x="476384" y="0"/>
                  </a:moveTo>
                  <a:lnTo>
                    <a:pt x="476384" y="220980"/>
                  </a:lnTo>
                  <a:lnTo>
                    <a:pt x="428617" y="240161"/>
                  </a:lnTo>
                  <a:lnTo>
                    <a:pt x="382994" y="261933"/>
                  </a:lnTo>
                  <a:lnTo>
                    <a:pt x="339583" y="286163"/>
                  </a:lnTo>
                  <a:lnTo>
                    <a:pt x="298451" y="312716"/>
                  </a:lnTo>
                  <a:lnTo>
                    <a:pt x="259667" y="341459"/>
                  </a:lnTo>
                  <a:lnTo>
                    <a:pt x="223298" y="372257"/>
                  </a:lnTo>
                  <a:lnTo>
                    <a:pt x="189412" y="404977"/>
                  </a:lnTo>
                  <a:lnTo>
                    <a:pt x="158078" y="439485"/>
                  </a:lnTo>
                  <a:lnTo>
                    <a:pt x="129363" y="475646"/>
                  </a:lnTo>
                  <a:lnTo>
                    <a:pt x="103335" y="513327"/>
                  </a:lnTo>
                  <a:lnTo>
                    <a:pt x="80063" y="552393"/>
                  </a:lnTo>
                  <a:lnTo>
                    <a:pt x="59613" y="592712"/>
                  </a:lnTo>
                  <a:lnTo>
                    <a:pt x="42054" y="634148"/>
                  </a:lnTo>
                  <a:lnTo>
                    <a:pt x="27454" y="676568"/>
                  </a:lnTo>
                  <a:lnTo>
                    <a:pt x="15880" y="719837"/>
                  </a:lnTo>
                  <a:lnTo>
                    <a:pt x="7401" y="763823"/>
                  </a:lnTo>
                  <a:lnTo>
                    <a:pt x="2085" y="808391"/>
                  </a:lnTo>
                  <a:lnTo>
                    <a:pt x="0" y="853406"/>
                  </a:lnTo>
                  <a:lnTo>
                    <a:pt x="1212" y="898736"/>
                  </a:lnTo>
                  <a:lnTo>
                    <a:pt x="5791" y="944246"/>
                  </a:lnTo>
                  <a:lnTo>
                    <a:pt x="13804" y="989801"/>
                  </a:lnTo>
                  <a:lnTo>
                    <a:pt x="25320" y="1035269"/>
                  </a:lnTo>
                  <a:lnTo>
                    <a:pt x="40405" y="1080516"/>
                  </a:lnTo>
                  <a:lnTo>
                    <a:pt x="58373" y="1037357"/>
                  </a:lnTo>
                  <a:lnTo>
                    <a:pt x="79352" y="995640"/>
                  </a:lnTo>
                  <a:lnTo>
                    <a:pt x="103229" y="955475"/>
                  </a:lnTo>
                  <a:lnTo>
                    <a:pt x="129890" y="916970"/>
                  </a:lnTo>
                  <a:lnTo>
                    <a:pt x="159222" y="880231"/>
                  </a:lnTo>
                  <a:lnTo>
                    <a:pt x="191111" y="845369"/>
                  </a:lnTo>
                  <a:lnTo>
                    <a:pt x="225443" y="812490"/>
                  </a:lnTo>
                  <a:lnTo>
                    <a:pt x="262105" y="781703"/>
                  </a:lnTo>
                  <a:lnTo>
                    <a:pt x="300983" y="753117"/>
                  </a:lnTo>
                  <a:lnTo>
                    <a:pt x="341964" y="726839"/>
                  </a:lnTo>
                  <a:lnTo>
                    <a:pt x="384933" y="702978"/>
                  </a:lnTo>
                  <a:lnTo>
                    <a:pt x="429778" y="681642"/>
                  </a:lnTo>
                  <a:lnTo>
                    <a:pt x="476384" y="662940"/>
                  </a:lnTo>
                  <a:lnTo>
                    <a:pt x="476384" y="883920"/>
                  </a:lnTo>
                  <a:lnTo>
                    <a:pt x="762134" y="391668"/>
                  </a:lnTo>
                  <a:lnTo>
                    <a:pt x="47638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64" name="object 26">
              <a:extLst>
                <a:ext uri="{FF2B5EF4-FFF2-40B4-BE49-F238E27FC236}">
                  <a16:creationId xmlns:a16="http://schemas.microsoft.com/office/drawing/2014/main" id="{50967416-2253-3439-3122-D6233A5AFDDF}"/>
                </a:ext>
              </a:extLst>
            </p:cNvPr>
            <p:cNvSpPr/>
            <p:nvPr/>
          </p:nvSpPr>
          <p:spPr>
            <a:xfrm>
              <a:off x="1051560" y="4581143"/>
              <a:ext cx="762000" cy="1130935"/>
            </a:xfrm>
            <a:custGeom>
              <a:avLst/>
              <a:gdLst/>
              <a:ahLst/>
              <a:cxnLst/>
              <a:rect l="l" t="t" r="r" b="b"/>
              <a:pathLst>
                <a:path w="762000" h="1130935">
                  <a:moveTo>
                    <a:pt x="0" y="0"/>
                  </a:moveTo>
                  <a:lnTo>
                    <a:pt x="0" y="441959"/>
                  </a:lnTo>
                  <a:lnTo>
                    <a:pt x="1620" y="487257"/>
                  </a:lnTo>
                  <a:lnTo>
                    <a:pt x="6415" y="531772"/>
                  </a:lnTo>
                  <a:lnTo>
                    <a:pt x="14284" y="575412"/>
                  </a:lnTo>
                  <a:lnTo>
                    <a:pt x="25127" y="618088"/>
                  </a:lnTo>
                  <a:lnTo>
                    <a:pt x="38843" y="659709"/>
                  </a:lnTo>
                  <a:lnTo>
                    <a:pt x="55332" y="700183"/>
                  </a:lnTo>
                  <a:lnTo>
                    <a:pt x="74494" y="739421"/>
                  </a:lnTo>
                  <a:lnTo>
                    <a:pt x="96228" y="777331"/>
                  </a:lnTo>
                  <a:lnTo>
                    <a:pt x="120433" y="813823"/>
                  </a:lnTo>
                  <a:lnTo>
                    <a:pt x="147011" y="848807"/>
                  </a:lnTo>
                  <a:lnTo>
                    <a:pt x="175859" y="882190"/>
                  </a:lnTo>
                  <a:lnTo>
                    <a:pt x="206878" y="913884"/>
                  </a:lnTo>
                  <a:lnTo>
                    <a:pt x="239968" y="943796"/>
                  </a:lnTo>
                  <a:lnTo>
                    <a:pt x="275027" y="971836"/>
                  </a:lnTo>
                  <a:lnTo>
                    <a:pt x="311956" y="997915"/>
                  </a:lnTo>
                  <a:lnTo>
                    <a:pt x="350655" y="1021940"/>
                  </a:lnTo>
                  <a:lnTo>
                    <a:pt x="391022" y="1043821"/>
                  </a:lnTo>
                  <a:lnTo>
                    <a:pt x="432958" y="1063468"/>
                  </a:lnTo>
                  <a:lnTo>
                    <a:pt x="476362" y="1080789"/>
                  </a:lnTo>
                  <a:lnTo>
                    <a:pt x="521134" y="1095695"/>
                  </a:lnTo>
                  <a:lnTo>
                    <a:pt x="567174" y="1108093"/>
                  </a:lnTo>
                  <a:lnTo>
                    <a:pt x="614381" y="1117895"/>
                  </a:lnTo>
                  <a:lnTo>
                    <a:pt x="662654" y="1125008"/>
                  </a:lnTo>
                  <a:lnTo>
                    <a:pt x="711894" y="1129343"/>
                  </a:lnTo>
                  <a:lnTo>
                    <a:pt x="762000" y="1130807"/>
                  </a:lnTo>
                  <a:lnTo>
                    <a:pt x="762000" y="688847"/>
                  </a:lnTo>
                  <a:lnTo>
                    <a:pt x="711894" y="687383"/>
                  </a:lnTo>
                  <a:lnTo>
                    <a:pt x="662654" y="683048"/>
                  </a:lnTo>
                  <a:lnTo>
                    <a:pt x="614381" y="675935"/>
                  </a:lnTo>
                  <a:lnTo>
                    <a:pt x="567174" y="666133"/>
                  </a:lnTo>
                  <a:lnTo>
                    <a:pt x="521134" y="653735"/>
                  </a:lnTo>
                  <a:lnTo>
                    <a:pt x="476362" y="638829"/>
                  </a:lnTo>
                  <a:lnTo>
                    <a:pt x="432958" y="621508"/>
                  </a:lnTo>
                  <a:lnTo>
                    <a:pt x="391022" y="601861"/>
                  </a:lnTo>
                  <a:lnTo>
                    <a:pt x="350655" y="579980"/>
                  </a:lnTo>
                  <a:lnTo>
                    <a:pt x="311956" y="555955"/>
                  </a:lnTo>
                  <a:lnTo>
                    <a:pt x="275027" y="529876"/>
                  </a:lnTo>
                  <a:lnTo>
                    <a:pt x="239968" y="501836"/>
                  </a:lnTo>
                  <a:lnTo>
                    <a:pt x="206878" y="471924"/>
                  </a:lnTo>
                  <a:lnTo>
                    <a:pt x="175859" y="440230"/>
                  </a:lnTo>
                  <a:lnTo>
                    <a:pt x="147011" y="406847"/>
                  </a:lnTo>
                  <a:lnTo>
                    <a:pt x="120433" y="371863"/>
                  </a:lnTo>
                  <a:lnTo>
                    <a:pt x="96228" y="335371"/>
                  </a:lnTo>
                  <a:lnTo>
                    <a:pt x="74494" y="297461"/>
                  </a:lnTo>
                  <a:lnTo>
                    <a:pt x="55332" y="258223"/>
                  </a:lnTo>
                  <a:lnTo>
                    <a:pt x="38843" y="217749"/>
                  </a:lnTo>
                  <a:lnTo>
                    <a:pt x="25127" y="176128"/>
                  </a:lnTo>
                  <a:lnTo>
                    <a:pt x="14284" y="133452"/>
                  </a:lnTo>
                  <a:lnTo>
                    <a:pt x="6415" y="89812"/>
                  </a:lnTo>
                  <a:lnTo>
                    <a:pt x="1620" y="45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9A0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65" name="object 27">
              <a:extLst>
                <a:ext uri="{FF2B5EF4-FFF2-40B4-BE49-F238E27FC236}">
                  <a16:creationId xmlns:a16="http://schemas.microsoft.com/office/drawing/2014/main" id="{B691E5A2-133B-1A03-F965-024D2C2EB3F3}"/>
                </a:ext>
              </a:extLst>
            </p:cNvPr>
            <p:cNvSpPr/>
            <p:nvPr/>
          </p:nvSpPr>
          <p:spPr>
            <a:xfrm>
              <a:off x="1051560" y="3721607"/>
              <a:ext cx="762000" cy="1990725"/>
            </a:xfrm>
            <a:custGeom>
              <a:avLst/>
              <a:gdLst/>
              <a:ahLst/>
              <a:cxnLst/>
              <a:rect l="l" t="t" r="r" b="b"/>
              <a:pathLst>
                <a:path w="762000" h="1990725">
                  <a:moveTo>
                    <a:pt x="0" y="859536"/>
                  </a:moveTo>
                  <a:lnTo>
                    <a:pt x="1620" y="904833"/>
                  </a:lnTo>
                  <a:lnTo>
                    <a:pt x="6415" y="949348"/>
                  </a:lnTo>
                  <a:lnTo>
                    <a:pt x="14284" y="992988"/>
                  </a:lnTo>
                  <a:lnTo>
                    <a:pt x="25127" y="1035664"/>
                  </a:lnTo>
                  <a:lnTo>
                    <a:pt x="38843" y="1077285"/>
                  </a:lnTo>
                  <a:lnTo>
                    <a:pt x="55332" y="1117759"/>
                  </a:lnTo>
                  <a:lnTo>
                    <a:pt x="74494" y="1156997"/>
                  </a:lnTo>
                  <a:lnTo>
                    <a:pt x="96228" y="1194907"/>
                  </a:lnTo>
                  <a:lnTo>
                    <a:pt x="120433" y="1231399"/>
                  </a:lnTo>
                  <a:lnTo>
                    <a:pt x="147011" y="1266383"/>
                  </a:lnTo>
                  <a:lnTo>
                    <a:pt x="175859" y="1299766"/>
                  </a:lnTo>
                  <a:lnTo>
                    <a:pt x="206878" y="1331460"/>
                  </a:lnTo>
                  <a:lnTo>
                    <a:pt x="239968" y="1361372"/>
                  </a:lnTo>
                  <a:lnTo>
                    <a:pt x="275027" y="1389412"/>
                  </a:lnTo>
                  <a:lnTo>
                    <a:pt x="311956" y="1415491"/>
                  </a:lnTo>
                  <a:lnTo>
                    <a:pt x="350655" y="1439516"/>
                  </a:lnTo>
                  <a:lnTo>
                    <a:pt x="391022" y="1461397"/>
                  </a:lnTo>
                  <a:lnTo>
                    <a:pt x="432958" y="1481044"/>
                  </a:lnTo>
                  <a:lnTo>
                    <a:pt x="476362" y="1498365"/>
                  </a:lnTo>
                  <a:lnTo>
                    <a:pt x="521134" y="1513271"/>
                  </a:lnTo>
                  <a:lnTo>
                    <a:pt x="567174" y="1525669"/>
                  </a:lnTo>
                  <a:lnTo>
                    <a:pt x="614381" y="1535471"/>
                  </a:lnTo>
                  <a:lnTo>
                    <a:pt x="662654" y="1542584"/>
                  </a:lnTo>
                  <a:lnTo>
                    <a:pt x="711894" y="1546919"/>
                  </a:lnTo>
                  <a:lnTo>
                    <a:pt x="762000" y="1548384"/>
                  </a:lnTo>
                  <a:lnTo>
                    <a:pt x="762000" y="1990344"/>
                  </a:lnTo>
                  <a:lnTo>
                    <a:pt x="711894" y="1988879"/>
                  </a:lnTo>
                  <a:lnTo>
                    <a:pt x="662654" y="1984544"/>
                  </a:lnTo>
                  <a:lnTo>
                    <a:pt x="614381" y="1977431"/>
                  </a:lnTo>
                  <a:lnTo>
                    <a:pt x="567174" y="1967629"/>
                  </a:lnTo>
                  <a:lnTo>
                    <a:pt x="521134" y="1955231"/>
                  </a:lnTo>
                  <a:lnTo>
                    <a:pt x="476362" y="1940325"/>
                  </a:lnTo>
                  <a:lnTo>
                    <a:pt x="432958" y="1923004"/>
                  </a:lnTo>
                  <a:lnTo>
                    <a:pt x="391022" y="1903357"/>
                  </a:lnTo>
                  <a:lnTo>
                    <a:pt x="350655" y="1881476"/>
                  </a:lnTo>
                  <a:lnTo>
                    <a:pt x="311956" y="1857451"/>
                  </a:lnTo>
                  <a:lnTo>
                    <a:pt x="275027" y="1831372"/>
                  </a:lnTo>
                  <a:lnTo>
                    <a:pt x="239968" y="1803332"/>
                  </a:lnTo>
                  <a:lnTo>
                    <a:pt x="206878" y="1773420"/>
                  </a:lnTo>
                  <a:lnTo>
                    <a:pt x="175859" y="1741726"/>
                  </a:lnTo>
                  <a:lnTo>
                    <a:pt x="147011" y="1708343"/>
                  </a:lnTo>
                  <a:lnTo>
                    <a:pt x="120433" y="1673359"/>
                  </a:lnTo>
                  <a:lnTo>
                    <a:pt x="96228" y="1636867"/>
                  </a:lnTo>
                  <a:lnTo>
                    <a:pt x="74494" y="1598957"/>
                  </a:lnTo>
                  <a:lnTo>
                    <a:pt x="55332" y="1559719"/>
                  </a:lnTo>
                  <a:lnTo>
                    <a:pt x="38843" y="1519245"/>
                  </a:lnTo>
                  <a:lnTo>
                    <a:pt x="25127" y="1477624"/>
                  </a:lnTo>
                  <a:lnTo>
                    <a:pt x="14284" y="1434948"/>
                  </a:lnTo>
                  <a:lnTo>
                    <a:pt x="6415" y="1391308"/>
                  </a:lnTo>
                  <a:lnTo>
                    <a:pt x="1620" y="1346793"/>
                  </a:lnTo>
                  <a:lnTo>
                    <a:pt x="0" y="1301496"/>
                  </a:lnTo>
                  <a:lnTo>
                    <a:pt x="0" y="859536"/>
                  </a:lnTo>
                  <a:lnTo>
                    <a:pt x="1729" y="813036"/>
                  </a:lnTo>
                  <a:lnTo>
                    <a:pt x="6856" y="767178"/>
                  </a:lnTo>
                  <a:lnTo>
                    <a:pt x="15289" y="722083"/>
                  </a:lnTo>
                  <a:lnTo>
                    <a:pt x="26936" y="677874"/>
                  </a:lnTo>
                  <a:lnTo>
                    <a:pt x="41707" y="634676"/>
                  </a:lnTo>
                  <a:lnTo>
                    <a:pt x="59509" y="592610"/>
                  </a:lnTo>
                  <a:lnTo>
                    <a:pt x="80251" y="551800"/>
                  </a:lnTo>
                  <a:lnTo>
                    <a:pt x="103841" y="512369"/>
                  </a:lnTo>
                  <a:lnTo>
                    <a:pt x="130187" y="474440"/>
                  </a:lnTo>
                  <a:lnTo>
                    <a:pt x="159199" y="438136"/>
                  </a:lnTo>
                  <a:lnTo>
                    <a:pt x="190784" y="403580"/>
                  </a:lnTo>
                  <a:lnTo>
                    <a:pt x="224852" y="370896"/>
                  </a:lnTo>
                  <a:lnTo>
                    <a:pt x="261309" y="340206"/>
                  </a:lnTo>
                  <a:lnTo>
                    <a:pt x="300066" y="311633"/>
                  </a:lnTo>
                  <a:lnTo>
                    <a:pt x="341030" y="285301"/>
                  </a:lnTo>
                  <a:lnTo>
                    <a:pt x="384109" y="261333"/>
                  </a:lnTo>
                  <a:lnTo>
                    <a:pt x="429213" y="239851"/>
                  </a:lnTo>
                  <a:lnTo>
                    <a:pt x="476250" y="220980"/>
                  </a:lnTo>
                  <a:lnTo>
                    <a:pt x="476250" y="0"/>
                  </a:lnTo>
                  <a:lnTo>
                    <a:pt x="762000" y="391668"/>
                  </a:lnTo>
                  <a:lnTo>
                    <a:pt x="476250" y="883920"/>
                  </a:lnTo>
                  <a:lnTo>
                    <a:pt x="476250" y="662940"/>
                  </a:lnTo>
                  <a:lnTo>
                    <a:pt x="429643" y="681642"/>
                  </a:lnTo>
                  <a:lnTo>
                    <a:pt x="384799" y="702978"/>
                  </a:lnTo>
                  <a:lnTo>
                    <a:pt x="341829" y="726839"/>
                  </a:lnTo>
                  <a:lnTo>
                    <a:pt x="300849" y="753117"/>
                  </a:lnTo>
                  <a:lnTo>
                    <a:pt x="261971" y="781703"/>
                  </a:lnTo>
                  <a:lnTo>
                    <a:pt x="225309" y="812490"/>
                  </a:lnTo>
                  <a:lnTo>
                    <a:pt x="190977" y="845369"/>
                  </a:lnTo>
                  <a:lnTo>
                    <a:pt x="159088" y="880231"/>
                  </a:lnTo>
                  <a:lnTo>
                    <a:pt x="129756" y="916970"/>
                  </a:lnTo>
                  <a:lnTo>
                    <a:pt x="103095" y="955475"/>
                  </a:lnTo>
                  <a:lnTo>
                    <a:pt x="79218" y="995640"/>
                  </a:lnTo>
                  <a:lnTo>
                    <a:pt x="58239" y="1037357"/>
                  </a:lnTo>
                  <a:lnTo>
                    <a:pt x="40271" y="1080516"/>
                  </a:lnTo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66" name="object 28">
            <a:extLst>
              <a:ext uri="{FF2B5EF4-FFF2-40B4-BE49-F238E27FC236}">
                <a16:creationId xmlns:a16="http://schemas.microsoft.com/office/drawing/2014/main" id="{0901DC52-3F88-5117-DF57-34287F38F702}"/>
              </a:ext>
            </a:extLst>
          </p:cNvPr>
          <p:cNvSpPr txBox="1"/>
          <p:nvPr/>
        </p:nvSpPr>
        <p:spPr>
          <a:xfrm>
            <a:off x="2444482" y="3180822"/>
            <a:ext cx="190501" cy="616268"/>
          </a:xfrm>
          <a:prstGeom prst="rect">
            <a:avLst/>
          </a:prstGeom>
        </p:spPr>
        <p:txBody>
          <a:bodyPr vert="vert270" wrap="square" lIns="0" tIns="11906" rIns="0" bIns="0" rtlCol="0">
            <a:spAutoFit/>
          </a:bodyPr>
          <a:lstStyle/>
          <a:p>
            <a:pPr marL="9525">
              <a:spcBef>
                <a:spcPts val="94"/>
              </a:spcBef>
            </a:pPr>
            <a:r>
              <a:rPr sz="1238" b="1" i="1" dirty="0">
                <a:solidFill>
                  <a:srgbClr val="1F487C"/>
                </a:solidFill>
                <a:latin typeface="Verdana"/>
                <a:cs typeface="Verdana"/>
              </a:rPr>
              <a:t>Kaizen</a:t>
            </a:r>
            <a:endParaRPr sz="1238">
              <a:latin typeface="Verdana"/>
              <a:cs typeface="Verdana"/>
            </a:endParaRPr>
          </a:p>
        </p:txBody>
      </p:sp>
      <p:pic>
        <p:nvPicPr>
          <p:cNvPr id="67" name="object 29">
            <a:extLst>
              <a:ext uri="{FF2B5EF4-FFF2-40B4-BE49-F238E27FC236}">
                <a16:creationId xmlns:a16="http://schemas.microsoft.com/office/drawing/2014/main" id="{EAEB9F26-8145-4617-87A3-451D82E35F3A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042008" y="1087463"/>
            <a:ext cx="981266" cy="1064704"/>
          </a:xfrm>
          <a:prstGeom prst="rect">
            <a:avLst/>
          </a:prstGeom>
        </p:spPr>
      </p:pic>
      <p:sp>
        <p:nvSpPr>
          <p:cNvPr id="68" name="object 30">
            <a:extLst>
              <a:ext uri="{FF2B5EF4-FFF2-40B4-BE49-F238E27FC236}">
                <a16:creationId xmlns:a16="http://schemas.microsoft.com/office/drawing/2014/main" id="{8B01CFD6-E97C-32DB-9EE2-195F1938E08B}"/>
              </a:ext>
            </a:extLst>
          </p:cNvPr>
          <p:cNvSpPr txBox="1"/>
          <p:nvPr/>
        </p:nvSpPr>
        <p:spPr>
          <a:xfrm>
            <a:off x="2157986" y="1399312"/>
            <a:ext cx="526256" cy="51408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lnSpc>
                <a:spcPct val="100699"/>
              </a:lnSpc>
              <a:spcBef>
                <a:spcPts val="71"/>
              </a:spcBef>
            </a:pPr>
            <a:r>
              <a:rPr sz="825" b="1" spc="-8" dirty="0">
                <a:solidFill>
                  <a:srgbClr val="FFFFFF"/>
                </a:solidFill>
              </a:rPr>
              <a:t>D</a:t>
            </a:r>
            <a:r>
              <a:rPr sz="825" b="1" dirty="0">
                <a:solidFill>
                  <a:srgbClr val="FFFFFF"/>
                </a:solidFill>
              </a:rPr>
              <a:t>o</a:t>
            </a:r>
            <a:r>
              <a:rPr sz="825" b="1" spc="-4" dirty="0">
                <a:solidFill>
                  <a:srgbClr val="FFFFFF"/>
                </a:solidFill>
              </a:rPr>
              <a:t>k</a:t>
            </a:r>
            <a:r>
              <a:rPr sz="825" b="1" dirty="0">
                <a:solidFill>
                  <a:srgbClr val="FFFFFF"/>
                </a:solidFill>
              </a:rPr>
              <a:t>ume</a:t>
            </a:r>
            <a:r>
              <a:rPr sz="825" b="1" spc="-4" dirty="0">
                <a:solidFill>
                  <a:srgbClr val="FFFFFF"/>
                </a:solidFill>
              </a:rPr>
              <a:t>n</a:t>
            </a:r>
            <a:r>
              <a:rPr sz="825" b="1" dirty="0">
                <a:solidFill>
                  <a:srgbClr val="FFFFFF"/>
                </a:solidFill>
              </a:rPr>
              <a:t>/  </a:t>
            </a:r>
            <a:r>
              <a:rPr sz="825" b="1" spc="-4" dirty="0">
                <a:solidFill>
                  <a:srgbClr val="FFFFFF"/>
                </a:solidFill>
              </a:rPr>
              <a:t>Buku </a:t>
            </a:r>
            <a:r>
              <a:rPr sz="825" b="1" dirty="0">
                <a:solidFill>
                  <a:srgbClr val="FFFFFF"/>
                </a:solidFill>
              </a:rPr>
              <a:t> </a:t>
            </a:r>
            <a:r>
              <a:rPr sz="825" b="1" spc="-4" dirty="0">
                <a:solidFill>
                  <a:srgbClr val="FFFFFF"/>
                </a:solidFill>
              </a:rPr>
              <a:t>Kebijakan </a:t>
            </a:r>
            <a:r>
              <a:rPr sz="825" b="1" spc="-221" dirty="0">
                <a:solidFill>
                  <a:srgbClr val="FFFFFF"/>
                </a:solidFill>
              </a:rPr>
              <a:t> </a:t>
            </a:r>
            <a:r>
              <a:rPr sz="825" b="1" dirty="0">
                <a:solidFill>
                  <a:srgbClr val="FFFFFF"/>
                </a:solidFill>
              </a:rPr>
              <a:t>SPMI</a:t>
            </a:r>
            <a:endParaRPr sz="825"/>
          </a:p>
        </p:txBody>
      </p:sp>
      <p:pic>
        <p:nvPicPr>
          <p:cNvPr id="69" name="object 31">
            <a:extLst>
              <a:ext uri="{FF2B5EF4-FFF2-40B4-BE49-F238E27FC236}">
                <a16:creationId xmlns:a16="http://schemas.microsoft.com/office/drawing/2014/main" id="{F72F85CD-3C07-BB65-3029-2E75C5F2DDEF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194153" y="1087463"/>
            <a:ext cx="981265" cy="1064704"/>
          </a:xfrm>
          <a:prstGeom prst="rect">
            <a:avLst/>
          </a:prstGeom>
        </p:spPr>
      </p:pic>
      <p:sp>
        <p:nvSpPr>
          <p:cNvPr id="70" name="object 32">
            <a:extLst>
              <a:ext uri="{FF2B5EF4-FFF2-40B4-BE49-F238E27FC236}">
                <a16:creationId xmlns:a16="http://schemas.microsoft.com/office/drawing/2014/main" id="{B8CE056D-AD64-696D-FDB0-7E7580F06E76}"/>
              </a:ext>
            </a:extLst>
          </p:cNvPr>
          <p:cNvSpPr txBox="1"/>
          <p:nvPr/>
        </p:nvSpPr>
        <p:spPr>
          <a:xfrm>
            <a:off x="3310549" y="1399312"/>
            <a:ext cx="526256" cy="51408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lnSpc>
                <a:spcPct val="100699"/>
              </a:lnSpc>
              <a:spcBef>
                <a:spcPts val="71"/>
              </a:spcBef>
            </a:pPr>
            <a:r>
              <a:rPr sz="825" b="1" spc="-8" dirty="0">
                <a:solidFill>
                  <a:srgbClr val="FFFFFF"/>
                </a:solidFill>
              </a:rPr>
              <a:t>D</a:t>
            </a:r>
            <a:r>
              <a:rPr sz="825" b="1" dirty="0">
                <a:solidFill>
                  <a:srgbClr val="FFFFFF"/>
                </a:solidFill>
              </a:rPr>
              <a:t>o</a:t>
            </a:r>
            <a:r>
              <a:rPr sz="825" b="1" spc="-4" dirty="0">
                <a:solidFill>
                  <a:srgbClr val="FFFFFF"/>
                </a:solidFill>
              </a:rPr>
              <a:t>k</a:t>
            </a:r>
            <a:r>
              <a:rPr sz="825" b="1" dirty="0">
                <a:solidFill>
                  <a:srgbClr val="FFFFFF"/>
                </a:solidFill>
              </a:rPr>
              <a:t>ume</a:t>
            </a:r>
            <a:r>
              <a:rPr sz="825" b="1" spc="-4" dirty="0">
                <a:solidFill>
                  <a:srgbClr val="FFFFFF"/>
                </a:solidFill>
              </a:rPr>
              <a:t>n</a:t>
            </a:r>
            <a:r>
              <a:rPr sz="825" b="1" dirty="0">
                <a:solidFill>
                  <a:srgbClr val="FFFFFF"/>
                </a:solidFill>
              </a:rPr>
              <a:t>/  </a:t>
            </a:r>
            <a:r>
              <a:rPr sz="825" b="1" spc="-4" dirty="0">
                <a:solidFill>
                  <a:srgbClr val="FFFFFF"/>
                </a:solidFill>
              </a:rPr>
              <a:t>Buku </a:t>
            </a:r>
            <a:r>
              <a:rPr sz="825" b="1" dirty="0">
                <a:solidFill>
                  <a:srgbClr val="FFFFFF"/>
                </a:solidFill>
              </a:rPr>
              <a:t> Manual </a:t>
            </a:r>
            <a:r>
              <a:rPr sz="825" b="1" spc="4" dirty="0">
                <a:solidFill>
                  <a:srgbClr val="FFFFFF"/>
                </a:solidFill>
              </a:rPr>
              <a:t> </a:t>
            </a:r>
            <a:r>
              <a:rPr sz="825" b="1" dirty="0">
                <a:solidFill>
                  <a:srgbClr val="FFFFFF"/>
                </a:solidFill>
              </a:rPr>
              <a:t>SPMI</a:t>
            </a:r>
            <a:endParaRPr sz="825"/>
          </a:p>
        </p:txBody>
      </p:sp>
      <p:pic>
        <p:nvPicPr>
          <p:cNvPr id="71" name="object 33">
            <a:extLst>
              <a:ext uri="{FF2B5EF4-FFF2-40B4-BE49-F238E27FC236}">
                <a16:creationId xmlns:a16="http://schemas.microsoft.com/office/drawing/2014/main" id="{63F76ACC-ADF8-A2CF-4C6B-C291E67C6971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4337153" y="1087463"/>
            <a:ext cx="972122" cy="1064704"/>
          </a:xfrm>
          <a:prstGeom prst="rect">
            <a:avLst/>
          </a:prstGeom>
        </p:spPr>
      </p:pic>
      <p:sp>
        <p:nvSpPr>
          <p:cNvPr id="72" name="object 34">
            <a:extLst>
              <a:ext uri="{FF2B5EF4-FFF2-40B4-BE49-F238E27FC236}">
                <a16:creationId xmlns:a16="http://schemas.microsoft.com/office/drawing/2014/main" id="{97C24749-DDD4-AD67-F8DC-0DAD6EC2161A}"/>
              </a:ext>
            </a:extLst>
          </p:cNvPr>
          <p:cNvSpPr txBox="1"/>
          <p:nvPr/>
        </p:nvSpPr>
        <p:spPr>
          <a:xfrm>
            <a:off x="4453359" y="1399312"/>
            <a:ext cx="526256" cy="51408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lnSpc>
                <a:spcPct val="100699"/>
              </a:lnSpc>
              <a:spcBef>
                <a:spcPts val="71"/>
              </a:spcBef>
            </a:pPr>
            <a:r>
              <a:rPr sz="825" b="1" spc="-8" dirty="0">
                <a:solidFill>
                  <a:srgbClr val="FFFFFF"/>
                </a:solidFill>
              </a:rPr>
              <a:t>D</a:t>
            </a:r>
            <a:r>
              <a:rPr sz="825" b="1" dirty="0">
                <a:solidFill>
                  <a:srgbClr val="FFFFFF"/>
                </a:solidFill>
              </a:rPr>
              <a:t>o</a:t>
            </a:r>
            <a:r>
              <a:rPr sz="825" b="1" spc="-4" dirty="0">
                <a:solidFill>
                  <a:srgbClr val="FFFFFF"/>
                </a:solidFill>
              </a:rPr>
              <a:t>k</a:t>
            </a:r>
            <a:r>
              <a:rPr sz="825" b="1" dirty="0">
                <a:solidFill>
                  <a:srgbClr val="FFFFFF"/>
                </a:solidFill>
              </a:rPr>
              <a:t>ume</a:t>
            </a:r>
            <a:r>
              <a:rPr sz="825" b="1" spc="-4" dirty="0">
                <a:solidFill>
                  <a:srgbClr val="FFFFFF"/>
                </a:solidFill>
              </a:rPr>
              <a:t>n</a:t>
            </a:r>
            <a:r>
              <a:rPr sz="825" b="1" dirty="0">
                <a:solidFill>
                  <a:srgbClr val="FFFFFF"/>
                </a:solidFill>
              </a:rPr>
              <a:t>/  </a:t>
            </a:r>
            <a:r>
              <a:rPr sz="825" b="1" spc="-4" dirty="0">
                <a:solidFill>
                  <a:srgbClr val="FFFFFF"/>
                </a:solidFill>
              </a:rPr>
              <a:t>Buku </a:t>
            </a:r>
            <a:r>
              <a:rPr sz="825" b="1" dirty="0">
                <a:solidFill>
                  <a:srgbClr val="FFFFFF"/>
                </a:solidFill>
              </a:rPr>
              <a:t> </a:t>
            </a:r>
            <a:r>
              <a:rPr sz="825" b="1" spc="-4" dirty="0">
                <a:solidFill>
                  <a:srgbClr val="FFFFFF"/>
                </a:solidFill>
              </a:rPr>
              <a:t>Standar </a:t>
            </a:r>
            <a:r>
              <a:rPr sz="825" b="1" dirty="0">
                <a:solidFill>
                  <a:srgbClr val="FFFFFF"/>
                </a:solidFill>
              </a:rPr>
              <a:t> </a:t>
            </a:r>
            <a:r>
              <a:rPr sz="825" b="1" spc="-4" dirty="0">
                <a:solidFill>
                  <a:srgbClr val="FFFFFF"/>
                </a:solidFill>
              </a:rPr>
              <a:t>Dikti</a:t>
            </a:r>
            <a:endParaRPr sz="825"/>
          </a:p>
        </p:txBody>
      </p:sp>
      <p:pic>
        <p:nvPicPr>
          <p:cNvPr id="73" name="object 35">
            <a:extLst>
              <a:ext uri="{FF2B5EF4-FFF2-40B4-BE49-F238E27FC236}">
                <a16:creationId xmlns:a16="http://schemas.microsoft.com/office/drawing/2014/main" id="{2D11285F-2039-F0D1-81F9-7F25E1578646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480153" y="1087463"/>
            <a:ext cx="972122" cy="1064704"/>
          </a:xfrm>
          <a:prstGeom prst="rect">
            <a:avLst/>
          </a:prstGeom>
        </p:spPr>
      </p:pic>
      <p:sp>
        <p:nvSpPr>
          <p:cNvPr id="74" name="object 36">
            <a:extLst>
              <a:ext uri="{FF2B5EF4-FFF2-40B4-BE49-F238E27FC236}">
                <a16:creationId xmlns:a16="http://schemas.microsoft.com/office/drawing/2014/main" id="{D6186B48-09CC-7987-B3A5-E6BEFD3F9656}"/>
              </a:ext>
            </a:extLst>
          </p:cNvPr>
          <p:cNvSpPr txBox="1"/>
          <p:nvPr/>
        </p:nvSpPr>
        <p:spPr>
          <a:xfrm>
            <a:off x="5596549" y="1399312"/>
            <a:ext cx="526256" cy="51408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lnSpc>
                <a:spcPct val="100699"/>
              </a:lnSpc>
              <a:spcBef>
                <a:spcPts val="71"/>
              </a:spcBef>
            </a:pPr>
            <a:r>
              <a:rPr sz="825" b="1" spc="-8" dirty="0">
                <a:solidFill>
                  <a:srgbClr val="FFFFFF"/>
                </a:solidFill>
              </a:rPr>
              <a:t>D</a:t>
            </a:r>
            <a:r>
              <a:rPr sz="825" b="1" dirty="0">
                <a:solidFill>
                  <a:srgbClr val="FFFFFF"/>
                </a:solidFill>
              </a:rPr>
              <a:t>o</a:t>
            </a:r>
            <a:r>
              <a:rPr sz="825" b="1" spc="-4" dirty="0">
                <a:solidFill>
                  <a:srgbClr val="FFFFFF"/>
                </a:solidFill>
              </a:rPr>
              <a:t>k</a:t>
            </a:r>
            <a:r>
              <a:rPr sz="825" b="1" dirty="0">
                <a:solidFill>
                  <a:srgbClr val="FFFFFF"/>
                </a:solidFill>
              </a:rPr>
              <a:t>ume</a:t>
            </a:r>
            <a:r>
              <a:rPr sz="825" b="1" spc="-4" dirty="0">
                <a:solidFill>
                  <a:srgbClr val="FFFFFF"/>
                </a:solidFill>
              </a:rPr>
              <a:t>n</a:t>
            </a:r>
            <a:r>
              <a:rPr sz="825" b="1" dirty="0">
                <a:solidFill>
                  <a:srgbClr val="FFFFFF"/>
                </a:solidFill>
              </a:rPr>
              <a:t>/  </a:t>
            </a:r>
            <a:r>
              <a:rPr sz="825" b="1" spc="-4" dirty="0">
                <a:solidFill>
                  <a:srgbClr val="FFFFFF"/>
                </a:solidFill>
              </a:rPr>
              <a:t>Buku </a:t>
            </a:r>
            <a:r>
              <a:rPr sz="825" b="1" dirty="0">
                <a:solidFill>
                  <a:srgbClr val="FFFFFF"/>
                </a:solidFill>
              </a:rPr>
              <a:t> Formulir </a:t>
            </a:r>
            <a:r>
              <a:rPr sz="825" b="1" spc="4" dirty="0">
                <a:solidFill>
                  <a:srgbClr val="FFFFFF"/>
                </a:solidFill>
              </a:rPr>
              <a:t> </a:t>
            </a:r>
            <a:r>
              <a:rPr sz="825" b="1" dirty="0">
                <a:solidFill>
                  <a:srgbClr val="FFFFFF"/>
                </a:solidFill>
              </a:rPr>
              <a:t>SPMI</a:t>
            </a:r>
            <a:endParaRPr sz="825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7071D6-947E-2C80-3117-C327A5C3321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065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611F7C58-B78B-2F02-350D-09A1FD91CC80}"/>
              </a:ext>
            </a:extLst>
          </p:cNvPr>
          <p:cNvSpPr txBox="1"/>
          <p:nvPr/>
        </p:nvSpPr>
        <p:spPr>
          <a:xfrm>
            <a:off x="1002483" y="1318773"/>
            <a:ext cx="7527741" cy="2684453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725"/>
              </a:spcBef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adalah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proses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pengujian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yang 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sistematik,</a:t>
            </a:r>
            <a:r>
              <a:rPr sz="2000" b="1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mandiri,</a:t>
            </a:r>
            <a:r>
              <a:rPr sz="2000" b="1" spc="5" dirty="0">
                <a:latin typeface="Calibri" panose="020F0502020204030204" pitchFamily="34" charset="0"/>
                <a:cs typeface="Calibri" panose="020F0502020204030204" pitchFamily="34" charset="0"/>
              </a:rPr>
              <a:t> dan</a:t>
            </a:r>
            <a:r>
              <a:rPr sz="2000" b="1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terdokumentasi</a:t>
            </a:r>
            <a:r>
              <a:rPr sz="2000" b="1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untuk 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memastikan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pelaksanaan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kegiatan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di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PT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sesuai 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prosedur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hasilnya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telah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sesuai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standar </a:t>
            </a:r>
            <a:r>
              <a:rPr sz="2000" spc="-7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untuk mencapai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tujuan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institusi.</a:t>
            </a:r>
          </a:p>
          <a:p>
            <a:pPr>
              <a:lnSpc>
                <a:spcPct val="100000"/>
              </a:lnSpc>
            </a:pPr>
            <a:endParaRPr sz="20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 dirty="0">
              <a:latin typeface="Arial MT"/>
              <a:cs typeface="Arial MT"/>
            </a:endParaRPr>
          </a:p>
          <a:p>
            <a:pPr marL="1498600" marR="902969">
              <a:lnSpc>
                <a:spcPct val="80000"/>
              </a:lnSpc>
              <a:tabLst>
                <a:tab pos="4441825" algn="l"/>
              </a:tabLst>
            </a:pPr>
            <a:r>
              <a:rPr sz="2000" b="1" spc="-5" dirty="0"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 Mutu</a:t>
            </a:r>
            <a:r>
              <a:rPr sz="20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Internal	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bukanlah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asesmen/penilaian</a:t>
            </a:r>
            <a:r>
              <a:rPr sz="2000" spc="6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melainkan</a:t>
            </a:r>
            <a:r>
              <a:rPr sz="2000" spc="4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pencocokan </a:t>
            </a:r>
            <a:r>
              <a:rPr sz="2000" spc="-6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5" dirty="0">
                <a:latin typeface="Calibri" panose="020F0502020204030204" pitchFamily="34" charset="0"/>
                <a:cs typeface="Calibri" panose="020F0502020204030204" pitchFamily="34" charset="0"/>
              </a:rPr>
              <a:t>kesesuaian</a:t>
            </a:r>
            <a:r>
              <a:rPr sz="2000" b="1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antara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pelaksanaan</a:t>
            </a:r>
            <a:r>
              <a:rPr sz="2000" spc="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dengan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perencanaan</a:t>
            </a:r>
            <a:r>
              <a:rPr sz="2000" spc="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suatu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kegiatan/program</a:t>
            </a: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D4AAD44D-1853-0760-3D5C-A5E7A4E812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69252" y="490909"/>
            <a:ext cx="6897503" cy="33406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83714" marR="5080" indent="-177165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000000"/>
                </a:solidFill>
                <a:latin typeface="Calibri"/>
                <a:cs typeface="Calibri"/>
              </a:rPr>
              <a:t>PENGERTIAN AUDIT </a:t>
            </a:r>
            <a:r>
              <a:rPr sz="2000" b="1" spc="-5" dirty="0">
                <a:solidFill>
                  <a:srgbClr val="000000"/>
                </a:solidFill>
                <a:latin typeface="Calibri"/>
                <a:cs typeface="Calibri"/>
              </a:rPr>
              <a:t>MUTU </a:t>
            </a:r>
            <a:r>
              <a:rPr sz="2000" b="1" dirty="0">
                <a:solidFill>
                  <a:srgbClr val="000000"/>
                </a:solidFill>
                <a:latin typeface="Calibri"/>
                <a:cs typeface="Calibri"/>
              </a:rPr>
              <a:t>INTERNAL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A752B6-0E17-7D68-4B48-1159195D195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558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7D392975-F1DB-81A0-9298-56E534E0A3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70086" y="259389"/>
            <a:ext cx="5521312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113" marR="508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002060"/>
                </a:solidFill>
                <a:latin typeface="Calibri"/>
                <a:cs typeface="Calibri"/>
              </a:rPr>
              <a:t>PENGERTIAN AUDIT </a:t>
            </a:r>
            <a:r>
              <a:rPr sz="2000" b="1" spc="-5" dirty="0">
                <a:solidFill>
                  <a:srgbClr val="002060"/>
                </a:solidFill>
                <a:latin typeface="Calibri"/>
                <a:cs typeface="Calibri"/>
              </a:rPr>
              <a:t>MUTU </a:t>
            </a:r>
            <a:r>
              <a:rPr sz="2000" b="1" dirty="0">
                <a:solidFill>
                  <a:srgbClr val="002060"/>
                </a:solidFill>
                <a:latin typeface="Calibri"/>
                <a:cs typeface="Calibri"/>
              </a:rPr>
              <a:t>INTERNAL </a:t>
            </a:r>
            <a:r>
              <a:rPr sz="2000" b="1" spc="-71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002060"/>
                </a:solidFill>
                <a:latin typeface="Calibri"/>
                <a:cs typeface="Calibri"/>
              </a:rPr>
              <a:t>DAN</a:t>
            </a:r>
            <a:r>
              <a:rPr sz="2000" b="1" spc="-2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002060"/>
                </a:solidFill>
                <a:latin typeface="Calibri"/>
                <a:cs typeface="Calibri"/>
              </a:rPr>
              <a:t>EKSTERNAL</a:t>
            </a:r>
            <a:endParaRPr sz="2000" dirty="0">
              <a:solidFill>
                <a:srgbClr val="002060"/>
              </a:solidFill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3125454C-9C93-BF08-A46E-B07FCD923000}"/>
              </a:ext>
            </a:extLst>
          </p:cNvPr>
          <p:cNvSpPr txBox="1"/>
          <p:nvPr/>
        </p:nvSpPr>
        <p:spPr>
          <a:xfrm>
            <a:off x="1030259" y="1354872"/>
            <a:ext cx="8007984" cy="2936060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12065" marR="213360">
              <a:lnSpc>
                <a:spcPct val="80000"/>
              </a:lnSpc>
              <a:spcBef>
                <a:spcPts val="695"/>
              </a:spcBef>
              <a:buClr>
                <a:srgbClr val="9BBA58"/>
              </a:buClr>
              <a:tabLst>
                <a:tab pos="287020" algn="l"/>
                <a:tab pos="1149350" algn="l"/>
                <a:tab pos="3024505" algn="l"/>
                <a:tab pos="3210560" algn="l"/>
              </a:tabLst>
            </a:pPr>
            <a:r>
              <a:rPr sz="2000" b="1" spc="-5" dirty="0">
                <a:latin typeface="Calibri" panose="020F0502020204030204" pitchFamily="34" charset="0"/>
                <a:cs typeface="Calibri" panose="020F0502020204030204" pitchFamily="34" charset="0"/>
              </a:rPr>
              <a:t>Audit	</a:t>
            </a:r>
            <a:r>
              <a:rPr sz="20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:	Audit</a:t>
            </a:r>
            <a:r>
              <a:rPr sz="2000" spc="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yang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dilakukan</a:t>
            </a:r>
            <a:r>
              <a:rPr sz="2000" spc="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untuk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menentukan</a:t>
            </a:r>
            <a:r>
              <a:rPr sz="2000" spc="4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tingkat	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kesesuaian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pelaksanaan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kegiatan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terhadap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standar</a:t>
            </a:r>
            <a:r>
              <a:rPr sz="20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  <a:r>
              <a:rPr sz="2000" spc="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organisasi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sendiri</a:t>
            </a:r>
            <a:r>
              <a:rPr sz="200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(standar</a:t>
            </a:r>
            <a:r>
              <a:rPr sz="2000" spc="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mutu </a:t>
            </a:r>
            <a:r>
              <a:rPr sz="2000" spc="-5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Internal*),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Peraturan,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Prosedur,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Instruksi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kerja,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dalam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rangka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peningkatan</a:t>
            </a:r>
            <a:r>
              <a:rPr sz="200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institusi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mengurangi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risiko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ketidaktercapaian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standar/penurunan</a:t>
            </a:r>
            <a:r>
              <a:rPr sz="2000" spc="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kualitas.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9BBA58"/>
              </a:buClr>
              <a:buFont typeface="Segoe UI Symbol"/>
              <a:buChar char="⚫"/>
            </a:pP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065" marR="5080">
              <a:lnSpc>
                <a:spcPts val="2400"/>
              </a:lnSpc>
              <a:buClr>
                <a:srgbClr val="9BBA58"/>
              </a:buClr>
              <a:tabLst>
                <a:tab pos="287020" algn="l"/>
                <a:tab pos="3321050" algn="l"/>
              </a:tabLst>
            </a:pPr>
            <a:r>
              <a:rPr sz="2000" b="1" spc="-5" dirty="0"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000" b="1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sz="2000" b="1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eksternal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yang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dilakukan</a:t>
            </a:r>
            <a:r>
              <a:rPr sz="200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untuk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menentukan</a:t>
            </a:r>
            <a:r>
              <a:rPr sz="2000" spc="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tingkat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kesesuaian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terhadap</a:t>
            </a:r>
            <a:r>
              <a:rPr sz="20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standar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eksternal.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66140" marR="525145">
              <a:lnSpc>
                <a:spcPts val="2400"/>
              </a:lnSpc>
              <a:spcBef>
                <a:spcPts val="600"/>
              </a:spcBef>
              <a:tabLst>
                <a:tab pos="4578985" algn="l"/>
              </a:tabLst>
            </a:pP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*)</a:t>
            </a:r>
            <a:r>
              <a:rPr sz="2000" spc="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Standar</a:t>
            </a:r>
            <a:r>
              <a:rPr sz="2000" spc="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sz="200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SPMI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en-US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Standar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lain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yang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akan </a:t>
            </a:r>
            <a:r>
              <a:rPr sz="2000" spc="-5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dicapai</a:t>
            </a:r>
            <a:r>
              <a:rPr sz="20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PT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ybs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E884BD-2AC7-DB78-F498-5F9ECFE58B2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500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Tujuan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Manfaat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b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02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52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Pengertian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Tujuan</a:t>
              </a:r>
              <a:r>
                <a:rPr lang="en-US" dirty="0"/>
                <a:t> dan </a:t>
              </a:r>
              <a:r>
                <a:rPr lang="en-US" dirty="0" err="1"/>
                <a:t>Manfaat</a:t>
              </a:r>
              <a:r>
                <a:rPr lang="en-US" dirty="0"/>
                <a:t>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Istilah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AMI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Prinsip</a:t>
              </a:r>
              <a:r>
                <a:rPr lang="en-US" dirty="0"/>
                <a:t> Dasar AMI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Tahapan</a:t>
              </a:r>
              <a:r>
                <a:rPr lang="en-US" dirty="0"/>
                <a:t> AMI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Lingkup</a:t>
              </a:r>
              <a:r>
                <a:rPr lang="en-US" dirty="0"/>
                <a:t> (</a:t>
              </a:r>
              <a:r>
                <a:rPr lang="en-US" dirty="0" err="1"/>
                <a:t>Cakupan</a:t>
              </a:r>
              <a:r>
                <a:rPr lang="en-US" dirty="0"/>
                <a:t>) dan Area AMI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Kesimpulan AMI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2B2EED-8B68-2A1B-8AC2-0454E7FBC73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04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quatic and Physical Therapy Center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</TotalTime>
  <Words>1953</Words>
  <Application>Microsoft Office PowerPoint</Application>
  <PresentationFormat>Peragaan Layar (16:9)</PresentationFormat>
  <Paragraphs>332</Paragraphs>
  <Slides>37</Slides>
  <Notes>29</Notes>
  <HiddenSlides>0</HiddenSlides>
  <MMClips>0</MMClips>
  <ScaleCrop>false</ScaleCrop>
  <HeadingPairs>
    <vt:vector size="6" baseType="variant">
      <vt:variant>
        <vt:lpstr>Font Dipakai</vt:lpstr>
      </vt:variant>
      <vt:variant>
        <vt:i4>17</vt:i4>
      </vt:variant>
      <vt:variant>
        <vt:lpstr>Tema</vt:lpstr>
      </vt:variant>
      <vt:variant>
        <vt:i4>1</vt:i4>
      </vt:variant>
      <vt:variant>
        <vt:lpstr>Judul Slide</vt:lpstr>
      </vt:variant>
      <vt:variant>
        <vt:i4>37</vt:i4>
      </vt:variant>
    </vt:vector>
  </HeadingPairs>
  <TitlesOfParts>
    <vt:vector size="55" baseType="lpstr">
      <vt:lpstr>Roboto Condensed Light</vt:lpstr>
      <vt:lpstr>Arial</vt:lpstr>
      <vt:lpstr>Open Sans</vt:lpstr>
      <vt:lpstr>Arial MT</vt:lpstr>
      <vt:lpstr>Segoe UI Historic</vt:lpstr>
      <vt:lpstr>Corbel</vt:lpstr>
      <vt:lpstr>Times New Roman</vt:lpstr>
      <vt:lpstr>Arial Black</vt:lpstr>
      <vt:lpstr>Josefin Sans</vt:lpstr>
      <vt:lpstr>Verdana</vt:lpstr>
      <vt:lpstr>Lato</vt:lpstr>
      <vt:lpstr>Courier New</vt:lpstr>
      <vt:lpstr>Calibri</vt:lpstr>
      <vt:lpstr>Century Gothic</vt:lpstr>
      <vt:lpstr>Segoe UI Symbol</vt:lpstr>
      <vt:lpstr>Wingdings</vt:lpstr>
      <vt:lpstr>Staatliches</vt:lpstr>
      <vt:lpstr>Aquatic and Physical Therapy Center by Slidesgo</vt:lpstr>
      <vt:lpstr>Presentasi PowerPoint</vt:lpstr>
      <vt:lpstr>Presentasi PowerPoint</vt:lpstr>
      <vt:lpstr>Pengertian AMIutu</vt:lpstr>
      <vt:lpstr>Presentasi PowerPoint</vt:lpstr>
      <vt:lpstr>Presentasi PowerPoint</vt:lpstr>
      <vt:lpstr>Garis Besar Proses SPMI</vt:lpstr>
      <vt:lpstr>PENGERTIAN AUDIT MUTU INTERNAL</vt:lpstr>
      <vt:lpstr>PENGERTIAN AUDIT MUTU INTERNAL  DAN EKSTERNAL</vt:lpstr>
      <vt:lpstr>Tujuan dan Manfaat  AMI</vt:lpstr>
      <vt:lpstr>Tujuan Audit Mutu Internal</vt:lpstr>
      <vt:lpstr>Manfaat Audit Mutu Internal</vt:lpstr>
      <vt:lpstr>Istilah dalam AMI</vt:lpstr>
      <vt:lpstr>PENGERTIAN BEBERAPA ISTILAH DALAM  AUDIT MUTU INTERNAL</vt:lpstr>
      <vt:lpstr>Presentasi PowerPoint</vt:lpstr>
      <vt:lpstr>Presentasi PowerPoint</vt:lpstr>
      <vt:lpstr>Prinsip Dasar AMI</vt:lpstr>
      <vt:lpstr>Prinsip Dasar Audit Mutu Internal</vt:lpstr>
      <vt:lpstr>POSISI AUDIT DALAM SIKLUS SPMI</vt:lpstr>
      <vt:lpstr>POSISI AUDIT DALAM SIKLUS SPMI</vt:lpstr>
      <vt:lpstr>Check/Evaluasi</vt:lpstr>
      <vt:lpstr>Tahapan AMI</vt:lpstr>
      <vt:lpstr>Tahapan Audit Mutu Internal</vt:lpstr>
      <vt:lpstr>TEMUAN AUDIT MUTU INTERNAL</vt:lpstr>
      <vt:lpstr>K T S</vt:lpstr>
      <vt:lpstr>Ketidaksesuaian/Observasi</vt:lpstr>
      <vt:lpstr>Presentasi PowerPoint</vt:lpstr>
      <vt:lpstr>Tindakan Koreksi</vt:lpstr>
      <vt:lpstr>RAPAT TINJAUAN MANAGEMEN</vt:lpstr>
      <vt:lpstr>Perbedaan tindakan koreksi, tindakan pencegahan, dan verifikasi</vt:lpstr>
      <vt:lpstr>Lingkup (cakupan) dan  Area AMI</vt:lpstr>
      <vt:lpstr>LINGKUP (CAKUPAN) AMI</vt:lpstr>
      <vt:lpstr>Presentasi PowerPoint</vt:lpstr>
      <vt:lpstr>Client menentukan lingkup dan area  audit sebelum proses audit dilakukan.</vt:lpstr>
      <vt:lpstr>Kesimpulan AMI</vt:lpstr>
      <vt:lpstr>Kesimpulan Audit Mutu Internal</vt:lpstr>
      <vt:lpstr>Presentasi PowerPoint</vt:lpstr>
      <vt:lpstr>Presentasi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Aquatic and Physical Therapy Center</dc:title>
  <dc:creator>WAGIRAN</dc:creator>
  <cp:lastModifiedBy>Asus A516JAO</cp:lastModifiedBy>
  <cp:revision>32</cp:revision>
  <dcterms:modified xsi:type="dcterms:W3CDTF">2023-07-23T13:56:47Z</dcterms:modified>
</cp:coreProperties>
</file>