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media/image53.jpg" ContentType="image/jpg"/>
  <Override PartName="/ppt/media/image54.jpg" ContentType="image/jpg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5" r:id="rId1"/>
  </p:sldMasterIdLst>
  <p:notesMasterIdLst>
    <p:notesMasterId r:id="rId58"/>
  </p:notesMasterIdLst>
  <p:sldIdLst>
    <p:sldId id="256" r:id="rId2"/>
    <p:sldId id="589" r:id="rId3"/>
    <p:sldId id="421" r:id="rId4"/>
    <p:sldId id="595" r:id="rId5"/>
    <p:sldId id="596" r:id="rId6"/>
    <p:sldId id="597" r:id="rId7"/>
    <p:sldId id="598" r:id="rId8"/>
    <p:sldId id="603" r:id="rId9"/>
    <p:sldId id="609" r:id="rId10"/>
    <p:sldId id="610" r:id="rId11"/>
    <p:sldId id="611" r:id="rId12"/>
    <p:sldId id="628" r:id="rId13"/>
    <p:sldId id="614" r:id="rId14"/>
    <p:sldId id="615" r:id="rId15"/>
    <p:sldId id="616" r:id="rId16"/>
    <p:sldId id="617" r:id="rId17"/>
    <p:sldId id="631" r:id="rId18"/>
    <p:sldId id="632" r:id="rId19"/>
    <p:sldId id="629" r:id="rId20"/>
    <p:sldId id="619" r:id="rId21"/>
    <p:sldId id="620" r:id="rId22"/>
    <p:sldId id="621" r:id="rId23"/>
    <p:sldId id="640" r:id="rId24"/>
    <p:sldId id="641" r:id="rId25"/>
    <p:sldId id="642" r:id="rId26"/>
    <p:sldId id="643" r:id="rId27"/>
    <p:sldId id="644" r:id="rId28"/>
    <p:sldId id="645" r:id="rId29"/>
    <p:sldId id="646" r:id="rId30"/>
    <p:sldId id="647" r:id="rId31"/>
    <p:sldId id="648" r:id="rId32"/>
    <p:sldId id="649" r:id="rId33"/>
    <p:sldId id="650" r:id="rId34"/>
    <p:sldId id="651" r:id="rId35"/>
    <p:sldId id="652" r:id="rId36"/>
    <p:sldId id="653" r:id="rId37"/>
    <p:sldId id="654" r:id="rId38"/>
    <p:sldId id="630" r:id="rId39"/>
    <p:sldId id="624" r:id="rId40"/>
    <p:sldId id="625" r:id="rId41"/>
    <p:sldId id="626" r:id="rId42"/>
    <p:sldId id="627" r:id="rId43"/>
    <p:sldId id="655" r:id="rId44"/>
    <p:sldId id="656" r:id="rId45"/>
    <p:sldId id="657" r:id="rId46"/>
    <p:sldId id="658" r:id="rId47"/>
    <p:sldId id="659" r:id="rId48"/>
    <p:sldId id="660" r:id="rId49"/>
    <p:sldId id="662" r:id="rId50"/>
    <p:sldId id="663" r:id="rId51"/>
    <p:sldId id="664" r:id="rId52"/>
    <p:sldId id="665" r:id="rId53"/>
    <p:sldId id="666" r:id="rId54"/>
    <p:sldId id="667" r:id="rId55"/>
    <p:sldId id="668" r:id="rId56"/>
    <p:sldId id="635" r:id="rId57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59"/>
      <p:bold r:id="rId60"/>
      <p:italic r:id="rId61"/>
      <p:boldItalic r:id="rId62"/>
    </p:embeddedFont>
    <p:embeddedFont>
      <p:font typeface="Calibri Light" panose="020F0302020204030204" pitchFamily="34" charset="0"/>
      <p:regular r:id="rId63"/>
      <p:italic r:id="rId64"/>
    </p:embeddedFont>
    <p:embeddedFont>
      <p:font typeface="Century Gothic" panose="020B0502020202020204" pitchFamily="34" charset="0"/>
      <p:regular r:id="rId65"/>
      <p:bold r:id="rId66"/>
      <p:italic r:id="rId67"/>
      <p:boldItalic r:id="rId68"/>
    </p:embeddedFont>
    <p:embeddedFont>
      <p:font typeface="Josefin Sans" pitchFamily="2" charset="77"/>
      <p:regular r:id="rId69"/>
      <p:bold r:id="rId70"/>
      <p:italic r:id="rId71"/>
      <p:boldItalic r:id="rId72"/>
    </p:embeddedFont>
    <p:embeddedFont>
      <p:font typeface="Lato" panose="020F0502020204030203" pitchFamily="34" charset="0"/>
      <p:regular r:id="rId73"/>
      <p:bold r:id="rId74"/>
      <p:italic r:id="rId75"/>
      <p:boldItalic r:id="rId76"/>
    </p:embeddedFont>
    <p:embeddedFont>
      <p:font typeface="Open Sans" panose="020B0606030504020204" pitchFamily="34" charset="0"/>
      <p:regular r:id="rId77"/>
      <p:bold r:id="rId78"/>
      <p:italic r:id="rId79"/>
      <p:boldItalic r:id="rId80"/>
    </p:embeddedFont>
    <p:embeddedFont>
      <p:font typeface="Roboto Condensed Light" panose="020F0302020204030204" pitchFamily="34" charset="0"/>
      <p:regular r:id="rId81"/>
      <p:italic r:id="rId82"/>
    </p:embeddedFont>
    <p:embeddedFont>
      <p:font typeface="Segoe UI Historic" panose="020B0502040204020203" pitchFamily="34" charset="0"/>
      <p:regular r:id="rId83"/>
    </p:embeddedFont>
    <p:embeddedFont>
      <p:font typeface="Staatliches" pitchFamily="2" charset="0"/>
      <p:regular r:id="rId8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C0700"/>
    <a:srgbClr val="FFAB40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C415D47-705E-45D1-AE59-72437842BC1E}">
  <a:tblStyle styleId="{2C415D47-705E-45D1-AE59-72437842BC1E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257" autoAdjust="0"/>
    <p:restoredTop sz="81361" autoAdjust="0"/>
  </p:normalViewPr>
  <p:slideViewPr>
    <p:cSldViewPr snapToGrid="0">
      <p:cViewPr varScale="1">
        <p:scale>
          <a:sx n="131" d="100"/>
          <a:sy n="131" d="100"/>
        </p:scale>
        <p:origin x="110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5.fntdata"/><Relationship Id="rId68" Type="http://schemas.openxmlformats.org/officeDocument/2006/relationships/font" Target="fonts/font10.fntdata"/><Relationship Id="rId84" Type="http://schemas.openxmlformats.org/officeDocument/2006/relationships/font" Target="fonts/font26.fntdata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74" Type="http://schemas.openxmlformats.org/officeDocument/2006/relationships/font" Target="fonts/font16.fntdata"/><Relationship Id="rId79" Type="http://schemas.openxmlformats.org/officeDocument/2006/relationships/font" Target="fonts/font21.fntdata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font" Target="fonts/font6.fntdata"/><Relationship Id="rId69" Type="http://schemas.openxmlformats.org/officeDocument/2006/relationships/font" Target="fonts/font11.fntdata"/><Relationship Id="rId77" Type="http://schemas.openxmlformats.org/officeDocument/2006/relationships/font" Target="fonts/font19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14.fntdata"/><Relationship Id="rId80" Type="http://schemas.openxmlformats.org/officeDocument/2006/relationships/font" Target="fonts/font22.fntdata"/><Relationship Id="rId85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1.fntdata"/><Relationship Id="rId67" Type="http://schemas.openxmlformats.org/officeDocument/2006/relationships/font" Target="fonts/font9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4.fntdata"/><Relationship Id="rId70" Type="http://schemas.openxmlformats.org/officeDocument/2006/relationships/font" Target="fonts/font12.fntdata"/><Relationship Id="rId75" Type="http://schemas.openxmlformats.org/officeDocument/2006/relationships/font" Target="fonts/font17.fntdata"/><Relationship Id="rId83" Type="http://schemas.openxmlformats.org/officeDocument/2006/relationships/font" Target="fonts/font25.fntdata"/><Relationship Id="rId8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2.fntdata"/><Relationship Id="rId65" Type="http://schemas.openxmlformats.org/officeDocument/2006/relationships/font" Target="fonts/font7.fntdata"/><Relationship Id="rId73" Type="http://schemas.openxmlformats.org/officeDocument/2006/relationships/font" Target="fonts/font15.fntdata"/><Relationship Id="rId78" Type="http://schemas.openxmlformats.org/officeDocument/2006/relationships/font" Target="fonts/font20.fntdata"/><Relationship Id="rId81" Type="http://schemas.openxmlformats.org/officeDocument/2006/relationships/font" Target="fonts/font23.fntdata"/><Relationship Id="rId86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font" Target="fonts/font18.fntdata"/><Relationship Id="rId7" Type="http://schemas.openxmlformats.org/officeDocument/2006/relationships/slide" Target="slides/slide6.xml"/><Relationship Id="rId71" Type="http://schemas.openxmlformats.org/officeDocument/2006/relationships/font" Target="fonts/font13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font" Target="fonts/font8.fntdata"/><Relationship Id="rId87" Type="http://schemas.openxmlformats.org/officeDocument/2006/relationships/theme" Target="theme/theme1.xml"/><Relationship Id="rId61" Type="http://schemas.openxmlformats.org/officeDocument/2006/relationships/font" Target="fonts/font3.fntdata"/><Relationship Id="rId82" Type="http://schemas.openxmlformats.org/officeDocument/2006/relationships/font" Target="fonts/font2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Google Shape;459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0" name="Google Shape;460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Google Shape;488;gab8d1ca927_3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9" name="Google Shape;489;gab8d1ca927_3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374711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0" name="Google Shape;2640;g6347246601_1_157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41" name="Google Shape;2641;g6347246601_1_157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4242029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hyperlink" Target="http://bit.ly/2TtBDfr" TargetMode="Externa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7"/>
          <p:cNvSpPr txBox="1">
            <a:spLocks noGrp="1"/>
          </p:cNvSpPr>
          <p:nvPr>
            <p:ph type="title"/>
          </p:nvPr>
        </p:nvSpPr>
        <p:spPr>
          <a:xfrm>
            <a:off x="478950" y="1922950"/>
            <a:ext cx="4860000" cy="82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 sz="6000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90" name="Google Shape;90;p7"/>
          <p:cNvSpPr txBox="1">
            <a:spLocks noGrp="1"/>
          </p:cNvSpPr>
          <p:nvPr>
            <p:ph type="subTitle" idx="1"/>
          </p:nvPr>
        </p:nvSpPr>
        <p:spPr>
          <a:xfrm>
            <a:off x="479050" y="2757125"/>
            <a:ext cx="4860000" cy="491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6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p7"/>
          <p:cNvSpPr/>
          <p:nvPr/>
        </p:nvSpPr>
        <p:spPr>
          <a:xfrm rot="-10667561">
            <a:off x="305871" y="4396335"/>
            <a:ext cx="4818716" cy="780968"/>
          </a:xfrm>
          <a:custGeom>
            <a:avLst/>
            <a:gdLst/>
            <a:ahLst/>
            <a:cxnLst/>
            <a:rect l="l" t="t" r="r" b="b"/>
            <a:pathLst>
              <a:path w="79484" h="14785" extrusionOk="0">
                <a:moveTo>
                  <a:pt x="64823" y="0"/>
                </a:moveTo>
                <a:cubicBezTo>
                  <a:pt x="56730" y="0"/>
                  <a:pt x="48629" y="357"/>
                  <a:pt x="40537" y="566"/>
                </a:cubicBezTo>
                <a:cubicBezTo>
                  <a:pt x="32882" y="767"/>
                  <a:pt x="25204" y="856"/>
                  <a:pt x="17548" y="856"/>
                </a:cubicBezTo>
                <a:lnTo>
                  <a:pt x="6188" y="856"/>
                </a:lnTo>
                <a:cubicBezTo>
                  <a:pt x="5806" y="856"/>
                  <a:pt x="5327" y="841"/>
                  <a:pt x="4808" y="841"/>
                </a:cubicBezTo>
                <a:cubicBezTo>
                  <a:pt x="2720" y="841"/>
                  <a:pt x="0" y="1085"/>
                  <a:pt x="519" y="3534"/>
                </a:cubicBezTo>
                <a:cubicBezTo>
                  <a:pt x="1166" y="6614"/>
                  <a:pt x="4269" y="9560"/>
                  <a:pt x="6746" y="11190"/>
                </a:cubicBezTo>
                <a:cubicBezTo>
                  <a:pt x="10540" y="13712"/>
                  <a:pt x="15160" y="14738"/>
                  <a:pt x="19713" y="14783"/>
                </a:cubicBezTo>
                <a:cubicBezTo>
                  <a:pt x="19807" y="14784"/>
                  <a:pt x="19901" y="14784"/>
                  <a:pt x="19995" y="14784"/>
                </a:cubicBezTo>
                <a:cubicBezTo>
                  <a:pt x="22334" y="14784"/>
                  <a:pt x="24671" y="14518"/>
                  <a:pt x="26967" y="14024"/>
                </a:cubicBezTo>
                <a:cubicBezTo>
                  <a:pt x="29891" y="13377"/>
                  <a:pt x="32703" y="12350"/>
                  <a:pt x="35515" y="11324"/>
                </a:cubicBezTo>
                <a:cubicBezTo>
                  <a:pt x="42724" y="8712"/>
                  <a:pt x="50045" y="6235"/>
                  <a:pt x="57633" y="5141"/>
                </a:cubicBezTo>
                <a:cubicBezTo>
                  <a:pt x="61727" y="4546"/>
                  <a:pt x="65864" y="4360"/>
                  <a:pt x="70011" y="4360"/>
                </a:cubicBezTo>
                <a:cubicBezTo>
                  <a:pt x="73167" y="4360"/>
                  <a:pt x="76330" y="4468"/>
                  <a:pt x="79484" y="4583"/>
                </a:cubicBezTo>
                <a:cubicBezTo>
                  <a:pt x="79461" y="3222"/>
                  <a:pt x="79439" y="1860"/>
                  <a:pt x="79439" y="499"/>
                </a:cubicBezTo>
                <a:cubicBezTo>
                  <a:pt x="74572" y="130"/>
                  <a:pt x="69699" y="0"/>
                  <a:pt x="6482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92;p7"/>
          <p:cNvSpPr/>
          <p:nvPr/>
        </p:nvSpPr>
        <p:spPr>
          <a:xfrm rot="10800000">
            <a:off x="402459" y="4303597"/>
            <a:ext cx="2393629" cy="966464"/>
          </a:xfrm>
          <a:custGeom>
            <a:avLst/>
            <a:gdLst/>
            <a:ahLst/>
            <a:cxnLst/>
            <a:rect l="l" t="t" r="r" b="b"/>
            <a:pathLst>
              <a:path w="72716" h="43165" extrusionOk="0">
                <a:moveTo>
                  <a:pt x="36506" y="1"/>
                </a:moveTo>
                <a:cubicBezTo>
                  <a:pt x="24983" y="1"/>
                  <a:pt x="13559" y="1174"/>
                  <a:pt x="0" y="3973"/>
                </a:cubicBezTo>
                <a:cubicBezTo>
                  <a:pt x="982" y="6629"/>
                  <a:pt x="1205" y="12052"/>
                  <a:pt x="1853" y="14262"/>
                </a:cubicBezTo>
                <a:cubicBezTo>
                  <a:pt x="3259" y="19194"/>
                  <a:pt x="12610" y="30220"/>
                  <a:pt x="23859" y="33077"/>
                </a:cubicBezTo>
                <a:cubicBezTo>
                  <a:pt x="25907" y="33596"/>
                  <a:pt x="27823" y="33808"/>
                  <a:pt x="29631" y="33808"/>
                </a:cubicBezTo>
                <a:cubicBezTo>
                  <a:pt x="37728" y="33808"/>
                  <a:pt x="43662" y="29551"/>
                  <a:pt x="49622" y="29551"/>
                </a:cubicBezTo>
                <a:cubicBezTo>
                  <a:pt x="50569" y="29551"/>
                  <a:pt x="51516" y="29659"/>
                  <a:pt x="52472" y="29907"/>
                </a:cubicBezTo>
                <a:cubicBezTo>
                  <a:pt x="60284" y="31938"/>
                  <a:pt x="55507" y="42049"/>
                  <a:pt x="72715" y="43165"/>
                </a:cubicBezTo>
                <a:cubicBezTo>
                  <a:pt x="70483" y="29863"/>
                  <a:pt x="71086" y="16270"/>
                  <a:pt x="71689" y="2812"/>
                </a:cubicBezTo>
                <a:cubicBezTo>
                  <a:pt x="58580" y="1069"/>
                  <a:pt x="47498" y="1"/>
                  <a:pt x="36506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93;p7"/>
          <p:cNvSpPr/>
          <p:nvPr/>
        </p:nvSpPr>
        <p:spPr>
          <a:xfrm>
            <a:off x="-272112" y="4159112"/>
            <a:ext cx="2096898" cy="989152"/>
          </a:xfrm>
          <a:custGeom>
            <a:avLst/>
            <a:gdLst/>
            <a:ahLst/>
            <a:cxnLst/>
            <a:rect l="l" t="t" r="r" b="b"/>
            <a:pathLst>
              <a:path w="143993" h="61524" extrusionOk="0">
                <a:moveTo>
                  <a:pt x="25900" y="1"/>
                </a:moveTo>
                <a:cubicBezTo>
                  <a:pt x="11671" y="1"/>
                  <a:pt x="1" y="8596"/>
                  <a:pt x="1" y="8596"/>
                </a:cubicBezTo>
                <a:lnTo>
                  <a:pt x="186" y="61523"/>
                </a:lnTo>
                <a:lnTo>
                  <a:pt x="143993" y="61523"/>
                </a:lnTo>
                <a:cubicBezTo>
                  <a:pt x="138074" y="43327"/>
                  <a:pt x="128448" y="39288"/>
                  <a:pt x="117124" y="39288"/>
                </a:cubicBezTo>
                <a:cubicBezTo>
                  <a:pt x="108085" y="39288"/>
                  <a:pt x="97965" y="41861"/>
                  <a:pt x="87783" y="41861"/>
                </a:cubicBezTo>
                <a:cubicBezTo>
                  <a:pt x="83897" y="41861"/>
                  <a:pt x="80003" y="41486"/>
                  <a:pt x="76156" y="40451"/>
                </a:cubicBezTo>
                <a:cubicBezTo>
                  <a:pt x="58842" y="35830"/>
                  <a:pt x="64326" y="18763"/>
                  <a:pt x="43685" y="5269"/>
                </a:cubicBezTo>
                <a:cubicBezTo>
                  <a:pt x="37737" y="1386"/>
                  <a:pt x="31612" y="1"/>
                  <a:pt x="25900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94;p7"/>
          <p:cNvSpPr/>
          <p:nvPr/>
        </p:nvSpPr>
        <p:spPr>
          <a:xfrm>
            <a:off x="5246676" y="4820774"/>
            <a:ext cx="163500" cy="1635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95;p7"/>
          <p:cNvSpPr/>
          <p:nvPr/>
        </p:nvSpPr>
        <p:spPr>
          <a:xfrm>
            <a:off x="402451" y="3952199"/>
            <a:ext cx="98400" cy="987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p7"/>
          <p:cNvSpPr/>
          <p:nvPr/>
        </p:nvSpPr>
        <p:spPr>
          <a:xfrm>
            <a:off x="1153051" y="4390624"/>
            <a:ext cx="98400" cy="987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97;p7"/>
          <p:cNvSpPr/>
          <p:nvPr/>
        </p:nvSpPr>
        <p:spPr>
          <a:xfrm>
            <a:off x="2859751" y="4737474"/>
            <a:ext cx="98400" cy="987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98;p7"/>
          <p:cNvSpPr/>
          <p:nvPr/>
        </p:nvSpPr>
        <p:spPr>
          <a:xfrm rot="-132439" flipH="1">
            <a:off x="305871" y="-39916"/>
            <a:ext cx="4818716" cy="780968"/>
          </a:xfrm>
          <a:custGeom>
            <a:avLst/>
            <a:gdLst/>
            <a:ahLst/>
            <a:cxnLst/>
            <a:rect l="l" t="t" r="r" b="b"/>
            <a:pathLst>
              <a:path w="79484" h="14785" extrusionOk="0">
                <a:moveTo>
                  <a:pt x="64823" y="0"/>
                </a:moveTo>
                <a:cubicBezTo>
                  <a:pt x="56730" y="0"/>
                  <a:pt x="48629" y="357"/>
                  <a:pt x="40537" y="566"/>
                </a:cubicBezTo>
                <a:cubicBezTo>
                  <a:pt x="32882" y="767"/>
                  <a:pt x="25204" y="856"/>
                  <a:pt x="17548" y="856"/>
                </a:cubicBezTo>
                <a:lnTo>
                  <a:pt x="6188" y="856"/>
                </a:lnTo>
                <a:cubicBezTo>
                  <a:pt x="5806" y="856"/>
                  <a:pt x="5327" y="841"/>
                  <a:pt x="4808" y="841"/>
                </a:cubicBezTo>
                <a:cubicBezTo>
                  <a:pt x="2720" y="841"/>
                  <a:pt x="0" y="1085"/>
                  <a:pt x="519" y="3534"/>
                </a:cubicBezTo>
                <a:cubicBezTo>
                  <a:pt x="1166" y="6614"/>
                  <a:pt x="4269" y="9560"/>
                  <a:pt x="6746" y="11190"/>
                </a:cubicBezTo>
                <a:cubicBezTo>
                  <a:pt x="10540" y="13712"/>
                  <a:pt x="15160" y="14738"/>
                  <a:pt x="19713" y="14783"/>
                </a:cubicBezTo>
                <a:cubicBezTo>
                  <a:pt x="19807" y="14784"/>
                  <a:pt x="19901" y="14784"/>
                  <a:pt x="19995" y="14784"/>
                </a:cubicBezTo>
                <a:cubicBezTo>
                  <a:pt x="22334" y="14784"/>
                  <a:pt x="24671" y="14518"/>
                  <a:pt x="26967" y="14024"/>
                </a:cubicBezTo>
                <a:cubicBezTo>
                  <a:pt x="29891" y="13377"/>
                  <a:pt x="32703" y="12350"/>
                  <a:pt x="35515" y="11324"/>
                </a:cubicBezTo>
                <a:cubicBezTo>
                  <a:pt x="42724" y="8712"/>
                  <a:pt x="50045" y="6235"/>
                  <a:pt x="57633" y="5141"/>
                </a:cubicBezTo>
                <a:cubicBezTo>
                  <a:pt x="61727" y="4546"/>
                  <a:pt x="65864" y="4360"/>
                  <a:pt x="70011" y="4360"/>
                </a:cubicBezTo>
                <a:cubicBezTo>
                  <a:pt x="73167" y="4360"/>
                  <a:pt x="76330" y="4468"/>
                  <a:pt x="79484" y="4583"/>
                </a:cubicBezTo>
                <a:cubicBezTo>
                  <a:pt x="79461" y="3222"/>
                  <a:pt x="79439" y="1860"/>
                  <a:pt x="79439" y="499"/>
                </a:cubicBezTo>
                <a:cubicBezTo>
                  <a:pt x="74572" y="130"/>
                  <a:pt x="69699" y="0"/>
                  <a:pt x="6482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99;p7"/>
          <p:cNvSpPr/>
          <p:nvPr/>
        </p:nvSpPr>
        <p:spPr>
          <a:xfrm flipH="1">
            <a:off x="402459" y="-132676"/>
            <a:ext cx="2393629" cy="966464"/>
          </a:xfrm>
          <a:custGeom>
            <a:avLst/>
            <a:gdLst/>
            <a:ahLst/>
            <a:cxnLst/>
            <a:rect l="l" t="t" r="r" b="b"/>
            <a:pathLst>
              <a:path w="72716" h="43165" extrusionOk="0">
                <a:moveTo>
                  <a:pt x="36506" y="1"/>
                </a:moveTo>
                <a:cubicBezTo>
                  <a:pt x="24983" y="1"/>
                  <a:pt x="13559" y="1174"/>
                  <a:pt x="0" y="3973"/>
                </a:cubicBezTo>
                <a:cubicBezTo>
                  <a:pt x="982" y="6629"/>
                  <a:pt x="1205" y="12052"/>
                  <a:pt x="1853" y="14262"/>
                </a:cubicBezTo>
                <a:cubicBezTo>
                  <a:pt x="3259" y="19194"/>
                  <a:pt x="12610" y="30220"/>
                  <a:pt x="23859" y="33077"/>
                </a:cubicBezTo>
                <a:cubicBezTo>
                  <a:pt x="25907" y="33596"/>
                  <a:pt x="27823" y="33808"/>
                  <a:pt x="29631" y="33808"/>
                </a:cubicBezTo>
                <a:cubicBezTo>
                  <a:pt x="37728" y="33808"/>
                  <a:pt x="43662" y="29551"/>
                  <a:pt x="49622" y="29551"/>
                </a:cubicBezTo>
                <a:cubicBezTo>
                  <a:pt x="50569" y="29551"/>
                  <a:pt x="51516" y="29659"/>
                  <a:pt x="52472" y="29907"/>
                </a:cubicBezTo>
                <a:cubicBezTo>
                  <a:pt x="60284" y="31938"/>
                  <a:pt x="55507" y="42049"/>
                  <a:pt x="72715" y="43165"/>
                </a:cubicBezTo>
                <a:cubicBezTo>
                  <a:pt x="70483" y="29863"/>
                  <a:pt x="71086" y="16270"/>
                  <a:pt x="71689" y="2812"/>
                </a:cubicBezTo>
                <a:cubicBezTo>
                  <a:pt x="58580" y="1069"/>
                  <a:pt x="47498" y="1"/>
                  <a:pt x="36506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" name="Google Shape;100;p7"/>
          <p:cNvSpPr/>
          <p:nvPr/>
        </p:nvSpPr>
        <p:spPr>
          <a:xfrm rot="10800000" flipH="1">
            <a:off x="-272112" y="-10878"/>
            <a:ext cx="2096898" cy="989152"/>
          </a:xfrm>
          <a:custGeom>
            <a:avLst/>
            <a:gdLst/>
            <a:ahLst/>
            <a:cxnLst/>
            <a:rect l="l" t="t" r="r" b="b"/>
            <a:pathLst>
              <a:path w="143993" h="61524" extrusionOk="0">
                <a:moveTo>
                  <a:pt x="25900" y="1"/>
                </a:moveTo>
                <a:cubicBezTo>
                  <a:pt x="11671" y="1"/>
                  <a:pt x="1" y="8596"/>
                  <a:pt x="1" y="8596"/>
                </a:cubicBezTo>
                <a:lnTo>
                  <a:pt x="186" y="61523"/>
                </a:lnTo>
                <a:lnTo>
                  <a:pt x="143993" y="61523"/>
                </a:lnTo>
                <a:cubicBezTo>
                  <a:pt x="138074" y="43327"/>
                  <a:pt x="128448" y="39288"/>
                  <a:pt x="117124" y="39288"/>
                </a:cubicBezTo>
                <a:cubicBezTo>
                  <a:pt x="108085" y="39288"/>
                  <a:pt x="97965" y="41861"/>
                  <a:pt x="87783" y="41861"/>
                </a:cubicBezTo>
                <a:cubicBezTo>
                  <a:pt x="83897" y="41861"/>
                  <a:pt x="80003" y="41486"/>
                  <a:pt x="76156" y="40451"/>
                </a:cubicBezTo>
                <a:cubicBezTo>
                  <a:pt x="58842" y="35830"/>
                  <a:pt x="64326" y="18763"/>
                  <a:pt x="43685" y="5269"/>
                </a:cubicBezTo>
                <a:cubicBezTo>
                  <a:pt x="37737" y="1386"/>
                  <a:pt x="31612" y="1"/>
                  <a:pt x="25900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" name="Google Shape;101;p7"/>
          <p:cNvSpPr/>
          <p:nvPr/>
        </p:nvSpPr>
        <p:spPr>
          <a:xfrm rot="10800000" flipH="1">
            <a:off x="402451" y="1086487"/>
            <a:ext cx="98400" cy="987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2;p7"/>
          <p:cNvSpPr/>
          <p:nvPr/>
        </p:nvSpPr>
        <p:spPr>
          <a:xfrm rot="10800000" flipH="1">
            <a:off x="1153051" y="648062"/>
            <a:ext cx="98400" cy="987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3;p7"/>
          <p:cNvSpPr/>
          <p:nvPr/>
        </p:nvSpPr>
        <p:spPr>
          <a:xfrm rot="10800000" flipH="1">
            <a:off x="2859751" y="301212"/>
            <a:ext cx="98400" cy="987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4;p7"/>
          <p:cNvSpPr/>
          <p:nvPr/>
        </p:nvSpPr>
        <p:spPr>
          <a:xfrm rot="10800000" flipH="1">
            <a:off x="5246676" y="153112"/>
            <a:ext cx="163500" cy="1635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CUSTOM_12"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16"/>
          <p:cNvSpPr txBox="1">
            <a:spLocks noGrp="1"/>
          </p:cNvSpPr>
          <p:nvPr>
            <p:ph type="title"/>
          </p:nvPr>
        </p:nvSpPr>
        <p:spPr>
          <a:xfrm>
            <a:off x="2129125" y="363275"/>
            <a:ext cx="48858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237" name="Google Shape;237;p16"/>
          <p:cNvSpPr/>
          <p:nvPr/>
        </p:nvSpPr>
        <p:spPr>
          <a:xfrm flipH="1">
            <a:off x="-141518" y="-118290"/>
            <a:ext cx="3204343" cy="1651139"/>
          </a:xfrm>
          <a:custGeom>
            <a:avLst/>
            <a:gdLst/>
            <a:ahLst/>
            <a:cxnLst/>
            <a:rect l="l" t="t" r="r" b="b"/>
            <a:pathLst>
              <a:path w="64695" h="36451" extrusionOk="0">
                <a:moveTo>
                  <a:pt x="5503" y="0"/>
                </a:moveTo>
                <a:cubicBezTo>
                  <a:pt x="2589" y="0"/>
                  <a:pt x="1" y="186"/>
                  <a:pt x="237" y="874"/>
                </a:cubicBezTo>
                <a:cubicBezTo>
                  <a:pt x="460" y="1499"/>
                  <a:pt x="4411" y="2169"/>
                  <a:pt x="5259" y="2593"/>
                </a:cubicBezTo>
                <a:cubicBezTo>
                  <a:pt x="7178" y="3552"/>
                  <a:pt x="8897" y="4869"/>
                  <a:pt x="10325" y="6454"/>
                </a:cubicBezTo>
                <a:cubicBezTo>
                  <a:pt x="13673" y="10092"/>
                  <a:pt x="16619" y="21050"/>
                  <a:pt x="24989" y="22345"/>
                </a:cubicBezTo>
                <a:cubicBezTo>
                  <a:pt x="25398" y="22407"/>
                  <a:pt x="25804" y="22437"/>
                  <a:pt x="26206" y="22437"/>
                </a:cubicBezTo>
                <a:cubicBezTo>
                  <a:pt x="31849" y="22437"/>
                  <a:pt x="36809" y="16669"/>
                  <a:pt x="38871" y="15314"/>
                </a:cubicBezTo>
                <a:cubicBezTo>
                  <a:pt x="39863" y="14681"/>
                  <a:pt x="40996" y="14362"/>
                  <a:pt x="42135" y="14362"/>
                </a:cubicBezTo>
                <a:cubicBezTo>
                  <a:pt x="43201" y="14362"/>
                  <a:pt x="44272" y="14642"/>
                  <a:pt x="45232" y="15203"/>
                </a:cubicBezTo>
                <a:cubicBezTo>
                  <a:pt x="49027" y="17502"/>
                  <a:pt x="49071" y="22858"/>
                  <a:pt x="50634" y="27010"/>
                </a:cubicBezTo>
                <a:cubicBezTo>
                  <a:pt x="52642" y="32143"/>
                  <a:pt x="57307" y="35759"/>
                  <a:pt x="62775" y="36450"/>
                </a:cubicBezTo>
                <a:cubicBezTo>
                  <a:pt x="62396" y="25269"/>
                  <a:pt x="63043" y="14065"/>
                  <a:pt x="64694" y="2994"/>
                </a:cubicBezTo>
                <a:cubicBezTo>
                  <a:pt x="57530" y="1745"/>
                  <a:pt x="50232" y="1499"/>
                  <a:pt x="42978" y="1254"/>
                </a:cubicBezTo>
                <a:cubicBezTo>
                  <a:pt x="32957" y="896"/>
                  <a:pt x="22936" y="562"/>
                  <a:pt x="12914" y="249"/>
                </a:cubicBezTo>
                <a:cubicBezTo>
                  <a:pt x="12140" y="215"/>
                  <a:pt x="8634" y="0"/>
                  <a:pt x="5503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8" name="Google Shape;238;p16"/>
          <p:cNvSpPr/>
          <p:nvPr/>
        </p:nvSpPr>
        <p:spPr>
          <a:xfrm rot="10800000" flipH="1">
            <a:off x="-241297" y="-72669"/>
            <a:ext cx="2420522" cy="1034218"/>
          </a:xfrm>
          <a:custGeom>
            <a:avLst/>
            <a:gdLst/>
            <a:ahLst/>
            <a:cxnLst/>
            <a:rect l="l" t="t" r="r" b="b"/>
            <a:pathLst>
              <a:path w="143993" h="61524" extrusionOk="0">
                <a:moveTo>
                  <a:pt x="25900" y="1"/>
                </a:moveTo>
                <a:cubicBezTo>
                  <a:pt x="11671" y="1"/>
                  <a:pt x="1" y="8596"/>
                  <a:pt x="1" y="8596"/>
                </a:cubicBezTo>
                <a:lnTo>
                  <a:pt x="186" y="61523"/>
                </a:lnTo>
                <a:lnTo>
                  <a:pt x="143993" y="61523"/>
                </a:lnTo>
                <a:cubicBezTo>
                  <a:pt x="138074" y="43327"/>
                  <a:pt x="128448" y="39288"/>
                  <a:pt x="117124" y="39288"/>
                </a:cubicBezTo>
                <a:cubicBezTo>
                  <a:pt x="108085" y="39288"/>
                  <a:pt x="97965" y="41861"/>
                  <a:pt x="87783" y="41861"/>
                </a:cubicBezTo>
                <a:cubicBezTo>
                  <a:pt x="83897" y="41861"/>
                  <a:pt x="80003" y="41486"/>
                  <a:pt x="76156" y="40451"/>
                </a:cubicBezTo>
                <a:cubicBezTo>
                  <a:pt x="58842" y="35830"/>
                  <a:pt x="64326" y="18763"/>
                  <a:pt x="43685" y="5269"/>
                </a:cubicBezTo>
                <a:cubicBezTo>
                  <a:pt x="37737" y="1386"/>
                  <a:pt x="31612" y="1"/>
                  <a:pt x="25900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9" name="Google Shape;239;p16"/>
          <p:cNvSpPr/>
          <p:nvPr/>
        </p:nvSpPr>
        <p:spPr>
          <a:xfrm rot="-10484947">
            <a:off x="-697915" y="-411807"/>
            <a:ext cx="1843431" cy="869285"/>
          </a:xfrm>
          <a:custGeom>
            <a:avLst/>
            <a:gdLst/>
            <a:ahLst/>
            <a:cxnLst/>
            <a:rect l="l" t="t" r="r" b="b"/>
            <a:pathLst>
              <a:path w="49839" h="23502" extrusionOk="0">
                <a:moveTo>
                  <a:pt x="12527" y="1"/>
                </a:moveTo>
                <a:cubicBezTo>
                  <a:pt x="11413" y="1"/>
                  <a:pt x="10247" y="125"/>
                  <a:pt x="9017" y="410"/>
                </a:cubicBezTo>
                <a:cubicBezTo>
                  <a:pt x="4486" y="1459"/>
                  <a:pt x="402" y="6325"/>
                  <a:pt x="157" y="11280"/>
                </a:cubicBezTo>
                <a:cubicBezTo>
                  <a:pt x="0" y="14650"/>
                  <a:pt x="1518" y="19694"/>
                  <a:pt x="5468" y="22238"/>
                </a:cubicBezTo>
                <a:cubicBezTo>
                  <a:pt x="6967" y="23186"/>
                  <a:pt x="8215" y="23502"/>
                  <a:pt x="9471" y="23502"/>
                </a:cubicBezTo>
                <a:cubicBezTo>
                  <a:pt x="10404" y="23502"/>
                  <a:pt x="11341" y="23327"/>
                  <a:pt x="12387" y="23109"/>
                </a:cubicBezTo>
                <a:cubicBezTo>
                  <a:pt x="23723" y="20797"/>
                  <a:pt x="35152" y="18016"/>
                  <a:pt x="46692" y="18016"/>
                </a:cubicBezTo>
                <a:cubicBezTo>
                  <a:pt x="47740" y="18016"/>
                  <a:pt x="48789" y="18039"/>
                  <a:pt x="49839" y="18087"/>
                </a:cubicBezTo>
                <a:cubicBezTo>
                  <a:pt x="49214" y="15520"/>
                  <a:pt x="49147" y="12820"/>
                  <a:pt x="48500" y="10253"/>
                </a:cubicBezTo>
                <a:cubicBezTo>
                  <a:pt x="47830" y="7664"/>
                  <a:pt x="46245" y="3624"/>
                  <a:pt x="43723" y="2486"/>
                </a:cubicBezTo>
                <a:cubicBezTo>
                  <a:pt x="43091" y="2196"/>
                  <a:pt x="42479" y="2074"/>
                  <a:pt x="41873" y="2074"/>
                </a:cubicBezTo>
                <a:cubicBezTo>
                  <a:pt x="38847" y="2074"/>
                  <a:pt x="35967" y="5108"/>
                  <a:pt x="31336" y="5276"/>
                </a:cubicBezTo>
                <a:cubicBezTo>
                  <a:pt x="31216" y="5280"/>
                  <a:pt x="31096" y="5282"/>
                  <a:pt x="30977" y="5282"/>
                </a:cubicBezTo>
                <a:cubicBezTo>
                  <a:pt x="24835" y="5282"/>
                  <a:pt x="19797" y="1"/>
                  <a:pt x="12527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0" name="Google Shape;240;p16"/>
          <p:cNvSpPr/>
          <p:nvPr/>
        </p:nvSpPr>
        <p:spPr>
          <a:xfrm rot="10800000" flipH="1">
            <a:off x="1759263" y="458246"/>
            <a:ext cx="163500" cy="1635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1" name="Google Shape;241;p16"/>
          <p:cNvSpPr/>
          <p:nvPr/>
        </p:nvSpPr>
        <p:spPr>
          <a:xfrm rot="10800000" flipH="1">
            <a:off x="869351" y="697159"/>
            <a:ext cx="98400" cy="987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2" name="Google Shape;242;p16"/>
          <p:cNvSpPr/>
          <p:nvPr/>
        </p:nvSpPr>
        <p:spPr>
          <a:xfrm rot="10800000" flipH="1">
            <a:off x="91151" y="1262334"/>
            <a:ext cx="98400" cy="987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678600" y="1484550"/>
            <a:ext cx="7787100" cy="2086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500">
                <a:solidFill>
                  <a:schemeClr val="dk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2547575" y="3466725"/>
            <a:ext cx="4048800" cy="38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1" name="Google Shape;11;p2"/>
          <p:cNvSpPr/>
          <p:nvPr/>
        </p:nvSpPr>
        <p:spPr>
          <a:xfrm rot="5400000">
            <a:off x="-1867025" y="1013175"/>
            <a:ext cx="4814046" cy="1710367"/>
          </a:xfrm>
          <a:custGeom>
            <a:avLst/>
            <a:gdLst/>
            <a:ahLst/>
            <a:cxnLst/>
            <a:rect l="l" t="t" r="r" b="b"/>
            <a:pathLst>
              <a:path w="143993" h="61524" extrusionOk="0">
                <a:moveTo>
                  <a:pt x="25900" y="1"/>
                </a:moveTo>
                <a:cubicBezTo>
                  <a:pt x="11671" y="1"/>
                  <a:pt x="1" y="8596"/>
                  <a:pt x="1" y="8596"/>
                </a:cubicBezTo>
                <a:lnTo>
                  <a:pt x="186" y="61523"/>
                </a:lnTo>
                <a:lnTo>
                  <a:pt x="143993" y="61523"/>
                </a:lnTo>
                <a:cubicBezTo>
                  <a:pt x="138074" y="43327"/>
                  <a:pt x="128448" y="39288"/>
                  <a:pt x="117124" y="39288"/>
                </a:cubicBezTo>
                <a:cubicBezTo>
                  <a:pt x="108085" y="39288"/>
                  <a:pt x="97965" y="41861"/>
                  <a:pt x="87783" y="41861"/>
                </a:cubicBezTo>
                <a:cubicBezTo>
                  <a:pt x="83897" y="41861"/>
                  <a:pt x="80003" y="41486"/>
                  <a:pt x="76156" y="40451"/>
                </a:cubicBezTo>
                <a:cubicBezTo>
                  <a:pt x="58842" y="35830"/>
                  <a:pt x="64326" y="18763"/>
                  <a:pt x="43685" y="5269"/>
                </a:cubicBezTo>
                <a:cubicBezTo>
                  <a:pt x="37737" y="1386"/>
                  <a:pt x="31612" y="1"/>
                  <a:pt x="25900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12;p2"/>
          <p:cNvSpPr/>
          <p:nvPr/>
        </p:nvSpPr>
        <p:spPr>
          <a:xfrm rot="10800000">
            <a:off x="-229260" y="3396805"/>
            <a:ext cx="3675485" cy="1893812"/>
          </a:xfrm>
          <a:custGeom>
            <a:avLst/>
            <a:gdLst/>
            <a:ahLst/>
            <a:cxnLst/>
            <a:rect l="l" t="t" r="r" b="b"/>
            <a:pathLst>
              <a:path w="64695" h="36451" extrusionOk="0">
                <a:moveTo>
                  <a:pt x="5503" y="0"/>
                </a:moveTo>
                <a:cubicBezTo>
                  <a:pt x="2589" y="0"/>
                  <a:pt x="1" y="186"/>
                  <a:pt x="237" y="874"/>
                </a:cubicBezTo>
                <a:cubicBezTo>
                  <a:pt x="460" y="1499"/>
                  <a:pt x="4411" y="2169"/>
                  <a:pt x="5259" y="2593"/>
                </a:cubicBezTo>
                <a:cubicBezTo>
                  <a:pt x="7178" y="3552"/>
                  <a:pt x="8897" y="4869"/>
                  <a:pt x="10325" y="6454"/>
                </a:cubicBezTo>
                <a:cubicBezTo>
                  <a:pt x="13673" y="10092"/>
                  <a:pt x="16619" y="21050"/>
                  <a:pt x="24989" y="22345"/>
                </a:cubicBezTo>
                <a:cubicBezTo>
                  <a:pt x="25398" y="22407"/>
                  <a:pt x="25804" y="22437"/>
                  <a:pt x="26206" y="22437"/>
                </a:cubicBezTo>
                <a:cubicBezTo>
                  <a:pt x="31849" y="22437"/>
                  <a:pt x="36809" y="16669"/>
                  <a:pt x="38871" y="15314"/>
                </a:cubicBezTo>
                <a:cubicBezTo>
                  <a:pt x="39863" y="14681"/>
                  <a:pt x="40996" y="14362"/>
                  <a:pt x="42135" y="14362"/>
                </a:cubicBezTo>
                <a:cubicBezTo>
                  <a:pt x="43201" y="14362"/>
                  <a:pt x="44272" y="14642"/>
                  <a:pt x="45232" y="15203"/>
                </a:cubicBezTo>
                <a:cubicBezTo>
                  <a:pt x="49027" y="17502"/>
                  <a:pt x="49071" y="22858"/>
                  <a:pt x="50634" y="27010"/>
                </a:cubicBezTo>
                <a:cubicBezTo>
                  <a:pt x="52642" y="32143"/>
                  <a:pt x="57307" y="35759"/>
                  <a:pt x="62775" y="36450"/>
                </a:cubicBezTo>
                <a:cubicBezTo>
                  <a:pt x="62396" y="25269"/>
                  <a:pt x="63043" y="14065"/>
                  <a:pt x="64694" y="2994"/>
                </a:cubicBezTo>
                <a:cubicBezTo>
                  <a:pt x="57530" y="1745"/>
                  <a:pt x="50232" y="1499"/>
                  <a:pt x="42978" y="1254"/>
                </a:cubicBezTo>
                <a:cubicBezTo>
                  <a:pt x="32957" y="896"/>
                  <a:pt x="22936" y="562"/>
                  <a:pt x="12914" y="249"/>
                </a:cubicBezTo>
                <a:cubicBezTo>
                  <a:pt x="12140" y="215"/>
                  <a:pt x="8634" y="0"/>
                  <a:pt x="550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" name="Google Shape;13;p2"/>
          <p:cNvSpPr/>
          <p:nvPr/>
        </p:nvSpPr>
        <p:spPr>
          <a:xfrm rot="-315040" flipH="1">
            <a:off x="-236345" y="4475012"/>
            <a:ext cx="2114446" cy="997085"/>
          </a:xfrm>
          <a:custGeom>
            <a:avLst/>
            <a:gdLst/>
            <a:ahLst/>
            <a:cxnLst/>
            <a:rect l="l" t="t" r="r" b="b"/>
            <a:pathLst>
              <a:path w="49839" h="23502" extrusionOk="0">
                <a:moveTo>
                  <a:pt x="12527" y="1"/>
                </a:moveTo>
                <a:cubicBezTo>
                  <a:pt x="11413" y="1"/>
                  <a:pt x="10247" y="125"/>
                  <a:pt x="9017" y="410"/>
                </a:cubicBezTo>
                <a:cubicBezTo>
                  <a:pt x="4486" y="1459"/>
                  <a:pt x="402" y="6325"/>
                  <a:pt x="157" y="11280"/>
                </a:cubicBezTo>
                <a:cubicBezTo>
                  <a:pt x="0" y="14650"/>
                  <a:pt x="1518" y="19694"/>
                  <a:pt x="5468" y="22238"/>
                </a:cubicBezTo>
                <a:cubicBezTo>
                  <a:pt x="6967" y="23186"/>
                  <a:pt x="8215" y="23502"/>
                  <a:pt x="9471" y="23502"/>
                </a:cubicBezTo>
                <a:cubicBezTo>
                  <a:pt x="10404" y="23502"/>
                  <a:pt x="11341" y="23327"/>
                  <a:pt x="12387" y="23109"/>
                </a:cubicBezTo>
                <a:cubicBezTo>
                  <a:pt x="23723" y="20797"/>
                  <a:pt x="35152" y="18016"/>
                  <a:pt x="46692" y="18016"/>
                </a:cubicBezTo>
                <a:cubicBezTo>
                  <a:pt x="47740" y="18016"/>
                  <a:pt x="48789" y="18039"/>
                  <a:pt x="49839" y="18087"/>
                </a:cubicBezTo>
                <a:cubicBezTo>
                  <a:pt x="49214" y="15520"/>
                  <a:pt x="49147" y="12820"/>
                  <a:pt x="48500" y="10253"/>
                </a:cubicBezTo>
                <a:cubicBezTo>
                  <a:pt x="47830" y="7664"/>
                  <a:pt x="46245" y="3624"/>
                  <a:pt x="43723" y="2486"/>
                </a:cubicBezTo>
                <a:cubicBezTo>
                  <a:pt x="43091" y="2196"/>
                  <a:pt x="42479" y="2074"/>
                  <a:pt x="41873" y="2074"/>
                </a:cubicBezTo>
                <a:cubicBezTo>
                  <a:pt x="38847" y="2074"/>
                  <a:pt x="35967" y="5108"/>
                  <a:pt x="31336" y="5276"/>
                </a:cubicBezTo>
                <a:cubicBezTo>
                  <a:pt x="31216" y="5280"/>
                  <a:pt x="31096" y="5282"/>
                  <a:pt x="30977" y="5282"/>
                </a:cubicBezTo>
                <a:cubicBezTo>
                  <a:pt x="24835" y="5282"/>
                  <a:pt x="19797" y="1"/>
                  <a:pt x="12527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" name="Google Shape;14;p2"/>
          <p:cNvSpPr/>
          <p:nvPr/>
        </p:nvSpPr>
        <p:spPr>
          <a:xfrm>
            <a:off x="3282713" y="4769113"/>
            <a:ext cx="163500" cy="1635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5;p2"/>
          <p:cNvSpPr/>
          <p:nvPr/>
        </p:nvSpPr>
        <p:spPr>
          <a:xfrm>
            <a:off x="927300" y="4210275"/>
            <a:ext cx="98400" cy="987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/>
          <p:nvPr/>
        </p:nvSpPr>
        <p:spPr>
          <a:xfrm>
            <a:off x="55488" y="2908263"/>
            <a:ext cx="163500" cy="1635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17;p2"/>
          <p:cNvSpPr/>
          <p:nvPr/>
        </p:nvSpPr>
        <p:spPr>
          <a:xfrm>
            <a:off x="4257175" y="4901838"/>
            <a:ext cx="98400" cy="987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" name="Google Shape;18;p2"/>
          <p:cNvSpPr/>
          <p:nvPr/>
        </p:nvSpPr>
        <p:spPr>
          <a:xfrm>
            <a:off x="1559288" y="3910538"/>
            <a:ext cx="98400" cy="987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" name="Google Shape;19;p2"/>
          <p:cNvSpPr/>
          <p:nvPr/>
        </p:nvSpPr>
        <p:spPr>
          <a:xfrm rot="-5400000">
            <a:off x="6110254" y="2527892"/>
            <a:ext cx="4814046" cy="1710367"/>
          </a:xfrm>
          <a:custGeom>
            <a:avLst/>
            <a:gdLst/>
            <a:ahLst/>
            <a:cxnLst/>
            <a:rect l="l" t="t" r="r" b="b"/>
            <a:pathLst>
              <a:path w="143993" h="61524" extrusionOk="0">
                <a:moveTo>
                  <a:pt x="25900" y="1"/>
                </a:moveTo>
                <a:cubicBezTo>
                  <a:pt x="11671" y="1"/>
                  <a:pt x="1" y="8596"/>
                  <a:pt x="1" y="8596"/>
                </a:cubicBezTo>
                <a:lnTo>
                  <a:pt x="186" y="61523"/>
                </a:lnTo>
                <a:lnTo>
                  <a:pt x="143993" y="61523"/>
                </a:lnTo>
                <a:cubicBezTo>
                  <a:pt x="138074" y="43327"/>
                  <a:pt x="128448" y="39288"/>
                  <a:pt x="117124" y="39288"/>
                </a:cubicBezTo>
                <a:cubicBezTo>
                  <a:pt x="108085" y="39288"/>
                  <a:pt x="97965" y="41861"/>
                  <a:pt x="87783" y="41861"/>
                </a:cubicBezTo>
                <a:cubicBezTo>
                  <a:pt x="83897" y="41861"/>
                  <a:pt x="80003" y="41486"/>
                  <a:pt x="76156" y="40451"/>
                </a:cubicBezTo>
                <a:cubicBezTo>
                  <a:pt x="58842" y="35830"/>
                  <a:pt x="64326" y="18763"/>
                  <a:pt x="43685" y="5269"/>
                </a:cubicBezTo>
                <a:cubicBezTo>
                  <a:pt x="37737" y="1386"/>
                  <a:pt x="31612" y="1"/>
                  <a:pt x="25900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" name="Google Shape;20;p2"/>
          <p:cNvSpPr/>
          <p:nvPr/>
        </p:nvSpPr>
        <p:spPr>
          <a:xfrm>
            <a:off x="5744675" y="-169359"/>
            <a:ext cx="3627772" cy="1869298"/>
          </a:xfrm>
          <a:custGeom>
            <a:avLst/>
            <a:gdLst/>
            <a:ahLst/>
            <a:cxnLst/>
            <a:rect l="l" t="t" r="r" b="b"/>
            <a:pathLst>
              <a:path w="64695" h="36451" extrusionOk="0">
                <a:moveTo>
                  <a:pt x="5503" y="0"/>
                </a:moveTo>
                <a:cubicBezTo>
                  <a:pt x="2589" y="0"/>
                  <a:pt x="1" y="186"/>
                  <a:pt x="237" y="874"/>
                </a:cubicBezTo>
                <a:cubicBezTo>
                  <a:pt x="460" y="1499"/>
                  <a:pt x="4411" y="2169"/>
                  <a:pt x="5259" y="2593"/>
                </a:cubicBezTo>
                <a:cubicBezTo>
                  <a:pt x="7178" y="3552"/>
                  <a:pt x="8897" y="4869"/>
                  <a:pt x="10325" y="6454"/>
                </a:cubicBezTo>
                <a:cubicBezTo>
                  <a:pt x="13673" y="10092"/>
                  <a:pt x="16619" y="21050"/>
                  <a:pt x="24989" y="22345"/>
                </a:cubicBezTo>
                <a:cubicBezTo>
                  <a:pt x="25398" y="22407"/>
                  <a:pt x="25804" y="22437"/>
                  <a:pt x="26206" y="22437"/>
                </a:cubicBezTo>
                <a:cubicBezTo>
                  <a:pt x="31849" y="22437"/>
                  <a:pt x="36809" y="16669"/>
                  <a:pt x="38871" y="15314"/>
                </a:cubicBezTo>
                <a:cubicBezTo>
                  <a:pt x="39863" y="14681"/>
                  <a:pt x="40996" y="14362"/>
                  <a:pt x="42135" y="14362"/>
                </a:cubicBezTo>
                <a:cubicBezTo>
                  <a:pt x="43201" y="14362"/>
                  <a:pt x="44272" y="14642"/>
                  <a:pt x="45232" y="15203"/>
                </a:cubicBezTo>
                <a:cubicBezTo>
                  <a:pt x="49027" y="17502"/>
                  <a:pt x="49071" y="22858"/>
                  <a:pt x="50634" y="27010"/>
                </a:cubicBezTo>
                <a:cubicBezTo>
                  <a:pt x="52642" y="32143"/>
                  <a:pt x="57307" y="35759"/>
                  <a:pt x="62775" y="36450"/>
                </a:cubicBezTo>
                <a:cubicBezTo>
                  <a:pt x="62396" y="25269"/>
                  <a:pt x="63043" y="14065"/>
                  <a:pt x="64694" y="2994"/>
                </a:cubicBezTo>
                <a:cubicBezTo>
                  <a:pt x="57530" y="1745"/>
                  <a:pt x="50232" y="1499"/>
                  <a:pt x="42978" y="1254"/>
                </a:cubicBezTo>
                <a:cubicBezTo>
                  <a:pt x="32957" y="896"/>
                  <a:pt x="22936" y="562"/>
                  <a:pt x="12914" y="249"/>
                </a:cubicBezTo>
                <a:cubicBezTo>
                  <a:pt x="12140" y="215"/>
                  <a:pt x="8634" y="0"/>
                  <a:pt x="550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" name="Google Shape;21;p2"/>
          <p:cNvSpPr/>
          <p:nvPr/>
        </p:nvSpPr>
        <p:spPr>
          <a:xfrm rot="10484934" flipH="1">
            <a:off x="7292455" y="-348495"/>
            <a:ext cx="2087045" cy="984164"/>
          </a:xfrm>
          <a:custGeom>
            <a:avLst/>
            <a:gdLst/>
            <a:ahLst/>
            <a:cxnLst/>
            <a:rect l="l" t="t" r="r" b="b"/>
            <a:pathLst>
              <a:path w="49839" h="23502" extrusionOk="0">
                <a:moveTo>
                  <a:pt x="12527" y="1"/>
                </a:moveTo>
                <a:cubicBezTo>
                  <a:pt x="11413" y="1"/>
                  <a:pt x="10247" y="125"/>
                  <a:pt x="9017" y="410"/>
                </a:cubicBezTo>
                <a:cubicBezTo>
                  <a:pt x="4486" y="1459"/>
                  <a:pt x="402" y="6325"/>
                  <a:pt x="157" y="11280"/>
                </a:cubicBezTo>
                <a:cubicBezTo>
                  <a:pt x="0" y="14650"/>
                  <a:pt x="1518" y="19694"/>
                  <a:pt x="5468" y="22238"/>
                </a:cubicBezTo>
                <a:cubicBezTo>
                  <a:pt x="6967" y="23186"/>
                  <a:pt x="8215" y="23502"/>
                  <a:pt x="9471" y="23502"/>
                </a:cubicBezTo>
                <a:cubicBezTo>
                  <a:pt x="10404" y="23502"/>
                  <a:pt x="11341" y="23327"/>
                  <a:pt x="12387" y="23109"/>
                </a:cubicBezTo>
                <a:cubicBezTo>
                  <a:pt x="23723" y="20797"/>
                  <a:pt x="35152" y="18016"/>
                  <a:pt x="46692" y="18016"/>
                </a:cubicBezTo>
                <a:cubicBezTo>
                  <a:pt x="47740" y="18016"/>
                  <a:pt x="48789" y="18039"/>
                  <a:pt x="49839" y="18087"/>
                </a:cubicBezTo>
                <a:cubicBezTo>
                  <a:pt x="49214" y="15520"/>
                  <a:pt x="49147" y="12820"/>
                  <a:pt x="48500" y="10253"/>
                </a:cubicBezTo>
                <a:cubicBezTo>
                  <a:pt x="47830" y="7664"/>
                  <a:pt x="46245" y="3624"/>
                  <a:pt x="43723" y="2486"/>
                </a:cubicBezTo>
                <a:cubicBezTo>
                  <a:pt x="43091" y="2196"/>
                  <a:pt x="42479" y="2074"/>
                  <a:pt x="41873" y="2074"/>
                </a:cubicBezTo>
                <a:cubicBezTo>
                  <a:pt x="38847" y="2074"/>
                  <a:pt x="35967" y="5108"/>
                  <a:pt x="31336" y="5276"/>
                </a:cubicBezTo>
                <a:cubicBezTo>
                  <a:pt x="31216" y="5280"/>
                  <a:pt x="31096" y="5282"/>
                  <a:pt x="30977" y="5282"/>
                </a:cubicBezTo>
                <a:cubicBezTo>
                  <a:pt x="24835" y="5282"/>
                  <a:pt x="19797" y="1"/>
                  <a:pt x="12527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22;p2"/>
          <p:cNvSpPr/>
          <p:nvPr/>
        </p:nvSpPr>
        <p:spPr>
          <a:xfrm rot="10800000">
            <a:off x="5634813" y="207921"/>
            <a:ext cx="163500" cy="1635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" name="Google Shape;23;p2"/>
          <p:cNvSpPr/>
          <p:nvPr/>
        </p:nvSpPr>
        <p:spPr>
          <a:xfrm rot="10800000">
            <a:off x="7750600" y="1024809"/>
            <a:ext cx="98400" cy="987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" name="Google Shape;24;p2"/>
          <p:cNvSpPr/>
          <p:nvPr/>
        </p:nvSpPr>
        <p:spPr>
          <a:xfrm rot="10800000">
            <a:off x="8980488" y="1939771"/>
            <a:ext cx="163500" cy="1635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" name="Google Shape;25;p2"/>
          <p:cNvSpPr/>
          <p:nvPr/>
        </p:nvSpPr>
        <p:spPr>
          <a:xfrm rot="10800000">
            <a:off x="4725450" y="139996"/>
            <a:ext cx="98400" cy="987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272823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hanks">
    <p:bg>
      <p:bgPr>
        <a:solidFill>
          <a:schemeClr val="accent1"/>
        </a:solidFill>
        <a:effectLst/>
      </p:bgPr>
    </p:bg>
    <p:spTree>
      <p:nvGrpSpPr>
        <p:cNvPr id="1" name="Shape 1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" name="Google Shape;1321;p25"/>
          <p:cNvSpPr txBox="1">
            <a:spLocks noGrp="1"/>
          </p:cNvSpPr>
          <p:nvPr>
            <p:ph type="ctrTitle"/>
          </p:nvPr>
        </p:nvSpPr>
        <p:spPr>
          <a:xfrm>
            <a:off x="914400" y="804025"/>
            <a:ext cx="3651600" cy="176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5200"/>
              <a:buFont typeface="Staatliches"/>
              <a:buNone/>
              <a:defRPr sz="4800">
                <a:solidFill>
                  <a:srgbClr val="FFFFFF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322" name="Google Shape;1322;p25"/>
          <p:cNvSpPr txBox="1">
            <a:spLocks noGrp="1"/>
          </p:cNvSpPr>
          <p:nvPr>
            <p:ph type="subTitle" idx="1"/>
          </p:nvPr>
        </p:nvSpPr>
        <p:spPr>
          <a:xfrm>
            <a:off x="914400" y="2571750"/>
            <a:ext cx="3651600" cy="1219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Condensed Light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Condensed Light"/>
              <a:buNone/>
              <a:defRPr sz="2800"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Condensed Light"/>
              <a:buNone/>
              <a:defRPr sz="2800"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Condensed Light"/>
              <a:buNone/>
              <a:defRPr sz="2800"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Condensed Light"/>
              <a:buNone/>
              <a:defRPr sz="2800"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Condensed Light"/>
              <a:buNone/>
              <a:defRPr sz="2800"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Condensed Light"/>
              <a:buNone/>
              <a:defRPr sz="2800"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Condensed Light"/>
              <a:buNone/>
              <a:defRPr sz="2800"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Condensed Light"/>
              <a:buNone/>
              <a:defRPr sz="2800"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9pPr>
          </a:lstStyle>
          <a:p>
            <a:endParaRPr/>
          </a:p>
        </p:txBody>
      </p:sp>
      <p:sp>
        <p:nvSpPr>
          <p:cNvPr id="1323" name="Google Shape;1323;p25"/>
          <p:cNvSpPr txBox="1"/>
          <p:nvPr/>
        </p:nvSpPr>
        <p:spPr>
          <a:xfrm>
            <a:off x="888381" y="3681550"/>
            <a:ext cx="3439500" cy="110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20124D"/>
                </a:solidFill>
                <a:latin typeface="Lato"/>
                <a:ea typeface="Lato"/>
                <a:cs typeface="Lato"/>
                <a:sym typeface="Lato"/>
              </a:rPr>
              <a:t>CREDITS: This presentation template was created by </a:t>
            </a:r>
            <a:r>
              <a:rPr lang="en" sz="1200" b="1">
                <a:solidFill>
                  <a:srgbClr val="20124D"/>
                </a:solidFill>
                <a:uFill>
                  <a:noFill/>
                </a:uFill>
                <a:latin typeface="Lato"/>
                <a:ea typeface="Lato"/>
                <a:cs typeface="Lato"/>
                <a:sym typeface="Lato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lang="en" sz="1200">
                <a:solidFill>
                  <a:srgbClr val="20124D"/>
                </a:solidFill>
                <a:latin typeface="Lato"/>
                <a:ea typeface="Lato"/>
                <a:cs typeface="Lato"/>
                <a:sym typeface="Lato"/>
              </a:rPr>
              <a:t>, including icons by </a:t>
            </a:r>
            <a:r>
              <a:rPr lang="en" sz="1200" b="1">
                <a:solidFill>
                  <a:srgbClr val="20124D"/>
                </a:solidFill>
                <a:uFill>
                  <a:noFill/>
                </a:uFill>
                <a:latin typeface="Lato"/>
                <a:ea typeface="Lato"/>
                <a:cs typeface="Lato"/>
                <a:sym typeface="Lato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" sz="1200">
                <a:solidFill>
                  <a:srgbClr val="20124D"/>
                </a:solidFill>
                <a:latin typeface="Lato"/>
                <a:ea typeface="Lato"/>
                <a:cs typeface="Lato"/>
                <a:sym typeface="Lato"/>
              </a:rPr>
              <a:t>, and infographics &amp; images by </a:t>
            </a:r>
            <a:r>
              <a:rPr lang="en" sz="1200" b="1">
                <a:solidFill>
                  <a:srgbClr val="20124D"/>
                </a:solidFill>
                <a:uFill>
                  <a:noFill/>
                </a:uFill>
                <a:latin typeface="Lato"/>
                <a:ea typeface="Lato"/>
                <a:cs typeface="Lato"/>
                <a:sym typeface="Lato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r>
              <a:rPr lang="en" sz="1200">
                <a:solidFill>
                  <a:srgbClr val="20124D"/>
                </a:solidFill>
                <a:latin typeface="Lato"/>
                <a:ea typeface="Lato"/>
                <a:cs typeface="Lato"/>
                <a:sym typeface="Lato"/>
              </a:rPr>
              <a:t>. </a:t>
            </a:r>
            <a:endParaRPr sz="1200">
              <a:solidFill>
                <a:srgbClr val="20124D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lnSpc>
                <a:spcPct val="115000"/>
              </a:lnSpc>
              <a:spcBef>
                <a:spcPts val="300"/>
              </a:spcBef>
              <a:spcAft>
                <a:spcPts val="0"/>
              </a:spcAft>
              <a:buNone/>
            </a:pPr>
            <a:endParaRPr sz="1200">
              <a:solidFill>
                <a:srgbClr val="20124D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20124D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324" name="Google Shape;1324;p25"/>
          <p:cNvSpPr/>
          <p:nvPr/>
        </p:nvSpPr>
        <p:spPr>
          <a:xfrm rot="10800000" flipH="1">
            <a:off x="4366399" y="335155"/>
            <a:ext cx="3758237" cy="4824215"/>
          </a:xfrm>
          <a:custGeom>
            <a:avLst/>
            <a:gdLst/>
            <a:ahLst/>
            <a:cxnLst/>
            <a:rect l="l" t="t" r="r" b="b"/>
            <a:pathLst>
              <a:path w="49457" h="56384" extrusionOk="0">
                <a:moveTo>
                  <a:pt x="26052" y="1"/>
                </a:moveTo>
                <a:cubicBezTo>
                  <a:pt x="26452" y="1670"/>
                  <a:pt x="26646" y="3363"/>
                  <a:pt x="26302" y="5033"/>
                </a:cubicBezTo>
                <a:cubicBezTo>
                  <a:pt x="25788" y="7540"/>
                  <a:pt x="23582" y="9869"/>
                  <a:pt x="21120" y="9869"/>
                </a:cubicBezTo>
                <a:cubicBezTo>
                  <a:pt x="20849" y="9869"/>
                  <a:pt x="20574" y="9841"/>
                  <a:pt x="20299" y="9782"/>
                </a:cubicBezTo>
                <a:cubicBezTo>
                  <a:pt x="18318" y="9357"/>
                  <a:pt x="16978" y="7566"/>
                  <a:pt x="15743" y="5957"/>
                </a:cubicBezTo>
                <a:cubicBezTo>
                  <a:pt x="14512" y="4345"/>
                  <a:pt x="12946" y="2661"/>
                  <a:pt x="10918" y="2610"/>
                </a:cubicBezTo>
                <a:cubicBezTo>
                  <a:pt x="10884" y="2609"/>
                  <a:pt x="10851" y="2608"/>
                  <a:pt x="10817" y="2608"/>
                </a:cubicBezTo>
                <a:cubicBezTo>
                  <a:pt x="8301" y="2608"/>
                  <a:pt x="6557" y="5052"/>
                  <a:pt x="4495" y="6523"/>
                </a:cubicBezTo>
                <a:cubicBezTo>
                  <a:pt x="3156" y="7481"/>
                  <a:pt x="1609" y="8014"/>
                  <a:pt x="1" y="8202"/>
                </a:cubicBezTo>
                <a:cubicBezTo>
                  <a:pt x="1307" y="14936"/>
                  <a:pt x="5566" y="21137"/>
                  <a:pt x="11645" y="24368"/>
                </a:cubicBezTo>
                <a:cubicBezTo>
                  <a:pt x="14611" y="25938"/>
                  <a:pt x="17888" y="26839"/>
                  <a:pt x="20906" y="28306"/>
                </a:cubicBezTo>
                <a:cubicBezTo>
                  <a:pt x="23929" y="29773"/>
                  <a:pt x="26816" y="31984"/>
                  <a:pt x="27952" y="35139"/>
                </a:cubicBezTo>
                <a:cubicBezTo>
                  <a:pt x="29456" y="39313"/>
                  <a:pt x="27580" y="44118"/>
                  <a:pt x="29014" y="48315"/>
                </a:cubicBezTo>
                <a:cubicBezTo>
                  <a:pt x="30163" y="51696"/>
                  <a:pt x="33276" y="54050"/>
                  <a:pt x="36534" y="55507"/>
                </a:cubicBezTo>
                <a:cubicBezTo>
                  <a:pt x="37276" y="55837"/>
                  <a:pt x="38034" y="56129"/>
                  <a:pt x="38804" y="56384"/>
                </a:cubicBezTo>
                <a:cubicBezTo>
                  <a:pt x="40256" y="54366"/>
                  <a:pt x="42058" y="52612"/>
                  <a:pt x="43741" y="50772"/>
                </a:cubicBezTo>
                <a:cubicBezTo>
                  <a:pt x="45645" y="48688"/>
                  <a:pt x="47443" y="46400"/>
                  <a:pt x="48277" y="43708"/>
                </a:cubicBezTo>
                <a:cubicBezTo>
                  <a:pt x="49456" y="39897"/>
                  <a:pt x="48551" y="35728"/>
                  <a:pt x="46985" y="32059"/>
                </a:cubicBezTo>
                <a:cubicBezTo>
                  <a:pt x="45419" y="28391"/>
                  <a:pt x="43207" y="25028"/>
                  <a:pt x="41614" y="21374"/>
                </a:cubicBezTo>
                <a:cubicBezTo>
                  <a:pt x="40015" y="17713"/>
                  <a:pt x="39048" y="13573"/>
                  <a:pt x="40138" y="9734"/>
                </a:cubicBezTo>
                <a:cubicBezTo>
                  <a:pt x="41397" y="5298"/>
                  <a:pt x="45151" y="2100"/>
                  <a:pt x="49343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5" name="Google Shape;1325;p25"/>
          <p:cNvSpPr/>
          <p:nvPr/>
        </p:nvSpPr>
        <p:spPr>
          <a:xfrm rot="10800000" flipH="1">
            <a:off x="4323086" y="4314893"/>
            <a:ext cx="2068144" cy="844477"/>
          </a:xfrm>
          <a:custGeom>
            <a:avLst/>
            <a:gdLst/>
            <a:ahLst/>
            <a:cxnLst/>
            <a:rect l="l" t="t" r="r" b="b"/>
            <a:pathLst>
              <a:path w="27216" h="9870" extrusionOk="0">
                <a:moveTo>
                  <a:pt x="501" y="1"/>
                </a:moveTo>
                <a:cubicBezTo>
                  <a:pt x="1" y="2713"/>
                  <a:pt x="44" y="5500"/>
                  <a:pt x="571" y="8202"/>
                </a:cubicBezTo>
                <a:cubicBezTo>
                  <a:pt x="2179" y="8014"/>
                  <a:pt x="3726" y="7481"/>
                  <a:pt x="5065" y="6523"/>
                </a:cubicBezTo>
                <a:cubicBezTo>
                  <a:pt x="7127" y="5052"/>
                  <a:pt x="8871" y="2608"/>
                  <a:pt x="11387" y="2608"/>
                </a:cubicBezTo>
                <a:cubicBezTo>
                  <a:pt x="11421" y="2608"/>
                  <a:pt x="11454" y="2609"/>
                  <a:pt x="11488" y="2610"/>
                </a:cubicBezTo>
                <a:cubicBezTo>
                  <a:pt x="13516" y="2661"/>
                  <a:pt x="15082" y="4345"/>
                  <a:pt x="16313" y="5957"/>
                </a:cubicBezTo>
                <a:cubicBezTo>
                  <a:pt x="17548" y="7566"/>
                  <a:pt x="18888" y="9357"/>
                  <a:pt x="20869" y="9782"/>
                </a:cubicBezTo>
                <a:cubicBezTo>
                  <a:pt x="21144" y="9841"/>
                  <a:pt x="21419" y="9869"/>
                  <a:pt x="21690" y="9869"/>
                </a:cubicBezTo>
                <a:cubicBezTo>
                  <a:pt x="24152" y="9869"/>
                  <a:pt x="26358" y="7540"/>
                  <a:pt x="26872" y="5033"/>
                </a:cubicBezTo>
                <a:cubicBezTo>
                  <a:pt x="27216" y="3363"/>
                  <a:pt x="27022" y="1670"/>
                  <a:pt x="26622" y="1"/>
                </a:cubicBezTo>
                <a:close/>
              </a:path>
            </a:pathLst>
          </a:custGeom>
          <a:solidFill>
            <a:srgbClr val="F59D1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6" name="Google Shape;1326;p25"/>
          <p:cNvSpPr/>
          <p:nvPr/>
        </p:nvSpPr>
        <p:spPr>
          <a:xfrm rot="10800000" flipH="1">
            <a:off x="3363131" y="-81230"/>
            <a:ext cx="2800232" cy="1123659"/>
          </a:xfrm>
          <a:custGeom>
            <a:avLst/>
            <a:gdLst/>
            <a:ahLst/>
            <a:cxnLst/>
            <a:rect l="l" t="t" r="r" b="b"/>
            <a:pathLst>
              <a:path w="36850" h="13133" extrusionOk="0">
                <a:moveTo>
                  <a:pt x="14044" y="0"/>
                </a:moveTo>
                <a:cubicBezTo>
                  <a:pt x="12205" y="0"/>
                  <a:pt x="10289" y="657"/>
                  <a:pt x="8668" y="1584"/>
                </a:cubicBezTo>
                <a:cubicBezTo>
                  <a:pt x="4371" y="4041"/>
                  <a:pt x="1189" y="8337"/>
                  <a:pt x="0" y="13133"/>
                </a:cubicBezTo>
                <a:lnTo>
                  <a:pt x="36850" y="13133"/>
                </a:lnTo>
                <a:cubicBezTo>
                  <a:pt x="36845" y="12656"/>
                  <a:pt x="36812" y="12180"/>
                  <a:pt x="36680" y="11722"/>
                </a:cubicBezTo>
                <a:cubicBezTo>
                  <a:pt x="36001" y="9374"/>
                  <a:pt x="33171" y="8431"/>
                  <a:pt x="30733" y="8327"/>
                </a:cubicBezTo>
                <a:cubicBezTo>
                  <a:pt x="28290" y="8224"/>
                  <a:pt x="25678" y="8553"/>
                  <a:pt x="23555" y="7341"/>
                </a:cubicBezTo>
                <a:cubicBezTo>
                  <a:pt x="20919" y="5837"/>
                  <a:pt x="19882" y="2400"/>
                  <a:pt x="17278" y="843"/>
                </a:cubicBezTo>
                <a:cubicBezTo>
                  <a:pt x="16288" y="251"/>
                  <a:pt x="15181" y="0"/>
                  <a:pt x="14044" y="0"/>
                </a:cubicBezTo>
                <a:close/>
              </a:path>
            </a:pathLst>
          </a:custGeom>
          <a:solidFill>
            <a:srgbClr val="FCC01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7" name="Google Shape;1327;p25"/>
          <p:cNvSpPr/>
          <p:nvPr/>
        </p:nvSpPr>
        <p:spPr>
          <a:xfrm rot="10800000" flipH="1">
            <a:off x="7314957" y="222473"/>
            <a:ext cx="1969585" cy="4936898"/>
          </a:xfrm>
          <a:custGeom>
            <a:avLst/>
            <a:gdLst/>
            <a:ahLst/>
            <a:cxnLst/>
            <a:rect l="l" t="t" r="r" b="b"/>
            <a:pathLst>
              <a:path w="25919" h="57701" extrusionOk="0">
                <a:moveTo>
                  <a:pt x="10540" y="1"/>
                </a:moveTo>
                <a:cubicBezTo>
                  <a:pt x="6348" y="2100"/>
                  <a:pt x="2594" y="5298"/>
                  <a:pt x="1335" y="9734"/>
                </a:cubicBezTo>
                <a:cubicBezTo>
                  <a:pt x="245" y="13573"/>
                  <a:pt x="1212" y="17713"/>
                  <a:pt x="2811" y="21374"/>
                </a:cubicBezTo>
                <a:cubicBezTo>
                  <a:pt x="4404" y="25028"/>
                  <a:pt x="6616" y="28391"/>
                  <a:pt x="8182" y="32059"/>
                </a:cubicBezTo>
                <a:cubicBezTo>
                  <a:pt x="9748" y="35728"/>
                  <a:pt x="10653" y="39897"/>
                  <a:pt x="9474" y="43708"/>
                </a:cubicBezTo>
                <a:cubicBezTo>
                  <a:pt x="8640" y="46400"/>
                  <a:pt x="6842" y="48688"/>
                  <a:pt x="4938" y="50772"/>
                </a:cubicBezTo>
                <a:cubicBezTo>
                  <a:pt x="3255" y="52612"/>
                  <a:pt x="1453" y="54366"/>
                  <a:pt x="1" y="56384"/>
                </a:cubicBezTo>
                <a:cubicBezTo>
                  <a:pt x="2642" y="57263"/>
                  <a:pt x="5429" y="57701"/>
                  <a:pt x="8215" y="57701"/>
                </a:cubicBezTo>
                <a:cubicBezTo>
                  <a:pt x="12497" y="57701"/>
                  <a:pt x="16780" y="56668"/>
                  <a:pt x="20543" y="54620"/>
                </a:cubicBezTo>
                <a:cubicBezTo>
                  <a:pt x="22504" y="53554"/>
                  <a:pt x="24311" y="52224"/>
                  <a:pt x="25919" y="50683"/>
                </a:cubicBezTo>
                <a:lnTo>
                  <a:pt x="25919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8" name="Google Shape;1328;p25"/>
          <p:cNvSpPr/>
          <p:nvPr/>
        </p:nvSpPr>
        <p:spPr>
          <a:xfrm rot="10800000" flipH="1">
            <a:off x="2493374" y="-81232"/>
            <a:ext cx="3958471" cy="1281175"/>
          </a:xfrm>
          <a:custGeom>
            <a:avLst/>
            <a:gdLst/>
            <a:ahLst/>
            <a:cxnLst/>
            <a:rect l="l" t="t" r="r" b="b"/>
            <a:pathLst>
              <a:path w="52092" h="14974" extrusionOk="0">
                <a:moveTo>
                  <a:pt x="10073" y="5769"/>
                </a:moveTo>
                <a:cubicBezTo>
                  <a:pt x="7479" y="5769"/>
                  <a:pt x="4891" y="6731"/>
                  <a:pt x="3028" y="8466"/>
                </a:cubicBezTo>
                <a:cubicBezTo>
                  <a:pt x="1213" y="10159"/>
                  <a:pt x="137" y="12540"/>
                  <a:pt x="0" y="14974"/>
                </a:cubicBezTo>
                <a:lnTo>
                  <a:pt x="11446" y="14974"/>
                </a:lnTo>
                <a:cubicBezTo>
                  <a:pt x="12158" y="12102"/>
                  <a:pt x="13582" y="9408"/>
                  <a:pt x="15534" y="7183"/>
                </a:cubicBezTo>
                <a:cubicBezTo>
                  <a:pt x="14502" y="6711"/>
                  <a:pt x="13450" y="6278"/>
                  <a:pt x="12337" y="6023"/>
                </a:cubicBezTo>
                <a:cubicBezTo>
                  <a:pt x="11597" y="5853"/>
                  <a:pt x="10833" y="5769"/>
                  <a:pt x="10073" y="5769"/>
                </a:cubicBezTo>
                <a:close/>
                <a:moveTo>
                  <a:pt x="45074" y="1"/>
                </a:moveTo>
                <a:cubicBezTo>
                  <a:pt x="43566" y="1"/>
                  <a:pt x="41995" y="486"/>
                  <a:pt x="40619" y="1128"/>
                </a:cubicBezTo>
                <a:cubicBezTo>
                  <a:pt x="37595" y="2533"/>
                  <a:pt x="34973" y="4604"/>
                  <a:pt x="32144" y="6344"/>
                </a:cubicBezTo>
                <a:cubicBezTo>
                  <a:pt x="32964" y="7452"/>
                  <a:pt x="33822" y="8509"/>
                  <a:pt x="35001" y="9182"/>
                </a:cubicBezTo>
                <a:cubicBezTo>
                  <a:pt x="37124" y="10394"/>
                  <a:pt x="39736" y="10065"/>
                  <a:pt x="42179" y="10168"/>
                </a:cubicBezTo>
                <a:cubicBezTo>
                  <a:pt x="44617" y="10272"/>
                  <a:pt x="47447" y="11215"/>
                  <a:pt x="48126" y="13563"/>
                </a:cubicBezTo>
                <a:cubicBezTo>
                  <a:pt x="48258" y="14021"/>
                  <a:pt x="48291" y="14497"/>
                  <a:pt x="48296" y="14974"/>
                </a:cubicBezTo>
                <a:lnTo>
                  <a:pt x="51884" y="14974"/>
                </a:lnTo>
                <a:cubicBezTo>
                  <a:pt x="52092" y="11470"/>
                  <a:pt x="51993" y="7956"/>
                  <a:pt x="50790" y="4670"/>
                </a:cubicBezTo>
                <a:cubicBezTo>
                  <a:pt x="50211" y="3085"/>
                  <a:pt x="49299" y="1505"/>
                  <a:pt x="47791" y="661"/>
                </a:cubicBezTo>
                <a:cubicBezTo>
                  <a:pt x="46951" y="194"/>
                  <a:pt x="46027" y="1"/>
                  <a:pt x="45074" y="1"/>
                </a:cubicBezTo>
                <a:close/>
              </a:path>
            </a:pathLst>
          </a:custGeom>
          <a:solidFill>
            <a:srgbClr val="FFF2CE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9" name="Google Shape;1329;p25"/>
          <p:cNvSpPr/>
          <p:nvPr/>
        </p:nvSpPr>
        <p:spPr>
          <a:xfrm rot="10800000" flipH="1">
            <a:off x="3363131" y="-81227"/>
            <a:ext cx="2800232" cy="738468"/>
          </a:xfrm>
          <a:custGeom>
            <a:avLst/>
            <a:gdLst/>
            <a:ahLst/>
            <a:cxnLst/>
            <a:rect l="l" t="t" r="r" b="b"/>
            <a:pathLst>
              <a:path w="36850" h="8631" extrusionOk="0">
                <a:moveTo>
                  <a:pt x="20698" y="1"/>
                </a:moveTo>
                <a:cubicBezTo>
                  <a:pt x="20434" y="166"/>
                  <a:pt x="20169" y="321"/>
                  <a:pt x="19905" y="477"/>
                </a:cubicBezTo>
                <a:cubicBezTo>
                  <a:pt x="17354" y="1968"/>
                  <a:pt x="14431" y="3137"/>
                  <a:pt x="11488" y="3137"/>
                </a:cubicBezTo>
                <a:cubicBezTo>
                  <a:pt x="10814" y="3137"/>
                  <a:pt x="10134" y="3076"/>
                  <a:pt x="9460" y="2943"/>
                </a:cubicBezTo>
                <a:cubicBezTo>
                  <a:pt x="7564" y="2566"/>
                  <a:pt x="5847" y="1642"/>
                  <a:pt x="4088" y="840"/>
                </a:cubicBezTo>
                <a:cubicBezTo>
                  <a:pt x="2136" y="3065"/>
                  <a:pt x="712" y="5759"/>
                  <a:pt x="0" y="8631"/>
                </a:cubicBezTo>
                <a:lnTo>
                  <a:pt x="36850" y="8631"/>
                </a:lnTo>
                <a:cubicBezTo>
                  <a:pt x="36845" y="8154"/>
                  <a:pt x="36812" y="7678"/>
                  <a:pt x="36680" y="7220"/>
                </a:cubicBezTo>
                <a:cubicBezTo>
                  <a:pt x="36001" y="4872"/>
                  <a:pt x="33171" y="3929"/>
                  <a:pt x="30733" y="3825"/>
                </a:cubicBezTo>
                <a:cubicBezTo>
                  <a:pt x="28290" y="3722"/>
                  <a:pt x="25678" y="4051"/>
                  <a:pt x="23555" y="2839"/>
                </a:cubicBezTo>
                <a:cubicBezTo>
                  <a:pt x="22376" y="2166"/>
                  <a:pt x="21518" y="1109"/>
                  <a:pt x="20698" y="1"/>
                </a:cubicBezTo>
                <a:close/>
              </a:path>
            </a:pathLst>
          </a:custGeom>
          <a:solidFill>
            <a:srgbClr val="FFF2CE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0" name="Google Shape;1330;p25"/>
          <p:cNvSpPr/>
          <p:nvPr/>
        </p:nvSpPr>
        <p:spPr>
          <a:xfrm rot="10800000" flipH="1">
            <a:off x="6530534" y="703175"/>
            <a:ext cx="1115229" cy="1401387"/>
          </a:xfrm>
          <a:custGeom>
            <a:avLst/>
            <a:gdLst/>
            <a:ahLst/>
            <a:cxnLst/>
            <a:rect l="l" t="t" r="r" b="b"/>
            <a:pathLst>
              <a:path w="14676" h="16379" extrusionOk="0">
                <a:moveTo>
                  <a:pt x="7560" y="1"/>
                </a:moveTo>
                <a:cubicBezTo>
                  <a:pt x="3283" y="1"/>
                  <a:pt x="0" y="8178"/>
                  <a:pt x="2476" y="12988"/>
                </a:cubicBezTo>
                <a:cubicBezTo>
                  <a:pt x="3703" y="15375"/>
                  <a:pt x="6008" y="16379"/>
                  <a:pt x="8201" y="16379"/>
                </a:cubicBezTo>
                <a:cubicBezTo>
                  <a:pt x="10559" y="16379"/>
                  <a:pt x="12790" y="15223"/>
                  <a:pt x="13430" y="13366"/>
                </a:cubicBezTo>
                <a:cubicBezTo>
                  <a:pt x="14675" y="9777"/>
                  <a:pt x="13214" y="571"/>
                  <a:pt x="7908" y="20"/>
                </a:cubicBezTo>
                <a:cubicBezTo>
                  <a:pt x="7791" y="5"/>
                  <a:pt x="7677" y="1"/>
                  <a:pt x="7560" y="1"/>
                </a:cubicBezTo>
                <a:close/>
              </a:path>
            </a:pathLst>
          </a:custGeom>
          <a:solidFill>
            <a:srgbClr val="F9AD1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331" name="Google Shape;1331;p2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089400" y="2457450"/>
            <a:ext cx="5587997" cy="31432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2" name="Google Shape;1332;p2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905374" y="-152400"/>
            <a:ext cx="4467226" cy="25128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111807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613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500" b="0" i="0">
                <a:solidFill>
                  <a:schemeClr val="bg1"/>
                </a:solidFill>
                <a:latin typeface="Arial MT"/>
                <a:cs typeface="Arial M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6/8/23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498128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1905" y="4800600"/>
            <a:ext cx="9142095" cy="342900"/>
          </a:xfrm>
          <a:custGeom>
            <a:avLst/>
            <a:gdLst/>
            <a:ahLst/>
            <a:cxnLst/>
            <a:rect l="l" t="t" r="r" b="b"/>
            <a:pathLst>
              <a:path w="12189460" h="457200">
                <a:moveTo>
                  <a:pt x="12189460" y="0"/>
                </a:moveTo>
                <a:lnTo>
                  <a:pt x="0" y="0"/>
                </a:lnTo>
                <a:lnTo>
                  <a:pt x="0" y="457200"/>
                </a:lnTo>
                <a:lnTo>
                  <a:pt x="12189460" y="457200"/>
                </a:lnTo>
                <a:lnTo>
                  <a:pt x="12189460" y="0"/>
                </a:lnTo>
                <a:close/>
              </a:path>
            </a:pathLst>
          </a:custGeom>
          <a:solidFill>
            <a:srgbClr val="C0504D"/>
          </a:solid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17" name="bg object 17"/>
          <p:cNvSpPr/>
          <p:nvPr/>
        </p:nvSpPr>
        <p:spPr>
          <a:xfrm>
            <a:off x="0" y="4751069"/>
            <a:ext cx="9142095" cy="47625"/>
          </a:xfrm>
          <a:custGeom>
            <a:avLst/>
            <a:gdLst/>
            <a:ahLst/>
            <a:cxnLst/>
            <a:rect l="l" t="t" r="r" b="b"/>
            <a:pathLst>
              <a:path w="12189460" h="63500">
                <a:moveTo>
                  <a:pt x="12189460" y="0"/>
                </a:moveTo>
                <a:lnTo>
                  <a:pt x="0" y="0"/>
                </a:lnTo>
                <a:lnTo>
                  <a:pt x="0" y="63499"/>
                </a:lnTo>
                <a:lnTo>
                  <a:pt x="12189460" y="63499"/>
                </a:lnTo>
                <a:lnTo>
                  <a:pt x="12189460" y="0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613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6/8/23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101682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540000" y="363275"/>
            <a:ext cx="8064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540000" y="1152475"/>
            <a:ext cx="80640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Open Sans"/>
              <a:buChar char="●"/>
              <a:defRPr sz="18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3" r:id="rId1"/>
    <p:sldLayoutId id="2147483662" r:id="rId2"/>
    <p:sldLayoutId id="2147483677" r:id="rId3"/>
    <p:sldLayoutId id="2147483678" r:id="rId4"/>
    <p:sldLayoutId id="2147483679" r:id="rId5"/>
    <p:sldLayoutId id="2147483680" r:id="rId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3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17" Type="http://schemas.openxmlformats.org/officeDocument/2006/relationships/image" Target="../media/image26.png"/><Relationship Id="rId2" Type="http://schemas.openxmlformats.org/officeDocument/2006/relationships/image" Target="../media/image11.png"/><Relationship Id="rId16" Type="http://schemas.openxmlformats.org/officeDocument/2006/relationships/image" Target="../media/image2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5" Type="http://schemas.openxmlformats.org/officeDocument/2006/relationships/image" Target="../media/image2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Relationship Id="rId14" Type="http://schemas.openxmlformats.org/officeDocument/2006/relationships/image" Target="../media/image23.png"/></Relationships>
</file>

<file path=ppt/slides/_rels/slide4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png"/></Relationships>
</file>

<file path=ppt/slides/_rels/slide4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jpg"/><Relationship Id="rId4" Type="http://schemas.openxmlformats.org/officeDocument/2006/relationships/image" Target="../media/image53.jpg"/></Relationships>
</file>

<file path=ppt/slides/_rels/slide4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10" Type="http://schemas.openxmlformats.org/officeDocument/2006/relationships/image" Target="../media/image35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/Relationships>
</file>

<file path=ppt/slides/_rels/slide5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tiff"/><Relationship Id="rId4" Type="http://schemas.openxmlformats.org/officeDocument/2006/relationships/image" Target="../media/image36.tiff"/></Relationships>
</file>

<file path=ppt/slides/_rels/slide5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tiff"/><Relationship Id="rId4" Type="http://schemas.openxmlformats.org/officeDocument/2006/relationships/image" Target="../media/image36.tiff"/></Relationships>
</file>

<file path=ppt/slides/_rels/slide5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tiff"/><Relationship Id="rId4" Type="http://schemas.openxmlformats.org/officeDocument/2006/relationships/image" Target="../media/image56.tiff"/></Relationships>
</file>

<file path=ppt/slides/_rels/slide5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7.tiff"/><Relationship Id="rId4" Type="http://schemas.openxmlformats.org/officeDocument/2006/relationships/image" Target="../media/image38.tiff"/></Relationships>
</file>

<file path=ppt/slides/_rels/slide5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tiff"/><Relationship Id="rId5" Type="http://schemas.openxmlformats.org/officeDocument/2006/relationships/image" Target="../media/image57.tiff"/><Relationship Id="rId4" Type="http://schemas.openxmlformats.org/officeDocument/2006/relationships/image" Target="../media/image38.tiff"/></Relationships>
</file>

<file path=ppt/slides/_rels/slide5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tiff"/><Relationship Id="rId4" Type="http://schemas.openxmlformats.org/officeDocument/2006/relationships/image" Target="../media/image59.tiff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hyperlink" Target="mailto:ditpenjamu@uny.ac.id" TargetMode="Externa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tiff"/><Relationship Id="rId2" Type="http://schemas.openxmlformats.org/officeDocument/2006/relationships/image" Target="../media/image36.tif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9.tiff"/><Relationship Id="rId4" Type="http://schemas.openxmlformats.org/officeDocument/2006/relationships/image" Target="../media/image38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16354;p62">
            <a:extLst>
              <a:ext uri="{FF2B5EF4-FFF2-40B4-BE49-F238E27FC236}">
                <a16:creationId xmlns:a16="http://schemas.microsoft.com/office/drawing/2014/main" id="{D1A5700A-AEAE-4B43-9E89-08841EF2A222}"/>
              </a:ext>
            </a:extLst>
          </p:cNvPr>
          <p:cNvSpPr/>
          <p:nvPr/>
        </p:nvSpPr>
        <p:spPr>
          <a:xfrm>
            <a:off x="6341613" y="4343781"/>
            <a:ext cx="732955" cy="565822"/>
          </a:xfrm>
          <a:custGeom>
            <a:avLst/>
            <a:gdLst/>
            <a:ahLst/>
            <a:cxnLst/>
            <a:rect l="l" t="t" r="r" b="b"/>
            <a:pathLst>
              <a:path w="2079" h="1827" extrusionOk="0">
                <a:moveTo>
                  <a:pt x="1037" y="0"/>
                </a:moveTo>
                <a:cubicBezTo>
                  <a:pt x="780" y="0"/>
                  <a:pt x="535" y="110"/>
                  <a:pt x="326" y="298"/>
                </a:cubicBezTo>
                <a:cubicBezTo>
                  <a:pt x="174" y="434"/>
                  <a:pt x="0" y="590"/>
                  <a:pt x="0" y="797"/>
                </a:cubicBezTo>
                <a:cubicBezTo>
                  <a:pt x="0" y="1003"/>
                  <a:pt x="136" y="1188"/>
                  <a:pt x="277" y="1328"/>
                </a:cubicBezTo>
                <a:cubicBezTo>
                  <a:pt x="525" y="1587"/>
                  <a:pt x="915" y="1827"/>
                  <a:pt x="1262" y="1827"/>
                </a:cubicBezTo>
                <a:cubicBezTo>
                  <a:pt x="1491" y="1827"/>
                  <a:pt x="1701" y="1722"/>
                  <a:pt x="1839" y="1448"/>
                </a:cubicBezTo>
                <a:cubicBezTo>
                  <a:pt x="2078" y="966"/>
                  <a:pt x="1975" y="364"/>
                  <a:pt x="1476" y="108"/>
                </a:cubicBezTo>
                <a:cubicBezTo>
                  <a:pt x="1329" y="34"/>
                  <a:pt x="1181" y="0"/>
                  <a:pt x="1037" y="0"/>
                </a:cubicBezTo>
                <a:close/>
              </a:path>
            </a:pathLst>
          </a:custGeom>
          <a:solidFill>
            <a:srgbClr val="E5D0C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3" name="Google Shape;491;p33">
            <a:extLst>
              <a:ext uri="{FF2B5EF4-FFF2-40B4-BE49-F238E27FC236}">
                <a16:creationId xmlns:a16="http://schemas.microsoft.com/office/drawing/2014/main" id="{15F40933-AB89-4287-8B19-5D5B3633EAF3}"/>
              </a:ext>
            </a:extLst>
          </p:cNvPr>
          <p:cNvSpPr txBox="1">
            <a:spLocks/>
          </p:cNvSpPr>
          <p:nvPr/>
        </p:nvSpPr>
        <p:spPr>
          <a:xfrm>
            <a:off x="175068" y="1782725"/>
            <a:ext cx="5285931" cy="11126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500" b="1" i="0" u="none" strike="noStrike" cap="none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rPr lang="en-ID" sz="1200" dirty="0">
                <a:solidFill>
                  <a:srgbClr val="FFAB40"/>
                </a:solidFill>
              </a:rPr>
              <a:t>PELATIHAN DAN SERTIFIKASI AUDITOR AUDIT MUTU INTERNAL</a:t>
            </a:r>
          </a:p>
          <a:p>
            <a:pPr>
              <a:lnSpc>
                <a:spcPct val="100000"/>
              </a:lnSpc>
            </a:pPr>
            <a:r>
              <a:rPr lang="en-ID" sz="28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M02. PENYUSUNAN DOKUMEN SPMI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F114A6B-B24F-4251-9C9C-2A0DBEA58745}"/>
              </a:ext>
            </a:extLst>
          </p:cNvPr>
          <p:cNvCxnSpPr>
            <a:cxnSpLocks/>
          </p:cNvCxnSpPr>
          <p:nvPr/>
        </p:nvCxnSpPr>
        <p:spPr>
          <a:xfrm>
            <a:off x="467137" y="2895394"/>
            <a:ext cx="4104863" cy="0"/>
          </a:xfrm>
          <a:prstGeom prst="line">
            <a:avLst/>
          </a:prstGeom>
          <a:ln>
            <a:solidFill>
              <a:srgbClr val="FFAB40"/>
            </a:solidFill>
            <a:headEnd type="diamond"/>
            <a:tailEnd type="diamon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30" name="Picture 6" descr="LAMBANG UNIVERSITAS | Universitas Negeri Yogyakarta">
            <a:extLst>
              <a:ext uri="{FF2B5EF4-FFF2-40B4-BE49-F238E27FC236}">
                <a16:creationId xmlns:a16="http://schemas.microsoft.com/office/drawing/2014/main" id="{29AB1FC8-FE3E-BE8B-C8B4-F527444F75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8827" y="724159"/>
            <a:ext cx="728175" cy="744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E5A49F2-1671-86CB-6F15-4ADA0111E874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22BCDD9-D6AD-E44C-3558-67E0C3D302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0582" y="1381478"/>
            <a:ext cx="3357618" cy="281539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Google Shape;492;p33">
            <a:extLst>
              <a:ext uri="{FF2B5EF4-FFF2-40B4-BE49-F238E27FC236}">
                <a16:creationId xmlns:a16="http://schemas.microsoft.com/office/drawing/2014/main" id="{F1730439-1C9E-E624-9948-88309B8F2546}"/>
              </a:ext>
            </a:extLst>
          </p:cNvPr>
          <p:cNvSpPr txBox="1">
            <a:spLocks/>
          </p:cNvSpPr>
          <p:nvPr/>
        </p:nvSpPr>
        <p:spPr>
          <a:xfrm>
            <a:off x="444293" y="2901225"/>
            <a:ext cx="5099458" cy="7908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Open Sans"/>
              <a:buNone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Open Sans"/>
              <a:buNone/>
              <a:defRPr sz="28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Open Sans"/>
              <a:buNone/>
              <a:defRPr sz="28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Open Sans"/>
              <a:buNone/>
              <a:defRPr sz="28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Open Sans"/>
              <a:buNone/>
              <a:defRPr sz="28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Open Sans"/>
              <a:buNone/>
              <a:defRPr sz="28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Open Sans"/>
              <a:buNone/>
              <a:defRPr sz="28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Open Sans"/>
              <a:buNone/>
              <a:defRPr sz="28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Open Sans"/>
              <a:buNone/>
              <a:defRPr sz="28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marL="0" indent="0">
              <a:lnSpc>
                <a:spcPct val="150000"/>
              </a:lnSpc>
            </a:pPr>
            <a:r>
              <a:rPr lang="en-ID" sz="1200" dirty="0"/>
              <a:t>DIREKTORAT PENJAMINAN MUTU</a:t>
            </a:r>
          </a:p>
          <a:p>
            <a:pPr marL="0" indent="0">
              <a:lnSpc>
                <a:spcPct val="150000"/>
              </a:lnSpc>
            </a:pPr>
            <a:r>
              <a:rPr lang="en-ID" sz="1200" dirty="0"/>
              <a:t>Universitas Negeri Yogyakarta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60EE4B5-78A4-3F20-6087-40E48CFCFB3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84" t="7451" r="68608" b="77825"/>
          <a:stretch/>
        </p:blipFill>
        <p:spPr>
          <a:xfrm>
            <a:off x="0" y="277271"/>
            <a:ext cx="1517489" cy="67765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4E46590-5962-6C25-C2B6-CBCD89538B09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/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E337923-04AC-4133-9334-25BBC6E1E6E2}"/>
              </a:ext>
            </a:extLst>
          </p:cNvPr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071C51-AEB2-287E-41D7-C61408B7336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AF196F4D-7C46-276F-EE95-5ACF5C9C78AB}"/>
              </a:ext>
            </a:extLst>
          </p:cNvPr>
          <p:cNvSpPr txBox="1">
            <a:spLocks/>
          </p:cNvSpPr>
          <p:nvPr/>
        </p:nvSpPr>
        <p:spPr>
          <a:xfrm>
            <a:off x="892820" y="1456954"/>
            <a:ext cx="7582108" cy="2777042"/>
          </a:xfrm>
          <a:prstGeom prst="rect">
            <a:avLst/>
          </a:prstGeom>
        </p:spPr>
        <p:txBody>
          <a:bodyPr vert="horz" wrap="square" lIns="0" tIns="67945" rIns="0" bIns="0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469900" marR="37465" indent="-457200" algn="just">
              <a:lnSpc>
                <a:spcPts val="3020"/>
              </a:lnSpc>
              <a:spcBef>
                <a:spcPts val="815"/>
              </a:spcBef>
              <a:buFont typeface="Arial"/>
              <a:buAutoNum type="arabicPeriod"/>
              <a:tabLst>
                <a:tab pos="469265" algn="l"/>
                <a:tab pos="469900" algn="l"/>
              </a:tabLst>
            </a:pPr>
            <a:r>
              <a:rPr lang="en-ID" sz="2000" spc="-10" dirty="0" err="1">
                <a:latin typeface="Calibri" panose="020F0502020204030204" pitchFamily="34" charset="0"/>
                <a:cs typeface="Calibri" panose="020F0502020204030204" pitchFamily="34" charset="0"/>
              </a:rPr>
              <a:t>menjelaskan</a:t>
            </a:r>
            <a:r>
              <a:rPr lang="en-ID"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D" sz="2000" spc="-20" dirty="0" err="1">
                <a:latin typeface="Calibri" panose="020F0502020204030204" pitchFamily="34" charset="0"/>
                <a:cs typeface="Calibri" panose="020F0502020204030204" pitchFamily="34" charset="0"/>
              </a:rPr>
              <a:t>kepada</a:t>
            </a:r>
            <a:r>
              <a:rPr lang="en-ID" sz="2000" spc="-2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D" sz="2000" spc="-25" dirty="0">
                <a:latin typeface="Calibri" panose="020F0502020204030204" pitchFamily="34" charset="0"/>
                <a:cs typeface="Calibri" panose="020F0502020204030204" pitchFamily="34" charset="0"/>
              </a:rPr>
              <a:t>para </a:t>
            </a:r>
            <a:r>
              <a:rPr lang="en-ID" sz="2000" spc="-15" dirty="0" err="1">
                <a:latin typeface="Calibri" panose="020F0502020204030204" pitchFamily="34" charset="0"/>
                <a:cs typeface="Calibri" panose="020F0502020204030204" pitchFamily="34" charset="0"/>
              </a:rPr>
              <a:t>pemangku</a:t>
            </a:r>
            <a:r>
              <a:rPr lang="en-ID" sz="2000" spc="-1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D" sz="2000" spc="-20" dirty="0" err="1">
                <a:latin typeface="Calibri" panose="020F0502020204030204" pitchFamily="34" charset="0"/>
                <a:cs typeface="Calibri" panose="020F0502020204030204" pitchFamily="34" charset="0"/>
              </a:rPr>
              <a:t>kepentingan</a:t>
            </a:r>
            <a:r>
              <a:rPr lang="en-ID" sz="2000" spc="-2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D" sz="2000" spc="-15" dirty="0">
                <a:latin typeface="Calibri" panose="020F0502020204030204" pitchFamily="34" charset="0"/>
                <a:cs typeface="Calibri" panose="020F0502020204030204" pitchFamily="34" charset="0"/>
              </a:rPr>
              <a:t>PT  </a:t>
            </a:r>
            <a:r>
              <a:rPr lang="en-ID"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(internal dan </a:t>
            </a:r>
            <a:r>
              <a:rPr lang="en-ID" sz="2000" spc="-15" dirty="0" err="1">
                <a:latin typeface="Calibri" panose="020F0502020204030204" pitchFamily="34" charset="0"/>
                <a:cs typeface="Calibri" panose="020F0502020204030204" pitchFamily="34" charset="0"/>
              </a:rPr>
              <a:t>eksternal</a:t>
            </a:r>
            <a:r>
              <a:rPr lang="en-ID" sz="2000" spc="-15" dirty="0">
                <a:latin typeface="Calibri" panose="020F0502020204030204" pitchFamily="34" charset="0"/>
                <a:cs typeface="Calibri" panose="020F0502020204030204" pitchFamily="34" charset="0"/>
              </a:rPr>
              <a:t>) </a:t>
            </a:r>
            <a:r>
              <a:rPr lang="en-ID" sz="2000" spc="-20" dirty="0" err="1">
                <a:latin typeface="Calibri" panose="020F0502020204030204" pitchFamily="34" charset="0"/>
                <a:cs typeface="Calibri" panose="020F0502020204030204" pitchFamily="34" charset="0"/>
              </a:rPr>
              <a:t>tentang</a:t>
            </a:r>
            <a:r>
              <a:rPr lang="en-ID" sz="2000" spc="-2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D"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SPMI </a:t>
            </a:r>
            <a:r>
              <a:rPr lang="en-ID" sz="2000" spc="-15" dirty="0">
                <a:latin typeface="Calibri" panose="020F0502020204030204" pitchFamily="34" charset="0"/>
                <a:cs typeface="Calibri" panose="020F0502020204030204" pitchFamily="34" charset="0"/>
              </a:rPr>
              <a:t>PT </a:t>
            </a:r>
            <a:r>
              <a:rPr lang="en-ID" sz="2000" spc="-20" dirty="0">
                <a:latin typeface="Calibri" panose="020F0502020204030204" pitchFamily="34" charset="0"/>
                <a:cs typeface="Calibri" panose="020F0502020204030204" pitchFamily="34" charset="0"/>
              </a:rPr>
              <a:t>yang  </a:t>
            </a:r>
            <a:r>
              <a:rPr lang="en-ID" sz="2000" spc="-20" dirty="0" err="1">
                <a:latin typeface="Calibri" panose="020F0502020204030204" pitchFamily="34" charset="0"/>
                <a:cs typeface="Calibri" panose="020F0502020204030204" pitchFamily="34" charset="0"/>
              </a:rPr>
              <a:t>bersangkutan</a:t>
            </a:r>
            <a:r>
              <a:rPr lang="en-ID" sz="2000" spc="-2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D" sz="2000" spc="-20" dirty="0" err="1">
                <a:latin typeface="Calibri" panose="020F0502020204030204" pitchFamily="34" charset="0"/>
                <a:cs typeface="Calibri" panose="020F0502020204030204" pitchFamily="34" charset="0"/>
              </a:rPr>
              <a:t>secara</a:t>
            </a:r>
            <a:r>
              <a:rPr lang="en-ID" sz="2000" spc="-2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D" sz="2000" spc="-15" dirty="0" err="1">
                <a:latin typeface="Calibri" panose="020F0502020204030204" pitchFamily="34" charset="0"/>
                <a:cs typeface="Calibri" panose="020F0502020204030204" pitchFamily="34" charset="0"/>
              </a:rPr>
              <a:t>ringkas</a:t>
            </a:r>
            <a:r>
              <a:rPr lang="en-ID" sz="2000" spc="-15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ID" sz="2000" spc="-10" dirty="0" err="1">
                <a:latin typeface="Calibri" panose="020F0502020204030204" pitchFamily="34" charset="0"/>
                <a:cs typeface="Calibri" panose="020F0502020204030204" pitchFamily="34" charset="0"/>
              </a:rPr>
              <a:t>padat</a:t>
            </a:r>
            <a:r>
              <a:rPr lang="en-ID"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ID" sz="2000" spc="-10" dirty="0" err="1">
                <a:latin typeface="Calibri" panose="020F0502020204030204" pitchFamily="34" charset="0"/>
                <a:cs typeface="Calibri" panose="020F0502020204030204" pitchFamily="34" charset="0"/>
              </a:rPr>
              <a:t>namun</a:t>
            </a:r>
            <a:r>
              <a:rPr lang="en-ID"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D" sz="2000" spc="-10" dirty="0" err="1">
                <a:latin typeface="Calibri" panose="020F0502020204030204" pitchFamily="34" charset="0"/>
                <a:cs typeface="Calibri" panose="020F0502020204030204" pitchFamily="34" charset="0"/>
              </a:rPr>
              <a:t>utuh</a:t>
            </a:r>
            <a:r>
              <a:rPr lang="en-ID"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 dan  </a:t>
            </a:r>
            <a:r>
              <a:rPr lang="en-ID" sz="2000" spc="-15" dirty="0" err="1">
                <a:latin typeface="Calibri" panose="020F0502020204030204" pitchFamily="34" charset="0"/>
                <a:cs typeface="Calibri" panose="020F0502020204030204" pitchFamily="34" charset="0"/>
              </a:rPr>
              <a:t>menyeluruh</a:t>
            </a:r>
            <a:r>
              <a:rPr lang="en-ID" sz="2000" spc="-15" dirty="0">
                <a:latin typeface="Calibri" panose="020F0502020204030204" pitchFamily="34" charset="0"/>
                <a:cs typeface="Calibri" panose="020F0502020204030204" pitchFamily="34" charset="0"/>
              </a:rPr>
              <a:t>;</a:t>
            </a:r>
          </a:p>
          <a:p>
            <a:pPr marL="469900" marR="37465" indent="-457200" algn="just">
              <a:lnSpc>
                <a:spcPts val="3020"/>
              </a:lnSpc>
              <a:spcBef>
                <a:spcPts val="815"/>
              </a:spcBef>
              <a:buFont typeface="Arial"/>
              <a:buAutoNum type="arabicPeriod"/>
              <a:tabLst>
                <a:tab pos="469265" algn="l"/>
                <a:tab pos="469900" algn="l"/>
              </a:tabLst>
            </a:pPr>
            <a:r>
              <a:rPr lang="en-ID" sz="2000" spc="-5" dirty="0" err="1">
                <a:latin typeface="Calibri" panose="020F0502020204030204" pitchFamily="34" charset="0"/>
                <a:cs typeface="Calibri" panose="020F0502020204030204" pitchFamily="34" charset="0"/>
              </a:rPr>
              <a:t>menjadi</a:t>
            </a:r>
            <a:r>
              <a:rPr lang="en-ID" sz="2000" spc="1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D" sz="2000" spc="-10" dirty="0" err="1">
                <a:latin typeface="Calibri" panose="020F0502020204030204" pitchFamily="34" charset="0"/>
                <a:cs typeface="Calibri" panose="020F0502020204030204" pitchFamily="34" charset="0"/>
              </a:rPr>
              <a:t>das</a:t>
            </a:r>
            <a:r>
              <a:rPr lang="en-ID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lang="en-ID" sz="2000" spc="-5" dirty="0" err="1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lang="en-ID" sz="2000" spc="1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D" sz="2000" spc="-25" dirty="0" err="1"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lang="en-ID" sz="2000" spc="-45" dirty="0" err="1">
                <a:latin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lang="en-ID" sz="2000" spc="-5" dirty="0" err="1">
                <a:latin typeface="Calibri" panose="020F0502020204030204" pitchFamily="34" charset="0"/>
                <a:cs typeface="Calibri" panose="020F0502020204030204" pitchFamily="34" charset="0"/>
              </a:rPr>
              <a:t>au</a:t>
            </a:r>
            <a:r>
              <a:rPr lang="en-ID" sz="2000" dirty="0">
                <a:latin typeface="Calibri" panose="020F0502020204030204" pitchFamily="34" charset="0"/>
                <a:cs typeface="Calibri" panose="020F0502020204030204" pitchFamily="34" charset="0"/>
              </a:rPr>
              <a:t> “</a:t>
            </a:r>
            <a:r>
              <a:rPr lang="en-ID" sz="2000" spc="-10" dirty="0" err="1">
                <a:latin typeface="Calibri" panose="020F0502020204030204" pitchFamily="34" charset="0"/>
                <a:cs typeface="Calibri" panose="020F0502020204030204" pitchFamily="34" charset="0"/>
              </a:rPr>
              <a:t>p</a:t>
            </a:r>
            <a:r>
              <a:rPr lang="en-ID" sz="2000" spc="-55" dirty="0" err="1"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lang="en-ID" sz="2000" spc="-5" dirty="0" err="1">
                <a:latin typeface="Calibri" panose="020F0502020204030204" pitchFamily="34" charset="0"/>
                <a:cs typeface="Calibri" panose="020F0502020204030204" pitchFamily="34" charset="0"/>
              </a:rPr>
              <a:t>y</a:t>
            </a:r>
            <a:r>
              <a:rPr lang="en-ID" sz="2000" spc="-20" dirty="0" err="1">
                <a:latin typeface="Calibri" panose="020F0502020204030204" pitchFamily="34" charset="0"/>
                <a:cs typeface="Calibri" panose="020F0502020204030204" pitchFamily="34" charset="0"/>
              </a:rPr>
              <a:t>u</a:t>
            </a:r>
            <a:r>
              <a:rPr lang="en-ID" sz="2000" spc="-10" dirty="0" err="1">
                <a:latin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lang="en-ID" sz="2000" spc="105" dirty="0" err="1">
                <a:latin typeface="Calibri" panose="020F0502020204030204" pitchFamily="34" charset="0"/>
                <a:cs typeface="Calibri" panose="020F0502020204030204" pitchFamily="34" charset="0"/>
              </a:rPr>
              <a:t>g</a:t>
            </a:r>
            <a:r>
              <a:rPr lang="en-ID"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”</a:t>
            </a:r>
            <a:r>
              <a:rPr lang="en-ID" sz="2000" spc="3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D" sz="2000" spc="-10" dirty="0" err="1">
                <a:latin typeface="Calibri" panose="020F0502020204030204" pitchFamily="34" charset="0"/>
                <a:cs typeface="Calibri" panose="020F0502020204030204" pitchFamily="34" charset="0"/>
              </a:rPr>
              <a:t>bag</a:t>
            </a:r>
            <a:r>
              <a:rPr lang="en-ID" sz="2000" spc="-5" dirty="0" err="1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ID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D" sz="2000" spc="-10" dirty="0" err="1">
                <a:latin typeface="Calibri" panose="020F0502020204030204" pitchFamily="34" charset="0"/>
                <a:cs typeface="Calibri" panose="020F0502020204030204" pitchFamily="34" charset="0"/>
              </a:rPr>
              <a:t>p</a:t>
            </a:r>
            <a:r>
              <a:rPr lang="en-ID" sz="2000" spc="-5" dirty="0" err="1">
                <a:latin typeface="Calibri" panose="020F0502020204030204" pitchFamily="34" charset="0"/>
                <a:cs typeface="Calibri" panose="020F0502020204030204" pitchFamily="34" charset="0"/>
              </a:rPr>
              <a:t>ela</a:t>
            </a:r>
            <a:r>
              <a:rPr lang="en-ID" sz="2000" spc="-35" dirty="0" err="1">
                <a:latin typeface="Calibri" panose="020F0502020204030204" pitchFamily="34" charset="0"/>
                <a:cs typeface="Calibri" panose="020F0502020204030204" pitchFamily="34" charset="0"/>
              </a:rPr>
              <a:t>k</a:t>
            </a:r>
            <a:r>
              <a:rPr lang="en-ID" sz="2000" spc="-10" dirty="0" err="1">
                <a:latin typeface="Calibri" panose="020F0502020204030204" pitchFamily="34" charset="0"/>
                <a:cs typeface="Calibri" panose="020F0502020204030204" pitchFamily="34" charset="0"/>
              </a:rPr>
              <a:t>sana</a:t>
            </a:r>
            <a:r>
              <a:rPr lang="en-ID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lang="en-ID" sz="2000" spc="-5" dirty="0" err="1">
                <a:latin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lang="en-ID" sz="2000" dirty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en-ID"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SPMI  </a:t>
            </a:r>
            <a:r>
              <a:rPr lang="en-ID" sz="2000" spc="-15" dirty="0">
                <a:latin typeface="Calibri" panose="020F0502020204030204" pitchFamily="34" charset="0"/>
                <a:cs typeface="Calibri" panose="020F0502020204030204" pitchFamily="34" charset="0"/>
              </a:rPr>
              <a:t>PT </a:t>
            </a:r>
            <a:r>
              <a:rPr lang="en-ID" sz="2000" spc="-20" dirty="0" err="1">
                <a:latin typeface="Calibri" panose="020F0502020204030204" pitchFamily="34" charset="0"/>
                <a:cs typeface="Calibri" panose="020F0502020204030204" pitchFamily="34" charset="0"/>
              </a:rPr>
              <a:t>secara</a:t>
            </a:r>
            <a:r>
              <a:rPr lang="en-ID" sz="2000" spc="-2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D" sz="2000" b="1" spc="-15" dirty="0" err="1">
                <a:latin typeface="Calibri" panose="020F0502020204030204" pitchFamily="34" charset="0"/>
                <a:cs typeface="Calibri" panose="020F0502020204030204" pitchFamily="34" charset="0"/>
              </a:rPr>
              <a:t>sistemik</a:t>
            </a:r>
            <a:r>
              <a:rPr lang="en-ID" sz="2000" b="1" spc="-1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D"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dan</a:t>
            </a:r>
            <a:r>
              <a:rPr lang="en-ID" sz="2000" spc="10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D" sz="2000" b="1" spc="-15" dirty="0" err="1">
                <a:latin typeface="Calibri" panose="020F0502020204030204" pitchFamily="34" charset="0"/>
                <a:cs typeface="Calibri" panose="020F0502020204030204" pitchFamily="34" charset="0"/>
              </a:rPr>
              <a:t>terstruktur</a:t>
            </a:r>
            <a:r>
              <a:rPr lang="en-ID" sz="2000" spc="-15" dirty="0">
                <a:latin typeface="Calibri" panose="020F0502020204030204" pitchFamily="34" charset="0"/>
                <a:cs typeface="Calibri" panose="020F0502020204030204" pitchFamily="34" charset="0"/>
              </a:rPr>
              <a:t>;</a:t>
            </a:r>
          </a:p>
          <a:p>
            <a:pPr marL="469900" marR="90170" indent="-457200" algn="just">
              <a:lnSpc>
                <a:spcPct val="90000"/>
              </a:lnSpc>
              <a:spcBef>
                <a:spcPts val="970"/>
              </a:spcBef>
              <a:buFont typeface="Arial"/>
              <a:buAutoNum type="arabicPeriod"/>
              <a:tabLst>
                <a:tab pos="469265" algn="l"/>
                <a:tab pos="469900" algn="l"/>
              </a:tabLst>
            </a:pPr>
            <a:r>
              <a:rPr lang="en-ID" sz="2000" spc="-15" dirty="0" err="1">
                <a:latin typeface="Calibri" panose="020F0502020204030204" pitchFamily="34" charset="0"/>
                <a:cs typeface="Calibri" panose="020F0502020204030204" pitchFamily="34" charset="0"/>
              </a:rPr>
              <a:t>membuktikan</a:t>
            </a:r>
            <a:r>
              <a:rPr lang="en-ID" sz="2000" spc="-1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D" sz="2000" spc="-20" dirty="0" err="1">
                <a:latin typeface="Calibri" panose="020F0502020204030204" pitchFamily="34" charset="0"/>
                <a:cs typeface="Calibri" panose="020F0502020204030204" pitchFamily="34" charset="0"/>
              </a:rPr>
              <a:t>bahwa</a:t>
            </a:r>
            <a:r>
              <a:rPr lang="en-ID" sz="2000" spc="-2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D" sz="2000" spc="-15" dirty="0">
                <a:latin typeface="Calibri" panose="020F0502020204030204" pitchFamily="34" charset="0"/>
                <a:cs typeface="Calibri" panose="020F0502020204030204" pitchFamily="34" charset="0"/>
              </a:rPr>
              <a:t>PT </a:t>
            </a:r>
            <a:r>
              <a:rPr lang="en-ID" sz="2000" spc="-10" dirty="0" err="1">
                <a:latin typeface="Calibri" panose="020F0502020204030204" pitchFamily="34" charset="0"/>
                <a:cs typeface="Calibri" panose="020F0502020204030204" pitchFamily="34" charset="0"/>
              </a:rPr>
              <a:t>telah</a:t>
            </a:r>
            <a:r>
              <a:rPr lang="en-ID"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D" sz="2000" spc="-5" dirty="0" err="1">
                <a:latin typeface="Calibri" panose="020F0502020204030204" pitchFamily="34" charset="0"/>
                <a:cs typeface="Calibri" panose="020F0502020204030204" pitchFamily="34" charset="0"/>
              </a:rPr>
              <a:t>memiliki</a:t>
            </a:r>
            <a:r>
              <a:rPr lang="en-ID"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 dan </a:t>
            </a:r>
            <a:r>
              <a:rPr lang="en-ID" sz="2000" spc="-5" dirty="0" err="1">
                <a:latin typeface="Calibri" panose="020F0502020204030204" pitchFamily="34" charset="0"/>
                <a:cs typeface="Calibri" panose="020F0502020204030204" pitchFamily="34" charset="0"/>
              </a:rPr>
              <a:t>mengim</a:t>
            </a:r>
            <a:r>
              <a:rPr lang="en-ID"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-  </a:t>
            </a:r>
            <a:r>
              <a:rPr lang="en-ID" sz="2000" spc="-15" dirty="0" err="1">
                <a:latin typeface="Calibri" panose="020F0502020204030204" pitchFamily="34" charset="0"/>
                <a:cs typeface="Calibri" panose="020F0502020204030204" pitchFamily="34" charset="0"/>
              </a:rPr>
              <a:t>plementasikan</a:t>
            </a:r>
            <a:r>
              <a:rPr lang="en-ID" sz="2000" spc="-1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D"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SPMI </a:t>
            </a:r>
            <a:r>
              <a:rPr lang="en-ID" sz="2000" spc="-10" dirty="0" err="1">
                <a:latin typeface="Calibri" panose="020F0502020204030204" pitchFamily="34" charset="0"/>
                <a:cs typeface="Calibri" panose="020F0502020204030204" pitchFamily="34" charset="0"/>
              </a:rPr>
              <a:t>sebagaimana</a:t>
            </a:r>
            <a:r>
              <a:rPr lang="en-ID"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D" sz="2000" spc="-15" dirty="0" err="1">
                <a:latin typeface="Calibri" panose="020F0502020204030204" pitchFamily="34" charset="0"/>
                <a:cs typeface="Calibri" panose="020F0502020204030204" pitchFamily="34" charset="0"/>
              </a:rPr>
              <a:t>diwajibkan</a:t>
            </a:r>
            <a:r>
              <a:rPr lang="en-ID" sz="2000" spc="-1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D"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oleh  </a:t>
            </a:r>
            <a:r>
              <a:rPr lang="en-ID" sz="2000" spc="-25" dirty="0" err="1">
                <a:latin typeface="Calibri" panose="020F0502020204030204" pitchFamily="34" charset="0"/>
                <a:cs typeface="Calibri" panose="020F0502020204030204" pitchFamily="34" charset="0"/>
              </a:rPr>
              <a:t>peraturan</a:t>
            </a:r>
            <a:r>
              <a:rPr lang="en-ID" sz="2000" spc="1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D" sz="2000" spc="-10" dirty="0" err="1">
                <a:latin typeface="Calibri" panose="020F0502020204030204" pitchFamily="34" charset="0"/>
                <a:cs typeface="Calibri" panose="020F0502020204030204" pitchFamily="34" charset="0"/>
              </a:rPr>
              <a:t>perundang-undangan</a:t>
            </a:r>
            <a:endParaRPr lang="en-ID" sz="2000" spc="-1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object 3">
            <a:extLst>
              <a:ext uri="{FF2B5EF4-FFF2-40B4-BE49-F238E27FC236}">
                <a16:creationId xmlns:a16="http://schemas.microsoft.com/office/drawing/2014/main" id="{9C7B73E3-46CC-B8E4-2B9D-BEB44E6DFED4}"/>
              </a:ext>
            </a:extLst>
          </p:cNvPr>
          <p:cNvSpPr txBox="1">
            <a:spLocks/>
          </p:cNvSpPr>
          <p:nvPr/>
        </p:nvSpPr>
        <p:spPr>
          <a:xfrm>
            <a:off x="1038338" y="826152"/>
            <a:ext cx="7291071" cy="577081"/>
          </a:xfrm>
          <a:prstGeom prst="rect">
            <a:avLst/>
          </a:prstGeom>
          <a:solidFill>
            <a:srgbClr val="006FC0"/>
          </a:solidFill>
          <a:ln w="6096">
            <a:solidFill>
              <a:srgbClr val="000000"/>
            </a:solidFill>
          </a:ln>
        </p:spPr>
        <p:txBody>
          <a:bodyPr spcFirstLastPara="1" vert="horz" wrap="square" lIns="0" tIns="0" rIns="0" bIns="0" rtlCol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 i="0" u="none" strike="noStrike" cap="none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 i="0" u="none" strike="noStrike" cap="none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 i="0" u="none" strike="noStrike" cap="none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 i="0" u="none" strike="noStrike" cap="none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 i="0" u="none" strike="noStrike" cap="none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 i="0" u="none" strike="noStrike" cap="none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 i="0" u="none" strike="noStrike" cap="none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 i="0" u="none" strike="noStrike" cap="none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marL="206375">
              <a:lnSpc>
                <a:spcPts val="4450"/>
              </a:lnSpc>
            </a:pPr>
            <a:r>
              <a:rPr lang="en-US" sz="3200" spc="-15" dirty="0" err="1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Manfaat</a:t>
            </a:r>
            <a:endParaRPr lang="en-US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AB38063-6172-2F0C-0E4D-091858DC0854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3764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E337923-04AC-4133-9334-25BBC6E1E6E2}"/>
              </a:ext>
            </a:extLst>
          </p:cNvPr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071C51-AEB2-287E-41D7-C61408B7336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625C0FA-6B1E-CAAC-311F-2F5B345B34E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9837" t="24553" r="8672" b="18211"/>
          <a:stretch/>
        </p:blipFill>
        <p:spPr>
          <a:xfrm>
            <a:off x="1025912" y="193257"/>
            <a:ext cx="6724186" cy="467154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2E5413C-94FF-FF24-14BF-1BE03BC95836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131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498;p34">
            <a:extLst>
              <a:ext uri="{FF2B5EF4-FFF2-40B4-BE49-F238E27FC236}">
                <a16:creationId xmlns:a16="http://schemas.microsoft.com/office/drawing/2014/main" id="{1A6AAD3E-FDE0-2548-90ED-461A94B05F8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17584" y="2402888"/>
            <a:ext cx="5319000" cy="82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n-US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Penyusunan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 dan </a:t>
            </a:r>
            <a:r>
              <a:rPr lang="en-US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Telaah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b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Dokumen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Manual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 SPMI</a:t>
            </a:r>
            <a:endParaRPr sz="28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Google Shape;499;p34">
            <a:extLst>
              <a:ext uri="{FF2B5EF4-FFF2-40B4-BE49-F238E27FC236}">
                <a16:creationId xmlns:a16="http://schemas.microsoft.com/office/drawing/2014/main" id="{ED099F0F-DA61-1B4A-A280-9E25DF7021F0}"/>
              </a:ext>
            </a:extLst>
          </p:cNvPr>
          <p:cNvSpPr txBox="1">
            <a:spLocks/>
          </p:cNvSpPr>
          <p:nvPr/>
        </p:nvSpPr>
        <p:spPr>
          <a:xfrm>
            <a:off x="1226924" y="1526948"/>
            <a:ext cx="2932800" cy="978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" sz="5400" b="1" dirty="0">
                <a:solidFill>
                  <a:srgbClr val="FFAB40"/>
                </a:solidFill>
              </a:rPr>
              <a:t>03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29BCA92-0740-5D49-9C13-6B6ADD1F7744}"/>
              </a:ext>
            </a:extLst>
          </p:cNvPr>
          <p:cNvGrpSpPr/>
          <p:nvPr/>
        </p:nvGrpSpPr>
        <p:grpSpPr>
          <a:xfrm>
            <a:off x="4572000" y="342899"/>
            <a:ext cx="4473578" cy="4292600"/>
            <a:chOff x="1113183" y="326274"/>
            <a:chExt cx="4473578" cy="4292600"/>
          </a:xfrm>
        </p:grpSpPr>
        <p:pic>
          <p:nvPicPr>
            <p:cNvPr id="10" name="Picture 14" descr="191 Go Paperless Stock Photos and Images - 123RF">
              <a:extLst>
                <a:ext uri="{FF2B5EF4-FFF2-40B4-BE49-F238E27FC236}">
                  <a16:creationId xmlns:a16="http://schemas.microsoft.com/office/drawing/2014/main" id="{F6C50F53-E2C1-D440-A0BD-B043B0DB8AE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482" r="8884"/>
            <a:stretch/>
          </p:blipFill>
          <p:spPr bwMode="auto">
            <a:xfrm>
              <a:off x="1113183" y="326274"/>
              <a:ext cx="4473578" cy="4292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6A7272DE-445F-264C-BA34-37CDB3DDB7EA}"/>
                </a:ext>
              </a:extLst>
            </p:cNvPr>
            <p:cNvSpPr txBox="1"/>
            <p:nvPr/>
          </p:nvSpPr>
          <p:spPr>
            <a:xfrm>
              <a:off x="1977767" y="1053784"/>
              <a:ext cx="2091424" cy="31700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002060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Outline</a:t>
              </a:r>
              <a:endParaRPr lang="en-US" sz="1200" dirty="0">
                <a:solidFill>
                  <a:schemeClr val="bg2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  <a:p>
              <a:pPr marL="215900" lvl="0" indent="-215900">
                <a:buFont typeface="+mj-lt"/>
                <a:buAutoNum type="arabicPeriod"/>
              </a:pPr>
              <a:r>
                <a:rPr lang="en-US" dirty="0" err="1"/>
                <a:t>Dokumen</a:t>
              </a:r>
              <a:r>
                <a:rPr lang="en-US" dirty="0"/>
                <a:t> SPMI</a:t>
              </a:r>
            </a:p>
            <a:p>
              <a:pPr marL="215900" indent="-215900">
                <a:buFont typeface="+mj-lt"/>
                <a:buAutoNum type="arabicPeriod"/>
              </a:pPr>
              <a:r>
                <a:rPr lang="en-US" dirty="0" err="1">
                  <a:latin typeface="Calibri" panose="020F0502020204030204" pitchFamily="34" charset="0"/>
                  <a:cs typeface="Calibri" panose="020F0502020204030204" pitchFamily="34" charset="0"/>
                </a:rPr>
                <a:t>Penyusunan</a:t>
              </a:r>
              <a:r>
                <a:rPr lang="en-US" dirty="0">
                  <a:latin typeface="Calibri" panose="020F0502020204030204" pitchFamily="34" charset="0"/>
                  <a:cs typeface="Calibri" panose="020F0502020204030204" pitchFamily="34" charset="0"/>
                </a:rPr>
                <a:t> dan </a:t>
              </a:r>
              <a:r>
                <a:rPr lang="en-US" dirty="0" err="1">
                  <a:latin typeface="Calibri" panose="020F0502020204030204" pitchFamily="34" charset="0"/>
                  <a:cs typeface="Calibri" panose="020F0502020204030204" pitchFamily="34" charset="0"/>
                </a:rPr>
                <a:t>Telaah</a:t>
              </a:r>
              <a:r>
                <a:rPr lang="en-US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  <a:cs typeface="Calibri" panose="020F0502020204030204" pitchFamily="34" charset="0"/>
                </a:rPr>
                <a:t>Dokumen</a:t>
              </a:r>
              <a:r>
                <a:rPr lang="en-US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  <a:cs typeface="Calibri" panose="020F0502020204030204" pitchFamily="34" charset="0"/>
                </a:rPr>
                <a:t>Kebijakan</a:t>
              </a:r>
              <a:r>
                <a:rPr lang="en-US" dirty="0">
                  <a:latin typeface="Calibri" panose="020F0502020204030204" pitchFamily="34" charset="0"/>
                  <a:cs typeface="Calibri" panose="020F0502020204030204" pitchFamily="34" charset="0"/>
                </a:rPr>
                <a:t> SPMI</a:t>
              </a:r>
              <a:endParaRPr lang="en-ID" dirty="0"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pPr marL="215900" indent="-215900">
                <a:buFont typeface="+mj-lt"/>
                <a:buAutoNum type="arabicPeriod"/>
              </a:pPr>
              <a:r>
                <a:rPr lang="en-US" dirty="0" err="1">
                  <a:latin typeface="Calibri" panose="020F0502020204030204" pitchFamily="34" charset="0"/>
                  <a:cs typeface="Calibri" panose="020F0502020204030204" pitchFamily="34" charset="0"/>
                </a:rPr>
                <a:t>Penyusunan</a:t>
              </a:r>
              <a:r>
                <a:rPr lang="en-US" dirty="0">
                  <a:latin typeface="Calibri" panose="020F0502020204030204" pitchFamily="34" charset="0"/>
                  <a:cs typeface="Calibri" panose="020F0502020204030204" pitchFamily="34" charset="0"/>
                </a:rPr>
                <a:t> dan </a:t>
              </a:r>
              <a:r>
                <a:rPr lang="en-US" dirty="0" err="1">
                  <a:latin typeface="Calibri" panose="020F0502020204030204" pitchFamily="34" charset="0"/>
                  <a:cs typeface="Calibri" panose="020F0502020204030204" pitchFamily="34" charset="0"/>
                </a:rPr>
                <a:t>Telaah</a:t>
              </a:r>
              <a:r>
                <a:rPr lang="en-US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  <a:cs typeface="Calibri" panose="020F0502020204030204" pitchFamily="34" charset="0"/>
                </a:rPr>
                <a:t>Dokumen</a:t>
              </a:r>
              <a:r>
                <a:rPr lang="en-US" dirty="0">
                  <a:latin typeface="Calibri" panose="020F0502020204030204" pitchFamily="34" charset="0"/>
                  <a:cs typeface="Calibri" panose="020F0502020204030204" pitchFamily="34" charset="0"/>
                </a:rPr>
                <a:t> Manual SPMI</a:t>
              </a:r>
            </a:p>
            <a:p>
              <a:pPr marL="215900" indent="-215900">
                <a:buFont typeface="+mj-lt"/>
                <a:buAutoNum type="arabicPeriod"/>
              </a:pPr>
              <a:r>
                <a:rPr lang="en-US" dirty="0" err="1">
                  <a:latin typeface="Calibri" panose="020F0502020204030204" pitchFamily="34" charset="0"/>
                  <a:cs typeface="Calibri" panose="020F0502020204030204" pitchFamily="34" charset="0"/>
                </a:rPr>
                <a:t>Penyusunan</a:t>
              </a:r>
              <a:r>
                <a:rPr lang="en-US" dirty="0">
                  <a:latin typeface="Calibri" panose="020F0502020204030204" pitchFamily="34" charset="0"/>
                  <a:cs typeface="Calibri" panose="020F0502020204030204" pitchFamily="34" charset="0"/>
                </a:rPr>
                <a:t> dan </a:t>
              </a:r>
              <a:r>
                <a:rPr lang="en-US" dirty="0" err="1">
                  <a:latin typeface="Calibri" panose="020F0502020204030204" pitchFamily="34" charset="0"/>
                  <a:cs typeface="Calibri" panose="020F0502020204030204" pitchFamily="34" charset="0"/>
                </a:rPr>
                <a:t>Telaah</a:t>
              </a:r>
              <a:r>
                <a:rPr lang="en-US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  <a:cs typeface="Calibri" panose="020F0502020204030204" pitchFamily="34" charset="0"/>
                </a:rPr>
                <a:t>Dokumen</a:t>
              </a:r>
              <a:r>
                <a:rPr lang="en-US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  <a:cs typeface="Calibri" panose="020F0502020204030204" pitchFamily="34" charset="0"/>
                </a:rPr>
                <a:t>Standar</a:t>
              </a:r>
              <a:r>
                <a:rPr lang="en-US" dirty="0">
                  <a:latin typeface="Calibri" panose="020F0502020204030204" pitchFamily="34" charset="0"/>
                  <a:cs typeface="Calibri" panose="020F0502020204030204" pitchFamily="34" charset="0"/>
                </a:rPr>
                <a:t> SPMI</a:t>
              </a:r>
              <a:endParaRPr lang="en-ID" dirty="0"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pPr marL="215900" indent="-215900">
                <a:buFont typeface="+mj-lt"/>
                <a:buAutoNum type="arabicPeriod"/>
              </a:pPr>
              <a:r>
                <a:rPr lang="en-US" dirty="0" err="1">
                  <a:latin typeface="Calibri" panose="020F0502020204030204" pitchFamily="34" charset="0"/>
                  <a:cs typeface="Calibri" panose="020F0502020204030204" pitchFamily="34" charset="0"/>
                </a:rPr>
                <a:t>Penyusunan</a:t>
              </a:r>
              <a:r>
                <a:rPr lang="en-US" dirty="0">
                  <a:latin typeface="Calibri" panose="020F0502020204030204" pitchFamily="34" charset="0"/>
                  <a:cs typeface="Calibri" panose="020F0502020204030204" pitchFamily="34" charset="0"/>
                </a:rPr>
                <a:t> dan </a:t>
              </a:r>
              <a:r>
                <a:rPr lang="en-US" dirty="0" err="1">
                  <a:latin typeface="Calibri" panose="020F0502020204030204" pitchFamily="34" charset="0"/>
                  <a:cs typeface="Calibri" panose="020F0502020204030204" pitchFamily="34" charset="0"/>
                </a:rPr>
                <a:t>Telaah</a:t>
              </a:r>
              <a:r>
                <a:rPr lang="en-US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  <a:cs typeface="Calibri" panose="020F0502020204030204" pitchFamily="34" charset="0"/>
                </a:rPr>
                <a:t>Formulir</a:t>
              </a:r>
              <a:r>
                <a:rPr lang="en-US" dirty="0">
                  <a:latin typeface="Calibri" panose="020F0502020204030204" pitchFamily="34" charset="0"/>
                  <a:cs typeface="Calibri" panose="020F0502020204030204" pitchFamily="34" charset="0"/>
                </a:rPr>
                <a:t> SPMI</a:t>
              </a:r>
              <a:endParaRPr lang="en-ID" sz="1200" dirty="0"/>
            </a:p>
            <a:p>
              <a:endParaRPr lang="en-ID" dirty="0"/>
            </a:p>
          </p:txBody>
        </p:sp>
        <p:pic>
          <p:nvPicPr>
            <p:cNvPr id="12" name="Picture 6" descr="Air, apple, gadget, ipad, ipad air, ipad mini, tablet icon - Download on  Iconfinder">
              <a:extLst>
                <a:ext uri="{FF2B5EF4-FFF2-40B4-BE49-F238E27FC236}">
                  <a16:creationId xmlns:a16="http://schemas.microsoft.com/office/drawing/2014/main" id="{DB8DB01C-190C-BE4F-A36F-F1C32E7DD65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663" t="76306" r="22293" b="15131"/>
            <a:stretch/>
          </p:blipFill>
          <p:spPr bwMode="auto">
            <a:xfrm>
              <a:off x="1895060" y="613345"/>
              <a:ext cx="2676939" cy="4404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5E337923-04AC-4133-9334-25BBC6E1E6E2}"/>
              </a:ext>
            </a:extLst>
          </p:cNvPr>
          <p:cNvPicPr/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071C51-AEB2-287E-41D7-C61408B7336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7F5CD89-1FD9-1076-47F4-D83795D1BE58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3729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E337923-04AC-4133-9334-25BBC6E1E6E2}"/>
              </a:ext>
            </a:extLst>
          </p:cNvPr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071C51-AEB2-287E-41D7-C61408B7336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EE2845F-B150-8236-5E72-D8CC384A921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1734" t="26233" r="5285" b="43197"/>
          <a:stretch/>
        </p:blipFill>
        <p:spPr>
          <a:xfrm>
            <a:off x="672445" y="936703"/>
            <a:ext cx="7978101" cy="287701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90C5016-B34D-5C5E-49C5-D4217A7C461D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0575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E337923-04AC-4133-9334-25BBC6E1E6E2}"/>
              </a:ext>
            </a:extLst>
          </p:cNvPr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071C51-AEB2-287E-41D7-C61408B7336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3A3BFAB-BD97-A496-A9B2-D71D0AC9B9D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3495" t="24065" r="5014" b="24119"/>
          <a:stretch/>
        </p:blipFill>
        <p:spPr>
          <a:xfrm>
            <a:off x="1429286" y="342899"/>
            <a:ext cx="6707338" cy="412274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C5F0E69-0702-E985-69B7-8243630BA927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9161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E337923-04AC-4133-9334-25BBC6E1E6E2}"/>
              </a:ext>
            </a:extLst>
          </p:cNvPr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071C51-AEB2-287E-41D7-C61408B7336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B0EFD84-2D8C-7F3D-7F2C-304A42533ED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4444" t="24283" r="7859" b="26070"/>
          <a:stretch/>
        </p:blipFill>
        <p:spPr>
          <a:xfrm>
            <a:off x="1427356" y="342899"/>
            <a:ext cx="6289288" cy="409161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1D01E15-EC89-9940-F94A-B29E9EF503E6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1238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E337923-04AC-4133-9334-25BBC6E1E6E2}"/>
              </a:ext>
            </a:extLst>
          </p:cNvPr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071C51-AEB2-287E-41D7-C61408B7336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9E4F9B7-04A6-5274-8447-9D0E3B42285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8618" t="34038" r="2032" b="24770"/>
          <a:stretch/>
        </p:blipFill>
        <p:spPr>
          <a:xfrm>
            <a:off x="181699" y="1400871"/>
            <a:ext cx="4568722" cy="198186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2421153-CB97-C43F-CCE2-9B440DBDD3C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7968" t="25149" r="10433" b="17832"/>
          <a:stretch/>
        </p:blipFill>
        <p:spPr>
          <a:xfrm>
            <a:off x="5059854" y="954756"/>
            <a:ext cx="3775032" cy="323398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D113330-CCA6-4C4E-F5B2-891359F5E2A0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0205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E337923-04AC-4133-9334-25BBC6E1E6E2}"/>
              </a:ext>
            </a:extLst>
          </p:cNvPr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071C51-AEB2-287E-41D7-C61408B7336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9941B52D-1556-9A94-0D3D-65EC6D25B076}"/>
              </a:ext>
            </a:extLst>
          </p:cNvPr>
          <p:cNvSpPr/>
          <p:nvPr/>
        </p:nvSpPr>
        <p:spPr>
          <a:xfrm>
            <a:off x="9263448" y="2127371"/>
            <a:ext cx="2176642" cy="210424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r>
              <a:rPr lang="en-ID" dirty="0"/>
              <a:t>Screen Shot 2022-08-18 at 03.16.59Screen Shot 2022-08-18 at 03.16.59</a:t>
            </a:r>
            <a:endParaRPr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8DF774C-92E1-B2E4-02FE-C437C96EAE1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9330" t="26514" r="6110" b="22538"/>
          <a:stretch/>
        </p:blipFill>
        <p:spPr>
          <a:xfrm>
            <a:off x="791736" y="342899"/>
            <a:ext cx="7471317" cy="436037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93C51C9-8170-2B43-632E-5012476056F9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4156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E337923-04AC-4133-9334-25BBC6E1E6E2}"/>
              </a:ext>
            </a:extLst>
          </p:cNvPr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071C51-AEB2-287E-41D7-C61408B7336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6589A73-331D-A519-9C0C-F64A617285C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8619" t="23631" r="3929" b="17181"/>
          <a:stretch/>
        </p:blipFill>
        <p:spPr>
          <a:xfrm>
            <a:off x="914399" y="133815"/>
            <a:ext cx="7443989" cy="479294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6B5D424-C7EA-7AE6-1AE9-AA92A61F0F90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1286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498;p34">
            <a:extLst>
              <a:ext uri="{FF2B5EF4-FFF2-40B4-BE49-F238E27FC236}">
                <a16:creationId xmlns:a16="http://schemas.microsoft.com/office/drawing/2014/main" id="{1A6AAD3E-FDE0-2548-90ED-461A94B05F8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17584" y="2402888"/>
            <a:ext cx="5319000" cy="82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n-US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Penyusunan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 dan </a:t>
            </a:r>
            <a:r>
              <a:rPr lang="en-US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Telaah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b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Dokumen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Standar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 SPMI</a:t>
            </a:r>
            <a:endParaRPr sz="28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Google Shape;499;p34">
            <a:extLst>
              <a:ext uri="{FF2B5EF4-FFF2-40B4-BE49-F238E27FC236}">
                <a16:creationId xmlns:a16="http://schemas.microsoft.com/office/drawing/2014/main" id="{ED099F0F-DA61-1B4A-A280-9E25DF7021F0}"/>
              </a:ext>
            </a:extLst>
          </p:cNvPr>
          <p:cNvSpPr txBox="1">
            <a:spLocks/>
          </p:cNvSpPr>
          <p:nvPr/>
        </p:nvSpPr>
        <p:spPr>
          <a:xfrm>
            <a:off x="1226924" y="1526948"/>
            <a:ext cx="2932800" cy="978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" sz="5400" b="1" dirty="0">
                <a:solidFill>
                  <a:srgbClr val="FFAB40"/>
                </a:solidFill>
              </a:rPr>
              <a:t>04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29BCA92-0740-5D49-9C13-6B6ADD1F7744}"/>
              </a:ext>
            </a:extLst>
          </p:cNvPr>
          <p:cNvGrpSpPr/>
          <p:nvPr/>
        </p:nvGrpSpPr>
        <p:grpSpPr>
          <a:xfrm>
            <a:off x="4572000" y="342899"/>
            <a:ext cx="4473578" cy="4292600"/>
            <a:chOff x="1113183" y="326274"/>
            <a:chExt cx="4473578" cy="4292600"/>
          </a:xfrm>
        </p:grpSpPr>
        <p:pic>
          <p:nvPicPr>
            <p:cNvPr id="10" name="Picture 14" descr="191 Go Paperless Stock Photos and Images - 123RF">
              <a:extLst>
                <a:ext uri="{FF2B5EF4-FFF2-40B4-BE49-F238E27FC236}">
                  <a16:creationId xmlns:a16="http://schemas.microsoft.com/office/drawing/2014/main" id="{F6C50F53-E2C1-D440-A0BD-B043B0DB8AE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482" r="8884"/>
            <a:stretch/>
          </p:blipFill>
          <p:spPr bwMode="auto">
            <a:xfrm>
              <a:off x="1113183" y="326274"/>
              <a:ext cx="4473578" cy="4292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6A7272DE-445F-264C-BA34-37CDB3DDB7EA}"/>
                </a:ext>
              </a:extLst>
            </p:cNvPr>
            <p:cNvSpPr txBox="1"/>
            <p:nvPr/>
          </p:nvSpPr>
          <p:spPr>
            <a:xfrm>
              <a:off x="1977767" y="1053784"/>
              <a:ext cx="2091424" cy="31700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002060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Outline</a:t>
              </a:r>
              <a:endParaRPr lang="en-US" sz="1200" dirty="0">
                <a:solidFill>
                  <a:schemeClr val="bg2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  <a:p>
              <a:pPr marL="215900" lvl="0" indent="-215900">
                <a:buFont typeface="+mj-lt"/>
                <a:buAutoNum type="arabicPeriod"/>
              </a:pPr>
              <a:r>
                <a:rPr lang="en-US" dirty="0" err="1"/>
                <a:t>Dokumen</a:t>
              </a:r>
              <a:r>
                <a:rPr lang="en-US" dirty="0"/>
                <a:t> SPMI</a:t>
              </a:r>
            </a:p>
            <a:p>
              <a:pPr marL="215900" indent="-215900">
                <a:buFont typeface="+mj-lt"/>
                <a:buAutoNum type="arabicPeriod"/>
              </a:pPr>
              <a:r>
                <a:rPr lang="en-US" dirty="0" err="1">
                  <a:latin typeface="Calibri" panose="020F0502020204030204" pitchFamily="34" charset="0"/>
                  <a:cs typeface="Calibri" panose="020F0502020204030204" pitchFamily="34" charset="0"/>
                </a:rPr>
                <a:t>Penyusunan</a:t>
              </a:r>
              <a:r>
                <a:rPr lang="en-US" dirty="0">
                  <a:latin typeface="Calibri" panose="020F0502020204030204" pitchFamily="34" charset="0"/>
                  <a:cs typeface="Calibri" panose="020F0502020204030204" pitchFamily="34" charset="0"/>
                </a:rPr>
                <a:t> dan </a:t>
              </a:r>
              <a:r>
                <a:rPr lang="en-US" dirty="0" err="1">
                  <a:latin typeface="Calibri" panose="020F0502020204030204" pitchFamily="34" charset="0"/>
                  <a:cs typeface="Calibri" panose="020F0502020204030204" pitchFamily="34" charset="0"/>
                </a:rPr>
                <a:t>Telaah</a:t>
              </a:r>
              <a:r>
                <a:rPr lang="en-US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  <a:cs typeface="Calibri" panose="020F0502020204030204" pitchFamily="34" charset="0"/>
                </a:rPr>
                <a:t>Dokumen</a:t>
              </a:r>
              <a:r>
                <a:rPr lang="en-US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  <a:cs typeface="Calibri" panose="020F0502020204030204" pitchFamily="34" charset="0"/>
                </a:rPr>
                <a:t>Kebijakan</a:t>
              </a:r>
              <a:r>
                <a:rPr lang="en-US" dirty="0">
                  <a:latin typeface="Calibri" panose="020F0502020204030204" pitchFamily="34" charset="0"/>
                  <a:cs typeface="Calibri" panose="020F0502020204030204" pitchFamily="34" charset="0"/>
                </a:rPr>
                <a:t> SPMI</a:t>
              </a:r>
              <a:endParaRPr lang="en-ID" dirty="0"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pPr marL="215900" indent="-215900">
                <a:buFont typeface="+mj-lt"/>
                <a:buAutoNum type="arabicPeriod"/>
              </a:pPr>
              <a:r>
                <a:rPr lang="en-US" dirty="0" err="1">
                  <a:latin typeface="Calibri" panose="020F0502020204030204" pitchFamily="34" charset="0"/>
                  <a:cs typeface="Calibri" panose="020F0502020204030204" pitchFamily="34" charset="0"/>
                </a:rPr>
                <a:t>Penyusunan</a:t>
              </a:r>
              <a:r>
                <a:rPr lang="en-US" dirty="0">
                  <a:latin typeface="Calibri" panose="020F0502020204030204" pitchFamily="34" charset="0"/>
                  <a:cs typeface="Calibri" panose="020F0502020204030204" pitchFamily="34" charset="0"/>
                </a:rPr>
                <a:t> dan </a:t>
              </a:r>
              <a:r>
                <a:rPr lang="en-US" dirty="0" err="1">
                  <a:latin typeface="Calibri" panose="020F0502020204030204" pitchFamily="34" charset="0"/>
                  <a:cs typeface="Calibri" panose="020F0502020204030204" pitchFamily="34" charset="0"/>
                </a:rPr>
                <a:t>Telaah</a:t>
              </a:r>
              <a:r>
                <a:rPr lang="en-US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  <a:cs typeface="Calibri" panose="020F0502020204030204" pitchFamily="34" charset="0"/>
                </a:rPr>
                <a:t>Dokumen</a:t>
              </a:r>
              <a:r>
                <a:rPr lang="en-US" dirty="0">
                  <a:latin typeface="Calibri" panose="020F0502020204030204" pitchFamily="34" charset="0"/>
                  <a:cs typeface="Calibri" panose="020F0502020204030204" pitchFamily="34" charset="0"/>
                </a:rPr>
                <a:t> Manual SPMI</a:t>
              </a:r>
            </a:p>
            <a:p>
              <a:pPr marL="215900" indent="-215900">
                <a:buFont typeface="+mj-lt"/>
                <a:buAutoNum type="arabicPeriod"/>
              </a:pPr>
              <a:r>
                <a:rPr lang="en-US" dirty="0" err="1">
                  <a:latin typeface="Calibri" panose="020F0502020204030204" pitchFamily="34" charset="0"/>
                  <a:cs typeface="Calibri" panose="020F0502020204030204" pitchFamily="34" charset="0"/>
                </a:rPr>
                <a:t>Penyusunan</a:t>
              </a:r>
              <a:r>
                <a:rPr lang="en-US" dirty="0">
                  <a:latin typeface="Calibri" panose="020F0502020204030204" pitchFamily="34" charset="0"/>
                  <a:cs typeface="Calibri" panose="020F0502020204030204" pitchFamily="34" charset="0"/>
                </a:rPr>
                <a:t> dan </a:t>
              </a:r>
              <a:r>
                <a:rPr lang="en-US" dirty="0" err="1">
                  <a:latin typeface="Calibri" panose="020F0502020204030204" pitchFamily="34" charset="0"/>
                  <a:cs typeface="Calibri" panose="020F0502020204030204" pitchFamily="34" charset="0"/>
                </a:rPr>
                <a:t>Telaah</a:t>
              </a:r>
              <a:r>
                <a:rPr lang="en-US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  <a:cs typeface="Calibri" panose="020F0502020204030204" pitchFamily="34" charset="0"/>
                </a:rPr>
                <a:t>Dokumen</a:t>
              </a:r>
              <a:r>
                <a:rPr lang="en-US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  <a:cs typeface="Calibri" panose="020F0502020204030204" pitchFamily="34" charset="0"/>
                </a:rPr>
                <a:t>Standar</a:t>
              </a:r>
              <a:r>
                <a:rPr lang="en-US" dirty="0">
                  <a:latin typeface="Calibri" panose="020F0502020204030204" pitchFamily="34" charset="0"/>
                  <a:cs typeface="Calibri" panose="020F0502020204030204" pitchFamily="34" charset="0"/>
                </a:rPr>
                <a:t> SPMI</a:t>
              </a:r>
              <a:endParaRPr lang="en-ID" dirty="0"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pPr marL="215900" indent="-215900">
                <a:buFont typeface="+mj-lt"/>
                <a:buAutoNum type="arabicPeriod"/>
              </a:pPr>
              <a:r>
                <a:rPr lang="en-US" dirty="0" err="1">
                  <a:latin typeface="Calibri" panose="020F0502020204030204" pitchFamily="34" charset="0"/>
                  <a:cs typeface="Calibri" panose="020F0502020204030204" pitchFamily="34" charset="0"/>
                </a:rPr>
                <a:t>Penyusunan</a:t>
              </a:r>
              <a:r>
                <a:rPr lang="en-US" dirty="0">
                  <a:latin typeface="Calibri" panose="020F0502020204030204" pitchFamily="34" charset="0"/>
                  <a:cs typeface="Calibri" panose="020F0502020204030204" pitchFamily="34" charset="0"/>
                </a:rPr>
                <a:t> dan </a:t>
              </a:r>
              <a:r>
                <a:rPr lang="en-US" dirty="0" err="1">
                  <a:latin typeface="Calibri" panose="020F0502020204030204" pitchFamily="34" charset="0"/>
                  <a:cs typeface="Calibri" panose="020F0502020204030204" pitchFamily="34" charset="0"/>
                </a:rPr>
                <a:t>Telaah</a:t>
              </a:r>
              <a:r>
                <a:rPr lang="en-US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  <a:cs typeface="Calibri" panose="020F0502020204030204" pitchFamily="34" charset="0"/>
                </a:rPr>
                <a:t>Formulir</a:t>
              </a:r>
              <a:r>
                <a:rPr lang="en-US" dirty="0">
                  <a:latin typeface="Calibri" panose="020F0502020204030204" pitchFamily="34" charset="0"/>
                  <a:cs typeface="Calibri" panose="020F0502020204030204" pitchFamily="34" charset="0"/>
                </a:rPr>
                <a:t> SPMI</a:t>
              </a:r>
              <a:endParaRPr lang="en-ID" sz="1200" dirty="0"/>
            </a:p>
            <a:p>
              <a:endParaRPr lang="en-ID" dirty="0"/>
            </a:p>
          </p:txBody>
        </p:sp>
        <p:pic>
          <p:nvPicPr>
            <p:cNvPr id="12" name="Picture 6" descr="Air, apple, gadget, ipad, ipad air, ipad mini, tablet icon - Download on  Iconfinder">
              <a:extLst>
                <a:ext uri="{FF2B5EF4-FFF2-40B4-BE49-F238E27FC236}">
                  <a16:creationId xmlns:a16="http://schemas.microsoft.com/office/drawing/2014/main" id="{DB8DB01C-190C-BE4F-A36F-F1C32E7DD65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663" t="76306" r="22293" b="15131"/>
            <a:stretch/>
          </p:blipFill>
          <p:spPr bwMode="auto">
            <a:xfrm>
              <a:off x="1895060" y="613345"/>
              <a:ext cx="2676939" cy="4404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5E337923-04AC-4133-9334-25BBC6E1E6E2}"/>
              </a:ext>
            </a:extLst>
          </p:cNvPr>
          <p:cNvPicPr/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071C51-AEB2-287E-41D7-C61408B7336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F7FCE04-6B9E-4883-1C9B-BDBF16A07BF7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5248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9E05AE-2C93-4C8A-B139-532C5777C429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6141101-6F2B-9EEC-9B37-70D2F1303A5B}"/>
              </a:ext>
            </a:extLst>
          </p:cNvPr>
          <p:cNvSpPr txBox="1"/>
          <p:nvPr/>
        </p:nvSpPr>
        <p:spPr>
          <a:xfrm>
            <a:off x="1125626" y="1511528"/>
            <a:ext cx="7608911" cy="2126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Dokumen</a:t>
            </a: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 SPMI</a:t>
            </a:r>
            <a:endParaRPr lang="en-ID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Penyusunan</a:t>
            </a: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 dan </a:t>
            </a:r>
            <a:r>
              <a:rPr lang="en-US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Telaah</a:t>
            </a: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Kebijakan</a:t>
            </a: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 SPMI</a:t>
            </a:r>
            <a:endParaRPr lang="en-ID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Penyusunan</a:t>
            </a: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 dan </a:t>
            </a:r>
            <a:r>
              <a:rPr lang="en-US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Telaah</a:t>
            </a: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 Manual SPMI</a:t>
            </a:r>
            <a:endParaRPr lang="en-ID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Penyusunan</a:t>
            </a: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 dan </a:t>
            </a:r>
            <a:r>
              <a:rPr lang="en-US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Telaah</a:t>
            </a: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Standar</a:t>
            </a: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 SPMI</a:t>
            </a:r>
            <a:endParaRPr lang="en-ID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Penyusunan</a:t>
            </a: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 dan </a:t>
            </a:r>
            <a:r>
              <a:rPr lang="en-US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Telaah</a:t>
            </a: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Formulir</a:t>
            </a: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 SPMI</a:t>
            </a:r>
            <a:endParaRPr lang="en-ID" sz="1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2ADF7C5-F876-AA16-E26B-57A05E30595F}"/>
              </a:ext>
            </a:extLst>
          </p:cNvPr>
          <p:cNvSpPr txBox="1"/>
          <p:nvPr/>
        </p:nvSpPr>
        <p:spPr>
          <a:xfrm>
            <a:off x="1125626" y="844952"/>
            <a:ext cx="14253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Outline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1FD40AA-DF05-ECE0-FF2F-6996E3611451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B887E463-06A8-BE2D-6D35-99B85916C11E}"/>
              </a:ext>
            </a:extLst>
          </p:cNvPr>
          <p:cNvGrpSpPr/>
          <p:nvPr/>
        </p:nvGrpSpPr>
        <p:grpSpPr>
          <a:xfrm>
            <a:off x="5473624" y="1129617"/>
            <a:ext cx="3221643" cy="3347262"/>
            <a:chOff x="4572000" y="2048962"/>
            <a:chExt cx="3465298" cy="3478989"/>
          </a:xfrm>
        </p:grpSpPr>
        <p:pic>
          <p:nvPicPr>
            <p:cNvPr id="21" name="Picture 2" descr="Tentang SPMI – Badan Penjaminan Mutu (BPM)">
              <a:extLst>
                <a:ext uri="{FF2B5EF4-FFF2-40B4-BE49-F238E27FC236}">
                  <a16:creationId xmlns:a16="http://schemas.microsoft.com/office/drawing/2014/main" id="{6B272491-E539-443C-7FA9-6711BDCD537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0" y="2048962"/>
              <a:ext cx="3465298" cy="34789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825E3009-59AE-B359-6F80-E80E76EEAEA9}"/>
                </a:ext>
              </a:extLst>
            </p:cNvPr>
            <p:cNvPicPr/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41347" y="3304792"/>
              <a:ext cx="926603" cy="653617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4C52DC30-6106-4756-C9FD-ED1C5DE5E183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/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1139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E337923-04AC-4133-9334-25BBC6E1E6E2}"/>
              </a:ext>
            </a:extLst>
          </p:cNvPr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071C51-AEB2-287E-41D7-C61408B7336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CF6E618-B36A-AA7E-C6FF-5F0F969042C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0623" t="27100" r="14770" b="22602"/>
          <a:stretch/>
        </p:blipFill>
        <p:spPr>
          <a:xfrm>
            <a:off x="853068" y="342899"/>
            <a:ext cx="7437863" cy="428184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8958DD1-0FDA-A9C0-3B2A-308EE58AF74F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7987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E337923-04AC-4133-9334-25BBC6E1E6E2}"/>
              </a:ext>
            </a:extLst>
          </p:cNvPr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071C51-AEB2-287E-41D7-C61408B7336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546C8B1-EA1A-AD4C-9712-3D9628E7637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3631" t="28835" r="5014" b="29756"/>
          <a:stretch/>
        </p:blipFill>
        <p:spPr>
          <a:xfrm>
            <a:off x="724828" y="442706"/>
            <a:ext cx="7411796" cy="373523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E1501C0-196D-2ED4-C543-AD5D47907DB7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262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E337923-04AC-4133-9334-25BBC6E1E6E2}"/>
              </a:ext>
            </a:extLst>
          </p:cNvPr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071C51-AEB2-287E-41D7-C61408B7336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08C5CFE-9F26-FF99-1554-72956297FC5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8401" t="41192" r="1491" b="16315"/>
          <a:stretch/>
        </p:blipFill>
        <p:spPr>
          <a:xfrm>
            <a:off x="724830" y="228599"/>
            <a:ext cx="7203687" cy="477000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9D36775-0097-2ED3-3C1F-D302E225D969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2681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E337923-04AC-4133-9334-25BBC6E1E6E2}"/>
              </a:ext>
            </a:extLst>
          </p:cNvPr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071C51-AEB2-287E-41D7-C61408B7336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EDA971D9-504F-793C-5EFA-3452C9CF8C5E}"/>
              </a:ext>
            </a:extLst>
          </p:cNvPr>
          <p:cNvSpPr txBox="1"/>
          <p:nvPr/>
        </p:nvSpPr>
        <p:spPr>
          <a:xfrm>
            <a:off x="1547907" y="1235869"/>
            <a:ext cx="6703995" cy="3329725"/>
          </a:xfrm>
          <a:prstGeom prst="rect">
            <a:avLst/>
          </a:prstGeom>
        </p:spPr>
        <p:txBody>
          <a:bodyPr vert="horz" wrap="square" lIns="0" tIns="10001" rIns="0" bIns="0" rtlCol="0">
            <a:spAutoFit/>
          </a:bodyPr>
          <a:lstStyle/>
          <a:p>
            <a:pPr marL="9525">
              <a:spcBef>
                <a:spcPts val="79"/>
              </a:spcBef>
            </a:pPr>
            <a:r>
              <a:rPr sz="1950" b="1" spc="-8" dirty="0">
                <a:latin typeface="Calibri" panose="020F0502020204030204" pitchFamily="34" charset="0"/>
                <a:cs typeface="Calibri" panose="020F0502020204030204" pitchFamily="34" charset="0"/>
              </a:rPr>
              <a:t>Contoh: </a:t>
            </a:r>
            <a:r>
              <a:rPr sz="1950" b="1" spc="-4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Standar </a:t>
            </a:r>
            <a:r>
              <a:rPr sz="195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Air</a:t>
            </a:r>
            <a:r>
              <a:rPr sz="1950" b="1" spc="4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950" b="1" spc="-4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Minum</a:t>
            </a:r>
            <a:endParaRPr sz="195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Bef>
                <a:spcPts val="15"/>
              </a:spcBef>
            </a:pPr>
            <a:endParaRPr sz="2513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9525"/>
            <a:r>
              <a:rPr sz="1950" spc="-8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Formula </a:t>
            </a:r>
            <a:r>
              <a:rPr sz="195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KPI</a:t>
            </a:r>
            <a:endParaRPr sz="195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0975" marR="40481" indent="-171450">
              <a:lnSpc>
                <a:spcPct val="80000"/>
              </a:lnSpc>
              <a:spcBef>
                <a:spcPts val="750"/>
              </a:spcBef>
              <a:buFont typeface="Arial"/>
              <a:buChar char="•"/>
              <a:tabLst>
                <a:tab pos="180975" algn="l"/>
              </a:tabLst>
            </a:pPr>
            <a:r>
              <a:rPr sz="1950" dirty="0">
                <a:latin typeface="Calibri" panose="020F0502020204030204" pitchFamily="34" charset="0"/>
                <a:cs typeface="Calibri" panose="020F0502020204030204" pitchFamily="34" charset="0"/>
              </a:rPr>
              <a:t>Air minum </a:t>
            </a:r>
            <a:r>
              <a:rPr sz="1950" spc="-8" dirty="0">
                <a:latin typeface="Calibri" panose="020F0502020204030204" pitchFamily="34" charset="0"/>
                <a:cs typeface="Calibri" panose="020F0502020204030204" pitchFamily="34" charset="0"/>
              </a:rPr>
              <a:t>yang sehat </a:t>
            </a:r>
            <a:r>
              <a:rPr sz="1950" dirty="0">
                <a:latin typeface="Calibri" panose="020F0502020204030204" pitchFamily="34" charset="0"/>
                <a:cs typeface="Calibri" panose="020F0502020204030204" pitchFamily="34" charset="0"/>
              </a:rPr>
              <a:t>tidak </a:t>
            </a:r>
            <a:r>
              <a:rPr sz="1950" spc="-8" dirty="0">
                <a:latin typeface="Calibri" panose="020F0502020204030204" pitchFamily="34" charset="0"/>
                <a:cs typeface="Calibri" panose="020F0502020204030204" pitchFamily="34" charset="0"/>
              </a:rPr>
              <a:t>berasa, </a:t>
            </a:r>
            <a:r>
              <a:rPr sz="1950" dirty="0">
                <a:latin typeface="Calibri" panose="020F0502020204030204" pitchFamily="34" charset="0"/>
                <a:cs typeface="Calibri" panose="020F0502020204030204" pitchFamily="34" charset="0"/>
              </a:rPr>
              <a:t>tidak </a:t>
            </a:r>
            <a:r>
              <a:rPr sz="1950" spc="-4" dirty="0">
                <a:latin typeface="Calibri" panose="020F0502020204030204" pitchFamily="34" charset="0"/>
                <a:cs typeface="Calibri" panose="020F0502020204030204" pitchFamily="34" charset="0"/>
              </a:rPr>
              <a:t>berwarna, </a:t>
            </a:r>
            <a:r>
              <a:rPr sz="1950" dirty="0">
                <a:latin typeface="Calibri" panose="020F0502020204030204" pitchFamily="34" charset="0"/>
                <a:cs typeface="Calibri" panose="020F0502020204030204" pitchFamily="34" charset="0"/>
              </a:rPr>
              <a:t>tidak  </a:t>
            </a:r>
            <a:r>
              <a:rPr sz="1950" spc="-4" dirty="0">
                <a:latin typeface="Calibri" panose="020F0502020204030204" pitchFamily="34" charset="0"/>
                <a:cs typeface="Calibri" panose="020F0502020204030204" pitchFamily="34" charset="0"/>
              </a:rPr>
              <a:t>berbau</a:t>
            </a:r>
            <a:endParaRPr sz="195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9525">
              <a:spcBef>
                <a:spcPts val="278"/>
              </a:spcBef>
            </a:pPr>
            <a:r>
              <a:rPr sz="1950" spc="-8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Formula</a:t>
            </a:r>
            <a:r>
              <a:rPr sz="1950" spc="-56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95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ABCD</a:t>
            </a:r>
            <a:endParaRPr sz="195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0975" marR="3810" indent="-171450">
              <a:lnSpc>
                <a:spcPct val="80000"/>
              </a:lnSpc>
              <a:spcBef>
                <a:spcPts val="758"/>
              </a:spcBef>
              <a:buFont typeface="Arial"/>
              <a:buChar char="•"/>
              <a:tabLst>
                <a:tab pos="180975" algn="l"/>
              </a:tabLst>
            </a:pPr>
            <a:r>
              <a:rPr sz="1950" dirty="0">
                <a:latin typeface="Calibri" panose="020F0502020204030204" pitchFamily="34" charset="0"/>
                <a:cs typeface="Calibri" panose="020F0502020204030204" pitchFamily="34" charset="0"/>
              </a:rPr>
              <a:t>Bagian </a:t>
            </a:r>
            <a:r>
              <a:rPr sz="1950" spc="-4" dirty="0">
                <a:latin typeface="Calibri" panose="020F0502020204030204" pitchFamily="34" charset="0"/>
                <a:cs typeface="Calibri" panose="020F0502020204030204" pitchFamily="34" charset="0"/>
              </a:rPr>
              <a:t>pengadaan </a:t>
            </a:r>
            <a:r>
              <a:rPr sz="1950" spc="-4" dirty="0">
                <a:solidFill>
                  <a:srgbClr val="0000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(A) </a:t>
            </a:r>
            <a:r>
              <a:rPr sz="1950" spc="-11" dirty="0">
                <a:latin typeface="Calibri" panose="020F0502020204030204" pitchFamily="34" charset="0"/>
                <a:cs typeface="Calibri" panose="020F0502020204030204" pitchFamily="34" charset="0"/>
              </a:rPr>
              <a:t>menyediakan </a:t>
            </a:r>
            <a:r>
              <a:rPr sz="1950" dirty="0">
                <a:latin typeface="Calibri" panose="020F0502020204030204" pitchFamily="34" charset="0"/>
                <a:cs typeface="Calibri" panose="020F0502020204030204" pitchFamily="34" charset="0"/>
              </a:rPr>
              <a:t>air minum </a:t>
            </a:r>
            <a:r>
              <a:rPr sz="1950" spc="-8" dirty="0">
                <a:latin typeface="Calibri" panose="020F0502020204030204" pitchFamily="34" charset="0"/>
                <a:cs typeface="Calibri" panose="020F0502020204030204" pitchFamily="34" charset="0"/>
              </a:rPr>
              <a:t>sehat </a:t>
            </a:r>
            <a:r>
              <a:rPr sz="1950" spc="-4" dirty="0">
                <a:solidFill>
                  <a:srgbClr val="0000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(B) </a:t>
            </a:r>
            <a:r>
              <a:rPr sz="1950" spc="-4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950" spc="-8" dirty="0">
                <a:latin typeface="Calibri" panose="020F0502020204030204" pitchFamily="34" charset="0"/>
                <a:cs typeface="Calibri" panose="020F0502020204030204" pitchFamily="34" charset="0"/>
              </a:rPr>
              <a:t>yang </a:t>
            </a:r>
            <a:r>
              <a:rPr sz="1950" dirty="0">
                <a:latin typeface="Calibri" panose="020F0502020204030204" pitchFamily="34" charset="0"/>
                <a:cs typeface="Calibri" panose="020F0502020204030204" pitchFamily="34" charset="0"/>
              </a:rPr>
              <a:t>tidak </a:t>
            </a:r>
            <a:r>
              <a:rPr sz="1950" spc="-4" dirty="0">
                <a:latin typeface="Calibri" panose="020F0502020204030204" pitchFamily="34" charset="0"/>
                <a:cs typeface="Calibri" panose="020F0502020204030204" pitchFamily="34" charset="0"/>
              </a:rPr>
              <a:t>berwarna, </a:t>
            </a:r>
            <a:r>
              <a:rPr sz="1950" dirty="0">
                <a:latin typeface="Calibri" panose="020F0502020204030204" pitchFamily="34" charset="0"/>
                <a:cs typeface="Calibri" panose="020F0502020204030204" pitchFamily="34" charset="0"/>
              </a:rPr>
              <a:t>tidak </a:t>
            </a:r>
            <a:r>
              <a:rPr sz="1950" spc="-8" dirty="0">
                <a:latin typeface="Calibri" panose="020F0502020204030204" pitchFamily="34" charset="0"/>
                <a:cs typeface="Calibri" panose="020F0502020204030204" pitchFamily="34" charset="0"/>
              </a:rPr>
              <a:t>berasa, </a:t>
            </a:r>
            <a:r>
              <a:rPr sz="1950" dirty="0">
                <a:latin typeface="Calibri" panose="020F0502020204030204" pitchFamily="34" charset="0"/>
                <a:cs typeface="Calibri" panose="020F0502020204030204" pitchFamily="34" charset="0"/>
              </a:rPr>
              <a:t>tidak </a:t>
            </a:r>
            <a:r>
              <a:rPr sz="1950" spc="-4" dirty="0">
                <a:latin typeface="Calibri" panose="020F0502020204030204" pitchFamily="34" charset="0"/>
                <a:cs typeface="Calibri" panose="020F0502020204030204" pitchFamily="34" charset="0"/>
              </a:rPr>
              <a:t>berbau </a:t>
            </a:r>
            <a:r>
              <a:rPr sz="1950" spc="-4" dirty="0">
                <a:solidFill>
                  <a:srgbClr val="0000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(C) </a:t>
            </a:r>
            <a:r>
              <a:rPr sz="1950" spc="-4" dirty="0">
                <a:latin typeface="Calibri" panose="020F0502020204030204" pitchFamily="34" charset="0"/>
                <a:cs typeface="Calibri" panose="020F0502020204030204" pitchFamily="34" charset="0"/>
              </a:rPr>
              <a:t>untuk  pemenuhan </a:t>
            </a:r>
            <a:r>
              <a:rPr sz="1950" spc="-8" dirty="0">
                <a:latin typeface="Calibri" panose="020F0502020204030204" pitchFamily="34" charset="0"/>
                <a:cs typeface="Calibri" panose="020F0502020204030204" pitchFamily="34" charset="0"/>
              </a:rPr>
              <a:t>kebutuhan </a:t>
            </a:r>
            <a:r>
              <a:rPr sz="1950" spc="-15" dirty="0">
                <a:latin typeface="Calibri" panose="020F0502020204030204" pitchFamily="34" charset="0"/>
                <a:cs typeface="Calibri" panose="020F0502020204030204" pitchFamily="34" charset="0"/>
              </a:rPr>
              <a:t>staf </a:t>
            </a:r>
            <a:r>
              <a:rPr sz="1950" spc="-4" dirty="0">
                <a:latin typeface="Calibri" panose="020F0502020204030204" pitchFamily="34" charset="0"/>
                <a:cs typeface="Calibri" panose="020F0502020204030204" pitchFamily="34" charset="0"/>
              </a:rPr>
              <a:t>setiap hari </a:t>
            </a:r>
            <a:r>
              <a:rPr sz="1950" spc="-11" dirty="0">
                <a:latin typeface="Calibri" panose="020F0502020204030204" pitchFamily="34" charset="0"/>
                <a:cs typeface="Calibri" panose="020F0502020204030204" pitchFamily="34" charset="0"/>
              </a:rPr>
              <a:t>kerja</a:t>
            </a:r>
            <a:r>
              <a:rPr sz="1950" spc="-53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950" dirty="0">
                <a:solidFill>
                  <a:srgbClr val="0000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(D)</a:t>
            </a:r>
            <a:endParaRPr sz="195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0975" marR="157639" indent="-171450">
              <a:lnSpc>
                <a:spcPct val="80000"/>
              </a:lnSpc>
              <a:spcBef>
                <a:spcPts val="750"/>
              </a:spcBef>
              <a:buFont typeface="Arial"/>
              <a:buChar char="•"/>
              <a:tabLst>
                <a:tab pos="180975" algn="l"/>
              </a:tabLst>
            </a:pPr>
            <a:r>
              <a:rPr sz="1950" dirty="0">
                <a:latin typeface="Calibri" panose="020F0502020204030204" pitchFamily="34" charset="0"/>
                <a:cs typeface="Calibri" panose="020F0502020204030204" pitchFamily="34" charset="0"/>
              </a:rPr>
              <a:t>Bagian </a:t>
            </a:r>
            <a:r>
              <a:rPr sz="1950" spc="-4" dirty="0">
                <a:latin typeface="Calibri" panose="020F0502020204030204" pitchFamily="34" charset="0"/>
                <a:cs typeface="Calibri" panose="020F0502020204030204" pitchFamily="34" charset="0"/>
              </a:rPr>
              <a:t>pengadaan </a:t>
            </a:r>
            <a:r>
              <a:rPr sz="1950" spc="-4" dirty="0">
                <a:solidFill>
                  <a:srgbClr val="0000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(A) </a:t>
            </a:r>
            <a:r>
              <a:rPr sz="1950" spc="-11" dirty="0">
                <a:latin typeface="Calibri" panose="020F0502020204030204" pitchFamily="34" charset="0"/>
                <a:cs typeface="Calibri" panose="020F0502020204030204" pitchFamily="34" charset="0"/>
              </a:rPr>
              <a:t>menyediakan </a:t>
            </a:r>
            <a:r>
              <a:rPr sz="1950" dirty="0">
                <a:latin typeface="Calibri" panose="020F0502020204030204" pitchFamily="34" charset="0"/>
                <a:cs typeface="Calibri" panose="020F0502020204030204" pitchFamily="34" charset="0"/>
              </a:rPr>
              <a:t>air minum </a:t>
            </a:r>
            <a:r>
              <a:rPr sz="1950" spc="-8" dirty="0">
                <a:latin typeface="Calibri" panose="020F0502020204030204" pitchFamily="34" charset="0"/>
                <a:cs typeface="Calibri" panose="020F0502020204030204" pitchFamily="34" charset="0"/>
              </a:rPr>
              <a:t>sehat </a:t>
            </a:r>
            <a:r>
              <a:rPr sz="1950" spc="-4" dirty="0">
                <a:solidFill>
                  <a:srgbClr val="0000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(B) </a:t>
            </a:r>
            <a:r>
              <a:rPr sz="1950" spc="-4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950" spc="-8" dirty="0">
                <a:latin typeface="Calibri" panose="020F0502020204030204" pitchFamily="34" charset="0"/>
                <a:cs typeface="Calibri" panose="020F0502020204030204" pitchFamily="34" charset="0"/>
              </a:rPr>
              <a:t>yang </a:t>
            </a:r>
            <a:r>
              <a:rPr sz="1950" dirty="0">
                <a:latin typeface="Calibri" panose="020F0502020204030204" pitchFamily="34" charset="0"/>
                <a:cs typeface="Calibri" panose="020F0502020204030204" pitchFamily="34" charset="0"/>
              </a:rPr>
              <a:t>tidak </a:t>
            </a:r>
            <a:r>
              <a:rPr sz="1950" spc="-4" dirty="0">
                <a:latin typeface="Calibri" panose="020F0502020204030204" pitchFamily="34" charset="0"/>
                <a:cs typeface="Calibri" panose="020F0502020204030204" pitchFamily="34" charset="0"/>
              </a:rPr>
              <a:t>berwarna, </a:t>
            </a:r>
            <a:r>
              <a:rPr sz="1950" dirty="0">
                <a:latin typeface="Calibri" panose="020F0502020204030204" pitchFamily="34" charset="0"/>
                <a:cs typeface="Calibri" panose="020F0502020204030204" pitchFamily="34" charset="0"/>
              </a:rPr>
              <a:t>tidak </a:t>
            </a:r>
            <a:r>
              <a:rPr sz="1950" spc="-8" dirty="0">
                <a:latin typeface="Calibri" panose="020F0502020204030204" pitchFamily="34" charset="0"/>
                <a:cs typeface="Calibri" panose="020F0502020204030204" pitchFamily="34" charset="0"/>
              </a:rPr>
              <a:t>berasa, </a:t>
            </a:r>
            <a:r>
              <a:rPr sz="1950" dirty="0">
                <a:latin typeface="Calibri" panose="020F0502020204030204" pitchFamily="34" charset="0"/>
                <a:cs typeface="Calibri" panose="020F0502020204030204" pitchFamily="34" charset="0"/>
              </a:rPr>
              <a:t>tidak </a:t>
            </a:r>
            <a:r>
              <a:rPr sz="1950" spc="-4" dirty="0">
                <a:latin typeface="Calibri" panose="020F0502020204030204" pitchFamily="34" charset="0"/>
                <a:cs typeface="Calibri" panose="020F0502020204030204" pitchFamily="34" charset="0"/>
              </a:rPr>
              <a:t>berbau</a:t>
            </a:r>
            <a:r>
              <a:rPr sz="1950" spc="-3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950" dirty="0">
                <a:solidFill>
                  <a:srgbClr val="0000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(C)</a:t>
            </a:r>
            <a:endParaRPr sz="195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object 5">
            <a:extLst>
              <a:ext uri="{FF2B5EF4-FFF2-40B4-BE49-F238E27FC236}">
                <a16:creationId xmlns:a16="http://schemas.microsoft.com/office/drawing/2014/main" id="{53A28272-6310-43A6-307F-4CEFBC389BA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178082" y="757850"/>
            <a:ext cx="5590707" cy="357630"/>
          </a:xfrm>
          <a:prstGeom prst="rect">
            <a:avLst/>
          </a:prstGeom>
        </p:spPr>
        <p:txBody>
          <a:bodyPr spcFirstLastPara="1" vert="horz" wrap="square" lIns="0" tIns="10001" rIns="0" bIns="0" rtlCol="0" anchor="t" anchorCtr="0">
            <a:spAutoFit/>
          </a:bodyPr>
          <a:lstStyle/>
          <a:p>
            <a:pPr marL="9525">
              <a:spcBef>
                <a:spcPts val="79"/>
              </a:spcBef>
            </a:pPr>
            <a:r>
              <a:rPr sz="2175" spc="-23" dirty="0">
                <a:solidFill>
                  <a:srgbClr val="001F5F"/>
                </a:solidFill>
              </a:rPr>
              <a:t>PERUMUSAN </a:t>
            </a:r>
            <a:r>
              <a:rPr sz="2175" dirty="0">
                <a:solidFill>
                  <a:srgbClr val="001F5F"/>
                </a:solidFill>
              </a:rPr>
              <a:t>&amp; </a:t>
            </a:r>
            <a:r>
              <a:rPr sz="2175" spc="-56" dirty="0">
                <a:solidFill>
                  <a:srgbClr val="001F5F"/>
                </a:solidFill>
              </a:rPr>
              <a:t>ANATOMI</a:t>
            </a:r>
            <a:r>
              <a:rPr sz="2175" spc="-143" dirty="0">
                <a:solidFill>
                  <a:srgbClr val="001F5F"/>
                </a:solidFill>
              </a:rPr>
              <a:t> </a:t>
            </a:r>
            <a:r>
              <a:rPr sz="2175" spc="-49" dirty="0">
                <a:solidFill>
                  <a:srgbClr val="001F5F"/>
                </a:solidFill>
              </a:rPr>
              <a:t>STANDAR</a:t>
            </a:r>
            <a:endParaRPr sz="2175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354C338-0FEE-E0C0-E055-77EE96FCA78B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992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E337923-04AC-4133-9334-25BBC6E1E6E2}"/>
              </a:ext>
            </a:extLst>
          </p:cNvPr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071C51-AEB2-287E-41D7-C61408B7336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DAF980B5-7F21-475C-AEF8-626CC0F55DE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54336" y="538060"/>
            <a:ext cx="5389985" cy="357630"/>
          </a:xfrm>
          <a:prstGeom prst="rect">
            <a:avLst/>
          </a:prstGeom>
        </p:spPr>
        <p:txBody>
          <a:bodyPr spcFirstLastPara="1" vert="horz" wrap="square" lIns="0" tIns="10001" rIns="0" bIns="0" rtlCol="0" anchor="t" anchorCtr="0">
            <a:spAutoFit/>
          </a:bodyPr>
          <a:lstStyle/>
          <a:p>
            <a:pPr marL="9525">
              <a:spcBef>
                <a:spcPts val="79"/>
              </a:spcBef>
            </a:pPr>
            <a:r>
              <a:rPr sz="2175" spc="-23" dirty="0">
                <a:solidFill>
                  <a:srgbClr val="001F5F"/>
                </a:solidFill>
              </a:rPr>
              <a:t>PERUMUSAN </a:t>
            </a:r>
            <a:r>
              <a:rPr sz="2175" dirty="0">
                <a:solidFill>
                  <a:srgbClr val="001F5F"/>
                </a:solidFill>
              </a:rPr>
              <a:t>&amp; </a:t>
            </a:r>
            <a:r>
              <a:rPr sz="2175" spc="-56" dirty="0">
                <a:solidFill>
                  <a:srgbClr val="001F5F"/>
                </a:solidFill>
              </a:rPr>
              <a:t>ANATOMI</a:t>
            </a:r>
            <a:r>
              <a:rPr sz="2175" spc="-143" dirty="0">
                <a:solidFill>
                  <a:srgbClr val="001F5F"/>
                </a:solidFill>
              </a:rPr>
              <a:t> </a:t>
            </a:r>
            <a:r>
              <a:rPr sz="2175" spc="-49" dirty="0">
                <a:solidFill>
                  <a:srgbClr val="001F5F"/>
                </a:solidFill>
              </a:rPr>
              <a:t>STANDAR</a:t>
            </a:r>
            <a:endParaRPr sz="2175" dirty="0"/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346B6F3E-4F8F-53EC-91CC-EE3A3EEC5823}"/>
              </a:ext>
            </a:extLst>
          </p:cNvPr>
          <p:cNvSpPr txBox="1"/>
          <p:nvPr/>
        </p:nvSpPr>
        <p:spPr>
          <a:xfrm>
            <a:off x="1425130" y="895690"/>
            <a:ext cx="6655594" cy="3620543"/>
          </a:xfrm>
          <a:prstGeom prst="rect">
            <a:avLst/>
          </a:prstGeom>
        </p:spPr>
        <p:txBody>
          <a:bodyPr vert="horz" wrap="square" lIns="0" tIns="98108" rIns="0" bIns="0" rtlCol="0">
            <a:spAutoFit/>
          </a:bodyPr>
          <a:lstStyle/>
          <a:p>
            <a:pPr marL="236696" indent="-227648">
              <a:spcBef>
                <a:spcPts val="773"/>
              </a:spcBef>
              <a:buSzPct val="85714"/>
              <a:buAutoNum type="arabicPeriod"/>
              <a:tabLst>
                <a:tab pos="237173" algn="l"/>
              </a:tabLst>
            </a:pPr>
            <a:r>
              <a:rPr sz="2100" b="1" spc="-11" dirty="0">
                <a:solidFill>
                  <a:srgbClr val="333399"/>
                </a:solidFill>
                <a:latin typeface="Calibri"/>
                <a:cs typeface="Calibri"/>
              </a:rPr>
              <a:t>Perumusan </a:t>
            </a:r>
            <a:r>
              <a:rPr sz="2100" b="1" spc="-8" dirty="0">
                <a:solidFill>
                  <a:srgbClr val="333399"/>
                </a:solidFill>
                <a:latin typeface="Calibri"/>
                <a:cs typeface="Calibri"/>
              </a:rPr>
              <a:t>Standar </a:t>
            </a:r>
            <a:r>
              <a:rPr sz="2100" b="1" spc="-11" dirty="0">
                <a:solidFill>
                  <a:srgbClr val="333399"/>
                </a:solidFill>
                <a:latin typeface="Calibri"/>
                <a:cs typeface="Calibri"/>
              </a:rPr>
              <a:t>dengan </a:t>
            </a:r>
            <a:r>
              <a:rPr sz="2100" b="1" spc="-8" dirty="0">
                <a:solidFill>
                  <a:srgbClr val="333399"/>
                </a:solidFill>
                <a:latin typeface="Calibri"/>
                <a:cs typeface="Calibri"/>
              </a:rPr>
              <a:t>FORMULA</a:t>
            </a:r>
            <a:r>
              <a:rPr sz="2100" b="1" spc="86" dirty="0">
                <a:solidFill>
                  <a:srgbClr val="333399"/>
                </a:solidFill>
                <a:latin typeface="Calibri"/>
                <a:cs typeface="Calibri"/>
              </a:rPr>
              <a:t> </a:t>
            </a:r>
            <a:r>
              <a:rPr sz="2100" b="1" spc="-4" dirty="0">
                <a:solidFill>
                  <a:srgbClr val="333399"/>
                </a:solidFill>
                <a:latin typeface="Calibri"/>
                <a:cs typeface="Calibri"/>
              </a:rPr>
              <a:t>KPI</a:t>
            </a:r>
            <a:endParaRPr sz="2100">
              <a:latin typeface="Calibri"/>
              <a:cs typeface="Calibri"/>
            </a:endParaRPr>
          </a:p>
          <a:p>
            <a:pPr marL="48577">
              <a:spcBef>
                <a:spcPts val="604"/>
              </a:spcBef>
            </a:pPr>
            <a:r>
              <a:rPr sz="1800" spc="-8" dirty="0">
                <a:latin typeface="Calibri"/>
                <a:cs typeface="Calibri"/>
              </a:rPr>
              <a:t>Perumusan standar </a:t>
            </a:r>
            <a:r>
              <a:rPr sz="1800" dirty="0">
                <a:latin typeface="Calibri"/>
                <a:cs typeface="Calibri"/>
              </a:rPr>
              <a:t>memenuhi </a:t>
            </a:r>
            <a:r>
              <a:rPr sz="1800" spc="-4" dirty="0">
                <a:latin typeface="Calibri"/>
                <a:cs typeface="Calibri"/>
              </a:rPr>
              <a:t>unsur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spc="-4" dirty="0">
                <a:latin typeface="Calibri"/>
                <a:cs typeface="Calibri"/>
              </a:rPr>
              <a:t>sbb:</a:t>
            </a:r>
            <a:endParaRPr sz="1800">
              <a:latin typeface="Calibri"/>
              <a:cs typeface="Calibri"/>
            </a:endParaRPr>
          </a:p>
          <a:p>
            <a:pPr marL="220028" marR="96203" lvl="1" indent="-171450">
              <a:lnSpc>
                <a:spcPts val="1943"/>
              </a:lnSpc>
              <a:spcBef>
                <a:spcPts val="930"/>
              </a:spcBef>
              <a:buFont typeface="Arial"/>
              <a:buChar char="•"/>
              <a:tabLst>
                <a:tab pos="220504" algn="l"/>
              </a:tabLst>
            </a:pPr>
            <a:r>
              <a:rPr sz="1800" b="1" i="1" spc="-4" dirty="0">
                <a:latin typeface="Calibri"/>
                <a:cs typeface="Calibri"/>
              </a:rPr>
              <a:t>Subyek</a:t>
            </a:r>
            <a:r>
              <a:rPr sz="1800" b="1" spc="-4" dirty="0">
                <a:latin typeface="Calibri"/>
                <a:cs typeface="Calibri"/>
              </a:rPr>
              <a:t>: </a:t>
            </a:r>
            <a:r>
              <a:rPr sz="1800" spc="-8" dirty="0">
                <a:latin typeface="Calibri"/>
                <a:cs typeface="Calibri"/>
              </a:rPr>
              <a:t>subyek yang akan </a:t>
            </a:r>
            <a:r>
              <a:rPr sz="1800" spc="-11" dirty="0">
                <a:latin typeface="Calibri"/>
                <a:cs typeface="Calibri"/>
              </a:rPr>
              <a:t>ditetapkan </a:t>
            </a:r>
            <a:r>
              <a:rPr sz="1800" spc="-8" dirty="0">
                <a:latin typeface="Calibri"/>
                <a:cs typeface="Calibri"/>
              </a:rPr>
              <a:t>standar </a:t>
            </a:r>
            <a:r>
              <a:rPr sz="1800" dirty="0">
                <a:latin typeface="Calibri"/>
                <a:cs typeface="Calibri"/>
              </a:rPr>
              <a:t>/ </a:t>
            </a:r>
            <a:r>
              <a:rPr sz="1800" spc="-8" dirty="0">
                <a:latin typeface="Calibri"/>
                <a:cs typeface="Calibri"/>
              </a:rPr>
              <a:t>spesifikasi </a:t>
            </a:r>
            <a:r>
              <a:rPr sz="1800" dirty="0">
                <a:latin typeface="Calibri"/>
                <a:cs typeface="Calibri"/>
              </a:rPr>
              <a:t>/ </a:t>
            </a:r>
            <a:r>
              <a:rPr sz="1800" spc="-4" dirty="0">
                <a:latin typeface="Calibri"/>
                <a:cs typeface="Calibri"/>
              </a:rPr>
              <a:t>kriteria </a:t>
            </a:r>
            <a:r>
              <a:rPr sz="1800" dirty="0">
                <a:latin typeface="Calibri"/>
                <a:cs typeface="Calibri"/>
              </a:rPr>
              <a:t>/  </a:t>
            </a:r>
            <a:r>
              <a:rPr sz="1800" spc="-11" dirty="0">
                <a:latin typeface="Calibri"/>
                <a:cs typeface="Calibri"/>
              </a:rPr>
              <a:t>patokan.</a:t>
            </a:r>
            <a:endParaRPr sz="1800">
              <a:latin typeface="Calibri"/>
              <a:cs typeface="Calibri"/>
            </a:endParaRPr>
          </a:p>
          <a:p>
            <a:pPr marL="220028" marR="3810" lvl="1" indent="-171450">
              <a:lnSpc>
                <a:spcPts val="1943"/>
              </a:lnSpc>
              <a:spcBef>
                <a:spcPts val="904"/>
              </a:spcBef>
              <a:buFont typeface="Arial"/>
              <a:buChar char="•"/>
              <a:tabLst>
                <a:tab pos="220504" algn="l"/>
              </a:tabLst>
            </a:pPr>
            <a:r>
              <a:rPr sz="1800" b="1" i="1" spc="-8" dirty="0">
                <a:latin typeface="Calibri"/>
                <a:cs typeface="Calibri"/>
              </a:rPr>
              <a:t>Spesifikasi: </a:t>
            </a:r>
            <a:r>
              <a:rPr sz="1800" spc="-4" dirty="0">
                <a:latin typeface="Calibri"/>
                <a:cs typeface="Calibri"/>
              </a:rPr>
              <a:t>hal-hal </a:t>
            </a:r>
            <a:r>
              <a:rPr sz="1800" spc="-8" dirty="0">
                <a:latin typeface="Calibri"/>
                <a:cs typeface="Calibri"/>
              </a:rPr>
              <a:t>yang </a:t>
            </a:r>
            <a:r>
              <a:rPr sz="1800" spc="-4" dirty="0">
                <a:latin typeface="Calibri"/>
                <a:cs typeface="Calibri"/>
              </a:rPr>
              <a:t>harus dipenuhi oleh </a:t>
            </a:r>
            <a:r>
              <a:rPr sz="1800" spc="-8" dirty="0">
                <a:latin typeface="Calibri"/>
                <a:cs typeface="Calibri"/>
              </a:rPr>
              <a:t>subyek </a:t>
            </a:r>
            <a:r>
              <a:rPr sz="1800" spc="-4" dirty="0">
                <a:latin typeface="Calibri"/>
                <a:cs typeface="Calibri"/>
              </a:rPr>
              <a:t>berupa </a:t>
            </a:r>
            <a:r>
              <a:rPr sz="1800" spc="-8" dirty="0">
                <a:latin typeface="Calibri"/>
                <a:cs typeface="Calibri"/>
              </a:rPr>
              <a:t>standar </a:t>
            </a:r>
            <a:r>
              <a:rPr sz="1800" dirty="0">
                <a:latin typeface="Calibri"/>
                <a:cs typeface="Calibri"/>
              </a:rPr>
              <a:t>/  </a:t>
            </a:r>
            <a:r>
              <a:rPr sz="1800" spc="-8" dirty="0">
                <a:latin typeface="Calibri"/>
                <a:cs typeface="Calibri"/>
              </a:rPr>
              <a:t>spesifikasi </a:t>
            </a:r>
            <a:r>
              <a:rPr sz="1800" dirty="0">
                <a:latin typeface="Calibri"/>
                <a:cs typeface="Calibri"/>
              </a:rPr>
              <a:t>/ </a:t>
            </a:r>
            <a:r>
              <a:rPr sz="1800" spc="-4" dirty="0">
                <a:latin typeface="Calibri"/>
                <a:cs typeface="Calibri"/>
              </a:rPr>
              <a:t>kriteria </a:t>
            </a:r>
            <a:r>
              <a:rPr sz="1800" dirty="0">
                <a:latin typeface="Calibri"/>
                <a:cs typeface="Calibri"/>
              </a:rPr>
              <a:t>/</a:t>
            </a:r>
            <a:r>
              <a:rPr sz="1800" spc="-34" dirty="0">
                <a:latin typeface="Calibri"/>
                <a:cs typeface="Calibri"/>
              </a:rPr>
              <a:t> </a:t>
            </a:r>
            <a:r>
              <a:rPr sz="1800" spc="-11" dirty="0">
                <a:latin typeface="Calibri"/>
                <a:cs typeface="Calibri"/>
              </a:rPr>
              <a:t>patokan.</a:t>
            </a:r>
            <a:endParaRPr sz="1800">
              <a:latin typeface="Calibri"/>
              <a:cs typeface="Calibri"/>
            </a:endParaRPr>
          </a:p>
          <a:p>
            <a:pPr marL="88583">
              <a:spcBef>
                <a:spcPts val="656"/>
              </a:spcBef>
            </a:pPr>
            <a:r>
              <a:rPr sz="1800" spc="-11" dirty="0">
                <a:latin typeface="Calibri"/>
                <a:cs typeface="Calibri"/>
              </a:rPr>
              <a:t>Lazimnya, </a:t>
            </a:r>
            <a:r>
              <a:rPr sz="1800" dirty="0">
                <a:latin typeface="Calibri"/>
                <a:cs typeface="Calibri"/>
              </a:rPr>
              <a:t>KPI </a:t>
            </a:r>
            <a:r>
              <a:rPr sz="1800" spc="-4" dirty="0">
                <a:latin typeface="Calibri"/>
                <a:cs typeface="Calibri"/>
              </a:rPr>
              <a:t>merupakan </a:t>
            </a:r>
            <a:r>
              <a:rPr sz="1800" spc="-8" dirty="0">
                <a:latin typeface="Calibri"/>
                <a:cs typeface="Calibri"/>
              </a:rPr>
              <a:t>satu </a:t>
            </a:r>
            <a:r>
              <a:rPr sz="1800" spc="-15" dirty="0">
                <a:latin typeface="Calibri"/>
                <a:cs typeface="Calibri"/>
              </a:rPr>
              <a:t>paket </a:t>
            </a:r>
            <a:r>
              <a:rPr sz="1800" spc="-11" dirty="0">
                <a:latin typeface="Calibri"/>
                <a:cs typeface="Calibri"/>
              </a:rPr>
              <a:t>kesatuan </a:t>
            </a:r>
            <a:r>
              <a:rPr sz="1800" spc="-8" dirty="0">
                <a:latin typeface="Calibri"/>
                <a:cs typeface="Calibri"/>
              </a:rPr>
              <a:t>yang</a:t>
            </a:r>
            <a:r>
              <a:rPr sz="1800" spc="-34" dirty="0">
                <a:latin typeface="Calibri"/>
                <a:cs typeface="Calibri"/>
              </a:rPr>
              <a:t> </a:t>
            </a:r>
            <a:r>
              <a:rPr sz="1800" spc="-8" dirty="0">
                <a:latin typeface="Calibri"/>
                <a:cs typeface="Calibri"/>
              </a:rPr>
              <a:t>terdiri:</a:t>
            </a:r>
            <a:endParaRPr sz="1800">
              <a:latin typeface="Calibri"/>
              <a:cs typeface="Calibri"/>
            </a:endParaRPr>
          </a:p>
          <a:p>
            <a:pPr marL="568643" lvl="2" indent="-227171">
              <a:spcBef>
                <a:spcPts val="544"/>
              </a:spcBef>
              <a:buAutoNum type="alphaLcPeriod"/>
              <a:tabLst>
                <a:tab pos="569119" algn="l"/>
              </a:tabLst>
            </a:pPr>
            <a:r>
              <a:rPr sz="1800" i="1" spc="-4" dirty="0">
                <a:latin typeface="Calibri"/>
                <a:cs typeface="Calibri"/>
              </a:rPr>
              <a:t>Indicators: </a:t>
            </a:r>
            <a:r>
              <a:rPr sz="1800" spc="-8" dirty="0">
                <a:latin typeface="Calibri"/>
                <a:cs typeface="Calibri"/>
              </a:rPr>
              <a:t>tentang </a:t>
            </a:r>
            <a:r>
              <a:rPr sz="1800" dirty="0">
                <a:latin typeface="Calibri"/>
                <a:cs typeface="Calibri"/>
              </a:rPr>
              <a:t>apa </a:t>
            </a:r>
            <a:r>
              <a:rPr sz="1800" spc="-8" dirty="0">
                <a:latin typeface="Calibri"/>
                <a:cs typeface="Calibri"/>
              </a:rPr>
              <a:t>yang akan</a:t>
            </a:r>
            <a:r>
              <a:rPr sz="1800" spc="-38" dirty="0">
                <a:latin typeface="Calibri"/>
                <a:cs typeface="Calibri"/>
              </a:rPr>
              <a:t> </a:t>
            </a:r>
            <a:r>
              <a:rPr sz="1800" spc="-8" dirty="0">
                <a:latin typeface="Calibri"/>
                <a:cs typeface="Calibri"/>
              </a:rPr>
              <a:t>diukur/dicapai</a:t>
            </a:r>
            <a:endParaRPr sz="1800">
              <a:latin typeface="Calibri"/>
              <a:cs typeface="Calibri"/>
            </a:endParaRPr>
          </a:p>
          <a:p>
            <a:pPr marL="478155" marR="468154" lvl="2" indent="-136208">
              <a:lnSpc>
                <a:spcPts val="1943"/>
              </a:lnSpc>
              <a:spcBef>
                <a:spcPts val="776"/>
              </a:spcBef>
              <a:buAutoNum type="alphaLcPeriod"/>
              <a:tabLst>
                <a:tab pos="569119" algn="l"/>
              </a:tabLst>
            </a:pPr>
            <a:r>
              <a:rPr sz="1800" i="1" spc="-4" dirty="0">
                <a:latin typeface="Calibri"/>
                <a:cs typeface="Calibri"/>
              </a:rPr>
              <a:t>Measures: </a:t>
            </a:r>
            <a:r>
              <a:rPr sz="1800" spc="-8" dirty="0">
                <a:latin typeface="Calibri"/>
                <a:cs typeface="Calibri"/>
              </a:rPr>
              <a:t>tentang bagaimana pengukuran/pencapaian akan  dilaksanakan</a:t>
            </a:r>
            <a:endParaRPr sz="1800">
              <a:latin typeface="Calibri"/>
              <a:cs typeface="Calibri"/>
            </a:endParaRPr>
          </a:p>
          <a:p>
            <a:pPr marL="545783" lvl="2" indent="-204311">
              <a:spcBef>
                <a:spcPts val="503"/>
              </a:spcBef>
              <a:buAutoNum type="alphaLcPeriod"/>
              <a:tabLst>
                <a:tab pos="546259" algn="l"/>
              </a:tabLst>
            </a:pPr>
            <a:r>
              <a:rPr sz="1800" i="1" spc="-23" dirty="0">
                <a:latin typeface="Calibri"/>
                <a:cs typeface="Calibri"/>
              </a:rPr>
              <a:t>Targets</a:t>
            </a:r>
            <a:r>
              <a:rPr sz="1800" spc="-23" dirty="0">
                <a:latin typeface="Calibri"/>
                <a:cs typeface="Calibri"/>
              </a:rPr>
              <a:t>: </a:t>
            </a:r>
            <a:r>
              <a:rPr sz="1800" spc="-8" dirty="0">
                <a:latin typeface="Calibri"/>
                <a:cs typeface="Calibri"/>
              </a:rPr>
              <a:t>tentang </a:t>
            </a:r>
            <a:r>
              <a:rPr sz="1800" dirty="0">
                <a:latin typeface="Calibri"/>
                <a:cs typeface="Calibri"/>
              </a:rPr>
              <a:t>apa </a:t>
            </a:r>
            <a:r>
              <a:rPr sz="1800" spc="-4" dirty="0">
                <a:latin typeface="Calibri"/>
                <a:cs typeface="Calibri"/>
              </a:rPr>
              <a:t>hasil </a:t>
            </a:r>
            <a:r>
              <a:rPr sz="1800" spc="-8" dirty="0">
                <a:latin typeface="Calibri"/>
                <a:cs typeface="Calibri"/>
              </a:rPr>
              <a:t>yang</a:t>
            </a:r>
            <a:r>
              <a:rPr sz="1800" spc="-19" dirty="0">
                <a:latin typeface="Calibri"/>
                <a:cs typeface="Calibri"/>
              </a:rPr>
              <a:t> </a:t>
            </a:r>
            <a:r>
              <a:rPr sz="1800" spc="-4" dirty="0">
                <a:latin typeface="Calibri"/>
                <a:cs typeface="Calibri"/>
              </a:rPr>
              <a:t>diinginkan.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925EAB8-0920-02DF-6A17-98FC62432B99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9490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E337923-04AC-4133-9334-25BBC6E1E6E2}"/>
              </a:ext>
            </a:extLst>
          </p:cNvPr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071C51-AEB2-287E-41D7-C61408B7336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object 2">
            <a:extLst>
              <a:ext uri="{FF2B5EF4-FFF2-40B4-BE49-F238E27FC236}">
                <a16:creationId xmlns:a16="http://schemas.microsoft.com/office/drawing/2014/main" id="{B76861DB-B51F-1706-2AC8-4A3BAFD13AA5}"/>
              </a:ext>
            </a:extLst>
          </p:cNvPr>
          <p:cNvSpPr txBox="1"/>
          <p:nvPr/>
        </p:nvSpPr>
        <p:spPr>
          <a:xfrm>
            <a:off x="1651200" y="1037063"/>
            <a:ext cx="6210409" cy="2661851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141446">
              <a:spcBef>
                <a:spcPts val="71"/>
              </a:spcBef>
            </a:pPr>
            <a:r>
              <a:rPr sz="2100" spc="-23" dirty="0">
                <a:solidFill>
                  <a:srgbClr val="333399"/>
                </a:solidFill>
                <a:latin typeface="Calibri Light"/>
                <a:cs typeface="Calibri Light"/>
              </a:rPr>
              <a:t>Contoh Perumusan </a:t>
            </a:r>
            <a:r>
              <a:rPr sz="2100" spc="-19" dirty="0">
                <a:solidFill>
                  <a:srgbClr val="333399"/>
                </a:solidFill>
                <a:latin typeface="Calibri Light"/>
                <a:cs typeface="Calibri Light"/>
              </a:rPr>
              <a:t>Standar </a:t>
            </a:r>
            <a:r>
              <a:rPr sz="2100" spc="-23" dirty="0">
                <a:solidFill>
                  <a:srgbClr val="333399"/>
                </a:solidFill>
                <a:latin typeface="Calibri Light"/>
                <a:cs typeface="Calibri Light"/>
              </a:rPr>
              <a:t>dengan FORMULA</a:t>
            </a:r>
            <a:r>
              <a:rPr sz="2100" spc="-172" dirty="0">
                <a:solidFill>
                  <a:srgbClr val="333399"/>
                </a:solidFill>
                <a:latin typeface="Calibri Light"/>
                <a:cs typeface="Calibri Light"/>
              </a:rPr>
              <a:t> </a:t>
            </a:r>
            <a:r>
              <a:rPr sz="2100" spc="-11" dirty="0">
                <a:solidFill>
                  <a:srgbClr val="333399"/>
                </a:solidFill>
                <a:latin typeface="Calibri Light"/>
                <a:cs typeface="Calibri Light"/>
              </a:rPr>
              <a:t>KPI</a:t>
            </a:r>
            <a:endParaRPr sz="2100" dirty="0">
              <a:latin typeface="Calibri Light"/>
              <a:cs typeface="Calibri Light"/>
            </a:endParaRPr>
          </a:p>
          <a:p>
            <a:pPr>
              <a:spcBef>
                <a:spcPts val="8"/>
              </a:spcBef>
            </a:pPr>
            <a:endParaRPr sz="2888" dirty="0">
              <a:latin typeface="Times New Roman"/>
              <a:cs typeface="Times New Roman"/>
            </a:endParaRPr>
          </a:p>
          <a:p>
            <a:pPr marL="394335" marR="1103948" indent="-385286">
              <a:lnSpc>
                <a:spcPts val="2265"/>
              </a:lnSpc>
              <a:buAutoNum type="alphaLcParenR"/>
              <a:tabLst>
                <a:tab pos="394335" algn="l"/>
                <a:tab pos="394811" algn="l"/>
              </a:tabLst>
            </a:pPr>
            <a:r>
              <a:rPr sz="2100" spc="-11" dirty="0">
                <a:solidFill>
                  <a:srgbClr val="C00000"/>
                </a:solidFill>
                <a:latin typeface="Calibri"/>
                <a:cs typeface="Calibri"/>
              </a:rPr>
              <a:t>Pembelajaran </a:t>
            </a:r>
            <a:r>
              <a:rPr sz="2100" spc="-8" dirty="0">
                <a:latin typeface="Calibri"/>
                <a:cs typeface="Calibri"/>
              </a:rPr>
              <a:t>harus </a:t>
            </a:r>
            <a:r>
              <a:rPr sz="2100" spc="-11" dirty="0">
                <a:latin typeface="Calibri"/>
                <a:cs typeface="Calibri"/>
              </a:rPr>
              <a:t>dilaksanakan </a:t>
            </a:r>
            <a:r>
              <a:rPr sz="2100" spc="-15" dirty="0">
                <a:latin typeface="Calibri"/>
                <a:cs typeface="Calibri"/>
              </a:rPr>
              <a:t>secara  </a:t>
            </a:r>
            <a:r>
              <a:rPr sz="2100" spc="-26" dirty="0">
                <a:latin typeface="Calibri"/>
                <a:cs typeface="Calibri"/>
              </a:rPr>
              <a:t>terstruktur, </a:t>
            </a:r>
            <a:r>
              <a:rPr sz="2100" spc="-8" dirty="0">
                <a:latin typeface="Calibri"/>
                <a:cs typeface="Calibri"/>
              </a:rPr>
              <a:t>terjadwal, dan </a:t>
            </a:r>
            <a:r>
              <a:rPr sz="2100" spc="-11" dirty="0">
                <a:latin typeface="Calibri"/>
                <a:cs typeface="Calibri"/>
              </a:rPr>
              <a:t>terpantau  pelaksanaannya</a:t>
            </a:r>
            <a:endParaRPr sz="2100" dirty="0">
              <a:latin typeface="Calibri"/>
              <a:cs typeface="Calibri"/>
            </a:endParaRPr>
          </a:p>
          <a:p>
            <a:pPr marL="394335" marR="3810" indent="-385286">
              <a:lnSpc>
                <a:spcPts val="2265"/>
              </a:lnSpc>
              <a:spcBef>
                <a:spcPts val="911"/>
              </a:spcBef>
              <a:buAutoNum type="alphaLcParenR"/>
              <a:tabLst>
                <a:tab pos="394335" algn="l"/>
                <a:tab pos="394811" algn="l"/>
              </a:tabLst>
            </a:pPr>
            <a:r>
              <a:rPr sz="2100" spc="-8" dirty="0">
                <a:solidFill>
                  <a:srgbClr val="C00000"/>
                </a:solidFill>
                <a:latin typeface="Calibri"/>
                <a:cs typeface="Calibri"/>
              </a:rPr>
              <a:t>Mahasiswa </a:t>
            </a:r>
            <a:r>
              <a:rPr sz="2100" spc="-8" dirty="0">
                <a:latin typeface="Calibri"/>
                <a:cs typeface="Calibri"/>
              </a:rPr>
              <a:t>harus dievaluasi </a:t>
            </a:r>
            <a:r>
              <a:rPr sz="2100" spc="-11" dirty="0">
                <a:latin typeface="Calibri"/>
                <a:cs typeface="Calibri"/>
              </a:rPr>
              <a:t>dengan </a:t>
            </a:r>
            <a:r>
              <a:rPr sz="2100" spc="-8" dirty="0">
                <a:latin typeface="Calibri"/>
                <a:cs typeface="Calibri"/>
              </a:rPr>
              <a:t>menggunakan  kriteria, </a:t>
            </a:r>
            <a:r>
              <a:rPr sz="2100" spc="-15" dirty="0">
                <a:latin typeface="Calibri"/>
                <a:cs typeface="Calibri"/>
              </a:rPr>
              <a:t>peraturan, </a:t>
            </a:r>
            <a:r>
              <a:rPr sz="2100" spc="-8" dirty="0">
                <a:latin typeface="Calibri"/>
                <a:cs typeface="Calibri"/>
              </a:rPr>
              <a:t>dan </a:t>
            </a:r>
            <a:r>
              <a:rPr sz="2100" spc="-11" dirty="0">
                <a:latin typeface="Calibri"/>
                <a:cs typeface="Calibri"/>
              </a:rPr>
              <a:t>prosedur </a:t>
            </a:r>
            <a:r>
              <a:rPr sz="2100" spc="-15" dirty="0">
                <a:latin typeface="Calibri"/>
                <a:cs typeface="Calibri"/>
              </a:rPr>
              <a:t>yang </a:t>
            </a:r>
            <a:r>
              <a:rPr sz="2100" spc="-8" dirty="0">
                <a:latin typeface="Calibri"/>
                <a:cs typeface="Calibri"/>
              </a:rPr>
              <a:t>telah  </a:t>
            </a:r>
            <a:r>
              <a:rPr sz="2100" spc="-11" dirty="0">
                <a:latin typeface="Calibri"/>
                <a:cs typeface="Calibri"/>
              </a:rPr>
              <a:t>diumumkan </a:t>
            </a:r>
            <a:r>
              <a:rPr sz="2100" spc="-4" dirty="0">
                <a:latin typeface="Calibri"/>
                <a:cs typeface="Calibri"/>
              </a:rPr>
              <a:t>dan </a:t>
            </a:r>
            <a:r>
              <a:rPr sz="2100" spc="-11" dirty="0">
                <a:latin typeface="Calibri"/>
                <a:cs typeface="Calibri"/>
              </a:rPr>
              <a:t>dilaksanakan </a:t>
            </a:r>
            <a:r>
              <a:rPr sz="2100" spc="-15" dirty="0">
                <a:latin typeface="Calibri"/>
                <a:cs typeface="Calibri"/>
              </a:rPr>
              <a:t>secara</a:t>
            </a:r>
            <a:r>
              <a:rPr sz="2100" spc="105" dirty="0">
                <a:latin typeface="Calibri"/>
                <a:cs typeface="Calibri"/>
              </a:rPr>
              <a:t> </a:t>
            </a:r>
            <a:r>
              <a:rPr sz="2100" spc="-19" dirty="0">
                <a:latin typeface="Calibri"/>
                <a:cs typeface="Calibri"/>
              </a:rPr>
              <a:t>konsisten</a:t>
            </a:r>
            <a:endParaRPr sz="2100" dirty="0">
              <a:latin typeface="Calibri"/>
              <a:cs typeface="Calibri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3C2C793-8167-C0AC-0EE3-1F04C4D0C316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1082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E337923-04AC-4133-9334-25BBC6E1E6E2}"/>
              </a:ext>
            </a:extLst>
          </p:cNvPr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071C51-AEB2-287E-41D7-C61408B7336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599B9667-30CD-59BC-B93A-C174B6281487}"/>
              </a:ext>
            </a:extLst>
          </p:cNvPr>
          <p:cNvSpPr txBox="1"/>
          <p:nvPr/>
        </p:nvSpPr>
        <p:spPr>
          <a:xfrm>
            <a:off x="1532237" y="963018"/>
            <a:ext cx="7163030" cy="3395962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276701" indent="-267653">
              <a:spcBef>
                <a:spcPts val="71"/>
              </a:spcBef>
              <a:buAutoNum type="arabicPeriod" startAt="2"/>
              <a:tabLst>
                <a:tab pos="277178" algn="l"/>
              </a:tabLst>
            </a:pPr>
            <a:r>
              <a:rPr sz="2100" b="1" spc="-11" dirty="0">
                <a:solidFill>
                  <a:srgbClr val="333399"/>
                </a:solidFill>
                <a:latin typeface="Calibri"/>
                <a:cs typeface="Calibri"/>
              </a:rPr>
              <a:t>Perumusan </a:t>
            </a:r>
            <a:r>
              <a:rPr sz="2100" b="1" spc="-8" dirty="0">
                <a:solidFill>
                  <a:srgbClr val="333399"/>
                </a:solidFill>
                <a:latin typeface="Calibri"/>
                <a:cs typeface="Calibri"/>
              </a:rPr>
              <a:t>Standar dengan FORMULA</a:t>
            </a:r>
            <a:r>
              <a:rPr sz="2100" b="1" spc="79" dirty="0">
                <a:solidFill>
                  <a:srgbClr val="333399"/>
                </a:solidFill>
                <a:latin typeface="Calibri"/>
                <a:cs typeface="Calibri"/>
              </a:rPr>
              <a:t> </a:t>
            </a:r>
            <a:r>
              <a:rPr sz="2100" b="1" spc="-4" dirty="0">
                <a:solidFill>
                  <a:srgbClr val="333399"/>
                </a:solidFill>
                <a:latin typeface="Calibri"/>
                <a:cs typeface="Calibri"/>
              </a:rPr>
              <a:t>ABCD</a:t>
            </a:r>
            <a:endParaRPr sz="2100" dirty="0">
              <a:latin typeface="Calibri"/>
              <a:cs typeface="Calibri"/>
            </a:endParaRPr>
          </a:p>
          <a:p>
            <a:pPr marL="171450">
              <a:spcBef>
                <a:spcPts val="1421"/>
              </a:spcBef>
            </a:pPr>
            <a:r>
              <a:rPr sz="1800" spc="-8" dirty="0">
                <a:latin typeface="Calibri"/>
                <a:cs typeface="Calibri"/>
              </a:rPr>
              <a:t>Formula standar </a:t>
            </a:r>
            <a:r>
              <a:rPr sz="1800" dirty="0">
                <a:latin typeface="Calibri"/>
                <a:cs typeface="Calibri"/>
              </a:rPr>
              <a:t>memenuhi </a:t>
            </a:r>
            <a:r>
              <a:rPr sz="1800" spc="-4" dirty="0">
                <a:latin typeface="Calibri"/>
                <a:cs typeface="Calibri"/>
              </a:rPr>
              <a:t>unsur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spc="-4" dirty="0">
                <a:latin typeface="Calibri"/>
                <a:cs typeface="Calibri"/>
              </a:rPr>
              <a:t>sbb:</a:t>
            </a:r>
            <a:endParaRPr sz="1800" dirty="0">
              <a:latin typeface="Calibri"/>
              <a:cs typeface="Calibri"/>
            </a:endParaRPr>
          </a:p>
          <a:p>
            <a:pPr marL="337185" lvl="1" indent="-217646">
              <a:lnSpc>
                <a:spcPts val="2051"/>
              </a:lnSpc>
              <a:spcBef>
                <a:spcPts val="233"/>
              </a:spcBef>
              <a:buFont typeface="Arial"/>
              <a:buChar char="•"/>
              <a:tabLst>
                <a:tab pos="337185" algn="l"/>
                <a:tab pos="337661" algn="l"/>
                <a:tab pos="4522946" algn="l"/>
              </a:tabLst>
            </a:pPr>
            <a:r>
              <a:rPr sz="1800" b="1" i="1" spc="-4" dirty="0">
                <a:latin typeface="Calibri"/>
                <a:cs typeface="Calibri"/>
              </a:rPr>
              <a:t>Audience (A)</a:t>
            </a:r>
            <a:r>
              <a:rPr sz="1800" b="1" spc="-4" dirty="0">
                <a:latin typeface="Calibri"/>
                <a:cs typeface="Calibri"/>
              </a:rPr>
              <a:t>: </a:t>
            </a:r>
            <a:r>
              <a:rPr sz="1800" spc="-8" dirty="0">
                <a:latin typeface="Calibri"/>
                <a:cs typeface="Calibri"/>
              </a:rPr>
              <a:t>subyek yang</a:t>
            </a:r>
            <a:r>
              <a:rPr sz="1800" spc="4" dirty="0">
                <a:latin typeface="Calibri"/>
                <a:cs typeface="Calibri"/>
              </a:rPr>
              <a:t> </a:t>
            </a:r>
            <a:r>
              <a:rPr sz="1800" spc="-4" dirty="0">
                <a:latin typeface="Calibri"/>
                <a:cs typeface="Calibri"/>
              </a:rPr>
              <a:t>harus</a:t>
            </a:r>
            <a:r>
              <a:rPr sz="1800" spc="4" dirty="0">
                <a:latin typeface="Calibri"/>
                <a:cs typeface="Calibri"/>
              </a:rPr>
              <a:t> </a:t>
            </a:r>
            <a:r>
              <a:rPr sz="1800" spc="-8" dirty="0">
                <a:latin typeface="Calibri"/>
                <a:cs typeface="Calibri"/>
              </a:rPr>
              <a:t>melakukan	sesuatu;</a:t>
            </a:r>
            <a:r>
              <a:rPr sz="1800" spc="-41" dirty="0">
                <a:latin typeface="Calibri"/>
                <a:cs typeface="Calibri"/>
              </a:rPr>
              <a:t> </a:t>
            </a:r>
            <a:r>
              <a:rPr sz="1800" spc="-11" dirty="0">
                <a:latin typeface="Calibri"/>
                <a:cs typeface="Calibri"/>
              </a:rPr>
              <a:t>atau</a:t>
            </a:r>
            <a:endParaRPr sz="1800" dirty="0">
              <a:latin typeface="Calibri"/>
              <a:cs typeface="Calibri"/>
            </a:endParaRPr>
          </a:p>
          <a:p>
            <a:pPr marL="291465">
              <a:lnSpc>
                <a:spcPts val="2051"/>
              </a:lnSpc>
            </a:pPr>
            <a:r>
              <a:rPr sz="1800" spc="-4" dirty="0">
                <a:latin typeface="Calibri"/>
                <a:cs typeface="Calibri"/>
              </a:rPr>
              <a:t>pihak </a:t>
            </a:r>
            <a:r>
              <a:rPr sz="1800" spc="-8" dirty="0">
                <a:latin typeface="Calibri"/>
                <a:cs typeface="Calibri"/>
              </a:rPr>
              <a:t>yang </a:t>
            </a:r>
            <a:r>
              <a:rPr sz="1800" spc="-4" dirty="0">
                <a:latin typeface="Calibri"/>
                <a:cs typeface="Calibri"/>
              </a:rPr>
              <a:t>harus </a:t>
            </a:r>
            <a:r>
              <a:rPr sz="1800" spc="-8" dirty="0">
                <a:latin typeface="Calibri"/>
                <a:cs typeface="Calibri"/>
              </a:rPr>
              <a:t>melaksanakan </a:t>
            </a:r>
            <a:r>
              <a:rPr sz="1800" spc="-4" dirty="0">
                <a:latin typeface="Calibri"/>
                <a:cs typeface="Calibri"/>
              </a:rPr>
              <a:t>dan mencapai </a:t>
            </a:r>
            <a:r>
              <a:rPr sz="1800" dirty="0">
                <a:latin typeface="Calibri"/>
                <a:cs typeface="Calibri"/>
              </a:rPr>
              <a:t>isi</a:t>
            </a:r>
            <a:r>
              <a:rPr sz="1800" spc="-26" dirty="0">
                <a:latin typeface="Calibri"/>
                <a:cs typeface="Calibri"/>
              </a:rPr>
              <a:t> </a:t>
            </a:r>
            <a:r>
              <a:rPr sz="1800" spc="-30" dirty="0">
                <a:latin typeface="Calibri"/>
                <a:cs typeface="Calibri"/>
              </a:rPr>
              <a:t>standar.</a:t>
            </a:r>
            <a:endParaRPr sz="1800" dirty="0">
              <a:latin typeface="Calibri"/>
              <a:cs typeface="Calibri"/>
            </a:endParaRPr>
          </a:p>
          <a:p>
            <a:pPr marL="291465" marR="4763" lvl="1" indent="-171450">
              <a:lnSpc>
                <a:spcPts val="1943"/>
              </a:lnSpc>
              <a:spcBef>
                <a:spcPts val="480"/>
              </a:spcBef>
              <a:buFont typeface="Arial"/>
              <a:buChar char="•"/>
              <a:tabLst>
                <a:tab pos="337185" algn="l"/>
                <a:tab pos="337661" algn="l"/>
              </a:tabLst>
            </a:pPr>
            <a:r>
              <a:rPr sz="1050" dirty="0"/>
              <a:t>	</a:t>
            </a:r>
            <a:r>
              <a:rPr sz="1800" b="1" i="1" spc="-4" dirty="0">
                <a:latin typeface="Calibri"/>
                <a:cs typeface="Calibri"/>
              </a:rPr>
              <a:t>Behaviour (B): </a:t>
            </a:r>
            <a:r>
              <a:rPr sz="1800" dirty="0">
                <a:latin typeface="Calibri"/>
                <a:cs typeface="Calibri"/>
              </a:rPr>
              <a:t>apa </a:t>
            </a:r>
            <a:r>
              <a:rPr sz="1800" spc="-8" dirty="0">
                <a:latin typeface="Calibri"/>
                <a:cs typeface="Calibri"/>
              </a:rPr>
              <a:t>yang </a:t>
            </a:r>
            <a:r>
              <a:rPr sz="1800" spc="-4" dirty="0">
                <a:latin typeface="Calibri"/>
                <a:cs typeface="Calibri"/>
              </a:rPr>
              <a:t>harus </a:t>
            </a:r>
            <a:r>
              <a:rPr sz="1800" spc="-8" dirty="0">
                <a:latin typeface="Calibri"/>
                <a:cs typeface="Calibri"/>
              </a:rPr>
              <a:t>dilakukan, diukur </a:t>
            </a:r>
            <a:r>
              <a:rPr sz="1800" dirty="0">
                <a:latin typeface="Calibri"/>
                <a:cs typeface="Calibri"/>
              </a:rPr>
              <a:t>/ </a:t>
            </a:r>
            <a:r>
              <a:rPr sz="1800" spc="-4" dirty="0">
                <a:latin typeface="Calibri"/>
                <a:cs typeface="Calibri"/>
              </a:rPr>
              <a:t>dicapai </a:t>
            </a:r>
            <a:r>
              <a:rPr sz="1800" dirty="0">
                <a:latin typeface="Calibri"/>
                <a:cs typeface="Calibri"/>
              </a:rPr>
              <a:t>/  </a:t>
            </a:r>
            <a:r>
              <a:rPr sz="1800" spc="-8" dirty="0">
                <a:latin typeface="Calibri"/>
                <a:cs typeface="Calibri"/>
              </a:rPr>
              <a:t>dibuktikan.</a:t>
            </a:r>
            <a:endParaRPr sz="1800" dirty="0">
              <a:latin typeface="Calibri"/>
              <a:cs typeface="Calibri"/>
            </a:endParaRPr>
          </a:p>
          <a:p>
            <a:pPr marL="337185" lvl="1" indent="-217646">
              <a:lnSpc>
                <a:spcPts val="2051"/>
              </a:lnSpc>
              <a:spcBef>
                <a:spcPts val="206"/>
              </a:spcBef>
              <a:buFont typeface="Arial"/>
              <a:buChar char="•"/>
              <a:tabLst>
                <a:tab pos="337185" algn="l"/>
                <a:tab pos="337661" algn="l"/>
              </a:tabLst>
            </a:pPr>
            <a:r>
              <a:rPr sz="1800" b="1" i="1" spc="-8" dirty="0">
                <a:latin typeface="Calibri"/>
                <a:cs typeface="Calibri"/>
              </a:rPr>
              <a:t>Competence </a:t>
            </a:r>
            <a:r>
              <a:rPr sz="1800" b="1" i="1" spc="-4" dirty="0">
                <a:latin typeface="Calibri"/>
                <a:cs typeface="Calibri"/>
              </a:rPr>
              <a:t>(C)</a:t>
            </a:r>
            <a:r>
              <a:rPr sz="1800" i="1" spc="-4" dirty="0">
                <a:latin typeface="Calibri"/>
                <a:cs typeface="Calibri"/>
              </a:rPr>
              <a:t>: </a:t>
            </a:r>
            <a:r>
              <a:rPr sz="1800" spc="-11" dirty="0">
                <a:latin typeface="Calibri"/>
                <a:cs typeface="Calibri"/>
              </a:rPr>
              <a:t>kompetensi </a:t>
            </a:r>
            <a:r>
              <a:rPr sz="1800" dirty="0">
                <a:latin typeface="Calibri"/>
                <a:cs typeface="Calibri"/>
              </a:rPr>
              <a:t>/ </a:t>
            </a:r>
            <a:r>
              <a:rPr sz="1800" spc="-8" dirty="0">
                <a:latin typeface="Calibri"/>
                <a:cs typeface="Calibri"/>
              </a:rPr>
              <a:t>kemampuan </a:t>
            </a:r>
            <a:r>
              <a:rPr sz="1800" dirty="0">
                <a:latin typeface="Calibri"/>
                <a:cs typeface="Calibri"/>
              </a:rPr>
              <a:t>/ </a:t>
            </a:r>
            <a:r>
              <a:rPr sz="1800" spc="-8" dirty="0">
                <a:latin typeface="Calibri"/>
                <a:cs typeface="Calibri"/>
              </a:rPr>
              <a:t>spesifikasi</a:t>
            </a:r>
            <a:r>
              <a:rPr sz="1800" spc="-23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/</a:t>
            </a:r>
          </a:p>
          <a:p>
            <a:pPr marL="291465">
              <a:lnSpc>
                <a:spcPts val="2051"/>
              </a:lnSpc>
            </a:pPr>
            <a:r>
              <a:rPr sz="1800" spc="-11" dirty="0">
                <a:latin typeface="Calibri"/>
                <a:cs typeface="Calibri"/>
              </a:rPr>
              <a:t>target </a:t>
            </a:r>
            <a:r>
              <a:rPr sz="1800" dirty="0">
                <a:latin typeface="Calibri"/>
                <a:cs typeface="Calibri"/>
              </a:rPr>
              <a:t>/ </a:t>
            </a:r>
            <a:r>
              <a:rPr sz="1800" spc="-4" dirty="0">
                <a:latin typeface="Calibri"/>
                <a:cs typeface="Calibri"/>
              </a:rPr>
              <a:t>kriteria </a:t>
            </a:r>
            <a:r>
              <a:rPr sz="1800" spc="-8" dirty="0">
                <a:latin typeface="Calibri"/>
                <a:cs typeface="Calibri"/>
              </a:rPr>
              <a:t>yang </a:t>
            </a:r>
            <a:r>
              <a:rPr sz="1800" spc="-4" dirty="0">
                <a:latin typeface="Calibri"/>
                <a:cs typeface="Calibri"/>
              </a:rPr>
              <a:t>harus</a:t>
            </a:r>
            <a:r>
              <a:rPr sz="1800" spc="-41" dirty="0">
                <a:latin typeface="Calibri"/>
                <a:cs typeface="Calibri"/>
              </a:rPr>
              <a:t> </a:t>
            </a:r>
            <a:r>
              <a:rPr sz="1800" spc="-4" dirty="0">
                <a:latin typeface="Calibri"/>
                <a:cs typeface="Calibri"/>
              </a:rPr>
              <a:t>dicapai.</a:t>
            </a:r>
            <a:endParaRPr sz="1800" dirty="0">
              <a:latin typeface="Calibri"/>
              <a:cs typeface="Calibri"/>
            </a:endParaRPr>
          </a:p>
          <a:p>
            <a:pPr marL="337185" lvl="1" indent="-217646">
              <a:spcBef>
                <a:spcPts val="236"/>
              </a:spcBef>
              <a:buFont typeface="Arial"/>
              <a:buChar char="•"/>
              <a:tabLst>
                <a:tab pos="337185" algn="l"/>
                <a:tab pos="337661" algn="l"/>
              </a:tabLst>
            </a:pPr>
            <a:r>
              <a:rPr sz="1800" b="1" i="1" spc="-4" dirty="0">
                <a:latin typeface="Calibri"/>
                <a:cs typeface="Calibri"/>
              </a:rPr>
              <a:t>Degree (D): </a:t>
            </a:r>
            <a:r>
              <a:rPr sz="1800" spc="-8" dirty="0">
                <a:latin typeface="Calibri"/>
                <a:cs typeface="Calibri"/>
              </a:rPr>
              <a:t>tingkat </a:t>
            </a:r>
            <a:r>
              <a:rPr sz="1800" dirty="0">
                <a:latin typeface="Calibri"/>
                <a:cs typeface="Calibri"/>
              </a:rPr>
              <a:t>/ </a:t>
            </a:r>
            <a:r>
              <a:rPr sz="1800" spc="-4" dirty="0">
                <a:latin typeface="Calibri"/>
                <a:cs typeface="Calibri"/>
              </a:rPr>
              <a:t>periode </a:t>
            </a:r>
            <a:r>
              <a:rPr sz="1800" dirty="0">
                <a:latin typeface="Calibri"/>
                <a:cs typeface="Calibri"/>
              </a:rPr>
              <a:t>/ </a:t>
            </a:r>
            <a:r>
              <a:rPr sz="1800" spc="-11" dirty="0">
                <a:latin typeface="Calibri"/>
                <a:cs typeface="Calibri"/>
              </a:rPr>
              <a:t>frekuensi </a:t>
            </a:r>
            <a:r>
              <a:rPr sz="1800" dirty="0">
                <a:latin typeface="Calibri"/>
                <a:cs typeface="Calibri"/>
              </a:rPr>
              <a:t>/</a:t>
            </a:r>
            <a:r>
              <a:rPr sz="1800" spc="-19" dirty="0">
                <a:latin typeface="Calibri"/>
                <a:cs typeface="Calibri"/>
              </a:rPr>
              <a:t> </a:t>
            </a:r>
            <a:r>
              <a:rPr sz="1800" spc="-8" dirty="0">
                <a:latin typeface="Calibri"/>
                <a:cs typeface="Calibri"/>
              </a:rPr>
              <a:t>waktu</a:t>
            </a:r>
            <a:endParaRPr sz="1800" dirty="0">
              <a:latin typeface="Calibri"/>
              <a:cs typeface="Calibri"/>
            </a:endParaRPr>
          </a:p>
          <a:p>
            <a:pPr>
              <a:spcBef>
                <a:spcPts val="26"/>
              </a:spcBef>
            </a:pPr>
            <a:endParaRPr sz="2475" dirty="0">
              <a:latin typeface="Times New Roman"/>
              <a:cs typeface="Times New Roman"/>
            </a:endParaRPr>
          </a:p>
          <a:p>
            <a:pPr marL="120015" marR="717233">
              <a:lnSpc>
                <a:spcPts val="1943"/>
              </a:lnSpc>
              <a:spcBef>
                <a:spcPts val="4"/>
              </a:spcBef>
            </a:pPr>
            <a:r>
              <a:rPr sz="1800" spc="-4" dirty="0">
                <a:latin typeface="Calibri"/>
                <a:cs typeface="Calibri"/>
              </a:rPr>
              <a:t>Unsur </a:t>
            </a:r>
            <a:r>
              <a:rPr sz="1800" spc="-15" dirty="0">
                <a:latin typeface="Calibri"/>
                <a:cs typeface="Calibri"/>
              </a:rPr>
              <a:t>B, </a:t>
            </a:r>
            <a:r>
              <a:rPr sz="1800" spc="-8" dirty="0">
                <a:latin typeface="Calibri"/>
                <a:cs typeface="Calibri"/>
              </a:rPr>
              <a:t>C, </a:t>
            </a:r>
            <a:r>
              <a:rPr sz="1800" spc="-4" dirty="0">
                <a:latin typeface="Calibri"/>
                <a:cs typeface="Calibri"/>
              </a:rPr>
              <a:t>dan </a:t>
            </a:r>
            <a:r>
              <a:rPr sz="1800" dirty="0">
                <a:latin typeface="Calibri"/>
                <a:cs typeface="Calibri"/>
              </a:rPr>
              <a:t>D </a:t>
            </a:r>
            <a:r>
              <a:rPr sz="1800" spc="-4" dirty="0">
                <a:latin typeface="Calibri"/>
                <a:cs typeface="Calibri"/>
              </a:rPr>
              <a:t>dalam </a:t>
            </a:r>
            <a:r>
              <a:rPr sz="1800" spc="-15" dirty="0">
                <a:latin typeface="Calibri"/>
                <a:cs typeface="Calibri"/>
              </a:rPr>
              <a:t>banyak </a:t>
            </a:r>
            <a:r>
              <a:rPr sz="1800" spc="-4" dirty="0">
                <a:latin typeface="Calibri"/>
                <a:cs typeface="Calibri"/>
              </a:rPr>
              <a:t>hal </a:t>
            </a:r>
            <a:r>
              <a:rPr sz="1800" dirty="0">
                <a:latin typeface="Calibri"/>
                <a:cs typeface="Calibri"/>
              </a:rPr>
              <a:t>mirip </a:t>
            </a:r>
            <a:r>
              <a:rPr sz="1800" spc="-11" dirty="0">
                <a:latin typeface="Calibri"/>
                <a:cs typeface="Calibri"/>
              </a:rPr>
              <a:t>dengan </a:t>
            </a:r>
            <a:r>
              <a:rPr sz="1800" i="1" spc="-15" dirty="0">
                <a:latin typeface="Calibri"/>
                <a:cs typeface="Calibri"/>
              </a:rPr>
              <a:t>Key  </a:t>
            </a:r>
            <a:r>
              <a:rPr sz="1800" i="1" spc="-8" dirty="0">
                <a:latin typeface="Calibri"/>
                <a:cs typeface="Calibri"/>
              </a:rPr>
              <a:t>Performance Indicator</a:t>
            </a:r>
            <a:r>
              <a:rPr sz="1800" i="1" spc="-4" dirty="0">
                <a:latin typeface="Calibri"/>
                <a:cs typeface="Calibri"/>
              </a:rPr>
              <a:t> (KPI)</a:t>
            </a:r>
            <a:r>
              <a:rPr sz="1800" spc="-4" dirty="0">
                <a:latin typeface="Calibri"/>
                <a:cs typeface="Calibri"/>
              </a:rPr>
              <a:t>.</a:t>
            </a:r>
            <a:endParaRPr sz="1800" dirty="0">
              <a:latin typeface="Calibri"/>
              <a:cs typeface="Calibri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B1A3763-8A1F-781F-26B7-A08209C17619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909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E337923-04AC-4133-9334-25BBC6E1E6E2}"/>
              </a:ext>
            </a:extLst>
          </p:cNvPr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071C51-AEB2-287E-41D7-C61408B7336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09BF0251-102E-6310-3C4E-AE2CF6C30A7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452092" y="901089"/>
            <a:ext cx="6046469" cy="345127"/>
          </a:xfrm>
          <a:prstGeom prst="rect">
            <a:avLst/>
          </a:prstGeom>
        </p:spPr>
        <p:txBody>
          <a:bodyPr spcFirstLastPara="1" vert="horz" wrap="square" lIns="0" tIns="9049" rIns="0" bIns="0" rtlCol="0" anchor="t" anchorCtr="0">
            <a:spAutoFit/>
          </a:bodyPr>
          <a:lstStyle/>
          <a:p>
            <a:pPr marL="9525">
              <a:spcBef>
                <a:spcPts val="71"/>
              </a:spcBef>
            </a:pPr>
            <a:r>
              <a:rPr sz="2100" spc="-23" dirty="0">
                <a:solidFill>
                  <a:srgbClr val="3333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Contoh Perumusan </a:t>
            </a:r>
            <a:r>
              <a:rPr sz="2100" spc="-19" dirty="0">
                <a:solidFill>
                  <a:srgbClr val="3333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Standar </a:t>
            </a:r>
            <a:r>
              <a:rPr sz="2100" spc="-23" dirty="0">
                <a:solidFill>
                  <a:srgbClr val="3333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dengan FORMULA</a:t>
            </a:r>
            <a:r>
              <a:rPr sz="2100" spc="-172" dirty="0">
                <a:solidFill>
                  <a:srgbClr val="3333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100" spc="-15" dirty="0">
                <a:solidFill>
                  <a:srgbClr val="3333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ABCD</a:t>
            </a:r>
            <a:endParaRPr sz="21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3A382EF8-CB89-2502-26D1-A8DC978F07D0}"/>
              </a:ext>
            </a:extLst>
          </p:cNvPr>
          <p:cNvSpPr txBox="1"/>
          <p:nvPr/>
        </p:nvSpPr>
        <p:spPr>
          <a:xfrm>
            <a:off x="1563605" y="1424715"/>
            <a:ext cx="7000532" cy="2472569"/>
          </a:xfrm>
          <a:prstGeom prst="rect">
            <a:avLst/>
          </a:prstGeom>
        </p:spPr>
        <p:txBody>
          <a:bodyPr vert="horz" wrap="square" lIns="0" tIns="39529" rIns="0" bIns="0" rtlCol="0">
            <a:spAutoFit/>
          </a:bodyPr>
          <a:lstStyle/>
          <a:p>
            <a:pPr marL="180975" marR="3810" indent="-171450">
              <a:lnSpc>
                <a:spcPct val="90000"/>
              </a:lnSpc>
              <a:spcBef>
                <a:spcPts val="311"/>
              </a:spcBef>
              <a:buFont typeface="Arial"/>
              <a:buChar char="•"/>
              <a:tabLst>
                <a:tab pos="180975" algn="l"/>
              </a:tabLst>
            </a:pPr>
            <a:r>
              <a:rPr sz="1950" u="heavy" spc="-8" dirty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cs typeface="Calibri" panose="020F0502020204030204" pitchFamily="34" charset="0"/>
              </a:rPr>
              <a:t>Dekan </a:t>
            </a:r>
            <a:r>
              <a:rPr sz="1950" u="heavy" spc="-4" dirty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cs typeface="Calibri" panose="020F0502020204030204" pitchFamily="34" charset="0"/>
              </a:rPr>
              <a:t>dan </a:t>
            </a:r>
            <a:r>
              <a:rPr sz="1950" u="heavy" spc="-11" dirty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cs typeface="Calibri" panose="020F0502020204030204" pitchFamily="34" charset="0"/>
              </a:rPr>
              <a:t>Ketua </a:t>
            </a:r>
            <a:r>
              <a:rPr sz="1950" u="heavy" dirty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cs typeface="Calibri" panose="020F0502020204030204" pitchFamily="34" charset="0"/>
              </a:rPr>
              <a:t>Jurusan</a:t>
            </a:r>
            <a:r>
              <a:rPr sz="195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950" b="1" dirty="0">
                <a:latin typeface="Calibri" panose="020F0502020204030204" pitchFamily="34" charset="0"/>
                <a:cs typeface="Calibri" panose="020F0502020204030204" pitchFamily="34" charset="0"/>
              </a:rPr>
              <a:t>(A) </a:t>
            </a:r>
            <a:r>
              <a:rPr sz="1950" u="heavy" spc="-8" dirty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cs typeface="Calibri" panose="020F0502020204030204" pitchFamily="34" charset="0"/>
              </a:rPr>
              <a:t>melakukan </a:t>
            </a:r>
            <a:r>
              <a:rPr sz="1950" u="heavy" spc="-4" dirty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cs typeface="Calibri" panose="020F0502020204030204" pitchFamily="34" charset="0"/>
              </a:rPr>
              <a:t>rekrutasi,  pembinaan dan </a:t>
            </a:r>
            <a:r>
              <a:rPr sz="1950" u="heavy" spc="-8" dirty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cs typeface="Calibri" panose="020F0502020204030204" pitchFamily="34" charset="0"/>
              </a:rPr>
              <a:t>pengembangan </a:t>
            </a:r>
            <a:r>
              <a:rPr sz="1950" u="heavy" spc="-4" dirty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cs typeface="Calibri" panose="020F0502020204030204" pitchFamily="34" charset="0"/>
              </a:rPr>
              <a:t>dosen </a:t>
            </a:r>
            <a:r>
              <a:rPr sz="1950" u="heavy" spc="-11" dirty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cs typeface="Calibri" panose="020F0502020204030204" pitchFamily="34" charset="0"/>
              </a:rPr>
              <a:t>tetap</a:t>
            </a:r>
            <a:r>
              <a:rPr sz="1950" spc="-11" dirty="0">
                <a:latin typeface="Calibri" panose="020F0502020204030204" pitchFamily="34" charset="0"/>
                <a:cs typeface="Calibri" panose="020F0502020204030204" pitchFamily="34" charset="0"/>
              </a:rPr>
              <a:t> secara  </a:t>
            </a:r>
            <a:r>
              <a:rPr sz="1950" spc="-4" dirty="0">
                <a:latin typeface="Calibri" panose="020F0502020204030204" pitchFamily="34" charset="0"/>
                <a:cs typeface="Calibri" panose="020F0502020204030204" pitchFamily="34" charset="0"/>
              </a:rPr>
              <a:t>bertahap </a:t>
            </a:r>
            <a:r>
              <a:rPr sz="1950" b="1" dirty="0">
                <a:latin typeface="Calibri" panose="020F0502020204030204" pitchFamily="34" charset="0"/>
                <a:cs typeface="Calibri" panose="020F0502020204030204" pitchFamily="34" charset="0"/>
              </a:rPr>
              <a:t>(B) </a:t>
            </a:r>
            <a:r>
              <a:rPr sz="1950" spc="-11" dirty="0">
                <a:latin typeface="Calibri" panose="020F0502020204030204" pitchFamily="34" charset="0"/>
                <a:cs typeface="Calibri" panose="020F0502020204030204" pitchFamily="34" charset="0"/>
              </a:rPr>
              <a:t>agar </a:t>
            </a:r>
            <a:r>
              <a:rPr sz="1950" spc="-8" dirty="0">
                <a:latin typeface="Calibri" panose="020F0502020204030204" pitchFamily="34" charset="0"/>
                <a:cs typeface="Calibri" panose="020F0502020204030204" pitchFamily="34" charset="0"/>
              </a:rPr>
              <a:t>tercapai </a:t>
            </a:r>
            <a:r>
              <a:rPr sz="1950" u="heavy" spc="-8" dirty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cs typeface="Calibri" panose="020F0502020204030204" pitchFamily="34" charset="0"/>
              </a:rPr>
              <a:t>rasio </a:t>
            </a:r>
            <a:r>
              <a:rPr sz="1950" u="heavy" spc="-4" dirty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cs typeface="Calibri" panose="020F0502020204030204" pitchFamily="34" charset="0"/>
              </a:rPr>
              <a:t>dosen-mahasiswa sebesar  </a:t>
            </a:r>
            <a:r>
              <a:rPr sz="1950" u="heavy" dirty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cs typeface="Calibri" panose="020F0502020204030204" pitchFamily="34" charset="0"/>
              </a:rPr>
              <a:t>1:20</a:t>
            </a:r>
            <a:r>
              <a:rPr sz="195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950" b="1" dirty="0">
                <a:latin typeface="Calibri" panose="020F0502020204030204" pitchFamily="34" charset="0"/>
                <a:cs typeface="Calibri" panose="020F0502020204030204" pitchFamily="34" charset="0"/>
              </a:rPr>
              <a:t>(C) </a:t>
            </a:r>
            <a:r>
              <a:rPr sz="1950" u="heavy" spc="-4" dirty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cs typeface="Calibri" panose="020F0502020204030204" pitchFamily="34" charset="0"/>
              </a:rPr>
              <a:t>paling lambat </a:t>
            </a:r>
            <a:r>
              <a:rPr sz="1950" u="heavy" dirty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cs typeface="Calibri" panose="020F0502020204030204" pitchFamily="34" charset="0"/>
              </a:rPr>
              <a:t>akhir </a:t>
            </a:r>
            <a:r>
              <a:rPr sz="1950" u="heavy" spc="-8" dirty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cs typeface="Calibri" panose="020F0502020204030204" pitchFamily="34" charset="0"/>
              </a:rPr>
              <a:t>tahun </a:t>
            </a:r>
            <a:r>
              <a:rPr sz="1950" u="heavy" spc="4" dirty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cs typeface="Calibri" panose="020F0502020204030204" pitchFamily="34" charset="0"/>
              </a:rPr>
              <a:t>2025</a:t>
            </a:r>
            <a:r>
              <a:rPr sz="1950" spc="-49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950" b="1" dirty="0">
                <a:latin typeface="Calibri" panose="020F0502020204030204" pitchFamily="34" charset="0"/>
                <a:cs typeface="Calibri" panose="020F0502020204030204" pitchFamily="34" charset="0"/>
              </a:rPr>
              <a:t>(D).</a:t>
            </a:r>
            <a:endParaRPr sz="195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Bef>
                <a:spcPts val="11"/>
              </a:spcBef>
              <a:buFont typeface="Arial"/>
              <a:buChar char="•"/>
            </a:pPr>
            <a:endParaRPr sz="1988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23875" lvl="1" indent="-301943">
              <a:buFont typeface="Arial"/>
              <a:buChar char="•"/>
              <a:tabLst>
                <a:tab pos="523399" algn="l"/>
                <a:tab pos="523875" algn="l"/>
              </a:tabLst>
            </a:pPr>
            <a:r>
              <a:rPr sz="1650" i="1" spc="-8" dirty="0">
                <a:latin typeface="Calibri" panose="020F0502020204030204" pitchFamily="34" charset="0"/>
                <a:cs typeface="Calibri" panose="020F0502020204030204" pitchFamily="34" charset="0"/>
              </a:rPr>
              <a:t>Indicators</a:t>
            </a:r>
            <a:r>
              <a:rPr sz="1650" spc="-8" dirty="0"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sz="1650" spc="-11" dirty="0">
                <a:latin typeface="Calibri" panose="020F0502020204030204" pitchFamily="34" charset="0"/>
                <a:cs typeface="Calibri" panose="020F0502020204030204" pitchFamily="34" charset="0"/>
              </a:rPr>
              <a:t>rasio </a:t>
            </a:r>
            <a:r>
              <a:rPr sz="1650" spc="-4" dirty="0">
                <a:latin typeface="Calibri" panose="020F0502020204030204" pitchFamily="34" charset="0"/>
                <a:cs typeface="Calibri" panose="020F0502020204030204" pitchFamily="34" charset="0"/>
              </a:rPr>
              <a:t>dosen – mahasiswa.</a:t>
            </a:r>
            <a:endParaRPr sz="165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23875" lvl="1" indent="-301943">
              <a:lnSpc>
                <a:spcPts val="1883"/>
              </a:lnSpc>
              <a:spcBef>
                <a:spcPts val="180"/>
              </a:spcBef>
              <a:buFont typeface="Arial"/>
              <a:buChar char="•"/>
              <a:tabLst>
                <a:tab pos="523399" algn="l"/>
                <a:tab pos="523875" algn="l"/>
              </a:tabLst>
            </a:pPr>
            <a:r>
              <a:rPr sz="1650" i="1" spc="-8" dirty="0">
                <a:latin typeface="Calibri" panose="020F0502020204030204" pitchFamily="34" charset="0"/>
                <a:cs typeface="Calibri" panose="020F0502020204030204" pitchFamily="34" charset="0"/>
              </a:rPr>
              <a:t>Measures</a:t>
            </a:r>
            <a:r>
              <a:rPr sz="1650" spc="-8" dirty="0">
                <a:latin typeface="Calibri" panose="020F0502020204030204" pitchFamily="34" charset="0"/>
                <a:cs typeface="Calibri" panose="020F0502020204030204" pitchFamily="34" charset="0"/>
              </a:rPr>
              <a:t>: membandingkan </a:t>
            </a:r>
            <a:r>
              <a:rPr sz="1650" spc="-4" dirty="0">
                <a:latin typeface="Calibri" panose="020F0502020204030204" pitchFamily="34" charset="0"/>
                <a:cs typeface="Calibri" panose="020F0502020204030204" pitchFamily="34" charset="0"/>
              </a:rPr>
              <a:t>jumlah </a:t>
            </a:r>
            <a:r>
              <a:rPr sz="1650" spc="-11" dirty="0">
                <a:latin typeface="Calibri" panose="020F0502020204030204" pitchFamily="34" charset="0"/>
                <a:cs typeface="Calibri" panose="020F0502020204030204" pitchFamily="34" charset="0"/>
              </a:rPr>
              <a:t>total </a:t>
            </a:r>
            <a:r>
              <a:rPr sz="1650" spc="-4" dirty="0">
                <a:latin typeface="Calibri" panose="020F0502020204030204" pitchFamily="34" charset="0"/>
                <a:cs typeface="Calibri" panose="020F0502020204030204" pitchFamily="34" charset="0"/>
              </a:rPr>
              <a:t>dosen </a:t>
            </a:r>
            <a:r>
              <a:rPr sz="1650" spc="-15" dirty="0">
                <a:latin typeface="Calibri" panose="020F0502020204030204" pitchFamily="34" charset="0"/>
                <a:cs typeface="Calibri" panose="020F0502020204030204" pitchFamily="34" charset="0"/>
              </a:rPr>
              <a:t>tetap </a:t>
            </a:r>
            <a:r>
              <a:rPr sz="1650" spc="-4" dirty="0">
                <a:latin typeface="Calibri" panose="020F0502020204030204" pitchFamily="34" charset="0"/>
                <a:cs typeface="Calibri" panose="020F0502020204030204" pitchFamily="34" charset="0"/>
              </a:rPr>
              <a:t>dan</a:t>
            </a:r>
            <a:r>
              <a:rPr sz="1650" spc="64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50" spc="-11" dirty="0">
                <a:latin typeface="Calibri" panose="020F0502020204030204" pitchFamily="34" charset="0"/>
                <a:cs typeface="Calibri" panose="020F0502020204030204" pitchFamily="34" charset="0"/>
              </a:rPr>
              <a:t>total</a:t>
            </a:r>
            <a:endParaRPr sz="165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23875">
              <a:lnSpc>
                <a:spcPts val="1883"/>
              </a:lnSpc>
            </a:pPr>
            <a:r>
              <a:rPr sz="1650" spc="-4" dirty="0">
                <a:latin typeface="Calibri" panose="020F0502020204030204" pitchFamily="34" charset="0"/>
                <a:cs typeface="Calibri" panose="020F0502020204030204" pitchFamily="34" charset="0"/>
              </a:rPr>
              <a:t>mahasiswa.</a:t>
            </a:r>
            <a:endParaRPr sz="165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23875" lvl="1" indent="-301943">
              <a:spcBef>
                <a:spcPts val="180"/>
              </a:spcBef>
              <a:buFont typeface="Arial"/>
              <a:buChar char="•"/>
              <a:tabLst>
                <a:tab pos="523399" algn="l"/>
                <a:tab pos="523875" algn="l"/>
              </a:tabLst>
            </a:pPr>
            <a:r>
              <a:rPr sz="1650" i="1" spc="-26" dirty="0">
                <a:latin typeface="Calibri" panose="020F0502020204030204" pitchFamily="34" charset="0"/>
                <a:cs typeface="Calibri" panose="020F0502020204030204" pitchFamily="34" charset="0"/>
              </a:rPr>
              <a:t>Target: </a:t>
            </a:r>
            <a:r>
              <a:rPr sz="1650" spc="-11" dirty="0">
                <a:latin typeface="Calibri" panose="020F0502020204030204" pitchFamily="34" charset="0"/>
                <a:cs typeface="Calibri" panose="020F0502020204030204" pitchFamily="34" charset="0"/>
              </a:rPr>
              <a:t>rasio </a:t>
            </a:r>
            <a:r>
              <a:rPr sz="1650" spc="-4" dirty="0">
                <a:latin typeface="Calibri" panose="020F0502020204030204" pitchFamily="34" charset="0"/>
                <a:cs typeface="Calibri" panose="020F0502020204030204" pitchFamily="34" charset="0"/>
              </a:rPr>
              <a:t>dosen-mahasiswa: 1 : 20 </a:t>
            </a:r>
            <a:r>
              <a:rPr sz="1650" spc="-8" dirty="0">
                <a:latin typeface="Calibri" panose="020F0502020204030204" pitchFamily="34" charset="0"/>
                <a:cs typeface="Calibri" panose="020F0502020204030204" pitchFamily="34" charset="0"/>
              </a:rPr>
              <a:t>pada </a:t>
            </a:r>
            <a:r>
              <a:rPr sz="1650" spc="-4" dirty="0">
                <a:latin typeface="Calibri" panose="020F0502020204030204" pitchFamily="34" charset="0"/>
                <a:cs typeface="Calibri" panose="020F0502020204030204" pitchFamily="34" charset="0"/>
              </a:rPr>
              <a:t>akhir </a:t>
            </a:r>
            <a:r>
              <a:rPr sz="1650" spc="-8" dirty="0">
                <a:latin typeface="Calibri" panose="020F0502020204030204" pitchFamily="34" charset="0"/>
                <a:cs typeface="Calibri" panose="020F0502020204030204" pitchFamily="34" charset="0"/>
              </a:rPr>
              <a:t>tahun</a:t>
            </a:r>
            <a:r>
              <a:rPr sz="1650" spc="3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50" dirty="0">
                <a:latin typeface="Calibri" panose="020F0502020204030204" pitchFamily="34" charset="0"/>
                <a:cs typeface="Calibri" panose="020F0502020204030204" pitchFamily="34" charset="0"/>
              </a:rPr>
              <a:t>2025.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845F4BD-3B5B-E88E-AF7B-9A68B0D3A979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9069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E337923-04AC-4133-9334-25BBC6E1E6E2}"/>
              </a:ext>
            </a:extLst>
          </p:cNvPr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071C51-AEB2-287E-41D7-C61408B7336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0FF7F012-FC2C-3AE8-0DEE-D9D84BBD2949}"/>
              </a:ext>
            </a:extLst>
          </p:cNvPr>
          <p:cNvSpPr txBox="1"/>
          <p:nvPr/>
        </p:nvSpPr>
        <p:spPr>
          <a:xfrm>
            <a:off x="1552956" y="1443894"/>
            <a:ext cx="6765854" cy="2297039"/>
          </a:xfrm>
          <a:prstGeom prst="rect">
            <a:avLst/>
          </a:prstGeom>
        </p:spPr>
        <p:txBody>
          <a:bodyPr vert="horz" wrap="square" lIns="0" tIns="45720" rIns="0" bIns="0" rtlCol="0">
            <a:spAutoFit/>
          </a:bodyPr>
          <a:lstStyle/>
          <a:p>
            <a:pPr marL="180975" marR="3810" indent="-171450">
              <a:lnSpc>
                <a:spcPts val="2265"/>
              </a:lnSpc>
              <a:spcBef>
                <a:spcPts val="360"/>
              </a:spcBef>
              <a:buFont typeface="Arial"/>
              <a:buChar char="•"/>
              <a:tabLst>
                <a:tab pos="180975" algn="l"/>
                <a:tab pos="3225641" algn="l"/>
              </a:tabLst>
            </a:pPr>
            <a:r>
              <a:rPr sz="2100" u="heavy" spc="-4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Setiap </a:t>
            </a:r>
            <a:r>
              <a:rPr sz="2100" u="heavy" spc="-8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Dosen</a:t>
            </a:r>
            <a:r>
              <a:rPr sz="2100" spc="-8" dirty="0">
                <a:latin typeface="Calibri"/>
                <a:cs typeface="Calibri"/>
              </a:rPr>
              <a:t> </a:t>
            </a:r>
            <a:r>
              <a:rPr sz="2100" b="1" spc="-4" dirty="0">
                <a:latin typeface="Calibri"/>
                <a:cs typeface="Calibri"/>
              </a:rPr>
              <a:t>(A) </a:t>
            </a:r>
            <a:r>
              <a:rPr sz="2100" u="heavy" spc="-8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harus hadir </a:t>
            </a:r>
            <a:r>
              <a:rPr sz="2100" u="heavy" spc="-4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memberi </a:t>
            </a:r>
            <a:r>
              <a:rPr sz="2100" u="heavy" spc="-11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kuliah </a:t>
            </a:r>
            <a:r>
              <a:rPr sz="2100" u="heavy" spc="-8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untuk  </a:t>
            </a:r>
            <a:r>
              <a:rPr sz="2100" u="heavy" spc="-11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matakuliah</a:t>
            </a:r>
            <a:r>
              <a:rPr sz="2100" u="heavy" spc="1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2100" u="heavy" spc="-1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yang</a:t>
            </a:r>
            <a:r>
              <a:rPr sz="2100" u="heavy" spc="23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2100" u="heavy" spc="-1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diasuhnya</a:t>
            </a:r>
            <a:r>
              <a:rPr sz="2100" spc="-15" dirty="0">
                <a:latin typeface="Calibri"/>
                <a:cs typeface="Calibri"/>
              </a:rPr>
              <a:t>	</a:t>
            </a:r>
            <a:r>
              <a:rPr sz="2100" b="1" dirty="0">
                <a:latin typeface="Calibri"/>
                <a:cs typeface="Calibri"/>
              </a:rPr>
              <a:t>(B) </a:t>
            </a:r>
            <a:r>
              <a:rPr sz="2100" u="heavy" spc="-8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minimal </a:t>
            </a:r>
            <a:r>
              <a:rPr sz="2100" u="heavy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14</a:t>
            </a:r>
            <a:r>
              <a:rPr sz="2100" u="heavy" spc="1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2100" u="heavy" spc="-4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minggu</a:t>
            </a:r>
            <a:endParaRPr sz="2100" dirty="0">
              <a:latin typeface="Calibri"/>
              <a:cs typeface="Calibri"/>
            </a:endParaRPr>
          </a:p>
          <a:p>
            <a:pPr marL="550069" lvl="1" indent="-369569">
              <a:lnSpc>
                <a:spcPts val="2239"/>
              </a:lnSpc>
              <a:buFont typeface="Calibri"/>
              <a:buAutoNum type="alphaUcParenBoth" startAt="3"/>
              <a:tabLst>
                <a:tab pos="550545" algn="l"/>
              </a:tabLst>
            </a:pPr>
            <a:r>
              <a:rPr sz="2100" spc="-4" dirty="0">
                <a:latin typeface="Calibri"/>
                <a:cs typeface="Calibri"/>
              </a:rPr>
              <a:t>dalam </a:t>
            </a:r>
            <a:r>
              <a:rPr sz="2100" u="heavy" spc="-8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setiap </a:t>
            </a:r>
            <a:r>
              <a:rPr sz="2100" u="heavy" spc="-11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semester</a:t>
            </a:r>
            <a:r>
              <a:rPr sz="2100" spc="30" dirty="0">
                <a:latin typeface="Calibri"/>
                <a:cs typeface="Calibri"/>
              </a:rPr>
              <a:t> </a:t>
            </a:r>
            <a:r>
              <a:rPr sz="2100" b="1" spc="-4" dirty="0">
                <a:latin typeface="Calibri"/>
                <a:cs typeface="Calibri"/>
              </a:rPr>
              <a:t>(D).</a:t>
            </a:r>
            <a:endParaRPr sz="2775" dirty="0">
              <a:latin typeface="Times New Roman"/>
              <a:cs typeface="Times New Roman"/>
            </a:endParaRPr>
          </a:p>
          <a:p>
            <a:pPr marL="527209" lvl="2" indent="-262414">
              <a:buFont typeface="Arial"/>
              <a:buChar char="•"/>
              <a:tabLst>
                <a:tab pos="527209" algn="l"/>
                <a:tab pos="527685" algn="l"/>
              </a:tabLst>
            </a:pPr>
            <a:r>
              <a:rPr sz="1800" i="1" spc="-4" dirty="0">
                <a:latin typeface="Calibri"/>
                <a:cs typeface="Calibri"/>
              </a:rPr>
              <a:t>Indicators: </a:t>
            </a:r>
            <a:r>
              <a:rPr sz="1800" spc="-11" dirty="0">
                <a:latin typeface="Calibri"/>
                <a:cs typeface="Calibri"/>
              </a:rPr>
              <a:t>kehadiran </a:t>
            </a:r>
            <a:r>
              <a:rPr sz="1800" spc="-4" dirty="0">
                <a:latin typeface="Calibri"/>
                <a:cs typeface="Calibri"/>
              </a:rPr>
              <a:t>dosen dalam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spc="-8" dirty="0">
                <a:latin typeface="Calibri"/>
                <a:cs typeface="Calibri"/>
              </a:rPr>
              <a:t>perkuliahan.</a:t>
            </a:r>
            <a:endParaRPr sz="1800" dirty="0">
              <a:latin typeface="Calibri"/>
              <a:cs typeface="Calibri"/>
            </a:endParaRPr>
          </a:p>
          <a:p>
            <a:pPr marL="527209" marR="205740" lvl="2" indent="-261938">
              <a:lnSpc>
                <a:spcPct val="90000"/>
              </a:lnSpc>
              <a:spcBef>
                <a:spcPts val="379"/>
              </a:spcBef>
              <a:buFont typeface="Arial"/>
              <a:buChar char="•"/>
              <a:tabLst>
                <a:tab pos="527209" algn="l"/>
                <a:tab pos="527685" algn="l"/>
              </a:tabLst>
            </a:pPr>
            <a:r>
              <a:rPr sz="1800" i="1" dirty="0">
                <a:latin typeface="Calibri"/>
                <a:cs typeface="Calibri"/>
              </a:rPr>
              <a:t>Measures: </a:t>
            </a:r>
            <a:r>
              <a:rPr sz="1800" spc="-8" dirty="0">
                <a:latin typeface="Calibri"/>
                <a:cs typeface="Calibri"/>
              </a:rPr>
              <a:t>mendata </a:t>
            </a:r>
            <a:r>
              <a:rPr sz="1800" dirty="0">
                <a:latin typeface="Calibri"/>
                <a:cs typeface="Calibri"/>
              </a:rPr>
              <a:t>isi </a:t>
            </a:r>
            <a:r>
              <a:rPr sz="1800" spc="-8" dirty="0">
                <a:latin typeface="Calibri"/>
                <a:cs typeface="Calibri"/>
              </a:rPr>
              <a:t>Daftar </a:t>
            </a:r>
            <a:r>
              <a:rPr sz="1800" spc="-4" dirty="0">
                <a:latin typeface="Calibri"/>
                <a:cs typeface="Calibri"/>
              </a:rPr>
              <a:t>Hadir Dosen </a:t>
            </a:r>
            <a:r>
              <a:rPr sz="1800" spc="-11" dirty="0">
                <a:latin typeface="Calibri"/>
                <a:cs typeface="Calibri"/>
              </a:rPr>
              <a:t>atau </a:t>
            </a:r>
            <a:r>
              <a:rPr sz="1800" spc="-4" dirty="0">
                <a:latin typeface="Calibri"/>
                <a:cs typeface="Calibri"/>
              </a:rPr>
              <a:t>Berita  </a:t>
            </a:r>
            <a:r>
              <a:rPr sz="1800" spc="-11" dirty="0">
                <a:latin typeface="Calibri"/>
                <a:cs typeface="Calibri"/>
              </a:rPr>
              <a:t>Acara Perkuliahan </a:t>
            </a:r>
            <a:r>
              <a:rPr sz="1800" spc="-4" dirty="0">
                <a:latin typeface="Calibri"/>
                <a:cs typeface="Calibri"/>
              </a:rPr>
              <a:t>dosen di setiap </a:t>
            </a:r>
            <a:r>
              <a:rPr sz="1800" spc="-11" dirty="0">
                <a:latin typeface="Calibri"/>
                <a:cs typeface="Calibri"/>
              </a:rPr>
              <a:t>kelas </a:t>
            </a:r>
            <a:r>
              <a:rPr sz="1800" spc="-8" dirty="0">
                <a:latin typeface="Calibri"/>
                <a:cs typeface="Calibri"/>
              </a:rPr>
              <a:t>untuk </a:t>
            </a:r>
            <a:r>
              <a:rPr sz="1800" spc="-4" dirty="0">
                <a:latin typeface="Calibri"/>
                <a:cs typeface="Calibri"/>
              </a:rPr>
              <a:t>setiap  </a:t>
            </a:r>
            <a:r>
              <a:rPr sz="1800" spc="-8" dirty="0">
                <a:latin typeface="Calibri"/>
                <a:cs typeface="Calibri"/>
              </a:rPr>
              <a:t>matakuliah yang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-11" dirty="0">
                <a:latin typeface="Calibri"/>
                <a:cs typeface="Calibri"/>
              </a:rPr>
              <a:t>diasuhnya.</a:t>
            </a:r>
            <a:endParaRPr sz="1800" dirty="0">
              <a:latin typeface="Calibri"/>
              <a:cs typeface="Calibri"/>
            </a:endParaRPr>
          </a:p>
          <a:p>
            <a:pPr marL="527209" lvl="2" indent="-262414">
              <a:spcBef>
                <a:spcPts val="161"/>
              </a:spcBef>
              <a:buFont typeface="Arial"/>
              <a:buChar char="•"/>
              <a:tabLst>
                <a:tab pos="527209" algn="l"/>
                <a:tab pos="527685" algn="l"/>
              </a:tabLst>
            </a:pPr>
            <a:r>
              <a:rPr sz="1800" i="1" spc="-26" dirty="0">
                <a:latin typeface="Calibri"/>
                <a:cs typeface="Calibri"/>
              </a:rPr>
              <a:t>Target: </a:t>
            </a:r>
            <a:r>
              <a:rPr sz="1800" dirty="0">
                <a:latin typeface="Calibri"/>
                <a:cs typeface="Calibri"/>
              </a:rPr>
              <a:t>minimal </a:t>
            </a:r>
            <a:r>
              <a:rPr sz="1800" spc="-4" dirty="0">
                <a:latin typeface="Calibri"/>
                <a:cs typeface="Calibri"/>
              </a:rPr>
              <a:t>14 </a:t>
            </a:r>
            <a:r>
              <a:rPr sz="1800" dirty="0">
                <a:latin typeface="Calibri"/>
                <a:cs typeface="Calibri"/>
              </a:rPr>
              <a:t>minggu </a:t>
            </a:r>
            <a:r>
              <a:rPr sz="1800" spc="-4" dirty="0">
                <a:latin typeface="Calibri"/>
                <a:cs typeface="Calibri"/>
              </a:rPr>
              <a:t>per</a:t>
            </a:r>
            <a:r>
              <a:rPr sz="1800" spc="-23" dirty="0">
                <a:latin typeface="Calibri"/>
                <a:cs typeface="Calibri"/>
              </a:rPr>
              <a:t> </a:t>
            </a:r>
            <a:r>
              <a:rPr sz="1800" spc="-26" dirty="0">
                <a:latin typeface="Calibri"/>
                <a:cs typeface="Calibri"/>
              </a:rPr>
              <a:t>semester.</a:t>
            </a:r>
            <a:endParaRPr sz="1800" dirty="0">
              <a:latin typeface="Calibri"/>
              <a:cs typeface="Calibri"/>
            </a:endParaRPr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3E9797EE-4CAD-5FFD-22A6-D5481E5AFC1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128707" y="998154"/>
            <a:ext cx="6526045" cy="345127"/>
          </a:xfrm>
          <a:prstGeom prst="rect">
            <a:avLst/>
          </a:prstGeom>
        </p:spPr>
        <p:txBody>
          <a:bodyPr spcFirstLastPara="1" vert="horz" wrap="square" lIns="0" tIns="9049" rIns="0" bIns="0" rtlCol="0" anchor="t" anchorCtr="0">
            <a:spAutoFit/>
          </a:bodyPr>
          <a:lstStyle/>
          <a:p>
            <a:pPr marL="9525">
              <a:spcBef>
                <a:spcPts val="71"/>
              </a:spcBef>
            </a:pPr>
            <a:r>
              <a:rPr sz="2100" spc="-23" dirty="0">
                <a:solidFill>
                  <a:srgbClr val="3333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Contoh Perumusan </a:t>
            </a:r>
            <a:r>
              <a:rPr sz="2100" spc="-19" dirty="0">
                <a:solidFill>
                  <a:srgbClr val="3333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Standar </a:t>
            </a:r>
            <a:r>
              <a:rPr sz="2100" spc="-23" dirty="0">
                <a:solidFill>
                  <a:srgbClr val="3333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dengan FORMULA</a:t>
            </a:r>
            <a:r>
              <a:rPr sz="2100" spc="-169" dirty="0">
                <a:solidFill>
                  <a:srgbClr val="3333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100" spc="-15" dirty="0">
                <a:solidFill>
                  <a:srgbClr val="3333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ABCD</a:t>
            </a:r>
            <a:endParaRPr sz="21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A5BE165-A692-A149-57A9-093DD4006EAC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6363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E337923-04AC-4133-9334-25BBC6E1E6E2}"/>
              </a:ext>
            </a:extLst>
          </p:cNvPr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071C51-AEB2-287E-41D7-C61408B7336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C69F7BA0-F98E-6E90-4BC4-B3923BB460B9}"/>
              </a:ext>
            </a:extLst>
          </p:cNvPr>
          <p:cNvSpPr txBox="1"/>
          <p:nvPr/>
        </p:nvSpPr>
        <p:spPr>
          <a:xfrm>
            <a:off x="609295" y="1124770"/>
            <a:ext cx="7808595" cy="635591"/>
          </a:xfrm>
          <a:prstGeom prst="rect">
            <a:avLst/>
          </a:prstGeom>
        </p:spPr>
        <p:txBody>
          <a:bodyPr vert="horz" wrap="square" lIns="0" tIns="45244" rIns="0" bIns="0" rtlCol="0">
            <a:spAutoFit/>
          </a:bodyPr>
          <a:lstStyle/>
          <a:p>
            <a:pPr marL="9525" marR="3810">
              <a:lnSpc>
                <a:spcPts val="2273"/>
              </a:lnSpc>
              <a:spcBef>
                <a:spcPts val="356"/>
              </a:spcBef>
            </a:pPr>
            <a:r>
              <a:rPr sz="2100" spc="-8" dirty="0">
                <a:latin typeface="Calibri"/>
                <a:cs typeface="Calibri"/>
              </a:rPr>
              <a:t>Pelampauan SN-Dikti </a:t>
            </a:r>
            <a:r>
              <a:rPr sz="2100" spc="-15" dirty="0">
                <a:latin typeface="Calibri"/>
                <a:cs typeface="Calibri"/>
              </a:rPr>
              <a:t>secara </a:t>
            </a:r>
            <a:r>
              <a:rPr sz="2100" spc="-11" dirty="0">
                <a:latin typeface="Calibri"/>
                <a:cs typeface="Calibri"/>
              </a:rPr>
              <a:t>kualitatif </a:t>
            </a:r>
            <a:r>
              <a:rPr sz="2100" spc="-4" dirty="0">
                <a:latin typeface="Calibri"/>
                <a:cs typeface="Calibri"/>
              </a:rPr>
              <a:t>adalah </a:t>
            </a:r>
            <a:r>
              <a:rPr sz="2100" spc="-8" dirty="0">
                <a:latin typeface="Calibri"/>
                <a:cs typeface="Calibri"/>
              </a:rPr>
              <a:t>jenis </a:t>
            </a:r>
            <a:r>
              <a:rPr sz="2100" spc="-11" dirty="0">
                <a:latin typeface="Calibri"/>
                <a:cs typeface="Calibri"/>
              </a:rPr>
              <a:t>standar dengan kadar  (harkat) </a:t>
            </a:r>
            <a:r>
              <a:rPr sz="2100" spc="-8" dirty="0">
                <a:latin typeface="Calibri"/>
                <a:cs typeface="Calibri"/>
              </a:rPr>
              <a:t>spesifikasi/ </a:t>
            </a:r>
            <a:r>
              <a:rPr sz="2100" spc="-23" dirty="0">
                <a:latin typeface="Calibri"/>
                <a:cs typeface="Calibri"/>
              </a:rPr>
              <a:t>persyaratan/ </a:t>
            </a:r>
            <a:r>
              <a:rPr sz="2100" spc="-8" dirty="0">
                <a:latin typeface="Calibri"/>
                <a:cs typeface="Calibri"/>
              </a:rPr>
              <a:t>kriteria </a:t>
            </a:r>
            <a:r>
              <a:rPr sz="2100" spc="-15" dirty="0">
                <a:latin typeface="Calibri"/>
                <a:cs typeface="Calibri"/>
              </a:rPr>
              <a:t>yang </a:t>
            </a:r>
            <a:r>
              <a:rPr sz="2100" spc="-4" dirty="0">
                <a:latin typeface="Calibri"/>
                <a:cs typeface="Calibri"/>
              </a:rPr>
              <a:t>lebih </a:t>
            </a:r>
            <a:r>
              <a:rPr sz="2100" dirty="0">
                <a:latin typeface="Calibri"/>
                <a:cs typeface="Calibri"/>
              </a:rPr>
              <a:t>tinggi </a:t>
            </a:r>
            <a:r>
              <a:rPr sz="2100" spc="-8" dirty="0">
                <a:latin typeface="Calibri"/>
                <a:cs typeface="Calibri"/>
              </a:rPr>
              <a:t>dari</a:t>
            </a:r>
            <a:r>
              <a:rPr sz="2100" spc="165" dirty="0">
                <a:latin typeface="Calibri"/>
                <a:cs typeface="Calibri"/>
              </a:rPr>
              <a:t> </a:t>
            </a:r>
            <a:r>
              <a:rPr sz="2100" spc="-8" dirty="0">
                <a:latin typeface="Calibri"/>
                <a:cs typeface="Calibri"/>
              </a:rPr>
              <a:t>SN-Dikti</a:t>
            </a:r>
            <a:endParaRPr sz="2100" dirty="0">
              <a:latin typeface="Calibri"/>
              <a:cs typeface="Calibri"/>
            </a:endParaRP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85A83622-D219-B8D1-442B-6A2E1BCA802F}"/>
              </a:ext>
            </a:extLst>
          </p:cNvPr>
          <p:cNvGraphicFramePr>
            <a:graphicFrameLocks noGrp="1"/>
          </p:cNvGraphicFramePr>
          <p:nvPr/>
        </p:nvGraphicFramePr>
        <p:xfrm>
          <a:off x="577062" y="2055113"/>
          <a:ext cx="7869556" cy="271123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9347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347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9"/>
                        </a:spcBef>
                      </a:pPr>
                      <a:r>
                        <a:rPr sz="18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SN</a:t>
                      </a:r>
                      <a:r>
                        <a:rPr sz="1800" b="1" spc="-1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8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Dikti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20002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471C4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09"/>
                        </a:spcBef>
                      </a:pPr>
                      <a:r>
                        <a:rPr sz="18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Standar</a:t>
                      </a:r>
                      <a:r>
                        <a:rPr sz="1800" b="1" spc="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8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Dikti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20002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471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68334">
                <a:tc>
                  <a:txBody>
                    <a:bodyPr/>
                    <a:lstStyle/>
                    <a:p>
                      <a:pPr marL="132715" marR="126364" algn="ctr">
                        <a:lnSpc>
                          <a:spcPct val="100000"/>
                        </a:lnSpc>
                        <a:spcBef>
                          <a:spcPts val="209"/>
                        </a:spcBef>
                      </a:pPr>
                      <a:r>
                        <a:rPr sz="1800" dirty="0">
                          <a:latin typeface="Calibri"/>
                          <a:cs typeface="Calibri"/>
                        </a:rPr>
                        <a:t>Masa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dan beban belajar 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penyelenggaraan </a:t>
                      </a:r>
                      <a:r>
                        <a:rPr sz="1800" spc="-15" dirty="0">
                          <a:latin typeface="Calibri"/>
                          <a:cs typeface="Calibri"/>
                        </a:rPr>
                        <a:t>program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pendidikan 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paling 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lama </a:t>
                      </a:r>
                      <a:r>
                        <a:rPr sz="1800" dirty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7 (tujuh)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tahun akademik 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untuk </a:t>
                      </a:r>
                      <a:r>
                        <a:rPr sz="1800" spc="-15" dirty="0">
                          <a:latin typeface="Calibri"/>
                          <a:cs typeface="Calibri"/>
                        </a:rPr>
                        <a:t>program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sarjana, </a:t>
                      </a:r>
                      <a:r>
                        <a:rPr sz="1800" spc="-15" dirty="0">
                          <a:latin typeface="Calibri"/>
                          <a:cs typeface="Calibri"/>
                        </a:rPr>
                        <a:t>program 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diploma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empat/sarjana terapan, </a:t>
                      </a:r>
                      <a:r>
                        <a:rPr sz="1800" spc="-15" dirty="0">
                          <a:latin typeface="Calibri"/>
                          <a:cs typeface="Calibri"/>
                        </a:rPr>
                        <a:t>dengan 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beban belajar mahasiswa paling sedikit  144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(seratus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empat puluh empat)</a:t>
                      </a:r>
                      <a:r>
                        <a:rPr sz="1800" spc="-9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sks;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20002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FD4EA"/>
                    </a:solidFill>
                  </a:tcPr>
                </a:tc>
                <a:tc>
                  <a:txBody>
                    <a:bodyPr/>
                    <a:lstStyle/>
                    <a:p>
                      <a:pPr marL="133350" marR="125730" algn="ctr">
                        <a:lnSpc>
                          <a:spcPct val="100000"/>
                        </a:lnSpc>
                        <a:spcBef>
                          <a:spcPts val="209"/>
                        </a:spcBef>
                      </a:pPr>
                      <a:r>
                        <a:rPr sz="1800" dirty="0">
                          <a:latin typeface="Calibri"/>
                          <a:cs typeface="Calibri"/>
                        </a:rPr>
                        <a:t>Masa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dan beban belajar 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penyelenggaraan </a:t>
                      </a:r>
                      <a:r>
                        <a:rPr sz="1800" spc="-15" dirty="0">
                          <a:latin typeface="Calibri"/>
                          <a:cs typeface="Calibri"/>
                        </a:rPr>
                        <a:t>program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pendidikan 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paling 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lama </a:t>
                      </a:r>
                      <a:r>
                        <a:rPr sz="1800" dirty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5 </a:t>
                      </a:r>
                      <a:r>
                        <a:rPr sz="1800" spc="-5" dirty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(lima)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tahun akademik 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untuk </a:t>
                      </a:r>
                      <a:r>
                        <a:rPr sz="1800" spc="-15" dirty="0">
                          <a:latin typeface="Calibri"/>
                          <a:cs typeface="Calibri"/>
                        </a:rPr>
                        <a:t>program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sarjana, </a:t>
                      </a:r>
                      <a:r>
                        <a:rPr sz="1800" spc="-15" dirty="0">
                          <a:latin typeface="Calibri"/>
                          <a:cs typeface="Calibri"/>
                        </a:rPr>
                        <a:t>program 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diploma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empat/sarjana terapan, </a:t>
                      </a:r>
                      <a:r>
                        <a:rPr sz="1800" spc="-15" dirty="0">
                          <a:latin typeface="Calibri"/>
                          <a:cs typeface="Calibri"/>
                        </a:rPr>
                        <a:t>dengan 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beban belajar mahasiswa paling sedikit  144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(seratus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empat puluh empat)</a:t>
                      </a:r>
                      <a:r>
                        <a:rPr sz="1800" spc="-9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sks;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20002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FD4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16908A3F-AFF4-2269-B430-49531E0B7B03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7726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498;p34">
            <a:extLst>
              <a:ext uri="{FF2B5EF4-FFF2-40B4-BE49-F238E27FC236}">
                <a16:creationId xmlns:a16="http://schemas.microsoft.com/office/drawing/2014/main" id="{1A6AAD3E-FDE0-2548-90ED-461A94B05F8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17584" y="2402888"/>
            <a:ext cx="5319000" cy="82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Dokumen</a:t>
            </a:r>
            <a:r>
              <a:rPr lang="en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SPMI</a:t>
            </a:r>
            <a:endParaRPr sz="28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Google Shape;499;p34">
            <a:extLst>
              <a:ext uri="{FF2B5EF4-FFF2-40B4-BE49-F238E27FC236}">
                <a16:creationId xmlns:a16="http://schemas.microsoft.com/office/drawing/2014/main" id="{ED099F0F-DA61-1B4A-A280-9E25DF7021F0}"/>
              </a:ext>
            </a:extLst>
          </p:cNvPr>
          <p:cNvSpPr txBox="1">
            <a:spLocks/>
          </p:cNvSpPr>
          <p:nvPr/>
        </p:nvSpPr>
        <p:spPr>
          <a:xfrm>
            <a:off x="1226924" y="1526948"/>
            <a:ext cx="2932800" cy="978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" sz="5400" b="1" dirty="0">
                <a:solidFill>
                  <a:srgbClr val="FFAB40"/>
                </a:solidFill>
              </a:rPr>
              <a:t>01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29BCA92-0740-5D49-9C13-6B6ADD1F7744}"/>
              </a:ext>
            </a:extLst>
          </p:cNvPr>
          <p:cNvGrpSpPr/>
          <p:nvPr/>
        </p:nvGrpSpPr>
        <p:grpSpPr>
          <a:xfrm>
            <a:off x="4572000" y="342899"/>
            <a:ext cx="4473578" cy="4292600"/>
            <a:chOff x="1113183" y="326274"/>
            <a:chExt cx="4473578" cy="4292600"/>
          </a:xfrm>
        </p:grpSpPr>
        <p:pic>
          <p:nvPicPr>
            <p:cNvPr id="10" name="Picture 14" descr="191 Go Paperless Stock Photos and Images - 123RF">
              <a:extLst>
                <a:ext uri="{FF2B5EF4-FFF2-40B4-BE49-F238E27FC236}">
                  <a16:creationId xmlns:a16="http://schemas.microsoft.com/office/drawing/2014/main" id="{F6C50F53-E2C1-D440-A0BD-B043B0DB8AE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482" r="8884"/>
            <a:stretch/>
          </p:blipFill>
          <p:spPr bwMode="auto">
            <a:xfrm>
              <a:off x="1113183" y="326274"/>
              <a:ext cx="4473578" cy="4292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6A7272DE-445F-264C-BA34-37CDB3DDB7EA}"/>
                </a:ext>
              </a:extLst>
            </p:cNvPr>
            <p:cNvSpPr txBox="1"/>
            <p:nvPr/>
          </p:nvSpPr>
          <p:spPr>
            <a:xfrm>
              <a:off x="1977767" y="1053784"/>
              <a:ext cx="2091424" cy="25237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002060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Outline</a:t>
              </a:r>
              <a:endParaRPr lang="en-US" sz="1200" dirty="0">
                <a:solidFill>
                  <a:schemeClr val="bg2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  <a:p>
              <a:pPr marL="215900" lvl="0" indent="-215900">
                <a:buFont typeface="+mj-lt"/>
                <a:buAutoNum type="arabicPeriod"/>
              </a:pPr>
              <a:r>
                <a:rPr lang="en-US" dirty="0" err="1"/>
                <a:t>Dokumen</a:t>
              </a:r>
              <a:r>
                <a:rPr lang="en-US" dirty="0"/>
                <a:t> SPMI</a:t>
              </a:r>
            </a:p>
            <a:p>
              <a:pPr marL="215900" indent="-215900">
                <a:buFont typeface="+mj-lt"/>
                <a:buAutoNum type="arabicPeriod"/>
              </a:pPr>
              <a:r>
                <a:rPr lang="en-US" dirty="0" err="1">
                  <a:latin typeface="Calibri" panose="020F0502020204030204" pitchFamily="34" charset="0"/>
                  <a:cs typeface="Calibri" panose="020F0502020204030204" pitchFamily="34" charset="0"/>
                </a:rPr>
                <a:t>Penyusunan</a:t>
              </a:r>
              <a:r>
                <a:rPr lang="en-US" dirty="0">
                  <a:latin typeface="Calibri" panose="020F0502020204030204" pitchFamily="34" charset="0"/>
                  <a:cs typeface="Calibri" panose="020F0502020204030204" pitchFamily="34" charset="0"/>
                </a:rPr>
                <a:t> dan </a:t>
              </a:r>
              <a:r>
                <a:rPr lang="en-US" dirty="0" err="1">
                  <a:latin typeface="Calibri" panose="020F0502020204030204" pitchFamily="34" charset="0"/>
                  <a:cs typeface="Calibri" panose="020F0502020204030204" pitchFamily="34" charset="0"/>
                </a:rPr>
                <a:t>Telaah</a:t>
              </a:r>
              <a:r>
                <a:rPr lang="en-US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  <a:cs typeface="Calibri" panose="020F0502020204030204" pitchFamily="34" charset="0"/>
                </a:rPr>
                <a:t>Kebijakan</a:t>
              </a:r>
              <a:r>
                <a:rPr lang="en-US" dirty="0">
                  <a:latin typeface="Calibri" panose="020F0502020204030204" pitchFamily="34" charset="0"/>
                  <a:cs typeface="Calibri" panose="020F0502020204030204" pitchFamily="34" charset="0"/>
                </a:rPr>
                <a:t> SPMI</a:t>
              </a:r>
              <a:endParaRPr lang="en-ID" dirty="0"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pPr marL="215900" indent="-215900">
                <a:buFont typeface="+mj-lt"/>
                <a:buAutoNum type="arabicPeriod"/>
              </a:pPr>
              <a:r>
                <a:rPr lang="en-US" dirty="0" err="1">
                  <a:latin typeface="Calibri" panose="020F0502020204030204" pitchFamily="34" charset="0"/>
                  <a:cs typeface="Calibri" panose="020F0502020204030204" pitchFamily="34" charset="0"/>
                </a:rPr>
                <a:t>Penyusunan</a:t>
              </a:r>
              <a:r>
                <a:rPr lang="en-US" dirty="0">
                  <a:latin typeface="Calibri" panose="020F0502020204030204" pitchFamily="34" charset="0"/>
                  <a:cs typeface="Calibri" panose="020F0502020204030204" pitchFamily="34" charset="0"/>
                </a:rPr>
                <a:t> dan </a:t>
              </a:r>
              <a:r>
                <a:rPr lang="en-US" dirty="0" err="1">
                  <a:latin typeface="Calibri" panose="020F0502020204030204" pitchFamily="34" charset="0"/>
                  <a:cs typeface="Calibri" panose="020F0502020204030204" pitchFamily="34" charset="0"/>
                </a:rPr>
                <a:t>Telaah</a:t>
              </a:r>
              <a:r>
                <a:rPr lang="en-US" dirty="0">
                  <a:latin typeface="Calibri" panose="020F0502020204030204" pitchFamily="34" charset="0"/>
                  <a:cs typeface="Calibri" panose="020F0502020204030204" pitchFamily="34" charset="0"/>
                </a:rPr>
                <a:t> Manual SPMI</a:t>
              </a:r>
            </a:p>
            <a:p>
              <a:pPr marL="215900" indent="-215900">
                <a:buFont typeface="+mj-lt"/>
                <a:buAutoNum type="arabicPeriod"/>
              </a:pPr>
              <a:r>
                <a:rPr lang="en-US" dirty="0" err="1">
                  <a:latin typeface="Calibri" panose="020F0502020204030204" pitchFamily="34" charset="0"/>
                  <a:cs typeface="Calibri" panose="020F0502020204030204" pitchFamily="34" charset="0"/>
                </a:rPr>
                <a:t>Penyusunan</a:t>
              </a:r>
              <a:r>
                <a:rPr lang="en-US" dirty="0">
                  <a:latin typeface="Calibri" panose="020F0502020204030204" pitchFamily="34" charset="0"/>
                  <a:cs typeface="Calibri" panose="020F0502020204030204" pitchFamily="34" charset="0"/>
                </a:rPr>
                <a:t> dan </a:t>
              </a:r>
              <a:r>
                <a:rPr lang="en-US" dirty="0" err="1">
                  <a:latin typeface="Calibri" panose="020F0502020204030204" pitchFamily="34" charset="0"/>
                  <a:cs typeface="Calibri" panose="020F0502020204030204" pitchFamily="34" charset="0"/>
                </a:rPr>
                <a:t>Telaah</a:t>
              </a:r>
              <a:r>
                <a:rPr lang="en-US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  <a:cs typeface="Calibri" panose="020F0502020204030204" pitchFamily="34" charset="0"/>
                </a:rPr>
                <a:t>Standar</a:t>
              </a:r>
              <a:r>
                <a:rPr lang="en-US" dirty="0">
                  <a:latin typeface="Calibri" panose="020F0502020204030204" pitchFamily="34" charset="0"/>
                  <a:cs typeface="Calibri" panose="020F0502020204030204" pitchFamily="34" charset="0"/>
                </a:rPr>
                <a:t> SPMI</a:t>
              </a:r>
              <a:endParaRPr lang="en-ID" dirty="0"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pPr marL="215900" indent="-215900">
                <a:buFont typeface="+mj-lt"/>
                <a:buAutoNum type="arabicPeriod"/>
              </a:pPr>
              <a:r>
                <a:rPr lang="en-US" dirty="0" err="1">
                  <a:latin typeface="Calibri" panose="020F0502020204030204" pitchFamily="34" charset="0"/>
                  <a:cs typeface="Calibri" panose="020F0502020204030204" pitchFamily="34" charset="0"/>
                </a:rPr>
                <a:t>Penyusunan</a:t>
              </a:r>
              <a:r>
                <a:rPr lang="en-US" dirty="0">
                  <a:latin typeface="Calibri" panose="020F0502020204030204" pitchFamily="34" charset="0"/>
                  <a:cs typeface="Calibri" panose="020F0502020204030204" pitchFamily="34" charset="0"/>
                </a:rPr>
                <a:t> dan </a:t>
              </a:r>
              <a:r>
                <a:rPr lang="en-US" dirty="0" err="1">
                  <a:latin typeface="Calibri" panose="020F0502020204030204" pitchFamily="34" charset="0"/>
                  <a:cs typeface="Calibri" panose="020F0502020204030204" pitchFamily="34" charset="0"/>
                </a:rPr>
                <a:t>Telaah</a:t>
              </a:r>
              <a:r>
                <a:rPr lang="en-US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  <a:cs typeface="Calibri" panose="020F0502020204030204" pitchFamily="34" charset="0"/>
                </a:rPr>
                <a:t>Formulir</a:t>
              </a:r>
              <a:r>
                <a:rPr lang="en-US" dirty="0">
                  <a:latin typeface="Calibri" panose="020F0502020204030204" pitchFamily="34" charset="0"/>
                  <a:cs typeface="Calibri" panose="020F0502020204030204" pitchFamily="34" charset="0"/>
                </a:rPr>
                <a:t> SPMI</a:t>
              </a:r>
              <a:endParaRPr lang="en-ID" sz="1200" dirty="0"/>
            </a:p>
            <a:p>
              <a:endParaRPr lang="en-ID" dirty="0"/>
            </a:p>
          </p:txBody>
        </p:sp>
        <p:pic>
          <p:nvPicPr>
            <p:cNvPr id="12" name="Picture 6" descr="Air, apple, gadget, ipad, ipad air, ipad mini, tablet icon - Download on  Iconfinder">
              <a:extLst>
                <a:ext uri="{FF2B5EF4-FFF2-40B4-BE49-F238E27FC236}">
                  <a16:creationId xmlns:a16="http://schemas.microsoft.com/office/drawing/2014/main" id="{DB8DB01C-190C-BE4F-A36F-F1C32E7DD65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663" t="76306" r="22293" b="15131"/>
            <a:stretch/>
          </p:blipFill>
          <p:spPr bwMode="auto">
            <a:xfrm>
              <a:off x="1895060" y="613345"/>
              <a:ext cx="2676939" cy="4404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5E337923-04AC-4133-9334-25BBC6E1E6E2}"/>
              </a:ext>
            </a:extLst>
          </p:cNvPr>
          <p:cNvPicPr/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071C51-AEB2-287E-41D7-C61408B7336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4339591-19F4-D0AF-BA2A-6BA0251A3C1B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1699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E337923-04AC-4133-9334-25BBC6E1E6E2}"/>
              </a:ext>
            </a:extLst>
          </p:cNvPr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071C51-AEB2-287E-41D7-C61408B7336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8683C74C-0DC5-1013-F02B-F99BDEDA7562}"/>
              </a:ext>
            </a:extLst>
          </p:cNvPr>
          <p:cNvSpPr txBox="1"/>
          <p:nvPr/>
        </p:nvSpPr>
        <p:spPr>
          <a:xfrm>
            <a:off x="609295" y="1124770"/>
            <a:ext cx="7808595" cy="635591"/>
          </a:xfrm>
          <a:prstGeom prst="rect">
            <a:avLst/>
          </a:prstGeom>
        </p:spPr>
        <p:txBody>
          <a:bodyPr vert="horz" wrap="square" lIns="0" tIns="45244" rIns="0" bIns="0" rtlCol="0">
            <a:spAutoFit/>
          </a:bodyPr>
          <a:lstStyle/>
          <a:p>
            <a:pPr marL="9525" marR="3810">
              <a:lnSpc>
                <a:spcPts val="2273"/>
              </a:lnSpc>
              <a:spcBef>
                <a:spcPts val="356"/>
              </a:spcBef>
            </a:pPr>
            <a:r>
              <a:rPr sz="2100" spc="-8" dirty="0">
                <a:latin typeface="Calibri"/>
                <a:cs typeface="Calibri"/>
              </a:rPr>
              <a:t>Pelampauan SN-Dikti </a:t>
            </a:r>
            <a:r>
              <a:rPr sz="2100" spc="-15" dirty="0">
                <a:latin typeface="Calibri"/>
                <a:cs typeface="Calibri"/>
              </a:rPr>
              <a:t>secara </a:t>
            </a:r>
            <a:r>
              <a:rPr sz="2100" spc="-11" dirty="0">
                <a:latin typeface="Calibri"/>
                <a:cs typeface="Calibri"/>
              </a:rPr>
              <a:t>kualitatif </a:t>
            </a:r>
            <a:r>
              <a:rPr sz="2100" spc="-4" dirty="0">
                <a:latin typeface="Calibri"/>
                <a:cs typeface="Calibri"/>
              </a:rPr>
              <a:t>adalah </a:t>
            </a:r>
            <a:r>
              <a:rPr sz="2100" spc="-8" dirty="0">
                <a:latin typeface="Calibri"/>
                <a:cs typeface="Calibri"/>
              </a:rPr>
              <a:t>jenis </a:t>
            </a:r>
            <a:r>
              <a:rPr sz="2100" spc="-11" dirty="0">
                <a:latin typeface="Calibri"/>
                <a:cs typeface="Calibri"/>
              </a:rPr>
              <a:t>standar dengan kadar  (harkat) </a:t>
            </a:r>
            <a:r>
              <a:rPr sz="2100" spc="-8" dirty="0">
                <a:latin typeface="Calibri"/>
                <a:cs typeface="Calibri"/>
              </a:rPr>
              <a:t>spesifikasi/ </a:t>
            </a:r>
            <a:r>
              <a:rPr sz="2100" spc="-23" dirty="0">
                <a:latin typeface="Calibri"/>
                <a:cs typeface="Calibri"/>
              </a:rPr>
              <a:t>persyaratan/ </a:t>
            </a:r>
            <a:r>
              <a:rPr sz="2100" spc="-8" dirty="0">
                <a:latin typeface="Calibri"/>
                <a:cs typeface="Calibri"/>
              </a:rPr>
              <a:t>kriteria </a:t>
            </a:r>
            <a:r>
              <a:rPr sz="2100" spc="-15" dirty="0">
                <a:latin typeface="Calibri"/>
                <a:cs typeface="Calibri"/>
              </a:rPr>
              <a:t>yang </a:t>
            </a:r>
            <a:r>
              <a:rPr sz="2100" spc="-4" dirty="0">
                <a:latin typeface="Calibri"/>
                <a:cs typeface="Calibri"/>
              </a:rPr>
              <a:t>lebih </a:t>
            </a:r>
            <a:r>
              <a:rPr sz="2100" dirty="0">
                <a:latin typeface="Calibri"/>
                <a:cs typeface="Calibri"/>
              </a:rPr>
              <a:t>tinggi </a:t>
            </a:r>
            <a:r>
              <a:rPr sz="2100" spc="-8" dirty="0">
                <a:latin typeface="Calibri"/>
                <a:cs typeface="Calibri"/>
              </a:rPr>
              <a:t>dari</a:t>
            </a:r>
            <a:r>
              <a:rPr sz="2100" spc="165" dirty="0">
                <a:latin typeface="Calibri"/>
                <a:cs typeface="Calibri"/>
              </a:rPr>
              <a:t> </a:t>
            </a:r>
            <a:r>
              <a:rPr sz="2100" spc="-8" dirty="0">
                <a:latin typeface="Calibri"/>
                <a:cs typeface="Calibri"/>
              </a:rPr>
              <a:t>SN-Dikti</a:t>
            </a:r>
            <a:endParaRPr sz="2100" dirty="0">
              <a:latin typeface="Calibri"/>
              <a:cs typeface="Calibri"/>
            </a:endParaRP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FDF86957-7802-558B-F245-0466FBDD1C0E}"/>
              </a:ext>
            </a:extLst>
          </p:cNvPr>
          <p:cNvGraphicFramePr>
            <a:graphicFrameLocks noGrp="1"/>
          </p:cNvGraphicFramePr>
          <p:nvPr/>
        </p:nvGraphicFramePr>
        <p:xfrm>
          <a:off x="577062" y="2055113"/>
          <a:ext cx="7869556" cy="271123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9347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347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9"/>
                        </a:spcBef>
                      </a:pPr>
                      <a:r>
                        <a:rPr sz="18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SN</a:t>
                      </a:r>
                      <a:r>
                        <a:rPr sz="1800" b="1" spc="-1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8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Dikti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20002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471C4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09"/>
                        </a:spcBef>
                      </a:pPr>
                      <a:r>
                        <a:rPr sz="18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Standar</a:t>
                      </a:r>
                      <a:r>
                        <a:rPr sz="1800" b="1" spc="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8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Dikti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20002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471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68334">
                <a:tc>
                  <a:txBody>
                    <a:bodyPr/>
                    <a:lstStyle/>
                    <a:p>
                      <a:pPr marL="132715" marR="126364" algn="ctr">
                        <a:lnSpc>
                          <a:spcPct val="100000"/>
                        </a:lnSpc>
                        <a:spcBef>
                          <a:spcPts val="209"/>
                        </a:spcBef>
                      </a:pPr>
                      <a:r>
                        <a:rPr sz="1800" dirty="0">
                          <a:latin typeface="Calibri"/>
                          <a:cs typeface="Calibri"/>
                        </a:rPr>
                        <a:t>Masa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dan beban belajar 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penyelenggaraan </a:t>
                      </a:r>
                      <a:r>
                        <a:rPr sz="1800" spc="-15" dirty="0">
                          <a:latin typeface="Calibri"/>
                          <a:cs typeface="Calibri"/>
                        </a:rPr>
                        <a:t>program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pendidikan 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paling 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lama </a:t>
                      </a:r>
                      <a:r>
                        <a:rPr sz="1800" dirty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7 (tujuh)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tahun akademik 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untuk </a:t>
                      </a:r>
                      <a:r>
                        <a:rPr sz="1800" spc="-15" dirty="0">
                          <a:latin typeface="Calibri"/>
                          <a:cs typeface="Calibri"/>
                        </a:rPr>
                        <a:t>program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sarjana, </a:t>
                      </a:r>
                      <a:r>
                        <a:rPr sz="1800" spc="-15" dirty="0">
                          <a:latin typeface="Calibri"/>
                          <a:cs typeface="Calibri"/>
                        </a:rPr>
                        <a:t>program 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diploma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empat/sarjana terapan, </a:t>
                      </a:r>
                      <a:r>
                        <a:rPr sz="1800" spc="-15" dirty="0">
                          <a:latin typeface="Calibri"/>
                          <a:cs typeface="Calibri"/>
                        </a:rPr>
                        <a:t>dengan 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beban belajar mahasiswa paling sedikit  144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(seratus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empat puluh empat)</a:t>
                      </a:r>
                      <a:r>
                        <a:rPr sz="1800" spc="-9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sks;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20002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FD4EA"/>
                    </a:solidFill>
                  </a:tcPr>
                </a:tc>
                <a:tc>
                  <a:txBody>
                    <a:bodyPr/>
                    <a:lstStyle/>
                    <a:p>
                      <a:pPr marL="133350" marR="125730" algn="ctr">
                        <a:lnSpc>
                          <a:spcPct val="100000"/>
                        </a:lnSpc>
                        <a:spcBef>
                          <a:spcPts val="209"/>
                        </a:spcBef>
                      </a:pPr>
                      <a:r>
                        <a:rPr sz="1800" dirty="0">
                          <a:latin typeface="Calibri"/>
                          <a:cs typeface="Calibri"/>
                        </a:rPr>
                        <a:t>Masa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dan beban belajar 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penyelenggaraan </a:t>
                      </a:r>
                      <a:r>
                        <a:rPr sz="1800" spc="-15" dirty="0">
                          <a:latin typeface="Calibri"/>
                          <a:cs typeface="Calibri"/>
                        </a:rPr>
                        <a:t>program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pendidikan 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paling 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lama </a:t>
                      </a:r>
                      <a:r>
                        <a:rPr sz="1800" dirty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5 </a:t>
                      </a:r>
                      <a:r>
                        <a:rPr sz="1800" spc="-5" dirty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(lima)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tahun akademik 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untuk </a:t>
                      </a:r>
                      <a:r>
                        <a:rPr sz="1800" spc="-15" dirty="0">
                          <a:latin typeface="Calibri"/>
                          <a:cs typeface="Calibri"/>
                        </a:rPr>
                        <a:t>program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sarjana, </a:t>
                      </a:r>
                      <a:r>
                        <a:rPr sz="1800" spc="-15" dirty="0">
                          <a:latin typeface="Calibri"/>
                          <a:cs typeface="Calibri"/>
                        </a:rPr>
                        <a:t>program 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diploma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empat/sarjana terapan, </a:t>
                      </a:r>
                      <a:r>
                        <a:rPr sz="1800" spc="-15" dirty="0">
                          <a:latin typeface="Calibri"/>
                          <a:cs typeface="Calibri"/>
                        </a:rPr>
                        <a:t>dengan 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beban belajar mahasiswa paling sedikit  144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(seratus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empat puluh empat)</a:t>
                      </a:r>
                      <a:r>
                        <a:rPr sz="1800" spc="-9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sks;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20002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FD4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36B95BC0-E904-4828-E3CD-97268CEB2E79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9425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E337923-04AC-4133-9334-25BBC6E1E6E2}"/>
              </a:ext>
            </a:extLst>
          </p:cNvPr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071C51-AEB2-287E-41D7-C61408B7336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F64974A1-8620-749F-6AC9-6721D590CDE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52214" y="298909"/>
            <a:ext cx="7157085" cy="1812163"/>
          </a:xfrm>
          <a:prstGeom prst="rect">
            <a:avLst/>
          </a:prstGeom>
        </p:spPr>
        <p:txBody>
          <a:bodyPr spcFirstLastPara="1" vert="horz" wrap="square" lIns="0" tIns="139065" rIns="0" bIns="0" rtlCol="0" anchor="t" anchorCtr="0">
            <a:spAutoFit/>
          </a:bodyPr>
          <a:lstStyle/>
          <a:p>
            <a:pPr marL="16193">
              <a:spcBef>
                <a:spcPts val="1095"/>
              </a:spcBef>
            </a:pPr>
            <a:r>
              <a:rPr sz="2800" spc="-3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Standar</a:t>
            </a:r>
            <a:r>
              <a:rPr sz="2800" spc="-64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800" spc="-6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Turunan</a:t>
            </a:r>
            <a:endParaRPr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9525" marR="3810">
              <a:lnSpc>
                <a:spcPct val="90100"/>
              </a:lnSpc>
              <a:spcBef>
                <a:spcPts val="773"/>
              </a:spcBef>
            </a:pPr>
            <a:r>
              <a:rPr sz="1800" b="0" spc="-4" dirty="0">
                <a:solidFill>
                  <a:srgbClr val="000000"/>
                </a:solidFill>
              </a:rPr>
              <a:t>Standar </a:t>
            </a:r>
            <a:r>
              <a:rPr sz="1800" b="0" dirty="0">
                <a:solidFill>
                  <a:srgbClr val="000000"/>
                </a:solidFill>
              </a:rPr>
              <a:t>turunan adalah </a:t>
            </a:r>
            <a:r>
              <a:rPr sz="1800" b="0" spc="-8" dirty="0">
                <a:solidFill>
                  <a:srgbClr val="000000"/>
                </a:solidFill>
              </a:rPr>
              <a:t>standar-standar yang </a:t>
            </a:r>
            <a:r>
              <a:rPr sz="1800" b="0" spc="-11" dirty="0">
                <a:solidFill>
                  <a:srgbClr val="000000"/>
                </a:solidFill>
              </a:rPr>
              <a:t>ditetapkan secara </a:t>
            </a:r>
            <a:r>
              <a:rPr sz="1800" b="0" dirty="0">
                <a:solidFill>
                  <a:srgbClr val="000000"/>
                </a:solidFill>
              </a:rPr>
              <a:t>lebih </a:t>
            </a:r>
            <a:r>
              <a:rPr sz="1800" b="0" spc="-4" dirty="0">
                <a:solidFill>
                  <a:srgbClr val="000000"/>
                </a:solidFill>
              </a:rPr>
              <a:t>spesifik  pada </a:t>
            </a:r>
            <a:r>
              <a:rPr sz="1800" b="0" spc="-8" dirty="0">
                <a:solidFill>
                  <a:srgbClr val="000000"/>
                </a:solidFill>
              </a:rPr>
              <a:t>level yang </a:t>
            </a:r>
            <a:r>
              <a:rPr sz="1800" b="0" dirty="0">
                <a:solidFill>
                  <a:srgbClr val="000000"/>
                </a:solidFill>
              </a:rPr>
              <a:t>lebih </a:t>
            </a:r>
            <a:r>
              <a:rPr sz="1800" b="0" spc="-4" dirty="0">
                <a:solidFill>
                  <a:srgbClr val="000000"/>
                </a:solidFill>
              </a:rPr>
              <a:t>rendah </a:t>
            </a:r>
            <a:r>
              <a:rPr sz="1800" b="0" spc="-8" dirty="0">
                <a:solidFill>
                  <a:srgbClr val="000000"/>
                </a:solidFill>
              </a:rPr>
              <a:t>untuk </a:t>
            </a:r>
            <a:r>
              <a:rPr sz="1800" b="0" spc="-4" dirty="0">
                <a:solidFill>
                  <a:srgbClr val="000000"/>
                </a:solidFill>
              </a:rPr>
              <a:t>menjamin </a:t>
            </a:r>
            <a:r>
              <a:rPr sz="1800" b="0" spc="-11" dirty="0">
                <a:solidFill>
                  <a:srgbClr val="000000"/>
                </a:solidFill>
              </a:rPr>
              <a:t>terpenuhinya </a:t>
            </a:r>
            <a:r>
              <a:rPr sz="1800" b="0" spc="-8" dirty="0">
                <a:solidFill>
                  <a:srgbClr val="000000"/>
                </a:solidFill>
              </a:rPr>
              <a:t>standar </a:t>
            </a:r>
            <a:r>
              <a:rPr sz="1800" b="0" dirty="0">
                <a:solidFill>
                  <a:srgbClr val="000000"/>
                </a:solidFill>
              </a:rPr>
              <a:t>induk  </a:t>
            </a:r>
            <a:r>
              <a:rPr sz="1800" b="0" spc="-4" dirty="0">
                <a:solidFill>
                  <a:srgbClr val="000000"/>
                </a:solidFill>
              </a:rPr>
              <a:t>pada </a:t>
            </a:r>
            <a:r>
              <a:rPr sz="1800" b="0" spc="-8" dirty="0">
                <a:solidFill>
                  <a:srgbClr val="000000"/>
                </a:solidFill>
              </a:rPr>
              <a:t>level yang </a:t>
            </a:r>
            <a:r>
              <a:rPr sz="1800" b="0" dirty="0">
                <a:solidFill>
                  <a:srgbClr val="000000"/>
                </a:solidFill>
              </a:rPr>
              <a:t>lebih tinggi (lebih</a:t>
            </a:r>
            <a:r>
              <a:rPr sz="1800" b="0" spc="-23" dirty="0">
                <a:solidFill>
                  <a:srgbClr val="000000"/>
                </a:solidFill>
              </a:rPr>
              <a:t> </a:t>
            </a:r>
            <a:r>
              <a:rPr sz="1800" b="0" spc="-4" dirty="0">
                <a:solidFill>
                  <a:srgbClr val="000000"/>
                </a:solidFill>
              </a:rPr>
              <a:t>luas).</a:t>
            </a:r>
            <a:endParaRPr sz="1800" dirty="0"/>
          </a:p>
        </p:txBody>
      </p:sp>
      <p:graphicFrame>
        <p:nvGraphicFramePr>
          <p:cNvPr id="5" name="object 3">
            <a:extLst>
              <a:ext uri="{FF2B5EF4-FFF2-40B4-BE49-F238E27FC236}">
                <a16:creationId xmlns:a16="http://schemas.microsoft.com/office/drawing/2014/main" id="{AADB2D12-9F4C-36E3-75FD-79EFDD0892DA}"/>
              </a:ext>
            </a:extLst>
          </p:cNvPr>
          <p:cNvGraphicFramePr>
            <a:graphicFrameLocks noGrp="1"/>
          </p:cNvGraphicFramePr>
          <p:nvPr/>
        </p:nvGraphicFramePr>
        <p:xfrm>
          <a:off x="945356" y="1938338"/>
          <a:ext cx="7350442" cy="272176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3285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19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881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18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Standar</a:t>
                      </a:r>
                      <a:r>
                        <a:rPr sz="1800" b="1" spc="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8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Induk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19526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471C4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18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Standar</a:t>
                      </a:r>
                      <a:r>
                        <a:rPr sz="1800" b="1" spc="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800" b="1" spc="-2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Turunan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19526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471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31475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10"/>
                        </a:spcBef>
                      </a:pPr>
                      <a:r>
                        <a:rPr sz="1800" dirty="0">
                          <a:latin typeface="Calibri"/>
                          <a:cs typeface="Calibri"/>
                        </a:rPr>
                        <a:t>-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Standar penilaian</a:t>
                      </a:r>
                      <a:r>
                        <a:rPr sz="180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pembelajaran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20003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FD4EA"/>
                    </a:solidFill>
                  </a:tcPr>
                </a:tc>
                <a:tc>
                  <a:txBody>
                    <a:bodyPr/>
                    <a:lstStyle/>
                    <a:p>
                      <a:pPr marL="321945" indent="-230504">
                        <a:lnSpc>
                          <a:spcPct val="100000"/>
                        </a:lnSpc>
                        <a:spcBef>
                          <a:spcPts val="210"/>
                        </a:spcBef>
                        <a:buChar char="-"/>
                        <a:tabLst>
                          <a:tab pos="321945" algn="l"/>
                          <a:tab pos="322580" algn="l"/>
                        </a:tabLst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Standar </a:t>
                      </a:r>
                      <a:r>
                        <a:rPr sz="1800" spc="-15" dirty="0">
                          <a:latin typeface="Calibri"/>
                          <a:cs typeface="Calibri"/>
                        </a:rPr>
                        <a:t>penyelenggaraan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ujian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tulis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marL="320675" indent="-229235">
                        <a:lnSpc>
                          <a:spcPct val="100000"/>
                        </a:lnSpc>
                        <a:buChar char="-"/>
                        <a:tabLst>
                          <a:tab pos="320675" algn="l"/>
                          <a:tab pos="321310" algn="l"/>
                        </a:tabLst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Standar </a:t>
                      </a:r>
                      <a:r>
                        <a:rPr sz="1800" spc="-15" dirty="0">
                          <a:latin typeface="Calibri"/>
                          <a:cs typeface="Calibri"/>
                        </a:rPr>
                        <a:t>penyelengaraan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ujian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15" dirty="0">
                          <a:latin typeface="Calibri"/>
                          <a:cs typeface="Calibri"/>
                        </a:rPr>
                        <a:t>praktek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marL="320675" indent="-229235">
                        <a:lnSpc>
                          <a:spcPct val="100000"/>
                        </a:lnSpc>
                        <a:buChar char="-"/>
                        <a:tabLst>
                          <a:tab pos="320675" algn="l"/>
                          <a:tab pos="321310" algn="l"/>
                        </a:tabLst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Standar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pelaksanaan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ujian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skripsi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20003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FD4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31475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10"/>
                        </a:spcBef>
                      </a:pPr>
                      <a:r>
                        <a:rPr sz="1800" dirty="0">
                          <a:latin typeface="Calibri"/>
                          <a:cs typeface="Calibri"/>
                        </a:rPr>
                        <a:t>-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Standar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proses</a:t>
                      </a:r>
                      <a:r>
                        <a:rPr sz="18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pembelajaran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20003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320675" indent="-229235">
                        <a:lnSpc>
                          <a:spcPct val="100000"/>
                        </a:lnSpc>
                        <a:spcBef>
                          <a:spcPts val="210"/>
                        </a:spcBef>
                        <a:buChar char="-"/>
                        <a:tabLst>
                          <a:tab pos="320675" algn="l"/>
                          <a:tab pos="321310" algn="l"/>
                        </a:tabLst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Standar </a:t>
                      </a:r>
                      <a:r>
                        <a:rPr sz="1800" spc="-15" dirty="0">
                          <a:latin typeface="Calibri"/>
                          <a:cs typeface="Calibri"/>
                        </a:rPr>
                        <a:t>penyelenggaraan</a:t>
                      </a:r>
                      <a:r>
                        <a:rPr sz="18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perkuliahan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marL="320675" indent="-229235">
                        <a:lnSpc>
                          <a:spcPct val="100000"/>
                        </a:lnSpc>
                        <a:spcBef>
                          <a:spcPts val="5"/>
                        </a:spcBef>
                        <a:buChar char="-"/>
                        <a:tabLst>
                          <a:tab pos="320675" algn="l"/>
                          <a:tab pos="321310" algn="l"/>
                        </a:tabLst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Standar </a:t>
                      </a:r>
                      <a:r>
                        <a:rPr sz="1800" spc="-15" dirty="0">
                          <a:latin typeface="Calibri"/>
                          <a:cs typeface="Calibri"/>
                        </a:rPr>
                        <a:t>penyelenggaraan</a:t>
                      </a:r>
                      <a:r>
                        <a:rPr sz="18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15" dirty="0">
                          <a:latin typeface="Calibri"/>
                          <a:cs typeface="Calibri"/>
                        </a:rPr>
                        <a:t>praktikum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marL="320675" indent="-229235">
                        <a:lnSpc>
                          <a:spcPct val="100000"/>
                        </a:lnSpc>
                        <a:buChar char="-"/>
                        <a:tabLst>
                          <a:tab pos="320675" algn="l"/>
                          <a:tab pos="321310" algn="l"/>
                        </a:tabLst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Standar </a:t>
                      </a:r>
                      <a:r>
                        <a:rPr sz="1800" spc="-15" dirty="0">
                          <a:latin typeface="Calibri"/>
                          <a:cs typeface="Calibri"/>
                        </a:rPr>
                        <a:t>penyelenggaraan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field</a:t>
                      </a:r>
                      <a:r>
                        <a:rPr sz="18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trip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20003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453646B8-ACCE-9ACE-33E2-900676C1A070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8965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E337923-04AC-4133-9334-25BBC6E1E6E2}"/>
              </a:ext>
            </a:extLst>
          </p:cNvPr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071C51-AEB2-287E-41D7-C61408B7336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EAA32CC2-D973-6258-FC66-32135DD8383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52214" y="298909"/>
            <a:ext cx="7157085" cy="1639808"/>
          </a:xfrm>
          <a:prstGeom prst="rect">
            <a:avLst/>
          </a:prstGeom>
        </p:spPr>
        <p:txBody>
          <a:bodyPr spcFirstLastPara="1" vert="horz" wrap="square" lIns="0" tIns="139065" rIns="0" bIns="0" rtlCol="0" anchor="t" anchorCtr="0">
            <a:spAutoFit/>
          </a:bodyPr>
          <a:lstStyle/>
          <a:p>
            <a:pPr marL="16193">
              <a:spcBef>
                <a:spcPts val="1095"/>
              </a:spcBef>
            </a:pPr>
            <a:r>
              <a:rPr sz="3300" spc="-30" dirty="0">
                <a:solidFill>
                  <a:srgbClr val="000000"/>
                </a:solidFill>
              </a:rPr>
              <a:t>Standar</a:t>
            </a:r>
            <a:r>
              <a:rPr sz="3300" spc="-64" dirty="0">
                <a:solidFill>
                  <a:srgbClr val="000000"/>
                </a:solidFill>
              </a:rPr>
              <a:t> </a:t>
            </a:r>
            <a:r>
              <a:rPr sz="3300" spc="-60" dirty="0">
                <a:solidFill>
                  <a:srgbClr val="000000"/>
                </a:solidFill>
              </a:rPr>
              <a:t>Turunan</a:t>
            </a:r>
            <a:endParaRPr sz="3300" dirty="0"/>
          </a:p>
          <a:p>
            <a:pPr marL="9525" marR="3810">
              <a:lnSpc>
                <a:spcPct val="90100"/>
              </a:lnSpc>
              <a:spcBef>
                <a:spcPts val="773"/>
              </a:spcBef>
            </a:pPr>
            <a:r>
              <a:rPr sz="1800" b="0" spc="-4" dirty="0">
                <a:solidFill>
                  <a:srgbClr val="000000"/>
                </a:solidFill>
              </a:rPr>
              <a:t>Standar </a:t>
            </a:r>
            <a:r>
              <a:rPr sz="1800" b="0" dirty="0">
                <a:solidFill>
                  <a:srgbClr val="000000"/>
                </a:solidFill>
              </a:rPr>
              <a:t>turunan adalah </a:t>
            </a:r>
            <a:r>
              <a:rPr sz="1800" b="0" spc="-8" dirty="0">
                <a:solidFill>
                  <a:srgbClr val="000000"/>
                </a:solidFill>
              </a:rPr>
              <a:t>standar-standar yang </a:t>
            </a:r>
            <a:r>
              <a:rPr sz="1800" b="0" spc="-11" dirty="0">
                <a:solidFill>
                  <a:srgbClr val="000000"/>
                </a:solidFill>
              </a:rPr>
              <a:t>ditetapkan secara </a:t>
            </a:r>
            <a:r>
              <a:rPr sz="1800" b="0" dirty="0">
                <a:solidFill>
                  <a:srgbClr val="000000"/>
                </a:solidFill>
              </a:rPr>
              <a:t>lebih </a:t>
            </a:r>
            <a:r>
              <a:rPr sz="1800" b="0" spc="-4" dirty="0">
                <a:solidFill>
                  <a:srgbClr val="000000"/>
                </a:solidFill>
              </a:rPr>
              <a:t>spesifik  pada </a:t>
            </a:r>
            <a:r>
              <a:rPr sz="1800" b="0" spc="-8" dirty="0">
                <a:solidFill>
                  <a:srgbClr val="000000"/>
                </a:solidFill>
              </a:rPr>
              <a:t>level yang </a:t>
            </a:r>
            <a:r>
              <a:rPr sz="1800" b="0" dirty="0">
                <a:solidFill>
                  <a:srgbClr val="000000"/>
                </a:solidFill>
              </a:rPr>
              <a:t>lebih </a:t>
            </a:r>
            <a:r>
              <a:rPr sz="1800" b="0" spc="-4" dirty="0">
                <a:solidFill>
                  <a:srgbClr val="000000"/>
                </a:solidFill>
              </a:rPr>
              <a:t>rendah </a:t>
            </a:r>
            <a:r>
              <a:rPr sz="1800" b="0" spc="-8" dirty="0">
                <a:solidFill>
                  <a:srgbClr val="000000"/>
                </a:solidFill>
              </a:rPr>
              <a:t>untuk </a:t>
            </a:r>
            <a:r>
              <a:rPr sz="1800" b="0" spc="-4" dirty="0">
                <a:solidFill>
                  <a:srgbClr val="000000"/>
                </a:solidFill>
              </a:rPr>
              <a:t>menjamin </a:t>
            </a:r>
            <a:r>
              <a:rPr sz="1800" b="0" spc="-11" dirty="0">
                <a:solidFill>
                  <a:srgbClr val="000000"/>
                </a:solidFill>
              </a:rPr>
              <a:t>terpenuhinya </a:t>
            </a:r>
            <a:r>
              <a:rPr sz="1800" b="0" spc="-8" dirty="0">
                <a:solidFill>
                  <a:srgbClr val="000000"/>
                </a:solidFill>
              </a:rPr>
              <a:t>standar </a:t>
            </a:r>
            <a:r>
              <a:rPr sz="1800" b="0" dirty="0">
                <a:solidFill>
                  <a:srgbClr val="000000"/>
                </a:solidFill>
              </a:rPr>
              <a:t>induk  </a:t>
            </a:r>
            <a:r>
              <a:rPr sz="1800" b="0" spc="-4" dirty="0">
                <a:solidFill>
                  <a:srgbClr val="000000"/>
                </a:solidFill>
              </a:rPr>
              <a:t>pada </a:t>
            </a:r>
            <a:r>
              <a:rPr sz="1800" b="0" spc="-8" dirty="0">
                <a:solidFill>
                  <a:srgbClr val="000000"/>
                </a:solidFill>
              </a:rPr>
              <a:t>level yang </a:t>
            </a:r>
            <a:r>
              <a:rPr sz="1800" b="0" dirty="0">
                <a:solidFill>
                  <a:srgbClr val="000000"/>
                </a:solidFill>
              </a:rPr>
              <a:t>lebih tinggi (lebih</a:t>
            </a:r>
            <a:r>
              <a:rPr sz="1800" b="0" spc="-23" dirty="0">
                <a:solidFill>
                  <a:srgbClr val="000000"/>
                </a:solidFill>
              </a:rPr>
              <a:t> </a:t>
            </a:r>
            <a:r>
              <a:rPr sz="1800" b="0" spc="-4" dirty="0">
                <a:solidFill>
                  <a:srgbClr val="000000"/>
                </a:solidFill>
              </a:rPr>
              <a:t>luas).</a:t>
            </a:r>
            <a:endParaRPr sz="1800" dirty="0"/>
          </a:p>
        </p:txBody>
      </p:sp>
      <p:graphicFrame>
        <p:nvGraphicFramePr>
          <p:cNvPr id="5" name="object 3">
            <a:extLst>
              <a:ext uri="{FF2B5EF4-FFF2-40B4-BE49-F238E27FC236}">
                <a16:creationId xmlns:a16="http://schemas.microsoft.com/office/drawing/2014/main" id="{13966965-8451-3E9C-3081-BF6F152CE166}"/>
              </a:ext>
            </a:extLst>
          </p:cNvPr>
          <p:cNvGraphicFramePr>
            <a:graphicFrameLocks noGrp="1"/>
          </p:cNvGraphicFramePr>
          <p:nvPr/>
        </p:nvGraphicFramePr>
        <p:xfrm>
          <a:off x="945356" y="1938338"/>
          <a:ext cx="7350442" cy="272176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3285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19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881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18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Standar</a:t>
                      </a:r>
                      <a:r>
                        <a:rPr sz="1800" b="1" spc="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8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Induk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19526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471C4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18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Standar</a:t>
                      </a:r>
                      <a:r>
                        <a:rPr sz="1800" b="1" spc="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800" b="1" spc="-2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Turunan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19526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471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31475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10"/>
                        </a:spcBef>
                      </a:pPr>
                      <a:r>
                        <a:rPr sz="1800" dirty="0">
                          <a:latin typeface="Calibri"/>
                          <a:cs typeface="Calibri"/>
                        </a:rPr>
                        <a:t>-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Standar penilaian</a:t>
                      </a:r>
                      <a:r>
                        <a:rPr sz="180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pembelajaran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20003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FD4EA"/>
                    </a:solidFill>
                  </a:tcPr>
                </a:tc>
                <a:tc>
                  <a:txBody>
                    <a:bodyPr/>
                    <a:lstStyle/>
                    <a:p>
                      <a:pPr marL="321945" indent="-230504">
                        <a:lnSpc>
                          <a:spcPct val="100000"/>
                        </a:lnSpc>
                        <a:spcBef>
                          <a:spcPts val="210"/>
                        </a:spcBef>
                        <a:buChar char="-"/>
                        <a:tabLst>
                          <a:tab pos="321945" algn="l"/>
                          <a:tab pos="322580" algn="l"/>
                        </a:tabLst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Standar </a:t>
                      </a:r>
                      <a:r>
                        <a:rPr sz="1800" spc="-15" dirty="0">
                          <a:latin typeface="Calibri"/>
                          <a:cs typeface="Calibri"/>
                        </a:rPr>
                        <a:t>penyelenggaraan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ujian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tulis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marL="320675" indent="-229235">
                        <a:lnSpc>
                          <a:spcPct val="100000"/>
                        </a:lnSpc>
                        <a:buChar char="-"/>
                        <a:tabLst>
                          <a:tab pos="320675" algn="l"/>
                          <a:tab pos="321310" algn="l"/>
                        </a:tabLst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Standar </a:t>
                      </a:r>
                      <a:r>
                        <a:rPr sz="1800" spc="-15" dirty="0">
                          <a:latin typeface="Calibri"/>
                          <a:cs typeface="Calibri"/>
                        </a:rPr>
                        <a:t>penyelengaraan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ujian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15" dirty="0">
                          <a:latin typeface="Calibri"/>
                          <a:cs typeface="Calibri"/>
                        </a:rPr>
                        <a:t>praktek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marL="320675" indent="-229235">
                        <a:lnSpc>
                          <a:spcPct val="100000"/>
                        </a:lnSpc>
                        <a:buChar char="-"/>
                        <a:tabLst>
                          <a:tab pos="320675" algn="l"/>
                          <a:tab pos="321310" algn="l"/>
                        </a:tabLst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Standar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pelaksanaan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ujian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skripsi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20003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FD4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31475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10"/>
                        </a:spcBef>
                      </a:pPr>
                      <a:r>
                        <a:rPr sz="1800" dirty="0">
                          <a:latin typeface="Calibri"/>
                          <a:cs typeface="Calibri"/>
                        </a:rPr>
                        <a:t>-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Standar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proses</a:t>
                      </a:r>
                      <a:r>
                        <a:rPr sz="18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pembelajaran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20003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320675" indent="-229235">
                        <a:lnSpc>
                          <a:spcPct val="100000"/>
                        </a:lnSpc>
                        <a:spcBef>
                          <a:spcPts val="210"/>
                        </a:spcBef>
                        <a:buChar char="-"/>
                        <a:tabLst>
                          <a:tab pos="320675" algn="l"/>
                          <a:tab pos="321310" algn="l"/>
                        </a:tabLst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Standar </a:t>
                      </a:r>
                      <a:r>
                        <a:rPr sz="1800" spc="-15" dirty="0">
                          <a:latin typeface="Calibri"/>
                          <a:cs typeface="Calibri"/>
                        </a:rPr>
                        <a:t>penyelenggaraan</a:t>
                      </a:r>
                      <a:r>
                        <a:rPr sz="18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perkuliahan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marL="320675" indent="-229235">
                        <a:lnSpc>
                          <a:spcPct val="100000"/>
                        </a:lnSpc>
                        <a:spcBef>
                          <a:spcPts val="5"/>
                        </a:spcBef>
                        <a:buChar char="-"/>
                        <a:tabLst>
                          <a:tab pos="320675" algn="l"/>
                          <a:tab pos="321310" algn="l"/>
                        </a:tabLst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Standar </a:t>
                      </a:r>
                      <a:r>
                        <a:rPr sz="1800" spc="-15" dirty="0">
                          <a:latin typeface="Calibri"/>
                          <a:cs typeface="Calibri"/>
                        </a:rPr>
                        <a:t>penyelenggaraan</a:t>
                      </a:r>
                      <a:r>
                        <a:rPr sz="18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15" dirty="0">
                          <a:latin typeface="Calibri"/>
                          <a:cs typeface="Calibri"/>
                        </a:rPr>
                        <a:t>praktikum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marL="320675" indent="-229235">
                        <a:lnSpc>
                          <a:spcPct val="100000"/>
                        </a:lnSpc>
                        <a:buChar char="-"/>
                        <a:tabLst>
                          <a:tab pos="320675" algn="l"/>
                          <a:tab pos="321310" algn="l"/>
                        </a:tabLst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Standar </a:t>
                      </a:r>
                      <a:r>
                        <a:rPr sz="1800" spc="-15" dirty="0">
                          <a:latin typeface="Calibri"/>
                          <a:cs typeface="Calibri"/>
                        </a:rPr>
                        <a:t>penyelenggaraan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field</a:t>
                      </a:r>
                      <a:r>
                        <a:rPr sz="18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trip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20003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75B9074A-9192-62A4-8B43-BE1C5464FC6A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0353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E337923-04AC-4133-9334-25BBC6E1E6E2}"/>
              </a:ext>
            </a:extLst>
          </p:cNvPr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071C51-AEB2-287E-41D7-C61408B7336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EF47F939-799F-B3AD-6793-F09E2E9816A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381411" y="602890"/>
            <a:ext cx="7060062" cy="715420"/>
          </a:xfrm>
          <a:prstGeom prst="rect">
            <a:avLst/>
          </a:prstGeom>
        </p:spPr>
        <p:txBody>
          <a:bodyPr spcFirstLastPara="1" vert="horz" wrap="square" lIns="0" tIns="10001" rIns="0" bIns="0" rtlCol="0" anchor="t" anchorCtr="0">
            <a:spAutoFit/>
          </a:bodyPr>
          <a:lstStyle/>
          <a:p>
            <a:pPr marL="9525">
              <a:lnSpc>
                <a:spcPts val="2738"/>
              </a:lnSpc>
              <a:spcBef>
                <a:spcPts val="79"/>
              </a:spcBef>
            </a:pPr>
            <a:r>
              <a:rPr sz="2400" spc="-26" dirty="0">
                <a:solidFill>
                  <a:srgbClr val="6F2F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Pelampauan </a:t>
            </a:r>
            <a:r>
              <a:rPr sz="2400" spc="-15" dirty="0">
                <a:solidFill>
                  <a:srgbClr val="6F2F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SN-Dikti </a:t>
            </a:r>
            <a:r>
              <a:rPr sz="2400" spc="-26" dirty="0">
                <a:solidFill>
                  <a:srgbClr val="6F2F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secara</a:t>
            </a:r>
            <a:r>
              <a:rPr sz="2400" spc="-113" dirty="0">
                <a:solidFill>
                  <a:srgbClr val="6F2F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400" spc="-26" dirty="0">
                <a:solidFill>
                  <a:srgbClr val="6F2F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Kuantitatif</a:t>
            </a:r>
          </a:p>
          <a:p>
            <a:pPr marL="9525">
              <a:lnSpc>
                <a:spcPts val="2738"/>
              </a:lnSpc>
            </a:pPr>
            <a:r>
              <a:rPr sz="2400" spc="-11" dirty="0">
                <a:solidFill>
                  <a:srgbClr val="6F2F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(sering disebut </a:t>
            </a:r>
            <a:r>
              <a:rPr sz="2400" spc="-19" dirty="0">
                <a:solidFill>
                  <a:srgbClr val="6F2F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juga pelampauan </a:t>
            </a:r>
            <a:r>
              <a:rPr sz="2400" spc="-26" dirty="0">
                <a:solidFill>
                  <a:srgbClr val="6F2F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secara</a:t>
            </a:r>
            <a:r>
              <a:rPr sz="2400" spc="-248" dirty="0">
                <a:solidFill>
                  <a:srgbClr val="6F2F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400" spc="-26" dirty="0">
                <a:solidFill>
                  <a:srgbClr val="6F2F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horizontal)</a:t>
            </a:r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2C92DCAD-CE5E-677F-C792-DF17D103E506}"/>
              </a:ext>
            </a:extLst>
          </p:cNvPr>
          <p:cNvSpPr txBox="1"/>
          <p:nvPr/>
        </p:nvSpPr>
        <p:spPr>
          <a:xfrm>
            <a:off x="812699" y="1531384"/>
            <a:ext cx="8620991" cy="2918748"/>
          </a:xfrm>
          <a:prstGeom prst="rect">
            <a:avLst/>
          </a:prstGeom>
        </p:spPr>
        <p:txBody>
          <a:bodyPr vert="horz" wrap="square" lIns="0" tIns="45720" rIns="0" bIns="0" rtlCol="0">
            <a:spAutoFit/>
          </a:bodyPr>
          <a:lstStyle/>
          <a:p>
            <a:pPr marL="180499" marR="128111" indent="-171450">
              <a:lnSpc>
                <a:spcPts val="2265"/>
              </a:lnSpc>
              <a:spcBef>
                <a:spcPts val="360"/>
              </a:spcBef>
              <a:buFont typeface="Arial"/>
              <a:buChar char="•"/>
              <a:tabLst>
                <a:tab pos="180975" algn="l"/>
              </a:tabLst>
            </a:pPr>
            <a:r>
              <a:rPr sz="2100" spc="-8" dirty="0">
                <a:latin typeface="Calibri"/>
                <a:cs typeface="Calibri"/>
              </a:rPr>
              <a:t>Pelampauan SN-Dikti </a:t>
            </a:r>
            <a:r>
              <a:rPr sz="2100" spc="-15" dirty="0">
                <a:latin typeface="Calibri"/>
                <a:cs typeface="Calibri"/>
              </a:rPr>
              <a:t>secara </a:t>
            </a:r>
            <a:r>
              <a:rPr sz="2100" spc="-11" dirty="0">
                <a:latin typeface="Calibri"/>
                <a:cs typeface="Calibri"/>
              </a:rPr>
              <a:t>kuantitatif </a:t>
            </a:r>
            <a:r>
              <a:rPr sz="2100" spc="-4" dirty="0">
                <a:latin typeface="Calibri"/>
                <a:cs typeface="Calibri"/>
              </a:rPr>
              <a:t>adalah </a:t>
            </a:r>
            <a:r>
              <a:rPr sz="2100" spc="-11" dirty="0">
                <a:latin typeface="Calibri"/>
                <a:cs typeface="Calibri"/>
              </a:rPr>
              <a:t>standar </a:t>
            </a:r>
            <a:r>
              <a:rPr sz="2100" spc="-4" dirty="0">
                <a:latin typeface="Calibri"/>
                <a:cs typeface="Calibri"/>
              </a:rPr>
              <a:t>di luar </a:t>
            </a:r>
            <a:r>
              <a:rPr sz="2100" spc="-15" dirty="0">
                <a:latin typeface="Calibri"/>
                <a:cs typeface="Calibri"/>
              </a:rPr>
              <a:t>yang  </a:t>
            </a:r>
            <a:r>
              <a:rPr sz="2100" spc="-8" dirty="0">
                <a:latin typeface="Calibri"/>
                <a:cs typeface="Calibri"/>
              </a:rPr>
              <a:t>diatur dalam</a:t>
            </a:r>
            <a:r>
              <a:rPr sz="2100" spc="23" dirty="0">
                <a:latin typeface="Calibri"/>
                <a:cs typeface="Calibri"/>
              </a:rPr>
              <a:t> </a:t>
            </a:r>
            <a:r>
              <a:rPr sz="2100" spc="-8" dirty="0">
                <a:latin typeface="Calibri"/>
                <a:cs typeface="Calibri"/>
              </a:rPr>
              <a:t>SN-Dikti</a:t>
            </a:r>
            <a:endParaRPr sz="2100" dirty="0">
              <a:latin typeface="Calibri"/>
              <a:cs typeface="Calibri"/>
            </a:endParaRPr>
          </a:p>
          <a:p>
            <a:pPr marL="180499" marR="3810" indent="-171450">
              <a:lnSpc>
                <a:spcPts val="2273"/>
              </a:lnSpc>
              <a:spcBef>
                <a:spcPts val="754"/>
              </a:spcBef>
              <a:buFont typeface="Arial"/>
              <a:buChar char="•"/>
              <a:tabLst>
                <a:tab pos="180975" algn="l"/>
              </a:tabLst>
            </a:pPr>
            <a:r>
              <a:rPr sz="2100" spc="-15" dirty="0">
                <a:latin typeface="Calibri"/>
                <a:cs typeface="Calibri"/>
              </a:rPr>
              <a:t>Misalnya, </a:t>
            </a:r>
            <a:r>
              <a:rPr sz="2100" spc="-4" dirty="0">
                <a:latin typeface="Calibri"/>
                <a:cs typeface="Calibri"/>
              </a:rPr>
              <a:t>dalam SN </a:t>
            </a:r>
            <a:r>
              <a:rPr sz="2100" spc="-8" dirty="0">
                <a:latin typeface="Calibri"/>
                <a:cs typeface="Calibri"/>
              </a:rPr>
              <a:t>Dikti </a:t>
            </a:r>
            <a:r>
              <a:rPr sz="2100" spc="-4" dirty="0">
                <a:latin typeface="Calibri"/>
                <a:cs typeface="Calibri"/>
              </a:rPr>
              <a:t>tidak </a:t>
            </a:r>
            <a:r>
              <a:rPr sz="2100" spc="-8" dirty="0">
                <a:latin typeface="Calibri"/>
                <a:cs typeface="Calibri"/>
              </a:rPr>
              <a:t>diatur </a:t>
            </a:r>
            <a:r>
              <a:rPr sz="2100" spc="-11" dirty="0">
                <a:latin typeface="Calibri"/>
                <a:cs typeface="Calibri"/>
              </a:rPr>
              <a:t>standar kerjasama </a:t>
            </a:r>
            <a:r>
              <a:rPr sz="2100" spc="-8" dirty="0">
                <a:latin typeface="Calibri"/>
                <a:cs typeface="Calibri"/>
              </a:rPr>
              <a:t>perguruan  </a:t>
            </a:r>
            <a:r>
              <a:rPr sz="2100" spc="-4" dirty="0">
                <a:latin typeface="Calibri"/>
                <a:cs typeface="Calibri"/>
              </a:rPr>
              <a:t>tinggi; </a:t>
            </a:r>
            <a:r>
              <a:rPr sz="2100" spc="-11" dirty="0">
                <a:latin typeface="Calibri"/>
                <a:cs typeface="Calibri"/>
              </a:rPr>
              <a:t>maka penetapan standar kerjasama </a:t>
            </a:r>
            <a:r>
              <a:rPr sz="2100" spc="-8" dirty="0">
                <a:latin typeface="Calibri"/>
                <a:cs typeface="Calibri"/>
              </a:rPr>
              <a:t>perguruan </a:t>
            </a:r>
            <a:r>
              <a:rPr sz="2100" dirty="0">
                <a:latin typeface="Calibri"/>
                <a:cs typeface="Calibri"/>
              </a:rPr>
              <a:t>tinggi </a:t>
            </a:r>
            <a:r>
              <a:rPr sz="2100" spc="-8" dirty="0">
                <a:latin typeface="Calibri"/>
                <a:cs typeface="Calibri"/>
              </a:rPr>
              <a:t>oleh </a:t>
            </a:r>
            <a:r>
              <a:rPr sz="2100" spc="-11" dirty="0">
                <a:latin typeface="Calibri"/>
                <a:cs typeface="Calibri"/>
              </a:rPr>
              <a:t>PT  merupakan </a:t>
            </a:r>
            <a:r>
              <a:rPr sz="2100" spc="-4" dirty="0">
                <a:latin typeface="Calibri"/>
                <a:cs typeface="Calibri"/>
              </a:rPr>
              <a:t>pelampauan terhadap</a:t>
            </a:r>
            <a:r>
              <a:rPr sz="2100" spc="60" dirty="0">
                <a:latin typeface="Calibri"/>
                <a:cs typeface="Calibri"/>
              </a:rPr>
              <a:t> </a:t>
            </a:r>
            <a:r>
              <a:rPr sz="2100" spc="-8" dirty="0">
                <a:latin typeface="Calibri"/>
                <a:cs typeface="Calibri"/>
              </a:rPr>
              <a:t>SN-Dikti</a:t>
            </a:r>
            <a:endParaRPr sz="2100" dirty="0">
              <a:latin typeface="Calibri"/>
              <a:cs typeface="Calibri"/>
            </a:endParaRPr>
          </a:p>
          <a:p>
            <a:pPr marL="180499" indent="-171450">
              <a:spcBef>
                <a:spcPts val="454"/>
              </a:spcBef>
              <a:buFont typeface="Arial"/>
              <a:buChar char="•"/>
              <a:tabLst>
                <a:tab pos="180975" algn="l"/>
              </a:tabLst>
            </a:pPr>
            <a:r>
              <a:rPr sz="2100" spc="-11" dirty="0">
                <a:latin typeface="Calibri"/>
                <a:cs typeface="Calibri"/>
              </a:rPr>
              <a:t>Contoh</a:t>
            </a:r>
            <a:r>
              <a:rPr sz="2100" spc="8" dirty="0">
                <a:latin typeface="Calibri"/>
                <a:cs typeface="Calibri"/>
              </a:rPr>
              <a:t> </a:t>
            </a:r>
            <a:r>
              <a:rPr sz="2100" spc="-8" dirty="0">
                <a:latin typeface="Calibri"/>
                <a:cs typeface="Calibri"/>
              </a:rPr>
              <a:t>lain:</a:t>
            </a:r>
            <a:endParaRPr sz="2100" dirty="0">
              <a:latin typeface="Calibri"/>
              <a:cs typeface="Calibri"/>
            </a:endParaRPr>
          </a:p>
          <a:p>
            <a:pPr marL="523399" lvl="1" indent="-171926">
              <a:spcBef>
                <a:spcPts val="184"/>
              </a:spcBef>
              <a:buFont typeface="Arial"/>
              <a:buChar char="•"/>
              <a:tabLst>
                <a:tab pos="523875" algn="l"/>
              </a:tabLst>
            </a:pPr>
            <a:r>
              <a:rPr sz="1800" spc="-4" dirty="0">
                <a:latin typeface="Calibri"/>
                <a:cs typeface="Calibri"/>
              </a:rPr>
              <a:t>Standar </a:t>
            </a:r>
            <a:r>
              <a:rPr sz="1800" spc="-8" dirty="0">
                <a:latin typeface="Calibri"/>
                <a:cs typeface="Calibri"/>
              </a:rPr>
              <a:t>penetapan </a:t>
            </a:r>
            <a:r>
              <a:rPr sz="1800" spc="-4" dirty="0">
                <a:latin typeface="Calibri"/>
                <a:cs typeface="Calibri"/>
              </a:rPr>
              <a:t>visi</a:t>
            </a:r>
            <a:r>
              <a:rPr sz="1800" spc="-8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misi</a:t>
            </a:r>
          </a:p>
          <a:p>
            <a:pPr marL="523399" lvl="1" indent="-171926">
              <a:spcBef>
                <a:spcPts val="153"/>
              </a:spcBef>
              <a:buFont typeface="Arial"/>
              <a:buChar char="•"/>
              <a:tabLst>
                <a:tab pos="523875" algn="l"/>
              </a:tabLst>
            </a:pPr>
            <a:r>
              <a:rPr sz="1800" spc="-4" dirty="0">
                <a:latin typeface="Calibri"/>
                <a:cs typeface="Calibri"/>
              </a:rPr>
              <a:t>Standar penerimaan mahasiswa</a:t>
            </a:r>
            <a:r>
              <a:rPr sz="1800" spc="-26" dirty="0">
                <a:latin typeface="Calibri"/>
                <a:cs typeface="Calibri"/>
              </a:rPr>
              <a:t> </a:t>
            </a:r>
            <a:r>
              <a:rPr sz="1800" spc="-4" dirty="0">
                <a:latin typeface="Calibri"/>
                <a:cs typeface="Calibri"/>
              </a:rPr>
              <a:t>baru</a:t>
            </a:r>
            <a:endParaRPr sz="1800" dirty="0">
              <a:latin typeface="Calibri"/>
              <a:cs typeface="Calibri"/>
            </a:endParaRPr>
          </a:p>
          <a:p>
            <a:pPr marL="523399" lvl="1" indent="-171926">
              <a:spcBef>
                <a:spcPts val="161"/>
              </a:spcBef>
              <a:buFont typeface="Arial"/>
              <a:buChar char="•"/>
              <a:tabLst>
                <a:tab pos="523875" algn="l"/>
              </a:tabLst>
            </a:pPr>
            <a:r>
              <a:rPr sz="1800" spc="-4" dirty="0">
                <a:latin typeface="Calibri"/>
                <a:cs typeface="Calibri"/>
              </a:rPr>
              <a:t>Standar </a:t>
            </a:r>
            <a:r>
              <a:rPr sz="1800" i="1" spc="-8" dirty="0">
                <a:latin typeface="Calibri"/>
                <a:cs typeface="Calibri"/>
              </a:rPr>
              <a:t>income </a:t>
            </a:r>
            <a:r>
              <a:rPr sz="1800" i="1" spc="-4" dirty="0">
                <a:latin typeface="Calibri"/>
                <a:cs typeface="Calibri"/>
              </a:rPr>
              <a:t>generating</a:t>
            </a:r>
            <a:endParaRPr sz="1800" dirty="0">
              <a:latin typeface="Calibri"/>
              <a:cs typeface="Calibri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084F7B3-008B-602F-CADA-87CFCE3A4F96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428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E337923-04AC-4133-9334-25BBC6E1E6E2}"/>
              </a:ext>
            </a:extLst>
          </p:cNvPr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071C51-AEB2-287E-41D7-C61408B7336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F7509A36-E0ED-134F-7DAB-1F3E965D9D2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747789" y="228599"/>
            <a:ext cx="5643563" cy="769602"/>
          </a:xfrm>
          <a:prstGeom prst="rect">
            <a:avLst/>
          </a:prstGeom>
        </p:spPr>
        <p:txBody>
          <a:bodyPr spcFirstLastPara="1" vert="horz" wrap="square" lIns="0" tIns="50959" rIns="0" bIns="0" rtlCol="0" anchor="t" anchorCtr="0">
            <a:spAutoFit/>
          </a:bodyPr>
          <a:lstStyle/>
          <a:p>
            <a:pPr marL="9525" marR="3810">
              <a:lnSpc>
                <a:spcPts val="2595"/>
              </a:lnSpc>
              <a:spcBef>
                <a:spcPts val="401"/>
              </a:spcBef>
            </a:pPr>
            <a:r>
              <a:rPr sz="2000" spc="-23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Contoh Standar </a:t>
            </a:r>
            <a:r>
              <a:rPr sz="2000" spc="-1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Dikti </a:t>
            </a:r>
            <a:r>
              <a:rPr sz="2000" spc="-23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yang </a:t>
            </a:r>
            <a:r>
              <a:rPr sz="2000" spc="-19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melampaui </a:t>
            </a:r>
            <a:r>
              <a:rPr sz="2000" spc="-8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SN</a:t>
            </a:r>
            <a:r>
              <a:rPr sz="2000" spc="-195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1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Dikti:  </a:t>
            </a:r>
            <a:r>
              <a:rPr sz="2000" spc="-23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Standar </a:t>
            </a:r>
            <a:r>
              <a:rPr sz="2000" spc="-26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Proses</a:t>
            </a:r>
            <a:r>
              <a:rPr sz="2000" spc="-86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26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Pembelajaran</a:t>
            </a:r>
          </a:p>
        </p:txBody>
      </p:sp>
      <p:graphicFrame>
        <p:nvGraphicFramePr>
          <p:cNvPr id="5" name="object 3">
            <a:extLst>
              <a:ext uri="{FF2B5EF4-FFF2-40B4-BE49-F238E27FC236}">
                <a16:creationId xmlns:a16="http://schemas.microsoft.com/office/drawing/2014/main" id="{744F9749-9F9B-C485-33CB-AD8DDCBA05F1}"/>
              </a:ext>
            </a:extLst>
          </p:cNvPr>
          <p:cNvGraphicFramePr>
            <a:graphicFrameLocks noGrp="1"/>
          </p:cNvGraphicFramePr>
          <p:nvPr/>
        </p:nvGraphicFramePr>
        <p:xfrm>
          <a:off x="249507" y="1066134"/>
          <a:ext cx="8640128" cy="367007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1746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8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225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5204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r>
                        <a:rPr sz="18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SN</a:t>
                      </a:r>
                      <a:r>
                        <a:rPr sz="1800" b="1" spc="-1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8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DIKTI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27623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471C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solidFill>
                      <a:srgbClr val="4471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1800" b="1" spc="-4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STANDAR </a:t>
                      </a:r>
                      <a:r>
                        <a:rPr sz="18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DIKTI yang </a:t>
                      </a:r>
                      <a:r>
                        <a:rPr sz="1800" b="1" spc="-1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ditetapkan</a:t>
                      </a:r>
                      <a:r>
                        <a:rPr sz="1800" b="1" spc="2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800" b="1" spc="-2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PT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24288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471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16995">
                <a:tc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1800" spc="-15" dirty="0">
                          <a:latin typeface="Calibri"/>
                          <a:cs typeface="Calibri"/>
                        </a:rPr>
                        <a:t>Pasal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12 </a:t>
                      </a:r>
                      <a:r>
                        <a:rPr sz="1800" spc="-30" dirty="0">
                          <a:latin typeface="Calibri"/>
                          <a:cs typeface="Calibri"/>
                        </a:rPr>
                        <a:t>ayat</a:t>
                      </a:r>
                      <a:r>
                        <a:rPr sz="18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(1):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  <a:p>
                      <a:pPr marL="67945" marR="464820">
                        <a:lnSpc>
                          <a:spcPct val="100000"/>
                        </a:lnSpc>
                      </a:pPr>
                      <a:r>
                        <a:rPr sz="1800" spc="-10" dirty="0">
                          <a:latin typeface="Calibri"/>
                          <a:cs typeface="Calibri"/>
                        </a:rPr>
                        <a:t>Perencanaan proses 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pembelajaran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sebagaimana  dimaksud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dalam </a:t>
                      </a:r>
                      <a:r>
                        <a:rPr sz="1800" spc="-15" dirty="0">
                          <a:latin typeface="Calibri"/>
                          <a:cs typeface="Calibri"/>
                        </a:rPr>
                        <a:t>Pasal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10</a:t>
                      </a:r>
                      <a:r>
                        <a:rPr sz="180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30" dirty="0">
                          <a:latin typeface="Calibri"/>
                          <a:cs typeface="Calibri"/>
                        </a:rPr>
                        <a:t>ayat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marL="67945" marR="174625" algn="just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(2) huruf 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b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disusun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untuk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setiap  </a:t>
                      </a:r>
                      <a:r>
                        <a:rPr sz="1800" spc="-15" dirty="0">
                          <a:latin typeface="Calibri"/>
                          <a:cs typeface="Calibri"/>
                        </a:rPr>
                        <a:t>mata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kuliah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dan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disajikan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dalam 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rencana pembelajaran semester  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(RPS) </a:t>
                      </a:r>
                      <a:r>
                        <a:rPr sz="1800" spc="-15" dirty="0">
                          <a:latin typeface="Calibri"/>
                          <a:cs typeface="Calibri"/>
                        </a:rPr>
                        <a:t>atau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istilah</a:t>
                      </a:r>
                      <a:r>
                        <a:rPr sz="1800" spc="-6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lain.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17621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FD4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solidFill>
                      <a:srgbClr val="CFD4EA"/>
                    </a:solidFill>
                  </a:tcPr>
                </a:tc>
                <a:tc>
                  <a:txBody>
                    <a:bodyPr/>
                    <a:lstStyle/>
                    <a:p>
                      <a:pPr marL="68580" marR="328295" algn="just">
                        <a:lnSpc>
                          <a:spcPct val="100000"/>
                        </a:lnSpc>
                        <a:spcBef>
                          <a:spcPts val="114"/>
                        </a:spcBef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Dosen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pengampu </a:t>
                      </a:r>
                      <a:r>
                        <a:rPr sz="1800" spc="-15" dirty="0">
                          <a:latin typeface="Calibri"/>
                          <a:cs typeface="Calibri"/>
                        </a:rPr>
                        <a:t>mata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kuliah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wajib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menyusun rencana  pembelajaran semester 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(RPS) </a:t>
                      </a:r>
                      <a:r>
                        <a:rPr sz="1800" spc="-10" dirty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selambat-lambatnya satu  </a:t>
                      </a:r>
                      <a:r>
                        <a:rPr sz="1800" spc="-5" dirty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bulan sebelum </a:t>
                      </a:r>
                      <a:r>
                        <a:rPr sz="1800" spc="-10" dirty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perkuliahan </a:t>
                      </a:r>
                      <a:r>
                        <a:rPr sz="1800" spc="-5" dirty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dimulai </a:t>
                      </a:r>
                      <a:r>
                        <a:rPr sz="1800" spc="-15" dirty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dengan </a:t>
                      </a:r>
                      <a:r>
                        <a:rPr sz="1800" spc="-10" dirty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melibatkan  </a:t>
                      </a:r>
                      <a:r>
                        <a:rPr sz="1800" spc="-15" dirty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sejawat dengan </a:t>
                      </a:r>
                      <a:r>
                        <a:rPr sz="1800" spc="-10" dirty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keahlian yang</a:t>
                      </a:r>
                      <a:r>
                        <a:rPr sz="1800" spc="-15" dirty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 relevan.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  <a:p>
                      <a:pPr marL="68580" marR="133350">
                        <a:lnSpc>
                          <a:spcPct val="100000"/>
                        </a:lnSpc>
                        <a:tabLst>
                          <a:tab pos="2136775" algn="l"/>
                        </a:tabLst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Dosen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pengampu </a:t>
                      </a:r>
                      <a:r>
                        <a:rPr sz="1800" spc="-15" dirty="0">
                          <a:latin typeface="Calibri"/>
                          <a:cs typeface="Calibri"/>
                        </a:rPr>
                        <a:t>mata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kuliah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wajib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menyusun rencana  pembelajaran semester 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(RPS) </a:t>
                      </a:r>
                      <a:r>
                        <a:rPr sz="1800" spc="-10" dirty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selambat-lambatnya satu  </a:t>
                      </a:r>
                      <a:r>
                        <a:rPr sz="1800" spc="-5" dirty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bulan sebelum </a:t>
                      </a:r>
                      <a:r>
                        <a:rPr sz="1800" spc="-10" dirty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perkuliahan </a:t>
                      </a:r>
                      <a:r>
                        <a:rPr sz="1800" spc="-5" dirty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dimulai </a:t>
                      </a:r>
                      <a:r>
                        <a:rPr sz="1800" spc="-15" dirty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dengan </a:t>
                      </a:r>
                      <a:r>
                        <a:rPr sz="1800" spc="-10" dirty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melibatkan  </a:t>
                      </a:r>
                      <a:r>
                        <a:rPr sz="1800" spc="-15" dirty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sejawat</a:t>
                      </a:r>
                      <a:r>
                        <a:rPr sz="1800" spc="-10" dirty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15" dirty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dengan	keahlian </a:t>
                      </a:r>
                      <a:r>
                        <a:rPr sz="1800" spc="-10" dirty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yang relevan, </a:t>
                      </a:r>
                      <a:r>
                        <a:rPr sz="1800" spc="-5" dirty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dan  </a:t>
                      </a:r>
                      <a:r>
                        <a:rPr sz="1800" spc="-15" dirty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dikomunikasikan kepada </a:t>
                      </a:r>
                      <a:r>
                        <a:rPr sz="1800" spc="-5" dirty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mahasiswa </a:t>
                      </a:r>
                      <a:r>
                        <a:rPr sz="1800" dirty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melalui laman </a:t>
                      </a:r>
                      <a:r>
                        <a:rPr sz="1800" spc="-10" dirty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resmi  </a:t>
                      </a:r>
                      <a:r>
                        <a:rPr sz="1800" spc="-5" dirty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perguruan </a:t>
                      </a:r>
                      <a:r>
                        <a:rPr sz="1800" dirty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tinggi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10953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FD4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737A8745-B2AD-EBF9-031F-D46AFBA9021B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3716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E337923-04AC-4133-9334-25BBC6E1E6E2}"/>
              </a:ext>
            </a:extLst>
          </p:cNvPr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071C51-AEB2-287E-41D7-C61408B7336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CF039655-ECFB-BA55-4E0F-A7EBFCA2BA5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152055" y="349032"/>
            <a:ext cx="6984569" cy="769602"/>
          </a:xfrm>
          <a:prstGeom prst="rect">
            <a:avLst/>
          </a:prstGeom>
        </p:spPr>
        <p:txBody>
          <a:bodyPr spcFirstLastPara="1" vert="horz" wrap="square" lIns="0" tIns="50959" rIns="0" bIns="0" rtlCol="0" anchor="t" anchorCtr="0">
            <a:spAutoFit/>
          </a:bodyPr>
          <a:lstStyle/>
          <a:p>
            <a:pPr marL="9525" marR="3810">
              <a:lnSpc>
                <a:spcPts val="2595"/>
              </a:lnSpc>
              <a:spcBef>
                <a:spcPts val="401"/>
              </a:spcBef>
            </a:pPr>
            <a:r>
              <a:rPr sz="2400" spc="-23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Contoh Standar </a:t>
            </a:r>
            <a:r>
              <a:rPr sz="2400" spc="-1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Dikti </a:t>
            </a:r>
            <a:r>
              <a:rPr sz="2400" spc="-23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yang </a:t>
            </a:r>
            <a:r>
              <a:rPr sz="2400" spc="-19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melampaui </a:t>
            </a:r>
            <a:r>
              <a:rPr sz="2400" spc="-8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SN</a:t>
            </a:r>
            <a:r>
              <a:rPr sz="2400" spc="-188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400" spc="-1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Dikti:  </a:t>
            </a:r>
            <a:r>
              <a:rPr sz="2400" spc="-19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Standar </a:t>
            </a:r>
            <a:r>
              <a:rPr sz="2400" spc="-15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Dosen </a:t>
            </a:r>
            <a:r>
              <a:rPr sz="2400" spc="-1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dan </a:t>
            </a:r>
            <a:r>
              <a:rPr sz="2400" spc="-6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Tenaga</a:t>
            </a:r>
            <a:r>
              <a:rPr sz="2400" spc="-18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pc="-26" dirty="0">
                <a:solidFill>
                  <a:srgbClr val="000000"/>
                </a:solidFill>
              </a:rPr>
              <a:t>Kependidikan</a:t>
            </a:r>
          </a:p>
        </p:txBody>
      </p:sp>
      <p:graphicFrame>
        <p:nvGraphicFramePr>
          <p:cNvPr id="5" name="object 3">
            <a:extLst>
              <a:ext uri="{FF2B5EF4-FFF2-40B4-BE49-F238E27FC236}">
                <a16:creationId xmlns:a16="http://schemas.microsoft.com/office/drawing/2014/main" id="{7A2E376D-6B4B-4D71-D9AD-2E8982EC6260}"/>
              </a:ext>
            </a:extLst>
          </p:cNvPr>
          <p:cNvGraphicFramePr>
            <a:graphicFrameLocks noGrp="1"/>
          </p:cNvGraphicFramePr>
          <p:nvPr/>
        </p:nvGraphicFramePr>
        <p:xfrm>
          <a:off x="366713" y="1211390"/>
          <a:ext cx="3350419" cy="360259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3504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5754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114"/>
                        </a:spcBef>
                      </a:pPr>
                      <a:r>
                        <a:rPr sz="18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SN</a:t>
                      </a:r>
                      <a:r>
                        <a:rPr sz="1800" b="1" spc="-1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8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DIKTI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10953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471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76838">
                <a:tc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  <a:spcBef>
                          <a:spcPts val="145"/>
                        </a:spcBef>
                      </a:pPr>
                      <a:r>
                        <a:rPr sz="1500" spc="-10" dirty="0">
                          <a:latin typeface="Calibri"/>
                          <a:cs typeface="Calibri"/>
                        </a:rPr>
                        <a:t>Pasal </a:t>
                      </a:r>
                      <a:r>
                        <a:rPr sz="1500" dirty="0">
                          <a:latin typeface="Calibri"/>
                          <a:cs typeface="Calibri"/>
                        </a:rPr>
                        <a:t>27 </a:t>
                      </a:r>
                      <a:r>
                        <a:rPr sz="1500" spc="-25" dirty="0">
                          <a:latin typeface="Calibri"/>
                          <a:cs typeface="Calibri"/>
                        </a:rPr>
                        <a:t>ayat </a:t>
                      </a:r>
                      <a:r>
                        <a:rPr sz="1500" dirty="0">
                          <a:latin typeface="Calibri"/>
                          <a:cs typeface="Calibri"/>
                        </a:rPr>
                        <a:t>(4) </a:t>
                      </a:r>
                      <a:r>
                        <a:rPr sz="1500" spc="-5" dirty="0">
                          <a:latin typeface="Calibri"/>
                          <a:cs typeface="Calibri"/>
                        </a:rPr>
                        <a:t>dan</a:t>
                      </a:r>
                      <a:r>
                        <a:rPr sz="1500" spc="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500" dirty="0">
                          <a:latin typeface="Calibri"/>
                          <a:cs typeface="Calibri"/>
                        </a:rPr>
                        <a:t>(5):</a:t>
                      </a:r>
                      <a:endParaRPr sz="1500">
                        <a:latin typeface="Calibri"/>
                        <a:cs typeface="Calibri"/>
                      </a:endParaRPr>
                    </a:p>
                    <a:p>
                      <a:pPr marL="67945" marR="113030">
                        <a:lnSpc>
                          <a:spcPct val="100000"/>
                        </a:lnSpc>
                      </a:pPr>
                      <a:r>
                        <a:rPr sz="1500" spc="-5" dirty="0">
                          <a:latin typeface="Calibri"/>
                          <a:cs typeface="Calibri"/>
                        </a:rPr>
                        <a:t>Dosen </a:t>
                      </a:r>
                      <a:r>
                        <a:rPr sz="1500" spc="-15" dirty="0">
                          <a:latin typeface="Calibri"/>
                          <a:cs typeface="Calibri"/>
                        </a:rPr>
                        <a:t>program </a:t>
                      </a:r>
                      <a:r>
                        <a:rPr sz="1500" spc="-5" dirty="0">
                          <a:latin typeface="Calibri"/>
                          <a:cs typeface="Calibri"/>
                        </a:rPr>
                        <a:t>diploma </a:t>
                      </a:r>
                      <a:r>
                        <a:rPr sz="1500" spc="-10" dirty="0">
                          <a:latin typeface="Calibri"/>
                          <a:cs typeface="Calibri"/>
                        </a:rPr>
                        <a:t>satu </a:t>
                      </a:r>
                      <a:r>
                        <a:rPr sz="1500" spc="-5" dirty="0">
                          <a:latin typeface="Calibri"/>
                          <a:cs typeface="Calibri"/>
                        </a:rPr>
                        <a:t>dan  </a:t>
                      </a:r>
                      <a:r>
                        <a:rPr sz="1500" spc="-15" dirty="0">
                          <a:latin typeface="Calibri"/>
                          <a:cs typeface="Calibri"/>
                        </a:rPr>
                        <a:t>program </a:t>
                      </a:r>
                      <a:r>
                        <a:rPr sz="1500" spc="-5" dirty="0">
                          <a:latin typeface="Calibri"/>
                          <a:cs typeface="Calibri"/>
                        </a:rPr>
                        <a:t>diploma </a:t>
                      </a:r>
                      <a:r>
                        <a:rPr sz="1500" dirty="0">
                          <a:latin typeface="Calibri"/>
                          <a:cs typeface="Calibri"/>
                        </a:rPr>
                        <a:t>dua </a:t>
                      </a:r>
                      <a:r>
                        <a:rPr sz="1500" spc="-5" dirty="0">
                          <a:latin typeface="Calibri"/>
                          <a:cs typeface="Calibri"/>
                        </a:rPr>
                        <a:t>harus </a:t>
                      </a:r>
                      <a:r>
                        <a:rPr sz="1500" spc="-10" dirty="0">
                          <a:latin typeface="Calibri"/>
                          <a:cs typeface="Calibri"/>
                        </a:rPr>
                        <a:t>berkualifikasi  </a:t>
                      </a:r>
                      <a:r>
                        <a:rPr sz="1500" spc="-5" dirty="0">
                          <a:latin typeface="Calibri"/>
                          <a:cs typeface="Calibri"/>
                        </a:rPr>
                        <a:t>akademik paling rendah </a:t>
                      </a:r>
                      <a:r>
                        <a:rPr sz="1500" dirty="0">
                          <a:latin typeface="Calibri"/>
                          <a:cs typeface="Calibri"/>
                        </a:rPr>
                        <a:t>lulusan </a:t>
                      </a:r>
                      <a:r>
                        <a:rPr sz="1500" spc="-10" dirty="0">
                          <a:latin typeface="Calibri"/>
                          <a:cs typeface="Calibri"/>
                        </a:rPr>
                        <a:t>magister  </a:t>
                      </a:r>
                      <a:r>
                        <a:rPr sz="1500" spc="-15" dirty="0">
                          <a:latin typeface="Calibri"/>
                          <a:cs typeface="Calibri"/>
                        </a:rPr>
                        <a:t>atau </a:t>
                      </a:r>
                      <a:r>
                        <a:rPr sz="1500" spc="-10" dirty="0">
                          <a:latin typeface="Calibri"/>
                          <a:cs typeface="Calibri"/>
                        </a:rPr>
                        <a:t>magister terapan yang </a:t>
                      </a:r>
                      <a:r>
                        <a:rPr sz="1500" spc="-15" dirty="0">
                          <a:latin typeface="Calibri"/>
                          <a:cs typeface="Calibri"/>
                        </a:rPr>
                        <a:t>relevan  </a:t>
                      </a:r>
                      <a:r>
                        <a:rPr sz="1500" spc="-10" dirty="0">
                          <a:latin typeface="Calibri"/>
                          <a:cs typeface="Calibri"/>
                        </a:rPr>
                        <a:t>dengan </a:t>
                      </a:r>
                      <a:r>
                        <a:rPr sz="1500" spc="-15" dirty="0">
                          <a:latin typeface="Calibri"/>
                          <a:cs typeface="Calibri"/>
                        </a:rPr>
                        <a:t>program </a:t>
                      </a:r>
                      <a:r>
                        <a:rPr sz="1500" spc="-5" dirty="0">
                          <a:latin typeface="Calibri"/>
                          <a:cs typeface="Calibri"/>
                        </a:rPr>
                        <a:t>studi, dan dapat  menggunakan instruktur </a:t>
                      </a:r>
                      <a:r>
                        <a:rPr sz="1500" spc="-10" dirty="0">
                          <a:latin typeface="Calibri"/>
                          <a:cs typeface="Calibri"/>
                        </a:rPr>
                        <a:t>yang  berkualifikasi </a:t>
                      </a:r>
                      <a:r>
                        <a:rPr sz="1500" spc="-5" dirty="0">
                          <a:latin typeface="Calibri"/>
                          <a:cs typeface="Calibri"/>
                        </a:rPr>
                        <a:t>akademik paling rendah  </a:t>
                      </a:r>
                      <a:r>
                        <a:rPr sz="1500" dirty="0">
                          <a:latin typeface="Calibri"/>
                          <a:cs typeface="Calibri"/>
                        </a:rPr>
                        <a:t>lulusan </a:t>
                      </a:r>
                      <a:r>
                        <a:rPr sz="1500" spc="-5" dirty="0">
                          <a:latin typeface="Calibri"/>
                          <a:cs typeface="Calibri"/>
                        </a:rPr>
                        <a:t>diploma </a:t>
                      </a:r>
                      <a:r>
                        <a:rPr sz="1500" spc="-10" dirty="0">
                          <a:latin typeface="Calibri"/>
                          <a:cs typeface="Calibri"/>
                        </a:rPr>
                        <a:t>tiga yang </a:t>
                      </a:r>
                      <a:r>
                        <a:rPr sz="1500" spc="-5" dirty="0">
                          <a:latin typeface="Calibri"/>
                          <a:cs typeface="Calibri"/>
                        </a:rPr>
                        <a:t>memiliki  pengalaman </a:t>
                      </a:r>
                      <a:r>
                        <a:rPr sz="1500" spc="-15" dirty="0">
                          <a:latin typeface="Calibri"/>
                          <a:cs typeface="Calibri"/>
                        </a:rPr>
                        <a:t>relevan </a:t>
                      </a:r>
                      <a:r>
                        <a:rPr sz="1500" spc="-10" dirty="0">
                          <a:latin typeface="Calibri"/>
                          <a:cs typeface="Calibri"/>
                        </a:rPr>
                        <a:t>dengan </a:t>
                      </a:r>
                      <a:r>
                        <a:rPr sz="1500" spc="-15" dirty="0">
                          <a:latin typeface="Calibri"/>
                          <a:cs typeface="Calibri"/>
                        </a:rPr>
                        <a:t>program  </a:t>
                      </a:r>
                      <a:r>
                        <a:rPr sz="1500" spc="-5" dirty="0">
                          <a:latin typeface="Calibri"/>
                          <a:cs typeface="Calibri"/>
                        </a:rPr>
                        <a:t>studi dan paling rendah </a:t>
                      </a:r>
                      <a:r>
                        <a:rPr sz="1500" spc="-15" dirty="0">
                          <a:latin typeface="Calibri"/>
                          <a:cs typeface="Calibri"/>
                        </a:rPr>
                        <a:t>setara </a:t>
                      </a:r>
                      <a:r>
                        <a:rPr sz="1500" spc="-10" dirty="0">
                          <a:latin typeface="Calibri"/>
                          <a:cs typeface="Calibri"/>
                        </a:rPr>
                        <a:t>dengan  </a:t>
                      </a:r>
                      <a:r>
                        <a:rPr sz="1500" spc="-5" dirty="0">
                          <a:latin typeface="Calibri"/>
                          <a:cs typeface="Calibri"/>
                        </a:rPr>
                        <a:t>jenjang </a:t>
                      </a:r>
                      <a:r>
                        <a:rPr sz="1500" dirty="0">
                          <a:latin typeface="Calibri"/>
                          <a:cs typeface="Calibri"/>
                        </a:rPr>
                        <a:t>6 </a:t>
                      </a:r>
                      <a:r>
                        <a:rPr sz="1500" spc="-5" dirty="0">
                          <a:latin typeface="Calibri"/>
                          <a:cs typeface="Calibri"/>
                        </a:rPr>
                        <a:t>(enam)</a:t>
                      </a:r>
                      <a:r>
                        <a:rPr sz="15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500" dirty="0">
                          <a:latin typeface="Calibri"/>
                          <a:cs typeface="Calibri"/>
                        </a:rPr>
                        <a:t>KKNI).</a:t>
                      </a:r>
                      <a:endParaRPr sz="1500">
                        <a:latin typeface="Calibri"/>
                        <a:cs typeface="Calibri"/>
                      </a:endParaRPr>
                    </a:p>
                  </a:txBody>
                  <a:tcPr marL="0" marR="0" marT="13811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FD4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" name="object 4">
            <a:extLst>
              <a:ext uri="{FF2B5EF4-FFF2-40B4-BE49-F238E27FC236}">
                <a16:creationId xmlns:a16="http://schemas.microsoft.com/office/drawing/2014/main" id="{E9EF1FB0-A549-36FD-3609-56F852A6E15C}"/>
              </a:ext>
            </a:extLst>
          </p:cNvPr>
          <p:cNvGraphicFramePr>
            <a:graphicFrameLocks noGrp="1"/>
          </p:cNvGraphicFramePr>
          <p:nvPr/>
        </p:nvGraphicFramePr>
        <p:xfrm>
          <a:off x="3795713" y="1211390"/>
          <a:ext cx="5036344" cy="362048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036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575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14"/>
                        </a:spcBef>
                      </a:pPr>
                      <a:r>
                        <a:rPr sz="1800" b="1" spc="-4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STANDAR </a:t>
                      </a:r>
                      <a:r>
                        <a:rPr sz="18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DIKTI yang </a:t>
                      </a:r>
                      <a:r>
                        <a:rPr sz="1800" b="1" spc="-1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ditetapkan</a:t>
                      </a:r>
                      <a:r>
                        <a:rPr sz="1800" b="1" spc="2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800" b="1" spc="-2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PT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10953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471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94735">
                <a:tc>
                  <a:txBody>
                    <a:bodyPr/>
                    <a:lstStyle/>
                    <a:p>
                      <a:pPr marL="68580" marR="184785">
                        <a:lnSpc>
                          <a:spcPct val="100000"/>
                        </a:lnSpc>
                        <a:spcBef>
                          <a:spcPts val="114"/>
                        </a:spcBef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Dosen </a:t>
                      </a:r>
                      <a:r>
                        <a:rPr sz="1800" spc="-15" dirty="0">
                          <a:latin typeface="Calibri"/>
                          <a:cs typeface="Calibri"/>
                        </a:rPr>
                        <a:t>program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diploma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satu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dan </a:t>
                      </a:r>
                      <a:r>
                        <a:rPr sz="1800" spc="-15" dirty="0">
                          <a:latin typeface="Calibri"/>
                          <a:cs typeface="Calibri"/>
                        </a:rPr>
                        <a:t>program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diploma  dua harus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berkualifikasi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akademik paling rendah  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lulusan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magister </a:t>
                      </a:r>
                      <a:r>
                        <a:rPr sz="1800" spc="-15" dirty="0">
                          <a:latin typeface="Calibri"/>
                          <a:cs typeface="Calibri"/>
                        </a:rPr>
                        <a:t>atau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magister terapan yang </a:t>
                      </a:r>
                      <a:r>
                        <a:rPr sz="1800" spc="-15" dirty="0">
                          <a:latin typeface="Calibri"/>
                          <a:cs typeface="Calibri"/>
                        </a:rPr>
                        <a:t>relevan  </a:t>
                      </a:r>
                      <a:r>
                        <a:rPr sz="1800" spc="-15" dirty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dengan program </a:t>
                      </a:r>
                      <a:r>
                        <a:rPr sz="1800" spc="-10" dirty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studi </a:t>
                      </a:r>
                      <a:r>
                        <a:rPr sz="1800" spc="-15" dirty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dengan </a:t>
                      </a:r>
                      <a:r>
                        <a:rPr sz="1800" spc="-10" dirty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pengalaman </a:t>
                      </a:r>
                      <a:r>
                        <a:rPr sz="1800" spc="-20" dirty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kerja  </a:t>
                      </a:r>
                      <a:r>
                        <a:rPr sz="1800" spc="-5" dirty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industri </a:t>
                      </a:r>
                      <a:r>
                        <a:rPr sz="1800" spc="-20" dirty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sekurang-kurangnya </a:t>
                      </a:r>
                      <a:r>
                        <a:rPr sz="1800" spc="-15" dirty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tiga </a:t>
                      </a:r>
                      <a:r>
                        <a:rPr sz="1800" spc="-5" dirty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tahun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, dan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dapat 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menggunakan instruktur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yang berkualifikasi 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akademik paling rendah 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lulusan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diploma </a:t>
                      </a:r>
                      <a:r>
                        <a:rPr sz="1800" spc="-15" dirty="0">
                          <a:latin typeface="Calibri"/>
                          <a:cs typeface="Calibri"/>
                        </a:rPr>
                        <a:t>tiga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yang  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memiliki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pengalaman </a:t>
                      </a:r>
                      <a:r>
                        <a:rPr sz="1800" spc="-15" dirty="0">
                          <a:latin typeface="Calibri"/>
                          <a:cs typeface="Calibri"/>
                        </a:rPr>
                        <a:t>relevan dengan program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studi 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dan paling rendah </a:t>
                      </a:r>
                      <a:r>
                        <a:rPr sz="1800" spc="-15" dirty="0">
                          <a:latin typeface="Calibri"/>
                          <a:cs typeface="Calibri"/>
                        </a:rPr>
                        <a:t>setara dengan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jenjang 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6 (enam) 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KKNI) </a:t>
                      </a:r>
                      <a:r>
                        <a:rPr sz="1800" spc="-10" dirty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serta </a:t>
                      </a:r>
                      <a:r>
                        <a:rPr sz="1800" dirty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memiliki </a:t>
                      </a:r>
                      <a:r>
                        <a:rPr sz="1800" spc="-10" dirty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sertifikat </a:t>
                      </a:r>
                      <a:r>
                        <a:rPr sz="1800" spc="-15" dirty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kompetensi </a:t>
                      </a:r>
                      <a:r>
                        <a:rPr sz="1800" spc="-10" dirty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yang  relevan.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10953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FD4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77970CBD-F560-E5D0-3103-D0F79430B906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0681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E337923-04AC-4133-9334-25BBC6E1E6E2}"/>
              </a:ext>
            </a:extLst>
          </p:cNvPr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071C51-AEB2-287E-41D7-C61408B7336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ABBC08DC-FF85-5F35-3D72-A2CF86291F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9380632"/>
              </p:ext>
            </p:extLst>
          </p:nvPr>
        </p:nvGraphicFramePr>
        <p:xfrm>
          <a:off x="744605" y="1447133"/>
          <a:ext cx="4162375" cy="29193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1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442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4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Unsur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471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4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Deskripsi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471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145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1200" spc="-5" dirty="0">
                          <a:latin typeface="Calibri"/>
                          <a:cs typeface="Calibri"/>
                        </a:rPr>
                        <a:t>1 </a:t>
                      </a:r>
                      <a:r>
                        <a:rPr sz="1200" spc="-10" dirty="0">
                          <a:latin typeface="Calibri"/>
                          <a:cs typeface="Calibri"/>
                        </a:rPr>
                        <a:t>Visi </a:t>
                      </a:r>
                      <a:r>
                        <a:rPr sz="1200" spc="-5" dirty="0">
                          <a:latin typeface="Calibri"/>
                          <a:cs typeface="Calibri"/>
                        </a:rPr>
                        <a:t>&amp; Misi</a:t>
                      </a:r>
                      <a:r>
                        <a:rPr sz="12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200" spc="-10" dirty="0">
                          <a:latin typeface="Calibri"/>
                          <a:cs typeface="Calibri"/>
                        </a:rPr>
                        <a:t>PT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247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FD4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FD4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45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1200" spc="-5" dirty="0">
                          <a:latin typeface="Calibri"/>
                          <a:cs typeface="Calibri"/>
                        </a:rPr>
                        <a:t>2. Rasionale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247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9398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1200" spc="-5" dirty="0">
                          <a:latin typeface="Calibri"/>
                          <a:cs typeface="Calibri"/>
                        </a:rPr>
                        <a:t>3 </a:t>
                      </a:r>
                      <a:r>
                        <a:rPr sz="1200" spc="-10" dirty="0">
                          <a:latin typeface="Calibri"/>
                          <a:cs typeface="Calibri"/>
                        </a:rPr>
                        <a:t>Subyek/Pihak </a:t>
                      </a:r>
                      <a:r>
                        <a:rPr sz="1200" spc="-15" dirty="0">
                          <a:latin typeface="Calibri"/>
                          <a:cs typeface="Calibri"/>
                        </a:rPr>
                        <a:t>yg.</a:t>
                      </a:r>
                      <a:r>
                        <a:rPr sz="12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200" spc="-15" dirty="0">
                          <a:latin typeface="Calibri"/>
                          <a:cs typeface="Calibri"/>
                        </a:rPr>
                        <a:t>Wajib</a:t>
                      </a:r>
                      <a:endParaRPr sz="1200">
                        <a:latin typeface="Calibri"/>
                        <a:cs typeface="Calibri"/>
                      </a:endParaRPr>
                    </a:p>
                    <a:p>
                      <a:pPr marL="274320">
                        <a:lnSpc>
                          <a:spcPct val="100000"/>
                        </a:lnSpc>
                      </a:pPr>
                      <a:r>
                        <a:rPr sz="1200" spc="-10" dirty="0">
                          <a:latin typeface="Calibri"/>
                          <a:cs typeface="Calibri"/>
                        </a:rPr>
                        <a:t>memenuhi</a:t>
                      </a:r>
                      <a:r>
                        <a:rPr sz="120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200" spc="-10" dirty="0">
                          <a:latin typeface="Calibri"/>
                          <a:cs typeface="Calibri"/>
                        </a:rPr>
                        <a:t>Standar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25241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FD4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FD4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146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1200" spc="-5" dirty="0">
                          <a:latin typeface="Calibri"/>
                          <a:cs typeface="Calibri"/>
                        </a:rPr>
                        <a:t>4 </a:t>
                      </a:r>
                      <a:r>
                        <a:rPr sz="1200" spc="-10" dirty="0">
                          <a:latin typeface="Calibri"/>
                          <a:cs typeface="Calibri"/>
                        </a:rPr>
                        <a:t>Definisi</a:t>
                      </a:r>
                      <a:r>
                        <a:rPr sz="12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200" spc="-5" dirty="0">
                          <a:latin typeface="Calibri"/>
                          <a:cs typeface="Calibri"/>
                        </a:rPr>
                        <a:t>Istilah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25241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1044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1200" spc="-5" dirty="0">
                          <a:latin typeface="Calibri"/>
                          <a:cs typeface="Calibri"/>
                        </a:rPr>
                        <a:t>5 </a:t>
                      </a:r>
                      <a:r>
                        <a:rPr sz="1200" spc="-15" dirty="0">
                          <a:latin typeface="Calibri"/>
                          <a:cs typeface="Calibri"/>
                        </a:rPr>
                        <a:t>Pernyataan </a:t>
                      </a:r>
                      <a:r>
                        <a:rPr sz="1200" spc="-5" dirty="0">
                          <a:latin typeface="Calibri"/>
                          <a:cs typeface="Calibri"/>
                        </a:rPr>
                        <a:t>Isi</a:t>
                      </a:r>
                      <a:r>
                        <a:rPr sz="12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200" spc="-10" dirty="0">
                          <a:latin typeface="Calibri"/>
                          <a:cs typeface="Calibri"/>
                        </a:rPr>
                        <a:t>Standar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25241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53975">
                      <a:solidFill>
                        <a:srgbClr val="FF0000"/>
                      </a:solidFill>
                      <a:prstDash val="solid"/>
                    </a:lnB>
                    <a:solidFill>
                      <a:srgbClr val="CFD4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53975">
                      <a:solidFill>
                        <a:srgbClr val="FF0000"/>
                      </a:solidFill>
                      <a:prstDash val="solid"/>
                    </a:lnB>
                    <a:solidFill>
                      <a:srgbClr val="CFD4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2556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r>
                        <a:rPr sz="1200" spc="-5" dirty="0">
                          <a:latin typeface="Calibri"/>
                          <a:cs typeface="Calibri"/>
                        </a:rPr>
                        <a:t>6</a:t>
                      </a:r>
                      <a:r>
                        <a:rPr sz="120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200" spc="-15" dirty="0">
                          <a:latin typeface="Calibri"/>
                          <a:cs typeface="Calibri"/>
                        </a:rPr>
                        <a:t>Strategi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39529" marB="0">
                    <a:lnL w="381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53975">
                      <a:solidFill>
                        <a:srgbClr val="FF0000"/>
                      </a:solidFill>
                      <a:prstDash val="solid"/>
                    </a:lnT>
                    <a:lnB w="38100">
                      <a:solidFill>
                        <a:srgbClr val="FF0000"/>
                      </a:solidFill>
                      <a:prstDash val="soli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53975">
                      <a:solidFill>
                        <a:srgbClr val="FF0000"/>
                      </a:solidFill>
                      <a:prstDash val="solid"/>
                    </a:lnR>
                    <a:lnT w="53975">
                      <a:solidFill>
                        <a:srgbClr val="FF0000"/>
                      </a:solidFill>
                      <a:prstDash val="solid"/>
                    </a:lnT>
                    <a:lnB w="38100">
                      <a:solidFill>
                        <a:srgbClr val="FF0000"/>
                      </a:solidFill>
                      <a:prstDash val="soli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4794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200" spc="-5" dirty="0">
                          <a:latin typeface="Calibri"/>
                          <a:cs typeface="Calibri"/>
                        </a:rPr>
                        <a:t>7 </a:t>
                      </a:r>
                      <a:r>
                        <a:rPr sz="1200" spc="-10" dirty="0">
                          <a:latin typeface="Calibri"/>
                          <a:cs typeface="Calibri"/>
                        </a:rPr>
                        <a:t>Indikator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285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FD4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FD4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146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1200" spc="-5" dirty="0">
                          <a:latin typeface="Calibri"/>
                          <a:cs typeface="Calibri"/>
                        </a:rPr>
                        <a:t>8 </a:t>
                      </a:r>
                      <a:r>
                        <a:rPr sz="1200" spc="-15" dirty="0">
                          <a:latin typeface="Calibri"/>
                          <a:cs typeface="Calibri"/>
                        </a:rPr>
                        <a:t>Dokumen</a:t>
                      </a:r>
                      <a:r>
                        <a:rPr sz="1200" spc="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200" spc="-10" dirty="0">
                          <a:latin typeface="Calibri"/>
                          <a:cs typeface="Calibri"/>
                        </a:rPr>
                        <a:t>terkait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25241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1431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1200" spc="-5" dirty="0">
                          <a:latin typeface="Calibri"/>
                          <a:cs typeface="Calibri"/>
                        </a:rPr>
                        <a:t>9 </a:t>
                      </a:r>
                      <a:r>
                        <a:rPr sz="1200" spc="-15" dirty="0">
                          <a:latin typeface="Calibri"/>
                          <a:cs typeface="Calibri"/>
                        </a:rPr>
                        <a:t>Referensi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25718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FD4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FD4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5" name="object 3">
            <a:extLst>
              <a:ext uri="{FF2B5EF4-FFF2-40B4-BE49-F238E27FC236}">
                <a16:creationId xmlns:a16="http://schemas.microsoft.com/office/drawing/2014/main" id="{81C5B1DC-EA75-9983-F899-979ECA3CD5C4}"/>
              </a:ext>
            </a:extLst>
          </p:cNvPr>
          <p:cNvSpPr/>
          <p:nvPr/>
        </p:nvSpPr>
        <p:spPr>
          <a:xfrm>
            <a:off x="1885569" y="2012918"/>
            <a:ext cx="3386456" cy="1379220"/>
          </a:xfrm>
          <a:custGeom>
            <a:avLst/>
            <a:gdLst/>
            <a:ahLst/>
            <a:cxnLst/>
            <a:rect l="l" t="t" r="r" b="b"/>
            <a:pathLst>
              <a:path w="4068445" h="1838960">
                <a:moveTo>
                  <a:pt x="4068063" y="0"/>
                </a:moveTo>
                <a:lnTo>
                  <a:pt x="3369563" y="0"/>
                </a:lnTo>
                <a:lnTo>
                  <a:pt x="0" y="1838706"/>
                </a:lnTo>
              </a:path>
            </a:pathLst>
          </a:custGeom>
          <a:ln w="12192">
            <a:solidFill>
              <a:srgbClr val="2E528F"/>
            </a:solidFill>
          </a:ln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6" name="object 4">
            <a:extLst>
              <a:ext uri="{FF2B5EF4-FFF2-40B4-BE49-F238E27FC236}">
                <a16:creationId xmlns:a16="http://schemas.microsoft.com/office/drawing/2014/main" id="{0335CE54-DCE9-8965-E662-C85358E65C90}"/>
              </a:ext>
            </a:extLst>
          </p:cNvPr>
          <p:cNvSpPr txBox="1"/>
          <p:nvPr/>
        </p:nvSpPr>
        <p:spPr>
          <a:xfrm>
            <a:off x="4965191" y="1468754"/>
            <a:ext cx="3678747" cy="2863861"/>
          </a:xfrm>
          <a:prstGeom prst="rect">
            <a:avLst/>
          </a:prstGeom>
          <a:solidFill>
            <a:srgbClr val="FAE4D5"/>
          </a:solidFill>
          <a:ln w="12192">
            <a:solidFill>
              <a:srgbClr val="2E528F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325755" indent="-257651">
              <a:lnSpc>
                <a:spcPts val="1995"/>
              </a:lnSpc>
              <a:buAutoNum type="arabicPeriod"/>
              <a:tabLst>
                <a:tab pos="326231" algn="l"/>
              </a:tabLst>
            </a:pPr>
            <a:r>
              <a:rPr sz="1800" spc="-8" dirty="0">
                <a:latin typeface="Calibri"/>
                <a:cs typeface="Calibri"/>
              </a:rPr>
              <a:t>Uraian </a:t>
            </a:r>
            <a:r>
              <a:rPr sz="1800" spc="-4" dirty="0">
                <a:latin typeface="Calibri"/>
                <a:cs typeface="Calibri"/>
              </a:rPr>
              <a:t>ringkas,</a:t>
            </a:r>
            <a:r>
              <a:rPr sz="1800" spc="-23" dirty="0">
                <a:latin typeface="Calibri"/>
                <a:cs typeface="Calibri"/>
              </a:rPr>
              <a:t> </a:t>
            </a:r>
            <a:r>
              <a:rPr sz="1800" spc="-11" dirty="0">
                <a:latin typeface="Calibri"/>
                <a:cs typeface="Calibri"/>
              </a:rPr>
              <a:t>kegiatan</a:t>
            </a:r>
            <a:endParaRPr sz="1800">
              <a:latin typeface="Calibri"/>
              <a:cs typeface="Calibri"/>
            </a:endParaRPr>
          </a:p>
          <a:p>
            <a:pPr marL="325755">
              <a:lnSpc>
                <a:spcPts val="2055"/>
              </a:lnSpc>
            </a:pPr>
            <a:r>
              <a:rPr sz="1800" spc="-4" dirty="0">
                <a:latin typeface="Calibri"/>
                <a:cs typeface="Calibri"/>
              </a:rPr>
              <a:t>esensial</a:t>
            </a:r>
            <a:r>
              <a:rPr sz="1800" dirty="0">
                <a:latin typeface="Calibri"/>
                <a:cs typeface="Calibri"/>
              </a:rPr>
              <a:t> </a:t>
            </a:r>
            <a:r>
              <a:rPr sz="1800" spc="-4" dirty="0">
                <a:latin typeface="Calibri"/>
                <a:cs typeface="Calibri"/>
              </a:rPr>
              <a:t>saja.</a:t>
            </a:r>
            <a:endParaRPr sz="1800">
              <a:latin typeface="Calibri"/>
              <a:cs typeface="Calibri"/>
            </a:endParaRPr>
          </a:p>
          <a:p>
            <a:pPr marL="325755" marR="305276" indent="-257175">
              <a:lnSpc>
                <a:spcPts val="1943"/>
              </a:lnSpc>
              <a:spcBef>
                <a:spcPts val="480"/>
              </a:spcBef>
              <a:buAutoNum type="arabicPeriod" startAt="2"/>
              <a:tabLst>
                <a:tab pos="326231" algn="l"/>
              </a:tabLst>
            </a:pPr>
            <a:r>
              <a:rPr sz="1800" dirty="0">
                <a:latin typeface="Calibri"/>
                <a:cs typeface="Calibri"/>
              </a:rPr>
              <a:t>Rincian </a:t>
            </a:r>
            <a:r>
              <a:rPr sz="1800" spc="-11" dirty="0">
                <a:latin typeface="Calibri"/>
                <a:cs typeface="Calibri"/>
              </a:rPr>
              <a:t>diuraikan </a:t>
            </a:r>
            <a:r>
              <a:rPr sz="1800" spc="-4" dirty="0">
                <a:latin typeface="Calibri"/>
                <a:cs typeface="Calibri"/>
              </a:rPr>
              <a:t>dalam  </a:t>
            </a:r>
            <a:r>
              <a:rPr sz="1800" dirty="0">
                <a:latin typeface="Calibri"/>
                <a:cs typeface="Calibri"/>
              </a:rPr>
              <a:t>Manual </a:t>
            </a:r>
            <a:r>
              <a:rPr sz="1800" spc="-8" dirty="0">
                <a:latin typeface="Calibri"/>
                <a:cs typeface="Calibri"/>
              </a:rPr>
              <a:t>Pelaksanaan</a:t>
            </a:r>
            <a:r>
              <a:rPr sz="1800" spc="-75" dirty="0">
                <a:latin typeface="Calibri"/>
                <a:cs typeface="Calibri"/>
              </a:rPr>
              <a:t> </a:t>
            </a:r>
            <a:r>
              <a:rPr sz="1800" spc="-4" dirty="0">
                <a:latin typeface="Calibri"/>
                <a:cs typeface="Calibri"/>
              </a:rPr>
              <a:t>Standar</a:t>
            </a:r>
            <a:endParaRPr sz="1800">
              <a:latin typeface="Calibri"/>
              <a:cs typeface="Calibri"/>
            </a:endParaRPr>
          </a:p>
          <a:p>
            <a:pPr marL="325755" marR="209550">
              <a:lnSpc>
                <a:spcPct val="89600"/>
              </a:lnSpc>
            </a:pPr>
            <a:r>
              <a:rPr sz="1800" spc="1729" dirty="0">
                <a:latin typeface="Wingdings"/>
                <a:cs typeface="Wingdings"/>
              </a:rPr>
              <a:t>→</a:t>
            </a:r>
            <a:r>
              <a:rPr sz="1800" spc="-101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turunan </a:t>
            </a:r>
            <a:r>
              <a:rPr sz="1800" spc="-4" dirty="0">
                <a:latin typeface="Calibri"/>
                <a:cs typeface="Calibri"/>
              </a:rPr>
              <a:t>bisa dalam </a:t>
            </a:r>
            <a:r>
              <a:rPr sz="1800" spc="-300" dirty="0">
                <a:latin typeface="Calibri"/>
                <a:cs typeface="Calibri"/>
              </a:rPr>
              <a:t>bentuk  </a:t>
            </a:r>
            <a:r>
              <a:rPr sz="1800" spc="-8" dirty="0">
                <a:latin typeface="Calibri"/>
                <a:cs typeface="Calibri"/>
              </a:rPr>
              <a:t>Prosedur Operasional Baku  </a:t>
            </a:r>
            <a:r>
              <a:rPr sz="1800" spc="-4" dirty="0">
                <a:latin typeface="Calibri"/>
                <a:cs typeface="Calibri"/>
              </a:rPr>
              <a:t>(POB/SOP) </a:t>
            </a:r>
            <a:r>
              <a:rPr sz="1800" spc="-8" dirty="0">
                <a:latin typeface="Calibri"/>
                <a:cs typeface="Calibri"/>
              </a:rPr>
              <a:t>ataupun</a:t>
            </a:r>
            <a:r>
              <a:rPr sz="1800" spc="-41" dirty="0">
                <a:latin typeface="Calibri"/>
                <a:cs typeface="Calibri"/>
              </a:rPr>
              <a:t> </a:t>
            </a:r>
            <a:r>
              <a:rPr sz="1800" spc="-8" dirty="0">
                <a:latin typeface="Calibri"/>
                <a:cs typeface="Calibri"/>
              </a:rPr>
              <a:t>Instruksi</a:t>
            </a:r>
            <a:endParaRPr sz="1800">
              <a:latin typeface="Calibri"/>
              <a:cs typeface="Calibri"/>
            </a:endParaRPr>
          </a:p>
          <a:p>
            <a:pPr marL="325755">
              <a:lnSpc>
                <a:spcPts val="1943"/>
              </a:lnSpc>
            </a:pPr>
            <a:r>
              <a:rPr sz="1800" spc="-8" dirty="0">
                <a:latin typeface="Calibri"/>
                <a:cs typeface="Calibri"/>
              </a:rPr>
              <a:t>Kerja</a:t>
            </a:r>
            <a:r>
              <a:rPr sz="1800" dirty="0">
                <a:latin typeface="Calibri"/>
                <a:cs typeface="Calibri"/>
              </a:rPr>
              <a:t> </a:t>
            </a:r>
            <a:r>
              <a:rPr sz="1800" spc="-4" dirty="0">
                <a:latin typeface="Calibri"/>
                <a:cs typeface="Calibri"/>
              </a:rPr>
              <a:t>(IK).</a:t>
            </a:r>
            <a:endParaRPr sz="1800">
              <a:latin typeface="Calibri"/>
              <a:cs typeface="Calibri"/>
            </a:endParaRPr>
          </a:p>
          <a:p>
            <a:pPr marL="325755" marR="270986" indent="-257175">
              <a:lnSpc>
                <a:spcPts val="1943"/>
              </a:lnSpc>
              <a:spcBef>
                <a:spcPts val="480"/>
              </a:spcBef>
              <a:buAutoNum type="arabicPeriod" startAt="3"/>
              <a:tabLst>
                <a:tab pos="326231" algn="l"/>
              </a:tabLst>
            </a:pPr>
            <a:r>
              <a:rPr sz="1800" dirty="0">
                <a:latin typeface="Calibri"/>
                <a:cs typeface="Calibri"/>
              </a:rPr>
              <a:t>Menjadi </a:t>
            </a:r>
            <a:r>
              <a:rPr sz="1800" spc="-4" dirty="0">
                <a:latin typeface="Calibri"/>
                <a:cs typeface="Calibri"/>
              </a:rPr>
              <a:t>dasar </a:t>
            </a:r>
            <a:r>
              <a:rPr sz="1800" spc="-8" dirty="0">
                <a:latin typeface="Calibri"/>
                <a:cs typeface="Calibri"/>
              </a:rPr>
              <a:t>uraian </a:t>
            </a:r>
            <a:r>
              <a:rPr sz="1800" spc="-15" dirty="0">
                <a:latin typeface="Calibri"/>
                <a:cs typeface="Calibri"/>
              </a:rPr>
              <a:t>strategi  </a:t>
            </a:r>
            <a:r>
              <a:rPr sz="1800" spc="-8" dirty="0">
                <a:latin typeface="Calibri"/>
                <a:cs typeface="Calibri"/>
              </a:rPr>
              <a:t>pelaksanaan standar </a:t>
            </a:r>
            <a:r>
              <a:rPr sz="1800" spc="-4" dirty="0">
                <a:latin typeface="Calibri"/>
                <a:cs typeface="Calibri"/>
              </a:rPr>
              <a:t>dalam  SPME.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F5494463-663B-C744-3378-4DD2ED8B90C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885569" y="834021"/>
            <a:ext cx="5535034" cy="330219"/>
          </a:xfrm>
          <a:prstGeom prst="rect">
            <a:avLst/>
          </a:prstGeom>
        </p:spPr>
        <p:txBody>
          <a:bodyPr spcFirstLastPara="1" vert="horz" wrap="square" lIns="0" tIns="9525" rIns="0" bIns="0" rtlCol="0" anchor="t" anchorCtr="0">
            <a:spAutoFit/>
          </a:bodyPr>
          <a:lstStyle/>
          <a:p>
            <a:pPr marL="9525">
              <a:spcBef>
                <a:spcPts val="75"/>
              </a:spcBef>
            </a:pPr>
            <a:r>
              <a:rPr sz="2000" spc="-56" dirty="0">
                <a:solidFill>
                  <a:srgbClr val="FF0000"/>
                </a:solidFill>
              </a:rPr>
              <a:t>STRATEGI </a:t>
            </a:r>
            <a:r>
              <a:rPr sz="2000" spc="-64" dirty="0">
                <a:solidFill>
                  <a:srgbClr val="FF0000"/>
                </a:solidFill>
              </a:rPr>
              <a:t>PENCAPAIPAN </a:t>
            </a:r>
            <a:r>
              <a:rPr sz="2000" spc="-8" dirty="0">
                <a:solidFill>
                  <a:srgbClr val="FF0000"/>
                </a:solidFill>
              </a:rPr>
              <a:t>ISI</a:t>
            </a:r>
            <a:r>
              <a:rPr sz="2000" spc="-53" dirty="0">
                <a:solidFill>
                  <a:srgbClr val="FF0000"/>
                </a:solidFill>
              </a:rPr>
              <a:t> </a:t>
            </a:r>
            <a:r>
              <a:rPr sz="2000" spc="-60" dirty="0">
                <a:solidFill>
                  <a:srgbClr val="FF0000"/>
                </a:solidFill>
              </a:rPr>
              <a:t>STANDAR</a:t>
            </a:r>
            <a:endParaRPr sz="20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1304BF3-9F1A-CA62-3752-332F69394FC4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3715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E337923-04AC-4133-9334-25BBC6E1E6E2}"/>
              </a:ext>
            </a:extLst>
          </p:cNvPr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071C51-AEB2-287E-41D7-C61408B7336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1C870995-36C8-5E32-E773-61F92D88A9C6}"/>
              </a:ext>
            </a:extLst>
          </p:cNvPr>
          <p:cNvGraphicFramePr>
            <a:graphicFrameLocks noGrp="1"/>
          </p:cNvGraphicFramePr>
          <p:nvPr/>
        </p:nvGraphicFramePr>
        <p:xfrm>
          <a:off x="744612" y="1447133"/>
          <a:ext cx="3750469" cy="29193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283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221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4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Unsur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471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4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Deskripsi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471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145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1200" spc="-5" dirty="0">
                          <a:latin typeface="Calibri"/>
                          <a:cs typeface="Calibri"/>
                        </a:rPr>
                        <a:t>1 </a:t>
                      </a:r>
                      <a:r>
                        <a:rPr sz="1200" spc="-10" dirty="0">
                          <a:latin typeface="Calibri"/>
                          <a:cs typeface="Calibri"/>
                        </a:rPr>
                        <a:t>Visi </a:t>
                      </a:r>
                      <a:r>
                        <a:rPr sz="1200" spc="-5" dirty="0">
                          <a:latin typeface="Calibri"/>
                          <a:cs typeface="Calibri"/>
                        </a:rPr>
                        <a:t>&amp; Misi</a:t>
                      </a:r>
                      <a:r>
                        <a:rPr sz="12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200" spc="-10" dirty="0">
                          <a:latin typeface="Calibri"/>
                          <a:cs typeface="Calibri"/>
                        </a:rPr>
                        <a:t>PT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247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FD4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FD4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45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1200" spc="-5" dirty="0">
                          <a:latin typeface="Calibri"/>
                          <a:cs typeface="Calibri"/>
                        </a:rPr>
                        <a:t>2. Rasionale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247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9398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1200" spc="-5" dirty="0">
                          <a:latin typeface="Calibri"/>
                          <a:cs typeface="Calibri"/>
                        </a:rPr>
                        <a:t>3 </a:t>
                      </a:r>
                      <a:r>
                        <a:rPr sz="1200" spc="-10" dirty="0">
                          <a:latin typeface="Calibri"/>
                          <a:cs typeface="Calibri"/>
                        </a:rPr>
                        <a:t>Subyek/Pihak </a:t>
                      </a:r>
                      <a:r>
                        <a:rPr sz="1200" spc="-15" dirty="0">
                          <a:latin typeface="Calibri"/>
                          <a:cs typeface="Calibri"/>
                        </a:rPr>
                        <a:t>yg.</a:t>
                      </a:r>
                      <a:r>
                        <a:rPr sz="12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200" spc="-15" dirty="0">
                          <a:latin typeface="Calibri"/>
                          <a:cs typeface="Calibri"/>
                        </a:rPr>
                        <a:t>Wajib</a:t>
                      </a:r>
                      <a:endParaRPr sz="1200">
                        <a:latin typeface="Calibri"/>
                        <a:cs typeface="Calibri"/>
                      </a:endParaRPr>
                    </a:p>
                    <a:p>
                      <a:pPr marL="274320">
                        <a:lnSpc>
                          <a:spcPct val="100000"/>
                        </a:lnSpc>
                      </a:pPr>
                      <a:r>
                        <a:rPr sz="1200" spc="-10" dirty="0">
                          <a:latin typeface="Calibri"/>
                          <a:cs typeface="Calibri"/>
                        </a:rPr>
                        <a:t>memenuhi</a:t>
                      </a:r>
                      <a:r>
                        <a:rPr sz="120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200" spc="-10" dirty="0">
                          <a:latin typeface="Calibri"/>
                          <a:cs typeface="Calibri"/>
                        </a:rPr>
                        <a:t>Standar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25241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FD4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FD4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146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1200" spc="-5" dirty="0">
                          <a:latin typeface="Calibri"/>
                          <a:cs typeface="Calibri"/>
                        </a:rPr>
                        <a:t>4 </a:t>
                      </a:r>
                      <a:r>
                        <a:rPr sz="1200" spc="-10" dirty="0">
                          <a:latin typeface="Calibri"/>
                          <a:cs typeface="Calibri"/>
                        </a:rPr>
                        <a:t>Definisi</a:t>
                      </a:r>
                      <a:r>
                        <a:rPr sz="12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200" spc="-5" dirty="0">
                          <a:latin typeface="Calibri"/>
                          <a:cs typeface="Calibri"/>
                        </a:rPr>
                        <a:t>Istilah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25241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5474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1200" spc="-5" dirty="0">
                          <a:latin typeface="Calibri"/>
                          <a:cs typeface="Calibri"/>
                        </a:rPr>
                        <a:t>5 </a:t>
                      </a:r>
                      <a:r>
                        <a:rPr sz="1200" spc="-15" dirty="0">
                          <a:latin typeface="Calibri"/>
                          <a:cs typeface="Calibri"/>
                        </a:rPr>
                        <a:t>Pernyataan </a:t>
                      </a:r>
                      <a:r>
                        <a:rPr sz="1200" spc="-5" dirty="0">
                          <a:latin typeface="Calibri"/>
                          <a:cs typeface="Calibri"/>
                        </a:rPr>
                        <a:t>Isi</a:t>
                      </a:r>
                      <a:r>
                        <a:rPr sz="12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200" spc="-10" dirty="0">
                          <a:latin typeface="Calibri"/>
                          <a:cs typeface="Calibri"/>
                        </a:rPr>
                        <a:t>Standar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25241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FD4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FD4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3887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1200" spc="-5" dirty="0">
                          <a:latin typeface="Calibri"/>
                          <a:cs typeface="Calibri"/>
                        </a:rPr>
                        <a:t>6</a:t>
                      </a:r>
                      <a:r>
                        <a:rPr sz="120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200" spc="-15" dirty="0">
                          <a:latin typeface="Calibri"/>
                          <a:cs typeface="Calibri"/>
                        </a:rPr>
                        <a:t>Strategi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25241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0000"/>
                      </a:solidFill>
                      <a:prstDash val="soli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0000"/>
                      </a:solidFill>
                      <a:prstDash val="soli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1200" spc="-5" dirty="0">
                          <a:latin typeface="Calibri"/>
                          <a:cs typeface="Calibri"/>
                        </a:rPr>
                        <a:t>7 </a:t>
                      </a:r>
                      <a:r>
                        <a:rPr sz="1200" spc="-10" dirty="0">
                          <a:latin typeface="Calibri"/>
                          <a:cs typeface="Calibri"/>
                        </a:rPr>
                        <a:t>Indikator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32861" marB="0">
                    <a:lnL w="381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0000"/>
                      </a:solidFill>
                      <a:prstDash val="solid"/>
                    </a:lnT>
                    <a:lnB w="38100">
                      <a:solidFill>
                        <a:srgbClr val="FF0000"/>
                      </a:solidFill>
                      <a:prstDash val="solid"/>
                    </a:lnB>
                    <a:solidFill>
                      <a:srgbClr val="CFD4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53975">
                      <a:solidFill>
                        <a:srgbClr val="FF0000"/>
                      </a:solidFill>
                      <a:prstDash val="solid"/>
                    </a:lnR>
                    <a:lnT w="38100">
                      <a:solidFill>
                        <a:srgbClr val="FF0000"/>
                      </a:solidFill>
                      <a:prstDash val="solid"/>
                    </a:lnT>
                    <a:lnB w="38100">
                      <a:solidFill>
                        <a:srgbClr val="FF0000"/>
                      </a:solidFill>
                      <a:prstDash val="solid"/>
                    </a:lnB>
                    <a:solidFill>
                      <a:srgbClr val="CFD4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92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1200" spc="-5" dirty="0">
                          <a:latin typeface="Calibri"/>
                          <a:cs typeface="Calibri"/>
                        </a:rPr>
                        <a:t>8 </a:t>
                      </a:r>
                      <a:r>
                        <a:rPr sz="1200" spc="-15" dirty="0">
                          <a:latin typeface="Calibri"/>
                          <a:cs typeface="Calibri"/>
                        </a:rPr>
                        <a:t>Dokumen</a:t>
                      </a:r>
                      <a:r>
                        <a:rPr sz="1200" spc="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200" spc="-10" dirty="0">
                          <a:latin typeface="Calibri"/>
                          <a:cs typeface="Calibri"/>
                        </a:rPr>
                        <a:t>terkait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17621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1431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1200" spc="-5" dirty="0">
                          <a:latin typeface="Calibri"/>
                          <a:cs typeface="Calibri"/>
                        </a:rPr>
                        <a:t>9 </a:t>
                      </a:r>
                      <a:r>
                        <a:rPr sz="1200" spc="-15" dirty="0">
                          <a:latin typeface="Calibri"/>
                          <a:cs typeface="Calibri"/>
                        </a:rPr>
                        <a:t>Referensi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25718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FD4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FD4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5" name="object 3">
            <a:extLst>
              <a:ext uri="{FF2B5EF4-FFF2-40B4-BE49-F238E27FC236}">
                <a16:creationId xmlns:a16="http://schemas.microsoft.com/office/drawing/2014/main" id="{AECF9B2A-35CD-5B8C-080C-38FED39DC54D}"/>
              </a:ext>
            </a:extLst>
          </p:cNvPr>
          <p:cNvSpPr/>
          <p:nvPr/>
        </p:nvSpPr>
        <p:spPr>
          <a:xfrm>
            <a:off x="2202465" y="1987487"/>
            <a:ext cx="2687478" cy="1847850"/>
          </a:xfrm>
          <a:custGeom>
            <a:avLst/>
            <a:gdLst/>
            <a:ahLst/>
            <a:cxnLst/>
            <a:rect l="l" t="t" r="r" b="b"/>
            <a:pathLst>
              <a:path w="3583304" h="2463800">
                <a:moveTo>
                  <a:pt x="3583304" y="19176"/>
                </a:moveTo>
                <a:lnTo>
                  <a:pt x="2850261" y="0"/>
                </a:lnTo>
                <a:lnTo>
                  <a:pt x="0" y="2463418"/>
                </a:lnTo>
              </a:path>
            </a:pathLst>
          </a:custGeom>
          <a:ln w="12192">
            <a:solidFill>
              <a:srgbClr val="2E528F"/>
            </a:solidFill>
          </a:ln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6" name="object 4">
            <a:extLst>
              <a:ext uri="{FF2B5EF4-FFF2-40B4-BE49-F238E27FC236}">
                <a16:creationId xmlns:a16="http://schemas.microsoft.com/office/drawing/2014/main" id="{F937489A-52F3-6D59-434F-05B436C26CAC}"/>
              </a:ext>
            </a:extLst>
          </p:cNvPr>
          <p:cNvSpPr txBox="1"/>
          <p:nvPr/>
        </p:nvSpPr>
        <p:spPr>
          <a:xfrm>
            <a:off x="4965192" y="1433321"/>
            <a:ext cx="3750469" cy="2790187"/>
          </a:xfrm>
          <a:prstGeom prst="rect">
            <a:avLst/>
          </a:prstGeom>
          <a:solidFill>
            <a:srgbClr val="FAE4D5"/>
          </a:solidFill>
          <a:ln w="12192">
            <a:solidFill>
              <a:srgbClr val="2E528F"/>
            </a:solidFill>
          </a:ln>
        </p:spPr>
        <p:txBody>
          <a:bodyPr vert="horz" wrap="square" lIns="0" tIns="20003" rIns="0" bIns="0" rtlCol="0">
            <a:spAutoFit/>
          </a:bodyPr>
          <a:lstStyle/>
          <a:p>
            <a:pPr marL="325755" marR="397193" indent="-257175">
              <a:spcBef>
                <a:spcPts val="158"/>
              </a:spcBef>
              <a:buAutoNum type="arabicPeriod"/>
              <a:tabLst>
                <a:tab pos="326231" algn="l"/>
              </a:tabLst>
            </a:pPr>
            <a:r>
              <a:rPr sz="1800" spc="-11" dirty="0">
                <a:latin typeface="Calibri"/>
                <a:cs typeface="Calibri"/>
              </a:rPr>
              <a:t>Ditetapkan </a:t>
            </a:r>
            <a:r>
              <a:rPr sz="1800" spc="-8" dirty="0">
                <a:latin typeface="Calibri"/>
                <a:cs typeface="Calibri"/>
              </a:rPr>
              <a:t>satu indikator</a:t>
            </a:r>
            <a:r>
              <a:rPr sz="1800" spc="-56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kinerja  </a:t>
            </a:r>
            <a:r>
              <a:rPr sz="1800" spc="-8" dirty="0">
                <a:latin typeface="Calibri"/>
                <a:cs typeface="Calibri"/>
              </a:rPr>
              <a:t>utama yang </a:t>
            </a:r>
            <a:r>
              <a:rPr sz="1800" spc="-4" dirty="0">
                <a:latin typeface="Calibri"/>
                <a:cs typeface="Calibri"/>
              </a:rPr>
              <a:t>paling </a:t>
            </a:r>
            <a:r>
              <a:rPr sz="1800" spc="-11" dirty="0">
                <a:latin typeface="Calibri"/>
                <a:cs typeface="Calibri"/>
              </a:rPr>
              <a:t>relevan  </a:t>
            </a:r>
            <a:r>
              <a:rPr sz="1800" spc="-8" dirty="0">
                <a:latin typeface="Calibri"/>
                <a:cs typeface="Calibri"/>
              </a:rPr>
              <a:t>(berdasarkan </a:t>
            </a:r>
            <a:r>
              <a:rPr sz="1800" spc="-4" dirty="0">
                <a:latin typeface="Calibri"/>
                <a:cs typeface="Calibri"/>
              </a:rPr>
              <a:t>pencapaian  </a:t>
            </a:r>
            <a:r>
              <a:rPr sz="1800" spc="-8" dirty="0">
                <a:latin typeface="Calibri"/>
                <a:cs typeface="Calibri"/>
              </a:rPr>
              <a:t>sekelompok standar)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.</a:t>
            </a:r>
            <a:endParaRPr sz="1800">
              <a:latin typeface="Calibri"/>
              <a:cs typeface="Calibri"/>
            </a:endParaRPr>
          </a:p>
          <a:p>
            <a:pPr marL="325755" marR="194786" indent="-257175">
              <a:spcBef>
                <a:spcPts val="4"/>
              </a:spcBef>
              <a:buAutoNum type="arabicPeriod"/>
              <a:tabLst>
                <a:tab pos="326231" algn="l"/>
              </a:tabLst>
            </a:pPr>
            <a:r>
              <a:rPr sz="1800" spc="-11" dirty="0">
                <a:latin typeface="Calibri"/>
                <a:cs typeface="Calibri"/>
              </a:rPr>
              <a:t>Ditetapkan </a:t>
            </a:r>
            <a:r>
              <a:rPr sz="1800" spc="-8" dirty="0">
                <a:latin typeface="Calibri"/>
                <a:cs typeface="Calibri"/>
              </a:rPr>
              <a:t>indikator </a:t>
            </a:r>
            <a:r>
              <a:rPr sz="1800" dirty="0">
                <a:latin typeface="Calibri"/>
                <a:cs typeface="Calibri"/>
              </a:rPr>
              <a:t>kinerja</a:t>
            </a:r>
            <a:r>
              <a:rPr sz="1800" spc="-56" dirty="0">
                <a:latin typeface="Calibri"/>
                <a:cs typeface="Calibri"/>
              </a:rPr>
              <a:t> </a:t>
            </a:r>
            <a:r>
              <a:rPr sz="1800" spc="-15" dirty="0">
                <a:latin typeface="Calibri"/>
                <a:cs typeface="Calibri"/>
              </a:rPr>
              <a:t>antara  </a:t>
            </a:r>
            <a:r>
              <a:rPr sz="1800" spc="-8" dirty="0">
                <a:latin typeface="Calibri"/>
                <a:cs typeface="Calibri"/>
              </a:rPr>
              <a:t>yang </a:t>
            </a:r>
            <a:r>
              <a:rPr sz="1800" spc="-4" dirty="0">
                <a:latin typeface="Calibri"/>
                <a:cs typeface="Calibri"/>
              </a:rPr>
              <a:t>langsung </a:t>
            </a:r>
            <a:r>
              <a:rPr sz="1800" spc="-8" dirty="0">
                <a:latin typeface="Calibri"/>
                <a:cs typeface="Calibri"/>
              </a:rPr>
              <a:t>terkait </a:t>
            </a:r>
            <a:r>
              <a:rPr sz="1800" spc="-11" dirty="0">
                <a:latin typeface="Calibri"/>
                <a:cs typeface="Calibri"/>
              </a:rPr>
              <a:t>dengan  </a:t>
            </a:r>
            <a:r>
              <a:rPr sz="1800" spc="-4" dirty="0">
                <a:latin typeface="Calibri"/>
                <a:cs typeface="Calibri"/>
              </a:rPr>
              <a:t>pencapaian</a:t>
            </a:r>
            <a:r>
              <a:rPr sz="1800" dirty="0">
                <a:latin typeface="Calibri"/>
                <a:cs typeface="Calibri"/>
              </a:rPr>
              <a:t> </a:t>
            </a:r>
            <a:r>
              <a:rPr sz="1800" spc="-30" dirty="0">
                <a:latin typeface="Calibri"/>
                <a:cs typeface="Calibri"/>
              </a:rPr>
              <a:t>standar.</a:t>
            </a:r>
            <a:endParaRPr sz="1800">
              <a:latin typeface="Calibri"/>
              <a:cs typeface="Calibri"/>
            </a:endParaRPr>
          </a:p>
          <a:p>
            <a:pPr marL="325755" marR="466249" indent="-257175">
              <a:buAutoNum type="arabicPeriod"/>
              <a:tabLst>
                <a:tab pos="326231" algn="l"/>
              </a:tabLst>
            </a:pPr>
            <a:r>
              <a:rPr sz="1800" spc="-11" dirty="0">
                <a:latin typeface="Calibri"/>
                <a:cs typeface="Calibri"/>
              </a:rPr>
              <a:t>Indikator </a:t>
            </a:r>
            <a:r>
              <a:rPr sz="1800" dirty="0">
                <a:latin typeface="Calibri"/>
                <a:cs typeface="Calibri"/>
              </a:rPr>
              <a:t>kinerja </a:t>
            </a:r>
            <a:r>
              <a:rPr sz="1800" spc="-4" dirty="0">
                <a:latin typeface="Calibri"/>
                <a:cs typeface="Calibri"/>
              </a:rPr>
              <a:t>harus </a:t>
            </a:r>
            <a:r>
              <a:rPr sz="1800" spc="-26" dirty="0">
                <a:latin typeface="Calibri"/>
                <a:cs typeface="Calibri"/>
              </a:rPr>
              <a:t>SMART:  </a:t>
            </a:r>
            <a:r>
              <a:rPr sz="1800" spc="-4" dirty="0">
                <a:latin typeface="Calibri"/>
                <a:cs typeface="Calibri"/>
              </a:rPr>
              <a:t>Simple, Measurable, </a:t>
            </a:r>
            <a:r>
              <a:rPr sz="1800" spc="-11" dirty="0">
                <a:latin typeface="Calibri"/>
                <a:cs typeface="Calibri"/>
              </a:rPr>
              <a:t>Attainable,  </a:t>
            </a:r>
            <a:r>
              <a:rPr sz="1800" spc="-8" dirty="0">
                <a:latin typeface="Calibri"/>
                <a:cs typeface="Calibri"/>
              </a:rPr>
              <a:t>Realistic,</a:t>
            </a:r>
            <a:r>
              <a:rPr sz="1800" spc="-34" dirty="0">
                <a:latin typeface="Calibri"/>
                <a:cs typeface="Calibri"/>
              </a:rPr>
              <a:t> </a:t>
            </a:r>
            <a:r>
              <a:rPr sz="1800" spc="-4" dirty="0">
                <a:latin typeface="Calibri"/>
                <a:cs typeface="Calibri"/>
              </a:rPr>
              <a:t>Time-bounded.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E973775A-8D63-93B0-E07F-830405956E2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869376" y="650233"/>
            <a:ext cx="5657697" cy="437940"/>
          </a:xfrm>
          <a:prstGeom prst="rect">
            <a:avLst/>
          </a:prstGeom>
        </p:spPr>
        <p:txBody>
          <a:bodyPr spcFirstLastPara="1" vert="horz" wrap="square" lIns="0" tIns="9525" rIns="0" bIns="0" rtlCol="0" anchor="t" anchorCtr="0">
            <a:spAutoFit/>
          </a:bodyPr>
          <a:lstStyle/>
          <a:p>
            <a:pPr marL="9525">
              <a:spcBef>
                <a:spcPts val="75"/>
              </a:spcBef>
            </a:pPr>
            <a:r>
              <a:rPr sz="2700" spc="-56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INDIKATOR </a:t>
            </a:r>
            <a:r>
              <a:rPr sz="2700" spc="-64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PENCAPAIPAN </a:t>
            </a:r>
            <a:r>
              <a:rPr sz="2700" spc="-8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ISI</a:t>
            </a:r>
            <a:r>
              <a:rPr sz="2700" spc="-64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700" spc="-6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STANDAR</a:t>
            </a:r>
            <a:endParaRPr sz="27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95D9D7A-867A-9ECE-5043-9895C88F5873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0459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498;p34">
            <a:extLst>
              <a:ext uri="{FF2B5EF4-FFF2-40B4-BE49-F238E27FC236}">
                <a16:creationId xmlns:a16="http://schemas.microsoft.com/office/drawing/2014/main" id="{1A6AAD3E-FDE0-2548-90ED-461A94B05F8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17584" y="2402888"/>
            <a:ext cx="5319000" cy="82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n-US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Penyusunan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 dan </a:t>
            </a:r>
            <a:r>
              <a:rPr lang="en-US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Telaah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b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Dokumen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Formulir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 SPMI</a:t>
            </a:r>
            <a:endParaRPr sz="28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Google Shape;499;p34">
            <a:extLst>
              <a:ext uri="{FF2B5EF4-FFF2-40B4-BE49-F238E27FC236}">
                <a16:creationId xmlns:a16="http://schemas.microsoft.com/office/drawing/2014/main" id="{ED099F0F-DA61-1B4A-A280-9E25DF7021F0}"/>
              </a:ext>
            </a:extLst>
          </p:cNvPr>
          <p:cNvSpPr txBox="1">
            <a:spLocks/>
          </p:cNvSpPr>
          <p:nvPr/>
        </p:nvSpPr>
        <p:spPr>
          <a:xfrm>
            <a:off x="1226924" y="1526948"/>
            <a:ext cx="2932800" cy="978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" sz="5400" b="1" dirty="0">
                <a:solidFill>
                  <a:srgbClr val="FFAB40"/>
                </a:solidFill>
              </a:rPr>
              <a:t>05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29BCA92-0740-5D49-9C13-6B6ADD1F7744}"/>
              </a:ext>
            </a:extLst>
          </p:cNvPr>
          <p:cNvGrpSpPr/>
          <p:nvPr/>
        </p:nvGrpSpPr>
        <p:grpSpPr>
          <a:xfrm>
            <a:off x="4572000" y="342899"/>
            <a:ext cx="4473578" cy="4292600"/>
            <a:chOff x="1113183" y="326274"/>
            <a:chExt cx="4473578" cy="4292600"/>
          </a:xfrm>
        </p:grpSpPr>
        <p:pic>
          <p:nvPicPr>
            <p:cNvPr id="10" name="Picture 14" descr="191 Go Paperless Stock Photos and Images - 123RF">
              <a:extLst>
                <a:ext uri="{FF2B5EF4-FFF2-40B4-BE49-F238E27FC236}">
                  <a16:creationId xmlns:a16="http://schemas.microsoft.com/office/drawing/2014/main" id="{F6C50F53-E2C1-D440-A0BD-B043B0DB8AE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482" r="8884"/>
            <a:stretch/>
          </p:blipFill>
          <p:spPr bwMode="auto">
            <a:xfrm>
              <a:off x="1113183" y="326274"/>
              <a:ext cx="4473578" cy="4292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6A7272DE-445F-264C-BA34-37CDB3DDB7EA}"/>
                </a:ext>
              </a:extLst>
            </p:cNvPr>
            <p:cNvSpPr txBox="1"/>
            <p:nvPr/>
          </p:nvSpPr>
          <p:spPr>
            <a:xfrm>
              <a:off x="1977767" y="1053784"/>
              <a:ext cx="2091424" cy="31700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002060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Outline</a:t>
              </a:r>
              <a:endParaRPr lang="en-US" sz="1200" dirty="0">
                <a:solidFill>
                  <a:schemeClr val="bg2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  <a:p>
              <a:pPr marL="215900" lvl="0" indent="-215900">
                <a:buFont typeface="+mj-lt"/>
                <a:buAutoNum type="arabicPeriod"/>
              </a:pPr>
              <a:r>
                <a:rPr lang="en-US" dirty="0" err="1"/>
                <a:t>Dokumen</a:t>
              </a:r>
              <a:r>
                <a:rPr lang="en-US" dirty="0"/>
                <a:t> SPMI</a:t>
              </a:r>
            </a:p>
            <a:p>
              <a:pPr marL="215900" indent="-215900">
                <a:buFont typeface="+mj-lt"/>
                <a:buAutoNum type="arabicPeriod"/>
              </a:pPr>
              <a:r>
                <a:rPr lang="en-US" dirty="0" err="1">
                  <a:latin typeface="Calibri" panose="020F0502020204030204" pitchFamily="34" charset="0"/>
                  <a:cs typeface="Calibri" panose="020F0502020204030204" pitchFamily="34" charset="0"/>
                </a:rPr>
                <a:t>Penyusunan</a:t>
              </a:r>
              <a:r>
                <a:rPr lang="en-US" dirty="0">
                  <a:latin typeface="Calibri" panose="020F0502020204030204" pitchFamily="34" charset="0"/>
                  <a:cs typeface="Calibri" panose="020F0502020204030204" pitchFamily="34" charset="0"/>
                </a:rPr>
                <a:t> dan </a:t>
              </a:r>
              <a:r>
                <a:rPr lang="en-US" dirty="0" err="1">
                  <a:latin typeface="Calibri" panose="020F0502020204030204" pitchFamily="34" charset="0"/>
                  <a:cs typeface="Calibri" panose="020F0502020204030204" pitchFamily="34" charset="0"/>
                </a:rPr>
                <a:t>Telaah</a:t>
              </a:r>
              <a:r>
                <a:rPr lang="en-US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  <a:cs typeface="Calibri" panose="020F0502020204030204" pitchFamily="34" charset="0"/>
                </a:rPr>
                <a:t>Dokumen</a:t>
              </a:r>
              <a:r>
                <a:rPr lang="en-US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  <a:cs typeface="Calibri" panose="020F0502020204030204" pitchFamily="34" charset="0"/>
                </a:rPr>
                <a:t>Kebijakan</a:t>
              </a:r>
              <a:r>
                <a:rPr lang="en-US" dirty="0">
                  <a:latin typeface="Calibri" panose="020F0502020204030204" pitchFamily="34" charset="0"/>
                  <a:cs typeface="Calibri" panose="020F0502020204030204" pitchFamily="34" charset="0"/>
                </a:rPr>
                <a:t> SPMI</a:t>
              </a:r>
              <a:endParaRPr lang="en-ID" dirty="0"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pPr marL="215900" indent="-215900">
                <a:buFont typeface="+mj-lt"/>
                <a:buAutoNum type="arabicPeriod"/>
              </a:pPr>
              <a:r>
                <a:rPr lang="en-US" dirty="0" err="1">
                  <a:latin typeface="Calibri" panose="020F0502020204030204" pitchFamily="34" charset="0"/>
                  <a:cs typeface="Calibri" panose="020F0502020204030204" pitchFamily="34" charset="0"/>
                </a:rPr>
                <a:t>Penyusunan</a:t>
              </a:r>
              <a:r>
                <a:rPr lang="en-US" dirty="0">
                  <a:latin typeface="Calibri" panose="020F0502020204030204" pitchFamily="34" charset="0"/>
                  <a:cs typeface="Calibri" panose="020F0502020204030204" pitchFamily="34" charset="0"/>
                </a:rPr>
                <a:t> dan </a:t>
              </a:r>
              <a:r>
                <a:rPr lang="en-US" dirty="0" err="1">
                  <a:latin typeface="Calibri" panose="020F0502020204030204" pitchFamily="34" charset="0"/>
                  <a:cs typeface="Calibri" panose="020F0502020204030204" pitchFamily="34" charset="0"/>
                </a:rPr>
                <a:t>Telaah</a:t>
              </a:r>
              <a:r>
                <a:rPr lang="en-US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  <a:cs typeface="Calibri" panose="020F0502020204030204" pitchFamily="34" charset="0"/>
                </a:rPr>
                <a:t>Dokumen</a:t>
              </a:r>
              <a:r>
                <a:rPr lang="en-US" dirty="0">
                  <a:latin typeface="Calibri" panose="020F0502020204030204" pitchFamily="34" charset="0"/>
                  <a:cs typeface="Calibri" panose="020F0502020204030204" pitchFamily="34" charset="0"/>
                </a:rPr>
                <a:t> Manual SPMI</a:t>
              </a:r>
            </a:p>
            <a:p>
              <a:pPr marL="215900" indent="-215900">
                <a:buFont typeface="+mj-lt"/>
                <a:buAutoNum type="arabicPeriod"/>
              </a:pPr>
              <a:r>
                <a:rPr lang="en-US" dirty="0" err="1">
                  <a:latin typeface="Calibri" panose="020F0502020204030204" pitchFamily="34" charset="0"/>
                  <a:cs typeface="Calibri" panose="020F0502020204030204" pitchFamily="34" charset="0"/>
                </a:rPr>
                <a:t>Penyusunan</a:t>
              </a:r>
              <a:r>
                <a:rPr lang="en-US" dirty="0">
                  <a:latin typeface="Calibri" panose="020F0502020204030204" pitchFamily="34" charset="0"/>
                  <a:cs typeface="Calibri" panose="020F0502020204030204" pitchFamily="34" charset="0"/>
                </a:rPr>
                <a:t> dan </a:t>
              </a:r>
              <a:r>
                <a:rPr lang="en-US" dirty="0" err="1">
                  <a:latin typeface="Calibri" panose="020F0502020204030204" pitchFamily="34" charset="0"/>
                  <a:cs typeface="Calibri" panose="020F0502020204030204" pitchFamily="34" charset="0"/>
                </a:rPr>
                <a:t>Telaah</a:t>
              </a:r>
              <a:r>
                <a:rPr lang="en-US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  <a:cs typeface="Calibri" panose="020F0502020204030204" pitchFamily="34" charset="0"/>
                </a:rPr>
                <a:t>Dokumen</a:t>
              </a:r>
              <a:r>
                <a:rPr lang="en-US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  <a:cs typeface="Calibri" panose="020F0502020204030204" pitchFamily="34" charset="0"/>
                </a:rPr>
                <a:t>Standar</a:t>
              </a:r>
              <a:r>
                <a:rPr lang="en-US" dirty="0">
                  <a:latin typeface="Calibri" panose="020F0502020204030204" pitchFamily="34" charset="0"/>
                  <a:cs typeface="Calibri" panose="020F0502020204030204" pitchFamily="34" charset="0"/>
                </a:rPr>
                <a:t> SPMI</a:t>
              </a:r>
              <a:endParaRPr lang="en-ID" dirty="0"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pPr marL="215900" indent="-215900">
                <a:buFont typeface="+mj-lt"/>
                <a:buAutoNum type="arabicPeriod"/>
              </a:pPr>
              <a:r>
                <a:rPr lang="en-US" dirty="0" err="1">
                  <a:latin typeface="Calibri" panose="020F0502020204030204" pitchFamily="34" charset="0"/>
                  <a:cs typeface="Calibri" panose="020F0502020204030204" pitchFamily="34" charset="0"/>
                </a:rPr>
                <a:t>Penyusunan</a:t>
              </a:r>
              <a:r>
                <a:rPr lang="en-US" dirty="0">
                  <a:latin typeface="Calibri" panose="020F0502020204030204" pitchFamily="34" charset="0"/>
                  <a:cs typeface="Calibri" panose="020F0502020204030204" pitchFamily="34" charset="0"/>
                </a:rPr>
                <a:t> dan </a:t>
              </a:r>
              <a:r>
                <a:rPr lang="en-US" dirty="0" err="1">
                  <a:latin typeface="Calibri" panose="020F0502020204030204" pitchFamily="34" charset="0"/>
                  <a:cs typeface="Calibri" panose="020F0502020204030204" pitchFamily="34" charset="0"/>
                </a:rPr>
                <a:t>Telaah</a:t>
              </a:r>
              <a:r>
                <a:rPr lang="en-US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  <a:cs typeface="Calibri" panose="020F0502020204030204" pitchFamily="34" charset="0"/>
                </a:rPr>
                <a:t>Formulir</a:t>
              </a:r>
              <a:r>
                <a:rPr lang="en-US" dirty="0">
                  <a:latin typeface="Calibri" panose="020F0502020204030204" pitchFamily="34" charset="0"/>
                  <a:cs typeface="Calibri" panose="020F0502020204030204" pitchFamily="34" charset="0"/>
                </a:rPr>
                <a:t> SPMI</a:t>
              </a:r>
              <a:endParaRPr lang="en-ID" sz="1200" dirty="0"/>
            </a:p>
            <a:p>
              <a:endParaRPr lang="en-ID" dirty="0"/>
            </a:p>
          </p:txBody>
        </p:sp>
        <p:pic>
          <p:nvPicPr>
            <p:cNvPr id="12" name="Picture 6" descr="Air, apple, gadget, ipad, ipad air, ipad mini, tablet icon - Download on  Iconfinder">
              <a:extLst>
                <a:ext uri="{FF2B5EF4-FFF2-40B4-BE49-F238E27FC236}">
                  <a16:creationId xmlns:a16="http://schemas.microsoft.com/office/drawing/2014/main" id="{DB8DB01C-190C-BE4F-A36F-F1C32E7DD65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663" t="76306" r="22293" b="15131"/>
            <a:stretch/>
          </p:blipFill>
          <p:spPr bwMode="auto">
            <a:xfrm>
              <a:off x="1895060" y="613345"/>
              <a:ext cx="2676939" cy="4404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5E337923-04AC-4133-9334-25BBC6E1E6E2}"/>
              </a:ext>
            </a:extLst>
          </p:cNvPr>
          <p:cNvPicPr/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071C51-AEB2-287E-41D7-C61408B7336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7F3A04-AC71-A609-B04A-897A033BDCEF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6443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E337923-04AC-4133-9334-25BBC6E1E6E2}"/>
              </a:ext>
            </a:extLst>
          </p:cNvPr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071C51-AEB2-287E-41D7-C61408B7336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96128857-9E62-C43C-CD4F-FB68F61981D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53104" y="457200"/>
            <a:ext cx="6820672" cy="866263"/>
          </a:xfrm>
          <a:prstGeom prst="rect">
            <a:avLst/>
          </a:prstGeom>
        </p:spPr>
        <p:txBody>
          <a:bodyPr vert="horz" wrap="square" lIns="0" tIns="95885" rIns="0" bIns="0" rtlCol="0">
            <a:spAutoFit/>
          </a:bodyPr>
          <a:lstStyle/>
          <a:p>
            <a:pPr marL="12700" marR="5080">
              <a:lnSpc>
                <a:spcPts val="5180"/>
              </a:lnSpc>
              <a:spcBef>
                <a:spcPts val="755"/>
              </a:spcBef>
            </a:pPr>
            <a:r>
              <a:rPr sz="2400" spc="-55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DOKUMEN  </a:t>
            </a:r>
            <a:r>
              <a:rPr sz="2400" spc="-45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FORMULIR</a:t>
            </a:r>
            <a:r>
              <a:rPr sz="2400" spc="-195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400" spc="-35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SPMI</a:t>
            </a:r>
            <a:endParaRPr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CE4138E0-0E90-54CA-0BA9-C69A2F06B3D3}"/>
              </a:ext>
            </a:extLst>
          </p:cNvPr>
          <p:cNvSpPr txBox="1"/>
          <p:nvPr/>
        </p:nvSpPr>
        <p:spPr>
          <a:xfrm>
            <a:off x="507380" y="1489974"/>
            <a:ext cx="8129239" cy="2175852"/>
          </a:xfrm>
          <a:prstGeom prst="rect">
            <a:avLst/>
          </a:prstGeom>
        </p:spPr>
        <p:txBody>
          <a:bodyPr vert="horz" wrap="square" lIns="0" tIns="52705" rIns="0" bIns="0" rtlCol="0">
            <a:spAutoFit/>
          </a:bodyPr>
          <a:lstStyle/>
          <a:p>
            <a:pPr marL="241300" marR="5080" indent="-228600">
              <a:lnSpc>
                <a:spcPct val="90000"/>
              </a:lnSpc>
              <a:spcBef>
                <a:spcPts val="415"/>
              </a:spcBef>
              <a:buFont typeface="Arial"/>
              <a:buChar char="•"/>
              <a:tabLst>
                <a:tab pos="241300" algn="l"/>
              </a:tabLst>
            </a:pPr>
            <a:r>
              <a:rPr sz="2400" dirty="0">
                <a:latin typeface="Calibri" panose="020F0502020204030204" pitchFamily="34" charset="0"/>
                <a:cs typeface="Calibri" panose="020F0502020204030204" pitchFamily="34" charset="0"/>
              </a:rPr>
              <a:t>Adalah </a:t>
            </a:r>
            <a:r>
              <a:rPr sz="2400" spc="-10" dirty="0">
                <a:latin typeface="Calibri" panose="020F0502020204030204" pitchFamily="34" charset="0"/>
                <a:cs typeface="Calibri" panose="020F0502020204030204" pitchFamily="34" charset="0"/>
              </a:rPr>
              <a:t>naskah </a:t>
            </a:r>
            <a:r>
              <a:rPr sz="2400" spc="-5" dirty="0">
                <a:latin typeface="Calibri" panose="020F0502020204030204" pitchFamily="34" charset="0"/>
                <a:cs typeface="Calibri" panose="020F0502020204030204" pitchFamily="34" charset="0"/>
              </a:rPr>
              <a:t>tertulis </a:t>
            </a:r>
            <a:r>
              <a:rPr sz="2400" spc="-10" dirty="0">
                <a:latin typeface="Calibri" panose="020F0502020204030204" pitchFamily="34" charset="0"/>
                <a:cs typeface="Calibri" panose="020F0502020204030204" pitchFamily="34" charset="0"/>
              </a:rPr>
              <a:t>yang</a:t>
            </a:r>
            <a:r>
              <a:rPr sz="2400" spc="-8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400" spc="-5" dirty="0">
                <a:latin typeface="Calibri" panose="020F0502020204030204" pitchFamily="34" charset="0"/>
                <a:cs typeface="Calibri" panose="020F0502020204030204" pitchFamily="34" charset="0"/>
              </a:rPr>
              <a:t>berisi  </a:t>
            </a:r>
            <a:r>
              <a:rPr sz="2400" spc="-10" dirty="0">
                <a:latin typeface="Calibri" panose="020F0502020204030204" pitchFamily="34" charset="0"/>
                <a:cs typeface="Calibri" panose="020F0502020204030204" pitchFamily="34" charset="0"/>
              </a:rPr>
              <a:t>kumpulan </a:t>
            </a:r>
            <a:r>
              <a:rPr sz="2400" spc="-15" dirty="0">
                <a:latin typeface="Calibri" panose="020F0502020204030204" pitchFamily="34" charset="0"/>
                <a:cs typeface="Calibri" panose="020F0502020204030204" pitchFamily="34" charset="0"/>
              </a:rPr>
              <a:t>formulir </a:t>
            </a:r>
            <a:r>
              <a:rPr sz="2400" spc="-10" dirty="0">
                <a:latin typeface="Calibri" panose="020F0502020204030204" pitchFamily="34" charset="0"/>
                <a:cs typeface="Calibri" panose="020F0502020204030204" pitchFamily="34" charset="0"/>
              </a:rPr>
              <a:t>yang  digunakan </a:t>
            </a:r>
            <a:r>
              <a:rPr sz="2400" spc="-5" dirty="0">
                <a:latin typeface="Calibri" panose="020F0502020204030204" pitchFamily="34" charset="0"/>
                <a:cs typeface="Calibri" panose="020F0502020204030204" pitchFamily="34" charset="0"/>
              </a:rPr>
              <a:t>dalam  </a:t>
            </a:r>
            <a:r>
              <a:rPr sz="2400" spc="-10" dirty="0">
                <a:latin typeface="Calibri" panose="020F0502020204030204" pitchFamily="34" charset="0"/>
                <a:cs typeface="Calibri" panose="020F0502020204030204" pitchFamily="34" charset="0"/>
              </a:rPr>
              <a:t>mengimplementasikan </a:t>
            </a:r>
            <a:r>
              <a:rPr sz="2400" spc="-5" dirty="0">
                <a:latin typeface="Calibri" panose="020F0502020204030204" pitchFamily="34" charset="0"/>
                <a:cs typeface="Calibri" panose="020F0502020204030204" pitchFamily="34" charset="0"/>
              </a:rPr>
              <a:t>Standar  dalam SPMI (Standar</a:t>
            </a:r>
            <a:r>
              <a:rPr sz="2400" spc="-2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400" spc="-5" dirty="0">
                <a:latin typeface="Calibri" panose="020F0502020204030204" pitchFamily="34" charset="0"/>
                <a:cs typeface="Calibri" panose="020F0502020204030204" pitchFamily="34" charset="0"/>
              </a:rPr>
              <a:t>Dikti).</a:t>
            </a:r>
            <a:endParaRPr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41300" marR="64769" indent="-228600">
              <a:lnSpc>
                <a:spcPct val="90000"/>
              </a:lnSpc>
              <a:spcBef>
                <a:spcPts val="994"/>
              </a:spcBef>
              <a:buFont typeface="Arial"/>
              <a:buChar char="•"/>
              <a:tabLst>
                <a:tab pos="241300" algn="l"/>
              </a:tabLst>
            </a:pPr>
            <a:r>
              <a:rPr sz="2400" dirty="0">
                <a:latin typeface="Calibri" panose="020F0502020204030204" pitchFamily="34" charset="0"/>
                <a:cs typeface="Calibri" panose="020F0502020204030204" pitchFamily="34" charset="0"/>
              </a:rPr>
              <a:t>Berfungsi </a:t>
            </a:r>
            <a:r>
              <a:rPr sz="2400" spc="-5" dirty="0">
                <a:latin typeface="Calibri" panose="020F0502020204030204" pitchFamily="34" charset="0"/>
                <a:cs typeface="Calibri" panose="020F0502020204030204" pitchFamily="34" charset="0"/>
              </a:rPr>
              <a:t>untuk </a:t>
            </a:r>
            <a:r>
              <a:rPr sz="2400" spc="-15" dirty="0">
                <a:latin typeface="Calibri" panose="020F0502020204030204" pitchFamily="34" charset="0"/>
                <a:cs typeface="Calibri" panose="020F0502020204030204" pitchFamily="34" charset="0"/>
              </a:rPr>
              <a:t>mencatat </a:t>
            </a:r>
            <a:r>
              <a:rPr sz="2400" dirty="0">
                <a:latin typeface="Calibri" panose="020F0502020204030204" pitchFamily="34" charset="0"/>
                <a:cs typeface="Calibri" panose="020F0502020204030204" pitchFamily="34" charset="0"/>
              </a:rPr>
              <a:t>/  </a:t>
            </a:r>
            <a:r>
              <a:rPr sz="2400" spc="-15" dirty="0">
                <a:latin typeface="Calibri" panose="020F0502020204030204" pitchFamily="34" charset="0"/>
                <a:cs typeface="Calibri" panose="020F0502020204030204" pitchFamily="34" charset="0"/>
              </a:rPr>
              <a:t>merekam </a:t>
            </a:r>
            <a:r>
              <a:rPr sz="2400" spc="-5" dirty="0">
                <a:latin typeface="Calibri" panose="020F0502020204030204" pitchFamily="34" charset="0"/>
                <a:cs typeface="Calibri" panose="020F0502020204030204" pitchFamily="34" charset="0"/>
              </a:rPr>
              <a:t>hal </a:t>
            </a:r>
            <a:r>
              <a:rPr sz="2400" spc="-15" dirty="0">
                <a:latin typeface="Calibri" panose="020F0502020204030204" pitchFamily="34" charset="0"/>
                <a:cs typeface="Calibri" panose="020F0502020204030204" pitchFamily="34" charset="0"/>
              </a:rPr>
              <a:t>atau </a:t>
            </a:r>
            <a:r>
              <a:rPr sz="2400" spc="-10" dirty="0">
                <a:latin typeface="Calibri" panose="020F0502020204030204" pitchFamily="34" charset="0"/>
                <a:cs typeface="Calibri" panose="020F0502020204030204" pitchFamily="34" charset="0"/>
              </a:rPr>
              <a:t>informasi </a:t>
            </a:r>
            <a:r>
              <a:rPr sz="2400" spc="-15" dirty="0">
                <a:latin typeface="Calibri" panose="020F0502020204030204" pitchFamily="34" charset="0"/>
                <a:cs typeface="Calibri" panose="020F0502020204030204" pitchFamily="34" charset="0"/>
              </a:rPr>
              <a:t>atau  </a:t>
            </a:r>
            <a:r>
              <a:rPr sz="2400" spc="-20" dirty="0">
                <a:latin typeface="Calibri" panose="020F0502020204030204" pitchFamily="34" charset="0"/>
                <a:cs typeface="Calibri" panose="020F0502020204030204" pitchFamily="34" charset="0"/>
              </a:rPr>
              <a:t>kegiatan </a:t>
            </a:r>
            <a:r>
              <a:rPr sz="2400" spc="-10" dirty="0">
                <a:latin typeface="Calibri" panose="020F0502020204030204" pitchFamily="34" charset="0"/>
                <a:cs typeface="Calibri" panose="020F0502020204030204" pitchFamily="34" charset="0"/>
              </a:rPr>
              <a:t>tertentu </a:t>
            </a:r>
            <a:r>
              <a:rPr sz="2400" spc="-25" dirty="0">
                <a:latin typeface="Calibri" panose="020F0502020204030204" pitchFamily="34" charset="0"/>
                <a:cs typeface="Calibri" panose="020F0502020204030204" pitchFamily="34" charset="0"/>
              </a:rPr>
              <a:t>ketika </a:t>
            </a:r>
            <a:r>
              <a:rPr sz="2400" spc="-5" dirty="0">
                <a:latin typeface="Calibri" panose="020F0502020204030204" pitchFamily="34" charset="0"/>
                <a:cs typeface="Calibri" panose="020F0502020204030204" pitchFamily="34" charset="0"/>
              </a:rPr>
              <a:t>Standar  dalam SPMI </a:t>
            </a:r>
            <a:r>
              <a:rPr sz="2400" spc="-10" dirty="0">
                <a:latin typeface="Calibri" panose="020F0502020204030204" pitchFamily="34" charset="0"/>
                <a:cs typeface="Calibri" panose="020F0502020204030204" pitchFamily="34" charset="0"/>
              </a:rPr>
              <a:t>diimplementasikan.</a:t>
            </a:r>
            <a:endParaRPr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1C690FC-4968-9E1A-EEA2-346E4BA0A7D8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1103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object 5"/>
          <p:cNvGrpSpPr/>
          <p:nvPr/>
        </p:nvGrpSpPr>
        <p:grpSpPr>
          <a:xfrm>
            <a:off x="1687829" y="1198245"/>
            <a:ext cx="6263640" cy="1661160"/>
            <a:chOff x="2250439" y="1597660"/>
            <a:chExt cx="8351520" cy="2214880"/>
          </a:xfrm>
        </p:grpSpPr>
        <p:sp>
          <p:nvSpPr>
            <p:cNvPr id="6" name="object 6"/>
            <p:cNvSpPr/>
            <p:nvPr/>
          </p:nvSpPr>
          <p:spPr>
            <a:xfrm>
              <a:off x="2256789" y="1604010"/>
              <a:ext cx="8338820" cy="2202180"/>
            </a:xfrm>
            <a:custGeom>
              <a:avLst/>
              <a:gdLst/>
              <a:ahLst/>
              <a:cxnLst/>
              <a:rect l="l" t="t" r="r" b="b"/>
              <a:pathLst>
                <a:path w="8338820" h="2202179">
                  <a:moveTo>
                    <a:pt x="7971790" y="0"/>
                  </a:moveTo>
                  <a:lnTo>
                    <a:pt x="367030" y="0"/>
                  </a:lnTo>
                  <a:lnTo>
                    <a:pt x="320993" y="2859"/>
                  </a:lnTo>
                  <a:lnTo>
                    <a:pt x="276661" y="11210"/>
                  </a:lnTo>
                  <a:lnTo>
                    <a:pt x="234380" y="24706"/>
                  </a:lnTo>
                  <a:lnTo>
                    <a:pt x="194493" y="43005"/>
                  </a:lnTo>
                  <a:lnTo>
                    <a:pt x="157343" y="65763"/>
                  </a:lnTo>
                  <a:lnTo>
                    <a:pt x="123276" y="92634"/>
                  </a:lnTo>
                  <a:lnTo>
                    <a:pt x="92634" y="123276"/>
                  </a:lnTo>
                  <a:lnTo>
                    <a:pt x="65763" y="157343"/>
                  </a:lnTo>
                  <a:lnTo>
                    <a:pt x="43005" y="194493"/>
                  </a:lnTo>
                  <a:lnTo>
                    <a:pt x="24706" y="234380"/>
                  </a:lnTo>
                  <a:lnTo>
                    <a:pt x="11210" y="276661"/>
                  </a:lnTo>
                  <a:lnTo>
                    <a:pt x="2859" y="320993"/>
                  </a:lnTo>
                  <a:lnTo>
                    <a:pt x="0" y="367029"/>
                  </a:lnTo>
                  <a:lnTo>
                    <a:pt x="0" y="1835150"/>
                  </a:lnTo>
                  <a:lnTo>
                    <a:pt x="2859" y="1881186"/>
                  </a:lnTo>
                  <a:lnTo>
                    <a:pt x="11210" y="1925518"/>
                  </a:lnTo>
                  <a:lnTo>
                    <a:pt x="24706" y="1967799"/>
                  </a:lnTo>
                  <a:lnTo>
                    <a:pt x="43005" y="2007686"/>
                  </a:lnTo>
                  <a:lnTo>
                    <a:pt x="65763" y="2044836"/>
                  </a:lnTo>
                  <a:lnTo>
                    <a:pt x="92634" y="2078903"/>
                  </a:lnTo>
                  <a:lnTo>
                    <a:pt x="123276" y="2109545"/>
                  </a:lnTo>
                  <a:lnTo>
                    <a:pt x="157343" y="2136416"/>
                  </a:lnTo>
                  <a:lnTo>
                    <a:pt x="194493" y="2159174"/>
                  </a:lnTo>
                  <a:lnTo>
                    <a:pt x="234380" y="2177473"/>
                  </a:lnTo>
                  <a:lnTo>
                    <a:pt x="276661" y="2190969"/>
                  </a:lnTo>
                  <a:lnTo>
                    <a:pt x="320993" y="2199320"/>
                  </a:lnTo>
                  <a:lnTo>
                    <a:pt x="367030" y="2202179"/>
                  </a:lnTo>
                  <a:lnTo>
                    <a:pt x="7971790" y="2202179"/>
                  </a:lnTo>
                  <a:lnTo>
                    <a:pt x="8017826" y="2199320"/>
                  </a:lnTo>
                  <a:lnTo>
                    <a:pt x="8062158" y="2190969"/>
                  </a:lnTo>
                  <a:lnTo>
                    <a:pt x="8104439" y="2177473"/>
                  </a:lnTo>
                  <a:lnTo>
                    <a:pt x="8144326" y="2159174"/>
                  </a:lnTo>
                  <a:lnTo>
                    <a:pt x="8181476" y="2136416"/>
                  </a:lnTo>
                  <a:lnTo>
                    <a:pt x="8215543" y="2109545"/>
                  </a:lnTo>
                  <a:lnTo>
                    <a:pt x="8246185" y="2078903"/>
                  </a:lnTo>
                  <a:lnTo>
                    <a:pt x="8273056" y="2044836"/>
                  </a:lnTo>
                  <a:lnTo>
                    <a:pt x="8295814" y="2007686"/>
                  </a:lnTo>
                  <a:lnTo>
                    <a:pt x="8314113" y="1967799"/>
                  </a:lnTo>
                  <a:lnTo>
                    <a:pt x="8327609" y="1925518"/>
                  </a:lnTo>
                  <a:lnTo>
                    <a:pt x="8335960" y="1881186"/>
                  </a:lnTo>
                  <a:lnTo>
                    <a:pt x="8338819" y="1835150"/>
                  </a:lnTo>
                  <a:lnTo>
                    <a:pt x="8338819" y="367029"/>
                  </a:lnTo>
                  <a:lnTo>
                    <a:pt x="8335960" y="320993"/>
                  </a:lnTo>
                  <a:lnTo>
                    <a:pt x="8327609" y="276661"/>
                  </a:lnTo>
                  <a:lnTo>
                    <a:pt x="8314113" y="234380"/>
                  </a:lnTo>
                  <a:lnTo>
                    <a:pt x="8295814" y="194493"/>
                  </a:lnTo>
                  <a:lnTo>
                    <a:pt x="8273056" y="157343"/>
                  </a:lnTo>
                  <a:lnTo>
                    <a:pt x="8246185" y="123276"/>
                  </a:lnTo>
                  <a:lnTo>
                    <a:pt x="8215543" y="92634"/>
                  </a:lnTo>
                  <a:lnTo>
                    <a:pt x="8181476" y="65763"/>
                  </a:lnTo>
                  <a:lnTo>
                    <a:pt x="8144326" y="43005"/>
                  </a:lnTo>
                  <a:lnTo>
                    <a:pt x="8104439" y="24706"/>
                  </a:lnTo>
                  <a:lnTo>
                    <a:pt x="8062158" y="11210"/>
                  </a:lnTo>
                  <a:lnTo>
                    <a:pt x="8017826" y="2859"/>
                  </a:lnTo>
                  <a:lnTo>
                    <a:pt x="7971790" y="0"/>
                  </a:lnTo>
                  <a:close/>
                </a:path>
              </a:pathLst>
            </a:custGeom>
            <a:solidFill>
              <a:srgbClr val="B4C6E7"/>
            </a:solidFill>
          </p:spPr>
          <p:txBody>
            <a:bodyPr wrap="square" lIns="0" tIns="0" rIns="0" bIns="0" rtlCol="0"/>
            <a:lstStyle/>
            <a:p>
              <a:endParaRPr sz="1050"/>
            </a:p>
          </p:txBody>
        </p:sp>
        <p:sp>
          <p:nvSpPr>
            <p:cNvPr id="7" name="object 7"/>
            <p:cNvSpPr/>
            <p:nvPr/>
          </p:nvSpPr>
          <p:spPr>
            <a:xfrm>
              <a:off x="2256789" y="1604010"/>
              <a:ext cx="8338820" cy="2202180"/>
            </a:xfrm>
            <a:custGeom>
              <a:avLst/>
              <a:gdLst/>
              <a:ahLst/>
              <a:cxnLst/>
              <a:rect l="l" t="t" r="r" b="b"/>
              <a:pathLst>
                <a:path w="8338820" h="2202179">
                  <a:moveTo>
                    <a:pt x="0" y="367029"/>
                  </a:moveTo>
                  <a:lnTo>
                    <a:pt x="2859" y="320993"/>
                  </a:lnTo>
                  <a:lnTo>
                    <a:pt x="11210" y="276661"/>
                  </a:lnTo>
                  <a:lnTo>
                    <a:pt x="24706" y="234380"/>
                  </a:lnTo>
                  <a:lnTo>
                    <a:pt x="43005" y="194493"/>
                  </a:lnTo>
                  <a:lnTo>
                    <a:pt x="65763" y="157343"/>
                  </a:lnTo>
                  <a:lnTo>
                    <a:pt x="92634" y="123276"/>
                  </a:lnTo>
                  <a:lnTo>
                    <a:pt x="123276" y="92634"/>
                  </a:lnTo>
                  <a:lnTo>
                    <a:pt x="157343" y="65763"/>
                  </a:lnTo>
                  <a:lnTo>
                    <a:pt x="194493" y="43005"/>
                  </a:lnTo>
                  <a:lnTo>
                    <a:pt x="234380" y="24706"/>
                  </a:lnTo>
                  <a:lnTo>
                    <a:pt x="276661" y="11210"/>
                  </a:lnTo>
                  <a:lnTo>
                    <a:pt x="320993" y="2859"/>
                  </a:lnTo>
                  <a:lnTo>
                    <a:pt x="367030" y="0"/>
                  </a:lnTo>
                  <a:lnTo>
                    <a:pt x="7971790" y="0"/>
                  </a:lnTo>
                  <a:lnTo>
                    <a:pt x="8017826" y="2859"/>
                  </a:lnTo>
                  <a:lnTo>
                    <a:pt x="8062158" y="11210"/>
                  </a:lnTo>
                  <a:lnTo>
                    <a:pt x="8104439" y="24706"/>
                  </a:lnTo>
                  <a:lnTo>
                    <a:pt x="8144326" y="43005"/>
                  </a:lnTo>
                  <a:lnTo>
                    <a:pt x="8181476" y="65763"/>
                  </a:lnTo>
                  <a:lnTo>
                    <a:pt x="8215543" y="92634"/>
                  </a:lnTo>
                  <a:lnTo>
                    <a:pt x="8246185" y="123276"/>
                  </a:lnTo>
                  <a:lnTo>
                    <a:pt x="8273056" y="157343"/>
                  </a:lnTo>
                  <a:lnTo>
                    <a:pt x="8295814" y="194493"/>
                  </a:lnTo>
                  <a:lnTo>
                    <a:pt x="8314113" y="234380"/>
                  </a:lnTo>
                  <a:lnTo>
                    <a:pt x="8327609" y="276661"/>
                  </a:lnTo>
                  <a:lnTo>
                    <a:pt x="8335960" y="320993"/>
                  </a:lnTo>
                  <a:lnTo>
                    <a:pt x="8338819" y="367029"/>
                  </a:lnTo>
                  <a:lnTo>
                    <a:pt x="8338819" y="1835150"/>
                  </a:lnTo>
                  <a:lnTo>
                    <a:pt x="8335960" y="1881186"/>
                  </a:lnTo>
                  <a:lnTo>
                    <a:pt x="8327609" y="1925518"/>
                  </a:lnTo>
                  <a:lnTo>
                    <a:pt x="8314113" y="1967799"/>
                  </a:lnTo>
                  <a:lnTo>
                    <a:pt x="8295814" y="2007686"/>
                  </a:lnTo>
                  <a:lnTo>
                    <a:pt x="8273056" y="2044836"/>
                  </a:lnTo>
                  <a:lnTo>
                    <a:pt x="8246185" y="2078903"/>
                  </a:lnTo>
                  <a:lnTo>
                    <a:pt x="8215543" y="2109545"/>
                  </a:lnTo>
                  <a:lnTo>
                    <a:pt x="8181476" y="2136416"/>
                  </a:lnTo>
                  <a:lnTo>
                    <a:pt x="8144326" y="2159174"/>
                  </a:lnTo>
                  <a:lnTo>
                    <a:pt x="8104439" y="2177473"/>
                  </a:lnTo>
                  <a:lnTo>
                    <a:pt x="8062158" y="2190969"/>
                  </a:lnTo>
                  <a:lnTo>
                    <a:pt x="8017826" y="2199320"/>
                  </a:lnTo>
                  <a:lnTo>
                    <a:pt x="7971790" y="2202179"/>
                  </a:lnTo>
                  <a:lnTo>
                    <a:pt x="367030" y="2202179"/>
                  </a:lnTo>
                  <a:lnTo>
                    <a:pt x="320993" y="2199320"/>
                  </a:lnTo>
                  <a:lnTo>
                    <a:pt x="276661" y="2190969"/>
                  </a:lnTo>
                  <a:lnTo>
                    <a:pt x="234380" y="2177473"/>
                  </a:lnTo>
                  <a:lnTo>
                    <a:pt x="194493" y="2159174"/>
                  </a:lnTo>
                  <a:lnTo>
                    <a:pt x="157343" y="2136416"/>
                  </a:lnTo>
                  <a:lnTo>
                    <a:pt x="123276" y="2109545"/>
                  </a:lnTo>
                  <a:lnTo>
                    <a:pt x="92634" y="2078903"/>
                  </a:lnTo>
                  <a:lnTo>
                    <a:pt x="65763" y="2044836"/>
                  </a:lnTo>
                  <a:lnTo>
                    <a:pt x="43005" y="2007686"/>
                  </a:lnTo>
                  <a:lnTo>
                    <a:pt x="24706" y="1967799"/>
                  </a:lnTo>
                  <a:lnTo>
                    <a:pt x="11210" y="1925518"/>
                  </a:lnTo>
                  <a:lnTo>
                    <a:pt x="2859" y="1881186"/>
                  </a:lnTo>
                  <a:lnTo>
                    <a:pt x="0" y="1835150"/>
                  </a:lnTo>
                  <a:lnTo>
                    <a:pt x="0" y="367029"/>
                  </a:lnTo>
                  <a:close/>
                </a:path>
              </a:pathLst>
            </a:custGeom>
            <a:ln w="12700">
              <a:solidFill>
                <a:srgbClr val="F1F1F1"/>
              </a:solidFill>
            </a:ln>
          </p:spPr>
          <p:txBody>
            <a:bodyPr wrap="square" lIns="0" tIns="0" rIns="0" bIns="0" rtlCol="0"/>
            <a:lstStyle/>
            <a:p>
              <a:endParaRPr sz="1050"/>
            </a:p>
          </p:txBody>
        </p:sp>
      </p:grp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793294" y="3129042"/>
            <a:ext cx="1166186" cy="1122493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1879759" y="3540633"/>
            <a:ext cx="898684" cy="378950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4764" marR="3810" indent="-5715">
              <a:spcBef>
                <a:spcPts val="75"/>
              </a:spcBef>
            </a:pPr>
            <a:r>
              <a:rPr sz="1200" spc="-8" dirty="0">
                <a:solidFill>
                  <a:srgbClr val="FFFFFF"/>
                </a:solidFill>
                <a:latin typeface="Arial MT"/>
                <a:cs typeface="Arial MT"/>
              </a:rPr>
              <a:t>Peningkatan </a:t>
            </a:r>
            <a:r>
              <a:rPr sz="1200" spc="-323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200" spc="-8" dirty="0">
                <a:solidFill>
                  <a:srgbClr val="FFFFFF"/>
                </a:solidFill>
                <a:latin typeface="Arial MT"/>
                <a:cs typeface="Arial MT"/>
              </a:rPr>
              <a:t>Standar</a:t>
            </a:r>
            <a:r>
              <a:rPr sz="1200" spc="-4" dirty="0">
                <a:solidFill>
                  <a:srgbClr val="FFFFFF"/>
                </a:solidFill>
                <a:latin typeface="Arial MT"/>
                <a:cs typeface="Arial MT"/>
              </a:rPr>
              <a:t> Dikti</a:t>
            </a:r>
            <a:endParaRPr sz="1200">
              <a:latin typeface="Arial MT"/>
              <a:cs typeface="Arial MT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2903220" y="3092923"/>
            <a:ext cx="3316129" cy="1130141"/>
            <a:chOff x="3870959" y="4123897"/>
            <a:chExt cx="4421505" cy="1506855"/>
          </a:xfrm>
        </p:grpSpPr>
        <p:pic>
          <p:nvPicPr>
            <p:cNvPr id="11" name="object 1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70959" y="4386579"/>
              <a:ext cx="541299" cy="1046734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566755" y="4123897"/>
              <a:ext cx="1725213" cy="1506573"/>
            </a:xfrm>
            <a:prstGeom prst="rect">
              <a:avLst/>
            </a:prstGeom>
          </p:spPr>
        </p:pic>
      </p:grpSp>
      <p:sp>
        <p:nvSpPr>
          <p:cNvPr id="13" name="object 13"/>
          <p:cNvSpPr txBox="1"/>
          <p:nvPr/>
        </p:nvSpPr>
        <p:spPr>
          <a:xfrm>
            <a:off x="5058537" y="3417569"/>
            <a:ext cx="897255" cy="563616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 marR="3810" indent="152400">
              <a:spcBef>
                <a:spcPts val="75"/>
              </a:spcBef>
            </a:pPr>
            <a:r>
              <a:rPr sz="1200" spc="-4" dirty="0">
                <a:solidFill>
                  <a:srgbClr val="FFFFFF"/>
                </a:solidFill>
                <a:latin typeface="Arial MT"/>
                <a:cs typeface="Arial MT"/>
              </a:rPr>
              <a:t>Evaluasi </a:t>
            </a:r>
            <a:r>
              <a:rPr sz="120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200" spc="-8" dirty="0">
                <a:solidFill>
                  <a:srgbClr val="FFFFFF"/>
                </a:solidFill>
                <a:latin typeface="Arial MT"/>
                <a:cs typeface="Arial MT"/>
              </a:rPr>
              <a:t>P</a:t>
            </a:r>
            <a:r>
              <a:rPr sz="1200" spc="-11" dirty="0">
                <a:solidFill>
                  <a:srgbClr val="FFFFFF"/>
                </a:solidFill>
                <a:latin typeface="Arial MT"/>
                <a:cs typeface="Arial MT"/>
              </a:rPr>
              <a:t>e</a:t>
            </a:r>
            <a:r>
              <a:rPr sz="1200" spc="-4" dirty="0">
                <a:solidFill>
                  <a:srgbClr val="FFFFFF"/>
                </a:solidFill>
                <a:latin typeface="Arial MT"/>
                <a:cs typeface="Arial MT"/>
              </a:rPr>
              <a:t>l</a:t>
            </a:r>
            <a:r>
              <a:rPr sz="1200" spc="-11" dirty="0">
                <a:solidFill>
                  <a:srgbClr val="FFFFFF"/>
                </a:solidFill>
                <a:latin typeface="Arial MT"/>
                <a:cs typeface="Arial MT"/>
              </a:rPr>
              <a:t>a</a:t>
            </a:r>
            <a:r>
              <a:rPr sz="1200" spc="-4" dirty="0">
                <a:solidFill>
                  <a:srgbClr val="FFFFFF"/>
                </a:solidFill>
                <a:latin typeface="Arial MT"/>
                <a:cs typeface="Arial MT"/>
              </a:rPr>
              <a:t>ks</a:t>
            </a:r>
            <a:r>
              <a:rPr sz="1200" spc="-11" dirty="0">
                <a:solidFill>
                  <a:srgbClr val="FFFFFF"/>
                </a:solidFill>
                <a:latin typeface="Arial MT"/>
                <a:cs typeface="Arial MT"/>
              </a:rPr>
              <a:t>anaa</a:t>
            </a:r>
            <a:r>
              <a:rPr sz="1200" spc="-4" dirty="0">
                <a:solidFill>
                  <a:srgbClr val="FFFFFF"/>
                </a:solidFill>
                <a:latin typeface="Arial MT"/>
                <a:cs typeface="Arial MT"/>
              </a:rPr>
              <a:t>n  </a:t>
            </a:r>
            <a:r>
              <a:rPr sz="1200" spc="-8" dirty="0">
                <a:solidFill>
                  <a:srgbClr val="FFFFFF"/>
                </a:solidFill>
                <a:latin typeface="Arial MT"/>
                <a:cs typeface="Arial MT"/>
              </a:rPr>
              <a:t>Standar</a:t>
            </a:r>
            <a:r>
              <a:rPr sz="1200" spc="-4" dirty="0">
                <a:solidFill>
                  <a:srgbClr val="FFFFFF"/>
                </a:solidFill>
                <a:latin typeface="Arial MT"/>
                <a:cs typeface="Arial MT"/>
              </a:rPr>
              <a:t> Dikti</a:t>
            </a:r>
            <a:endParaRPr sz="1200">
              <a:latin typeface="Arial MT"/>
              <a:cs typeface="Arial MT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6166486" y="3116590"/>
            <a:ext cx="1650206" cy="1158716"/>
            <a:chOff x="8221980" y="4155452"/>
            <a:chExt cx="2200275" cy="1544955"/>
          </a:xfrm>
        </p:grpSpPr>
        <p:pic>
          <p:nvPicPr>
            <p:cNvPr id="15" name="object 1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221980" y="4381499"/>
              <a:ext cx="543826" cy="1046734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646160" y="4155452"/>
              <a:ext cx="1775713" cy="1544574"/>
            </a:xfrm>
            <a:prstGeom prst="rect">
              <a:avLst/>
            </a:prstGeom>
          </p:spPr>
        </p:pic>
      </p:grpSp>
      <p:sp>
        <p:nvSpPr>
          <p:cNvPr id="17" name="object 17"/>
          <p:cNvSpPr txBox="1"/>
          <p:nvPr/>
        </p:nvSpPr>
        <p:spPr>
          <a:xfrm>
            <a:off x="6661308" y="3544681"/>
            <a:ext cx="897255" cy="378950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z="1200" spc="-8" dirty="0">
                <a:solidFill>
                  <a:srgbClr val="FFFFFF"/>
                </a:solidFill>
                <a:latin typeface="Arial MT"/>
                <a:cs typeface="Arial MT"/>
              </a:rPr>
              <a:t>Pe</a:t>
            </a:r>
            <a:r>
              <a:rPr sz="1200" dirty="0">
                <a:solidFill>
                  <a:srgbClr val="FFFFFF"/>
                </a:solidFill>
                <a:latin typeface="Arial MT"/>
                <a:cs typeface="Arial MT"/>
              </a:rPr>
              <a:t>laks</a:t>
            </a:r>
            <a:r>
              <a:rPr sz="1200" spc="-8" dirty="0">
                <a:solidFill>
                  <a:srgbClr val="FFFFFF"/>
                </a:solidFill>
                <a:latin typeface="Arial MT"/>
                <a:cs typeface="Arial MT"/>
              </a:rPr>
              <a:t>anaa</a:t>
            </a:r>
            <a:r>
              <a:rPr sz="1200" dirty="0">
                <a:solidFill>
                  <a:srgbClr val="FFFFFF"/>
                </a:solidFill>
                <a:latin typeface="Arial MT"/>
                <a:cs typeface="Arial MT"/>
              </a:rPr>
              <a:t>n</a:t>
            </a:r>
            <a:endParaRPr sz="1200">
              <a:latin typeface="Arial MT"/>
              <a:cs typeface="Arial MT"/>
            </a:endParaRPr>
          </a:p>
          <a:p>
            <a:pPr marL="9525">
              <a:spcBef>
                <a:spcPts val="4"/>
              </a:spcBef>
            </a:pPr>
            <a:r>
              <a:rPr sz="1200" spc="-8" dirty="0">
                <a:solidFill>
                  <a:srgbClr val="FFFFFF"/>
                </a:solidFill>
                <a:latin typeface="Arial MT"/>
                <a:cs typeface="Arial MT"/>
              </a:rPr>
              <a:t>Standar </a:t>
            </a:r>
            <a:r>
              <a:rPr sz="1200" spc="-4" dirty="0">
                <a:solidFill>
                  <a:srgbClr val="FFFFFF"/>
                </a:solidFill>
                <a:latin typeface="Arial MT"/>
                <a:cs typeface="Arial MT"/>
              </a:rPr>
              <a:t>Dikti</a:t>
            </a:r>
            <a:endParaRPr sz="1200">
              <a:latin typeface="Arial MT"/>
              <a:cs typeface="Arial MT"/>
            </a:endParaRPr>
          </a:p>
        </p:txBody>
      </p:sp>
      <p:pic>
        <p:nvPicPr>
          <p:cNvPr id="18" name="object 18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2044065" y="1438275"/>
            <a:ext cx="1171766" cy="1303211"/>
          </a:xfrm>
          <a:prstGeom prst="rect">
            <a:avLst/>
          </a:prstGeom>
        </p:spPr>
      </p:pic>
      <p:grpSp>
        <p:nvGrpSpPr>
          <p:cNvPr id="19" name="object 19"/>
          <p:cNvGrpSpPr/>
          <p:nvPr/>
        </p:nvGrpSpPr>
        <p:grpSpPr>
          <a:xfrm>
            <a:off x="3228976" y="2788911"/>
            <a:ext cx="4242911" cy="1474946"/>
            <a:chOff x="4305300" y="3718547"/>
            <a:chExt cx="5657215" cy="1966595"/>
          </a:xfrm>
        </p:grpSpPr>
        <p:pic>
          <p:nvPicPr>
            <p:cNvPr id="20" name="object 2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305300" y="4122420"/>
              <a:ext cx="1905253" cy="1562353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933179" y="3718547"/>
              <a:ext cx="1028966" cy="498106"/>
            </a:xfrm>
            <a:prstGeom prst="rect">
              <a:avLst/>
            </a:prstGeom>
          </p:spPr>
        </p:pic>
      </p:grpSp>
      <p:sp>
        <p:nvSpPr>
          <p:cNvPr id="22" name="object 22"/>
          <p:cNvSpPr txBox="1"/>
          <p:nvPr/>
        </p:nvSpPr>
        <p:spPr>
          <a:xfrm>
            <a:off x="2247232" y="1847374"/>
            <a:ext cx="682943" cy="563616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 marR="3810" indent="-2858" algn="ctr">
              <a:spcBef>
                <a:spcPts val="75"/>
              </a:spcBef>
            </a:pPr>
            <a:r>
              <a:rPr sz="1200" spc="-4" dirty="0">
                <a:solidFill>
                  <a:srgbClr val="FFFFFF"/>
                </a:solidFill>
                <a:latin typeface="Arial MT"/>
                <a:cs typeface="Arial MT"/>
              </a:rPr>
              <a:t>Dokumen </a:t>
            </a:r>
            <a:r>
              <a:rPr sz="1200" spc="-323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200" spc="-8" dirty="0">
                <a:solidFill>
                  <a:srgbClr val="FFFFFF"/>
                </a:solidFill>
                <a:latin typeface="Arial MT"/>
                <a:cs typeface="Arial MT"/>
              </a:rPr>
              <a:t>K</a:t>
            </a:r>
            <a:r>
              <a:rPr sz="1200" spc="-11" dirty="0">
                <a:solidFill>
                  <a:srgbClr val="FFFFFF"/>
                </a:solidFill>
                <a:latin typeface="Arial MT"/>
                <a:cs typeface="Arial MT"/>
              </a:rPr>
              <a:t>eb</a:t>
            </a:r>
            <a:r>
              <a:rPr sz="1200" spc="-4" dirty="0">
                <a:solidFill>
                  <a:srgbClr val="FFFFFF"/>
                </a:solidFill>
                <a:latin typeface="Arial MT"/>
                <a:cs typeface="Arial MT"/>
              </a:rPr>
              <a:t>i</a:t>
            </a:r>
            <a:r>
              <a:rPr sz="1200" spc="-15" dirty="0">
                <a:solidFill>
                  <a:srgbClr val="FFFFFF"/>
                </a:solidFill>
                <a:latin typeface="Arial MT"/>
                <a:cs typeface="Arial MT"/>
              </a:rPr>
              <a:t>j</a:t>
            </a:r>
            <a:r>
              <a:rPr sz="1200" spc="-11" dirty="0">
                <a:solidFill>
                  <a:srgbClr val="FFFFFF"/>
                </a:solidFill>
                <a:latin typeface="Arial MT"/>
                <a:cs typeface="Arial MT"/>
              </a:rPr>
              <a:t>a</a:t>
            </a:r>
            <a:r>
              <a:rPr sz="1200" spc="-4" dirty="0">
                <a:solidFill>
                  <a:srgbClr val="FFFFFF"/>
                </a:solidFill>
                <a:latin typeface="Arial MT"/>
                <a:cs typeface="Arial MT"/>
              </a:rPr>
              <a:t>k</a:t>
            </a:r>
            <a:r>
              <a:rPr sz="1200" spc="-11" dirty="0">
                <a:solidFill>
                  <a:srgbClr val="FFFFFF"/>
                </a:solidFill>
                <a:latin typeface="Arial MT"/>
                <a:cs typeface="Arial MT"/>
              </a:rPr>
              <a:t>a</a:t>
            </a:r>
            <a:r>
              <a:rPr sz="1200" spc="-4" dirty="0">
                <a:solidFill>
                  <a:srgbClr val="FFFFFF"/>
                </a:solidFill>
                <a:latin typeface="Arial MT"/>
                <a:cs typeface="Arial MT"/>
              </a:rPr>
              <a:t>n  SPMI</a:t>
            </a:r>
            <a:endParaRPr sz="1200" dirty="0">
              <a:latin typeface="Arial MT"/>
              <a:cs typeface="Arial MT"/>
            </a:endParaRPr>
          </a:p>
        </p:txBody>
      </p:sp>
      <p:pic>
        <p:nvPicPr>
          <p:cNvPr id="23" name="object 23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3476625" y="1457325"/>
            <a:ext cx="1206056" cy="1265111"/>
          </a:xfrm>
          <a:prstGeom prst="rect">
            <a:avLst/>
          </a:prstGeom>
        </p:spPr>
      </p:pic>
      <p:pic>
        <p:nvPicPr>
          <p:cNvPr id="24" name="object 24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4937760" y="1476375"/>
            <a:ext cx="1162240" cy="1265111"/>
          </a:xfrm>
          <a:prstGeom prst="rect">
            <a:avLst/>
          </a:prstGeom>
        </p:spPr>
      </p:pic>
      <p:sp>
        <p:nvSpPr>
          <p:cNvPr id="25" name="object 25"/>
          <p:cNvSpPr txBox="1"/>
          <p:nvPr/>
        </p:nvSpPr>
        <p:spPr>
          <a:xfrm>
            <a:off x="5143213" y="1774792"/>
            <a:ext cx="669608" cy="748282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049" marR="3810" algn="ctr">
              <a:spcBef>
                <a:spcPts val="75"/>
              </a:spcBef>
            </a:pPr>
            <a:r>
              <a:rPr sz="1200" spc="-4" dirty="0">
                <a:solidFill>
                  <a:srgbClr val="FFFFFF"/>
                </a:solidFill>
                <a:latin typeface="Arial MT"/>
                <a:cs typeface="Arial MT"/>
              </a:rPr>
              <a:t>D</a:t>
            </a:r>
            <a:r>
              <a:rPr sz="1200" spc="-11" dirty="0">
                <a:solidFill>
                  <a:srgbClr val="FFFFFF"/>
                </a:solidFill>
                <a:latin typeface="Arial MT"/>
                <a:cs typeface="Arial MT"/>
              </a:rPr>
              <a:t>o</a:t>
            </a:r>
            <a:r>
              <a:rPr sz="1200" spc="-4" dirty="0">
                <a:solidFill>
                  <a:srgbClr val="FFFFFF"/>
                </a:solidFill>
                <a:latin typeface="Arial MT"/>
                <a:cs typeface="Arial MT"/>
              </a:rPr>
              <a:t>k</a:t>
            </a:r>
            <a:r>
              <a:rPr sz="1200" spc="-11" dirty="0">
                <a:solidFill>
                  <a:srgbClr val="FFFFFF"/>
                </a:solidFill>
                <a:latin typeface="Arial MT"/>
                <a:cs typeface="Arial MT"/>
              </a:rPr>
              <a:t>u</a:t>
            </a:r>
            <a:r>
              <a:rPr sz="1200" dirty="0">
                <a:solidFill>
                  <a:srgbClr val="FFFFFF"/>
                </a:solidFill>
                <a:latin typeface="Arial MT"/>
                <a:cs typeface="Arial MT"/>
              </a:rPr>
              <a:t>m</a:t>
            </a:r>
            <a:r>
              <a:rPr sz="1200" spc="-11" dirty="0">
                <a:solidFill>
                  <a:srgbClr val="FFFFFF"/>
                </a:solidFill>
                <a:latin typeface="Arial MT"/>
                <a:cs typeface="Arial MT"/>
              </a:rPr>
              <a:t>e</a:t>
            </a:r>
            <a:r>
              <a:rPr sz="1200" spc="-4" dirty="0">
                <a:solidFill>
                  <a:srgbClr val="FFFFFF"/>
                </a:solidFill>
                <a:latin typeface="Arial MT"/>
                <a:cs typeface="Arial MT"/>
              </a:rPr>
              <a:t>n  </a:t>
            </a:r>
            <a:r>
              <a:rPr sz="1200" spc="-8" dirty="0">
                <a:solidFill>
                  <a:srgbClr val="FFFFFF"/>
                </a:solidFill>
                <a:latin typeface="Arial MT"/>
                <a:cs typeface="Arial MT"/>
              </a:rPr>
              <a:t>Standar </a:t>
            </a:r>
            <a:r>
              <a:rPr sz="1200" spc="-4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200" spc="-8" dirty="0">
                <a:solidFill>
                  <a:srgbClr val="FFFFFF"/>
                </a:solidFill>
                <a:latin typeface="Arial MT"/>
                <a:cs typeface="Arial MT"/>
              </a:rPr>
              <a:t>dalam </a:t>
            </a:r>
            <a:r>
              <a:rPr sz="1200" spc="-4" dirty="0">
                <a:solidFill>
                  <a:srgbClr val="FFFFFF"/>
                </a:solidFill>
                <a:latin typeface="Arial MT"/>
                <a:cs typeface="Arial MT"/>
              </a:rPr>
              <a:t> SPMI</a:t>
            </a:r>
            <a:endParaRPr sz="1200">
              <a:latin typeface="Arial MT"/>
              <a:cs typeface="Arial MT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1055347" y="1870805"/>
            <a:ext cx="571976" cy="1958340"/>
            <a:chOff x="1407128" y="2494407"/>
            <a:chExt cx="762635" cy="2611120"/>
          </a:xfrm>
        </p:grpSpPr>
        <p:sp>
          <p:nvSpPr>
            <p:cNvPr id="27" name="object 27"/>
            <p:cNvSpPr/>
            <p:nvPr/>
          </p:nvSpPr>
          <p:spPr>
            <a:xfrm>
              <a:off x="1407128" y="2494407"/>
              <a:ext cx="762635" cy="1379220"/>
            </a:xfrm>
            <a:custGeom>
              <a:avLst/>
              <a:gdLst/>
              <a:ahLst/>
              <a:cxnLst/>
              <a:rect l="l" t="t" r="r" b="b"/>
              <a:pathLst>
                <a:path w="762635" h="1379220">
                  <a:moveTo>
                    <a:pt x="476281" y="0"/>
                  </a:moveTo>
                  <a:lnTo>
                    <a:pt x="476281" y="220979"/>
                  </a:lnTo>
                  <a:lnTo>
                    <a:pt x="439842" y="241997"/>
                  </a:lnTo>
                  <a:lnTo>
                    <a:pt x="404598" y="265260"/>
                  </a:lnTo>
                  <a:lnTo>
                    <a:pt x="370584" y="290683"/>
                  </a:lnTo>
                  <a:lnTo>
                    <a:pt x="337832" y="318182"/>
                  </a:lnTo>
                  <a:lnTo>
                    <a:pt x="306377" y="347670"/>
                  </a:lnTo>
                  <a:lnTo>
                    <a:pt x="276253" y="379063"/>
                  </a:lnTo>
                  <a:lnTo>
                    <a:pt x="247492" y="412275"/>
                  </a:lnTo>
                  <a:lnTo>
                    <a:pt x="220129" y="447222"/>
                  </a:lnTo>
                  <a:lnTo>
                    <a:pt x="194198" y="483817"/>
                  </a:lnTo>
                  <a:lnTo>
                    <a:pt x="169733" y="521976"/>
                  </a:lnTo>
                  <a:lnTo>
                    <a:pt x="146766" y="561614"/>
                  </a:lnTo>
                  <a:lnTo>
                    <a:pt x="125333" y="602645"/>
                  </a:lnTo>
                  <a:lnTo>
                    <a:pt x="105466" y="644984"/>
                  </a:lnTo>
                  <a:lnTo>
                    <a:pt x="87200" y="688546"/>
                  </a:lnTo>
                  <a:lnTo>
                    <a:pt x="70568" y="733245"/>
                  </a:lnTo>
                  <a:lnTo>
                    <a:pt x="55605" y="778998"/>
                  </a:lnTo>
                  <a:lnTo>
                    <a:pt x="42343" y="825717"/>
                  </a:lnTo>
                  <a:lnTo>
                    <a:pt x="30817" y="873318"/>
                  </a:lnTo>
                  <a:lnTo>
                    <a:pt x="21060" y="921716"/>
                  </a:lnTo>
                  <a:lnTo>
                    <a:pt x="13106" y="970826"/>
                  </a:lnTo>
                  <a:lnTo>
                    <a:pt x="6990" y="1020562"/>
                  </a:lnTo>
                  <a:lnTo>
                    <a:pt x="2744" y="1070839"/>
                  </a:lnTo>
                  <a:lnTo>
                    <a:pt x="403" y="1121572"/>
                  </a:lnTo>
                  <a:lnTo>
                    <a:pt x="0" y="1172675"/>
                  </a:lnTo>
                  <a:lnTo>
                    <a:pt x="1568" y="1224064"/>
                  </a:lnTo>
                  <a:lnTo>
                    <a:pt x="5143" y="1275654"/>
                  </a:lnTo>
                  <a:lnTo>
                    <a:pt x="10758" y="1327358"/>
                  </a:lnTo>
                  <a:lnTo>
                    <a:pt x="18446" y="1379092"/>
                  </a:lnTo>
                  <a:lnTo>
                    <a:pt x="28636" y="1325632"/>
                  </a:lnTo>
                  <a:lnTo>
                    <a:pt x="40924" y="1273303"/>
                  </a:lnTo>
                  <a:lnTo>
                    <a:pt x="55252" y="1222195"/>
                  </a:lnTo>
                  <a:lnTo>
                    <a:pt x="71564" y="1172397"/>
                  </a:lnTo>
                  <a:lnTo>
                    <a:pt x="89802" y="1124000"/>
                  </a:lnTo>
                  <a:lnTo>
                    <a:pt x="109909" y="1077091"/>
                  </a:lnTo>
                  <a:lnTo>
                    <a:pt x="131829" y="1031762"/>
                  </a:lnTo>
                  <a:lnTo>
                    <a:pt x="155505" y="988100"/>
                  </a:lnTo>
                  <a:lnTo>
                    <a:pt x="180879" y="946197"/>
                  </a:lnTo>
                  <a:lnTo>
                    <a:pt x="207894" y="906141"/>
                  </a:lnTo>
                  <a:lnTo>
                    <a:pt x="236494" y="868022"/>
                  </a:lnTo>
                  <a:lnTo>
                    <a:pt x="266622" y="831929"/>
                  </a:lnTo>
                  <a:lnTo>
                    <a:pt x="298221" y="797953"/>
                  </a:lnTo>
                  <a:lnTo>
                    <a:pt x="331233" y="766181"/>
                  </a:lnTo>
                  <a:lnTo>
                    <a:pt x="365602" y="736705"/>
                  </a:lnTo>
                  <a:lnTo>
                    <a:pt x="401271" y="709613"/>
                  </a:lnTo>
                  <a:lnTo>
                    <a:pt x="438183" y="684994"/>
                  </a:lnTo>
                  <a:lnTo>
                    <a:pt x="476281" y="662939"/>
                  </a:lnTo>
                  <a:lnTo>
                    <a:pt x="476281" y="883919"/>
                  </a:lnTo>
                  <a:lnTo>
                    <a:pt x="762031" y="368172"/>
                  </a:lnTo>
                  <a:lnTo>
                    <a:pt x="476281" y="0"/>
                  </a:lnTo>
                  <a:close/>
                </a:path>
              </a:pathLst>
            </a:custGeom>
            <a:solidFill>
              <a:srgbClr val="A4A4A4"/>
            </a:solidFill>
          </p:spPr>
          <p:txBody>
            <a:bodyPr wrap="square" lIns="0" tIns="0" rIns="0" bIns="0" rtlCol="0"/>
            <a:lstStyle/>
            <a:p>
              <a:endParaRPr sz="1050"/>
            </a:p>
          </p:txBody>
        </p:sp>
        <p:sp>
          <p:nvSpPr>
            <p:cNvPr id="28" name="object 28"/>
            <p:cNvSpPr/>
            <p:nvPr/>
          </p:nvSpPr>
          <p:spPr>
            <a:xfrm>
              <a:off x="1407160" y="3652520"/>
              <a:ext cx="762000" cy="1452880"/>
            </a:xfrm>
            <a:custGeom>
              <a:avLst/>
              <a:gdLst/>
              <a:ahLst/>
              <a:cxnLst/>
              <a:rect l="l" t="t" r="r" b="b"/>
              <a:pathLst>
                <a:path w="762000" h="1452879">
                  <a:moveTo>
                    <a:pt x="0" y="0"/>
                  </a:moveTo>
                  <a:lnTo>
                    <a:pt x="0" y="441959"/>
                  </a:lnTo>
                  <a:lnTo>
                    <a:pt x="1127" y="497424"/>
                  </a:lnTo>
                  <a:lnTo>
                    <a:pt x="4470" y="552106"/>
                  </a:lnTo>
                  <a:lnTo>
                    <a:pt x="9972" y="605930"/>
                  </a:lnTo>
                  <a:lnTo>
                    <a:pt x="17573" y="658818"/>
                  </a:lnTo>
                  <a:lnTo>
                    <a:pt x="27216" y="710694"/>
                  </a:lnTo>
                  <a:lnTo>
                    <a:pt x="38843" y="761479"/>
                  </a:lnTo>
                  <a:lnTo>
                    <a:pt x="52396" y="811098"/>
                  </a:lnTo>
                  <a:lnTo>
                    <a:pt x="67816" y="859472"/>
                  </a:lnTo>
                  <a:lnTo>
                    <a:pt x="85046" y="906525"/>
                  </a:lnTo>
                  <a:lnTo>
                    <a:pt x="104027" y="952180"/>
                  </a:lnTo>
                  <a:lnTo>
                    <a:pt x="124701" y="996359"/>
                  </a:lnTo>
                  <a:lnTo>
                    <a:pt x="147011" y="1038985"/>
                  </a:lnTo>
                  <a:lnTo>
                    <a:pt x="170897" y="1079982"/>
                  </a:lnTo>
                  <a:lnTo>
                    <a:pt x="196303" y="1119273"/>
                  </a:lnTo>
                  <a:lnTo>
                    <a:pt x="223170" y="1156779"/>
                  </a:lnTo>
                  <a:lnTo>
                    <a:pt x="251440" y="1192424"/>
                  </a:lnTo>
                  <a:lnTo>
                    <a:pt x="281055" y="1226132"/>
                  </a:lnTo>
                  <a:lnTo>
                    <a:pt x="311956" y="1257824"/>
                  </a:lnTo>
                  <a:lnTo>
                    <a:pt x="344086" y="1287424"/>
                  </a:lnTo>
                  <a:lnTo>
                    <a:pt x="377387" y="1314854"/>
                  </a:lnTo>
                  <a:lnTo>
                    <a:pt x="411800" y="1340038"/>
                  </a:lnTo>
                  <a:lnTo>
                    <a:pt x="447268" y="1362898"/>
                  </a:lnTo>
                  <a:lnTo>
                    <a:pt x="483732" y="1383358"/>
                  </a:lnTo>
                  <a:lnTo>
                    <a:pt x="521134" y="1401340"/>
                  </a:lnTo>
                  <a:lnTo>
                    <a:pt x="559417" y="1416767"/>
                  </a:lnTo>
                  <a:lnTo>
                    <a:pt x="598521" y="1429562"/>
                  </a:lnTo>
                  <a:lnTo>
                    <a:pt x="638390" y="1439648"/>
                  </a:lnTo>
                  <a:lnTo>
                    <a:pt x="678965" y="1446947"/>
                  </a:lnTo>
                  <a:lnTo>
                    <a:pt x="720187" y="1451384"/>
                  </a:lnTo>
                  <a:lnTo>
                    <a:pt x="762000" y="1452879"/>
                  </a:lnTo>
                  <a:lnTo>
                    <a:pt x="762000" y="1010919"/>
                  </a:lnTo>
                  <a:lnTo>
                    <a:pt x="720187" y="1009424"/>
                  </a:lnTo>
                  <a:lnTo>
                    <a:pt x="678965" y="1004987"/>
                  </a:lnTo>
                  <a:lnTo>
                    <a:pt x="638390" y="997688"/>
                  </a:lnTo>
                  <a:lnTo>
                    <a:pt x="598521" y="987602"/>
                  </a:lnTo>
                  <a:lnTo>
                    <a:pt x="559417" y="974807"/>
                  </a:lnTo>
                  <a:lnTo>
                    <a:pt x="521134" y="959380"/>
                  </a:lnTo>
                  <a:lnTo>
                    <a:pt x="483732" y="941398"/>
                  </a:lnTo>
                  <a:lnTo>
                    <a:pt x="447268" y="920938"/>
                  </a:lnTo>
                  <a:lnTo>
                    <a:pt x="411800" y="898078"/>
                  </a:lnTo>
                  <a:lnTo>
                    <a:pt x="377387" y="872894"/>
                  </a:lnTo>
                  <a:lnTo>
                    <a:pt x="344086" y="845464"/>
                  </a:lnTo>
                  <a:lnTo>
                    <a:pt x="311956" y="815864"/>
                  </a:lnTo>
                  <a:lnTo>
                    <a:pt x="281055" y="784172"/>
                  </a:lnTo>
                  <a:lnTo>
                    <a:pt x="251440" y="750464"/>
                  </a:lnTo>
                  <a:lnTo>
                    <a:pt x="223170" y="714819"/>
                  </a:lnTo>
                  <a:lnTo>
                    <a:pt x="196303" y="677313"/>
                  </a:lnTo>
                  <a:lnTo>
                    <a:pt x="170897" y="638022"/>
                  </a:lnTo>
                  <a:lnTo>
                    <a:pt x="147011" y="597025"/>
                  </a:lnTo>
                  <a:lnTo>
                    <a:pt x="124701" y="554399"/>
                  </a:lnTo>
                  <a:lnTo>
                    <a:pt x="104027" y="510220"/>
                  </a:lnTo>
                  <a:lnTo>
                    <a:pt x="85046" y="464565"/>
                  </a:lnTo>
                  <a:lnTo>
                    <a:pt x="67816" y="417512"/>
                  </a:lnTo>
                  <a:lnTo>
                    <a:pt x="52396" y="369138"/>
                  </a:lnTo>
                  <a:lnTo>
                    <a:pt x="38843" y="319519"/>
                  </a:lnTo>
                  <a:lnTo>
                    <a:pt x="27216" y="268734"/>
                  </a:lnTo>
                  <a:lnTo>
                    <a:pt x="17573" y="216858"/>
                  </a:lnTo>
                  <a:lnTo>
                    <a:pt x="9972" y="163970"/>
                  </a:lnTo>
                  <a:lnTo>
                    <a:pt x="4470" y="110146"/>
                  </a:lnTo>
                  <a:lnTo>
                    <a:pt x="1127" y="554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58585"/>
            </a:solidFill>
          </p:spPr>
          <p:txBody>
            <a:bodyPr wrap="square" lIns="0" tIns="0" rIns="0" bIns="0" rtlCol="0"/>
            <a:lstStyle/>
            <a:p>
              <a:endParaRPr sz="1050"/>
            </a:p>
          </p:txBody>
        </p:sp>
      </p:grpSp>
      <p:sp>
        <p:nvSpPr>
          <p:cNvPr id="29" name="object 29"/>
          <p:cNvSpPr txBox="1"/>
          <p:nvPr/>
        </p:nvSpPr>
        <p:spPr>
          <a:xfrm>
            <a:off x="812430" y="2567241"/>
            <a:ext cx="218008" cy="634364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9525">
              <a:lnSpc>
                <a:spcPts val="1733"/>
              </a:lnSpc>
            </a:pPr>
            <a:r>
              <a:rPr sz="1500" b="1" dirty="0"/>
              <a:t>Ka</a:t>
            </a:r>
            <a:r>
              <a:rPr sz="1500" b="1" spc="4" dirty="0"/>
              <a:t>i</a:t>
            </a:r>
            <a:r>
              <a:rPr sz="1500" b="1" dirty="0"/>
              <a:t>z</a:t>
            </a:r>
            <a:r>
              <a:rPr sz="1500" b="1" spc="4" dirty="0"/>
              <a:t>e</a:t>
            </a:r>
            <a:r>
              <a:rPr sz="1500" b="1" dirty="0"/>
              <a:t>n</a:t>
            </a:r>
            <a:endParaRPr sz="1500"/>
          </a:p>
        </p:txBody>
      </p:sp>
      <p:pic>
        <p:nvPicPr>
          <p:cNvPr id="30" name="object 30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6355080" y="1501140"/>
            <a:ext cx="1162240" cy="1221295"/>
          </a:xfrm>
          <a:prstGeom prst="rect">
            <a:avLst/>
          </a:prstGeom>
        </p:spPr>
      </p:pic>
      <p:sp>
        <p:nvSpPr>
          <p:cNvPr id="31" name="object 31"/>
          <p:cNvSpPr txBox="1"/>
          <p:nvPr/>
        </p:nvSpPr>
        <p:spPr>
          <a:xfrm>
            <a:off x="6471761" y="1686878"/>
            <a:ext cx="848678" cy="932948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 marR="3810" indent="-476" algn="ctr">
              <a:spcBef>
                <a:spcPts val="75"/>
              </a:spcBef>
            </a:pPr>
            <a:r>
              <a:rPr sz="1200" spc="-4" dirty="0">
                <a:solidFill>
                  <a:srgbClr val="FFFFFF"/>
                </a:solidFill>
                <a:latin typeface="Arial MT"/>
                <a:cs typeface="Arial MT"/>
              </a:rPr>
              <a:t>Dokumen </a:t>
            </a:r>
            <a:r>
              <a:rPr sz="120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200" spc="-4" dirty="0">
                <a:solidFill>
                  <a:srgbClr val="FFFFFF"/>
                </a:solidFill>
                <a:latin typeface="Arial MT"/>
                <a:cs typeface="Arial MT"/>
              </a:rPr>
              <a:t>Formulir </a:t>
            </a:r>
            <a:r>
              <a:rPr sz="120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200" spc="-8" dirty="0">
                <a:solidFill>
                  <a:srgbClr val="FFFFFF"/>
                </a:solidFill>
                <a:latin typeface="Arial MT"/>
                <a:cs typeface="Arial MT"/>
              </a:rPr>
              <a:t>yang </a:t>
            </a:r>
            <a:r>
              <a:rPr sz="1200" spc="-4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200" spc="-8" dirty="0">
                <a:solidFill>
                  <a:srgbClr val="FFFFFF"/>
                </a:solidFill>
                <a:latin typeface="Arial MT"/>
                <a:cs typeface="Arial MT"/>
              </a:rPr>
              <a:t>digunakan </a:t>
            </a:r>
            <a:r>
              <a:rPr sz="1200" spc="-4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200" spc="-8" dirty="0">
                <a:solidFill>
                  <a:srgbClr val="FFFFFF"/>
                </a:solidFill>
                <a:latin typeface="Arial MT"/>
                <a:cs typeface="Arial MT"/>
              </a:rPr>
              <a:t>dalam</a:t>
            </a:r>
            <a:r>
              <a:rPr sz="1200" spc="-41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200" spc="-4" dirty="0">
                <a:solidFill>
                  <a:srgbClr val="FFFFFF"/>
                </a:solidFill>
                <a:latin typeface="Arial MT"/>
                <a:cs typeface="Arial MT"/>
              </a:rPr>
              <a:t>SPMI</a:t>
            </a:r>
            <a:endParaRPr sz="1200">
              <a:latin typeface="Arial MT"/>
              <a:cs typeface="Arial MT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3409759" y="3435952"/>
            <a:ext cx="964883" cy="563616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 marR="3810" indent="20479">
              <a:spcBef>
                <a:spcPts val="75"/>
              </a:spcBef>
            </a:pPr>
            <a:r>
              <a:rPr sz="1200" spc="-8" dirty="0">
                <a:solidFill>
                  <a:srgbClr val="FFFFFF"/>
                </a:solidFill>
                <a:latin typeface="Arial MT"/>
                <a:cs typeface="Arial MT"/>
              </a:rPr>
              <a:t>P</a:t>
            </a:r>
            <a:r>
              <a:rPr sz="1200" spc="-11" dirty="0">
                <a:solidFill>
                  <a:srgbClr val="FFFFFF"/>
                </a:solidFill>
                <a:latin typeface="Arial MT"/>
                <a:cs typeface="Arial MT"/>
              </a:rPr>
              <a:t>engenda</a:t>
            </a:r>
            <a:r>
              <a:rPr sz="1200" spc="-4" dirty="0">
                <a:solidFill>
                  <a:srgbClr val="FFFFFF"/>
                </a:solidFill>
                <a:latin typeface="Arial MT"/>
                <a:cs typeface="Arial MT"/>
              </a:rPr>
              <a:t>li</a:t>
            </a:r>
            <a:r>
              <a:rPr sz="1200" spc="-11" dirty="0">
                <a:solidFill>
                  <a:srgbClr val="FFFFFF"/>
                </a:solidFill>
                <a:latin typeface="Arial MT"/>
                <a:cs typeface="Arial MT"/>
              </a:rPr>
              <a:t>a</a:t>
            </a:r>
            <a:r>
              <a:rPr sz="1200" spc="-4" dirty="0">
                <a:solidFill>
                  <a:srgbClr val="FFFFFF"/>
                </a:solidFill>
                <a:latin typeface="Arial MT"/>
                <a:cs typeface="Arial MT"/>
              </a:rPr>
              <a:t>n  </a:t>
            </a:r>
            <a:r>
              <a:rPr sz="1200" spc="-8" dirty="0">
                <a:solidFill>
                  <a:srgbClr val="FFFFFF"/>
                </a:solidFill>
                <a:latin typeface="Arial MT"/>
                <a:cs typeface="Arial MT"/>
              </a:rPr>
              <a:t>Pelaksanaan </a:t>
            </a:r>
            <a:r>
              <a:rPr sz="1200" spc="-4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200" spc="-8" dirty="0">
                <a:solidFill>
                  <a:srgbClr val="FFFFFF"/>
                </a:solidFill>
                <a:latin typeface="Arial MT"/>
                <a:cs typeface="Arial MT"/>
              </a:rPr>
              <a:t>Standar</a:t>
            </a:r>
            <a:r>
              <a:rPr sz="1200" spc="26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200" spc="-4" dirty="0">
                <a:solidFill>
                  <a:srgbClr val="FFFFFF"/>
                </a:solidFill>
                <a:latin typeface="Arial MT"/>
                <a:cs typeface="Arial MT"/>
              </a:rPr>
              <a:t>Dikti</a:t>
            </a:r>
            <a:endParaRPr sz="1200">
              <a:latin typeface="Arial MT"/>
              <a:cs typeface="Arial MT"/>
            </a:endParaRPr>
          </a:p>
        </p:txBody>
      </p:sp>
      <p:grpSp>
        <p:nvGrpSpPr>
          <p:cNvPr id="33" name="object 33"/>
          <p:cNvGrpSpPr/>
          <p:nvPr/>
        </p:nvGrpSpPr>
        <p:grpSpPr>
          <a:xfrm>
            <a:off x="4570094" y="2926080"/>
            <a:ext cx="3409950" cy="1586865"/>
            <a:chOff x="6093459" y="3901440"/>
            <a:chExt cx="4546600" cy="2115820"/>
          </a:xfrm>
        </p:grpSpPr>
        <p:pic>
          <p:nvPicPr>
            <p:cNvPr id="34" name="object 3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093459" y="4399280"/>
              <a:ext cx="541299" cy="1046734"/>
            </a:xfrm>
            <a:prstGeom prst="rect">
              <a:avLst/>
            </a:prstGeom>
          </p:spPr>
        </p:pic>
        <p:sp>
          <p:nvSpPr>
            <p:cNvPr id="35" name="object 35"/>
            <p:cNvSpPr/>
            <p:nvPr/>
          </p:nvSpPr>
          <p:spPr>
            <a:xfrm>
              <a:off x="8371839" y="3909060"/>
              <a:ext cx="2260600" cy="2100580"/>
            </a:xfrm>
            <a:custGeom>
              <a:avLst/>
              <a:gdLst/>
              <a:ahLst/>
              <a:cxnLst/>
              <a:rect l="l" t="t" r="r" b="b"/>
              <a:pathLst>
                <a:path w="2260600" h="2100579">
                  <a:moveTo>
                    <a:pt x="0" y="1050289"/>
                  </a:moveTo>
                  <a:lnTo>
                    <a:pt x="1101" y="1003509"/>
                  </a:lnTo>
                  <a:lnTo>
                    <a:pt x="4374" y="957253"/>
                  </a:lnTo>
                  <a:lnTo>
                    <a:pt x="9774" y="911563"/>
                  </a:lnTo>
                  <a:lnTo>
                    <a:pt x="17254" y="866481"/>
                  </a:lnTo>
                  <a:lnTo>
                    <a:pt x="26768" y="822052"/>
                  </a:lnTo>
                  <a:lnTo>
                    <a:pt x="38271" y="778317"/>
                  </a:lnTo>
                  <a:lnTo>
                    <a:pt x="51716" y="735319"/>
                  </a:lnTo>
                  <a:lnTo>
                    <a:pt x="67057" y="693101"/>
                  </a:lnTo>
                  <a:lnTo>
                    <a:pt x="84248" y="651706"/>
                  </a:lnTo>
                  <a:lnTo>
                    <a:pt x="103245" y="611176"/>
                  </a:lnTo>
                  <a:lnTo>
                    <a:pt x="123999" y="571554"/>
                  </a:lnTo>
                  <a:lnTo>
                    <a:pt x="146466" y="532882"/>
                  </a:lnTo>
                  <a:lnTo>
                    <a:pt x="170600" y="495204"/>
                  </a:lnTo>
                  <a:lnTo>
                    <a:pt x="196355" y="458562"/>
                  </a:lnTo>
                  <a:lnTo>
                    <a:pt x="223684" y="422999"/>
                  </a:lnTo>
                  <a:lnTo>
                    <a:pt x="252541" y="388558"/>
                  </a:lnTo>
                  <a:lnTo>
                    <a:pt x="282882" y="355281"/>
                  </a:lnTo>
                  <a:lnTo>
                    <a:pt x="314659" y="323210"/>
                  </a:lnTo>
                  <a:lnTo>
                    <a:pt x="347828" y="292390"/>
                  </a:lnTo>
                  <a:lnTo>
                    <a:pt x="382341" y="262861"/>
                  </a:lnTo>
                  <a:lnTo>
                    <a:pt x="418153" y="234668"/>
                  </a:lnTo>
                  <a:lnTo>
                    <a:pt x="455218" y="207853"/>
                  </a:lnTo>
                  <a:lnTo>
                    <a:pt x="493490" y="182458"/>
                  </a:lnTo>
                  <a:lnTo>
                    <a:pt x="532923" y="158526"/>
                  </a:lnTo>
                  <a:lnTo>
                    <a:pt x="573471" y="136101"/>
                  </a:lnTo>
                  <a:lnTo>
                    <a:pt x="615089" y="115224"/>
                  </a:lnTo>
                  <a:lnTo>
                    <a:pt x="657729" y="95938"/>
                  </a:lnTo>
                  <a:lnTo>
                    <a:pt x="701347" y="78286"/>
                  </a:lnTo>
                  <a:lnTo>
                    <a:pt x="745896" y="62311"/>
                  </a:lnTo>
                  <a:lnTo>
                    <a:pt x="791331" y="48056"/>
                  </a:lnTo>
                  <a:lnTo>
                    <a:pt x="837604" y="35562"/>
                  </a:lnTo>
                  <a:lnTo>
                    <a:pt x="884671" y="24874"/>
                  </a:lnTo>
                  <a:lnTo>
                    <a:pt x="932486" y="16033"/>
                  </a:lnTo>
                  <a:lnTo>
                    <a:pt x="981002" y="9082"/>
                  </a:lnTo>
                  <a:lnTo>
                    <a:pt x="1030174" y="4065"/>
                  </a:lnTo>
                  <a:lnTo>
                    <a:pt x="1079955" y="1023"/>
                  </a:lnTo>
                  <a:lnTo>
                    <a:pt x="1130300" y="0"/>
                  </a:lnTo>
                  <a:lnTo>
                    <a:pt x="1180644" y="1023"/>
                  </a:lnTo>
                  <a:lnTo>
                    <a:pt x="1230425" y="4065"/>
                  </a:lnTo>
                  <a:lnTo>
                    <a:pt x="1279597" y="9082"/>
                  </a:lnTo>
                  <a:lnTo>
                    <a:pt x="1328113" y="16033"/>
                  </a:lnTo>
                  <a:lnTo>
                    <a:pt x="1375928" y="24874"/>
                  </a:lnTo>
                  <a:lnTo>
                    <a:pt x="1422995" y="35562"/>
                  </a:lnTo>
                  <a:lnTo>
                    <a:pt x="1469268" y="48056"/>
                  </a:lnTo>
                  <a:lnTo>
                    <a:pt x="1514703" y="62311"/>
                  </a:lnTo>
                  <a:lnTo>
                    <a:pt x="1559252" y="78286"/>
                  </a:lnTo>
                  <a:lnTo>
                    <a:pt x="1602870" y="95938"/>
                  </a:lnTo>
                  <a:lnTo>
                    <a:pt x="1645510" y="115224"/>
                  </a:lnTo>
                  <a:lnTo>
                    <a:pt x="1687128" y="136101"/>
                  </a:lnTo>
                  <a:lnTo>
                    <a:pt x="1727676" y="158526"/>
                  </a:lnTo>
                  <a:lnTo>
                    <a:pt x="1767109" y="182458"/>
                  </a:lnTo>
                  <a:lnTo>
                    <a:pt x="1805381" y="207853"/>
                  </a:lnTo>
                  <a:lnTo>
                    <a:pt x="1842446" y="234668"/>
                  </a:lnTo>
                  <a:lnTo>
                    <a:pt x="1878258" y="262861"/>
                  </a:lnTo>
                  <a:lnTo>
                    <a:pt x="1912771" y="292390"/>
                  </a:lnTo>
                  <a:lnTo>
                    <a:pt x="1945940" y="323210"/>
                  </a:lnTo>
                  <a:lnTo>
                    <a:pt x="1977717" y="355281"/>
                  </a:lnTo>
                  <a:lnTo>
                    <a:pt x="2008058" y="388558"/>
                  </a:lnTo>
                  <a:lnTo>
                    <a:pt x="2036915" y="422999"/>
                  </a:lnTo>
                  <a:lnTo>
                    <a:pt x="2064244" y="458562"/>
                  </a:lnTo>
                  <a:lnTo>
                    <a:pt x="2089999" y="495204"/>
                  </a:lnTo>
                  <a:lnTo>
                    <a:pt x="2114133" y="532882"/>
                  </a:lnTo>
                  <a:lnTo>
                    <a:pt x="2136600" y="571554"/>
                  </a:lnTo>
                  <a:lnTo>
                    <a:pt x="2157354" y="611176"/>
                  </a:lnTo>
                  <a:lnTo>
                    <a:pt x="2176351" y="651706"/>
                  </a:lnTo>
                  <a:lnTo>
                    <a:pt x="2193542" y="693101"/>
                  </a:lnTo>
                  <a:lnTo>
                    <a:pt x="2208883" y="735319"/>
                  </a:lnTo>
                  <a:lnTo>
                    <a:pt x="2222328" y="778317"/>
                  </a:lnTo>
                  <a:lnTo>
                    <a:pt x="2233831" y="822052"/>
                  </a:lnTo>
                  <a:lnTo>
                    <a:pt x="2243345" y="866481"/>
                  </a:lnTo>
                  <a:lnTo>
                    <a:pt x="2250825" y="911563"/>
                  </a:lnTo>
                  <a:lnTo>
                    <a:pt x="2256225" y="957253"/>
                  </a:lnTo>
                  <a:lnTo>
                    <a:pt x="2259498" y="1003509"/>
                  </a:lnTo>
                  <a:lnTo>
                    <a:pt x="2260600" y="1050289"/>
                  </a:lnTo>
                  <a:lnTo>
                    <a:pt x="2259498" y="1097070"/>
                  </a:lnTo>
                  <a:lnTo>
                    <a:pt x="2256225" y="1143326"/>
                  </a:lnTo>
                  <a:lnTo>
                    <a:pt x="2250825" y="1189016"/>
                  </a:lnTo>
                  <a:lnTo>
                    <a:pt x="2243345" y="1234098"/>
                  </a:lnTo>
                  <a:lnTo>
                    <a:pt x="2233831" y="1278527"/>
                  </a:lnTo>
                  <a:lnTo>
                    <a:pt x="2222328" y="1322262"/>
                  </a:lnTo>
                  <a:lnTo>
                    <a:pt x="2208883" y="1365260"/>
                  </a:lnTo>
                  <a:lnTo>
                    <a:pt x="2193542" y="1407478"/>
                  </a:lnTo>
                  <a:lnTo>
                    <a:pt x="2176351" y="1448873"/>
                  </a:lnTo>
                  <a:lnTo>
                    <a:pt x="2157354" y="1489403"/>
                  </a:lnTo>
                  <a:lnTo>
                    <a:pt x="2136600" y="1529025"/>
                  </a:lnTo>
                  <a:lnTo>
                    <a:pt x="2114133" y="1567697"/>
                  </a:lnTo>
                  <a:lnTo>
                    <a:pt x="2089999" y="1605375"/>
                  </a:lnTo>
                  <a:lnTo>
                    <a:pt x="2064244" y="1642017"/>
                  </a:lnTo>
                  <a:lnTo>
                    <a:pt x="2036915" y="1677580"/>
                  </a:lnTo>
                  <a:lnTo>
                    <a:pt x="2008058" y="1712021"/>
                  </a:lnTo>
                  <a:lnTo>
                    <a:pt x="1977717" y="1745298"/>
                  </a:lnTo>
                  <a:lnTo>
                    <a:pt x="1945940" y="1777369"/>
                  </a:lnTo>
                  <a:lnTo>
                    <a:pt x="1912771" y="1808189"/>
                  </a:lnTo>
                  <a:lnTo>
                    <a:pt x="1878258" y="1837718"/>
                  </a:lnTo>
                  <a:lnTo>
                    <a:pt x="1842446" y="1865911"/>
                  </a:lnTo>
                  <a:lnTo>
                    <a:pt x="1805381" y="1892726"/>
                  </a:lnTo>
                  <a:lnTo>
                    <a:pt x="1767109" y="1918121"/>
                  </a:lnTo>
                  <a:lnTo>
                    <a:pt x="1727676" y="1942053"/>
                  </a:lnTo>
                  <a:lnTo>
                    <a:pt x="1687128" y="1964478"/>
                  </a:lnTo>
                  <a:lnTo>
                    <a:pt x="1645510" y="1985355"/>
                  </a:lnTo>
                  <a:lnTo>
                    <a:pt x="1602870" y="2004641"/>
                  </a:lnTo>
                  <a:lnTo>
                    <a:pt x="1559252" y="2022293"/>
                  </a:lnTo>
                  <a:lnTo>
                    <a:pt x="1514703" y="2038268"/>
                  </a:lnTo>
                  <a:lnTo>
                    <a:pt x="1469268" y="2052523"/>
                  </a:lnTo>
                  <a:lnTo>
                    <a:pt x="1422995" y="2065017"/>
                  </a:lnTo>
                  <a:lnTo>
                    <a:pt x="1375928" y="2075705"/>
                  </a:lnTo>
                  <a:lnTo>
                    <a:pt x="1328113" y="2084546"/>
                  </a:lnTo>
                  <a:lnTo>
                    <a:pt x="1279597" y="2091497"/>
                  </a:lnTo>
                  <a:lnTo>
                    <a:pt x="1230425" y="2096514"/>
                  </a:lnTo>
                  <a:lnTo>
                    <a:pt x="1180644" y="2099556"/>
                  </a:lnTo>
                  <a:lnTo>
                    <a:pt x="1130300" y="2100579"/>
                  </a:lnTo>
                  <a:lnTo>
                    <a:pt x="1079955" y="2099556"/>
                  </a:lnTo>
                  <a:lnTo>
                    <a:pt x="1030174" y="2096514"/>
                  </a:lnTo>
                  <a:lnTo>
                    <a:pt x="981002" y="2091497"/>
                  </a:lnTo>
                  <a:lnTo>
                    <a:pt x="932486" y="2084546"/>
                  </a:lnTo>
                  <a:lnTo>
                    <a:pt x="884671" y="2075705"/>
                  </a:lnTo>
                  <a:lnTo>
                    <a:pt x="837604" y="2065017"/>
                  </a:lnTo>
                  <a:lnTo>
                    <a:pt x="791331" y="2052523"/>
                  </a:lnTo>
                  <a:lnTo>
                    <a:pt x="745896" y="2038268"/>
                  </a:lnTo>
                  <a:lnTo>
                    <a:pt x="701347" y="2022293"/>
                  </a:lnTo>
                  <a:lnTo>
                    <a:pt x="657729" y="2004641"/>
                  </a:lnTo>
                  <a:lnTo>
                    <a:pt x="615089" y="1985355"/>
                  </a:lnTo>
                  <a:lnTo>
                    <a:pt x="573471" y="1964478"/>
                  </a:lnTo>
                  <a:lnTo>
                    <a:pt x="532923" y="1942053"/>
                  </a:lnTo>
                  <a:lnTo>
                    <a:pt x="493490" y="1918121"/>
                  </a:lnTo>
                  <a:lnTo>
                    <a:pt x="455218" y="1892726"/>
                  </a:lnTo>
                  <a:lnTo>
                    <a:pt x="418153" y="1865911"/>
                  </a:lnTo>
                  <a:lnTo>
                    <a:pt x="382341" y="1837718"/>
                  </a:lnTo>
                  <a:lnTo>
                    <a:pt x="347828" y="1808189"/>
                  </a:lnTo>
                  <a:lnTo>
                    <a:pt x="314659" y="1777369"/>
                  </a:lnTo>
                  <a:lnTo>
                    <a:pt x="282882" y="1745298"/>
                  </a:lnTo>
                  <a:lnTo>
                    <a:pt x="252541" y="1712021"/>
                  </a:lnTo>
                  <a:lnTo>
                    <a:pt x="223684" y="1677580"/>
                  </a:lnTo>
                  <a:lnTo>
                    <a:pt x="196355" y="1642017"/>
                  </a:lnTo>
                  <a:lnTo>
                    <a:pt x="170600" y="1605375"/>
                  </a:lnTo>
                  <a:lnTo>
                    <a:pt x="146466" y="1567697"/>
                  </a:lnTo>
                  <a:lnTo>
                    <a:pt x="123999" y="1529025"/>
                  </a:lnTo>
                  <a:lnTo>
                    <a:pt x="103245" y="1489403"/>
                  </a:lnTo>
                  <a:lnTo>
                    <a:pt x="84248" y="1448873"/>
                  </a:lnTo>
                  <a:lnTo>
                    <a:pt x="67057" y="1407478"/>
                  </a:lnTo>
                  <a:lnTo>
                    <a:pt x="51716" y="1365260"/>
                  </a:lnTo>
                  <a:lnTo>
                    <a:pt x="38271" y="1322262"/>
                  </a:lnTo>
                  <a:lnTo>
                    <a:pt x="26768" y="1278527"/>
                  </a:lnTo>
                  <a:lnTo>
                    <a:pt x="17254" y="1234098"/>
                  </a:lnTo>
                  <a:lnTo>
                    <a:pt x="9774" y="1189016"/>
                  </a:lnTo>
                  <a:lnTo>
                    <a:pt x="4374" y="1143326"/>
                  </a:lnTo>
                  <a:lnTo>
                    <a:pt x="1101" y="1097070"/>
                  </a:lnTo>
                  <a:lnTo>
                    <a:pt x="0" y="1050289"/>
                  </a:lnTo>
                  <a:close/>
                </a:path>
              </a:pathLst>
            </a:custGeom>
            <a:ln w="15240">
              <a:solidFill>
                <a:srgbClr val="FF0000"/>
              </a:solidFill>
              <a:prstDash val="sysDashDot"/>
            </a:ln>
          </p:spPr>
          <p:txBody>
            <a:bodyPr wrap="square" lIns="0" tIns="0" rIns="0" bIns="0" rtlCol="0"/>
            <a:lstStyle/>
            <a:p>
              <a:endParaRPr sz="1050"/>
            </a:p>
          </p:txBody>
        </p:sp>
      </p:grpSp>
      <p:sp>
        <p:nvSpPr>
          <p:cNvPr id="36" name="object 36"/>
          <p:cNvSpPr txBox="1">
            <a:spLocks noGrp="1"/>
          </p:cNvSpPr>
          <p:nvPr>
            <p:ph type="title"/>
          </p:nvPr>
        </p:nvSpPr>
        <p:spPr>
          <a:xfrm>
            <a:off x="2589847" y="345757"/>
            <a:ext cx="4411980" cy="345607"/>
          </a:xfrm>
          <a:prstGeom prst="rect">
            <a:avLst/>
          </a:prstGeom>
        </p:spPr>
        <p:txBody>
          <a:bodyPr spcFirstLastPara="1" vert="horz" wrap="square" lIns="0" tIns="9525" rIns="0" bIns="0" rtlCol="0" anchor="t" anchorCtr="0">
            <a:spAutoFit/>
          </a:bodyPr>
          <a:lstStyle/>
          <a:p>
            <a:pPr marL="9525">
              <a:spcBef>
                <a:spcPts val="75"/>
              </a:spcBef>
              <a:tabLst>
                <a:tab pos="1040130" algn="l"/>
              </a:tabLst>
            </a:pPr>
            <a:r>
              <a:rPr sz="2100" spc="-8" dirty="0">
                <a:solidFill>
                  <a:srgbClr val="000000"/>
                </a:solidFill>
                <a:latin typeface="Arial"/>
                <a:cs typeface="Arial"/>
              </a:rPr>
              <a:t>PPEPP	</a:t>
            </a:r>
            <a:r>
              <a:rPr sz="2100" dirty="0">
                <a:solidFill>
                  <a:srgbClr val="000000"/>
                </a:solidFill>
                <a:latin typeface="Arial"/>
                <a:cs typeface="Arial"/>
              </a:rPr>
              <a:t>Standar</a:t>
            </a:r>
            <a:r>
              <a:rPr sz="2100" spc="-34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2100" dirty="0">
                <a:solidFill>
                  <a:srgbClr val="000000"/>
                </a:solidFill>
                <a:latin typeface="Arial"/>
                <a:cs typeface="Arial"/>
              </a:rPr>
              <a:t>Pendidikan</a:t>
            </a:r>
            <a:r>
              <a:rPr sz="2100" spc="-26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2100" spc="-8" dirty="0">
                <a:solidFill>
                  <a:srgbClr val="000000"/>
                </a:solidFill>
                <a:latin typeface="Arial"/>
                <a:cs typeface="Arial"/>
              </a:rPr>
              <a:t>Tinggi</a:t>
            </a:r>
            <a:endParaRPr sz="2100">
              <a:latin typeface="Arial"/>
              <a:cs typeface="Arial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4132422" y="1213198"/>
            <a:ext cx="1340644" cy="194284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z="1200" spc="-8" dirty="0">
                <a:latin typeface="Arial MT"/>
                <a:cs typeface="Arial MT"/>
              </a:rPr>
              <a:t>Perencanaan</a:t>
            </a:r>
            <a:r>
              <a:rPr sz="1200" spc="15" dirty="0">
                <a:latin typeface="Arial MT"/>
                <a:cs typeface="Arial MT"/>
              </a:rPr>
              <a:t> </a:t>
            </a:r>
            <a:r>
              <a:rPr sz="1200" spc="-4" dirty="0">
                <a:latin typeface="Arial MT"/>
                <a:cs typeface="Arial MT"/>
              </a:rPr>
              <a:t>SPMI</a:t>
            </a:r>
            <a:endParaRPr sz="1200">
              <a:latin typeface="Arial MT"/>
              <a:cs typeface="Arial MT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3085624" y="2673382"/>
            <a:ext cx="3096578" cy="164533"/>
          </a:xfrm>
          <a:prstGeom prst="rect">
            <a:avLst/>
          </a:prstGeom>
        </p:spPr>
        <p:txBody>
          <a:bodyPr vert="horz" wrap="square" lIns="0" tIns="8573" rIns="0" bIns="0" rtlCol="0">
            <a:spAutoFit/>
          </a:bodyPr>
          <a:lstStyle/>
          <a:p>
            <a:pPr marL="9525">
              <a:spcBef>
                <a:spcPts val="68"/>
              </a:spcBef>
            </a:pPr>
            <a:r>
              <a:rPr sz="1013" spc="-8" dirty="0">
                <a:latin typeface="Arial MT"/>
                <a:cs typeface="Arial MT"/>
              </a:rPr>
              <a:t>Permenristekdikti</a:t>
            </a:r>
            <a:r>
              <a:rPr sz="1013" spc="-30" dirty="0">
                <a:latin typeface="Arial MT"/>
                <a:cs typeface="Arial MT"/>
              </a:rPr>
              <a:t> </a:t>
            </a:r>
            <a:r>
              <a:rPr sz="1013" spc="-11" dirty="0">
                <a:latin typeface="Arial MT"/>
                <a:cs typeface="Arial MT"/>
              </a:rPr>
              <a:t>No</a:t>
            </a:r>
            <a:r>
              <a:rPr sz="1013" spc="-4" dirty="0">
                <a:latin typeface="Arial MT"/>
                <a:cs typeface="Arial MT"/>
              </a:rPr>
              <a:t> </a:t>
            </a:r>
            <a:r>
              <a:rPr sz="1013" spc="-11" dirty="0">
                <a:latin typeface="Arial MT"/>
                <a:cs typeface="Arial MT"/>
              </a:rPr>
              <a:t>62</a:t>
            </a:r>
            <a:r>
              <a:rPr sz="1013" spc="-30" dirty="0">
                <a:latin typeface="Arial MT"/>
                <a:cs typeface="Arial MT"/>
              </a:rPr>
              <a:t> Tahun</a:t>
            </a:r>
            <a:r>
              <a:rPr sz="1013" spc="-15" dirty="0">
                <a:latin typeface="Arial MT"/>
                <a:cs typeface="Arial MT"/>
              </a:rPr>
              <a:t> </a:t>
            </a:r>
            <a:r>
              <a:rPr sz="1013" spc="-8" dirty="0">
                <a:latin typeface="Arial MT"/>
                <a:cs typeface="Arial MT"/>
              </a:rPr>
              <a:t>2016</a:t>
            </a:r>
            <a:r>
              <a:rPr sz="1013" spc="-15" dirty="0">
                <a:latin typeface="Arial MT"/>
                <a:cs typeface="Arial MT"/>
              </a:rPr>
              <a:t> </a:t>
            </a:r>
            <a:r>
              <a:rPr sz="1013" spc="-8" dirty="0">
                <a:latin typeface="Arial MT"/>
                <a:cs typeface="Arial MT"/>
              </a:rPr>
              <a:t>Pasal</a:t>
            </a:r>
            <a:r>
              <a:rPr sz="1013" spc="-23" dirty="0">
                <a:latin typeface="Arial MT"/>
                <a:cs typeface="Arial MT"/>
              </a:rPr>
              <a:t> </a:t>
            </a:r>
            <a:r>
              <a:rPr sz="1013" spc="-8" dirty="0">
                <a:latin typeface="Arial MT"/>
                <a:cs typeface="Arial MT"/>
              </a:rPr>
              <a:t>8</a:t>
            </a:r>
            <a:r>
              <a:rPr sz="1013" spc="-64" dirty="0">
                <a:latin typeface="Arial MT"/>
                <a:cs typeface="Arial MT"/>
              </a:rPr>
              <a:t> </a:t>
            </a:r>
            <a:r>
              <a:rPr sz="1013" spc="-11" dirty="0">
                <a:latin typeface="Arial MT"/>
                <a:cs typeface="Arial MT"/>
              </a:rPr>
              <a:t>Ayat</a:t>
            </a:r>
            <a:r>
              <a:rPr sz="1013" spc="-23" dirty="0">
                <a:latin typeface="Arial MT"/>
                <a:cs typeface="Arial MT"/>
              </a:rPr>
              <a:t> </a:t>
            </a:r>
            <a:r>
              <a:rPr sz="1013" spc="-8" dirty="0">
                <a:latin typeface="Arial MT"/>
                <a:cs typeface="Arial MT"/>
              </a:rPr>
              <a:t>4</a:t>
            </a:r>
            <a:r>
              <a:rPr sz="1013" spc="-4" dirty="0">
                <a:latin typeface="Arial MT"/>
                <a:cs typeface="Arial MT"/>
              </a:rPr>
              <a:t> </a:t>
            </a:r>
            <a:r>
              <a:rPr sz="1013" spc="-11" dirty="0">
                <a:latin typeface="Arial MT"/>
                <a:cs typeface="Arial MT"/>
              </a:rPr>
              <a:t>(b)</a:t>
            </a:r>
            <a:endParaRPr sz="1013">
              <a:latin typeface="Arial MT"/>
              <a:cs typeface="Arial MT"/>
            </a:endParaRPr>
          </a:p>
        </p:txBody>
      </p:sp>
      <p:sp>
        <p:nvSpPr>
          <p:cNvPr id="39" name="object 39"/>
          <p:cNvSpPr/>
          <p:nvPr/>
        </p:nvSpPr>
        <p:spPr>
          <a:xfrm>
            <a:off x="514350" y="201930"/>
            <a:ext cx="270510" cy="270510"/>
          </a:xfrm>
          <a:custGeom>
            <a:avLst/>
            <a:gdLst/>
            <a:ahLst/>
            <a:cxnLst/>
            <a:rect l="l" t="t" r="r" b="b"/>
            <a:pathLst>
              <a:path w="360680" h="360680">
                <a:moveTo>
                  <a:pt x="180340" y="0"/>
                </a:moveTo>
                <a:lnTo>
                  <a:pt x="132400" y="6444"/>
                </a:lnTo>
                <a:lnTo>
                  <a:pt x="89321" y="24628"/>
                </a:lnTo>
                <a:lnTo>
                  <a:pt x="52822" y="52831"/>
                </a:lnTo>
                <a:lnTo>
                  <a:pt x="24622" y="89332"/>
                </a:lnTo>
                <a:lnTo>
                  <a:pt x="6442" y="132409"/>
                </a:lnTo>
                <a:lnTo>
                  <a:pt x="0" y="180339"/>
                </a:lnTo>
                <a:lnTo>
                  <a:pt x="6442" y="228270"/>
                </a:lnTo>
                <a:lnTo>
                  <a:pt x="24622" y="271347"/>
                </a:lnTo>
                <a:lnTo>
                  <a:pt x="52822" y="307848"/>
                </a:lnTo>
                <a:lnTo>
                  <a:pt x="89321" y="336051"/>
                </a:lnTo>
                <a:lnTo>
                  <a:pt x="132400" y="354235"/>
                </a:lnTo>
                <a:lnTo>
                  <a:pt x="180340" y="360679"/>
                </a:lnTo>
                <a:lnTo>
                  <a:pt x="228279" y="354235"/>
                </a:lnTo>
                <a:lnTo>
                  <a:pt x="271358" y="336051"/>
                </a:lnTo>
                <a:lnTo>
                  <a:pt x="307857" y="307847"/>
                </a:lnTo>
                <a:lnTo>
                  <a:pt x="336057" y="271347"/>
                </a:lnTo>
                <a:lnTo>
                  <a:pt x="354237" y="228270"/>
                </a:lnTo>
                <a:lnTo>
                  <a:pt x="360680" y="180339"/>
                </a:lnTo>
                <a:lnTo>
                  <a:pt x="354237" y="132409"/>
                </a:lnTo>
                <a:lnTo>
                  <a:pt x="336057" y="89332"/>
                </a:lnTo>
                <a:lnTo>
                  <a:pt x="307857" y="52831"/>
                </a:lnTo>
                <a:lnTo>
                  <a:pt x="271358" y="24628"/>
                </a:lnTo>
                <a:lnTo>
                  <a:pt x="228279" y="6444"/>
                </a:lnTo>
                <a:lnTo>
                  <a:pt x="180340" y="0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40" name="object 40"/>
          <p:cNvSpPr txBox="1"/>
          <p:nvPr/>
        </p:nvSpPr>
        <p:spPr>
          <a:xfrm>
            <a:off x="601980" y="224742"/>
            <a:ext cx="95250" cy="182742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z="1125" b="1" dirty="0">
                <a:solidFill>
                  <a:srgbClr val="FFFFFF"/>
                </a:solidFill>
                <a:latin typeface="Calibri"/>
                <a:cs typeface="Calibri"/>
              </a:rPr>
              <a:t>P</a:t>
            </a:r>
            <a:endParaRPr sz="1125">
              <a:latin typeface="Calibri"/>
              <a:cs typeface="Calibri"/>
            </a:endParaRPr>
          </a:p>
        </p:txBody>
      </p:sp>
      <p:grpSp>
        <p:nvGrpSpPr>
          <p:cNvPr id="41" name="object 41"/>
          <p:cNvGrpSpPr/>
          <p:nvPr/>
        </p:nvGrpSpPr>
        <p:grpSpPr>
          <a:xfrm>
            <a:off x="766952" y="412813"/>
            <a:ext cx="353378" cy="305753"/>
            <a:chOff x="1022603" y="550418"/>
            <a:chExt cx="471170" cy="407670"/>
          </a:xfrm>
        </p:grpSpPr>
        <p:pic>
          <p:nvPicPr>
            <p:cNvPr id="42" name="object 42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022603" y="550418"/>
              <a:ext cx="99364" cy="107315"/>
            </a:xfrm>
            <a:prstGeom prst="rect">
              <a:avLst/>
            </a:prstGeom>
          </p:spPr>
        </p:pic>
        <p:sp>
          <p:nvSpPr>
            <p:cNvPr id="43" name="object 43"/>
            <p:cNvSpPr/>
            <p:nvPr/>
          </p:nvSpPr>
          <p:spPr>
            <a:xfrm>
              <a:off x="1125219" y="589280"/>
              <a:ext cx="360680" cy="360680"/>
            </a:xfrm>
            <a:custGeom>
              <a:avLst/>
              <a:gdLst/>
              <a:ahLst/>
              <a:cxnLst/>
              <a:rect l="l" t="t" r="r" b="b"/>
              <a:pathLst>
                <a:path w="360680" h="360680">
                  <a:moveTo>
                    <a:pt x="180340" y="0"/>
                  </a:moveTo>
                  <a:lnTo>
                    <a:pt x="132400" y="6444"/>
                  </a:lnTo>
                  <a:lnTo>
                    <a:pt x="89321" y="24628"/>
                  </a:lnTo>
                  <a:lnTo>
                    <a:pt x="52822" y="52832"/>
                  </a:lnTo>
                  <a:lnTo>
                    <a:pt x="24622" y="89332"/>
                  </a:lnTo>
                  <a:lnTo>
                    <a:pt x="6442" y="132409"/>
                  </a:lnTo>
                  <a:lnTo>
                    <a:pt x="0" y="180340"/>
                  </a:lnTo>
                  <a:lnTo>
                    <a:pt x="6442" y="228270"/>
                  </a:lnTo>
                  <a:lnTo>
                    <a:pt x="24622" y="271347"/>
                  </a:lnTo>
                  <a:lnTo>
                    <a:pt x="52822" y="307848"/>
                  </a:lnTo>
                  <a:lnTo>
                    <a:pt x="89321" y="336051"/>
                  </a:lnTo>
                  <a:lnTo>
                    <a:pt x="132400" y="354235"/>
                  </a:lnTo>
                  <a:lnTo>
                    <a:pt x="180340" y="360680"/>
                  </a:lnTo>
                  <a:lnTo>
                    <a:pt x="228270" y="354235"/>
                  </a:lnTo>
                  <a:lnTo>
                    <a:pt x="271347" y="336051"/>
                  </a:lnTo>
                  <a:lnTo>
                    <a:pt x="307848" y="307848"/>
                  </a:lnTo>
                  <a:lnTo>
                    <a:pt x="336051" y="271347"/>
                  </a:lnTo>
                  <a:lnTo>
                    <a:pt x="354235" y="228270"/>
                  </a:lnTo>
                  <a:lnTo>
                    <a:pt x="360680" y="180340"/>
                  </a:lnTo>
                  <a:lnTo>
                    <a:pt x="354235" y="132409"/>
                  </a:lnTo>
                  <a:lnTo>
                    <a:pt x="336051" y="89332"/>
                  </a:lnTo>
                  <a:lnTo>
                    <a:pt x="307848" y="52831"/>
                  </a:lnTo>
                  <a:lnTo>
                    <a:pt x="271347" y="24628"/>
                  </a:lnTo>
                  <a:lnTo>
                    <a:pt x="228270" y="6444"/>
                  </a:lnTo>
                  <a:lnTo>
                    <a:pt x="180340" y="0"/>
                  </a:lnTo>
                  <a:close/>
                </a:path>
              </a:pathLst>
            </a:custGeom>
            <a:solidFill>
              <a:srgbClr val="6FAC46"/>
            </a:solidFill>
          </p:spPr>
          <p:txBody>
            <a:bodyPr wrap="square" lIns="0" tIns="0" rIns="0" bIns="0" rtlCol="0"/>
            <a:lstStyle/>
            <a:p>
              <a:endParaRPr sz="1050"/>
            </a:p>
          </p:txBody>
        </p:sp>
        <p:sp>
          <p:nvSpPr>
            <p:cNvPr id="44" name="object 44"/>
            <p:cNvSpPr/>
            <p:nvPr/>
          </p:nvSpPr>
          <p:spPr>
            <a:xfrm>
              <a:off x="1125219" y="589280"/>
              <a:ext cx="360680" cy="360680"/>
            </a:xfrm>
            <a:custGeom>
              <a:avLst/>
              <a:gdLst/>
              <a:ahLst/>
              <a:cxnLst/>
              <a:rect l="l" t="t" r="r" b="b"/>
              <a:pathLst>
                <a:path w="360680" h="360680">
                  <a:moveTo>
                    <a:pt x="0" y="180340"/>
                  </a:moveTo>
                  <a:lnTo>
                    <a:pt x="6442" y="132409"/>
                  </a:lnTo>
                  <a:lnTo>
                    <a:pt x="24622" y="89332"/>
                  </a:lnTo>
                  <a:lnTo>
                    <a:pt x="52822" y="52832"/>
                  </a:lnTo>
                  <a:lnTo>
                    <a:pt x="89321" y="24628"/>
                  </a:lnTo>
                  <a:lnTo>
                    <a:pt x="132400" y="6444"/>
                  </a:lnTo>
                  <a:lnTo>
                    <a:pt x="180340" y="0"/>
                  </a:lnTo>
                  <a:lnTo>
                    <a:pt x="228270" y="6444"/>
                  </a:lnTo>
                  <a:lnTo>
                    <a:pt x="271347" y="24628"/>
                  </a:lnTo>
                  <a:lnTo>
                    <a:pt x="307848" y="52831"/>
                  </a:lnTo>
                  <a:lnTo>
                    <a:pt x="336051" y="89332"/>
                  </a:lnTo>
                  <a:lnTo>
                    <a:pt x="354235" y="132409"/>
                  </a:lnTo>
                  <a:lnTo>
                    <a:pt x="360680" y="180340"/>
                  </a:lnTo>
                  <a:lnTo>
                    <a:pt x="354235" y="228270"/>
                  </a:lnTo>
                  <a:lnTo>
                    <a:pt x="336051" y="271347"/>
                  </a:lnTo>
                  <a:lnTo>
                    <a:pt x="307848" y="307848"/>
                  </a:lnTo>
                  <a:lnTo>
                    <a:pt x="271347" y="336051"/>
                  </a:lnTo>
                  <a:lnTo>
                    <a:pt x="228270" y="354235"/>
                  </a:lnTo>
                  <a:lnTo>
                    <a:pt x="180340" y="360680"/>
                  </a:lnTo>
                  <a:lnTo>
                    <a:pt x="132400" y="354235"/>
                  </a:lnTo>
                  <a:lnTo>
                    <a:pt x="89321" y="336051"/>
                  </a:lnTo>
                  <a:lnTo>
                    <a:pt x="52822" y="307848"/>
                  </a:lnTo>
                  <a:lnTo>
                    <a:pt x="24622" y="271347"/>
                  </a:lnTo>
                  <a:lnTo>
                    <a:pt x="6442" y="228270"/>
                  </a:lnTo>
                  <a:lnTo>
                    <a:pt x="0" y="180340"/>
                  </a:lnTo>
                  <a:close/>
                </a:path>
              </a:pathLst>
            </a:custGeom>
            <a:ln w="1524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050"/>
            </a:p>
          </p:txBody>
        </p:sp>
      </p:grpSp>
      <p:sp>
        <p:nvSpPr>
          <p:cNvPr id="45" name="object 45"/>
          <p:cNvSpPr txBox="1"/>
          <p:nvPr/>
        </p:nvSpPr>
        <p:spPr>
          <a:xfrm>
            <a:off x="931545" y="464296"/>
            <a:ext cx="95250" cy="182742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z="1125" b="1" dirty="0">
                <a:solidFill>
                  <a:srgbClr val="FFFFFF"/>
                </a:solidFill>
                <a:latin typeface="Calibri"/>
                <a:cs typeface="Calibri"/>
              </a:rPr>
              <a:t>P</a:t>
            </a:r>
            <a:endParaRPr sz="1125">
              <a:latin typeface="Calibri"/>
              <a:cs typeface="Calibri"/>
            </a:endParaRPr>
          </a:p>
        </p:txBody>
      </p:sp>
      <p:grpSp>
        <p:nvGrpSpPr>
          <p:cNvPr id="46" name="object 46"/>
          <p:cNvGrpSpPr/>
          <p:nvPr/>
        </p:nvGrpSpPr>
        <p:grpSpPr>
          <a:xfrm>
            <a:off x="712470" y="726185"/>
            <a:ext cx="281940" cy="381000"/>
            <a:chOff x="949960" y="968247"/>
            <a:chExt cx="375920" cy="508000"/>
          </a:xfrm>
        </p:grpSpPr>
        <p:pic>
          <p:nvPicPr>
            <p:cNvPr id="47" name="object 47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163840" y="968247"/>
              <a:ext cx="116065" cy="102742"/>
            </a:xfrm>
            <a:prstGeom prst="rect">
              <a:avLst/>
            </a:prstGeom>
          </p:spPr>
        </p:pic>
        <p:sp>
          <p:nvSpPr>
            <p:cNvPr id="48" name="object 48"/>
            <p:cNvSpPr/>
            <p:nvPr/>
          </p:nvSpPr>
          <p:spPr>
            <a:xfrm>
              <a:off x="957580" y="1104899"/>
              <a:ext cx="360680" cy="363220"/>
            </a:xfrm>
            <a:custGeom>
              <a:avLst/>
              <a:gdLst/>
              <a:ahLst/>
              <a:cxnLst/>
              <a:rect l="l" t="t" r="r" b="b"/>
              <a:pathLst>
                <a:path w="360680" h="363219">
                  <a:moveTo>
                    <a:pt x="180339" y="0"/>
                  </a:moveTo>
                  <a:lnTo>
                    <a:pt x="132400" y="6485"/>
                  </a:lnTo>
                  <a:lnTo>
                    <a:pt x="89321" y="24788"/>
                  </a:lnTo>
                  <a:lnTo>
                    <a:pt x="52822" y="53181"/>
                  </a:lnTo>
                  <a:lnTo>
                    <a:pt x="24622" y="89934"/>
                  </a:lnTo>
                  <a:lnTo>
                    <a:pt x="6442" y="133320"/>
                  </a:lnTo>
                  <a:lnTo>
                    <a:pt x="0" y="181610"/>
                  </a:lnTo>
                  <a:lnTo>
                    <a:pt x="6442" y="229899"/>
                  </a:lnTo>
                  <a:lnTo>
                    <a:pt x="24622" y="273285"/>
                  </a:lnTo>
                  <a:lnTo>
                    <a:pt x="52822" y="310038"/>
                  </a:lnTo>
                  <a:lnTo>
                    <a:pt x="89321" y="338431"/>
                  </a:lnTo>
                  <a:lnTo>
                    <a:pt x="132400" y="356734"/>
                  </a:lnTo>
                  <a:lnTo>
                    <a:pt x="180339" y="363220"/>
                  </a:lnTo>
                  <a:lnTo>
                    <a:pt x="228279" y="356734"/>
                  </a:lnTo>
                  <a:lnTo>
                    <a:pt x="271358" y="338431"/>
                  </a:lnTo>
                  <a:lnTo>
                    <a:pt x="307857" y="310038"/>
                  </a:lnTo>
                  <a:lnTo>
                    <a:pt x="336057" y="273285"/>
                  </a:lnTo>
                  <a:lnTo>
                    <a:pt x="354237" y="229899"/>
                  </a:lnTo>
                  <a:lnTo>
                    <a:pt x="360679" y="181610"/>
                  </a:lnTo>
                  <a:lnTo>
                    <a:pt x="354237" y="133320"/>
                  </a:lnTo>
                  <a:lnTo>
                    <a:pt x="336057" y="89934"/>
                  </a:lnTo>
                  <a:lnTo>
                    <a:pt x="307857" y="53181"/>
                  </a:lnTo>
                  <a:lnTo>
                    <a:pt x="271358" y="24788"/>
                  </a:lnTo>
                  <a:lnTo>
                    <a:pt x="228279" y="6485"/>
                  </a:lnTo>
                  <a:lnTo>
                    <a:pt x="180339" y="0"/>
                  </a:lnTo>
                  <a:close/>
                </a:path>
              </a:pathLst>
            </a:custGeom>
            <a:solidFill>
              <a:srgbClr val="6F2F9F"/>
            </a:solidFill>
          </p:spPr>
          <p:txBody>
            <a:bodyPr wrap="square" lIns="0" tIns="0" rIns="0" bIns="0" rtlCol="0"/>
            <a:lstStyle/>
            <a:p>
              <a:endParaRPr sz="1050"/>
            </a:p>
          </p:txBody>
        </p:sp>
        <p:sp>
          <p:nvSpPr>
            <p:cNvPr id="49" name="object 49"/>
            <p:cNvSpPr/>
            <p:nvPr/>
          </p:nvSpPr>
          <p:spPr>
            <a:xfrm>
              <a:off x="957580" y="1104899"/>
              <a:ext cx="360680" cy="363220"/>
            </a:xfrm>
            <a:custGeom>
              <a:avLst/>
              <a:gdLst/>
              <a:ahLst/>
              <a:cxnLst/>
              <a:rect l="l" t="t" r="r" b="b"/>
              <a:pathLst>
                <a:path w="360680" h="363219">
                  <a:moveTo>
                    <a:pt x="0" y="181610"/>
                  </a:moveTo>
                  <a:lnTo>
                    <a:pt x="6442" y="133320"/>
                  </a:lnTo>
                  <a:lnTo>
                    <a:pt x="24622" y="89934"/>
                  </a:lnTo>
                  <a:lnTo>
                    <a:pt x="52822" y="53181"/>
                  </a:lnTo>
                  <a:lnTo>
                    <a:pt x="89321" y="24788"/>
                  </a:lnTo>
                  <a:lnTo>
                    <a:pt x="132400" y="6485"/>
                  </a:lnTo>
                  <a:lnTo>
                    <a:pt x="180339" y="0"/>
                  </a:lnTo>
                  <a:lnTo>
                    <a:pt x="228279" y="6485"/>
                  </a:lnTo>
                  <a:lnTo>
                    <a:pt x="271358" y="24788"/>
                  </a:lnTo>
                  <a:lnTo>
                    <a:pt x="307857" y="53181"/>
                  </a:lnTo>
                  <a:lnTo>
                    <a:pt x="336057" y="89934"/>
                  </a:lnTo>
                  <a:lnTo>
                    <a:pt x="354237" y="133320"/>
                  </a:lnTo>
                  <a:lnTo>
                    <a:pt x="360679" y="181610"/>
                  </a:lnTo>
                  <a:lnTo>
                    <a:pt x="354237" y="229899"/>
                  </a:lnTo>
                  <a:lnTo>
                    <a:pt x="336057" y="273285"/>
                  </a:lnTo>
                  <a:lnTo>
                    <a:pt x="307857" y="310038"/>
                  </a:lnTo>
                  <a:lnTo>
                    <a:pt x="271358" y="338431"/>
                  </a:lnTo>
                  <a:lnTo>
                    <a:pt x="228279" y="356734"/>
                  </a:lnTo>
                  <a:lnTo>
                    <a:pt x="180339" y="363220"/>
                  </a:lnTo>
                  <a:lnTo>
                    <a:pt x="132400" y="356734"/>
                  </a:lnTo>
                  <a:lnTo>
                    <a:pt x="89321" y="338431"/>
                  </a:lnTo>
                  <a:lnTo>
                    <a:pt x="52822" y="310038"/>
                  </a:lnTo>
                  <a:lnTo>
                    <a:pt x="24622" y="273285"/>
                  </a:lnTo>
                  <a:lnTo>
                    <a:pt x="6442" y="229899"/>
                  </a:lnTo>
                  <a:lnTo>
                    <a:pt x="0" y="181610"/>
                  </a:lnTo>
                  <a:close/>
                </a:path>
              </a:pathLst>
            </a:custGeom>
            <a:ln w="15240">
              <a:solidFill>
                <a:srgbClr val="6F2F9F"/>
              </a:solidFill>
            </a:ln>
          </p:spPr>
          <p:txBody>
            <a:bodyPr wrap="square" lIns="0" tIns="0" rIns="0" bIns="0" rtlCol="0"/>
            <a:lstStyle/>
            <a:p>
              <a:endParaRPr sz="1050"/>
            </a:p>
          </p:txBody>
        </p:sp>
      </p:grpSp>
      <p:sp>
        <p:nvSpPr>
          <p:cNvPr id="50" name="object 50"/>
          <p:cNvSpPr txBox="1"/>
          <p:nvPr/>
        </p:nvSpPr>
        <p:spPr>
          <a:xfrm>
            <a:off x="807482" y="852297"/>
            <a:ext cx="89059" cy="182742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z="1125" b="1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endParaRPr sz="1125">
              <a:latin typeface="Calibri"/>
              <a:cs typeface="Calibri"/>
            </a:endParaRPr>
          </a:p>
        </p:txBody>
      </p:sp>
      <p:grpSp>
        <p:nvGrpSpPr>
          <p:cNvPr id="51" name="object 51"/>
          <p:cNvGrpSpPr/>
          <p:nvPr/>
        </p:nvGrpSpPr>
        <p:grpSpPr>
          <a:xfrm>
            <a:off x="310514" y="828675"/>
            <a:ext cx="381000" cy="272415"/>
            <a:chOff x="414019" y="1104900"/>
            <a:chExt cx="508000" cy="363220"/>
          </a:xfrm>
        </p:grpSpPr>
        <p:pic>
          <p:nvPicPr>
            <p:cNvPr id="52" name="object 52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15339" y="1219200"/>
              <a:ext cx="106680" cy="132079"/>
            </a:xfrm>
            <a:prstGeom prst="rect">
              <a:avLst/>
            </a:prstGeom>
          </p:spPr>
        </p:pic>
        <p:sp>
          <p:nvSpPr>
            <p:cNvPr id="53" name="object 53"/>
            <p:cNvSpPr/>
            <p:nvPr/>
          </p:nvSpPr>
          <p:spPr>
            <a:xfrm>
              <a:off x="414019" y="1104900"/>
              <a:ext cx="360680" cy="363220"/>
            </a:xfrm>
            <a:custGeom>
              <a:avLst/>
              <a:gdLst/>
              <a:ahLst/>
              <a:cxnLst/>
              <a:rect l="l" t="t" r="r" b="b"/>
              <a:pathLst>
                <a:path w="360680" h="363219">
                  <a:moveTo>
                    <a:pt x="180339" y="0"/>
                  </a:moveTo>
                  <a:lnTo>
                    <a:pt x="132400" y="6485"/>
                  </a:lnTo>
                  <a:lnTo>
                    <a:pt x="89321" y="24788"/>
                  </a:lnTo>
                  <a:lnTo>
                    <a:pt x="52822" y="53181"/>
                  </a:lnTo>
                  <a:lnTo>
                    <a:pt x="24622" y="89934"/>
                  </a:lnTo>
                  <a:lnTo>
                    <a:pt x="6442" y="133320"/>
                  </a:lnTo>
                  <a:lnTo>
                    <a:pt x="0" y="181610"/>
                  </a:lnTo>
                  <a:lnTo>
                    <a:pt x="6442" y="229899"/>
                  </a:lnTo>
                  <a:lnTo>
                    <a:pt x="24622" y="273285"/>
                  </a:lnTo>
                  <a:lnTo>
                    <a:pt x="52822" y="310038"/>
                  </a:lnTo>
                  <a:lnTo>
                    <a:pt x="89321" y="338431"/>
                  </a:lnTo>
                  <a:lnTo>
                    <a:pt x="132400" y="356734"/>
                  </a:lnTo>
                  <a:lnTo>
                    <a:pt x="180339" y="363220"/>
                  </a:lnTo>
                  <a:lnTo>
                    <a:pt x="228279" y="356734"/>
                  </a:lnTo>
                  <a:lnTo>
                    <a:pt x="271358" y="338431"/>
                  </a:lnTo>
                  <a:lnTo>
                    <a:pt x="307857" y="310038"/>
                  </a:lnTo>
                  <a:lnTo>
                    <a:pt x="336057" y="273285"/>
                  </a:lnTo>
                  <a:lnTo>
                    <a:pt x="354237" y="229899"/>
                  </a:lnTo>
                  <a:lnTo>
                    <a:pt x="360680" y="181610"/>
                  </a:lnTo>
                  <a:lnTo>
                    <a:pt x="354237" y="133320"/>
                  </a:lnTo>
                  <a:lnTo>
                    <a:pt x="336057" y="89934"/>
                  </a:lnTo>
                  <a:lnTo>
                    <a:pt x="307857" y="53181"/>
                  </a:lnTo>
                  <a:lnTo>
                    <a:pt x="271358" y="24788"/>
                  </a:lnTo>
                  <a:lnTo>
                    <a:pt x="228279" y="6485"/>
                  </a:lnTo>
                  <a:lnTo>
                    <a:pt x="180339" y="0"/>
                  </a:lnTo>
                  <a:close/>
                </a:path>
              </a:pathLst>
            </a:custGeom>
            <a:solidFill>
              <a:srgbClr val="5B9BD4"/>
            </a:solidFill>
          </p:spPr>
          <p:txBody>
            <a:bodyPr wrap="square" lIns="0" tIns="0" rIns="0" bIns="0" rtlCol="0"/>
            <a:lstStyle/>
            <a:p>
              <a:endParaRPr sz="1050"/>
            </a:p>
          </p:txBody>
        </p:sp>
      </p:grpSp>
      <p:sp>
        <p:nvSpPr>
          <p:cNvPr id="54" name="object 54"/>
          <p:cNvSpPr txBox="1"/>
          <p:nvPr/>
        </p:nvSpPr>
        <p:spPr>
          <a:xfrm>
            <a:off x="398144" y="852297"/>
            <a:ext cx="95250" cy="182742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z="1125" b="1" dirty="0">
                <a:solidFill>
                  <a:srgbClr val="FFFFFF"/>
                </a:solidFill>
                <a:latin typeface="Calibri"/>
                <a:cs typeface="Calibri"/>
              </a:rPr>
              <a:t>P</a:t>
            </a:r>
            <a:endParaRPr sz="1125">
              <a:latin typeface="Calibri"/>
              <a:cs typeface="Calibri"/>
            </a:endParaRPr>
          </a:p>
        </p:txBody>
      </p:sp>
      <p:grpSp>
        <p:nvGrpSpPr>
          <p:cNvPr id="55" name="object 55"/>
          <p:cNvGrpSpPr/>
          <p:nvPr/>
        </p:nvGrpSpPr>
        <p:grpSpPr>
          <a:xfrm>
            <a:off x="184784" y="441961"/>
            <a:ext cx="270510" cy="373856"/>
            <a:chOff x="246379" y="589280"/>
            <a:chExt cx="360680" cy="498475"/>
          </a:xfrm>
        </p:grpSpPr>
        <p:pic>
          <p:nvPicPr>
            <p:cNvPr id="56" name="object 56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452856" y="984758"/>
              <a:ext cx="116065" cy="102742"/>
            </a:xfrm>
            <a:prstGeom prst="rect">
              <a:avLst/>
            </a:prstGeom>
          </p:spPr>
        </p:pic>
        <p:sp>
          <p:nvSpPr>
            <p:cNvPr id="57" name="object 57"/>
            <p:cNvSpPr/>
            <p:nvPr/>
          </p:nvSpPr>
          <p:spPr>
            <a:xfrm>
              <a:off x="246379" y="589280"/>
              <a:ext cx="360680" cy="360680"/>
            </a:xfrm>
            <a:custGeom>
              <a:avLst/>
              <a:gdLst/>
              <a:ahLst/>
              <a:cxnLst/>
              <a:rect l="l" t="t" r="r" b="b"/>
              <a:pathLst>
                <a:path w="360680" h="360680">
                  <a:moveTo>
                    <a:pt x="180340" y="0"/>
                  </a:moveTo>
                  <a:lnTo>
                    <a:pt x="132400" y="6444"/>
                  </a:lnTo>
                  <a:lnTo>
                    <a:pt x="89321" y="24628"/>
                  </a:lnTo>
                  <a:lnTo>
                    <a:pt x="52822" y="52832"/>
                  </a:lnTo>
                  <a:lnTo>
                    <a:pt x="24622" y="89332"/>
                  </a:lnTo>
                  <a:lnTo>
                    <a:pt x="6442" y="132409"/>
                  </a:lnTo>
                  <a:lnTo>
                    <a:pt x="0" y="180340"/>
                  </a:lnTo>
                  <a:lnTo>
                    <a:pt x="6442" y="228270"/>
                  </a:lnTo>
                  <a:lnTo>
                    <a:pt x="24622" y="271347"/>
                  </a:lnTo>
                  <a:lnTo>
                    <a:pt x="52822" y="307848"/>
                  </a:lnTo>
                  <a:lnTo>
                    <a:pt x="89321" y="336051"/>
                  </a:lnTo>
                  <a:lnTo>
                    <a:pt x="132400" y="354235"/>
                  </a:lnTo>
                  <a:lnTo>
                    <a:pt x="180340" y="360680"/>
                  </a:lnTo>
                  <a:lnTo>
                    <a:pt x="228279" y="354235"/>
                  </a:lnTo>
                  <a:lnTo>
                    <a:pt x="271358" y="336051"/>
                  </a:lnTo>
                  <a:lnTo>
                    <a:pt x="307857" y="307848"/>
                  </a:lnTo>
                  <a:lnTo>
                    <a:pt x="336057" y="271347"/>
                  </a:lnTo>
                  <a:lnTo>
                    <a:pt x="354237" y="228270"/>
                  </a:lnTo>
                  <a:lnTo>
                    <a:pt x="360680" y="180340"/>
                  </a:lnTo>
                  <a:lnTo>
                    <a:pt x="354237" y="132409"/>
                  </a:lnTo>
                  <a:lnTo>
                    <a:pt x="336057" y="89332"/>
                  </a:lnTo>
                  <a:lnTo>
                    <a:pt x="307857" y="52831"/>
                  </a:lnTo>
                  <a:lnTo>
                    <a:pt x="271358" y="24628"/>
                  </a:lnTo>
                  <a:lnTo>
                    <a:pt x="228279" y="6444"/>
                  </a:lnTo>
                  <a:lnTo>
                    <a:pt x="180340" y="0"/>
                  </a:lnTo>
                  <a:close/>
                </a:path>
              </a:pathLst>
            </a:custGeom>
            <a:solidFill>
              <a:srgbClr val="EC7C30"/>
            </a:solidFill>
          </p:spPr>
          <p:txBody>
            <a:bodyPr wrap="square" lIns="0" tIns="0" rIns="0" bIns="0" rtlCol="0"/>
            <a:lstStyle/>
            <a:p>
              <a:endParaRPr sz="1050"/>
            </a:p>
          </p:txBody>
        </p:sp>
      </p:grpSp>
      <p:sp>
        <p:nvSpPr>
          <p:cNvPr id="58" name="object 58"/>
          <p:cNvSpPr txBox="1"/>
          <p:nvPr/>
        </p:nvSpPr>
        <p:spPr>
          <a:xfrm>
            <a:off x="272415" y="464296"/>
            <a:ext cx="95250" cy="182742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z="1125" b="1" dirty="0">
                <a:solidFill>
                  <a:srgbClr val="FFFFFF"/>
                </a:solidFill>
                <a:latin typeface="Calibri"/>
                <a:cs typeface="Calibri"/>
              </a:rPr>
              <a:t>P</a:t>
            </a:r>
            <a:endParaRPr sz="1125">
              <a:latin typeface="Calibri"/>
              <a:cs typeface="Calibri"/>
            </a:endParaRPr>
          </a:p>
        </p:txBody>
      </p:sp>
      <p:pic>
        <p:nvPicPr>
          <p:cNvPr id="59" name="object 59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437387" y="421672"/>
            <a:ext cx="74523" cy="80390"/>
          </a:xfrm>
          <a:prstGeom prst="rect">
            <a:avLst/>
          </a:prstGeom>
        </p:spPr>
      </p:pic>
      <p:grpSp>
        <p:nvGrpSpPr>
          <p:cNvPr id="60" name="object 60"/>
          <p:cNvGrpSpPr/>
          <p:nvPr/>
        </p:nvGrpSpPr>
        <p:grpSpPr>
          <a:xfrm>
            <a:off x="3699509" y="1251584"/>
            <a:ext cx="186690" cy="186690"/>
            <a:chOff x="4932679" y="1668779"/>
            <a:chExt cx="248920" cy="248920"/>
          </a:xfrm>
        </p:grpSpPr>
        <p:sp>
          <p:nvSpPr>
            <p:cNvPr id="61" name="object 61"/>
            <p:cNvSpPr/>
            <p:nvPr/>
          </p:nvSpPr>
          <p:spPr>
            <a:xfrm>
              <a:off x="4940299" y="1676399"/>
              <a:ext cx="233679" cy="233679"/>
            </a:xfrm>
            <a:custGeom>
              <a:avLst/>
              <a:gdLst/>
              <a:ahLst/>
              <a:cxnLst/>
              <a:rect l="l" t="t" r="r" b="b"/>
              <a:pathLst>
                <a:path w="233679" h="233680">
                  <a:moveTo>
                    <a:pt x="116839" y="0"/>
                  </a:moveTo>
                  <a:lnTo>
                    <a:pt x="71366" y="9183"/>
                  </a:lnTo>
                  <a:lnTo>
                    <a:pt x="34226" y="34226"/>
                  </a:lnTo>
                  <a:lnTo>
                    <a:pt x="9183" y="71366"/>
                  </a:lnTo>
                  <a:lnTo>
                    <a:pt x="0" y="116839"/>
                  </a:lnTo>
                  <a:lnTo>
                    <a:pt x="9183" y="162313"/>
                  </a:lnTo>
                  <a:lnTo>
                    <a:pt x="34226" y="199453"/>
                  </a:lnTo>
                  <a:lnTo>
                    <a:pt x="71366" y="224496"/>
                  </a:lnTo>
                  <a:lnTo>
                    <a:pt x="116839" y="233679"/>
                  </a:lnTo>
                  <a:lnTo>
                    <a:pt x="162313" y="224496"/>
                  </a:lnTo>
                  <a:lnTo>
                    <a:pt x="199453" y="199453"/>
                  </a:lnTo>
                  <a:lnTo>
                    <a:pt x="224496" y="162313"/>
                  </a:lnTo>
                  <a:lnTo>
                    <a:pt x="233679" y="116839"/>
                  </a:lnTo>
                  <a:lnTo>
                    <a:pt x="224496" y="71366"/>
                  </a:lnTo>
                  <a:lnTo>
                    <a:pt x="199453" y="34226"/>
                  </a:lnTo>
                  <a:lnTo>
                    <a:pt x="162313" y="9183"/>
                  </a:lnTo>
                  <a:lnTo>
                    <a:pt x="116839" y="0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>
              <a:endParaRPr sz="1050"/>
            </a:p>
          </p:txBody>
        </p:sp>
        <p:sp>
          <p:nvSpPr>
            <p:cNvPr id="62" name="object 62"/>
            <p:cNvSpPr/>
            <p:nvPr/>
          </p:nvSpPr>
          <p:spPr>
            <a:xfrm>
              <a:off x="4940299" y="1676399"/>
              <a:ext cx="233679" cy="233679"/>
            </a:xfrm>
            <a:custGeom>
              <a:avLst/>
              <a:gdLst/>
              <a:ahLst/>
              <a:cxnLst/>
              <a:rect l="l" t="t" r="r" b="b"/>
              <a:pathLst>
                <a:path w="233679" h="233680">
                  <a:moveTo>
                    <a:pt x="0" y="116839"/>
                  </a:moveTo>
                  <a:lnTo>
                    <a:pt x="9183" y="71366"/>
                  </a:lnTo>
                  <a:lnTo>
                    <a:pt x="34226" y="34226"/>
                  </a:lnTo>
                  <a:lnTo>
                    <a:pt x="71366" y="9183"/>
                  </a:lnTo>
                  <a:lnTo>
                    <a:pt x="116839" y="0"/>
                  </a:lnTo>
                  <a:lnTo>
                    <a:pt x="162313" y="9183"/>
                  </a:lnTo>
                  <a:lnTo>
                    <a:pt x="199453" y="34226"/>
                  </a:lnTo>
                  <a:lnTo>
                    <a:pt x="224496" y="71366"/>
                  </a:lnTo>
                  <a:lnTo>
                    <a:pt x="233679" y="116839"/>
                  </a:lnTo>
                  <a:lnTo>
                    <a:pt x="224496" y="162313"/>
                  </a:lnTo>
                  <a:lnTo>
                    <a:pt x="199453" y="199453"/>
                  </a:lnTo>
                  <a:lnTo>
                    <a:pt x="162313" y="224496"/>
                  </a:lnTo>
                  <a:lnTo>
                    <a:pt x="116839" y="233679"/>
                  </a:lnTo>
                  <a:lnTo>
                    <a:pt x="71366" y="224496"/>
                  </a:lnTo>
                  <a:lnTo>
                    <a:pt x="34226" y="199453"/>
                  </a:lnTo>
                  <a:lnTo>
                    <a:pt x="9183" y="162313"/>
                  </a:lnTo>
                  <a:lnTo>
                    <a:pt x="0" y="116839"/>
                  </a:lnTo>
                  <a:close/>
                </a:path>
              </a:pathLst>
            </a:custGeom>
            <a:ln w="1524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050"/>
            </a:p>
          </p:txBody>
        </p:sp>
      </p:grpSp>
      <p:sp>
        <p:nvSpPr>
          <p:cNvPr id="63" name="object 63"/>
          <p:cNvSpPr txBox="1"/>
          <p:nvPr/>
        </p:nvSpPr>
        <p:spPr>
          <a:xfrm>
            <a:off x="3758565" y="1268492"/>
            <a:ext cx="70009" cy="125034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z="750" b="1" dirty="0">
                <a:solidFill>
                  <a:srgbClr val="FFFFFF"/>
                </a:solidFill>
                <a:latin typeface="Calibri"/>
                <a:cs typeface="Calibri"/>
              </a:rPr>
              <a:t>P</a:t>
            </a:r>
            <a:endParaRPr sz="750">
              <a:latin typeface="Calibri"/>
              <a:cs typeface="Calibri"/>
            </a:endParaRPr>
          </a:p>
        </p:txBody>
      </p:sp>
      <p:grpSp>
        <p:nvGrpSpPr>
          <p:cNvPr id="64" name="object 64"/>
          <p:cNvGrpSpPr/>
          <p:nvPr/>
        </p:nvGrpSpPr>
        <p:grpSpPr>
          <a:xfrm>
            <a:off x="3869055" y="1393888"/>
            <a:ext cx="230505" cy="199073"/>
            <a:chOff x="5158740" y="1858517"/>
            <a:chExt cx="307340" cy="265430"/>
          </a:xfrm>
        </p:grpSpPr>
        <p:sp>
          <p:nvSpPr>
            <p:cNvPr id="65" name="object 65"/>
            <p:cNvSpPr/>
            <p:nvPr/>
          </p:nvSpPr>
          <p:spPr>
            <a:xfrm>
              <a:off x="5158740" y="1858517"/>
              <a:ext cx="64769" cy="69215"/>
            </a:xfrm>
            <a:custGeom>
              <a:avLst/>
              <a:gdLst/>
              <a:ahLst/>
              <a:cxnLst/>
              <a:rect l="l" t="t" r="r" b="b"/>
              <a:pathLst>
                <a:path w="64770" h="69214">
                  <a:moveTo>
                    <a:pt x="27812" y="0"/>
                  </a:moveTo>
                  <a:lnTo>
                    <a:pt x="0" y="38227"/>
                  </a:lnTo>
                  <a:lnTo>
                    <a:pt x="25146" y="56515"/>
                  </a:lnTo>
                  <a:lnTo>
                    <a:pt x="15875" y="69215"/>
                  </a:lnTo>
                  <a:lnTo>
                    <a:pt x="64262" y="55626"/>
                  </a:lnTo>
                  <a:lnTo>
                    <a:pt x="62230" y="5461"/>
                  </a:lnTo>
                  <a:lnTo>
                    <a:pt x="52959" y="18287"/>
                  </a:lnTo>
                  <a:lnTo>
                    <a:pt x="27812" y="0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>
              <a:endParaRPr sz="1050"/>
            </a:p>
          </p:txBody>
        </p:sp>
        <p:sp>
          <p:nvSpPr>
            <p:cNvPr id="66" name="object 66"/>
            <p:cNvSpPr/>
            <p:nvPr/>
          </p:nvSpPr>
          <p:spPr>
            <a:xfrm>
              <a:off x="5224780" y="1882139"/>
              <a:ext cx="233679" cy="233679"/>
            </a:xfrm>
            <a:custGeom>
              <a:avLst/>
              <a:gdLst/>
              <a:ahLst/>
              <a:cxnLst/>
              <a:rect l="l" t="t" r="r" b="b"/>
              <a:pathLst>
                <a:path w="233679" h="233680">
                  <a:moveTo>
                    <a:pt x="116840" y="0"/>
                  </a:moveTo>
                  <a:lnTo>
                    <a:pt x="71366" y="9183"/>
                  </a:lnTo>
                  <a:lnTo>
                    <a:pt x="34226" y="34226"/>
                  </a:lnTo>
                  <a:lnTo>
                    <a:pt x="9183" y="71366"/>
                  </a:lnTo>
                  <a:lnTo>
                    <a:pt x="0" y="116839"/>
                  </a:lnTo>
                  <a:lnTo>
                    <a:pt x="9183" y="162313"/>
                  </a:lnTo>
                  <a:lnTo>
                    <a:pt x="34226" y="199453"/>
                  </a:lnTo>
                  <a:lnTo>
                    <a:pt x="71366" y="224496"/>
                  </a:lnTo>
                  <a:lnTo>
                    <a:pt x="116840" y="233680"/>
                  </a:lnTo>
                  <a:lnTo>
                    <a:pt x="162313" y="224496"/>
                  </a:lnTo>
                  <a:lnTo>
                    <a:pt x="199453" y="199453"/>
                  </a:lnTo>
                  <a:lnTo>
                    <a:pt x="224496" y="162313"/>
                  </a:lnTo>
                  <a:lnTo>
                    <a:pt x="233680" y="116839"/>
                  </a:lnTo>
                  <a:lnTo>
                    <a:pt x="224496" y="71366"/>
                  </a:lnTo>
                  <a:lnTo>
                    <a:pt x="199453" y="34226"/>
                  </a:lnTo>
                  <a:lnTo>
                    <a:pt x="162313" y="9183"/>
                  </a:lnTo>
                  <a:lnTo>
                    <a:pt x="116840" y="0"/>
                  </a:lnTo>
                  <a:close/>
                </a:path>
              </a:pathLst>
            </a:custGeom>
            <a:solidFill>
              <a:srgbClr val="6FAC46"/>
            </a:solidFill>
          </p:spPr>
          <p:txBody>
            <a:bodyPr wrap="square" lIns="0" tIns="0" rIns="0" bIns="0" rtlCol="0"/>
            <a:lstStyle/>
            <a:p>
              <a:endParaRPr sz="1050"/>
            </a:p>
          </p:txBody>
        </p:sp>
        <p:sp>
          <p:nvSpPr>
            <p:cNvPr id="67" name="object 67"/>
            <p:cNvSpPr/>
            <p:nvPr/>
          </p:nvSpPr>
          <p:spPr>
            <a:xfrm>
              <a:off x="5224780" y="1882139"/>
              <a:ext cx="233679" cy="233679"/>
            </a:xfrm>
            <a:custGeom>
              <a:avLst/>
              <a:gdLst/>
              <a:ahLst/>
              <a:cxnLst/>
              <a:rect l="l" t="t" r="r" b="b"/>
              <a:pathLst>
                <a:path w="233679" h="233680">
                  <a:moveTo>
                    <a:pt x="0" y="116839"/>
                  </a:moveTo>
                  <a:lnTo>
                    <a:pt x="9183" y="71366"/>
                  </a:lnTo>
                  <a:lnTo>
                    <a:pt x="34226" y="34226"/>
                  </a:lnTo>
                  <a:lnTo>
                    <a:pt x="71366" y="9183"/>
                  </a:lnTo>
                  <a:lnTo>
                    <a:pt x="116840" y="0"/>
                  </a:lnTo>
                  <a:lnTo>
                    <a:pt x="162313" y="9183"/>
                  </a:lnTo>
                  <a:lnTo>
                    <a:pt x="199453" y="34226"/>
                  </a:lnTo>
                  <a:lnTo>
                    <a:pt x="224496" y="71366"/>
                  </a:lnTo>
                  <a:lnTo>
                    <a:pt x="233680" y="116839"/>
                  </a:lnTo>
                  <a:lnTo>
                    <a:pt x="224496" y="162313"/>
                  </a:lnTo>
                  <a:lnTo>
                    <a:pt x="199453" y="199453"/>
                  </a:lnTo>
                  <a:lnTo>
                    <a:pt x="162313" y="224496"/>
                  </a:lnTo>
                  <a:lnTo>
                    <a:pt x="116840" y="233680"/>
                  </a:lnTo>
                  <a:lnTo>
                    <a:pt x="71366" y="224496"/>
                  </a:lnTo>
                  <a:lnTo>
                    <a:pt x="34226" y="199453"/>
                  </a:lnTo>
                  <a:lnTo>
                    <a:pt x="9183" y="162313"/>
                  </a:lnTo>
                  <a:lnTo>
                    <a:pt x="0" y="116839"/>
                  </a:lnTo>
                  <a:close/>
                </a:path>
              </a:pathLst>
            </a:custGeom>
            <a:ln w="1524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050"/>
            </a:p>
          </p:txBody>
        </p:sp>
      </p:grpSp>
      <p:sp>
        <p:nvSpPr>
          <p:cNvPr id="68" name="object 68"/>
          <p:cNvSpPr txBox="1"/>
          <p:nvPr/>
        </p:nvSpPr>
        <p:spPr>
          <a:xfrm>
            <a:off x="3971449" y="1423511"/>
            <a:ext cx="70009" cy="125034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z="750" b="1" dirty="0">
                <a:solidFill>
                  <a:srgbClr val="FFFFFF"/>
                </a:solidFill>
                <a:latin typeface="Calibri"/>
                <a:cs typeface="Calibri"/>
              </a:rPr>
              <a:t>P</a:t>
            </a:r>
            <a:endParaRPr sz="750">
              <a:latin typeface="Calibri"/>
              <a:cs typeface="Calibri"/>
            </a:endParaRPr>
          </a:p>
        </p:txBody>
      </p:sp>
      <p:grpSp>
        <p:nvGrpSpPr>
          <p:cNvPr id="69" name="object 69"/>
          <p:cNvGrpSpPr/>
          <p:nvPr/>
        </p:nvGrpSpPr>
        <p:grpSpPr>
          <a:xfrm>
            <a:off x="3830955" y="1596200"/>
            <a:ext cx="186690" cy="248126"/>
            <a:chOff x="5107940" y="2128266"/>
            <a:chExt cx="248920" cy="330835"/>
          </a:xfrm>
        </p:grpSpPr>
        <p:sp>
          <p:nvSpPr>
            <p:cNvPr id="70" name="object 70"/>
            <p:cNvSpPr/>
            <p:nvPr/>
          </p:nvSpPr>
          <p:spPr>
            <a:xfrm>
              <a:off x="5250053" y="2128266"/>
              <a:ext cx="74930" cy="66675"/>
            </a:xfrm>
            <a:custGeom>
              <a:avLst/>
              <a:gdLst/>
              <a:ahLst/>
              <a:cxnLst/>
              <a:rect l="l" t="t" r="r" b="b"/>
              <a:pathLst>
                <a:path w="74929" h="66675">
                  <a:moveTo>
                    <a:pt x="24511" y="0"/>
                  </a:moveTo>
                  <a:lnTo>
                    <a:pt x="14986" y="29591"/>
                  </a:lnTo>
                  <a:lnTo>
                    <a:pt x="0" y="24764"/>
                  </a:lnTo>
                  <a:lnTo>
                    <a:pt x="27812" y="66421"/>
                  </a:lnTo>
                  <a:lnTo>
                    <a:pt x="74930" y="49022"/>
                  </a:lnTo>
                  <a:lnTo>
                    <a:pt x="59944" y="44196"/>
                  </a:lnTo>
                  <a:lnTo>
                    <a:pt x="69469" y="14605"/>
                  </a:lnTo>
                  <a:lnTo>
                    <a:pt x="24511" y="0"/>
                  </a:lnTo>
                  <a:close/>
                </a:path>
              </a:pathLst>
            </a:custGeom>
            <a:solidFill>
              <a:srgbClr val="A4A4A4"/>
            </a:solidFill>
          </p:spPr>
          <p:txBody>
            <a:bodyPr wrap="square" lIns="0" tIns="0" rIns="0" bIns="0" rtlCol="0"/>
            <a:lstStyle/>
            <a:p>
              <a:endParaRPr sz="1050"/>
            </a:p>
          </p:txBody>
        </p:sp>
        <p:sp>
          <p:nvSpPr>
            <p:cNvPr id="71" name="object 71"/>
            <p:cNvSpPr/>
            <p:nvPr/>
          </p:nvSpPr>
          <p:spPr>
            <a:xfrm>
              <a:off x="5115560" y="2217420"/>
              <a:ext cx="233679" cy="233679"/>
            </a:xfrm>
            <a:custGeom>
              <a:avLst/>
              <a:gdLst/>
              <a:ahLst/>
              <a:cxnLst/>
              <a:rect l="l" t="t" r="r" b="b"/>
              <a:pathLst>
                <a:path w="233679" h="233680">
                  <a:moveTo>
                    <a:pt x="116839" y="0"/>
                  </a:moveTo>
                  <a:lnTo>
                    <a:pt x="71366" y="9183"/>
                  </a:lnTo>
                  <a:lnTo>
                    <a:pt x="34226" y="34226"/>
                  </a:lnTo>
                  <a:lnTo>
                    <a:pt x="9183" y="71366"/>
                  </a:lnTo>
                  <a:lnTo>
                    <a:pt x="0" y="116839"/>
                  </a:lnTo>
                  <a:lnTo>
                    <a:pt x="9183" y="162313"/>
                  </a:lnTo>
                  <a:lnTo>
                    <a:pt x="34226" y="199453"/>
                  </a:lnTo>
                  <a:lnTo>
                    <a:pt x="71366" y="224496"/>
                  </a:lnTo>
                  <a:lnTo>
                    <a:pt x="116839" y="233679"/>
                  </a:lnTo>
                  <a:lnTo>
                    <a:pt x="162313" y="224496"/>
                  </a:lnTo>
                  <a:lnTo>
                    <a:pt x="199453" y="199453"/>
                  </a:lnTo>
                  <a:lnTo>
                    <a:pt x="224496" y="162313"/>
                  </a:lnTo>
                  <a:lnTo>
                    <a:pt x="233679" y="116839"/>
                  </a:lnTo>
                  <a:lnTo>
                    <a:pt x="224496" y="71366"/>
                  </a:lnTo>
                  <a:lnTo>
                    <a:pt x="199453" y="34226"/>
                  </a:lnTo>
                  <a:lnTo>
                    <a:pt x="162313" y="9183"/>
                  </a:lnTo>
                  <a:lnTo>
                    <a:pt x="116839" y="0"/>
                  </a:lnTo>
                  <a:close/>
                </a:path>
              </a:pathLst>
            </a:custGeom>
            <a:solidFill>
              <a:srgbClr val="6F2F9F"/>
            </a:solidFill>
          </p:spPr>
          <p:txBody>
            <a:bodyPr wrap="square" lIns="0" tIns="0" rIns="0" bIns="0" rtlCol="0"/>
            <a:lstStyle/>
            <a:p>
              <a:endParaRPr sz="1050"/>
            </a:p>
          </p:txBody>
        </p:sp>
        <p:sp>
          <p:nvSpPr>
            <p:cNvPr id="72" name="object 72"/>
            <p:cNvSpPr/>
            <p:nvPr/>
          </p:nvSpPr>
          <p:spPr>
            <a:xfrm>
              <a:off x="5115560" y="2217420"/>
              <a:ext cx="233679" cy="233679"/>
            </a:xfrm>
            <a:custGeom>
              <a:avLst/>
              <a:gdLst/>
              <a:ahLst/>
              <a:cxnLst/>
              <a:rect l="l" t="t" r="r" b="b"/>
              <a:pathLst>
                <a:path w="233679" h="233680">
                  <a:moveTo>
                    <a:pt x="0" y="116839"/>
                  </a:moveTo>
                  <a:lnTo>
                    <a:pt x="9183" y="71366"/>
                  </a:lnTo>
                  <a:lnTo>
                    <a:pt x="34226" y="34226"/>
                  </a:lnTo>
                  <a:lnTo>
                    <a:pt x="71366" y="9183"/>
                  </a:lnTo>
                  <a:lnTo>
                    <a:pt x="116839" y="0"/>
                  </a:lnTo>
                  <a:lnTo>
                    <a:pt x="162313" y="9183"/>
                  </a:lnTo>
                  <a:lnTo>
                    <a:pt x="199453" y="34226"/>
                  </a:lnTo>
                  <a:lnTo>
                    <a:pt x="224496" y="71366"/>
                  </a:lnTo>
                  <a:lnTo>
                    <a:pt x="233679" y="116839"/>
                  </a:lnTo>
                  <a:lnTo>
                    <a:pt x="224496" y="162313"/>
                  </a:lnTo>
                  <a:lnTo>
                    <a:pt x="199453" y="199453"/>
                  </a:lnTo>
                  <a:lnTo>
                    <a:pt x="162313" y="224496"/>
                  </a:lnTo>
                  <a:lnTo>
                    <a:pt x="116839" y="233679"/>
                  </a:lnTo>
                  <a:lnTo>
                    <a:pt x="71366" y="224496"/>
                  </a:lnTo>
                  <a:lnTo>
                    <a:pt x="34226" y="199453"/>
                  </a:lnTo>
                  <a:lnTo>
                    <a:pt x="9183" y="162313"/>
                  </a:lnTo>
                  <a:lnTo>
                    <a:pt x="0" y="116839"/>
                  </a:lnTo>
                  <a:close/>
                </a:path>
              </a:pathLst>
            </a:custGeom>
            <a:ln w="15240">
              <a:solidFill>
                <a:srgbClr val="6F2F9F"/>
              </a:solidFill>
            </a:ln>
          </p:spPr>
          <p:txBody>
            <a:bodyPr wrap="square" lIns="0" tIns="0" rIns="0" bIns="0" rtlCol="0"/>
            <a:lstStyle/>
            <a:p>
              <a:endParaRPr sz="1050"/>
            </a:p>
          </p:txBody>
        </p:sp>
      </p:grpSp>
      <p:sp>
        <p:nvSpPr>
          <p:cNvPr id="73" name="object 73"/>
          <p:cNvSpPr txBox="1"/>
          <p:nvPr/>
        </p:nvSpPr>
        <p:spPr>
          <a:xfrm>
            <a:off x="3703605" y="1636799"/>
            <a:ext cx="669608" cy="780181"/>
          </a:xfrm>
          <a:prstGeom prst="rect">
            <a:avLst/>
          </a:prstGeom>
        </p:spPr>
        <p:txBody>
          <a:bodyPr vert="horz" wrap="square" lIns="0" tIns="46196" rIns="0" bIns="0" rtlCol="0">
            <a:spAutoFit/>
          </a:bodyPr>
          <a:lstStyle/>
          <a:p>
            <a:pPr marL="197644">
              <a:spcBef>
                <a:spcPts val="363"/>
              </a:spcBef>
            </a:pPr>
            <a:r>
              <a:rPr sz="750" b="1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endParaRPr sz="750">
              <a:latin typeface="Calibri"/>
              <a:cs typeface="Calibri"/>
            </a:endParaRPr>
          </a:p>
          <a:p>
            <a:pPr marL="9525" marR="3810" algn="ctr">
              <a:spcBef>
                <a:spcPts val="469"/>
              </a:spcBef>
            </a:pPr>
            <a:r>
              <a:rPr sz="1200" spc="-4" dirty="0">
                <a:solidFill>
                  <a:srgbClr val="FFFFFF"/>
                </a:solidFill>
                <a:latin typeface="Arial MT"/>
                <a:cs typeface="Arial MT"/>
              </a:rPr>
              <a:t>D</a:t>
            </a:r>
            <a:r>
              <a:rPr sz="1200" spc="-11" dirty="0">
                <a:solidFill>
                  <a:srgbClr val="FFFFFF"/>
                </a:solidFill>
                <a:latin typeface="Arial MT"/>
                <a:cs typeface="Arial MT"/>
              </a:rPr>
              <a:t>o</a:t>
            </a:r>
            <a:r>
              <a:rPr sz="1200" spc="-4" dirty="0">
                <a:solidFill>
                  <a:srgbClr val="FFFFFF"/>
                </a:solidFill>
                <a:latin typeface="Arial MT"/>
                <a:cs typeface="Arial MT"/>
              </a:rPr>
              <a:t>k</a:t>
            </a:r>
            <a:r>
              <a:rPr sz="1200" spc="-11" dirty="0">
                <a:solidFill>
                  <a:srgbClr val="FFFFFF"/>
                </a:solidFill>
                <a:latin typeface="Arial MT"/>
                <a:cs typeface="Arial MT"/>
              </a:rPr>
              <a:t>u</a:t>
            </a:r>
            <a:r>
              <a:rPr sz="1200" dirty="0">
                <a:solidFill>
                  <a:srgbClr val="FFFFFF"/>
                </a:solidFill>
                <a:latin typeface="Arial MT"/>
                <a:cs typeface="Arial MT"/>
              </a:rPr>
              <a:t>m</a:t>
            </a:r>
            <a:r>
              <a:rPr sz="1200" spc="-11" dirty="0">
                <a:solidFill>
                  <a:srgbClr val="FFFFFF"/>
                </a:solidFill>
                <a:latin typeface="Arial MT"/>
                <a:cs typeface="Arial MT"/>
              </a:rPr>
              <a:t>e</a:t>
            </a:r>
            <a:r>
              <a:rPr sz="1200" spc="-4" dirty="0">
                <a:solidFill>
                  <a:srgbClr val="FFFFFF"/>
                </a:solidFill>
                <a:latin typeface="Arial MT"/>
                <a:cs typeface="Arial MT"/>
              </a:rPr>
              <a:t>n  </a:t>
            </a:r>
            <a:r>
              <a:rPr sz="1200" spc="-8" dirty="0">
                <a:solidFill>
                  <a:srgbClr val="FFFFFF"/>
                </a:solidFill>
                <a:latin typeface="Arial MT"/>
                <a:cs typeface="Arial MT"/>
              </a:rPr>
              <a:t>Manual </a:t>
            </a:r>
            <a:r>
              <a:rPr sz="1200" spc="-4" dirty="0">
                <a:solidFill>
                  <a:srgbClr val="FFFFFF"/>
                </a:solidFill>
                <a:latin typeface="Arial MT"/>
                <a:cs typeface="Arial MT"/>
              </a:rPr>
              <a:t> SPMI</a:t>
            </a:r>
            <a:endParaRPr sz="1200">
              <a:latin typeface="Arial MT"/>
              <a:cs typeface="Arial MT"/>
            </a:endParaRPr>
          </a:p>
        </p:txBody>
      </p:sp>
      <p:grpSp>
        <p:nvGrpSpPr>
          <p:cNvPr id="74" name="object 74"/>
          <p:cNvGrpSpPr/>
          <p:nvPr/>
        </p:nvGrpSpPr>
        <p:grpSpPr>
          <a:xfrm>
            <a:off x="3568065" y="1657350"/>
            <a:ext cx="253365" cy="186690"/>
            <a:chOff x="4757420" y="2209800"/>
            <a:chExt cx="337820" cy="248920"/>
          </a:xfrm>
        </p:grpSpPr>
        <p:sp>
          <p:nvSpPr>
            <p:cNvPr id="75" name="object 75"/>
            <p:cNvSpPr/>
            <p:nvPr/>
          </p:nvSpPr>
          <p:spPr>
            <a:xfrm>
              <a:off x="5029200" y="2293619"/>
              <a:ext cx="60960" cy="78740"/>
            </a:xfrm>
            <a:custGeom>
              <a:avLst/>
              <a:gdLst/>
              <a:ahLst/>
              <a:cxnLst/>
              <a:rect l="l" t="t" r="r" b="b"/>
              <a:pathLst>
                <a:path w="60960" h="78739">
                  <a:moveTo>
                    <a:pt x="30479" y="0"/>
                  </a:moveTo>
                  <a:lnTo>
                    <a:pt x="0" y="39369"/>
                  </a:lnTo>
                  <a:lnTo>
                    <a:pt x="30479" y="78739"/>
                  </a:lnTo>
                  <a:lnTo>
                    <a:pt x="30479" y="62991"/>
                  </a:lnTo>
                  <a:lnTo>
                    <a:pt x="60960" y="62991"/>
                  </a:lnTo>
                  <a:lnTo>
                    <a:pt x="60960" y="15747"/>
                  </a:lnTo>
                  <a:lnTo>
                    <a:pt x="30479" y="15747"/>
                  </a:lnTo>
                  <a:lnTo>
                    <a:pt x="30479" y="0"/>
                  </a:lnTo>
                  <a:close/>
                </a:path>
              </a:pathLst>
            </a:custGeom>
            <a:solidFill>
              <a:srgbClr val="6F2F9F"/>
            </a:solidFill>
          </p:spPr>
          <p:txBody>
            <a:bodyPr wrap="square" lIns="0" tIns="0" rIns="0" bIns="0" rtlCol="0"/>
            <a:lstStyle/>
            <a:p>
              <a:endParaRPr sz="1050"/>
            </a:p>
          </p:txBody>
        </p:sp>
        <p:sp>
          <p:nvSpPr>
            <p:cNvPr id="76" name="object 76"/>
            <p:cNvSpPr/>
            <p:nvPr/>
          </p:nvSpPr>
          <p:spPr>
            <a:xfrm>
              <a:off x="5029200" y="2293619"/>
              <a:ext cx="60960" cy="78740"/>
            </a:xfrm>
            <a:custGeom>
              <a:avLst/>
              <a:gdLst/>
              <a:ahLst/>
              <a:cxnLst/>
              <a:rect l="l" t="t" r="r" b="b"/>
              <a:pathLst>
                <a:path w="60960" h="78739">
                  <a:moveTo>
                    <a:pt x="60960" y="62991"/>
                  </a:moveTo>
                  <a:lnTo>
                    <a:pt x="30479" y="62991"/>
                  </a:lnTo>
                  <a:lnTo>
                    <a:pt x="30479" y="78739"/>
                  </a:lnTo>
                  <a:lnTo>
                    <a:pt x="0" y="39369"/>
                  </a:lnTo>
                  <a:lnTo>
                    <a:pt x="30479" y="0"/>
                  </a:lnTo>
                  <a:lnTo>
                    <a:pt x="30479" y="15747"/>
                  </a:lnTo>
                  <a:lnTo>
                    <a:pt x="60960" y="15747"/>
                  </a:lnTo>
                  <a:lnTo>
                    <a:pt x="60960" y="62991"/>
                  </a:lnTo>
                  <a:close/>
                </a:path>
              </a:pathLst>
            </a:custGeom>
            <a:ln w="10160">
              <a:solidFill>
                <a:srgbClr val="6F2F9F"/>
              </a:solidFill>
            </a:ln>
          </p:spPr>
          <p:txBody>
            <a:bodyPr wrap="square" lIns="0" tIns="0" rIns="0" bIns="0" rtlCol="0"/>
            <a:lstStyle/>
            <a:p>
              <a:endParaRPr sz="1050"/>
            </a:p>
          </p:txBody>
        </p:sp>
        <p:sp>
          <p:nvSpPr>
            <p:cNvPr id="77" name="object 77"/>
            <p:cNvSpPr/>
            <p:nvPr/>
          </p:nvSpPr>
          <p:spPr>
            <a:xfrm>
              <a:off x="4765040" y="2217420"/>
              <a:ext cx="233679" cy="233679"/>
            </a:xfrm>
            <a:custGeom>
              <a:avLst/>
              <a:gdLst/>
              <a:ahLst/>
              <a:cxnLst/>
              <a:rect l="l" t="t" r="r" b="b"/>
              <a:pathLst>
                <a:path w="233679" h="233680">
                  <a:moveTo>
                    <a:pt x="116839" y="0"/>
                  </a:moveTo>
                  <a:lnTo>
                    <a:pt x="71366" y="9183"/>
                  </a:lnTo>
                  <a:lnTo>
                    <a:pt x="34226" y="34226"/>
                  </a:lnTo>
                  <a:lnTo>
                    <a:pt x="9183" y="71366"/>
                  </a:lnTo>
                  <a:lnTo>
                    <a:pt x="0" y="116839"/>
                  </a:lnTo>
                  <a:lnTo>
                    <a:pt x="9183" y="162313"/>
                  </a:lnTo>
                  <a:lnTo>
                    <a:pt x="34226" y="199453"/>
                  </a:lnTo>
                  <a:lnTo>
                    <a:pt x="71366" y="224496"/>
                  </a:lnTo>
                  <a:lnTo>
                    <a:pt x="116839" y="233679"/>
                  </a:lnTo>
                  <a:lnTo>
                    <a:pt x="162313" y="224496"/>
                  </a:lnTo>
                  <a:lnTo>
                    <a:pt x="199453" y="199453"/>
                  </a:lnTo>
                  <a:lnTo>
                    <a:pt x="224496" y="162313"/>
                  </a:lnTo>
                  <a:lnTo>
                    <a:pt x="233680" y="116839"/>
                  </a:lnTo>
                  <a:lnTo>
                    <a:pt x="224496" y="71366"/>
                  </a:lnTo>
                  <a:lnTo>
                    <a:pt x="199453" y="34226"/>
                  </a:lnTo>
                  <a:lnTo>
                    <a:pt x="162313" y="9183"/>
                  </a:lnTo>
                  <a:lnTo>
                    <a:pt x="116839" y="0"/>
                  </a:lnTo>
                  <a:close/>
                </a:path>
              </a:pathLst>
            </a:custGeom>
            <a:solidFill>
              <a:srgbClr val="5B9BD4"/>
            </a:solidFill>
          </p:spPr>
          <p:txBody>
            <a:bodyPr wrap="square" lIns="0" tIns="0" rIns="0" bIns="0" rtlCol="0"/>
            <a:lstStyle/>
            <a:p>
              <a:endParaRPr sz="1050"/>
            </a:p>
          </p:txBody>
        </p:sp>
        <p:sp>
          <p:nvSpPr>
            <p:cNvPr id="78" name="object 78"/>
            <p:cNvSpPr/>
            <p:nvPr/>
          </p:nvSpPr>
          <p:spPr>
            <a:xfrm>
              <a:off x="4765040" y="2217420"/>
              <a:ext cx="233679" cy="233679"/>
            </a:xfrm>
            <a:custGeom>
              <a:avLst/>
              <a:gdLst/>
              <a:ahLst/>
              <a:cxnLst/>
              <a:rect l="l" t="t" r="r" b="b"/>
              <a:pathLst>
                <a:path w="233679" h="233680">
                  <a:moveTo>
                    <a:pt x="0" y="116839"/>
                  </a:moveTo>
                  <a:lnTo>
                    <a:pt x="9183" y="71366"/>
                  </a:lnTo>
                  <a:lnTo>
                    <a:pt x="34226" y="34226"/>
                  </a:lnTo>
                  <a:lnTo>
                    <a:pt x="71366" y="9183"/>
                  </a:lnTo>
                  <a:lnTo>
                    <a:pt x="116839" y="0"/>
                  </a:lnTo>
                  <a:lnTo>
                    <a:pt x="162313" y="9183"/>
                  </a:lnTo>
                  <a:lnTo>
                    <a:pt x="199453" y="34226"/>
                  </a:lnTo>
                  <a:lnTo>
                    <a:pt x="224496" y="71366"/>
                  </a:lnTo>
                  <a:lnTo>
                    <a:pt x="233680" y="116839"/>
                  </a:lnTo>
                  <a:lnTo>
                    <a:pt x="224496" y="162313"/>
                  </a:lnTo>
                  <a:lnTo>
                    <a:pt x="199453" y="199453"/>
                  </a:lnTo>
                  <a:lnTo>
                    <a:pt x="162313" y="224496"/>
                  </a:lnTo>
                  <a:lnTo>
                    <a:pt x="116839" y="233679"/>
                  </a:lnTo>
                  <a:lnTo>
                    <a:pt x="71366" y="224496"/>
                  </a:lnTo>
                  <a:lnTo>
                    <a:pt x="34226" y="199453"/>
                  </a:lnTo>
                  <a:lnTo>
                    <a:pt x="9183" y="162313"/>
                  </a:lnTo>
                  <a:lnTo>
                    <a:pt x="0" y="116839"/>
                  </a:lnTo>
                  <a:close/>
                </a:path>
              </a:pathLst>
            </a:custGeom>
            <a:ln w="1524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050"/>
            </a:p>
          </p:txBody>
        </p:sp>
      </p:grpSp>
      <p:sp>
        <p:nvSpPr>
          <p:cNvPr id="79" name="object 79"/>
          <p:cNvSpPr txBox="1"/>
          <p:nvPr/>
        </p:nvSpPr>
        <p:spPr>
          <a:xfrm>
            <a:off x="3626834" y="1673828"/>
            <a:ext cx="70009" cy="125034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z="750" b="1" dirty="0">
                <a:solidFill>
                  <a:srgbClr val="FFFFFF"/>
                </a:solidFill>
                <a:latin typeface="Calibri"/>
                <a:cs typeface="Calibri"/>
              </a:rPr>
              <a:t>P</a:t>
            </a:r>
            <a:endParaRPr sz="750">
              <a:latin typeface="Calibri"/>
              <a:cs typeface="Calibri"/>
            </a:endParaRPr>
          </a:p>
        </p:txBody>
      </p:sp>
      <p:grpSp>
        <p:nvGrpSpPr>
          <p:cNvPr id="80" name="object 80"/>
          <p:cNvGrpSpPr/>
          <p:nvPr/>
        </p:nvGrpSpPr>
        <p:grpSpPr>
          <a:xfrm>
            <a:off x="3486150" y="1405891"/>
            <a:ext cx="186690" cy="248126"/>
            <a:chOff x="4648200" y="1874520"/>
            <a:chExt cx="248920" cy="330835"/>
          </a:xfrm>
        </p:grpSpPr>
        <p:sp>
          <p:nvSpPr>
            <p:cNvPr id="81" name="object 81"/>
            <p:cNvSpPr/>
            <p:nvPr/>
          </p:nvSpPr>
          <p:spPr>
            <a:xfrm>
              <a:off x="4790820" y="2138934"/>
              <a:ext cx="74930" cy="66675"/>
            </a:xfrm>
            <a:custGeom>
              <a:avLst/>
              <a:gdLst/>
              <a:ahLst/>
              <a:cxnLst/>
              <a:rect l="l" t="t" r="r" b="b"/>
              <a:pathLst>
                <a:path w="74929" h="66675">
                  <a:moveTo>
                    <a:pt x="27939" y="0"/>
                  </a:moveTo>
                  <a:lnTo>
                    <a:pt x="0" y="41782"/>
                  </a:lnTo>
                  <a:lnTo>
                    <a:pt x="14986" y="36829"/>
                  </a:lnTo>
                  <a:lnTo>
                    <a:pt x="24637" y="66420"/>
                  </a:lnTo>
                  <a:lnTo>
                    <a:pt x="69595" y="51815"/>
                  </a:lnTo>
                  <a:lnTo>
                    <a:pt x="59943" y="22225"/>
                  </a:lnTo>
                  <a:lnTo>
                    <a:pt x="74929" y="17399"/>
                  </a:lnTo>
                  <a:lnTo>
                    <a:pt x="27939" y="0"/>
                  </a:lnTo>
                  <a:close/>
                </a:path>
              </a:pathLst>
            </a:custGeom>
            <a:solidFill>
              <a:srgbClr val="4471C4"/>
            </a:solidFill>
          </p:spPr>
          <p:txBody>
            <a:bodyPr wrap="square" lIns="0" tIns="0" rIns="0" bIns="0" rtlCol="0"/>
            <a:lstStyle/>
            <a:p>
              <a:endParaRPr sz="1050"/>
            </a:p>
          </p:txBody>
        </p:sp>
        <p:sp>
          <p:nvSpPr>
            <p:cNvPr id="82" name="object 82"/>
            <p:cNvSpPr/>
            <p:nvPr/>
          </p:nvSpPr>
          <p:spPr>
            <a:xfrm>
              <a:off x="4655820" y="1882140"/>
              <a:ext cx="233679" cy="233679"/>
            </a:xfrm>
            <a:custGeom>
              <a:avLst/>
              <a:gdLst/>
              <a:ahLst/>
              <a:cxnLst/>
              <a:rect l="l" t="t" r="r" b="b"/>
              <a:pathLst>
                <a:path w="233679" h="233680">
                  <a:moveTo>
                    <a:pt x="116839" y="0"/>
                  </a:moveTo>
                  <a:lnTo>
                    <a:pt x="71366" y="9183"/>
                  </a:lnTo>
                  <a:lnTo>
                    <a:pt x="34226" y="34226"/>
                  </a:lnTo>
                  <a:lnTo>
                    <a:pt x="9183" y="71366"/>
                  </a:lnTo>
                  <a:lnTo>
                    <a:pt x="0" y="116839"/>
                  </a:lnTo>
                  <a:lnTo>
                    <a:pt x="9183" y="162313"/>
                  </a:lnTo>
                  <a:lnTo>
                    <a:pt x="34226" y="199453"/>
                  </a:lnTo>
                  <a:lnTo>
                    <a:pt x="71366" y="224496"/>
                  </a:lnTo>
                  <a:lnTo>
                    <a:pt x="116839" y="233680"/>
                  </a:lnTo>
                  <a:lnTo>
                    <a:pt x="162313" y="224496"/>
                  </a:lnTo>
                  <a:lnTo>
                    <a:pt x="199453" y="199453"/>
                  </a:lnTo>
                  <a:lnTo>
                    <a:pt x="224496" y="162313"/>
                  </a:lnTo>
                  <a:lnTo>
                    <a:pt x="233679" y="116839"/>
                  </a:lnTo>
                  <a:lnTo>
                    <a:pt x="224496" y="71366"/>
                  </a:lnTo>
                  <a:lnTo>
                    <a:pt x="199453" y="34226"/>
                  </a:lnTo>
                  <a:lnTo>
                    <a:pt x="162313" y="9183"/>
                  </a:lnTo>
                  <a:lnTo>
                    <a:pt x="116839" y="0"/>
                  </a:lnTo>
                  <a:close/>
                </a:path>
              </a:pathLst>
            </a:custGeom>
            <a:solidFill>
              <a:srgbClr val="EC7C30"/>
            </a:solidFill>
          </p:spPr>
          <p:txBody>
            <a:bodyPr wrap="square" lIns="0" tIns="0" rIns="0" bIns="0" rtlCol="0"/>
            <a:lstStyle/>
            <a:p>
              <a:endParaRPr sz="1050"/>
            </a:p>
          </p:txBody>
        </p:sp>
        <p:sp>
          <p:nvSpPr>
            <p:cNvPr id="83" name="object 83"/>
            <p:cNvSpPr/>
            <p:nvPr/>
          </p:nvSpPr>
          <p:spPr>
            <a:xfrm>
              <a:off x="4655820" y="1882140"/>
              <a:ext cx="233679" cy="233679"/>
            </a:xfrm>
            <a:custGeom>
              <a:avLst/>
              <a:gdLst/>
              <a:ahLst/>
              <a:cxnLst/>
              <a:rect l="l" t="t" r="r" b="b"/>
              <a:pathLst>
                <a:path w="233679" h="233680">
                  <a:moveTo>
                    <a:pt x="0" y="116839"/>
                  </a:moveTo>
                  <a:lnTo>
                    <a:pt x="9183" y="71366"/>
                  </a:lnTo>
                  <a:lnTo>
                    <a:pt x="34226" y="34226"/>
                  </a:lnTo>
                  <a:lnTo>
                    <a:pt x="71366" y="9183"/>
                  </a:lnTo>
                  <a:lnTo>
                    <a:pt x="116839" y="0"/>
                  </a:lnTo>
                  <a:lnTo>
                    <a:pt x="162313" y="9183"/>
                  </a:lnTo>
                  <a:lnTo>
                    <a:pt x="199453" y="34226"/>
                  </a:lnTo>
                  <a:lnTo>
                    <a:pt x="224496" y="71366"/>
                  </a:lnTo>
                  <a:lnTo>
                    <a:pt x="233679" y="116839"/>
                  </a:lnTo>
                  <a:lnTo>
                    <a:pt x="224496" y="162313"/>
                  </a:lnTo>
                  <a:lnTo>
                    <a:pt x="199453" y="199453"/>
                  </a:lnTo>
                  <a:lnTo>
                    <a:pt x="162313" y="224496"/>
                  </a:lnTo>
                  <a:lnTo>
                    <a:pt x="116839" y="233680"/>
                  </a:lnTo>
                  <a:lnTo>
                    <a:pt x="71366" y="224496"/>
                  </a:lnTo>
                  <a:lnTo>
                    <a:pt x="34226" y="199453"/>
                  </a:lnTo>
                  <a:lnTo>
                    <a:pt x="9183" y="162313"/>
                  </a:lnTo>
                  <a:lnTo>
                    <a:pt x="0" y="116839"/>
                  </a:lnTo>
                  <a:close/>
                </a:path>
              </a:pathLst>
            </a:custGeom>
            <a:ln w="1524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050"/>
            </a:p>
          </p:txBody>
        </p:sp>
      </p:grpSp>
      <p:sp>
        <p:nvSpPr>
          <p:cNvPr id="84" name="object 84"/>
          <p:cNvSpPr txBox="1"/>
          <p:nvPr/>
        </p:nvSpPr>
        <p:spPr>
          <a:xfrm>
            <a:off x="3545682" y="1423511"/>
            <a:ext cx="70009" cy="125034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z="750" b="1" dirty="0">
                <a:solidFill>
                  <a:srgbClr val="FFFFFF"/>
                </a:solidFill>
                <a:latin typeface="Calibri"/>
                <a:cs typeface="Calibri"/>
              </a:rPr>
              <a:t>P</a:t>
            </a:r>
            <a:endParaRPr sz="750">
              <a:latin typeface="Calibri"/>
              <a:cs typeface="Calibri"/>
            </a:endParaRPr>
          </a:p>
        </p:txBody>
      </p:sp>
      <p:sp>
        <p:nvSpPr>
          <p:cNvPr id="85" name="object 85"/>
          <p:cNvSpPr/>
          <p:nvPr/>
        </p:nvSpPr>
        <p:spPr>
          <a:xfrm>
            <a:off x="3656266" y="1399604"/>
            <a:ext cx="48101" cy="51911"/>
          </a:xfrm>
          <a:custGeom>
            <a:avLst/>
            <a:gdLst/>
            <a:ahLst/>
            <a:cxnLst/>
            <a:rect l="l" t="t" r="r" b="b"/>
            <a:pathLst>
              <a:path w="64135" h="69214">
                <a:moveTo>
                  <a:pt x="15875" y="0"/>
                </a:moveTo>
                <a:lnTo>
                  <a:pt x="25145" y="12700"/>
                </a:lnTo>
                <a:lnTo>
                  <a:pt x="0" y="30987"/>
                </a:lnTo>
                <a:lnTo>
                  <a:pt x="27812" y="69214"/>
                </a:lnTo>
                <a:lnTo>
                  <a:pt x="52958" y="50926"/>
                </a:lnTo>
                <a:lnTo>
                  <a:pt x="62229" y="63753"/>
                </a:lnTo>
                <a:lnTo>
                  <a:pt x="64135" y="13588"/>
                </a:lnTo>
                <a:lnTo>
                  <a:pt x="15875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86" name="object 86"/>
          <p:cNvSpPr txBox="1"/>
          <p:nvPr/>
        </p:nvSpPr>
        <p:spPr>
          <a:xfrm>
            <a:off x="3449478" y="4258865"/>
            <a:ext cx="5495925" cy="845744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R="2664143" algn="ctr">
              <a:lnSpc>
                <a:spcPts val="1598"/>
              </a:lnSpc>
              <a:spcBef>
                <a:spcPts val="75"/>
              </a:spcBef>
            </a:pPr>
            <a:r>
              <a:rPr sz="1350" dirty="0">
                <a:latin typeface="Arial MT"/>
                <a:cs typeface="Arial MT"/>
              </a:rPr>
              <a:t>Permenristekdikti</a:t>
            </a:r>
            <a:r>
              <a:rPr sz="1350" spc="-45" dirty="0">
                <a:latin typeface="Arial MT"/>
                <a:cs typeface="Arial MT"/>
              </a:rPr>
              <a:t> </a:t>
            </a:r>
            <a:r>
              <a:rPr sz="1350" dirty="0">
                <a:latin typeface="Arial MT"/>
                <a:cs typeface="Arial MT"/>
              </a:rPr>
              <a:t>No. </a:t>
            </a:r>
            <a:r>
              <a:rPr sz="1350" spc="-4" dirty="0">
                <a:latin typeface="Arial MT"/>
                <a:cs typeface="Arial MT"/>
              </a:rPr>
              <a:t>62</a:t>
            </a:r>
            <a:r>
              <a:rPr sz="1350" spc="-34" dirty="0">
                <a:latin typeface="Arial MT"/>
                <a:cs typeface="Arial MT"/>
              </a:rPr>
              <a:t> Tahun</a:t>
            </a:r>
            <a:r>
              <a:rPr sz="1350" spc="-4" dirty="0">
                <a:latin typeface="Arial MT"/>
                <a:cs typeface="Arial MT"/>
              </a:rPr>
              <a:t> </a:t>
            </a:r>
            <a:r>
              <a:rPr sz="1350" spc="-8" dirty="0">
                <a:latin typeface="Arial MT"/>
                <a:cs typeface="Arial MT"/>
              </a:rPr>
              <a:t>2016</a:t>
            </a:r>
            <a:endParaRPr sz="1350">
              <a:latin typeface="Arial MT"/>
              <a:cs typeface="Arial MT"/>
            </a:endParaRPr>
          </a:p>
          <a:p>
            <a:pPr marR="2666524" algn="ctr">
              <a:lnSpc>
                <a:spcPts val="1598"/>
              </a:lnSpc>
            </a:pPr>
            <a:r>
              <a:rPr sz="1350" spc="-4" dirty="0">
                <a:latin typeface="Arial MT"/>
                <a:cs typeface="Arial MT"/>
              </a:rPr>
              <a:t>(Pasal</a:t>
            </a:r>
            <a:r>
              <a:rPr sz="1350" spc="-11" dirty="0">
                <a:latin typeface="Arial MT"/>
                <a:cs typeface="Arial MT"/>
              </a:rPr>
              <a:t> </a:t>
            </a:r>
            <a:r>
              <a:rPr sz="1350" spc="-4" dirty="0">
                <a:latin typeface="Arial MT"/>
                <a:cs typeface="Arial MT"/>
              </a:rPr>
              <a:t>8</a:t>
            </a:r>
            <a:r>
              <a:rPr sz="1350" spc="-15" dirty="0">
                <a:latin typeface="Arial MT"/>
                <a:cs typeface="Arial MT"/>
              </a:rPr>
              <a:t> </a:t>
            </a:r>
            <a:r>
              <a:rPr sz="1350" spc="-11" dirty="0">
                <a:latin typeface="Arial MT"/>
                <a:cs typeface="Arial MT"/>
              </a:rPr>
              <a:t>ayat</a:t>
            </a:r>
            <a:r>
              <a:rPr sz="1350" spc="15" dirty="0">
                <a:latin typeface="Arial MT"/>
                <a:cs typeface="Arial MT"/>
              </a:rPr>
              <a:t> </a:t>
            </a:r>
            <a:r>
              <a:rPr sz="1350" spc="-8" dirty="0">
                <a:latin typeface="Arial MT"/>
                <a:cs typeface="Arial MT"/>
              </a:rPr>
              <a:t>4)</a:t>
            </a:r>
            <a:endParaRPr sz="1350">
              <a:latin typeface="Arial MT"/>
              <a:cs typeface="Arial MT"/>
            </a:endParaRPr>
          </a:p>
          <a:p>
            <a:pPr marL="1771650" marR="3810">
              <a:spcBef>
                <a:spcPts val="829"/>
              </a:spcBef>
            </a:pPr>
            <a:r>
              <a:rPr sz="1050" spc="-4" dirty="0">
                <a:solidFill>
                  <a:srgbClr val="F1F1F1"/>
                </a:solidFill>
                <a:latin typeface="Calibri"/>
                <a:cs typeface="Calibri"/>
              </a:rPr>
              <a:t>Sumber/</a:t>
            </a:r>
            <a:r>
              <a:rPr sz="1050" spc="-11" dirty="0">
                <a:solidFill>
                  <a:srgbClr val="F1F1F1"/>
                </a:solidFill>
                <a:latin typeface="Calibri"/>
                <a:cs typeface="Calibri"/>
              </a:rPr>
              <a:t> </a:t>
            </a:r>
            <a:r>
              <a:rPr sz="1050" spc="-4" dirty="0">
                <a:solidFill>
                  <a:srgbClr val="F1F1F1"/>
                </a:solidFill>
                <a:latin typeface="Calibri"/>
                <a:cs typeface="Calibri"/>
              </a:rPr>
              <a:t>Slide</a:t>
            </a:r>
            <a:r>
              <a:rPr sz="1050" spc="4" dirty="0">
                <a:solidFill>
                  <a:srgbClr val="F1F1F1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F1F1F1"/>
                </a:solidFill>
                <a:latin typeface="Calibri"/>
                <a:cs typeface="Calibri"/>
              </a:rPr>
              <a:t>:</a:t>
            </a:r>
            <a:r>
              <a:rPr sz="1050" spc="-4" dirty="0">
                <a:solidFill>
                  <a:srgbClr val="F1F1F1"/>
                </a:solidFill>
                <a:latin typeface="Calibri"/>
                <a:cs typeface="Calibri"/>
              </a:rPr>
              <a:t> </a:t>
            </a:r>
            <a:r>
              <a:rPr sz="1050" spc="-8" dirty="0">
                <a:solidFill>
                  <a:srgbClr val="F1F1F1"/>
                </a:solidFill>
                <a:latin typeface="Calibri"/>
                <a:cs typeface="Calibri"/>
              </a:rPr>
              <a:t>Materi</a:t>
            </a:r>
            <a:r>
              <a:rPr sz="1050" spc="34" dirty="0">
                <a:solidFill>
                  <a:srgbClr val="F1F1F1"/>
                </a:solidFill>
                <a:latin typeface="Calibri"/>
                <a:cs typeface="Calibri"/>
              </a:rPr>
              <a:t> </a:t>
            </a:r>
            <a:r>
              <a:rPr sz="1050" spc="-4" dirty="0">
                <a:solidFill>
                  <a:srgbClr val="F1F1F1"/>
                </a:solidFill>
                <a:latin typeface="Calibri"/>
                <a:cs typeface="Calibri"/>
              </a:rPr>
              <a:t>Pelatihan</a:t>
            </a:r>
            <a:r>
              <a:rPr sz="1050" spc="8" dirty="0">
                <a:solidFill>
                  <a:srgbClr val="F1F1F1"/>
                </a:solidFill>
                <a:latin typeface="Calibri"/>
                <a:cs typeface="Calibri"/>
              </a:rPr>
              <a:t> </a:t>
            </a:r>
            <a:r>
              <a:rPr sz="1050" spc="-4" dirty="0">
                <a:solidFill>
                  <a:srgbClr val="F1F1F1"/>
                </a:solidFill>
                <a:latin typeface="Calibri"/>
                <a:cs typeface="Calibri"/>
              </a:rPr>
              <a:t>SPMI,</a:t>
            </a:r>
            <a:r>
              <a:rPr sz="1050" dirty="0">
                <a:solidFill>
                  <a:srgbClr val="F1F1F1"/>
                </a:solidFill>
                <a:latin typeface="Calibri"/>
                <a:cs typeface="Calibri"/>
              </a:rPr>
              <a:t> </a:t>
            </a:r>
            <a:r>
              <a:rPr sz="1050" spc="-11" dirty="0">
                <a:solidFill>
                  <a:srgbClr val="F1F1F1"/>
                </a:solidFill>
                <a:latin typeface="Calibri"/>
                <a:cs typeface="Calibri"/>
              </a:rPr>
              <a:t>Direktorat</a:t>
            </a:r>
            <a:r>
              <a:rPr sz="1050" spc="34" dirty="0">
                <a:solidFill>
                  <a:srgbClr val="F1F1F1"/>
                </a:solidFill>
                <a:latin typeface="Calibri"/>
                <a:cs typeface="Calibri"/>
              </a:rPr>
              <a:t> </a:t>
            </a:r>
            <a:r>
              <a:rPr sz="1050" spc="-4" dirty="0">
                <a:solidFill>
                  <a:srgbClr val="F1F1F1"/>
                </a:solidFill>
                <a:latin typeface="Calibri"/>
                <a:cs typeface="Calibri"/>
              </a:rPr>
              <a:t>Penjaminan</a:t>
            </a:r>
            <a:r>
              <a:rPr sz="1050" spc="-19" dirty="0">
                <a:solidFill>
                  <a:srgbClr val="F1F1F1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F1F1F1"/>
                </a:solidFill>
                <a:latin typeface="Calibri"/>
                <a:cs typeface="Calibri"/>
              </a:rPr>
              <a:t>Mutu, </a:t>
            </a:r>
            <a:r>
              <a:rPr sz="1050" spc="-225" dirty="0">
                <a:solidFill>
                  <a:srgbClr val="F1F1F1"/>
                </a:solidFill>
                <a:latin typeface="Calibri"/>
                <a:cs typeface="Calibri"/>
              </a:rPr>
              <a:t> </a:t>
            </a:r>
            <a:r>
              <a:rPr sz="1050" spc="-4" dirty="0">
                <a:solidFill>
                  <a:srgbClr val="F1F1F1"/>
                </a:solidFill>
                <a:latin typeface="Calibri"/>
                <a:cs typeface="Calibri"/>
              </a:rPr>
              <a:t>Belmawa,</a:t>
            </a:r>
            <a:r>
              <a:rPr sz="1050" spc="-26" dirty="0">
                <a:solidFill>
                  <a:srgbClr val="F1F1F1"/>
                </a:solidFill>
                <a:latin typeface="Calibri"/>
                <a:cs typeface="Calibri"/>
              </a:rPr>
              <a:t> </a:t>
            </a:r>
            <a:r>
              <a:rPr sz="1050" spc="-8" dirty="0">
                <a:solidFill>
                  <a:srgbClr val="F1F1F1"/>
                </a:solidFill>
                <a:latin typeface="Calibri"/>
                <a:cs typeface="Calibri"/>
              </a:rPr>
              <a:t>Kemenristekdikti,</a:t>
            </a:r>
            <a:r>
              <a:rPr sz="1050" spc="38" dirty="0">
                <a:solidFill>
                  <a:srgbClr val="F1F1F1"/>
                </a:solidFill>
                <a:latin typeface="Calibri"/>
                <a:cs typeface="Calibri"/>
              </a:rPr>
              <a:t> </a:t>
            </a:r>
            <a:r>
              <a:rPr sz="1050" spc="-8" dirty="0">
                <a:solidFill>
                  <a:srgbClr val="F1F1F1"/>
                </a:solidFill>
                <a:latin typeface="Calibri"/>
                <a:cs typeface="Calibri"/>
              </a:rPr>
              <a:t>2018</a:t>
            </a:r>
            <a:endParaRPr sz="1050">
              <a:latin typeface="Calibri"/>
              <a:cs typeface="Calibri"/>
            </a:endParaRP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A93CC4CD-D964-2309-35F9-11E648C2C309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151006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E337923-04AC-4133-9334-25BBC6E1E6E2}"/>
              </a:ext>
            </a:extLst>
          </p:cNvPr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071C51-AEB2-287E-41D7-C61408B7336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B7633A7A-413D-2E66-F088-0E94491FF9A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78942" y="861822"/>
            <a:ext cx="7836694" cy="718626"/>
          </a:xfrm>
          <a:prstGeom prst="rect">
            <a:avLst/>
          </a:prstGeom>
          <a:solidFill>
            <a:srgbClr val="C55A11"/>
          </a:solidFill>
        </p:spPr>
        <p:txBody>
          <a:bodyPr spcFirstLastPara="1" vert="horz" wrap="square" lIns="0" tIns="107156" rIns="0" bIns="0" rtlCol="0" anchor="t" anchorCtr="0">
            <a:spAutoFit/>
          </a:bodyPr>
          <a:lstStyle/>
          <a:p>
            <a:pPr marL="2381">
              <a:spcBef>
                <a:spcPts val="844"/>
              </a:spcBef>
            </a:pPr>
            <a:r>
              <a:rPr spc="-38" dirty="0">
                <a:solidFill>
                  <a:srgbClr val="FFFFFF"/>
                </a:solidFill>
              </a:rPr>
              <a:t>DOKUMEN </a:t>
            </a:r>
            <a:r>
              <a:rPr spc="-34" dirty="0">
                <a:solidFill>
                  <a:srgbClr val="FFFFFF"/>
                </a:solidFill>
              </a:rPr>
              <a:t>FORMULIR</a:t>
            </a:r>
            <a:r>
              <a:rPr spc="-131" dirty="0">
                <a:solidFill>
                  <a:srgbClr val="FFFFFF"/>
                </a:solidFill>
              </a:rPr>
              <a:t> </a:t>
            </a:r>
            <a:r>
              <a:rPr spc="-23" dirty="0">
                <a:solidFill>
                  <a:srgbClr val="FFFFFF"/>
                </a:solidFill>
              </a:rPr>
              <a:t>SPMI</a:t>
            </a:r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5ACEC361-3776-DF3E-B80A-8BEB63B3FA53}"/>
              </a:ext>
            </a:extLst>
          </p:cNvPr>
          <p:cNvSpPr/>
          <p:nvPr/>
        </p:nvSpPr>
        <p:spPr>
          <a:xfrm>
            <a:off x="630364" y="1876234"/>
            <a:ext cx="3285173" cy="2331720"/>
          </a:xfrm>
          <a:custGeom>
            <a:avLst/>
            <a:gdLst/>
            <a:ahLst/>
            <a:cxnLst/>
            <a:rect l="l" t="t" r="r" b="b"/>
            <a:pathLst>
              <a:path w="4380230" h="3108960">
                <a:moveTo>
                  <a:pt x="4069079" y="0"/>
                </a:moveTo>
                <a:lnTo>
                  <a:pt x="310895" y="0"/>
                </a:lnTo>
                <a:lnTo>
                  <a:pt x="264953" y="3370"/>
                </a:lnTo>
                <a:lnTo>
                  <a:pt x="221104" y="13162"/>
                </a:lnTo>
                <a:lnTo>
                  <a:pt x="179829" y="28895"/>
                </a:lnTo>
                <a:lnTo>
                  <a:pt x="141609" y="50087"/>
                </a:lnTo>
                <a:lnTo>
                  <a:pt x="106925" y="76257"/>
                </a:lnTo>
                <a:lnTo>
                  <a:pt x="76257" y="106925"/>
                </a:lnTo>
                <a:lnTo>
                  <a:pt x="50087" y="141609"/>
                </a:lnTo>
                <a:lnTo>
                  <a:pt x="28895" y="179829"/>
                </a:lnTo>
                <a:lnTo>
                  <a:pt x="13162" y="221104"/>
                </a:lnTo>
                <a:lnTo>
                  <a:pt x="3370" y="264953"/>
                </a:lnTo>
                <a:lnTo>
                  <a:pt x="0" y="310895"/>
                </a:lnTo>
                <a:lnTo>
                  <a:pt x="0" y="2798064"/>
                </a:lnTo>
                <a:lnTo>
                  <a:pt x="3370" y="2844006"/>
                </a:lnTo>
                <a:lnTo>
                  <a:pt x="13162" y="2887855"/>
                </a:lnTo>
                <a:lnTo>
                  <a:pt x="28895" y="2929130"/>
                </a:lnTo>
                <a:lnTo>
                  <a:pt x="50087" y="2967350"/>
                </a:lnTo>
                <a:lnTo>
                  <a:pt x="76257" y="3002034"/>
                </a:lnTo>
                <a:lnTo>
                  <a:pt x="106925" y="3032702"/>
                </a:lnTo>
                <a:lnTo>
                  <a:pt x="141609" y="3058872"/>
                </a:lnTo>
                <a:lnTo>
                  <a:pt x="179829" y="3080064"/>
                </a:lnTo>
                <a:lnTo>
                  <a:pt x="221104" y="3095797"/>
                </a:lnTo>
                <a:lnTo>
                  <a:pt x="264953" y="3105589"/>
                </a:lnTo>
                <a:lnTo>
                  <a:pt x="310895" y="3108960"/>
                </a:lnTo>
                <a:lnTo>
                  <a:pt x="4069079" y="3108960"/>
                </a:lnTo>
                <a:lnTo>
                  <a:pt x="4115022" y="3105589"/>
                </a:lnTo>
                <a:lnTo>
                  <a:pt x="4158871" y="3095797"/>
                </a:lnTo>
                <a:lnTo>
                  <a:pt x="4200146" y="3080064"/>
                </a:lnTo>
                <a:lnTo>
                  <a:pt x="4238366" y="3058872"/>
                </a:lnTo>
                <a:lnTo>
                  <a:pt x="4273050" y="3032702"/>
                </a:lnTo>
                <a:lnTo>
                  <a:pt x="4303718" y="3002034"/>
                </a:lnTo>
                <a:lnTo>
                  <a:pt x="4329888" y="2967350"/>
                </a:lnTo>
                <a:lnTo>
                  <a:pt x="4351080" y="2929130"/>
                </a:lnTo>
                <a:lnTo>
                  <a:pt x="4366813" y="2887855"/>
                </a:lnTo>
                <a:lnTo>
                  <a:pt x="4376605" y="2844006"/>
                </a:lnTo>
                <a:lnTo>
                  <a:pt x="4379976" y="2798064"/>
                </a:lnTo>
                <a:lnTo>
                  <a:pt x="4379976" y="310895"/>
                </a:lnTo>
                <a:lnTo>
                  <a:pt x="4376605" y="264953"/>
                </a:lnTo>
                <a:lnTo>
                  <a:pt x="4366813" y="221104"/>
                </a:lnTo>
                <a:lnTo>
                  <a:pt x="4351080" y="179829"/>
                </a:lnTo>
                <a:lnTo>
                  <a:pt x="4329888" y="141609"/>
                </a:lnTo>
                <a:lnTo>
                  <a:pt x="4303718" y="106925"/>
                </a:lnTo>
                <a:lnTo>
                  <a:pt x="4273050" y="76257"/>
                </a:lnTo>
                <a:lnTo>
                  <a:pt x="4238366" y="50087"/>
                </a:lnTo>
                <a:lnTo>
                  <a:pt x="4200146" y="28895"/>
                </a:lnTo>
                <a:lnTo>
                  <a:pt x="4158871" y="13162"/>
                </a:lnTo>
                <a:lnTo>
                  <a:pt x="4115022" y="3370"/>
                </a:lnTo>
                <a:lnTo>
                  <a:pt x="4069079" y="0"/>
                </a:lnTo>
                <a:close/>
              </a:path>
            </a:pathLst>
          </a:custGeom>
          <a:solidFill>
            <a:srgbClr val="5B9BD4"/>
          </a:solid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6" name="object 4">
            <a:extLst>
              <a:ext uri="{FF2B5EF4-FFF2-40B4-BE49-F238E27FC236}">
                <a16:creationId xmlns:a16="http://schemas.microsoft.com/office/drawing/2014/main" id="{753150EE-BBAA-9EAC-BC4B-5F57699E66D5}"/>
              </a:ext>
            </a:extLst>
          </p:cNvPr>
          <p:cNvSpPr txBox="1"/>
          <p:nvPr/>
        </p:nvSpPr>
        <p:spPr>
          <a:xfrm>
            <a:off x="766800" y="2114835"/>
            <a:ext cx="3011328" cy="1816875"/>
          </a:xfrm>
          <a:prstGeom prst="rect">
            <a:avLst/>
          </a:prstGeom>
        </p:spPr>
        <p:txBody>
          <a:bodyPr vert="horz" wrap="square" lIns="0" tIns="32861" rIns="0" bIns="0" rtlCol="0">
            <a:spAutoFit/>
          </a:bodyPr>
          <a:lstStyle/>
          <a:p>
            <a:pPr marL="9525" marR="3810" indent="-1429" algn="ctr">
              <a:lnSpc>
                <a:spcPct val="91500"/>
              </a:lnSpc>
              <a:spcBef>
                <a:spcPts val="259"/>
              </a:spcBef>
            </a:pPr>
            <a:r>
              <a:rPr sz="1800" spc="-4" dirty="0">
                <a:solidFill>
                  <a:srgbClr val="FFFF00"/>
                </a:solidFill>
                <a:latin typeface="Calibri"/>
                <a:cs typeface="Calibri"/>
              </a:rPr>
              <a:t>Memuat </a:t>
            </a:r>
            <a:r>
              <a:rPr sz="1800" spc="-15" dirty="0">
                <a:solidFill>
                  <a:srgbClr val="FFFF00"/>
                </a:solidFill>
                <a:latin typeface="Calibri"/>
                <a:cs typeface="Calibri"/>
              </a:rPr>
              <a:t>antara </a:t>
            </a:r>
            <a:r>
              <a:rPr sz="1800" dirty="0">
                <a:solidFill>
                  <a:srgbClr val="FFFF00"/>
                </a:solidFill>
                <a:latin typeface="Calibri"/>
                <a:cs typeface="Calibri"/>
              </a:rPr>
              <a:t>lain </a:t>
            </a:r>
            <a:r>
              <a:rPr sz="1800" spc="-8" dirty="0">
                <a:solidFill>
                  <a:srgbClr val="FFFF00"/>
                </a:solidFill>
                <a:latin typeface="Calibri"/>
                <a:cs typeface="Calibri"/>
              </a:rPr>
              <a:t>uraian  tentang </a:t>
            </a:r>
            <a:r>
              <a:rPr sz="1800" spc="-11" dirty="0">
                <a:solidFill>
                  <a:srgbClr val="FFFF00"/>
                </a:solidFill>
                <a:latin typeface="Calibri"/>
                <a:cs typeface="Calibri"/>
              </a:rPr>
              <a:t>format </a:t>
            </a:r>
            <a:r>
              <a:rPr sz="1800" spc="-8" dirty="0">
                <a:solidFill>
                  <a:srgbClr val="FFFF00"/>
                </a:solidFill>
                <a:latin typeface="Calibri"/>
                <a:cs typeface="Calibri"/>
              </a:rPr>
              <a:t>berbagai</a:t>
            </a:r>
            <a:r>
              <a:rPr sz="1800" spc="-53" dirty="0">
                <a:solidFill>
                  <a:srgbClr val="FFFF00"/>
                </a:solidFill>
                <a:latin typeface="Calibri"/>
                <a:cs typeface="Calibri"/>
              </a:rPr>
              <a:t> </a:t>
            </a:r>
            <a:r>
              <a:rPr sz="1800" spc="-4" dirty="0">
                <a:solidFill>
                  <a:srgbClr val="FFFF00"/>
                </a:solidFill>
                <a:latin typeface="Calibri"/>
                <a:cs typeface="Calibri"/>
              </a:rPr>
              <a:t>macam  </a:t>
            </a:r>
            <a:r>
              <a:rPr sz="1800" spc="-8" dirty="0">
                <a:solidFill>
                  <a:srgbClr val="FFFF00"/>
                </a:solidFill>
                <a:latin typeface="Calibri"/>
                <a:cs typeface="Calibri"/>
              </a:rPr>
              <a:t>formulir yang digunakan </a:t>
            </a:r>
            <a:r>
              <a:rPr sz="1800" spc="-4" dirty="0">
                <a:solidFill>
                  <a:srgbClr val="FFFF00"/>
                </a:solidFill>
                <a:latin typeface="Calibri"/>
                <a:cs typeface="Calibri"/>
              </a:rPr>
              <a:t>dalam  mengimplementasikan setiap  Standar dalam SPMI sesuai  </a:t>
            </a:r>
            <a:r>
              <a:rPr sz="1800" spc="-11" dirty="0">
                <a:solidFill>
                  <a:srgbClr val="FFFF00"/>
                </a:solidFill>
                <a:latin typeface="Calibri"/>
                <a:cs typeface="Calibri"/>
              </a:rPr>
              <a:t>dengan </a:t>
            </a:r>
            <a:r>
              <a:rPr sz="1800" spc="-8" dirty="0">
                <a:solidFill>
                  <a:srgbClr val="FFFF00"/>
                </a:solidFill>
                <a:latin typeface="Calibri"/>
                <a:cs typeface="Calibri"/>
              </a:rPr>
              <a:t>peruntukan </a:t>
            </a:r>
            <a:r>
              <a:rPr sz="1800" spc="-4" dirty="0">
                <a:solidFill>
                  <a:srgbClr val="FFFF00"/>
                </a:solidFill>
                <a:latin typeface="Calibri"/>
                <a:cs typeface="Calibri"/>
              </a:rPr>
              <a:t>setiap  </a:t>
            </a:r>
            <a:r>
              <a:rPr sz="1800" spc="-26" dirty="0">
                <a:solidFill>
                  <a:srgbClr val="FFFF00"/>
                </a:solidFill>
                <a:latin typeface="Calibri"/>
                <a:cs typeface="Calibri"/>
              </a:rPr>
              <a:t>Standar.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466932AE-9F1B-20B1-E853-A5D2795D3788}"/>
              </a:ext>
            </a:extLst>
          </p:cNvPr>
          <p:cNvSpPr/>
          <p:nvPr/>
        </p:nvSpPr>
        <p:spPr>
          <a:xfrm>
            <a:off x="4239958" y="2668428"/>
            <a:ext cx="700088" cy="814864"/>
          </a:xfrm>
          <a:custGeom>
            <a:avLst/>
            <a:gdLst/>
            <a:ahLst/>
            <a:cxnLst/>
            <a:rect l="l" t="t" r="r" b="b"/>
            <a:pathLst>
              <a:path w="933450" h="1086485">
                <a:moveTo>
                  <a:pt x="477012" y="0"/>
                </a:moveTo>
                <a:lnTo>
                  <a:pt x="473837" y="217297"/>
                </a:lnTo>
                <a:lnTo>
                  <a:pt x="9424" y="217297"/>
                </a:lnTo>
                <a:lnTo>
                  <a:pt x="0" y="862076"/>
                </a:lnTo>
                <a:lnTo>
                  <a:pt x="464185" y="868934"/>
                </a:lnTo>
                <a:lnTo>
                  <a:pt x="461010" y="1086104"/>
                </a:lnTo>
                <a:lnTo>
                  <a:pt x="933196" y="549910"/>
                </a:lnTo>
                <a:lnTo>
                  <a:pt x="657273" y="217297"/>
                </a:lnTo>
                <a:lnTo>
                  <a:pt x="473837" y="217297"/>
                </a:lnTo>
                <a:lnTo>
                  <a:pt x="9525" y="210439"/>
                </a:lnTo>
                <a:lnTo>
                  <a:pt x="651584" y="210439"/>
                </a:lnTo>
                <a:lnTo>
                  <a:pt x="477012" y="0"/>
                </a:lnTo>
                <a:close/>
              </a:path>
            </a:pathLst>
          </a:custGeom>
          <a:solidFill>
            <a:srgbClr val="5B9BD4"/>
          </a:solid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8" name="object 6">
            <a:extLst>
              <a:ext uri="{FF2B5EF4-FFF2-40B4-BE49-F238E27FC236}">
                <a16:creationId xmlns:a16="http://schemas.microsoft.com/office/drawing/2014/main" id="{CF30EC13-86D0-B752-F70C-2828EB394E53}"/>
              </a:ext>
            </a:extLst>
          </p:cNvPr>
          <p:cNvSpPr/>
          <p:nvPr/>
        </p:nvSpPr>
        <p:spPr>
          <a:xfrm>
            <a:off x="5229796" y="1943671"/>
            <a:ext cx="3285173" cy="2331720"/>
          </a:xfrm>
          <a:custGeom>
            <a:avLst/>
            <a:gdLst/>
            <a:ahLst/>
            <a:cxnLst/>
            <a:rect l="l" t="t" r="r" b="b"/>
            <a:pathLst>
              <a:path w="4380230" h="3108960">
                <a:moveTo>
                  <a:pt x="4069080" y="0"/>
                </a:moveTo>
                <a:lnTo>
                  <a:pt x="310896" y="0"/>
                </a:lnTo>
                <a:lnTo>
                  <a:pt x="264953" y="3370"/>
                </a:lnTo>
                <a:lnTo>
                  <a:pt x="221104" y="13162"/>
                </a:lnTo>
                <a:lnTo>
                  <a:pt x="179829" y="28895"/>
                </a:lnTo>
                <a:lnTo>
                  <a:pt x="141609" y="50087"/>
                </a:lnTo>
                <a:lnTo>
                  <a:pt x="106925" y="76257"/>
                </a:lnTo>
                <a:lnTo>
                  <a:pt x="76257" y="106925"/>
                </a:lnTo>
                <a:lnTo>
                  <a:pt x="50087" y="141609"/>
                </a:lnTo>
                <a:lnTo>
                  <a:pt x="28895" y="179829"/>
                </a:lnTo>
                <a:lnTo>
                  <a:pt x="13162" y="221104"/>
                </a:lnTo>
                <a:lnTo>
                  <a:pt x="3370" y="264953"/>
                </a:lnTo>
                <a:lnTo>
                  <a:pt x="0" y="310896"/>
                </a:lnTo>
                <a:lnTo>
                  <a:pt x="0" y="2798064"/>
                </a:lnTo>
                <a:lnTo>
                  <a:pt x="3370" y="2844006"/>
                </a:lnTo>
                <a:lnTo>
                  <a:pt x="13162" y="2887855"/>
                </a:lnTo>
                <a:lnTo>
                  <a:pt x="28895" y="2929130"/>
                </a:lnTo>
                <a:lnTo>
                  <a:pt x="50087" y="2967350"/>
                </a:lnTo>
                <a:lnTo>
                  <a:pt x="76257" y="3002034"/>
                </a:lnTo>
                <a:lnTo>
                  <a:pt x="106925" y="3032702"/>
                </a:lnTo>
                <a:lnTo>
                  <a:pt x="141609" y="3058872"/>
                </a:lnTo>
                <a:lnTo>
                  <a:pt x="179829" y="3080064"/>
                </a:lnTo>
                <a:lnTo>
                  <a:pt x="221104" y="3095797"/>
                </a:lnTo>
                <a:lnTo>
                  <a:pt x="264953" y="3105589"/>
                </a:lnTo>
                <a:lnTo>
                  <a:pt x="310896" y="3108960"/>
                </a:lnTo>
                <a:lnTo>
                  <a:pt x="4069080" y="3108960"/>
                </a:lnTo>
                <a:lnTo>
                  <a:pt x="4115022" y="3105589"/>
                </a:lnTo>
                <a:lnTo>
                  <a:pt x="4158871" y="3095797"/>
                </a:lnTo>
                <a:lnTo>
                  <a:pt x="4200146" y="3080064"/>
                </a:lnTo>
                <a:lnTo>
                  <a:pt x="4238366" y="3058872"/>
                </a:lnTo>
                <a:lnTo>
                  <a:pt x="4273050" y="3032702"/>
                </a:lnTo>
                <a:lnTo>
                  <a:pt x="4303718" y="3002034"/>
                </a:lnTo>
                <a:lnTo>
                  <a:pt x="4329888" y="2967350"/>
                </a:lnTo>
                <a:lnTo>
                  <a:pt x="4351080" y="2929130"/>
                </a:lnTo>
                <a:lnTo>
                  <a:pt x="4366813" y="2887855"/>
                </a:lnTo>
                <a:lnTo>
                  <a:pt x="4376605" y="2844006"/>
                </a:lnTo>
                <a:lnTo>
                  <a:pt x="4379976" y="2798064"/>
                </a:lnTo>
                <a:lnTo>
                  <a:pt x="4379976" y="310896"/>
                </a:lnTo>
                <a:lnTo>
                  <a:pt x="4376605" y="264953"/>
                </a:lnTo>
                <a:lnTo>
                  <a:pt x="4366813" y="221104"/>
                </a:lnTo>
                <a:lnTo>
                  <a:pt x="4351080" y="179829"/>
                </a:lnTo>
                <a:lnTo>
                  <a:pt x="4329888" y="141609"/>
                </a:lnTo>
                <a:lnTo>
                  <a:pt x="4303718" y="106925"/>
                </a:lnTo>
                <a:lnTo>
                  <a:pt x="4273050" y="76257"/>
                </a:lnTo>
                <a:lnTo>
                  <a:pt x="4238366" y="50087"/>
                </a:lnTo>
                <a:lnTo>
                  <a:pt x="4200146" y="28895"/>
                </a:lnTo>
                <a:lnTo>
                  <a:pt x="4158871" y="13162"/>
                </a:lnTo>
                <a:lnTo>
                  <a:pt x="4115022" y="3370"/>
                </a:lnTo>
                <a:lnTo>
                  <a:pt x="4069080" y="0"/>
                </a:lnTo>
                <a:close/>
              </a:path>
            </a:pathLst>
          </a:custGeom>
          <a:solidFill>
            <a:srgbClr val="6FAC46"/>
          </a:solid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9" name="object 7">
            <a:extLst>
              <a:ext uri="{FF2B5EF4-FFF2-40B4-BE49-F238E27FC236}">
                <a16:creationId xmlns:a16="http://schemas.microsoft.com/office/drawing/2014/main" id="{A3EC2F29-77DA-4478-CE18-D84766883227}"/>
              </a:ext>
            </a:extLst>
          </p:cNvPr>
          <p:cNvSpPr txBox="1"/>
          <p:nvPr/>
        </p:nvSpPr>
        <p:spPr>
          <a:xfrm>
            <a:off x="5450777" y="2056828"/>
            <a:ext cx="2842259" cy="2071208"/>
          </a:xfrm>
          <a:prstGeom prst="rect">
            <a:avLst/>
          </a:prstGeom>
        </p:spPr>
        <p:txBody>
          <a:bodyPr vert="horz" wrap="square" lIns="0" tIns="32385" rIns="0" bIns="0" rtlCol="0">
            <a:spAutoFit/>
          </a:bodyPr>
          <a:lstStyle/>
          <a:p>
            <a:pPr marL="9525" marR="3810" algn="ctr">
              <a:lnSpc>
                <a:spcPct val="91600"/>
              </a:lnSpc>
              <a:spcBef>
                <a:spcPts val="255"/>
              </a:spcBef>
            </a:pPr>
            <a:r>
              <a:rPr sz="1800" spc="-4" dirty="0">
                <a:solidFill>
                  <a:srgbClr val="FFFFFF"/>
                </a:solidFill>
                <a:latin typeface="Calibri"/>
                <a:cs typeface="Calibri"/>
              </a:rPr>
              <a:t>Harus </a:t>
            </a:r>
            <a:r>
              <a:rPr sz="1800" spc="-8" dirty="0">
                <a:solidFill>
                  <a:srgbClr val="FFFFFF"/>
                </a:solidFill>
                <a:latin typeface="Calibri"/>
                <a:cs typeface="Calibri"/>
              </a:rPr>
              <a:t>dipastikan bahwa</a:t>
            </a:r>
            <a:r>
              <a:rPr sz="1800" spc="-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spc="-4" dirty="0">
                <a:solidFill>
                  <a:srgbClr val="FFFFFF"/>
                </a:solidFill>
                <a:latin typeface="Calibri"/>
                <a:cs typeface="Calibri"/>
              </a:rPr>
              <a:t>setiap  Standar dalam SPMI </a:t>
            </a: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memiliki  </a:t>
            </a:r>
            <a:r>
              <a:rPr sz="1800" spc="-8" dirty="0">
                <a:solidFill>
                  <a:srgbClr val="FFFFFF"/>
                </a:solidFill>
                <a:latin typeface="Calibri"/>
                <a:cs typeface="Calibri"/>
              </a:rPr>
              <a:t>formulir sebagai </a:t>
            </a:r>
            <a:r>
              <a:rPr sz="1800" spc="-4" dirty="0">
                <a:solidFill>
                  <a:srgbClr val="FFFFFF"/>
                </a:solidFill>
                <a:latin typeface="Calibri"/>
                <a:cs typeface="Calibri"/>
              </a:rPr>
              <a:t>alat </a:t>
            </a:r>
            <a:r>
              <a:rPr sz="1800" spc="-8" dirty="0">
                <a:solidFill>
                  <a:srgbClr val="FFFFFF"/>
                </a:solidFill>
                <a:latin typeface="Calibri"/>
                <a:cs typeface="Calibri"/>
              </a:rPr>
              <a:t>untuk  </a:t>
            </a:r>
            <a:r>
              <a:rPr sz="1800" spc="-11" dirty="0">
                <a:solidFill>
                  <a:srgbClr val="FFFFFF"/>
                </a:solidFill>
                <a:latin typeface="Calibri"/>
                <a:cs typeface="Calibri"/>
              </a:rPr>
              <a:t>mencatat, </a:t>
            </a:r>
            <a:r>
              <a:rPr sz="1800" spc="-8" dirty="0">
                <a:solidFill>
                  <a:srgbClr val="FFFFFF"/>
                </a:solidFill>
                <a:latin typeface="Calibri"/>
                <a:cs typeface="Calibri"/>
              </a:rPr>
              <a:t>merekam  </a:t>
            </a:r>
            <a:r>
              <a:rPr sz="1800" spc="-4" dirty="0">
                <a:solidFill>
                  <a:srgbClr val="FFFFFF"/>
                </a:solidFill>
                <a:latin typeface="Calibri"/>
                <a:cs typeface="Calibri"/>
              </a:rPr>
              <a:t>implementasi dan hasil  implementasi, </a:t>
            </a:r>
            <a:r>
              <a:rPr sz="1800" spc="-8" dirty="0">
                <a:solidFill>
                  <a:srgbClr val="FFFFFF"/>
                </a:solidFill>
                <a:latin typeface="Calibri"/>
                <a:cs typeface="Calibri"/>
              </a:rPr>
              <a:t>serta  </a:t>
            </a:r>
            <a:r>
              <a:rPr sz="1800" spc="-4" dirty="0">
                <a:solidFill>
                  <a:srgbClr val="FFFFFF"/>
                </a:solidFill>
                <a:latin typeface="Calibri"/>
                <a:cs typeface="Calibri"/>
              </a:rPr>
              <a:t>mengendalikan </a:t>
            </a:r>
            <a:r>
              <a:rPr sz="1800" spc="-8" dirty="0">
                <a:solidFill>
                  <a:srgbClr val="FFFFFF"/>
                </a:solidFill>
                <a:latin typeface="Calibri"/>
                <a:cs typeface="Calibri"/>
              </a:rPr>
              <a:t>pelaksanaan  </a:t>
            </a:r>
            <a:r>
              <a:rPr sz="1800" spc="-4" dirty="0">
                <a:solidFill>
                  <a:srgbClr val="FFFFFF"/>
                </a:solidFill>
                <a:latin typeface="Calibri"/>
                <a:cs typeface="Calibri"/>
              </a:rPr>
              <a:t>setiap </a:t>
            </a:r>
            <a:r>
              <a:rPr sz="1800" spc="-26" dirty="0">
                <a:solidFill>
                  <a:srgbClr val="FFFFFF"/>
                </a:solidFill>
                <a:latin typeface="Calibri"/>
                <a:cs typeface="Calibri"/>
              </a:rPr>
              <a:t>Standar.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23AF300-233C-DCC4-11EB-EEC5DD60ADC5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8339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E337923-04AC-4133-9334-25BBC6E1E6E2}"/>
              </a:ext>
            </a:extLst>
          </p:cNvPr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071C51-AEB2-287E-41D7-C61408B7336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DFB304A9-B8B7-F572-7DB2-9D4812C41165}"/>
              </a:ext>
            </a:extLst>
          </p:cNvPr>
          <p:cNvSpPr txBox="1"/>
          <p:nvPr/>
        </p:nvSpPr>
        <p:spPr>
          <a:xfrm>
            <a:off x="766572" y="1605534"/>
            <a:ext cx="1801178" cy="1888787"/>
          </a:xfrm>
          <a:prstGeom prst="rect">
            <a:avLst/>
          </a:prstGeom>
        </p:spPr>
        <p:txBody>
          <a:bodyPr vert="horz" wrap="square" lIns="0" tIns="60008" rIns="0" bIns="0" rtlCol="0">
            <a:spAutoFit/>
          </a:bodyPr>
          <a:lstStyle/>
          <a:p>
            <a:pPr marL="9525" marR="3810">
              <a:lnSpc>
                <a:spcPct val="90000"/>
              </a:lnSpc>
              <a:spcBef>
                <a:spcPts val="472"/>
              </a:spcBef>
            </a:pPr>
            <a:r>
              <a:rPr sz="3300" spc="-45" dirty="0">
                <a:solidFill>
                  <a:srgbClr val="001F5F"/>
                </a:solidFill>
                <a:latin typeface="Calibri Light"/>
                <a:cs typeface="Calibri Light"/>
              </a:rPr>
              <a:t>Manfaat  </a:t>
            </a:r>
            <a:r>
              <a:rPr sz="3300" spc="-34" dirty="0">
                <a:solidFill>
                  <a:srgbClr val="001F5F"/>
                </a:solidFill>
                <a:latin typeface="Calibri Light"/>
                <a:cs typeface="Calibri Light"/>
              </a:rPr>
              <a:t>Dokumen  </a:t>
            </a:r>
            <a:r>
              <a:rPr sz="3300" spc="-56" dirty="0">
                <a:solidFill>
                  <a:srgbClr val="001F5F"/>
                </a:solidFill>
                <a:latin typeface="Calibri Light"/>
                <a:cs typeface="Calibri Light"/>
              </a:rPr>
              <a:t>F</a:t>
            </a:r>
            <a:r>
              <a:rPr sz="3300" spc="-30" dirty="0">
                <a:solidFill>
                  <a:srgbClr val="001F5F"/>
                </a:solidFill>
                <a:latin typeface="Calibri Light"/>
                <a:cs typeface="Calibri Light"/>
              </a:rPr>
              <a:t>O</a:t>
            </a:r>
            <a:r>
              <a:rPr sz="3300" spc="-34" dirty="0">
                <a:solidFill>
                  <a:srgbClr val="001F5F"/>
                </a:solidFill>
                <a:latin typeface="Calibri Light"/>
                <a:cs typeface="Calibri Light"/>
              </a:rPr>
              <a:t>R</a:t>
            </a:r>
            <a:r>
              <a:rPr sz="3300" spc="-56" dirty="0">
                <a:solidFill>
                  <a:srgbClr val="001F5F"/>
                </a:solidFill>
                <a:latin typeface="Calibri Light"/>
                <a:cs typeface="Calibri Light"/>
              </a:rPr>
              <a:t>M</a:t>
            </a:r>
            <a:r>
              <a:rPr sz="3300" spc="-41" dirty="0">
                <a:solidFill>
                  <a:srgbClr val="001F5F"/>
                </a:solidFill>
                <a:latin typeface="Calibri Light"/>
                <a:cs typeface="Calibri Light"/>
              </a:rPr>
              <a:t>U</a:t>
            </a:r>
            <a:r>
              <a:rPr sz="3300" spc="-26" dirty="0">
                <a:solidFill>
                  <a:srgbClr val="001F5F"/>
                </a:solidFill>
                <a:latin typeface="Calibri Light"/>
                <a:cs typeface="Calibri Light"/>
              </a:rPr>
              <a:t>L</a:t>
            </a:r>
            <a:r>
              <a:rPr sz="3300" spc="-15" dirty="0">
                <a:solidFill>
                  <a:srgbClr val="001F5F"/>
                </a:solidFill>
                <a:latin typeface="Calibri Light"/>
                <a:cs typeface="Calibri Light"/>
              </a:rPr>
              <a:t>I</a:t>
            </a:r>
            <a:r>
              <a:rPr sz="3300" dirty="0">
                <a:solidFill>
                  <a:srgbClr val="001F5F"/>
                </a:solidFill>
                <a:latin typeface="Calibri Light"/>
                <a:cs typeface="Calibri Light"/>
              </a:rPr>
              <a:t>R  </a:t>
            </a:r>
            <a:r>
              <a:rPr sz="3300" spc="-26" dirty="0">
                <a:solidFill>
                  <a:srgbClr val="001F5F"/>
                </a:solidFill>
                <a:latin typeface="Calibri Light"/>
                <a:cs typeface="Calibri Light"/>
              </a:rPr>
              <a:t>SPMI</a:t>
            </a:r>
            <a:endParaRPr sz="3300">
              <a:latin typeface="Calibri Light"/>
              <a:cs typeface="Calibri Light"/>
            </a:endParaRPr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CEDD414E-4D44-56B1-7699-67362D01F540}"/>
              </a:ext>
            </a:extLst>
          </p:cNvPr>
          <p:cNvSpPr/>
          <p:nvPr/>
        </p:nvSpPr>
        <p:spPr>
          <a:xfrm>
            <a:off x="2967227" y="627506"/>
            <a:ext cx="5591651" cy="0"/>
          </a:xfrm>
          <a:custGeom>
            <a:avLst/>
            <a:gdLst/>
            <a:ahLst/>
            <a:cxnLst/>
            <a:rect l="l" t="t" r="r" b="b"/>
            <a:pathLst>
              <a:path w="7455534">
                <a:moveTo>
                  <a:pt x="0" y="0"/>
                </a:moveTo>
                <a:lnTo>
                  <a:pt x="7455408" y="0"/>
                </a:lnTo>
              </a:path>
            </a:pathLst>
          </a:custGeom>
          <a:ln w="6096">
            <a:solidFill>
              <a:srgbClr val="44536A"/>
            </a:solidFill>
          </a:ln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6" name="object 4">
            <a:extLst>
              <a:ext uri="{FF2B5EF4-FFF2-40B4-BE49-F238E27FC236}">
                <a16:creationId xmlns:a16="http://schemas.microsoft.com/office/drawing/2014/main" id="{C331FED9-B764-28FE-7EF1-E514769040A6}"/>
              </a:ext>
            </a:extLst>
          </p:cNvPr>
          <p:cNvSpPr txBox="1"/>
          <p:nvPr/>
        </p:nvSpPr>
        <p:spPr>
          <a:xfrm>
            <a:off x="3049334" y="656654"/>
            <a:ext cx="5311140" cy="1046921"/>
          </a:xfrm>
          <a:prstGeom prst="rect">
            <a:avLst/>
          </a:prstGeom>
        </p:spPr>
        <p:txBody>
          <a:bodyPr vert="horz" wrap="square" lIns="0" tIns="46196" rIns="0" bIns="0" rtlCol="0">
            <a:spAutoFit/>
          </a:bodyPr>
          <a:lstStyle/>
          <a:p>
            <a:pPr marL="9525" marR="3810">
              <a:lnSpc>
                <a:spcPts val="2640"/>
              </a:lnSpc>
              <a:spcBef>
                <a:spcPts val="363"/>
              </a:spcBef>
            </a:pPr>
            <a:r>
              <a:rPr sz="2400" spc="-8" dirty="0">
                <a:latin typeface="Calibri"/>
                <a:cs typeface="Calibri"/>
              </a:rPr>
              <a:t>Sebagai </a:t>
            </a:r>
            <a:r>
              <a:rPr sz="2400" spc="-11" dirty="0">
                <a:latin typeface="Calibri"/>
                <a:cs typeface="Calibri"/>
              </a:rPr>
              <a:t>sarana </a:t>
            </a:r>
            <a:r>
              <a:rPr sz="2400" spc="-8" dirty="0">
                <a:latin typeface="Calibri"/>
                <a:cs typeface="Calibri"/>
              </a:rPr>
              <a:t>untuk </a:t>
            </a:r>
            <a:r>
              <a:rPr sz="2400" spc="-11" dirty="0">
                <a:latin typeface="Calibri"/>
                <a:cs typeface="Calibri"/>
              </a:rPr>
              <a:t>mencatat </a:t>
            </a:r>
            <a:r>
              <a:rPr sz="2400" dirty="0">
                <a:latin typeface="Calibri"/>
                <a:cs typeface="Calibri"/>
              </a:rPr>
              <a:t>/ </a:t>
            </a:r>
            <a:r>
              <a:rPr sz="2400" spc="-11" dirty="0">
                <a:latin typeface="Calibri"/>
                <a:cs typeface="Calibri"/>
              </a:rPr>
              <a:t>merekam  </a:t>
            </a:r>
            <a:r>
              <a:rPr sz="2400" spc="-8" dirty="0">
                <a:latin typeface="Calibri"/>
                <a:cs typeface="Calibri"/>
              </a:rPr>
              <a:t>implementasi </a:t>
            </a:r>
            <a:r>
              <a:rPr sz="2400" spc="-4" dirty="0">
                <a:latin typeface="Calibri"/>
                <a:cs typeface="Calibri"/>
              </a:rPr>
              <a:t>isi Standar dalam SPMI  (Standar</a:t>
            </a:r>
            <a:r>
              <a:rPr sz="2400" spc="-19" dirty="0">
                <a:latin typeface="Calibri"/>
                <a:cs typeface="Calibri"/>
              </a:rPr>
              <a:t> </a:t>
            </a:r>
            <a:r>
              <a:rPr sz="2400" spc="-4" dirty="0">
                <a:latin typeface="Calibri"/>
                <a:cs typeface="Calibri"/>
              </a:rPr>
              <a:t>Dikti).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02C4666F-BFAE-E2AF-A5D5-CBC0B3A68DD3}"/>
              </a:ext>
            </a:extLst>
          </p:cNvPr>
          <p:cNvSpPr/>
          <p:nvPr/>
        </p:nvSpPr>
        <p:spPr>
          <a:xfrm>
            <a:off x="2967227" y="2018537"/>
            <a:ext cx="5591651" cy="0"/>
          </a:xfrm>
          <a:custGeom>
            <a:avLst/>
            <a:gdLst/>
            <a:ahLst/>
            <a:cxnLst/>
            <a:rect l="l" t="t" r="r" b="b"/>
            <a:pathLst>
              <a:path w="7455534">
                <a:moveTo>
                  <a:pt x="0" y="0"/>
                </a:moveTo>
                <a:lnTo>
                  <a:pt x="7455408" y="0"/>
                </a:lnTo>
              </a:path>
            </a:pathLst>
          </a:custGeom>
          <a:ln w="6096">
            <a:solidFill>
              <a:srgbClr val="44536A"/>
            </a:solidFill>
          </a:ln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8" name="object 6">
            <a:extLst>
              <a:ext uri="{FF2B5EF4-FFF2-40B4-BE49-F238E27FC236}">
                <a16:creationId xmlns:a16="http://schemas.microsoft.com/office/drawing/2014/main" id="{2D95282C-F257-7428-0DFC-87477BA38933}"/>
              </a:ext>
            </a:extLst>
          </p:cNvPr>
          <p:cNvSpPr txBox="1"/>
          <p:nvPr/>
        </p:nvSpPr>
        <p:spPr>
          <a:xfrm>
            <a:off x="3049334" y="2048313"/>
            <a:ext cx="5158740" cy="1060194"/>
          </a:xfrm>
          <a:prstGeom prst="rect">
            <a:avLst/>
          </a:prstGeom>
        </p:spPr>
        <p:txBody>
          <a:bodyPr vert="horz" wrap="square" lIns="0" tIns="40481" rIns="0" bIns="0" rtlCol="0">
            <a:spAutoFit/>
          </a:bodyPr>
          <a:lstStyle/>
          <a:p>
            <a:pPr marL="9525" marR="3810">
              <a:lnSpc>
                <a:spcPct val="91600"/>
              </a:lnSpc>
              <a:spcBef>
                <a:spcPts val="319"/>
              </a:spcBef>
            </a:pPr>
            <a:r>
              <a:rPr sz="2400" spc="-8" dirty="0">
                <a:latin typeface="Calibri"/>
                <a:cs typeface="Calibri"/>
              </a:rPr>
              <a:t>Sebagai </a:t>
            </a:r>
            <a:r>
              <a:rPr sz="2400" spc="-11" dirty="0">
                <a:latin typeface="Calibri"/>
                <a:cs typeface="Calibri"/>
              </a:rPr>
              <a:t>sarana </a:t>
            </a:r>
            <a:r>
              <a:rPr sz="2400" spc="-4" dirty="0">
                <a:latin typeface="Calibri"/>
                <a:cs typeface="Calibri"/>
              </a:rPr>
              <a:t>untuk </a:t>
            </a:r>
            <a:r>
              <a:rPr sz="2400" spc="-8" dirty="0">
                <a:latin typeface="Calibri"/>
                <a:cs typeface="Calibri"/>
              </a:rPr>
              <a:t>memantau,  mengevaluasi, </a:t>
            </a:r>
            <a:r>
              <a:rPr sz="2400" spc="-4" dirty="0">
                <a:latin typeface="Calibri"/>
                <a:cs typeface="Calibri"/>
              </a:rPr>
              <a:t>dan </a:t>
            </a:r>
            <a:r>
              <a:rPr sz="2400" spc="-8" dirty="0">
                <a:latin typeface="Calibri"/>
                <a:cs typeface="Calibri"/>
              </a:rPr>
              <a:t>mengendalikan  implementasi </a:t>
            </a:r>
            <a:r>
              <a:rPr sz="2400" spc="-4" dirty="0">
                <a:latin typeface="Calibri"/>
                <a:cs typeface="Calibri"/>
              </a:rPr>
              <a:t>setiap Standar dalam</a:t>
            </a:r>
            <a:r>
              <a:rPr sz="2400" spc="-34" dirty="0">
                <a:latin typeface="Calibri"/>
                <a:cs typeface="Calibri"/>
              </a:rPr>
              <a:t> </a:t>
            </a:r>
            <a:r>
              <a:rPr sz="2400" spc="-4" dirty="0">
                <a:latin typeface="Calibri"/>
                <a:cs typeface="Calibri"/>
              </a:rPr>
              <a:t>SPMI.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9" name="object 7">
            <a:extLst>
              <a:ext uri="{FF2B5EF4-FFF2-40B4-BE49-F238E27FC236}">
                <a16:creationId xmlns:a16="http://schemas.microsoft.com/office/drawing/2014/main" id="{D59EB984-EA68-3C6E-8567-8F611980F864}"/>
              </a:ext>
            </a:extLst>
          </p:cNvPr>
          <p:cNvSpPr/>
          <p:nvPr/>
        </p:nvSpPr>
        <p:spPr>
          <a:xfrm>
            <a:off x="2967227" y="3410711"/>
            <a:ext cx="5591651" cy="0"/>
          </a:xfrm>
          <a:custGeom>
            <a:avLst/>
            <a:gdLst/>
            <a:ahLst/>
            <a:cxnLst/>
            <a:rect l="l" t="t" r="r" b="b"/>
            <a:pathLst>
              <a:path w="7455534">
                <a:moveTo>
                  <a:pt x="0" y="0"/>
                </a:moveTo>
                <a:lnTo>
                  <a:pt x="7455408" y="0"/>
                </a:lnTo>
              </a:path>
            </a:pathLst>
          </a:custGeom>
          <a:ln w="6096">
            <a:solidFill>
              <a:srgbClr val="44536A"/>
            </a:solidFill>
          </a:ln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10" name="object 8">
            <a:extLst>
              <a:ext uri="{FF2B5EF4-FFF2-40B4-BE49-F238E27FC236}">
                <a16:creationId xmlns:a16="http://schemas.microsoft.com/office/drawing/2014/main" id="{D7D97E36-EDC0-C636-8E24-F1982A78BF22}"/>
              </a:ext>
            </a:extLst>
          </p:cNvPr>
          <p:cNvSpPr txBox="1"/>
          <p:nvPr/>
        </p:nvSpPr>
        <p:spPr>
          <a:xfrm>
            <a:off x="3049334" y="3440297"/>
            <a:ext cx="4888230" cy="1047403"/>
          </a:xfrm>
          <a:prstGeom prst="rect">
            <a:avLst/>
          </a:prstGeom>
        </p:spPr>
        <p:txBody>
          <a:bodyPr vert="horz" wrap="square" lIns="0" tIns="46673" rIns="0" bIns="0" rtlCol="0">
            <a:spAutoFit/>
          </a:bodyPr>
          <a:lstStyle/>
          <a:p>
            <a:pPr marL="9525" marR="3810">
              <a:lnSpc>
                <a:spcPts val="2640"/>
              </a:lnSpc>
              <a:spcBef>
                <a:spcPts val="368"/>
              </a:spcBef>
            </a:pPr>
            <a:r>
              <a:rPr sz="2400" spc="-8" dirty="0">
                <a:latin typeface="Calibri"/>
                <a:cs typeface="Calibri"/>
              </a:rPr>
              <a:t>Sebagai bukti autentik </a:t>
            </a:r>
            <a:r>
              <a:rPr sz="2400" spc="-4" dirty="0">
                <a:latin typeface="Calibri"/>
                <a:cs typeface="Calibri"/>
              </a:rPr>
              <a:t>berupa </a:t>
            </a:r>
            <a:r>
              <a:rPr sz="2400" spc="-19" dirty="0">
                <a:latin typeface="Calibri"/>
                <a:cs typeface="Calibri"/>
              </a:rPr>
              <a:t>catatan </a:t>
            </a:r>
            <a:r>
              <a:rPr sz="2400" dirty="0">
                <a:latin typeface="Calibri"/>
                <a:cs typeface="Calibri"/>
              </a:rPr>
              <a:t>/  </a:t>
            </a:r>
            <a:r>
              <a:rPr sz="2400" spc="-11" dirty="0">
                <a:latin typeface="Calibri"/>
                <a:cs typeface="Calibri"/>
              </a:rPr>
              <a:t>rekaman </a:t>
            </a:r>
            <a:r>
              <a:rPr sz="2400" spc="-8" dirty="0">
                <a:latin typeface="Calibri"/>
                <a:cs typeface="Calibri"/>
              </a:rPr>
              <a:t>implementasi </a:t>
            </a:r>
            <a:r>
              <a:rPr sz="2400" spc="-4" dirty="0">
                <a:latin typeface="Calibri"/>
                <a:cs typeface="Calibri"/>
              </a:rPr>
              <a:t>setiap Standar  dalam SPMI </a:t>
            </a:r>
            <a:r>
              <a:rPr sz="2400" spc="-11" dirty="0">
                <a:latin typeface="Calibri"/>
                <a:cs typeface="Calibri"/>
              </a:rPr>
              <a:t>secara</a:t>
            </a:r>
            <a:r>
              <a:rPr sz="2400" spc="-26" dirty="0">
                <a:latin typeface="Calibri"/>
                <a:cs typeface="Calibri"/>
              </a:rPr>
              <a:t> </a:t>
            </a:r>
            <a:r>
              <a:rPr sz="2400" spc="-4" dirty="0">
                <a:latin typeface="Calibri"/>
                <a:cs typeface="Calibri"/>
              </a:rPr>
              <a:t>periodik.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A3D46DA-96CF-C439-A24D-4D9D7C3D3907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118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E337923-04AC-4133-9334-25BBC6E1E6E2}"/>
              </a:ext>
            </a:extLst>
          </p:cNvPr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071C51-AEB2-287E-41D7-C61408B7336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CF3C586B-716A-8307-A584-DED07266834B}"/>
              </a:ext>
            </a:extLst>
          </p:cNvPr>
          <p:cNvSpPr txBox="1"/>
          <p:nvPr/>
        </p:nvSpPr>
        <p:spPr>
          <a:xfrm>
            <a:off x="763143" y="1586541"/>
            <a:ext cx="1803559" cy="1893884"/>
          </a:xfrm>
          <a:prstGeom prst="rect">
            <a:avLst/>
          </a:prstGeom>
        </p:spPr>
        <p:txBody>
          <a:bodyPr vert="horz" wrap="square" lIns="0" tIns="60484" rIns="0" bIns="0" rtlCol="0">
            <a:spAutoFit/>
          </a:bodyPr>
          <a:lstStyle/>
          <a:p>
            <a:pPr marL="9525" marR="3810" indent="270986" algn="r">
              <a:lnSpc>
                <a:spcPct val="90000"/>
              </a:lnSpc>
              <a:spcBef>
                <a:spcPts val="476"/>
              </a:spcBef>
            </a:pPr>
            <a:r>
              <a:rPr sz="3300" spc="-45" dirty="0">
                <a:solidFill>
                  <a:srgbClr val="4471C4"/>
                </a:solidFill>
                <a:latin typeface="Calibri Light"/>
                <a:cs typeface="Calibri Light"/>
              </a:rPr>
              <a:t>MA</a:t>
            </a:r>
            <a:r>
              <a:rPr sz="3300" spc="-26" dirty="0">
                <a:solidFill>
                  <a:srgbClr val="4471C4"/>
                </a:solidFill>
                <a:latin typeface="Calibri Light"/>
                <a:cs typeface="Calibri Light"/>
              </a:rPr>
              <a:t>C</a:t>
            </a:r>
            <a:r>
              <a:rPr sz="3300" spc="-38" dirty="0">
                <a:solidFill>
                  <a:srgbClr val="4471C4"/>
                </a:solidFill>
                <a:latin typeface="Calibri Light"/>
                <a:cs typeface="Calibri Light"/>
              </a:rPr>
              <a:t>A</a:t>
            </a:r>
            <a:r>
              <a:rPr sz="3300" spc="-45" dirty="0">
                <a:solidFill>
                  <a:srgbClr val="4471C4"/>
                </a:solidFill>
                <a:latin typeface="Calibri Light"/>
                <a:cs typeface="Calibri Light"/>
              </a:rPr>
              <a:t>M</a:t>
            </a:r>
            <a:r>
              <a:rPr sz="3300" dirty="0">
                <a:solidFill>
                  <a:srgbClr val="4471C4"/>
                </a:solidFill>
                <a:latin typeface="Calibri Light"/>
                <a:cs typeface="Calibri Light"/>
              </a:rPr>
              <a:t>-  </a:t>
            </a:r>
            <a:r>
              <a:rPr sz="3300" spc="-49" dirty="0">
                <a:solidFill>
                  <a:srgbClr val="4471C4"/>
                </a:solidFill>
                <a:latin typeface="Calibri Light"/>
                <a:cs typeface="Calibri Light"/>
              </a:rPr>
              <a:t>M</a:t>
            </a:r>
            <a:r>
              <a:rPr sz="3300" spc="-45" dirty="0">
                <a:solidFill>
                  <a:srgbClr val="4471C4"/>
                </a:solidFill>
                <a:latin typeface="Calibri Light"/>
                <a:cs typeface="Calibri Light"/>
              </a:rPr>
              <a:t>A</a:t>
            </a:r>
            <a:r>
              <a:rPr sz="3300" spc="-23" dirty="0">
                <a:solidFill>
                  <a:srgbClr val="4471C4"/>
                </a:solidFill>
                <a:latin typeface="Calibri Light"/>
                <a:cs typeface="Calibri Light"/>
              </a:rPr>
              <a:t>C</a:t>
            </a:r>
            <a:r>
              <a:rPr sz="3300" spc="-38" dirty="0">
                <a:solidFill>
                  <a:srgbClr val="4471C4"/>
                </a:solidFill>
                <a:latin typeface="Calibri Light"/>
                <a:cs typeface="Calibri Light"/>
              </a:rPr>
              <a:t>A</a:t>
            </a:r>
            <a:r>
              <a:rPr sz="3300" dirty="0">
                <a:solidFill>
                  <a:srgbClr val="4471C4"/>
                </a:solidFill>
                <a:latin typeface="Calibri Light"/>
                <a:cs typeface="Calibri Light"/>
              </a:rPr>
              <a:t>M  </a:t>
            </a:r>
            <a:r>
              <a:rPr sz="3300" spc="-56" dirty="0">
                <a:solidFill>
                  <a:srgbClr val="4471C4"/>
                </a:solidFill>
                <a:latin typeface="Calibri Light"/>
                <a:cs typeface="Calibri Light"/>
              </a:rPr>
              <a:t>F</a:t>
            </a:r>
            <a:r>
              <a:rPr sz="3300" spc="-30" dirty="0">
                <a:solidFill>
                  <a:srgbClr val="4471C4"/>
                </a:solidFill>
                <a:latin typeface="Calibri Light"/>
                <a:cs typeface="Calibri Light"/>
              </a:rPr>
              <a:t>O</a:t>
            </a:r>
            <a:r>
              <a:rPr sz="3300" spc="-34" dirty="0">
                <a:solidFill>
                  <a:srgbClr val="4471C4"/>
                </a:solidFill>
                <a:latin typeface="Calibri Light"/>
                <a:cs typeface="Calibri Light"/>
              </a:rPr>
              <a:t>R</a:t>
            </a:r>
            <a:r>
              <a:rPr sz="3300" spc="-53" dirty="0">
                <a:solidFill>
                  <a:srgbClr val="4471C4"/>
                </a:solidFill>
                <a:latin typeface="Calibri Light"/>
                <a:cs typeface="Calibri Light"/>
              </a:rPr>
              <a:t>M</a:t>
            </a:r>
            <a:r>
              <a:rPr sz="3300" spc="-38" dirty="0">
                <a:solidFill>
                  <a:srgbClr val="4471C4"/>
                </a:solidFill>
                <a:latin typeface="Calibri Light"/>
                <a:cs typeface="Calibri Light"/>
              </a:rPr>
              <a:t>U</a:t>
            </a:r>
            <a:r>
              <a:rPr sz="3300" spc="-26" dirty="0">
                <a:solidFill>
                  <a:srgbClr val="4471C4"/>
                </a:solidFill>
                <a:latin typeface="Calibri Light"/>
                <a:cs typeface="Calibri Light"/>
              </a:rPr>
              <a:t>L</a:t>
            </a:r>
            <a:r>
              <a:rPr sz="3300" spc="-15" dirty="0">
                <a:solidFill>
                  <a:srgbClr val="4471C4"/>
                </a:solidFill>
                <a:latin typeface="Calibri Light"/>
                <a:cs typeface="Calibri Light"/>
              </a:rPr>
              <a:t>I</a:t>
            </a:r>
            <a:r>
              <a:rPr sz="3300" dirty="0">
                <a:solidFill>
                  <a:srgbClr val="4471C4"/>
                </a:solidFill>
                <a:latin typeface="Calibri Light"/>
                <a:cs typeface="Calibri Light"/>
              </a:rPr>
              <a:t>R</a:t>
            </a:r>
            <a:endParaRPr sz="3300" dirty="0">
              <a:latin typeface="Calibri Light"/>
              <a:cs typeface="Calibri Light"/>
            </a:endParaRPr>
          </a:p>
          <a:p>
            <a:pPr marR="6191" algn="r">
              <a:lnSpc>
                <a:spcPts val="3563"/>
              </a:lnSpc>
            </a:pPr>
            <a:r>
              <a:rPr sz="3300" spc="-19" dirty="0">
                <a:solidFill>
                  <a:srgbClr val="4471C4"/>
                </a:solidFill>
                <a:latin typeface="Calibri Light"/>
                <a:cs typeface="Calibri Light"/>
              </a:rPr>
              <a:t>S</a:t>
            </a:r>
            <a:r>
              <a:rPr sz="3300" spc="-23" dirty="0">
                <a:solidFill>
                  <a:srgbClr val="4471C4"/>
                </a:solidFill>
                <a:latin typeface="Calibri Light"/>
                <a:cs typeface="Calibri Light"/>
              </a:rPr>
              <a:t>P</a:t>
            </a:r>
            <a:r>
              <a:rPr sz="3300" spc="-53" dirty="0">
                <a:solidFill>
                  <a:srgbClr val="4471C4"/>
                </a:solidFill>
                <a:latin typeface="Calibri Light"/>
                <a:cs typeface="Calibri Light"/>
              </a:rPr>
              <a:t>M</a:t>
            </a:r>
            <a:r>
              <a:rPr sz="3300" dirty="0">
                <a:solidFill>
                  <a:srgbClr val="4471C4"/>
                </a:solidFill>
                <a:latin typeface="Calibri Light"/>
                <a:cs typeface="Calibri Light"/>
              </a:rPr>
              <a:t>I</a:t>
            </a:r>
            <a:endParaRPr sz="3300" dirty="0">
              <a:latin typeface="Calibri Light"/>
              <a:cs typeface="Calibri Light"/>
            </a:endParaRPr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B8C56A5B-5287-7E42-17E9-54532A233560}"/>
              </a:ext>
            </a:extLst>
          </p:cNvPr>
          <p:cNvSpPr txBox="1"/>
          <p:nvPr/>
        </p:nvSpPr>
        <p:spPr>
          <a:xfrm>
            <a:off x="3062192" y="658940"/>
            <a:ext cx="5194459" cy="555825"/>
          </a:xfrm>
          <a:prstGeom prst="rect">
            <a:avLst/>
          </a:prstGeom>
        </p:spPr>
        <p:txBody>
          <a:bodyPr vert="horz" wrap="square" lIns="0" tIns="69056" rIns="0" bIns="0" rtlCol="0">
            <a:spAutoFit/>
          </a:bodyPr>
          <a:lstStyle/>
          <a:p>
            <a:pPr marL="180975" marR="3810" indent="-171926">
              <a:lnSpc>
                <a:spcPct val="80000"/>
              </a:lnSpc>
              <a:spcBef>
                <a:spcPts val="544"/>
              </a:spcBef>
              <a:buFont typeface="Arial"/>
              <a:buChar char="•"/>
              <a:tabLst>
                <a:tab pos="181451" algn="l"/>
              </a:tabLst>
            </a:pPr>
            <a:r>
              <a:rPr sz="1950" spc="-8" dirty="0">
                <a:latin typeface="Calibri"/>
                <a:cs typeface="Calibri"/>
              </a:rPr>
              <a:t>Dibutuhkan </a:t>
            </a:r>
            <a:r>
              <a:rPr sz="1950" spc="-11" dirty="0">
                <a:latin typeface="Calibri"/>
                <a:cs typeface="Calibri"/>
              </a:rPr>
              <a:t>formulir </a:t>
            </a:r>
            <a:r>
              <a:rPr sz="1950" spc="-8" dirty="0">
                <a:latin typeface="Calibri"/>
                <a:cs typeface="Calibri"/>
              </a:rPr>
              <a:t>yang dirancang </a:t>
            </a:r>
            <a:r>
              <a:rPr sz="1950" dirty="0">
                <a:latin typeface="Calibri"/>
                <a:cs typeface="Calibri"/>
              </a:rPr>
              <a:t>khusus </a:t>
            </a:r>
            <a:r>
              <a:rPr sz="1950" spc="-4" dirty="0">
                <a:latin typeface="Calibri"/>
                <a:cs typeface="Calibri"/>
              </a:rPr>
              <a:t>untuk  </a:t>
            </a:r>
            <a:r>
              <a:rPr sz="1950" spc="-8" dirty="0">
                <a:latin typeface="Calibri"/>
                <a:cs typeface="Calibri"/>
              </a:rPr>
              <a:t>keperluan </a:t>
            </a:r>
            <a:r>
              <a:rPr sz="1950" dirty="0">
                <a:latin typeface="Calibri"/>
                <a:cs typeface="Calibri"/>
              </a:rPr>
              <a:t>khusus,</a:t>
            </a:r>
            <a:r>
              <a:rPr sz="1950" spc="-45" dirty="0">
                <a:latin typeface="Calibri"/>
                <a:cs typeface="Calibri"/>
              </a:rPr>
              <a:t> </a:t>
            </a:r>
            <a:r>
              <a:rPr sz="1950" spc="-8" dirty="0">
                <a:latin typeface="Calibri"/>
                <a:cs typeface="Calibri"/>
              </a:rPr>
              <a:t>misalnya:</a:t>
            </a:r>
            <a:endParaRPr sz="1950">
              <a:latin typeface="Calibri"/>
              <a:cs typeface="Calibri"/>
            </a:endParaRPr>
          </a:p>
        </p:txBody>
      </p:sp>
      <p:sp>
        <p:nvSpPr>
          <p:cNvPr id="6" name="object 4">
            <a:extLst>
              <a:ext uri="{FF2B5EF4-FFF2-40B4-BE49-F238E27FC236}">
                <a16:creationId xmlns:a16="http://schemas.microsoft.com/office/drawing/2014/main" id="{27A5661A-85B8-99ED-A034-C942ABAFE6A0}"/>
              </a:ext>
            </a:extLst>
          </p:cNvPr>
          <p:cNvSpPr txBox="1"/>
          <p:nvPr/>
        </p:nvSpPr>
        <p:spPr>
          <a:xfrm>
            <a:off x="3062192" y="1563244"/>
            <a:ext cx="5287804" cy="795891"/>
          </a:xfrm>
          <a:prstGeom prst="rect">
            <a:avLst/>
          </a:prstGeom>
        </p:spPr>
        <p:txBody>
          <a:bodyPr vert="horz" wrap="square" lIns="0" tIns="69056" rIns="0" bIns="0" rtlCol="0">
            <a:spAutoFit/>
          </a:bodyPr>
          <a:lstStyle/>
          <a:p>
            <a:pPr marL="352425" marR="3810" indent="-343376">
              <a:lnSpc>
                <a:spcPct val="80000"/>
              </a:lnSpc>
              <a:spcBef>
                <a:spcPts val="544"/>
              </a:spcBef>
              <a:tabLst>
                <a:tab pos="352425" algn="l"/>
              </a:tabLst>
            </a:pPr>
            <a:r>
              <a:rPr sz="1950" dirty="0">
                <a:latin typeface="Calibri"/>
                <a:cs typeface="Calibri"/>
              </a:rPr>
              <a:t>a)	</a:t>
            </a:r>
            <a:r>
              <a:rPr sz="1950" spc="-11" dirty="0">
                <a:latin typeface="Calibri"/>
                <a:cs typeface="Calibri"/>
              </a:rPr>
              <a:t>formulir </a:t>
            </a:r>
            <a:r>
              <a:rPr sz="1950" spc="-4" dirty="0">
                <a:latin typeface="Calibri"/>
                <a:cs typeface="Calibri"/>
              </a:rPr>
              <a:t>untuk </a:t>
            </a:r>
            <a:r>
              <a:rPr sz="1950" spc="-11" dirty="0">
                <a:latin typeface="Calibri"/>
                <a:cs typeface="Calibri"/>
              </a:rPr>
              <a:t>mencatat </a:t>
            </a:r>
            <a:r>
              <a:rPr sz="1950" dirty="0">
                <a:latin typeface="Calibri"/>
                <a:cs typeface="Calibri"/>
              </a:rPr>
              <a:t>/ </a:t>
            </a:r>
            <a:r>
              <a:rPr sz="1950" spc="-11" dirty="0">
                <a:latin typeface="Calibri"/>
                <a:cs typeface="Calibri"/>
              </a:rPr>
              <a:t>merekam </a:t>
            </a:r>
            <a:r>
              <a:rPr sz="1950" spc="-4" dirty="0">
                <a:latin typeface="Calibri"/>
                <a:cs typeface="Calibri"/>
              </a:rPr>
              <a:t>semua  temuan dari </a:t>
            </a:r>
            <a:r>
              <a:rPr sz="1950" spc="-8" dirty="0">
                <a:latin typeface="Calibri"/>
                <a:cs typeface="Calibri"/>
              </a:rPr>
              <a:t>praktik </a:t>
            </a:r>
            <a:r>
              <a:rPr sz="1950" spc="-11" dirty="0">
                <a:latin typeface="Calibri"/>
                <a:cs typeface="Calibri"/>
              </a:rPr>
              <a:t>penyelenggaraan </a:t>
            </a:r>
            <a:r>
              <a:rPr sz="1950" spc="-8" dirty="0">
                <a:latin typeface="Calibri"/>
                <a:cs typeface="Calibri"/>
              </a:rPr>
              <a:t>pendidikan  yang </a:t>
            </a:r>
            <a:r>
              <a:rPr sz="1950" dirty="0">
                <a:latin typeface="Calibri"/>
                <a:cs typeface="Calibri"/>
              </a:rPr>
              <a:t>tidak </a:t>
            </a:r>
            <a:r>
              <a:rPr sz="1950" spc="-4" dirty="0">
                <a:latin typeface="Calibri"/>
                <a:cs typeface="Calibri"/>
              </a:rPr>
              <a:t>sesuai </a:t>
            </a:r>
            <a:r>
              <a:rPr sz="1950" spc="-8" dirty="0">
                <a:latin typeface="Calibri"/>
                <a:cs typeface="Calibri"/>
              </a:rPr>
              <a:t>dengan </a:t>
            </a:r>
            <a:r>
              <a:rPr sz="1950" dirty="0">
                <a:latin typeface="Calibri"/>
                <a:cs typeface="Calibri"/>
              </a:rPr>
              <a:t>isi </a:t>
            </a:r>
            <a:r>
              <a:rPr sz="1950" spc="-8" dirty="0">
                <a:latin typeface="Calibri"/>
                <a:cs typeface="Calibri"/>
              </a:rPr>
              <a:t>standar</a:t>
            </a:r>
            <a:r>
              <a:rPr sz="1950" spc="-34" dirty="0">
                <a:latin typeface="Calibri"/>
                <a:cs typeface="Calibri"/>
              </a:rPr>
              <a:t> </a:t>
            </a:r>
            <a:r>
              <a:rPr sz="1950" spc="-8" dirty="0">
                <a:latin typeface="Calibri"/>
                <a:cs typeface="Calibri"/>
              </a:rPr>
              <a:t>tertentu.</a:t>
            </a:r>
            <a:endParaRPr sz="1950" dirty="0">
              <a:latin typeface="Calibri"/>
              <a:cs typeface="Calibri"/>
            </a:endParaRPr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E73A99B6-1203-1784-8C11-5CB1593112DD}"/>
              </a:ext>
            </a:extLst>
          </p:cNvPr>
          <p:cNvSpPr txBox="1"/>
          <p:nvPr/>
        </p:nvSpPr>
        <p:spPr>
          <a:xfrm>
            <a:off x="3062191" y="2371534"/>
            <a:ext cx="5477828" cy="1276023"/>
          </a:xfrm>
          <a:prstGeom prst="rect">
            <a:avLst/>
          </a:prstGeom>
        </p:spPr>
        <p:txBody>
          <a:bodyPr vert="horz" wrap="square" lIns="0" tIns="69056" rIns="0" bIns="0" rtlCol="0">
            <a:spAutoFit/>
          </a:bodyPr>
          <a:lstStyle/>
          <a:p>
            <a:pPr marL="352425" marR="3810" indent="-343376">
              <a:lnSpc>
                <a:spcPct val="80000"/>
              </a:lnSpc>
              <a:spcBef>
                <a:spcPts val="544"/>
              </a:spcBef>
              <a:tabLst>
                <a:tab pos="352425" algn="l"/>
              </a:tabLst>
            </a:pPr>
            <a:r>
              <a:rPr sz="1950" dirty="0">
                <a:latin typeface="Calibri"/>
                <a:cs typeface="Calibri"/>
              </a:rPr>
              <a:t>b)	</a:t>
            </a:r>
            <a:r>
              <a:rPr sz="1950" spc="-11" dirty="0">
                <a:latin typeface="Calibri"/>
                <a:cs typeface="Calibri"/>
              </a:rPr>
              <a:t>formulir </a:t>
            </a:r>
            <a:r>
              <a:rPr sz="1950" spc="-4" dirty="0">
                <a:latin typeface="Calibri"/>
                <a:cs typeface="Calibri"/>
              </a:rPr>
              <a:t>untuk </a:t>
            </a:r>
            <a:r>
              <a:rPr sz="1950" spc="-11" dirty="0">
                <a:latin typeface="Calibri"/>
                <a:cs typeface="Calibri"/>
              </a:rPr>
              <a:t>mencatat </a:t>
            </a:r>
            <a:r>
              <a:rPr sz="1950" dirty="0">
                <a:latin typeface="Calibri"/>
                <a:cs typeface="Calibri"/>
              </a:rPr>
              <a:t>/ </a:t>
            </a:r>
            <a:r>
              <a:rPr sz="1950" spc="-11" dirty="0">
                <a:latin typeface="Calibri"/>
                <a:cs typeface="Calibri"/>
              </a:rPr>
              <a:t>merekam </a:t>
            </a:r>
            <a:r>
              <a:rPr sz="1950" spc="-4" dirty="0">
                <a:latin typeface="Calibri"/>
                <a:cs typeface="Calibri"/>
              </a:rPr>
              <a:t>semua  tindakan dari pejabat </a:t>
            </a:r>
            <a:r>
              <a:rPr sz="1950" spc="-8" dirty="0">
                <a:latin typeface="Calibri"/>
                <a:cs typeface="Calibri"/>
              </a:rPr>
              <a:t>yang </a:t>
            </a:r>
            <a:r>
              <a:rPr sz="1950" spc="-4" dirty="0">
                <a:latin typeface="Calibri"/>
                <a:cs typeface="Calibri"/>
              </a:rPr>
              <a:t>berwenang dalam  </a:t>
            </a:r>
            <a:r>
              <a:rPr sz="1950" spc="-8" dirty="0">
                <a:latin typeface="Calibri"/>
                <a:cs typeface="Calibri"/>
              </a:rPr>
              <a:t>mengoreksi </a:t>
            </a:r>
            <a:r>
              <a:rPr sz="1950" spc="-4" dirty="0">
                <a:latin typeface="Calibri"/>
                <a:cs typeface="Calibri"/>
              </a:rPr>
              <a:t>setiap </a:t>
            </a:r>
            <a:r>
              <a:rPr sz="1950" spc="-8" dirty="0">
                <a:latin typeface="Calibri"/>
                <a:cs typeface="Calibri"/>
              </a:rPr>
              <a:t>penyimpangan </a:t>
            </a:r>
            <a:r>
              <a:rPr sz="1950" spc="-4" dirty="0">
                <a:latin typeface="Calibri"/>
                <a:cs typeface="Calibri"/>
              </a:rPr>
              <a:t>dari </a:t>
            </a:r>
            <a:r>
              <a:rPr sz="1950" dirty="0">
                <a:latin typeface="Calibri"/>
                <a:cs typeface="Calibri"/>
              </a:rPr>
              <a:t>isi </a:t>
            </a:r>
            <a:r>
              <a:rPr sz="1950" spc="-8" dirty="0">
                <a:latin typeface="Calibri"/>
                <a:cs typeface="Calibri"/>
              </a:rPr>
              <a:t>standar  yang dilakukan misalnya </a:t>
            </a:r>
            <a:r>
              <a:rPr sz="1950" spc="-4" dirty="0">
                <a:latin typeface="Calibri"/>
                <a:cs typeface="Calibri"/>
              </a:rPr>
              <a:t>oleh dosen, </a:t>
            </a:r>
            <a:r>
              <a:rPr sz="1950" spc="-11" dirty="0">
                <a:latin typeface="Calibri"/>
                <a:cs typeface="Calibri"/>
              </a:rPr>
              <a:t>karyawan </a:t>
            </a:r>
            <a:r>
              <a:rPr sz="1950" spc="-4" dirty="0">
                <a:latin typeface="Calibri"/>
                <a:cs typeface="Calibri"/>
              </a:rPr>
              <a:t>non  dosen, </a:t>
            </a:r>
            <a:r>
              <a:rPr sz="1950" spc="-8" dirty="0">
                <a:latin typeface="Calibri"/>
                <a:cs typeface="Calibri"/>
              </a:rPr>
              <a:t>pejabat </a:t>
            </a:r>
            <a:r>
              <a:rPr sz="1950" spc="-4" dirty="0">
                <a:latin typeface="Calibri"/>
                <a:cs typeface="Calibri"/>
              </a:rPr>
              <a:t>struktural,</a:t>
            </a:r>
            <a:r>
              <a:rPr sz="1950" spc="-45" dirty="0">
                <a:latin typeface="Calibri"/>
                <a:cs typeface="Calibri"/>
              </a:rPr>
              <a:t> </a:t>
            </a:r>
            <a:r>
              <a:rPr sz="1950" spc="-11" dirty="0">
                <a:latin typeface="Calibri"/>
                <a:cs typeface="Calibri"/>
              </a:rPr>
              <a:t>dsbnya.</a:t>
            </a:r>
            <a:endParaRPr sz="1950">
              <a:latin typeface="Calibri"/>
              <a:cs typeface="Calibri"/>
            </a:endParaRPr>
          </a:p>
        </p:txBody>
      </p:sp>
      <p:sp>
        <p:nvSpPr>
          <p:cNvPr id="8" name="object 6">
            <a:extLst>
              <a:ext uri="{FF2B5EF4-FFF2-40B4-BE49-F238E27FC236}">
                <a16:creationId xmlns:a16="http://schemas.microsoft.com/office/drawing/2014/main" id="{07D77E57-A99A-8BC2-63B7-4B1575ACE792}"/>
              </a:ext>
            </a:extLst>
          </p:cNvPr>
          <p:cNvSpPr txBox="1"/>
          <p:nvPr/>
        </p:nvSpPr>
        <p:spPr>
          <a:xfrm>
            <a:off x="3062192" y="3655409"/>
            <a:ext cx="5489734" cy="795891"/>
          </a:xfrm>
          <a:prstGeom prst="rect">
            <a:avLst/>
          </a:prstGeom>
        </p:spPr>
        <p:txBody>
          <a:bodyPr vert="horz" wrap="square" lIns="0" tIns="69056" rIns="0" bIns="0" rtlCol="0">
            <a:spAutoFit/>
          </a:bodyPr>
          <a:lstStyle/>
          <a:p>
            <a:pPr marL="352425" marR="3810" indent="-343376">
              <a:lnSpc>
                <a:spcPct val="80000"/>
              </a:lnSpc>
              <a:spcBef>
                <a:spcPts val="544"/>
              </a:spcBef>
              <a:tabLst>
                <a:tab pos="352425" algn="l"/>
              </a:tabLst>
            </a:pPr>
            <a:r>
              <a:rPr sz="1950" dirty="0">
                <a:latin typeface="Calibri"/>
                <a:cs typeface="Calibri"/>
              </a:rPr>
              <a:t>c)	</a:t>
            </a:r>
            <a:r>
              <a:rPr sz="1950" spc="-11" dirty="0">
                <a:latin typeface="Calibri"/>
                <a:cs typeface="Calibri"/>
              </a:rPr>
              <a:t>formulir </a:t>
            </a:r>
            <a:r>
              <a:rPr sz="1950" spc="-4" dirty="0">
                <a:latin typeface="Calibri"/>
                <a:cs typeface="Calibri"/>
              </a:rPr>
              <a:t>untuk </a:t>
            </a:r>
            <a:r>
              <a:rPr sz="1950" spc="-8" dirty="0">
                <a:latin typeface="Calibri"/>
                <a:cs typeface="Calibri"/>
              </a:rPr>
              <a:t>evaluasi </a:t>
            </a:r>
            <a:r>
              <a:rPr sz="1950" spc="-4" dirty="0">
                <a:latin typeface="Calibri"/>
                <a:cs typeface="Calibri"/>
              </a:rPr>
              <a:t>diri </a:t>
            </a:r>
            <a:r>
              <a:rPr sz="1950" spc="-8" dirty="0">
                <a:latin typeface="Calibri"/>
                <a:cs typeface="Calibri"/>
              </a:rPr>
              <a:t>dilengkapi dengan  misalnya </a:t>
            </a:r>
            <a:r>
              <a:rPr sz="1950" i="1" spc="-4" dirty="0">
                <a:latin typeface="Calibri"/>
                <a:cs typeface="Calibri"/>
              </a:rPr>
              <a:t>checklist </a:t>
            </a:r>
            <a:r>
              <a:rPr sz="1950" spc="-4" dirty="0">
                <a:latin typeface="Calibri"/>
                <a:cs typeface="Calibri"/>
              </a:rPr>
              <a:t>berisi </a:t>
            </a:r>
            <a:r>
              <a:rPr sz="1950" spc="-11" dirty="0">
                <a:latin typeface="Calibri"/>
                <a:cs typeface="Calibri"/>
              </a:rPr>
              <a:t>pertanyaan atau data </a:t>
            </a:r>
            <a:r>
              <a:rPr sz="1950" spc="-8" dirty="0">
                <a:latin typeface="Calibri"/>
                <a:cs typeface="Calibri"/>
              </a:rPr>
              <a:t>yang  dibutuhkan yang </a:t>
            </a:r>
            <a:r>
              <a:rPr sz="1950" spc="-4" dirty="0">
                <a:latin typeface="Calibri"/>
                <a:cs typeface="Calibri"/>
              </a:rPr>
              <a:t>harus diisi oleh setiap</a:t>
            </a:r>
            <a:r>
              <a:rPr sz="1950" spc="-56" dirty="0">
                <a:latin typeface="Calibri"/>
                <a:cs typeface="Calibri"/>
              </a:rPr>
              <a:t> </a:t>
            </a:r>
            <a:r>
              <a:rPr sz="1950" spc="-8" dirty="0">
                <a:latin typeface="Calibri"/>
                <a:cs typeface="Calibri"/>
              </a:rPr>
              <a:t>prodi</a:t>
            </a:r>
            <a:endParaRPr sz="1950">
              <a:latin typeface="Calibri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66400DC-657B-18EB-0974-613F4344641E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9138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E337923-04AC-4133-9334-25BBC6E1E6E2}"/>
              </a:ext>
            </a:extLst>
          </p:cNvPr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071C51-AEB2-287E-41D7-C61408B7336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object 2">
            <a:extLst>
              <a:ext uri="{FF2B5EF4-FFF2-40B4-BE49-F238E27FC236}">
                <a16:creationId xmlns:a16="http://schemas.microsoft.com/office/drawing/2014/main" id="{33F6980D-EEFE-6A46-429F-6CB820D97EC6}"/>
              </a:ext>
            </a:extLst>
          </p:cNvPr>
          <p:cNvSpPr txBox="1"/>
          <p:nvPr/>
        </p:nvSpPr>
        <p:spPr>
          <a:xfrm>
            <a:off x="858698" y="1670266"/>
            <a:ext cx="2028349" cy="1547251"/>
          </a:xfrm>
          <a:prstGeom prst="rect">
            <a:avLst/>
          </a:prstGeom>
        </p:spPr>
        <p:txBody>
          <a:bodyPr vert="horz" wrap="square" lIns="0" tIns="50959" rIns="0" bIns="0" rtlCol="0">
            <a:spAutoFit/>
          </a:bodyPr>
          <a:lstStyle/>
          <a:p>
            <a:pPr marL="9525" marR="3810" indent="1016794" algn="r">
              <a:lnSpc>
                <a:spcPct val="90000"/>
              </a:lnSpc>
              <a:spcBef>
                <a:spcPts val="401"/>
              </a:spcBef>
            </a:pPr>
            <a:r>
              <a:rPr sz="2700" spc="-15" dirty="0">
                <a:solidFill>
                  <a:srgbClr val="4471C4"/>
                </a:solidFill>
                <a:latin typeface="Calibri Light"/>
                <a:cs typeface="Calibri Light"/>
              </a:rPr>
              <a:t>C</a:t>
            </a:r>
            <a:r>
              <a:rPr sz="2700" spc="-23" dirty="0">
                <a:solidFill>
                  <a:srgbClr val="4471C4"/>
                </a:solidFill>
                <a:latin typeface="Calibri Light"/>
                <a:cs typeface="Calibri Light"/>
              </a:rPr>
              <a:t>o</a:t>
            </a:r>
            <a:r>
              <a:rPr sz="2700" spc="-45" dirty="0">
                <a:solidFill>
                  <a:srgbClr val="4471C4"/>
                </a:solidFill>
                <a:latin typeface="Calibri Light"/>
                <a:cs typeface="Calibri Light"/>
              </a:rPr>
              <a:t>nt</a:t>
            </a:r>
            <a:r>
              <a:rPr sz="2700" spc="-34" dirty="0">
                <a:solidFill>
                  <a:srgbClr val="4471C4"/>
                </a:solidFill>
                <a:latin typeface="Calibri Light"/>
                <a:cs typeface="Calibri Light"/>
              </a:rPr>
              <a:t>o</a:t>
            </a:r>
            <a:r>
              <a:rPr sz="2700" dirty="0">
                <a:solidFill>
                  <a:srgbClr val="4471C4"/>
                </a:solidFill>
                <a:latin typeface="Calibri Light"/>
                <a:cs typeface="Calibri Light"/>
              </a:rPr>
              <a:t>h  </a:t>
            </a:r>
            <a:r>
              <a:rPr sz="2700" spc="-26" dirty="0">
                <a:solidFill>
                  <a:srgbClr val="4471C4"/>
                </a:solidFill>
                <a:latin typeface="Calibri Light"/>
                <a:cs typeface="Calibri Light"/>
              </a:rPr>
              <a:t>Formulir</a:t>
            </a:r>
            <a:r>
              <a:rPr sz="2700" spc="-101" dirty="0">
                <a:solidFill>
                  <a:srgbClr val="4471C4"/>
                </a:solidFill>
                <a:latin typeface="Calibri Light"/>
                <a:cs typeface="Calibri Light"/>
              </a:rPr>
              <a:t> </a:t>
            </a:r>
            <a:r>
              <a:rPr sz="2700" spc="-23" dirty="0">
                <a:solidFill>
                  <a:srgbClr val="4471C4"/>
                </a:solidFill>
                <a:latin typeface="Calibri Light"/>
                <a:cs typeface="Calibri Light"/>
              </a:rPr>
              <a:t>untuk </a:t>
            </a:r>
            <a:r>
              <a:rPr sz="2700" dirty="0">
                <a:solidFill>
                  <a:srgbClr val="4471C4"/>
                </a:solidFill>
                <a:latin typeface="Calibri Light"/>
                <a:cs typeface="Calibri Light"/>
              </a:rPr>
              <a:t> </a:t>
            </a:r>
            <a:r>
              <a:rPr sz="2700" spc="-23" dirty="0">
                <a:solidFill>
                  <a:srgbClr val="4471C4"/>
                </a:solidFill>
                <a:latin typeface="Calibri Light"/>
                <a:cs typeface="Calibri Light"/>
              </a:rPr>
              <a:t>Standar</a:t>
            </a:r>
            <a:r>
              <a:rPr sz="2700" spc="-127" dirty="0">
                <a:solidFill>
                  <a:srgbClr val="4471C4"/>
                </a:solidFill>
                <a:latin typeface="Calibri Light"/>
                <a:cs typeface="Calibri Light"/>
              </a:rPr>
              <a:t> </a:t>
            </a:r>
            <a:r>
              <a:rPr sz="2700" spc="-30" dirty="0">
                <a:solidFill>
                  <a:srgbClr val="4471C4"/>
                </a:solidFill>
                <a:latin typeface="Calibri Light"/>
                <a:cs typeface="Calibri Light"/>
              </a:rPr>
              <a:t>Proses </a:t>
            </a:r>
            <a:r>
              <a:rPr sz="2700" dirty="0">
                <a:solidFill>
                  <a:srgbClr val="4471C4"/>
                </a:solidFill>
                <a:latin typeface="Calibri Light"/>
                <a:cs typeface="Calibri Light"/>
              </a:rPr>
              <a:t> </a:t>
            </a:r>
            <a:r>
              <a:rPr sz="2700" spc="-79" dirty="0">
                <a:solidFill>
                  <a:srgbClr val="4471C4"/>
                </a:solidFill>
                <a:latin typeface="Calibri Light"/>
                <a:cs typeface="Calibri Light"/>
              </a:rPr>
              <a:t>P</a:t>
            </a:r>
            <a:r>
              <a:rPr sz="2700" spc="-11" dirty="0">
                <a:solidFill>
                  <a:srgbClr val="4471C4"/>
                </a:solidFill>
                <a:latin typeface="Calibri Light"/>
                <a:cs typeface="Calibri Light"/>
              </a:rPr>
              <a:t>e</a:t>
            </a:r>
            <a:r>
              <a:rPr sz="2700" spc="-34" dirty="0">
                <a:solidFill>
                  <a:srgbClr val="4471C4"/>
                </a:solidFill>
                <a:latin typeface="Calibri Light"/>
                <a:cs typeface="Calibri Light"/>
              </a:rPr>
              <a:t>m</a:t>
            </a:r>
            <a:r>
              <a:rPr sz="2700" spc="-26" dirty="0">
                <a:solidFill>
                  <a:srgbClr val="4471C4"/>
                </a:solidFill>
                <a:latin typeface="Calibri Light"/>
                <a:cs typeface="Calibri Light"/>
              </a:rPr>
              <a:t>b</a:t>
            </a:r>
            <a:r>
              <a:rPr sz="2700" spc="-34" dirty="0">
                <a:solidFill>
                  <a:srgbClr val="4471C4"/>
                </a:solidFill>
                <a:latin typeface="Calibri Light"/>
                <a:cs typeface="Calibri Light"/>
              </a:rPr>
              <a:t>e</a:t>
            </a:r>
            <a:r>
              <a:rPr sz="2700" spc="-11" dirty="0">
                <a:solidFill>
                  <a:srgbClr val="4471C4"/>
                </a:solidFill>
                <a:latin typeface="Calibri Light"/>
                <a:cs typeface="Calibri Light"/>
              </a:rPr>
              <a:t>l</a:t>
            </a:r>
            <a:r>
              <a:rPr sz="2700" spc="-23" dirty="0">
                <a:solidFill>
                  <a:srgbClr val="4471C4"/>
                </a:solidFill>
                <a:latin typeface="Calibri Light"/>
                <a:cs typeface="Calibri Light"/>
              </a:rPr>
              <a:t>aja</a:t>
            </a:r>
            <a:r>
              <a:rPr sz="2700" spc="-79" dirty="0">
                <a:solidFill>
                  <a:srgbClr val="4471C4"/>
                </a:solidFill>
                <a:latin typeface="Calibri Light"/>
                <a:cs typeface="Calibri Light"/>
              </a:rPr>
              <a:t>r</a:t>
            </a:r>
            <a:r>
              <a:rPr sz="2700" spc="-23" dirty="0">
                <a:solidFill>
                  <a:srgbClr val="4471C4"/>
                </a:solidFill>
                <a:latin typeface="Calibri Light"/>
                <a:cs typeface="Calibri Light"/>
              </a:rPr>
              <a:t>a</a:t>
            </a:r>
            <a:r>
              <a:rPr sz="2700" dirty="0">
                <a:solidFill>
                  <a:srgbClr val="4471C4"/>
                </a:solidFill>
                <a:latin typeface="Calibri Light"/>
                <a:cs typeface="Calibri Light"/>
              </a:rPr>
              <a:t>n</a:t>
            </a:r>
            <a:endParaRPr sz="2700" dirty="0">
              <a:latin typeface="Calibri Light"/>
              <a:cs typeface="Calibri Light"/>
            </a:endParaRPr>
          </a:p>
        </p:txBody>
      </p:sp>
      <p:sp>
        <p:nvSpPr>
          <p:cNvPr id="10" name="object 3">
            <a:extLst>
              <a:ext uri="{FF2B5EF4-FFF2-40B4-BE49-F238E27FC236}">
                <a16:creationId xmlns:a16="http://schemas.microsoft.com/office/drawing/2014/main" id="{421FEA49-5620-8C54-A93B-2704A2F1BCF9}"/>
              </a:ext>
            </a:extLst>
          </p:cNvPr>
          <p:cNvSpPr txBox="1"/>
          <p:nvPr/>
        </p:nvSpPr>
        <p:spPr>
          <a:xfrm>
            <a:off x="3248500" y="184118"/>
            <a:ext cx="5248751" cy="4698080"/>
          </a:xfrm>
          <a:prstGeom prst="rect">
            <a:avLst/>
          </a:prstGeom>
        </p:spPr>
        <p:txBody>
          <a:bodyPr vert="horz" wrap="square" lIns="0" tIns="78104" rIns="0" bIns="0" rtlCol="0">
            <a:spAutoFit/>
          </a:bodyPr>
          <a:lstStyle/>
          <a:p>
            <a:pPr marL="180975" indent="-171450">
              <a:spcBef>
                <a:spcPts val="614"/>
              </a:spcBef>
              <a:buFont typeface="Arial"/>
              <a:buChar char="•"/>
              <a:tabLst>
                <a:tab pos="180975" algn="l"/>
              </a:tabLst>
            </a:pPr>
            <a:r>
              <a:rPr sz="1800" spc="-8" dirty="0">
                <a:latin typeface="Calibri"/>
                <a:cs typeface="Calibri"/>
              </a:rPr>
              <a:t>Formulir Rencana </a:t>
            </a:r>
            <a:r>
              <a:rPr sz="1800" spc="-4" dirty="0">
                <a:latin typeface="Calibri"/>
                <a:cs typeface="Calibri"/>
              </a:rPr>
              <a:t>Studi</a:t>
            </a:r>
            <a:r>
              <a:rPr sz="1800" spc="-23" dirty="0">
                <a:latin typeface="Calibri"/>
                <a:cs typeface="Calibri"/>
              </a:rPr>
              <a:t> </a:t>
            </a:r>
            <a:r>
              <a:rPr sz="1800" spc="-4" dirty="0">
                <a:latin typeface="Calibri"/>
                <a:cs typeface="Calibri"/>
              </a:rPr>
              <a:t>Mahasiswa</a:t>
            </a:r>
            <a:endParaRPr sz="1800" dirty="0">
              <a:latin typeface="Calibri"/>
              <a:cs typeface="Calibri"/>
            </a:endParaRPr>
          </a:p>
          <a:p>
            <a:pPr marL="180975" indent="-171450">
              <a:spcBef>
                <a:spcPts val="540"/>
              </a:spcBef>
              <a:buFont typeface="Arial"/>
              <a:buChar char="•"/>
              <a:tabLst>
                <a:tab pos="180975" algn="l"/>
              </a:tabLst>
            </a:pPr>
            <a:r>
              <a:rPr sz="1800" spc="-8" dirty="0">
                <a:latin typeface="Calibri"/>
                <a:cs typeface="Calibri"/>
              </a:rPr>
              <a:t>Formulir </a:t>
            </a:r>
            <a:r>
              <a:rPr sz="1800" spc="-4" dirty="0">
                <a:latin typeface="Calibri"/>
                <a:cs typeface="Calibri"/>
              </a:rPr>
              <a:t>Satuan </a:t>
            </a:r>
            <a:r>
              <a:rPr sz="1800" spc="-11" dirty="0">
                <a:latin typeface="Calibri"/>
                <a:cs typeface="Calibri"/>
              </a:rPr>
              <a:t>Acara</a:t>
            </a:r>
            <a:r>
              <a:rPr sz="1800" spc="-26" dirty="0">
                <a:latin typeface="Calibri"/>
                <a:cs typeface="Calibri"/>
              </a:rPr>
              <a:t> </a:t>
            </a:r>
            <a:r>
              <a:rPr sz="1800" spc="-11" dirty="0">
                <a:latin typeface="Calibri"/>
                <a:cs typeface="Calibri"/>
              </a:rPr>
              <a:t>Perkuliahan</a:t>
            </a:r>
            <a:endParaRPr sz="1800" dirty="0">
              <a:latin typeface="Calibri"/>
              <a:cs typeface="Calibri"/>
            </a:endParaRPr>
          </a:p>
          <a:p>
            <a:pPr marL="180975" marR="3810" indent="-171450">
              <a:lnSpc>
                <a:spcPts val="1943"/>
              </a:lnSpc>
              <a:spcBef>
                <a:spcPts val="776"/>
              </a:spcBef>
              <a:buFont typeface="Arial"/>
              <a:buChar char="•"/>
              <a:tabLst>
                <a:tab pos="180975" algn="l"/>
              </a:tabLst>
            </a:pPr>
            <a:r>
              <a:rPr sz="1800" spc="-8" dirty="0">
                <a:latin typeface="Calibri"/>
                <a:cs typeface="Calibri"/>
              </a:rPr>
              <a:t>Formulir </a:t>
            </a:r>
            <a:r>
              <a:rPr sz="1800" dirty="0">
                <a:latin typeface="Calibri"/>
                <a:cs typeface="Calibri"/>
              </a:rPr>
              <a:t>/ </a:t>
            </a:r>
            <a:r>
              <a:rPr sz="1800" spc="-4" dirty="0">
                <a:latin typeface="Calibri"/>
                <a:cs typeface="Calibri"/>
              </a:rPr>
              <a:t>Lembar Hasil Studi Mahasiswa, </a:t>
            </a:r>
            <a:r>
              <a:rPr sz="1800" spc="-11" dirty="0">
                <a:latin typeface="Calibri"/>
                <a:cs typeface="Calibri"/>
              </a:rPr>
              <a:t>atau </a:t>
            </a:r>
            <a:r>
              <a:rPr sz="1800" spc="-4" dirty="0">
                <a:latin typeface="Calibri"/>
                <a:cs typeface="Calibri"/>
              </a:rPr>
              <a:t>Lembar  </a:t>
            </a:r>
            <a:r>
              <a:rPr sz="1800" spc="-8" dirty="0">
                <a:latin typeface="Calibri"/>
                <a:cs typeface="Calibri"/>
              </a:rPr>
              <a:t>Penilaian </a:t>
            </a:r>
            <a:r>
              <a:rPr sz="1800" spc="-4" dirty="0">
                <a:latin typeface="Calibri"/>
                <a:cs typeface="Calibri"/>
              </a:rPr>
              <a:t>Hasil Studi</a:t>
            </a:r>
            <a:r>
              <a:rPr sz="1800" spc="-19" dirty="0">
                <a:latin typeface="Calibri"/>
                <a:cs typeface="Calibri"/>
              </a:rPr>
              <a:t> </a:t>
            </a:r>
            <a:r>
              <a:rPr sz="1800" spc="-4" dirty="0">
                <a:latin typeface="Calibri"/>
                <a:cs typeface="Calibri"/>
              </a:rPr>
              <a:t>Mahasiswa.</a:t>
            </a:r>
            <a:endParaRPr sz="1800" dirty="0">
              <a:latin typeface="Calibri"/>
              <a:cs typeface="Calibri"/>
            </a:endParaRPr>
          </a:p>
          <a:p>
            <a:pPr marL="180975" indent="-171450">
              <a:spcBef>
                <a:spcPts val="506"/>
              </a:spcBef>
              <a:buFont typeface="Arial"/>
              <a:buChar char="•"/>
              <a:tabLst>
                <a:tab pos="180975" algn="l"/>
              </a:tabLst>
            </a:pPr>
            <a:r>
              <a:rPr sz="1800" spc="-8" dirty="0">
                <a:latin typeface="Calibri"/>
                <a:cs typeface="Calibri"/>
              </a:rPr>
              <a:t>Daftar </a:t>
            </a:r>
            <a:r>
              <a:rPr sz="1800" spc="-4" dirty="0">
                <a:latin typeface="Calibri"/>
                <a:cs typeface="Calibri"/>
              </a:rPr>
              <a:t>Hadir Mahasiswa di</a:t>
            </a:r>
            <a:r>
              <a:rPr sz="1800" spc="-26" dirty="0">
                <a:latin typeface="Calibri"/>
                <a:cs typeface="Calibri"/>
              </a:rPr>
              <a:t> </a:t>
            </a:r>
            <a:r>
              <a:rPr sz="1800" spc="-8" dirty="0">
                <a:latin typeface="Calibri"/>
                <a:cs typeface="Calibri"/>
              </a:rPr>
              <a:t>Kelas</a:t>
            </a:r>
            <a:endParaRPr sz="1800" dirty="0">
              <a:latin typeface="Calibri"/>
              <a:cs typeface="Calibri"/>
            </a:endParaRPr>
          </a:p>
          <a:p>
            <a:pPr marL="180975" indent="-171450">
              <a:spcBef>
                <a:spcPts val="540"/>
              </a:spcBef>
              <a:buFont typeface="Arial"/>
              <a:buChar char="•"/>
              <a:tabLst>
                <a:tab pos="180975" algn="l"/>
              </a:tabLst>
            </a:pPr>
            <a:r>
              <a:rPr sz="1800" spc="-4" dirty="0">
                <a:latin typeface="Calibri"/>
                <a:cs typeface="Calibri"/>
              </a:rPr>
              <a:t>Berita </a:t>
            </a:r>
            <a:r>
              <a:rPr sz="1800" spc="-11" dirty="0">
                <a:latin typeface="Calibri"/>
                <a:cs typeface="Calibri"/>
              </a:rPr>
              <a:t>Acara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spc="-11" dirty="0">
                <a:latin typeface="Calibri"/>
                <a:cs typeface="Calibri"/>
              </a:rPr>
              <a:t>Perkuliahan</a:t>
            </a:r>
            <a:endParaRPr sz="1800" dirty="0">
              <a:latin typeface="Calibri"/>
              <a:cs typeface="Calibri"/>
            </a:endParaRPr>
          </a:p>
          <a:p>
            <a:pPr marL="180975" indent="-171450">
              <a:spcBef>
                <a:spcPts val="533"/>
              </a:spcBef>
              <a:buFont typeface="Arial"/>
              <a:buChar char="•"/>
              <a:tabLst>
                <a:tab pos="180975" algn="l"/>
              </a:tabLst>
            </a:pPr>
            <a:r>
              <a:rPr sz="1800" spc="-8" dirty="0">
                <a:latin typeface="Calibri"/>
                <a:cs typeface="Calibri"/>
              </a:rPr>
              <a:t>Daftar </a:t>
            </a:r>
            <a:r>
              <a:rPr sz="1800" dirty="0">
                <a:latin typeface="Calibri"/>
                <a:cs typeface="Calibri"/>
              </a:rPr>
              <a:t>Nilai Ujian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spc="-11" dirty="0">
                <a:latin typeface="Calibri"/>
                <a:cs typeface="Calibri"/>
              </a:rPr>
              <a:t>Matakuliah</a:t>
            </a:r>
            <a:endParaRPr sz="1800" dirty="0">
              <a:latin typeface="Calibri"/>
              <a:cs typeface="Calibri"/>
            </a:endParaRPr>
          </a:p>
          <a:p>
            <a:pPr marL="180975" indent="-171450">
              <a:spcBef>
                <a:spcPts val="533"/>
              </a:spcBef>
              <a:buFont typeface="Arial"/>
              <a:buChar char="•"/>
              <a:tabLst>
                <a:tab pos="180975" algn="l"/>
              </a:tabLst>
            </a:pPr>
            <a:r>
              <a:rPr sz="1800" spc="-8" dirty="0">
                <a:latin typeface="Calibri"/>
                <a:cs typeface="Calibri"/>
              </a:rPr>
              <a:t>Formulir Perwalian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spc="-4" dirty="0">
                <a:latin typeface="Calibri"/>
                <a:cs typeface="Calibri"/>
              </a:rPr>
              <a:t>Mahasiswa</a:t>
            </a:r>
            <a:endParaRPr sz="1800" dirty="0">
              <a:latin typeface="Calibri"/>
              <a:cs typeface="Calibri"/>
            </a:endParaRPr>
          </a:p>
          <a:p>
            <a:pPr marL="180975" indent="-171450">
              <a:spcBef>
                <a:spcPts val="540"/>
              </a:spcBef>
              <a:buFont typeface="Arial"/>
              <a:buChar char="•"/>
              <a:tabLst>
                <a:tab pos="180975" algn="l"/>
              </a:tabLst>
            </a:pPr>
            <a:r>
              <a:rPr sz="1800" spc="-8" dirty="0">
                <a:latin typeface="Calibri"/>
                <a:cs typeface="Calibri"/>
              </a:rPr>
              <a:t>Formulir </a:t>
            </a:r>
            <a:r>
              <a:rPr sz="1800" spc="-11" dirty="0">
                <a:latin typeface="Calibri"/>
                <a:cs typeface="Calibri"/>
              </a:rPr>
              <a:t>Pendaftaran</a:t>
            </a:r>
            <a:r>
              <a:rPr sz="1800" spc="-26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Ujian</a:t>
            </a:r>
          </a:p>
          <a:p>
            <a:pPr marL="180975" indent="-171450">
              <a:spcBef>
                <a:spcPts val="529"/>
              </a:spcBef>
              <a:buFont typeface="Arial"/>
              <a:buChar char="•"/>
              <a:tabLst>
                <a:tab pos="180975" algn="l"/>
              </a:tabLst>
            </a:pPr>
            <a:r>
              <a:rPr sz="1800" spc="-4" dirty="0">
                <a:latin typeface="Calibri"/>
                <a:cs typeface="Calibri"/>
              </a:rPr>
              <a:t>Lembar </a:t>
            </a:r>
            <a:r>
              <a:rPr sz="1800" spc="-11" dirty="0">
                <a:latin typeface="Calibri"/>
                <a:cs typeface="Calibri"/>
              </a:rPr>
              <a:t>Penugasan </a:t>
            </a:r>
            <a:r>
              <a:rPr sz="1800" spc="-8" dirty="0">
                <a:latin typeface="Calibri"/>
                <a:cs typeface="Calibri"/>
              </a:rPr>
              <a:t>Mengajar </a:t>
            </a:r>
            <a:r>
              <a:rPr sz="1800" dirty="0">
                <a:latin typeface="Calibri"/>
                <a:cs typeface="Calibri"/>
              </a:rPr>
              <a:t>Bagi</a:t>
            </a:r>
            <a:r>
              <a:rPr sz="1800" spc="-8" dirty="0">
                <a:latin typeface="Calibri"/>
                <a:cs typeface="Calibri"/>
              </a:rPr>
              <a:t> </a:t>
            </a:r>
            <a:r>
              <a:rPr sz="1800" spc="-4" dirty="0">
                <a:latin typeface="Calibri"/>
                <a:cs typeface="Calibri"/>
              </a:rPr>
              <a:t>Dosen</a:t>
            </a:r>
            <a:endParaRPr sz="1800" dirty="0">
              <a:latin typeface="Calibri"/>
              <a:cs typeface="Calibri"/>
            </a:endParaRPr>
          </a:p>
          <a:p>
            <a:pPr marL="180975" indent="-171450">
              <a:spcBef>
                <a:spcPts val="533"/>
              </a:spcBef>
              <a:buFont typeface="Arial"/>
              <a:buChar char="•"/>
              <a:tabLst>
                <a:tab pos="180975" algn="l"/>
              </a:tabLst>
            </a:pPr>
            <a:r>
              <a:rPr sz="1800" spc="-8" dirty="0">
                <a:latin typeface="Calibri"/>
                <a:cs typeface="Calibri"/>
              </a:rPr>
              <a:t>Kuisioner Penilaian </a:t>
            </a:r>
            <a:r>
              <a:rPr sz="1800" dirty="0">
                <a:latin typeface="Calibri"/>
                <a:cs typeface="Calibri"/>
              </a:rPr>
              <a:t>Kinerja </a:t>
            </a:r>
            <a:r>
              <a:rPr sz="1800" spc="-4" dirty="0">
                <a:latin typeface="Calibri"/>
                <a:cs typeface="Calibri"/>
              </a:rPr>
              <a:t>Dosen</a:t>
            </a:r>
            <a:endParaRPr sz="1800" dirty="0">
              <a:latin typeface="Calibri"/>
              <a:cs typeface="Calibri"/>
            </a:endParaRPr>
          </a:p>
          <a:p>
            <a:pPr marL="180975" indent="-171450">
              <a:spcBef>
                <a:spcPts val="540"/>
              </a:spcBef>
              <a:buFont typeface="Arial"/>
              <a:buChar char="•"/>
              <a:tabLst>
                <a:tab pos="180975" algn="l"/>
              </a:tabLst>
            </a:pPr>
            <a:r>
              <a:rPr sz="1800" spc="-8" dirty="0">
                <a:latin typeface="Calibri"/>
                <a:cs typeface="Calibri"/>
              </a:rPr>
              <a:t>Kuisioner </a:t>
            </a:r>
            <a:r>
              <a:rPr sz="1800" spc="-11" dirty="0">
                <a:latin typeface="Calibri"/>
                <a:cs typeface="Calibri"/>
              </a:rPr>
              <a:t>Keaktifan </a:t>
            </a:r>
            <a:r>
              <a:rPr sz="1800" spc="-4" dirty="0">
                <a:latin typeface="Calibri"/>
                <a:cs typeface="Calibri"/>
              </a:rPr>
              <a:t>Mahasiswa di </a:t>
            </a:r>
            <a:r>
              <a:rPr sz="1800" spc="-8" dirty="0">
                <a:latin typeface="Calibri"/>
                <a:cs typeface="Calibri"/>
              </a:rPr>
              <a:t>Kelas</a:t>
            </a:r>
            <a:endParaRPr sz="1800" dirty="0">
              <a:latin typeface="Calibri"/>
              <a:cs typeface="Calibri"/>
            </a:endParaRPr>
          </a:p>
          <a:p>
            <a:pPr marL="180975" indent="-171450">
              <a:spcBef>
                <a:spcPts val="533"/>
              </a:spcBef>
              <a:buFont typeface="Arial"/>
              <a:buChar char="•"/>
              <a:tabLst>
                <a:tab pos="180975" algn="l"/>
              </a:tabLst>
            </a:pPr>
            <a:r>
              <a:rPr sz="1800" spc="-4" dirty="0">
                <a:latin typeface="Calibri"/>
                <a:cs typeface="Calibri"/>
              </a:rPr>
              <a:t>Lembar </a:t>
            </a:r>
            <a:r>
              <a:rPr sz="1800" spc="-11" dirty="0">
                <a:latin typeface="Calibri"/>
                <a:cs typeface="Calibri"/>
              </a:rPr>
              <a:t>Evaluasi</a:t>
            </a:r>
            <a:r>
              <a:rPr sz="1800" spc="-8" dirty="0">
                <a:latin typeface="Calibri"/>
                <a:cs typeface="Calibri"/>
              </a:rPr>
              <a:t> </a:t>
            </a:r>
            <a:r>
              <a:rPr sz="1800" spc="-4" dirty="0">
                <a:latin typeface="Calibri"/>
                <a:cs typeface="Calibri"/>
              </a:rPr>
              <a:t>Dosen</a:t>
            </a:r>
            <a:endParaRPr sz="1800" dirty="0">
              <a:latin typeface="Calibri"/>
              <a:cs typeface="Calibri"/>
            </a:endParaRPr>
          </a:p>
          <a:p>
            <a:pPr marL="180975" indent="-171450">
              <a:spcBef>
                <a:spcPts val="533"/>
              </a:spcBef>
              <a:buFont typeface="Arial"/>
              <a:buChar char="•"/>
              <a:tabLst>
                <a:tab pos="180975" algn="l"/>
              </a:tabLst>
            </a:pPr>
            <a:r>
              <a:rPr sz="1800" spc="-4" dirty="0">
                <a:latin typeface="Calibri"/>
                <a:cs typeface="Calibri"/>
              </a:rPr>
              <a:t>Lembar </a:t>
            </a:r>
            <a:r>
              <a:rPr sz="1800" spc="-11" dirty="0">
                <a:latin typeface="Calibri"/>
                <a:cs typeface="Calibri"/>
              </a:rPr>
              <a:t>Evaluasi </a:t>
            </a:r>
            <a:r>
              <a:rPr sz="1800" spc="-4" dirty="0">
                <a:latin typeface="Calibri"/>
                <a:cs typeface="Calibri"/>
              </a:rPr>
              <a:t>Dosen Oleh</a:t>
            </a:r>
            <a:r>
              <a:rPr sz="1800" dirty="0">
                <a:latin typeface="Calibri"/>
                <a:cs typeface="Calibri"/>
              </a:rPr>
              <a:t> </a:t>
            </a:r>
            <a:r>
              <a:rPr sz="1800" spc="-4" dirty="0">
                <a:latin typeface="Calibri"/>
                <a:cs typeface="Calibri"/>
              </a:rPr>
              <a:t>Mahasiswa</a:t>
            </a:r>
            <a:endParaRPr sz="1800" dirty="0">
              <a:latin typeface="Calibri"/>
              <a:cs typeface="Calibri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2E0B6AD-D3D0-28B3-5E14-C4DBFCC803B9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7393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E337923-04AC-4133-9334-25BBC6E1E6E2}"/>
              </a:ext>
            </a:extLst>
          </p:cNvPr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071C51-AEB2-287E-41D7-C61408B7336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057E4121-6836-50D0-5308-3E56C8759C14}"/>
              </a:ext>
            </a:extLst>
          </p:cNvPr>
          <p:cNvSpPr txBox="1"/>
          <p:nvPr/>
        </p:nvSpPr>
        <p:spPr>
          <a:xfrm>
            <a:off x="513283" y="1944339"/>
            <a:ext cx="3088481" cy="1171955"/>
          </a:xfrm>
          <a:prstGeom prst="rect">
            <a:avLst/>
          </a:prstGeom>
        </p:spPr>
        <p:txBody>
          <a:bodyPr vert="horz" wrap="square" lIns="0" tIns="55721" rIns="0" bIns="0" rtlCol="0">
            <a:spAutoFit/>
          </a:bodyPr>
          <a:lstStyle/>
          <a:p>
            <a:pPr marL="334804" marR="3810" indent="-325755" algn="r">
              <a:lnSpc>
                <a:spcPts val="2918"/>
              </a:lnSpc>
              <a:spcBef>
                <a:spcPts val="439"/>
              </a:spcBef>
            </a:pPr>
            <a:r>
              <a:rPr sz="2700" spc="-30" dirty="0">
                <a:solidFill>
                  <a:srgbClr val="4471C4"/>
                </a:solidFill>
                <a:latin typeface="Calibri Light"/>
                <a:cs typeface="Calibri Light"/>
              </a:rPr>
              <a:t>Contoh</a:t>
            </a:r>
            <a:r>
              <a:rPr sz="2700" spc="-83" dirty="0">
                <a:solidFill>
                  <a:srgbClr val="4471C4"/>
                </a:solidFill>
                <a:latin typeface="Calibri Light"/>
                <a:cs typeface="Calibri Light"/>
              </a:rPr>
              <a:t> </a:t>
            </a:r>
            <a:r>
              <a:rPr sz="2700" spc="-26" dirty="0">
                <a:solidFill>
                  <a:srgbClr val="4471C4"/>
                </a:solidFill>
                <a:latin typeface="Calibri Light"/>
                <a:cs typeface="Calibri Light"/>
              </a:rPr>
              <a:t>Formulir</a:t>
            </a:r>
            <a:r>
              <a:rPr sz="2700" spc="-75" dirty="0">
                <a:solidFill>
                  <a:srgbClr val="4471C4"/>
                </a:solidFill>
                <a:latin typeface="Calibri Light"/>
                <a:cs typeface="Calibri Light"/>
              </a:rPr>
              <a:t> </a:t>
            </a:r>
            <a:r>
              <a:rPr sz="2700" spc="-23" dirty="0">
                <a:solidFill>
                  <a:srgbClr val="4471C4"/>
                </a:solidFill>
                <a:latin typeface="Calibri Light"/>
                <a:cs typeface="Calibri Light"/>
              </a:rPr>
              <a:t>untuk </a:t>
            </a:r>
            <a:r>
              <a:rPr sz="2700" dirty="0">
                <a:solidFill>
                  <a:srgbClr val="4471C4"/>
                </a:solidFill>
                <a:latin typeface="Calibri Light"/>
                <a:cs typeface="Calibri Light"/>
              </a:rPr>
              <a:t> </a:t>
            </a:r>
            <a:r>
              <a:rPr sz="2700" spc="-23" dirty="0">
                <a:solidFill>
                  <a:srgbClr val="4471C4"/>
                </a:solidFill>
                <a:latin typeface="Calibri Light"/>
                <a:cs typeface="Calibri Light"/>
              </a:rPr>
              <a:t>Standar</a:t>
            </a:r>
            <a:r>
              <a:rPr sz="2700" spc="-79" dirty="0">
                <a:solidFill>
                  <a:srgbClr val="4471C4"/>
                </a:solidFill>
                <a:latin typeface="Calibri Light"/>
                <a:cs typeface="Calibri Light"/>
              </a:rPr>
              <a:t> </a:t>
            </a:r>
            <a:r>
              <a:rPr sz="2700" spc="-30" dirty="0">
                <a:solidFill>
                  <a:srgbClr val="4471C4"/>
                </a:solidFill>
                <a:latin typeface="Calibri Light"/>
                <a:cs typeface="Calibri Light"/>
              </a:rPr>
              <a:t>Rekruitasi</a:t>
            </a:r>
            <a:r>
              <a:rPr sz="2700" spc="-75" dirty="0">
                <a:solidFill>
                  <a:srgbClr val="4471C4"/>
                </a:solidFill>
                <a:latin typeface="Calibri Light"/>
                <a:cs typeface="Calibri Light"/>
              </a:rPr>
              <a:t> </a:t>
            </a:r>
            <a:r>
              <a:rPr sz="2700" dirty="0">
                <a:solidFill>
                  <a:srgbClr val="4471C4"/>
                </a:solidFill>
                <a:latin typeface="Calibri Light"/>
                <a:cs typeface="Calibri Light"/>
              </a:rPr>
              <a:t>&amp;  </a:t>
            </a:r>
            <a:r>
              <a:rPr sz="2700" spc="-19" dirty="0">
                <a:solidFill>
                  <a:srgbClr val="4471C4"/>
                </a:solidFill>
                <a:latin typeface="Calibri Light"/>
                <a:cs typeface="Calibri Light"/>
              </a:rPr>
              <a:t>Seleksi</a:t>
            </a:r>
            <a:r>
              <a:rPr sz="2700" spc="-90" dirty="0">
                <a:solidFill>
                  <a:srgbClr val="4471C4"/>
                </a:solidFill>
                <a:latin typeface="Calibri Light"/>
                <a:cs typeface="Calibri Light"/>
              </a:rPr>
              <a:t> </a:t>
            </a:r>
            <a:r>
              <a:rPr sz="2700" spc="-30" dirty="0">
                <a:solidFill>
                  <a:srgbClr val="4471C4"/>
                </a:solidFill>
                <a:latin typeface="Calibri Light"/>
                <a:cs typeface="Calibri Light"/>
              </a:rPr>
              <a:t>Mahasiswa</a:t>
            </a:r>
            <a:endParaRPr sz="2700" dirty="0">
              <a:latin typeface="Calibri Light"/>
              <a:cs typeface="Calibri Light"/>
            </a:endParaRPr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D194B048-C03B-4DF1-03D0-E026A1969DC5}"/>
              </a:ext>
            </a:extLst>
          </p:cNvPr>
          <p:cNvSpPr txBox="1"/>
          <p:nvPr/>
        </p:nvSpPr>
        <p:spPr>
          <a:xfrm>
            <a:off x="3791617" y="998791"/>
            <a:ext cx="4595336" cy="718306"/>
          </a:xfrm>
          <a:prstGeom prst="rect">
            <a:avLst/>
          </a:prstGeom>
        </p:spPr>
        <p:txBody>
          <a:bodyPr vert="horz" wrap="square" lIns="0" tIns="50959" rIns="0" bIns="0" rtlCol="0">
            <a:spAutoFit/>
          </a:bodyPr>
          <a:lstStyle/>
          <a:p>
            <a:pPr marL="180975" marR="3810" indent="-171450">
              <a:lnSpc>
                <a:spcPts val="2595"/>
              </a:lnSpc>
              <a:spcBef>
                <a:spcPts val="401"/>
              </a:spcBef>
              <a:buFont typeface="Arial"/>
              <a:buChar char="•"/>
              <a:tabLst>
                <a:tab pos="180975" algn="l"/>
              </a:tabLst>
            </a:pPr>
            <a:r>
              <a:rPr sz="2400" spc="-8" dirty="0">
                <a:latin typeface="Calibri"/>
                <a:cs typeface="Calibri"/>
              </a:rPr>
              <a:t>Formulir </a:t>
            </a:r>
            <a:r>
              <a:rPr sz="2400" spc="-4" dirty="0">
                <a:latin typeface="Calibri"/>
                <a:cs typeface="Calibri"/>
              </a:rPr>
              <a:t>Pengumuman </a:t>
            </a:r>
            <a:r>
              <a:rPr sz="2400" spc="-8" dirty="0">
                <a:latin typeface="Calibri"/>
                <a:cs typeface="Calibri"/>
              </a:rPr>
              <a:t>Penerimaan  </a:t>
            </a:r>
            <a:r>
              <a:rPr sz="2400" spc="-4" dirty="0">
                <a:latin typeface="Calibri"/>
                <a:cs typeface="Calibri"/>
              </a:rPr>
              <a:t>Calon</a:t>
            </a:r>
            <a:r>
              <a:rPr sz="2400" dirty="0">
                <a:latin typeface="Calibri"/>
                <a:cs typeface="Calibri"/>
              </a:rPr>
              <a:t> </a:t>
            </a:r>
            <a:r>
              <a:rPr sz="2400" spc="-8" dirty="0">
                <a:latin typeface="Calibri"/>
                <a:cs typeface="Calibri"/>
              </a:rPr>
              <a:t>Mahasiswa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6" name="object 4">
            <a:extLst>
              <a:ext uri="{FF2B5EF4-FFF2-40B4-BE49-F238E27FC236}">
                <a16:creationId xmlns:a16="http://schemas.microsoft.com/office/drawing/2014/main" id="{FB2B2814-D67F-D258-7965-8F1D64FB7B57}"/>
              </a:ext>
            </a:extLst>
          </p:cNvPr>
          <p:cNvSpPr txBox="1"/>
          <p:nvPr/>
        </p:nvSpPr>
        <p:spPr>
          <a:xfrm>
            <a:off x="3791617" y="1752314"/>
            <a:ext cx="4553426" cy="2329003"/>
          </a:xfrm>
          <a:prstGeom prst="rect">
            <a:avLst/>
          </a:prstGeom>
        </p:spPr>
        <p:txBody>
          <a:bodyPr vert="horz" wrap="square" lIns="0" tIns="50959" rIns="0" bIns="0" rtlCol="0">
            <a:spAutoFit/>
          </a:bodyPr>
          <a:lstStyle/>
          <a:p>
            <a:pPr marL="180975" marR="120015" indent="-171450">
              <a:lnSpc>
                <a:spcPts val="2595"/>
              </a:lnSpc>
              <a:spcBef>
                <a:spcPts val="401"/>
              </a:spcBef>
              <a:buFont typeface="Arial"/>
              <a:buChar char="•"/>
              <a:tabLst>
                <a:tab pos="180975" algn="l"/>
              </a:tabLst>
            </a:pPr>
            <a:r>
              <a:rPr sz="2400" spc="-8" dirty="0">
                <a:latin typeface="Calibri"/>
                <a:cs typeface="Calibri"/>
              </a:rPr>
              <a:t>Formulir </a:t>
            </a:r>
            <a:r>
              <a:rPr sz="2400" spc="-15" dirty="0">
                <a:latin typeface="Calibri"/>
                <a:cs typeface="Calibri"/>
              </a:rPr>
              <a:t>Pendaftaran </a:t>
            </a:r>
            <a:r>
              <a:rPr sz="2400" dirty="0">
                <a:latin typeface="Calibri"/>
                <a:cs typeface="Calibri"/>
              </a:rPr>
              <a:t>Ujian Masuk  </a:t>
            </a:r>
            <a:r>
              <a:rPr sz="2400" spc="-4" dirty="0">
                <a:latin typeface="Calibri"/>
                <a:cs typeface="Calibri"/>
              </a:rPr>
              <a:t>Calon</a:t>
            </a:r>
            <a:r>
              <a:rPr sz="2400" spc="8" dirty="0">
                <a:latin typeface="Calibri"/>
                <a:cs typeface="Calibri"/>
              </a:rPr>
              <a:t> </a:t>
            </a:r>
            <a:r>
              <a:rPr sz="2400" spc="-8" dirty="0">
                <a:latin typeface="Calibri"/>
                <a:cs typeface="Calibri"/>
              </a:rPr>
              <a:t>Mahasiswa</a:t>
            </a:r>
            <a:endParaRPr sz="2400">
              <a:latin typeface="Calibri"/>
              <a:cs typeface="Calibri"/>
            </a:endParaRPr>
          </a:p>
          <a:p>
            <a:pPr marL="180975" indent="-171450">
              <a:spcBef>
                <a:spcPts val="428"/>
              </a:spcBef>
              <a:buFont typeface="Arial"/>
              <a:buChar char="•"/>
              <a:tabLst>
                <a:tab pos="180975" algn="l"/>
              </a:tabLst>
            </a:pPr>
            <a:r>
              <a:rPr sz="2400" spc="-8" dirty="0">
                <a:latin typeface="Calibri"/>
                <a:cs typeface="Calibri"/>
              </a:rPr>
              <a:t>Formulir </a:t>
            </a:r>
            <a:r>
              <a:rPr sz="2400" dirty="0">
                <a:latin typeface="Calibri"/>
                <a:cs typeface="Calibri"/>
              </a:rPr>
              <a:t>Janji </a:t>
            </a:r>
            <a:r>
              <a:rPr sz="2400" spc="-8" dirty="0">
                <a:latin typeface="Calibri"/>
                <a:cs typeface="Calibri"/>
              </a:rPr>
              <a:t>Mahasiswa</a:t>
            </a:r>
            <a:r>
              <a:rPr sz="2400" spc="19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Baru</a:t>
            </a:r>
            <a:endParaRPr sz="2400">
              <a:latin typeface="Calibri"/>
              <a:cs typeface="Calibri"/>
            </a:endParaRPr>
          </a:p>
          <a:p>
            <a:pPr marL="180975" marR="3810" indent="-171450">
              <a:lnSpc>
                <a:spcPts val="2595"/>
              </a:lnSpc>
              <a:spcBef>
                <a:spcPts val="784"/>
              </a:spcBef>
              <a:buFont typeface="Arial"/>
              <a:buChar char="•"/>
              <a:tabLst>
                <a:tab pos="180975" algn="l"/>
              </a:tabLst>
            </a:pPr>
            <a:r>
              <a:rPr sz="2400" spc="-11" dirty="0">
                <a:latin typeface="Calibri"/>
                <a:cs typeface="Calibri"/>
              </a:rPr>
              <a:t>Daftar </a:t>
            </a:r>
            <a:r>
              <a:rPr sz="2400" spc="-4" dirty="0">
                <a:latin typeface="Calibri"/>
                <a:cs typeface="Calibri"/>
              </a:rPr>
              <a:t>Hadir </a:t>
            </a:r>
            <a:r>
              <a:rPr sz="2400" spc="-11" dirty="0">
                <a:latin typeface="Calibri"/>
                <a:cs typeface="Calibri"/>
              </a:rPr>
              <a:t>Peserta </a:t>
            </a:r>
            <a:r>
              <a:rPr sz="2400" dirty="0">
                <a:latin typeface="Calibri"/>
                <a:cs typeface="Calibri"/>
              </a:rPr>
              <a:t>Ujian </a:t>
            </a:r>
            <a:r>
              <a:rPr sz="2400" spc="-8" dirty="0">
                <a:latin typeface="Calibri"/>
                <a:cs typeface="Calibri"/>
              </a:rPr>
              <a:t>Saringan  </a:t>
            </a:r>
            <a:r>
              <a:rPr sz="2400" spc="-4" dirty="0">
                <a:latin typeface="Calibri"/>
                <a:cs typeface="Calibri"/>
              </a:rPr>
              <a:t>Masuk</a:t>
            </a:r>
            <a:endParaRPr sz="2400">
              <a:latin typeface="Calibri"/>
              <a:cs typeface="Calibri"/>
            </a:endParaRPr>
          </a:p>
          <a:p>
            <a:pPr marL="180975" indent="-171450">
              <a:spcBef>
                <a:spcPts val="416"/>
              </a:spcBef>
              <a:buFont typeface="Arial"/>
              <a:buChar char="•"/>
              <a:tabLst>
                <a:tab pos="180975" algn="l"/>
              </a:tabLst>
            </a:pPr>
            <a:r>
              <a:rPr sz="2400" spc="-8" dirty="0">
                <a:latin typeface="Calibri"/>
                <a:cs typeface="Calibri"/>
              </a:rPr>
              <a:t>Checklist </a:t>
            </a:r>
            <a:r>
              <a:rPr sz="2400" spc="-64" dirty="0">
                <a:latin typeface="Calibri"/>
                <a:cs typeface="Calibri"/>
              </a:rPr>
              <a:t>Test</a:t>
            </a:r>
            <a:r>
              <a:rPr sz="2400" spc="11" dirty="0">
                <a:latin typeface="Calibri"/>
                <a:cs typeface="Calibri"/>
              </a:rPr>
              <a:t> </a:t>
            </a:r>
            <a:r>
              <a:rPr sz="2400" spc="-23" dirty="0">
                <a:latin typeface="Calibri"/>
                <a:cs typeface="Calibri"/>
              </a:rPr>
              <a:t>Wawancara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99882C6-B5A6-CC24-DABD-7F2AF9AE6F5F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8192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E337923-04AC-4133-9334-25BBC6E1E6E2}"/>
              </a:ext>
            </a:extLst>
          </p:cNvPr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071C51-AEB2-287E-41D7-C61408B7336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1192EC9C-BBED-6224-DC0B-C8B0B5257D59}"/>
              </a:ext>
            </a:extLst>
          </p:cNvPr>
          <p:cNvSpPr txBox="1"/>
          <p:nvPr/>
        </p:nvSpPr>
        <p:spPr>
          <a:xfrm>
            <a:off x="963358" y="1944339"/>
            <a:ext cx="2229326" cy="1171955"/>
          </a:xfrm>
          <a:prstGeom prst="rect">
            <a:avLst/>
          </a:prstGeom>
        </p:spPr>
        <p:txBody>
          <a:bodyPr vert="horz" wrap="square" lIns="0" tIns="55721" rIns="0" bIns="0" rtlCol="0">
            <a:spAutoFit/>
          </a:bodyPr>
          <a:lstStyle/>
          <a:p>
            <a:pPr marL="315754" marR="3810" indent="-306705" algn="just">
              <a:lnSpc>
                <a:spcPts val="2918"/>
              </a:lnSpc>
              <a:spcBef>
                <a:spcPts val="439"/>
              </a:spcBef>
            </a:pPr>
            <a:r>
              <a:rPr sz="2700" spc="-30" dirty="0">
                <a:solidFill>
                  <a:srgbClr val="4471C4"/>
                </a:solidFill>
                <a:latin typeface="Calibri Light"/>
                <a:cs typeface="Calibri Light"/>
              </a:rPr>
              <a:t>Contoh</a:t>
            </a:r>
            <a:r>
              <a:rPr sz="2700" spc="-116" dirty="0">
                <a:solidFill>
                  <a:srgbClr val="4471C4"/>
                </a:solidFill>
                <a:latin typeface="Calibri Light"/>
                <a:cs typeface="Calibri Light"/>
              </a:rPr>
              <a:t> </a:t>
            </a:r>
            <a:r>
              <a:rPr sz="2700" spc="-26" dirty="0">
                <a:solidFill>
                  <a:srgbClr val="4471C4"/>
                </a:solidFill>
                <a:latin typeface="Calibri Light"/>
                <a:cs typeface="Calibri Light"/>
              </a:rPr>
              <a:t>Formulir  </a:t>
            </a:r>
            <a:r>
              <a:rPr sz="2700" spc="-23" dirty="0">
                <a:solidFill>
                  <a:srgbClr val="4471C4"/>
                </a:solidFill>
                <a:latin typeface="Calibri Light"/>
                <a:cs typeface="Calibri Light"/>
              </a:rPr>
              <a:t>untuk</a:t>
            </a:r>
            <a:r>
              <a:rPr sz="2700" spc="-116" dirty="0">
                <a:solidFill>
                  <a:srgbClr val="4471C4"/>
                </a:solidFill>
                <a:latin typeface="Calibri Light"/>
                <a:cs typeface="Calibri Light"/>
              </a:rPr>
              <a:t> </a:t>
            </a:r>
            <a:r>
              <a:rPr sz="2700" spc="-23" dirty="0">
                <a:solidFill>
                  <a:srgbClr val="4471C4"/>
                </a:solidFill>
                <a:latin typeface="Calibri Light"/>
                <a:cs typeface="Calibri Light"/>
              </a:rPr>
              <a:t>Standar  </a:t>
            </a:r>
            <a:r>
              <a:rPr sz="2700" spc="-38" dirty="0">
                <a:solidFill>
                  <a:srgbClr val="4471C4"/>
                </a:solidFill>
                <a:latin typeface="Calibri Light"/>
                <a:cs typeface="Calibri Light"/>
              </a:rPr>
              <a:t>Kepegawaian</a:t>
            </a:r>
            <a:endParaRPr sz="2700" dirty="0">
              <a:latin typeface="Calibri Light"/>
              <a:cs typeface="Calibri Light"/>
            </a:endParaRPr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563D5DAB-AB9B-08B3-9A6F-40FD28CC787D}"/>
              </a:ext>
            </a:extLst>
          </p:cNvPr>
          <p:cNvSpPr txBox="1"/>
          <p:nvPr/>
        </p:nvSpPr>
        <p:spPr>
          <a:xfrm>
            <a:off x="3791617" y="1105035"/>
            <a:ext cx="4652010" cy="2818240"/>
          </a:xfrm>
          <a:prstGeom prst="rect">
            <a:avLst/>
          </a:prstGeom>
        </p:spPr>
        <p:txBody>
          <a:bodyPr vert="horz" wrap="square" lIns="0" tIns="68104" rIns="0" bIns="0" rtlCol="0">
            <a:spAutoFit/>
          </a:bodyPr>
          <a:lstStyle/>
          <a:p>
            <a:pPr marL="180975" indent="-171450">
              <a:spcBef>
                <a:spcPts val="536"/>
              </a:spcBef>
              <a:buFont typeface="Arial"/>
              <a:buChar char="•"/>
              <a:tabLst>
                <a:tab pos="180975" algn="l"/>
              </a:tabLst>
            </a:pPr>
            <a:r>
              <a:rPr sz="2400" spc="-8" dirty="0">
                <a:latin typeface="Calibri"/>
                <a:cs typeface="Calibri"/>
              </a:rPr>
              <a:t>Formulir Penilaian </a:t>
            </a:r>
            <a:r>
              <a:rPr sz="2400" spc="-4" dirty="0">
                <a:latin typeface="Calibri"/>
                <a:cs typeface="Calibri"/>
              </a:rPr>
              <a:t>Kinerja</a:t>
            </a:r>
            <a:r>
              <a:rPr sz="2400" spc="26" dirty="0">
                <a:latin typeface="Calibri"/>
                <a:cs typeface="Calibri"/>
              </a:rPr>
              <a:t> </a:t>
            </a:r>
            <a:r>
              <a:rPr sz="2400" spc="-15" dirty="0">
                <a:latin typeface="Calibri"/>
                <a:cs typeface="Calibri"/>
              </a:rPr>
              <a:t>Karyawan</a:t>
            </a:r>
            <a:endParaRPr sz="2400" dirty="0">
              <a:latin typeface="Calibri"/>
              <a:cs typeface="Calibri"/>
            </a:endParaRPr>
          </a:p>
          <a:p>
            <a:pPr marL="180975" indent="-171450">
              <a:spcBef>
                <a:spcPts val="461"/>
              </a:spcBef>
              <a:buFont typeface="Arial"/>
              <a:buChar char="•"/>
              <a:tabLst>
                <a:tab pos="180975" algn="l"/>
              </a:tabLst>
            </a:pPr>
            <a:r>
              <a:rPr sz="2400" spc="-8" dirty="0">
                <a:latin typeface="Calibri"/>
                <a:cs typeface="Calibri"/>
              </a:rPr>
              <a:t>Kartu </a:t>
            </a:r>
            <a:r>
              <a:rPr sz="2400" spc="-38" dirty="0">
                <a:latin typeface="Calibri"/>
                <a:cs typeface="Calibri"/>
              </a:rPr>
              <a:t>Tanda </a:t>
            </a:r>
            <a:r>
              <a:rPr sz="2400" spc="-4" dirty="0">
                <a:latin typeface="Calibri"/>
                <a:cs typeface="Calibri"/>
              </a:rPr>
              <a:t>Hadir</a:t>
            </a:r>
            <a:r>
              <a:rPr sz="2400" spc="60" dirty="0">
                <a:latin typeface="Calibri"/>
                <a:cs typeface="Calibri"/>
              </a:rPr>
              <a:t> </a:t>
            </a:r>
            <a:r>
              <a:rPr sz="2400" spc="-15" dirty="0">
                <a:latin typeface="Calibri"/>
                <a:cs typeface="Calibri"/>
              </a:rPr>
              <a:t>Karyawan</a:t>
            </a:r>
            <a:endParaRPr sz="2400" dirty="0">
              <a:latin typeface="Calibri"/>
              <a:cs typeface="Calibri"/>
            </a:endParaRPr>
          </a:p>
          <a:p>
            <a:pPr marL="180975" marR="378619" indent="-171450">
              <a:lnSpc>
                <a:spcPts val="2595"/>
              </a:lnSpc>
              <a:spcBef>
                <a:spcPts val="791"/>
              </a:spcBef>
              <a:buFont typeface="Arial"/>
              <a:buChar char="•"/>
              <a:tabLst>
                <a:tab pos="180975" algn="l"/>
              </a:tabLst>
            </a:pPr>
            <a:r>
              <a:rPr sz="2400" spc="-8" dirty="0">
                <a:latin typeface="Calibri"/>
                <a:cs typeface="Calibri"/>
              </a:rPr>
              <a:t>Formulir </a:t>
            </a:r>
            <a:r>
              <a:rPr sz="2400" spc="-11" dirty="0">
                <a:latin typeface="Calibri"/>
                <a:cs typeface="Calibri"/>
              </a:rPr>
              <a:t>Pengajuan </a:t>
            </a:r>
            <a:r>
              <a:rPr sz="2400" spc="-4" dirty="0">
                <a:latin typeface="Calibri"/>
                <a:cs typeface="Calibri"/>
              </a:rPr>
              <a:t>Permohonan  Cuti</a:t>
            </a:r>
            <a:endParaRPr sz="2400" dirty="0">
              <a:latin typeface="Calibri"/>
              <a:cs typeface="Calibri"/>
            </a:endParaRPr>
          </a:p>
          <a:p>
            <a:pPr marL="180975" marR="711518" indent="-171450">
              <a:lnSpc>
                <a:spcPts val="2595"/>
              </a:lnSpc>
              <a:spcBef>
                <a:spcPts val="743"/>
              </a:spcBef>
              <a:buFont typeface="Arial"/>
              <a:buChar char="•"/>
              <a:tabLst>
                <a:tab pos="180975" algn="l"/>
              </a:tabLst>
            </a:pPr>
            <a:r>
              <a:rPr sz="2400" spc="-8" dirty="0">
                <a:latin typeface="Calibri"/>
                <a:cs typeface="Calibri"/>
              </a:rPr>
              <a:t>Formulir </a:t>
            </a:r>
            <a:r>
              <a:rPr sz="2400" spc="-11" dirty="0">
                <a:latin typeface="Calibri"/>
                <a:cs typeface="Calibri"/>
              </a:rPr>
              <a:t>Pengajuan </a:t>
            </a:r>
            <a:r>
              <a:rPr sz="2400" spc="-26" dirty="0">
                <a:latin typeface="Calibri"/>
                <a:cs typeface="Calibri"/>
              </a:rPr>
              <a:t>Tunjangan  </a:t>
            </a:r>
            <a:r>
              <a:rPr sz="2400" spc="-11" dirty="0">
                <a:latin typeface="Calibri"/>
                <a:cs typeface="Calibri"/>
              </a:rPr>
              <a:t>Kesehatan</a:t>
            </a:r>
            <a:endParaRPr sz="2400" dirty="0">
              <a:latin typeface="Calibri"/>
              <a:cs typeface="Calibri"/>
            </a:endParaRPr>
          </a:p>
          <a:p>
            <a:pPr marL="180975" indent="-171450">
              <a:spcBef>
                <a:spcPts val="420"/>
              </a:spcBef>
              <a:buFont typeface="Arial"/>
              <a:buChar char="•"/>
              <a:tabLst>
                <a:tab pos="180975" algn="l"/>
              </a:tabLst>
            </a:pPr>
            <a:r>
              <a:rPr sz="2400" spc="-8" dirty="0">
                <a:latin typeface="Calibri"/>
                <a:cs typeface="Calibri"/>
              </a:rPr>
              <a:t>Formulir </a:t>
            </a:r>
            <a:r>
              <a:rPr sz="2400" spc="-64" dirty="0">
                <a:latin typeface="Calibri"/>
                <a:cs typeface="Calibri"/>
              </a:rPr>
              <a:t>Test </a:t>
            </a:r>
            <a:r>
              <a:rPr sz="2400" spc="-11" dirty="0">
                <a:latin typeface="Calibri"/>
                <a:cs typeface="Calibri"/>
              </a:rPr>
              <a:t>Kesehatan</a:t>
            </a:r>
            <a:r>
              <a:rPr sz="2400" spc="68" dirty="0">
                <a:latin typeface="Calibri"/>
                <a:cs typeface="Calibri"/>
              </a:rPr>
              <a:t> </a:t>
            </a:r>
            <a:r>
              <a:rPr sz="2400" spc="-15" dirty="0">
                <a:latin typeface="Calibri"/>
                <a:cs typeface="Calibri"/>
              </a:rPr>
              <a:t>Karyawan</a:t>
            </a:r>
            <a:endParaRPr sz="2400" dirty="0">
              <a:latin typeface="Calibri"/>
              <a:cs typeface="Calibri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B393356-5776-96F8-2086-2A1B82B45048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292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E337923-04AC-4133-9334-25BBC6E1E6E2}"/>
              </a:ext>
            </a:extLst>
          </p:cNvPr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071C51-AEB2-287E-41D7-C61408B7336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9DE5D9DB-B211-89AE-F2F7-713D0700FFF1}"/>
              </a:ext>
            </a:extLst>
          </p:cNvPr>
          <p:cNvSpPr/>
          <p:nvPr/>
        </p:nvSpPr>
        <p:spPr>
          <a:xfrm>
            <a:off x="838200" y="365759"/>
            <a:ext cx="10515600" cy="1057580"/>
          </a:xfrm>
          <a:custGeom>
            <a:avLst/>
            <a:gdLst/>
            <a:ahLst/>
            <a:cxnLst/>
            <a:rect l="l" t="t" r="r" b="b"/>
            <a:pathLst>
              <a:path w="10515600" h="1324610">
                <a:moveTo>
                  <a:pt x="0" y="1324356"/>
                </a:moveTo>
                <a:lnTo>
                  <a:pt x="10515600" y="1324356"/>
                </a:lnTo>
                <a:lnTo>
                  <a:pt x="10515600" y="0"/>
                </a:lnTo>
                <a:lnTo>
                  <a:pt x="0" y="0"/>
                </a:lnTo>
                <a:lnTo>
                  <a:pt x="0" y="1324356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B35A8784-91B0-AE4F-D46C-F16D3858220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096388" y="609676"/>
            <a:ext cx="7999222" cy="382797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9685">
              <a:lnSpc>
                <a:spcPct val="100000"/>
              </a:lnSpc>
              <a:spcBef>
                <a:spcPts val="105"/>
              </a:spcBef>
            </a:pPr>
            <a:r>
              <a:rPr sz="2400" spc="-40" dirty="0"/>
              <a:t>PEDOMAN </a:t>
            </a:r>
            <a:r>
              <a:rPr sz="2400" spc="-45" dirty="0"/>
              <a:t>MERANCANG</a:t>
            </a:r>
            <a:r>
              <a:rPr sz="2400" spc="-195" dirty="0"/>
              <a:t> </a:t>
            </a:r>
            <a:r>
              <a:rPr sz="2400" spc="-45" dirty="0"/>
              <a:t>FORMULIR</a:t>
            </a:r>
          </a:p>
        </p:txBody>
      </p:sp>
      <p:sp>
        <p:nvSpPr>
          <p:cNvPr id="6" name="object 4">
            <a:extLst>
              <a:ext uri="{FF2B5EF4-FFF2-40B4-BE49-F238E27FC236}">
                <a16:creationId xmlns:a16="http://schemas.microsoft.com/office/drawing/2014/main" id="{C8FA5A53-F444-4662-61E7-0638D7ED554E}"/>
              </a:ext>
            </a:extLst>
          </p:cNvPr>
          <p:cNvSpPr txBox="1">
            <a:spLocks/>
          </p:cNvSpPr>
          <p:nvPr/>
        </p:nvSpPr>
        <p:spPr>
          <a:xfrm>
            <a:off x="963675" y="1698497"/>
            <a:ext cx="10264648" cy="2565574"/>
          </a:xfrm>
          <a:prstGeom prst="rect">
            <a:avLst/>
          </a:prstGeom>
        </p:spPr>
        <p:txBody>
          <a:bodyPr vert="horz" wrap="square" lIns="0" tIns="100965" rIns="0" bIns="0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651510" marR="322580" indent="-228600">
              <a:lnSpc>
                <a:spcPts val="2880"/>
              </a:lnSpc>
              <a:spcBef>
                <a:spcPts val="795"/>
              </a:spcBef>
              <a:buFont typeface="Arial"/>
              <a:buChar char="•"/>
              <a:tabLst>
                <a:tab pos="652145" algn="l"/>
              </a:tabLst>
            </a:pPr>
            <a:r>
              <a:rPr lang="en-ID" sz="1600" spc="-5" dirty="0" err="1"/>
              <a:t>Rancang</a:t>
            </a:r>
            <a:r>
              <a:rPr lang="en-ID" sz="1600" spc="-5" dirty="0"/>
              <a:t> </a:t>
            </a:r>
            <a:r>
              <a:rPr lang="en-ID" sz="1600" spc="-15" dirty="0" err="1"/>
              <a:t>formulir</a:t>
            </a:r>
            <a:r>
              <a:rPr lang="en-ID" sz="1600" spc="-15" dirty="0"/>
              <a:t> </a:t>
            </a:r>
            <a:r>
              <a:rPr lang="en-ID" sz="1600" spc="-5" dirty="0"/>
              <a:t>SPMI </a:t>
            </a:r>
            <a:r>
              <a:rPr lang="en-ID" sz="1600" spc="-5" dirty="0" err="1"/>
              <a:t>sesuai</a:t>
            </a:r>
            <a:r>
              <a:rPr lang="en-ID" sz="1600" spc="-5" dirty="0"/>
              <a:t> </a:t>
            </a:r>
            <a:r>
              <a:rPr lang="en-ID" sz="1600" spc="-20" dirty="0" err="1"/>
              <a:t>peruntukkannya</a:t>
            </a:r>
            <a:r>
              <a:rPr lang="en-ID" sz="1600" spc="-20" dirty="0"/>
              <a:t> </a:t>
            </a:r>
            <a:r>
              <a:rPr lang="en-ID" sz="1600" spc="-10" dirty="0" err="1"/>
              <a:t>sebagaimana</a:t>
            </a:r>
            <a:r>
              <a:rPr lang="en-ID" sz="1600" spc="-10" dirty="0"/>
              <a:t>  </a:t>
            </a:r>
            <a:r>
              <a:rPr lang="en-ID" sz="1600" spc="-10" dirty="0" err="1"/>
              <a:t>disebutkan</a:t>
            </a:r>
            <a:r>
              <a:rPr lang="en-ID" sz="1600" spc="-10" dirty="0"/>
              <a:t> </a:t>
            </a:r>
            <a:r>
              <a:rPr lang="en-ID" sz="1600" spc="-5" dirty="0" err="1"/>
              <a:t>dalam</a:t>
            </a:r>
            <a:r>
              <a:rPr lang="en-ID" sz="1600" spc="-5" dirty="0"/>
              <a:t> </a:t>
            </a:r>
            <a:r>
              <a:rPr lang="en-ID" sz="1600" spc="-5" dirty="0" err="1"/>
              <a:t>setiap</a:t>
            </a:r>
            <a:r>
              <a:rPr lang="en-ID" sz="1600" dirty="0"/>
              <a:t> </a:t>
            </a:r>
            <a:r>
              <a:rPr lang="en-ID" sz="1600" spc="-50" dirty="0" err="1"/>
              <a:t>standar</a:t>
            </a:r>
            <a:r>
              <a:rPr lang="en-ID" sz="1600" spc="-50" dirty="0"/>
              <a:t>.</a:t>
            </a:r>
          </a:p>
          <a:p>
            <a:pPr marL="651510" marR="742315" indent="-228600">
              <a:lnSpc>
                <a:spcPts val="2880"/>
              </a:lnSpc>
              <a:spcBef>
                <a:spcPts val="505"/>
              </a:spcBef>
              <a:buFont typeface="Arial"/>
              <a:buChar char="•"/>
              <a:tabLst>
                <a:tab pos="652145" algn="l"/>
              </a:tabLst>
            </a:pPr>
            <a:r>
              <a:rPr lang="en-ID" sz="1600" spc="-10" dirty="0" err="1"/>
              <a:t>Cantumkan</a:t>
            </a:r>
            <a:r>
              <a:rPr lang="en-ID" sz="1600" spc="-10" dirty="0"/>
              <a:t> </a:t>
            </a:r>
            <a:r>
              <a:rPr lang="en-ID" sz="1600" spc="-5" dirty="0"/>
              <a:t>pada </a:t>
            </a:r>
            <a:r>
              <a:rPr lang="en-ID" sz="1600" spc="-5" dirty="0" err="1"/>
              <a:t>setiap</a:t>
            </a:r>
            <a:r>
              <a:rPr lang="en-ID" sz="1600" spc="-5" dirty="0"/>
              <a:t> </a:t>
            </a:r>
            <a:r>
              <a:rPr lang="en-ID" sz="1600" spc="-10" dirty="0" err="1"/>
              <a:t>jenis</a:t>
            </a:r>
            <a:r>
              <a:rPr lang="en-ID" sz="1600" spc="-10" dirty="0"/>
              <a:t> </a:t>
            </a:r>
            <a:r>
              <a:rPr lang="en-ID" sz="1600" spc="-15" dirty="0" err="1"/>
              <a:t>formulir</a:t>
            </a:r>
            <a:r>
              <a:rPr lang="en-ID" sz="1600" spc="-15" dirty="0"/>
              <a:t> </a:t>
            </a:r>
            <a:r>
              <a:rPr lang="en-ID" sz="1600" spc="-30" dirty="0" err="1"/>
              <a:t>keterangan</a:t>
            </a:r>
            <a:r>
              <a:rPr lang="en-ID" sz="1600" spc="-30" dirty="0"/>
              <a:t> </a:t>
            </a:r>
            <a:r>
              <a:rPr lang="en-ID" sz="1600" spc="-20" dirty="0" err="1"/>
              <a:t>tentang</a:t>
            </a:r>
            <a:r>
              <a:rPr lang="en-ID" sz="1600" spc="-20" dirty="0"/>
              <a:t>  </a:t>
            </a:r>
            <a:r>
              <a:rPr lang="en-ID" sz="1600" spc="-15" dirty="0" err="1"/>
              <a:t>identitasnya</a:t>
            </a:r>
            <a:r>
              <a:rPr lang="en-ID" sz="1600" spc="-15" dirty="0"/>
              <a:t>, </a:t>
            </a:r>
            <a:r>
              <a:rPr lang="en-ID" sz="1600" dirty="0" err="1"/>
              <a:t>misal</a:t>
            </a:r>
            <a:r>
              <a:rPr lang="en-ID" sz="1600" dirty="0"/>
              <a:t>: </a:t>
            </a:r>
            <a:r>
              <a:rPr lang="en-ID" sz="1600" spc="-10" dirty="0" err="1"/>
              <a:t>judul</a:t>
            </a:r>
            <a:r>
              <a:rPr lang="en-ID" sz="1600" spc="-10" dirty="0"/>
              <a:t>, </a:t>
            </a:r>
            <a:r>
              <a:rPr lang="en-ID" sz="1600" spc="-25" dirty="0" err="1"/>
              <a:t>kode</a:t>
            </a:r>
            <a:r>
              <a:rPr lang="en-ID" sz="1600" spc="-25" dirty="0"/>
              <a:t>, </a:t>
            </a:r>
            <a:r>
              <a:rPr lang="en-ID" sz="1600" dirty="0" err="1"/>
              <a:t>tgl</a:t>
            </a:r>
            <a:r>
              <a:rPr lang="en-ID" sz="1600" dirty="0"/>
              <a:t> </a:t>
            </a:r>
            <a:r>
              <a:rPr lang="en-ID" sz="1600" spc="-10" dirty="0" err="1"/>
              <a:t>pembuatan</a:t>
            </a:r>
            <a:r>
              <a:rPr lang="en-ID" sz="1600" spc="-10" dirty="0"/>
              <a:t> </a:t>
            </a:r>
            <a:r>
              <a:rPr lang="en-ID" sz="1600" spc="-5" dirty="0"/>
              <a:t>dan  </a:t>
            </a:r>
            <a:r>
              <a:rPr lang="en-ID" sz="1600" spc="-5" dirty="0" err="1"/>
              <a:t>pengesahan</a:t>
            </a:r>
            <a:r>
              <a:rPr lang="en-ID" sz="1600" spc="-5" dirty="0"/>
              <a:t>, logo </a:t>
            </a:r>
            <a:r>
              <a:rPr lang="en-ID" sz="1600" spc="-105" dirty="0"/>
              <a:t>PT,</a:t>
            </a:r>
            <a:r>
              <a:rPr lang="en-ID" sz="1600" spc="-15" dirty="0"/>
              <a:t> </a:t>
            </a:r>
            <a:r>
              <a:rPr lang="en-ID" sz="1600" spc="-20" dirty="0" err="1"/>
              <a:t>dsbnya</a:t>
            </a:r>
            <a:r>
              <a:rPr lang="en-ID" sz="1600" spc="-20" dirty="0"/>
              <a:t>.</a:t>
            </a:r>
          </a:p>
          <a:p>
            <a:pPr marL="651510" marR="797560" indent="-228600">
              <a:lnSpc>
                <a:spcPts val="2880"/>
              </a:lnSpc>
              <a:spcBef>
                <a:spcPts val="495"/>
              </a:spcBef>
              <a:buFont typeface="Arial"/>
              <a:buChar char="•"/>
              <a:tabLst>
                <a:tab pos="652145" algn="l"/>
              </a:tabLst>
            </a:pPr>
            <a:r>
              <a:rPr lang="en-ID" sz="1600" spc="-25" dirty="0" err="1"/>
              <a:t>Referensi</a:t>
            </a:r>
            <a:r>
              <a:rPr lang="en-ID" sz="1600" spc="-25" dirty="0"/>
              <a:t> </a:t>
            </a:r>
            <a:r>
              <a:rPr lang="en-ID" sz="1600" spc="-15" dirty="0" err="1"/>
              <a:t>formulir</a:t>
            </a:r>
            <a:r>
              <a:rPr lang="en-ID" sz="1600" spc="-15" dirty="0"/>
              <a:t> </a:t>
            </a:r>
            <a:r>
              <a:rPr lang="en-ID" sz="1600" spc="-15" dirty="0" err="1"/>
              <a:t>dengan</a:t>
            </a:r>
            <a:r>
              <a:rPr lang="en-ID" sz="1600" spc="-15" dirty="0"/>
              <a:t> </a:t>
            </a:r>
            <a:r>
              <a:rPr lang="en-ID" sz="1600" spc="-15" dirty="0" err="1"/>
              <a:t>standar</a:t>
            </a:r>
            <a:r>
              <a:rPr lang="en-ID" sz="1600" spc="-15" dirty="0"/>
              <a:t> </a:t>
            </a:r>
            <a:r>
              <a:rPr lang="en-ID" sz="1600" spc="-20" dirty="0"/>
              <a:t>dan/</a:t>
            </a:r>
            <a:r>
              <a:rPr lang="en-ID" sz="1600" spc="-20" dirty="0" err="1"/>
              <a:t>atau</a:t>
            </a:r>
            <a:r>
              <a:rPr lang="en-ID" sz="1600" spc="-20" dirty="0"/>
              <a:t> </a:t>
            </a:r>
            <a:r>
              <a:rPr lang="en-ID" sz="1600" dirty="0"/>
              <a:t>manual </a:t>
            </a:r>
            <a:r>
              <a:rPr lang="en-ID" sz="1600" spc="-15" dirty="0"/>
              <a:t>yang  </a:t>
            </a:r>
            <a:r>
              <a:rPr lang="en-ID" sz="1600" spc="-20" dirty="0" err="1"/>
              <a:t>mensyaratkan</a:t>
            </a:r>
            <a:r>
              <a:rPr lang="en-ID" sz="1600" spc="-20" dirty="0"/>
              <a:t> </a:t>
            </a:r>
            <a:r>
              <a:rPr lang="en-ID" sz="1600" spc="-20" dirty="0" err="1"/>
              <a:t>adanya</a:t>
            </a:r>
            <a:r>
              <a:rPr lang="en-ID" sz="1600" spc="-20" dirty="0"/>
              <a:t> </a:t>
            </a:r>
            <a:r>
              <a:rPr lang="en-ID" sz="1600" spc="-15" dirty="0" err="1"/>
              <a:t>formulir</a:t>
            </a:r>
            <a:r>
              <a:rPr lang="en-ID" sz="1600" spc="30" dirty="0"/>
              <a:t> </a:t>
            </a:r>
            <a:r>
              <a:rPr lang="en-ID" sz="1600" spc="-15" dirty="0" err="1"/>
              <a:t>tersebut</a:t>
            </a:r>
            <a:r>
              <a:rPr lang="en-ID" sz="1600" spc="-15" dirty="0"/>
              <a:t>.</a:t>
            </a:r>
          </a:p>
          <a:p>
            <a:pPr marL="651510" marR="5080" indent="-228600">
              <a:lnSpc>
                <a:spcPct val="80000"/>
              </a:lnSpc>
              <a:spcBef>
                <a:spcPts val="530"/>
              </a:spcBef>
              <a:buFont typeface="Arial"/>
              <a:buChar char="•"/>
              <a:tabLst>
                <a:tab pos="652145" algn="l"/>
              </a:tabLst>
            </a:pPr>
            <a:r>
              <a:rPr lang="en-ID" sz="1600" i="1" spc="-5" dirty="0">
                <a:latin typeface="Calibri"/>
                <a:cs typeface="Calibri"/>
              </a:rPr>
              <a:t>Cross </a:t>
            </a:r>
            <a:r>
              <a:rPr lang="en-ID" sz="1600" i="1" spc="-10" dirty="0">
                <a:latin typeface="Calibri"/>
                <a:cs typeface="Calibri"/>
              </a:rPr>
              <a:t>reference </a:t>
            </a:r>
            <a:r>
              <a:rPr lang="en-ID" sz="1600" spc="-15" dirty="0" err="1"/>
              <a:t>dengan</a:t>
            </a:r>
            <a:r>
              <a:rPr lang="en-ID" sz="1600" spc="-15" dirty="0"/>
              <a:t> </a:t>
            </a:r>
            <a:r>
              <a:rPr lang="en-ID" sz="1600" spc="-15" dirty="0" err="1"/>
              <a:t>formulir</a:t>
            </a:r>
            <a:r>
              <a:rPr lang="en-ID" sz="1600" spc="-15" dirty="0"/>
              <a:t> </a:t>
            </a:r>
            <a:r>
              <a:rPr lang="en-ID" sz="1600" spc="-5" dirty="0"/>
              <a:t>lain </a:t>
            </a:r>
            <a:r>
              <a:rPr lang="en-ID" sz="1600" spc="-15" dirty="0"/>
              <a:t>yang </a:t>
            </a:r>
            <a:r>
              <a:rPr lang="en-ID" sz="1600" dirty="0" err="1"/>
              <a:t>masih</a:t>
            </a:r>
            <a:r>
              <a:rPr lang="en-ID" sz="1600" dirty="0"/>
              <a:t> </a:t>
            </a:r>
            <a:r>
              <a:rPr lang="en-ID" sz="1600" spc="-15" dirty="0" err="1"/>
              <a:t>berada</a:t>
            </a:r>
            <a:r>
              <a:rPr lang="en-ID" sz="1600" spc="-15" dirty="0"/>
              <a:t> </a:t>
            </a:r>
            <a:r>
              <a:rPr lang="en-ID" sz="1600" spc="-5" dirty="0" err="1"/>
              <a:t>dalam</a:t>
            </a:r>
            <a:r>
              <a:rPr lang="en-ID" sz="1600" spc="-5" dirty="0"/>
              <a:t>  </a:t>
            </a:r>
            <a:r>
              <a:rPr lang="en-ID" sz="1600" spc="-10" dirty="0" err="1"/>
              <a:t>satu</a:t>
            </a:r>
            <a:r>
              <a:rPr lang="en-ID" sz="1600" spc="-10" dirty="0"/>
              <a:t> </a:t>
            </a:r>
            <a:r>
              <a:rPr lang="en-ID" sz="1600" spc="-10" dirty="0" err="1"/>
              <a:t>standar</a:t>
            </a:r>
            <a:r>
              <a:rPr lang="en-ID" sz="1600" spc="-10" dirty="0"/>
              <a:t> </a:t>
            </a:r>
            <a:r>
              <a:rPr lang="en-ID" sz="1600" spc="-15" dirty="0"/>
              <a:t>yang </a:t>
            </a:r>
            <a:r>
              <a:rPr lang="en-ID" sz="1600" spc="-5" dirty="0" err="1"/>
              <a:t>sama</a:t>
            </a:r>
            <a:r>
              <a:rPr lang="en-ID" sz="1600" spc="-5" dirty="0"/>
              <a:t> </a:t>
            </a:r>
            <a:r>
              <a:rPr lang="en-ID" sz="1600" spc="-20" dirty="0" err="1"/>
              <a:t>atau</a:t>
            </a:r>
            <a:r>
              <a:rPr lang="en-ID" sz="1600" spc="-20" dirty="0"/>
              <a:t> </a:t>
            </a:r>
            <a:r>
              <a:rPr lang="en-ID" sz="1600" spc="-15" dirty="0" err="1"/>
              <a:t>dengan</a:t>
            </a:r>
            <a:r>
              <a:rPr lang="en-ID" sz="1600" spc="-15" dirty="0"/>
              <a:t> </a:t>
            </a:r>
            <a:r>
              <a:rPr lang="en-ID" sz="1600" spc="-10" dirty="0" err="1"/>
              <a:t>standar</a:t>
            </a:r>
            <a:r>
              <a:rPr lang="en-ID" sz="1600" spc="5" dirty="0"/>
              <a:t> </a:t>
            </a:r>
            <a:r>
              <a:rPr lang="en-ID" sz="1600" spc="-5" dirty="0"/>
              <a:t>lain,</a:t>
            </a:r>
          </a:p>
          <a:p>
            <a:pPr marL="651510" marR="893444" indent="-228600">
              <a:lnSpc>
                <a:spcPts val="2880"/>
              </a:lnSpc>
              <a:spcBef>
                <a:spcPts val="480"/>
              </a:spcBef>
              <a:buFont typeface="Arial"/>
              <a:buChar char="•"/>
              <a:tabLst>
                <a:tab pos="652145" algn="l"/>
              </a:tabLst>
            </a:pPr>
            <a:r>
              <a:rPr lang="en-ID" sz="1600" spc="-15" dirty="0" err="1"/>
              <a:t>Cetak</a:t>
            </a:r>
            <a:r>
              <a:rPr lang="en-ID" sz="1600" spc="-15" dirty="0"/>
              <a:t> </a:t>
            </a:r>
            <a:r>
              <a:rPr lang="en-ID" sz="1600" spc="-15" dirty="0" err="1"/>
              <a:t>formulir</a:t>
            </a:r>
            <a:r>
              <a:rPr lang="en-ID" sz="1600" spc="-15" dirty="0"/>
              <a:t> </a:t>
            </a:r>
            <a:r>
              <a:rPr lang="en-ID" sz="1600" spc="-15" dirty="0" err="1"/>
              <a:t>dengan</a:t>
            </a:r>
            <a:r>
              <a:rPr lang="en-ID" sz="1600" spc="-15" dirty="0"/>
              <a:t> </a:t>
            </a:r>
            <a:r>
              <a:rPr lang="en-ID" sz="1600" spc="-5" dirty="0" err="1"/>
              <a:t>tampilan</a:t>
            </a:r>
            <a:r>
              <a:rPr lang="en-ID" sz="1600" spc="-5" dirty="0"/>
              <a:t> </a:t>
            </a:r>
            <a:r>
              <a:rPr lang="en-ID" sz="1600" spc="-15" dirty="0"/>
              <a:t>yang </a:t>
            </a:r>
            <a:r>
              <a:rPr lang="en-ID" sz="1600" spc="-5" dirty="0" err="1"/>
              <a:t>menarik</a:t>
            </a:r>
            <a:r>
              <a:rPr lang="en-ID" sz="1600" spc="-5" dirty="0"/>
              <a:t>, </a:t>
            </a:r>
            <a:r>
              <a:rPr lang="en-ID" sz="1600" spc="-5" dirty="0" err="1"/>
              <a:t>jelas</a:t>
            </a:r>
            <a:r>
              <a:rPr lang="en-ID" sz="1600" spc="-5" dirty="0"/>
              <a:t> </a:t>
            </a:r>
            <a:r>
              <a:rPr lang="en-ID" sz="1600" spc="-15" dirty="0" err="1"/>
              <a:t>atau</a:t>
            </a:r>
            <a:r>
              <a:rPr lang="en-ID" sz="1600" spc="-15" dirty="0"/>
              <a:t>  </a:t>
            </a:r>
            <a:r>
              <a:rPr lang="en-ID" sz="1600" dirty="0" err="1"/>
              <a:t>mudah</a:t>
            </a:r>
            <a:r>
              <a:rPr lang="en-ID" sz="1600" spc="-5" dirty="0"/>
              <a:t> </a:t>
            </a:r>
            <a:r>
              <a:rPr lang="en-ID" sz="1600" spc="-15" dirty="0" err="1"/>
              <a:t>dikenali</a:t>
            </a:r>
            <a:r>
              <a:rPr lang="en-ID" sz="1600" spc="-15" dirty="0"/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8043912-CC48-21B8-3006-79F8457369F0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3289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E337923-04AC-4133-9334-25BBC6E1E6E2}"/>
              </a:ext>
            </a:extLst>
          </p:cNvPr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071C51-AEB2-287E-41D7-C61408B7336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B296D9B-537A-DD88-73E7-843AA490454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0278" t="40953" r="9127" b="16825"/>
          <a:stretch/>
        </p:blipFill>
        <p:spPr>
          <a:xfrm>
            <a:off x="685800" y="457200"/>
            <a:ext cx="8450658" cy="4407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9042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E337923-04AC-4133-9334-25BBC6E1E6E2}"/>
              </a:ext>
            </a:extLst>
          </p:cNvPr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071C51-AEB2-287E-41D7-C61408B7336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5F0CA776-C554-8770-7776-BD7C98FBA9F1}"/>
              </a:ext>
            </a:extLst>
          </p:cNvPr>
          <p:cNvSpPr/>
          <p:nvPr/>
        </p:nvSpPr>
        <p:spPr>
          <a:xfrm>
            <a:off x="566467" y="413137"/>
            <a:ext cx="3660839" cy="432156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D95448E5-4C83-16E0-086A-E8B664B46D39}"/>
              </a:ext>
            </a:extLst>
          </p:cNvPr>
          <p:cNvSpPr/>
          <p:nvPr/>
        </p:nvSpPr>
        <p:spPr>
          <a:xfrm>
            <a:off x="4915553" y="383854"/>
            <a:ext cx="3879660" cy="4321263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1AA7DE2-39A2-6A90-45DB-63CAF1D3D7F4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1233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E337923-04AC-4133-9334-25BBC6E1E6E2}"/>
              </a:ext>
            </a:extLst>
          </p:cNvPr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071C51-AEB2-287E-41D7-C61408B7336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D3B8711-A6CD-52B4-CA22-EEA353F45EA4}"/>
              </a:ext>
            </a:extLst>
          </p:cNvPr>
          <p:cNvSpPr txBox="1"/>
          <p:nvPr/>
        </p:nvSpPr>
        <p:spPr>
          <a:xfrm>
            <a:off x="3037114" y="2263973"/>
            <a:ext cx="21291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DOMUMEN MUTU UNY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F2C7646-CBEB-CC01-ED82-B1E9966B404C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1544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/>
          <p:nvPr/>
        </p:nvSpPr>
        <p:spPr>
          <a:xfrm>
            <a:off x="355282" y="623888"/>
            <a:ext cx="2590800" cy="4026134"/>
          </a:xfrm>
          <a:prstGeom prst="rect">
            <a:avLst/>
          </a:prstGeom>
          <a:solidFill>
            <a:srgbClr val="DCE6F1"/>
          </a:solidFill>
          <a:ln w="27940">
            <a:solidFill>
              <a:srgbClr val="000000"/>
            </a:solidFill>
          </a:ln>
        </p:spPr>
        <p:txBody>
          <a:bodyPr vert="horz" wrap="square" lIns="0" tIns="3334" rIns="0" bIns="0" rtlCol="0">
            <a:spAutoFit/>
          </a:bodyPr>
          <a:lstStyle/>
          <a:p>
            <a:pPr marL="260033" indent="-192405">
              <a:lnSpc>
                <a:spcPts val="1238"/>
              </a:lnSpc>
              <a:spcBef>
                <a:spcPts val="26"/>
              </a:spcBef>
              <a:buAutoNum type="arabicPeriod"/>
              <a:tabLst>
                <a:tab pos="260033" algn="l"/>
              </a:tabLst>
            </a:pPr>
            <a:r>
              <a:rPr sz="1050" spc="-4" dirty="0">
                <a:solidFill>
                  <a:srgbClr val="001F5F"/>
                </a:solidFill>
                <a:latin typeface="Calibri"/>
                <a:cs typeface="Calibri"/>
              </a:rPr>
              <a:t>Visi,</a:t>
            </a:r>
            <a:r>
              <a:rPr sz="1050" spc="4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050" spc="-4" dirty="0">
                <a:solidFill>
                  <a:srgbClr val="001F5F"/>
                </a:solidFill>
                <a:latin typeface="Calibri"/>
                <a:cs typeface="Calibri"/>
              </a:rPr>
              <a:t>Misi,</a:t>
            </a:r>
            <a:r>
              <a:rPr sz="1050" spc="4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050" spc="-11" dirty="0">
                <a:solidFill>
                  <a:srgbClr val="001F5F"/>
                </a:solidFill>
                <a:latin typeface="Calibri"/>
                <a:cs typeface="Calibri"/>
              </a:rPr>
              <a:t>Tujuan </a:t>
            </a:r>
            <a:r>
              <a:rPr sz="1050" spc="-8" dirty="0">
                <a:solidFill>
                  <a:srgbClr val="001F5F"/>
                </a:solidFill>
                <a:latin typeface="Calibri"/>
                <a:cs typeface="Calibri"/>
              </a:rPr>
              <a:t>Perguruan</a:t>
            </a:r>
            <a:r>
              <a:rPr sz="1050" spc="-4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001F5F"/>
                </a:solidFill>
                <a:latin typeface="Calibri"/>
                <a:cs typeface="Calibri"/>
              </a:rPr>
              <a:t>Tinggi</a:t>
            </a:r>
            <a:endParaRPr sz="1050">
              <a:latin typeface="Calibri"/>
              <a:cs typeface="Calibri"/>
            </a:endParaRPr>
          </a:p>
          <a:p>
            <a:pPr marL="260033" indent="-192405">
              <a:lnSpc>
                <a:spcPts val="1140"/>
              </a:lnSpc>
              <a:buAutoNum type="arabicPeriod"/>
              <a:tabLst>
                <a:tab pos="260033" algn="l"/>
              </a:tabLst>
            </a:pPr>
            <a:r>
              <a:rPr sz="1050" spc="-8" dirty="0">
                <a:solidFill>
                  <a:srgbClr val="001F5F"/>
                </a:solidFill>
                <a:latin typeface="Calibri"/>
                <a:cs typeface="Calibri"/>
              </a:rPr>
              <a:t>Latar</a:t>
            </a:r>
            <a:r>
              <a:rPr sz="1050" spc="-4" dirty="0">
                <a:solidFill>
                  <a:srgbClr val="001F5F"/>
                </a:solidFill>
                <a:latin typeface="Calibri"/>
                <a:cs typeface="Calibri"/>
              </a:rPr>
              <a:t> Belakang</a:t>
            </a:r>
            <a:r>
              <a:rPr sz="105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050" spc="-4" dirty="0">
                <a:solidFill>
                  <a:srgbClr val="001F5F"/>
                </a:solidFill>
                <a:latin typeface="Calibri"/>
                <a:cs typeface="Calibri"/>
              </a:rPr>
              <a:t>Perguruan</a:t>
            </a:r>
            <a:r>
              <a:rPr sz="1050" dirty="0">
                <a:solidFill>
                  <a:srgbClr val="001F5F"/>
                </a:solidFill>
                <a:latin typeface="Calibri"/>
                <a:cs typeface="Calibri"/>
              </a:rPr>
              <a:t> Tinggi</a:t>
            </a:r>
            <a:endParaRPr sz="1050">
              <a:latin typeface="Calibri"/>
              <a:cs typeface="Calibri"/>
            </a:endParaRPr>
          </a:p>
          <a:p>
            <a:pPr marL="259556">
              <a:lnSpc>
                <a:spcPts val="1148"/>
              </a:lnSpc>
            </a:pPr>
            <a:r>
              <a:rPr sz="1050" spc="-4" dirty="0">
                <a:solidFill>
                  <a:srgbClr val="001F5F"/>
                </a:solidFill>
                <a:latin typeface="Calibri"/>
                <a:cs typeface="Calibri"/>
              </a:rPr>
              <a:t>menjalankan</a:t>
            </a:r>
            <a:r>
              <a:rPr sz="1050" spc="-38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050" spc="-4" dirty="0">
                <a:solidFill>
                  <a:srgbClr val="001F5F"/>
                </a:solidFill>
                <a:latin typeface="Calibri"/>
                <a:cs typeface="Calibri"/>
              </a:rPr>
              <a:t>SPMI.</a:t>
            </a:r>
            <a:endParaRPr sz="1050">
              <a:latin typeface="Calibri"/>
              <a:cs typeface="Calibri"/>
            </a:endParaRPr>
          </a:p>
          <a:p>
            <a:pPr marL="260033" indent="-192405">
              <a:lnSpc>
                <a:spcPts val="1223"/>
              </a:lnSpc>
              <a:buAutoNum type="arabicPeriod" startAt="3"/>
              <a:tabLst>
                <a:tab pos="260033" algn="l"/>
              </a:tabLst>
            </a:pPr>
            <a:r>
              <a:rPr sz="1050" spc="-11" dirty="0">
                <a:solidFill>
                  <a:srgbClr val="333399"/>
                </a:solidFill>
                <a:latin typeface="Calibri"/>
                <a:cs typeface="Calibri"/>
              </a:rPr>
              <a:t>Tujuan</a:t>
            </a:r>
            <a:r>
              <a:rPr sz="1050" spc="-23" dirty="0">
                <a:solidFill>
                  <a:srgbClr val="333399"/>
                </a:solidFill>
                <a:latin typeface="Calibri"/>
                <a:cs typeface="Calibri"/>
              </a:rPr>
              <a:t> </a:t>
            </a:r>
            <a:r>
              <a:rPr sz="1050" spc="-4" dirty="0">
                <a:solidFill>
                  <a:srgbClr val="333399"/>
                </a:solidFill>
                <a:latin typeface="Calibri"/>
                <a:cs typeface="Calibri"/>
              </a:rPr>
              <a:t>Dokumen</a:t>
            </a:r>
            <a:r>
              <a:rPr sz="1050" spc="-23" dirty="0">
                <a:solidFill>
                  <a:srgbClr val="333399"/>
                </a:solidFill>
                <a:latin typeface="Calibri"/>
                <a:cs typeface="Calibri"/>
              </a:rPr>
              <a:t> </a:t>
            </a:r>
            <a:r>
              <a:rPr sz="1050" spc="-4" dirty="0">
                <a:solidFill>
                  <a:srgbClr val="333399"/>
                </a:solidFill>
                <a:latin typeface="Calibri"/>
                <a:cs typeface="Calibri"/>
              </a:rPr>
              <a:t>Kebijakan</a:t>
            </a:r>
            <a:r>
              <a:rPr sz="1050" spc="-23" dirty="0">
                <a:solidFill>
                  <a:srgbClr val="333399"/>
                </a:solidFill>
                <a:latin typeface="Calibri"/>
                <a:cs typeface="Calibri"/>
              </a:rPr>
              <a:t> </a:t>
            </a:r>
            <a:r>
              <a:rPr sz="1050" spc="-4" dirty="0">
                <a:solidFill>
                  <a:srgbClr val="333399"/>
                </a:solidFill>
                <a:latin typeface="Calibri"/>
                <a:cs typeface="Calibri"/>
              </a:rPr>
              <a:t>SPMI</a:t>
            </a:r>
            <a:endParaRPr sz="1050">
              <a:latin typeface="Calibri"/>
              <a:cs typeface="Calibri"/>
            </a:endParaRPr>
          </a:p>
          <a:p>
            <a:pPr marL="260033" indent="-192405">
              <a:lnSpc>
                <a:spcPts val="1223"/>
              </a:lnSpc>
              <a:buAutoNum type="arabicPeriod" startAt="3"/>
              <a:tabLst>
                <a:tab pos="260033" algn="l"/>
              </a:tabLst>
            </a:pPr>
            <a:r>
              <a:rPr sz="1050" spc="-4" dirty="0">
                <a:solidFill>
                  <a:srgbClr val="001F5F"/>
                </a:solidFill>
                <a:latin typeface="Calibri"/>
                <a:cs typeface="Calibri"/>
              </a:rPr>
              <a:t>Luas</a:t>
            </a:r>
            <a:r>
              <a:rPr sz="105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050" spc="-4" dirty="0">
                <a:solidFill>
                  <a:srgbClr val="001F5F"/>
                </a:solidFill>
                <a:latin typeface="Calibri"/>
                <a:cs typeface="Calibri"/>
              </a:rPr>
              <a:t>lingkup</a:t>
            </a:r>
            <a:r>
              <a:rPr sz="1050" spc="-11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050" spc="-4" dirty="0">
                <a:solidFill>
                  <a:srgbClr val="001F5F"/>
                </a:solidFill>
                <a:latin typeface="Calibri"/>
                <a:cs typeface="Calibri"/>
              </a:rPr>
              <a:t>Kebijakan</a:t>
            </a:r>
            <a:r>
              <a:rPr sz="105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050" spc="-4" dirty="0">
                <a:solidFill>
                  <a:srgbClr val="001F5F"/>
                </a:solidFill>
                <a:latin typeface="Calibri"/>
                <a:cs typeface="Calibri"/>
              </a:rPr>
              <a:t>SPMI</a:t>
            </a:r>
            <a:endParaRPr sz="1050">
              <a:latin typeface="Calibri"/>
              <a:cs typeface="Calibri"/>
            </a:endParaRPr>
          </a:p>
          <a:p>
            <a:pPr marL="260033" indent="-192405">
              <a:lnSpc>
                <a:spcPts val="1148"/>
              </a:lnSpc>
              <a:buAutoNum type="arabicPeriod" startAt="3"/>
              <a:tabLst>
                <a:tab pos="260033" algn="l"/>
              </a:tabLst>
            </a:pPr>
            <a:r>
              <a:rPr sz="1050" spc="-8" dirty="0">
                <a:solidFill>
                  <a:srgbClr val="001F5F"/>
                </a:solidFill>
                <a:latin typeface="Calibri"/>
                <a:cs typeface="Calibri"/>
              </a:rPr>
              <a:t>Daftar</a:t>
            </a:r>
            <a:r>
              <a:rPr sz="105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001F5F"/>
                </a:solidFill>
                <a:latin typeface="Calibri"/>
                <a:cs typeface="Calibri"/>
              </a:rPr>
              <a:t>dan</a:t>
            </a:r>
            <a:r>
              <a:rPr sz="1050" spc="-4" dirty="0">
                <a:solidFill>
                  <a:srgbClr val="001F5F"/>
                </a:solidFill>
                <a:latin typeface="Calibri"/>
                <a:cs typeface="Calibri"/>
              </a:rPr>
              <a:t> definisi</a:t>
            </a:r>
            <a:r>
              <a:rPr sz="1050" spc="11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050" spc="-4" dirty="0">
                <a:solidFill>
                  <a:srgbClr val="001F5F"/>
                </a:solidFill>
                <a:latin typeface="Calibri"/>
                <a:cs typeface="Calibri"/>
              </a:rPr>
              <a:t>Istilah </a:t>
            </a:r>
            <a:r>
              <a:rPr sz="1050" dirty="0">
                <a:solidFill>
                  <a:srgbClr val="001F5F"/>
                </a:solidFill>
                <a:latin typeface="Calibri"/>
                <a:cs typeface="Calibri"/>
              </a:rPr>
              <a:t>dalam</a:t>
            </a:r>
            <a:endParaRPr sz="1050">
              <a:latin typeface="Calibri"/>
              <a:cs typeface="Calibri"/>
            </a:endParaRPr>
          </a:p>
          <a:p>
            <a:pPr marL="259556">
              <a:lnSpc>
                <a:spcPts val="1140"/>
              </a:lnSpc>
            </a:pPr>
            <a:r>
              <a:rPr sz="1050" spc="-4" dirty="0">
                <a:solidFill>
                  <a:srgbClr val="001F5F"/>
                </a:solidFill>
                <a:latin typeface="Calibri"/>
                <a:cs typeface="Calibri"/>
              </a:rPr>
              <a:t>dokumen</a:t>
            </a:r>
            <a:r>
              <a:rPr sz="1050" spc="-34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050" spc="-4" dirty="0">
                <a:solidFill>
                  <a:srgbClr val="001F5F"/>
                </a:solidFill>
                <a:latin typeface="Calibri"/>
                <a:cs typeface="Calibri"/>
              </a:rPr>
              <a:t>SPMI.</a:t>
            </a:r>
            <a:endParaRPr sz="1050">
              <a:latin typeface="Calibri"/>
              <a:cs typeface="Calibri"/>
            </a:endParaRPr>
          </a:p>
          <a:p>
            <a:pPr marL="259556" marR="528161" indent="-192405">
              <a:lnSpc>
                <a:spcPts val="1080"/>
              </a:lnSpc>
              <a:spcBef>
                <a:spcPts val="161"/>
              </a:spcBef>
              <a:buAutoNum type="arabicPeriod" startAt="6"/>
              <a:tabLst>
                <a:tab pos="260033" algn="l"/>
              </a:tabLst>
            </a:pPr>
            <a:r>
              <a:rPr sz="1050" b="1" dirty="0">
                <a:solidFill>
                  <a:srgbClr val="FF0000"/>
                </a:solidFill>
                <a:latin typeface="Calibri"/>
                <a:cs typeface="Calibri"/>
              </a:rPr>
              <a:t>Garis</a:t>
            </a:r>
            <a:r>
              <a:rPr sz="1050" b="1" spc="-26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1050" b="1" dirty="0">
                <a:solidFill>
                  <a:srgbClr val="FF0000"/>
                </a:solidFill>
                <a:latin typeface="Calibri"/>
                <a:cs typeface="Calibri"/>
              </a:rPr>
              <a:t>besar</a:t>
            </a:r>
            <a:r>
              <a:rPr sz="1050" b="1" spc="-23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1050" b="1" spc="-8" dirty="0">
                <a:solidFill>
                  <a:srgbClr val="FF0000"/>
                </a:solidFill>
                <a:latin typeface="Calibri"/>
                <a:cs typeface="Calibri"/>
              </a:rPr>
              <a:t>kebijakan</a:t>
            </a:r>
            <a:r>
              <a:rPr sz="1050" b="1" spc="-41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1050" b="1" spc="-4" dirty="0">
                <a:solidFill>
                  <a:srgbClr val="FF0000"/>
                </a:solidFill>
                <a:latin typeface="Calibri"/>
                <a:cs typeface="Calibri"/>
              </a:rPr>
              <a:t>SPMI</a:t>
            </a:r>
            <a:r>
              <a:rPr sz="1050" b="1" spc="23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001F5F"/>
                </a:solidFill>
                <a:latin typeface="Calibri"/>
                <a:cs typeface="Calibri"/>
              </a:rPr>
              <a:t>pada </a:t>
            </a:r>
            <a:r>
              <a:rPr sz="1050" spc="-2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050" spc="-8" dirty="0">
                <a:solidFill>
                  <a:srgbClr val="001F5F"/>
                </a:solidFill>
                <a:latin typeface="Calibri"/>
                <a:cs typeface="Calibri"/>
              </a:rPr>
              <a:t>Perguruan</a:t>
            </a:r>
            <a:r>
              <a:rPr sz="1050" spc="-4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001F5F"/>
                </a:solidFill>
                <a:latin typeface="Calibri"/>
                <a:cs typeface="Calibri"/>
              </a:rPr>
              <a:t>Tinggi </a:t>
            </a:r>
            <a:r>
              <a:rPr sz="1050" spc="-11" dirty="0">
                <a:solidFill>
                  <a:srgbClr val="001F5F"/>
                </a:solidFill>
                <a:latin typeface="Calibri"/>
                <a:cs typeface="Calibri"/>
              </a:rPr>
              <a:t>antara</a:t>
            </a:r>
            <a:r>
              <a:rPr sz="1050" dirty="0">
                <a:solidFill>
                  <a:srgbClr val="001F5F"/>
                </a:solidFill>
                <a:latin typeface="Calibri"/>
                <a:cs typeface="Calibri"/>
              </a:rPr>
              <a:t> lain:</a:t>
            </a:r>
            <a:endParaRPr sz="1050">
              <a:latin typeface="Calibri"/>
              <a:cs typeface="Calibri"/>
            </a:endParaRPr>
          </a:p>
          <a:p>
            <a:pPr marL="473393" lvl="1" indent="-192405">
              <a:lnSpc>
                <a:spcPts val="968"/>
              </a:lnSpc>
              <a:buAutoNum type="alphaLcPeriod"/>
              <a:tabLst>
                <a:tab pos="473393" algn="l"/>
              </a:tabLst>
            </a:pPr>
            <a:r>
              <a:rPr sz="1050" spc="-11" dirty="0">
                <a:solidFill>
                  <a:srgbClr val="001F5F"/>
                </a:solidFill>
                <a:latin typeface="Calibri"/>
                <a:cs typeface="Calibri"/>
              </a:rPr>
              <a:t>Tujuan</a:t>
            </a:r>
            <a:r>
              <a:rPr sz="1050" spc="-23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001F5F"/>
                </a:solidFill>
                <a:latin typeface="Calibri"/>
                <a:cs typeface="Calibri"/>
              </a:rPr>
              <a:t>dan</a:t>
            </a:r>
            <a:r>
              <a:rPr sz="1050" spc="-19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050" spc="-11" dirty="0">
                <a:solidFill>
                  <a:srgbClr val="001F5F"/>
                </a:solidFill>
                <a:latin typeface="Calibri"/>
                <a:cs typeface="Calibri"/>
              </a:rPr>
              <a:t>Strategi</a:t>
            </a:r>
            <a:r>
              <a:rPr sz="1050" spc="19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050" spc="-4" dirty="0">
                <a:solidFill>
                  <a:srgbClr val="001F5F"/>
                </a:solidFill>
                <a:latin typeface="Calibri"/>
                <a:cs typeface="Calibri"/>
              </a:rPr>
              <a:t>SPMI</a:t>
            </a:r>
            <a:endParaRPr sz="1050">
              <a:latin typeface="Calibri"/>
              <a:cs typeface="Calibri"/>
            </a:endParaRPr>
          </a:p>
          <a:p>
            <a:pPr marL="473393" lvl="1" indent="-192405">
              <a:lnSpc>
                <a:spcPts val="1073"/>
              </a:lnSpc>
              <a:buAutoNum type="alphaLcPeriod"/>
              <a:tabLst>
                <a:tab pos="473393" algn="l"/>
              </a:tabLst>
            </a:pPr>
            <a:r>
              <a:rPr sz="1050" spc="-4" dirty="0">
                <a:solidFill>
                  <a:srgbClr val="001F5F"/>
                </a:solidFill>
                <a:latin typeface="Calibri"/>
                <a:cs typeface="Calibri"/>
              </a:rPr>
              <a:t>Prinsip</a:t>
            </a:r>
            <a:r>
              <a:rPr sz="1050" spc="11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050" spc="-8" dirty="0">
                <a:solidFill>
                  <a:srgbClr val="001F5F"/>
                </a:solidFill>
                <a:latin typeface="Calibri"/>
                <a:cs typeface="Calibri"/>
              </a:rPr>
              <a:t>atau</a:t>
            </a:r>
            <a:r>
              <a:rPr sz="105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050" spc="-4" dirty="0">
                <a:solidFill>
                  <a:srgbClr val="001F5F"/>
                </a:solidFill>
                <a:latin typeface="Calibri"/>
                <a:cs typeface="Calibri"/>
              </a:rPr>
              <a:t>Asas-Asas</a:t>
            </a:r>
            <a:r>
              <a:rPr sz="1050" spc="4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050" spc="-4" dirty="0">
                <a:solidFill>
                  <a:srgbClr val="001F5F"/>
                </a:solidFill>
                <a:latin typeface="Calibri"/>
                <a:cs typeface="Calibri"/>
              </a:rPr>
              <a:t>Pelaksanaan</a:t>
            </a:r>
            <a:endParaRPr sz="1050">
              <a:latin typeface="Calibri"/>
              <a:cs typeface="Calibri"/>
            </a:endParaRPr>
          </a:p>
          <a:p>
            <a:pPr marL="473393">
              <a:lnSpc>
                <a:spcPts val="1065"/>
              </a:lnSpc>
            </a:pPr>
            <a:r>
              <a:rPr sz="1050" spc="-4" dirty="0">
                <a:solidFill>
                  <a:srgbClr val="001F5F"/>
                </a:solidFill>
                <a:latin typeface="Calibri"/>
                <a:cs typeface="Calibri"/>
              </a:rPr>
              <a:t>SPMI</a:t>
            </a:r>
            <a:endParaRPr sz="1050">
              <a:latin typeface="Calibri"/>
              <a:cs typeface="Calibri"/>
            </a:endParaRPr>
          </a:p>
          <a:p>
            <a:pPr marL="486728" lvl="1" indent="-205740">
              <a:lnSpc>
                <a:spcPts val="1073"/>
              </a:lnSpc>
              <a:buAutoNum type="alphaLcPeriod" startAt="3"/>
              <a:tabLst>
                <a:tab pos="486251" algn="l"/>
                <a:tab pos="486728" algn="l"/>
              </a:tabLst>
            </a:pPr>
            <a:r>
              <a:rPr sz="1050" b="1" spc="-4" dirty="0">
                <a:solidFill>
                  <a:srgbClr val="FF0000"/>
                </a:solidFill>
                <a:latin typeface="Calibri"/>
                <a:cs typeface="Calibri"/>
              </a:rPr>
              <a:t>Manajemen</a:t>
            </a:r>
            <a:r>
              <a:rPr sz="1050" b="1" spc="-38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1050" b="1" spc="-4" dirty="0">
                <a:solidFill>
                  <a:srgbClr val="FF0000"/>
                </a:solidFill>
                <a:latin typeface="Calibri"/>
                <a:cs typeface="Calibri"/>
              </a:rPr>
              <a:t>SPMI</a:t>
            </a:r>
            <a:r>
              <a:rPr sz="1050" b="1" spc="-11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1050" b="1" spc="-4" dirty="0">
                <a:solidFill>
                  <a:srgbClr val="FF0000"/>
                </a:solidFill>
                <a:latin typeface="Calibri"/>
                <a:cs typeface="Calibri"/>
              </a:rPr>
              <a:t>(PPEPP)</a:t>
            </a:r>
            <a:endParaRPr sz="1050">
              <a:latin typeface="Calibri"/>
              <a:cs typeface="Calibri"/>
            </a:endParaRPr>
          </a:p>
          <a:p>
            <a:pPr marL="486728" lvl="1" indent="-205740">
              <a:lnSpc>
                <a:spcPts val="1073"/>
              </a:lnSpc>
              <a:buAutoNum type="alphaLcPeriod" startAt="3"/>
              <a:tabLst>
                <a:tab pos="486251" algn="l"/>
                <a:tab pos="486728" algn="l"/>
              </a:tabLst>
            </a:pPr>
            <a:r>
              <a:rPr sz="1050" spc="-11" dirty="0">
                <a:solidFill>
                  <a:srgbClr val="001F5F"/>
                </a:solidFill>
                <a:latin typeface="Calibri"/>
                <a:cs typeface="Calibri"/>
              </a:rPr>
              <a:t>Strategi</a:t>
            </a:r>
            <a:r>
              <a:rPr sz="1050" spc="23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001F5F"/>
                </a:solidFill>
                <a:latin typeface="Calibri"/>
                <a:cs typeface="Calibri"/>
              </a:rPr>
              <a:t>dalam</a:t>
            </a:r>
            <a:r>
              <a:rPr sz="105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050" spc="-4" dirty="0">
                <a:solidFill>
                  <a:srgbClr val="001F5F"/>
                </a:solidFill>
                <a:latin typeface="Calibri"/>
                <a:cs typeface="Calibri"/>
              </a:rPr>
              <a:t>Melaksanakan</a:t>
            </a:r>
            <a:r>
              <a:rPr sz="1050" spc="-19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050" spc="-4" dirty="0">
                <a:solidFill>
                  <a:srgbClr val="001F5F"/>
                </a:solidFill>
                <a:latin typeface="Calibri"/>
                <a:cs typeface="Calibri"/>
              </a:rPr>
              <a:t>SPMI</a:t>
            </a:r>
            <a:endParaRPr sz="1050">
              <a:latin typeface="Calibri"/>
              <a:cs typeface="Calibri"/>
            </a:endParaRPr>
          </a:p>
          <a:p>
            <a:pPr marL="473393" marR="230981" lvl="1" indent="-192405">
              <a:lnSpc>
                <a:spcPct val="85000"/>
              </a:lnSpc>
              <a:spcBef>
                <a:spcPts val="94"/>
              </a:spcBef>
              <a:buAutoNum type="alphaLcPeriod" startAt="3"/>
              <a:tabLst>
                <a:tab pos="473393" algn="l"/>
              </a:tabLst>
            </a:pPr>
            <a:r>
              <a:rPr sz="1050" dirty="0">
                <a:solidFill>
                  <a:srgbClr val="001F5F"/>
                </a:solidFill>
                <a:latin typeface="Calibri"/>
                <a:cs typeface="Calibri"/>
              </a:rPr>
              <a:t>Unit </a:t>
            </a:r>
            <a:r>
              <a:rPr sz="1050" spc="-8" dirty="0">
                <a:solidFill>
                  <a:srgbClr val="001F5F"/>
                </a:solidFill>
                <a:latin typeface="Calibri"/>
                <a:cs typeface="Calibri"/>
              </a:rPr>
              <a:t>atau </a:t>
            </a:r>
            <a:r>
              <a:rPr sz="1050" dirty="0">
                <a:solidFill>
                  <a:srgbClr val="001F5F"/>
                </a:solidFill>
                <a:latin typeface="Calibri"/>
                <a:cs typeface="Calibri"/>
              </a:rPr>
              <a:t>pejabat </a:t>
            </a:r>
            <a:r>
              <a:rPr sz="1050" spc="-4" dirty="0">
                <a:solidFill>
                  <a:srgbClr val="001F5F"/>
                </a:solidFill>
                <a:latin typeface="Calibri"/>
                <a:cs typeface="Calibri"/>
              </a:rPr>
              <a:t>khusus </a:t>
            </a:r>
            <a:r>
              <a:rPr sz="1050" dirty="0">
                <a:solidFill>
                  <a:srgbClr val="001F5F"/>
                </a:solidFill>
                <a:latin typeface="Calibri"/>
                <a:cs typeface="Calibri"/>
              </a:rPr>
              <a:t> penanggungjawab</a:t>
            </a:r>
            <a:r>
              <a:rPr sz="1050" spc="-53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050" spc="-4" dirty="0">
                <a:solidFill>
                  <a:srgbClr val="001F5F"/>
                </a:solidFill>
                <a:latin typeface="Calibri"/>
                <a:cs typeface="Calibri"/>
              </a:rPr>
              <a:t>SPMI</a:t>
            </a:r>
            <a:r>
              <a:rPr sz="1050" spc="-34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050" spc="-4" dirty="0">
                <a:solidFill>
                  <a:srgbClr val="001F5F"/>
                </a:solidFill>
                <a:latin typeface="Calibri"/>
                <a:cs typeface="Calibri"/>
              </a:rPr>
              <a:t>(termasuk </a:t>
            </a:r>
            <a:r>
              <a:rPr sz="1050" spc="-2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050" spc="-8" dirty="0">
                <a:solidFill>
                  <a:srgbClr val="001F5F"/>
                </a:solidFill>
                <a:latin typeface="Calibri"/>
                <a:cs typeface="Calibri"/>
              </a:rPr>
              <a:t>struktur</a:t>
            </a:r>
            <a:r>
              <a:rPr sz="1050" spc="23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050" spc="-8" dirty="0">
                <a:solidFill>
                  <a:srgbClr val="001F5F"/>
                </a:solidFill>
                <a:latin typeface="Calibri"/>
                <a:cs typeface="Calibri"/>
              </a:rPr>
              <a:t>organisasi,</a:t>
            </a:r>
            <a:r>
              <a:rPr sz="1050" spc="8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001F5F"/>
                </a:solidFill>
                <a:latin typeface="Calibri"/>
                <a:cs typeface="Calibri"/>
              </a:rPr>
              <a:t>dan</a:t>
            </a:r>
            <a:r>
              <a:rPr sz="1050" spc="-11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050" spc="-15" dirty="0">
                <a:solidFill>
                  <a:srgbClr val="001F5F"/>
                </a:solidFill>
                <a:latin typeface="Calibri"/>
                <a:cs typeface="Calibri"/>
              </a:rPr>
              <a:t>tata</a:t>
            </a:r>
            <a:r>
              <a:rPr sz="1050" spc="23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050" spc="-8" dirty="0">
                <a:solidFill>
                  <a:srgbClr val="001F5F"/>
                </a:solidFill>
                <a:latin typeface="Calibri"/>
                <a:cs typeface="Calibri"/>
              </a:rPr>
              <a:t>kelola </a:t>
            </a:r>
            <a:r>
              <a:rPr sz="1050" spc="-229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050" spc="-4" dirty="0">
                <a:solidFill>
                  <a:srgbClr val="001F5F"/>
                </a:solidFill>
                <a:latin typeface="Calibri"/>
                <a:cs typeface="Calibri"/>
              </a:rPr>
              <a:t>SPMI,</a:t>
            </a:r>
            <a:r>
              <a:rPr sz="1050" spc="-11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050" spc="-4" dirty="0">
                <a:solidFill>
                  <a:srgbClr val="001F5F"/>
                </a:solidFill>
                <a:latin typeface="Calibri"/>
                <a:cs typeface="Calibri"/>
              </a:rPr>
              <a:t>jika</a:t>
            </a:r>
            <a:r>
              <a:rPr sz="1050" spc="-8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001F5F"/>
                </a:solidFill>
                <a:latin typeface="Calibri"/>
                <a:cs typeface="Calibri"/>
              </a:rPr>
              <a:t>ada)</a:t>
            </a:r>
            <a:endParaRPr sz="1050">
              <a:latin typeface="Calibri"/>
              <a:cs typeface="Calibri"/>
            </a:endParaRPr>
          </a:p>
          <a:p>
            <a:pPr marL="486728" lvl="1" indent="-205740">
              <a:lnSpc>
                <a:spcPts val="982"/>
              </a:lnSpc>
              <a:buAutoNum type="alphaLcPeriod" startAt="3"/>
              <a:tabLst>
                <a:tab pos="486251" algn="l"/>
                <a:tab pos="486728" algn="l"/>
              </a:tabLst>
            </a:pPr>
            <a:r>
              <a:rPr sz="1050" spc="-8" dirty="0">
                <a:solidFill>
                  <a:srgbClr val="001F5F"/>
                </a:solidFill>
                <a:latin typeface="Calibri"/>
                <a:cs typeface="Calibri"/>
              </a:rPr>
              <a:t>Daftar</a:t>
            </a:r>
            <a:r>
              <a:rPr sz="1050" spc="-11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050" spc="-4" dirty="0">
                <a:solidFill>
                  <a:srgbClr val="001F5F"/>
                </a:solidFill>
                <a:latin typeface="Calibri"/>
                <a:cs typeface="Calibri"/>
              </a:rPr>
              <a:t>Standar </a:t>
            </a:r>
            <a:r>
              <a:rPr sz="1050" dirty="0">
                <a:solidFill>
                  <a:srgbClr val="001F5F"/>
                </a:solidFill>
                <a:latin typeface="Calibri"/>
                <a:cs typeface="Calibri"/>
              </a:rPr>
              <a:t>dan Manual</a:t>
            </a:r>
            <a:r>
              <a:rPr sz="1050" spc="-19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050" spc="-4" dirty="0">
                <a:solidFill>
                  <a:srgbClr val="001F5F"/>
                </a:solidFill>
                <a:latin typeface="Calibri"/>
                <a:cs typeface="Calibri"/>
              </a:rPr>
              <a:t>SPMI.</a:t>
            </a:r>
            <a:endParaRPr sz="1050">
              <a:latin typeface="Calibri"/>
              <a:cs typeface="Calibri"/>
            </a:endParaRPr>
          </a:p>
          <a:p>
            <a:pPr marL="486728" lvl="1" indent="-205740">
              <a:lnSpc>
                <a:spcPts val="1073"/>
              </a:lnSpc>
              <a:buAutoNum type="alphaLcPeriod" startAt="3"/>
              <a:tabLst>
                <a:tab pos="486251" algn="l"/>
                <a:tab pos="486728" algn="l"/>
              </a:tabLst>
            </a:pPr>
            <a:r>
              <a:rPr sz="1050" spc="-8" dirty="0">
                <a:solidFill>
                  <a:srgbClr val="001F5F"/>
                </a:solidFill>
                <a:latin typeface="Calibri"/>
                <a:cs typeface="Calibri"/>
              </a:rPr>
              <a:t>Indikator</a:t>
            </a:r>
            <a:r>
              <a:rPr sz="1050" spc="-11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050" spc="-4" dirty="0">
                <a:solidFill>
                  <a:srgbClr val="001F5F"/>
                </a:solidFill>
                <a:latin typeface="Calibri"/>
                <a:cs typeface="Calibri"/>
              </a:rPr>
              <a:t>Kinerja</a:t>
            </a:r>
            <a:r>
              <a:rPr sz="105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050" spc="-4" dirty="0">
                <a:solidFill>
                  <a:srgbClr val="001F5F"/>
                </a:solidFill>
                <a:latin typeface="Calibri"/>
                <a:cs typeface="Calibri"/>
              </a:rPr>
              <a:t>Utama</a:t>
            </a:r>
            <a:r>
              <a:rPr sz="1050" dirty="0">
                <a:solidFill>
                  <a:srgbClr val="001F5F"/>
                </a:solidFill>
                <a:latin typeface="Calibri"/>
                <a:cs typeface="Calibri"/>
              </a:rPr>
              <a:t> dan</a:t>
            </a:r>
            <a:r>
              <a:rPr sz="105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050" spc="-19" dirty="0">
                <a:solidFill>
                  <a:srgbClr val="001F5F"/>
                </a:solidFill>
                <a:latin typeface="Calibri"/>
                <a:cs typeface="Calibri"/>
              </a:rPr>
              <a:t>Target</a:t>
            </a:r>
            <a:endParaRPr sz="1050">
              <a:latin typeface="Calibri"/>
              <a:cs typeface="Calibri"/>
            </a:endParaRPr>
          </a:p>
          <a:p>
            <a:pPr marL="486728">
              <a:lnSpc>
                <a:spcPts val="1170"/>
              </a:lnSpc>
            </a:pPr>
            <a:r>
              <a:rPr sz="1050" dirty="0">
                <a:solidFill>
                  <a:srgbClr val="001F5F"/>
                </a:solidFill>
                <a:latin typeface="Calibri"/>
                <a:cs typeface="Calibri"/>
              </a:rPr>
              <a:t>Capaian</a:t>
            </a:r>
            <a:endParaRPr sz="1050">
              <a:latin typeface="Calibri"/>
              <a:cs typeface="Calibri"/>
            </a:endParaRPr>
          </a:p>
          <a:p>
            <a:pPr>
              <a:spcBef>
                <a:spcPts val="15"/>
              </a:spcBef>
            </a:pPr>
            <a:endParaRPr sz="975">
              <a:latin typeface="Calibri"/>
              <a:cs typeface="Calibri"/>
            </a:endParaRPr>
          </a:p>
          <a:p>
            <a:pPr marL="258128" marR="103823" indent="-190500">
              <a:lnSpc>
                <a:spcPct val="85100"/>
              </a:lnSpc>
              <a:buAutoNum type="arabicPeriod" startAt="7"/>
              <a:tabLst>
                <a:tab pos="258128" algn="l"/>
              </a:tabLst>
            </a:pPr>
            <a:r>
              <a:rPr sz="1050" spc="-4" dirty="0">
                <a:solidFill>
                  <a:srgbClr val="001F5F"/>
                </a:solidFill>
                <a:latin typeface="Calibri"/>
                <a:cs typeface="Calibri"/>
              </a:rPr>
              <a:t>Informasi </a:t>
            </a:r>
            <a:r>
              <a:rPr sz="1050" spc="-8" dirty="0">
                <a:solidFill>
                  <a:srgbClr val="001F5F"/>
                </a:solidFill>
                <a:latin typeface="Calibri"/>
                <a:cs typeface="Calibri"/>
              </a:rPr>
              <a:t>singkat tentang </a:t>
            </a:r>
            <a:r>
              <a:rPr sz="1050" spc="-4" dirty="0">
                <a:solidFill>
                  <a:srgbClr val="001F5F"/>
                </a:solidFill>
                <a:latin typeface="Calibri"/>
                <a:cs typeface="Calibri"/>
              </a:rPr>
              <a:t>dokumen SPMI </a:t>
            </a:r>
            <a:r>
              <a:rPr sz="1050" spc="-229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001F5F"/>
                </a:solidFill>
                <a:latin typeface="Calibri"/>
                <a:cs typeface="Calibri"/>
              </a:rPr>
              <a:t>lain </a:t>
            </a:r>
            <a:r>
              <a:rPr sz="1050" spc="-4" dirty="0">
                <a:solidFill>
                  <a:srgbClr val="001F5F"/>
                </a:solidFill>
                <a:latin typeface="Calibri"/>
                <a:cs typeface="Calibri"/>
              </a:rPr>
              <a:t>yaitu </a:t>
            </a:r>
            <a:r>
              <a:rPr sz="1050" dirty="0">
                <a:solidFill>
                  <a:srgbClr val="001F5F"/>
                </a:solidFill>
                <a:latin typeface="Calibri"/>
                <a:cs typeface="Calibri"/>
              </a:rPr>
              <a:t>Manual SPMI, </a:t>
            </a:r>
            <a:r>
              <a:rPr sz="1050" spc="-4" dirty="0">
                <a:solidFill>
                  <a:srgbClr val="001F5F"/>
                </a:solidFill>
                <a:latin typeface="Calibri"/>
                <a:cs typeface="Calibri"/>
              </a:rPr>
              <a:t>Standar SPMI </a:t>
            </a:r>
            <a:r>
              <a:rPr sz="105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050" spc="-4" dirty="0">
                <a:solidFill>
                  <a:srgbClr val="001F5F"/>
                </a:solidFill>
                <a:latin typeface="Calibri"/>
                <a:cs typeface="Calibri"/>
              </a:rPr>
              <a:t>(berisi</a:t>
            </a:r>
            <a:r>
              <a:rPr sz="1050" spc="11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050" spc="-4" dirty="0">
                <a:solidFill>
                  <a:srgbClr val="001F5F"/>
                </a:solidFill>
                <a:latin typeface="Calibri"/>
                <a:cs typeface="Calibri"/>
              </a:rPr>
              <a:t>Standar</a:t>
            </a:r>
            <a:r>
              <a:rPr sz="1050" spc="-11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050" spc="-4" dirty="0">
                <a:solidFill>
                  <a:srgbClr val="001F5F"/>
                </a:solidFill>
                <a:latin typeface="Calibri"/>
                <a:cs typeface="Calibri"/>
              </a:rPr>
              <a:t>Dikti),</a:t>
            </a:r>
            <a:r>
              <a:rPr sz="1050" spc="4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050" spc="-4" dirty="0">
                <a:solidFill>
                  <a:srgbClr val="001F5F"/>
                </a:solidFill>
                <a:latin typeface="Calibri"/>
                <a:cs typeface="Calibri"/>
              </a:rPr>
              <a:t>Formulir</a:t>
            </a:r>
            <a:r>
              <a:rPr sz="1050" spc="4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050" spc="-4" dirty="0">
                <a:solidFill>
                  <a:srgbClr val="001F5F"/>
                </a:solidFill>
                <a:latin typeface="Calibri"/>
                <a:cs typeface="Calibri"/>
              </a:rPr>
              <a:t>SPMI.</a:t>
            </a:r>
            <a:endParaRPr sz="1050">
              <a:latin typeface="Calibri"/>
              <a:cs typeface="Calibri"/>
            </a:endParaRPr>
          </a:p>
          <a:p>
            <a:pPr marL="259556" marR="125730" indent="-192405">
              <a:lnSpc>
                <a:spcPts val="1065"/>
              </a:lnSpc>
              <a:spcBef>
                <a:spcPts val="172"/>
              </a:spcBef>
              <a:buAutoNum type="arabicPeriod" startAt="7"/>
              <a:tabLst>
                <a:tab pos="260033" algn="l"/>
              </a:tabLst>
            </a:pPr>
            <a:r>
              <a:rPr sz="1050" spc="-4" dirty="0">
                <a:solidFill>
                  <a:srgbClr val="001F5F"/>
                </a:solidFill>
                <a:latin typeface="Calibri"/>
                <a:cs typeface="Calibri"/>
              </a:rPr>
              <a:t>Hubungan Kebijakan SPMI dengan </a:t>
            </a:r>
            <a:r>
              <a:rPr sz="105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050" spc="-4" dirty="0">
                <a:solidFill>
                  <a:srgbClr val="001F5F"/>
                </a:solidFill>
                <a:latin typeface="Calibri"/>
                <a:cs typeface="Calibri"/>
              </a:rPr>
              <a:t>berbagai Dokumen </a:t>
            </a:r>
            <a:r>
              <a:rPr sz="1050" spc="-8" dirty="0">
                <a:solidFill>
                  <a:srgbClr val="001F5F"/>
                </a:solidFill>
                <a:latin typeface="Calibri"/>
                <a:cs typeface="Calibri"/>
              </a:rPr>
              <a:t>Perguruan </a:t>
            </a:r>
            <a:r>
              <a:rPr sz="1050" dirty="0">
                <a:solidFill>
                  <a:srgbClr val="001F5F"/>
                </a:solidFill>
                <a:latin typeface="Calibri"/>
                <a:cs typeface="Calibri"/>
              </a:rPr>
              <a:t>Tinggi lain </a:t>
            </a:r>
            <a:r>
              <a:rPr sz="1050" spc="-229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001F5F"/>
                </a:solidFill>
                <a:latin typeface="Calibri"/>
                <a:cs typeface="Calibri"/>
              </a:rPr>
              <a:t>(al: </a:t>
            </a:r>
            <a:r>
              <a:rPr sz="1050" spc="-11" dirty="0">
                <a:solidFill>
                  <a:srgbClr val="001F5F"/>
                </a:solidFill>
                <a:latin typeface="Calibri"/>
                <a:cs typeface="Calibri"/>
              </a:rPr>
              <a:t>Statuta,</a:t>
            </a:r>
            <a:r>
              <a:rPr sz="1050" spc="23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050" spc="-8" dirty="0">
                <a:solidFill>
                  <a:srgbClr val="001F5F"/>
                </a:solidFill>
                <a:latin typeface="Calibri"/>
                <a:cs typeface="Calibri"/>
              </a:rPr>
              <a:t>Renstra).</a:t>
            </a:r>
            <a:endParaRPr sz="105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040380" y="590551"/>
            <a:ext cx="1636395" cy="3263618"/>
          </a:xfrm>
          <a:prstGeom prst="rect">
            <a:avLst/>
          </a:prstGeom>
          <a:solidFill>
            <a:srgbClr val="F1DCDB"/>
          </a:solidFill>
          <a:ln w="20320">
            <a:solidFill>
              <a:srgbClr val="000000"/>
            </a:solidFill>
          </a:ln>
        </p:spPr>
        <p:txBody>
          <a:bodyPr vert="horz" wrap="square" lIns="0" tIns="27146" rIns="0" bIns="0" rtlCol="0">
            <a:spAutoFit/>
          </a:bodyPr>
          <a:lstStyle/>
          <a:p>
            <a:pPr marL="207169" indent="-137160">
              <a:spcBef>
                <a:spcPts val="214"/>
              </a:spcBef>
              <a:buAutoNum type="arabicPeriod"/>
              <a:tabLst>
                <a:tab pos="207169" algn="l"/>
              </a:tabLst>
            </a:pPr>
            <a:r>
              <a:rPr sz="1050" spc="-4" dirty="0">
                <a:solidFill>
                  <a:srgbClr val="001F5F"/>
                </a:solidFill>
                <a:latin typeface="Calibri"/>
                <a:cs typeface="Calibri"/>
              </a:rPr>
              <a:t>Visi</a:t>
            </a:r>
            <a:r>
              <a:rPr sz="1050" dirty="0">
                <a:solidFill>
                  <a:srgbClr val="001F5F"/>
                </a:solidFill>
                <a:latin typeface="Calibri"/>
                <a:cs typeface="Calibri"/>
              </a:rPr>
              <a:t> dan</a:t>
            </a:r>
            <a:r>
              <a:rPr sz="1050" spc="-23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050" spc="-4" dirty="0">
                <a:solidFill>
                  <a:srgbClr val="001F5F"/>
                </a:solidFill>
                <a:latin typeface="Calibri"/>
                <a:cs typeface="Calibri"/>
              </a:rPr>
              <a:t>Misi</a:t>
            </a:r>
            <a:r>
              <a:rPr sz="1050" spc="-11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050" spc="-4" dirty="0">
                <a:solidFill>
                  <a:srgbClr val="001F5F"/>
                </a:solidFill>
                <a:latin typeface="Calibri"/>
                <a:cs typeface="Calibri"/>
              </a:rPr>
              <a:t>PT</a:t>
            </a:r>
            <a:endParaRPr sz="1050">
              <a:latin typeface="Calibri"/>
              <a:cs typeface="Calibri"/>
            </a:endParaRPr>
          </a:p>
          <a:p>
            <a:pPr marL="207169" indent="-137160">
              <a:buAutoNum type="arabicPeriod"/>
              <a:tabLst>
                <a:tab pos="207169" algn="l"/>
              </a:tabLst>
            </a:pPr>
            <a:r>
              <a:rPr sz="1050" dirty="0">
                <a:solidFill>
                  <a:srgbClr val="001F5F"/>
                </a:solidFill>
                <a:latin typeface="Calibri"/>
                <a:cs typeface="Calibri"/>
              </a:rPr>
              <a:t>Rasionale</a:t>
            </a:r>
            <a:r>
              <a:rPr sz="1050" spc="-23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050" spc="-4" dirty="0">
                <a:solidFill>
                  <a:srgbClr val="001F5F"/>
                </a:solidFill>
                <a:latin typeface="Calibri"/>
                <a:cs typeface="Calibri"/>
              </a:rPr>
              <a:t>Standar</a:t>
            </a:r>
            <a:r>
              <a:rPr sz="1050" spc="-26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050" spc="-4" dirty="0">
                <a:solidFill>
                  <a:srgbClr val="001F5F"/>
                </a:solidFill>
                <a:latin typeface="Calibri"/>
                <a:cs typeface="Calibri"/>
              </a:rPr>
              <a:t>SPMI</a:t>
            </a:r>
            <a:endParaRPr sz="1050">
              <a:latin typeface="Calibri"/>
              <a:cs typeface="Calibri"/>
            </a:endParaRPr>
          </a:p>
          <a:p>
            <a:pPr marL="207169" marR="82391" indent="-137160">
              <a:buAutoNum type="arabicPeriod"/>
              <a:tabLst>
                <a:tab pos="207169" algn="l"/>
              </a:tabLst>
            </a:pPr>
            <a:r>
              <a:rPr sz="1050" spc="-4" dirty="0">
                <a:solidFill>
                  <a:srgbClr val="FF0000"/>
                </a:solidFill>
                <a:latin typeface="Calibri"/>
                <a:cs typeface="Calibri"/>
              </a:rPr>
              <a:t>Subyek/Pihak</a:t>
            </a:r>
            <a:r>
              <a:rPr sz="1050" spc="-3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1050" spc="-4" dirty="0">
                <a:solidFill>
                  <a:srgbClr val="FF0000"/>
                </a:solidFill>
                <a:latin typeface="Calibri"/>
                <a:cs typeface="Calibri"/>
              </a:rPr>
              <a:t>yang</a:t>
            </a:r>
            <a:r>
              <a:rPr sz="1050" spc="-26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1050" spc="-4" dirty="0">
                <a:solidFill>
                  <a:srgbClr val="FF0000"/>
                </a:solidFill>
                <a:latin typeface="Calibri"/>
                <a:cs typeface="Calibri"/>
              </a:rPr>
              <a:t>wajib </a:t>
            </a:r>
            <a:r>
              <a:rPr sz="1050" spc="-229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FF0000"/>
                </a:solidFill>
                <a:latin typeface="Calibri"/>
                <a:cs typeface="Calibri"/>
              </a:rPr>
              <a:t>memenuhi</a:t>
            </a:r>
            <a:r>
              <a:rPr sz="1050" spc="-19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1050" spc="-4" dirty="0">
                <a:solidFill>
                  <a:srgbClr val="FF0000"/>
                </a:solidFill>
                <a:latin typeface="Calibri"/>
                <a:cs typeface="Calibri"/>
              </a:rPr>
              <a:t>Standar</a:t>
            </a:r>
            <a:r>
              <a:rPr sz="1050" spc="-8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FF0000"/>
                </a:solidFill>
                <a:latin typeface="Calibri"/>
                <a:cs typeface="Calibri"/>
              </a:rPr>
              <a:t>:</a:t>
            </a:r>
            <a:endParaRPr sz="1050">
              <a:latin typeface="Calibri"/>
              <a:cs typeface="Calibri"/>
            </a:endParaRPr>
          </a:p>
          <a:p>
            <a:pPr marL="344329" lvl="1" indent="-137160">
              <a:buFont typeface="Wingdings"/>
              <a:buChar char=""/>
              <a:tabLst>
                <a:tab pos="344329" algn="l"/>
              </a:tabLst>
            </a:pPr>
            <a:r>
              <a:rPr sz="1050" spc="-4" dirty="0">
                <a:solidFill>
                  <a:srgbClr val="001F5F"/>
                </a:solidFill>
                <a:latin typeface="Calibri"/>
                <a:cs typeface="Calibri"/>
              </a:rPr>
              <a:t>Penetapan</a:t>
            </a:r>
            <a:endParaRPr sz="1050">
              <a:latin typeface="Calibri"/>
              <a:cs typeface="Calibri"/>
            </a:endParaRPr>
          </a:p>
          <a:p>
            <a:pPr marL="344329" lvl="1" indent="-137160">
              <a:spcBef>
                <a:spcPts val="4"/>
              </a:spcBef>
              <a:buFont typeface="Wingdings"/>
              <a:buChar char=""/>
              <a:tabLst>
                <a:tab pos="344329" algn="l"/>
              </a:tabLst>
            </a:pPr>
            <a:r>
              <a:rPr sz="1050" spc="-4" dirty="0">
                <a:solidFill>
                  <a:srgbClr val="001F5F"/>
                </a:solidFill>
                <a:latin typeface="Calibri"/>
                <a:cs typeface="Calibri"/>
              </a:rPr>
              <a:t>Pelaksanaan</a:t>
            </a:r>
            <a:endParaRPr sz="1050">
              <a:latin typeface="Calibri"/>
              <a:cs typeface="Calibri"/>
            </a:endParaRPr>
          </a:p>
          <a:p>
            <a:pPr marL="344329" lvl="1" indent="-137160">
              <a:buFont typeface="Wingdings"/>
              <a:buChar char=""/>
              <a:tabLst>
                <a:tab pos="344329" algn="l"/>
              </a:tabLst>
            </a:pPr>
            <a:r>
              <a:rPr sz="1050" spc="-8" dirty="0">
                <a:solidFill>
                  <a:srgbClr val="001F5F"/>
                </a:solidFill>
                <a:latin typeface="Calibri"/>
                <a:cs typeface="Calibri"/>
              </a:rPr>
              <a:t>Evaluasi</a:t>
            </a:r>
            <a:r>
              <a:rPr sz="1050" spc="-4" dirty="0">
                <a:solidFill>
                  <a:srgbClr val="001F5F"/>
                </a:solidFill>
                <a:latin typeface="Calibri"/>
                <a:cs typeface="Calibri"/>
              </a:rPr>
              <a:t> Pelaksanaan</a:t>
            </a:r>
            <a:endParaRPr sz="1050">
              <a:latin typeface="Calibri"/>
              <a:cs typeface="Calibri"/>
            </a:endParaRPr>
          </a:p>
          <a:p>
            <a:pPr marL="344329" lvl="1" indent="-137160">
              <a:buFont typeface="Wingdings"/>
              <a:buChar char=""/>
              <a:tabLst>
                <a:tab pos="344329" algn="l"/>
              </a:tabLst>
            </a:pPr>
            <a:r>
              <a:rPr sz="1050" spc="-4" dirty="0">
                <a:solidFill>
                  <a:srgbClr val="001F5F"/>
                </a:solidFill>
                <a:latin typeface="Calibri"/>
                <a:cs typeface="Calibri"/>
              </a:rPr>
              <a:t>Pengendalian</a:t>
            </a:r>
            <a:endParaRPr sz="1050">
              <a:latin typeface="Calibri"/>
              <a:cs typeface="Calibri"/>
            </a:endParaRPr>
          </a:p>
          <a:p>
            <a:pPr marR="612458" algn="r"/>
            <a:r>
              <a:rPr sz="1050" spc="-4" dirty="0">
                <a:solidFill>
                  <a:srgbClr val="001F5F"/>
                </a:solidFill>
                <a:latin typeface="Calibri"/>
                <a:cs typeface="Calibri"/>
              </a:rPr>
              <a:t>Pelaksanaan</a:t>
            </a:r>
            <a:endParaRPr sz="1050">
              <a:latin typeface="Calibri"/>
              <a:cs typeface="Calibri"/>
            </a:endParaRPr>
          </a:p>
          <a:p>
            <a:pPr marL="344329" marR="620554" lvl="1" indent="-344329" algn="r">
              <a:buFont typeface="Wingdings"/>
              <a:buChar char=""/>
              <a:tabLst>
                <a:tab pos="344329" algn="l"/>
              </a:tabLst>
            </a:pPr>
            <a:r>
              <a:rPr sz="1050" spc="-19" dirty="0">
                <a:solidFill>
                  <a:srgbClr val="001F5F"/>
                </a:solidFill>
                <a:latin typeface="Calibri"/>
                <a:cs typeface="Calibri"/>
              </a:rPr>
              <a:t>P</a:t>
            </a:r>
            <a:r>
              <a:rPr sz="1050" dirty="0">
                <a:solidFill>
                  <a:srgbClr val="001F5F"/>
                </a:solidFill>
                <a:latin typeface="Calibri"/>
                <a:cs typeface="Calibri"/>
              </a:rPr>
              <a:t>e</a:t>
            </a:r>
            <a:r>
              <a:rPr sz="1050" spc="4" dirty="0">
                <a:solidFill>
                  <a:srgbClr val="001F5F"/>
                </a:solidFill>
                <a:latin typeface="Calibri"/>
                <a:cs typeface="Calibri"/>
              </a:rPr>
              <a:t>n</a:t>
            </a:r>
            <a:r>
              <a:rPr sz="1050" dirty="0">
                <a:solidFill>
                  <a:srgbClr val="001F5F"/>
                </a:solidFill>
                <a:latin typeface="Calibri"/>
                <a:cs typeface="Calibri"/>
              </a:rPr>
              <a:t>ing</a:t>
            </a:r>
            <a:r>
              <a:rPr sz="1050" spc="-11" dirty="0">
                <a:solidFill>
                  <a:srgbClr val="001F5F"/>
                </a:solidFill>
                <a:latin typeface="Calibri"/>
                <a:cs typeface="Calibri"/>
              </a:rPr>
              <a:t>ka</a:t>
            </a:r>
            <a:r>
              <a:rPr sz="1050" spc="-23" dirty="0">
                <a:solidFill>
                  <a:srgbClr val="001F5F"/>
                </a:solidFill>
                <a:latin typeface="Calibri"/>
                <a:cs typeface="Calibri"/>
              </a:rPr>
              <a:t>t</a:t>
            </a:r>
            <a:r>
              <a:rPr sz="1050" spc="4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1050" dirty="0">
                <a:solidFill>
                  <a:srgbClr val="001F5F"/>
                </a:solidFill>
                <a:latin typeface="Calibri"/>
                <a:cs typeface="Calibri"/>
              </a:rPr>
              <a:t>n</a:t>
            </a:r>
            <a:endParaRPr sz="1050">
              <a:latin typeface="Calibri"/>
              <a:cs typeface="Calibri"/>
            </a:endParaRPr>
          </a:p>
          <a:p>
            <a:pPr lvl="1">
              <a:spcBef>
                <a:spcPts val="26"/>
              </a:spcBef>
              <a:buClr>
                <a:srgbClr val="001F5F"/>
              </a:buClr>
              <a:buFont typeface="Wingdings"/>
              <a:buChar char=""/>
            </a:pPr>
            <a:endParaRPr sz="1013">
              <a:latin typeface="Calibri"/>
              <a:cs typeface="Calibri"/>
            </a:endParaRPr>
          </a:p>
          <a:p>
            <a:pPr marL="207169" indent="-137160">
              <a:lnSpc>
                <a:spcPts val="1260"/>
              </a:lnSpc>
              <a:buAutoNum type="arabicPeriod"/>
              <a:tabLst>
                <a:tab pos="207169" algn="l"/>
              </a:tabLst>
            </a:pPr>
            <a:r>
              <a:rPr sz="1050" spc="-8" dirty="0">
                <a:solidFill>
                  <a:srgbClr val="001F5F"/>
                </a:solidFill>
                <a:latin typeface="Calibri"/>
                <a:cs typeface="Calibri"/>
              </a:rPr>
              <a:t>Definisi</a:t>
            </a:r>
            <a:r>
              <a:rPr sz="1050" spc="8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050" spc="-4" dirty="0">
                <a:solidFill>
                  <a:srgbClr val="001F5F"/>
                </a:solidFill>
                <a:latin typeface="Calibri"/>
                <a:cs typeface="Calibri"/>
              </a:rPr>
              <a:t>Istilah</a:t>
            </a:r>
            <a:endParaRPr sz="1050">
              <a:latin typeface="Calibri"/>
              <a:cs typeface="Calibri"/>
            </a:endParaRPr>
          </a:p>
          <a:p>
            <a:pPr marL="207169" indent="-137160">
              <a:buAutoNum type="arabicPeriod"/>
              <a:tabLst>
                <a:tab pos="207169" algn="l"/>
              </a:tabLst>
            </a:pPr>
            <a:r>
              <a:rPr sz="1050" spc="-8" dirty="0">
                <a:solidFill>
                  <a:srgbClr val="001F5F"/>
                </a:solidFill>
                <a:latin typeface="Calibri"/>
                <a:cs typeface="Calibri"/>
              </a:rPr>
              <a:t>Pernyataan</a:t>
            </a:r>
            <a:r>
              <a:rPr sz="1050" spc="-11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050" spc="-4" dirty="0">
                <a:solidFill>
                  <a:srgbClr val="001F5F"/>
                </a:solidFill>
                <a:latin typeface="Calibri"/>
                <a:cs typeface="Calibri"/>
              </a:rPr>
              <a:t>Isi</a:t>
            </a:r>
            <a:r>
              <a:rPr sz="105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050" spc="-4" dirty="0">
                <a:solidFill>
                  <a:srgbClr val="001F5F"/>
                </a:solidFill>
                <a:latin typeface="Calibri"/>
                <a:cs typeface="Calibri"/>
              </a:rPr>
              <a:t>Standar</a:t>
            </a:r>
            <a:endParaRPr sz="1050">
              <a:latin typeface="Calibri"/>
              <a:cs typeface="Calibri"/>
            </a:endParaRPr>
          </a:p>
          <a:p>
            <a:pPr marL="207169"/>
            <a:r>
              <a:rPr sz="1050" spc="-4" dirty="0">
                <a:solidFill>
                  <a:srgbClr val="001F5F"/>
                </a:solidFill>
                <a:latin typeface="Calibri"/>
                <a:cs typeface="Calibri"/>
              </a:rPr>
              <a:t>SPMI</a:t>
            </a:r>
            <a:endParaRPr sz="1050">
              <a:latin typeface="Calibri"/>
              <a:cs typeface="Calibri"/>
            </a:endParaRPr>
          </a:p>
          <a:p>
            <a:pPr marL="207169" marR="351473" indent="-137160">
              <a:buAutoNum type="arabicPeriod" startAt="6"/>
              <a:tabLst>
                <a:tab pos="207169" algn="l"/>
              </a:tabLst>
            </a:pPr>
            <a:r>
              <a:rPr sz="1050" spc="-11" dirty="0">
                <a:solidFill>
                  <a:srgbClr val="001F5F"/>
                </a:solidFill>
                <a:latin typeface="Calibri"/>
                <a:cs typeface="Calibri"/>
              </a:rPr>
              <a:t>Strategi</a:t>
            </a:r>
            <a:r>
              <a:rPr sz="105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050" spc="-4" dirty="0">
                <a:solidFill>
                  <a:srgbClr val="001F5F"/>
                </a:solidFill>
                <a:latin typeface="Calibri"/>
                <a:cs typeface="Calibri"/>
              </a:rPr>
              <a:t>Pencapaian </a:t>
            </a:r>
            <a:r>
              <a:rPr sz="1050" spc="-229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050" spc="-4" dirty="0">
                <a:solidFill>
                  <a:srgbClr val="001F5F"/>
                </a:solidFill>
                <a:latin typeface="Calibri"/>
                <a:cs typeface="Calibri"/>
              </a:rPr>
              <a:t>Standar</a:t>
            </a:r>
            <a:r>
              <a:rPr sz="1050" spc="-8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050" spc="-4" dirty="0">
                <a:solidFill>
                  <a:srgbClr val="001F5F"/>
                </a:solidFill>
                <a:latin typeface="Calibri"/>
                <a:cs typeface="Calibri"/>
              </a:rPr>
              <a:t>SPMI</a:t>
            </a:r>
            <a:endParaRPr sz="1050">
              <a:latin typeface="Calibri"/>
              <a:cs typeface="Calibri"/>
            </a:endParaRPr>
          </a:p>
          <a:p>
            <a:pPr marL="207169" indent="-137160">
              <a:buAutoNum type="arabicPeriod" startAt="6"/>
              <a:tabLst>
                <a:tab pos="207169" algn="l"/>
              </a:tabLst>
            </a:pPr>
            <a:r>
              <a:rPr sz="1050" spc="-8" dirty="0">
                <a:solidFill>
                  <a:srgbClr val="001F5F"/>
                </a:solidFill>
                <a:latin typeface="Calibri"/>
                <a:cs typeface="Calibri"/>
              </a:rPr>
              <a:t>Indikator</a:t>
            </a:r>
            <a:r>
              <a:rPr sz="1050" spc="-23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050" spc="-4" dirty="0">
                <a:solidFill>
                  <a:srgbClr val="001F5F"/>
                </a:solidFill>
                <a:latin typeface="Calibri"/>
                <a:cs typeface="Calibri"/>
              </a:rPr>
              <a:t>Pencapaian</a:t>
            </a:r>
            <a:endParaRPr sz="1050">
              <a:latin typeface="Calibri"/>
              <a:cs typeface="Calibri"/>
            </a:endParaRPr>
          </a:p>
          <a:p>
            <a:pPr marL="207169">
              <a:lnSpc>
                <a:spcPts val="1260"/>
              </a:lnSpc>
              <a:spcBef>
                <a:spcPts val="4"/>
              </a:spcBef>
            </a:pPr>
            <a:r>
              <a:rPr sz="1050" spc="-4" dirty="0">
                <a:solidFill>
                  <a:srgbClr val="001F5F"/>
                </a:solidFill>
                <a:latin typeface="Calibri"/>
                <a:cs typeface="Calibri"/>
              </a:rPr>
              <a:t>Standar</a:t>
            </a:r>
            <a:r>
              <a:rPr sz="105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050" spc="-4" dirty="0">
                <a:solidFill>
                  <a:srgbClr val="001F5F"/>
                </a:solidFill>
                <a:latin typeface="Calibri"/>
                <a:cs typeface="Calibri"/>
              </a:rPr>
              <a:t>SPMI</a:t>
            </a:r>
            <a:endParaRPr sz="1050">
              <a:latin typeface="Calibri"/>
              <a:cs typeface="Calibri"/>
            </a:endParaRPr>
          </a:p>
          <a:p>
            <a:pPr marL="207169" indent="-137160">
              <a:buAutoNum type="arabicPeriod" startAt="8"/>
              <a:tabLst>
                <a:tab pos="207169" algn="l"/>
              </a:tabLst>
            </a:pPr>
            <a:r>
              <a:rPr sz="1050" spc="-4" dirty="0">
                <a:solidFill>
                  <a:srgbClr val="001F5F"/>
                </a:solidFill>
                <a:latin typeface="Calibri"/>
                <a:cs typeface="Calibri"/>
              </a:rPr>
              <a:t>Dokumen</a:t>
            </a:r>
            <a:r>
              <a:rPr sz="105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050" spc="-8" dirty="0">
                <a:solidFill>
                  <a:srgbClr val="001F5F"/>
                </a:solidFill>
                <a:latin typeface="Calibri"/>
                <a:cs typeface="Calibri"/>
              </a:rPr>
              <a:t>terkait</a:t>
            </a:r>
            <a:endParaRPr sz="1050">
              <a:latin typeface="Calibri"/>
              <a:cs typeface="Calibri"/>
            </a:endParaRPr>
          </a:p>
          <a:p>
            <a:pPr marL="207169" indent="-137160">
              <a:buAutoNum type="arabicPeriod" startAt="8"/>
              <a:tabLst>
                <a:tab pos="207169" algn="l"/>
              </a:tabLst>
            </a:pPr>
            <a:r>
              <a:rPr sz="1050" spc="-11" dirty="0">
                <a:solidFill>
                  <a:srgbClr val="001F5F"/>
                </a:solidFill>
                <a:latin typeface="Calibri"/>
                <a:cs typeface="Calibri"/>
              </a:rPr>
              <a:t>Referensi</a:t>
            </a:r>
            <a:endParaRPr sz="105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648450" y="1737360"/>
            <a:ext cx="1184910" cy="1036181"/>
          </a:xfrm>
          <a:prstGeom prst="rect">
            <a:avLst/>
          </a:prstGeom>
          <a:solidFill>
            <a:srgbClr val="DDD9C3"/>
          </a:solidFill>
          <a:ln w="10159">
            <a:solidFill>
              <a:srgbClr val="001F5F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77153">
              <a:lnSpc>
                <a:spcPts val="1024"/>
              </a:lnSpc>
            </a:pPr>
            <a:r>
              <a:rPr sz="900" spc="4" dirty="0">
                <a:latin typeface="Calibri"/>
                <a:cs typeface="Calibri"/>
              </a:rPr>
              <a:t>S</a:t>
            </a:r>
            <a:r>
              <a:rPr sz="900" dirty="0">
                <a:latin typeface="Calibri"/>
                <a:cs typeface="Calibri"/>
              </a:rPr>
              <a:t>OP</a:t>
            </a:r>
            <a:r>
              <a:rPr sz="900" spc="4" dirty="0">
                <a:latin typeface="Calibri"/>
                <a:cs typeface="Calibri"/>
              </a:rPr>
              <a:t> </a:t>
            </a:r>
            <a:r>
              <a:rPr sz="900" dirty="0">
                <a:latin typeface="Calibri"/>
                <a:cs typeface="Calibri"/>
              </a:rPr>
              <a:t>1</a:t>
            </a:r>
            <a:endParaRPr sz="900">
              <a:latin typeface="Calibri"/>
              <a:cs typeface="Calibri"/>
            </a:endParaRPr>
          </a:p>
          <a:p>
            <a:pPr marL="77153">
              <a:spcBef>
                <a:spcPts val="120"/>
              </a:spcBef>
            </a:pPr>
            <a:r>
              <a:rPr sz="900" spc="4" dirty="0">
                <a:latin typeface="Calibri"/>
                <a:cs typeface="Calibri"/>
              </a:rPr>
              <a:t>S</a:t>
            </a:r>
            <a:r>
              <a:rPr sz="900" dirty="0">
                <a:latin typeface="Calibri"/>
                <a:cs typeface="Calibri"/>
              </a:rPr>
              <a:t>OP</a:t>
            </a:r>
            <a:r>
              <a:rPr sz="900" spc="4" dirty="0">
                <a:latin typeface="Calibri"/>
                <a:cs typeface="Calibri"/>
              </a:rPr>
              <a:t> </a:t>
            </a:r>
            <a:r>
              <a:rPr sz="900" dirty="0">
                <a:latin typeface="Calibri"/>
                <a:cs typeface="Calibri"/>
              </a:rPr>
              <a:t>2</a:t>
            </a:r>
            <a:endParaRPr sz="900">
              <a:latin typeface="Calibri"/>
              <a:cs typeface="Calibri"/>
            </a:endParaRPr>
          </a:p>
          <a:p>
            <a:pPr marL="77153">
              <a:spcBef>
                <a:spcPts val="135"/>
              </a:spcBef>
            </a:pPr>
            <a:r>
              <a:rPr sz="900" spc="4" dirty="0">
                <a:latin typeface="Calibri"/>
                <a:cs typeface="Calibri"/>
              </a:rPr>
              <a:t>S</a:t>
            </a:r>
            <a:r>
              <a:rPr sz="900" dirty="0">
                <a:latin typeface="Calibri"/>
                <a:cs typeface="Calibri"/>
              </a:rPr>
              <a:t>OP</a:t>
            </a:r>
            <a:r>
              <a:rPr sz="900" spc="4" dirty="0">
                <a:latin typeface="Calibri"/>
                <a:cs typeface="Calibri"/>
              </a:rPr>
              <a:t> </a:t>
            </a:r>
            <a:r>
              <a:rPr sz="900" dirty="0">
                <a:latin typeface="Calibri"/>
                <a:cs typeface="Calibri"/>
              </a:rPr>
              <a:t>3</a:t>
            </a:r>
            <a:endParaRPr sz="900">
              <a:latin typeface="Calibri"/>
              <a:cs typeface="Calibri"/>
            </a:endParaRPr>
          </a:p>
          <a:p>
            <a:pPr marL="77153">
              <a:spcBef>
                <a:spcPts val="120"/>
              </a:spcBef>
            </a:pPr>
            <a:r>
              <a:rPr sz="900" spc="4" dirty="0">
                <a:latin typeface="Calibri"/>
                <a:cs typeface="Calibri"/>
              </a:rPr>
              <a:t>S</a:t>
            </a:r>
            <a:r>
              <a:rPr sz="900" dirty="0">
                <a:latin typeface="Calibri"/>
                <a:cs typeface="Calibri"/>
              </a:rPr>
              <a:t>OP</a:t>
            </a:r>
            <a:r>
              <a:rPr sz="900" spc="4" dirty="0">
                <a:latin typeface="Calibri"/>
                <a:cs typeface="Calibri"/>
              </a:rPr>
              <a:t> </a:t>
            </a:r>
            <a:r>
              <a:rPr sz="900" dirty="0">
                <a:latin typeface="Calibri"/>
                <a:cs typeface="Calibri"/>
              </a:rPr>
              <a:t>4</a:t>
            </a:r>
            <a:endParaRPr sz="900">
              <a:latin typeface="Calibri"/>
              <a:cs typeface="Calibri"/>
            </a:endParaRPr>
          </a:p>
          <a:p>
            <a:pPr marL="77153">
              <a:spcBef>
                <a:spcPts val="120"/>
              </a:spcBef>
            </a:pPr>
            <a:r>
              <a:rPr sz="900" spc="-11" dirty="0">
                <a:latin typeface="Calibri"/>
                <a:cs typeface="Calibri"/>
              </a:rPr>
              <a:t>Dst</a:t>
            </a:r>
            <a:endParaRPr sz="900">
              <a:latin typeface="Calibri"/>
              <a:cs typeface="Calibri"/>
            </a:endParaRPr>
          </a:p>
          <a:p>
            <a:pPr marL="77153">
              <a:spcBef>
                <a:spcPts val="135"/>
              </a:spcBef>
            </a:pPr>
            <a:r>
              <a:rPr sz="900" spc="-8" dirty="0">
                <a:latin typeface="Calibri"/>
                <a:cs typeface="Calibri"/>
              </a:rPr>
              <a:t>…..</a:t>
            </a:r>
            <a:endParaRPr sz="900">
              <a:latin typeface="Calibri"/>
              <a:cs typeface="Calibri"/>
            </a:endParaRPr>
          </a:p>
          <a:p>
            <a:pPr marL="77153">
              <a:spcBef>
                <a:spcPts val="120"/>
              </a:spcBef>
            </a:pPr>
            <a:r>
              <a:rPr sz="900" spc="-8" dirty="0">
                <a:latin typeface="Calibri"/>
                <a:cs typeface="Calibri"/>
              </a:rPr>
              <a:t>……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792980" y="689611"/>
            <a:ext cx="1752600" cy="2765885"/>
          </a:xfrm>
          <a:prstGeom prst="rect">
            <a:avLst/>
          </a:prstGeom>
          <a:solidFill>
            <a:srgbClr val="D6E3BC"/>
          </a:solidFill>
          <a:ln w="10159">
            <a:solidFill>
              <a:srgbClr val="001F5F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332899" indent="-255746">
              <a:lnSpc>
                <a:spcPts val="1238"/>
              </a:lnSpc>
              <a:buAutoNum type="arabicPeriod"/>
              <a:tabLst>
                <a:tab pos="332899" algn="l"/>
                <a:tab pos="333375" algn="l"/>
              </a:tabLst>
            </a:pPr>
            <a:r>
              <a:rPr sz="1050" spc="-4" dirty="0">
                <a:latin typeface="Calibri"/>
                <a:cs typeface="Calibri"/>
              </a:rPr>
              <a:t>Visi, misi</a:t>
            </a:r>
            <a:r>
              <a:rPr sz="1050" spc="-11" dirty="0">
                <a:latin typeface="Calibri"/>
                <a:cs typeface="Calibri"/>
              </a:rPr>
              <a:t> </a:t>
            </a:r>
            <a:r>
              <a:rPr sz="1050" spc="-8" dirty="0">
                <a:latin typeface="Calibri"/>
                <a:cs typeface="Calibri"/>
              </a:rPr>
              <a:t>institusi</a:t>
            </a:r>
            <a:endParaRPr sz="1050">
              <a:latin typeface="Calibri"/>
              <a:cs typeface="Calibri"/>
            </a:endParaRPr>
          </a:p>
          <a:p>
            <a:pPr marL="332899" marR="361950" indent="-255270">
              <a:lnSpc>
                <a:spcPct val="79800"/>
              </a:lnSpc>
              <a:spcBef>
                <a:spcPts val="465"/>
              </a:spcBef>
              <a:buAutoNum type="arabicPeriod"/>
              <a:tabLst>
                <a:tab pos="332899" algn="l"/>
                <a:tab pos="333375" algn="l"/>
              </a:tabLst>
            </a:pPr>
            <a:r>
              <a:rPr sz="1050" spc="-11" dirty="0">
                <a:latin typeface="Calibri"/>
                <a:cs typeface="Calibri"/>
              </a:rPr>
              <a:t>Tujuan </a:t>
            </a:r>
            <a:r>
              <a:rPr sz="1050" spc="-4" dirty="0">
                <a:latin typeface="Calibri"/>
                <a:cs typeface="Calibri"/>
              </a:rPr>
              <a:t>dari </a:t>
            </a:r>
            <a:r>
              <a:rPr sz="1050" dirty="0">
                <a:latin typeface="Calibri"/>
                <a:cs typeface="Calibri"/>
              </a:rPr>
              <a:t>Manual </a:t>
            </a:r>
            <a:r>
              <a:rPr sz="1050" spc="-233" dirty="0">
                <a:latin typeface="Calibri"/>
                <a:cs typeface="Calibri"/>
              </a:rPr>
              <a:t> </a:t>
            </a:r>
            <a:r>
              <a:rPr sz="1050" spc="-4" dirty="0">
                <a:latin typeface="Calibri"/>
                <a:cs typeface="Calibri"/>
              </a:rPr>
              <a:t>SPMI</a:t>
            </a:r>
            <a:r>
              <a:rPr sz="1050" spc="-11" dirty="0">
                <a:latin typeface="Calibri"/>
                <a:cs typeface="Calibri"/>
              </a:rPr>
              <a:t> </a:t>
            </a:r>
            <a:r>
              <a:rPr sz="1050" dirty="0">
                <a:latin typeface="Calibri"/>
                <a:cs typeface="Calibri"/>
              </a:rPr>
              <a:t>PT</a:t>
            </a:r>
            <a:endParaRPr sz="1050">
              <a:latin typeface="Calibri"/>
              <a:cs typeface="Calibri"/>
            </a:endParaRPr>
          </a:p>
          <a:p>
            <a:pPr marL="332899" marR="274320" indent="-255270">
              <a:lnSpc>
                <a:spcPct val="79800"/>
              </a:lnSpc>
              <a:spcBef>
                <a:spcPts val="450"/>
              </a:spcBef>
              <a:buAutoNum type="arabicPeriod"/>
              <a:tabLst>
                <a:tab pos="332899" algn="l"/>
                <a:tab pos="333375" algn="l"/>
              </a:tabLst>
            </a:pPr>
            <a:r>
              <a:rPr sz="1050" spc="-4" dirty="0">
                <a:latin typeface="Calibri"/>
                <a:cs typeface="Calibri"/>
              </a:rPr>
              <a:t>Luas</a:t>
            </a:r>
            <a:r>
              <a:rPr sz="1050" spc="-8" dirty="0">
                <a:latin typeface="Calibri"/>
                <a:cs typeface="Calibri"/>
              </a:rPr>
              <a:t> </a:t>
            </a:r>
            <a:r>
              <a:rPr sz="1050" spc="-4" dirty="0">
                <a:latin typeface="Calibri"/>
                <a:cs typeface="Calibri"/>
              </a:rPr>
              <a:t>lingkup</a:t>
            </a:r>
            <a:r>
              <a:rPr sz="1050" dirty="0">
                <a:latin typeface="Calibri"/>
                <a:cs typeface="Calibri"/>
              </a:rPr>
              <a:t> </a:t>
            </a:r>
            <a:r>
              <a:rPr sz="1050" spc="-8" dirty="0">
                <a:latin typeface="Calibri"/>
                <a:cs typeface="Calibri"/>
              </a:rPr>
              <a:t>atau </a:t>
            </a:r>
            <a:r>
              <a:rPr sz="1050" spc="-4" dirty="0">
                <a:latin typeface="Calibri"/>
                <a:cs typeface="Calibri"/>
              </a:rPr>
              <a:t> cakupan</a:t>
            </a:r>
            <a:r>
              <a:rPr sz="1050" spc="-30" dirty="0">
                <a:latin typeface="Calibri"/>
                <a:cs typeface="Calibri"/>
              </a:rPr>
              <a:t> </a:t>
            </a:r>
            <a:r>
              <a:rPr sz="1050" spc="-4" dirty="0">
                <a:latin typeface="Calibri"/>
                <a:cs typeface="Calibri"/>
              </a:rPr>
              <a:t>dari</a:t>
            </a:r>
            <a:r>
              <a:rPr sz="1050" spc="-34" dirty="0">
                <a:latin typeface="Calibri"/>
                <a:cs typeface="Calibri"/>
              </a:rPr>
              <a:t> </a:t>
            </a:r>
            <a:r>
              <a:rPr sz="1050" dirty="0">
                <a:latin typeface="Calibri"/>
                <a:cs typeface="Calibri"/>
              </a:rPr>
              <a:t>Manual </a:t>
            </a:r>
            <a:r>
              <a:rPr sz="1050" spc="-229" dirty="0">
                <a:latin typeface="Calibri"/>
                <a:cs typeface="Calibri"/>
              </a:rPr>
              <a:t> </a:t>
            </a:r>
            <a:r>
              <a:rPr sz="1050" spc="-4" dirty="0">
                <a:latin typeface="Calibri"/>
                <a:cs typeface="Calibri"/>
              </a:rPr>
              <a:t>SPMI</a:t>
            </a:r>
            <a:r>
              <a:rPr sz="1050" spc="-15" dirty="0">
                <a:latin typeface="Calibri"/>
                <a:cs typeface="Calibri"/>
              </a:rPr>
              <a:t> </a:t>
            </a:r>
            <a:r>
              <a:rPr sz="1050" spc="-4" dirty="0">
                <a:latin typeface="Calibri"/>
                <a:cs typeface="Calibri"/>
              </a:rPr>
              <a:t>PT</a:t>
            </a:r>
            <a:endParaRPr sz="1050">
              <a:latin typeface="Calibri"/>
              <a:cs typeface="Calibri"/>
            </a:endParaRPr>
          </a:p>
          <a:p>
            <a:pPr marL="332899" indent="-255746">
              <a:spcBef>
                <a:spcPts val="210"/>
              </a:spcBef>
              <a:buAutoNum type="arabicPeriod"/>
              <a:tabLst>
                <a:tab pos="332899" algn="l"/>
                <a:tab pos="333375" algn="l"/>
              </a:tabLst>
            </a:pPr>
            <a:r>
              <a:rPr sz="1050" spc="-8" dirty="0">
                <a:latin typeface="Calibri"/>
                <a:cs typeface="Calibri"/>
              </a:rPr>
              <a:t>Definisi</a:t>
            </a:r>
            <a:r>
              <a:rPr sz="1050" spc="15" dirty="0">
                <a:latin typeface="Calibri"/>
                <a:cs typeface="Calibri"/>
              </a:rPr>
              <a:t> </a:t>
            </a:r>
            <a:r>
              <a:rPr sz="1050" spc="-8" dirty="0">
                <a:latin typeface="Calibri"/>
                <a:cs typeface="Calibri"/>
              </a:rPr>
              <a:t>istilah</a:t>
            </a:r>
            <a:endParaRPr sz="1050">
              <a:latin typeface="Calibri"/>
              <a:cs typeface="Calibri"/>
            </a:endParaRPr>
          </a:p>
          <a:p>
            <a:pPr marL="332899" marR="84296" indent="-255270">
              <a:lnSpc>
                <a:spcPct val="80000"/>
              </a:lnSpc>
              <a:spcBef>
                <a:spcPts val="450"/>
              </a:spcBef>
              <a:buAutoNum type="arabicPeriod"/>
              <a:tabLst>
                <a:tab pos="332899" algn="l"/>
                <a:tab pos="333375" algn="l"/>
              </a:tabLst>
            </a:pPr>
            <a:r>
              <a:rPr sz="1050" b="1" spc="-4" dirty="0">
                <a:solidFill>
                  <a:srgbClr val="FF0000"/>
                </a:solidFill>
                <a:latin typeface="Calibri"/>
                <a:cs typeface="Calibri"/>
              </a:rPr>
              <a:t>Langkah-langkah </a:t>
            </a:r>
            <a:r>
              <a:rPr sz="1050" b="1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1050" b="1" spc="-4" dirty="0">
                <a:solidFill>
                  <a:srgbClr val="FF0000"/>
                </a:solidFill>
                <a:latin typeface="Calibri"/>
                <a:cs typeface="Calibri"/>
              </a:rPr>
              <a:t>(Penetapan/Pelaksanaa </a:t>
            </a:r>
            <a:r>
              <a:rPr sz="1050" b="1" spc="-229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1050" b="1" spc="-8" dirty="0">
                <a:solidFill>
                  <a:srgbClr val="FF0000"/>
                </a:solidFill>
                <a:latin typeface="Calibri"/>
                <a:cs typeface="Calibri"/>
              </a:rPr>
              <a:t>n/Eveluasi </a:t>
            </a:r>
            <a:r>
              <a:rPr sz="1050" b="1" spc="-4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1050" b="1" spc="-23" dirty="0">
                <a:solidFill>
                  <a:srgbClr val="FF0000"/>
                </a:solidFill>
                <a:latin typeface="Calibri"/>
                <a:cs typeface="Calibri"/>
              </a:rPr>
              <a:t>P</a:t>
            </a:r>
            <a:r>
              <a:rPr sz="1050" b="1" spc="-4" dirty="0">
                <a:solidFill>
                  <a:srgbClr val="FF0000"/>
                </a:solidFill>
                <a:latin typeface="Calibri"/>
                <a:cs typeface="Calibri"/>
              </a:rPr>
              <a:t>el</a:t>
            </a:r>
            <a:r>
              <a:rPr sz="1050" b="1" spc="4" dirty="0">
                <a:solidFill>
                  <a:srgbClr val="FF0000"/>
                </a:solidFill>
                <a:latin typeface="Calibri"/>
                <a:cs typeface="Calibri"/>
              </a:rPr>
              <a:t>a</a:t>
            </a:r>
            <a:r>
              <a:rPr sz="1050" b="1" spc="-11" dirty="0">
                <a:solidFill>
                  <a:srgbClr val="FF0000"/>
                </a:solidFill>
                <a:latin typeface="Calibri"/>
                <a:cs typeface="Calibri"/>
              </a:rPr>
              <a:t>k</a:t>
            </a:r>
            <a:r>
              <a:rPr sz="1050" b="1" dirty="0">
                <a:solidFill>
                  <a:srgbClr val="FF0000"/>
                </a:solidFill>
                <a:latin typeface="Calibri"/>
                <a:cs typeface="Calibri"/>
              </a:rPr>
              <a:t>s</a:t>
            </a:r>
            <a:r>
              <a:rPr sz="1050" b="1" spc="4" dirty="0">
                <a:solidFill>
                  <a:srgbClr val="FF0000"/>
                </a:solidFill>
                <a:latin typeface="Calibri"/>
                <a:cs typeface="Calibri"/>
              </a:rPr>
              <a:t>anaa</a:t>
            </a:r>
            <a:r>
              <a:rPr sz="1050" b="1" spc="11" dirty="0">
                <a:solidFill>
                  <a:srgbClr val="FF0000"/>
                </a:solidFill>
                <a:latin typeface="Calibri"/>
                <a:cs typeface="Calibri"/>
              </a:rPr>
              <a:t>n</a:t>
            </a:r>
            <a:r>
              <a:rPr sz="1050" b="1" spc="-4" dirty="0">
                <a:solidFill>
                  <a:srgbClr val="FF0000"/>
                </a:solidFill>
                <a:latin typeface="Calibri"/>
                <a:cs typeface="Calibri"/>
              </a:rPr>
              <a:t>/</a:t>
            </a:r>
            <a:r>
              <a:rPr sz="1050" b="1" spc="-23" dirty="0">
                <a:solidFill>
                  <a:srgbClr val="FF0000"/>
                </a:solidFill>
                <a:latin typeface="Calibri"/>
                <a:cs typeface="Calibri"/>
              </a:rPr>
              <a:t>P</a:t>
            </a:r>
            <a:r>
              <a:rPr sz="1050" b="1" spc="-4" dirty="0">
                <a:solidFill>
                  <a:srgbClr val="FF0000"/>
                </a:solidFill>
                <a:latin typeface="Calibri"/>
                <a:cs typeface="Calibri"/>
              </a:rPr>
              <a:t>e</a:t>
            </a:r>
            <a:r>
              <a:rPr sz="1050" b="1" spc="4" dirty="0">
                <a:solidFill>
                  <a:srgbClr val="FF0000"/>
                </a:solidFill>
                <a:latin typeface="Calibri"/>
                <a:cs typeface="Calibri"/>
              </a:rPr>
              <a:t>n</a:t>
            </a:r>
            <a:r>
              <a:rPr sz="1050" b="1" spc="-19" dirty="0">
                <a:solidFill>
                  <a:srgbClr val="FF0000"/>
                </a:solidFill>
                <a:latin typeface="Calibri"/>
                <a:cs typeface="Calibri"/>
              </a:rPr>
              <a:t>g</a:t>
            </a:r>
            <a:r>
              <a:rPr sz="1050" b="1" spc="-4" dirty="0">
                <a:solidFill>
                  <a:srgbClr val="FF0000"/>
                </a:solidFill>
                <a:latin typeface="Calibri"/>
                <a:cs typeface="Calibri"/>
              </a:rPr>
              <a:t>e</a:t>
            </a:r>
            <a:r>
              <a:rPr sz="1050" b="1" spc="4" dirty="0">
                <a:solidFill>
                  <a:srgbClr val="FF0000"/>
                </a:solidFill>
                <a:latin typeface="Calibri"/>
                <a:cs typeface="Calibri"/>
              </a:rPr>
              <a:t>nd</a:t>
            </a:r>
            <a:r>
              <a:rPr sz="1050" b="1" spc="-11" dirty="0">
                <a:solidFill>
                  <a:srgbClr val="FF0000"/>
                </a:solidFill>
                <a:latin typeface="Calibri"/>
                <a:cs typeface="Calibri"/>
              </a:rPr>
              <a:t>a</a:t>
            </a:r>
            <a:r>
              <a:rPr sz="1050" b="1" dirty="0">
                <a:solidFill>
                  <a:srgbClr val="FF0000"/>
                </a:solidFill>
                <a:latin typeface="Calibri"/>
                <a:cs typeface="Calibri"/>
              </a:rPr>
              <a:t>l  ian </a:t>
            </a:r>
            <a:r>
              <a:rPr sz="1050" b="1" spc="-4" dirty="0">
                <a:solidFill>
                  <a:srgbClr val="FF0000"/>
                </a:solidFill>
                <a:latin typeface="Calibri"/>
                <a:cs typeface="Calibri"/>
              </a:rPr>
              <a:t>Pelaksanaan, </a:t>
            </a:r>
            <a:r>
              <a:rPr sz="1050" b="1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1050" b="1" spc="-8" dirty="0">
                <a:solidFill>
                  <a:srgbClr val="FF0000"/>
                </a:solidFill>
                <a:latin typeface="Calibri"/>
                <a:cs typeface="Calibri"/>
              </a:rPr>
              <a:t>Peningkatan)</a:t>
            </a:r>
            <a:r>
              <a:rPr sz="1050" b="1" spc="-19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1050" b="1" spc="-4" dirty="0">
                <a:solidFill>
                  <a:srgbClr val="FF0000"/>
                </a:solidFill>
                <a:latin typeface="Calibri"/>
                <a:cs typeface="Calibri"/>
              </a:rPr>
              <a:t>Standar</a:t>
            </a:r>
            <a:endParaRPr sz="1050">
              <a:latin typeface="Calibri"/>
              <a:cs typeface="Calibri"/>
            </a:endParaRPr>
          </a:p>
          <a:p>
            <a:pPr marL="332899" indent="-255746">
              <a:lnSpc>
                <a:spcPts val="1133"/>
              </a:lnSpc>
              <a:spcBef>
                <a:spcPts val="194"/>
              </a:spcBef>
              <a:buAutoNum type="arabicPeriod"/>
              <a:tabLst>
                <a:tab pos="332899" algn="l"/>
                <a:tab pos="333375" algn="l"/>
              </a:tabLst>
            </a:pPr>
            <a:r>
              <a:rPr sz="1050" spc="-8" dirty="0">
                <a:latin typeface="Calibri"/>
                <a:cs typeface="Calibri"/>
              </a:rPr>
              <a:t>Kualifikasi</a:t>
            </a:r>
            <a:endParaRPr sz="1050">
              <a:latin typeface="Calibri"/>
              <a:cs typeface="Calibri"/>
            </a:endParaRPr>
          </a:p>
          <a:p>
            <a:pPr marL="332899">
              <a:lnSpc>
                <a:spcPts val="1005"/>
              </a:lnSpc>
            </a:pPr>
            <a:r>
              <a:rPr sz="1050" spc="-4" dirty="0">
                <a:latin typeface="Calibri"/>
                <a:cs typeface="Calibri"/>
              </a:rPr>
              <a:t>pejabat/petugas</a:t>
            </a:r>
            <a:r>
              <a:rPr sz="1050" spc="-26" dirty="0">
                <a:latin typeface="Calibri"/>
                <a:cs typeface="Calibri"/>
              </a:rPr>
              <a:t> </a:t>
            </a:r>
            <a:r>
              <a:rPr sz="1050" spc="-4" dirty="0">
                <a:latin typeface="Calibri"/>
                <a:cs typeface="Calibri"/>
              </a:rPr>
              <a:t>yang</a:t>
            </a:r>
            <a:endParaRPr sz="1050">
              <a:latin typeface="Calibri"/>
              <a:cs typeface="Calibri"/>
            </a:endParaRPr>
          </a:p>
          <a:p>
            <a:pPr marL="332899">
              <a:lnSpc>
                <a:spcPts val="1133"/>
              </a:lnSpc>
            </a:pPr>
            <a:r>
              <a:rPr sz="1050" spc="-4" dirty="0">
                <a:latin typeface="Calibri"/>
                <a:cs typeface="Calibri"/>
              </a:rPr>
              <a:t>menjalankan</a:t>
            </a:r>
            <a:r>
              <a:rPr sz="1050" spc="-30" dirty="0">
                <a:latin typeface="Calibri"/>
                <a:cs typeface="Calibri"/>
              </a:rPr>
              <a:t> </a:t>
            </a:r>
            <a:r>
              <a:rPr sz="1050" dirty="0">
                <a:latin typeface="Calibri"/>
                <a:cs typeface="Calibri"/>
              </a:rPr>
              <a:t>manual</a:t>
            </a:r>
            <a:endParaRPr sz="1050">
              <a:latin typeface="Calibri"/>
              <a:cs typeface="Calibri"/>
            </a:endParaRPr>
          </a:p>
          <a:p>
            <a:pPr marL="332899" indent="-255746">
              <a:spcBef>
                <a:spcPts val="206"/>
              </a:spcBef>
              <a:buAutoNum type="arabicPeriod" startAt="7"/>
              <a:tabLst>
                <a:tab pos="332899" algn="l"/>
                <a:tab pos="333375" algn="l"/>
              </a:tabLst>
            </a:pPr>
            <a:r>
              <a:rPr sz="1050" spc="-11" dirty="0">
                <a:latin typeface="Calibri"/>
                <a:cs typeface="Calibri"/>
              </a:rPr>
              <a:t>Catatan</a:t>
            </a:r>
            <a:endParaRPr sz="1050">
              <a:latin typeface="Calibri"/>
              <a:cs typeface="Calibri"/>
            </a:endParaRPr>
          </a:p>
          <a:p>
            <a:pPr marL="332899" indent="-255746">
              <a:spcBef>
                <a:spcPts val="195"/>
              </a:spcBef>
              <a:buAutoNum type="arabicPeriod" startAt="7"/>
              <a:tabLst>
                <a:tab pos="332899" algn="l"/>
                <a:tab pos="333375" algn="l"/>
              </a:tabLst>
            </a:pPr>
            <a:r>
              <a:rPr sz="1050" spc="-11" dirty="0">
                <a:latin typeface="Calibri"/>
                <a:cs typeface="Calibri"/>
              </a:rPr>
              <a:t>Referensi</a:t>
            </a:r>
            <a:endParaRPr sz="105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8025764" y="1737359"/>
            <a:ext cx="805815" cy="171681"/>
          </a:xfrm>
          <a:prstGeom prst="rect">
            <a:avLst/>
          </a:prstGeom>
          <a:solidFill>
            <a:srgbClr val="FBD4B5"/>
          </a:solidFill>
          <a:ln w="10159">
            <a:solidFill>
              <a:srgbClr val="001F5F"/>
            </a:solidFill>
          </a:ln>
        </p:spPr>
        <p:txBody>
          <a:bodyPr vert="horz" wrap="square" lIns="0" tIns="10001" rIns="0" bIns="0" rtlCol="0">
            <a:spAutoFit/>
          </a:bodyPr>
          <a:lstStyle/>
          <a:p>
            <a:pPr marL="77153">
              <a:spcBef>
                <a:spcPts val="79"/>
              </a:spcBef>
            </a:pPr>
            <a:r>
              <a:rPr sz="1050" spc="-4" dirty="0">
                <a:latin typeface="Calibri"/>
                <a:cs typeface="Calibri"/>
              </a:rPr>
              <a:t>FORMULIR</a:t>
            </a:r>
            <a:endParaRPr sz="105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8025764" y="2045970"/>
            <a:ext cx="805815" cy="171681"/>
          </a:xfrm>
          <a:prstGeom prst="rect">
            <a:avLst/>
          </a:prstGeom>
          <a:solidFill>
            <a:srgbClr val="FCEADA"/>
          </a:solidFill>
          <a:ln w="10159">
            <a:solidFill>
              <a:srgbClr val="001F5F"/>
            </a:solidFill>
          </a:ln>
        </p:spPr>
        <p:txBody>
          <a:bodyPr vert="horz" wrap="square" lIns="0" tIns="10001" rIns="0" bIns="0" rtlCol="0">
            <a:spAutoFit/>
          </a:bodyPr>
          <a:lstStyle/>
          <a:p>
            <a:pPr marL="77153">
              <a:spcBef>
                <a:spcPts val="79"/>
              </a:spcBef>
            </a:pPr>
            <a:r>
              <a:rPr sz="1050" spc="-4" dirty="0">
                <a:latin typeface="Calibri"/>
                <a:cs typeface="Calibri"/>
              </a:rPr>
              <a:t>FORMULIR</a:t>
            </a:r>
            <a:endParaRPr sz="105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8025764" y="2343150"/>
            <a:ext cx="805815" cy="172644"/>
          </a:xfrm>
          <a:prstGeom prst="rect">
            <a:avLst/>
          </a:prstGeom>
          <a:solidFill>
            <a:srgbClr val="C4BC96"/>
          </a:solidFill>
          <a:ln w="10159">
            <a:solidFill>
              <a:srgbClr val="001F5F"/>
            </a:solidFill>
          </a:ln>
        </p:spPr>
        <p:txBody>
          <a:bodyPr vert="horz" wrap="square" lIns="0" tIns="10954" rIns="0" bIns="0" rtlCol="0">
            <a:spAutoFit/>
          </a:bodyPr>
          <a:lstStyle/>
          <a:p>
            <a:pPr marL="77153">
              <a:spcBef>
                <a:spcPts val="86"/>
              </a:spcBef>
            </a:pPr>
            <a:r>
              <a:rPr sz="1050" spc="-4" dirty="0">
                <a:latin typeface="Calibri"/>
                <a:cs typeface="Calibri"/>
              </a:rPr>
              <a:t>FORMULIR</a:t>
            </a:r>
            <a:endParaRPr sz="1050">
              <a:latin typeface="Calibri"/>
              <a:cs typeface="Calibr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6793707" y="3521869"/>
            <a:ext cx="2064544" cy="1163780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049" marR="3810" algn="ctr">
              <a:spcBef>
                <a:spcPts val="75"/>
              </a:spcBef>
            </a:pPr>
            <a:r>
              <a:rPr sz="1500" b="1" spc="-15" dirty="0">
                <a:solidFill>
                  <a:srgbClr val="FFFFFF"/>
                </a:solidFill>
                <a:latin typeface="Calibri"/>
                <a:cs typeface="Calibri"/>
              </a:rPr>
              <a:t>Upayakan </a:t>
            </a:r>
            <a:r>
              <a:rPr sz="1500" b="1" dirty="0">
                <a:solidFill>
                  <a:srgbClr val="FFFFFF"/>
                </a:solidFill>
                <a:latin typeface="Calibri"/>
                <a:cs typeface="Calibri"/>
              </a:rPr>
              <a:t>disusun </a:t>
            </a:r>
            <a:r>
              <a:rPr sz="1500" b="1" spc="-4" dirty="0">
                <a:solidFill>
                  <a:srgbClr val="FFFFFF"/>
                </a:solidFill>
                <a:latin typeface="Calibri"/>
                <a:cs typeface="Calibri"/>
              </a:rPr>
              <a:t>sampai </a:t>
            </a:r>
            <a:r>
              <a:rPr sz="1500" b="1" spc="-3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500" b="1" spc="-11" dirty="0">
                <a:solidFill>
                  <a:srgbClr val="FFFFFF"/>
                </a:solidFill>
                <a:latin typeface="Calibri"/>
                <a:cs typeface="Calibri"/>
              </a:rPr>
              <a:t>dengan</a:t>
            </a:r>
            <a:r>
              <a:rPr sz="1500" b="1" spc="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500" b="1" spc="-4" dirty="0">
                <a:solidFill>
                  <a:srgbClr val="FFFFFF"/>
                </a:solidFill>
                <a:latin typeface="Calibri"/>
                <a:cs typeface="Calibri"/>
              </a:rPr>
              <a:t>tindakan</a:t>
            </a:r>
            <a:r>
              <a:rPr sz="1500" b="1" spc="-2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500" b="1" spc="-11" dirty="0">
                <a:solidFill>
                  <a:srgbClr val="FFFFFF"/>
                </a:solidFill>
                <a:latin typeface="Calibri"/>
                <a:cs typeface="Calibri"/>
              </a:rPr>
              <a:t>korektif </a:t>
            </a:r>
            <a:r>
              <a:rPr sz="1500" b="1" spc="-8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500" b="1" spc="-11" dirty="0">
                <a:solidFill>
                  <a:srgbClr val="FFFFFF"/>
                </a:solidFill>
                <a:latin typeface="Calibri"/>
                <a:cs typeface="Calibri"/>
              </a:rPr>
              <a:t>yang</a:t>
            </a:r>
            <a:r>
              <a:rPr sz="1500" b="1" spc="11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500" b="1" spc="-4" dirty="0">
                <a:solidFill>
                  <a:srgbClr val="FFFFFF"/>
                </a:solidFill>
                <a:latin typeface="Calibri"/>
                <a:cs typeface="Calibri"/>
              </a:rPr>
              <a:t>harus</a:t>
            </a:r>
            <a:r>
              <a:rPr sz="1500" b="1" spc="-8" dirty="0">
                <a:solidFill>
                  <a:srgbClr val="FFFFFF"/>
                </a:solidFill>
                <a:latin typeface="Calibri"/>
                <a:cs typeface="Calibri"/>
              </a:rPr>
              <a:t> dilakukan </a:t>
            </a:r>
            <a:r>
              <a:rPr sz="1500" b="1" spc="-4" dirty="0">
                <a:solidFill>
                  <a:srgbClr val="FFFFFF"/>
                </a:solidFill>
                <a:latin typeface="Calibri"/>
                <a:cs typeface="Calibri"/>
              </a:rPr>
              <a:t> dalam pelaksanaan </a:t>
            </a:r>
            <a:r>
              <a:rPr sz="1500" b="1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500" b="1" spc="-15" dirty="0">
                <a:solidFill>
                  <a:srgbClr val="FFFFFF"/>
                </a:solidFill>
                <a:latin typeface="Calibri"/>
                <a:cs typeface="Calibri"/>
              </a:rPr>
              <a:t>kegiatan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327276" y="142885"/>
            <a:ext cx="2672239" cy="459581"/>
            <a:chOff x="436367" y="190512"/>
            <a:chExt cx="3562985" cy="612775"/>
          </a:xfrm>
        </p:grpSpPr>
        <p:pic>
          <p:nvPicPr>
            <p:cNvPr id="17" name="object 1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36367" y="235694"/>
              <a:ext cx="3562359" cy="473743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38479" y="190512"/>
              <a:ext cx="3355594" cy="612381"/>
            </a:xfrm>
            <a:prstGeom prst="rect">
              <a:avLst/>
            </a:prstGeom>
          </p:spPr>
        </p:pic>
      </p:grpSp>
      <p:sp>
        <p:nvSpPr>
          <p:cNvPr id="19" name="object 19"/>
          <p:cNvSpPr txBox="1">
            <a:spLocks noGrp="1"/>
          </p:cNvSpPr>
          <p:nvPr>
            <p:ph type="title"/>
          </p:nvPr>
        </p:nvSpPr>
        <p:spPr>
          <a:xfrm>
            <a:off x="355282" y="204788"/>
            <a:ext cx="2590800" cy="230832"/>
          </a:xfrm>
          <a:prstGeom prst="rect">
            <a:avLst/>
          </a:prstGeom>
          <a:solidFill>
            <a:srgbClr val="006FC0"/>
          </a:solidFill>
          <a:ln w="38100">
            <a:solidFill>
              <a:srgbClr val="FFFFFF"/>
            </a:solidFill>
          </a:ln>
        </p:spPr>
        <p:txBody>
          <a:bodyPr spcFirstLastPara="1" vert="horz" wrap="square" lIns="0" tIns="0" rIns="0" bIns="0" rtlCol="0" anchor="t" anchorCtr="0">
            <a:spAutoFit/>
          </a:bodyPr>
          <a:lstStyle/>
          <a:p>
            <a:pPr marL="180499">
              <a:lnSpc>
                <a:spcPts val="1789"/>
              </a:lnSpc>
            </a:pPr>
            <a:r>
              <a:rPr sz="1500" spc="-4" dirty="0"/>
              <a:t>DOKUMEN</a:t>
            </a:r>
            <a:r>
              <a:rPr sz="1500" spc="-23" dirty="0"/>
              <a:t> </a:t>
            </a:r>
            <a:r>
              <a:rPr sz="1500" spc="-4" dirty="0"/>
              <a:t>KEBIJAKAN</a:t>
            </a:r>
            <a:r>
              <a:rPr sz="1500" spc="-30" dirty="0"/>
              <a:t> </a:t>
            </a:r>
            <a:r>
              <a:rPr sz="1500" spc="-8" dirty="0"/>
              <a:t>SPMI</a:t>
            </a:r>
            <a:endParaRPr sz="1500"/>
          </a:p>
        </p:txBody>
      </p:sp>
      <p:grpSp>
        <p:nvGrpSpPr>
          <p:cNvPr id="20" name="object 20"/>
          <p:cNvGrpSpPr/>
          <p:nvPr/>
        </p:nvGrpSpPr>
        <p:grpSpPr>
          <a:xfrm>
            <a:off x="3013327" y="177166"/>
            <a:ext cx="1717358" cy="379571"/>
            <a:chOff x="4017770" y="236220"/>
            <a:chExt cx="2289810" cy="506095"/>
          </a:xfrm>
        </p:grpSpPr>
        <p:pic>
          <p:nvPicPr>
            <p:cNvPr id="21" name="object 2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017770" y="261087"/>
              <a:ext cx="2289813" cy="422958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119880" y="236220"/>
              <a:ext cx="2083053" cy="505713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4055110" y="298450"/>
              <a:ext cx="2181860" cy="314960"/>
            </a:xfrm>
            <a:custGeom>
              <a:avLst/>
              <a:gdLst/>
              <a:ahLst/>
              <a:cxnLst/>
              <a:rect l="l" t="t" r="r" b="b"/>
              <a:pathLst>
                <a:path w="2181860" h="314959">
                  <a:moveTo>
                    <a:pt x="2181860" y="0"/>
                  </a:moveTo>
                  <a:lnTo>
                    <a:pt x="0" y="0"/>
                  </a:lnTo>
                  <a:lnTo>
                    <a:pt x="0" y="314960"/>
                  </a:lnTo>
                  <a:lnTo>
                    <a:pt x="2181860" y="314960"/>
                  </a:lnTo>
                  <a:lnTo>
                    <a:pt x="2181860" y="0"/>
                  </a:lnTo>
                  <a:close/>
                </a:path>
              </a:pathLst>
            </a:custGeom>
            <a:solidFill>
              <a:srgbClr val="006FC0"/>
            </a:solidFill>
          </p:spPr>
          <p:txBody>
            <a:bodyPr wrap="square" lIns="0" tIns="0" rIns="0" bIns="0" rtlCol="0"/>
            <a:lstStyle/>
            <a:p>
              <a:endParaRPr sz="1050"/>
            </a:p>
          </p:txBody>
        </p:sp>
        <p:sp>
          <p:nvSpPr>
            <p:cNvPr id="24" name="object 24"/>
            <p:cNvSpPr/>
            <p:nvPr/>
          </p:nvSpPr>
          <p:spPr>
            <a:xfrm>
              <a:off x="4055110" y="298450"/>
              <a:ext cx="2181860" cy="314960"/>
            </a:xfrm>
            <a:custGeom>
              <a:avLst/>
              <a:gdLst/>
              <a:ahLst/>
              <a:cxnLst/>
              <a:rect l="l" t="t" r="r" b="b"/>
              <a:pathLst>
                <a:path w="2181860" h="314959">
                  <a:moveTo>
                    <a:pt x="0" y="314960"/>
                  </a:moveTo>
                  <a:lnTo>
                    <a:pt x="2181860" y="314960"/>
                  </a:lnTo>
                  <a:lnTo>
                    <a:pt x="2181860" y="0"/>
                  </a:lnTo>
                  <a:lnTo>
                    <a:pt x="0" y="0"/>
                  </a:lnTo>
                  <a:lnTo>
                    <a:pt x="0" y="314960"/>
                  </a:lnTo>
                  <a:close/>
                </a:path>
              </a:pathLst>
            </a:custGeom>
            <a:ln w="381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050"/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3041332" y="223838"/>
            <a:ext cx="1636395" cy="190437"/>
          </a:xfrm>
          <a:prstGeom prst="rect">
            <a:avLst/>
          </a:prstGeom>
        </p:spPr>
        <p:txBody>
          <a:bodyPr vert="horz" wrap="square" lIns="0" tIns="5715" rIns="0" bIns="0" rtlCol="0">
            <a:spAutoFit/>
          </a:bodyPr>
          <a:lstStyle/>
          <a:p>
            <a:pPr marL="157163">
              <a:spcBef>
                <a:spcPts val="45"/>
              </a:spcBef>
            </a:pPr>
            <a:r>
              <a:rPr sz="1200" b="1" spc="-4" dirty="0">
                <a:solidFill>
                  <a:srgbClr val="FFFFFF"/>
                </a:solidFill>
                <a:latin typeface="Calibri"/>
                <a:cs typeface="Calibri"/>
              </a:rPr>
              <a:t>DOKUMEN</a:t>
            </a:r>
            <a:r>
              <a:rPr sz="1200" b="1" spc="-19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b="1" spc="-23" dirty="0">
                <a:solidFill>
                  <a:srgbClr val="FFFFFF"/>
                </a:solidFill>
                <a:latin typeface="Calibri"/>
                <a:cs typeface="Calibri"/>
              </a:rPr>
              <a:t>STANDAR</a:t>
            </a:r>
            <a:endParaRPr sz="1200">
              <a:latin typeface="Calibri"/>
              <a:cs typeface="Calibri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4743066" y="177166"/>
            <a:ext cx="3121819" cy="379571"/>
            <a:chOff x="6324088" y="236220"/>
            <a:chExt cx="4162425" cy="506095"/>
          </a:xfrm>
        </p:grpSpPr>
        <p:pic>
          <p:nvPicPr>
            <p:cNvPr id="27" name="object 2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324088" y="261087"/>
              <a:ext cx="4161797" cy="422958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373619" y="236220"/>
              <a:ext cx="2057653" cy="505713"/>
            </a:xfrm>
            <a:prstGeom prst="rect">
              <a:avLst/>
            </a:prstGeom>
          </p:spPr>
        </p:pic>
        <p:sp>
          <p:nvSpPr>
            <p:cNvPr id="29" name="object 29"/>
            <p:cNvSpPr/>
            <p:nvPr/>
          </p:nvSpPr>
          <p:spPr>
            <a:xfrm>
              <a:off x="6361430" y="298450"/>
              <a:ext cx="4053840" cy="314960"/>
            </a:xfrm>
            <a:custGeom>
              <a:avLst/>
              <a:gdLst/>
              <a:ahLst/>
              <a:cxnLst/>
              <a:rect l="l" t="t" r="r" b="b"/>
              <a:pathLst>
                <a:path w="4053840" h="314959">
                  <a:moveTo>
                    <a:pt x="4053839" y="0"/>
                  </a:moveTo>
                  <a:lnTo>
                    <a:pt x="0" y="0"/>
                  </a:lnTo>
                  <a:lnTo>
                    <a:pt x="0" y="314960"/>
                  </a:lnTo>
                  <a:lnTo>
                    <a:pt x="4053839" y="314960"/>
                  </a:lnTo>
                  <a:lnTo>
                    <a:pt x="4053839" y="0"/>
                  </a:lnTo>
                  <a:close/>
                </a:path>
              </a:pathLst>
            </a:custGeom>
            <a:solidFill>
              <a:srgbClr val="006FC0"/>
            </a:solidFill>
          </p:spPr>
          <p:txBody>
            <a:bodyPr wrap="square" lIns="0" tIns="0" rIns="0" bIns="0" rtlCol="0"/>
            <a:lstStyle/>
            <a:p>
              <a:endParaRPr sz="1050"/>
            </a:p>
          </p:txBody>
        </p:sp>
        <p:sp>
          <p:nvSpPr>
            <p:cNvPr id="30" name="object 30"/>
            <p:cNvSpPr/>
            <p:nvPr/>
          </p:nvSpPr>
          <p:spPr>
            <a:xfrm>
              <a:off x="6361430" y="298450"/>
              <a:ext cx="4053840" cy="314960"/>
            </a:xfrm>
            <a:custGeom>
              <a:avLst/>
              <a:gdLst/>
              <a:ahLst/>
              <a:cxnLst/>
              <a:rect l="l" t="t" r="r" b="b"/>
              <a:pathLst>
                <a:path w="4053840" h="314959">
                  <a:moveTo>
                    <a:pt x="0" y="314960"/>
                  </a:moveTo>
                  <a:lnTo>
                    <a:pt x="4053839" y="314960"/>
                  </a:lnTo>
                  <a:lnTo>
                    <a:pt x="4053839" y="0"/>
                  </a:lnTo>
                  <a:lnTo>
                    <a:pt x="0" y="0"/>
                  </a:lnTo>
                  <a:lnTo>
                    <a:pt x="0" y="314960"/>
                  </a:lnTo>
                  <a:close/>
                </a:path>
              </a:pathLst>
            </a:custGeom>
            <a:ln w="381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050"/>
            </a:p>
          </p:txBody>
        </p:sp>
      </p:grpSp>
      <p:sp>
        <p:nvSpPr>
          <p:cNvPr id="31" name="object 31"/>
          <p:cNvSpPr txBox="1"/>
          <p:nvPr/>
        </p:nvSpPr>
        <p:spPr>
          <a:xfrm>
            <a:off x="5630989" y="220217"/>
            <a:ext cx="1320165" cy="194284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z="1200" b="1" spc="-4" dirty="0">
                <a:solidFill>
                  <a:srgbClr val="FFFFFF"/>
                </a:solidFill>
                <a:latin typeface="Calibri"/>
                <a:cs typeface="Calibri"/>
              </a:rPr>
              <a:t>DOKUMEN</a:t>
            </a:r>
            <a:r>
              <a:rPr sz="1200" b="1" spc="-49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b="1" spc="-8" dirty="0">
                <a:solidFill>
                  <a:srgbClr val="FFFFFF"/>
                </a:solidFill>
                <a:latin typeface="Calibri"/>
                <a:cs typeface="Calibri"/>
              </a:rPr>
              <a:t>MANUAL</a:t>
            </a:r>
            <a:endParaRPr sz="1200">
              <a:latin typeface="Calibri"/>
              <a:cs typeface="Calibri"/>
            </a:endParaRPr>
          </a:p>
        </p:txBody>
      </p:sp>
      <p:grpSp>
        <p:nvGrpSpPr>
          <p:cNvPr id="32" name="object 32"/>
          <p:cNvGrpSpPr/>
          <p:nvPr/>
        </p:nvGrpSpPr>
        <p:grpSpPr>
          <a:xfrm>
            <a:off x="7924410" y="182881"/>
            <a:ext cx="961549" cy="379571"/>
            <a:chOff x="10565880" y="243840"/>
            <a:chExt cx="1282065" cy="506095"/>
          </a:xfrm>
        </p:grpSpPr>
        <p:pic>
          <p:nvPicPr>
            <p:cNvPr id="33" name="object 3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0565880" y="271281"/>
              <a:ext cx="1281453" cy="420362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591800" y="243840"/>
              <a:ext cx="1229613" cy="505714"/>
            </a:xfrm>
            <a:prstGeom prst="rect">
              <a:avLst/>
            </a:prstGeom>
          </p:spPr>
        </p:pic>
        <p:sp>
          <p:nvSpPr>
            <p:cNvPr id="35" name="object 35"/>
            <p:cNvSpPr/>
            <p:nvPr/>
          </p:nvSpPr>
          <p:spPr>
            <a:xfrm>
              <a:off x="10603230" y="308610"/>
              <a:ext cx="1173480" cy="312420"/>
            </a:xfrm>
            <a:custGeom>
              <a:avLst/>
              <a:gdLst/>
              <a:ahLst/>
              <a:cxnLst/>
              <a:rect l="l" t="t" r="r" b="b"/>
              <a:pathLst>
                <a:path w="1173479" h="312420">
                  <a:moveTo>
                    <a:pt x="1173479" y="0"/>
                  </a:moveTo>
                  <a:lnTo>
                    <a:pt x="0" y="0"/>
                  </a:lnTo>
                  <a:lnTo>
                    <a:pt x="0" y="312420"/>
                  </a:lnTo>
                  <a:lnTo>
                    <a:pt x="1173479" y="312420"/>
                  </a:lnTo>
                  <a:lnTo>
                    <a:pt x="1173479" y="0"/>
                  </a:lnTo>
                  <a:close/>
                </a:path>
              </a:pathLst>
            </a:custGeom>
            <a:solidFill>
              <a:srgbClr val="006FC0"/>
            </a:solidFill>
          </p:spPr>
          <p:txBody>
            <a:bodyPr wrap="square" lIns="0" tIns="0" rIns="0" bIns="0" rtlCol="0"/>
            <a:lstStyle/>
            <a:p>
              <a:endParaRPr sz="1050"/>
            </a:p>
          </p:txBody>
        </p:sp>
        <p:sp>
          <p:nvSpPr>
            <p:cNvPr id="36" name="object 36"/>
            <p:cNvSpPr/>
            <p:nvPr/>
          </p:nvSpPr>
          <p:spPr>
            <a:xfrm>
              <a:off x="10603230" y="308610"/>
              <a:ext cx="1173480" cy="312420"/>
            </a:xfrm>
            <a:custGeom>
              <a:avLst/>
              <a:gdLst/>
              <a:ahLst/>
              <a:cxnLst/>
              <a:rect l="l" t="t" r="r" b="b"/>
              <a:pathLst>
                <a:path w="1173479" h="312420">
                  <a:moveTo>
                    <a:pt x="0" y="312420"/>
                  </a:moveTo>
                  <a:lnTo>
                    <a:pt x="1173479" y="312420"/>
                  </a:lnTo>
                  <a:lnTo>
                    <a:pt x="1173479" y="0"/>
                  </a:lnTo>
                  <a:lnTo>
                    <a:pt x="0" y="0"/>
                  </a:lnTo>
                  <a:lnTo>
                    <a:pt x="0" y="312420"/>
                  </a:lnTo>
                  <a:close/>
                </a:path>
              </a:pathLst>
            </a:custGeom>
            <a:ln w="381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050"/>
            </a:p>
          </p:txBody>
        </p:sp>
      </p:grpSp>
      <p:sp>
        <p:nvSpPr>
          <p:cNvPr id="37" name="object 37"/>
          <p:cNvSpPr txBox="1"/>
          <p:nvPr/>
        </p:nvSpPr>
        <p:spPr>
          <a:xfrm>
            <a:off x="8043862" y="227171"/>
            <a:ext cx="700088" cy="194284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z="1200" b="1" spc="-11" dirty="0">
                <a:solidFill>
                  <a:srgbClr val="FFFFFF"/>
                </a:solidFill>
                <a:latin typeface="Calibri"/>
                <a:cs typeface="Calibri"/>
              </a:rPr>
              <a:t>F</a:t>
            </a:r>
            <a:r>
              <a:rPr sz="1200" b="1" spc="-4" dirty="0">
                <a:solidFill>
                  <a:srgbClr val="FFFFFF"/>
                </a:solidFill>
                <a:latin typeface="Calibri"/>
                <a:cs typeface="Calibri"/>
              </a:rPr>
              <a:t>OR</a:t>
            </a:r>
            <a:r>
              <a:rPr sz="1200" b="1" dirty="0">
                <a:solidFill>
                  <a:srgbClr val="FFFFFF"/>
                </a:solidFill>
                <a:latin typeface="Calibri"/>
                <a:cs typeface="Calibri"/>
              </a:rPr>
              <a:t>MUL</a:t>
            </a:r>
            <a:r>
              <a:rPr sz="1200" b="1" spc="-8" dirty="0">
                <a:solidFill>
                  <a:srgbClr val="FFFFFF"/>
                </a:solidFill>
                <a:latin typeface="Calibri"/>
                <a:cs typeface="Calibri"/>
              </a:rPr>
              <a:t>I</a:t>
            </a:r>
            <a:r>
              <a:rPr sz="1200" b="1" dirty="0">
                <a:solidFill>
                  <a:srgbClr val="FFFFFF"/>
                </a:solidFill>
                <a:latin typeface="Calibri"/>
                <a:cs typeface="Calibri"/>
              </a:rPr>
              <a:t>R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8025764" y="2621280"/>
            <a:ext cx="805815" cy="172163"/>
          </a:xfrm>
          <a:prstGeom prst="rect">
            <a:avLst/>
          </a:prstGeom>
          <a:solidFill>
            <a:srgbClr val="C4BC96"/>
          </a:solidFill>
          <a:ln w="10159">
            <a:solidFill>
              <a:srgbClr val="001F5F"/>
            </a:solidFill>
          </a:ln>
        </p:spPr>
        <p:txBody>
          <a:bodyPr vert="horz" wrap="square" lIns="0" tIns="10478" rIns="0" bIns="0" rtlCol="0">
            <a:spAutoFit/>
          </a:bodyPr>
          <a:lstStyle/>
          <a:p>
            <a:pPr marL="77153">
              <a:spcBef>
                <a:spcPts val="83"/>
              </a:spcBef>
            </a:pPr>
            <a:r>
              <a:rPr sz="1050" spc="-11" dirty="0">
                <a:latin typeface="Calibri"/>
                <a:cs typeface="Calibri"/>
              </a:rPr>
              <a:t>Dst</a:t>
            </a:r>
            <a:endParaRPr sz="1050">
              <a:latin typeface="Calibri"/>
              <a:cs typeface="Calibri"/>
            </a:endParaRPr>
          </a:p>
        </p:txBody>
      </p:sp>
      <p:pic>
        <p:nvPicPr>
          <p:cNvPr id="39" name="object 39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6718078" y="619432"/>
            <a:ext cx="2139617" cy="1064072"/>
          </a:xfrm>
          <a:prstGeom prst="rect">
            <a:avLst/>
          </a:prstGeom>
        </p:spPr>
      </p:pic>
      <p:sp>
        <p:nvSpPr>
          <p:cNvPr id="40" name="object 40"/>
          <p:cNvSpPr txBox="1"/>
          <p:nvPr/>
        </p:nvSpPr>
        <p:spPr>
          <a:xfrm>
            <a:off x="6957061" y="654654"/>
            <a:ext cx="1497806" cy="858921"/>
          </a:xfrm>
          <a:prstGeom prst="rect">
            <a:avLst/>
          </a:prstGeom>
        </p:spPr>
        <p:txBody>
          <a:bodyPr vert="horz" wrap="square" lIns="0" tIns="27146" rIns="0" bIns="0" rtlCol="0">
            <a:spAutoFit/>
          </a:bodyPr>
          <a:lstStyle/>
          <a:p>
            <a:pPr marL="9525" marR="3810" indent="1429" algn="ctr">
              <a:lnSpc>
                <a:spcPct val="90300"/>
              </a:lnSpc>
              <a:spcBef>
                <a:spcPts val="214"/>
              </a:spcBef>
            </a:pPr>
            <a:r>
              <a:rPr sz="1200" b="1" dirty="0">
                <a:solidFill>
                  <a:srgbClr val="FFFFFF"/>
                </a:solidFill>
                <a:latin typeface="Calibri"/>
                <a:cs typeface="Calibri"/>
              </a:rPr>
              <a:t>SOP &amp; </a:t>
            </a:r>
            <a:r>
              <a:rPr sz="1200" b="1" spc="-4" dirty="0">
                <a:solidFill>
                  <a:srgbClr val="FFFFFF"/>
                </a:solidFill>
                <a:latin typeface="Calibri"/>
                <a:cs typeface="Calibri"/>
              </a:rPr>
              <a:t>FORMULIR </a:t>
            </a:r>
            <a:r>
              <a:rPr sz="1200" b="1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b="1" spc="-41" dirty="0">
                <a:solidFill>
                  <a:srgbClr val="FFFFFF"/>
                </a:solidFill>
                <a:latin typeface="Calibri"/>
                <a:cs typeface="Calibri"/>
              </a:rPr>
              <a:t>UPAYAKAN</a:t>
            </a:r>
            <a:r>
              <a:rPr sz="1200" b="1" spc="2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b="1" spc="-4" dirty="0">
                <a:solidFill>
                  <a:srgbClr val="FFFFFF"/>
                </a:solidFill>
                <a:latin typeface="Calibri"/>
                <a:cs typeface="Calibri"/>
              </a:rPr>
              <a:t>DISUSUN </a:t>
            </a:r>
            <a:r>
              <a:rPr sz="1200" b="1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b="1" spc="-19" dirty="0">
                <a:solidFill>
                  <a:srgbClr val="FFFFFF"/>
                </a:solidFill>
                <a:latin typeface="Calibri"/>
                <a:cs typeface="Calibri"/>
              </a:rPr>
              <a:t>SAMPAI</a:t>
            </a:r>
            <a:r>
              <a:rPr sz="1200" b="1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b="1" spc="-8" dirty="0">
                <a:solidFill>
                  <a:srgbClr val="FFFFFF"/>
                </a:solidFill>
                <a:latin typeface="Calibri"/>
                <a:cs typeface="Calibri"/>
              </a:rPr>
              <a:t>TINDAKAN </a:t>
            </a:r>
            <a:r>
              <a:rPr sz="1200" b="1" spc="-4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b="1" spc="-11" dirty="0">
                <a:solidFill>
                  <a:srgbClr val="FFFFFF"/>
                </a:solidFill>
                <a:latin typeface="Calibri"/>
                <a:cs typeface="Calibri"/>
              </a:rPr>
              <a:t>KOREKTIF</a:t>
            </a:r>
            <a:r>
              <a:rPr sz="1200" b="1" spc="-8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b="1" spc="-30" dirty="0">
                <a:solidFill>
                  <a:srgbClr val="FFFF00"/>
                </a:solidFill>
                <a:latin typeface="Calibri"/>
                <a:cs typeface="Calibri"/>
              </a:rPr>
              <a:t>YANG</a:t>
            </a:r>
            <a:r>
              <a:rPr sz="1200" b="1" spc="-11" dirty="0">
                <a:solidFill>
                  <a:srgbClr val="FFFF00"/>
                </a:solidFill>
                <a:latin typeface="Calibri"/>
                <a:cs typeface="Calibri"/>
              </a:rPr>
              <a:t> </a:t>
            </a:r>
            <a:r>
              <a:rPr sz="1200" b="1" spc="-8" dirty="0">
                <a:solidFill>
                  <a:srgbClr val="FFFF00"/>
                </a:solidFill>
                <a:latin typeface="Calibri"/>
                <a:cs typeface="Calibri"/>
              </a:rPr>
              <a:t>HARUS</a:t>
            </a:r>
            <a:endParaRPr sz="1200">
              <a:latin typeface="Calibri"/>
              <a:cs typeface="Calibri"/>
            </a:endParaRPr>
          </a:p>
          <a:p>
            <a:pPr algn="ctr">
              <a:lnSpc>
                <a:spcPts val="1290"/>
              </a:lnSpc>
            </a:pPr>
            <a:r>
              <a:rPr sz="1200" b="1" spc="-19" dirty="0">
                <a:solidFill>
                  <a:srgbClr val="FFFF00"/>
                </a:solidFill>
                <a:latin typeface="Calibri"/>
                <a:cs typeface="Calibri"/>
              </a:rPr>
              <a:t>/AKAN</a:t>
            </a:r>
            <a:r>
              <a:rPr sz="1200" b="1" spc="15" dirty="0">
                <a:solidFill>
                  <a:srgbClr val="FFFF00"/>
                </a:solidFill>
                <a:latin typeface="Calibri"/>
                <a:cs typeface="Calibri"/>
              </a:rPr>
              <a:t> </a:t>
            </a:r>
            <a:r>
              <a:rPr sz="1200" b="1" spc="-8" dirty="0">
                <a:solidFill>
                  <a:srgbClr val="FFFFFF"/>
                </a:solidFill>
                <a:latin typeface="Calibri"/>
                <a:cs typeface="Calibri"/>
              </a:rPr>
              <a:t>DILAKUKAN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41" name="object 41"/>
          <p:cNvSpPr/>
          <p:nvPr/>
        </p:nvSpPr>
        <p:spPr>
          <a:xfrm>
            <a:off x="6914198" y="427673"/>
            <a:ext cx="1697355" cy="1291590"/>
          </a:xfrm>
          <a:custGeom>
            <a:avLst/>
            <a:gdLst/>
            <a:ahLst/>
            <a:cxnLst/>
            <a:rect l="l" t="t" r="r" b="b"/>
            <a:pathLst>
              <a:path w="2263140" h="1722120">
                <a:moveTo>
                  <a:pt x="0" y="861060"/>
                </a:moveTo>
                <a:lnTo>
                  <a:pt x="1304" y="819346"/>
                </a:lnTo>
                <a:lnTo>
                  <a:pt x="5179" y="778143"/>
                </a:lnTo>
                <a:lnTo>
                  <a:pt x="11565" y="737498"/>
                </a:lnTo>
                <a:lnTo>
                  <a:pt x="20403" y="697455"/>
                </a:lnTo>
                <a:lnTo>
                  <a:pt x="31633" y="658059"/>
                </a:lnTo>
                <a:lnTo>
                  <a:pt x="45196" y="619356"/>
                </a:lnTo>
                <a:lnTo>
                  <a:pt x="61032" y="581390"/>
                </a:lnTo>
                <a:lnTo>
                  <a:pt x="79084" y="544206"/>
                </a:lnTo>
                <a:lnTo>
                  <a:pt x="99290" y="507851"/>
                </a:lnTo>
                <a:lnTo>
                  <a:pt x="121593" y="472368"/>
                </a:lnTo>
                <a:lnTo>
                  <a:pt x="145932" y="437803"/>
                </a:lnTo>
                <a:lnTo>
                  <a:pt x="172249" y="404202"/>
                </a:lnTo>
                <a:lnTo>
                  <a:pt x="200484" y="371609"/>
                </a:lnTo>
                <a:lnTo>
                  <a:pt x="230579" y="340069"/>
                </a:lnTo>
                <a:lnTo>
                  <a:pt x="262472" y="309628"/>
                </a:lnTo>
                <a:lnTo>
                  <a:pt x="296107" y="280330"/>
                </a:lnTo>
                <a:lnTo>
                  <a:pt x="331422" y="252222"/>
                </a:lnTo>
                <a:lnTo>
                  <a:pt x="368359" y="225347"/>
                </a:lnTo>
                <a:lnTo>
                  <a:pt x="406859" y="199751"/>
                </a:lnTo>
                <a:lnTo>
                  <a:pt x="446862" y="175480"/>
                </a:lnTo>
                <a:lnTo>
                  <a:pt x="488309" y="152578"/>
                </a:lnTo>
                <a:lnTo>
                  <a:pt x="531142" y="131090"/>
                </a:lnTo>
                <a:lnTo>
                  <a:pt x="575299" y="111062"/>
                </a:lnTo>
                <a:lnTo>
                  <a:pt x="620723" y="92539"/>
                </a:lnTo>
                <a:lnTo>
                  <a:pt x="667354" y="75566"/>
                </a:lnTo>
                <a:lnTo>
                  <a:pt x="715133" y="60188"/>
                </a:lnTo>
                <a:lnTo>
                  <a:pt x="764000" y="46450"/>
                </a:lnTo>
                <a:lnTo>
                  <a:pt x="813896" y="34397"/>
                </a:lnTo>
                <a:lnTo>
                  <a:pt x="864763" y="24075"/>
                </a:lnTo>
                <a:lnTo>
                  <a:pt x="916540" y="15528"/>
                </a:lnTo>
                <a:lnTo>
                  <a:pt x="969168" y="8802"/>
                </a:lnTo>
                <a:lnTo>
                  <a:pt x="1022589" y="3942"/>
                </a:lnTo>
                <a:lnTo>
                  <a:pt x="1076742" y="993"/>
                </a:lnTo>
                <a:lnTo>
                  <a:pt x="1131570" y="0"/>
                </a:lnTo>
                <a:lnTo>
                  <a:pt x="1186397" y="993"/>
                </a:lnTo>
                <a:lnTo>
                  <a:pt x="1240550" y="3942"/>
                </a:lnTo>
                <a:lnTo>
                  <a:pt x="1293971" y="8802"/>
                </a:lnTo>
                <a:lnTo>
                  <a:pt x="1346599" y="15528"/>
                </a:lnTo>
                <a:lnTo>
                  <a:pt x="1398376" y="24075"/>
                </a:lnTo>
                <a:lnTo>
                  <a:pt x="1449243" y="34397"/>
                </a:lnTo>
                <a:lnTo>
                  <a:pt x="1499139" y="46450"/>
                </a:lnTo>
                <a:lnTo>
                  <a:pt x="1548006" y="60188"/>
                </a:lnTo>
                <a:lnTo>
                  <a:pt x="1595785" y="75566"/>
                </a:lnTo>
                <a:lnTo>
                  <a:pt x="1642416" y="92539"/>
                </a:lnTo>
                <a:lnTo>
                  <a:pt x="1687840" y="111062"/>
                </a:lnTo>
                <a:lnTo>
                  <a:pt x="1731997" y="131090"/>
                </a:lnTo>
                <a:lnTo>
                  <a:pt x="1774830" y="152578"/>
                </a:lnTo>
                <a:lnTo>
                  <a:pt x="1816277" y="175480"/>
                </a:lnTo>
                <a:lnTo>
                  <a:pt x="1856280" y="199751"/>
                </a:lnTo>
                <a:lnTo>
                  <a:pt x="1894780" y="225347"/>
                </a:lnTo>
                <a:lnTo>
                  <a:pt x="1931717" y="252222"/>
                </a:lnTo>
                <a:lnTo>
                  <a:pt x="1967032" y="280330"/>
                </a:lnTo>
                <a:lnTo>
                  <a:pt x="2000667" y="309628"/>
                </a:lnTo>
                <a:lnTo>
                  <a:pt x="2032560" y="340069"/>
                </a:lnTo>
                <a:lnTo>
                  <a:pt x="2062655" y="371609"/>
                </a:lnTo>
                <a:lnTo>
                  <a:pt x="2090890" y="404202"/>
                </a:lnTo>
                <a:lnTo>
                  <a:pt x="2117207" y="437803"/>
                </a:lnTo>
                <a:lnTo>
                  <a:pt x="2141546" y="472368"/>
                </a:lnTo>
                <a:lnTo>
                  <a:pt x="2163849" y="507851"/>
                </a:lnTo>
                <a:lnTo>
                  <a:pt x="2184055" y="544206"/>
                </a:lnTo>
                <a:lnTo>
                  <a:pt x="2202107" y="581390"/>
                </a:lnTo>
                <a:lnTo>
                  <a:pt x="2217943" y="619356"/>
                </a:lnTo>
                <a:lnTo>
                  <a:pt x="2231506" y="658059"/>
                </a:lnTo>
                <a:lnTo>
                  <a:pt x="2242736" y="697455"/>
                </a:lnTo>
                <a:lnTo>
                  <a:pt x="2251574" y="737498"/>
                </a:lnTo>
                <a:lnTo>
                  <a:pt x="2257960" y="778143"/>
                </a:lnTo>
                <a:lnTo>
                  <a:pt x="2261835" y="819346"/>
                </a:lnTo>
                <a:lnTo>
                  <a:pt x="2263140" y="861060"/>
                </a:lnTo>
                <a:lnTo>
                  <a:pt x="2261835" y="902773"/>
                </a:lnTo>
                <a:lnTo>
                  <a:pt x="2257960" y="943976"/>
                </a:lnTo>
                <a:lnTo>
                  <a:pt x="2251574" y="984621"/>
                </a:lnTo>
                <a:lnTo>
                  <a:pt x="2242736" y="1024664"/>
                </a:lnTo>
                <a:lnTo>
                  <a:pt x="2231506" y="1064060"/>
                </a:lnTo>
                <a:lnTo>
                  <a:pt x="2217943" y="1102763"/>
                </a:lnTo>
                <a:lnTo>
                  <a:pt x="2202107" y="1140729"/>
                </a:lnTo>
                <a:lnTo>
                  <a:pt x="2184055" y="1177913"/>
                </a:lnTo>
                <a:lnTo>
                  <a:pt x="2163849" y="1214268"/>
                </a:lnTo>
                <a:lnTo>
                  <a:pt x="2141546" y="1249751"/>
                </a:lnTo>
                <a:lnTo>
                  <a:pt x="2117207" y="1284316"/>
                </a:lnTo>
                <a:lnTo>
                  <a:pt x="2090890" y="1317917"/>
                </a:lnTo>
                <a:lnTo>
                  <a:pt x="2062655" y="1350510"/>
                </a:lnTo>
                <a:lnTo>
                  <a:pt x="2032560" y="1382050"/>
                </a:lnTo>
                <a:lnTo>
                  <a:pt x="2000667" y="1412491"/>
                </a:lnTo>
                <a:lnTo>
                  <a:pt x="1967032" y="1441789"/>
                </a:lnTo>
                <a:lnTo>
                  <a:pt x="1931717" y="1469898"/>
                </a:lnTo>
                <a:lnTo>
                  <a:pt x="1894780" y="1496772"/>
                </a:lnTo>
                <a:lnTo>
                  <a:pt x="1856280" y="1522368"/>
                </a:lnTo>
                <a:lnTo>
                  <a:pt x="1816277" y="1546639"/>
                </a:lnTo>
                <a:lnTo>
                  <a:pt x="1774830" y="1569541"/>
                </a:lnTo>
                <a:lnTo>
                  <a:pt x="1731997" y="1591029"/>
                </a:lnTo>
                <a:lnTo>
                  <a:pt x="1687840" y="1611057"/>
                </a:lnTo>
                <a:lnTo>
                  <a:pt x="1642416" y="1629580"/>
                </a:lnTo>
                <a:lnTo>
                  <a:pt x="1595785" y="1646553"/>
                </a:lnTo>
                <a:lnTo>
                  <a:pt x="1548006" y="1661931"/>
                </a:lnTo>
                <a:lnTo>
                  <a:pt x="1499139" y="1675669"/>
                </a:lnTo>
                <a:lnTo>
                  <a:pt x="1449243" y="1687722"/>
                </a:lnTo>
                <a:lnTo>
                  <a:pt x="1398376" y="1698044"/>
                </a:lnTo>
                <a:lnTo>
                  <a:pt x="1346599" y="1706591"/>
                </a:lnTo>
                <a:lnTo>
                  <a:pt x="1293971" y="1713317"/>
                </a:lnTo>
                <a:lnTo>
                  <a:pt x="1240550" y="1718177"/>
                </a:lnTo>
                <a:lnTo>
                  <a:pt x="1186397" y="1721126"/>
                </a:lnTo>
                <a:lnTo>
                  <a:pt x="1131570" y="1722120"/>
                </a:lnTo>
                <a:lnTo>
                  <a:pt x="1076742" y="1721126"/>
                </a:lnTo>
                <a:lnTo>
                  <a:pt x="1022589" y="1718177"/>
                </a:lnTo>
                <a:lnTo>
                  <a:pt x="969168" y="1713317"/>
                </a:lnTo>
                <a:lnTo>
                  <a:pt x="916540" y="1706591"/>
                </a:lnTo>
                <a:lnTo>
                  <a:pt x="864763" y="1698044"/>
                </a:lnTo>
                <a:lnTo>
                  <a:pt x="813896" y="1687722"/>
                </a:lnTo>
                <a:lnTo>
                  <a:pt x="764000" y="1675669"/>
                </a:lnTo>
                <a:lnTo>
                  <a:pt x="715133" y="1661931"/>
                </a:lnTo>
                <a:lnTo>
                  <a:pt x="667354" y="1646553"/>
                </a:lnTo>
                <a:lnTo>
                  <a:pt x="620723" y="1629580"/>
                </a:lnTo>
                <a:lnTo>
                  <a:pt x="575299" y="1611057"/>
                </a:lnTo>
                <a:lnTo>
                  <a:pt x="531142" y="1591029"/>
                </a:lnTo>
                <a:lnTo>
                  <a:pt x="488309" y="1569541"/>
                </a:lnTo>
                <a:lnTo>
                  <a:pt x="446862" y="1546639"/>
                </a:lnTo>
                <a:lnTo>
                  <a:pt x="406859" y="1522368"/>
                </a:lnTo>
                <a:lnTo>
                  <a:pt x="368359" y="1496772"/>
                </a:lnTo>
                <a:lnTo>
                  <a:pt x="331422" y="1469898"/>
                </a:lnTo>
                <a:lnTo>
                  <a:pt x="296107" y="1441789"/>
                </a:lnTo>
                <a:lnTo>
                  <a:pt x="262472" y="1412491"/>
                </a:lnTo>
                <a:lnTo>
                  <a:pt x="230579" y="1382050"/>
                </a:lnTo>
                <a:lnTo>
                  <a:pt x="200484" y="1350510"/>
                </a:lnTo>
                <a:lnTo>
                  <a:pt x="172249" y="1317917"/>
                </a:lnTo>
                <a:lnTo>
                  <a:pt x="145932" y="1284316"/>
                </a:lnTo>
                <a:lnTo>
                  <a:pt x="121593" y="1249751"/>
                </a:lnTo>
                <a:lnTo>
                  <a:pt x="99290" y="1214268"/>
                </a:lnTo>
                <a:lnTo>
                  <a:pt x="79084" y="1177913"/>
                </a:lnTo>
                <a:lnTo>
                  <a:pt x="61032" y="1140729"/>
                </a:lnTo>
                <a:lnTo>
                  <a:pt x="45196" y="1102763"/>
                </a:lnTo>
                <a:lnTo>
                  <a:pt x="31633" y="1064060"/>
                </a:lnTo>
                <a:lnTo>
                  <a:pt x="20403" y="1024664"/>
                </a:lnTo>
                <a:lnTo>
                  <a:pt x="11565" y="984621"/>
                </a:lnTo>
                <a:lnTo>
                  <a:pt x="5179" y="943976"/>
                </a:lnTo>
                <a:lnTo>
                  <a:pt x="1304" y="902773"/>
                </a:lnTo>
                <a:lnTo>
                  <a:pt x="0" y="861060"/>
                </a:lnTo>
                <a:close/>
              </a:path>
            </a:pathLst>
          </a:custGeom>
          <a:ln w="5841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26EDF8C-FFFB-6B56-E003-B491917CFD80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127866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E337923-04AC-4133-9334-25BBC6E1E6E2}"/>
              </a:ext>
            </a:extLst>
          </p:cNvPr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071C51-AEB2-287E-41D7-C61408B7336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163D770-B93C-3C7D-5F65-899B66B5870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261" r="5278"/>
          <a:stretch/>
        </p:blipFill>
        <p:spPr>
          <a:xfrm>
            <a:off x="5347836" y="612507"/>
            <a:ext cx="2788788" cy="371029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D482390-4FF2-E3CE-BE2C-759A40C7226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5832" y="180825"/>
            <a:ext cx="3865394" cy="441305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A6A5A46-60E3-6977-9EDD-0B4B56FA1678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7944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E337923-04AC-4133-9334-25BBC6E1E6E2}"/>
              </a:ext>
            </a:extLst>
          </p:cNvPr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071C51-AEB2-287E-41D7-C61408B7336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39CF893-DEEE-4E43-A655-95F59F8D5A4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261" r="5278"/>
          <a:stretch/>
        </p:blipFill>
        <p:spPr>
          <a:xfrm>
            <a:off x="5185316" y="628651"/>
            <a:ext cx="2776655" cy="369414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8C36D90-D506-54A4-ADAC-8EC97E64EA8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0574" y="200025"/>
            <a:ext cx="3848576" cy="439385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BEAA43C-EA8E-D454-CE16-EED7151C64CC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2016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E337923-04AC-4133-9334-25BBC6E1E6E2}"/>
              </a:ext>
            </a:extLst>
          </p:cNvPr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071C51-AEB2-287E-41D7-C61408B7336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222244A-2C1F-1BA8-67A0-E70AB2BCE2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601" y="742950"/>
            <a:ext cx="5398592" cy="233838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1A37FE0-F38F-0484-BA61-47D658749CE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367" r="2741"/>
          <a:stretch/>
        </p:blipFill>
        <p:spPr>
          <a:xfrm>
            <a:off x="5754028" y="857250"/>
            <a:ext cx="2865865" cy="376401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96746A0-843A-9E65-6E58-6E1F35F8ECC0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3767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E337923-04AC-4133-9334-25BBC6E1E6E2}"/>
              </a:ext>
            </a:extLst>
          </p:cNvPr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071C51-AEB2-287E-41D7-C61408B7336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D1A5986-33C6-78CF-0813-DD4B6D70195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447" r="2996"/>
          <a:stretch/>
        </p:blipFill>
        <p:spPr>
          <a:xfrm>
            <a:off x="5560874" y="289885"/>
            <a:ext cx="2798956" cy="333931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55030AC-CA76-EEE4-2B8F-3AFDAB7D7E8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4157" y="126420"/>
            <a:ext cx="3829050" cy="489065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8897146-5E65-F687-12D5-3EB1283BB6D1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4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E337923-04AC-4133-9334-25BBC6E1E6E2}"/>
              </a:ext>
            </a:extLst>
          </p:cNvPr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071C51-AEB2-287E-41D7-C61408B7336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6DA991D-0A18-DC46-C3DF-DD100DE882F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447" r="2996"/>
          <a:stretch/>
        </p:blipFill>
        <p:spPr>
          <a:xfrm>
            <a:off x="5185317" y="320166"/>
            <a:ext cx="2798956" cy="333931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B811EFA-BA30-B0D0-BF56-80B9316F78E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8600" y="156701"/>
            <a:ext cx="3829050" cy="489065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0BB2FA9-F962-0F8C-0B79-ABCA9B860AB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40680" y="3887274"/>
            <a:ext cx="4674720" cy="941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410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E337923-04AC-4133-9334-25BBC6E1E6E2}"/>
              </a:ext>
            </a:extLst>
          </p:cNvPr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071C51-AEB2-287E-41D7-C61408B7336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9BE2562-2784-2DFC-688D-BA8A0B8FA3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35093" y="342899"/>
            <a:ext cx="2550408" cy="452731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39CCF36-ADE3-67E0-1553-3E1D370B25B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584" r="4927"/>
          <a:stretch/>
        </p:blipFill>
        <p:spPr>
          <a:xfrm>
            <a:off x="5732912" y="1620006"/>
            <a:ext cx="2630513" cy="264951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329BC31-DBDC-123C-902F-314F162D4E86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5972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88877A87-192F-444B-8D27-41CBA4894C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0162" y="3416299"/>
            <a:ext cx="3651600" cy="1167187"/>
          </a:xfrm>
          <a:solidFill>
            <a:schemeClr val="accent1"/>
          </a:solidFill>
        </p:spPr>
        <p:txBody>
          <a:bodyPr/>
          <a:lstStyle/>
          <a:p>
            <a:endParaRPr lang="en-ID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F96263B6-D003-4BB9-935A-5F93A7F557F8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8241" y="110202"/>
            <a:ext cx="778330" cy="449971"/>
          </a:xfrm>
          <a:prstGeom prst="rect">
            <a:avLst/>
          </a:prstGeom>
        </p:spPr>
      </p:pic>
      <p:sp>
        <p:nvSpPr>
          <p:cNvPr id="6" name="Google Shape;606;p65">
            <a:extLst>
              <a:ext uri="{FF2B5EF4-FFF2-40B4-BE49-F238E27FC236}">
                <a16:creationId xmlns:a16="http://schemas.microsoft.com/office/drawing/2014/main" id="{2B478A84-919E-4FEE-AA9C-33A83427F82F}"/>
              </a:ext>
            </a:extLst>
          </p:cNvPr>
          <p:cNvSpPr txBox="1">
            <a:spLocks/>
          </p:cNvSpPr>
          <p:nvPr/>
        </p:nvSpPr>
        <p:spPr>
          <a:xfrm>
            <a:off x="0" y="1235201"/>
            <a:ext cx="4746828" cy="98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Staatliches"/>
              <a:buNone/>
              <a:defRPr sz="4800" b="1" i="0" u="none" strike="noStrike" cap="none">
                <a:solidFill>
                  <a:srgbClr val="FFFFFF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rPr lang="en-ID" sz="3600" dirty="0">
                <a:solidFill>
                  <a:srgbClr val="FFC000"/>
                </a:solidFill>
              </a:rPr>
              <a:t>TERIMA </a:t>
            </a:r>
            <a:r>
              <a:rPr lang="en-ID" sz="3600" dirty="0">
                <a:solidFill>
                  <a:schemeClr val="accent5">
                    <a:lumMod val="90000"/>
                  </a:schemeClr>
                </a:solidFill>
              </a:rPr>
              <a:t>KASIH</a:t>
            </a:r>
          </a:p>
        </p:txBody>
      </p:sp>
      <p:sp>
        <p:nvSpPr>
          <p:cNvPr id="7" name="Google Shape;2643;p68">
            <a:extLst>
              <a:ext uri="{FF2B5EF4-FFF2-40B4-BE49-F238E27FC236}">
                <a16:creationId xmlns:a16="http://schemas.microsoft.com/office/drawing/2014/main" id="{66D134FA-05D1-4F02-AB67-07BC5E8E2875}"/>
              </a:ext>
            </a:extLst>
          </p:cNvPr>
          <p:cNvSpPr txBox="1">
            <a:spLocks/>
          </p:cNvSpPr>
          <p:nvPr/>
        </p:nvSpPr>
        <p:spPr>
          <a:xfrm>
            <a:off x="620572" y="2243842"/>
            <a:ext cx="4395337" cy="18726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 Condensed Light"/>
              <a:buNone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 Condensed Light"/>
              <a:buNone/>
              <a:defRPr sz="2800" b="0" i="0" u="none" strike="noStrike" cap="none">
                <a:solidFill>
                  <a:schemeClr val="dk2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 Condensed Light"/>
              <a:buNone/>
              <a:defRPr sz="2800" b="0" i="0" u="none" strike="noStrike" cap="none">
                <a:solidFill>
                  <a:schemeClr val="dk2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 Condensed Light"/>
              <a:buNone/>
              <a:defRPr sz="2800" b="0" i="0" u="none" strike="noStrike" cap="none">
                <a:solidFill>
                  <a:schemeClr val="dk2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 Condensed Light"/>
              <a:buNone/>
              <a:defRPr sz="2800" b="0" i="0" u="none" strike="noStrike" cap="none">
                <a:solidFill>
                  <a:schemeClr val="dk2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 Condensed Light"/>
              <a:buNone/>
              <a:defRPr sz="2800" b="0" i="0" u="none" strike="noStrike" cap="none">
                <a:solidFill>
                  <a:schemeClr val="dk2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 Condensed Light"/>
              <a:buNone/>
              <a:defRPr sz="2800" b="0" i="0" u="none" strike="noStrike" cap="none">
                <a:solidFill>
                  <a:schemeClr val="dk2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 Condensed Light"/>
              <a:buNone/>
              <a:defRPr sz="2800" b="0" i="0" u="none" strike="noStrike" cap="none">
                <a:solidFill>
                  <a:schemeClr val="dk2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 Condensed Light"/>
              <a:buNone/>
              <a:defRPr sz="2800" b="0" i="0" u="none" strike="noStrike" cap="none">
                <a:solidFill>
                  <a:schemeClr val="dk2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9pPr>
          </a:lstStyle>
          <a:p>
            <a:pPr marL="92075" indent="0" algn="l" fontAlgn="base"/>
            <a:r>
              <a:rPr lang="en-ID" b="1" i="0" dirty="0" err="1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Direktorat</a:t>
            </a:r>
            <a:r>
              <a:rPr lang="en-ID" b="1" i="0" dirty="0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en-ID" b="1" i="0" dirty="0" err="1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Penjaminan</a:t>
            </a:r>
            <a:r>
              <a:rPr lang="en-ID" b="1" i="0" dirty="0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en-ID" b="1" i="0" dirty="0" err="1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Mutu</a:t>
            </a:r>
            <a:endParaRPr lang="en-ID" b="0" i="0" dirty="0">
              <a:solidFill>
                <a:srgbClr val="666666"/>
              </a:solidFill>
              <a:effectLst/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  <a:p>
            <a:pPr marL="92075" indent="0" algn="l" fontAlgn="base"/>
            <a:r>
              <a:rPr lang="en-ID" b="0" i="0" dirty="0" err="1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Kampus</a:t>
            </a:r>
            <a:r>
              <a:rPr lang="en-ID" b="0" i="0" dirty="0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en-ID" b="0" i="0" dirty="0" err="1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Karangmalang</a:t>
            </a:r>
            <a:r>
              <a:rPr lang="en-ID" b="0" i="0" dirty="0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, Yogyakarta 55281 </a:t>
            </a:r>
            <a:r>
              <a:rPr lang="en-ID" b="0" i="0" dirty="0" err="1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Telepon</a:t>
            </a:r>
            <a:r>
              <a:rPr lang="en-ID" b="0" i="0" dirty="0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: (0274) 586168</a:t>
            </a:r>
            <a:r>
              <a:rPr lang="en-ID" dirty="0">
                <a:solidFill>
                  <a:srgbClr val="666666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en-ID" b="0" i="0" dirty="0" err="1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pesawat</a:t>
            </a:r>
            <a:r>
              <a:rPr lang="en-ID" b="0" i="0" dirty="0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263</a:t>
            </a:r>
            <a:r>
              <a:rPr lang="en-ID" dirty="0">
                <a:solidFill>
                  <a:srgbClr val="666666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en-ID" b="0" i="0" dirty="0" err="1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faximile</a:t>
            </a:r>
            <a:r>
              <a:rPr lang="en-ID" b="0" i="0" dirty="0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(0274) 550838</a:t>
            </a:r>
            <a:br>
              <a:rPr lang="en-ID" b="0" i="0" dirty="0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</a:br>
            <a:r>
              <a:rPr lang="en-ID" b="0" i="0" dirty="0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Email : </a:t>
            </a:r>
            <a:r>
              <a:rPr lang="en-ID" b="0" i="0" u="none" strike="noStrike" dirty="0">
                <a:solidFill>
                  <a:schemeClr val="bg1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ditpenjamu@uny.ac.id</a:t>
            </a:r>
            <a:endParaRPr lang="en-ID" b="0" i="0" dirty="0">
              <a:solidFill>
                <a:schemeClr val="bg1"/>
              </a:solidFill>
              <a:effectLst/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8A3E9A7-BF48-D597-8B0B-87EC612C216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84" t="7451" r="68608" b="77825"/>
          <a:stretch/>
        </p:blipFill>
        <p:spPr>
          <a:xfrm>
            <a:off x="7993743" y="4478729"/>
            <a:ext cx="1150257" cy="513661"/>
          </a:xfrm>
          <a:prstGeom prst="rect">
            <a:avLst/>
          </a:prstGeom>
          <a:solidFill>
            <a:srgbClr val="FFFF00"/>
          </a:solidFill>
        </p:spPr>
      </p:pic>
    </p:spTree>
    <p:extLst>
      <p:ext uri="{BB962C8B-B14F-4D97-AF65-F5344CB8AC3E}">
        <p14:creationId xmlns:p14="http://schemas.microsoft.com/office/powerpoint/2010/main" val="2429874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/>
          <p:nvPr/>
        </p:nvSpPr>
        <p:spPr>
          <a:xfrm>
            <a:off x="1765459" y="802671"/>
            <a:ext cx="1839754" cy="240450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z="1500" spc="-41" dirty="0">
                <a:solidFill>
                  <a:srgbClr val="404040"/>
                </a:solidFill>
                <a:latin typeface="Calibri Light"/>
                <a:cs typeface="Calibri Light"/>
              </a:rPr>
              <a:t>D</a:t>
            </a:r>
            <a:r>
              <a:rPr sz="1500" spc="-34" dirty="0">
                <a:solidFill>
                  <a:srgbClr val="404040"/>
                </a:solidFill>
                <a:latin typeface="Calibri Light"/>
                <a:cs typeface="Calibri Light"/>
              </a:rPr>
              <a:t>o</a:t>
            </a:r>
            <a:r>
              <a:rPr sz="1500" spc="-64" dirty="0">
                <a:solidFill>
                  <a:srgbClr val="404040"/>
                </a:solidFill>
                <a:latin typeface="Calibri Light"/>
                <a:cs typeface="Calibri Light"/>
              </a:rPr>
              <a:t>k</a:t>
            </a:r>
            <a:r>
              <a:rPr sz="1500" spc="-45" dirty="0">
                <a:solidFill>
                  <a:srgbClr val="404040"/>
                </a:solidFill>
                <a:latin typeface="Calibri Light"/>
                <a:cs typeface="Calibri Light"/>
              </a:rPr>
              <a:t>u</a:t>
            </a:r>
            <a:r>
              <a:rPr sz="1500" spc="-64" dirty="0">
                <a:solidFill>
                  <a:srgbClr val="404040"/>
                </a:solidFill>
                <a:latin typeface="Calibri Light"/>
                <a:cs typeface="Calibri Light"/>
              </a:rPr>
              <a:t>m</a:t>
            </a:r>
            <a:r>
              <a:rPr sz="1500" spc="-53" dirty="0">
                <a:solidFill>
                  <a:srgbClr val="404040"/>
                </a:solidFill>
                <a:latin typeface="Calibri Light"/>
                <a:cs typeface="Calibri Light"/>
              </a:rPr>
              <a:t>e</a:t>
            </a:r>
            <a:r>
              <a:rPr sz="1500" dirty="0">
                <a:solidFill>
                  <a:srgbClr val="404040"/>
                </a:solidFill>
                <a:latin typeface="Calibri Light"/>
                <a:cs typeface="Calibri Light"/>
              </a:rPr>
              <a:t>n</a:t>
            </a:r>
            <a:r>
              <a:rPr sz="1500" spc="-127" dirty="0">
                <a:solidFill>
                  <a:srgbClr val="404040"/>
                </a:solidFill>
                <a:latin typeface="Calibri Light"/>
                <a:cs typeface="Calibri Light"/>
              </a:rPr>
              <a:t> </a:t>
            </a:r>
            <a:r>
              <a:rPr sz="1500" spc="-68" dirty="0">
                <a:solidFill>
                  <a:srgbClr val="404040"/>
                </a:solidFill>
                <a:latin typeface="Calibri Light"/>
                <a:cs typeface="Calibri Light"/>
              </a:rPr>
              <a:t>K</a:t>
            </a:r>
            <a:r>
              <a:rPr sz="1500" spc="-38" dirty="0">
                <a:solidFill>
                  <a:srgbClr val="404040"/>
                </a:solidFill>
                <a:latin typeface="Calibri Light"/>
                <a:cs typeface="Calibri Light"/>
              </a:rPr>
              <a:t>e</a:t>
            </a:r>
            <a:r>
              <a:rPr sz="1500" spc="-45" dirty="0">
                <a:solidFill>
                  <a:srgbClr val="404040"/>
                </a:solidFill>
                <a:latin typeface="Calibri Light"/>
                <a:cs typeface="Calibri Light"/>
              </a:rPr>
              <a:t>b</a:t>
            </a:r>
            <a:r>
              <a:rPr sz="1500" spc="-34" dirty="0">
                <a:solidFill>
                  <a:srgbClr val="404040"/>
                </a:solidFill>
                <a:latin typeface="Calibri Light"/>
                <a:cs typeface="Calibri Light"/>
              </a:rPr>
              <a:t>i</a:t>
            </a:r>
            <a:r>
              <a:rPr sz="1500" spc="-45" dirty="0">
                <a:solidFill>
                  <a:srgbClr val="404040"/>
                </a:solidFill>
                <a:latin typeface="Calibri Light"/>
                <a:cs typeface="Calibri Light"/>
              </a:rPr>
              <a:t>j</a:t>
            </a:r>
            <a:r>
              <a:rPr sz="1500" spc="-49" dirty="0">
                <a:solidFill>
                  <a:srgbClr val="404040"/>
                </a:solidFill>
                <a:latin typeface="Calibri Light"/>
                <a:cs typeface="Calibri Light"/>
              </a:rPr>
              <a:t>a</a:t>
            </a:r>
            <a:r>
              <a:rPr sz="1500" spc="-79" dirty="0">
                <a:solidFill>
                  <a:srgbClr val="404040"/>
                </a:solidFill>
                <a:latin typeface="Calibri Light"/>
                <a:cs typeface="Calibri Light"/>
              </a:rPr>
              <a:t>k</a:t>
            </a:r>
            <a:r>
              <a:rPr sz="1500" spc="-64" dirty="0">
                <a:solidFill>
                  <a:srgbClr val="404040"/>
                </a:solidFill>
                <a:latin typeface="Calibri Light"/>
                <a:cs typeface="Calibri Light"/>
              </a:rPr>
              <a:t>a</a:t>
            </a:r>
            <a:r>
              <a:rPr sz="1500" dirty="0">
                <a:solidFill>
                  <a:srgbClr val="404040"/>
                </a:solidFill>
                <a:latin typeface="Calibri Light"/>
                <a:cs typeface="Calibri Light"/>
              </a:rPr>
              <a:t>n</a:t>
            </a:r>
            <a:r>
              <a:rPr sz="1500" spc="-127" dirty="0">
                <a:solidFill>
                  <a:srgbClr val="404040"/>
                </a:solidFill>
                <a:latin typeface="Calibri Light"/>
                <a:cs typeface="Calibri Light"/>
              </a:rPr>
              <a:t> </a:t>
            </a:r>
            <a:r>
              <a:rPr sz="1500" spc="-38" dirty="0">
                <a:solidFill>
                  <a:srgbClr val="404040"/>
                </a:solidFill>
                <a:latin typeface="Calibri Light"/>
                <a:cs typeface="Calibri Light"/>
              </a:rPr>
              <a:t>S</a:t>
            </a:r>
            <a:r>
              <a:rPr sz="1500" spc="-45" dirty="0">
                <a:solidFill>
                  <a:srgbClr val="404040"/>
                </a:solidFill>
                <a:latin typeface="Calibri Light"/>
                <a:cs typeface="Calibri Light"/>
              </a:rPr>
              <a:t>P</a:t>
            </a:r>
            <a:r>
              <a:rPr sz="1500" spc="-38" dirty="0">
                <a:solidFill>
                  <a:srgbClr val="404040"/>
                </a:solidFill>
                <a:latin typeface="Calibri Light"/>
                <a:cs typeface="Calibri Light"/>
              </a:rPr>
              <a:t>M</a:t>
            </a:r>
            <a:r>
              <a:rPr sz="1500" dirty="0">
                <a:solidFill>
                  <a:srgbClr val="404040"/>
                </a:solidFill>
                <a:latin typeface="Calibri Light"/>
                <a:cs typeface="Calibri Light"/>
              </a:rPr>
              <a:t>I</a:t>
            </a:r>
            <a:endParaRPr sz="1500">
              <a:latin typeface="Calibri Light"/>
              <a:cs typeface="Calibri Light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544003" y="1111567"/>
            <a:ext cx="2522220" cy="3396615"/>
          </a:xfrm>
          <a:custGeom>
            <a:avLst/>
            <a:gdLst/>
            <a:ahLst/>
            <a:cxnLst/>
            <a:rect l="l" t="t" r="r" b="b"/>
            <a:pathLst>
              <a:path w="3362960" h="4528820">
                <a:moveTo>
                  <a:pt x="3362959" y="0"/>
                </a:moveTo>
                <a:lnTo>
                  <a:pt x="0" y="0"/>
                </a:lnTo>
                <a:lnTo>
                  <a:pt x="0" y="4528820"/>
                </a:lnTo>
                <a:lnTo>
                  <a:pt x="3362959" y="4528820"/>
                </a:lnTo>
                <a:lnTo>
                  <a:pt x="3362959" y="0"/>
                </a:lnTo>
                <a:close/>
              </a:path>
            </a:pathLst>
          </a:custGeom>
          <a:solidFill>
            <a:srgbClr val="DCE6F1"/>
          </a:solid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7" name="object 7"/>
          <p:cNvSpPr txBox="1"/>
          <p:nvPr/>
        </p:nvSpPr>
        <p:spPr>
          <a:xfrm>
            <a:off x="1544003" y="1111567"/>
            <a:ext cx="2522220" cy="3330688"/>
          </a:xfrm>
          <a:prstGeom prst="rect">
            <a:avLst/>
          </a:prstGeom>
          <a:ln w="27940">
            <a:solidFill>
              <a:srgbClr val="000000"/>
            </a:solidFill>
          </a:ln>
        </p:spPr>
        <p:txBody>
          <a:bodyPr vert="horz" wrap="square" lIns="0" tIns="6191" rIns="0" bIns="0" rtlCol="0">
            <a:spAutoFit/>
          </a:bodyPr>
          <a:lstStyle/>
          <a:p>
            <a:pPr marL="260033" indent="-193358">
              <a:lnSpc>
                <a:spcPts val="1073"/>
              </a:lnSpc>
              <a:spcBef>
                <a:spcPts val="49"/>
              </a:spcBef>
              <a:buAutoNum type="arabicPeriod"/>
              <a:tabLst>
                <a:tab pos="260033" algn="l"/>
                <a:tab pos="260509" algn="l"/>
              </a:tabLst>
            </a:pPr>
            <a:r>
              <a:rPr sz="900" spc="-4" dirty="0">
                <a:solidFill>
                  <a:srgbClr val="001F5F"/>
                </a:solidFill>
                <a:latin typeface="Calibri"/>
                <a:cs typeface="Calibri"/>
              </a:rPr>
              <a:t>Visi,</a:t>
            </a:r>
            <a:r>
              <a:rPr sz="900" spc="-8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900" spc="-4" dirty="0">
                <a:solidFill>
                  <a:srgbClr val="001F5F"/>
                </a:solidFill>
                <a:latin typeface="Calibri"/>
                <a:cs typeface="Calibri"/>
              </a:rPr>
              <a:t>Misi,</a:t>
            </a:r>
            <a:r>
              <a:rPr sz="900" spc="-8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900" spc="-11" dirty="0">
                <a:solidFill>
                  <a:srgbClr val="001F5F"/>
                </a:solidFill>
                <a:latin typeface="Calibri"/>
                <a:cs typeface="Calibri"/>
              </a:rPr>
              <a:t>Tujuan</a:t>
            </a:r>
            <a:r>
              <a:rPr sz="900" spc="-26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900" spc="-4" dirty="0">
                <a:solidFill>
                  <a:srgbClr val="001F5F"/>
                </a:solidFill>
                <a:latin typeface="Calibri"/>
                <a:cs typeface="Calibri"/>
              </a:rPr>
              <a:t>Perguruan</a:t>
            </a:r>
            <a:r>
              <a:rPr sz="900" spc="-41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900" dirty="0">
                <a:solidFill>
                  <a:srgbClr val="001F5F"/>
                </a:solidFill>
                <a:latin typeface="Calibri"/>
                <a:cs typeface="Calibri"/>
              </a:rPr>
              <a:t>Tinggi</a:t>
            </a:r>
            <a:endParaRPr sz="900">
              <a:latin typeface="Calibri"/>
              <a:cs typeface="Calibri"/>
            </a:endParaRPr>
          </a:p>
          <a:p>
            <a:pPr marL="260033" marR="148590" indent="-192881">
              <a:lnSpc>
                <a:spcPts val="915"/>
              </a:lnSpc>
              <a:spcBef>
                <a:spcPts val="161"/>
              </a:spcBef>
              <a:buAutoNum type="arabicPeriod"/>
              <a:tabLst>
                <a:tab pos="260033" algn="l"/>
                <a:tab pos="260509" algn="l"/>
              </a:tabLst>
            </a:pPr>
            <a:r>
              <a:rPr sz="900" spc="-8" dirty="0">
                <a:solidFill>
                  <a:srgbClr val="001F5F"/>
                </a:solidFill>
                <a:latin typeface="Calibri"/>
                <a:cs typeface="Calibri"/>
              </a:rPr>
              <a:t>Latar </a:t>
            </a:r>
            <a:r>
              <a:rPr sz="900" spc="-4" dirty="0">
                <a:solidFill>
                  <a:srgbClr val="001F5F"/>
                </a:solidFill>
                <a:latin typeface="Calibri"/>
                <a:cs typeface="Calibri"/>
              </a:rPr>
              <a:t>Belakang Perguruan </a:t>
            </a:r>
            <a:r>
              <a:rPr sz="900" dirty="0">
                <a:solidFill>
                  <a:srgbClr val="001F5F"/>
                </a:solidFill>
                <a:latin typeface="Calibri"/>
                <a:cs typeface="Calibri"/>
              </a:rPr>
              <a:t>Tinggi </a:t>
            </a:r>
            <a:r>
              <a:rPr sz="900" spc="-4" dirty="0">
                <a:solidFill>
                  <a:srgbClr val="001F5F"/>
                </a:solidFill>
                <a:latin typeface="Calibri"/>
                <a:cs typeface="Calibri"/>
              </a:rPr>
              <a:t>menjalankan </a:t>
            </a:r>
            <a:r>
              <a:rPr sz="900" spc="-199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900" spc="-4" dirty="0">
                <a:solidFill>
                  <a:srgbClr val="001F5F"/>
                </a:solidFill>
                <a:latin typeface="Calibri"/>
                <a:cs typeface="Calibri"/>
              </a:rPr>
              <a:t>SPMI.</a:t>
            </a:r>
            <a:endParaRPr sz="900">
              <a:latin typeface="Calibri"/>
              <a:cs typeface="Calibri"/>
            </a:endParaRPr>
          </a:p>
          <a:p>
            <a:pPr marL="260033" indent="-193358">
              <a:lnSpc>
                <a:spcPts val="1069"/>
              </a:lnSpc>
              <a:buAutoNum type="arabicPeriod"/>
              <a:tabLst>
                <a:tab pos="260033" algn="l"/>
                <a:tab pos="260509" algn="l"/>
              </a:tabLst>
            </a:pPr>
            <a:r>
              <a:rPr sz="900" spc="-11" dirty="0">
                <a:solidFill>
                  <a:srgbClr val="333399"/>
                </a:solidFill>
                <a:latin typeface="Calibri"/>
                <a:cs typeface="Calibri"/>
              </a:rPr>
              <a:t>Tujuan</a:t>
            </a:r>
            <a:r>
              <a:rPr sz="900" spc="-26" dirty="0">
                <a:solidFill>
                  <a:srgbClr val="333399"/>
                </a:solidFill>
                <a:latin typeface="Calibri"/>
                <a:cs typeface="Calibri"/>
              </a:rPr>
              <a:t> </a:t>
            </a:r>
            <a:r>
              <a:rPr sz="900" spc="-4" dirty="0">
                <a:solidFill>
                  <a:srgbClr val="333399"/>
                </a:solidFill>
                <a:latin typeface="Calibri"/>
                <a:cs typeface="Calibri"/>
              </a:rPr>
              <a:t>Dokumen</a:t>
            </a:r>
            <a:r>
              <a:rPr sz="900" spc="-8" dirty="0">
                <a:solidFill>
                  <a:srgbClr val="333399"/>
                </a:solidFill>
                <a:latin typeface="Calibri"/>
                <a:cs typeface="Calibri"/>
              </a:rPr>
              <a:t> Kebijakan </a:t>
            </a:r>
            <a:r>
              <a:rPr sz="900" spc="-4" dirty="0">
                <a:solidFill>
                  <a:srgbClr val="333399"/>
                </a:solidFill>
                <a:latin typeface="Calibri"/>
                <a:cs typeface="Calibri"/>
              </a:rPr>
              <a:t>SPMI</a:t>
            </a:r>
            <a:endParaRPr sz="900">
              <a:latin typeface="Calibri"/>
              <a:cs typeface="Calibri"/>
            </a:endParaRPr>
          </a:p>
          <a:p>
            <a:pPr marL="260033" indent="-193358">
              <a:lnSpc>
                <a:spcPts val="1065"/>
              </a:lnSpc>
              <a:buAutoNum type="arabicPeriod"/>
              <a:tabLst>
                <a:tab pos="260033" algn="l"/>
                <a:tab pos="260509" algn="l"/>
              </a:tabLst>
            </a:pPr>
            <a:r>
              <a:rPr sz="900" dirty="0">
                <a:solidFill>
                  <a:srgbClr val="001F5F"/>
                </a:solidFill>
                <a:latin typeface="Calibri"/>
                <a:cs typeface="Calibri"/>
              </a:rPr>
              <a:t>Luas</a:t>
            </a:r>
            <a:r>
              <a:rPr sz="900" spc="-11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900" spc="-4" dirty="0">
                <a:solidFill>
                  <a:srgbClr val="001F5F"/>
                </a:solidFill>
                <a:latin typeface="Calibri"/>
                <a:cs typeface="Calibri"/>
              </a:rPr>
              <a:t>lingkup</a:t>
            </a:r>
            <a:r>
              <a:rPr sz="900" spc="-41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900" spc="-8" dirty="0">
                <a:solidFill>
                  <a:srgbClr val="001F5F"/>
                </a:solidFill>
                <a:latin typeface="Calibri"/>
                <a:cs typeface="Calibri"/>
              </a:rPr>
              <a:t>Kebijakan</a:t>
            </a:r>
            <a:r>
              <a:rPr sz="900" spc="-11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900" spc="-4" dirty="0">
                <a:solidFill>
                  <a:srgbClr val="001F5F"/>
                </a:solidFill>
                <a:latin typeface="Calibri"/>
                <a:cs typeface="Calibri"/>
              </a:rPr>
              <a:t>SPMI</a:t>
            </a:r>
            <a:endParaRPr sz="900">
              <a:latin typeface="Calibri"/>
              <a:cs typeface="Calibri"/>
            </a:endParaRPr>
          </a:p>
          <a:p>
            <a:pPr marL="260033" marR="326707" indent="-192881">
              <a:lnSpc>
                <a:spcPts val="915"/>
              </a:lnSpc>
              <a:spcBef>
                <a:spcPts val="161"/>
              </a:spcBef>
              <a:buAutoNum type="arabicPeriod"/>
              <a:tabLst>
                <a:tab pos="260033" algn="l"/>
                <a:tab pos="260509" algn="l"/>
              </a:tabLst>
            </a:pPr>
            <a:r>
              <a:rPr sz="900" spc="-8" dirty="0">
                <a:solidFill>
                  <a:srgbClr val="001F5F"/>
                </a:solidFill>
                <a:latin typeface="Calibri"/>
                <a:cs typeface="Calibri"/>
              </a:rPr>
              <a:t>Daftar</a:t>
            </a:r>
            <a:r>
              <a:rPr sz="9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900" dirty="0">
                <a:solidFill>
                  <a:srgbClr val="001F5F"/>
                </a:solidFill>
                <a:latin typeface="Calibri"/>
                <a:cs typeface="Calibri"/>
              </a:rPr>
              <a:t>dan</a:t>
            </a:r>
            <a:r>
              <a:rPr sz="900" spc="-23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900" spc="-4" dirty="0">
                <a:solidFill>
                  <a:srgbClr val="001F5F"/>
                </a:solidFill>
                <a:latin typeface="Calibri"/>
                <a:cs typeface="Calibri"/>
              </a:rPr>
              <a:t>definisi</a:t>
            </a:r>
            <a:r>
              <a:rPr sz="900" spc="-11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900" spc="-4" dirty="0">
                <a:solidFill>
                  <a:srgbClr val="001F5F"/>
                </a:solidFill>
                <a:latin typeface="Calibri"/>
                <a:cs typeface="Calibri"/>
              </a:rPr>
              <a:t>Istilah</a:t>
            </a:r>
            <a:r>
              <a:rPr sz="900" spc="-11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900" dirty="0">
                <a:solidFill>
                  <a:srgbClr val="001F5F"/>
                </a:solidFill>
                <a:latin typeface="Calibri"/>
                <a:cs typeface="Calibri"/>
              </a:rPr>
              <a:t>dalam</a:t>
            </a:r>
            <a:r>
              <a:rPr sz="900" spc="-26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900" spc="-4" dirty="0">
                <a:solidFill>
                  <a:srgbClr val="001F5F"/>
                </a:solidFill>
                <a:latin typeface="Calibri"/>
                <a:cs typeface="Calibri"/>
              </a:rPr>
              <a:t>dokumen </a:t>
            </a:r>
            <a:r>
              <a:rPr sz="900" spc="-191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900" spc="-4" dirty="0">
                <a:solidFill>
                  <a:srgbClr val="001F5F"/>
                </a:solidFill>
                <a:latin typeface="Calibri"/>
                <a:cs typeface="Calibri"/>
              </a:rPr>
              <a:t>SPMI.</a:t>
            </a:r>
            <a:endParaRPr sz="900">
              <a:latin typeface="Calibri"/>
              <a:cs typeface="Calibri"/>
            </a:endParaRPr>
          </a:p>
          <a:p>
            <a:pPr marL="260033" marR="210026" indent="-192881">
              <a:lnSpc>
                <a:spcPts val="930"/>
              </a:lnSpc>
              <a:spcBef>
                <a:spcPts val="139"/>
              </a:spcBef>
              <a:buAutoNum type="arabicPeriod"/>
              <a:tabLst>
                <a:tab pos="260033" algn="l"/>
                <a:tab pos="260509" algn="l"/>
              </a:tabLst>
            </a:pPr>
            <a:r>
              <a:rPr sz="900" b="1" spc="-4" dirty="0">
                <a:solidFill>
                  <a:srgbClr val="FF0000"/>
                </a:solidFill>
                <a:latin typeface="Calibri"/>
                <a:cs typeface="Calibri"/>
              </a:rPr>
              <a:t>Garis</a:t>
            </a:r>
            <a:r>
              <a:rPr sz="900" b="1" spc="-11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900" b="1" spc="-4" dirty="0">
                <a:solidFill>
                  <a:srgbClr val="FF0000"/>
                </a:solidFill>
                <a:latin typeface="Calibri"/>
                <a:cs typeface="Calibri"/>
              </a:rPr>
              <a:t>besar</a:t>
            </a:r>
            <a:r>
              <a:rPr sz="900" b="1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900" b="1" spc="-8" dirty="0">
                <a:solidFill>
                  <a:srgbClr val="FF0000"/>
                </a:solidFill>
                <a:latin typeface="Calibri"/>
                <a:cs typeface="Calibri"/>
              </a:rPr>
              <a:t>kebijakan</a:t>
            </a:r>
            <a:r>
              <a:rPr sz="900" b="1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900" b="1" spc="-8" dirty="0">
                <a:solidFill>
                  <a:srgbClr val="FF0000"/>
                </a:solidFill>
                <a:latin typeface="Calibri"/>
                <a:cs typeface="Calibri"/>
              </a:rPr>
              <a:t>SPMI</a:t>
            </a:r>
            <a:r>
              <a:rPr sz="900" b="1" spc="3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900" dirty="0">
                <a:solidFill>
                  <a:srgbClr val="001F5F"/>
                </a:solidFill>
                <a:latin typeface="Calibri"/>
                <a:cs typeface="Calibri"/>
              </a:rPr>
              <a:t>pada</a:t>
            </a:r>
            <a:r>
              <a:rPr sz="900" spc="-38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900" spc="-4" dirty="0">
                <a:solidFill>
                  <a:srgbClr val="001F5F"/>
                </a:solidFill>
                <a:latin typeface="Calibri"/>
                <a:cs typeface="Calibri"/>
              </a:rPr>
              <a:t>Perguruan </a:t>
            </a:r>
            <a:r>
              <a:rPr sz="900" spc="-19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900" dirty="0">
                <a:solidFill>
                  <a:srgbClr val="001F5F"/>
                </a:solidFill>
                <a:latin typeface="Calibri"/>
                <a:cs typeface="Calibri"/>
              </a:rPr>
              <a:t>Tinggi</a:t>
            </a:r>
            <a:r>
              <a:rPr sz="900" spc="-11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900" spc="-8" dirty="0">
                <a:solidFill>
                  <a:srgbClr val="001F5F"/>
                </a:solidFill>
                <a:latin typeface="Calibri"/>
                <a:cs typeface="Calibri"/>
              </a:rPr>
              <a:t>antara</a:t>
            </a:r>
            <a:r>
              <a:rPr sz="900" spc="-23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900" dirty="0">
                <a:solidFill>
                  <a:srgbClr val="001F5F"/>
                </a:solidFill>
                <a:latin typeface="Calibri"/>
                <a:cs typeface="Calibri"/>
              </a:rPr>
              <a:t>lain:</a:t>
            </a:r>
            <a:endParaRPr sz="900">
              <a:latin typeface="Calibri"/>
              <a:cs typeface="Calibri"/>
            </a:endParaRPr>
          </a:p>
          <a:p>
            <a:pPr marL="473393" lvl="1" indent="-192881">
              <a:lnSpc>
                <a:spcPts val="825"/>
              </a:lnSpc>
              <a:buAutoNum type="alphaLcPeriod"/>
              <a:tabLst>
                <a:tab pos="473393" algn="l"/>
                <a:tab pos="473869" algn="l"/>
              </a:tabLst>
            </a:pPr>
            <a:r>
              <a:rPr sz="900" spc="-11" dirty="0">
                <a:solidFill>
                  <a:srgbClr val="001F5F"/>
                </a:solidFill>
                <a:latin typeface="Calibri"/>
                <a:cs typeface="Calibri"/>
              </a:rPr>
              <a:t>Tujuan</a:t>
            </a:r>
            <a:r>
              <a:rPr sz="9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900" dirty="0">
                <a:solidFill>
                  <a:srgbClr val="001F5F"/>
                </a:solidFill>
                <a:latin typeface="Calibri"/>
                <a:cs typeface="Calibri"/>
              </a:rPr>
              <a:t>dan</a:t>
            </a:r>
            <a:r>
              <a:rPr sz="900" spc="-26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900" spc="-8" dirty="0">
                <a:solidFill>
                  <a:srgbClr val="001F5F"/>
                </a:solidFill>
                <a:latin typeface="Calibri"/>
                <a:cs typeface="Calibri"/>
              </a:rPr>
              <a:t>Strategi</a:t>
            </a:r>
            <a:r>
              <a:rPr sz="900" spc="-19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900" spc="-4" dirty="0">
                <a:solidFill>
                  <a:srgbClr val="001F5F"/>
                </a:solidFill>
                <a:latin typeface="Calibri"/>
                <a:cs typeface="Calibri"/>
              </a:rPr>
              <a:t>SPMI</a:t>
            </a:r>
            <a:endParaRPr sz="900">
              <a:latin typeface="Calibri"/>
              <a:cs typeface="Calibri"/>
            </a:endParaRPr>
          </a:p>
          <a:p>
            <a:pPr marL="473393" lvl="1" indent="-192881">
              <a:lnSpc>
                <a:spcPts val="904"/>
              </a:lnSpc>
              <a:buAutoNum type="alphaLcPeriod"/>
              <a:tabLst>
                <a:tab pos="473393" algn="l"/>
                <a:tab pos="473869" algn="l"/>
              </a:tabLst>
            </a:pPr>
            <a:r>
              <a:rPr sz="900" spc="-4" dirty="0">
                <a:solidFill>
                  <a:srgbClr val="001F5F"/>
                </a:solidFill>
                <a:latin typeface="Calibri"/>
                <a:cs typeface="Calibri"/>
              </a:rPr>
              <a:t>Prinsip</a:t>
            </a:r>
            <a:r>
              <a:rPr sz="900" spc="-26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900" spc="-8" dirty="0">
                <a:solidFill>
                  <a:srgbClr val="001F5F"/>
                </a:solidFill>
                <a:latin typeface="Calibri"/>
                <a:cs typeface="Calibri"/>
              </a:rPr>
              <a:t>atau</a:t>
            </a:r>
            <a:r>
              <a:rPr sz="900" spc="4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900" spc="-4" dirty="0">
                <a:solidFill>
                  <a:srgbClr val="001F5F"/>
                </a:solidFill>
                <a:latin typeface="Calibri"/>
                <a:cs typeface="Calibri"/>
              </a:rPr>
              <a:t>Asas-Asas</a:t>
            </a:r>
            <a:r>
              <a:rPr sz="900" spc="19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900" spc="-4" dirty="0">
                <a:solidFill>
                  <a:srgbClr val="001F5F"/>
                </a:solidFill>
                <a:latin typeface="Calibri"/>
                <a:cs typeface="Calibri"/>
              </a:rPr>
              <a:t>Pelaksanaan</a:t>
            </a:r>
            <a:r>
              <a:rPr sz="900" spc="-11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900" dirty="0">
                <a:solidFill>
                  <a:srgbClr val="001F5F"/>
                </a:solidFill>
                <a:latin typeface="Calibri"/>
                <a:cs typeface="Calibri"/>
              </a:rPr>
              <a:t>SPMI</a:t>
            </a:r>
            <a:endParaRPr sz="900">
              <a:latin typeface="Calibri"/>
              <a:cs typeface="Calibri"/>
            </a:endParaRPr>
          </a:p>
          <a:p>
            <a:pPr marL="486728" lvl="1" indent="-206216">
              <a:lnSpc>
                <a:spcPts val="1043"/>
              </a:lnSpc>
              <a:buAutoNum type="alphaLcPeriod"/>
              <a:tabLst>
                <a:tab pos="486728" algn="l"/>
                <a:tab pos="487204" algn="l"/>
              </a:tabLst>
            </a:pPr>
            <a:r>
              <a:rPr sz="1013" b="1" dirty="0">
                <a:solidFill>
                  <a:srgbClr val="FF0000"/>
                </a:solidFill>
                <a:latin typeface="Calibri"/>
                <a:cs typeface="Calibri"/>
              </a:rPr>
              <a:t>Manajemen</a:t>
            </a:r>
            <a:r>
              <a:rPr sz="1013" b="1" spc="-4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1013" b="1" spc="-4" dirty="0">
                <a:solidFill>
                  <a:srgbClr val="FF0000"/>
                </a:solidFill>
                <a:latin typeface="Calibri"/>
                <a:cs typeface="Calibri"/>
              </a:rPr>
              <a:t>SPMI</a:t>
            </a:r>
            <a:r>
              <a:rPr sz="1013" b="1" spc="-34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1013" b="1" spc="-4" dirty="0">
                <a:solidFill>
                  <a:srgbClr val="FF0000"/>
                </a:solidFill>
                <a:latin typeface="Calibri"/>
                <a:cs typeface="Calibri"/>
              </a:rPr>
              <a:t>(PPEPP)</a:t>
            </a:r>
            <a:endParaRPr sz="1013">
              <a:latin typeface="Calibri"/>
              <a:cs typeface="Calibri"/>
            </a:endParaRPr>
          </a:p>
          <a:p>
            <a:pPr marL="486728" lvl="1" indent="-206216">
              <a:lnSpc>
                <a:spcPts val="919"/>
              </a:lnSpc>
              <a:buAutoNum type="alphaLcPeriod"/>
              <a:tabLst>
                <a:tab pos="486728" algn="l"/>
                <a:tab pos="487204" algn="l"/>
              </a:tabLst>
            </a:pPr>
            <a:r>
              <a:rPr sz="900" spc="-8" dirty="0">
                <a:solidFill>
                  <a:srgbClr val="001F5F"/>
                </a:solidFill>
                <a:latin typeface="Calibri"/>
                <a:cs typeface="Calibri"/>
              </a:rPr>
              <a:t>Strategi</a:t>
            </a:r>
            <a:r>
              <a:rPr sz="900" spc="-11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900" dirty="0">
                <a:solidFill>
                  <a:srgbClr val="001F5F"/>
                </a:solidFill>
                <a:latin typeface="Calibri"/>
                <a:cs typeface="Calibri"/>
              </a:rPr>
              <a:t>dalam</a:t>
            </a:r>
            <a:r>
              <a:rPr sz="900" spc="-23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900" spc="-8" dirty="0">
                <a:solidFill>
                  <a:srgbClr val="001F5F"/>
                </a:solidFill>
                <a:latin typeface="Calibri"/>
                <a:cs typeface="Calibri"/>
              </a:rPr>
              <a:t>Melaksanakan</a:t>
            </a:r>
            <a:r>
              <a:rPr sz="900" spc="8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900" spc="-4" dirty="0">
                <a:solidFill>
                  <a:srgbClr val="001F5F"/>
                </a:solidFill>
                <a:latin typeface="Calibri"/>
                <a:cs typeface="Calibri"/>
              </a:rPr>
              <a:t>SPMI</a:t>
            </a:r>
            <a:endParaRPr sz="900">
              <a:latin typeface="Calibri"/>
              <a:cs typeface="Calibri"/>
            </a:endParaRPr>
          </a:p>
          <a:p>
            <a:pPr marL="473393" marR="156686" lvl="1" indent="-192405">
              <a:lnSpc>
                <a:spcPct val="85200"/>
              </a:lnSpc>
              <a:spcBef>
                <a:spcPts val="79"/>
              </a:spcBef>
              <a:buAutoNum type="alphaLcPeriod"/>
              <a:tabLst>
                <a:tab pos="473393" algn="l"/>
                <a:tab pos="473869" algn="l"/>
              </a:tabLst>
            </a:pPr>
            <a:r>
              <a:rPr sz="900" dirty="0">
                <a:solidFill>
                  <a:srgbClr val="001F5F"/>
                </a:solidFill>
                <a:latin typeface="Calibri"/>
                <a:cs typeface="Calibri"/>
              </a:rPr>
              <a:t>Unit </a:t>
            </a:r>
            <a:r>
              <a:rPr sz="900" spc="-8" dirty="0">
                <a:solidFill>
                  <a:srgbClr val="001F5F"/>
                </a:solidFill>
                <a:latin typeface="Calibri"/>
                <a:cs typeface="Calibri"/>
              </a:rPr>
              <a:t>atau </a:t>
            </a:r>
            <a:r>
              <a:rPr sz="900" spc="-4" dirty="0">
                <a:solidFill>
                  <a:srgbClr val="001F5F"/>
                </a:solidFill>
                <a:latin typeface="Calibri"/>
                <a:cs typeface="Calibri"/>
              </a:rPr>
              <a:t>pejabat khusus </a:t>
            </a:r>
            <a:r>
              <a:rPr sz="9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900" spc="4" dirty="0">
                <a:solidFill>
                  <a:srgbClr val="001F5F"/>
                </a:solidFill>
                <a:latin typeface="Calibri"/>
                <a:cs typeface="Calibri"/>
              </a:rPr>
              <a:t>p</a:t>
            </a:r>
            <a:r>
              <a:rPr sz="900" dirty="0">
                <a:solidFill>
                  <a:srgbClr val="001F5F"/>
                </a:solidFill>
                <a:latin typeface="Calibri"/>
                <a:cs typeface="Calibri"/>
              </a:rPr>
              <a:t>e</a:t>
            </a:r>
            <a:r>
              <a:rPr sz="900" spc="8" dirty="0">
                <a:solidFill>
                  <a:srgbClr val="001F5F"/>
                </a:solidFill>
                <a:latin typeface="Calibri"/>
                <a:cs typeface="Calibri"/>
              </a:rPr>
              <a:t>n</a:t>
            </a:r>
            <a:r>
              <a:rPr sz="900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900" spc="4" dirty="0">
                <a:solidFill>
                  <a:srgbClr val="001F5F"/>
                </a:solidFill>
                <a:latin typeface="Calibri"/>
                <a:cs typeface="Calibri"/>
              </a:rPr>
              <a:t>n</a:t>
            </a:r>
            <a:r>
              <a:rPr sz="900" spc="8" dirty="0">
                <a:solidFill>
                  <a:srgbClr val="001F5F"/>
                </a:solidFill>
                <a:latin typeface="Calibri"/>
                <a:cs typeface="Calibri"/>
              </a:rPr>
              <a:t>g</a:t>
            </a:r>
            <a:r>
              <a:rPr sz="900" spc="-4" dirty="0">
                <a:solidFill>
                  <a:srgbClr val="001F5F"/>
                </a:solidFill>
                <a:latin typeface="Calibri"/>
                <a:cs typeface="Calibri"/>
              </a:rPr>
              <a:t>g</a:t>
            </a:r>
            <a:r>
              <a:rPr sz="900" spc="4" dirty="0">
                <a:solidFill>
                  <a:srgbClr val="001F5F"/>
                </a:solidFill>
                <a:latin typeface="Calibri"/>
                <a:cs typeface="Calibri"/>
              </a:rPr>
              <a:t>u</a:t>
            </a:r>
            <a:r>
              <a:rPr sz="900" spc="-11" dirty="0">
                <a:solidFill>
                  <a:srgbClr val="001F5F"/>
                </a:solidFill>
                <a:latin typeface="Calibri"/>
                <a:cs typeface="Calibri"/>
              </a:rPr>
              <a:t>n</a:t>
            </a:r>
            <a:r>
              <a:rPr sz="900" spc="-4" dirty="0">
                <a:solidFill>
                  <a:srgbClr val="001F5F"/>
                </a:solidFill>
                <a:latin typeface="Calibri"/>
                <a:cs typeface="Calibri"/>
              </a:rPr>
              <a:t>g</a:t>
            </a:r>
            <a:r>
              <a:rPr sz="900" spc="-8" dirty="0">
                <a:solidFill>
                  <a:srgbClr val="001F5F"/>
                </a:solidFill>
                <a:latin typeface="Calibri"/>
                <a:cs typeface="Calibri"/>
              </a:rPr>
              <a:t>j</a:t>
            </a:r>
            <a:r>
              <a:rPr sz="900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900" spc="-15" dirty="0">
                <a:solidFill>
                  <a:srgbClr val="001F5F"/>
                </a:solidFill>
                <a:latin typeface="Calibri"/>
                <a:cs typeface="Calibri"/>
              </a:rPr>
              <a:t>w</a:t>
            </a:r>
            <a:r>
              <a:rPr sz="900" dirty="0">
                <a:solidFill>
                  <a:srgbClr val="001F5F"/>
                </a:solidFill>
                <a:latin typeface="Calibri"/>
                <a:cs typeface="Calibri"/>
              </a:rPr>
              <a:t>ab</a:t>
            </a:r>
            <a:r>
              <a:rPr sz="900" spc="-49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900" spc="4" dirty="0">
                <a:solidFill>
                  <a:srgbClr val="001F5F"/>
                </a:solidFill>
                <a:latin typeface="Calibri"/>
                <a:cs typeface="Calibri"/>
              </a:rPr>
              <a:t>S</a:t>
            </a:r>
            <a:r>
              <a:rPr sz="900" dirty="0">
                <a:solidFill>
                  <a:srgbClr val="001F5F"/>
                </a:solidFill>
                <a:latin typeface="Calibri"/>
                <a:cs typeface="Calibri"/>
              </a:rPr>
              <a:t>P</a:t>
            </a:r>
            <a:r>
              <a:rPr sz="900" spc="-8" dirty="0">
                <a:solidFill>
                  <a:srgbClr val="001F5F"/>
                </a:solidFill>
                <a:latin typeface="Calibri"/>
                <a:cs typeface="Calibri"/>
              </a:rPr>
              <a:t>M</a:t>
            </a:r>
            <a:r>
              <a:rPr sz="900" dirty="0">
                <a:solidFill>
                  <a:srgbClr val="001F5F"/>
                </a:solidFill>
                <a:latin typeface="Calibri"/>
                <a:cs typeface="Calibri"/>
              </a:rPr>
              <a:t>I </a:t>
            </a:r>
            <a:r>
              <a:rPr sz="900" spc="-4" dirty="0">
                <a:solidFill>
                  <a:srgbClr val="001F5F"/>
                </a:solidFill>
                <a:latin typeface="Calibri"/>
                <a:cs typeface="Calibri"/>
              </a:rPr>
              <a:t>(</a:t>
            </a:r>
            <a:r>
              <a:rPr sz="900" spc="-23" dirty="0">
                <a:solidFill>
                  <a:srgbClr val="001F5F"/>
                </a:solidFill>
                <a:latin typeface="Calibri"/>
                <a:cs typeface="Calibri"/>
              </a:rPr>
              <a:t>t</a:t>
            </a:r>
            <a:r>
              <a:rPr sz="900" dirty="0">
                <a:solidFill>
                  <a:srgbClr val="001F5F"/>
                </a:solidFill>
                <a:latin typeface="Calibri"/>
                <a:cs typeface="Calibri"/>
              </a:rPr>
              <a:t>erm</a:t>
            </a:r>
            <a:r>
              <a:rPr sz="900" spc="4" dirty="0">
                <a:solidFill>
                  <a:srgbClr val="001F5F"/>
                </a:solidFill>
                <a:latin typeface="Calibri"/>
                <a:cs typeface="Calibri"/>
              </a:rPr>
              <a:t>a</a:t>
            </a:r>
            <a:r>
              <a:rPr sz="900" spc="-8" dirty="0">
                <a:solidFill>
                  <a:srgbClr val="001F5F"/>
                </a:solidFill>
                <a:latin typeface="Calibri"/>
                <a:cs typeface="Calibri"/>
              </a:rPr>
              <a:t>s</a:t>
            </a:r>
            <a:r>
              <a:rPr sz="900" spc="4" dirty="0">
                <a:solidFill>
                  <a:srgbClr val="001F5F"/>
                </a:solidFill>
                <a:latin typeface="Calibri"/>
                <a:cs typeface="Calibri"/>
              </a:rPr>
              <a:t>u</a:t>
            </a:r>
            <a:r>
              <a:rPr sz="900" dirty="0">
                <a:solidFill>
                  <a:srgbClr val="001F5F"/>
                </a:solidFill>
                <a:latin typeface="Calibri"/>
                <a:cs typeface="Calibri"/>
              </a:rPr>
              <a:t>k  </a:t>
            </a:r>
            <a:r>
              <a:rPr sz="900" spc="-4" dirty="0">
                <a:solidFill>
                  <a:srgbClr val="001F5F"/>
                </a:solidFill>
                <a:latin typeface="Calibri"/>
                <a:cs typeface="Calibri"/>
              </a:rPr>
              <a:t>struktur organisasi, </a:t>
            </a:r>
            <a:r>
              <a:rPr sz="900" dirty="0">
                <a:solidFill>
                  <a:srgbClr val="001F5F"/>
                </a:solidFill>
                <a:latin typeface="Calibri"/>
                <a:cs typeface="Calibri"/>
              </a:rPr>
              <a:t>dan </a:t>
            </a:r>
            <a:r>
              <a:rPr sz="900" spc="-15" dirty="0">
                <a:solidFill>
                  <a:srgbClr val="001F5F"/>
                </a:solidFill>
                <a:latin typeface="Calibri"/>
                <a:cs typeface="Calibri"/>
              </a:rPr>
              <a:t>tata </a:t>
            </a:r>
            <a:r>
              <a:rPr sz="900" spc="-8" dirty="0">
                <a:solidFill>
                  <a:srgbClr val="001F5F"/>
                </a:solidFill>
                <a:latin typeface="Calibri"/>
                <a:cs typeface="Calibri"/>
              </a:rPr>
              <a:t>kelola </a:t>
            </a:r>
            <a:r>
              <a:rPr sz="900" spc="-4" dirty="0">
                <a:solidFill>
                  <a:srgbClr val="001F5F"/>
                </a:solidFill>
                <a:latin typeface="Calibri"/>
                <a:cs typeface="Calibri"/>
              </a:rPr>
              <a:t>SPMI, </a:t>
            </a:r>
            <a:r>
              <a:rPr sz="900" spc="-19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900" spc="-8" dirty="0">
                <a:solidFill>
                  <a:srgbClr val="001F5F"/>
                </a:solidFill>
                <a:latin typeface="Calibri"/>
                <a:cs typeface="Calibri"/>
              </a:rPr>
              <a:t>jika</a:t>
            </a:r>
            <a:r>
              <a:rPr sz="900" spc="4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900" dirty="0">
                <a:solidFill>
                  <a:srgbClr val="001F5F"/>
                </a:solidFill>
                <a:latin typeface="Calibri"/>
                <a:cs typeface="Calibri"/>
              </a:rPr>
              <a:t>ada)</a:t>
            </a:r>
            <a:endParaRPr sz="900">
              <a:latin typeface="Calibri"/>
              <a:cs typeface="Calibri"/>
            </a:endParaRPr>
          </a:p>
          <a:p>
            <a:pPr marL="486728" lvl="1" indent="-206216">
              <a:lnSpc>
                <a:spcPts val="836"/>
              </a:lnSpc>
              <a:buAutoNum type="alphaLcPeriod"/>
              <a:tabLst>
                <a:tab pos="486728" algn="l"/>
                <a:tab pos="487204" algn="l"/>
              </a:tabLst>
            </a:pPr>
            <a:r>
              <a:rPr sz="900" spc="-8" dirty="0">
                <a:solidFill>
                  <a:srgbClr val="001F5F"/>
                </a:solidFill>
                <a:latin typeface="Calibri"/>
                <a:cs typeface="Calibri"/>
              </a:rPr>
              <a:t>Daftar</a:t>
            </a:r>
            <a:r>
              <a:rPr sz="900" spc="-11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900" spc="-4" dirty="0">
                <a:solidFill>
                  <a:srgbClr val="001F5F"/>
                </a:solidFill>
                <a:latin typeface="Calibri"/>
                <a:cs typeface="Calibri"/>
              </a:rPr>
              <a:t>Standar</a:t>
            </a:r>
            <a:r>
              <a:rPr sz="900" spc="-38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900" dirty="0">
                <a:solidFill>
                  <a:srgbClr val="001F5F"/>
                </a:solidFill>
                <a:latin typeface="Calibri"/>
                <a:cs typeface="Calibri"/>
              </a:rPr>
              <a:t>dan</a:t>
            </a:r>
            <a:r>
              <a:rPr sz="900" spc="-19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900" dirty="0">
                <a:solidFill>
                  <a:srgbClr val="001F5F"/>
                </a:solidFill>
                <a:latin typeface="Calibri"/>
                <a:cs typeface="Calibri"/>
              </a:rPr>
              <a:t>Manual</a:t>
            </a:r>
            <a:r>
              <a:rPr sz="900" spc="-23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900" spc="-4" dirty="0">
                <a:solidFill>
                  <a:srgbClr val="001F5F"/>
                </a:solidFill>
                <a:latin typeface="Calibri"/>
                <a:cs typeface="Calibri"/>
              </a:rPr>
              <a:t>SPMI.</a:t>
            </a:r>
            <a:endParaRPr sz="900">
              <a:latin typeface="Calibri"/>
              <a:cs typeface="Calibri"/>
            </a:endParaRPr>
          </a:p>
          <a:p>
            <a:pPr marL="486728" marR="415766" lvl="1" indent="-205740">
              <a:lnSpc>
                <a:spcPts val="915"/>
              </a:lnSpc>
              <a:spcBef>
                <a:spcPts val="83"/>
              </a:spcBef>
              <a:buAutoNum type="alphaLcPeriod"/>
              <a:tabLst>
                <a:tab pos="486728" algn="l"/>
                <a:tab pos="487204" algn="l"/>
              </a:tabLst>
            </a:pPr>
            <a:r>
              <a:rPr sz="900" spc="-8" dirty="0">
                <a:solidFill>
                  <a:srgbClr val="FF0000"/>
                </a:solidFill>
                <a:latin typeface="Calibri"/>
                <a:cs typeface="Calibri"/>
              </a:rPr>
              <a:t>Indikator </a:t>
            </a:r>
            <a:r>
              <a:rPr sz="900" spc="-4" dirty="0">
                <a:solidFill>
                  <a:srgbClr val="FF0000"/>
                </a:solidFill>
                <a:latin typeface="Calibri"/>
                <a:cs typeface="Calibri"/>
              </a:rPr>
              <a:t>Kinerja Utama </a:t>
            </a:r>
            <a:r>
              <a:rPr sz="900" dirty="0">
                <a:solidFill>
                  <a:srgbClr val="FF0000"/>
                </a:solidFill>
                <a:latin typeface="Calibri"/>
                <a:cs typeface="Calibri"/>
              </a:rPr>
              <a:t>dan </a:t>
            </a:r>
            <a:r>
              <a:rPr sz="900" spc="-19" dirty="0">
                <a:solidFill>
                  <a:srgbClr val="FF0000"/>
                </a:solidFill>
                <a:latin typeface="Calibri"/>
                <a:cs typeface="Calibri"/>
              </a:rPr>
              <a:t>Target </a:t>
            </a:r>
            <a:r>
              <a:rPr sz="900" spc="-199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900" dirty="0">
                <a:solidFill>
                  <a:srgbClr val="FF0000"/>
                </a:solidFill>
                <a:latin typeface="Calibri"/>
                <a:cs typeface="Calibri"/>
              </a:rPr>
              <a:t>Capaian</a:t>
            </a:r>
            <a:endParaRPr sz="900">
              <a:latin typeface="Calibri"/>
              <a:cs typeface="Calibri"/>
            </a:endParaRPr>
          </a:p>
          <a:p>
            <a:pPr lvl="1">
              <a:spcBef>
                <a:spcPts val="23"/>
              </a:spcBef>
              <a:buAutoNum type="alphaLcPeriod"/>
            </a:pPr>
            <a:endParaRPr sz="863">
              <a:latin typeface="Calibri"/>
              <a:cs typeface="Calibri"/>
            </a:endParaRPr>
          </a:p>
          <a:p>
            <a:pPr marL="258128" marR="161925" indent="-190976">
              <a:lnSpc>
                <a:spcPct val="84800"/>
              </a:lnSpc>
              <a:spcBef>
                <a:spcPts val="4"/>
              </a:spcBef>
              <a:buAutoNum type="arabicPeriod"/>
              <a:tabLst>
                <a:tab pos="258128" algn="l"/>
                <a:tab pos="258604" algn="l"/>
              </a:tabLst>
            </a:pPr>
            <a:r>
              <a:rPr sz="900" spc="-4" dirty="0">
                <a:solidFill>
                  <a:srgbClr val="001F5F"/>
                </a:solidFill>
                <a:latin typeface="Calibri"/>
                <a:cs typeface="Calibri"/>
              </a:rPr>
              <a:t>Informasi </a:t>
            </a:r>
            <a:r>
              <a:rPr sz="900" spc="-8" dirty="0">
                <a:solidFill>
                  <a:srgbClr val="001F5F"/>
                </a:solidFill>
                <a:latin typeface="Calibri"/>
                <a:cs typeface="Calibri"/>
              </a:rPr>
              <a:t>singkat tentang </a:t>
            </a:r>
            <a:r>
              <a:rPr sz="900" spc="-4" dirty="0">
                <a:solidFill>
                  <a:srgbClr val="001F5F"/>
                </a:solidFill>
                <a:latin typeface="Calibri"/>
                <a:cs typeface="Calibri"/>
              </a:rPr>
              <a:t>dokumen SPMI </a:t>
            </a:r>
            <a:r>
              <a:rPr sz="900" dirty="0">
                <a:solidFill>
                  <a:srgbClr val="001F5F"/>
                </a:solidFill>
                <a:latin typeface="Calibri"/>
                <a:cs typeface="Calibri"/>
              </a:rPr>
              <a:t>lain </a:t>
            </a:r>
            <a:r>
              <a:rPr sz="900" spc="-19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900" spc="-4" dirty="0">
                <a:solidFill>
                  <a:srgbClr val="001F5F"/>
                </a:solidFill>
                <a:latin typeface="Calibri"/>
                <a:cs typeface="Calibri"/>
              </a:rPr>
              <a:t>yaitu </a:t>
            </a:r>
            <a:r>
              <a:rPr sz="900" dirty="0">
                <a:solidFill>
                  <a:srgbClr val="001F5F"/>
                </a:solidFill>
                <a:latin typeface="Calibri"/>
                <a:cs typeface="Calibri"/>
              </a:rPr>
              <a:t>Manual SPMI, </a:t>
            </a:r>
            <a:r>
              <a:rPr sz="900" spc="-4" dirty="0">
                <a:solidFill>
                  <a:srgbClr val="001F5F"/>
                </a:solidFill>
                <a:latin typeface="Calibri"/>
                <a:cs typeface="Calibri"/>
              </a:rPr>
              <a:t>Standar </a:t>
            </a:r>
            <a:r>
              <a:rPr sz="900" dirty="0">
                <a:solidFill>
                  <a:srgbClr val="001F5F"/>
                </a:solidFill>
                <a:latin typeface="Calibri"/>
                <a:cs typeface="Calibri"/>
              </a:rPr>
              <a:t>SPMI </a:t>
            </a:r>
            <a:r>
              <a:rPr sz="900" spc="-4" dirty="0">
                <a:solidFill>
                  <a:srgbClr val="001F5F"/>
                </a:solidFill>
                <a:latin typeface="Calibri"/>
                <a:cs typeface="Calibri"/>
              </a:rPr>
              <a:t>(berisi </a:t>
            </a:r>
            <a:r>
              <a:rPr sz="9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900" spc="-4" dirty="0">
                <a:solidFill>
                  <a:srgbClr val="001F5F"/>
                </a:solidFill>
                <a:latin typeface="Calibri"/>
                <a:cs typeface="Calibri"/>
              </a:rPr>
              <a:t>Standar</a:t>
            </a:r>
            <a:r>
              <a:rPr sz="900" spc="-41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900" spc="-4" dirty="0">
                <a:solidFill>
                  <a:srgbClr val="001F5F"/>
                </a:solidFill>
                <a:latin typeface="Calibri"/>
                <a:cs typeface="Calibri"/>
              </a:rPr>
              <a:t>Dikti),</a:t>
            </a:r>
            <a:r>
              <a:rPr sz="900" spc="4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900" dirty="0">
                <a:solidFill>
                  <a:srgbClr val="001F5F"/>
                </a:solidFill>
                <a:latin typeface="Calibri"/>
                <a:cs typeface="Calibri"/>
              </a:rPr>
              <a:t>Formulir</a:t>
            </a:r>
            <a:r>
              <a:rPr sz="900" spc="-38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900" spc="-4" dirty="0">
                <a:solidFill>
                  <a:srgbClr val="001F5F"/>
                </a:solidFill>
                <a:latin typeface="Calibri"/>
                <a:cs typeface="Calibri"/>
              </a:rPr>
              <a:t>SPMI.</a:t>
            </a:r>
            <a:endParaRPr sz="900">
              <a:latin typeface="Calibri"/>
              <a:cs typeface="Calibri"/>
            </a:endParaRPr>
          </a:p>
          <a:p>
            <a:pPr marL="260033" marR="243840" indent="-192881" algn="just">
              <a:lnSpc>
                <a:spcPct val="85400"/>
              </a:lnSpc>
              <a:spcBef>
                <a:spcPts val="143"/>
              </a:spcBef>
              <a:buAutoNum type="arabicPeriod"/>
              <a:tabLst>
                <a:tab pos="260509" algn="l"/>
              </a:tabLst>
            </a:pPr>
            <a:r>
              <a:rPr sz="900" spc="-4" dirty="0">
                <a:solidFill>
                  <a:srgbClr val="001F5F"/>
                </a:solidFill>
                <a:latin typeface="Calibri"/>
                <a:cs typeface="Calibri"/>
              </a:rPr>
              <a:t>Hubungan </a:t>
            </a:r>
            <a:r>
              <a:rPr sz="900" spc="-8" dirty="0">
                <a:solidFill>
                  <a:srgbClr val="001F5F"/>
                </a:solidFill>
                <a:latin typeface="Calibri"/>
                <a:cs typeface="Calibri"/>
              </a:rPr>
              <a:t>Kebijakan </a:t>
            </a:r>
            <a:r>
              <a:rPr sz="900" spc="-4" dirty="0">
                <a:solidFill>
                  <a:srgbClr val="001F5F"/>
                </a:solidFill>
                <a:latin typeface="Calibri"/>
                <a:cs typeface="Calibri"/>
              </a:rPr>
              <a:t>SPMI dengan berbagai </a:t>
            </a:r>
            <a:r>
              <a:rPr sz="900" spc="-19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900" spc="-4" dirty="0">
                <a:solidFill>
                  <a:srgbClr val="001F5F"/>
                </a:solidFill>
                <a:latin typeface="Calibri"/>
                <a:cs typeface="Calibri"/>
              </a:rPr>
              <a:t>Dokumen Perguruan </a:t>
            </a:r>
            <a:r>
              <a:rPr sz="900" dirty="0">
                <a:solidFill>
                  <a:srgbClr val="001F5F"/>
                </a:solidFill>
                <a:latin typeface="Calibri"/>
                <a:cs typeface="Calibri"/>
              </a:rPr>
              <a:t>Tinggi lain </a:t>
            </a:r>
            <a:r>
              <a:rPr sz="900" spc="-4" dirty="0">
                <a:solidFill>
                  <a:srgbClr val="001F5F"/>
                </a:solidFill>
                <a:latin typeface="Calibri"/>
                <a:cs typeface="Calibri"/>
              </a:rPr>
              <a:t>(al: </a:t>
            </a:r>
            <a:r>
              <a:rPr sz="900" spc="-8" dirty="0">
                <a:solidFill>
                  <a:srgbClr val="001F5F"/>
                </a:solidFill>
                <a:latin typeface="Calibri"/>
                <a:cs typeface="Calibri"/>
              </a:rPr>
              <a:t>Statuta, </a:t>
            </a:r>
            <a:r>
              <a:rPr sz="900" spc="-19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900" spc="-8" dirty="0">
                <a:solidFill>
                  <a:srgbClr val="001F5F"/>
                </a:solidFill>
                <a:latin typeface="Calibri"/>
                <a:cs typeface="Calibri"/>
              </a:rPr>
              <a:t>Renstra).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4340543" y="1820228"/>
            <a:ext cx="1756410" cy="1626870"/>
          </a:xfrm>
          <a:custGeom>
            <a:avLst/>
            <a:gdLst/>
            <a:ahLst/>
            <a:cxnLst/>
            <a:rect l="l" t="t" r="r" b="b"/>
            <a:pathLst>
              <a:path w="2341879" h="2169160">
                <a:moveTo>
                  <a:pt x="0" y="2169160"/>
                </a:moveTo>
                <a:lnTo>
                  <a:pt x="2341880" y="2169160"/>
                </a:lnTo>
                <a:lnTo>
                  <a:pt x="2341880" y="0"/>
                </a:lnTo>
                <a:lnTo>
                  <a:pt x="0" y="0"/>
                </a:lnTo>
                <a:lnTo>
                  <a:pt x="0" y="2169160"/>
                </a:lnTo>
                <a:close/>
              </a:path>
            </a:pathLst>
          </a:custGeom>
          <a:ln w="27940">
            <a:solidFill>
              <a:srgbClr val="C00000"/>
            </a:solidFill>
          </a:ln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9" name="object 9"/>
          <p:cNvSpPr txBox="1"/>
          <p:nvPr/>
        </p:nvSpPr>
        <p:spPr>
          <a:xfrm>
            <a:off x="4400264" y="1834990"/>
            <a:ext cx="1375886" cy="1569340"/>
          </a:xfrm>
          <a:prstGeom prst="rect">
            <a:avLst/>
          </a:prstGeom>
        </p:spPr>
        <p:txBody>
          <a:bodyPr vert="horz" wrap="square" lIns="0" tIns="10478" rIns="0" bIns="0" rtlCol="0">
            <a:spAutoFit/>
          </a:bodyPr>
          <a:lstStyle/>
          <a:p>
            <a:pPr marL="224790" marR="132398" indent="-215741">
              <a:spcBef>
                <a:spcPts val="83"/>
              </a:spcBef>
              <a:buFont typeface="Wingdings"/>
              <a:buChar char=""/>
              <a:tabLst>
                <a:tab pos="224790" algn="l"/>
                <a:tab pos="225266" algn="l"/>
              </a:tabLst>
            </a:pPr>
            <a:r>
              <a:rPr sz="1013" b="1" spc="-4" dirty="0">
                <a:solidFill>
                  <a:srgbClr val="FF0000"/>
                </a:solidFill>
                <a:latin typeface="Calibri"/>
                <a:cs typeface="Calibri"/>
              </a:rPr>
              <a:t>M</a:t>
            </a:r>
            <a:r>
              <a:rPr sz="1013" b="1" spc="4" dirty="0">
                <a:solidFill>
                  <a:srgbClr val="FF0000"/>
                </a:solidFill>
                <a:latin typeface="Calibri"/>
                <a:cs typeface="Calibri"/>
              </a:rPr>
              <a:t>a</a:t>
            </a:r>
            <a:r>
              <a:rPr sz="1013" b="1" spc="-8" dirty="0">
                <a:solidFill>
                  <a:srgbClr val="FF0000"/>
                </a:solidFill>
                <a:latin typeface="Calibri"/>
                <a:cs typeface="Calibri"/>
              </a:rPr>
              <a:t>nu</a:t>
            </a:r>
            <a:r>
              <a:rPr sz="1013" b="1" spc="4" dirty="0">
                <a:solidFill>
                  <a:srgbClr val="FF0000"/>
                </a:solidFill>
                <a:latin typeface="Calibri"/>
                <a:cs typeface="Calibri"/>
              </a:rPr>
              <a:t>a</a:t>
            </a:r>
            <a:r>
              <a:rPr sz="1013" b="1" dirty="0">
                <a:solidFill>
                  <a:srgbClr val="FF0000"/>
                </a:solidFill>
                <a:latin typeface="Calibri"/>
                <a:cs typeface="Calibri"/>
              </a:rPr>
              <a:t>l</a:t>
            </a:r>
            <a:r>
              <a:rPr sz="1013" b="1" spc="-3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1013" b="1" spc="-15" dirty="0">
                <a:solidFill>
                  <a:srgbClr val="FF0000"/>
                </a:solidFill>
                <a:latin typeface="Calibri"/>
                <a:cs typeface="Calibri"/>
              </a:rPr>
              <a:t>P</a:t>
            </a:r>
            <a:r>
              <a:rPr sz="1013" b="1" dirty="0">
                <a:solidFill>
                  <a:srgbClr val="FF0000"/>
                </a:solidFill>
                <a:latin typeface="Calibri"/>
                <a:cs typeface="Calibri"/>
              </a:rPr>
              <a:t>e</a:t>
            </a:r>
            <a:r>
              <a:rPr sz="1013" b="1" spc="-8" dirty="0">
                <a:solidFill>
                  <a:srgbClr val="FF0000"/>
                </a:solidFill>
                <a:latin typeface="Calibri"/>
                <a:cs typeface="Calibri"/>
              </a:rPr>
              <a:t>n</a:t>
            </a:r>
            <a:r>
              <a:rPr sz="1013" b="1" dirty="0">
                <a:solidFill>
                  <a:srgbClr val="FF0000"/>
                </a:solidFill>
                <a:latin typeface="Calibri"/>
                <a:cs typeface="Calibri"/>
              </a:rPr>
              <a:t>e</a:t>
            </a:r>
            <a:r>
              <a:rPr sz="1013" b="1" spc="-11" dirty="0">
                <a:solidFill>
                  <a:srgbClr val="FF0000"/>
                </a:solidFill>
                <a:latin typeface="Calibri"/>
                <a:cs typeface="Calibri"/>
              </a:rPr>
              <a:t>t</a:t>
            </a:r>
            <a:r>
              <a:rPr sz="1013" b="1" spc="4" dirty="0">
                <a:solidFill>
                  <a:srgbClr val="FF0000"/>
                </a:solidFill>
                <a:latin typeface="Calibri"/>
                <a:cs typeface="Calibri"/>
              </a:rPr>
              <a:t>a</a:t>
            </a:r>
            <a:r>
              <a:rPr sz="1013" b="1" spc="-8" dirty="0">
                <a:solidFill>
                  <a:srgbClr val="FF0000"/>
                </a:solidFill>
                <a:latin typeface="Calibri"/>
                <a:cs typeface="Calibri"/>
              </a:rPr>
              <a:t>p</a:t>
            </a:r>
            <a:r>
              <a:rPr sz="1013" b="1" spc="4" dirty="0">
                <a:solidFill>
                  <a:srgbClr val="FF0000"/>
                </a:solidFill>
                <a:latin typeface="Calibri"/>
                <a:cs typeface="Calibri"/>
              </a:rPr>
              <a:t>a</a:t>
            </a:r>
            <a:r>
              <a:rPr sz="1013" b="1" dirty="0">
                <a:solidFill>
                  <a:srgbClr val="FF0000"/>
                </a:solidFill>
                <a:latin typeface="Calibri"/>
                <a:cs typeface="Calibri"/>
              </a:rPr>
              <a:t>n  </a:t>
            </a:r>
            <a:r>
              <a:rPr sz="1013" b="1" spc="-4" dirty="0">
                <a:solidFill>
                  <a:srgbClr val="FF0000"/>
                </a:solidFill>
                <a:latin typeface="Calibri"/>
                <a:cs typeface="Calibri"/>
              </a:rPr>
              <a:t>Standar</a:t>
            </a:r>
            <a:endParaRPr sz="1013">
              <a:latin typeface="Calibri"/>
              <a:cs typeface="Calibri"/>
            </a:endParaRPr>
          </a:p>
          <a:p>
            <a:pPr marL="224790" indent="-215741">
              <a:buFont typeface="Wingdings"/>
              <a:buChar char=""/>
              <a:tabLst>
                <a:tab pos="224790" algn="l"/>
                <a:tab pos="225266" algn="l"/>
              </a:tabLst>
            </a:pPr>
            <a:r>
              <a:rPr sz="1013" spc="4" dirty="0">
                <a:latin typeface="Calibri"/>
                <a:cs typeface="Calibri"/>
              </a:rPr>
              <a:t>Manual</a:t>
            </a:r>
            <a:r>
              <a:rPr sz="1013" spc="-56" dirty="0">
                <a:latin typeface="Calibri"/>
                <a:cs typeface="Calibri"/>
              </a:rPr>
              <a:t> </a:t>
            </a:r>
            <a:r>
              <a:rPr sz="1013" dirty="0">
                <a:latin typeface="Calibri"/>
                <a:cs typeface="Calibri"/>
              </a:rPr>
              <a:t>Pelaksanaan</a:t>
            </a:r>
            <a:endParaRPr sz="1013">
              <a:latin typeface="Calibri"/>
              <a:cs typeface="Calibri"/>
            </a:endParaRPr>
          </a:p>
          <a:p>
            <a:pPr marL="224790"/>
            <a:r>
              <a:rPr sz="1013" dirty="0">
                <a:latin typeface="Calibri"/>
                <a:cs typeface="Calibri"/>
              </a:rPr>
              <a:t>Standar</a:t>
            </a:r>
            <a:endParaRPr sz="1013">
              <a:latin typeface="Calibri"/>
              <a:cs typeface="Calibri"/>
            </a:endParaRPr>
          </a:p>
          <a:p>
            <a:pPr marL="224790" marR="5239" indent="-215741">
              <a:buFont typeface="Wingdings"/>
              <a:buChar char=""/>
              <a:tabLst>
                <a:tab pos="224790" algn="l"/>
                <a:tab pos="225266" algn="l"/>
              </a:tabLst>
            </a:pPr>
            <a:r>
              <a:rPr sz="1013" b="1" dirty="0">
                <a:solidFill>
                  <a:srgbClr val="0000CC"/>
                </a:solidFill>
                <a:latin typeface="Calibri"/>
                <a:cs typeface="Calibri"/>
              </a:rPr>
              <a:t>Manual </a:t>
            </a:r>
            <a:r>
              <a:rPr sz="1013" b="1" spc="-8" dirty="0">
                <a:solidFill>
                  <a:srgbClr val="0000CC"/>
                </a:solidFill>
                <a:latin typeface="Calibri"/>
                <a:cs typeface="Calibri"/>
              </a:rPr>
              <a:t>Evaluasi </a:t>
            </a:r>
            <a:r>
              <a:rPr sz="1013" b="1" spc="-4" dirty="0">
                <a:solidFill>
                  <a:srgbClr val="0000CC"/>
                </a:solidFill>
                <a:latin typeface="Calibri"/>
                <a:cs typeface="Calibri"/>
              </a:rPr>
              <a:t> Pelaksanaan</a:t>
            </a:r>
            <a:r>
              <a:rPr sz="1013" b="1" spc="153" dirty="0">
                <a:solidFill>
                  <a:srgbClr val="0000CC"/>
                </a:solidFill>
                <a:latin typeface="Calibri"/>
                <a:cs typeface="Calibri"/>
              </a:rPr>
              <a:t> </a:t>
            </a:r>
            <a:r>
              <a:rPr sz="1013" b="1" spc="-4" dirty="0">
                <a:solidFill>
                  <a:srgbClr val="0000CC"/>
                </a:solidFill>
                <a:latin typeface="Calibri"/>
                <a:cs typeface="Calibri"/>
              </a:rPr>
              <a:t>Standar</a:t>
            </a:r>
            <a:endParaRPr sz="1013">
              <a:latin typeface="Calibri"/>
              <a:cs typeface="Calibri"/>
            </a:endParaRPr>
          </a:p>
          <a:p>
            <a:pPr marL="224790" indent="-215741">
              <a:buFont typeface="Wingdings"/>
              <a:buChar char=""/>
              <a:tabLst>
                <a:tab pos="224790" algn="l"/>
                <a:tab pos="225266" algn="l"/>
              </a:tabLst>
            </a:pPr>
            <a:r>
              <a:rPr sz="1013" spc="4" dirty="0">
                <a:latin typeface="Calibri"/>
                <a:cs typeface="Calibri"/>
              </a:rPr>
              <a:t>Manual</a:t>
            </a:r>
            <a:r>
              <a:rPr sz="1013" spc="-56" dirty="0">
                <a:latin typeface="Calibri"/>
                <a:cs typeface="Calibri"/>
              </a:rPr>
              <a:t> </a:t>
            </a:r>
            <a:r>
              <a:rPr sz="1013" dirty="0">
                <a:latin typeface="Calibri"/>
                <a:cs typeface="Calibri"/>
              </a:rPr>
              <a:t>Pengendalian</a:t>
            </a:r>
            <a:endParaRPr sz="1013">
              <a:latin typeface="Calibri"/>
              <a:cs typeface="Calibri"/>
            </a:endParaRPr>
          </a:p>
          <a:p>
            <a:pPr marL="224790">
              <a:spcBef>
                <a:spcPts val="4"/>
              </a:spcBef>
            </a:pPr>
            <a:r>
              <a:rPr sz="1013" dirty="0">
                <a:latin typeface="Calibri"/>
                <a:cs typeface="Calibri"/>
              </a:rPr>
              <a:t>Pelaksanaan</a:t>
            </a:r>
            <a:r>
              <a:rPr sz="1013" spc="-56" dirty="0">
                <a:latin typeface="Calibri"/>
                <a:cs typeface="Calibri"/>
              </a:rPr>
              <a:t> </a:t>
            </a:r>
            <a:r>
              <a:rPr sz="1013" dirty="0">
                <a:latin typeface="Calibri"/>
                <a:cs typeface="Calibri"/>
              </a:rPr>
              <a:t>Standar</a:t>
            </a:r>
            <a:endParaRPr sz="1013">
              <a:latin typeface="Calibri"/>
              <a:cs typeface="Calibri"/>
            </a:endParaRPr>
          </a:p>
          <a:p>
            <a:pPr marL="224790" marR="69056" indent="-215741">
              <a:buFont typeface="Wingdings"/>
              <a:buChar char=""/>
              <a:tabLst>
                <a:tab pos="224790" algn="l"/>
                <a:tab pos="225266" algn="l"/>
              </a:tabLst>
            </a:pPr>
            <a:r>
              <a:rPr sz="1013" spc="4" dirty="0">
                <a:latin typeface="Calibri"/>
                <a:cs typeface="Calibri"/>
              </a:rPr>
              <a:t>Manua</a:t>
            </a:r>
            <a:r>
              <a:rPr sz="1013" dirty="0">
                <a:latin typeface="Calibri"/>
                <a:cs typeface="Calibri"/>
              </a:rPr>
              <a:t>l</a:t>
            </a:r>
            <a:r>
              <a:rPr sz="1013" spc="-41" dirty="0">
                <a:latin typeface="Calibri"/>
                <a:cs typeface="Calibri"/>
              </a:rPr>
              <a:t> </a:t>
            </a:r>
            <a:r>
              <a:rPr sz="1013" spc="-15" dirty="0">
                <a:latin typeface="Calibri"/>
                <a:cs typeface="Calibri"/>
              </a:rPr>
              <a:t>P</a:t>
            </a:r>
            <a:r>
              <a:rPr sz="1013" spc="4" dirty="0">
                <a:latin typeface="Calibri"/>
                <a:cs typeface="Calibri"/>
              </a:rPr>
              <a:t>ening</a:t>
            </a:r>
            <a:r>
              <a:rPr sz="1013" spc="-15" dirty="0">
                <a:latin typeface="Calibri"/>
                <a:cs typeface="Calibri"/>
              </a:rPr>
              <a:t>k</a:t>
            </a:r>
            <a:r>
              <a:rPr sz="1013" spc="-11" dirty="0">
                <a:latin typeface="Calibri"/>
                <a:cs typeface="Calibri"/>
              </a:rPr>
              <a:t>at</a:t>
            </a:r>
            <a:r>
              <a:rPr sz="1013" spc="4" dirty="0">
                <a:latin typeface="Calibri"/>
                <a:cs typeface="Calibri"/>
              </a:rPr>
              <a:t>a</a:t>
            </a:r>
            <a:r>
              <a:rPr sz="1013" dirty="0">
                <a:latin typeface="Calibri"/>
                <a:cs typeface="Calibri"/>
              </a:rPr>
              <a:t>n  Standar</a:t>
            </a:r>
            <a:endParaRPr sz="1013">
              <a:latin typeface="Calibri"/>
              <a:cs typeface="Calibri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3548062" y="1760220"/>
            <a:ext cx="4230053" cy="1872615"/>
            <a:chOff x="4730750" y="2346960"/>
            <a:chExt cx="5640070" cy="2496820"/>
          </a:xfrm>
        </p:grpSpPr>
        <p:sp>
          <p:nvSpPr>
            <p:cNvPr id="11" name="object 11"/>
            <p:cNvSpPr/>
            <p:nvPr/>
          </p:nvSpPr>
          <p:spPr>
            <a:xfrm>
              <a:off x="7816850" y="2618867"/>
              <a:ext cx="756920" cy="83820"/>
            </a:xfrm>
            <a:custGeom>
              <a:avLst/>
              <a:gdLst/>
              <a:ahLst/>
              <a:cxnLst/>
              <a:rect l="l" t="t" r="r" b="b"/>
              <a:pathLst>
                <a:path w="756920" h="83819">
                  <a:moveTo>
                    <a:pt x="728726" y="27940"/>
                  </a:moveTo>
                  <a:lnTo>
                    <a:pt x="686561" y="27940"/>
                  </a:lnTo>
                  <a:lnTo>
                    <a:pt x="686689" y="55880"/>
                  </a:lnTo>
                  <a:lnTo>
                    <a:pt x="672676" y="55908"/>
                  </a:lnTo>
                  <a:lnTo>
                    <a:pt x="672719" y="83820"/>
                  </a:lnTo>
                  <a:lnTo>
                    <a:pt x="756539" y="41783"/>
                  </a:lnTo>
                  <a:lnTo>
                    <a:pt x="728726" y="27940"/>
                  </a:lnTo>
                  <a:close/>
                </a:path>
                <a:path w="756920" h="83819">
                  <a:moveTo>
                    <a:pt x="672634" y="27968"/>
                  </a:moveTo>
                  <a:lnTo>
                    <a:pt x="0" y="29337"/>
                  </a:lnTo>
                  <a:lnTo>
                    <a:pt x="0" y="57277"/>
                  </a:lnTo>
                  <a:lnTo>
                    <a:pt x="672676" y="55908"/>
                  </a:lnTo>
                  <a:lnTo>
                    <a:pt x="672634" y="27968"/>
                  </a:lnTo>
                  <a:close/>
                </a:path>
                <a:path w="756920" h="83819">
                  <a:moveTo>
                    <a:pt x="686561" y="27940"/>
                  </a:moveTo>
                  <a:lnTo>
                    <a:pt x="672634" y="27968"/>
                  </a:lnTo>
                  <a:lnTo>
                    <a:pt x="672676" y="55908"/>
                  </a:lnTo>
                  <a:lnTo>
                    <a:pt x="686689" y="55880"/>
                  </a:lnTo>
                  <a:lnTo>
                    <a:pt x="686561" y="27940"/>
                  </a:lnTo>
                  <a:close/>
                </a:path>
                <a:path w="756920" h="83819">
                  <a:moveTo>
                    <a:pt x="672592" y="0"/>
                  </a:moveTo>
                  <a:lnTo>
                    <a:pt x="672634" y="27968"/>
                  </a:lnTo>
                  <a:lnTo>
                    <a:pt x="728726" y="27940"/>
                  </a:lnTo>
                  <a:lnTo>
                    <a:pt x="672592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 sz="1050"/>
            </a:p>
          </p:txBody>
        </p:sp>
        <p:sp>
          <p:nvSpPr>
            <p:cNvPr id="12" name="object 12"/>
            <p:cNvSpPr/>
            <p:nvPr/>
          </p:nvSpPr>
          <p:spPr>
            <a:xfrm>
              <a:off x="7816850" y="3023870"/>
              <a:ext cx="1350010" cy="445770"/>
            </a:xfrm>
            <a:custGeom>
              <a:avLst/>
              <a:gdLst/>
              <a:ahLst/>
              <a:cxnLst/>
              <a:rect l="l" t="t" r="r" b="b"/>
              <a:pathLst>
                <a:path w="1350009" h="445770">
                  <a:moveTo>
                    <a:pt x="1294047" y="417321"/>
                  </a:moveTo>
                  <a:lnTo>
                    <a:pt x="0" y="417321"/>
                  </a:lnTo>
                  <a:lnTo>
                    <a:pt x="0" y="445262"/>
                  </a:lnTo>
                  <a:lnTo>
                    <a:pt x="1315720" y="445262"/>
                  </a:lnTo>
                  <a:lnTo>
                    <a:pt x="1321943" y="439038"/>
                  </a:lnTo>
                  <a:lnTo>
                    <a:pt x="1321943" y="431291"/>
                  </a:lnTo>
                  <a:lnTo>
                    <a:pt x="1294002" y="431291"/>
                  </a:lnTo>
                  <a:lnTo>
                    <a:pt x="1294047" y="417321"/>
                  </a:lnTo>
                  <a:close/>
                </a:path>
                <a:path w="1350009" h="445770">
                  <a:moveTo>
                    <a:pt x="1295105" y="82426"/>
                  </a:moveTo>
                  <a:lnTo>
                    <a:pt x="1294002" y="431291"/>
                  </a:lnTo>
                  <a:lnTo>
                    <a:pt x="1307973" y="417321"/>
                  </a:lnTo>
                  <a:lnTo>
                    <a:pt x="1321987" y="417321"/>
                  </a:lnTo>
                  <a:lnTo>
                    <a:pt x="1323038" y="84761"/>
                  </a:lnTo>
                  <a:lnTo>
                    <a:pt x="1295105" y="82426"/>
                  </a:lnTo>
                  <a:close/>
                </a:path>
                <a:path w="1350009" h="445770">
                  <a:moveTo>
                    <a:pt x="1321987" y="417321"/>
                  </a:moveTo>
                  <a:lnTo>
                    <a:pt x="1307973" y="417321"/>
                  </a:lnTo>
                  <a:lnTo>
                    <a:pt x="1294002" y="431291"/>
                  </a:lnTo>
                  <a:lnTo>
                    <a:pt x="1321943" y="431291"/>
                  </a:lnTo>
                  <a:lnTo>
                    <a:pt x="1321987" y="417321"/>
                  </a:lnTo>
                  <a:close/>
                </a:path>
                <a:path w="1350009" h="445770">
                  <a:moveTo>
                    <a:pt x="1342821" y="69595"/>
                  </a:moveTo>
                  <a:lnTo>
                    <a:pt x="1323085" y="69595"/>
                  </a:lnTo>
                  <a:lnTo>
                    <a:pt x="1323038" y="84761"/>
                  </a:lnTo>
                  <a:lnTo>
                    <a:pt x="1349755" y="86994"/>
                  </a:lnTo>
                  <a:lnTo>
                    <a:pt x="1342821" y="69595"/>
                  </a:lnTo>
                  <a:close/>
                </a:path>
                <a:path w="1350009" h="445770">
                  <a:moveTo>
                    <a:pt x="1323085" y="69595"/>
                  </a:moveTo>
                  <a:lnTo>
                    <a:pt x="1295146" y="69595"/>
                  </a:lnTo>
                  <a:lnTo>
                    <a:pt x="1295105" y="82426"/>
                  </a:lnTo>
                  <a:lnTo>
                    <a:pt x="1323038" y="84761"/>
                  </a:lnTo>
                  <a:lnTo>
                    <a:pt x="1323085" y="69595"/>
                  </a:lnTo>
                  <a:close/>
                </a:path>
                <a:path w="1350009" h="445770">
                  <a:moveTo>
                    <a:pt x="1315084" y="0"/>
                  </a:moveTo>
                  <a:lnTo>
                    <a:pt x="1266190" y="80009"/>
                  </a:lnTo>
                  <a:lnTo>
                    <a:pt x="1295105" y="82426"/>
                  </a:lnTo>
                  <a:lnTo>
                    <a:pt x="1295146" y="69595"/>
                  </a:lnTo>
                  <a:lnTo>
                    <a:pt x="1342821" y="69595"/>
                  </a:lnTo>
                  <a:lnTo>
                    <a:pt x="1315084" y="0"/>
                  </a:lnTo>
                  <a:close/>
                </a:path>
              </a:pathLst>
            </a:custGeom>
            <a:solidFill>
              <a:srgbClr val="0000CC"/>
            </a:solidFill>
          </p:spPr>
          <p:txBody>
            <a:bodyPr wrap="square" lIns="0" tIns="0" rIns="0" bIns="0" rtlCol="0"/>
            <a:lstStyle/>
            <a:p>
              <a:endParaRPr sz="1050"/>
            </a:p>
          </p:txBody>
        </p:sp>
        <p:sp>
          <p:nvSpPr>
            <p:cNvPr id="13" name="object 13"/>
            <p:cNvSpPr/>
            <p:nvPr/>
          </p:nvSpPr>
          <p:spPr>
            <a:xfrm>
              <a:off x="7811770" y="3374390"/>
              <a:ext cx="1329055" cy="584200"/>
            </a:xfrm>
            <a:custGeom>
              <a:avLst/>
              <a:gdLst/>
              <a:ahLst/>
              <a:cxnLst/>
              <a:rect l="l" t="t" r="r" b="b"/>
              <a:pathLst>
                <a:path w="1329054" h="584200">
                  <a:moveTo>
                    <a:pt x="83820" y="500380"/>
                  </a:moveTo>
                  <a:lnTo>
                    <a:pt x="0" y="542290"/>
                  </a:lnTo>
                  <a:lnTo>
                    <a:pt x="83820" y="584200"/>
                  </a:lnTo>
                  <a:lnTo>
                    <a:pt x="83820" y="556260"/>
                  </a:lnTo>
                  <a:lnTo>
                    <a:pt x="69850" y="556260"/>
                  </a:lnTo>
                  <a:lnTo>
                    <a:pt x="69850" y="528320"/>
                  </a:lnTo>
                  <a:lnTo>
                    <a:pt x="83820" y="528320"/>
                  </a:lnTo>
                  <a:lnTo>
                    <a:pt x="83820" y="500380"/>
                  </a:lnTo>
                  <a:close/>
                </a:path>
                <a:path w="1329054" h="584200">
                  <a:moveTo>
                    <a:pt x="83820" y="528320"/>
                  </a:moveTo>
                  <a:lnTo>
                    <a:pt x="69850" y="528320"/>
                  </a:lnTo>
                  <a:lnTo>
                    <a:pt x="69850" y="556260"/>
                  </a:lnTo>
                  <a:lnTo>
                    <a:pt x="83820" y="556260"/>
                  </a:lnTo>
                  <a:lnTo>
                    <a:pt x="83820" y="528320"/>
                  </a:lnTo>
                  <a:close/>
                </a:path>
                <a:path w="1329054" h="584200">
                  <a:moveTo>
                    <a:pt x="1301114" y="528320"/>
                  </a:moveTo>
                  <a:lnTo>
                    <a:pt x="83820" y="528320"/>
                  </a:lnTo>
                  <a:lnTo>
                    <a:pt x="83820" y="556260"/>
                  </a:lnTo>
                  <a:lnTo>
                    <a:pt x="1322704" y="556260"/>
                  </a:lnTo>
                  <a:lnTo>
                    <a:pt x="1329054" y="550037"/>
                  </a:lnTo>
                  <a:lnTo>
                    <a:pt x="1329054" y="542290"/>
                  </a:lnTo>
                  <a:lnTo>
                    <a:pt x="1301114" y="542290"/>
                  </a:lnTo>
                  <a:lnTo>
                    <a:pt x="1301114" y="528320"/>
                  </a:lnTo>
                  <a:close/>
                </a:path>
                <a:path w="1329054" h="584200">
                  <a:moveTo>
                    <a:pt x="1329054" y="0"/>
                  </a:moveTo>
                  <a:lnTo>
                    <a:pt x="1301114" y="0"/>
                  </a:lnTo>
                  <a:lnTo>
                    <a:pt x="1301114" y="542290"/>
                  </a:lnTo>
                  <a:lnTo>
                    <a:pt x="1315084" y="528320"/>
                  </a:lnTo>
                  <a:lnTo>
                    <a:pt x="1329054" y="528320"/>
                  </a:lnTo>
                  <a:lnTo>
                    <a:pt x="1329054" y="0"/>
                  </a:lnTo>
                  <a:close/>
                </a:path>
                <a:path w="1329054" h="584200">
                  <a:moveTo>
                    <a:pt x="1329054" y="528320"/>
                  </a:moveTo>
                  <a:lnTo>
                    <a:pt x="1315084" y="528320"/>
                  </a:lnTo>
                  <a:lnTo>
                    <a:pt x="1301114" y="542290"/>
                  </a:lnTo>
                  <a:lnTo>
                    <a:pt x="1329054" y="542290"/>
                  </a:lnTo>
                  <a:lnTo>
                    <a:pt x="1329054" y="528320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>
              <a:endParaRPr sz="1050"/>
            </a:p>
          </p:txBody>
        </p:sp>
        <p:sp>
          <p:nvSpPr>
            <p:cNvPr id="14" name="object 14"/>
            <p:cNvSpPr/>
            <p:nvPr/>
          </p:nvSpPr>
          <p:spPr>
            <a:xfrm>
              <a:off x="7811770" y="3836670"/>
              <a:ext cx="1329055" cy="584200"/>
            </a:xfrm>
            <a:custGeom>
              <a:avLst/>
              <a:gdLst/>
              <a:ahLst/>
              <a:cxnLst/>
              <a:rect l="l" t="t" r="r" b="b"/>
              <a:pathLst>
                <a:path w="1329054" h="584200">
                  <a:moveTo>
                    <a:pt x="83820" y="500379"/>
                  </a:moveTo>
                  <a:lnTo>
                    <a:pt x="0" y="542289"/>
                  </a:lnTo>
                  <a:lnTo>
                    <a:pt x="83820" y="584199"/>
                  </a:lnTo>
                  <a:lnTo>
                    <a:pt x="83820" y="556259"/>
                  </a:lnTo>
                  <a:lnTo>
                    <a:pt x="69850" y="556259"/>
                  </a:lnTo>
                  <a:lnTo>
                    <a:pt x="69850" y="528319"/>
                  </a:lnTo>
                  <a:lnTo>
                    <a:pt x="83820" y="528319"/>
                  </a:lnTo>
                  <a:lnTo>
                    <a:pt x="83820" y="500379"/>
                  </a:lnTo>
                  <a:close/>
                </a:path>
                <a:path w="1329054" h="584200">
                  <a:moveTo>
                    <a:pt x="83820" y="528319"/>
                  </a:moveTo>
                  <a:lnTo>
                    <a:pt x="69850" y="528319"/>
                  </a:lnTo>
                  <a:lnTo>
                    <a:pt x="69850" y="556259"/>
                  </a:lnTo>
                  <a:lnTo>
                    <a:pt x="83820" y="556259"/>
                  </a:lnTo>
                  <a:lnTo>
                    <a:pt x="83820" y="528319"/>
                  </a:lnTo>
                  <a:close/>
                </a:path>
                <a:path w="1329054" h="584200">
                  <a:moveTo>
                    <a:pt x="1301114" y="528319"/>
                  </a:moveTo>
                  <a:lnTo>
                    <a:pt x="83820" y="528319"/>
                  </a:lnTo>
                  <a:lnTo>
                    <a:pt x="83820" y="556259"/>
                  </a:lnTo>
                  <a:lnTo>
                    <a:pt x="1322704" y="556259"/>
                  </a:lnTo>
                  <a:lnTo>
                    <a:pt x="1329054" y="550036"/>
                  </a:lnTo>
                  <a:lnTo>
                    <a:pt x="1329054" y="542289"/>
                  </a:lnTo>
                  <a:lnTo>
                    <a:pt x="1301114" y="542289"/>
                  </a:lnTo>
                  <a:lnTo>
                    <a:pt x="1301114" y="528319"/>
                  </a:lnTo>
                  <a:close/>
                </a:path>
                <a:path w="1329054" h="584200">
                  <a:moveTo>
                    <a:pt x="1329054" y="0"/>
                  </a:moveTo>
                  <a:lnTo>
                    <a:pt x="1301114" y="0"/>
                  </a:lnTo>
                  <a:lnTo>
                    <a:pt x="1301114" y="542289"/>
                  </a:lnTo>
                  <a:lnTo>
                    <a:pt x="1315084" y="528319"/>
                  </a:lnTo>
                  <a:lnTo>
                    <a:pt x="1329054" y="528319"/>
                  </a:lnTo>
                  <a:lnTo>
                    <a:pt x="1329054" y="0"/>
                  </a:lnTo>
                  <a:close/>
                </a:path>
                <a:path w="1329054" h="584200">
                  <a:moveTo>
                    <a:pt x="1329054" y="528319"/>
                  </a:moveTo>
                  <a:lnTo>
                    <a:pt x="1315084" y="528319"/>
                  </a:lnTo>
                  <a:lnTo>
                    <a:pt x="1301114" y="542289"/>
                  </a:lnTo>
                  <a:lnTo>
                    <a:pt x="1329054" y="542289"/>
                  </a:lnTo>
                  <a:lnTo>
                    <a:pt x="1329054" y="528319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050"/>
            </a:p>
          </p:txBody>
        </p:sp>
        <p:sp>
          <p:nvSpPr>
            <p:cNvPr id="15" name="object 15"/>
            <p:cNvSpPr/>
            <p:nvPr/>
          </p:nvSpPr>
          <p:spPr>
            <a:xfrm>
              <a:off x="4730750" y="3398520"/>
              <a:ext cx="1025525" cy="83820"/>
            </a:xfrm>
            <a:custGeom>
              <a:avLst/>
              <a:gdLst/>
              <a:ahLst/>
              <a:cxnLst/>
              <a:rect l="l" t="t" r="r" b="b"/>
              <a:pathLst>
                <a:path w="1025525" h="83820">
                  <a:moveTo>
                    <a:pt x="941324" y="0"/>
                  </a:moveTo>
                  <a:lnTo>
                    <a:pt x="941324" y="83819"/>
                  </a:lnTo>
                  <a:lnTo>
                    <a:pt x="997203" y="55879"/>
                  </a:lnTo>
                  <a:lnTo>
                    <a:pt x="955294" y="55879"/>
                  </a:lnTo>
                  <a:lnTo>
                    <a:pt x="955294" y="27939"/>
                  </a:lnTo>
                  <a:lnTo>
                    <a:pt x="997204" y="27939"/>
                  </a:lnTo>
                  <a:lnTo>
                    <a:pt x="941324" y="0"/>
                  </a:lnTo>
                  <a:close/>
                </a:path>
                <a:path w="1025525" h="83820">
                  <a:moveTo>
                    <a:pt x="941324" y="27939"/>
                  </a:moveTo>
                  <a:lnTo>
                    <a:pt x="0" y="27939"/>
                  </a:lnTo>
                  <a:lnTo>
                    <a:pt x="0" y="55879"/>
                  </a:lnTo>
                  <a:lnTo>
                    <a:pt x="941324" y="55879"/>
                  </a:lnTo>
                  <a:lnTo>
                    <a:pt x="941324" y="27939"/>
                  </a:lnTo>
                  <a:close/>
                </a:path>
                <a:path w="1025525" h="83820">
                  <a:moveTo>
                    <a:pt x="997204" y="27939"/>
                  </a:moveTo>
                  <a:lnTo>
                    <a:pt x="955294" y="27939"/>
                  </a:lnTo>
                  <a:lnTo>
                    <a:pt x="955294" y="55879"/>
                  </a:lnTo>
                  <a:lnTo>
                    <a:pt x="997203" y="55879"/>
                  </a:lnTo>
                  <a:lnTo>
                    <a:pt x="1025144" y="41909"/>
                  </a:lnTo>
                  <a:lnTo>
                    <a:pt x="997204" y="27939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 sz="1050"/>
            </a:p>
          </p:txBody>
        </p:sp>
        <p:sp>
          <p:nvSpPr>
            <p:cNvPr id="16" name="object 16"/>
            <p:cNvSpPr/>
            <p:nvPr/>
          </p:nvSpPr>
          <p:spPr>
            <a:xfrm>
              <a:off x="9452228" y="2868930"/>
              <a:ext cx="103505" cy="1974850"/>
            </a:xfrm>
            <a:custGeom>
              <a:avLst/>
              <a:gdLst/>
              <a:ahLst/>
              <a:cxnLst/>
              <a:rect l="l" t="t" r="r" b="b"/>
              <a:pathLst>
                <a:path w="103504" h="1974850">
                  <a:moveTo>
                    <a:pt x="47347" y="1890987"/>
                  </a:moveTo>
                  <a:lnTo>
                    <a:pt x="19430" y="1891284"/>
                  </a:lnTo>
                  <a:lnTo>
                    <a:pt x="62229" y="1974723"/>
                  </a:lnTo>
                  <a:lnTo>
                    <a:pt x="96146" y="1905000"/>
                  </a:lnTo>
                  <a:lnTo>
                    <a:pt x="47498" y="1905000"/>
                  </a:lnTo>
                  <a:lnTo>
                    <a:pt x="47347" y="1890987"/>
                  </a:lnTo>
                  <a:close/>
                </a:path>
                <a:path w="103504" h="1974850">
                  <a:moveTo>
                    <a:pt x="75287" y="1890691"/>
                  </a:moveTo>
                  <a:lnTo>
                    <a:pt x="47347" y="1890987"/>
                  </a:lnTo>
                  <a:lnTo>
                    <a:pt x="47498" y="1905000"/>
                  </a:lnTo>
                  <a:lnTo>
                    <a:pt x="75438" y="1904746"/>
                  </a:lnTo>
                  <a:lnTo>
                    <a:pt x="75287" y="1890691"/>
                  </a:lnTo>
                  <a:close/>
                </a:path>
                <a:path w="103504" h="1974850">
                  <a:moveTo>
                    <a:pt x="103250" y="1890395"/>
                  </a:moveTo>
                  <a:lnTo>
                    <a:pt x="75287" y="1890691"/>
                  </a:lnTo>
                  <a:lnTo>
                    <a:pt x="75438" y="1904746"/>
                  </a:lnTo>
                  <a:lnTo>
                    <a:pt x="47498" y="1905000"/>
                  </a:lnTo>
                  <a:lnTo>
                    <a:pt x="96146" y="1905000"/>
                  </a:lnTo>
                  <a:lnTo>
                    <a:pt x="103250" y="1890395"/>
                  </a:lnTo>
                  <a:close/>
                </a:path>
                <a:path w="103504" h="1974850">
                  <a:moveTo>
                    <a:pt x="55901" y="83608"/>
                  </a:moveTo>
                  <a:lnTo>
                    <a:pt x="27962" y="83904"/>
                  </a:lnTo>
                  <a:lnTo>
                    <a:pt x="47347" y="1890987"/>
                  </a:lnTo>
                  <a:lnTo>
                    <a:pt x="75287" y="1890691"/>
                  </a:lnTo>
                  <a:lnTo>
                    <a:pt x="55901" y="83608"/>
                  </a:lnTo>
                  <a:close/>
                </a:path>
                <a:path w="103504" h="1974850">
                  <a:moveTo>
                    <a:pt x="41021" y="0"/>
                  </a:moveTo>
                  <a:lnTo>
                    <a:pt x="0" y="84200"/>
                  </a:lnTo>
                  <a:lnTo>
                    <a:pt x="27962" y="83904"/>
                  </a:lnTo>
                  <a:lnTo>
                    <a:pt x="27813" y="69977"/>
                  </a:lnTo>
                  <a:lnTo>
                    <a:pt x="76839" y="69723"/>
                  </a:lnTo>
                  <a:lnTo>
                    <a:pt x="41021" y="0"/>
                  </a:lnTo>
                  <a:close/>
                </a:path>
                <a:path w="103504" h="1974850">
                  <a:moveTo>
                    <a:pt x="55752" y="69723"/>
                  </a:moveTo>
                  <a:lnTo>
                    <a:pt x="27813" y="69977"/>
                  </a:lnTo>
                  <a:lnTo>
                    <a:pt x="27962" y="83904"/>
                  </a:lnTo>
                  <a:lnTo>
                    <a:pt x="55901" y="83608"/>
                  </a:lnTo>
                  <a:lnTo>
                    <a:pt x="55752" y="69723"/>
                  </a:lnTo>
                  <a:close/>
                </a:path>
                <a:path w="103504" h="1974850">
                  <a:moveTo>
                    <a:pt x="76839" y="69723"/>
                  </a:moveTo>
                  <a:lnTo>
                    <a:pt x="55752" y="69723"/>
                  </a:lnTo>
                  <a:lnTo>
                    <a:pt x="55901" y="83608"/>
                  </a:lnTo>
                  <a:lnTo>
                    <a:pt x="83820" y="83312"/>
                  </a:lnTo>
                  <a:lnTo>
                    <a:pt x="76839" y="69723"/>
                  </a:lnTo>
                  <a:close/>
                </a:path>
              </a:pathLst>
            </a:custGeom>
            <a:solidFill>
              <a:srgbClr val="0000CC"/>
            </a:solidFill>
          </p:spPr>
          <p:txBody>
            <a:bodyPr wrap="square" lIns="0" tIns="0" rIns="0" bIns="0" rtlCol="0"/>
            <a:lstStyle/>
            <a:p>
              <a:endParaRPr sz="1050"/>
            </a:p>
          </p:txBody>
        </p:sp>
        <p:sp>
          <p:nvSpPr>
            <p:cNvPr id="17" name="object 17"/>
            <p:cNvSpPr/>
            <p:nvPr/>
          </p:nvSpPr>
          <p:spPr>
            <a:xfrm>
              <a:off x="8629650" y="2360930"/>
              <a:ext cx="1727200" cy="508000"/>
            </a:xfrm>
            <a:custGeom>
              <a:avLst/>
              <a:gdLst/>
              <a:ahLst/>
              <a:cxnLst/>
              <a:rect l="l" t="t" r="r" b="b"/>
              <a:pathLst>
                <a:path w="1727200" h="508000">
                  <a:moveTo>
                    <a:pt x="1727200" y="0"/>
                  </a:moveTo>
                  <a:lnTo>
                    <a:pt x="0" y="0"/>
                  </a:lnTo>
                  <a:lnTo>
                    <a:pt x="0" y="508000"/>
                  </a:lnTo>
                  <a:lnTo>
                    <a:pt x="1727200" y="508000"/>
                  </a:lnTo>
                  <a:lnTo>
                    <a:pt x="1727200" y="0"/>
                  </a:lnTo>
                  <a:close/>
                </a:path>
              </a:pathLst>
            </a:custGeom>
            <a:solidFill>
              <a:srgbClr val="FFFF99"/>
            </a:solidFill>
          </p:spPr>
          <p:txBody>
            <a:bodyPr wrap="square" lIns="0" tIns="0" rIns="0" bIns="0" rtlCol="0"/>
            <a:lstStyle/>
            <a:p>
              <a:endParaRPr sz="1050"/>
            </a:p>
          </p:txBody>
        </p:sp>
        <p:sp>
          <p:nvSpPr>
            <p:cNvPr id="18" name="object 18"/>
            <p:cNvSpPr/>
            <p:nvPr/>
          </p:nvSpPr>
          <p:spPr>
            <a:xfrm>
              <a:off x="8629650" y="2360930"/>
              <a:ext cx="1727200" cy="508000"/>
            </a:xfrm>
            <a:custGeom>
              <a:avLst/>
              <a:gdLst/>
              <a:ahLst/>
              <a:cxnLst/>
              <a:rect l="l" t="t" r="r" b="b"/>
              <a:pathLst>
                <a:path w="1727200" h="508000">
                  <a:moveTo>
                    <a:pt x="0" y="508000"/>
                  </a:moveTo>
                  <a:lnTo>
                    <a:pt x="1727200" y="508000"/>
                  </a:lnTo>
                  <a:lnTo>
                    <a:pt x="1727200" y="0"/>
                  </a:lnTo>
                  <a:lnTo>
                    <a:pt x="0" y="0"/>
                  </a:lnTo>
                  <a:lnTo>
                    <a:pt x="0" y="508000"/>
                  </a:lnTo>
                  <a:close/>
                </a:path>
              </a:pathLst>
            </a:custGeom>
            <a:ln w="27940">
              <a:solidFill>
                <a:srgbClr val="C00000"/>
              </a:solidFill>
            </a:ln>
          </p:spPr>
          <p:txBody>
            <a:bodyPr wrap="square" lIns="0" tIns="0" rIns="0" bIns="0" rtlCol="0"/>
            <a:lstStyle/>
            <a:p>
              <a:endParaRPr sz="1050"/>
            </a:p>
          </p:txBody>
        </p:sp>
      </p:grpSp>
      <p:sp>
        <p:nvSpPr>
          <p:cNvPr id="19" name="object 19"/>
          <p:cNvSpPr txBox="1">
            <a:spLocks noGrp="1"/>
          </p:cNvSpPr>
          <p:nvPr>
            <p:ph type="title"/>
          </p:nvPr>
        </p:nvSpPr>
        <p:spPr>
          <a:xfrm>
            <a:off x="4563236" y="660559"/>
            <a:ext cx="2810828" cy="391774"/>
          </a:xfrm>
          <a:prstGeom prst="rect">
            <a:avLst/>
          </a:prstGeom>
        </p:spPr>
        <p:txBody>
          <a:bodyPr spcFirstLastPara="1" vert="horz" wrap="square" lIns="0" tIns="9525" rIns="0" bIns="0" rtlCol="0" anchor="t" anchorCtr="0">
            <a:spAutoFit/>
          </a:bodyPr>
          <a:lstStyle/>
          <a:p>
            <a:pPr marL="9525">
              <a:spcBef>
                <a:spcPts val="75"/>
              </a:spcBef>
            </a:pPr>
            <a:r>
              <a:rPr sz="2400" spc="-53" dirty="0">
                <a:solidFill>
                  <a:srgbClr val="001F5F"/>
                </a:solidFill>
              </a:rPr>
              <a:t>PETA</a:t>
            </a:r>
            <a:r>
              <a:rPr sz="2400" spc="-19" dirty="0">
                <a:solidFill>
                  <a:srgbClr val="001F5F"/>
                </a:solidFill>
              </a:rPr>
              <a:t> </a:t>
            </a:r>
            <a:r>
              <a:rPr sz="2400" spc="-8" dirty="0">
                <a:solidFill>
                  <a:srgbClr val="001F5F"/>
                </a:solidFill>
              </a:rPr>
              <a:t>DOKUMEN</a:t>
            </a:r>
            <a:r>
              <a:rPr sz="2400" spc="-19" dirty="0">
                <a:solidFill>
                  <a:srgbClr val="001F5F"/>
                </a:solidFill>
              </a:rPr>
              <a:t> </a:t>
            </a:r>
            <a:r>
              <a:rPr sz="2400" dirty="0">
                <a:solidFill>
                  <a:srgbClr val="001F5F"/>
                </a:solidFill>
              </a:rPr>
              <a:t>SPMI</a:t>
            </a:r>
            <a:endParaRPr sz="2400"/>
          </a:p>
        </p:txBody>
      </p:sp>
      <p:sp>
        <p:nvSpPr>
          <p:cNvPr id="20" name="object 20"/>
          <p:cNvSpPr txBox="1"/>
          <p:nvPr/>
        </p:nvSpPr>
        <p:spPr>
          <a:xfrm>
            <a:off x="4376261" y="1502283"/>
            <a:ext cx="1524000" cy="217367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z="1350" spc="-41" dirty="0">
                <a:solidFill>
                  <a:srgbClr val="404040"/>
                </a:solidFill>
                <a:latin typeface="Calibri Light"/>
                <a:cs typeface="Calibri Light"/>
              </a:rPr>
              <a:t>D</a:t>
            </a:r>
            <a:r>
              <a:rPr sz="1350" spc="-45" dirty="0">
                <a:solidFill>
                  <a:srgbClr val="404040"/>
                </a:solidFill>
                <a:latin typeface="Calibri Light"/>
                <a:cs typeface="Calibri Light"/>
              </a:rPr>
              <a:t>o</a:t>
            </a:r>
            <a:r>
              <a:rPr sz="1350" spc="-56" dirty="0">
                <a:solidFill>
                  <a:srgbClr val="404040"/>
                </a:solidFill>
                <a:latin typeface="Calibri Light"/>
                <a:cs typeface="Calibri Light"/>
              </a:rPr>
              <a:t>k</a:t>
            </a:r>
            <a:r>
              <a:rPr sz="1350" spc="-41" dirty="0">
                <a:solidFill>
                  <a:srgbClr val="404040"/>
                </a:solidFill>
                <a:latin typeface="Calibri Light"/>
                <a:cs typeface="Calibri Light"/>
              </a:rPr>
              <a:t>u</a:t>
            </a:r>
            <a:r>
              <a:rPr sz="1350" spc="-49" dirty="0">
                <a:solidFill>
                  <a:srgbClr val="404040"/>
                </a:solidFill>
                <a:latin typeface="Calibri Light"/>
                <a:cs typeface="Calibri Light"/>
              </a:rPr>
              <a:t>m</a:t>
            </a:r>
            <a:r>
              <a:rPr sz="1350" spc="-53" dirty="0">
                <a:solidFill>
                  <a:srgbClr val="404040"/>
                </a:solidFill>
                <a:latin typeface="Calibri Light"/>
                <a:cs typeface="Calibri Light"/>
              </a:rPr>
              <a:t>e</a:t>
            </a:r>
            <a:r>
              <a:rPr sz="1350" dirty="0">
                <a:solidFill>
                  <a:srgbClr val="404040"/>
                </a:solidFill>
                <a:latin typeface="Calibri Light"/>
                <a:cs typeface="Calibri Light"/>
              </a:rPr>
              <a:t>n</a:t>
            </a:r>
            <a:r>
              <a:rPr sz="1350" spc="-139" dirty="0">
                <a:solidFill>
                  <a:srgbClr val="404040"/>
                </a:solidFill>
                <a:latin typeface="Calibri Light"/>
                <a:cs typeface="Calibri Light"/>
              </a:rPr>
              <a:t> </a:t>
            </a:r>
            <a:r>
              <a:rPr sz="1350" spc="-49" dirty="0">
                <a:solidFill>
                  <a:srgbClr val="404040"/>
                </a:solidFill>
                <a:latin typeface="Calibri Light"/>
                <a:cs typeface="Calibri Light"/>
              </a:rPr>
              <a:t>M</a:t>
            </a:r>
            <a:r>
              <a:rPr sz="1350" spc="-38" dirty="0">
                <a:solidFill>
                  <a:srgbClr val="404040"/>
                </a:solidFill>
                <a:latin typeface="Calibri Light"/>
                <a:cs typeface="Calibri Light"/>
              </a:rPr>
              <a:t>a</a:t>
            </a:r>
            <a:r>
              <a:rPr sz="1350" spc="-41" dirty="0">
                <a:solidFill>
                  <a:srgbClr val="404040"/>
                </a:solidFill>
                <a:latin typeface="Calibri Light"/>
                <a:cs typeface="Calibri Light"/>
              </a:rPr>
              <a:t>n</a:t>
            </a:r>
            <a:r>
              <a:rPr sz="1350" spc="-56" dirty="0">
                <a:solidFill>
                  <a:srgbClr val="404040"/>
                </a:solidFill>
                <a:latin typeface="Calibri Light"/>
                <a:cs typeface="Calibri Light"/>
              </a:rPr>
              <a:t>u</a:t>
            </a:r>
            <a:r>
              <a:rPr sz="1350" spc="-53" dirty="0">
                <a:solidFill>
                  <a:srgbClr val="404040"/>
                </a:solidFill>
                <a:latin typeface="Calibri Light"/>
                <a:cs typeface="Calibri Light"/>
              </a:rPr>
              <a:t>a</a:t>
            </a:r>
            <a:r>
              <a:rPr sz="1350" dirty="0">
                <a:solidFill>
                  <a:srgbClr val="404040"/>
                </a:solidFill>
                <a:latin typeface="Calibri Light"/>
                <a:cs typeface="Calibri Light"/>
              </a:rPr>
              <a:t>l</a:t>
            </a:r>
            <a:r>
              <a:rPr sz="1350" spc="-124" dirty="0">
                <a:solidFill>
                  <a:srgbClr val="404040"/>
                </a:solidFill>
                <a:latin typeface="Calibri Light"/>
                <a:cs typeface="Calibri Light"/>
              </a:rPr>
              <a:t> </a:t>
            </a:r>
            <a:r>
              <a:rPr sz="1350" spc="-45" dirty="0">
                <a:solidFill>
                  <a:srgbClr val="404040"/>
                </a:solidFill>
                <a:latin typeface="Calibri Light"/>
                <a:cs typeface="Calibri Light"/>
              </a:rPr>
              <a:t>S</a:t>
            </a:r>
            <a:r>
              <a:rPr sz="1350" spc="-41" dirty="0">
                <a:solidFill>
                  <a:srgbClr val="404040"/>
                </a:solidFill>
                <a:latin typeface="Calibri Light"/>
                <a:cs typeface="Calibri Light"/>
              </a:rPr>
              <a:t>P</a:t>
            </a:r>
            <a:r>
              <a:rPr sz="1350" spc="-49" dirty="0">
                <a:solidFill>
                  <a:srgbClr val="404040"/>
                </a:solidFill>
                <a:latin typeface="Calibri Light"/>
                <a:cs typeface="Calibri Light"/>
              </a:rPr>
              <a:t>M</a:t>
            </a:r>
            <a:r>
              <a:rPr sz="1350" dirty="0">
                <a:solidFill>
                  <a:srgbClr val="404040"/>
                </a:solidFill>
                <a:latin typeface="Calibri Light"/>
                <a:cs typeface="Calibri Light"/>
              </a:rPr>
              <a:t>I</a:t>
            </a:r>
            <a:endParaRPr sz="1350">
              <a:latin typeface="Calibri Light"/>
              <a:cs typeface="Calibri Light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5129689" y="3722084"/>
            <a:ext cx="998696" cy="1170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855"/>
              </a:lnSpc>
            </a:pPr>
            <a:r>
              <a:rPr sz="900" b="1" spc="-4" dirty="0">
                <a:latin typeface="Calibri"/>
                <a:cs typeface="Calibri"/>
              </a:rPr>
              <a:t>Formulir</a:t>
            </a:r>
            <a:r>
              <a:rPr sz="900" b="1" spc="4" dirty="0">
                <a:latin typeface="Calibri"/>
                <a:cs typeface="Calibri"/>
              </a:rPr>
              <a:t> </a:t>
            </a:r>
            <a:r>
              <a:rPr sz="900" b="1" dirty="0">
                <a:latin typeface="Calibri"/>
                <a:cs typeface="Calibri"/>
              </a:rPr>
              <a:t>dalam</a:t>
            </a:r>
            <a:r>
              <a:rPr sz="900" b="1" spc="-15" dirty="0">
                <a:latin typeface="Calibri"/>
                <a:cs typeface="Calibri"/>
              </a:rPr>
              <a:t> </a:t>
            </a:r>
            <a:r>
              <a:rPr sz="900" b="1" spc="-8" dirty="0">
                <a:latin typeface="Calibri"/>
                <a:cs typeface="Calibri"/>
              </a:rPr>
              <a:t>SPMI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6637496" y="1827847"/>
            <a:ext cx="964406" cy="28411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968"/>
              </a:lnSpc>
            </a:pPr>
            <a:r>
              <a:rPr sz="1013" b="1" spc="-4" dirty="0">
                <a:latin typeface="Calibri"/>
                <a:cs typeface="Calibri"/>
              </a:rPr>
              <a:t>Dokumen</a:t>
            </a:r>
            <a:r>
              <a:rPr sz="1013" b="1" spc="-19" dirty="0">
                <a:latin typeface="Calibri"/>
                <a:cs typeface="Calibri"/>
              </a:rPr>
              <a:t> </a:t>
            </a:r>
            <a:r>
              <a:rPr sz="1013" b="1" spc="-4" dirty="0">
                <a:latin typeface="Calibri"/>
                <a:cs typeface="Calibri"/>
              </a:rPr>
              <a:t>Standar</a:t>
            </a:r>
            <a:endParaRPr sz="1013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</a:pPr>
            <a:r>
              <a:rPr sz="1013" b="1" dirty="0">
                <a:latin typeface="Calibri"/>
                <a:cs typeface="Calibri"/>
              </a:rPr>
              <a:t>dalam</a:t>
            </a:r>
            <a:r>
              <a:rPr sz="1013" b="1" spc="-56" dirty="0">
                <a:latin typeface="Calibri"/>
                <a:cs typeface="Calibri"/>
              </a:rPr>
              <a:t> </a:t>
            </a:r>
            <a:r>
              <a:rPr sz="1013" b="1" dirty="0">
                <a:latin typeface="Calibri"/>
                <a:cs typeface="Calibri"/>
              </a:rPr>
              <a:t>SPMI</a:t>
            </a:r>
            <a:endParaRPr sz="1013">
              <a:latin typeface="Calibri"/>
              <a:cs typeface="Calibri"/>
            </a:endParaRPr>
          </a:p>
        </p:txBody>
      </p:sp>
      <p:grpSp>
        <p:nvGrpSpPr>
          <p:cNvPr id="23" name="object 23"/>
          <p:cNvGrpSpPr/>
          <p:nvPr/>
        </p:nvGrpSpPr>
        <p:grpSpPr>
          <a:xfrm>
            <a:off x="6547486" y="1819275"/>
            <a:ext cx="1316354" cy="401955"/>
            <a:chOff x="8729980" y="2425700"/>
            <a:chExt cx="1755139" cy="535940"/>
          </a:xfrm>
        </p:grpSpPr>
        <p:sp>
          <p:nvSpPr>
            <p:cNvPr id="24" name="object 24"/>
            <p:cNvSpPr/>
            <p:nvPr/>
          </p:nvSpPr>
          <p:spPr>
            <a:xfrm>
              <a:off x="8743950" y="2439670"/>
              <a:ext cx="1727200" cy="508000"/>
            </a:xfrm>
            <a:custGeom>
              <a:avLst/>
              <a:gdLst/>
              <a:ahLst/>
              <a:cxnLst/>
              <a:rect l="l" t="t" r="r" b="b"/>
              <a:pathLst>
                <a:path w="1727200" h="508000">
                  <a:moveTo>
                    <a:pt x="1727200" y="0"/>
                  </a:moveTo>
                  <a:lnTo>
                    <a:pt x="0" y="0"/>
                  </a:lnTo>
                  <a:lnTo>
                    <a:pt x="0" y="508000"/>
                  </a:lnTo>
                  <a:lnTo>
                    <a:pt x="1727200" y="508000"/>
                  </a:lnTo>
                  <a:lnTo>
                    <a:pt x="1727200" y="0"/>
                  </a:lnTo>
                  <a:close/>
                </a:path>
              </a:pathLst>
            </a:custGeom>
            <a:solidFill>
              <a:srgbClr val="FFFF99"/>
            </a:solidFill>
          </p:spPr>
          <p:txBody>
            <a:bodyPr wrap="square" lIns="0" tIns="0" rIns="0" bIns="0" rtlCol="0"/>
            <a:lstStyle/>
            <a:p>
              <a:endParaRPr sz="1050"/>
            </a:p>
          </p:txBody>
        </p:sp>
        <p:sp>
          <p:nvSpPr>
            <p:cNvPr id="25" name="object 25"/>
            <p:cNvSpPr/>
            <p:nvPr/>
          </p:nvSpPr>
          <p:spPr>
            <a:xfrm>
              <a:off x="8743950" y="2439670"/>
              <a:ext cx="1727200" cy="508000"/>
            </a:xfrm>
            <a:custGeom>
              <a:avLst/>
              <a:gdLst/>
              <a:ahLst/>
              <a:cxnLst/>
              <a:rect l="l" t="t" r="r" b="b"/>
              <a:pathLst>
                <a:path w="1727200" h="508000">
                  <a:moveTo>
                    <a:pt x="0" y="508000"/>
                  </a:moveTo>
                  <a:lnTo>
                    <a:pt x="1727200" y="508000"/>
                  </a:lnTo>
                  <a:lnTo>
                    <a:pt x="1727200" y="0"/>
                  </a:lnTo>
                  <a:lnTo>
                    <a:pt x="0" y="0"/>
                  </a:lnTo>
                  <a:lnTo>
                    <a:pt x="0" y="508000"/>
                  </a:lnTo>
                  <a:close/>
                </a:path>
              </a:pathLst>
            </a:custGeom>
            <a:ln w="27940">
              <a:solidFill>
                <a:srgbClr val="C00000"/>
              </a:solidFill>
            </a:ln>
          </p:spPr>
          <p:txBody>
            <a:bodyPr wrap="square" lIns="0" tIns="0" rIns="0" bIns="0" rtlCol="0"/>
            <a:lstStyle/>
            <a:p>
              <a:endParaRPr sz="1050"/>
            </a:p>
          </p:txBody>
        </p:sp>
      </p:grpSp>
      <p:sp>
        <p:nvSpPr>
          <p:cNvPr id="26" name="object 26"/>
          <p:cNvSpPr txBox="1"/>
          <p:nvPr/>
        </p:nvSpPr>
        <p:spPr>
          <a:xfrm>
            <a:off x="6723221" y="1886724"/>
            <a:ext cx="964406" cy="28411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968"/>
              </a:lnSpc>
            </a:pPr>
            <a:r>
              <a:rPr sz="1013" b="1" dirty="0">
                <a:latin typeface="Calibri"/>
                <a:cs typeface="Calibri"/>
              </a:rPr>
              <a:t>D</a:t>
            </a:r>
            <a:r>
              <a:rPr sz="1013" b="1" spc="8" dirty="0">
                <a:latin typeface="Calibri"/>
                <a:cs typeface="Calibri"/>
              </a:rPr>
              <a:t>o</a:t>
            </a:r>
            <a:r>
              <a:rPr sz="1013" b="1" spc="-8" dirty="0">
                <a:latin typeface="Calibri"/>
                <a:cs typeface="Calibri"/>
              </a:rPr>
              <a:t>ku</a:t>
            </a:r>
            <a:r>
              <a:rPr sz="1013" b="1" spc="-4" dirty="0">
                <a:latin typeface="Calibri"/>
                <a:cs typeface="Calibri"/>
              </a:rPr>
              <a:t>me</a:t>
            </a:r>
            <a:r>
              <a:rPr sz="1013" b="1" spc="4" dirty="0">
                <a:latin typeface="Calibri"/>
                <a:cs typeface="Calibri"/>
              </a:rPr>
              <a:t>n</a:t>
            </a:r>
            <a:r>
              <a:rPr sz="1013" b="1" spc="-23" dirty="0">
                <a:latin typeface="Calibri"/>
                <a:cs typeface="Calibri"/>
              </a:rPr>
              <a:t> </a:t>
            </a:r>
            <a:r>
              <a:rPr sz="1013" b="1" dirty="0">
                <a:latin typeface="Calibri"/>
                <a:cs typeface="Calibri"/>
              </a:rPr>
              <a:t>S</a:t>
            </a:r>
            <a:r>
              <a:rPr sz="1013" b="1" spc="-11" dirty="0">
                <a:latin typeface="Calibri"/>
                <a:cs typeface="Calibri"/>
              </a:rPr>
              <a:t>t</a:t>
            </a:r>
            <a:r>
              <a:rPr sz="1013" b="1" spc="8" dirty="0">
                <a:latin typeface="Calibri"/>
                <a:cs typeface="Calibri"/>
              </a:rPr>
              <a:t>a</a:t>
            </a:r>
            <a:r>
              <a:rPr sz="1013" b="1" spc="-8" dirty="0">
                <a:latin typeface="Calibri"/>
                <a:cs typeface="Calibri"/>
              </a:rPr>
              <a:t>nd</a:t>
            </a:r>
            <a:r>
              <a:rPr sz="1013" b="1" spc="8" dirty="0">
                <a:latin typeface="Calibri"/>
                <a:cs typeface="Calibri"/>
              </a:rPr>
              <a:t>a</a:t>
            </a:r>
            <a:r>
              <a:rPr sz="1013" b="1" dirty="0">
                <a:latin typeface="Calibri"/>
                <a:cs typeface="Calibri"/>
              </a:rPr>
              <a:t>r</a:t>
            </a:r>
            <a:endParaRPr sz="1013">
              <a:latin typeface="Calibri"/>
              <a:cs typeface="Calibri"/>
            </a:endParaRPr>
          </a:p>
          <a:p>
            <a:pPr marL="476" algn="ctr"/>
            <a:r>
              <a:rPr sz="1013" b="1" spc="-8" dirty="0">
                <a:latin typeface="Calibri"/>
                <a:cs typeface="Calibri"/>
              </a:rPr>
              <a:t>d</a:t>
            </a:r>
            <a:r>
              <a:rPr sz="1013" b="1" spc="4" dirty="0">
                <a:latin typeface="Calibri"/>
                <a:cs typeface="Calibri"/>
              </a:rPr>
              <a:t>a</a:t>
            </a:r>
            <a:r>
              <a:rPr sz="1013" b="1" dirty="0">
                <a:latin typeface="Calibri"/>
                <a:cs typeface="Calibri"/>
              </a:rPr>
              <a:t>l</a:t>
            </a:r>
            <a:r>
              <a:rPr sz="1013" b="1" spc="4" dirty="0">
                <a:latin typeface="Calibri"/>
                <a:cs typeface="Calibri"/>
              </a:rPr>
              <a:t>am</a:t>
            </a:r>
            <a:r>
              <a:rPr sz="1013" b="1" spc="-38" dirty="0">
                <a:latin typeface="Calibri"/>
                <a:cs typeface="Calibri"/>
              </a:rPr>
              <a:t> </a:t>
            </a:r>
            <a:r>
              <a:rPr sz="1013" b="1" dirty="0">
                <a:latin typeface="Calibri"/>
                <a:cs typeface="Calibri"/>
              </a:rPr>
              <a:t>S</a:t>
            </a:r>
            <a:r>
              <a:rPr sz="1013" b="1" spc="-4" dirty="0">
                <a:latin typeface="Calibri"/>
                <a:cs typeface="Calibri"/>
              </a:rPr>
              <a:t>PM</a:t>
            </a:r>
            <a:r>
              <a:rPr sz="1013" b="1" dirty="0">
                <a:latin typeface="Calibri"/>
                <a:cs typeface="Calibri"/>
              </a:rPr>
              <a:t>I</a:t>
            </a:r>
            <a:endParaRPr sz="1013">
              <a:latin typeface="Calibri"/>
              <a:cs typeface="Calibri"/>
            </a:endParaRPr>
          </a:p>
        </p:txBody>
      </p:sp>
      <p:grpSp>
        <p:nvGrpSpPr>
          <p:cNvPr id="27" name="object 27"/>
          <p:cNvGrpSpPr/>
          <p:nvPr/>
        </p:nvGrpSpPr>
        <p:grpSpPr>
          <a:xfrm>
            <a:off x="6633211" y="1884045"/>
            <a:ext cx="1316354" cy="401955"/>
            <a:chOff x="8844280" y="2512060"/>
            <a:chExt cx="1755139" cy="535940"/>
          </a:xfrm>
        </p:grpSpPr>
        <p:sp>
          <p:nvSpPr>
            <p:cNvPr id="28" name="object 28"/>
            <p:cNvSpPr/>
            <p:nvPr/>
          </p:nvSpPr>
          <p:spPr>
            <a:xfrm>
              <a:off x="8858250" y="2526030"/>
              <a:ext cx="1727200" cy="508000"/>
            </a:xfrm>
            <a:custGeom>
              <a:avLst/>
              <a:gdLst/>
              <a:ahLst/>
              <a:cxnLst/>
              <a:rect l="l" t="t" r="r" b="b"/>
              <a:pathLst>
                <a:path w="1727200" h="508000">
                  <a:moveTo>
                    <a:pt x="1727200" y="0"/>
                  </a:moveTo>
                  <a:lnTo>
                    <a:pt x="0" y="0"/>
                  </a:lnTo>
                  <a:lnTo>
                    <a:pt x="0" y="508000"/>
                  </a:lnTo>
                  <a:lnTo>
                    <a:pt x="1727200" y="508000"/>
                  </a:lnTo>
                  <a:lnTo>
                    <a:pt x="1727200" y="0"/>
                  </a:lnTo>
                  <a:close/>
                </a:path>
              </a:pathLst>
            </a:custGeom>
            <a:solidFill>
              <a:srgbClr val="FFFF99"/>
            </a:solidFill>
          </p:spPr>
          <p:txBody>
            <a:bodyPr wrap="square" lIns="0" tIns="0" rIns="0" bIns="0" rtlCol="0"/>
            <a:lstStyle/>
            <a:p>
              <a:endParaRPr sz="1050"/>
            </a:p>
          </p:txBody>
        </p:sp>
        <p:sp>
          <p:nvSpPr>
            <p:cNvPr id="29" name="object 29"/>
            <p:cNvSpPr/>
            <p:nvPr/>
          </p:nvSpPr>
          <p:spPr>
            <a:xfrm>
              <a:off x="8858250" y="2526030"/>
              <a:ext cx="1727200" cy="508000"/>
            </a:xfrm>
            <a:custGeom>
              <a:avLst/>
              <a:gdLst/>
              <a:ahLst/>
              <a:cxnLst/>
              <a:rect l="l" t="t" r="r" b="b"/>
              <a:pathLst>
                <a:path w="1727200" h="508000">
                  <a:moveTo>
                    <a:pt x="0" y="508000"/>
                  </a:moveTo>
                  <a:lnTo>
                    <a:pt x="1727200" y="508000"/>
                  </a:lnTo>
                  <a:lnTo>
                    <a:pt x="1727200" y="0"/>
                  </a:lnTo>
                  <a:lnTo>
                    <a:pt x="0" y="0"/>
                  </a:lnTo>
                  <a:lnTo>
                    <a:pt x="0" y="508000"/>
                  </a:lnTo>
                  <a:close/>
                </a:path>
              </a:pathLst>
            </a:custGeom>
            <a:ln w="27940">
              <a:solidFill>
                <a:srgbClr val="C00000"/>
              </a:solidFill>
            </a:ln>
          </p:spPr>
          <p:txBody>
            <a:bodyPr wrap="square" lIns="0" tIns="0" rIns="0" bIns="0" rtlCol="0"/>
            <a:lstStyle/>
            <a:p>
              <a:endParaRPr sz="1050"/>
            </a:p>
          </p:txBody>
        </p:sp>
      </p:grpSp>
      <p:sp>
        <p:nvSpPr>
          <p:cNvPr id="30" name="object 30"/>
          <p:cNvSpPr txBox="1"/>
          <p:nvPr/>
        </p:nvSpPr>
        <p:spPr>
          <a:xfrm>
            <a:off x="6799708" y="1909334"/>
            <a:ext cx="983456" cy="166457"/>
          </a:xfrm>
          <a:prstGeom prst="rect">
            <a:avLst/>
          </a:prstGeom>
        </p:spPr>
        <p:txBody>
          <a:bodyPr vert="horz" wrap="square" lIns="0" tIns="10478" rIns="0" bIns="0" rtlCol="0">
            <a:spAutoFit/>
          </a:bodyPr>
          <a:lstStyle/>
          <a:p>
            <a:pPr marL="9525">
              <a:spcBef>
                <a:spcPts val="83"/>
              </a:spcBef>
            </a:pPr>
            <a:r>
              <a:rPr sz="1013" b="1" dirty="0">
                <a:latin typeface="Calibri"/>
                <a:cs typeface="Calibri"/>
              </a:rPr>
              <a:t>D</a:t>
            </a:r>
            <a:r>
              <a:rPr sz="1013" b="1" spc="8" dirty="0">
                <a:latin typeface="Calibri"/>
                <a:cs typeface="Calibri"/>
              </a:rPr>
              <a:t>o</a:t>
            </a:r>
            <a:r>
              <a:rPr sz="1013" b="1" spc="-8" dirty="0">
                <a:latin typeface="Calibri"/>
                <a:cs typeface="Calibri"/>
              </a:rPr>
              <a:t>ku</a:t>
            </a:r>
            <a:r>
              <a:rPr sz="1013" b="1" spc="-4" dirty="0">
                <a:latin typeface="Calibri"/>
                <a:cs typeface="Calibri"/>
              </a:rPr>
              <a:t>me</a:t>
            </a:r>
            <a:r>
              <a:rPr sz="1013" b="1" spc="4" dirty="0">
                <a:latin typeface="Calibri"/>
                <a:cs typeface="Calibri"/>
              </a:rPr>
              <a:t>n</a:t>
            </a:r>
            <a:r>
              <a:rPr sz="1013" b="1" spc="-26" dirty="0">
                <a:latin typeface="Calibri"/>
                <a:cs typeface="Calibri"/>
              </a:rPr>
              <a:t> </a:t>
            </a:r>
            <a:r>
              <a:rPr sz="1013" b="1" dirty="0">
                <a:latin typeface="Calibri"/>
                <a:cs typeface="Calibri"/>
              </a:rPr>
              <a:t>S</a:t>
            </a:r>
            <a:r>
              <a:rPr sz="1013" b="1" spc="-11" dirty="0">
                <a:latin typeface="Calibri"/>
                <a:cs typeface="Calibri"/>
              </a:rPr>
              <a:t>t</a:t>
            </a:r>
            <a:r>
              <a:rPr sz="1013" b="1" spc="8" dirty="0">
                <a:latin typeface="Calibri"/>
                <a:cs typeface="Calibri"/>
              </a:rPr>
              <a:t>a</a:t>
            </a:r>
            <a:r>
              <a:rPr sz="1013" b="1" spc="-8" dirty="0">
                <a:latin typeface="Calibri"/>
                <a:cs typeface="Calibri"/>
              </a:rPr>
              <a:t>nd</a:t>
            </a:r>
            <a:r>
              <a:rPr sz="1013" b="1" spc="8" dirty="0">
                <a:latin typeface="Calibri"/>
                <a:cs typeface="Calibri"/>
              </a:rPr>
              <a:t>a</a:t>
            </a:r>
            <a:r>
              <a:rPr sz="1013" b="1" dirty="0">
                <a:latin typeface="Calibri"/>
                <a:cs typeface="Calibri"/>
              </a:rPr>
              <a:t>r</a:t>
            </a:r>
            <a:endParaRPr sz="1013">
              <a:latin typeface="Calibri"/>
              <a:cs typeface="Calibri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6963537" y="2064067"/>
            <a:ext cx="655796" cy="166457"/>
          </a:xfrm>
          <a:prstGeom prst="rect">
            <a:avLst/>
          </a:prstGeom>
        </p:spPr>
        <p:txBody>
          <a:bodyPr vert="horz" wrap="square" lIns="0" tIns="10478" rIns="0" bIns="0" rtlCol="0">
            <a:spAutoFit/>
          </a:bodyPr>
          <a:lstStyle/>
          <a:p>
            <a:pPr marL="9525">
              <a:spcBef>
                <a:spcPts val="83"/>
              </a:spcBef>
            </a:pPr>
            <a:r>
              <a:rPr sz="1013" b="1" spc="-8" dirty="0">
                <a:latin typeface="Calibri"/>
                <a:cs typeface="Calibri"/>
              </a:rPr>
              <a:t>d</a:t>
            </a:r>
            <a:r>
              <a:rPr sz="1013" b="1" spc="4" dirty="0">
                <a:latin typeface="Calibri"/>
                <a:cs typeface="Calibri"/>
              </a:rPr>
              <a:t>a</a:t>
            </a:r>
            <a:r>
              <a:rPr sz="1013" b="1" dirty="0">
                <a:latin typeface="Calibri"/>
                <a:cs typeface="Calibri"/>
              </a:rPr>
              <a:t>l</a:t>
            </a:r>
            <a:r>
              <a:rPr sz="1013" b="1" spc="4" dirty="0">
                <a:latin typeface="Calibri"/>
                <a:cs typeface="Calibri"/>
              </a:rPr>
              <a:t>am</a:t>
            </a:r>
            <a:r>
              <a:rPr sz="1013" b="1" spc="-38" dirty="0">
                <a:latin typeface="Calibri"/>
                <a:cs typeface="Calibri"/>
              </a:rPr>
              <a:t> </a:t>
            </a:r>
            <a:r>
              <a:rPr sz="1013" b="1" dirty="0">
                <a:latin typeface="Calibri"/>
                <a:cs typeface="Calibri"/>
              </a:rPr>
              <a:t>S</a:t>
            </a:r>
            <a:r>
              <a:rPr sz="1013" b="1" spc="-4" dirty="0">
                <a:latin typeface="Calibri"/>
                <a:cs typeface="Calibri"/>
              </a:rPr>
              <a:t>PM</a:t>
            </a:r>
            <a:r>
              <a:rPr sz="1013" b="1" dirty="0">
                <a:latin typeface="Calibri"/>
                <a:cs typeface="Calibri"/>
              </a:rPr>
              <a:t>I</a:t>
            </a:r>
            <a:endParaRPr sz="1013">
              <a:latin typeface="Calibri"/>
              <a:cs typeface="Calibri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5862638" y="2333625"/>
            <a:ext cx="1264920" cy="62865"/>
          </a:xfrm>
          <a:custGeom>
            <a:avLst/>
            <a:gdLst/>
            <a:ahLst/>
            <a:cxnLst/>
            <a:rect l="l" t="t" r="r" b="b"/>
            <a:pathLst>
              <a:path w="1686559" h="83819">
                <a:moveTo>
                  <a:pt x="1602358" y="0"/>
                </a:moveTo>
                <a:lnTo>
                  <a:pt x="1602358" y="83820"/>
                </a:lnTo>
                <a:lnTo>
                  <a:pt x="1658239" y="55879"/>
                </a:lnTo>
                <a:lnTo>
                  <a:pt x="1616328" y="55879"/>
                </a:lnTo>
                <a:lnTo>
                  <a:pt x="1616328" y="27939"/>
                </a:lnTo>
                <a:lnTo>
                  <a:pt x="1658238" y="27939"/>
                </a:lnTo>
                <a:lnTo>
                  <a:pt x="1602358" y="0"/>
                </a:lnTo>
                <a:close/>
              </a:path>
              <a:path w="1686559" h="83819">
                <a:moveTo>
                  <a:pt x="1602358" y="27939"/>
                </a:moveTo>
                <a:lnTo>
                  <a:pt x="0" y="27939"/>
                </a:lnTo>
                <a:lnTo>
                  <a:pt x="0" y="55879"/>
                </a:lnTo>
                <a:lnTo>
                  <a:pt x="1602358" y="55879"/>
                </a:lnTo>
                <a:lnTo>
                  <a:pt x="1602358" y="27939"/>
                </a:lnTo>
                <a:close/>
              </a:path>
              <a:path w="1686559" h="83819">
                <a:moveTo>
                  <a:pt x="1658238" y="27939"/>
                </a:moveTo>
                <a:lnTo>
                  <a:pt x="1616328" y="27939"/>
                </a:lnTo>
                <a:lnTo>
                  <a:pt x="1616328" y="55879"/>
                </a:lnTo>
                <a:lnTo>
                  <a:pt x="1658239" y="55879"/>
                </a:lnTo>
                <a:lnTo>
                  <a:pt x="1686178" y="41910"/>
                </a:lnTo>
                <a:lnTo>
                  <a:pt x="1658238" y="27939"/>
                </a:lnTo>
                <a:close/>
              </a:path>
            </a:pathLst>
          </a:custGeom>
          <a:solidFill>
            <a:srgbClr val="0000CC"/>
          </a:solid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33" name="object 33"/>
          <p:cNvSpPr txBox="1"/>
          <p:nvPr/>
        </p:nvSpPr>
        <p:spPr>
          <a:xfrm>
            <a:off x="6397657" y="3722084"/>
            <a:ext cx="998696" cy="1170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855"/>
              </a:lnSpc>
            </a:pPr>
            <a:r>
              <a:rPr sz="900" b="1" spc="-4" dirty="0">
                <a:latin typeface="Calibri"/>
                <a:cs typeface="Calibri"/>
              </a:rPr>
              <a:t>Formulir</a:t>
            </a:r>
            <a:r>
              <a:rPr sz="900" b="1" spc="4" dirty="0">
                <a:latin typeface="Calibri"/>
                <a:cs typeface="Calibri"/>
              </a:rPr>
              <a:t> </a:t>
            </a:r>
            <a:r>
              <a:rPr sz="900" b="1" dirty="0">
                <a:latin typeface="Calibri"/>
                <a:cs typeface="Calibri"/>
              </a:rPr>
              <a:t>dalam</a:t>
            </a:r>
            <a:r>
              <a:rPr sz="900" b="1" spc="-15" dirty="0">
                <a:latin typeface="Calibri"/>
                <a:cs typeface="Calibri"/>
              </a:rPr>
              <a:t> </a:t>
            </a:r>
            <a:r>
              <a:rPr sz="900" b="1" spc="-8" dirty="0">
                <a:latin typeface="Calibri"/>
                <a:cs typeface="Calibri"/>
              </a:rPr>
              <a:t>SPMI</a:t>
            </a:r>
            <a:endParaRPr sz="900">
              <a:latin typeface="Calibri"/>
              <a:cs typeface="Calibri"/>
            </a:endParaRPr>
          </a:p>
        </p:txBody>
      </p:sp>
      <p:graphicFrame>
        <p:nvGraphicFramePr>
          <p:cNvPr id="34" name="object 34"/>
          <p:cNvGraphicFramePr>
            <a:graphicFrameLocks noGrp="1"/>
          </p:cNvGraphicFramePr>
          <p:nvPr/>
        </p:nvGraphicFramePr>
        <p:xfrm>
          <a:off x="4985385" y="3655694"/>
          <a:ext cx="2615563" cy="27876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00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68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9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681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000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340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99"/>
                      </a:solidFill>
                      <a:prstDash val="solid"/>
                    </a:lnL>
                    <a:lnR w="28575">
                      <a:solidFill>
                        <a:srgbClr val="000099"/>
                      </a:solidFill>
                      <a:prstDash val="solid"/>
                    </a:lnR>
                    <a:lnT w="28575">
                      <a:solidFill>
                        <a:srgbClr val="000099"/>
                      </a:solidFill>
                      <a:prstDash val="solid"/>
                    </a:lnT>
                    <a:lnB w="28575">
                      <a:solidFill>
                        <a:srgbClr val="000099"/>
                      </a:solidFill>
                      <a:prstDash val="solid"/>
                    </a:lnB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>
                      <a:solidFill>
                        <a:srgbClr val="000099"/>
                      </a:solidFill>
                      <a:prstDash val="solid"/>
                    </a:lnR>
                    <a:lnT w="28575">
                      <a:solidFill>
                        <a:srgbClr val="000099"/>
                      </a:solidFill>
                      <a:prstDash val="solid"/>
                    </a:lnT>
                    <a:lnB w="28575">
                      <a:solidFill>
                        <a:srgbClr val="000099"/>
                      </a:solidFill>
                      <a:prstDash val="solid"/>
                    </a:lnB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99"/>
                      </a:solidFill>
                      <a:prstDash val="solid"/>
                    </a:lnL>
                    <a:lnT w="28575">
                      <a:solidFill>
                        <a:srgbClr val="000099"/>
                      </a:solidFill>
                      <a:prstDash val="solid"/>
                    </a:lnT>
                    <a:lnB w="28575">
                      <a:solidFill>
                        <a:srgbClr val="000099"/>
                      </a:solidFill>
                      <a:prstDash val="soli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28575">
                      <a:solidFill>
                        <a:srgbClr val="000099"/>
                      </a:solidFill>
                      <a:prstDash val="solid"/>
                    </a:lnR>
                    <a:lnT w="28575">
                      <a:solidFill>
                        <a:srgbClr val="000099"/>
                      </a:solidFill>
                      <a:prstDash val="solid"/>
                    </a:lnT>
                    <a:lnB w="28575">
                      <a:solidFill>
                        <a:srgbClr val="000099"/>
                      </a:solidFill>
                      <a:prstDash val="soli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99"/>
                      </a:solidFill>
                      <a:prstDash val="solid"/>
                    </a:lnL>
                    <a:lnB w="28575">
                      <a:solidFill>
                        <a:srgbClr val="00009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304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28575">
                      <a:solidFill>
                        <a:srgbClr val="000099"/>
                      </a:solidFill>
                      <a:prstDash val="solid"/>
                    </a:lnL>
                    <a:lnR w="28575">
                      <a:solidFill>
                        <a:srgbClr val="000099"/>
                      </a:solidFill>
                      <a:prstDash val="solid"/>
                    </a:lnR>
                    <a:lnT w="28575">
                      <a:solidFill>
                        <a:srgbClr val="000099"/>
                      </a:solidFill>
                      <a:prstDash val="solid"/>
                    </a:lnT>
                    <a:lnB w="28575">
                      <a:solidFill>
                        <a:srgbClr val="000099"/>
                      </a:solidFill>
                      <a:prstDash val="solid"/>
                    </a:lnB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179070">
                        <a:lnSpc>
                          <a:spcPts val="1230"/>
                        </a:lnSpc>
                        <a:spcBef>
                          <a:spcPts val="290"/>
                        </a:spcBef>
                      </a:pPr>
                      <a:r>
                        <a:rPr sz="900" b="1" spc="-5" dirty="0">
                          <a:latin typeface="Calibri"/>
                          <a:cs typeface="Calibri"/>
                        </a:rPr>
                        <a:t>Formulir</a:t>
                      </a:r>
                      <a:r>
                        <a:rPr sz="900" b="1" dirty="0">
                          <a:latin typeface="Calibri"/>
                          <a:cs typeface="Calibri"/>
                        </a:rPr>
                        <a:t> dalam</a:t>
                      </a:r>
                      <a:r>
                        <a:rPr sz="900" b="1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b="1" spc="-10" dirty="0">
                          <a:latin typeface="Calibri"/>
                          <a:cs typeface="Calibri"/>
                        </a:rPr>
                        <a:t>SPMI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27623" marB="0">
                    <a:lnL w="28575">
                      <a:solidFill>
                        <a:srgbClr val="000099"/>
                      </a:solidFill>
                      <a:prstDash val="solid"/>
                    </a:lnL>
                    <a:lnR w="28575">
                      <a:solidFill>
                        <a:srgbClr val="000099"/>
                      </a:solidFill>
                      <a:prstDash val="solid"/>
                    </a:lnR>
                    <a:lnT w="28575">
                      <a:solidFill>
                        <a:srgbClr val="000099"/>
                      </a:solidFill>
                      <a:prstDash val="solid"/>
                    </a:lnT>
                    <a:lnB w="28575">
                      <a:solidFill>
                        <a:srgbClr val="000099"/>
                      </a:solidFill>
                      <a:prstDash val="solid"/>
                    </a:lnB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99"/>
                      </a:solidFill>
                      <a:prstDash val="solid"/>
                    </a:lnL>
                    <a:lnR w="28575">
                      <a:solidFill>
                        <a:srgbClr val="000099"/>
                      </a:solidFill>
                      <a:prstDash val="solid"/>
                    </a:lnR>
                    <a:lnT w="28575">
                      <a:solidFill>
                        <a:srgbClr val="000099"/>
                      </a:solidFill>
                      <a:prstDash val="solid"/>
                    </a:lnT>
                    <a:lnB w="28575">
                      <a:solidFill>
                        <a:srgbClr val="000099"/>
                      </a:solidFill>
                      <a:prstDash val="solid"/>
                    </a:lnB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177800">
                        <a:lnSpc>
                          <a:spcPts val="1230"/>
                        </a:lnSpc>
                        <a:spcBef>
                          <a:spcPts val="290"/>
                        </a:spcBef>
                      </a:pPr>
                      <a:r>
                        <a:rPr sz="900" b="1" spc="-5" dirty="0">
                          <a:latin typeface="Calibri"/>
                          <a:cs typeface="Calibri"/>
                        </a:rPr>
                        <a:t>Formulir</a:t>
                      </a:r>
                      <a:r>
                        <a:rPr sz="900" b="1" dirty="0">
                          <a:latin typeface="Calibri"/>
                          <a:cs typeface="Calibri"/>
                        </a:rPr>
                        <a:t> dalam</a:t>
                      </a:r>
                      <a:r>
                        <a:rPr sz="900" b="1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b="1" spc="-10" dirty="0">
                          <a:latin typeface="Calibri"/>
                          <a:cs typeface="Calibri"/>
                        </a:rPr>
                        <a:t>SPMI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27623" marB="0">
                    <a:lnL w="28575">
                      <a:solidFill>
                        <a:srgbClr val="000099"/>
                      </a:solidFill>
                      <a:prstDash val="solid"/>
                    </a:lnL>
                    <a:lnR w="28575">
                      <a:solidFill>
                        <a:srgbClr val="000099"/>
                      </a:solidFill>
                      <a:prstDash val="solid"/>
                    </a:lnR>
                    <a:lnT w="28575">
                      <a:solidFill>
                        <a:srgbClr val="000099"/>
                      </a:solidFill>
                      <a:prstDash val="solid"/>
                    </a:lnT>
                    <a:lnB w="28575">
                      <a:solidFill>
                        <a:srgbClr val="000099"/>
                      </a:solidFill>
                      <a:prstDash val="solid"/>
                    </a:lnB>
                    <a:solidFill>
                      <a:srgbClr val="99FF99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99"/>
                      </a:solidFill>
                      <a:prstDash val="solid"/>
                    </a:lnL>
                    <a:lnR w="28575">
                      <a:solidFill>
                        <a:srgbClr val="000099"/>
                      </a:solidFill>
                      <a:prstDash val="solid"/>
                    </a:lnR>
                    <a:lnT w="28575">
                      <a:solidFill>
                        <a:srgbClr val="000099"/>
                      </a:solidFill>
                      <a:prstDash val="solid"/>
                    </a:lnT>
                    <a:lnB w="28575">
                      <a:solidFill>
                        <a:srgbClr val="000099"/>
                      </a:solidFill>
                      <a:prstDash val="solid"/>
                    </a:lnB>
                    <a:solidFill>
                      <a:srgbClr val="99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33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28575">
                      <a:solidFill>
                        <a:srgbClr val="000099"/>
                      </a:solidFill>
                      <a:prstDash val="solid"/>
                    </a:lnR>
                    <a:lnT w="28575">
                      <a:solidFill>
                        <a:srgbClr val="000099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99"/>
                      </a:solidFill>
                      <a:prstDash val="solid"/>
                    </a:lnL>
                    <a:lnT w="28575">
                      <a:solidFill>
                        <a:srgbClr val="000099"/>
                      </a:solidFill>
                      <a:prstDash val="solid"/>
                    </a:lnT>
                    <a:lnB w="28575">
                      <a:solidFill>
                        <a:srgbClr val="000099"/>
                      </a:solidFill>
                      <a:prstDash val="solid"/>
                    </a:lnB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28575">
                      <a:solidFill>
                        <a:srgbClr val="000099"/>
                      </a:solidFill>
                      <a:prstDash val="solid"/>
                    </a:lnR>
                    <a:lnT w="28575">
                      <a:solidFill>
                        <a:srgbClr val="000099"/>
                      </a:solidFill>
                      <a:prstDash val="solid"/>
                    </a:lnT>
                    <a:lnB w="28575">
                      <a:solidFill>
                        <a:srgbClr val="000099"/>
                      </a:solidFill>
                      <a:prstDash val="solid"/>
                    </a:lnB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99"/>
                      </a:solidFill>
                      <a:prstDash val="solid"/>
                    </a:lnL>
                    <a:lnT w="28575">
                      <a:solidFill>
                        <a:srgbClr val="000099"/>
                      </a:solidFill>
                      <a:prstDash val="solid"/>
                    </a:lnT>
                    <a:lnB w="28575">
                      <a:solidFill>
                        <a:srgbClr val="000099"/>
                      </a:solidFill>
                      <a:prstDash val="solid"/>
                    </a:lnB>
                    <a:solidFill>
                      <a:srgbClr val="99FF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28575">
                      <a:solidFill>
                        <a:srgbClr val="000099"/>
                      </a:solidFill>
                      <a:prstDash val="solid"/>
                    </a:lnL>
                    <a:lnR w="28575">
                      <a:solidFill>
                        <a:srgbClr val="000099"/>
                      </a:solidFill>
                      <a:prstDash val="solid"/>
                    </a:lnR>
                    <a:lnT w="28575">
                      <a:solidFill>
                        <a:srgbClr val="000099"/>
                      </a:solidFill>
                      <a:prstDash val="solid"/>
                    </a:lnT>
                    <a:lnB w="28575">
                      <a:solidFill>
                        <a:srgbClr val="000099"/>
                      </a:solidFill>
                      <a:prstDash val="solid"/>
                    </a:lnB>
                    <a:solidFill>
                      <a:srgbClr val="99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5" name="object 35"/>
          <p:cNvSpPr/>
          <p:nvPr/>
        </p:nvSpPr>
        <p:spPr>
          <a:xfrm>
            <a:off x="5385625" y="3408807"/>
            <a:ext cx="62865" cy="258128"/>
          </a:xfrm>
          <a:custGeom>
            <a:avLst/>
            <a:gdLst/>
            <a:ahLst/>
            <a:cxnLst/>
            <a:rect l="l" t="t" r="r" b="b"/>
            <a:pathLst>
              <a:path w="83820" h="344170">
                <a:moveTo>
                  <a:pt x="27908" y="260308"/>
                </a:moveTo>
                <a:lnTo>
                  <a:pt x="0" y="260857"/>
                </a:lnTo>
                <a:lnTo>
                  <a:pt x="43688" y="343788"/>
                </a:lnTo>
                <a:lnTo>
                  <a:pt x="76649" y="274319"/>
                </a:lnTo>
                <a:lnTo>
                  <a:pt x="28194" y="274319"/>
                </a:lnTo>
                <a:lnTo>
                  <a:pt x="27908" y="260308"/>
                </a:lnTo>
                <a:close/>
              </a:path>
              <a:path w="83820" h="344170">
                <a:moveTo>
                  <a:pt x="55849" y="259757"/>
                </a:moveTo>
                <a:lnTo>
                  <a:pt x="27908" y="260308"/>
                </a:lnTo>
                <a:lnTo>
                  <a:pt x="28194" y="274319"/>
                </a:lnTo>
                <a:lnTo>
                  <a:pt x="56134" y="273685"/>
                </a:lnTo>
                <a:lnTo>
                  <a:pt x="55849" y="259757"/>
                </a:lnTo>
                <a:close/>
              </a:path>
              <a:path w="83820" h="344170">
                <a:moveTo>
                  <a:pt x="83820" y="259206"/>
                </a:moveTo>
                <a:lnTo>
                  <a:pt x="55849" y="259757"/>
                </a:lnTo>
                <a:lnTo>
                  <a:pt x="56134" y="273685"/>
                </a:lnTo>
                <a:lnTo>
                  <a:pt x="28194" y="274319"/>
                </a:lnTo>
                <a:lnTo>
                  <a:pt x="76649" y="274319"/>
                </a:lnTo>
                <a:lnTo>
                  <a:pt x="83820" y="259206"/>
                </a:lnTo>
                <a:close/>
              </a:path>
              <a:path w="83820" h="344170">
                <a:moveTo>
                  <a:pt x="50546" y="0"/>
                </a:moveTo>
                <a:lnTo>
                  <a:pt x="22606" y="507"/>
                </a:lnTo>
                <a:lnTo>
                  <a:pt x="27908" y="260308"/>
                </a:lnTo>
                <a:lnTo>
                  <a:pt x="55849" y="259757"/>
                </a:lnTo>
                <a:lnTo>
                  <a:pt x="50546" y="0"/>
                </a:lnTo>
                <a:close/>
              </a:path>
            </a:pathLst>
          </a:custGeom>
          <a:solidFill>
            <a:srgbClr val="0000CC"/>
          </a:solid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36" name="object 36"/>
          <p:cNvSpPr txBox="1"/>
          <p:nvPr/>
        </p:nvSpPr>
        <p:spPr>
          <a:xfrm>
            <a:off x="6076283" y="4797743"/>
            <a:ext cx="2855119" cy="332783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 marR="3810">
              <a:spcBef>
                <a:spcPts val="75"/>
              </a:spcBef>
            </a:pPr>
            <a:r>
              <a:rPr sz="1050" spc="-4" dirty="0">
                <a:solidFill>
                  <a:srgbClr val="FFFFFF"/>
                </a:solidFill>
                <a:latin typeface="Calibri"/>
                <a:cs typeface="Calibri"/>
              </a:rPr>
              <a:t>Sumber/</a:t>
            </a:r>
            <a:r>
              <a:rPr sz="1050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50" spc="-4" dirty="0">
                <a:solidFill>
                  <a:srgbClr val="FFFFFF"/>
                </a:solidFill>
                <a:latin typeface="Calibri"/>
                <a:cs typeface="Calibri"/>
              </a:rPr>
              <a:t>Slide</a:t>
            </a:r>
            <a:r>
              <a:rPr sz="1050" dirty="0">
                <a:solidFill>
                  <a:srgbClr val="FFFFFF"/>
                </a:solidFill>
                <a:latin typeface="Calibri"/>
                <a:cs typeface="Calibri"/>
              </a:rPr>
              <a:t> :</a:t>
            </a:r>
            <a:r>
              <a:rPr sz="1050" spc="-4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50" spc="-8" dirty="0">
                <a:solidFill>
                  <a:srgbClr val="FFFFFF"/>
                </a:solidFill>
                <a:latin typeface="Calibri"/>
                <a:cs typeface="Calibri"/>
              </a:rPr>
              <a:t>Materi</a:t>
            </a:r>
            <a:r>
              <a:rPr sz="1050" spc="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50" spc="-4" dirty="0">
                <a:solidFill>
                  <a:srgbClr val="FFFFFF"/>
                </a:solidFill>
                <a:latin typeface="Calibri"/>
                <a:cs typeface="Calibri"/>
              </a:rPr>
              <a:t>Pelatihan</a:t>
            </a:r>
            <a:r>
              <a:rPr sz="1050" spc="4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50" spc="-4" dirty="0">
                <a:solidFill>
                  <a:srgbClr val="FFFFFF"/>
                </a:solidFill>
                <a:latin typeface="Calibri"/>
                <a:cs typeface="Calibri"/>
              </a:rPr>
              <a:t>SPMI,</a:t>
            </a:r>
            <a:r>
              <a:rPr sz="10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50" spc="-11" dirty="0">
                <a:solidFill>
                  <a:srgbClr val="FFFFFF"/>
                </a:solidFill>
                <a:latin typeface="Calibri"/>
                <a:cs typeface="Calibri"/>
              </a:rPr>
              <a:t>Direktorat </a:t>
            </a:r>
            <a:r>
              <a:rPr sz="1050" spc="-8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50" spc="-4" dirty="0">
                <a:solidFill>
                  <a:srgbClr val="FFFFFF"/>
                </a:solidFill>
                <a:latin typeface="Calibri"/>
                <a:cs typeface="Calibri"/>
              </a:rPr>
              <a:t>Penjaminan</a:t>
            </a:r>
            <a:r>
              <a:rPr sz="1050" spc="-2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FFFFFF"/>
                </a:solidFill>
                <a:latin typeface="Calibri"/>
                <a:cs typeface="Calibri"/>
              </a:rPr>
              <a:t>Mutu,</a:t>
            </a:r>
            <a:r>
              <a:rPr sz="1050" spc="8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50" spc="-4" dirty="0">
                <a:solidFill>
                  <a:srgbClr val="FFFFFF"/>
                </a:solidFill>
                <a:latin typeface="Calibri"/>
                <a:cs typeface="Calibri"/>
              </a:rPr>
              <a:t>Belmawa,</a:t>
            </a:r>
            <a:r>
              <a:rPr sz="1050" spc="-19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50" spc="-8" dirty="0">
                <a:solidFill>
                  <a:srgbClr val="FFFFFF"/>
                </a:solidFill>
                <a:latin typeface="Calibri"/>
                <a:cs typeface="Calibri"/>
              </a:rPr>
              <a:t>Kemenristekdikti,</a:t>
            </a:r>
            <a:r>
              <a:rPr sz="1050" spc="38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50" spc="-8" dirty="0">
                <a:solidFill>
                  <a:srgbClr val="FFFFFF"/>
                </a:solidFill>
                <a:latin typeface="Calibri"/>
                <a:cs typeface="Calibri"/>
              </a:rPr>
              <a:t>2018</a:t>
            </a:r>
            <a:endParaRPr sz="1050">
              <a:latin typeface="Calibri"/>
              <a:cs typeface="Calibri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2BA1D45-7181-CA61-C761-4FA359D21CA9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57250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74CDE-582B-824A-A1BD-590F7D539A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0574" y="507396"/>
            <a:ext cx="7582852" cy="553998"/>
          </a:xfrm>
        </p:spPr>
        <p:txBody>
          <a:bodyPr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DOKUMEN SPMI UNY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32B83A60-7655-C5B5-8461-34753B8E83CF}"/>
              </a:ext>
            </a:extLst>
          </p:cNvPr>
          <p:cNvGrpSpPr/>
          <p:nvPr/>
        </p:nvGrpSpPr>
        <p:grpSpPr>
          <a:xfrm rot="21129873">
            <a:off x="1367254" y="1433947"/>
            <a:ext cx="6891501" cy="3017458"/>
            <a:chOff x="1356102" y="1746181"/>
            <a:chExt cx="6891501" cy="3017458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692BDD3E-2EA9-F449-9AB6-8ED5C75C45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4717"/>
            <a:stretch/>
          </p:blipFill>
          <p:spPr>
            <a:xfrm rot="21010927">
              <a:off x="1356102" y="1885575"/>
              <a:ext cx="1836385" cy="2345189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2B9928F4-D8DA-D04B-B58D-CD6A035CB84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4799" r="3945"/>
            <a:stretch/>
          </p:blipFill>
          <p:spPr>
            <a:xfrm>
              <a:off x="3066923" y="1746181"/>
              <a:ext cx="1758566" cy="2374346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6848DCF6-247D-594E-9EA3-D2BDEB61800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3100" r="5279"/>
            <a:stretch/>
          </p:blipFill>
          <p:spPr>
            <a:xfrm rot="823472">
              <a:off x="4690575" y="1966832"/>
              <a:ext cx="1928014" cy="2348877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D7664428-DFCE-F64B-AF80-A2E80EB58F2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5448" r="6993"/>
            <a:stretch/>
          </p:blipFill>
          <p:spPr>
            <a:xfrm rot="1596174">
              <a:off x="6319589" y="2674898"/>
              <a:ext cx="1928014" cy="208874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146631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498;p34">
            <a:extLst>
              <a:ext uri="{FF2B5EF4-FFF2-40B4-BE49-F238E27FC236}">
                <a16:creationId xmlns:a16="http://schemas.microsoft.com/office/drawing/2014/main" id="{1A6AAD3E-FDE0-2548-90ED-461A94B05F8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0" y="2402888"/>
            <a:ext cx="5319000" cy="82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n-US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Penyusunan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 dan </a:t>
            </a:r>
            <a:r>
              <a:rPr lang="en-US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Telaah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b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Dokumen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Kebijakan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 SPMI</a:t>
            </a:r>
            <a:endParaRPr sz="28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Google Shape;499;p34">
            <a:extLst>
              <a:ext uri="{FF2B5EF4-FFF2-40B4-BE49-F238E27FC236}">
                <a16:creationId xmlns:a16="http://schemas.microsoft.com/office/drawing/2014/main" id="{ED099F0F-DA61-1B4A-A280-9E25DF7021F0}"/>
              </a:ext>
            </a:extLst>
          </p:cNvPr>
          <p:cNvSpPr txBox="1">
            <a:spLocks/>
          </p:cNvSpPr>
          <p:nvPr/>
        </p:nvSpPr>
        <p:spPr>
          <a:xfrm>
            <a:off x="1226924" y="1526948"/>
            <a:ext cx="2932800" cy="978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" sz="5400" b="1" dirty="0">
                <a:solidFill>
                  <a:srgbClr val="FFAB40"/>
                </a:solidFill>
              </a:rPr>
              <a:t>02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29BCA92-0740-5D49-9C13-6B6ADD1F7744}"/>
              </a:ext>
            </a:extLst>
          </p:cNvPr>
          <p:cNvGrpSpPr/>
          <p:nvPr/>
        </p:nvGrpSpPr>
        <p:grpSpPr>
          <a:xfrm>
            <a:off x="4572000" y="342899"/>
            <a:ext cx="4473578" cy="4292600"/>
            <a:chOff x="1113183" y="326274"/>
            <a:chExt cx="4473578" cy="4292600"/>
          </a:xfrm>
        </p:grpSpPr>
        <p:pic>
          <p:nvPicPr>
            <p:cNvPr id="10" name="Picture 14" descr="191 Go Paperless Stock Photos and Images - 123RF">
              <a:extLst>
                <a:ext uri="{FF2B5EF4-FFF2-40B4-BE49-F238E27FC236}">
                  <a16:creationId xmlns:a16="http://schemas.microsoft.com/office/drawing/2014/main" id="{F6C50F53-E2C1-D440-A0BD-B043B0DB8AE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482" r="8884"/>
            <a:stretch/>
          </p:blipFill>
          <p:spPr bwMode="auto">
            <a:xfrm>
              <a:off x="1113183" y="326274"/>
              <a:ext cx="4473578" cy="4292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6A7272DE-445F-264C-BA34-37CDB3DDB7EA}"/>
                </a:ext>
              </a:extLst>
            </p:cNvPr>
            <p:cNvSpPr txBox="1"/>
            <p:nvPr/>
          </p:nvSpPr>
          <p:spPr>
            <a:xfrm>
              <a:off x="1977767" y="1053784"/>
              <a:ext cx="2091424" cy="31700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002060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Outline</a:t>
              </a:r>
              <a:endParaRPr lang="en-US" sz="1200" dirty="0">
                <a:solidFill>
                  <a:schemeClr val="bg2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  <a:p>
              <a:pPr marL="215900" lvl="0" indent="-215900">
                <a:buFont typeface="+mj-lt"/>
                <a:buAutoNum type="arabicPeriod"/>
              </a:pPr>
              <a:r>
                <a:rPr lang="en-US" dirty="0" err="1"/>
                <a:t>Dokumen</a:t>
              </a:r>
              <a:r>
                <a:rPr lang="en-US" dirty="0"/>
                <a:t> SPMI</a:t>
              </a:r>
            </a:p>
            <a:p>
              <a:pPr marL="215900" indent="-215900">
                <a:buFont typeface="+mj-lt"/>
                <a:buAutoNum type="arabicPeriod"/>
              </a:pPr>
              <a:r>
                <a:rPr lang="en-US" dirty="0" err="1">
                  <a:latin typeface="Calibri" panose="020F0502020204030204" pitchFamily="34" charset="0"/>
                  <a:cs typeface="Calibri" panose="020F0502020204030204" pitchFamily="34" charset="0"/>
                </a:rPr>
                <a:t>Penyusunan</a:t>
              </a:r>
              <a:r>
                <a:rPr lang="en-US" dirty="0">
                  <a:latin typeface="Calibri" panose="020F0502020204030204" pitchFamily="34" charset="0"/>
                  <a:cs typeface="Calibri" panose="020F0502020204030204" pitchFamily="34" charset="0"/>
                </a:rPr>
                <a:t> dan </a:t>
              </a:r>
              <a:r>
                <a:rPr lang="en-US" dirty="0" err="1">
                  <a:latin typeface="Calibri" panose="020F0502020204030204" pitchFamily="34" charset="0"/>
                  <a:cs typeface="Calibri" panose="020F0502020204030204" pitchFamily="34" charset="0"/>
                </a:rPr>
                <a:t>Telaah</a:t>
              </a:r>
              <a:r>
                <a:rPr lang="en-US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  <a:cs typeface="Calibri" panose="020F0502020204030204" pitchFamily="34" charset="0"/>
                </a:rPr>
                <a:t>Dokumen</a:t>
              </a:r>
              <a:r>
                <a:rPr lang="en-US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  <a:cs typeface="Calibri" panose="020F0502020204030204" pitchFamily="34" charset="0"/>
                </a:rPr>
                <a:t>Kebijakan</a:t>
              </a:r>
              <a:r>
                <a:rPr lang="en-US" dirty="0">
                  <a:latin typeface="Calibri" panose="020F0502020204030204" pitchFamily="34" charset="0"/>
                  <a:cs typeface="Calibri" panose="020F0502020204030204" pitchFamily="34" charset="0"/>
                </a:rPr>
                <a:t> SPMI</a:t>
              </a:r>
              <a:endParaRPr lang="en-ID" dirty="0"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pPr marL="215900" indent="-215900">
                <a:buFont typeface="+mj-lt"/>
                <a:buAutoNum type="arabicPeriod"/>
              </a:pPr>
              <a:r>
                <a:rPr lang="en-US" dirty="0" err="1">
                  <a:latin typeface="Calibri" panose="020F0502020204030204" pitchFamily="34" charset="0"/>
                  <a:cs typeface="Calibri" panose="020F0502020204030204" pitchFamily="34" charset="0"/>
                </a:rPr>
                <a:t>Penyusunan</a:t>
              </a:r>
              <a:r>
                <a:rPr lang="en-US" dirty="0">
                  <a:latin typeface="Calibri" panose="020F0502020204030204" pitchFamily="34" charset="0"/>
                  <a:cs typeface="Calibri" panose="020F0502020204030204" pitchFamily="34" charset="0"/>
                </a:rPr>
                <a:t> dan </a:t>
              </a:r>
              <a:r>
                <a:rPr lang="en-US" dirty="0" err="1">
                  <a:latin typeface="Calibri" panose="020F0502020204030204" pitchFamily="34" charset="0"/>
                  <a:cs typeface="Calibri" panose="020F0502020204030204" pitchFamily="34" charset="0"/>
                </a:rPr>
                <a:t>Telaah</a:t>
              </a:r>
              <a:r>
                <a:rPr lang="en-US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  <a:cs typeface="Calibri" panose="020F0502020204030204" pitchFamily="34" charset="0"/>
                </a:rPr>
                <a:t>Dokumen</a:t>
              </a:r>
              <a:r>
                <a:rPr lang="en-US" dirty="0">
                  <a:latin typeface="Calibri" panose="020F0502020204030204" pitchFamily="34" charset="0"/>
                  <a:cs typeface="Calibri" panose="020F0502020204030204" pitchFamily="34" charset="0"/>
                </a:rPr>
                <a:t> Manual SPMI</a:t>
              </a:r>
            </a:p>
            <a:p>
              <a:pPr marL="215900" indent="-215900">
                <a:buFont typeface="+mj-lt"/>
                <a:buAutoNum type="arabicPeriod"/>
              </a:pPr>
              <a:r>
                <a:rPr lang="en-US" dirty="0" err="1">
                  <a:latin typeface="Calibri" panose="020F0502020204030204" pitchFamily="34" charset="0"/>
                  <a:cs typeface="Calibri" panose="020F0502020204030204" pitchFamily="34" charset="0"/>
                </a:rPr>
                <a:t>Penyusunan</a:t>
              </a:r>
              <a:r>
                <a:rPr lang="en-US" dirty="0">
                  <a:latin typeface="Calibri" panose="020F0502020204030204" pitchFamily="34" charset="0"/>
                  <a:cs typeface="Calibri" panose="020F0502020204030204" pitchFamily="34" charset="0"/>
                </a:rPr>
                <a:t> dan </a:t>
              </a:r>
              <a:r>
                <a:rPr lang="en-US" dirty="0" err="1">
                  <a:latin typeface="Calibri" panose="020F0502020204030204" pitchFamily="34" charset="0"/>
                  <a:cs typeface="Calibri" panose="020F0502020204030204" pitchFamily="34" charset="0"/>
                </a:rPr>
                <a:t>Telaah</a:t>
              </a:r>
              <a:r>
                <a:rPr lang="en-US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  <a:cs typeface="Calibri" panose="020F0502020204030204" pitchFamily="34" charset="0"/>
                </a:rPr>
                <a:t>Dokumen</a:t>
              </a:r>
              <a:r>
                <a:rPr lang="en-US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  <a:cs typeface="Calibri" panose="020F0502020204030204" pitchFamily="34" charset="0"/>
                </a:rPr>
                <a:t>Standar</a:t>
              </a:r>
              <a:r>
                <a:rPr lang="en-US" dirty="0">
                  <a:latin typeface="Calibri" panose="020F0502020204030204" pitchFamily="34" charset="0"/>
                  <a:cs typeface="Calibri" panose="020F0502020204030204" pitchFamily="34" charset="0"/>
                </a:rPr>
                <a:t> SPMI</a:t>
              </a:r>
              <a:endParaRPr lang="en-ID" dirty="0"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pPr marL="215900" indent="-215900">
                <a:buFont typeface="+mj-lt"/>
                <a:buAutoNum type="arabicPeriod"/>
              </a:pPr>
              <a:r>
                <a:rPr lang="en-US" dirty="0" err="1">
                  <a:latin typeface="Calibri" panose="020F0502020204030204" pitchFamily="34" charset="0"/>
                  <a:cs typeface="Calibri" panose="020F0502020204030204" pitchFamily="34" charset="0"/>
                </a:rPr>
                <a:t>Penyusunan</a:t>
              </a:r>
              <a:r>
                <a:rPr lang="en-US" dirty="0">
                  <a:latin typeface="Calibri" panose="020F0502020204030204" pitchFamily="34" charset="0"/>
                  <a:cs typeface="Calibri" panose="020F0502020204030204" pitchFamily="34" charset="0"/>
                </a:rPr>
                <a:t> dan </a:t>
              </a:r>
              <a:r>
                <a:rPr lang="en-US" dirty="0" err="1">
                  <a:latin typeface="Calibri" panose="020F0502020204030204" pitchFamily="34" charset="0"/>
                  <a:cs typeface="Calibri" panose="020F0502020204030204" pitchFamily="34" charset="0"/>
                </a:rPr>
                <a:t>Telaah</a:t>
              </a:r>
              <a:r>
                <a:rPr lang="en-US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  <a:cs typeface="Calibri" panose="020F0502020204030204" pitchFamily="34" charset="0"/>
                </a:rPr>
                <a:t>Formulir</a:t>
              </a:r>
              <a:r>
                <a:rPr lang="en-US" dirty="0">
                  <a:latin typeface="Calibri" panose="020F0502020204030204" pitchFamily="34" charset="0"/>
                  <a:cs typeface="Calibri" panose="020F0502020204030204" pitchFamily="34" charset="0"/>
                </a:rPr>
                <a:t> SPMI</a:t>
              </a:r>
              <a:endParaRPr lang="en-ID" sz="1200" dirty="0"/>
            </a:p>
            <a:p>
              <a:endParaRPr lang="en-ID" dirty="0"/>
            </a:p>
          </p:txBody>
        </p:sp>
        <p:pic>
          <p:nvPicPr>
            <p:cNvPr id="12" name="Picture 6" descr="Air, apple, gadget, ipad, ipad air, ipad mini, tablet icon - Download on  Iconfinder">
              <a:extLst>
                <a:ext uri="{FF2B5EF4-FFF2-40B4-BE49-F238E27FC236}">
                  <a16:creationId xmlns:a16="http://schemas.microsoft.com/office/drawing/2014/main" id="{DB8DB01C-190C-BE4F-A36F-F1C32E7DD65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663" t="76306" r="22293" b="15131"/>
            <a:stretch/>
          </p:blipFill>
          <p:spPr bwMode="auto">
            <a:xfrm>
              <a:off x="1895060" y="613345"/>
              <a:ext cx="2676939" cy="4404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5E337923-04AC-4133-9334-25BBC6E1E6E2}"/>
              </a:ext>
            </a:extLst>
          </p:cNvPr>
          <p:cNvPicPr/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071C51-AEB2-287E-41D7-C61408B7336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B1D2B1-AA4D-7986-CEF0-6828755AD568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150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E337923-04AC-4133-9334-25BBC6E1E6E2}"/>
              </a:ext>
            </a:extLst>
          </p:cNvPr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071C51-AEB2-287E-41D7-C61408B7336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33DF8F9B-C210-2CE6-AE38-E93A23E26CEF}"/>
              </a:ext>
            </a:extLst>
          </p:cNvPr>
          <p:cNvSpPr txBox="1"/>
          <p:nvPr/>
        </p:nvSpPr>
        <p:spPr>
          <a:xfrm>
            <a:off x="1040071" y="1912710"/>
            <a:ext cx="7291071" cy="222945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5"/>
              </a:spcBef>
            </a:pPr>
            <a:r>
              <a:rPr sz="2400" spc="-5" dirty="0">
                <a:latin typeface="Calibri"/>
                <a:cs typeface="Calibri"/>
              </a:rPr>
              <a:t>Adalah </a:t>
            </a:r>
            <a:r>
              <a:rPr sz="2400" spc="-10" dirty="0">
                <a:latin typeface="Calibri"/>
                <a:cs typeface="Calibri"/>
              </a:rPr>
              <a:t>dokumen tertulis </a:t>
            </a:r>
            <a:r>
              <a:rPr sz="2400" spc="-15" dirty="0">
                <a:latin typeface="Calibri"/>
                <a:cs typeface="Calibri"/>
              </a:rPr>
              <a:t>yang </a:t>
            </a:r>
            <a:r>
              <a:rPr sz="2400" b="1" dirty="0">
                <a:latin typeface="Calibri"/>
                <a:cs typeface="Calibri"/>
              </a:rPr>
              <a:t>berisi </a:t>
            </a:r>
            <a:r>
              <a:rPr sz="2400" b="1" spc="-15" dirty="0">
                <a:latin typeface="Calibri"/>
                <a:cs typeface="Calibri"/>
              </a:rPr>
              <a:t>uraian  secara </a:t>
            </a:r>
            <a:r>
              <a:rPr sz="2400" b="1" spc="-10" dirty="0">
                <a:latin typeface="Calibri"/>
                <a:cs typeface="Calibri"/>
              </a:rPr>
              <a:t>garis </a:t>
            </a:r>
            <a:r>
              <a:rPr sz="2400" b="1" dirty="0">
                <a:latin typeface="Calibri"/>
                <a:cs typeface="Calibri"/>
              </a:rPr>
              <a:t>besar </a:t>
            </a:r>
            <a:r>
              <a:rPr sz="2400" spc="-15" dirty="0">
                <a:latin typeface="Calibri"/>
                <a:cs typeface="Calibri"/>
              </a:rPr>
              <a:t>tentang </a:t>
            </a:r>
            <a:r>
              <a:rPr sz="2400" spc="-10" dirty="0">
                <a:latin typeface="Calibri"/>
                <a:cs typeface="Calibri"/>
              </a:rPr>
              <a:t>bagaimana suatu  Perguruan </a:t>
            </a:r>
            <a:r>
              <a:rPr sz="2400" dirty="0">
                <a:latin typeface="Calibri"/>
                <a:cs typeface="Calibri"/>
              </a:rPr>
              <a:t>Tinggi </a:t>
            </a:r>
            <a:r>
              <a:rPr sz="2400" spc="-5" dirty="0">
                <a:latin typeface="Calibri"/>
                <a:cs typeface="Calibri"/>
              </a:rPr>
              <a:t>memahami, </a:t>
            </a:r>
            <a:r>
              <a:rPr sz="2400" spc="-10" dirty="0">
                <a:latin typeface="Calibri"/>
                <a:cs typeface="Calibri"/>
              </a:rPr>
              <a:t>merancang </a:t>
            </a:r>
            <a:r>
              <a:rPr sz="2400" spc="-5" dirty="0">
                <a:latin typeface="Calibri"/>
                <a:cs typeface="Calibri"/>
              </a:rPr>
              <a:t>dan  </a:t>
            </a:r>
            <a:r>
              <a:rPr sz="2400" spc="-10" dirty="0">
                <a:latin typeface="Calibri"/>
                <a:cs typeface="Calibri"/>
              </a:rPr>
              <a:t>mengimplementasikan </a:t>
            </a:r>
            <a:r>
              <a:rPr sz="2400" spc="-5" dirty="0">
                <a:latin typeface="Calibri"/>
                <a:cs typeface="Calibri"/>
              </a:rPr>
              <a:t>SPMI </a:t>
            </a:r>
            <a:r>
              <a:rPr sz="2400" spc="-10" dirty="0">
                <a:latin typeface="Calibri"/>
                <a:cs typeface="Calibri"/>
              </a:rPr>
              <a:t>Perguruan </a:t>
            </a:r>
            <a:r>
              <a:rPr sz="2400" dirty="0">
                <a:latin typeface="Calibri"/>
                <a:cs typeface="Calibri"/>
              </a:rPr>
              <a:t>Tinggi  </a:t>
            </a:r>
            <a:r>
              <a:rPr sz="2400" spc="-5" dirty="0">
                <a:latin typeface="Calibri"/>
                <a:cs typeface="Calibri"/>
              </a:rPr>
              <a:t>dalam </a:t>
            </a:r>
            <a:r>
              <a:rPr sz="2400" spc="-15" dirty="0">
                <a:latin typeface="Calibri"/>
                <a:cs typeface="Calibri"/>
              </a:rPr>
              <a:t>penyelenggaraan </a:t>
            </a:r>
            <a:r>
              <a:rPr sz="2400" spc="-10" dirty="0">
                <a:latin typeface="Calibri"/>
                <a:cs typeface="Calibri"/>
              </a:rPr>
              <a:t>pendidikan </a:t>
            </a:r>
            <a:r>
              <a:rPr sz="2400" dirty="0">
                <a:latin typeface="Calibri"/>
                <a:cs typeface="Calibri"/>
              </a:rPr>
              <a:t>tinggi,  </a:t>
            </a:r>
            <a:r>
              <a:rPr sz="2400" spc="-10" dirty="0">
                <a:latin typeface="Calibri"/>
                <a:cs typeface="Calibri"/>
              </a:rPr>
              <a:t>sehingga </a:t>
            </a:r>
            <a:r>
              <a:rPr sz="2400" b="1" spc="-5" dirty="0">
                <a:latin typeface="Calibri"/>
                <a:cs typeface="Calibri"/>
              </a:rPr>
              <a:t>terwujud </a:t>
            </a:r>
            <a:r>
              <a:rPr sz="2400" b="1" spc="-25" dirty="0">
                <a:latin typeface="Calibri"/>
                <a:cs typeface="Calibri"/>
              </a:rPr>
              <a:t>budaya </a:t>
            </a:r>
            <a:r>
              <a:rPr sz="2400" b="1" spc="-5" dirty="0">
                <a:latin typeface="Calibri"/>
                <a:cs typeface="Calibri"/>
              </a:rPr>
              <a:t>mutu </a:t>
            </a:r>
            <a:r>
              <a:rPr sz="2400" spc="-5" dirty="0">
                <a:latin typeface="Calibri"/>
                <a:cs typeface="Calibri"/>
              </a:rPr>
              <a:t>pada  </a:t>
            </a:r>
            <a:r>
              <a:rPr sz="2400" spc="-15" dirty="0">
                <a:latin typeface="Calibri"/>
                <a:cs typeface="Calibri"/>
              </a:rPr>
              <a:t>Perguruan </a:t>
            </a:r>
            <a:r>
              <a:rPr sz="2400" dirty="0">
                <a:latin typeface="Calibri"/>
                <a:cs typeface="Calibri"/>
              </a:rPr>
              <a:t>Tinggi</a:t>
            </a:r>
            <a:r>
              <a:rPr sz="2400" spc="25" dirty="0">
                <a:latin typeface="Calibri"/>
                <a:cs typeface="Calibri"/>
              </a:rPr>
              <a:t> </a:t>
            </a:r>
            <a:r>
              <a:rPr sz="2400" spc="-15" dirty="0">
                <a:latin typeface="Calibri"/>
                <a:cs typeface="Calibri"/>
              </a:rPr>
              <a:t>tersebut.</a:t>
            </a:r>
            <a:endParaRPr sz="2400" dirty="0">
              <a:latin typeface="Calibri"/>
              <a:cs typeface="Calibri"/>
            </a:endParaRPr>
          </a:p>
        </p:txBody>
      </p:sp>
      <p:sp>
        <p:nvSpPr>
          <p:cNvPr id="6" name="object 3">
            <a:extLst>
              <a:ext uri="{FF2B5EF4-FFF2-40B4-BE49-F238E27FC236}">
                <a16:creationId xmlns:a16="http://schemas.microsoft.com/office/drawing/2014/main" id="{9EDD5993-652E-6D40-BB2F-209AD5D8E4D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040071" y="1132046"/>
            <a:ext cx="7291071" cy="577081"/>
          </a:xfrm>
          <a:prstGeom prst="rect">
            <a:avLst/>
          </a:prstGeom>
          <a:solidFill>
            <a:srgbClr val="006FC0"/>
          </a:solidFill>
          <a:ln w="6096">
            <a:solidFill>
              <a:srgbClr val="0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206375">
              <a:lnSpc>
                <a:spcPts val="4450"/>
              </a:lnSpc>
            </a:pPr>
            <a:r>
              <a:rPr lang="en-US" sz="3200" spc="-15" dirty="0" err="1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Pengertian</a:t>
            </a:r>
            <a:r>
              <a:rPr lang="en-US" sz="3200" spc="-1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8CF9D3E-AD8B-9F93-8E83-2C6CE6969E9B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5076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Aquatic and Physical Therapy Center by Slidesgo">
  <a:themeElements>
    <a:clrScheme name="Simple Light">
      <a:dk1>
        <a:srgbClr val="1A4568"/>
      </a:dk1>
      <a:lt1>
        <a:srgbClr val="FFFFFF"/>
      </a:lt1>
      <a:dk2>
        <a:srgbClr val="285E89"/>
      </a:dk2>
      <a:lt2>
        <a:srgbClr val="80C9DD"/>
      </a:lt2>
      <a:accent1>
        <a:srgbClr val="285E89"/>
      </a:accent1>
      <a:accent2>
        <a:srgbClr val="9DCEDF"/>
      </a:accent2>
      <a:accent3>
        <a:srgbClr val="EFEFEF"/>
      </a:accent3>
      <a:accent4>
        <a:srgbClr val="66A5BB"/>
      </a:accent4>
      <a:accent5>
        <a:srgbClr val="EFEFEF"/>
      </a:accent5>
      <a:accent6>
        <a:srgbClr val="1A4568"/>
      </a:accent6>
      <a:hlink>
        <a:srgbClr val="285E89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2290</TotalTime>
  <Words>3321</Words>
  <Application>Microsoft Macintosh PowerPoint</Application>
  <PresentationFormat>On-screen Show (16:9)</PresentationFormat>
  <Paragraphs>479</Paragraphs>
  <Slides>56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56</vt:i4>
      </vt:variant>
    </vt:vector>
  </HeadingPairs>
  <TitlesOfParts>
    <vt:vector size="70" baseType="lpstr">
      <vt:lpstr>Century Gothic</vt:lpstr>
      <vt:lpstr>Calibri Light</vt:lpstr>
      <vt:lpstr>Calibri</vt:lpstr>
      <vt:lpstr>Wingdings</vt:lpstr>
      <vt:lpstr>Lato</vt:lpstr>
      <vt:lpstr>Staatliches</vt:lpstr>
      <vt:lpstr>Arial MT</vt:lpstr>
      <vt:lpstr>Times New Roman</vt:lpstr>
      <vt:lpstr>Roboto Condensed Light</vt:lpstr>
      <vt:lpstr>Arial</vt:lpstr>
      <vt:lpstr>Segoe UI Historic</vt:lpstr>
      <vt:lpstr>Open Sans</vt:lpstr>
      <vt:lpstr>Josefin Sans</vt:lpstr>
      <vt:lpstr>Aquatic and Physical Therapy Center by Slidesgo</vt:lpstr>
      <vt:lpstr>PowerPoint Presentation</vt:lpstr>
      <vt:lpstr>PowerPoint Presentation</vt:lpstr>
      <vt:lpstr>Dokumen SPMI</vt:lpstr>
      <vt:lpstr>PPEPP Standar Pendidikan Tinggi</vt:lpstr>
      <vt:lpstr>DOKUMEN KEBIJAKAN SPMI</vt:lpstr>
      <vt:lpstr>PETA DOKUMEN SPMI</vt:lpstr>
      <vt:lpstr>DOKUMEN SPMI UNY</vt:lpstr>
      <vt:lpstr>Penyusunan dan Telaah  Dokumen Kebijakan SPMI</vt:lpstr>
      <vt:lpstr>Pengertian </vt:lpstr>
      <vt:lpstr>PowerPoint Presentation</vt:lpstr>
      <vt:lpstr>PowerPoint Presentation</vt:lpstr>
      <vt:lpstr>Penyusunan dan Telaah  Dokumen Manual SPMI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Penyusunan dan Telaah  Dokumen Standar SPMI</vt:lpstr>
      <vt:lpstr>PowerPoint Presentation</vt:lpstr>
      <vt:lpstr>PowerPoint Presentation</vt:lpstr>
      <vt:lpstr>PowerPoint Presentation</vt:lpstr>
      <vt:lpstr>PERUMUSAN &amp; ANATOMI STANDAR</vt:lpstr>
      <vt:lpstr>PERUMUSAN &amp; ANATOMI STANDAR</vt:lpstr>
      <vt:lpstr>PowerPoint Presentation</vt:lpstr>
      <vt:lpstr>PowerPoint Presentation</vt:lpstr>
      <vt:lpstr>Contoh Perumusan Standar dengan FORMULA ABCD</vt:lpstr>
      <vt:lpstr>Contoh Perumusan Standar dengan FORMULA ABCD</vt:lpstr>
      <vt:lpstr>PowerPoint Presentation</vt:lpstr>
      <vt:lpstr>PowerPoint Presentation</vt:lpstr>
      <vt:lpstr>Standar Turunan Standar turunan adalah standar-standar yang ditetapkan secara lebih spesifik  pada level yang lebih rendah untuk menjamin terpenuhinya standar induk  pada level yang lebih tinggi (lebih luas).</vt:lpstr>
      <vt:lpstr>Standar Turunan Standar turunan adalah standar-standar yang ditetapkan secara lebih spesifik  pada level yang lebih rendah untuk menjamin terpenuhinya standar induk  pada level yang lebih tinggi (lebih luas).</vt:lpstr>
      <vt:lpstr>Pelampauan SN-Dikti secara Kuantitatif (sering disebut juga pelampauan secara horizontal)</vt:lpstr>
      <vt:lpstr>Contoh Standar Dikti yang melampaui SN Dikti:  Standar Proses Pembelajaran</vt:lpstr>
      <vt:lpstr>Contoh Standar Dikti yang melampaui SN Dikti:  Standar Dosen dan Tenaga Kependidikan</vt:lpstr>
      <vt:lpstr>STRATEGI PENCAPAIPAN ISI STANDAR</vt:lpstr>
      <vt:lpstr>INDIKATOR PENCAPAIPAN ISI STANDAR</vt:lpstr>
      <vt:lpstr>Penyusunan dan Telaah  Dokumen Formulir SPMI</vt:lpstr>
      <vt:lpstr>DOKUMEN  FORMULIR SPMI</vt:lpstr>
      <vt:lpstr>DOKUMEN FORMULIR SPMI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PEDOMAN MERANCANG FORMULIR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Aquatic and Physical Therapy Center</dc:title>
  <dc:creator>WAGIRAN</dc:creator>
  <cp:lastModifiedBy>Wagiran utama</cp:lastModifiedBy>
  <cp:revision>30</cp:revision>
  <dcterms:modified xsi:type="dcterms:W3CDTF">2023-06-08T16:24:25Z</dcterms:modified>
</cp:coreProperties>
</file>