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5" r:id="rId1"/>
  </p:sldMasterIdLst>
  <p:notesMasterIdLst>
    <p:notesMasterId r:id="rId36"/>
  </p:notesMasterIdLst>
  <p:sldIdLst>
    <p:sldId id="256" r:id="rId2"/>
    <p:sldId id="589" r:id="rId3"/>
    <p:sldId id="421" r:id="rId4"/>
    <p:sldId id="422" r:id="rId5"/>
    <p:sldId id="590" r:id="rId6"/>
    <p:sldId id="598" r:id="rId7"/>
    <p:sldId id="595" r:id="rId8"/>
    <p:sldId id="594" r:id="rId9"/>
    <p:sldId id="597" r:id="rId10"/>
    <p:sldId id="596" r:id="rId11"/>
    <p:sldId id="593" r:id="rId12"/>
    <p:sldId id="591" r:id="rId13"/>
    <p:sldId id="592" r:id="rId14"/>
    <p:sldId id="601" r:id="rId15"/>
    <p:sldId id="600" r:id="rId16"/>
    <p:sldId id="599" r:id="rId17"/>
    <p:sldId id="602" r:id="rId18"/>
    <p:sldId id="603" r:id="rId19"/>
    <p:sldId id="606" r:id="rId20"/>
    <p:sldId id="604" r:id="rId21"/>
    <p:sldId id="621" r:id="rId22"/>
    <p:sldId id="605" r:id="rId23"/>
    <p:sldId id="607" r:id="rId24"/>
    <p:sldId id="608" r:id="rId25"/>
    <p:sldId id="609" r:id="rId26"/>
    <p:sldId id="610" r:id="rId27"/>
    <p:sldId id="611" r:id="rId28"/>
    <p:sldId id="612" r:id="rId29"/>
    <p:sldId id="613" r:id="rId30"/>
    <p:sldId id="622" r:id="rId31"/>
    <p:sldId id="623" r:id="rId32"/>
    <p:sldId id="624" r:id="rId33"/>
    <p:sldId id="625" r:id="rId34"/>
    <p:sldId id="635" r:id="rId35"/>
  </p:sldIdLst>
  <p:sldSz cx="9144000" cy="5143500" type="screen16x9"/>
  <p:notesSz cx="6858000" cy="9144000"/>
  <p:embeddedFontLst>
    <p:embeddedFont>
      <p:font typeface="Arial Narrow" panose="020B0604020202020204" pitchFamily="34" charset="0"/>
      <p:regular r:id="rId37"/>
      <p:bold r:id="rId38"/>
      <p:italic r:id="rId39"/>
      <p:boldItalic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Century Gothic" panose="020B0502020202020204" pitchFamily="34" charset="0"/>
      <p:regular r:id="rId45"/>
      <p:bold r:id="rId46"/>
      <p:italic r:id="rId47"/>
      <p:boldItalic r:id="rId48"/>
    </p:embeddedFont>
    <p:embeddedFont>
      <p:font typeface="Comic Sans MS" panose="030F0902030302020204" pitchFamily="66" charset="0"/>
      <p:regular r:id="rId49"/>
    </p:embeddedFont>
    <p:embeddedFont>
      <p:font typeface="Josefin Sans" pitchFamily="2" charset="77"/>
      <p:regular r:id="rId50"/>
      <p:bold r:id="rId51"/>
      <p:italic r:id="rId52"/>
      <p:boldItalic r:id="rId53"/>
    </p:embeddedFont>
    <p:embeddedFont>
      <p:font typeface="Lato" panose="020F0502020204030203" pitchFamily="34" charset="0"/>
      <p:regular r:id="rId54"/>
      <p:bold r:id="rId55"/>
      <p:italic r:id="rId56"/>
      <p:boldItalic r:id="rId57"/>
    </p:embeddedFont>
    <p:embeddedFont>
      <p:font typeface="Open Sans" panose="020B0606030504020204" pitchFamily="34" charset="0"/>
      <p:regular r:id="rId58"/>
      <p:bold r:id="rId59"/>
      <p:italic r:id="rId60"/>
      <p:boldItalic r:id="rId61"/>
    </p:embeddedFont>
    <p:embeddedFont>
      <p:font typeface="Roboto Condensed Light" panose="020F0302020204030204" pitchFamily="34" charset="0"/>
      <p:regular r:id="rId62"/>
      <p:italic r:id="rId63"/>
    </p:embeddedFont>
    <p:embeddedFont>
      <p:font typeface="Segoe UI Historic" panose="020B0502040204020203" pitchFamily="34" charset="0"/>
      <p:regular r:id="rId64"/>
    </p:embeddedFont>
    <p:embeddedFont>
      <p:font typeface="Staatliches" pitchFamily="2" charset="0"/>
      <p:regular r:id="rId65"/>
    </p:embeddedFont>
    <p:embeddedFont>
      <p:font typeface="Tahoma" panose="020B0604030504040204" pitchFamily="34" charset="0"/>
      <p:regular r:id="rId66"/>
      <p:bold r:id="rId67"/>
    </p:embeddedFont>
    <p:embeddedFont>
      <p:font typeface="Wingdings 2" pitchFamily="2" charset="2"/>
      <p:regular r:id="rId6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0000"/>
    <a:srgbClr val="0C0700"/>
    <a:srgbClr val="002093"/>
    <a:srgbClr val="792368"/>
    <a:srgbClr val="FF9640"/>
    <a:srgbClr val="FFAB4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C415D47-705E-45D1-AE59-72437842BC1E}">
  <a:tblStyle styleId="{2C415D47-705E-45D1-AE59-72437842BC1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 autoAdjust="0"/>
    <p:restoredTop sz="81497" autoAdjust="0"/>
  </p:normalViewPr>
  <p:slideViewPr>
    <p:cSldViewPr snapToGrid="0">
      <p:cViewPr varScale="1">
        <p:scale>
          <a:sx n="132" d="100"/>
          <a:sy n="132" d="100"/>
        </p:scale>
        <p:origin x="48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63" Type="http://schemas.openxmlformats.org/officeDocument/2006/relationships/font" Target="fonts/font27.fntdata"/><Relationship Id="rId68" Type="http://schemas.openxmlformats.org/officeDocument/2006/relationships/font" Target="fonts/font32.fntdata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font" Target="fonts/font17.fntdata"/><Relationship Id="rId58" Type="http://schemas.openxmlformats.org/officeDocument/2006/relationships/font" Target="fonts/font22.fntdata"/><Relationship Id="rId66" Type="http://schemas.openxmlformats.org/officeDocument/2006/relationships/font" Target="fonts/font30.fntdata"/><Relationship Id="rId5" Type="http://schemas.openxmlformats.org/officeDocument/2006/relationships/slide" Target="slides/slide4.xml"/><Relationship Id="rId61" Type="http://schemas.openxmlformats.org/officeDocument/2006/relationships/font" Target="fonts/font25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openxmlformats.org/officeDocument/2006/relationships/font" Target="fonts/font20.fntdata"/><Relationship Id="rId64" Type="http://schemas.openxmlformats.org/officeDocument/2006/relationships/font" Target="fonts/font28.fntdata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15.fntdata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59" Type="http://schemas.openxmlformats.org/officeDocument/2006/relationships/font" Target="fonts/font23.fntdata"/><Relationship Id="rId67" Type="http://schemas.openxmlformats.org/officeDocument/2006/relationships/font" Target="fonts/font31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54" Type="http://schemas.openxmlformats.org/officeDocument/2006/relationships/font" Target="fonts/font18.fntdata"/><Relationship Id="rId62" Type="http://schemas.openxmlformats.org/officeDocument/2006/relationships/font" Target="fonts/font26.fntdata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3.fntdata"/><Relationship Id="rId57" Type="http://schemas.openxmlformats.org/officeDocument/2006/relationships/font" Target="fonts/font2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font" Target="fonts/font16.fntdata"/><Relationship Id="rId60" Type="http://schemas.openxmlformats.org/officeDocument/2006/relationships/font" Target="fonts/font24.fntdata"/><Relationship Id="rId65" Type="http://schemas.openxmlformats.org/officeDocument/2006/relationships/font" Target="fonts/font2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font" Target="fonts/font3.fntdata"/><Relationship Id="rId34" Type="http://schemas.openxmlformats.org/officeDocument/2006/relationships/slide" Target="slides/slide33.xml"/><Relationship Id="rId50" Type="http://schemas.openxmlformats.org/officeDocument/2006/relationships/font" Target="fonts/font14.fntdata"/><Relationship Id="rId55" Type="http://schemas.openxmlformats.org/officeDocument/2006/relationships/font" Target="fonts/font1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0" name="Google Shape;4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262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111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27320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9883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1341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9608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73391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4715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2285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9704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ab8d1ca927_3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9" name="Google Shape;489;gab8d1ca927_3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74711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737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7245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5574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0802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9169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229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3256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9130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9398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161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8052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266160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6148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0" name="Google Shape;2640;g6347246601_1_157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1" name="Google Shape;2641;g6347246601_1_157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242029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101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444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9357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9501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4007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909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hyperlink" Target="http://bit.ly/2TtBDfr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7"/>
          <p:cNvSpPr txBox="1">
            <a:spLocks noGrp="1"/>
          </p:cNvSpPr>
          <p:nvPr>
            <p:ph type="title"/>
          </p:nvPr>
        </p:nvSpPr>
        <p:spPr>
          <a:xfrm>
            <a:off x="478950" y="1922950"/>
            <a:ext cx="4860000" cy="8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90" name="Google Shape;90;p7"/>
          <p:cNvSpPr txBox="1">
            <a:spLocks noGrp="1"/>
          </p:cNvSpPr>
          <p:nvPr>
            <p:ph type="subTitle" idx="1"/>
          </p:nvPr>
        </p:nvSpPr>
        <p:spPr>
          <a:xfrm>
            <a:off x="479050" y="2757125"/>
            <a:ext cx="4860000" cy="49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7"/>
          <p:cNvSpPr/>
          <p:nvPr/>
        </p:nvSpPr>
        <p:spPr>
          <a:xfrm rot="-10667561">
            <a:off x="305871" y="4396335"/>
            <a:ext cx="4818716" cy="780968"/>
          </a:xfrm>
          <a:custGeom>
            <a:avLst/>
            <a:gdLst/>
            <a:ahLst/>
            <a:cxnLst/>
            <a:rect l="l" t="t" r="r" b="b"/>
            <a:pathLst>
              <a:path w="79484" h="14785" extrusionOk="0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7"/>
          <p:cNvSpPr/>
          <p:nvPr/>
        </p:nvSpPr>
        <p:spPr>
          <a:xfrm rot="10800000">
            <a:off x="402459" y="4303597"/>
            <a:ext cx="2393629" cy="966464"/>
          </a:xfrm>
          <a:custGeom>
            <a:avLst/>
            <a:gdLst/>
            <a:ahLst/>
            <a:cxnLst/>
            <a:rect l="l" t="t" r="r" b="b"/>
            <a:pathLst>
              <a:path w="72716" h="43165" extrusionOk="0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7"/>
          <p:cNvSpPr/>
          <p:nvPr/>
        </p:nvSpPr>
        <p:spPr>
          <a:xfrm>
            <a:off x="-272112" y="4159112"/>
            <a:ext cx="2096898" cy="989152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7"/>
          <p:cNvSpPr/>
          <p:nvPr/>
        </p:nvSpPr>
        <p:spPr>
          <a:xfrm>
            <a:off x="5246676" y="4820774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7"/>
          <p:cNvSpPr/>
          <p:nvPr/>
        </p:nvSpPr>
        <p:spPr>
          <a:xfrm>
            <a:off x="402451" y="3952199"/>
            <a:ext cx="98400" cy="987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7"/>
          <p:cNvSpPr/>
          <p:nvPr/>
        </p:nvSpPr>
        <p:spPr>
          <a:xfrm>
            <a:off x="1153051" y="4390624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7"/>
          <p:cNvSpPr/>
          <p:nvPr/>
        </p:nvSpPr>
        <p:spPr>
          <a:xfrm>
            <a:off x="2859751" y="4737474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7"/>
          <p:cNvSpPr/>
          <p:nvPr/>
        </p:nvSpPr>
        <p:spPr>
          <a:xfrm rot="-132439" flipH="1">
            <a:off x="305871" y="-39916"/>
            <a:ext cx="4818716" cy="780968"/>
          </a:xfrm>
          <a:custGeom>
            <a:avLst/>
            <a:gdLst/>
            <a:ahLst/>
            <a:cxnLst/>
            <a:rect l="l" t="t" r="r" b="b"/>
            <a:pathLst>
              <a:path w="79484" h="14785" extrusionOk="0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7"/>
          <p:cNvSpPr/>
          <p:nvPr/>
        </p:nvSpPr>
        <p:spPr>
          <a:xfrm flipH="1">
            <a:off x="402459" y="-132676"/>
            <a:ext cx="2393629" cy="966464"/>
          </a:xfrm>
          <a:custGeom>
            <a:avLst/>
            <a:gdLst/>
            <a:ahLst/>
            <a:cxnLst/>
            <a:rect l="l" t="t" r="r" b="b"/>
            <a:pathLst>
              <a:path w="72716" h="43165" extrusionOk="0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7"/>
          <p:cNvSpPr/>
          <p:nvPr/>
        </p:nvSpPr>
        <p:spPr>
          <a:xfrm rot="10800000" flipH="1">
            <a:off x="-272112" y="-10878"/>
            <a:ext cx="2096898" cy="989152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7"/>
          <p:cNvSpPr/>
          <p:nvPr/>
        </p:nvSpPr>
        <p:spPr>
          <a:xfrm rot="10800000" flipH="1">
            <a:off x="402451" y="1086487"/>
            <a:ext cx="98400" cy="987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7"/>
          <p:cNvSpPr/>
          <p:nvPr/>
        </p:nvSpPr>
        <p:spPr>
          <a:xfrm rot="10800000" flipH="1">
            <a:off x="1153051" y="648062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7"/>
          <p:cNvSpPr/>
          <p:nvPr/>
        </p:nvSpPr>
        <p:spPr>
          <a:xfrm rot="10800000" flipH="1">
            <a:off x="2859751" y="301212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7"/>
          <p:cNvSpPr/>
          <p:nvPr/>
        </p:nvSpPr>
        <p:spPr>
          <a:xfrm rot="10800000" flipH="1">
            <a:off x="5246676" y="153112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2"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6"/>
          <p:cNvSpPr txBox="1">
            <a:spLocks noGrp="1"/>
          </p:cNvSpPr>
          <p:nvPr>
            <p:ph type="title"/>
          </p:nvPr>
        </p:nvSpPr>
        <p:spPr>
          <a:xfrm>
            <a:off x="2129125" y="363275"/>
            <a:ext cx="4885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37" name="Google Shape;237;p16"/>
          <p:cNvSpPr/>
          <p:nvPr/>
        </p:nvSpPr>
        <p:spPr>
          <a:xfrm flipH="1">
            <a:off x="-141518" y="-118290"/>
            <a:ext cx="3204343" cy="1651139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16"/>
          <p:cNvSpPr/>
          <p:nvPr/>
        </p:nvSpPr>
        <p:spPr>
          <a:xfrm rot="10800000" flipH="1">
            <a:off x="-241297" y="-72669"/>
            <a:ext cx="2420522" cy="1034218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16"/>
          <p:cNvSpPr/>
          <p:nvPr/>
        </p:nvSpPr>
        <p:spPr>
          <a:xfrm rot="-10484947">
            <a:off x="-697915" y="-411807"/>
            <a:ext cx="1843431" cy="869285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16"/>
          <p:cNvSpPr/>
          <p:nvPr/>
        </p:nvSpPr>
        <p:spPr>
          <a:xfrm rot="10800000" flipH="1">
            <a:off x="1759263" y="458246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16"/>
          <p:cNvSpPr/>
          <p:nvPr/>
        </p:nvSpPr>
        <p:spPr>
          <a:xfrm rot="10800000" flipH="1">
            <a:off x="869351" y="697159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16"/>
          <p:cNvSpPr/>
          <p:nvPr/>
        </p:nvSpPr>
        <p:spPr>
          <a:xfrm rot="10800000" flipH="1">
            <a:off x="91151" y="1262334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78600" y="1484550"/>
            <a:ext cx="7787100" cy="208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5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547575" y="3466725"/>
            <a:ext cx="4048800" cy="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 rot="5400000">
            <a:off x="-1867025" y="1013175"/>
            <a:ext cx="4814046" cy="1710367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-229260" y="3396805"/>
            <a:ext cx="3675485" cy="1893812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rot="-315040" flipH="1">
            <a:off x="-236345" y="4475012"/>
            <a:ext cx="2114446" cy="997085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3282713" y="4769113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927300" y="4210275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55488" y="2908263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4257175" y="4901838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>
            <a:off x="1559288" y="3910538"/>
            <a:ext cx="98400" cy="98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 rot="-5400000">
            <a:off x="6110254" y="2527892"/>
            <a:ext cx="4814046" cy="1710367"/>
          </a:xfrm>
          <a:custGeom>
            <a:avLst/>
            <a:gdLst/>
            <a:ahLst/>
            <a:cxnLst/>
            <a:rect l="l" t="t" r="r" b="b"/>
            <a:pathLst>
              <a:path w="143993" h="61524" extrusionOk="0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5744675" y="-169359"/>
            <a:ext cx="3627772" cy="1869298"/>
          </a:xfrm>
          <a:custGeom>
            <a:avLst/>
            <a:gdLst/>
            <a:ahLst/>
            <a:cxnLst/>
            <a:rect l="l" t="t" r="r" b="b"/>
            <a:pathLst>
              <a:path w="64695" h="36451" extrusionOk="0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 rot="10484934" flipH="1">
            <a:off x="7292455" y="-348495"/>
            <a:ext cx="2087045" cy="984164"/>
          </a:xfrm>
          <a:custGeom>
            <a:avLst/>
            <a:gdLst/>
            <a:ahLst/>
            <a:cxnLst/>
            <a:rect l="l" t="t" r="r" b="b"/>
            <a:pathLst>
              <a:path w="49839" h="23502" extrusionOk="0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 rot="10800000">
            <a:off x="5634813" y="207921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 rot="10800000">
            <a:off x="7750600" y="1024809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 rot="10800000">
            <a:off x="8980488" y="1939771"/>
            <a:ext cx="163500" cy="163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 rot="10800000">
            <a:off x="4725450" y="139996"/>
            <a:ext cx="98400" cy="9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7282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accent1"/>
        </a:solidFill>
        <a:effectLst/>
      </p:bgPr>
    </p:bg>
    <p:spTree>
      <p:nvGrpSpPr>
        <p:cNvPr id="1" name="Shape 1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" name="Google Shape;1321;p25"/>
          <p:cNvSpPr txBox="1">
            <a:spLocks noGrp="1"/>
          </p:cNvSpPr>
          <p:nvPr>
            <p:ph type="ctrTitle"/>
          </p:nvPr>
        </p:nvSpPr>
        <p:spPr>
          <a:xfrm>
            <a:off x="914400" y="804025"/>
            <a:ext cx="3651600" cy="176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Font typeface="Staatliches"/>
              <a:buNone/>
              <a:defRPr sz="48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22" name="Google Shape;1322;p25"/>
          <p:cNvSpPr txBox="1">
            <a:spLocks noGrp="1"/>
          </p:cNvSpPr>
          <p:nvPr>
            <p:ph type="subTitle" idx="1"/>
          </p:nvPr>
        </p:nvSpPr>
        <p:spPr>
          <a:xfrm>
            <a:off x="914400" y="2571750"/>
            <a:ext cx="3651600" cy="121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Condensed Light"/>
              <a:buNone/>
              <a:defRPr sz="2800"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1323" name="Google Shape;1323;p25"/>
          <p:cNvSpPr txBox="1"/>
          <p:nvPr/>
        </p:nvSpPr>
        <p:spPr>
          <a:xfrm>
            <a:off x="888381" y="3681550"/>
            <a:ext cx="3439500" cy="11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CREDITS: This presentation template was created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, including icons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, and infographics &amp; images by </a:t>
            </a:r>
            <a:r>
              <a:rPr lang="en" sz="1200" b="1">
                <a:solidFill>
                  <a:srgbClr val="20124D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rgbClr val="20124D"/>
                </a:solidFill>
                <a:latin typeface="Lato"/>
                <a:ea typeface="Lato"/>
                <a:cs typeface="Lato"/>
                <a:sym typeface="Lato"/>
              </a:rPr>
              <a:t>. </a:t>
            </a: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20124D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24" name="Google Shape;1324;p25"/>
          <p:cNvSpPr/>
          <p:nvPr/>
        </p:nvSpPr>
        <p:spPr>
          <a:xfrm rot="10800000" flipH="1">
            <a:off x="4366399" y="335155"/>
            <a:ext cx="3758237" cy="4824215"/>
          </a:xfrm>
          <a:custGeom>
            <a:avLst/>
            <a:gdLst/>
            <a:ahLst/>
            <a:cxnLst/>
            <a:rect l="l" t="t" r="r" b="b"/>
            <a:pathLst>
              <a:path w="49457" h="56384" extrusionOk="0">
                <a:moveTo>
                  <a:pt x="26052" y="1"/>
                </a:moveTo>
                <a:cubicBezTo>
                  <a:pt x="26452" y="1670"/>
                  <a:pt x="26646" y="3363"/>
                  <a:pt x="26302" y="5033"/>
                </a:cubicBezTo>
                <a:cubicBezTo>
                  <a:pt x="25788" y="7540"/>
                  <a:pt x="23582" y="9869"/>
                  <a:pt x="21120" y="9869"/>
                </a:cubicBezTo>
                <a:cubicBezTo>
                  <a:pt x="20849" y="9869"/>
                  <a:pt x="20574" y="9841"/>
                  <a:pt x="20299" y="9782"/>
                </a:cubicBezTo>
                <a:cubicBezTo>
                  <a:pt x="18318" y="9357"/>
                  <a:pt x="16978" y="7566"/>
                  <a:pt x="15743" y="5957"/>
                </a:cubicBezTo>
                <a:cubicBezTo>
                  <a:pt x="14512" y="4345"/>
                  <a:pt x="12946" y="2661"/>
                  <a:pt x="10918" y="2610"/>
                </a:cubicBezTo>
                <a:cubicBezTo>
                  <a:pt x="10884" y="2609"/>
                  <a:pt x="10851" y="2608"/>
                  <a:pt x="10817" y="2608"/>
                </a:cubicBezTo>
                <a:cubicBezTo>
                  <a:pt x="8301" y="2608"/>
                  <a:pt x="6557" y="5052"/>
                  <a:pt x="4495" y="6523"/>
                </a:cubicBezTo>
                <a:cubicBezTo>
                  <a:pt x="3156" y="7481"/>
                  <a:pt x="1609" y="8014"/>
                  <a:pt x="1" y="8202"/>
                </a:cubicBezTo>
                <a:cubicBezTo>
                  <a:pt x="1307" y="14936"/>
                  <a:pt x="5566" y="21137"/>
                  <a:pt x="11645" y="24368"/>
                </a:cubicBezTo>
                <a:cubicBezTo>
                  <a:pt x="14611" y="25938"/>
                  <a:pt x="17888" y="26839"/>
                  <a:pt x="20906" y="28306"/>
                </a:cubicBezTo>
                <a:cubicBezTo>
                  <a:pt x="23929" y="29773"/>
                  <a:pt x="26816" y="31984"/>
                  <a:pt x="27952" y="35139"/>
                </a:cubicBezTo>
                <a:cubicBezTo>
                  <a:pt x="29456" y="39313"/>
                  <a:pt x="27580" y="44118"/>
                  <a:pt x="29014" y="48315"/>
                </a:cubicBezTo>
                <a:cubicBezTo>
                  <a:pt x="30163" y="51696"/>
                  <a:pt x="33276" y="54050"/>
                  <a:pt x="36534" y="55507"/>
                </a:cubicBezTo>
                <a:cubicBezTo>
                  <a:pt x="37276" y="55837"/>
                  <a:pt x="38034" y="56129"/>
                  <a:pt x="38804" y="56384"/>
                </a:cubicBezTo>
                <a:cubicBezTo>
                  <a:pt x="40256" y="54366"/>
                  <a:pt x="42058" y="52612"/>
                  <a:pt x="43741" y="50772"/>
                </a:cubicBezTo>
                <a:cubicBezTo>
                  <a:pt x="45645" y="48688"/>
                  <a:pt x="47443" y="46400"/>
                  <a:pt x="48277" y="43708"/>
                </a:cubicBezTo>
                <a:cubicBezTo>
                  <a:pt x="49456" y="39897"/>
                  <a:pt x="48551" y="35728"/>
                  <a:pt x="46985" y="32059"/>
                </a:cubicBezTo>
                <a:cubicBezTo>
                  <a:pt x="45419" y="28391"/>
                  <a:pt x="43207" y="25028"/>
                  <a:pt x="41614" y="21374"/>
                </a:cubicBezTo>
                <a:cubicBezTo>
                  <a:pt x="40015" y="17713"/>
                  <a:pt x="39048" y="13573"/>
                  <a:pt x="40138" y="9734"/>
                </a:cubicBezTo>
                <a:cubicBezTo>
                  <a:pt x="41397" y="5298"/>
                  <a:pt x="45151" y="2100"/>
                  <a:pt x="4934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5" name="Google Shape;1325;p25"/>
          <p:cNvSpPr/>
          <p:nvPr/>
        </p:nvSpPr>
        <p:spPr>
          <a:xfrm rot="10800000" flipH="1">
            <a:off x="4323086" y="4314893"/>
            <a:ext cx="2068144" cy="844477"/>
          </a:xfrm>
          <a:custGeom>
            <a:avLst/>
            <a:gdLst/>
            <a:ahLst/>
            <a:cxnLst/>
            <a:rect l="l" t="t" r="r" b="b"/>
            <a:pathLst>
              <a:path w="27216" h="9870" extrusionOk="0">
                <a:moveTo>
                  <a:pt x="501" y="1"/>
                </a:moveTo>
                <a:cubicBezTo>
                  <a:pt x="1" y="2713"/>
                  <a:pt x="44" y="5500"/>
                  <a:pt x="571" y="8202"/>
                </a:cubicBezTo>
                <a:cubicBezTo>
                  <a:pt x="2179" y="8014"/>
                  <a:pt x="3726" y="7481"/>
                  <a:pt x="5065" y="6523"/>
                </a:cubicBezTo>
                <a:cubicBezTo>
                  <a:pt x="7127" y="5052"/>
                  <a:pt x="8871" y="2608"/>
                  <a:pt x="11387" y="2608"/>
                </a:cubicBezTo>
                <a:cubicBezTo>
                  <a:pt x="11421" y="2608"/>
                  <a:pt x="11454" y="2609"/>
                  <a:pt x="11488" y="2610"/>
                </a:cubicBezTo>
                <a:cubicBezTo>
                  <a:pt x="13516" y="2661"/>
                  <a:pt x="15082" y="4345"/>
                  <a:pt x="16313" y="5957"/>
                </a:cubicBezTo>
                <a:cubicBezTo>
                  <a:pt x="17548" y="7566"/>
                  <a:pt x="18888" y="9357"/>
                  <a:pt x="20869" y="9782"/>
                </a:cubicBezTo>
                <a:cubicBezTo>
                  <a:pt x="21144" y="9841"/>
                  <a:pt x="21419" y="9869"/>
                  <a:pt x="21690" y="9869"/>
                </a:cubicBezTo>
                <a:cubicBezTo>
                  <a:pt x="24152" y="9869"/>
                  <a:pt x="26358" y="7540"/>
                  <a:pt x="26872" y="5033"/>
                </a:cubicBezTo>
                <a:cubicBezTo>
                  <a:pt x="27216" y="3363"/>
                  <a:pt x="27022" y="1670"/>
                  <a:pt x="26622" y="1"/>
                </a:cubicBezTo>
                <a:close/>
              </a:path>
            </a:pathLst>
          </a:custGeom>
          <a:solidFill>
            <a:srgbClr val="F59D1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6" name="Google Shape;1326;p25"/>
          <p:cNvSpPr/>
          <p:nvPr/>
        </p:nvSpPr>
        <p:spPr>
          <a:xfrm rot="10800000" flipH="1">
            <a:off x="3363131" y="-81230"/>
            <a:ext cx="2800232" cy="1123659"/>
          </a:xfrm>
          <a:custGeom>
            <a:avLst/>
            <a:gdLst/>
            <a:ahLst/>
            <a:cxnLst/>
            <a:rect l="l" t="t" r="r" b="b"/>
            <a:pathLst>
              <a:path w="36850" h="13133" extrusionOk="0">
                <a:moveTo>
                  <a:pt x="14044" y="0"/>
                </a:moveTo>
                <a:cubicBezTo>
                  <a:pt x="12205" y="0"/>
                  <a:pt x="10289" y="657"/>
                  <a:pt x="8668" y="1584"/>
                </a:cubicBezTo>
                <a:cubicBezTo>
                  <a:pt x="4371" y="4041"/>
                  <a:pt x="1189" y="8337"/>
                  <a:pt x="0" y="13133"/>
                </a:cubicBezTo>
                <a:lnTo>
                  <a:pt x="36850" y="13133"/>
                </a:lnTo>
                <a:cubicBezTo>
                  <a:pt x="36845" y="12656"/>
                  <a:pt x="36812" y="12180"/>
                  <a:pt x="36680" y="11722"/>
                </a:cubicBezTo>
                <a:cubicBezTo>
                  <a:pt x="36001" y="9374"/>
                  <a:pt x="33171" y="8431"/>
                  <a:pt x="30733" y="8327"/>
                </a:cubicBezTo>
                <a:cubicBezTo>
                  <a:pt x="28290" y="8224"/>
                  <a:pt x="25678" y="8553"/>
                  <a:pt x="23555" y="7341"/>
                </a:cubicBezTo>
                <a:cubicBezTo>
                  <a:pt x="20919" y="5837"/>
                  <a:pt x="19882" y="2400"/>
                  <a:pt x="17278" y="843"/>
                </a:cubicBezTo>
                <a:cubicBezTo>
                  <a:pt x="16288" y="251"/>
                  <a:pt x="15181" y="0"/>
                  <a:pt x="14044" y="0"/>
                </a:cubicBezTo>
                <a:close/>
              </a:path>
            </a:pathLst>
          </a:custGeom>
          <a:solidFill>
            <a:srgbClr val="FCC01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7" name="Google Shape;1327;p25"/>
          <p:cNvSpPr/>
          <p:nvPr/>
        </p:nvSpPr>
        <p:spPr>
          <a:xfrm rot="10800000" flipH="1">
            <a:off x="7314957" y="222473"/>
            <a:ext cx="1969585" cy="4936898"/>
          </a:xfrm>
          <a:custGeom>
            <a:avLst/>
            <a:gdLst/>
            <a:ahLst/>
            <a:cxnLst/>
            <a:rect l="l" t="t" r="r" b="b"/>
            <a:pathLst>
              <a:path w="25919" h="57701" extrusionOk="0">
                <a:moveTo>
                  <a:pt x="10540" y="1"/>
                </a:moveTo>
                <a:cubicBezTo>
                  <a:pt x="6348" y="2100"/>
                  <a:pt x="2594" y="5298"/>
                  <a:pt x="1335" y="9734"/>
                </a:cubicBezTo>
                <a:cubicBezTo>
                  <a:pt x="245" y="13573"/>
                  <a:pt x="1212" y="17713"/>
                  <a:pt x="2811" y="21374"/>
                </a:cubicBezTo>
                <a:cubicBezTo>
                  <a:pt x="4404" y="25028"/>
                  <a:pt x="6616" y="28391"/>
                  <a:pt x="8182" y="32059"/>
                </a:cubicBezTo>
                <a:cubicBezTo>
                  <a:pt x="9748" y="35728"/>
                  <a:pt x="10653" y="39897"/>
                  <a:pt x="9474" y="43708"/>
                </a:cubicBezTo>
                <a:cubicBezTo>
                  <a:pt x="8640" y="46400"/>
                  <a:pt x="6842" y="48688"/>
                  <a:pt x="4938" y="50772"/>
                </a:cubicBezTo>
                <a:cubicBezTo>
                  <a:pt x="3255" y="52612"/>
                  <a:pt x="1453" y="54366"/>
                  <a:pt x="1" y="56384"/>
                </a:cubicBezTo>
                <a:cubicBezTo>
                  <a:pt x="2642" y="57263"/>
                  <a:pt x="5429" y="57701"/>
                  <a:pt x="8215" y="57701"/>
                </a:cubicBezTo>
                <a:cubicBezTo>
                  <a:pt x="12497" y="57701"/>
                  <a:pt x="16780" y="56668"/>
                  <a:pt x="20543" y="54620"/>
                </a:cubicBezTo>
                <a:cubicBezTo>
                  <a:pt x="22504" y="53554"/>
                  <a:pt x="24311" y="52224"/>
                  <a:pt x="25919" y="50683"/>
                </a:cubicBezTo>
                <a:lnTo>
                  <a:pt x="25919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8" name="Google Shape;1328;p25"/>
          <p:cNvSpPr/>
          <p:nvPr/>
        </p:nvSpPr>
        <p:spPr>
          <a:xfrm rot="10800000" flipH="1">
            <a:off x="2493374" y="-81232"/>
            <a:ext cx="3958471" cy="1281175"/>
          </a:xfrm>
          <a:custGeom>
            <a:avLst/>
            <a:gdLst/>
            <a:ahLst/>
            <a:cxnLst/>
            <a:rect l="l" t="t" r="r" b="b"/>
            <a:pathLst>
              <a:path w="52092" h="14974" extrusionOk="0">
                <a:moveTo>
                  <a:pt x="10073" y="5769"/>
                </a:moveTo>
                <a:cubicBezTo>
                  <a:pt x="7479" y="5769"/>
                  <a:pt x="4891" y="6731"/>
                  <a:pt x="3028" y="8466"/>
                </a:cubicBezTo>
                <a:cubicBezTo>
                  <a:pt x="1213" y="10159"/>
                  <a:pt x="137" y="12540"/>
                  <a:pt x="0" y="14974"/>
                </a:cubicBezTo>
                <a:lnTo>
                  <a:pt x="11446" y="14974"/>
                </a:lnTo>
                <a:cubicBezTo>
                  <a:pt x="12158" y="12102"/>
                  <a:pt x="13582" y="9408"/>
                  <a:pt x="15534" y="7183"/>
                </a:cubicBezTo>
                <a:cubicBezTo>
                  <a:pt x="14502" y="6711"/>
                  <a:pt x="13450" y="6278"/>
                  <a:pt x="12337" y="6023"/>
                </a:cubicBezTo>
                <a:cubicBezTo>
                  <a:pt x="11597" y="5853"/>
                  <a:pt x="10833" y="5769"/>
                  <a:pt x="10073" y="5769"/>
                </a:cubicBezTo>
                <a:close/>
                <a:moveTo>
                  <a:pt x="45074" y="1"/>
                </a:moveTo>
                <a:cubicBezTo>
                  <a:pt x="43566" y="1"/>
                  <a:pt x="41995" y="486"/>
                  <a:pt x="40619" y="1128"/>
                </a:cubicBezTo>
                <a:cubicBezTo>
                  <a:pt x="37595" y="2533"/>
                  <a:pt x="34973" y="4604"/>
                  <a:pt x="32144" y="6344"/>
                </a:cubicBezTo>
                <a:cubicBezTo>
                  <a:pt x="32964" y="7452"/>
                  <a:pt x="33822" y="8509"/>
                  <a:pt x="35001" y="9182"/>
                </a:cubicBezTo>
                <a:cubicBezTo>
                  <a:pt x="37124" y="10394"/>
                  <a:pt x="39736" y="10065"/>
                  <a:pt x="42179" y="10168"/>
                </a:cubicBezTo>
                <a:cubicBezTo>
                  <a:pt x="44617" y="10272"/>
                  <a:pt x="47447" y="11215"/>
                  <a:pt x="48126" y="13563"/>
                </a:cubicBezTo>
                <a:cubicBezTo>
                  <a:pt x="48258" y="14021"/>
                  <a:pt x="48291" y="14497"/>
                  <a:pt x="48296" y="14974"/>
                </a:cubicBezTo>
                <a:lnTo>
                  <a:pt x="51884" y="14974"/>
                </a:lnTo>
                <a:cubicBezTo>
                  <a:pt x="52092" y="11470"/>
                  <a:pt x="51993" y="7956"/>
                  <a:pt x="50790" y="4670"/>
                </a:cubicBezTo>
                <a:cubicBezTo>
                  <a:pt x="50211" y="3085"/>
                  <a:pt x="49299" y="1505"/>
                  <a:pt x="47791" y="661"/>
                </a:cubicBezTo>
                <a:cubicBezTo>
                  <a:pt x="46951" y="194"/>
                  <a:pt x="46027" y="1"/>
                  <a:pt x="45074" y="1"/>
                </a:cubicBezTo>
                <a:close/>
              </a:path>
            </a:pathLst>
          </a:custGeom>
          <a:solidFill>
            <a:srgbClr val="FFF2CE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9" name="Google Shape;1329;p25"/>
          <p:cNvSpPr/>
          <p:nvPr/>
        </p:nvSpPr>
        <p:spPr>
          <a:xfrm rot="10800000" flipH="1">
            <a:off x="3363131" y="-81227"/>
            <a:ext cx="2800232" cy="738468"/>
          </a:xfrm>
          <a:custGeom>
            <a:avLst/>
            <a:gdLst/>
            <a:ahLst/>
            <a:cxnLst/>
            <a:rect l="l" t="t" r="r" b="b"/>
            <a:pathLst>
              <a:path w="36850" h="8631" extrusionOk="0">
                <a:moveTo>
                  <a:pt x="20698" y="1"/>
                </a:moveTo>
                <a:cubicBezTo>
                  <a:pt x="20434" y="166"/>
                  <a:pt x="20169" y="321"/>
                  <a:pt x="19905" y="477"/>
                </a:cubicBezTo>
                <a:cubicBezTo>
                  <a:pt x="17354" y="1968"/>
                  <a:pt x="14431" y="3137"/>
                  <a:pt x="11488" y="3137"/>
                </a:cubicBezTo>
                <a:cubicBezTo>
                  <a:pt x="10814" y="3137"/>
                  <a:pt x="10134" y="3076"/>
                  <a:pt x="9460" y="2943"/>
                </a:cubicBezTo>
                <a:cubicBezTo>
                  <a:pt x="7564" y="2566"/>
                  <a:pt x="5847" y="1642"/>
                  <a:pt x="4088" y="840"/>
                </a:cubicBezTo>
                <a:cubicBezTo>
                  <a:pt x="2136" y="3065"/>
                  <a:pt x="712" y="5759"/>
                  <a:pt x="0" y="8631"/>
                </a:cubicBezTo>
                <a:lnTo>
                  <a:pt x="36850" y="8631"/>
                </a:lnTo>
                <a:cubicBezTo>
                  <a:pt x="36845" y="8154"/>
                  <a:pt x="36812" y="7678"/>
                  <a:pt x="36680" y="7220"/>
                </a:cubicBezTo>
                <a:cubicBezTo>
                  <a:pt x="36001" y="4872"/>
                  <a:pt x="33171" y="3929"/>
                  <a:pt x="30733" y="3825"/>
                </a:cubicBezTo>
                <a:cubicBezTo>
                  <a:pt x="28290" y="3722"/>
                  <a:pt x="25678" y="4051"/>
                  <a:pt x="23555" y="2839"/>
                </a:cubicBezTo>
                <a:cubicBezTo>
                  <a:pt x="22376" y="2166"/>
                  <a:pt x="21518" y="1109"/>
                  <a:pt x="20698" y="1"/>
                </a:cubicBezTo>
                <a:close/>
              </a:path>
            </a:pathLst>
          </a:custGeom>
          <a:solidFill>
            <a:srgbClr val="FFF2CE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0" name="Google Shape;1330;p25"/>
          <p:cNvSpPr/>
          <p:nvPr/>
        </p:nvSpPr>
        <p:spPr>
          <a:xfrm rot="10800000" flipH="1">
            <a:off x="6530534" y="703175"/>
            <a:ext cx="1115229" cy="1401387"/>
          </a:xfrm>
          <a:custGeom>
            <a:avLst/>
            <a:gdLst/>
            <a:ahLst/>
            <a:cxnLst/>
            <a:rect l="l" t="t" r="r" b="b"/>
            <a:pathLst>
              <a:path w="14676" h="16379" extrusionOk="0">
                <a:moveTo>
                  <a:pt x="7560" y="1"/>
                </a:moveTo>
                <a:cubicBezTo>
                  <a:pt x="3283" y="1"/>
                  <a:pt x="0" y="8178"/>
                  <a:pt x="2476" y="12988"/>
                </a:cubicBezTo>
                <a:cubicBezTo>
                  <a:pt x="3703" y="15375"/>
                  <a:pt x="6008" y="16379"/>
                  <a:pt x="8201" y="16379"/>
                </a:cubicBezTo>
                <a:cubicBezTo>
                  <a:pt x="10559" y="16379"/>
                  <a:pt x="12790" y="15223"/>
                  <a:pt x="13430" y="13366"/>
                </a:cubicBezTo>
                <a:cubicBezTo>
                  <a:pt x="14675" y="9777"/>
                  <a:pt x="13214" y="571"/>
                  <a:pt x="7908" y="20"/>
                </a:cubicBezTo>
                <a:cubicBezTo>
                  <a:pt x="7791" y="5"/>
                  <a:pt x="7677" y="1"/>
                  <a:pt x="7560" y="1"/>
                </a:cubicBezTo>
                <a:close/>
              </a:path>
            </a:pathLst>
          </a:custGeom>
          <a:solidFill>
            <a:srgbClr val="F9AD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31" name="Google Shape;1331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89400" y="2457450"/>
            <a:ext cx="5587997" cy="3143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2" name="Google Shape;1332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05374" y="-152400"/>
            <a:ext cx="4467226" cy="2512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1180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40000" y="363275"/>
            <a:ext cx="806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40000" y="1152475"/>
            <a:ext cx="806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62" r:id="rId2"/>
    <p:sldLayoutId id="2147483677" r:id="rId3"/>
    <p:sldLayoutId id="2147483678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hyperlink" Target="mailto:ditpenjamu@uny.ac.id" TargetMode="Externa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2BCDD9-D6AD-E44C-3558-67E0C3D302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590" y="1668864"/>
            <a:ext cx="3357618" cy="28153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Google Shape;16354;p62">
            <a:extLst>
              <a:ext uri="{FF2B5EF4-FFF2-40B4-BE49-F238E27FC236}">
                <a16:creationId xmlns:a16="http://schemas.microsoft.com/office/drawing/2014/main" id="{D1A5700A-AEAE-4B43-9E89-08841EF2A222}"/>
              </a:ext>
            </a:extLst>
          </p:cNvPr>
          <p:cNvSpPr/>
          <p:nvPr/>
        </p:nvSpPr>
        <p:spPr>
          <a:xfrm>
            <a:off x="6341613" y="4343781"/>
            <a:ext cx="732955" cy="565822"/>
          </a:xfrm>
          <a:custGeom>
            <a:avLst/>
            <a:gdLst/>
            <a:ahLst/>
            <a:cxnLst/>
            <a:rect l="l" t="t" r="r" b="b"/>
            <a:pathLst>
              <a:path w="2079" h="1827" extrusionOk="0">
                <a:moveTo>
                  <a:pt x="1037" y="0"/>
                </a:moveTo>
                <a:cubicBezTo>
                  <a:pt x="780" y="0"/>
                  <a:pt x="535" y="110"/>
                  <a:pt x="326" y="298"/>
                </a:cubicBezTo>
                <a:cubicBezTo>
                  <a:pt x="174" y="434"/>
                  <a:pt x="0" y="590"/>
                  <a:pt x="0" y="797"/>
                </a:cubicBezTo>
                <a:cubicBezTo>
                  <a:pt x="0" y="1003"/>
                  <a:pt x="136" y="1188"/>
                  <a:pt x="277" y="1328"/>
                </a:cubicBezTo>
                <a:cubicBezTo>
                  <a:pt x="525" y="1587"/>
                  <a:pt x="915" y="1827"/>
                  <a:pt x="1262" y="1827"/>
                </a:cubicBezTo>
                <a:cubicBezTo>
                  <a:pt x="1491" y="1827"/>
                  <a:pt x="1701" y="1722"/>
                  <a:pt x="1839" y="1448"/>
                </a:cubicBezTo>
                <a:cubicBezTo>
                  <a:pt x="2078" y="966"/>
                  <a:pt x="1975" y="364"/>
                  <a:pt x="1476" y="108"/>
                </a:cubicBezTo>
                <a:cubicBezTo>
                  <a:pt x="1329" y="34"/>
                  <a:pt x="1181" y="0"/>
                  <a:pt x="1037" y="0"/>
                </a:cubicBezTo>
                <a:close/>
              </a:path>
            </a:pathLst>
          </a:custGeom>
          <a:solidFill>
            <a:srgbClr val="E5D0C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" name="Google Shape;491;p33">
            <a:extLst>
              <a:ext uri="{FF2B5EF4-FFF2-40B4-BE49-F238E27FC236}">
                <a16:creationId xmlns:a16="http://schemas.microsoft.com/office/drawing/2014/main" id="{15F40933-AB89-4287-8B19-5D5B3633EAF3}"/>
              </a:ext>
            </a:extLst>
          </p:cNvPr>
          <p:cNvSpPr txBox="1">
            <a:spLocks/>
          </p:cNvSpPr>
          <p:nvPr/>
        </p:nvSpPr>
        <p:spPr>
          <a:xfrm>
            <a:off x="476792" y="1322166"/>
            <a:ext cx="5429955" cy="15732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500" b="1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rPr lang="en-ID" sz="1200" dirty="0">
                <a:solidFill>
                  <a:srgbClr val="FF9640"/>
                </a:solidFill>
              </a:rPr>
              <a:t>PELATIHAN DAN SERTIFIKASI AUDITOR AUDIT MUTU INTERNAL</a:t>
            </a:r>
          </a:p>
          <a:p>
            <a:pPr>
              <a:lnSpc>
                <a:spcPts val="4000"/>
              </a:lnSpc>
            </a:pPr>
            <a:r>
              <a:rPr lang="en-ID" sz="240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M06.</a:t>
            </a:r>
            <a:r>
              <a:rPr lang="en-ID" sz="400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PELAKSANAAN AUDIT MUTU INTERNAL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114A6B-B24F-4251-9C9C-2A0DBEA58745}"/>
              </a:ext>
            </a:extLst>
          </p:cNvPr>
          <p:cNvCxnSpPr>
            <a:cxnSpLocks/>
          </p:cNvCxnSpPr>
          <p:nvPr/>
        </p:nvCxnSpPr>
        <p:spPr>
          <a:xfrm>
            <a:off x="467137" y="2895394"/>
            <a:ext cx="4104863" cy="0"/>
          </a:xfrm>
          <a:prstGeom prst="line">
            <a:avLst/>
          </a:prstGeom>
          <a:ln>
            <a:solidFill>
              <a:srgbClr val="FFAB4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LAMBANG UNIVERSITAS | Universitas Negeri Yogyakarta">
            <a:extLst>
              <a:ext uri="{FF2B5EF4-FFF2-40B4-BE49-F238E27FC236}">
                <a16:creationId xmlns:a16="http://schemas.microsoft.com/office/drawing/2014/main" id="{29AB1FC8-FE3E-BE8B-C8B4-F527444F7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286" y="251545"/>
            <a:ext cx="870303" cy="889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E5A49F2-1671-86CB-6F15-4ADA0111E874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Google Shape;492;p33">
            <a:extLst>
              <a:ext uri="{FF2B5EF4-FFF2-40B4-BE49-F238E27FC236}">
                <a16:creationId xmlns:a16="http://schemas.microsoft.com/office/drawing/2014/main" id="{82BB75AB-4ECD-DC40-BA1E-C2E7CDC38A78}"/>
              </a:ext>
            </a:extLst>
          </p:cNvPr>
          <p:cNvSpPr txBox="1">
            <a:spLocks/>
          </p:cNvSpPr>
          <p:nvPr/>
        </p:nvSpPr>
        <p:spPr>
          <a:xfrm>
            <a:off x="758744" y="2932363"/>
            <a:ext cx="3872285" cy="79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None/>
              <a:defRPr sz="2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ID" sz="1200" dirty="0"/>
              <a:t>DIREKTORAT PENJAMINAN MUTU</a:t>
            </a:r>
          </a:p>
          <a:p>
            <a:pPr marL="0" indent="0">
              <a:lnSpc>
                <a:spcPct val="150000"/>
              </a:lnSpc>
            </a:pPr>
            <a:r>
              <a:rPr lang="en-ID" sz="1200" dirty="0"/>
              <a:t>Universitas Negeri Yogyakarta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E3571A-74C4-D370-9BB2-47BBBCC181D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4" t="7451" r="68608" b="77825"/>
          <a:stretch/>
        </p:blipFill>
        <p:spPr>
          <a:xfrm>
            <a:off x="0" y="277271"/>
            <a:ext cx="1517489" cy="6776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1CF8B46-F41B-2299-27BC-BC2029F3781D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39B4AF3C-65AE-BF4D-A0DE-32FC77768ED6}"/>
              </a:ext>
            </a:extLst>
          </p:cNvPr>
          <p:cNvSpPr txBox="1"/>
          <p:nvPr/>
        </p:nvSpPr>
        <p:spPr>
          <a:xfrm>
            <a:off x="970599" y="1338061"/>
            <a:ext cx="6880179" cy="196656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17830" indent="-405765">
              <a:lnSpc>
                <a:spcPct val="100000"/>
              </a:lnSpc>
              <a:spcAft>
                <a:spcPts val="600"/>
              </a:spcAft>
              <a:buAutoNum type="arabicPeriod"/>
              <a:tabLst>
                <a:tab pos="417830" algn="l"/>
                <a:tab pos="418465" algn="l"/>
              </a:tabLst>
            </a:pPr>
            <a:r>
              <a:rPr sz="2800" spc="-30" dirty="0" err="1">
                <a:latin typeface="Calibri"/>
                <a:cs typeface="Calibri"/>
              </a:rPr>
              <a:t>Wawancara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dengan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pengelola/</a:t>
            </a:r>
            <a:r>
              <a:rPr sz="2800" i="1" spc="-15" dirty="0">
                <a:latin typeface="Calibri"/>
                <a:cs typeface="Calibri"/>
              </a:rPr>
              <a:t>stakeholder</a:t>
            </a:r>
            <a:endParaRPr sz="2800" dirty="0">
              <a:latin typeface="Calibri"/>
              <a:cs typeface="Calibri"/>
            </a:endParaRPr>
          </a:p>
          <a:p>
            <a:pPr marL="417830" indent="-405765">
              <a:lnSpc>
                <a:spcPct val="100000"/>
              </a:lnSpc>
              <a:spcAft>
                <a:spcPts val="600"/>
              </a:spcAft>
              <a:buAutoNum type="arabicPeriod"/>
              <a:tabLst>
                <a:tab pos="417830" algn="l"/>
                <a:tab pos="418465" algn="l"/>
              </a:tabLst>
            </a:pPr>
            <a:r>
              <a:rPr sz="2800" spc="-15" dirty="0">
                <a:latin typeface="Calibri"/>
                <a:cs typeface="Calibri"/>
              </a:rPr>
              <a:t>Pemeriksaan</a:t>
            </a:r>
            <a:r>
              <a:rPr sz="2800" spc="2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dokumen</a:t>
            </a:r>
            <a:r>
              <a:rPr sz="2800" spc="2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atau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rekaman</a:t>
            </a:r>
            <a:endParaRPr sz="2800" dirty="0">
              <a:latin typeface="Calibri"/>
              <a:cs typeface="Calibri"/>
            </a:endParaRPr>
          </a:p>
          <a:p>
            <a:pPr marL="417830" indent="-405765">
              <a:lnSpc>
                <a:spcPct val="100000"/>
              </a:lnSpc>
              <a:spcAft>
                <a:spcPts val="600"/>
              </a:spcAft>
              <a:buAutoNum type="arabicPeriod"/>
              <a:tabLst>
                <a:tab pos="417830" algn="l"/>
                <a:tab pos="418465" algn="l"/>
              </a:tabLst>
            </a:pPr>
            <a:r>
              <a:rPr sz="2800" spc="-20" dirty="0">
                <a:latin typeface="Calibri"/>
                <a:cs typeface="Calibri"/>
              </a:rPr>
              <a:t>Pengamatan</a:t>
            </a:r>
            <a:r>
              <a:rPr sz="2800" spc="1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terhadap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aktivitas/proses</a:t>
            </a:r>
            <a:endParaRPr sz="2800" dirty="0">
              <a:latin typeface="Calibri"/>
              <a:cs typeface="Calibri"/>
            </a:endParaRPr>
          </a:p>
          <a:p>
            <a:pPr marL="417830" indent="-405765">
              <a:lnSpc>
                <a:spcPct val="100000"/>
              </a:lnSpc>
              <a:spcAft>
                <a:spcPts val="600"/>
              </a:spcAft>
              <a:buAutoNum type="arabicPeriod"/>
              <a:tabLst>
                <a:tab pos="417830" algn="l"/>
                <a:tab pos="418465" algn="l"/>
              </a:tabLst>
            </a:pPr>
            <a:r>
              <a:rPr sz="2800" spc="-20" dirty="0">
                <a:latin typeface="Calibri"/>
                <a:cs typeface="Calibri"/>
              </a:rPr>
              <a:t>Pengamatan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terhadap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25" dirty="0" err="1">
                <a:latin typeface="Calibri"/>
                <a:cs typeface="Calibri"/>
              </a:rPr>
              <a:t>kondisi</a:t>
            </a:r>
            <a:r>
              <a:rPr sz="2800" spc="30" dirty="0">
                <a:latin typeface="Calibri"/>
                <a:cs typeface="Calibri"/>
              </a:rPr>
              <a:t> </a:t>
            </a:r>
            <a:r>
              <a:rPr sz="2800" spc="-10" dirty="0" err="1">
                <a:latin typeface="Calibri"/>
                <a:cs typeface="Calibri"/>
              </a:rPr>
              <a:t>lapangan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75CC7E-84AB-264E-BE58-046CFB3233DD}"/>
              </a:ext>
            </a:extLst>
          </p:cNvPr>
          <p:cNvSpPr txBox="1"/>
          <p:nvPr/>
        </p:nvSpPr>
        <p:spPr>
          <a:xfrm>
            <a:off x="474210" y="753977"/>
            <a:ext cx="49246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ID" sz="2800" b="1" spc="-5" dirty="0">
                <a:solidFill>
                  <a:srgbClr val="1F487C"/>
                </a:solidFill>
                <a:latin typeface="Calibri"/>
                <a:cs typeface="Calibri"/>
              </a:rPr>
              <a:t>B. </a:t>
            </a:r>
            <a:r>
              <a:rPr lang="en-ID" sz="2800" b="1" spc="-10" dirty="0" err="1">
                <a:solidFill>
                  <a:srgbClr val="1F487C"/>
                </a:solidFill>
                <a:latin typeface="Calibri"/>
                <a:cs typeface="Calibri"/>
              </a:rPr>
              <a:t>Pengumpulan</a:t>
            </a:r>
            <a:r>
              <a:rPr lang="en-ID" sz="2800" b="1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lang="en-ID" sz="2800" b="1" spc="-5" dirty="0" err="1">
                <a:solidFill>
                  <a:srgbClr val="1F487C"/>
                </a:solidFill>
                <a:latin typeface="Calibri"/>
                <a:cs typeface="Calibri"/>
              </a:rPr>
              <a:t>bukti</a:t>
            </a:r>
            <a:r>
              <a:rPr lang="en-ID" sz="2800" b="1" spc="-5" dirty="0">
                <a:solidFill>
                  <a:srgbClr val="1F487C"/>
                </a:solidFill>
                <a:latin typeface="Calibri"/>
                <a:cs typeface="Calibri"/>
              </a:rPr>
              <a:t> audit:</a:t>
            </a:r>
            <a:endParaRPr lang="en-ID" sz="2800" dirty="0">
              <a:latin typeface="Calibri"/>
              <a:cs typeface="Calibri"/>
            </a:endParaRPr>
          </a:p>
        </p:txBody>
      </p:sp>
      <p:sp>
        <p:nvSpPr>
          <p:cNvPr id="9" name="object 2">
            <a:extLst>
              <a:ext uri="{FF2B5EF4-FFF2-40B4-BE49-F238E27FC236}">
                <a16:creationId xmlns:a16="http://schemas.microsoft.com/office/drawing/2014/main" id="{58B1EF81-4D22-384B-97BB-FFC87FDE2CD0}"/>
              </a:ext>
            </a:extLst>
          </p:cNvPr>
          <p:cNvSpPr txBox="1"/>
          <p:nvPr/>
        </p:nvSpPr>
        <p:spPr>
          <a:xfrm>
            <a:off x="1310237" y="3870536"/>
            <a:ext cx="7581492" cy="93551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>
              <a:lnSpc>
                <a:spcPct val="100000"/>
              </a:lnSpc>
              <a:tabLst>
                <a:tab pos="417830" algn="l"/>
                <a:tab pos="418465" algn="l"/>
              </a:tabLst>
            </a:pPr>
            <a:r>
              <a:rPr lang="en-US" sz="2000" b="1" spc="-30" dirty="0" err="1">
                <a:solidFill>
                  <a:srgbClr val="8A0000"/>
                </a:solidFill>
                <a:latin typeface="Calibri"/>
                <a:cs typeface="Calibri"/>
              </a:rPr>
              <a:t>Catatan</a:t>
            </a:r>
            <a:r>
              <a:rPr lang="en-US" sz="2000" b="1" spc="-30" dirty="0">
                <a:solidFill>
                  <a:srgbClr val="8A0000"/>
                </a:solidFill>
                <a:latin typeface="Calibri"/>
                <a:cs typeface="Calibri"/>
              </a:rPr>
              <a:t>:</a:t>
            </a:r>
          </a:p>
          <a:p>
            <a:pPr marL="12065">
              <a:lnSpc>
                <a:spcPct val="100000"/>
              </a:lnSpc>
              <a:tabLst>
                <a:tab pos="417830" algn="l"/>
                <a:tab pos="418465" algn="l"/>
              </a:tabLst>
            </a:pPr>
            <a:r>
              <a:rPr lang="en-US" sz="2000" spc="-30" dirty="0" err="1">
                <a:latin typeface="Calibri"/>
                <a:cs typeface="Calibri"/>
              </a:rPr>
              <a:t>Dalam</a:t>
            </a:r>
            <a:r>
              <a:rPr lang="en-US" sz="2000" spc="-30" dirty="0">
                <a:latin typeface="Calibri"/>
                <a:cs typeface="Calibri"/>
              </a:rPr>
              <a:t> </a:t>
            </a:r>
            <a:r>
              <a:rPr lang="en-US" sz="2000" spc="-30" dirty="0" err="1">
                <a:latin typeface="Calibri"/>
                <a:cs typeface="Calibri"/>
              </a:rPr>
              <a:t>visitasi</a:t>
            </a:r>
            <a:r>
              <a:rPr lang="en-US" sz="2000" spc="-30" dirty="0">
                <a:latin typeface="Calibri"/>
                <a:cs typeface="Calibri"/>
              </a:rPr>
              <a:t> </a:t>
            </a:r>
            <a:r>
              <a:rPr lang="en-US" sz="2000" spc="-30" dirty="0" err="1">
                <a:latin typeface="Calibri"/>
                <a:cs typeface="Calibri"/>
              </a:rPr>
              <a:t>perlu</a:t>
            </a:r>
            <a:r>
              <a:rPr lang="en-US" sz="2000" spc="-30" dirty="0">
                <a:latin typeface="Calibri"/>
                <a:cs typeface="Calibri"/>
              </a:rPr>
              <a:t> </a:t>
            </a:r>
            <a:r>
              <a:rPr lang="en-US" sz="2000" spc="-30" dirty="0" err="1">
                <a:latin typeface="Calibri"/>
                <a:cs typeface="Calibri"/>
              </a:rPr>
              <a:t>dilakukan</a:t>
            </a:r>
            <a:r>
              <a:rPr lang="en-US" sz="2000" spc="-30" dirty="0">
                <a:latin typeface="Calibri"/>
                <a:cs typeface="Calibri"/>
              </a:rPr>
              <a:t> </a:t>
            </a:r>
            <a:r>
              <a:rPr lang="en-US" sz="2000" spc="-30" dirty="0" err="1">
                <a:latin typeface="Calibri"/>
                <a:cs typeface="Calibri"/>
              </a:rPr>
              <a:t>verifikasi</a:t>
            </a:r>
            <a:r>
              <a:rPr lang="en-US" sz="2000" spc="-30" dirty="0">
                <a:latin typeface="Calibri"/>
                <a:cs typeface="Calibri"/>
              </a:rPr>
              <a:t> </a:t>
            </a:r>
            <a:r>
              <a:rPr lang="en-US" sz="2000" spc="-30" dirty="0" err="1">
                <a:latin typeface="Calibri"/>
                <a:cs typeface="Calibri"/>
              </a:rPr>
              <a:t>terhadap</a:t>
            </a:r>
            <a:r>
              <a:rPr lang="en-US" sz="2000" spc="-30" dirty="0">
                <a:latin typeface="Calibri"/>
                <a:cs typeface="Calibri"/>
              </a:rPr>
              <a:t> </a:t>
            </a:r>
            <a:r>
              <a:rPr lang="en-US" sz="2000" spc="-30" dirty="0" err="1">
                <a:latin typeface="Calibri"/>
                <a:cs typeface="Calibri"/>
              </a:rPr>
              <a:t>bukti-bukti</a:t>
            </a:r>
            <a:r>
              <a:rPr lang="en-US" sz="2000" spc="-30" dirty="0">
                <a:latin typeface="Calibri"/>
                <a:cs typeface="Calibri"/>
              </a:rPr>
              <a:t> </a:t>
            </a:r>
            <a:r>
              <a:rPr lang="en-US" sz="2000" spc="-30" dirty="0" err="1">
                <a:latin typeface="Calibri"/>
                <a:cs typeface="Calibri"/>
              </a:rPr>
              <a:t>penunjang</a:t>
            </a:r>
            <a:r>
              <a:rPr lang="en-US" sz="2000" spc="-30" dirty="0">
                <a:latin typeface="Calibri"/>
                <a:cs typeface="Calibri"/>
              </a:rPr>
              <a:t>/ </a:t>
            </a:r>
            <a:r>
              <a:rPr lang="en-US" sz="2000" spc="-30" dirty="0" err="1">
                <a:latin typeface="Calibri"/>
                <a:cs typeface="Calibri"/>
              </a:rPr>
              <a:t>rekaman</a:t>
            </a:r>
            <a:r>
              <a:rPr lang="en-US" sz="2000" spc="-30" dirty="0">
                <a:latin typeface="Calibri"/>
                <a:cs typeface="Calibri"/>
              </a:rPr>
              <a:t> yang </a:t>
            </a:r>
            <a:r>
              <a:rPr lang="en-US" sz="2000" spc="-30" dirty="0" err="1">
                <a:latin typeface="Calibri"/>
                <a:cs typeface="Calibri"/>
              </a:rPr>
              <a:t>tersedia</a:t>
            </a:r>
            <a:r>
              <a:rPr lang="en-US" sz="2000" spc="-30" dirty="0">
                <a:latin typeface="Calibri"/>
                <a:cs typeface="Calibri"/>
              </a:rPr>
              <a:t>.</a:t>
            </a:r>
            <a:r>
              <a:rPr sz="2000" spc="-30" dirty="0">
                <a:latin typeface="Calibri"/>
                <a:cs typeface="Calibri"/>
              </a:rPr>
              <a:t> 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0" name="object 2">
            <a:extLst>
              <a:ext uri="{FF2B5EF4-FFF2-40B4-BE49-F238E27FC236}">
                <a16:creationId xmlns:a16="http://schemas.microsoft.com/office/drawing/2014/main" id="{0851B787-44E8-BB4C-82B3-2B9FA123CCD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0" y="153912"/>
            <a:ext cx="3980088" cy="30328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 algn="r">
              <a:lnSpc>
                <a:spcPct val="100000"/>
              </a:lnSpc>
              <a:spcBef>
                <a:spcPts val="105"/>
              </a:spcBef>
            </a:pPr>
            <a:r>
              <a:rPr sz="1800" b="0" spc="-35" dirty="0">
                <a:solidFill>
                  <a:srgbClr val="8A0000"/>
                </a:solidFill>
                <a:latin typeface="+mj-lt"/>
              </a:rPr>
              <a:t>Tahapan</a:t>
            </a:r>
            <a:r>
              <a:rPr sz="1800" b="0" spc="-70" dirty="0">
                <a:solidFill>
                  <a:srgbClr val="8A0000"/>
                </a:solidFill>
                <a:latin typeface="+mj-lt"/>
              </a:rPr>
              <a:t> </a:t>
            </a:r>
            <a:r>
              <a:rPr sz="1800" b="0" dirty="0">
                <a:solidFill>
                  <a:srgbClr val="8A0000"/>
                </a:solidFill>
                <a:latin typeface="+mj-lt"/>
              </a:rPr>
              <a:t>Audit</a:t>
            </a:r>
            <a:r>
              <a:rPr sz="1800" b="0" spc="-45" dirty="0">
                <a:solidFill>
                  <a:srgbClr val="8A0000"/>
                </a:solidFill>
                <a:latin typeface="+mj-lt"/>
              </a:rPr>
              <a:t> </a:t>
            </a:r>
            <a:r>
              <a:rPr sz="1800" b="0" spc="-10" dirty="0" err="1">
                <a:solidFill>
                  <a:srgbClr val="8A0000"/>
                </a:solidFill>
                <a:latin typeface="+mj-lt"/>
              </a:rPr>
              <a:t>Lapangan</a:t>
            </a:r>
            <a:r>
              <a:rPr lang="en-US" sz="1800" b="0" spc="-10" dirty="0">
                <a:solidFill>
                  <a:srgbClr val="8A0000"/>
                </a:solidFill>
                <a:latin typeface="+mj-lt"/>
              </a:rPr>
              <a:t> (</a:t>
            </a:r>
            <a:r>
              <a:rPr lang="en-US" sz="1800" b="0" spc="-10" dirty="0" err="1">
                <a:solidFill>
                  <a:srgbClr val="8A0000"/>
                </a:solidFill>
                <a:latin typeface="+mj-lt"/>
              </a:rPr>
              <a:t>lanjutan</a:t>
            </a:r>
            <a:r>
              <a:rPr lang="en-US" sz="1800" b="0" spc="-10" dirty="0">
                <a:solidFill>
                  <a:srgbClr val="8A0000"/>
                </a:solidFill>
                <a:latin typeface="+mj-lt"/>
              </a:rPr>
              <a:t>)</a:t>
            </a:r>
            <a:endParaRPr sz="1800" b="0" spc="-10" dirty="0">
              <a:solidFill>
                <a:srgbClr val="8A0000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5A89D1-5375-6B8B-12AA-E268E45BFED6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09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10DD4774-E7EF-834C-977B-B5DA3B73EE50}"/>
              </a:ext>
            </a:extLst>
          </p:cNvPr>
          <p:cNvSpPr txBox="1"/>
          <p:nvPr/>
        </p:nvSpPr>
        <p:spPr>
          <a:xfrm>
            <a:off x="421958" y="756449"/>
            <a:ext cx="8300084" cy="41825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>
              <a:lnSpc>
                <a:spcPct val="100000"/>
              </a:lnSpc>
              <a:spcAft>
                <a:spcPts val="600"/>
              </a:spcAft>
              <a:tabLst>
                <a:tab pos="417830" algn="l"/>
                <a:tab pos="418465" algn="l"/>
              </a:tabLst>
            </a:pPr>
            <a:r>
              <a:rPr lang="en-US" sz="2400" spc="-30" dirty="0" err="1">
                <a:latin typeface="+mn-lt"/>
                <a:cs typeface="Calibri"/>
              </a:rPr>
              <a:t>Dokumen</a:t>
            </a:r>
            <a:r>
              <a:rPr lang="en-US" sz="2400" spc="-30" dirty="0">
                <a:latin typeface="+mn-lt"/>
                <a:cs typeface="Calibri"/>
              </a:rPr>
              <a:t>/</a:t>
            </a:r>
            <a:r>
              <a:rPr lang="en-US" sz="2400" spc="-30" dirty="0" err="1">
                <a:latin typeface="+mn-lt"/>
                <a:cs typeface="Calibri"/>
              </a:rPr>
              <a:t>bukti</a:t>
            </a:r>
            <a:r>
              <a:rPr lang="en-US" sz="2400" spc="-30" dirty="0">
                <a:latin typeface="+mn-lt"/>
                <a:cs typeface="Calibri"/>
              </a:rPr>
              <a:t> audit yang </a:t>
            </a:r>
            <a:r>
              <a:rPr lang="en-US" sz="2400" spc="-30" dirty="0" err="1">
                <a:latin typeface="+mn-lt"/>
                <a:cs typeface="Calibri"/>
              </a:rPr>
              <a:t>dikumpulkan</a:t>
            </a:r>
            <a:r>
              <a:rPr lang="en-US" sz="2400" spc="-30" dirty="0">
                <a:latin typeface="+mn-lt"/>
                <a:cs typeface="Calibri"/>
              </a:rPr>
              <a:t> </a:t>
            </a:r>
            <a:r>
              <a:rPr lang="en-US" sz="2400" spc="-30" dirty="0" err="1">
                <a:latin typeface="+mn-lt"/>
                <a:cs typeface="Calibri"/>
              </a:rPr>
              <a:t>adalah</a:t>
            </a:r>
            <a:r>
              <a:rPr lang="en-US" sz="2400" spc="-30" dirty="0">
                <a:latin typeface="+mn-lt"/>
                <a:cs typeface="Calibri"/>
              </a:rPr>
              <a:t> </a:t>
            </a:r>
            <a:r>
              <a:rPr lang="en-US" sz="2400" spc="-30" dirty="0" err="1">
                <a:latin typeface="+mn-lt"/>
                <a:cs typeface="Calibri"/>
              </a:rPr>
              <a:t>dokumen</a:t>
            </a:r>
            <a:r>
              <a:rPr lang="en-US" sz="2400" spc="-30" dirty="0">
                <a:latin typeface="+mn-lt"/>
                <a:cs typeface="Calibri"/>
              </a:rPr>
              <a:t>/</a:t>
            </a:r>
            <a:r>
              <a:rPr lang="en-US" sz="2400" spc="-30" dirty="0" err="1">
                <a:latin typeface="+mn-lt"/>
                <a:cs typeface="Calibri"/>
              </a:rPr>
              <a:t>bukti</a:t>
            </a:r>
            <a:r>
              <a:rPr lang="en-US" sz="2400" spc="-30" dirty="0">
                <a:latin typeface="+mn-lt"/>
                <a:cs typeface="Calibri"/>
              </a:rPr>
              <a:t> </a:t>
            </a:r>
            <a:r>
              <a:rPr lang="en-US" sz="2400" spc="-30" dirty="0" err="1">
                <a:latin typeface="+mn-lt"/>
                <a:cs typeface="Calibri"/>
              </a:rPr>
              <a:t>pendukung</a:t>
            </a:r>
            <a:r>
              <a:rPr lang="en-US" sz="2400" spc="-30" dirty="0">
                <a:latin typeface="+mn-lt"/>
                <a:cs typeface="Calibri"/>
              </a:rPr>
              <a:t> yang </a:t>
            </a:r>
            <a:r>
              <a:rPr lang="en-US" sz="2400" spc="-30" dirty="0" err="1">
                <a:latin typeface="+mn-lt"/>
                <a:cs typeface="Calibri"/>
              </a:rPr>
              <a:t>belum</a:t>
            </a:r>
            <a:r>
              <a:rPr lang="en-US" sz="2400" spc="-30" dirty="0">
                <a:latin typeface="+mn-lt"/>
                <a:cs typeface="Calibri"/>
              </a:rPr>
              <a:t> </a:t>
            </a:r>
            <a:r>
              <a:rPr lang="en-US" sz="2400" spc="-30" dirty="0" err="1">
                <a:latin typeface="+mn-lt"/>
                <a:cs typeface="Calibri"/>
              </a:rPr>
              <a:t>ada</a:t>
            </a:r>
            <a:r>
              <a:rPr lang="en-US" sz="2400" spc="-30" dirty="0">
                <a:latin typeface="+mn-lt"/>
                <a:cs typeface="Calibri"/>
              </a:rPr>
              <a:t> (</a:t>
            </a:r>
            <a:r>
              <a:rPr lang="en-US" sz="2400" spc="-30" dirty="0" err="1">
                <a:latin typeface="+mn-lt"/>
                <a:cs typeface="Calibri"/>
              </a:rPr>
              <a:t>belum</a:t>
            </a:r>
            <a:r>
              <a:rPr lang="en-US" sz="2400" spc="-30" dirty="0">
                <a:latin typeface="+mn-lt"/>
                <a:cs typeface="Calibri"/>
              </a:rPr>
              <a:t> </a:t>
            </a:r>
            <a:r>
              <a:rPr lang="en-US" sz="2400" spc="-30" dirty="0" err="1">
                <a:latin typeface="+mn-lt"/>
                <a:cs typeface="Calibri"/>
              </a:rPr>
              <a:t>ditemukan</a:t>
            </a:r>
            <a:r>
              <a:rPr lang="en-US" sz="2400" spc="-30" dirty="0">
                <a:latin typeface="+mn-lt"/>
                <a:cs typeface="Calibri"/>
              </a:rPr>
              <a:t>) </a:t>
            </a:r>
            <a:r>
              <a:rPr lang="en-US" sz="2400" spc="-30" dirty="0" err="1">
                <a:latin typeface="+mn-lt"/>
                <a:cs typeface="Calibri"/>
              </a:rPr>
              <a:t>saat</a:t>
            </a:r>
            <a:r>
              <a:rPr lang="en-US" sz="2400" spc="-30" dirty="0">
                <a:latin typeface="+mn-lt"/>
                <a:cs typeface="Calibri"/>
              </a:rPr>
              <a:t> audit </a:t>
            </a:r>
            <a:r>
              <a:rPr lang="en-US" sz="2400" spc="-30" dirty="0" err="1">
                <a:latin typeface="+mn-lt"/>
                <a:cs typeface="Calibri"/>
              </a:rPr>
              <a:t>dokumen</a:t>
            </a:r>
            <a:r>
              <a:rPr lang="en-US" sz="2400" spc="-30" dirty="0">
                <a:latin typeface="+mn-lt"/>
                <a:cs typeface="Calibri"/>
              </a:rPr>
              <a:t>, </a:t>
            </a:r>
            <a:r>
              <a:rPr lang="en-US" sz="2400" spc="-30" dirty="0" err="1">
                <a:latin typeface="+mn-lt"/>
                <a:cs typeface="Calibri"/>
              </a:rPr>
              <a:t>dapat</a:t>
            </a:r>
            <a:r>
              <a:rPr lang="en-US" sz="2400" spc="-30" dirty="0">
                <a:latin typeface="+mn-lt"/>
                <a:cs typeface="Calibri"/>
              </a:rPr>
              <a:t> </a:t>
            </a:r>
            <a:r>
              <a:rPr lang="en-US" sz="2400" spc="-30" dirty="0" err="1">
                <a:latin typeface="+mn-lt"/>
                <a:cs typeface="Calibri"/>
              </a:rPr>
              <a:t>berupa</a:t>
            </a:r>
            <a:r>
              <a:rPr lang="en-US" sz="2400" spc="-30" dirty="0">
                <a:latin typeface="+mn-lt"/>
                <a:cs typeface="Calibri"/>
              </a:rPr>
              <a:t>:</a:t>
            </a:r>
          </a:p>
          <a:p>
            <a:pPr marL="526415" indent="-514350">
              <a:lnSpc>
                <a:spcPct val="100000"/>
              </a:lnSpc>
              <a:spcAft>
                <a:spcPts val="1200"/>
              </a:spcAft>
              <a:buFont typeface="+mj-lt"/>
              <a:buAutoNum type="arabicPeriod"/>
              <a:tabLst>
                <a:tab pos="417830" algn="l"/>
                <a:tab pos="418465" algn="l"/>
              </a:tabLst>
            </a:pPr>
            <a:r>
              <a:rPr lang="en-US" sz="2400" spc="-30" dirty="0" err="1">
                <a:latin typeface="+mn-lt"/>
                <a:cs typeface="Calibri"/>
              </a:rPr>
              <a:t>Dokumen</a:t>
            </a:r>
            <a:r>
              <a:rPr lang="en-US" sz="2400" spc="-30" dirty="0">
                <a:latin typeface="+mn-lt"/>
                <a:cs typeface="Calibri"/>
              </a:rPr>
              <a:t> </a:t>
            </a:r>
            <a:r>
              <a:rPr lang="en-US" sz="2400" spc="-30" dirty="0" err="1">
                <a:latin typeface="+mn-lt"/>
                <a:cs typeface="Calibri"/>
              </a:rPr>
              <a:t>akademik</a:t>
            </a:r>
            <a:r>
              <a:rPr lang="en-US" sz="2400" spc="-30" dirty="0">
                <a:latin typeface="+mn-lt"/>
                <a:cs typeface="Calibri"/>
              </a:rPr>
              <a:t> dan </a:t>
            </a:r>
            <a:r>
              <a:rPr lang="en-US" sz="2400" spc="-30" dirty="0" err="1">
                <a:latin typeface="+mn-lt"/>
                <a:cs typeface="Calibri"/>
              </a:rPr>
              <a:t>dokumen</a:t>
            </a:r>
            <a:r>
              <a:rPr lang="en-US" sz="2400" spc="-30" dirty="0">
                <a:latin typeface="+mn-lt"/>
                <a:cs typeface="Calibri"/>
              </a:rPr>
              <a:t> </a:t>
            </a:r>
            <a:r>
              <a:rPr lang="en-US" sz="2400" spc="-30" dirty="0" err="1">
                <a:latin typeface="+mn-lt"/>
                <a:cs typeface="Calibri"/>
              </a:rPr>
              <a:t>sistem</a:t>
            </a:r>
            <a:r>
              <a:rPr lang="en-US" sz="2400" spc="-30" dirty="0">
                <a:latin typeface="+mn-lt"/>
                <a:cs typeface="Calibri"/>
              </a:rPr>
              <a:t> </a:t>
            </a:r>
            <a:r>
              <a:rPr lang="en-US" sz="2400" spc="-30" dirty="0" err="1">
                <a:latin typeface="+mn-lt"/>
                <a:cs typeface="Calibri"/>
              </a:rPr>
              <a:t>mutu</a:t>
            </a:r>
            <a:r>
              <a:rPr lang="en-US" sz="2400" spc="-30" dirty="0">
                <a:latin typeface="+mn-lt"/>
                <a:cs typeface="Calibri"/>
              </a:rPr>
              <a:t>.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en-US" sz="2400" dirty="0" err="1">
                <a:latin typeface="+mn-lt"/>
                <a:cs typeface="Times New Roman"/>
              </a:rPr>
              <a:t>Organisasi</a:t>
            </a:r>
            <a:r>
              <a:rPr lang="en-US" sz="2400" dirty="0">
                <a:latin typeface="+mn-lt"/>
                <a:cs typeface="Times New Roman"/>
              </a:rPr>
              <a:t>.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en-US" sz="2400" dirty="0" err="1">
                <a:latin typeface="+mn-lt"/>
                <a:cs typeface="Times New Roman"/>
              </a:rPr>
              <a:t>Komitmen</a:t>
            </a:r>
            <a:r>
              <a:rPr lang="en-US" sz="2400" dirty="0">
                <a:latin typeface="+mn-lt"/>
                <a:cs typeface="Times New Roman"/>
              </a:rPr>
              <a:t> (</a:t>
            </a:r>
            <a:r>
              <a:rPr lang="en-US" sz="2400" dirty="0" err="1">
                <a:latin typeface="+mn-lt"/>
                <a:cs typeface="Times New Roman"/>
              </a:rPr>
              <a:t>tanggungjawab</a:t>
            </a:r>
            <a:r>
              <a:rPr lang="en-US" sz="2400" dirty="0">
                <a:latin typeface="+mn-lt"/>
                <a:cs typeface="Times New Roman"/>
              </a:rPr>
              <a:t>) </a:t>
            </a:r>
            <a:r>
              <a:rPr lang="en-US" sz="2400" dirty="0" err="1">
                <a:latin typeface="+mn-lt"/>
                <a:cs typeface="Times New Roman"/>
              </a:rPr>
              <a:t>manajemen</a:t>
            </a:r>
            <a:r>
              <a:rPr lang="en-US" sz="2400" dirty="0">
                <a:latin typeface="+mn-lt"/>
                <a:cs typeface="Times New Roman"/>
              </a:rPr>
              <a:t>.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en-US" sz="2400" dirty="0" err="1">
                <a:latin typeface="+mn-lt"/>
                <a:cs typeface="Times New Roman"/>
              </a:rPr>
              <a:t>Sumberdaya</a:t>
            </a:r>
            <a:r>
              <a:rPr lang="en-US" sz="2400" dirty="0">
                <a:latin typeface="+mn-lt"/>
                <a:cs typeface="Times New Roman"/>
              </a:rPr>
              <a:t> (SDM, dana, &amp; </a:t>
            </a:r>
            <a:r>
              <a:rPr lang="en-US" sz="2400" dirty="0" err="1">
                <a:latin typeface="+mn-lt"/>
                <a:cs typeface="Times New Roman"/>
              </a:rPr>
              <a:t>infrastruktur</a:t>
            </a:r>
            <a:r>
              <a:rPr lang="en-US" sz="2400" dirty="0">
                <a:latin typeface="+mn-lt"/>
                <a:cs typeface="Times New Roman"/>
              </a:rPr>
              <a:t>).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en-US" sz="2400" dirty="0">
                <a:latin typeface="+mn-lt"/>
                <a:cs typeface="Times New Roman"/>
              </a:rPr>
              <a:t>Proses &amp; </a:t>
            </a:r>
            <a:r>
              <a:rPr lang="en-US" sz="2400" dirty="0" err="1">
                <a:latin typeface="+mn-lt"/>
                <a:cs typeface="Times New Roman"/>
              </a:rPr>
              <a:t>pengendalian</a:t>
            </a:r>
            <a:r>
              <a:rPr lang="en-US" sz="2400" dirty="0">
                <a:latin typeface="+mn-lt"/>
                <a:cs typeface="Times New Roman"/>
              </a:rPr>
              <a:t> </a:t>
            </a:r>
            <a:r>
              <a:rPr lang="en-US" sz="2400" dirty="0" err="1">
                <a:latin typeface="+mn-lt"/>
                <a:cs typeface="Times New Roman"/>
              </a:rPr>
              <a:t>mutu</a:t>
            </a:r>
            <a:r>
              <a:rPr lang="en-US" sz="2400" dirty="0">
                <a:latin typeface="+mn-lt"/>
                <a:cs typeface="Times New Roman"/>
              </a:rPr>
              <a:t>.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en-US" sz="2400" dirty="0" err="1">
                <a:latin typeface="+mn-lt"/>
                <a:cs typeface="Times New Roman"/>
              </a:rPr>
              <a:t>Evaluasi</a:t>
            </a:r>
            <a:r>
              <a:rPr lang="en-US" sz="2400" dirty="0">
                <a:latin typeface="+mn-lt"/>
                <a:cs typeface="Times New Roman"/>
              </a:rPr>
              <a:t> dan </a:t>
            </a:r>
            <a:r>
              <a:rPr lang="en-US" sz="2400" dirty="0" err="1">
                <a:latin typeface="+mn-lt"/>
                <a:cs typeface="Times New Roman"/>
              </a:rPr>
              <a:t>perbaikan</a:t>
            </a:r>
            <a:r>
              <a:rPr lang="en-US" sz="2400" dirty="0">
                <a:latin typeface="+mn-lt"/>
                <a:cs typeface="Times New Roman"/>
              </a:rPr>
              <a:t>.</a:t>
            </a:r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4BD7845B-3673-8743-9370-D58B0E653CA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32814" y="199631"/>
            <a:ext cx="3980088" cy="30328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 algn="r">
              <a:lnSpc>
                <a:spcPct val="100000"/>
              </a:lnSpc>
              <a:spcBef>
                <a:spcPts val="105"/>
              </a:spcBef>
            </a:pPr>
            <a:r>
              <a:rPr sz="1800" b="0" spc="-35" dirty="0">
                <a:solidFill>
                  <a:srgbClr val="8A0000"/>
                </a:solidFill>
                <a:latin typeface="+mj-lt"/>
              </a:rPr>
              <a:t>Tahapan</a:t>
            </a:r>
            <a:r>
              <a:rPr sz="1800" b="0" spc="-70" dirty="0">
                <a:solidFill>
                  <a:srgbClr val="8A0000"/>
                </a:solidFill>
                <a:latin typeface="+mj-lt"/>
              </a:rPr>
              <a:t> </a:t>
            </a:r>
            <a:r>
              <a:rPr sz="1800" b="0" dirty="0">
                <a:solidFill>
                  <a:srgbClr val="8A0000"/>
                </a:solidFill>
                <a:latin typeface="+mj-lt"/>
              </a:rPr>
              <a:t>Audit</a:t>
            </a:r>
            <a:r>
              <a:rPr sz="1800" b="0" spc="-45" dirty="0">
                <a:solidFill>
                  <a:srgbClr val="8A0000"/>
                </a:solidFill>
                <a:latin typeface="+mj-lt"/>
              </a:rPr>
              <a:t> </a:t>
            </a:r>
            <a:r>
              <a:rPr sz="1800" b="0" spc="-10" dirty="0" err="1">
                <a:solidFill>
                  <a:srgbClr val="8A0000"/>
                </a:solidFill>
                <a:latin typeface="+mj-lt"/>
              </a:rPr>
              <a:t>Lapangan</a:t>
            </a:r>
            <a:r>
              <a:rPr lang="en-US" sz="1800" b="0" spc="-10" dirty="0">
                <a:solidFill>
                  <a:srgbClr val="8A0000"/>
                </a:solidFill>
                <a:latin typeface="+mj-lt"/>
              </a:rPr>
              <a:t> (</a:t>
            </a:r>
            <a:r>
              <a:rPr lang="en-US" sz="1800" b="0" spc="-10" dirty="0" err="1">
                <a:solidFill>
                  <a:srgbClr val="8A0000"/>
                </a:solidFill>
                <a:latin typeface="+mj-lt"/>
              </a:rPr>
              <a:t>lanjutan</a:t>
            </a:r>
            <a:r>
              <a:rPr lang="en-US" sz="1800" b="0" spc="-10" dirty="0">
                <a:solidFill>
                  <a:srgbClr val="8A0000"/>
                </a:solidFill>
                <a:latin typeface="+mj-lt"/>
              </a:rPr>
              <a:t>)</a:t>
            </a:r>
            <a:endParaRPr sz="1800" b="0" spc="-10" dirty="0">
              <a:solidFill>
                <a:srgbClr val="8A0000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7A15FA-A498-0F42-E34F-53287FB493B2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354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530049-5A13-F4A8-428C-7FFA9F669F36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8C204EE9-8368-6F4C-A7B8-F40C1BE481D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50870" y="656043"/>
            <a:ext cx="5695404" cy="4879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5" dirty="0"/>
              <a:t>Contoh</a:t>
            </a:r>
            <a:r>
              <a:rPr spc="-20" dirty="0"/>
              <a:t> </a:t>
            </a:r>
            <a:r>
              <a:rPr spc="-5" dirty="0"/>
              <a:t>Aktivitas</a:t>
            </a:r>
            <a:r>
              <a:rPr spc="-45" dirty="0"/>
              <a:t> </a:t>
            </a:r>
            <a:r>
              <a:rPr spc="-10" dirty="0"/>
              <a:t>Lapangan</a:t>
            </a: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F348E818-2E0E-F34B-A3F7-96972C06681F}"/>
              </a:ext>
            </a:extLst>
          </p:cNvPr>
          <p:cNvSpPr txBox="1"/>
          <p:nvPr/>
        </p:nvSpPr>
        <p:spPr>
          <a:xfrm>
            <a:off x="307340" y="1634502"/>
            <a:ext cx="8249284" cy="2586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9565" marR="386080" indent="-31750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330200" algn="l"/>
              </a:tabLst>
            </a:pPr>
            <a:r>
              <a:rPr sz="2400" spc="-10" dirty="0">
                <a:latin typeface="Calibri"/>
                <a:cs typeface="Calibri"/>
              </a:rPr>
              <a:t>Memastikan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apakah </a:t>
            </a:r>
            <a:r>
              <a:rPr sz="2400" spc="-5" dirty="0">
                <a:latin typeface="Calibri"/>
                <a:cs typeface="Calibri"/>
              </a:rPr>
              <a:t>perencanaan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proses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pembelajaran </a:t>
            </a:r>
            <a:r>
              <a:rPr sz="2400" spc="-5" dirty="0">
                <a:latin typeface="Calibri"/>
                <a:cs typeface="Calibri"/>
              </a:rPr>
              <a:t>telah </a:t>
            </a:r>
            <a:r>
              <a:rPr sz="2400" spc="-52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tercapai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dengan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baik</a:t>
            </a:r>
            <a:endParaRPr sz="2400" dirty="0">
              <a:latin typeface="Calibri"/>
              <a:cs typeface="Calibri"/>
            </a:endParaRPr>
          </a:p>
          <a:p>
            <a:pPr marL="892175" lvl="1" indent="-458470">
              <a:lnSpc>
                <a:spcPct val="100000"/>
              </a:lnSpc>
              <a:buAutoNum type="alphaLcPeriod"/>
              <a:tabLst>
                <a:tab pos="892175" algn="l"/>
                <a:tab pos="892810" algn="l"/>
              </a:tabLst>
            </a:pPr>
            <a:r>
              <a:rPr sz="2400" spc="-5" dirty="0">
                <a:latin typeface="Calibri"/>
                <a:cs typeface="Calibri"/>
              </a:rPr>
              <a:t>Cek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apakah </a:t>
            </a:r>
            <a:r>
              <a:rPr sz="2400" i="1" spc="-5" dirty="0">
                <a:latin typeface="Calibri"/>
                <a:cs typeface="Calibri"/>
              </a:rPr>
              <a:t>Learning </a:t>
            </a:r>
            <a:r>
              <a:rPr sz="2400" i="1" spc="-10" dirty="0">
                <a:latin typeface="Calibri"/>
                <a:cs typeface="Calibri"/>
              </a:rPr>
              <a:t>Outcome</a:t>
            </a:r>
            <a:r>
              <a:rPr sz="2400" i="1" spc="1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(LO)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/</a:t>
            </a:r>
            <a:r>
              <a:rPr sz="2400" spc="-5" dirty="0">
                <a:latin typeface="Calibri"/>
                <a:cs typeface="Calibri"/>
              </a:rPr>
              <a:t> Capaian</a:t>
            </a:r>
            <a:r>
              <a:rPr sz="2400" spc="-10" dirty="0">
                <a:latin typeface="Calibri"/>
                <a:cs typeface="Calibri"/>
              </a:rPr>
              <a:t> Pembelajaran</a:t>
            </a:r>
            <a:endParaRPr sz="2400" dirty="0">
              <a:latin typeface="Calibri"/>
              <a:cs typeface="Calibri"/>
            </a:endParaRPr>
          </a:p>
          <a:p>
            <a:pPr marL="892175">
              <a:lnSpc>
                <a:spcPct val="100000"/>
              </a:lnSpc>
            </a:pPr>
            <a:r>
              <a:rPr sz="2400" spc="-5" dirty="0">
                <a:latin typeface="Calibri"/>
                <a:cs typeface="Calibri"/>
              </a:rPr>
              <a:t>(CP)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prodi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telah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terumuskan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dengan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baik</a:t>
            </a:r>
            <a:endParaRPr sz="2400" dirty="0">
              <a:latin typeface="Calibri"/>
              <a:cs typeface="Calibri"/>
            </a:endParaRPr>
          </a:p>
          <a:p>
            <a:pPr marL="892175" lvl="1" indent="-458470">
              <a:lnSpc>
                <a:spcPct val="100000"/>
              </a:lnSpc>
              <a:buAutoNum type="alphaLcPeriod" startAt="2"/>
              <a:tabLst>
                <a:tab pos="892175" algn="l"/>
                <a:tab pos="892810" algn="l"/>
              </a:tabLst>
            </a:pPr>
            <a:r>
              <a:rPr sz="2400" dirty="0">
                <a:latin typeface="Calibri"/>
                <a:cs typeface="Calibri"/>
              </a:rPr>
              <a:t>Cek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apakah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setiap</a:t>
            </a:r>
            <a:r>
              <a:rPr sz="2400" spc="-15" dirty="0">
                <a:latin typeface="Calibri"/>
                <a:cs typeface="Calibri"/>
              </a:rPr>
              <a:t> mata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kuliah</a:t>
            </a:r>
            <a:r>
              <a:rPr sz="2400" spc="-5" dirty="0">
                <a:latin typeface="Calibri"/>
                <a:cs typeface="Calibri"/>
              </a:rPr>
              <a:t> telah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mendukung CP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prodi</a:t>
            </a:r>
            <a:endParaRPr sz="2400" dirty="0">
              <a:latin typeface="Calibri"/>
              <a:cs typeface="Calibri"/>
            </a:endParaRPr>
          </a:p>
          <a:p>
            <a:pPr marL="892175" lvl="1" indent="-458470">
              <a:lnSpc>
                <a:spcPct val="100000"/>
              </a:lnSpc>
              <a:buAutoNum type="alphaLcPeriod" startAt="2"/>
              <a:tabLst>
                <a:tab pos="892175" algn="l"/>
                <a:tab pos="892810" algn="l"/>
              </a:tabLst>
            </a:pPr>
            <a:r>
              <a:rPr sz="2400" dirty="0">
                <a:latin typeface="Calibri"/>
                <a:cs typeface="Calibri"/>
              </a:rPr>
              <a:t>Cek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apakah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RPS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telah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sesuai </a:t>
            </a:r>
            <a:r>
              <a:rPr sz="2400" spc="-15" dirty="0">
                <a:latin typeface="Calibri"/>
                <a:cs typeface="Calibri"/>
              </a:rPr>
              <a:t>dengan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CP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Prodi</a:t>
            </a:r>
            <a:endParaRPr sz="2400" dirty="0">
              <a:latin typeface="Calibri"/>
              <a:cs typeface="Calibri"/>
            </a:endParaRPr>
          </a:p>
          <a:p>
            <a:pPr marL="892175" lvl="1" indent="-458470">
              <a:lnSpc>
                <a:spcPct val="100000"/>
              </a:lnSpc>
              <a:buAutoNum type="alphaLcPeriod" startAt="2"/>
              <a:tabLst>
                <a:tab pos="892175" algn="l"/>
                <a:tab pos="892810" algn="l"/>
              </a:tabLst>
            </a:pPr>
            <a:r>
              <a:rPr sz="2400" spc="-5" dirty="0">
                <a:latin typeface="Calibri"/>
                <a:cs typeface="Calibri"/>
              </a:rPr>
              <a:t>Dll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E0B0EA84-F471-9F4B-B879-41A9DBAE157E}"/>
              </a:ext>
            </a:extLst>
          </p:cNvPr>
          <p:cNvSpPr txBox="1">
            <a:spLocks/>
          </p:cNvSpPr>
          <p:nvPr/>
        </p:nvSpPr>
        <p:spPr>
          <a:xfrm>
            <a:off x="4572000" y="182429"/>
            <a:ext cx="3980088" cy="30328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3335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13970" algn="r">
              <a:spcBef>
                <a:spcPts val="105"/>
              </a:spcBef>
            </a:pPr>
            <a:r>
              <a:rPr lang="en-ID" sz="1800" b="0" spc="-35">
                <a:solidFill>
                  <a:srgbClr val="8A0000"/>
                </a:solidFill>
                <a:latin typeface="+mj-lt"/>
              </a:rPr>
              <a:t>Tahapan</a:t>
            </a:r>
            <a:r>
              <a:rPr lang="en-ID" sz="1800" b="0" spc="-70">
                <a:solidFill>
                  <a:srgbClr val="8A0000"/>
                </a:solidFill>
                <a:latin typeface="+mj-lt"/>
              </a:rPr>
              <a:t> </a:t>
            </a:r>
            <a:r>
              <a:rPr lang="en-ID" sz="1800" b="0">
                <a:solidFill>
                  <a:srgbClr val="8A0000"/>
                </a:solidFill>
                <a:latin typeface="+mj-lt"/>
              </a:rPr>
              <a:t>Audit</a:t>
            </a:r>
            <a:r>
              <a:rPr lang="en-ID" sz="1800" b="0" spc="-45">
                <a:solidFill>
                  <a:srgbClr val="8A0000"/>
                </a:solidFill>
                <a:latin typeface="+mj-lt"/>
              </a:rPr>
              <a:t> </a:t>
            </a:r>
            <a:r>
              <a:rPr lang="en-ID" sz="1800" b="0" spc="-10">
                <a:solidFill>
                  <a:srgbClr val="8A0000"/>
                </a:solidFill>
                <a:latin typeface="+mj-lt"/>
              </a:rPr>
              <a:t>Lapangan (lanjutan)</a:t>
            </a:r>
            <a:endParaRPr lang="en-ID" sz="1800" b="0" spc="-10" dirty="0">
              <a:solidFill>
                <a:srgbClr val="8A0000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F3262E-6A15-0B4D-B97E-A816FD1C6C7D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DF4E462-9DD3-077C-0D41-56BD5382D99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7CD20DE-D5F6-E642-BB25-1A3F22AF39C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02231" y="862984"/>
            <a:ext cx="5743847" cy="4879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5" dirty="0"/>
              <a:t>Contoh</a:t>
            </a:r>
            <a:r>
              <a:rPr spc="-20" dirty="0"/>
              <a:t> </a:t>
            </a:r>
            <a:r>
              <a:rPr spc="-5" dirty="0"/>
              <a:t>Aktivitas</a:t>
            </a:r>
            <a:r>
              <a:rPr spc="-45" dirty="0"/>
              <a:t> </a:t>
            </a:r>
            <a:r>
              <a:rPr spc="-10" dirty="0"/>
              <a:t>Lapangan</a:t>
            </a: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6E26EDAB-1404-B643-B60A-2FC4A01A032D}"/>
              </a:ext>
            </a:extLst>
          </p:cNvPr>
          <p:cNvSpPr txBox="1"/>
          <p:nvPr/>
        </p:nvSpPr>
        <p:spPr>
          <a:xfrm>
            <a:off x="729487" y="1725075"/>
            <a:ext cx="7675245" cy="2952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marR="5080" indent="-457834">
              <a:lnSpc>
                <a:spcPct val="100000"/>
              </a:lnSpc>
              <a:spcBef>
                <a:spcPts val="100"/>
              </a:spcBef>
              <a:buAutoNum type="arabicPeriod" startAt="2"/>
              <a:tabLst>
                <a:tab pos="469900" algn="l"/>
                <a:tab pos="470534" algn="l"/>
              </a:tabLst>
            </a:pPr>
            <a:r>
              <a:rPr sz="2400" spc="-10" dirty="0">
                <a:latin typeface="Calibri"/>
                <a:cs typeface="Calibri"/>
              </a:rPr>
              <a:t>Memastikan apakah proses </a:t>
            </a:r>
            <a:r>
              <a:rPr sz="2400" spc="-5" dirty="0">
                <a:latin typeface="Calibri"/>
                <a:cs typeface="Calibri"/>
              </a:rPr>
              <a:t>pembelajaran telah </a:t>
            </a:r>
            <a:r>
              <a:rPr sz="2400" spc="-10" dirty="0">
                <a:latin typeface="Calibri"/>
                <a:cs typeface="Calibri"/>
              </a:rPr>
              <a:t>terlaksana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dengan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baik</a:t>
            </a:r>
            <a:endParaRPr sz="2400" dirty="0">
              <a:latin typeface="Calibri"/>
              <a:cs typeface="Calibri"/>
            </a:endParaRPr>
          </a:p>
          <a:p>
            <a:pPr marL="892175" lvl="1" indent="-457834">
              <a:lnSpc>
                <a:spcPct val="100000"/>
              </a:lnSpc>
              <a:buAutoNum type="alphaLcPeriod"/>
              <a:tabLst>
                <a:tab pos="892175" algn="l"/>
                <a:tab pos="892810" algn="l"/>
              </a:tabLst>
            </a:pPr>
            <a:r>
              <a:rPr sz="2400" dirty="0">
                <a:latin typeface="Calibri"/>
                <a:cs typeface="Calibri"/>
              </a:rPr>
              <a:t>Cek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rekaman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kehadiran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dosen</a:t>
            </a:r>
            <a:endParaRPr sz="2400" dirty="0">
              <a:latin typeface="Calibri"/>
              <a:cs typeface="Calibri"/>
            </a:endParaRPr>
          </a:p>
          <a:p>
            <a:pPr marL="892175" lvl="1" indent="-457834">
              <a:lnSpc>
                <a:spcPct val="100000"/>
              </a:lnSpc>
              <a:buAutoNum type="alphaLcPeriod"/>
              <a:tabLst>
                <a:tab pos="892175" algn="l"/>
                <a:tab pos="892810" algn="l"/>
              </a:tabLst>
            </a:pPr>
            <a:r>
              <a:rPr sz="2400" dirty="0">
                <a:latin typeface="Calibri"/>
                <a:cs typeface="Calibri"/>
              </a:rPr>
              <a:t>Cek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rekaman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kehadiran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mahasiswa</a:t>
            </a:r>
            <a:endParaRPr sz="2400" dirty="0">
              <a:latin typeface="Calibri"/>
              <a:cs typeface="Calibri"/>
            </a:endParaRPr>
          </a:p>
          <a:p>
            <a:pPr marL="892175" lvl="1" indent="-457834">
              <a:lnSpc>
                <a:spcPct val="100000"/>
              </a:lnSpc>
              <a:buAutoNum type="alphaLcPeriod"/>
              <a:tabLst>
                <a:tab pos="892175" algn="l"/>
                <a:tab pos="892810" algn="l"/>
              </a:tabLst>
            </a:pPr>
            <a:r>
              <a:rPr sz="2400" dirty="0">
                <a:latin typeface="Calibri"/>
                <a:cs typeface="Calibri"/>
              </a:rPr>
              <a:t>Cek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kebenaran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materi</a:t>
            </a:r>
            <a:endParaRPr sz="2400" dirty="0">
              <a:latin typeface="Calibri"/>
              <a:cs typeface="Calibri"/>
            </a:endParaRPr>
          </a:p>
          <a:p>
            <a:pPr marL="892175" lvl="1" indent="-457834">
              <a:lnSpc>
                <a:spcPct val="100000"/>
              </a:lnSpc>
              <a:buAutoNum type="alphaLcPeriod"/>
              <a:tabLst>
                <a:tab pos="892175" algn="l"/>
                <a:tab pos="892810" algn="l"/>
              </a:tabLst>
            </a:pPr>
            <a:r>
              <a:rPr sz="2400" dirty="0">
                <a:latin typeface="Calibri"/>
                <a:cs typeface="Calibri"/>
              </a:rPr>
              <a:t>Cek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kebenaran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jumlah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sks</a:t>
            </a:r>
            <a:endParaRPr sz="2400" dirty="0">
              <a:latin typeface="Calibri"/>
              <a:cs typeface="Calibri"/>
            </a:endParaRPr>
          </a:p>
          <a:p>
            <a:pPr marL="892175" lvl="1" indent="-457834">
              <a:lnSpc>
                <a:spcPct val="100000"/>
              </a:lnSpc>
              <a:buAutoNum type="alphaLcPeriod"/>
              <a:tabLst>
                <a:tab pos="892175" algn="l"/>
                <a:tab pos="892810" algn="l"/>
              </a:tabLst>
            </a:pPr>
            <a:r>
              <a:rPr sz="2400" dirty="0">
                <a:latin typeface="Calibri"/>
                <a:cs typeface="Calibri"/>
              </a:rPr>
              <a:t>Cek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kebenaran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penyajian</a:t>
            </a:r>
            <a:endParaRPr sz="2400" dirty="0">
              <a:latin typeface="Calibri"/>
              <a:cs typeface="Calibri"/>
            </a:endParaRPr>
          </a:p>
          <a:p>
            <a:pPr marL="892175" lvl="1" indent="-457834">
              <a:lnSpc>
                <a:spcPct val="100000"/>
              </a:lnSpc>
              <a:spcBef>
                <a:spcPts val="5"/>
              </a:spcBef>
              <a:buAutoNum type="alphaLcPeriod"/>
              <a:tabLst>
                <a:tab pos="892175" algn="l"/>
                <a:tab pos="892810" algn="l"/>
              </a:tabLst>
            </a:pPr>
            <a:r>
              <a:rPr sz="2400" spc="-5" dirty="0">
                <a:latin typeface="Calibri"/>
                <a:cs typeface="Calibri"/>
              </a:rPr>
              <a:t>Dll.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B666F659-70BD-5C43-B26D-DAAE5B45C788}"/>
              </a:ext>
            </a:extLst>
          </p:cNvPr>
          <p:cNvSpPr txBox="1">
            <a:spLocks/>
          </p:cNvSpPr>
          <p:nvPr/>
        </p:nvSpPr>
        <p:spPr>
          <a:xfrm>
            <a:off x="4424644" y="163022"/>
            <a:ext cx="3980088" cy="30328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3335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13970" algn="r">
              <a:spcBef>
                <a:spcPts val="105"/>
              </a:spcBef>
            </a:pPr>
            <a:r>
              <a:rPr lang="en-ID" sz="1800" b="0" spc="-35">
                <a:solidFill>
                  <a:srgbClr val="8A0000"/>
                </a:solidFill>
                <a:latin typeface="+mj-lt"/>
              </a:rPr>
              <a:t>Tahapan</a:t>
            </a:r>
            <a:r>
              <a:rPr lang="en-ID" sz="1800" b="0" spc="-70">
                <a:solidFill>
                  <a:srgbClr val="8A0000"/>
                </a:solidFill>
                <a:latin typeface="+mj-lt"/>
              </a:rPr>
              <a:t> </a:t>
            </a:r>
            <a:r>
              <a:rPr lang="en-ID" sz="1800" b="0">
                <a:solidFill>
                  <a:srgbClr val="8A0000"/>
                </a:solidFill>
                <a:latin typeface="+mj-lt"/>
              </a:rPr>
              <a:t>Audit</a:t>
            </a:r>
            <a:r>
              <a:rPr lang="en-ID" sz="1800" b="0" spc="-45">
                <a:solidFill>
                  <a:srgbClr val="8A0000"/>
                </a:solidFill>
                <a:latin typeface="+mj-lt"/>
              </a:rPr>
              <a:t> </a:t>
            </a:r>
            <a:r>
              <a:rPr lang="en-ID" sz="1800" b="0" spc="-10">
                <a:solidFill>
                  <a:srgbClr val="8A0000"/>
                </a:solidFill>
                <a:latin typeface="+mj-lt"/>
              </a:rPr>
              <a:t>Lapangan (lanjutan)</a:t>
            </a:r>
            <a:endParaRPr lang="en-ID" sz="1800" b="0" spc="-10" dirty="0">
              <a:solidFill>
                <a:srgbClr val="8A0000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6CC886-6D8C-D087-A8C8-A171061CEC15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85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6F900DA9-8948-114A-B6AD-856A4D72FEE6}"/>
              </a:ext>
            </a:extLst>
          </p:cNvPr>
          <p:cNvSpPr txBox="1"/>
          <p:nvPr/>
        </p:nvSpPr>
        <p:spPr>
          <a:xfrm>
            <a:off x="505460" y="925654"/>
            <a:ext cx="7335520" cy="109068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id-ID" b="1" spc="-40" noProof="1">
                <a:solidFill>
                  <a:srgbClr val="1F487C"/>
                </a:solidFill>
                <a:latin typeface="Calibri"/>
                <a:cs typeface="Calibri"/>
              </a:rPr>
              <a:t>1. </a:t>
            </a:r>
            <a:r>
              <a:rPr lang="id-ID" b="1" spc="-25" noProof="1">
                <a:solidFill>
                  <a:srgbClr val="1F487C"/>
                </a:solidFill>
                <a:latin typeface="Calibri"/>
                <a:cs typeface="Calibri"/>
              </a:rPr>
              <a:t>Faktor</a:t>
            </a:r>
            <a:r>
              <a:rPr lang="id-ID" b="1" spc="15" noProof="1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lang="id-ID" b="1" spc="-15" noProof="1">
                <a:solidFill>
                  <a:srgbClr val="1F487C"/>
                </a:solidFill>
                <a:latin typeface="Calibri"/>
                <a:cs typeface="Calibri"/>
              </a:rPr>
              <a:t>Keberhasilan</a:t>
            </a:r>
            <a:r>
              <a:rPr lang="id-ID" b="1" spc="60" noProof="1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lang="id-ID" b="1" spc="-5" noProof="1">
                <a:solidFill>
                  <a:srgbClr val="1F487C"/>
                </a:solidFill>
                <a:latin typeface="Calibri"/>
                <a:cs typeface="Calibri"/>
              </a:rPr>
              <a:t>dalam</a:t>
            </a:r>
            <a:r>
              <a:rPr lang="id-ID" b="1" spc="30" noProof="1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lang="id-ID" b="1" spc="-30" noProof="1">
                <a:solidFill>
                  <a:srgbClr val="1F487C"/>
                </a:solidFill>
                <a:latin typeface="Calibri"/>
                <a:cs typeface="Calibri"/>
              </a:rPr>
              <a:t>Wawancara</a:t>
            </a:r>
            <a:r>
              <a:rPr lang="id-ID" b="1" spc="30" noProof="1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lang="id-ID" b="1" spc="-5" noProof="1">
                <a:solidFill>
                  <a:srgbClr val="1F487C"/>
                </a:solidFill>
                <a:latin typeface="Calibri"/>
                <a:cs typeface="Calibri"/>
              </a:rPr>
              <a:t>:</a:t>
            </a:r>
            <a:endParaRPr lang="id-ID" noProof="1">
              <a:latin typeface="Calibri"/>
              <a:cs typeface="Calibri"/>
            </a:endParaRPr>
          </a:p>
          <a:p>
            <a:pPr marL="743140" indent="-349200">
              <a:buAutoNum type="alphaLcPeriod"/>
              <a:tabLst>
                <a:tab pos="1247140" algn="l"/>
                <a:tab pos="1247775" algn="l"/>
              </a:tabLst>
            </a:pPr>
            <a:r>
              <a:rPr lang="id-ID" spc="-15" noProof="1">
                <a:latin typeface="Calibri"/>
                <a:cs typeface="Calibri"/>
              </a:rPr>
              <a:t>Persiapan</a:t>
            </a:r>
            <a:r>
              <a:rPr lang="id-ID" spc="-35" noProof="1">
                <a:latin typeface="Calibri"/>
                <a:cs typeface="Calibri"/>
              </a:rPr>
              <a:t> </a:t>
            </a:r>
            <a:r>
              <a:rPr lang="id-ID" spc="-10" noProof="1">
                <a:latin typeface="Calibri"/>
                <a:cs typeface="Calibri"/>
              </a:rPr>
              <a:t>yang</a:t>
            </a:r>
            <a:r>
              <a:rPr lang="id-ID" spc="-15" noProof="1">
                <a:latin typeface="Calibri"/>
                <a:cs typeface="Calibri"/>
              </a:rPr>
              <a:t> </a:t>
            </a:r>
            <a:r>
              <a:rPr lang="id-ID" spc="-5" noProof="1">
                <a:latin typeface="Calibri"/>
                <a:cs typeface="Calibri"/>
              </a:rPr>
              <a:t>baik</a:t>
            </a:r>
            <a:endParaRPr lang="id-ID" noProof="1">
              <a:latin typeface="Calibri"/>
              <a:cs typeface="Calibri"/>
            </a:endParaRPr>
          </a:p>
          <a:p>
            <a:pPr marL="743140" indent="-349200">
              <a:buAutoNum type="alphaLcPeriod"/>
              <a:tabLst>
                <a:tab pos="1247140" algn="l"/>
                <a:tab pos="1247775" algn="l"/>
              </a:tabLst>
            </a:pPr>
            <a:r>
              <a:rPr lang="id-ID" spc="-25" noProof="1">
                <a:latin typeface="Calibri"/>
                <a:cs typeface="Calibri"/>
              </a:rPr>
              <a:t>Wawancara</a:t>
            </a:r>
            <a:r>
              <a:rPr lang="id-ID" spc="-30" noProof="1">
                <a:latin typeface="Calibri"/>
                <a:cs typeface="Calibri"/>
              </a:rPr>
              <a:t> </a:t>
            </a:r>
            <a:r>
              <a:rPr lang="id-ID" spc="-15" noProof="1">
                <a:latin typeface="Calibri"/>
                <a:cs typeface="Calibri"/>
              </a:rPr>
              <a:t>dengan</a:t>
            </a:r>
            <a:r>
              <a:rPr lang="id-ID" spc="5" noProof="1">
                <a:latin typeface="Calibri"/>
                <a:cs typeface="Calibri"/>
              </a:rPr>
              <a:t> </a:t>
            </a:r>
            <a:r>
              <a:rPr lang="id-ID" spc="-15" noProof="1">
                <a:latin typeface="Calibri"/>
                <a:cs typeface="Calibri"/>
              </a:rPr>
              <a:t>orang</a:t>
            </a:r>
            <a:r>
              <a:rPr lang="id-ID" spc="-5" noProof="1">
                <a:latin typeface="Calibri"/>
                <a:cs typeface="Calibri"/>
              </a:rPr>
              <a:t> </a:t>
            </a:r>
            <a:r>
              <a:rPr lang="id-ID" spc="-10" noProof="1">
                <a:latin typeface="Calibri"/>
                <a:cs typeface="Calibri"/>
              </a:rPr>
              <a:t>yang</a:t>
            </a:r>
            <a:r>
              <a:rPr lang="id-ID" spc="-15" noProof="1">
                <a:latin typeface="Calibri"/>
                <a:cs typeface="Calibri"/>
              </a:rPr>
              <a:t> </a:t>
            </a:r>
            <a:r>
              <a:rPr lang="id-ID" spc="-10" noProof="1">
                <a:latin typeface="Calibri"/>
                <a:cs typeface="Calibri"/>
              </a:rPr>
              <a:t>tepat</a:t>
            </a:r>
            <a:endParaRPr lang="id-ID" noProof="1">
              <a:latin typeface="Calibri"/>
              <a:cs typeface="Calibri"/>
            </a:endParaRPr>
          </a:p>
          <a:p>
            <a:pPr marL="743140" indent="-349200">
              <a:buAutoNum type="alphaLcPeriod"/>
              <a:tabLst>
                <a:tab pos="1247140" algn="l"/>
                <a:tab pos="1247775" algn="l"/>
              </a:tabLst>
            </a:pPr>
            <a:r>
              <a:rPr lang="id-ID" spc="-10" noProof="1">
                <a:latin typeface="Calibri"/>
                <a:cs typeface="Calibri"/>
              </a:rPr>
              <a:t>Usahakan</a:t>
            </a:r>
            <a:r>
              <a:rPr lang="id-ID" spc="-20" noProof="1">
                <a:latin typeface="Calibri"/>
                <a:cs typeface="Calibri"/>
              </a:rPr>
              <a:t> </a:t>
            </a:r>
            <a:r>
              <a:rPr lang="id-ID" spc="-15" noProof="1">
                <a:latin typeface="Calibri"/>
                <a:cs typeface="Calibri"/>
              </a:rPr>
              <a:t>agar</a:t>
            </a:r>
            <a:r>
              <a:rPr lang="id-ID" spc="-10" noProof="1">
                <a:latin typeface="Calibri"/>
                <a:cs typeface="Calibri"/>
              </a:rPr>
              <a:t> </a:t>
            </a:r>
            <a:r>
              <a:rPr lang="id-ID" spc="-15" noProof="1">
                <a:latin typeface="Calibri"/>
                <a:cs typeface="Calibri"/>
              </a:rPr>
              <a:t>wawancara</a:t>
            </a:r>
            <a:r>
              <a:rPr lang="id-ID" spc="-20" noProof="1">
                <a:latin typeface="Calibri"/>
                <a:cs typeface="Calibri"/>
              </a:rPr>
              <a:t> </a:t>
            </a:r>
            <a:r>
              <a:rPr lang="id-ID" noProof="1">
                <a:latin typeface="Calibri"/>
                <a:cs typeface="Calibri"/>
              </a:rPr>
              <a:t>dalam</a:t>
            </a:r>
            <a:r>
              <a:rPr lang="id-ID" spc="-40" noProof="1">
                <a:latin typeface="Calibri"/>
                <a:cs typeface="Calibri"/>
              </a:rPr>
              <a:t> </a:t>
            </a:r>
            <a:r>
              <a:rPr lang="id-ID" spc="-15" noProof="1">
                <a:latin typeface="Calibri"/>
                <a:cs typeface="Calibri"/>
              </a:rPr>
              <a:t>keadaan</a:t>
            </a:r>
            <a:r>
              <a:rPr lang="id-ID" spc="-5" noProof="1">
                <a:latin typeface="Calibri"/>
                <a:cs typeface="Calibri"/>
              </a:rPr>
              <a:t> </a:t>
            </a:r>
            <a:r>
              <a:rPr lang="id-ID" spc="-10" noProof="1">
                <a:latin typeface="Calibri"/>
                <a:cs typeface="Calibri"/>
              </a:rPr>
              <a:t>santai</a:t>
            </a:r>
            <a:endParaRPr lang="id-ID" noProof="1">
              <a:latin typeface="Calibri"/>
              <a:cs typeface="Calibri"/>
            </a:endParaRPr>
          </a:p>
          <a:p>
            <a:pPr marL="743140" marR="5080" indent="-349200">
              <a:buAutoNum type="alphaLcPeriod"/>
              <a:tabLst>
                <a:tab pos="1247140" algn="l"/>
                <a:tab pos="1247775" algn="l"/>
              </a:tabLst>
            </a:pPr>
            <a:r>
              <a:rPr lang="id-ID" spc="-5" noProof="1">
                <a:latin typeface="Calibri"/>
                <a:cs typeface="Calibri"/>
              </a:rPr>
              <a:t>Auditor</a:t>
            </a:r>
            <a:r>
              <a:rPr lang="id-ID" spc="-20" noProof="1">
                <a:latin typeface="Calibri"/>
                <a:cs typeface="Calibri"/>
              </a:rPr>
              <a:t> </a:t>
            </a:r>
            <a:r>
              <a:rPr lang="id-ID" spc="-5" noProof="1">
                <a:latin typeface="Calibri"/>
                <a:cs typeface="Calibri"/>
              </a:rPr>
              <a:t>harus</a:t>
            </a:r>
            <a:r>
              <a:rPr lang="id-ID" spc="5" noProof="1">
                <a:latin typeface="Calibri"/>
                <a:cs typeface="Calibri"/>
              </a:rPr>
              <a:t> </a:t>
            </a:r>
            <a:r>
              <a:rPr lang="id-ID" spc="-5" noProof="1">
                <a:latin typeface="Calibri"/>
                <a:cs typeface="Calibri"/>
              </a:rPr>
              <a:t>berusaha</a:t>
            </a:r>
            <a:r>
              <a:rPr lang="id-ID" spc="5" noProof="1">
                <a:latin typeface="Calibri"/>
                <a:cs typeface="Calibri"/>
              </a:rPr>
              <a:t> </a:t>
            </a:r>
            <a:r>
              <a:rPr lang="id-ID" spc="-10" noProof="1">
                <a:latin typeface="Calibri"/>
                <a:cs typeface="Calibri"/>
              </a:rPr>
              <a:t>untuk</a:t>
            </a:r>
            <a:r>
              <a:rPr lang="id-ID" spc="-5" noProof="1">
                <a:latin typeface="Calibri"/>
                <a:cs typeface="Calibri"/>
              </a:rPr>
              <a:t> </a:t>
            </a:r>
            <a:r>
              <a:rPr lang="id-ID" spc="-10" noProof="1">
                <a:latin typeface="Calibri"/>
                <a:cs typeface="Calibri"/>
              </a:rPr>
              <a:t>mendapatkan</a:t>
            </a:r>
            <a:r>
              <a:rPr lang="id-ID" spc="-15" noProof="1">
                <a:latin typeface="Calibri"/>
                <a:cs typeface="Calibri"/>
              </a:rPr>
              <a:t> </a:t>
            </a:r>
            <a:r>
              <a:rPr lang="id-ID" spc="-10" noProof="1">
                <a:latin typeface="Calibri"/>
                <a:cs typeface="Calibri"/>
              </a:rPr>
              <a:t>akar </a:t>
            </a:r>
            <a:r>
              <a:rPr lang="id-ID" spc="-525" noProof="1">
                <a:latin typeface="Calibri"/>
                <a:cs typeface="Calibri"/>
              </a:rPr>
              <a:t> </a:t>
            </a:r>
            <a:r>
              <a:rPr lang="id-ID" noProof="1">
                <a:latin typeface="Calibri"/>
                <a:cs typeface="Calibri"/>
              </a:rPr>
              <a:t>masalah</a:t>
            </a:r>
          </a:p>
        </p:txBody>
      </p:sp>
      <p:sp useBgFill="1">
        <p:nvSpPr>
          <p:cNvPr id="6" name="TextBox 5">
            <a:extLst>
              <a:ext uri="{FF2B5EF4-FFF2-40B4-BE49-F238E27FC236}">
                <a16:creationId xmlns:a16="http://schemas.microsoft.com/office/drawing/2014/main" id="{BE86FC70-7097-8D48-9022-C197E8F3AB96}"/>
              </a:ext>
            </a:extLst>
          </p:cNvPr>
          <p:cNvSpPr txBox="1"/>
          <p:nvPr/>
        </p:nvSpPr>
        <p:spPr>
          <a:xfrm>
            <a:off x="999310" y="211774"/>
            <a:ext cx="35726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ID" sz="3200" b="1" spc="-40" dirty="0">
                <a:solidFill>
                  <a:srgbClr val="1F487C"/>
                </a:solidFill>
                <a:latin typeface="Calibri"/>
                <a:cs typeface="Calibri"/>
              </a:rPr>
              <a:t>C.</a:t>
            </a:r>
            <a:r>
              <a:rPr lang="en-ID" sz="3200" b="1" spc="-4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lang="en-ID" sz="3200" b="1" spc="-30" dirty="0" err="1">
                <a:solidFill>
                  <a:srgbClr val="1F487C"/>
                </a:solidFill>
                <a:latin typeface="Calibri"/>
                <a:cs typeface="Calibri"/>
              </a:rPr>
              <a:t>Wawancara</a:t>
            </a:r>
            <a:endParaRPr lang="en-ID" sz="3200" dirty="0">
              <a:latin typeface="Calibri"/>
              <a:cs typeface="Calibri"/>
            </a:endParaRPr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9EDC3A2B-6A5F-6546-AA42-EFDF339D3057}"/>
              </a:ext>
            </a:extLst>
          </p:cNvPr>
          <p:cNvSpPr txBox="1"/>
          <p:nvPr/>
        </p:nvSpPr>
        <p:spPr>
          <a:xfrm>
            <a:off x="505460" y="2071215"/>
            <a:ext cx="7816238" cy="109068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id-ID" b="1" spc="-40" noProof="1">
                <a:solidFill>
                  <a:srgbClr val="1F487C"/>
                </a:solidFill>
                <a:latin typeface="Calibri"/>
                <a:cs typeface="Calibri"/>
              </a:rPr>
              <a:t>2. </a:t>
            </a:r>
            <a:r>
              <a:rPr lang="id-ID" b="1" spc="-25" noProof="1">
                <a:solidFill>
                  <a:srgbClr val="1F487C"/>
                </a:solidFill>
                <a:latin typeface="Calibri"/>
                <a:cs typeface="Calibri"/>
              </a:rPr>
              <a:t>Beberapa Kiat saat </a:t>
            </a:r>
            <a:r>
              <a:rPr lang="id-ID" b="1" spc="-30" noProof="1">
                <a:solidFill>
                  <a:srgbClr val="1F487C"/>
                </a:solidFill>
                <a:latin typeface="Calibri"/>
                <a:cs typeface="Calibri"/>
              </a:rPr>
              <a:t>Wawancara</a:t>
            </a:r>
            <a:r>
              <a:rPr lang="id-ID" b="1" spc="30" noProof="1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lang="id-ID" b="1" spc="-5" noProof="1">
                <a:solidFill>
                  <a:srgbClr val="1F487C"/>
                </a:solidFill>
                <a:latin typeface="Calibri"/>
                <a:cs typeface="Calibri"/>
              </a:rPr>
              <a:t>:</a:t>
            </a:r>
            <a:endParaRPr lang="id-ID" noProof="1">
              <a:latin typeface="Calibri"/>
              <a:cs typeface="Calibri"/>
            </a:endParaRPr>
          </a:p>
          <a:p>
            <a:pPr marL="743140" indent="-349200">
              <a:buAutoNum type="alphaLcPeriod"/>
              <a:tabLst>
                <a:tab pos="1247140" algn="l"/>
                <a:tab pos="1247775" algn="l"/>
              </a:tabLst>
            </a:pPr>
            <a:r>
              <a:rPr lang="id-ID" spc="-15" noProof="1">
                <a:latin typeface="Calibri"/>
                <a:cs typeface="Calibri"/>
              </a:rPr>
              <a:t>Lakukan wawancara terpisah antara ketua unit kerja dengan staf/ bawahannya.</a:t>
            </a:r>
          </a:p>
          <a:p>
            <a:pPr marL="743140" indent="-349200">
              <a:buAutoNum type="alphaLcPeriod"/>
              <a:tabLst>
                <a:tab pos="1247140" algn="l"/>
                <a:tab pos="1247775" algn="l"/>
              </a:tabLst>
            </a:pPr>
            <a:r>
              <a:rPr lang="id-ID" spc="-15" noProof="1">
                <a:latin typeface="Calibri"/>
                <a:cs typeface="Calibri"/>
              </a:rPr>
              <a:t>Hindari mengkonfrontasi/cross-check pernyataan teraudit lain (misal atasan).</a:t>
            </a:r>
          </a:p>
          <a:p>
            <a:pPr marL="743140" indent="-349200">
              <a:buAutoNum type="alphaLcPeriod"/>
              <a:tabLst>
                <a:tab pos="1247140" algn="l"/>
                <a:tab pos="1247775" algn="l"/>
              </a:tabLst>
            </a:pPr>
            <a:r>
              <a:rPr lang="id-ID" spc="-15" noProof="1">
                <a:latin typeface="Calibri"/>
                <a:cs typeface="Calibri"/>
              </a:rPr>
              <a:t>Hindari kesan selalu membaca daftar tilik.</a:t>
            </a:r>
          </a:p>
          <a:p>
            <a:pPr marL="743140" indent="-349200">
              <a:buAutoNum type="alphaLcPeriod"/>
              <a:tabLst>
                <a:tab pos="1247140" algn="l"/>
                <a:tab pos="1247775" algn="l"/>
              </a:tabLst>
            </a:pPr>
            <a:r>
              <a:rPr lang="id-ID" spc="-15" noProof="1">
                <a:latin typeface="Calibri"/>
                <a:cs typeface="Calibri"/>
              </a:rPr>
              <a:t>Buatlah pertanyaan yang jelas, spesifik, atau tidak bermakna ganda.</a:t>
            </a:r>
            <a:endParaRPr lang="id-ID" noProof="1">
              <a:latin typeface="Calibri"/>
              <a:cs typeface="Calibri"/>
            </a:endParaRPr>
          </a:p>
        </p:txBody>
      </p:sp>
      <p:sp>
        <p:nvSpPr>
          <p:cNvPr id="9" name="object 2">
            <a:extLst>
              <a:ext uri="{FF2B5EF4-FFF2-40B4-BE49-F238E27FC236}">
                <a16:creationId xmlns:a16="http://schemas.microsoft.com/office/drawing/2014/main" id="{7C517E9A-0DD4-D64F-9A1E-1647655EA61D}"/>
              </a:ext>
            </a:extLst>
          </p:cNvPr>
          <p:cNvSpPr txBox="1"/>
          <p:nvPr/>
        </p:nvSpPr>
        <p:spPr>
          <a:xfrm>
            <a:off x="412351" y="3288940"/>
            <a:ext cx="8024586" cy="1521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id-ID" b="1" spc="-40" noProof="1">
                <a:solidFill>
                  <a:srgbClr val="1F487C"/>
                </a:solidFill>
                <a:latin typeface="Calibri"/>
                <a:cs typeface="Calibri"/>
              </a:rPr>
              <a:t>3. </a:t>
            </a:r>
            <a:r>
              <a:rPr lang="id-ID" b="1" spc="-25" noProof="1">
                <a:solidFill>
                  <a:srgbClr val="1F487C"/>
                </a:solidFill>
                <a:latin typeface="Calibri"/>
                <a:cs typeface="Calibri"/>
              </a:rPr>
              <a:t>Jenis pertanyaan</a:t>
            </a:r>
            <a:r>
              <a:rPr lang="id-ID" b="1" spc="30" noProof="1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lang="id-ID" b="1" spc="-5" noProof="1">
                <a:solidFill>
                  <a:srgbClr val="1F487C"/>
                </a:solidFill>
                <a:latin typeface="Calibri"/>
                <a:cs typeface="Calibri"/>
              </a:rPr>
              <a:t>:</a:t>
            </a:r>
            <a:endParaRPr lang="id-ID" noProof="1">
              <a:latin typeface="Calibri"/>
              <a:cs typeface="Calibri"/>
            </a:endParaRPr>
          </a:p>
          <a:p>
            <a:pPr marL="743140" indent="-349200">
              <a:buAutoNum type="alphaLcPeriod"/>
              <a:tabLst>
                <a:tab pos="1247140" algn="l"/>
                <a:tab pos="1247775" algn="l"/>
              </a:tabLst>
            </a:pPr>
            <a:r>
              <a:rPr lang="id-ID" spc="-15" noProof="1">
                <a:latin typeface="Calibri"/>
                <a:cs typeface="Calibri"/>
              </a:rPr>
              <a:t>Pertanyaan tertutup: ya dan tidak.</a:t>
            </a:r>
          </a:p>
          <a:p>
            <a:pPr marL="743140" indent="-349200">
              <a:buAutoNum type="alphaLcPeriod"/>
              <a:tabLst>
                <a:tab pos="1247140" algn="l"/>
                <a:tab pos="1247775" algn="l"/>
              </a:tabLst>
            </a:pPr>
            <a:r>
              <a:rPr lang="id-ID" spc="-15" noProof="1">
                <a:latin typeface="Calibri"/>
                <a:cs typeface="Calibri"/>
              </a:rPr>
              <a:t>Pertanyaan terbuka.</a:t>
            </a:r>
          </a:p>
          <a:p>
            <a:pPr marL="393940">
              <a:tabLst>
                <a:tab pos="1247140" algn="l"/>
                <a:tab pos="1247775" algn="l"/>
              </a:tabLst>
            </a:pPr>
            <a:endParaRPr lang="id-ID" spc="-15" noProof="1">
              <a:latin typeface="Calibri"/>
              <a:cs typeface="Calibri"/>
            </a:endParaRPr>
          </a:p>
          <a:p>
            <a:pPr marL="927100"/>
            <a:r>
              <a:rPr lang="id-ID" b="1" spc="-15" noProof="1">
                <a:solidFill>
                  <a:srgbClr val="C00000"/>
                </a:solidFill>
                <a:latin typeface="Calibri"/>
                <a:cs typeface="Calibri"/>
              </a:rPr>
              <a:t>Catatan:</a:t>
            </a:r>
            <a:endParaRPr lang="id-ID" b="1" noProof="1">
              <a:solidFill>
                <a:srgbClr val="C00000"/>
              </a:solidFill>
              <a:latin typeface="Calibri"/>
              <a:cs typeface="Calibri"/>
            </a:endParaRPr>
          </a:p>
          <a:p>
            <a:pPr marL="927100" marR="5080" algn="just"/>
            <a:r>
              <a:rPr lang="id-ID" spc="-10" noProof="1">
                <a:latin typeface="Calibri"/>
                <a:cs typeface="Calibri"/>
              </a:rPr>
              <a:t>Satu</a:t>
            </a:r>
            <a:r>
              <a:rPr lang="id-ID" spc="-5" noProof="1">
                <a:latin typeface="Calibri"/>
                <a:cs typeface="Calibri"/>
              </a:rPr>
              <a:t> </a:t>
            </a:r>
            <a:r>
              <a:rPr lang="id-ID" spc="-15" noProof="1">
                <a:latin typeface="Calibri"/>
                <a:cs typeface="Calibri"/>
              </a:rPr>
              <a:t>pertanyaan</a:t>
            </a:r>
            <a:r>
              <a:rPr lang="id-ID" spc="-10" noProof="1">
                <a:latin typeface="Calibri"/>
                <a:cs typeface="Calibri"/>
              </a:rPr>
              <a:t> dapat</a:t>
            </a:r>
            <a:r>
              <a:rPr lang="id-ID" spc="-5" noProof="1">
                <a:latin typeface="Calibri"/>
                <a:cs typeface="Calibri"/>
              </a:rPr>
              <a:t> </a:t>
            </a:r>
            <a:r>
              <a:rPr lang="id-ID" spc="-15" noProof="1">
                <a:latin typeface="Calibri"/>
                <a:cs typeface="Calibri"/>
              </a:rPr>
              <a:t>dikembangkan</a:t>
            </a:r>
            <a:r>
              <a:rPr lang="id-ID" spc="-10" noProof="1">
                <a:latin typeface="Calibri"/>
                <a:cs typeface="Calibri"/>
              </a:rPr>
              <a:t> </a:t>
            </a:r>
            <a:r>
              <a:rPr lang="id-ID" spc="-5" noProof="1">
                <a:latin typeface="Calibri"/>
                <a:cs typeface="Calibri"/>
              </a:rPr>
              <a:t>menjadi</a:t>
            </a:r>
            <a:r>
              <a:rPr lang="id-ID" noProof="1">
                <a:latin typeface="Calibri"/>
                <a:cs typeface="Calibri"/>
              </a:rPr>
              <a:t> </a:t>
            </a:r>
            <a:r>
              <a:rPr lang="id-ID" spc="-15" noProof="1">
                <a:latin typeface="Calibri"/>
                <a:cs typeface="Calibri"/>
              </a:rPr>
              <a:t>beberapa </a:t>
            </a:r>
            <a:r>
              <a:rPr lang="id-ID" spc="-10" noProof="1">
                <a:latin typeface="Calibri"/>
                <a:cs typeface="Calibri"/>
              </a:rPr>
              <a:t> </a:t>
            </a:r>
            <a:r>
              <a:rPr lang="id-ID" spc="-15" noProof="1">
                <a:latin typeface="Calibri"/>
                <a:cs typeface="Calibri"/>
              </a:rPr>
              <a:t>pertanyaan </a:t>
            </a:r>
            <a:r>
              <a:rPr lang="id-ID" spc="-10" noProof="1">
                <a:latin typeface="Calibri"/>
                <a:cs typeface="Calibri"/>
              </a:rPr>
              <a:t>baik </a:t>
            </a:r>
            <a:r>
              <a:rPr lang="id-ID" spc="-5" noProof="1">
                <a:latin typeface="Calibri"/>
                <a:cs typeface="Calibri"/>
              </a:rPr>
              <a:t>oleh </a:t>
            </a:r>
            <a:r>
              <a:rPr lang="id-ID" spc="-10" noProof="1">
                <a:latin typeface="Calibri"/>
                <a:cs typeface="Calibri"/>
              </a:rPr>
              <a:t>auditor </a:t>
            </a:r>
            <a:r>
              <a:rPr lang="id-ID" spc="-15" noProof="1">
                <a:latin typeface="Calibri"/>
                <a:cs typeface="Calibri"/>
              </a:rPr>
              <a:t>yang </a:t>
            </a:r>
            <a:r>
              <a:rPr lang="id-ID" spc="-20" noProof="1">
                <a:latin typeface="Calibri"/>
                <a:cs typeface="Calibri"/>
              </a:rPr>
              <a:t>bertanya </a:t>
            </a:r>
            <a:r>
              <a:rPr lang="id-ID" spc="-5" noProof="1">
                <a:latin typeface="Calibri"/>
                <a:cs typeface="Calibri"/>
              </a:rPr>
              <a:t>maupun </a:t>
            </a:r>
            <a:r>
              <a:rPr lang="id-ID" spc="-10" noProof="1">
                <a:latin typeface="Calibri"/>
                <a:cs typeface="Calibri"/>
              </a:rPr>
              <a:t>anggota </a:t>
            </a:r>
            <a:r>
              <a:rPr lang="id-ID" spc="-5" noProof="1">
                <a:latin typeface="Calibri"/>
                <a:cs typeface="Calibri"/>
              </a:rPr>
              <a:t>tim </a:t>
            </a:r>
            <a:r>
              <a:rPr lang="id-ID" noProof="1">
                <a:latin typeface="Calibri"/>
                <a:cs typeface="Calibri"/>
              </a:rPr>
              <a:t> </a:t>
            </a:r>
            <a:r>
              <a:rPr lang="id-ID" spc="-15" noProof="1">
                <a:latin typeface="Calibri"/>
                <a:cs typeface="Calibri"/>
              </a:rPr>
              <a:t>yang</a:t>
            </a:r>
            <a:r>
              <a:rPr lang="id-ID" noProof="1">
                <a:latin typeface="Calibri"/>
                <a:cs typeface="Calibri"/>
              </a:rPr>
              <a:t> </a:t>
            </a:r>
            <a:r>
              <a:rPr lang="id-ID" spc="-5" noProof="1">
                <a:latin typeface="Calibri"/>
                <a:cs typeface="Calibri"/>
              </a:rPr>
              <a:t>lain</a:t>
            </a:r>
            <a:endParaRPr lang="id-ID" noProof="1">
              <a:latin typeface="Calibri"/>
              <a:cs typeface="Calibri"/>
            </a:endParaRPr>
          </a:p>
        </p:txBody>
      </p:sp>
      <p:sp>
        <p:nvSpPr>
          <p:cNvPr id="10" name="object 2">
            <a:extLst>
              <a:ext uri="{FF2B5EF4-FFF2-40B4-BE49-F238E27FC236}">
                <a16:creationId xmlns:a16="http://schemas.microsoft.com/office/drawing/2014/main" id="{34FC9EEC-3AE7-7647-9F12-8E0C77A95C80}"/>
              </a:ext>
            </a:extLst>
          </p:cNvPr>
          <p:cNvSpPr txBox="1">
            <a:spLocks/>
          </p:cNvSpPr>
          <p:nvPr/>
        </p:nvSpPr>
        <p:spPr>
          <a:xfrm>
            <a:off x="4424644" y="163022"/>
            <a:ext cx="3980088" cy="27251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3335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13970" algn="r">
              <a:spcBef>
                <a:spcPts val="105"/>
              </a:spcBef>
            </a:pPr>
            <a:r>
              <a:rPr lang="en-ID" sz="1600" b="0" spc="-35">
                <a:solidFill>
                  <a:srgbClr val="8A0000"/>
                </a:solidFill>
                <a:latin typeface="+mj-lt"/>
              </a:rPr>
              <a:t>Tahapan</a:t>
            </a:r>
            <a:r>
              <a:rPr lang="en-ID" sz="1600" b="0" spc="-70">
                <a:solidFill>
                  <a:srgbClr val="8A0000"/>
                </a:solidFill>
                <a:latin typeface="+mj-lt"/>
              </a:rPr>
              <a:t> </a:t>
            </a:r>
            <a:r>
              <a:rPr lang="en-ID" sz="1600" b="0">
                <a:solidFill>
                  <a:srgbClr val="8A0000"/>
                </a:solidFill>
                <a:latin typeface="+mj-lt"/>
              </a:rPr>
              <a:t>Audit</a:t>
            </a:r>
            <a:r>
              <a:rPr lang="en-ID" sz="1600" b="0" spc="-45">
                <a:solidFill>
                  <a:srgbClr val="8A0000"/>
                </a:solidFill>
                <a:latin typeface="+mj-lt"/>
              </a:rPr>
              <a:t> </a:t>
            </a:r>
            <a:r>
              <a:rPr lang="en-ID" sz="1600" b="0" spc="-10">
                <a:solidFill>
                  <a:srgbClr val="8A0000"/>
                </a:solidFill>
                <a:latin typeface="+mj-lt"/>
              </a:rPr>
              <a:t>Lapangan (lanjutan)</a:t>
            </a:r>
            <a:endParaRPr lang="en-ID" sz="1600" b="0" spc="-10" dirty="0">
              <a:solidFill>
                <a:srgbClr val="8A0000"/>
              </a:solidFill>
              <a:latin typeface="+mj-lt"/>
            </a:endParaRPr>
          </a:p>
        </p:txBody>
      </p:sp>
      <p:pic>
        <p:nvPicPr>
          <p:cNvPr id="1026" name="Picture 2" descr="Hasil gambar untuk gambar wawancara">
            <a:extLst>
              <a:ext uri="{FF2B5EF4-FFF2-40B4-BE49-F238E27FC236}">
                <a16:creationId xmlns:a16="http://schemas.microsoft.com/office/drawing/2014/main" id="{63A81146-5641-9741-8A9A-A7D34C5DC9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7296" y="638244"/>
            <a:ext cx="1921244" cy="1861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01BBC8-1156-10BD-3CF3-5BD3553943C5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001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build="p"/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F002AD-63CE-1843-996F-86F700A2841D}"/>
              </a:ext>
            </a:extLst>
          </p:cNvPr>
          <p:cNvSpPr txBox="1"/>
          <p:nvPr/>
        </p:nvSpPr>
        <p:spPr>
          <a:xfrm>
            <a:off x="2109652" y="851311"/>
            <a:ext cx="49246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ID" sz="3200" b="1" spc="-40" dirty="0">
                <a:solidFill>
                  <a:srgbClr val="1F487C"/>
                </a:solidFill>
                <a:latin typeface="Calibri"/>
                <a:cs typeface="Calibri"/>
              </a:rPr>
              <a:t>D.</a:t>
            </a:r>
            <a:r>
              <a:rPr lang="en-ID" sz="3200" b="1" spc="-4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lang="en-ID" sz="3200" b="1" spc="-30" dirty="0" err="1">
                <a:solidFill>
                  <a:srgbClr val="1F487C"/>
                </a:solidFill>
                <a:latin typeface="Calibri"/>
                <a:cs typeface="Calibri"/>
              </a:rPr>
              <a:t>Penelusuran</a:t>
            </a:r>
            <a:r>
              <a:rPr lang="en-ID" sz="3200" b="1" spc="-30" dirty="0">
                <a:solidFill>
                  <a:srgbClr val="1F487C"/>
                </a:solidFill>
                <a:latin typeface="Calibri"/>
                <a:cs typeface="Calibri"/>
              </a:rPr>
              <a:t> Bukti Audit</a:t>
            </a:r>
            <a:endParaRPr lang="en-ID" sz="3200" dirty="0">
              <a:latin typeface="Calibri"/>
              <a:cs typeface="Calibri"/>
            </a:endParaRPr>
          </a:p>
        </p:txBody>
      </p:sp>
      <p:sp>
        <p:nvSpPr>
          <p:cNvPr id="5" name="object 8">
            <a:extLst>
              <a:ext uri="{FF2B5EF4-FFF2-40B4-BE49-F238E27FC236}">
                <a16:creationId xmlns:a16="http://schemas.microsoft.com/office/drawing/2014/main" id="{2372E36F-C7F8-1649-93E3-2F7BA4618DFF}"/>
              </a:ext>
            </a:extLst>
          </p:cNvPr>
          <p:cNvSpPr txBox="1"/>
          <p:nvPr/>
        </p:nvSpPr>
        <p:spPr>
          <a:xfrm>
            <a:off x="372655" y="1486110"/>
            <a:ext cx="5399405" cy="33291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93444" indent="-515620">
              <a:lnSpc>
                <a:spcPct val="100000"/>
              </a:lnSpc>
              <a:buAutoNum type="arabicPeriod"/>
              <a:tabLst>
                <a:tab pos="893444" algn="l"/>
                <a:tab pos="894080" algn="l"/>
              </a:tabLst>
            </a:pPr>
            <a:r>
              <a:rPr sz="2400" b="1" spc="-30" dirty="0" err="1">
                <a:latin typeface="Calibri"/>
                <a:cs typeface="Calibri"/>
              </a:rPr>
              <a:t>Tujuan</a:t>
            </a:r>
            <a:endParaRPr sz="2400" b="1" dirty="0">
              <a:latin typeface="Calibri"/>
              <a:cs typeface="Calibri"/>
            </a:endParaRPr>
          </a:p>
          <a:p>
            <a:pPr marL="1064260" lvl="1" indent="-457834">
              <a:lnSpc>
                <a:spcPct val="100000"/>
              </a:lnSpc>
              <a:buFont typeface="Arial MT"/>
              <a:buChar char="•"/>
              <a:tabLst>
                <a:tab pos="1064260" algn="l"/>
                <a:tab pos="1064895" algn="l"/>
              </a:tabLst>
            </a:pPr>
            <a:r>
              <a:rPr sz="2400" spc="-5" dirty="0">
                <a:latin typeface="Calibri"/>
                <a:cs typeface="Calibri"/>
              </a:rPr>
              <a:t>Pengujian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jaringan</a:t>
            </a:r>
            <a:endParaRPr sz="2400" dirty="0">
              <a:latin typeface="Calibri"/>
              <a:cs typeface="Calibri"/>
            </a:endParaRPr>
          </a:p>
          <a:p>
            <a:pPr marL="1064260" lvl="1" indent="-457834">
              <a:lnSpc>
                <a:spcPct val="100000"/>
              </a:lnSpc>
              <a:buFont typeface="Arial MT"/>
              <a:buChar char="•"/>
              <a:tabLst>
                <a:tab pos="1064260" algn="l"/>
                <a:tab pos="1064895" algn="l"/>
              </a:tabLst>
            </a:pPr>
            <a:r>
              <a:rPr sz="2400" spc="-5" dirty="0">
                <a:latin typeface="Calibri"/>
                <a:cs typeface="Calibri"/>
              </a:rPr>
              <a:t>Mengungkap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fakta-fakta</a:t>
            </a:r>
            <a:endParaRPr sz="2400" dirty="0">
              <a:latin typeface="Calibri"/>
              <a:cs typeface="Calibri"/>
            </a:endParaRPr>
          </a:p>
          <a:p>
            <a:pPr marL="1064260" lvl="1" indent="-457834">
              <a:lnSpc>
                <a:spcPct val="100000"/>
              </a:lnSpc>
              <a:buFont typeface="Arial MT"/>
              <a:buChar char="•"/>
              <a:tabLst>
                <a:tab pos="1064260" algn="l"/>
                <a:tab pos="1064895" algn="l"/>
              </a:tabLst>
            </a:pPr>
            <a:r>
              <a:rPr sz="2400" spc="-10" dirty="0">
                <a:latin typeface="Calibri"/>
                <a:cs typeface="Calibri"/>
              </a:rPr>
              <a:t>Identifikasi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perbaikan</a:t>
            </a:r>
            <a:endParaRPr sz="2400" dirty="0">
              <a:latin typeface="Calibri"/>
              <a:cs typeface="Calibri"/>
            </a:endParaRPr>
          </a:p>
          <a:p>
            <a:pPr lvl="1">
              <a:lnSpc>
                <a:spcPct val="100000"/>
              </a:lnSpc>
              <a:spcBef>
                <a:spcPts val="10"/>
              </a:spcBef>
              <a:buFont typeface="Arial MT"/>
              <a:buChar char="•"/>
            </a:pPr>
            <a:endParaRPr sz="2350" dirty="0">
              <a:latin typeface="Calibri"/>
              <a:cs typeface="Calibri"/>
            </a:endParaRPr>
          </a:p>
          <a:p>
            <a:pPr marL="980440" indent="-514350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980440" algn="l"/>
                <a:tab pos="981075" algn="l"/>
              </a:tabLst>
            </a:pPr>
            <a:r>
              <a:rPr sz="2400" b="1" spc="-5" dirty="0">
                <a:latin typeface="Calibri"/>
                <a:cs typeface="Calibri"/>
              </a:rPr>
              <a:t>Dasar</a:t>
            </a:r>
            <a:endParaRPr sz="2400" b="1" dirty="0">
              <a:latin typeface="Calibri"/>
              <a:cs typeface="Calibri"/>
            </a:endParaRPr>
          </a:p>
          <a:p>
            <a:pPr marL="1105535" lvl="1" indent="-457834">
              <a:lnSpc>
                <a:spcPct val="100000"/>
              </a:lnSpc>
              <a:buFont typeface="Arial MT"/>
              <a:buChar char="•"/>
              <a:tabLst>
                <a:tab pos="1105535" algn="l"/>
                <a:tab pos="1106170" algn="l"/>
              </a:tabLst>
            </a:pPr>
            <a:r>
              <a:rPr sz="2400" spc="-15" dirty="0">
                <a:latin typeface="Calibri"/>
                <a:cs typeface="Calibri"/>
              </a:rPr>
              <a:t>Sistem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adalah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input-proses-output</a:t>
            </a:r>
            <a:endParaRPr sz="2400" dirty="0">
              <a:latin typeface="Calibri"/>
              <a:cs typeface="Calibri"/>
            </a:endParaRPr>
          </a:p>
          <a:p>
            <a:pPr marL="1105535" lvl="1" indent="-457834">
              <a:lnSpc>
                <a:spcPct val="100000"/>
              </a:lnSpc>
              <a:buFont typeface="Arial MT"/>
              <a:buChar char="•"/>
              <a:tabLst>
                <a:tab pos="1105535" algn="l"/>
                <a:tab pos="1106170" algn="l"/>
              </a:tabLst>
            </a:pPr>
            <a:r>
              <a:rPr sz="2400" spc="-15" dirty="0">
                <a:latin typeface="Calibri"/>
                <a:cs typeface="Calibri"/>
              </a:rPr>
              <a:t>Sistem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adalah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sebab-akibat</a:t>
            </a:r>
            <a:endParaRPr sz="2400" dirty="0">
              <a:latin typeface="Calibri"/>
              <a:cs typeface="Calibri"/>
            </a:endParaRPr>
          </a:p>
          <a:p>
            <a:pPr marL="1105535" lvl="1" indent="-457834">
              <a:lnSpc>
                <a:spcPct val="100000"/>
              </a:lnSpc>
              <a:buFont typeface="Arial MT"/>
              <a:buChar char="•"/>
              <a:tabLst>
                <a:tab pos="1105535" algn="l"/>
                <a:tab pos="1106170" algn="l"/>
              </a:tabLst>
            </a:pPr>
            <a:r>
              <a:rPr sz="2400" spc="-15" dirty="0">
                <a:latin typeface="Calibri"/>
                <a:cs typeface="Calibri"/>
              </a:rPr>
              <a:t>Sistem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adalah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suatu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jaringan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306D17EA-94A9-FC48-A76F-23DF8D51A2E8}"/>
              </a:ext>
            </a:extLst>
          </p:cNvPr>
          <p:cNvSpPr txBox="1">
            <a:spLocks/>
          </p:cNvSpPr>
          <p:nvPr/>
        </p:nvSpPr>
        <p:spPr>
          <a:xfrm>
            <a:off x="4424644" y="163022"/>
            <a:ext cx="3980088" cy="27251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3335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13970" algn="r">
              <a:spcBef>
                <a:spcPts val="105"/>
              </a:spcBef>
            </a:pPr>
            <a:r>
              <a:rPr lang="en-ID" sz="1600" b="0" spc="-35">
                <a:solidFill>
                  <a:srgbClr val="8A0000"/>
                </a:solidFill>
                <a:latin typeface="+mj-lt"/>
              </a:rPr>
              <a:t>Tahapan</a:t>
            </a:r>
            <a:r>
              <a:rPr lang="en-ID" sz="1600" b="0" spc="-70">
                <a:solidFill>
                  <a:srgbClr val="8A0000"/>
                </a:solidFill>
                <a:latin typeface="+mj-lt"/>
              </a:rPr>
              <a:t> </a:t>
            </a:r>
            <a:r>
              <a:rPr lang="en-ID" sz="1600" b="0">
                <a:solidFill>
                  <a:srgbClr val="8A0000"/>
                </a:solidFill>
                <a:latin typeface="+mj-lt"/>
              </a:rPr>
              <a:t>Audit</a:t>
            </a:r>
            <a:r>
              <a:rPr lang="en-ID" sz="1600" b="0" spc="-45">
                <a:solidFill>
                  <a:srgbClr val="8A0000"/>
                </a:solidFill>
                <a:latin typeface="+mj-lt"/>
              </a:rPr>
              <a:t> </a:t>
            </a:r>
            <a:r>
              <a:rPr lang="en-ID" sz="1600" b="0" spc="-10">
                <a:solidFill>
                  <a:srgbClr val="8A0000"/>
                </a:solidFill>
                <a:latin typeface="+mj-lt"/>
              </a:rPr>
              <a:t>Lapangan (lanjutan)</a:t>
            </a:r>
            <a:endParaRPr lang="en-ID" sz="1600" b="0" spc="-10" dirty="0">
              <a:solidFill>
                <a:srgbClr val="8A0000"/>
              </a:solidFill>
              <a:latin typeface="+mj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9B029BA-57CD-194F-802A-E46CAC1198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2060" y="1536766"/>
            <a:ext cx="2641600" cy="18288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058C9F1-A5FF-7734-AE03-E1460FF37D91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454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B970278D-91CA-A74E-A6F3-3D92AD049B49}"/>
              </a:ext>
            </a:extLst>
          </p:cNvPr>
          <p:cNvSpPr txBox="1"/>
          <p:nvPr/>
        </p:nvSpPr>
        <p:spPr>
          <a:xfrm>
            <a:off x="150585" y="1052341"/>
            <a:ext cx="8544682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79145" marR="5080" indent="-401320">
              <a:tabLst>
                <a:tab pos="893444" algn="l"/>
              </a:tabLst>
            </a:pPr>
            <a:r>
              <a:rPr sz="2400" b="1" spc="-5" dirty="0">
                <a:latin typeface="Calibri"/>
                <a:cs typeface="Calibri"/>
              </a:rPr>
              <a:t>3.	</a:t>
            </a:r>
            <a:r>
              <a:rPr sz="2400" b="1" spc="-40" dirty="0">
                <a:latin typeface="Calibri"/>
                <a:cs typeface="Calibri"/>
              </a:rPr>
              <a:t>Teknik</a:t>
            </a:r>
            <a:r>
              <a:rPr sz="2400" b="1" spc="20" dirty="0">
                <a:latin typeface="Calibri"/>
                <a:cs typeface="Calibri"/>
              </a:rPr>
              <a:t> </a:t>
            </a:r>
            <a:r>
              <a:rPr sz="2400" b="1" spc="-15" dirty="0">
                <a:latin typeface="Calibri"/>
                <a:cs typeface="Calibri"/>
              </a:rPr>
              <a:t>Penelusuran</a:t>
            </a:r>
            <a:r>
              <a:rPr sz="2400" b="1" spc="50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Jejak</a:t>
            </a:r>
            <a:r>
              <a:rPr sz="2400" b="1" spc="35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(</a:t>
            </a:r>
            <a:r>
              <a:rPr sz="2400" b="1" i="1" spc="-20" dirty="0">
                <a:latin typeface="Calibri"/>
                <a:cs typeface="Calibri"/>
              </a:rPr>
              <a:t>Trail</a:t>
            </a:r>
            <a:r>
              <a:rPr sz="2400" b="1" i="1" spc="35" dirty="0">
                <a:latin typeface="Calibri"/>
                <a:cs typeface="Calibri"/>
              </a:rPr>
              <a:t> </a:t>
            </a:r>
            <a:r>
              <a:rPr sz="2400" b="1" i="1" spc="-10" dirty="0">
                <a:latin typeface="Calibri"/>
                <a:cs typeface="Calibri"/>
              </a:rPr>
              <a:t>Following</a:t>
            </a:r>
            <a:r>
              <a:rPr sz="2400" b="1" spc="-10" dirty="0">
                <a:latin typeface="Calibri"/>
                <a:cs typeface="Calibri"/>
              </a:rPr>
              <a:t>) </a:t>
            </a:r>
            <a:r>
              <a:rPr sz="2400" b="1" spc="-5" dirty="0">
                <a:latin typeface="Calibri"/>
                <a:cs typeface="Calibri"/>
              </a:rPr>
              <a:t> </a:t>
            </a:r>
            <a:endParaRPr lang="en-US" sz="2400" b="1" spc="-5" dirty="0">
              <a:latin typeface="Calibri"/>
              <a:cs typeface="Calibri"/>
            </a:endParaRPr>
          </a:p>
          <a:p>
            <a:pPr marL="779145" marR="5080" indent="-401320">
              <a:tabLst>
                <a:tab pos="893444" algn="l"/>
              </a:tabLst>
            </a:pPr>
            <a:r>
              <a:rPr lang="en-ID" sz="2400" b="1" spc="-5" dirty="0">
                <a:latin typeface="Calibri"/>
                <a:cs typeface="Calibri"/>
              </a:rPr>
              <a:t>      </a:t>
            </a:r>
            <a:r>
              <a:rPr sz="2400" spc="-10" dirty="0" err="1">
                <a:latin typeface="Calibri"/>
                <a:cs typeface="Calibri"/>
              </a:rPr>
              <a:t>Berdasarkan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suatu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temuan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tertentu</a:t>
            </a:r>
            <a:r>
              <a:rPr sz="2400" spc="2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auditor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bergerak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(maju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atau </a:t>
            </a:r>
            <a:r>
              <a:rPr sz="2400" spc="-4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mundur)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untuk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mengumpulkan </a:t>
            </a:r>
            <a:r>
              <a:rPr sz="2400" spc="-10" dirty="0">
                <a:latin typeface="Calibri"/>
                <a:cs typeface="Calibri"/>
              </a:rPr>
              <a:t>informasi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dan </a:t>
            </a:r>
            <a:r>
              <a:rPr sz="2400" spc="-10" dirty="0">
                <a:latin typeface="Calibri"/>
                <a:cs typeface="Calibri"/>
              </a:rPr>
              <a:t>menyelidiki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lebih 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dalam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suatu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gejala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atau</a:t>
            </a:r>
            <a:r>
              <a:rPr sz="2400" spc="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pola</a:t>
            </a:r>
            <a:r>
              <a:rPr sz="2400" spc="-10" dirty="0">
                <a:latin typeface="Calibri"/>
                <a:cs typeface="Calibri"/>
              </a:rPr>
              <a:t> tertentu.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D97D4D-DC6F-0F4A-9073-28B167A8118F}"/>
              </a:ext>
            </a:extLst>
          </p:cNvPr>
          <p:cNvSpPr txBox="1"/>
          <p:nvPr/>
        </p:nvSpPr>
        <p:spPr>
          <a:xfrm>
            <a:off x="4013233" y="134693"/>
            <a:ext cx="42163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ID" sz="2000" spc="-40" dirty="0">
                <a:solidFill>
                  <a:srgbClr val="1F487C"/>
                </a:solidFill>
                <a:latin typeface="Calibri"/>
                <a:cs typeface="Calibri"/>
              </a:rPr>
              <a:t>D.</a:t>
            </a:r>
            <a:r>
              <a:rPr lang="en-ID" sz="2000" spc="-4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lang="en-ID" sz="2000" spc="-30" dirty="0" err="1">
                <a:solidFill>
                  <a:srgbClr val="1F487C"/>
                </a:solidFill>
                <a:latin typeface="Calibri"/>
                <a:cs typeface="Calibri"/>
              </a:rPr>
              <a:t>Penelusuran</a:t>
            </a:r>
            <a:r>
              <a:rPr lang="en-ID" sz="2000" spc="-30" dirty="0">
                <a:solidFill>
                  <a:srgbClr val="1F487C"/>
                </a:solidFill>
                <a:latin typeface="Calibri"/>
                <a:cs typeface="Calibri"/>
              </a:rPr>
              <a:t> Bukti Audit (</a:t>
            </a:r>
            <a:r>
              <a:rPr lang="en-ID" sz="2000" spc="-30" dirty="0" err="1">
                <a:solidFill>
                  <a:srgbClr val="1F487C"/>
                </a:solidFill>
                <a:latin typeface="Calibri"/>
                <a:cs typeface="Calibri"/>
              </a:rPr>
              <a:t>lanjutan</a:t>
            </a:r>
            <a:r>
              <a:rPr lang="en-ID" sz="2000" spc="-30" dirty="0">
                <a:solidFill>
                  <a:srgbClr val="1F487C"/>
                </a:solidFill>
                <a:latin typeface="Calibri"/>
                <a:cs typeface="Calibri"/>
              </a:rPr>
              <a:t>)</a:t>
            </a:r>
            <a:endParaRPr lang="en-ID" sz="2000" dirty="0">
              <a:latin typeface="Calibri"/>
              <a:cs typeface="Calibri"/>
            </a:endParaRPr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BC315521-B1E4-AF4D-AA8F-F712FB85A6DF}"/>
              </a:ext>
            </a:extLst>
          </p:cNvPr>
          <p:cNvSpPr txBox="1"/>
          <p:nvPr/>
        </p:nvSpPr>
        <p:spPr>
          <a:xfrm>
            <a:off x="522273" y="3177459"/>
            <a:ext cx="8172994" cy="150297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buSzPct val="85000"/>
            </a:pPr>
            <a:r>
              <a:rPr lang="en-ID" sz="2400" b="1" spc="-10" dirty="0">
                <a:latin typeface="Calibri"/>
                <a:cs typeface="Calibri"/>
              </a:rPr>
              <a:t>4. Forward </a:t>
            </a:r>
            <a:r>
              <a:rPr lang="en-ID" sz="2400" b="1" spc="-5" dirty="0">
                <a:latin typeface="Calibri"/>
                <a:cs typeface="Calibri"/>
              </a:rPr>
              <a:t>And </a:t>
            </a:r>
            <a:r>
              <a:rPr lang="en-ID" sz="2400" b="1" spc="-10" dirty="0">
                <a:latin typeface="Calibri"/>
                <a:cs typeface="Calibri"/>
              </a:rPr>
              <a:t>Backward</a:t>
            </a:r>
            <a:r>
              <a:rPr lang="en-ID" sz="2400" b="1" spc="-50" dirty="0">
                <a:latin typeface="Calibri"/>
                <a:cs typeface="Calibri"/>
              </a:rPr>
              <a:t> </a:t>
            </a:r>
            <a:r>
              <a:rPr lang="en-ID" sz="2400" b="1" spc="-25" dirty="0">
                <a:latin typeface="Calibri"/>
                <a:cs typeface="Calibri"/>
              </a:rPr>
              <a:t>Tracing</a:t>
            </a:r>
            <a:endParaRPr lang="en-ID" sz="2400" b="1" dirty="0">
              <a:latin typeface="Calibri"/>
              <a:cs typeface="Calibri"/>
            </a:endParaRPr>
          </a:p>
          <a:p>
            <a:pPr marL="469900" lvl="1">
              <a:spcBef>
                <a:spcPts val="100"/>
              </a:spcBef>
            </a:pPr>
            <a:r>
              <a:rPr lang="en-ID" sz="2400" spc="-5" dirty="0">
                <a:latin typeface="Calibri"/>
                <a:cs typeface="Calibri"/>
              </a:rPr>
              <a:t>Auditor </a:t>
            </a:r>
            <a:r>
              <a:rPr lang="en-ID" sz="2400" spc="-10" dirty="0" err="1">
                <a:latin typeface="Calibri"/>
                <a:cs typeface="Calibri"/>
              </a:rPr>
              <a:t>dapat</a:t>
            </a:r>
            <a:r>
              <a:rPr lang="en-ID" sz="2400" spc="-10" dirty="0">
                <a:latin typeface="Calibri"/>
                <a:cs typeface="Calibri"/>
              </a:rPr>
              <a:t> </a:t>
            </a:r>
            <a:r>
              <a:rPr lang="en-ID" sz="2400" spc="-15" dirty="0" err="1">
                <a:latin typeface="Calibri"/>
                <a:cs typeface="Calibri"/>
              </a:rPr>
              <a:t>bergerak</a:t>
            </a:r>
            <a:r>
              <a:rPr lang="en-ID" sz="2400" spc="-15" dirty="0">
                <a:latin typeface="Calibri"/>
                <a:cs typeface="Calibri"/>
              </a:rPr>
              <a:t> </a:t>
            </a:r>
            <a:r>
              <a:rPr lang="en-ID" sz="2400" spc="-5" dirty="0" err="1">
                <a:latin typeface="Calibri"/>
                <a:cs typeface="Calibri"/>
              </a:rPr>
              <a:t>dari</a:t>
            </a:r>
            <a:r>
              <a:rPr lang="en-ID" sz="2400" spc="-5" dirty="0">
                <a:latin typeface="Calibri"/>
                <a:cs typeface="Calibri"/>
              </a:rPr>
              <a:t> </a:t>
            </a:r>
            <a:r>
              <a:rPr lang="en-ID" sz="2400" spc="-5" dirty="0" err="1">
                <a:latin typeface="Calibri"/>
                <a:cs typeface="Calibri"/>
              </a:rPr>
              <a:t>sisi</a:t>
            </a:r>
            <a:r>
              <a:rPr lang="en-ID" sz="2400" spc="-5" dirty="0">
                <a:latin typeface="Calibri"/>
                <a:cs typeface="Calibri"/>
              </a:rPr>
              <a:t> </a:t>
            </a:r>
            <a:r>
              <a:rPr lang="en-ID" sz="2400" dirty="0">
                <a:latin typeface="Calibri"/>
                <a:cs typeface="Calibri"/>
              </a:rPr>
              <a:t>input </a:t>
            </a:r>
            <a:r>
              <a:rPr lang="en-ID" sz="2400" spc="-10" dirty="0" err="1">
                <a:latin typeface="Calibri"/>
                <a:cs typeface="Calibri"/>
              </a:rPr>
              <a:t>hingga</a:t>
            </a:r>
            <a:r>
              <a:rPr lang="en-ID" sz="2400" spc="-10" dirty="0">
                <a:latin typeface="Calibri"/>
                <a:cs typeface="Calibri"/>
              </a:rPr>
              <a:t> </a:t>
            </a:r>
            <a:r>
              <a:rPr lang="en-ID" sz="2400" spc="-10" dirty="0" err="1">
                <a:latin typeface="Calibri"/>
                <a:cs typeface="Calibri"/>
              </a:rPr>
              <a:t>rangkaian</a:t>
            </a:r>
            <a:r>
              <a:rPr lang="en-ID" sz="2400" spc="-10" dirty="0">
                <a:latin typeface="Calibri"/>
                <a:cs typeface="Calibri"/>
              </a:rPr>
              <a:t>-  </a:t>
            </a:r>
            <a:r>
              <a:rPr lang="en-ID" sz="2400" spc="-10" dirty="0" err="1">
                <a:latin typeface="Calibri"/>
                <a:cs typeface="Calibri"/>
              </a:rPr>
              <a:t>rangkaian</a:t>
            </a:r>
            <a:r>
              <a:rPr lang="en-ID" sz="2400" spc="-10" dirty="0">
                <a:latin typeface="Calibri"/>
                <a:cs typeface="Calibri"/>
              </a:rPr>
              <a:t> </a:t>
            </a:r>
            <a:r>
              <a:rPr lang="en-ID" sz="2400" spc="-15" dirty="0" err="1">
                <a:latin typeface="Calibri"/>
                <a:cs typeface="Calibri"/>
              </a:rPr>
              <a:t>kegiatan</a:t>
            </a:r>
            <a:r>
              <a:rPr lang="en-ID" sz="2400" spc="-15" dirty="0">
                <a:latin typeface="Calibri"/>
                <a:cs typeface="Calibri"/>
              </a:rPr>
              <a:t> </a:t>
            </a:r>
            <a:r>
              <a:rPr lang="en-ID" sz="2400" spc="-5" dirty="0">
                <a:latin typeface="Calibri"/>
                <a:cs typeface="Calibri"/>
              </a:rPr>
              <a:t>dan output </a:t>
            </a:r>
            <a:r>
              <a:rPr lang="en-ID" sz="2400" spc="-15" dirty="0" err="1">
                <a:latin typeface="Calibri"/>
                <a:cs typeface="Calibri"/>
              </a:rPr>
              <a:t>atau</a:t>
            </a:r>
            <a:r>
              <a:rPr lang="en-ID" sz="2400" spc="-15" dirty="0">
                <a:latin typeface="Calibri"/>
                <a:cs typeface="Calibri"/>
              </a:rPr>
              <a:t> </a:t>
            </a:r>
            <a:r>
              <a:rPr lang="en-ID" sz="2400" spc="-15" dirty="0" err="1">
                <a:latin typeface="Calibri"/>
                <a:cs typeface="Calibri"/>
              </a:rPr>
              <a:t>sebaliknya</a:t>
            </a:r>
            <a:r>
              <a:rPr lang="en-ID" sz="2400" spc="-15" dirty="0">
                <a:latin typeface="Calibri"/>
                <a:cs typeface="Calibri"/>
              </a:rPr>
              <a:t> </a:t>
            </a:r>
            <a:r>
              <a:rPr lang="en-ID" sz="2400" spc="-15" dirty="0" err="1">
                <a:latin typeface="Calibri"/>
                <a:cs typeface="Calibri"/>
              </a:rPr>
              <a:t>bekerja</a:t>
            </a:r>
            <a:r>
              <a:rPr lang="en-ID" sz="2400" spc="-15" dirty="0">
                <a:latin typeface="Calibri"/>
                <a:cs typeface="Calibri"/>
              </a:rPr>
              <a:t> </a:t>
            </a:r>
            <a:r>
              <a:rPr lang="en-ID" sz="2400" spc="-5" dirty="0" err="1">
                <a:latin typeface="Calibri"/>
                <a:cs typeface="Calibri"/>
              </a:rPr>
              <a:t>dari</a:t>
            </a:r>
            <a:r>
              <a:rPr lang="en-ID" sz="2400" spc="-5" dirty="0">
                <a:latin typeface="Calibri"/>
                <a:cs typeface="Calibri"/>
              </a:rPr>
              <a:t>  </a:t>
            </a:r>
            <a:r>
              <a:rPr lang="en-ID" sz="2400" spc="-5" dirty="0" err="1">
                <a:latin typeface="Calibri"/>
                <a:cs typeface="Calibri"/>
              </a:rPr>
              <a:t>sisi</a:t>
            </a:r>
            <a:r>
              <a:rPr lang="en-ID" sz="2400" spc="-5" dirty="0">
                <a:latin typeface="Calibri"/>
                <a:cs typeface="Calibri"/>
              </a:rPr>
              <a:t> output </a:t>
            </a:r>
            <a:r>
              <a:rPr lang="en-ID" sz="2400" dirty="0" err="1">
                <a:latin typeface="Calibri"/>
                <a:cs typeface="Calibri"/>
              </a:rPr>
              <a:t>mundur</a:t>
            </a:r>
            <a:r>
              <a:rPr lang="en-ID" sz="2400" dirty="0">
                <a:latin typeface="Calibri"/>
                <a:cs typeface="Calibri"/>
              </a:rPr>
              <a:t> </a:t>
            </a:r>
            <a:r>
              <a:rPr lang="en-ID" sz="2400" spc="-40" dirty="0" err="1">
                <a:latin typeface="Calibri"/>
                <a:cs typeface="Calibri"/>
              </a:rPr>
              <a:t>ke</a:t>
            </a:r>
            <a:r>
              <a:rPr lang="en-ID" sz="2400" spc="-35" dirty="0">
                <a:latin typeface="Calibri"/>
                <a:cs typeface="Calibri"/>
              </a:rPr>
              <a:t> </a:t>
            </a:r>
            <a:r>
              <a:rPr lang="en-ID" sz="2400" dirty="0">
                <a:latin typeface="Calibri"/>
                <a:cs typeface="Calibri"/>
              </a:rPr>
              <a:t>input.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862C52-713A-5793-664E-D0B1752B53D2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340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9B4FF9D0-A724-9A41-9D7B-E469557653E0}"/>
              </a:ext>
            </a:extLst>
          </p:cNvPr>
          <p:cNvSpPr txBox="1"/>
          <p:nvPr/>
        </p:nvSpPr>
        <p:spPr>
          <a:xfrm>
            <a:off x="2839211" y="1599981"/>
            <a:ext cx="1411605" cy="685800"/>
          </a:xfrm>
          <a:prstGeom prst="rect">
            <a:avLst/>
          </a:prstGeom>
          <a:solidFill>
            <a:srgbClr val="00B0F0"/>
          </a:solidFill>
          <a:ln w="9144">
            <a:solidFill>
              <a:srgbClr val="000000"/>
            </a:solidFill>
          </a:ln>
        </p:spPr>
        <p:txBody>
          <a:bodyPr vert="horz" wrap="square" lIns="0" tIns="183515" rIns="0" bIns="0" rtlCol="0">
            <a:spAutoFit/>
          </a:bodyPr>
          <a:lstStyle/>
          <a:p>
            <a:pPr marL="224154">
              <a:lnSpc>
                <a:spcPct val="100000"/>
              </a:lnSpc>
              <a:spcBef>
                <a:spcPts val="1445"/>
              </a:spcBef>
            </a:pPr>
            <a:r>
              <a:rPr sz="2000" b="1" dirty="0">
                <a:latin typeface="Arial"/>
                <a:cs typeface="Arial"/>
              </a:rPr>
              <a:t>Kaprodi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A0C8EBCB-0497-AC40-8DA8-E512A667C8B8}"/>
              </a:ext>
            </a:extLst>
          </p:cNvPr>
          <p:cNvSpPr txBox="1"/>
          <p:nvPr/>
        </p:nvSpPr>
        <p:spPr>
          <a:xfrm>
            <a:off x="5153405" y="1619539"/>
            <a:ext cx="1139190" cy="636270"/>
          </a:xfrm>
          <a:prstGeom prst="rect">
            <a:avLst/>
          </a:prstGeom>
          <a:solidFill>
            <a:srgbClr val="FFC000"/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 marR="5080" indent="10668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Arial Narrow"/>
                <a:cs typeface="Arial Narrow"/>
              </a:rPr>
              <a:t>Sub Bag  P</a:t>
            </a:r>
            <a:r>
              <a:rPr sz="2000" b="1" spc="-10" dirty="0">
                <a:latin typeface="Arial Narrow"/>
                <a:cs typeface="Arial Narrow"/>
              </a:rPr>
              <a:t>e</a:t>
            </a:r>
            <a:r>
              <a:rPr sz="2000" b="1" dirty="0">
                <a:latin typeface="Arial Narrow"/>
                <a:cs typeface="Arial Narrow"/>
              </a:rPr>
              <a:t>n</a:t>
            </a:r>
            <a:r>
              <a:rPr sz="2000" b="1" spc="5" dirty="0">
                <a:latin typeface="Arial Narrow"/>
                <a:cs typeface="Arial Narrow"/>
              </a:rPr>
              <a:t>d</a:t>
            </a:r>
            <a:r>
              <a:rPr sz="2000" b="1" spc="-5" dirty="0">
                <a:latin typeface="Arial Narrow"/>
                <a:cs typeface="Arial Narrow"/>
              </a:rPr>
              <a:t>idikan</a:t>
            </a:r>
            <a:endParaRPr sz="2000" dirty="0">
              <a:latin typeface="Arial Narrow"/>
              <a:cs typeface="Arial Narrow"/>
            </a:endParaRPr>
          </a:p>
        </p:txBody>
      </p:sp>
      <p:sp>
        <p:nvSpPr>
          <p:cNvPr id="6" name="object 13">
            <a:extLst>
              <a:ext uri="{FF2B5EF4-FFF2-40B4-BE49-F238E27FC236}">
                <a16:creationId xmlns:a16="http://schemas.microsoft.com/office/drawing/2014/main" id="{6DE35566-6DB9-274A-9273-8DE65FCD946B}"/>
              </a:ext>
            </a:extLst>
          </p:cNvPr>
          <p:cNvSpPr txBox="1"/>
          <p:nvPr/>
        </p:nvSpPr>
        <p:spPr>
          <a:xfrm>
            <a:off x="7178040" y="1599981"/>
            <a:ext cx="1018540" cy="685800"/>
          </a:xfrm>
          <a:prstGeom prst="rect">
            <a:avLst/>
          </a:prstGeom>
          <a:solidFill>
            <a:srgbClr val="92D050"/>
          </a:solidFill>
          <a:ln w="9144">
            <a:solidFill>
              <a:srgbClr val="000000"/>
            </a:solidFill>
          </a:ln>
        </p:spPr>
        <p:txBody>
          <a:bodyPr vert="horz" wrap="square" lIns="0" tIns="184785" rIns="0" bIns="0" rtlCol="0">
            <a:spAutoFit/>
          </a:bodyPr>
          <a:lstStyle/>
          <a:p>
            <a:pPr marL="87630">
              <a:lnSpc>
                <a:spcPct val="100000"/>
              </a:lnSpc>
              <a:spcBef>
                <a:spcPts val="1455"/>
              </a:spcBef>
            </a:pPr>
            <a:r>
              <a:rPr sz="2000" b="1" dirty="0">
                <a:latin typeface="Arial Narrow"/>
                <a:cs typeface="Arial Narrow"/>
              </a:rPr>
              <a:t>Evaluasi</a:t>
            </a:r>
            <a:endParaRPr sz="2000" dirty="0">
              <a:latin typeface="Arial Narrow"/>
              <a:cs typeface="Arial Narrow"/>
            </a:endParaRPr>
          </a:p>
        </p:txBody>
      </p:sp>
      <p:sp>
        <p:nvSpPr>
          <p:cNvPr id="7" name="object 15">
            <a:extLst>
              <a:ext uri="{FF2B5EF4-FFF2-40B4-BE49-F238E27FC236}">
                <a16:creationId xmlns:a16="http://schemas.microsoft.com/office/drawing/2014/main" id="{94E1D949-02F6-1941-920D-867CB98A392E}"/>
              </a:ext>
            </a:extLst>
          </p:cNvPr>
          <p:cNvSpPr/>
          <p:nvPr/>
        </p:nvSpPr>
        <p:spPr>
          <a:xfrm>
            <a:off x="2196083" y="1752381"/>
            <a:ext cx="571500" cy="381000"/>
          </a:xfrm>
          <a:custGeom>
            <a:avLst/>
            <a:gdLst/>
            <a:ahLst/>
            <a:cxnLst/>
            <a:rect l="l" t="t" r="r" b="b"/>
            <a:pathLst>
              <a:path w="571500" h="381000">
                <a:moveTo>
                  <a:pt x="0" y="95250"/>
                </a:moveTo>
                <a:lnTo>
                  <a:pt x="419100" y="95250"/>
                </a:lnTo>
                <a:lnTo>
                  <a:pt x="419100" y="0"/>
                </a:lnTo>
                <a:lnTo>
                  <a:pt x="571500" y="190500"/>
                </a:lnTo>
                <a:lnTo>
                  <a:pt x="419100" y="380999"/>
                </a:lnTo>
                <a:lnTo>
                  <a:pt x="419100" y="285750"/>
                </a:lnTo>
                <a:lnTo>
                  <a:pt x="0" y="285750"/>
                </a:lnTo>
                <a:lnTo>
                  <a:pt x="0" y="9525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7">
            <a:extLst>
              <a:ext uri="{FF2B5EF4-FFF2-40B4-BE49-F238E27FC236}">
                <a16:creationId xmlns:a16="http://schemas.microsoft.com/office/drawing/2014/main" id="{070EF085-5233-2B41-86FE-B0D6EF84D73C}"/>
              </a:ext>
            </a:extLst>
          </p:cNvPr>
          <p:cNvSpPr/>
          <p:nvPr/>
        </p:nvSpPr>
        <p:spPr>
          <a:xfrm>
            <a:off x="4338828" y="1752381"/>
            <a:ext cx="571500" cy="381000"/>
          </a:xfrm>
          <a:custGeom>
            <a:avLst/>
            <a:gdLst/>
            <a:ahLst/>
            <a:cxnLst/>
            <a:rect l="l" t="t" r="r" b="b"/>
            <a:pathLst>
              <a:path w="571500" h="381000">
                <a:moveTo>
                  <a:pt x="0" y="95250"/>
                </a:moveTo>
                <a:lnTo>
                  <a:pt x="419100" y="95250"/>
                </a:lnTo>
                <a:lnTo>
                  <a:pt x="419100" y="0"/>
                </a:lnTo>
                <a:lnTo>
                  <a:pt x="571500" y="190500"/>
                </a:lnTo>
                <a:lnTo>
                  <a:pt x="419100" y="380999"/>
                </a:lnTo>
                <a:lnTo>
                  <a:pt x="419100" y="285750"/>
                </a:lnTo>
                <a:lnTo>
                  <a:pt x="0" y="285750"/>
                </a:lnTo>
                <a:lnTo>
                  <a:pt x="0" y="9525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A868C206-049C-7B48-8F85-B3EA992BB6C9}"/>
              </a:ext>
            </a:extLst>
          </p:cNvPr>
          <p:cNvSpPr/>
          <p:nvPr/>
        </p:nvSpPr>
        <p:spPr>
          <a:xfrm>
            <a:off x="6449567" y="1743789"/>
            <a:ext cx="571500" cy="381000"/>
          </a:xfrm>
          <a:custGeom>
            <a:avLst/>
            <a:gdLst/>
            <a:ahLst/>
            <a:cxnLst/>
            <a:rect l="l" t="t" r="r" b="b"/>
            <a:pathLst>
              <a:path w="571500" h="381000">
                <a:moveTo>
                  <a:pt x="0" y="95250"/>
                </a:moveTo>
                <a:lnTo>
                  <a:pt x="419100" y="95250"/>
                </a:lnTo>
                <a:lnTo>
                  <a:pt x="419100" y="0"/>
                </a:lnTo>
                <a:lnTo>
                  <a:pt x="571500" y="190500"/>
                </a:lnTo>
                <a:lnTo>
                  <a:pt x="419100" y="380999"/>
                </a:lnTo>
                <a:lnTo>
                  <a:pt x="419100" y="285750"/>
                </a:lnTo>
                <a:lnTo>
                  <a:pt x="0" y="285750"/>
                </a:lnTo>
                <a:lnTo>
                  <a:pt x="0" y="9525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2">
            <a:extLst>
              <a:ext uri="{FF2B5EF4-FFF2-40B4-BE49-F238E27FC236}">
                <a16:creationId xmlns:a16="http://schemas.microsoft.com/office/drawing/2014/main" id="{0B91CC43-8CF4-5D44-A595-AA3F79A5A7E0}"/>
              </a:ext>
            </a:extLst>
          </p:cNvPr>
          <p:cNvSpPr/>
          <p:nvPr/>
        </p:nvSpPr>
        <p:spPr>
          <a:xfrm>
            <a:off x="751331" y="1208313"/>
            <a:ext cx="7945120" cy="289560"/>
          </a:xfrm>
          <a:custGeom>
            <a:avLst/>
            <a:gdLst/>
            <a:ahLst/>
            <a:cxnLst/>
            <a:rect l="l" t="t" r="r" b="b"/>
            <a:pathLst>
              <a:path w="7945120" h="289560">
                <a:moveTo>
                  <a:pt x="7655052" y="0"/>
                </a:moveTo>
                <a:lnTo>
                  <a:pt x="7655052" y="289559"/>
                </a:lnTo>
                <a:lnTo>
                  <a:pt x="7886700" y="173735"/>
                </a:lnTo>
                <a:lnTo>
                  <a:pt x="7684008" y="173735"/>
                </a:lnTo>
                <a:lnTo>
                  <a:pt x="7684008" y="115823"/>
                </a:lnTo>
                <a:lnTo>
                  <a:pt x="7886700" y="115823"/>
                </a:lnTo>
                <a:lnTo>
                  <a:pt x="7655052" y="0"/>
                </a:lnTo>
                <a:close/>
              </a:path>
              <a:path w="7945120" h="289560">
                <a:moveTo>
                  <a:pt x="86868" y="57911"/>
                </a:moveTo>
                <a:lnTo>
                  <a:pt x="53053" y="64734"/>
                </a:lnTo>
                <a:lnTo>
                  <a:pt x="25441" y="83343"/>
                </a:lnTo>
                <a:lnTo>
                  <a:pt x="6825" y="110954"/>
                </a:lnTo>
                <a:lnTo>
                  <a:pt x="0" y="144779"/>
                </a:lnTo>
                <a:lnTo>
                  <a:pt x="6825" y="178605"/>
                </a:lnTo>
                <a:lnTo>
                  <a:pt x="25441" y="206216"/>
                </a:lnTo>
                <a:lnTo>
                  <a:pt x="53053" y="224825"/>
                </a:lnTo>
                <a:lnTo>
                  <a:pt x="86868" y="231647"/>
                </a:lnTo>
                <a:lnTo>
                  <a:pt x="120682" y="224825"/>
                </a:lnTo>
                <a:lnTo>
                  <a:pt x="148294" y="206216"/>
                </a:lnTo>
                <a:lnTo>
                  <a:pt x="166910" y="178605"/>
                </a:lnTo>
                <a:lnTo>
                  <a:pt x="167892" y="173735"/>
                </a:lnTo>
                <a:lnTo>
                  <a:pt x="86868" y="173735"/>
                </a:lnTo>
                <a:lnTo>
                  <a:pt x="86868" y="115823"/>
                </a:lnTo>
                <a:lnTo>
                  <a:pt x="167892" y="115823"/>
                </a:lnTo>
                <a:lnTo>
                  <a:pt x="166910" y="110954"/>
                </a:lnTo>
                <a:lnTo>
                  <a:pt x="148294" y="83343"/>
                </a:lnTo>
                <a:lnTo>
                  <a:pt x="120682" y="64734"/>
                </a:lnTo>
                <a:lnTo>
                  <a:pt x="86868" y="57911"/>
                </a:lnTo>
                <a:close/>
              </a:path>
              <a:path w="7945120" h="289560">
                <a:moveTo>
                  <a:pt x="167892" y="115823"/>
                </a:moveTo>
                <a:lnTo>
                  <a:pt x="86868" y="115823"/>
                </a:lnTo>
                <a:lnTo>
                  <a:pt x="86868" y="173735"/>
                </a:lnTo>
                <a:lnTo>
                  <a:pt x="167892" y="173735"/>
                </a:lnTo>
                <a:lnTo>
                  <a:pt x="173736" y="144779"/>
                </a:lnTo>
                <a:lnTo>
                  <a:pt x="167892" y="115823"/>
                </a:lnTo>
                <a:close/>
              </a:path>
              <a:path w="7945120" h="289560">
                <a:moveTo>
                  <a:pt x="7655052" y="115823"/>
                </a:moveTo>
                <a:lnTo>
                  <a:pt x="167892" y="115823"/>
                </a:lnTo>
                <a:lnTo>
                  <a:pt x="173736" y="144779"/>
                </a:lnTo>
                <a:lnTo>
                  <a:pt x="167892" y="173735"/>
                </a:lnTo>
                <a:lnTo>
                  <a:pt x="7655052" y="173735"/>
                </a:lnTo>
                <a:lnTo>
                  <a:pt x="7655052" y="115823"/>
                </a:lnTo>
                <a:close/>
              </a:path>
              <a:path w="7945120" h="289560">
                <a:moveTo>
                  <a:pt x="7886700" y="115823"/>
                </a:moveTo>
                <a:lnTo>
                  <a:pt x="7684008" y="115823"/>
                </a:lnTo>
                <a:lnTo>
                  <a:pt x="7684008" y="173735"/>
                </a:lnTo>
                <a:lnTo>
                  <a:pt x="7886700" y="173735"/>
                </a:lnTo>
                <a:lnTo>
                  <a:pt x="7944612" y="144779"/>
                </a:lnTo>
                <a:lnTo>
                  <a:pt x="7886700" y="1158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25">
            <a:extLst>
              <a:ext uri="{FF2B5EF4-FFF2-40B4-BE49-F238E27FC236}">
                <a16:creationId xmlns:a16="http://schemas.microsoft.com/office/drawing/2014/main" id="{8A61310F-E045-594F-8099-5A393C44C899}"/>
              </a:ext>
            </a:extLst>
          </p:cNvPr>
          <p:cNvSpPr/>
          <p:nvPr/>
        </p:nvSpPr>
        <p:spPr>
          <a:xfrm>
            <a:off x="838200" y="2351313"/>
            <a:ext cx="7945120" cy="289560"/>
          </a:xfrm>
          <a:custGeom>
            <a:avLst/>
            <a:gdLst/>
            <a:ahLst/>
            <a:cxnLst/>
            <a:rect l="l" t="t" r="r" b="b"/>
            <a:pathLst>
              <a:path w="7945120" h="289560">
                <a:moveTo>
                  <a:pt x="289559" y="0"/>
                </a:moveTo>
                <a:lnTo>
                  <a:pt x="0" y="144780"/>
                </a:lnTo>
                <a:lnTo>
                  <a:pt x="289559" y="289560"/>
                </a:lnTo>
                <a:lnTo>
                  <a:pt x="289559" y="173736"/>
                </a:lnTo>
                <a:lnTo>
                  <a:pt x="260603" y="173736"/>
                </a:lnTo>
                <a:lnTo>
                  <a:pt x="260603" y="115824"/>
                </a:lnTo>
                <a:lnTo>
                  <a:pt x="289559" y="115824"/>
                </a:lnTo>
                <a:lnTo>
                  <a:pt x="289559" y="0"/>
                </a:lnTo>
                <a:close/>
              </a:path>
              <a:path w="7945120" h="289560">
                <a:moveTo>
                  <a:pt x="7857744" y="57912"/>
                </a:moveTo>
                <a:lnTo>
                  <a:pt x="7823918" y="64734"/>
                </a:lnTo>
                <a:lnTo>
                  <a:pt x="7796307" y="83343"/>
                </a:lnTo>
                <a:lnTo>
                  <a:pt x="7777698" y="110954"/>
                </a:lnTo>
                <a:lnTo>
                  <a:pt x="7770876" y="144780"/>
                </a:lnTo>
                <a:lnTo>
                  <a:pt x="7777698" y="178594"/>
                </a:lnTo>
                <a:lnTo>
                  <a:pt x="7796307" y="206206"/>
                </a:lnTo>
                <a:lnTo>
                  <a:pt x="7823918" y="224822"/>
                </a:lnTo>
                <a:lnTo>
                  <a:pt x="7857744" y="231648"/>
                </a:lnTo>
                <a:lnTo>
                  <a:pt x="7891569" y="224822"/>
                </a:lnTo>
                <a:lnTo>
                  <a:pt x="7919180" y="206206"/>
                </a:lnTo>
                <a:lnTo>
                  <a:pt x="7937789" y="178594"/>
                </a:lnTo>
                <a:lnTo>
                  <a:pt x="7938770" y="173736"/>
                </a:lnTo>
                <a:lnTo>
                  <a:pt x="7857744" y="173736"/>
                </a:lnTo>
                <a:lnTo>
                  <a:pt x="7857744" y="115824"/>
                </a:lnTo>
                <a:lnTo>
                  <a:pt x="7938771" y="115824"/>
                </a:lnTo>
                <a:lnTo>
                  <a:pt x="7937789" y="110954"/>
                </a:lnTo>
                <a:lnTo>
                  <a:pt x="7919180" y="83343"/>
                </a:lnTo>
                <a:lnTo>
                  <a:pt x="7891569" y="64734"/>
                </a:lnTo>
                <a:lnTo>
                  <a:pt x="7857744" y="57912"/>
                </a:lnTo>
                <a:close/>
              </a:path>
              <a:path w="7945120" h="289560">
                <a:moveTo>
                  <a:pt x="289559" y="115824"/>
                </a:moveTo>
                <a:lnTo>
                  <a:pt x="260603" y="115824"/>
                </a:lnTo>
                <a:lnTo>
                  <a:pt x="260603" y="173736"/>
                </a:lnTo>
                <a:lnTo>
                  <a:pt x="289559" y="173736"/>
                </a:lnTo>
                <a:lnTo>
                  <a:pt x="289559" y="115824"/>
                </a:lnTo>
                <a:close/>
              </a:path>
              <a:path w="7945120" h="289560">
                <a:moveTo>
                  <a:pt x="7776716" y="115824"/>
                </a:moveTo>
                <a:lnTo>
                  <a:pt x="289559" y="115824"/>
                </a:lnTo>
                <a:lnTo>
                  <a:pt x="289559" y="173736"/>
                </a:lnTo>
                <a:lnTo>
                  <a:pt x="7776717" y="173736"/>
                </a:lnTo>
                <a:lnTo>
                  <a:pt x="7770876" y="144780"/>
                </a:lnTo>
                <a:lnTo>
                  <a:pt x="7776716" y="115824"/>
                </a:lnTo>
                <a:close/>
              </a:path>
              <a:path w="7945120" h="289560">
                <a:moveTo>
                  <a:pt x="7938771" y="115824"/>
                </a:moveTo>
                <a:lnTo>
                  <a:pt x="7857744" y="115824"/>
                </a:lnTo>
                <a:lnTo>
                  <a:pt x="7857744" y="173736"/>
                </a:lnTo>
                <a:lnTo>
                  <a:pt x="7938770" y="173736"/>
                </a:lnTo>
                <a:lnTo>
                  <a:pt x="7944611" y="144780"/>
                </a:lnTo>
                <a:lnTo>
                  <a:pt x="7938771" y="11582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31">
            <a:extLst>
              <a:ext uri="{FF2B5EF4-FFF2-40B4-BE49-F238E27FC236}">
                <a16:creationId xmlns:a16="http://schemas.microsoft.com/office/drawing/2014/main" id="{A37CACCF-0435-7E4D-8AC8-0858033FA201}"/>
              </a:ext>
            </a:extLst>
          </p:cNvPr>
          <p:cNvSpPr txBox="1"/>
          <p:nvPr/>
        </p:nvSpPr>
        <p:spPr>
          <a:xfrm>
            <a:off x="861466" y="1651543"/>
            <a:ext cx="1241425" cy="574675"/>
          </a:xfrm>
          <a:prstGeom prst="rect">
            <a:avLst/>
          </a:prstGeom>
          <a:solidFill>
            <a:srgbClr val="FF0000"/>
          </a:solidFill>
        </p:spPr>
        <p:txBody>
          <a:bodyPr vert="horz" wrap="square" lIns="0" tIns="12700" rIns="0" bIns="0" rtlCol="0">
            <a:spAutoFit/>
          </a:bodyPr>
          <a:lstStyle/>
          <a:p>
            <a:pPr marR="46990" algn="ctr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latin typeface="Arial Narrow"/>
                <a:cs typeface="Arial Narrow"/>
              </a:rPr>
              <a:t>Komisi</a:t>
            </a:r>
            <a:endParaRPr sz="1800" dirty="0">
              <a:latin typeface="Arial Narrow"/>
              <a:cs typeface="Arial Narrow"/>
            </a:endParaRPr>
          </a:p>
          <a:p>
            <a:pPr algn="ctr">
              <a:lnSpc>
                <a:spcPct val="100000"/>
              </a:lnSpc>
            </a:pPr>
            <a:r>
              <a:rPr sz="1800" b="1" dirty="0">
                <a:latin typeface="Arial Narrow"/>
                <a:cs typeface="Arial Narrow"/>
              </a:rPr>
              <a:t>P</a:t>
            </a:r>
            <a:r>
              <a:rPr sz="1800" b="1" spc="-10" dirty="0">
                <a:latin typeface="Arial Narrow"/>
                <a:cs typeface="Arial Narrow"/>
              </a:rPr>
              <a:t>em</a:t>
            </a:r>
            <a:r>
              <a:rPr sz="1800" b="1" dirty="0">
                <a:latin typeface="Arial Narrow"/>
                <a:cs typeface="Arial Narrow"/>
              </a:rPr>
              <a:t>b</a:t>
            </a:r>
            <a:r>
              <a:rPr sz="1800" b="1" spc="-10" dirty="0">
                <a:latin typeface="Arial Narrow"/>
                <a:cs typeface="Arial Narrow"/>
              </a:rPr>
              <a:t>e</a:t>
            </a:r>
            <a:r>
              <a:rPr sz="1800" b="1" dirty="0">
                <a:latin typeface="Arial Narrow"/>
                <a:cs typeface="Arial Narrow"/>
              </a:rPr>
              <a:t>l</a:t>
            </a:r>
            <a:r>
              <a:rPr sz="1800" b="1" spc="-10" dirty="0">
                <a:latin typeface="Arial Narrow"/>
                <a:cs typeface="Arial Narrow"/>
              </a:rPr>
              <a:t>a</a:t>
            </a:r>
            <a:r>
              <a:rPr sz="1800" b="1" dirty="0">
                <a:latin typeface="Arial Narrow"/>
                <a:cs typeface="Arial Narrow"/>
              </a:rPr>
              <a:t>j</a:t>
            </a:r>
            <a:r>
              <a:rPr sz="1800" b="1" spc="-10" dirty="0">
                <a:latin typeface="Arial Narrow"/>
                <a:cs typeface="Arial Narrow"/>
              </a:rPr>
              <a:t>a</a:t>
            </a:r>
            <a:r>
              <a:rPr sz="1800" b="1" dirty="0">
                <a:latin typeface="Arial Narrow"/>
                <a:cs typeface="Arial Narrow"/>
              </a:rPr>
              <a:t>ran</a:t>
            </a:r>
            <a:endParaRPr sz="1800" dirty="0">
              <a:latin typeface="Arial Narrow"/>
              <a:cs typeface="Arial Narrow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1698BF9-E20E-CF48-9A4C-2B9FA57C0972}"/>
              </a:ext>
            </a:extLst>
          </p:cNvPr>
          <p:cNvSpPr txBox="1"/>
          <p:nvPr/>
        </p:nvSpPr>
        <p:spPr>
          <a:xfrm>
            <a:off x="2947602" y="915370"/>
            <a:ext cx="2066544" cy="349204"/>
          </a:xfrm>
          <a:prstGeom prst="rect">
            <a:avLst/>
          </a:prstGeom>
          <a:noFill/>
        </p:spPr>
        <p:txBody>
          <a:bodyPr vert="horz" wrap="square" lIns="0" tIns="36000" rIns="0" bIns="3600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ID" sz="1800" b="1" dirty="0">
                <a:latin typeface="Arial"/>
                <a:cs typeface="Arial"/>
              </a:rPr>
              <a:t>Forward</a:t>
            </a:r>
            <a:r>
              <a:rPr lang="en-ID" sz="1800" b="1" spc="-40" dirty="0">
                <a:latin typeface="Arial"/>
                <a:cs typeface="Arial"/>
              </a:rPr>
              <a:t> </a:t>
            </a:r>
            <a:r>
              <a:rPr lang="en-ID" sz="1800" b="1" spc="-5" dirty="0">
                <a:latin typeface="Arial"/>
                <a:cs typeface="Arial"/>
              </a:rPr>
              <a:t>trace</a:t>
            </a:r>
            <a:endParaRPr lang="en-ID" sz="1800" dirty="0">
              <a:latin typeface="Arial"/>
              <a:cs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CEF96AE-5D4C-304B-A59E-AA8075DD591E}"/>
              </a:ext>
            </a:extLst>
          </p:cNvPr>
          <p:cNvSpPr txBox="1"/>
          <p:nvPr/>
        </p:nvSpPr>
        <p:spPr>
          <a:xfrm>
            <a:off x="3086861" y="2649368"/>
            <a:ext cx="2066544" cy="349204"/>
          </a:xfrm>
          <a:prstGeom prst="rect">
            <a:avLst/>
          </a:prstGeom>
          <a:noFill/>
        </p:spPr>
        <p:txBody>
          <a:bodyPr vert="horz" wrap="square" lIns="0" tIns="36000" rIns="0" bIns="3600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ID" sz="1800" b="1" dirty="0">
                <a:latin typeface="Arial"/>
                <a:cs typeface="Arial"/>
              </a:rPr>
              <a:t>Backward</a:t>
            </a:r>
            <a:r>
              <a:rPr lang="en-ID" sz="1800" b="1" spc="-40" dirty="0">
                <a:latin typeface="Arial"/>
                <a:cs typeface="Arial"/>
              </a:rPr>
              <a:t> </a:t>
            </a:r>
            <a:r>
              <a:rPr lang="en-ID" sz="1800" b="1" spc="-5" dirty="0">
                <a:latin typeface="Arial"/>
                <a:cs typeface="Arial"/>
              </a:rPr>
              <a:t>trace</a:t>
            </a:r>
            <a:endParaRPr lang="en-ID" sz="1800" dirty="0">
              <a:latin typeface="Arial"/>
              <a:cs typeface="Arial"/>
            </a:endParaRPr>
          </a:p>
        </p:txBody>
      </p:sp>
      <p:sp useBgFill="1">
        <p:nvSpPr>
          <p:cNvPr id="15" name="object 32">
            <a:extLst>
              <a:ext uri="{FF2B5EF4-FFF2-40B4-BE49-F238E27FC236}">
                <a16:creationId xmlns:a16="http://schemas.microsoft.com/office/drawing/2014/main" id="{F570C749-FBED-0844-A448-55C2BAA2154E}"/>
              </a:ext>
            </a:extLst>
          </p:cNvPr>
          <p:cNvSpPr txBox="1"/>
          <p:nvPr/>
        </p:nvSpPr>
        <p:spPr>
          <a:xfrm>
            <a:off x="861466" y="3574271"/>
            <a:ext cx="7945119" cy="12567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>
              <a:lnSpc>
                <a:spcPct val="100000"/>
              </a:lnSpc>
              <a:spcBef>
                <a:spcPts val="95"/>
              </a:spcBef>
            </a:pPr>
            <a:r>
              <a:rPr lang="en-US" sz="2000" spc="-20" dirty="0" err="1">
                <a:latin typeface="Calibri"/>
                <a:cs typeface="Calibri"/>
              </a:rPr>
              <a:t>Catatan</a:t>
            </a:r>
            <a:r>
              <a:rPr lang="en-US" sz="2000" spc="-20" dirty="0">
                <a:latin typeface="Calibri"/>
                <a:cs typeface="Calibri"/>
              </a:rPr>
              <a:t>:</a:t>
            </a:r>
          </a:p>
          <a:p>
            <a:pPr marL="38100" marR="30480">
              <a:lnSpc>
                <a:spcPct val="100000"/>
              </a:lnSpc>
              <a:spcBef>
                <a:spcPts val="95"/>
              </a:spcBef>
            </a:pPr>
            <a:r>
              <a:rPr sz="2000" spc="-20" dirty="0" err="1">
                <a:latin typeface="Calibri"/>
                <a:cs typeface="Calibri"/>
              </a:rPr>
              <a:t>Pergerakan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auditor </a:t>
            </a:r>
            <a:r>
              <a:rPr sz="2000" spc="-15" dirty="0">
                <a:latin typeface="Calibri"/>
                <a:cs typeface="Calibri"/>
              </a:rPr>
              <a:t>(forward/backward) </a:t>
            </a:r>
            <a:r>
              <a:rPr sz="2000" spc="-5" dirty="0">
                <a:latin typeface="Calibri"/>
                <a:cs typeface="Calibri"/>
              </a:rPr>
              <a:t>dapat </a:t>
            </a:r>
            <a:r>
              <a:rPr sz="2000" spc="-10" dirty="0">
                <a:latin typeface="Calibri"/>
                <a:cs typeface="Calibri"/>
              </a:rPr>
              <a:t>berdasarkan obyek </a:t>
            </a:r>
            <a:r>
              <a:rPr sz="2000" dirty="0">
                <a:latin typeface="Calibri"/>
                <a:cs typeface="Calibri"/>
              </a:rPr>
              <a:t>audit </a:t>
            </a:r>
            <a:r>
              <a:rPr sz="2000" spc="-5" dirty="0">
                <a:latin typeface="Calibri"/>
                <a:cs typeface="Calibri"/>
              </a:rPr>
              <a:t>(5 macam)  </a:t>
            </a:r>
            <a:r>
              <a:rPr sz="2000" spc="-10" dirty="0">
                <a:latin typeface="Calibri"/>
                <a:cs typeface="Calibri"/>
              </a:rPr>
              <a:t>Contoh obyek </a:t>
            </a:r>
            <a:r>
              <a:rPr sz="2000" dirty="0">
                <a:latin typeface="Calibri"/>
                <a:cs typeface="Calibri"/>
              </a:rPr>
              <a:t>audit adalah </a:t>
            </a:r>
            <a:r>
              <a:rPr sz="2000" spc="-5" dirty="0">
                <a:latin typeface="Calibri"/>
                <a:cs typeface="Calibri"/>
              </a:rPr>
              <a:t>proses, </a:t>
            </a:r>
            <a:r>
              <a:rPr sz="2000" spc="-10" dirty="0">
                <a:latin typeface="Calibri"/>
                <a:cs typeface="Calibri"/>
              </a:rPr>
              <a:t>maka </a:t>
            </a:r>
            <a:r>
              <a:rPr sz="2000" spc="-15" dirty="0">
                <a:latin typeface="Calibri"/>
                <a:cs typeface="Calibri"/>
              </a:rPr>
              <a:t>forward </a:t>
            </a:r>
            <a:r>
              <a:rPr sz="2000" spc="-10" dirty="0">
                <a:latin typeface="Calibri"/>
                <a:cs typeface="Calibri"/>
              </a:rPr>
              <a:t>tracing </a:t>
            </a:r>
            <a:r>
              <a:rPr lang="en-US" sz="2000" spc="-10" dirty="0" err="1">
                <a:latin typeface="Calibri"/>
                <a:cs typeface="Calibri"/>
              </a:rPr>
              <a:t>bisa</a:t>
            </a:r>
            <a:r>
              <a:rPr lang="en-US" sz="2000" spc="-10" dirty="0">
                <a:latin typeface="Calibri"/>
                <a:cs typeface="Calibri"/>
              </a:rPr>
              <a:t> </a:t>
            </a:r>
            <a:r>
              <a:rPr lang="en-US" sz="2000" spc="-10" dirty="0" err="1">
                <a:latin typeface="Calibri"/>
                <a:cs typeface="Calibri"/>
              </a:rPr>
              <a:t>berdasar</a:t>
            </a:r>
            <a:r>
              <a:rPr lang="en-US" sz="2000" spc="-10" dirty="0">
                <a:latin typeface="Calibri"/>
                <a:cs typeface="Calibri"/>
              </a:rPr>
              <a:t> </a:t>
            </a:r>
            <a:r>
              <a:rPr lang="en-ID" sz="2000" b="1" spc="-10" dirty="0">
                <a:solidFill>
                  <a:srgbClr val="C00000"/>
                </a:solidFill>
                <a:latin typeface="Calibri"/>
                <a:cs typeface="Calibri"/>
              </a:rPr>
              <a:t>P</a:t>
            </a:r>
            <a:r>
              <a:rPr sz="2000" b="1" spc="-10" dirty="0">
                <a:solidFill>
                  <a:srgbClr val="C00000"/>
                </a:solidFill>
                <a:latin typeface="Calibri"/>
                <a:cs typeface="Calibri"/>
              </a:rPr>
              <a:t>PEPP</a:t>
            </a:r>
            <a:endParaRPr sz="2000" b="1" dirty="0">
              <a:solidFill>
                <a:srgbClr val="C00000"/>
              </a:solidFill>
              <a:latin typeface="Calibri"/>
              <a:cs typeface="Calibri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BD7FB55-C53D-BF0C-E0F9-349E30A919A3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49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1043C5-70FA-4241-B0E5-2053CCE59FAF}"/>
              </a:ext>
            </a:extLst>
          </p:cNvPr>
          <p:cNvSpPr txBox="1"/>
          <p:nvPr/>
        </p:nvSpPr>
        <p:spPr>
          <a:xfrm>
            <a:off x="2736670" y="143688"/>
            <a:ext cx="49246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ID" sz="3200" b="1" spc="-40" dirty="0">
                <a:solidFill>
                  <a:srgbClr val="1F487C"/>
                </a:solidFill>
                <a:latin typeface="Calibri"/>
                <a:cs typeface="Calibri"/>
              </a:rPr>
              <a:t>E.</a:t>
            </a:r>
            <a:r>
              <a:rPr lang="en-ID" sz="3200" b="1" spc="-4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lang="en-ID" sz="3200" b="1" spc="-30" dirty="0" err="1">
                <a:solidFill>
                  <a:srgbClr val="1F487C"/>
                </a:solidFill>
                <a:latin typeface="Calibri"/>
                <a:cs typeface="Calibri"/>
              </a:rPr>
              <a:t>Mencatat</a:t>
            </a:r>
            <a:r>
              <a:rPr lang="en-ID" sz="3200" b="1" spc="-30" dirty="0">
                <a:solidFill>
                  <a:srgbClr val="1F487C"/>
                </a:solidFill>
                <a:latin typeface="Calibri"/>
                <a:cs typeface="Calibri"/>
              </a:rPr>
              <a:t> Hasil Audit</a:t>
            </a:r>
            <a:endParaRPr lang="en-ID" sz="3200" dirty="0">
              <a:latin typeface="Calibri"/>
              <a:cs typeface="Calibri"/>
            </a:endParaRPr>
          </a:p>
        </p:txBody>
      </p:sp>
      <p:pic>
        <p:nvPicPr>
          <p:cNvPr id="3074" name="Picture 2" descr="Pentingnya Mencatat">
            <a:extLst>
              <a:ext uri="{FF2B5EF4-FFF2-40B4-BE49-F238E27FC236}">
                <a16:creationId xmlns:a16="http://schemas.microsoft.com/office/drawing/2014/main" id="{10A268E9-D075-AD4D-8DF1-E68D564813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17" y="228599"/>
            <a:ext cx="2281439" cy="150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ject 2">
            <a:extLst>
              <a:ext uri="{FF2B5EF4-FFF2-40B4-BE49-F238E27FC236}">
                <a16:creationId xmlns:a16="http://schemas.microsoft.com/office/drawing/2014/main" id="{565679A3-475E-4D4B-A6D7-D8EC88BFFE36}"/>
              </a:ext>
            </a:extLst>
          </p:cNvPr>
          <p:cNvSpPr txBox="1"/>
          <p:nvPr/>
        </p:nvSpPr>
        <p:spPr>
          <a:xfrm>
            <a:off x="2842712" y="816283"/>
            <a:ext cx="5582832" cy="936795"/>
          </a:xfrm>
          <a:prstGeom prst="rect">
            <a:avLst/>
          </a:prstGeom>
          <a:noFill/>
        </p:spPr>
        <p:txBody>
          <a:bodyPr vert="horz" wrap="square" lIns="0" tIns="13335" rIns="0" bIns="0" rtlCol="0">
            <a:spAutoFit/>
          </a:bodyPr>
          <a:lstStyle/>
          <a:p>
            <a:pPr marL="36000" lvl="2">
              <a:spcAft>
                <a:spcPts val="1800"/>
              </a:spcAft>
            </a:pPr>
            <a:r>
              <a:rPr lang="en-US" sz="2000" dirty="0" err="1">
                <a:latin typeface="Comic Sans MS" panose="030F0902030302020204" pitchFamily="66" charset="0"/>
                <a:cs typeface="Arial" panose="020B0604020202020204" pitchFamily="34" charset="0"/>
              </a:rPr>
              <a:t>Berdasarkan</a:t>
            </a:r>
            <a:r>
              <a:rPr lang="en-US" sz="2000" dirty="0">
                <a:latin typeface="Comic Sans MS" panose="030F0902030302020204" pitchFamily="66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Comic Sans MS" panose="030F0902030302020204" pitchFamily="66" charset="0"/>
                <a:cs typeface="Arial" panose="020B0604020202020204" pitchFamily="34" charset="0"/>
              </a:rPr>
              <a:t>verifikasi</a:t>
            </a:r>
            <a:r>
              <a:rPr lang="en-US" sz="2000" dirty="0">
                <a:latin typeface="Comic Sans MS" panose="030F0902030302020204" pitchFamily="66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Comic Sans MS" panose="030F0902030302020204" pitchFamily="66" charset="0"/>
                <a:cs typeface="Arial" panose="020B0604020202020204" pitchFamily="34" charset="0"/>
              </a:rPr>
              <a:t>bukti</a:t>
            </a:r>
            <a:r>
              <a:rPr lang="en-US" sz="2000" dirty="0">
                <a:latin typeface="Comic Sans MS" panose="030F0902030302020204" pitchFamily="66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latin typeface="Comic Sans MS" panose="030F0902030302020204" pitchFamily="66" charset="0"/>
                <a:cs typeface="Arial" panose="020B0604020202020204" pitchFamily="34" charset="0"/>
              </a:rPr>
              <a:t>klarifikasi</a:t>
            </a:r>
            <a:r>
              <a:rPr lang="en-US" sz="2000" dirty="0">
                <a:latin typeface="Comic Sans MS" panose="030F0902030302020204" pitchFamily="66" charset="0"/>
                <a:cs typeface="Arial" panose="020B0604020202020204" pitchFamily="34" charset="0"/>
              </a:rPr>
              <a:t> (</a:t>
            </a:r>
            <a:r>
              <a:rPr lang="en-US" sz="2000" dirty="0" err="1">
                <a:latin typeface="Comic Sans MS" panose="030F0902030302020204" pitchFamily="66" charset="0"/>
                <a:cs typeface="Arial" panose="020B0604020202020204" pitchFamily="34" charset="0"/>
              </a:rPr>
              <a:t>wawancara</a:t>
            </a:r>
            <a:r>
              <a:rPr lang="en-US" sz="2000" dirty="0">
                <a:latin typeface="Comic Sans MS" panose="030F0902030302020204" pitchFamily="66" charset="0"/>
                <a:cs typeface="Arial" panose="020B0604020202020204" pitchFamily="34" charset="0"/>
              </a:rPr>
              <a:t>) dan </a:t>
            </a:r>
            <a:r>
              <a:rPr lang="en-US" sz="2000" dirty="0" err="1">
                <a:latin typeface="Comic Sans MS" panose="030F0902030302020204" pitchFamily="66" charset="0"/>
                <a:cs typeface="Arial" panose="020B0604020202020204" pitchFamily="34" charset="0"/>
              </a:rPr>
              <a:t>observasi</a:t>
            </a:r>
            <a:r>
              <a:rPr lang="en-US" sz="2000" dirty="0">
                <a:latin typeface="Comic Sans MS" panose="030F0902030302020204" pitchFamily="66" charset="0"/>
                <a:cs typeface="Arial" panose="020B0604020202020204" pitchFamily="34" charset="0"/>
              </a:rPr>
              <a:t> (</a:t>
            </a:r>
            <a:r>
              <a:rPr lang="en-US" sz="2000" spc="-5" dirty="0" err="1">
                <a:latin typeface="Comic Sans MS" panose="030F0902030302020204" pitchFamily="66" charset="0"/>
                <a:cs typeface="Arial" panose="020B0604020202020204" pitchFamily="34" charset="0"/>
              </a:rPr>
              <a:t>v</a:t>
            </a:r>
            <a:r>
              <a:rPr sz="2000" spc="-5" dirty="0" err="1">
                <a:latin typeface="Comic Sans MS" panose="030F0902030302020204" pitchFamily="66" charset="0"/>
                <a:cs typeface="Arial" panose="020B0604020202020204" pitchFamily="34" charset="0"/>
              </a:rPr>
              <a:t>isitasi</a:t>
            </a:r>
            <a:r>
              <a:rPr sz="2000" spc="5" dirty="0">
                <a:latin typeface="Comic Sans MS" panose="030F0902030302020204" pitchFamily="66" charset="0"/>
                <a:cs typeface="Arial" panose="020B0604020202020204" pitchFamily="34" charset="0"/>
              </a:rPr>
              <a:t> </a:t>
            </a:r>
            <a:r>
              <a:rPr lang="en-US" sz="2000" spc="5" dirty="0" err="1">
                <a:latin typeface="Comic Sans MS" panose="030F0902030302020204" pitchFamily="66" charset="0"/>
                <a:cs typeface="Arial" panose="020B0604020202020204" pitchFamily="34" charset="0"/>
              </a:rPr>
              <a:t>lapangan</a:t>
            </a:r>
            <a:r>
              <a:rPr lang="en-US" sz="2000" spc="5" dirty="0">
                <a:latin typeface="Comic Sans MS" panose="030F0902030302020204" pitchFamily="66" charset="0"/>
                <a:cs typeface="Arial" panose="020B0604020202020204" pitchFamily="34" charset="0"/>
              </a:rPr>
              <a:t>) </a:t>
            </a:r>
            <a:r>
              <a:rPr lang="en-US" sz="2000" spc="5" dirty="0" err="1">
                <a:latin typeface="Comic Sans MS" panose="030F0902030302020204" pitchFamily="66" charset="0"/>
                <a:cs typeface="Arial" panose="020B0604020202020204" pitchFamily="34" charset="0"/>
              </a:rPr>
              <a:t>maka</a:t>
            </a:r>
            <a:r>
              <a:rPr lang="en-US" sz="2000" spc="5" dirty="0">
                <a:latin typeface="Comic Sans MS" panose="030F0902030302020204" pitchFamily="66" charset="0"/>
                <a:cs typeface="Arial" panose="020B0604020202020204" pitchFamily="34" charset="0"/>
              </a:rPr>
              <a:t> </a:t>
            </a:r>
            <a:r>
              <a:rPr lang="en-US" sz="2000" spc="5" dirty="0" err="1">
                <a:latin typeface="Comic Sans MS" panose="030F0902030302020204" pitchFamily="66" charset="0"/>
                <a:cs typeface="Arial" panose="020B0604020202020204" pitchFamily="34" charset="0"/>
              </a:rPr>
              <a:t>dapat</a:t>
            </a:r>
            <a:r>
              <a:rPr lang="en-US" sz="2000" spc="5" dirty="0">
                <a:latin typeface="Comic Sans MS" panose="030F0902030302020204" pitchFamily="66" charset="0"/>
                <a:cs typeface="Arial" panose="020B0604020202020204" pitchFamily="34" charset="0"/>
              </a:rPr>
              <a:t> </a:t>
            </a:r>
            <a:r>
              <a:rPr lang="en-US" sz="2000" spc="5" dirty="0" err="1">
                <a:latin typeface="Comic Sans MS" panose="030F0902030302020204" pitchFamily="66" charset="0"/>
                <a:cs typeface="Arial" panose="020B0604020202020204" pitchFamily="34" charset="0"/>
              </a:rPr>
              <a:t>dicatat</a:t>
            </a:r>
            <a:r>
              <a:rPr sz="2000" dirty="0">
                <a:latin typeface="Comic Sans MS" panose="030F0902030302020204" pitchFamily="66" charset="0"/>
                <a:cs typeface="Arial" panose="020B0604020202020204" pitchFamily="34" charset="0"/>
              </a:rPr>
              <a:t>:</a:t>
            </a:r>
            <a:endParaRPr lang="en-US" sz="2000" dirty="0"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125A5994-4BD9-C74A-9443-8CB07690FBAB}"/>
              </a:ext>
            </a:extLst>
          </p:cNvPr>
          <p:cNvSpPr txBox="1"/>
          <p:nvPr/>
        </p:nvSpPr>
        <p:spPr>
          <a:xfrm>
            <a:off x="622664" y="2182319"/>
            <a:ext cx="7894322" cy="2552622"/>
          </a:xfrm>
          <a:prstGeom prst="rect">
            <a:avLst/>
          </a:prstGeom>
          <a:noFill/>
        </p:spPr>
        <p:txBody>
          <a:bodyPr vert="horz" wrap="square" lIns="0" tIns="13335" rIns="0" bIns="0" rtlCol="0">
            <a:spAutoFit/>
          </a:bodyPr>
          <a:lstStyle/>
          <a:p>
            <a:pPr marL="550350" indent="-51435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+mj-lt"/>
              <a:buAutoNum type="arabicPeriod"/>
            </a:pPr>
            <a:r>
              <a:rPr lang="en-US" sz="2000" spc="-10" dirty="0">
                <a:latin typeface="Comic Sans MS" panose="030F0902030302020204" pitchFamily="66" charset="0"/>
                <a:cs typeface="Arial" panose="020B0604020202020204" pitchFamily="34" charset="0"/>
              </a:rPr>
              <a:t>Bukti-</a:t>
            </a:r>
            <a:r>
              <a:rPr lang="en-US" sz="2000" spc="-10" dirty="0" err="1">
                <a:latin typeface="Comic Sans MS" panose="030F0902030302020204" pitchFamily="66" charset="0"/>
                <a:cs typeface="Arial" panose="020B0604020202020204" pitchFamily="34" charset="0"/>
              </a:rPr>
              <a:t>bukti</a:t>
            </a:r>
            <a:r>
              <a:rPr lang="en-US" sz="2000" spc="-10" dirty="0">
                <a:latin typeface="Comic Sans MS" panose="030F0902030302020204" pitchFamily="66" charset="0"/>
                <a:cs typeface="Arial" panose="020B0604020202020204" pitchFamily="34" charset="0"/>
              </a:rPr>
              <a:t> </a:t>
            </a:r>
            <a:r>
              <a:rPr lang="en-US" sz="2000" b="1" spc="-10" dirty="0" err="1">
                <a:solidFill>
                  <a:srgbClr val="C0000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kesesuaian</a:t>
            </a:r>
            <a:r>
              <a:rPr lang="en-US" sz="2000" spc="-10" dirty="0">
                <a:latin typeface="Comic Sans MS" panose="030F0902030302020204" pitchFamily="66" charset="0"/>
                <a:cs typeface="Arial" panose="020B0604020202020204" pitchFamily="34" charset="0"/>
              </a:rPr>
              <a:t> </a:t>
            </a:r>
            <a:r>
              <a:rPr lang="en-US" sz="2000" spc="-10" dirty="0" err="1">
                <a:latin typeface="Comic Sans MS" panose="030F0902030302020204" pitchFamily="66" charset="0"/>
                <a:cs typeface="Arial" panose="020B0604020202020204" pitchFamily="34" charset="0"/>
              </a:rPr>
              <a:t>dengan</a:t>
            </a:r>
            <a:r>
              <a:rPr lang="en-US" sz="2000" spc="-10" dirty="0">
                <a:latin typeface="Comic Sans MS" panose="030F0902030302020204" pitchFamily="66" charset="0"/>
                <a:cs typeface="Arial" panose="020B0604020202020204" pitchFamily="34" charset="0"/>
              </a:rPr>
              <a:t> </a:t>
            </a:r>
            <a:r>
              <a:rPr lang="en-US" sz="2000" spc="-10" dirty="0" err="1">
                <a:latin typeface="Comic Sans MS" panose="030F0902030302020204" pitchFamily="66" charset="0"/>
                <a:cs typeface="Arial" panose="020B0604020202020204" pitchFamily="34" charset="0"/>
              </a:rPr>
              <a:t>standar</a:t>
            </a:r>
            <a:r>
              <a:rPr lang="en-US" sz="2000" spc="-10" dirty="0">
                <a:latin typeface="Comic Sans MS" panose="030F0902030302020204" pitchFamily="66" charset="0"/>
                <a:cs typeface="Arial" panose="020B0604020202020204" pitchFamily="34" charset="0"/>
              </a:rPr>
              <a:t>.</a:t>
            </a:r>
          </a:p>
          <a:p>
            <a:pPr marL="550350" indent="-51435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+mj-lt"/>
              <a:buAutoNum type="arabicPeriod"/>
            </a:pPr>
            <a:r>
              <a:rPr sz="2000" spc="-10" dirty="0">
                <a:latin typeface="Comic Sans MS" panose="030F0902030302020204" pitchFamily="66" charset="0"/>
                <a:cs typeface="Arial" panose="020B0604020202020204" pitchFamily="34" charset="0"/>
              </a:rPr>
              <a:t>Bukti-</a:t>
            </a:r>
            <a:r>
              <a:rPr sz="2000" spc="-10" dirty="0" err="1">
                <a:latin typeface="Comic Sans MS" panose="030F0902030302020204" pitchFamily="66" charset="0"/>
                <a:cs typeface="Arial" panose="020B0604020202020204" pitchFamily="34" charset="0"/>
              </a:rPr>
              <a:t>bukti</a:t>
            </a:r>
            <a:r>
              <a:rPr sz="2000" spc="-10" dirty="0">
                <a:latin typeface="Comic Sans MS" panose="030F0902030302020204" pitchFamily="66" charset="0"/>
                <a:cs typeface="Arial" panose="020B0604020202020204" pitchFamily="34" charset="0"/>
              </a:rPr>
              <a:t> </a:t>
            </a:r>
            <a:r>
              <a:rPr sz="2000" b="1" spc="-15" dirty="0">
                <a:solidFill>
                  <a:srgbClr val="C0000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ketidaksesuaian</a:t>
            </a:r>
            <a:r>
              <a:rPr sz="2000" spc="-15" dirty="0">
                <a:latin typeface="Comic Sans MS" panose="030F0902030302020204" pitchFamily="66" charset="0"/>
                <a:cs typeface="Arial" panose="020B0604020202020204" pitchFamily="34" charset="0"/>
              </a:rPr>
              <a:t> </a:t>
            </a:r>
            <a:r>
              <a:rPr sz="2000" spc="-10" dirty="0" err="1">
                <a:latin typeface="Comic Sans MS" panose="030F0902030302020204" pitchFamily="66" charset="0"/>
                <a:cs typeface="Arial" panose="020B0604020202020204" pitchFamily="34" charset="0"/>
              </a:rPr>
              <a:t>terhadap</a:t>
            </a:r>
            <a:r>
              <a:rPr sz="2000" spc="110" dirty="0">
                <a:latin typeface="Comic Sans MS" panose="030F0902030302020204" pitchFamily="66" charset="0"/>
                <a:cs typeface="Arial" panose="020B0604020202020204" pitchFamily="34" charset="0"/>
              </a:rPr>
              <a:t> </a:t>
            </a:r>
            <a:r>
              <a:rPr sz="2000" spc="-15" dirty="0" err="1">
                <a:latin typeface="Comic Sans MS" panose="030F0902030302020204" pitchFamily="66" charset="0"/>
                <a:cs typeface="Arial" panose="020B0604020202020204" pitchFamily="34" charset="0"/>
              </a:rPr>
              <a:t>standar</a:t>
            </a:r>
            <a:r>
              <a:rPr lang="en-US" sz="2000" spc="-15" dirty="0">
                <a:latin typeface="Comic Sans MS" panose="030F0902030302020204" pitchFamily="66" charset="0"/>
                <a:cs typeface="Arial" panose="020B0604020202020204" pitchFamily="34" charset="0"/>
              </a:rPr>
              <a:t>.</a:t>
            </a:r>
            <a:endParaRPr lang="en-US" sz="2000" dirty="0">
              <a:latin typeface="Comic Sans MS" panose="030F0902030302020204" pitchFamily="66" charset="0"/>
              <a:cs typeface="Arial" panose="020B0604020202020204" pitchFamily="34" charset="0"/>
            </a:endParaRPr>
          </a:p>
          <a:p>
            <a:pPr marL="550350" indent="-51435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+mj-lt"/>
              <a:buAutoNum type="arabicPeriod"/>
            </a:pPr>
            <a:r>
              <a:rPr sz="2000" spc="-10" dirty="0">
                <a:latin typeface="Comic Sans MS" panose="030F0902030302020204" pitchFamily="66" charset="0"/>
                <a:cs typeface="Arial" panose="020B0604020202020204" pitchFamily="34" charset="0"/>
              </a:rPr>
              <a:t>Bukti-</a:t>
            </a:r>
            <a:r>
              <a:rPr sz="2000" spc="-10" dirty="0" err="1">
                <a:latin typeface="Comic Sans MS" panose="030F0902030302020204" pitchFamily="66" charset="0"/>
                <a:cs typeface="Arial" panose="020B0604020202020204" pitchFamily="34" charset="0"/>
              </a:rPr>
              <a:t>bukti</a:t>
            </a:r>
            <a:r>
              <a:rPr sz="2000" spc="-10" dirty="0">
                <a:latin typeface="Comic Sans MS" panose="030F0902030302020204" pitchFamily="66" charset="0"/>
                <a:cs typeface="Arial" panose="020B0604020202020204" pitchFamily="34" charset="0"/>
              </a:rPr>
              <a:t> </a:t>
            </a:r>
            <a:r>
              <a:rPr sz="2000" spc="-15" dirty="0" err="1">
                <a:latin typeface="Comic Sans MS" panose="030F0902030302020204" pitchFamily="66" charset="0"/>
                <a:cs typeface="Arial" panose="020B0604020202020204" pitchFamily="34" charset="0"/>
              </a:rPr>
              <a:t>ketidaksesuaian</a:t>
            </a:r>
            <a:r>
              <a:rPr sz="2000" spc="-15" dirty="0">
                <a:latin typeface="Comic Sans MS" panose="030F0902030302020204" pitchFamily="66" charset="0"/>
                <a:cs typeface="Arial" panose="020B0604020202020204" pitchFamily="34" charset="0"/>
              </a:rPr>
              <a:t> </a:t>
            </a:r>
            <a:r>
              <a:rPr sz="2000" spc="-10" dirty="0" err="1">
                <a:latin typeface="Comic Sans MS" panose="030F0902030302020204" pitchFamily="66" charset="0"/>
                <a:cs typeface="Arial" panose="020B0604020202020204" pitchFamily="34" charset="0"/>
              </a:rPr>
              <a:t>terhadap</a:t>
            </a:r>
            <a:r>
              <a:rPr lang="en-US" sz="2000" spc="-10" dirty="0">
                <a:latin typeface="Comic Sans MS" panose="030F0902030302020204" pitchFamily="66" charset="0"/>
                <a:cs typeface="Arial" panose="020B0604020202020204" pitchFamily="34" charset="0"/>
              </a:rPr>
              <a:t> </a:t>
            </a:r>
            <a:r>
              <a:rPr sz="2000" spc="-15" dirty="0" err="1">
                <a:latin typeface="Comic Sans MS" panose="030F0902030302020204" pitchFamily="66" charset="0"/>
                <a:cs typeface="Arial" panose="020B0604020202020204" pitchFamily="34" charset="0"/>
              </a:rPr>
              <a:t>dokumentasi</a:t>
            </a:r>
            <a:r>
              <a:rPr lang="en-US" sz="2000" spc="-15" dirty="0">
                <a:latin typeface="Comic Sans MS" panose="030F0902030302020204" pitchFamily="66" charset="0"/>
                <a:cs typeface="Arial" panose="020B0604020202020204" pitchFamily="34" charset="0"/>
              </a:rPr>
              <a:t> </a:t>
            </a:r>
            <a:r>
              <a:rPr sz="2000" spc="-15" dirty="0">
                <a:latin typeface="Comic Sans MS" panose="030F0902030302020204" pitchFamily="66" charset="0"/>
                <a:cs typeface="Arial" panose="020B0604020202020204" pitchFamily="34" charset="0"/>
              </a:rPr>
              <a:t>/</a:t>
            </a:r>
            <a:r>
              <a:rPr lang="en-US" sz="2000" spc="-15" dirty="0">
                <a:latin typeface="Comic Sans MS" panose="030F0902030302020204" pitchFamily="66" charset="0"/>
                <a:cs typeface="Arial" panose="020B0604020202020204" pitchFamily="34" charset="0"/>
              </a:rPr>
              <a:t> </a:t>
            </a:r>
            <a:r>
              <a:rPr sz="2000" spc="-15" dirty="0" err="1">
                <a:latin typeface="Comic Sans MS" panose="030F0902030302020204" pitchFamily="66" charset="0"/>
                <a:cs typeface="Arial" panose="020B0604020202020204" pitchFamily="34" charset="0"/>
              </a:rPr>
              <a:t>rekaman</a:t>
            </a:r>
            <a:r>
              <a:rPr lang="en-US" sz="2000" spc="-15" dirty="0">
                <a:latin typeface="Comic Sans MS" panose="030F0902030302020204" pitchFamily="66" charset="0"/>
                <a:cs typeface="Arial" panose="020B0604020202020204" pitchFamily="34" charset="0"/>
              </a:rPr>
              <a:t> (</a:t>
            </a:r>
            <a:r>
              <a:rPr lang="en-US" sz="2000" spc="-15" dirty="0" err="1">
                <a:latin typeface="Comic Sans MS" panose="030F0902030302020204" pitchFamily="66" charset="0"/>
                <a:cs typeface="Arial" panose="020B0604020202020204" pitchFamily="34" charset="0"/>
              </a:rPr>
              <a:t>bukti</a:t>
            </a:r>
            <a:r>
              <a:rPr lang="en-US" sz="2000" spc="-15" dirty="0">
                <a:latin typeface="Comic Sans MS" panose="030F0902030302020204" pitchFamily="66" charset="0"/>
                <a:cs typeface="Arial" panose="020B0604020202020204" pitchFamily="34" charset="0"/>
              </a:rPr>
              <a:t> </a:t>
            </a:r>
            <a:r>
              <a:rPr lang="en-US" sz="2000" spc="-15" dirty="0" err="1">
                <a:latin typeface="Comic Sans MS" panose="030F0902030302020204" pitchFamily="66" charset="0"/>
                <a:cs typeface="Arial" panose="020B0604020202020204" pitchFamily="34" charset="0"/>
              </a:rPr>
              <a:t>tidak</a:t>
            </a:r>
            <a:r>
              <a:rPr lang="en-US" sz="2000" spc="-15" dirty="0">
                <a:latin typeface="Comic Sans MS" panose="030F0902030302020204" pitchFamily="66" charset="0"/>
                <a:cs typeface="Arial" panose="020B0604020202020204" pitchFamily="34" charset="0"/>
              </a:rPr>
              <a:t> </a:t>
            </a:r>
            <a:r>
              <a:rPr lang="en-US" sz="2000" spc="-15" dirty="0" err="1">
                <a:latin typeface="Comic Sans MS" panose="030F0902030302020204" pitchFamily="66" charset="0"/>
                <a:cs typeface="Arial" panose="020B0604020202020204" pitchFamily="34" charset="0"/>
              </a:rPr>
              <a:t>meyakinkan</a:t>
            </a:r>
            <a:r>
              <a:rPr lang="en-US" sz="2000" spc="-15" dirty="0">
                <a:latin typeface="Comic Sans MS" panose="030F0902030302020204" pitchFamily="66" charset="0"/>
                <a:cs typeface="Arial" panose="020B0604020202020204" pitchFamily="34" charset="0"/>
              </a:rPr>
              <a:t>).</a:t>
            </a:r>
            <a:endParaRPr lang="en-US" sz="2000" dirty="0">
              <a:latin typeface="Comic Sans MS" panose="030F0902030302020204" pitchFamily="66" charset="0"/>
              <a:cs typeface="Arial" panose="020B0604020202020204" pitchFamily="34" charset="0"/>
            </a:endParaRPr>
          </a:p>
          <a:p>
            <a:pPr marL="550350" indent="-51435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+mj-lt"/>
              <a:buAutoNum type="arabicPeriod"/>
            </a:pPr>
            <a:r>
              <a:rPr sz="2000" spc="-5" dirty="0" err="1">
                <a:latin typeface="Comic Sans MS" panose="030F0902030302020204" pitchFamily="66" charset="0"/>
                <a:cs typeface="Arial" panose="020B0604020202020204" pitchFamily="34" charset="0"/>
              </a:rPr>
              <a:t>Aspek</a:t>
            </a:r>
            <a:r>
              <a:rPr sz="2000" spc="-5" dirty="0">
                <a:latin typeface="Comic Sans MS" panose="030F0902030302020204" pitchFamily="66" charset="0"/>
                <a:cs typeface="Arial" panose="020B0604020202020204" pitchFamily="34" charset="0"/>
              </a:rPr>
              <a:t> </a:t>
            </a:r>
            <a:r>
              <a:rPr sz="2000" spc="-10" dirty="0">
                <a:latin typeface="Comic Sans MS" panose="030F0902030302020204" pitchFamily="66" charset="0"/>
                <a:cs typeface="Arial" panose="020B0604020202020204" pitchFamily="34" charset="0"/>
              </a:rPr>
              <a:t>dari </a:t>
            </a:r>
            <a:r>
              <a:rPr sz="2000" spc="-15" dirty="0">
                <a:latin typeface="Comic Sans MS" panose="030F0902030302020204" pitchFamily="66" charset="0"/>
                <a:cs typeface="Arial" panose="020B0604020202020204" pitchFamily="34" charset="0"/>
              </a:rPr>
              <a:t>operasi </a:t>
            </a:r>
            <a:r>
              <a:rPr sz="2000" spc="-20" dirty="0">
                <a:latin typeface="Comic Sans MS" panose="030F0902030302020204" pitchFamily="66" charset="0"/>
                <a:cs typeface="Arial" panose="020B0604020202020204" pitchFamily="34" charset="0"/>
              </a:rPr>
              <a:t>yang </a:t>
            </a:r>
            <a:r>
              <a:rPr lang="en-ID" sz="2000" b="1" spc="-5" dirty="0" err="1">
                <a:solidFill>
                  <a:srgbClr val="C0000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menyimpang</a:t>
            </a:r>
            <a:r>
              <a:rPr lang="en-ID" sz="2000" b="1" spc="-5" dirty="0">
                <a:solidFill>
                  <a:srgbClr val="C0000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</a:t>
            </a:r>
            <a:r>
              <a:rPr sz="2000" spc="-5" dirty="0">
                <a:latin typeface="Comic Sans MS" panose="030F0902030302020204" pitchFamily="66" charset="0"/>
                <a:cs typeface="Arial" panose="020B0604020202020204" pitchFamily="34" charset="0"/>
              </a:rPr>
              <a:t>/</a:t>
            </a:r>
            <a:r>
              <a:rPr sz="2000" spc="-5" dirty="0" err="1">
                <a:latin typeface="Comic Sans MS" panose="030F0902030302020204" pitchFamily="66" charset="0"/>
                <a:cs typeface="Arial" panose="020B0604020202020204" pitchFamily="34" charset="0"/>
              </a:rPr>
              <a:t>cenderung</a:t>
            </a:r>
            <a:r>
              <a:rPr sz="2000" spc="-5" dirty="0">
                <a:latin typeface="Comic Sans MS" panose="030F0902030302020204" pitchFamily="66" charset="0"/>
                <a:cs typeface="Arial" panose="020B0604020202020204" pitchFamily="34" charset="0"/>
              </a:rPr>
              <a:t>  </a:t>
            </a:r>
            <a:r>
              <a:rPr sz="2000" spc="-20" dirty="0">
                <a:latin typeface="Comic Sans MS" panose="030F0902030302020204" pitchFamily="66" charset="0"/>
                <a:cs typeface="Arial" panose="020B0604020202020204" pitchFamily="34" charset="0"/>
              </a:rPr>
              <a:t>mengarah </a:t>
            </a:r>
            <a:r>
              <a:rPr sz="2000" spc="-20" dirty="0" err="1">
                <a:latin typeface="Comic Sans MS" panose="030F0902030302020204" pitchFamily="66" charset="0"/>
                <a:cs typeface="Arial" panose="020B0604020202020204" pitchFamily="34" charset="0"/>
              </a:rPr>
              <a:t>kepada</a:t>
            </a:r>
            <a:r>
              <a:rPr sz="2000" spc="25" dirty="0">
                <a:latin typeface="Comic Sans MS" panose="030F0902030302020204" pitchFamily="66" charset="0"/>
                <a:cs typeface="Arial" panose="020B0604020202020204" pitchFamily="34" charset="0"/>
              </a:rPr>
              <a:t> </a:t>
            </a:r>
            <a:r>
              <a:rPr sz="2000" spc="-15" dirty="0" err="1">
                <a:latin typeface="Comic Sans MS" panose="030F0902030302020204" pitchFamily="66" charset="0"/>
                <a:cs typeface="Arial" panose="020B0604020202020204" pitchFamily="34" charset="0"/>
              </a:rPr>
              <a:t>ketidaksesuaian</a:t>
            </a:r>
            <a:r>
              <a:rPr lang="en-US" sz="2000" spc="-15" dirty="0">
                <a:latin typeface="Comic Sans MS" panose="030F0902030302020204" pitchFamily="66" charset="0"/>
                <a:cs typeface="Arial" panose="020B0604020202020204" pitchFamily="34" charset="0"/>
              </a:rPr>
              <a:t>.</a:t>
            </a:r>
            <a:endParaRPr sz="2000" dirty="0"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34706F-A3C2-2E12-AF84-62E1B49E4841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19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9028A59B-B257-A942-82C6-0F2D00FA50F1}"/>
              </a:ext>
            </a:extLst>
          </p:cNvPr>
          <p:cNvSpPr/>
          <p:nvPr/>
        </p:nvSpPr>
        <p:spPr>
          <a:xfrm>
            <a:off x="465667" y="2571749"/>
            <a:ext cx="8229600" cy="225224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2060"/>
                </a:solidFill>
              </a:rPr>
              <a:t>Setiap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anggota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tim</a:t>
            </a:r>
            <a:r>
              <a:rPr lang="en-US" sz="3200" b="1" dirty="0">
                <a:solidFill>
                  <a:srgbClr val="002060"/>
                </a:solidFill>
              </a:rPr>
              <a:t> AMI </a:t>
            </a:r>
            <a:r>
              <a:rPr lang="en-US" sz="3200" b="1" dirty="0" err="1">
                <a:solidFill>
                  <a:srgbClr val="002060"/>
                </a:solidFill>
              </a:rPr>
              <a:t>membuat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catatan-catatan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potensi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temuan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9F0003"/>
                </a:solidFill>
              </a:rPr>
              <a:t>Ketidaksesuaian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untuk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disampaikan</a:t>
            </a:r>
            <a:r>
              <a:rPr lang="en-US" sz="3200" b="1" dirty="0">
                <a:solidFill>
                  <a:srgbClr val="002060"/>
                </a:solidFill>
              </a:rPr>
              <a:t> pada </a:t>
            </a:r>
            <a:r>
              <a:rPr lang="en-US" sz="3200" b="1" dirty="0" err="1">
                <a:solidFill>
                  <a:srgbClr val="002060"/>
                </a:solidFill>
              </a:rPr>
              <a:t>rapat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tim</a:t>
            </a:r>
            <a:r>
              <a:rPr lang="en-US" sz="3200" b="1" dirty="0">
                <a:solidFill>
                  <a:srgbClr val="002060"/>
                </a:solidFill>
              </a:rPr>
              <a:t> auditor</a:t>
            </a: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0D7B3DC9-F8AF-9C41-8227-A1C9C52C80E3}"/>
              </a:ext>
            </a:extLst>
          </p:cNvPr>
          <p:cNvSpPr txBox="1"/>
          <p:nvPr/>
        </p:nvSpPr>
        <p:spPr>
          <a:xfrm>
            <a:off x="2091754" y="457200"/>
            <a:ext cx="5865699" cy="155106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tabLst>
                <a:tab pos="389890" algn="l"/>
              </a:tabLst>
            </a:pPr>
            <a:r>
              <a:rPr lang="en-US" sz="2000" spc="-5" dirty="0" err="1">
                <a:latin typeface="Arial MT"/>
                <a:cs typeface="Arial MT"/>
              </a:rPr>
              <a:t>Catatan</a:t>
            </a:r>
            <a:r>
              <a:rPr lang="en-US" sz="2000" spc="-5" dirty="0">
                <a:latin typeface="Arial MT"/>
                <a:cs typeface="Arial MT"/>
              </a:rPr>
              <a:t> </a:t>
            </a:r>
            <a:r>
              <a:rPr lang="en-US" sz="2000" spc="-5" dirty="0" err="1">
                <a:latin typeface="Arial MT"/>
                <a:cs typeface="Arial MT"/>
              </a:rPr>
              <a:t>temuan</a:t>
            </a:r>
            <a:r>
              <a:rPr lang="en-US" sz="2000" spc="-5" dirty="0">
                <a:latin typeface="Arial MT"/>
                <a:cs typeface="Arial MT"/>
              </a:rPr>
              <a:t> </a:t>
            </a:r>
            <a:r>
              <a:rPr lang="en-US" sz="2000" spc="-5" dirty="0" err="1">
                <a:latin typeface="Arial MT"/>
                <a:cs typeface="Arial MT"/>
              </a:rPr>
              <a:t>meliputi</a:t>
            </a:r>
            <a:r>
              <a:rPr lang="en-US" sz="2000" spc="-5" dirty="0">
                <a:latin typeface="Arial MT"/>
                <a:cs typeface="Arial MT"/>
              </a:rPr>
              <a:t>:</a:t>
            </a:r>
          </a:p>
          <a:p>
            <a:pPr indent="-377190">
              <a:lnSpc>
                <a:spcPct val="100000"/>
              </a:lnSpc>
              <a:buAutoNum type="arabicPeriod"/>
              <a:tabLst>
                <a:tab pos="389890" algn="l"/>
              </a:tabLst>
            </a:pPr>
            <a:r>
              <a:rPr sz="2000" spc="-5" dirty="0" err="1">
                <a:latin typeface="Arial MT"/>
                <a:cs typeface="Arial MT"/>
              </a:rPr>
              <a:t>Apa</a:t>
            </a:r>
            <a:r>
              <a:rPr sz="2000" spc="-10" dirty="0">
                <a:latin typeface="Arial MT"/>
                <a:cs typeface="Arial MT"/>
              </a:rPr>
              <a:t> </a:t>
            </a:r>
            <a:r>
              <a:rPr sz="2000" spc="-5" dirty="0">
                <a:latin typeface="Arial MT"/>
                <a:cs typeface="Arial MT"/>
              </a:rPr>
              <a:t>yang ditemukan</a:t>
            </a:r>
            <a:endParaRPr sz="2000" dirty="0">
              <a:latin typeface="Arial MT"/>
              <a:cs typeface="Arial MT"/>
            </a:endParaRPr>
          </a:p>
          <a:p>
            <a:pPr indent="-396875">
              <a:lnSpc>
                <a:spcPct val="100000"/>
              </a:lnSpc>
              <a:buAutoNum type="arabicPeriod"/>
              <a:tabLst>
                <a:tab pos="409575" algn="l"/>
              </a:tabLst>
            </a:pPr>
            <a:r>
              <a:rPr sz="2000" spc="-5" dirty="0">
                <a:latin typeface="Arial MT"/>
                <a:cs typeface="Arial MT"/>
              </a:rPr>
              <a:t>Dimana ditemukan</a:t>
            </a:r>
            <a:endParaRPr sz="2000" dirty="0">
              <a:latin typeface="Arial MT"/>
              <a:cs typeface="Arial MT"/>
            </a:endParaRPr>
          </a:p>
          <a:p>
            <a:pPr indent="-396875">
              <a:lnSpc>
                <a:spcPct val="100000"/>
              </a:lnSpc>
              <a:buAutoNum type="arabicPeriod"/>
              <a:tabLst>
                <a:tab pos="409575" algn="l"/>
              </a:tabLst>
            </a:pPr>
            <a:r>
              <a:rPr sz="2000" spc="-5" dirty="0">
                <a:latin typeface="Arial MT"/>
                <a:cs typeface="Arial MT"/>
              </a:rPr>
              <a:t>Mengapa</a:t>
            </a:r>
            <a:r>
              <a:rPr sz="2000" spc="35" dirty="0">
                <a:latin typeface="Arial MT"/>
                <a:cs typeface="Arial MT"/>
              </a:rPr>
              <a:t> </a:t>
            </a:r>
            <a:r>
              <a:rPr sz="2000" spc="-5" dirty="0">
                <a:latin typeface="Arial MT"/>
                <a:cs typeface="Arial MT"/>
              </a:rPr>
              <a:t>dianggap</a:t>
            </a:r>
            <a:r>
              <a:rPr sz="2000" spc="35" dirty="0">
                <a:latin typeface="Arial MT"/>
                <a:cs typeface="Arial MT"/>
              </a:rPr>
              <a:t> </a:t>
            </a:r>
            <a:r>
              <a:rPr sz="2000" spc="-5" dirty="0">
                <a:latin typeface="Arial MT"/>
                <a:cs typeface="Arial MT"/>
              </a:rPr>
              <a:t>sebagai</a:t>
            </a:r>
            <a:r>
              <a:rPr sz="2000" spc="30" dirty="0">
                <a:latin typeface="Arial MT"/>
                <a:cs typeface="Arial MT"/>
              </a:rPr>
              <a:t> </a:t>
            </a:r>
            <a:r>
              <a:rPr sz="2000" spc="-5" dirty="0">
                <a:latin typeface="Arial MT"/>
                <a:cs typeface="Arial MT"/>
              </a:rPr>
              <a:t>ketidaksesuaian</a:t>
            </a:r>
            <a:endParaRPr sz="2000" dirty="0">
              <a:latin typeface="Arial MT"/>
              <a:cs typeface="Arial MT"/>
            </a:endParaRPr>
          </a:p>
          <a:p>
            <a:pPr indent="-396875">
              <a:lnSpc>
                <a:spcPct val="100000"/>
              </a:lnSpc>
              <a:buAutoNum type="arabicPeriod"/>
              <a:tabLst>
                <a:tab pos="409575" algn="l"/>
              </a:tabLst>
            </a:pPr>
            <a:r>
              <a:rPr sz="2000" spc="-5" dirty="0">
                <a:latin typeface="Arial MT"/>
                <a:cs typeface="Arial MT"/>
              </a:rPr>
              <a:t>Siapa</a:t>
            </a:r>
            <a:r>
              <a:rPr sz="2000" spc="-1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yang</a:t>
            </a:r>
            <a:r>
              <a:rPr sz="2000" spc="-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hadir/</a:t>
            </a:r>
            <a:r>
              <a:rPr sz="2000" spc="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ada</a:t>
            </a:r>
            <a:r>
              <a:rPr sz="2000" spc="-1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pada</a:t>
            </a:r>
            <a:r>
              <a:rPr sz="2000" spc="15" dirty="0">
                <a:latin typeface="Arial MT"/>
                <a:cs typeface="Arial MT"/>
              </a:rPr>
              <a:t> </a:t>
            </a:r>
            <a:r>
              <a:rPr sz="2000" spc="-5" dirty="0">
                <a:latin typeface="Arial MT"/>
                <a:cs typeface="Arial MT"/>
              </a:rPr>
              <a:t>saat ditemukan</a:t>
            </a:r>
            <a:endParaRPr sz="2000" dirty="0">
              <a:latin typeface="Arial MT"/>
              <a:cs typeface="Arial M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CE580A-0FDE-4E5E-25E5-80242C04BACC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56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9E05AE-2C93-4C8A-B139-532C5777C429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1FD40AA-DF05-ECE0-FF2F-6996E3611451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9C19C9-CC8D-3F4D-B889-1FBC2355795D}"/>
              </a:ext>
            </a:extLst>
          </p:cNvPr>
          <p:cNvSpPr txBox="1"/>
          <p:nvPr/>
        </p:nvSpPr>
        <p:spPr>
          <a:xfrm>
            <a:off x="287384" y="1332150"/>
            <a:ext cx="8530046" cy="2605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en-ID" sz="2000" b="1" spc="-10" dirty="0" err="1">
                <a:latin typeface="Calibri"/>
                <a:cs typeface="Calibri"/>
              </a:rPr>
              <a:t>Bahan</a:t>
            </a:r>
            <a:r>
              <a:rPr lang="en-ID" sz="2000" b="1" spc="-10" dirty="0">
                <a:latin typeface="Calibri"/>
                <a:cs typeface="Calibri"/>
              </a:rPr>
              <a:t> </a:t>
            </a:r>
            <a:r>
              <a:rPr lang="en-ID" sz="2000" b="1" spc="-10" dirty="0" err="1">
                <a:latin typeface="Calibri"/>
                <a:cs typeface="Calibri"/>
              </a:rPr>
              <a:t>diadaptasi</a:t>
            </a:r>
            <a:r>
              <a:rPr lang="en-ID" sz="2000" b="1" spc="-10" dirty="0">
                <a:latin typeface="Calibri"/>
                <a:cs typeface="Calibri"/>
              </a:rPr>
              <a:t> </a:t>
            </a:r>
            <a:r>
              <a:rPr lang="en-ID" sz="2000" b="1" spc="-10" dirty="0" err="1">
                <a:latin typeface="Calibri"/>
                <a:cs typeface="Calibri"/>
              </a:rPr>
              <a:t>dari</a:t>
            </a:r>
            <a:r>
              <a:rPr lang="en-ID" sz="2000" b="1" spc="-10" dirty="0">
                <a:latin typeface="Calibri"/>
                <a:cs typeface="Calibri"/>
              </a:rPr>
              <a:t> </a:t>
            </a:r>
            <a:r>
              <a:rPr lang="en-ID" sz="2000" b="1" spc="-10" dirty="0" err="1">
                <a:latin typeface="Calibri"/>
                <a:cs typeface="Calibri"/>
              </a:rPr>
              <a:t>Bahan</a:t>
            </a:r>
            <a:r>
              <a:rPr lang="en-ID" sz="2000" b="1" spc="-10" dirty="0">
                <a:latin typeface="Calibri"/>
                <a:cs typeface="Calibri"/>
              </a:rPr>
              <a:t> </a:t>
            </a:r>
            <a:r>
              <a:rPr lang="en-ID" sz="2000" b="1" spc="-10" dirty="0" err="1">
                <a:latin typeface="Calibri"/>
                <a:cs typeface="Calibri"/>
              </a:rPr>
              <a:t>Pelatihan</a:t>
            </a:r>
            <a:r>
              <a:rPr lang="en-ID" sz="2000" b="1" spc="-10" dirty="0">
                <a:latin typeface="Calibri"/>
                <a:cs typeface="Calibri"/>
              </a:rPr>
              <a:t> yang </a:t>
            </a:r>
            <a:r>
              <a:rPr lang="en-ID" sz="2000" b="1" spc="-10" dirty="0" err="1">
                <a:latin typeface="Calibri"/>
                <a:cs typeface="Calibri"/>
              </a:rPr>
              <a:t>dikembangkan</a:t>
            </a:r>
            <a:r>
              <a:rPr lang="en-ID" sz="2000" b="1" spc="-10" dirty="0">
                <a:latin typeface="Calibri"/>
                <a:cs typeface="Calibri"/>
              </a:rPr>
              <a:t> oleh</a:t>
            </a:r>
          </a:p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en-ID" sz="2800" b="1" spc="-10" dirty="0">
                <a:solidFill>
                  <a:srgbClr val="8A0000"/>
                </a:solidFill>
                <a:latin typeface="Calibri"/>
                <a:cs typeface="Calibri"/>
              </a:rPr>
              <a:t>Tim </a:t>
            </a:r>
            <a:r>
              <a:rPr lang="en-ID" sz="2800" b="1" spc="-10" dirty="0" err="1">
                <a:solidFill>
                  <a:srgbClr val="8A0000"/>
                </a:solidFill>
                <a:latin typeface="Calibri"/>
                <a:cs typeface="Calibri"/>
              </a:rPr>
              <a:t>Pengembang</a:t>
            </a:r>
            <a:r>
              <a:rPr lang="en-ID" sz="2800" b="1" spc="-10" dirty="0">
                <a:solidFill>
                  <a:srgbClr val="8A0000"/>
                </a:solidFill>
                <a:latin typeface="Calibri"/>
                <a:cs typeface="Calibri"/>
              </a:rPr>
              <a:t> SPMI</a:t>
            </a:r>
          </a:p>
          <a:p>
            <a:pPr marL="12700" marR="5080" algn="ctr">
              <a:spcBef>
                <a:spcPts val="95"/>
              </a:spcBef>
            </a:pPr>
            <a:r>
              <a:rPr lang="en-ID" sz="2800" spc="-15" dirty="0" err="1">
                <a:latin typeface="Calibri"/>
                <a:cs typeface="Calibri"/>
              </a:rPr>
              <a:t>Direktorat</a:t>
            </a:r>
            <a:r>
              <a:rPr lang="en-ID" sz="2800" spc="35" dirty="0">
                <a:latin typeface="Calibri"/>
                <a:cs typeface="Calibri"/>
              </a:rPr>
              <a:t> </a:t>
            </a:r>
            <a:r>
              <a:rPr lang="en-ID" sz="2800" spc="-5" dirty="0" err="1">
                <a:latin typeface="Calibri"/>
                <a:cs typeface="Calibri"/>
              </a:rPr>
              <a:t>Penjaminan</a:t>
            </a:r>
            <a:r>
              <a:rPr lang="en-ID" sz="2800" spc="-15" dirty="0">
                <a:latin typeface="Calibri"/>
                <a:cs typeface="Calibri"/>
              </a:rPr>
              <a:t> </a:t>
            </a:r>
            <a:r>
              <a:rPr lang="en-ID" sz="2800" spc="-5" dirty="0" err="1">
                <a:latin typeface="Calibri"/>
                <a:cs typeface="Calibri"/>
              </a:rPr>
              <a:t>Mutu</a:t>
            </a:r>
            <a:endParaRPr lang="en-ID" sz="2800" spc="-10" dirty="0">
              <a:latin typeface="Calibri"/>
              <a:cs typeface="Calibri"/>
            </a:endParaRPr>
          </a:p>
          <a:p>
            <a:pPr marL="12700" marR="5080" algn="ctr">
              <a:spcBef>
                <a:spcPts val="95"/>
              </a:spcBef>
            </a:pPr>
            <a:r>
              <a:rPr lang="en-ID" sz="2800" spc="-15" dirty="0" err="1">
                <a:latin typeface="Calibri"/>
                <a:cs typeface="Calibri"/>
              </a:rPr>
              <a:t>Direktorat</a:t>
            </a:r>
            <a:r>
              <a:rPr lang="en-ID" sz="2800" spc="45" dirty="0">
                <a:latin typeface="Calibri"/>
                <a:cs typeface="Calibri"/>
              </a:rPr>
              <a:t> </a:t>
            </a:r>
            <a:r>
              <a:rPr lang="en-ID" sz="2800" spc="-10" dirty="0" err="1">
                <a:latin typeface="Calibri"/>
                <a:cs typeface="Calibri"/>
              </a:rPr>
              <a:t>Jenderal</a:t>
            </a:r>
            <a:r>
              <a:rPr lang="en-ID" sz="2800" spc="30" dirty="0">
                <a:latin typeface="Calibri"/>
                <a:cs typeface="Calibri"/>
              </a:rPr>
              <a:t> </a:t>
            </a:r>
            <a:r>
              <a:rPr lang="en-ID" sz="2800" spc="-15" dirty="0" err="1">
                <a:latin typeface="Calibri"/>
                <a:cs typeface="Calibri"/>
              </a:rPr>
              <a:t>Pembelajaran</a:t>
            </a:r>
            <a:r>
              <a:rPr lang="en-ID" sz="2800" spc="20" dirty="0">
                <a:latin typeface="Calibri"/>
                <a:cs typeface="Calibri"/>
              </a:rPr>
              <a:t> </a:t>
            </a:r>
            <a:r>
              <a:rPr lang="en-ID" sz="2800" spc="-5" dirty="0">
                <a:latin typeface="Calibri"/>
                <a:cs typeface="Calibri"/>
              </a:rPr>
              <a:t>dan</a:t>
            </a:r>
            <a:r>
              <a:rPr lang="en-ID" sz="2800" spc="5" dirty="0">
                <a:latin typeface="Calibri"/>
                <a:cs typeface="Calibri"/>
              </a:rPr>
              <a:t> </a:t>
            </a:r>
            <a:r>
              <a:rPr lang="en-ID" sz="2800" spc="-10" dirty="0" err="1">
                <a:latin typeface="Calibri"/>
                <a:cs typeface="Calibri"/>
              </a:rPr>
              <a:t>Kemahasiswaan</a:t>
            </a:r>
            <a:endParaRPr lang="en-ID" sz="2800" spc="-10" dirty="0">
              <a:latin typeface="Calibri"/>
              <a:cs typeface="Calibri"/>
            </a:endParaRPr>
          </a:p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en-ID" sz="2800" spc="-10" dirty="0">
                <a:latin typeface="Calibri"/>
                <a:cs typeface="Calibri"/>
              </a:rPr>
              <a:t>Kementerian</a:t>
            </a:r>
            <a:r>
              <a:rPr lang="en-ID" sz="2800" spc="10" dirty="0">
                <a:latin typeface="Calibri"/>
                <a:cs typeface="Calibri"/>
              </a:rPr>
              <a:t> </a:t>
            </a:r>
            <a:r>
              <a:rPr lang="en-ID" sz="2800" spc="-5" dirty="0" err="1">
                <a:latin typeface="Calibri"/>
                <a:cs typeface="Calibri"/>
              </a:rPr>
              <a:t>Riset</a:t>
            </a:r>
            <a:r>
              <a:rPr lang="en-ID" sz="2800" spc="-5" dirty="0">
                <a:latin typeface="Calibri"/>
                <a:cs typeface="Calibri"/>
              </a:rPr>
              <a:t>,</a:t>
            </a:r>
            <a:r>
              <a:rPr lang="en-ID" sz="2800" spc="15" dirty="0">
                <a:latin typeface="Calibri"/>
                <a:cs typeface="Calibri"/>
              </a:rPr>
              <a:t> </a:t>
            </a:r>
            <a:r>
              <a:rPr lang="en-ID" sz="2800" spc="-20" dirty="0" err="1">
                <a:latin typeface="Calibri"/>
                <a:cs typeface="Calibri"/>
              </a:rPr>
              <a:t>Teknologi</a:t>
            </a:r>
            <a:r>
              <a:rPr lang="en-ID" sz="2800" spc="-20" dirty="0">
                <a:latin typeface="Calibri"/>
                <a:cs typeface="Calibri"/>
              </a:rPr>
              <a:t>,</a:t>
            </a:r>
            <a:r>
              <a:rPr lang="en-ID" sz="2800" spc="-5" dirty="0">
                <a:latin typeface="Calibri"/>
                <a:cs typeface="Calibri"/>
              </a:rPr>
              <a:t> dan </a:t>
            </a:r>
            <a:r>
              <a:rPr lang="en-ID" sz="2800" spc="-10" dirty="0">
                <a:latin typeface="Calibri"/>
                <a:cs typeface="Calibri"/>
              </a:rPr>
              <a:t>Pendidikan</a:t>
            </a:r>
            <a:r>
              <a:rPr lang="en-ID" sz="2800" spc="-20" dirty="0">
                <a:latin typeface="Calibri"/>
                <a:cs typeface="Calibri"/>
              </a:rPr>
              <a:t> </a:t>
            </a:r>
            <a:r>
              <a:rPr lang="en-ID" sz="2800" dirty="0">
                <a:latin typeface="Calibri"/>
                <a:cs typeface="Calibri"/>
              </a:rPr>
              <a:t>Tinggi</a:t>
            </a:r>
          </a:p>
          <a:p>
            <a:pPr marL="12700" algn="ctr">
              <a:lnSpc>
                <a:spcPct val="100000"/>
              </a:lnSpc>
            </a:pPr>
            <a:r>
              <a:rPr lang="en-ID" sz="2800" b="1" spc="-10" dirty="0">
                <a:latin typeface="Calibri"/>
                <a:cs typeface="Calibri"/>
              </a:rPr>
              <a:t>2019</a:t>
            </a:r>
            <a:endParaRPr lang="en-ID" sz="2800" b="1" dirty="0">
              <a:latin typeface="Calibri"/>
              <a:cs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1A9264B-CD90-569D-E0B8-1B8C979C3402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13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 useBgFill="1">
        <p:nvSpPr>
          <p:cNvPr id="5" name="TextBox 4">
            <a:extLst>
              <a:ext uri="{FF2B5EF4-FFF2-40B4-BE49-F238E27FC236}">
                <a16:creationId xmlns:a16="http://schemas.microsoft.com/office/drawing/2014/main" id="{0D28788E-B646-3E43-B855-C28803870CEE}"/>
              </a:ext>
            </a:extLst>
          </p:cNvPr>
          <p:cNvSpPr txBox="1"/>
          <p:nvPr/>
        </p:nvSpPr>
        <p:spPr>
          <a:xfrm>
            <a:off x="2565317" y="273358"/>
            <a:ext cx="55713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ID" sz="3200" b="1" spc="-40" dirty="0">
                <a:solidFill>
                  <a:srgbClr val="1F487C"/>
                </a:solidFill>
                <a:latin typeface="Calibri"/>
                <a:cs typeface="Calibri"/>
              </a:rPr>
              <a:t>F.</a:t>
            </a:r>
            <a:r>
              <a:rPr lang="en-ID" sz="3200" b="1" spc="-4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lang="en-ID" sz="3200" b="1" spc="-30" dirty="0" err="1">
                <a:solidFill>
                  <a:srgbClr val="1F487C"/>
                </a:solidFill>
                <a:latin typeface="Calibri"/>
                <a:cs typeface="Calibri"/>
              </a:rPr>
              <a:t>Pertemuan</a:t>
            </a:r>
            <a:r>
              <a:rPr lang="en-ID" sz="3200" b="1" spc="-30" dirty="0">
                <a:solidFill>
                  <a:srgbClr val="1F487C"/>
                </a:solidFill>
                <a:latin typeface="Calibri"/>
                <a:cs typeface="Calibri"/>
              </a:rPr>
              <a:t> (</a:t>
            </a:r>
            <a:r>
              <a:rPr lang="en-ID" sz="3200" b="1" spc="-30" dirty="0" err="1">
                <a:solidFill>
                  <a:srgbClr val="1F487C"/>
                </a:solidFill>
                <a:latin typeface="Calibri"/>
                <a:cs typeface="Calibri"/>
              </a:rPr>
              <a:t>Rapat</a:t>
            </a:r>
            <a:r>
              <a:rPr lang="en-ID" sz="3200" b="1" spc="-30" dirty="0">
                <a:solidFill>
                  <a:srgbClr val="1F487C"/>
                </a:solidFill>
                <a:latin typeface="Calibri"/>
                <a:cs typeface="Calibri"/>
              </a:rPr>
              <a:t>) Auditor</a:t>
            </a:r>
            <a:endParaRPr lang="en-ID" sz="3200" dirty="0">
              <a:latin typeface="Calibri"/>
              <a:cs typeface="Calibri"/>
            </a:endParaRPr>
          </a:p>
        </p:txBody>
      </p:sp>
      <p:pic>
        <p:nvPicPr>
          <p:cNvPr id="2052" name="Picture 4" descr="Mempersiapkan Memimpin Rapat yang Baik dan Efektif Tips ...">
            <a:extLst>
              <a:ext uri="{FF2B5EF4-FFF2-40B4-BE49-F238E27FC236}">
                <a16:creationId xmlns:a16="http://schemas.microsoft.com/office/drawing/2014/main" id="{120E1B7B-10E8-2246-A80A-F04048039F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435" y="13853"/>
            <a:ext cx="1781047" cy="1020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ject 3">
            <a:extLst>
              <a:ext uri="{FF2B5EF4-FFF2-40B4-BE49-F238E27FC236}">
                <a16:creationId xmlns:a16="http://schemas.microsoft.com/office/drawing/2014/main" id="{50C02364-F09D-5F4C-B4F5-F3C8A05655FC}"/>
              </a:ext>
            </a:extLst>
          </p:cNvPr>
          <p:cNvSpPr txBox="1"/>
          <p:nvPr/>
        </p:nvSpPr>
        <p:spPr>
          <a:xfrm>
            <a:off x="381952" y="1143000"/>
            <a:ext cx="8457248" cy="3274614"/>
          </a:xfrm>
          <a:prstGeom prst="rect">
            <a:avLst/>
          </a:prstGeom>
          <a:noFill/>
        </p:spPr>
        <p:txBody>
          <a:bodyPr vert="horz" wrap="square" lIns="0" tIns="12065" rIns="0" bIns="0" rtlCol="0">
            <a:spAutoFit/>
          </a:bodyPr>
          <a:lstStyle/>
          <a:p>
            <a:pPr marL="12700" marR="467359">
              <a:spcBef>
                <a:spcPts val="0"/>
              </a:spcBef>
              <a:spcAft>
                <a:spcPts val="1200"/>
              </a:spcAft>
            </a:pPr>
            <a:r>
              <a:rPr sz="1800" spc="-10" dirty="0" err="1">
                <a:latin typeface="Comic Sans MS" panose="030F0902030302020204" pitchFamily="66" charset="0"/>
                <a:cs typeface="Calibri"/>
              </a:rPr>
              <a:t>Sebelum</a:t>
            </a:r>
            <a:r>
              <a:rPr sz="1800" spc="-10" dirty="0">
                <a:latin typeface="Comic Sans MS" panose="030F0902030302020204" pitchFamily="66" charset="0"/>
                <a:cs typeface="Calibri"/>
              </a:rPr>
              <a:t> </a:t>
            </a:r>
            <a:r>
              <a:rPr lang="en-US" sz="1800" spc="-10" dirty="0" err="1">
                <a:latin typeface="Comic Sans MS" panose="030F0902030302020204" pitchFamily="66" charset="0"/>
                <a:cs typeface="Calibri"/>
              </a:rPr>
              <a:t>melakukan</a:t>
            </a:r>
            <a:r>
              <a:rPr lang="en-US" sz="1800" spc="-10" dirty="0">
                <a:latin typeface="Comic Sans MS" panose="030F0902030302020204" pitchFamily="66" charset="0"/>
                <a:cs typeface="Calibri"/>
              </a:rPr>
              <a:t> </a:t>
            </a:r>
            <a:r>
              <a:rPr lang="en-US" sz="1800" spc="-10" dirty="0" err="1">
                <a:latin typeface="Comic Sans MS" panose="030F0902030302020204" pitchFamily="66" charset="0"/>
                <a:cs typeface="Calibri"/>
              </a:rPr>
              <a:t>pertemuan</a:t>
            </a:r>
            <a:r>
              <a:rPr lang="en-US" sz="1800" spc="-10" dirty="0">
                <a:latin typeface="Comic Sans MS" panose="030F0902030302020204" pitchFamily="66" charset="0"/>
                <a:cs typeface="Calibri"/>
              </a:rPr>
              <a:t> </a:t>
            </a:r>
            <a:r>
              <a:rPr lang="en-US" sz="1800" spc="-10" dirty="0" err="1">
                <a:latin typeface="Comic Sans MS" panose="030F0902030302020204" pitchFamily="66" charset="0"/>
                <a:cs typeface="Calibri"/>
              </a:rPr>
              <a:t>penutup</a:t>
            </a:r>
            <a:r>
              <a:rPr lang="en-US" sz="1800" spc="-10" dirty="0">
                <a:latin typeface="Comic Sans MS" panose="030F0902030302020204" pitchFamily="66" charset="0"/>
                <a:cs typeface="Calibri"/>
              </a:rPr>
              <a:t> (</a:t>
            </a:r>
            <a:r>
              <a:rPr lang="en-US" sz="1800" i="1" spc="-10" dirty="0">
                <a:latin typeface="Comic Sans MS" panose="030F0902030302020204" pitchFamily="66" charset="0"/>
                <a:cs typeface="Calibri"/>
              </a:rPr>
              <a:t>wrap-up meeting</a:t>
            </a:r>
            <a:r>
              <a:rPr lang="en-US" sz="1800" spc="-10" dirty="0">
                <a:latin typeface="Comic Sans MS" panose="030F0902030302020204" pitchFamily="66" charset="0"/>
                <a:cs typeface="Calibri"/>
              </a:rPr>
              <a:t>) </a:t>
            </a:r>
            <a:r>
              <a:rPr lang="en-US" sz="1800" spc="-10" dirty="0" err="1">
                <a:latin typeface="Comic Sans MS" panose="030F0902030302020204" pitchFamily="66" charset="0"/>
                <a:cs typeface="Calibri"/>
              </a:rPr>
              <a:t>perlu</a:t>
            </a:r>
            <a:r>
              <a:rPr lang="en-US" sz="1800" spc="-10" dirty="0">
                <a:latin typeface="Comic Sans MS" panose="030F0902030302020204" pitchFamily="66" charset="0"/>
                <a:cs typeface="Calibri"/>
              </a:rPr>
              <a:t> </a:t>
            </a:r>
            <a:r>
              <a:rPr lang="en-US" sz="1800" spc="-10" dirty="0" err="1">
                <a:latin typeface="Comic Sans MS" panose="030F0902030302020204" pitchFamily="66" charset="0"/>
                <a:cs typeface="Calibri"/>
              </a:rPr>
              <a:t>dilakukan</a:t>
            </a:r>
            <a:r>
              <a:rPr sz="1800" spc="-20" dirty="0">
                <a:latin typeface="Comic Sans MS" panose="030F0902030302020204" pitchFamily="66" charset="0"/>
                <a:cs typeface="Calibri"/>
              </a:rPr>
              <a:t> </a:t>
            </a:r>
            <a:r>
              <a:rPr sz="1800" spc="-10" dirty="0">
                <a:latin typeface="Comic Sans MS" panose="030F0902030302020204" pitchFamily="66" charset="0"/>
                <a:cs typeface="Calibri"/>
              </a:rPr>
              <a:t>pertemuan  </a:t>
            </a:r>
            <a:r>
              <a:rPr sz="1800" spc="-5" dirty="0">
                <a:latin typeface="Comic Sans MS" panose="030F0902030302020204" pitchFamily="66" charset="0"/>
                <a:cs typeface="Calibri"/>
              </a:rPr>
              <a:t>tim </a:t>
            </a:r>
            <a:r>
              <a:rPr sz="1800" spc="-10" dirty="0">
                <a:latin typeface="Comic Sans MS" panose="030F0902030302020204" pitchFamily="66" charset="0"/>
                <a:cs typeface="Calibri"/>
              </a:rPr>
              <a:t>auditor </a:t>
            </a:r>
            <a:r>
              <a:rPr sz="1800" spc="-10" dirty="0" err="1">
                <a:latin typeface="Comic Sans MS" panose="030F0902030302020204" pitchFamily="66" charset="0"/>
                <a:cs typeface="Calibri"/>
              </a:rPr>
              <a:t>tanpa</a:t>
            </a:r>
            <a:r>
              <a:rPr sz="1800" spc="40" dirty="0">
                <a:latin typeface="Comic Sans MS" panose="030F0902030302020204" pitchFamily="66" charset="0"/>
                <a:cs typeface="Calibri"/>
              </a:rPr>
              <a:t> </a:t>
            </a:r>
            <a:r>
              <a:rPr sz="1800" spc="-15" dirty="0" err="1">
                <a:latin typeface="Comic Sans MS" panose="030F0902030302020204" pitchFamily="66" charset="0"/>
                <a:cs typeface="Calibri"/>
              </a:rPr>
              <a:t>teraudit</a:t>
            </a:r>
            <a:r>
              <a:rPr lang="en-US" sz="1800" spc="-15" dirty="0">
                <a:latin typeface="Comic Sans MS" panose="030F0902030302020204" pitchFamily="66" charset="0"/>
                <a:cs typeface="Calibri"/>
              </a:rPr>
              <a:t> (auditee)</a:t>
            </a:r>
            <a:r>
              <a:rPr sz="1800" spc="-15" dirty="0">
                <a:latin typeface="Comic Sans MS" panose="030F0902030302020204" pitchFamily="66" charset="0"/>
                <a:cs typeface="Calibri"/>
              </a:rPr>
              <a:t>.</a:t>
            </a:r>
            <a:endParaRPr sz="1800" dirty="0">
              <a:latin typeface="Comic Sans MS" panose="030F0902030302020204" pitchFamily="66" charset="0"/>
              <a:cs typeface="Calibri"/>
            </a:endParaRPr>
          </a:p>
          <a:p>
            <a:pPr marL="469900" indent="-457834">
              <a:spcBef>
                <a:spcPts val="0"/>
              </a:spcBef>
              <a:spcAft>
                <a:spcPts val="1200"/>
              </a:spcAft>
              <a:buAutoNum type="arabicPeriod"/>
              <a:tabLst>
                <a:tab pos="469900" algn="l"/>
                <a:tab pos="470534" algn="l"/>
              </a:tabLst>
            </a:pPr>
            <a:r>
              <a:rPr sz="1800" spc="-10" dirty="0">
                <a:latin typeface="Comic Sans MS" panose="030F0902030302020204" pitchFamily="66" charset="0"/>
                <a:cs typeface="Calibri"/>
              </a:rPr>
              <a:t>Dipimpin </a:t>
            </a:r>
            <a:r>
              <a:rPr sz="1800" spc="-5" dirty="0">
                <a:latin typeface="Comic Sans MS" panose="030F0902030302020204" pitchFamily="66" charset="0"/>
                <a:cs typeface="Calibri"/>
              </a:rPr>
              <a:t>oleh </a:t>
            </a:r>
            <a:r>
              <a:rPr sz="1800" spc="-25" dirty="0">
                <a:latin typeface="Comic Sans MS" panose="030F0902030302020204" pitchFamily="66" charset="0"/>
                <a:cs typeface="Calibri"/>
              </a:rPr>
              <a:t>ketua </a:t>
            </a:r>
            <a:r>
              <a:rPr sz="1800" spc="-5" dirty="0" err="1">
                <a:latin typeface="Comic Sans MS" panose="030F0902030302020204" pitchFamily="66" charset="0"/>
                <a:cs typeface="Calibri"/>
              </a:rPr>
              <a:t>tim</a:t>
            </a:r>
            <a:r>
              <a:rPr sz="1800" spc="85" dirty="0">
                <a:latin typeface="Comic Sans MS" panose="030F0902030302020204" pitchFamily="66" charset="0"/>
                <a:cs typeface="Calibri"/>
              </a:rPr>
              <a:t> </a:t>
            </a:r>
            <a:r>
              <a:rPr sz="1800" spc="-10" dirty="0">
                <a:latin typeface="Comic Sans MS" panose="030F0902030302020204" pitchFamily="66" charset="0"/>
                <a:cs typeface="Calibri"/>
              </a:rPr>
              <a:t>auditor</a:t>
            </a:r>
            <a:r>
              <a:rPr lang="en-US" sz="1800" dirty="0">
                <a:latin typeface="Comic Sans MS" panose="030F0902030302020204" pitchFamily="66" charset="0"/>
                <a:cs typeface="Calibri"/>
              </a:rPr>
              <a:t>.</a:t>
            </a:r>
          </a:p>
          <a:p>
            <a:pPr marL="469900" indent="-457834">
              <a:spcBef>
                <a:spcPts val="0"/>
              </a:spcBef>
              <a:spcAft>
                <a:spcPts val="1200"/>
              </a:spcAft>
              <a:buAutoNum type="arabicPeriod"/>
              <a:tabLst>
                <a:tab pos="469900" algn="l"/>
                <a:tab pos="470534" algn="l"/>
              </a:tabLst>
            </a:pPr>
            <a:r>
              <a:rPr sz="1800" spc="-10" dirty="0" err="1">
                <a:latin typeface="Comic Sans MS" panose="030F0902030302020204" pitchFamily="66" charset="0"/>
                <a:cs typeface="Calibri"/>
              </a:rPr>
              <a:t>Melengkapi</a:t>
            </a:r>
            <a:r>
              <a:rPr sz="1800" spc="-10" dirty="0">
                <a:latin typeface="Comic Sans MS" panose="030F0902030302020204" pitchFamily="66" charset="0"/>
                <a:cs typeface="Calibri"/>
              </a:rPr>
              <a:t> </a:t>
            </a:r>
            <a:r>
              <a:rPr sz="1800" spc="-15" dirty="0" err="1">
                <a:latin typeface="Comic Sans MS" panose="030F0902030302020204" pitchFamily="66" charset="0"/>
                <a:cs typeface="Calibri"/>
              </a:rPr>
              <a:t>formulir</a:t>
            </a:r>
            <a:r>
              <a:rPr sz="1800" spc="50" dirty="0">
                <a:latin typeface="Comic Sans MS" panose="030F0902030302020204" pitchFamily="66" charset="0"/>
                <a:cs typeface="Calibri"/>
              </a:rPr>
              <a:t> </a:t>
            </a:r>
            <a:r>
              <a:rPr sz="1800" spc="-15" dirty="0" err="1">
                <a:latin typeface="Comic Sans MS" panose="030F0902030302020204" pitchFamily="66" charset="0"/>
                <a:cs typeface="Calibri"/>
              </a:rPr>
              <a:t>ketidaksesuaian</a:t>
            </a:r>
            <a:r>
              <a:rPr lang="en-US" sz="1800" spc="-15" dirty="0">
                <a:latin typeface="Comic Sans MS" panose="030F0902030302020204" pitchFamily="66" charset="0"/>
                <a:cs typeface="Calibri"/>
              </a:rPr>
              <a:t>, </a:t>
            </a:r>
            <a:r>
              <a:rPr lang="en-US" sz="1800" spc="-15" dirty="0" err="1">
                <a:latin typeface="Comic Sans MS" panose="030F0902030302020204" pitchFamily="66" charset="0"/>
                <a:cs typeface="Calibri"/>
              </a:rPr>
              <a:t>termasuk</a:t>
            </a:r>
            <a:r>
              <a:rPr lang="en-US" sz="1800" spc="-15" dirty="0">
                <a:latin typeface="Comic Sans MS" panose="030F0902030302020204" pitchFamily="66" charset="0"/>
                <a:cs typeface="Calibri"/>
              </a:rPr>
              <a:t> </a:t>
            </a:r>
            <a:r>
              <a:rPr lang="en-US" sz="1800" spc="-15" dirty="0" err="1">
                <a:latin typeface="Comic Sans MS" panose="030F0902030302020204" pitchFamily="66" charset="0"/>
                <a:cs typeface="Calibri"/>
              </a:rPr>
              <a:t>mengelompokan</a:t>
            </a:r>
            <a:r>
              <a:rPr lang="en-US" sz="1800" spc="-15" dirty="0">
                <a:latin typeface="Comic Sans MS" panose="030F0902030302020204" pitchFamily="66" charset="0"/>
                <a:cs typeface="Calibri"/>
              </a:rPr>
              <a:t> </a:t>
            </a:r>
            <a:r>
              <a:rPr lang="en-US" sz="1800" spc="-15" dirty="0" err="1">
                <a:latin typeface="Comic Sans MS" panose="030F0902030302020204" pitchFamily="66" charset="0"/>
                <a:cs typeface="Calibri"/>
              </a:rPr>
              <a:t>bukti</a:t>
            </a:r>
            <a:r>
              <a:rPr lang="en-US" sz="1800" spc="-15" dirty="0">
                <a:latin typeface="Comic Sans MS" panose="030F0902030302020204" pitchFamily="66" charset="0"/>
                <a:cs typeface="Calibri"/>
              </a:rPr>
              <a:t> </a:t>
            </a:r>
            <a:r>
              <a:rPr lang="en-US" sz="1800" spc="-15" dirty="0" err="1">
                <a:latin typeface="Comic Sans MS" panose="030F0902030302020204" pitchFamily="66" charset="0"/>
                <a:cs typeface="Calibri"/>
              </a:rPr>
              <a:t>berdasarkan</a:t>
            </a:r>
            <a:r>
              <a:rPr lang="en-US" sz="1800" spc="-15" dirty="0">
                <a:latin typeface="Comic Sans MS" panose="030F0902030302020204" pitchFamily="66" charset="0"/>
                <a:cs typeface="Calibri"/>
              </a:rPr>
              <a:t> </a:t>
            </a:r>
            <a:r>
              <a:rPr lang="en-US" sz="1800" spc="-15" dirty="0" err="1">
                <a:latin typeface="Comic Sans MS" panose="030F0902030302020204" pitchFamily="66" charset="0"/>
                <a:cs typeface="Calibri"/>
              </a:rPr>
              <a:t>standar</a:t>
            </a:r>
            <a:r>
              <a:rPr lang="en-US" sz="1800" spc="-15" dirty="0">
                <a:latin typeface="Comic Sans MS" panose="030F0902030302020204" pitchFamily="66" charset="0"/>
                <a:cs typeface="Calibri"/>
              </a:rPr>
              <a:t>/</a:t>
            </a:r>
            <a:r>
              <a:rPr lang="en-US" sz="1800" spc="-15" dirty="0" err="1">
                <a:latin typeface="Comic Sans MS" panose="030F0902030302020204" pitchFamily="66" charset="0"/>
                <a:cs typeface="Calibri"/>
              </a:rPr>
              <a:t>kriteria</a:t>
            </a:r>
            <a:r>
              <a:rPr lang="en-US" sz="1800" spc="-15" dirty="0">
                <a:latin typeface="Comic Sans MS" panose="030F0902030302020204" pitchFamily="66" charset="0"/>
                <a:cs typeface="Calibri"/>
              </a:rPr>
              <a:t>.</a:t>
            </a:r>
            <a:endParaRPr lang="en-US" sz="1800" dirty="0">
              <a:latin typeface="Comic Sans MS" panose="030F0902030302020204" pitchFamily="66" charset="0"/>
              <a:cs typeface="Calibri"/>
            </a:endParaRPr>
          </a:p>
          <a:p>
            <a:pPr marL="469900" indent="-457834">
              <a:spcBef>
                <a:spcPts val="0"/>
              </a:spcBef>
              <a:spcAft>
                <a:spcPts val="1200"/>
              </a:spcAft>
              <a:buFontTx/>
              <a:buAutoNum type="arabicPeriod"/>
              <a:tabLst>
                <a:tab pos="469900" algn="l"/>
                <a:tab pos="470534" algn="l"/>
              </a:tabLst>
            </a:pPr>
            <a:r>
              <a:rPr sz="1800" b="1" spc="-10" dirty="0" err="1">
                <a:solidFill>
                  <a:srgbClr val="C00000"/>
                </a:solidFill>
                <a:latin typeface="Comic Sans MS" panose="030F0902030302020204" pitchFamily="66" charset="0"/>
                <a:cs typeface="Calibri"/>
              </a:rPr>
              <a:t>Meninjau</a:t>
            </a:r>
            <a:r>
              <a:rPr sz="1800" b="1" spc="-10" dirty="0">
                <a:solidFill>
                  <a:srgbClr val="C00000"/>
                </a:solidFill>
                <a:latin typeface="Comic Sans MS" panose="030F0902030302020204" pitchFamily="66" charset="0"/>
                <a:cs typeface="Calibri"/>
              </a:rPr>
              <a:t> </a:t>
            </a:r>
            <a:r>
              <a:rPr sz="1800" b="1" spc="-10" dirty="0" err="1">
                <a:solidFill>
                  <a:srgbClr val="C00000"/>
                </a:solidFill>
                <a:latin typeface="Comic Sans MS" panose="030F0902030302020204" pitchFamily="66" charset="0"/>
                <a:cs typeface="Calibri"/>
              </a:rPr>
              <a:t>semua</a:t>
            </a:r>
            <a:r>
              <a:rPr sz="1800" b="1" spc="70" dirty="0">
                <a:solidFill>
                  <a:srgbClr val="C00000"/>
                </a:solidFill>
                <a:latin typeface="Comic Sans MS" panose="030F0902030302020204" pitchFamily="66" charset="0"/>
                <a:cs typeface="Calibri"/>
              </a:rPr>
              <a:t> </a:t>
            </a:r>
            <a:r>
              <a:rPr sz="1800" b="1" spc="-15" dirty="0" err="1">
                <a:solidFill>
                  <a:srgbClr val="C00000"/>
                </a:solidFill>
                <a:latin typeface="Comic Sans MS" panose="030F0902030302020204" pitchFamily="66" charset="0"/>
                <a:cs typeface="Calibri"/>
              </a:rPr>
              <a:t>ketidaksesuaian</a:t>
            </a:r>
            <a:r>
              <a:rPr lang="en-US" sz="1800" b="1" spc="-15" dirty="0">
                <a:solidFill>
                  <a:srgbClr val="C00000"/>
                </a:solidFill>
                <a:latin typeface="Comic Sans MS" panose="030F0902030302020204" pitchFamily="66" charset="0"/>
                <a:cs typeface="Calibri"/>
              </a:rPr>
              <a:t> (</a:t>
            </a:r>
            <a:r>
              <a:rPr lang="en-ID" sz="1800" b="1" spc="-15" dirty="0" err="1">
                <a:solidFill>
                  <a:srgbClr val="C00000"/>
                </a:solidFill>
                <a:latin typeface="Comic Sans MS" panose="030F0902030302020204" pitchFamily="66" charset="0"/>
                <a:cs typeface="Calibri"/>
              </a:rPr>
              <a:t>formulasikan</a:t>
            </a:r>
            <a:r>
              <a:rPr lang="en-ID" sz="1800" b="1" spc="-15" dirty="0">
                <a:solidFill>
                  <a:srgbClr val="C00000"/>
                </a:solidFill>
                <a:latin typeface="Comic Sans MS" panose="030F0902030302020204" pitchFamily="66" charset="0"/>
                <a:cs typeface="Calibri"/>
              </a:rPr>
              <a:t> </a:t>
            </a:r>
            <a:r>
              <a:rPr lang="en-ID" sz="1800" b="1" spc="-10" dirty="0" err="1">
                <a:solidFill>
                  <a:srgbClr val="C00000"/>
                </a:solidFill>
                <a:latin typeface="Comic Sans MS" panose="030F0902030302020204" pitchFamily="66" charset="0"/>
                <a:cs typeface="Calibri"/>
              </a:rPr>
              <a:t>temuan</a:t>
            </a:r>
            <a:r>
              <a:rPr lang="en-ID" sz="1800" b="1" spc="-10" dirty="0">
                <a:solidFill>
                  <a:srgbClr val="C00000"/>
                </a:solidFill>
                <a:latin typeface="Comic Sans MS" panose="030F0902030302020204" pitchFamily="66" charset="0"/>
                <a:cs typeface="Calibri"/>
              </a:rPr>
              <a:t> </a:t>
            </a:r>
            <a:r>
              <a:rPr lang="en-ID" sz="1800" b="1" spc="-15" dirty="0" err="1">
                <a:solidFill>
                  <a:srgbClr val="C00000"/>
                </a:solidFill>
                <a:latin typeface="Comic Sans MS" panose="030F0902030302020204" pitchFamily="66" charset="0"/>
                <a:cs typeface="Calibri"/>
              </a:rPr>
              <a:t>berdasarkan</a:t>
            </a:r>
            <a:r>
              <a:rPr lang="en-ID" sz="1800" b="1" spc="114" dirty="0">
                <a:solidFill>
                  <a:srgbClr val="C00000"/>
                </a:solidFill>
                <a:latin typeface="Comic Sans MS" panose="030F0902030302020204" pitchFamily="66" charset="0"/>
                <a:cs typeface="Calibri"/>
              </a:rPr>
              <a:t> </a:t>
            </a:r>
            <a:r>
              <a:rPr lang="en-ID" sz="1800" b="1" spc="-25" dirty="0">
                <a:solidFill>
                  <a:srgbClr val="C00000"/>
                </a:solidFill>
                <a:latin typeface="Comic Sans MS" panose="030F0902030302020204" pitchFamily="66" charset="0"/>
                <a:cs typeface="Calibri"/>
              </a:rPr>
              <a:t>PLOR).</a:t>
            </a:r>
            <a:endParaRPr lang="en-US" sz="1800" b="1" dirty="0">
              <a:solidFill>
                <a:srgbClr val="C00000"/>
              </a:solidFill>
              <a:latin typeface="Comic Sans MS" panose="030F0902030302020204" pitchFamily="66" charset="0"/>
              <a:cs typeface="Calibri"/>
            </a:endParaRPr>
          </a:p>
          <a:p>
            <a:pPr marL="469900" indent="-457834">
              <a:spcBef>
                <a:spcPts val="0"/>
              </a:spcBef>
              <a:spcAft>
                <a:spcPts val="1200"/>
              </a:spcAft>
              <a:buAutoNum type="arabicPeriod"/>
              <a:tabLst>
                <a:tab pos="469900" algn="l"/>
                <a:tab pos="470534" algn="l"/>
              </a:tabLst>
            </a:pPr>
            <a:r>
              <a:rPr sz="1800" spc="-15" dirty="0" err="1">
                <a:latin typeface="Comic Sans MS" panose="030F0902030302020204" pitchFamily="66" charset="0"/>
                <a:cs typeface="Calibri"/>
              </a:rPr>
              <a:t>Mempersiapkan</a:t>
            </a:r>
            <a:r>
              <a:rPr sz="1800" spc="-15" dirty="0">
                <a:latin typeface="Comic Sans MS" panose="030F0902030302020204" pitchFamily="66" charset="0"/>
                <a:cs typeface="Calibri"/>
              </a:rPr>
              <a:t> </a:t>
            </a:r>
            <a:r>
              <a:rPr sz="1800" spc="-15" dirty="0" err="1">
                <a:latin typeface="Comic Sans MS" panose="030F0902030302020204" pitchFamily="66" charset="0"/>
                <a:cs typeface="Calibri"/>
              </a:rPr>
              <a:t>kesimpulan</a:t>
            </a:r>
            <a:r>
              <a:rPr sz="1800" spc="90" dirty="0">
                <a:latin typeface="Comic Sans MS" panose="030F0902030302020204" pitchFamily="66" charset="0"/>
                <a:cs typeface="Calibri"/>
              </a:rPr>
              <a:t> </a:t>
            </a:r>
            <a:r>
              <a:rPr sz="1800" spc="-5" dirty="0">
                <a:latin typeface="Comic Sans MS" panose="030F0902030302020204" pitchFamily="66" charset="0"/>
                <a:cs typeface="Calibri"/>
              </a:rPr>
              <a:t>audit</a:t>
            </a:r>
            <a:r>
              <a:rPr lang="en-US" sz="1800" spc="-5" dirty="0">
                <a:latin typeface="Comic Sans MS" panose="030F0902030302020204" pitchFamily="66" charset="0"/>
                <a:cs typeface="Calibri"/>
              </a:rPr>
              <a:t>, dan format </a:t>
            </a:r>
            <a:r>
              <a:rPr lang="en-US" sz="1800" spc="-5" dirty="0" err="1">
                <a:latin typeface="Comic Sans MS" panose="030F0902030302020204" pitchFamily="66" charset="0"/>
                <a:cs typeface="Calibri"/>
              </a:rPr>
              <a:t>Permintaan</a:t>
            </a:r>
            <a:r>
              <a:rPr lang="en-US" sz="1800" spc="-5" dirty="0">
                <a:latin typeface="Comic Sans MS" panose="030F0902030302020204" pitchFamily="66" charset="0"/>
                <a:cs typeface="Calibri"/>
              </a:rPr>
              <a:t> Tindakan </a:t>
            </a:r>
            <a:r>
              <a:rPr lang="en-US" sz="1800" spc="-5" dirty="0" err="1">
                <a:latin typeface="Comic Sans MS" panose="030F0902030302020204" pitchFamily="66" charset="0"/>
                <a:cs typeface="Calibri"/>
              </a:rPr>
              <a:t>Koreksi</a:t>
            </a:r>
            <a:r>
              <a:rPr lang="en-US" sz="1800" spc="-5" dirty="0">
                <a:latin typeface="Comic Sans MS" panose="030F0902030302020204" pitchFamily="66" charset="0"/>
                <a:cs typeface="Calibri"/>
              </a:rPr>
              <a:t> (PTK).</a:t>
            </a:r>
            <a:endParaRPr lang="en-US" sz="1800" dirty="0">
              <a:latin typeface="Comic Sans MS" panose="030F0902030302020204" pitchFamily="66" charset="0"/>
              <a:cs typeface="Calibri"/>
            </a:endParaRPr>
          </a:p>
          <a:p>
            <a:pPr marL="469900" indent="-457834">
              <a:spcBef>
                <a:spcPts val="0"/>
              </a:spcBef>
              <a:spcAft>
                <a:spcPts val="1200"/>
              </a:spcAft>
              <a:buAutoNum type="arabicPeriod"/>
              <a:tabLst>
                <a:tab pos="469900" algn="l"/>
                <a:tab pos="470534" algn="l"/>
              </a:tabLst>
            </a:pPr>
            <a:r>
              <a:rPr sz="1800" spc="-5" dirty="0" err="1">
                <a:latin typeface="Comic Sans MS" panose="030F0902030302020204" pitchFamily="66" charset="0"/>
                <a:cs typeface="Calibri"/>
              </a:rPr>
              <a:t>Mem</a:t>
            </a:r>
            <a:r>
              <a:rPr sz="1800" dirty="0" err="1">
                <a:latin typeface="Comic Sans MS" panose="030F0902030302020204" pitchFamily="66" charset="0"/>
                <a:cs typeface="Calibri"/>
              </a:rPr>
              <a:t>p</a:t>
            </a:r>
            <a:r>
              <a:rPr sz="1800" spc="-5" dirty="0" err="1">
                <a:latin typeface="Comic Sans MS" panose="030F0902030302020204" pitchFamily="66" charset="0"/>
                <a:cs typeface="Calibri"/>
              </a:rPr>
              <a:t>e</a:t>
            </a:r>
            <a:r>
              <a:rPr sz="1800" spc="-60" dirty="0" err="1">
                <a:latin typeface="Comic Sans MS" panose="030F0902030302020204" pitchFamily="66" charset="0"/>
                <a:cs typeface="Calibri"/>
              </a:rPr>
              <a:t>r</a:t>
            </a:r>
            <a:r>
              <a:rPr sz="1800" spc="-10" dirty="0" err="1">
                <a:latin typeface="Comic Sans MS" panose="030F0902030302020204" pitchFamily="66" charset="0"/>
                <a:cs typeface="Calibri"/>
              </a:rPr>
              <a:t>s</a:t>
            </a:r>
            <a:r>
              <a:rPr sz="1800" spc="-20" dirty="0" err="1">
                <a:latin typeface="Comic Sans MS" panose="030F0902030302020204" pitchFamily="66" charset="0"/>
                <a:cs typeface="Calibri"/>
              </a:rPr>
              <a:t>i</a:t>
            </a:r>
            <a:r>
              <a:rPr sz="1800" spc="-5" dirty="0" err="1">
                <a:latin typeface="Comic Sans MS" panose="030F0902030302020204" pitchFamily="66" charset="0"/>
                <a:cs typeface="Calibri"/>
              </a:rPr>
              <a:t>ap</a:t>
            </a:r>
            <a:r>
              <a:rPr sz="1800" spc="-60" dirty="0" err="1">
                <a:latin typeface="Comic Sans MS" panose="030F0902030302020204" pitchFamily="66" charset="0"/>
                <a:cs typeface="Calibri"/>
              </a:rPr>
              <a:t>k</a:t>
            </a:r>
            <a:r>
              <a:rPr sz="1800" spc="5" dirty="0" err="1">
                <a:latin typeface="Comic Sans MS" panose="030F0902030302020204" pitchFamily="66" charset="0"/>
                <a:cs typeface="Calibri"/>
              </a:rPr>
              <a:t>a</a:t>
            </a:r>
            <a:r>
              <a:rPr sz="1800" spc="-5" dirty="0" err="1">
                <a:latin typeface="Comic Sans MS" panose="030F0902030302020204" pitchFamily="66" charset="0"/>
                <a:cs typeface="Calibri"/>
              </a:rPr>
              <a:t>n</a:t>
            </a:r>
            <a:r>
              <a:rPr lang="en-US" sz="1800" spc="-5" dirty="0">
                <a:latin typeface="Comic Sans MS" panose="030F0902030302020204" pitchFamily="66" charset="0"/>
                <a:cs typeface="Calibri"/>
              </a:rPr>
              <a:t> </a:t>
            </a:r>
            <a:r>
              <a:rPr sz="1800" spc="-5" dirty="0">
                <a:latin typeface="Comic Sans MS" panose="030F0902030302020204" pitchFamily="66" charset="0"/>
                <a:cs typeface="Calibri"/>
              </a:rPr>
              <a:t>a</a:t>
            </a:r>
            <a:r>
              <a:rPr sz="1800" spc="-25" dirty="0">
                <a:latin typeface="Comic Sans MS" panose="030F0902030302020204" pitchFamily="66" charset="0"/>
                <a:cs typeface="Calibri"/>
              </a:rPr>
              <a:t>g</a:t>
            </a:r>
            <a:r>
              <a:rPr sz="1800" spc="-5" dirty="0">
                <a:latin typeface="Comic Sans MS" panose="030F0902030302020204" pitchFamily="66" charset="0"/>
                <a:cs typeface="Calibri"/>
              </a:rPr>
              <a:t>en</a:t>
            </a:r>
            <a:r>
              <a:rPr sz="1800" spc="-15" dirty="0">
                <a:latin typeface="Comic Sans MS" panose="030F0902030302020204" pitchFamily="66" charset="0"/>
                <a:cs typeface="Calibri"/>
              </a:rPr>
              <a:t>d</a:t>
            </a:r>
            <a:r>
              <a:rPr sz="1800" spc="-5" dirty="0">
                <a:latin typeface="Comic Sans MS" panose="030F0902030302020204" pitchFamily="66" charset="0"/>
                <a:cs typeface="Calibri"/>
              </a:rPr>
              <a:t>a</a:t>
            </a:r>
            <a:r>
              <a:rPr lang="en-US" sz="1800" spc="-5" dirty="0">
                <a:latin typeface="Comic Sans MS" panose="030F0902030302020204" pitchFamily="66" charset="0"/>
                <a:cs typeface="Calibri"/>
              </a:rPr>
              <a:t> </a:t>
            </a:r>
            <a:r>
              <a:rPr sz="1800" spc="-70" dirty="0" err="1">
                <a:latin typeface="Comic Sans MS" panose="030F0902030302020204" pitchFamily="66" charset="0"/>
                <a:cs typeface="Calibri"/>
              </a:rPr>
              <a:t>r</a:t>
            </a:r>
            <a:r>
              <a:rPr sz="1800" spc="-5" dirty="0" err="1">
                <a:latin typeface="Comic Sans MS" panose="030F0902030302020204" pitchFamily="66" charset="0"/>
                <a:cs typeface="Calibri"/>
              </a:rPr>
              <a:t>ap</a:t>
            </a:r>
            <a:r>
              <a:rPr sz="1800" spc="-30" dirty="0" err="1">
                <a:latin typeface="Comic Sans MS" panose="030F0902030302020204" pitchFamily="66" charset="0"/>
                <a:cs typeface="Calibri"/>
              </a:rPr>
              <a:t>a</a:t>
            </a:r>
            <a:r>
              <a:rPr sz="1800" spc="-5" dirty="0" err="1">
                <a:latin typeface="Comic Sans MS" panose="030F0902030302020204" pitchFamily="66" charset="0"/>
                <a:cs typeface="Calibri"/>
              </a:rPr>
              <a:t>t</a:t>
            </a:r>
            <a:r>
              <a:rPr lang="en-US" sz="1800" spc="-5" dirty="0">
                <a:latin typeface="Comic Sans MS" panose="030F0902030302020204" pitchFamily="66" charset="0"/>
                <a:cs typeface="Calibri"/>
              </a:rPr>
              <a:t> </a:t>
            </a:r>
            <a:r>
              <a:rPr sz="1800" spc="-10" dirty="0" err="1">
                <a:latin typeface="Comic Sans MS" panose="030F0902030302020204" pitchFamily="66" charset="0"/>
                <a:cs typeface="Calibri"/>
              </a:rPr>
              <a:t>pe</a:t>
            </a:r>
            <a:r>
              <a:rPr sz="1800" dirty="0" err="1">
                <a:latin typeface="Comic Sans MS" panose="030F0902030302020204" pitchFamily="66" charset="0"/>
                <a:cs typeface="Calibri"/>
              </a:rPr>
              <a:t>n</a:t>
            </a:r>
            <a:r>
              <a:rPr sz="1800" spc="-10" dirty="0" err="1">
                <a:latin typeface="Comic Sans MS" panose="030F0902030302020204" pitchFamily="66" charset="0"/>
                <a:cs typeface="Calibri"/>
              </a:rPr>
              <a:t>ut</a:t>
            </a:r>
            <a:r>
              <a:rPr sz="1800" dirty="0" err="1">
                <a:latin typeface="Comic Sans MS" panose="030F0902030302020204" pitchFamily="66" charset="0"/>
                <a:cs typeface="Calibri"/>
              </a:rPr>
              <a:t>u</a:t>
            </a:r>
            <a:r>
              <a:rPr sz="1800" spc="-10" dirty="0" err="1">
                <a:latin typeface="Comic Sans MS" panose="030F0902030302020204" pitchFamily="66" charset="0"/>
                <a:cs typeface="Calibri"/>
              </a:rPr>
              <a:t>pa</a:t>
            </a:r>
            <a:r>
              <a:rPr sz="1800" spc="-5" dirty="0" err="1">
                <a:latin typeface="Comic Sans MS" panose="030F0902030302020204" pitchFamily="66" charset="0"/>
                <a:cs typeface="Calibri"/>
              </a:rPr>
              <a:t>n</a:t>
            </a:r>
            <a:r>
              <a:rPr lang="en-US" sz="1800" spc="-5" dirty="0">
                <a:latin typeface="Comic Sans MS" panose="030F0902030302020204" pitchFamily="66" charset="0"/>
                <a:cs typeface="Calibri"/>
              </a:rPr>
              <a:t> </a:t>
            </a:r>
            <a:r>
              <a:rPr sz="1800" spc="-5" dirty="0">
                <a:latin typeface="Comic Sans MS" panose="030F0902030302020204" pitchFamily="66" charset="0"/>
                <a:cs typeface="Calibri"/>
              </a:rPr>
              <a:t>(</a:t>
            </a:r>
            <a:r>
              <a:rPr sz="1800" i="1" dirty="0">
                <a:latin typeface="Comic Sans MS" panose="030F0902030302020204" pitchFamily="66" charset="0"/>
                <a:cs typeface="Calibri"/>
              </a:rPr>
              <a:t>c</a:t>
            </a:r>
            <a:r>
              <a:rPr sz="1800" i="1" spc="-5" dirty="0">
                <a:latin typeface="Comic Sans MS" panose="030F0902030302020204" pitchFamily="66" charset="0"/>
                <a:cs typeface="Calibri"/>
              </a:rPr>
              <a:t>losing  </a:t>
            </a:r>
            <a:r>
              <a:rPr sz="1800" i="1" spc="-10" dirty="0">
                <a:latin typeface="Comic Sans MS" panose="030F0902030302020204" pitchFamily="66" charset="0"/>
                <a:cs typeface="Calibri"/>
              </a:rPr>
              <a:t>meeting)</a:t>
            </a:r>
            <a:r>
              <a:rPr lang="en-US" sz="1800" i="1" spc="-10" dirty="0">
                <a:latin typeface="Comic Sans MS" panose="030F0902030302020204" pitchFamily="66" charset="0"/>
                <a:cs typeface="Calibri"/>
              </a:rPr>
              <a:t>.</a:t>
            </a:r>
            <a:endParaRPr sz="1800" dirty="0">
              <a:latin typeface="Comic Sans MS" panose="030F0902030302020204" pitchFamily="66" charset="0"/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52EA3C-0BA1-DAFD-1B8A-3F77B24C4A03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512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2543A689-D14F-3E4D-B7EA-7CA890636617}"/>
              </a:ext>
            </a:extLst>
          </p:cNvPr>
          <p:cNvSpPr txBox="1"/>
          <p:nvPr/>
        </p:nvSpPr>
        <p:spPr>
          <a:xfrm>
            <a:off x="504287" y="936585"/>
            <a:ext cx="7803689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6" marR="1677035">
              <a:lnSpc>
                <a:spcPct val="100000"/>
              </a:lnSpc>
              <a:spcBef>
                <a:spcPts val="865"/>
              </a:spcBef>
              <a:buClr>
                <a:srgbClr val="1F487C"/>
              </a:buClr>
              <a:tabLst>
                <a:tab pos="469900" algn="l"/>
                <a:tab pos="470534" algn="l"/>
              </a:tabLst>
            </a:pPr>
            <a:r>
              <a:rPr sz="3600" spc="-30" dirty="0" err="1">
                <a:latin typeface="Calibri"/>
                <a:cs typeface="Calibri"/>
              </a:rPr>
              <a:t>Pernyataan</a:t>
            </a:r>
            <a:r>
              <a:rPr sz="3600" spc="-30" dirty="0">
                <a:latin typeface="Calibri"/>
                <a:cs typeface="Calibri"/>
              </a:rPr>
              <a:t> </a:t>
            </a:r>
            <a:r>
              <a:rPr sz="3600" spc="-10" dirty="0">
                <a:latin typeface="Calibri"/>
                <a:cs typeface="Calibri"/>
              </a:rPr>
              <a:t>temuan </a:t>
            </a:r>
            <a:r>
              <a:rPr sz="3600" dirty="0">
                <a:latin typeface="Calibri"/>
                <a:cs typeface="Calibri"/>
              </a:rPr>
              <a:t>audit </a:t>
            </a:r>
            <a:r>
              <a:rPr sz="3600" spc="-5" dirty="0" err="1">
                <a:latin typeface="Calibri"/>
                <a:cs typeface="Calibri"/>
              </a:rPr>
              <a:t>harus</a:t>
            </a:r>
            <a:r>
              <a:rPr lang="en-US" sz="3600" spc="-5" dirty="0">
                <a:latin typeface="Calibri"/>
                <a:cs typeface="Calibri"/>
              </a:rPr>
              <a:t> </a:t>
            </a:r>
            <a:r>
              <a:rPr sz="3600" spc="-10" dirty="0" err="1">
                <a:latin typeface="Calibri"/>
                <a:cs typeface="Calibri"/>
              </a:rPr>
              <a:t>mengikuti</a:t>
            </a:r>
            <a:r>
              <a:rPr sz="3600" spc="-10" dirty="0">
                <a:latin typeface="Calibri"/>
                <a:cs typeface="Calibri"/>
              </a:rPr>
              <a:t> </a:t>
            </a:r>
            <a:r>
              <a:rPr sz="3600" spc="-15" dirty="0" err="1">
                <a:latin typeface="Calibri"/>
                <a:cs typeface="Calibri"/>
              </a:rPr>
              <a:t>kaidah</a:t>
            </a:r>
            <a:r>
              <a:rPr sz="3600" dirty="0">
                <a:latin typeface="Calibri"/>
                <a:cs typeface="Calibri"/>
              </a:rPr>
              <a:t> </a:t>
            </a:r>
            <a:r>
              <a:rPr sz="3600" b="1" spc="-20" dirty="0">
                <a:latin typeface="Calibri"/>
                <a:cs typeface="Calibri"/>
              </a:rPr>
              <a:t>PLOR</a:t>
            </a:r>
            <a:endParaRPr sz="3600" dirty="0">
              <a:latin typeface="Calibri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28788E-B646-3E43-B855-C28803870CEE}"/>
              </a:ext>
            </a:extLst>
          </p:cNvPr>
          <p:cNvSpPr txBox="1"/>
          <p:nvPr/>
        </p:nvSpPr>
        <p:spPr>
          <a:xfrm>
            <a:off x="2736669" y="143688"/>
            <a:ext cx="557130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5"/>
              </a:spcBef>
            </a:pPr>
            <a:r>
              <a:rPr lang="en-ID" sz="2000" b="1" spc="-40" dirty="0">
                <a:solidFill>
                  <a:srgbClr val="1F487C"/>
                </a:solidFill>
                <a:latin typeface="Calibri"/>
                <a:cs typeface="Calibri"/>
              </a:rPr>
              <a:t>F.</a:t>
            </a:r>
            <a:r>
              <a:rPr lang="en-ID" sz="2000" b="1" spc="-4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lang="en-ID" sz="2000" b="1" spc="-30" dirty="0" err="1">
                <a:solidFill>
                  <a:srgbClr val="1F487C"/>
                </a:solidFill>
                <a:latin typeface="Calibri"/>
                <a:cs typeface="Calibri"/>
              </a:rPr>
              <a:t>Pertemuan</a:t>
            </a:r>
            <a:r>
              <a:rPr lang="en-ID" sz="2000" b="1" spc="-30" dirty="0">
                <a:solidFill>
                  <a:srgbClr val="1F487C"/>
                </a:solidFill>
                <a:latin typeface="Calibri"/>
                <a:cs typeface="Calibri"/>
              </a:rPr>
              <a:t> (</a:t>
            </a:r>
            <a:r>
              <a:rPr lang="en-ID" sz="2000" b="1" spc="-30" dirty="0" err="1">
                <a:solidFill>
                  <a:srgbClr val="1F487C"/>
                </a:solidFill>
                <a:latin typeface="Calibri"/>
                <a:cs typeface="Calibri"/>
              </a:rPr>
              <a:t>Rapat</a:t>
            </a:r>
            <a:r>
              <a:rPr lang="en-ID" sz="2000" b="1" spc="-30" dirty="0">
                <a:solidFill>
                  <a:srgbClr val="1F487C"/>
                </a:solidFill>
                <a:latin typeface="Calibri"/>
                <a:cs typeface="Calibri"/>
              </a:rPr>
              <a:t>) Auditor</a:t>
            </a:r>
            <a:endParaRPr lang="en-ID" sz="2000" dirty="0">
              <a:latin typeface="Calibri"/>
              <a:cs typeface="Calibri"/>
            </a:endParaRPr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3969441D-9EF3-E448-9840-F4694AB9B9BB}"/>
              </a:ext>
            </a:extLst>
          </p:cNvPr>
          <p:cNvSpPr txBox="1"/>
          <p:nvPr/>
        </p:nvSpPr>
        <p:spPr>
          <a:xfrm>
            <a:off x="332935" y="2367949"/>
            <a:ext cx="7803689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00" lvl="1" indent="-633095">
              <a:lnSpc>
                <a:spcPct val="100000"/>
              </a:lnSpc>
              <a:spcBef>
                <a:spcPts val="819"/>
              </a:spcBef>
              <a:buFont typeface="Wingdings 2"/>
              <a:buChar char=""/>
              <a:tabLst>
                <a:tab pos="1270000" algn="l"/>
                <a:tab pos="1270635" algn="l"/>
              </a:tabLst>
            </a:pPr>
            <a:r>
              <a:rPr sz="2800" b="1" dirty="0">
                <a:latin typeface="Calibri"/>
                <a:cs typeface="Calibri"/>
              </a:rPr>
              <a:t>P</a:t>
            </a:r>
            <a:r>
              <a:rPr sz="2800" i="1" dirty="0">
                <a:latin typeface="Calibri"/>
                <a:cs typeface="Calibri"/>
              </a:rPr>
              <a:t>roblem </a:t>
            </a:r>
            <a:r>
              <a:rPr sz="2800" spc="-5" dirty="0">
                <a:latin typeface="Calibri"/>
                <a:cs typeface="Calibri"/>
              </a:rPr>
              <a:t>(masalah </a:t>
            </a:r>
            <a:r>
              <a:rPr sz="2800" spc="-15" dirty="0">
                <a:latin typeface="Calibri"/>
                <a:cs typeface="Calibri"/>
              </a:rPr>
              <a:t>yang</a:t>
            </a:r>
            <a:r>
              <a:rPr sz="2800" spc="25" dirty="0">
                <a:latin typeface="Calibri"/>
                <a:cs typeface="Calibri"/>
              </a:rPr>
              <a:t> </a:t>
            </a:r>
            <a:r>
              <a:rPr sz="2800" spc="-15" dirty="0" err="1">
                <a:latin typeface="Calibri"/>
                <a:cs typeface="Calibri"/>
              </a:rPr>
              <a:t>ditemukan</a:t>
            </a:r>
            <a:r>
              <a:rPr sz="2800" spc="-15" dirty="0">
                <a:latin typeface="Calibri"/>
                <a:cs typeface="Calibri"/>
              </a:rPr>
              <a:t>)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B5A32D24-C3AC-8345-9E04-F931977335C6}"/>
              </a:ext>
            </a:extLst>
          </p:cNvPr>
          <p:cNvSpPr txBox="1"/>
          <p:nvPr/>
        </p:nvSpPr>
        <p:spPr>
          <a:xfrm>
            <a:off x="332934" y="3011816"/>
            <a:ext cx="7803689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00" lvl="1" indent="-633095">
              <a:lnSpc>
                <a:spcPct val="100000"/>
              </a:lnSpc>
              <a:spcBef>
                <a:spcPts val="770"/>
              </a:spcBef>
              <a:buFont typeface="Wingdings 2"/>
              <a:buChar char=""/>
              <a:tabLst>
                <a:tab pos="1270000" algn="l"/>
                <a:tab pos="1270635" algn="l"/>
              </a:tabLst>
            </a:pPr>
            <a:r>
              <a:rPr sz="2800" b="1" spc="-10" dirty="0">
                <a:latin typeface="Calibri"/>
                <a:cs typeface="Calibri"/>
              </a:rPr>
              <a:t>L</a:t>
            </a:r>
            <a:r>
              <a:rPr sz="2800" i="1" spc="-10" dirty="0">
                <a:latin typeface="Calibri"/>
                <a:cs typeface="Calibri"/>
              </a:rPr>
              <a:t>ocation </a:t>
            </a:r>
            <a:r>
              <a:rPr sz="2800" spc="-15" dirty="0">
                <a:latin typeface="Calibri"/>
                <a:cs typeface="Calibri"/>
              </a:rPr>
              <a:t>(lokasi ditemukan</a:t>
            </a:r>
            <a:r>
              <a:rPr sz="2800" spc="7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problem)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CD19D12A-50A5-D547-8076-F2566CD9709F}"/>
              </a:ext>
            </a:extLst>
          </p:cNvPr>
          <p:cNvSpPr txBox="1"/>
          <p:nvPr/>
        </p:nvSpPr>
        <p:spPr>
          <a:xfrm>
            <a:off x="298199" y="3552666"/>
            <a:ext cx="7803689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00" lvl="1" indent="-633095">
              <a:lnSpc>
                <a:spcPct val="100000"/>
              </a:lnSpc>
              <a:spcBef>
                <a:spcPts val="770"/>
              </a:spcBef>
              <a:buFont typeface="Wingdings 2"/>
              <a:buChar char=""/>
              <a:tabLst>
                <a:tab pos="1270000" algn="l"/>
                <a:tab pos="1270635" algn="l"/>
              </a:tabLst>
            </a:pPr>
            <a:r>
              <a:rPr sz="2800" b="1" spc="-5" dirty="0">
                <a:latin typeface="Calibri"/>
                <a:cs typeface="Calibri"/>
              </a:rPr>
              <a:t>O</a:t>
            </a:r>
            <a:r>
              <a:rPr sz="2800" i="1" spc="-5" dirty="0">
                <a:latin typeface="Calibri"/>
                <a:cs typeface="Calibri"/>
              </a:rPr>
              <a:t>bjective </a:t>
            </a:r>
            <a:r>
              <a:rPr sz="2800" spc="-10" dirty="0">
                <a:latin typeface="Calibri"/>
                <a:cs typeface="Calibri"/>
              </a:rPr>
              <a:t>(bukti</a:t>
            </a:r>
            <a:r>
              <a:rPr sz="2800" spc="10" dirty="0">
                <a:latin typeface="Calibri"/>
                <a:cs typeface="Calibri"/>
              </a:rPr>
              <a:t> </a:t>
            </a:r>
            <a:r>
              <a:rPr sz="2800" spc="-5" dirty="0" err="1">
                <a:latin typeface="Calibri"/>
                <a:cs typeface="Calibri"/>
              </a:rPr>
              <a:t>temuan</a:t>
            </a:r>
            <a:r>
              <a:rPr sz="2800" spc="-5" dirty="0">
                <a:latin typeface="Calibri"/>
                <a:cs typeface="Calibri"/>
              </a:rPr>
              <a:t>)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9" name="object 2">
            <a:extLst>
              <a:ext uri="{FF2B5EF4-FFF2-40B4-BE49-F238E27FC236}">
                <a16:creationId xmlns:a16="http://schemas.microsoft.com/office/drawing/2014/main" id="{4007EAD9-5F16-9B40-8181-A00F46D4FD77}"/>
              </a:ext>
            </a:extLst>
          </p:cNvPr>
          <p:cNvSpPr txBox="1"/>
          <p:nvPr/>
        </p:nvSpPr>
        <p:spPr>
          <a:xfrm>
            <a:off x="298198" y="4196533"/>
            <a:ext cx="7803689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00" lvl="1" indent="-633095">
              <a:lnSpc>
                <a:spcPct val="100000"/>
              </a:lnSpc>
              <a:spcBef>
                <a:spcPts val="740"/>
              </a:spcBef>
              <a:buFont typeface="Wingdings 2"/>
              <a:buChar char=""/>
              <a:tabLst>
                <a:tab pos="1270000" algn="l"/>
                <a:tab pos="1270635" algn="l"/>
              </a:tabLst>
            </a:pPr>
            <a:r>
              <a:rPr sz="2800" b="1" spc="-10" dirty="0">
                <a:latin typeface="Calibri"/>
                <a:cs typeface="Calibri"/>
              </a:rPr>
              <a:t>R</a:t>
            </a:r>
            <a:r>
              <a:rPr sz="2800" i="1" spc="-10" dirty="0">
                <a:latin typeface="Calibri"/>
                <a:cs typeface="Calibri"/>
              </a:rPr>
              <a:t>eference </a:t>
            </a:r>
            <a:r>
              <a:rPr sz="2800" spc="-10" dirty="0">
                <a:latin typeface="Calibri"/>
                <a:cs typeface="Calibri"/>
              </a:rPr>
              <a:t>(dokumen yang</a:t>
            </a:r>
            <a:r>
              <a:rPr sz="2800" spc="-2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mendasari)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F71F28-F991-B185-4B50-F120192CB630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03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  <p:bldP spid="7" grpId="0" build="p"/>
      <p:bldP spid="8" grpId="0" build="p"/>
      <p:bldP spid="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98235F43-924D-D349-91F0-622BC69237A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33745" y="936171"/>
            <a:ext cx="6136872" cy="456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sz="2800" spc="-15" dirty="0">
                <a:latin typeface="Calibri"/>
                <a:cs typeface="Calibri"/>
              </a:rPr>
              <a:t>Contoh </a:t>
            </a:r>
            <a:r>
              <a:rPr sz="2800" spc="-55" dirty="0">
                <a:latin typeface="Calibri"/>
                <a:cs typeface="Calibri"/>
              </a:rPr>
              <a:t>Temuan </a:t>
            </a:r>
            <a:r>
              <a:rPr sz="2800" spc="-15" dirty="0">
                <a:latin typeface="Calibri"/>
                <a:cs typeface="Calibri"/>
              </a:rPr>
              <a:t>dengan </a:t>
            </a:r>
            <a:r>
              <a:rPr sz="2800" spc="-10" dirty="0">
                <a:latin typeface="Calibri"/>
                <a:cs typeface="Calibri"/>
              </a:rPr>
              <a:t>kaidah</a:t>
            </a:r>
            <a:r>
              <a:rPr sz="2800" spc="-35" dirty="0">
                <a:latin typeface="Calibri"/>
                <a:cs typeface="Calibri"/>
              </a:rPr>
              <a:t> </a:t>
            </a:r>
            <a:r>
              <a:rPr sz="2800" spc="-25" dirty="0">
                <a:latin typeface="Calibri"/>
                <a:cs typeface="Calibri"/>
              </a:rPr>
              <a:t>PLOR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4A55050E-6942-B147-953E-30F895B9E668}"/>
              </a:ext>
            </a:extLst>
          </p:cNvPr>
          <p:cNvSpPr txBox="1"/>
          <p:nvPr/>
        </p:nvSpPr>
        <p:spPr>
          <a:xfrm>
            <a:off x="535940" y="1613261"/>
            <a:ext cx="8073390" cy="259750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400" spc="-5" dirty="0">
                <a:latin typeface="Calibri"/>
                <a:cs typeface="Calibri"/>
              </a:rPr>
              <a:t>Meknisme </a:t>
            </a:r>
            <a:r>
              <a:rPr sz="2400" spc="-10" dirty="0">
                <a:latin typeface="Calibri"/>
                <a:cs typeface="Calibri"/>
              </a:rPr>
              <a:t>penanganan </a:t>
            </a:r>
            <a:r>
              <a:rPr sz="2400" spc="-15" dirty="0">
                <a:latin typeface="Calibri"/>
                <a:cs typeface="Calibri"/>
              </a:rPr>
              <a:t>keluhan pemangku  </a:t>
            </a:r>
            <a:r>
              <a:rPr sz="2400" spc="-20" dirty="0">
                <a:latin typeface="Calibri"/>
                <a:cs typeface="Calibri"/>
              </a:rPr>
              <a:t>kepentingan </a:t>
            </a:r>
            <a:r>
              <a:rPr sz="2400" spc="-5" dirty="0">
                <a:latin typeface="Calibri"/>
                <a:cs typeface="Calibri"/>
              </a:rPr>
              <a:t>di </a:t>
            </a:r>
            <a:r>
              <a:rPr sz="2400" spc="-10" dirty="0">
                <a:latin typeface="Calibri"/>
                <a:cs typeface="Calibri"/>
              </a:rPr>
              <a:t>Prodi </a:t>
            </a:r>
            <a:r>
              <a:rPr sz="2400" spc="-5" dirty="0">
                <a:latin typeface="Calibri"/>
                <a:cs typeface="Calibri"/>
              </a:rPr>
              <a:t>X </a:t>
            </a:r>
            <a:r>
              <a:rPr sz="2400" spc="-10" dirty="0">
                <a:latin typeface="Calibri"/>
                <a:cs typeface="Calibri"/>
              </a:rPr>
              <a:t>belum </a:t>
            </a:r>
            <a:r>
              <a:rPr sz="2400" spc="-5" dirty="0">
                <a:latin typeface="Calibri"/>
                <a:cs typeface="Calibri"/>
              </a:rPr>
              <a:t>memadai </a:t>
            </a:r>
            <a:r>
              <a:rPr sz="2400" spc="-10" dirty="0">
                <a:latin typeface="Calibri"/>
                <a:cs typeface="Calibri"/>
              </a:rPr>
              <a:t>seperti </a:t>
            </a:r>
            <a:r>
              <a:rPr sz="2400" spc="-20" dirty="0">
                <a:latin typeface="Calibri"/>
                <a:cs typeface="Calibri"/>
              </a:rPr>
              <a:t>yang  </a:t>
            </a:r>
            <a:r>
              <a:rPr sz="2400" spc="-30" dirty="0">
                <a:latin typeface="Calibri"/>
                <a:cs typeface="Calibri"/>
              </a:rPr>
              <a:t>dipersyaratkan </a:t>
            </a:r>
            <a:r>
              <a:rPr sz="2400" spc="-5" dirty="0">
                <a:latin typeface="Calibri"/>
                <a:cs typeface="Calibri"/>
              </a:rPr>
              <a:t>dalam </a:t>
            </a:r>
            <a:r>
              <a:rPr sz="2400" spc="-15" dirty="0">
                <a:latin typeface="Calibri"/>
                <a:cs typeface="Calibri"/>
              </a:rPr>
              <a:t>Dokumen </a:t>
            </a:r>
            <a:r>
              <a:rPr sz="2400" spc="-10" dirty="0">
                <a:latin typeface="Calibri"/>
                <a:cs typeface="Calibri"/>
              </a:rPr>
              <a:t>Akademik,</a:t>
            </a:r>
            <a:r>
              <a:rPr sz="2400" spc="180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misalnya</a:t>
            </a:r>
            <a:endParaRPr sz="2400" dirty="0">
              <a:latin typeface="Calibri"/>
              <a:cs typeface="Calibri"/>
            </a:endParaRPr>
          </a:p>
          <a:p>
            <a:pPr marL="698500" indent="-386080">
              <a:lnSpc>
                <a:spcPct val="100000"/>
              </a:lnSpc>
              <a:buFont typeface="Arial"/>
              <a:buChar char="•"/>
              <a:tabLst>
                <a:tab pos="699135" algn="l"/>
              </a:tabLst>
            </a:pPr>
            <a:r>
              <a:rPr sz="2400" spc="-5" dirty="0">
                <a:latin typeface="Calibri"/>
                <a:cs typeface="Calibri"/>
              </a:rPr>
              <a:t>Belum </a:t>
            </a:r>
            <a:r>
              <a:rPr sz="2400" spc="-10" dirty="0">
                <a:latin typeface="Calibri"/>
                <a:cs typeface="Calibri"/>
              </a:rPr>
              <a:t>semua </a:t>
            </a:r>
            <a:r>
              <a:rPr sz="2400" spc="-20" dirty="0">
                <a:latin typeface="Calibri"/>
                <a:cs typeface="Calibri"/>
              </a:rPr>
              <a:t>keluhan</a:t>
            </a:r>
            <a:r>
              <a:rPr sz="2400" spc="60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terdokumentasi,</a:t>
            </a:r>
            <a:endParaRPr sz="2400" dirty="0">
              <a:latin typeface="Calibri"/>
              <a:cs typeface="Calibri"/>
            </a:endParaRPr>
          </a:p>
          <a:p>
            <a:pPr marL="698500" marR="5715" indent="-386080">
              <a:lnSpc>
                <a:spcPct val="100000"/>
              </a:lnSpc>
              <a:buFont typeface="Arial"/>
              <a:buChar char="•"/>
              <a:tabLst>
                <a:tab pos="699135" algn="l"/>
              </a:tabLst>
            </a:pPr>
            <a:r>
              <a:rPr sz="2400" spc="-10" dirty="0">
                <a:latin typeface="Calibri"/>
                <a:cs typeface="Calibri"/>
              </a:rPr>
              <a:t>Tindak </a:t>
            </a:r>
            <a:r>
              <a:rPr sz="2400" spc="-5" dirty="0">
                <a:latin typeface="Calibri"/>
                <a:cs typeface="Calibri"/>
              </a:rPr>
              <a:t>lanjut pemenuhan </a:t>
            </a:r>
            <a:r>
              <a:rPr sz="2400" spc="-15" dirty="0">
                <a:latin typeface="Calibri"/>
                <a:cs typeface="Calibri"/>
              </a:rPr>
              <a:t>keluhan  </a:t>
            </a:r>
            <a:r>
              <a:rPr sz="2400" spc="-10" dirty="0">
                <a:latin typeface="Calibri"/>
                <a:cs typeface="Calibri"/>
              </a:rPr>
              <a:t>pemangku  </a:t>
            </a:r>
            <a:r>
              <a:rPr sz="2400" spc="-20" dirty="0">
                <a:latin typeface="Calibri"/>
                <a:cs typeface="Calibri"/>
              </a:rPr>
              <a:t>kepentingan </a:t>
            </a:r>
            <a:r>
              <a:rPr sz="2400" spc="-5" dirty="0">
                <a:latin typeface="Calibri"/>
                <a:cs typeface="Calibri"/>
              </a:rPr>
              <a:t>tidak </a:t>
            </a:r>
            <a:r>
              <a:rPr sz="2400" spc="-10" dirty="0">
                <a:latin typeface="Calibri"/>
                <a:cs typeface="Calibri"/>
              </a:rPr>
              <a:t>disosialisasikan </a:t>
            </a:r>
            <a:r>
              <a:rPr sz="2400" spc="-15" dirty="0">
                <a:latin typeface="Calibri"/>
                <a:cs typeface="Calibri"/>
              </a:rPr>
              <a:t>kepada  pemangku</a:t>
            </a:r>
            <a:r>
              <a:rPr sz="2400" spc="25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kepentingan,</a:t>
            </a:r>
            <a:endParaRPr sz="2400" dirty="0">
              <a:latin typeface="Calibri"/>
              <a:cs typeface="Calibri"/>
            </a:endParaRPr>
          </a:p>
          <a:p>
            <a:pPr marL="698500" marR="8255" indent="-38608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699135" algn="l"/>
              </a:tabLst>
            </a:pPr>
            <a:r>
              <a:rPr sz="2400" spc="-20" dirty="0">
                <a:latin typeface="Calibri"/>
                <a:cs typeface="Calibri"/>
              </a:rPr>
              <a:t>Perekaman </a:t>
            </a:r>
            <a:r>
              <a:rPr sz="2400" spc="-5" dirty="0">
                <a:latin typeface="Calibri"/>
                <a:cs typeface="Calibri"/>
              </a:rPr>
              <a:t>tindak </a:t>
            </a:r>
            <a:r>
              <a:rPr sz="2400" dirty="0">
                <a:latin typeface="Calibri"/>
                <a:cs typeface="Calibri"/>
              </a:rPr>
              <a:t>lanjut </a:t>
            </a:r>
            <a:r>
              <a:rPr sz="2400" spc="-10" dirty="0">
                <a:latin typeface="Calibri"/>
                <a:cs typeface="Calibri"/>
              </a:rPr>
              <a:t>belum </a:t>
            </a:r>
            <a:r>
              <a:rPr sz="2400" spc="-15" dirty="0">
                <a:latin typeface="Calibri"/>
                <a:cs typeface="Calibri"/>
              </a:rPr>
              <a:t>dilakukan </a:t>
            </a:r>
            <a:r>
              <a:rPr sz="2400" spc="-20" dirty="0">
                <a:latin typeface="Calibri"/>
                <a:cs typeface="Calibri"/>
              </a:rPr>
              <a:t>secara  </a:t>
            </a:r>
            <a:r>
              <a:rPr sz="2400" spc="-40" dirty="0">
                <a:latin typeface="Calibri"/>
                <a:cs typeface="Calibri"/>
              </a:rPr>
              <a:t>efektif.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BBE3C1-9419-94FC-9199-70B26F4D5B63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25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CAD196D0-D5D4-764C-96DD-34D222ACF9F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75589" y="457200"/>
            <a:ext cx="3920707" cy="4879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Format</a:t>
            </a:r>
            <a:r>
              <a:rPr spc="-90" dirty="0"/>
              <a:t> </a:t>
            </a:r>
            <a:r>
              <a:rPr spc="-50" dirty="0"/>
              <a:t>Temuan</a:t>
            </a:r>
          </a:p>
        </p:txBody>
      </p:sp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7166AD0D-2B40-ED43-A27E-7A026D8D57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019335"/>
              </p:ext>
            </p:extLst>
          </p:nvPr>
        </p:nvGraphicFramePr>
        <p:xfrm>
          <a:off x="465667" y="1410789"/>
          <a:ext cx="8229600" cy="34540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14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795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800" b="1" spc="-10" dirty="0">
                          <a:latin typeface="Calibri"/>
                          <a:cs typeface="Calibri"/>
                        </a:rPr>
                        <a:t>KTS/OB</a:t>
                      </a:r>
                      <a:endParaRPr sz="2800" dirty="0">
                        <a:latin typeface="Calibri"/>
                        <a:cs typeface="Calibri"/>
                      </a:endParaRPr>
                    </a:p>
                    <a:p>
                      <a:pPr marL="508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800" b="1" spc="-5" dirty="0">
                          <a:latin typeface="Calibri"/>
                          <a:cs typeface="Calibri"/>
                        </a:rPr>
                        <a:t>(Initial</a:t>
                      </a:r>
                      <a:r>
                        <a:rPr sz="28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800" b="1" spc="-5" dirty="0">
                          <a:latin typeface="Calibri"/>
                          <a:cs typeface="Calibri"/>
                        </a:rPr>
                        <a:t>Auditor)</a:t>
                      </a:r>
                      <a:endParaRPr sz="2800" dirty="0">
                        <a:latin typeface="Calibri"/>
                        <a:cs typeface="Calibri"/>
                      </a:endParaRPr>
                    </a:p>
                  </a:txBody>
                  <a:tcPr marL="0" marR="0" marT="2101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2240" marR="132715" indent="457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800" b="1" spc="-15" dirty="0">
                          <a:latin typeface="Calibri"/>
                          <a:cs typeface="Calibri"/>
                        </a:rPr>
                        <a:t>Referensi/Standar/  </a:t>
                      </a:r>
                      <a:r>
                        <a:rPr sz="2800" b="1" spc="-5" dirty="0">
                          <a:latin typeface="Calibri"/>
                          <a:cs typeface="Calibri"/>
                        </a:rPr>
                        <a:t>butir mutu/</a:t>
                      </a:r>
                      <a:r>
                        <a:rPr sz="28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800" b="1" spc="-15" dirty="0">
                          <a:latin typeface="Calibri"/>
                          <a:cs typeface="Calibri"/>
                        </a:rPr>
                        <a:t>Kriteria</a:t>
                      </a:r>
                      <a:endParaRPr sz="2800" dirty="0">
                        <a:latin typeface="Calibri"/>
                        <a:cs typeface="Calibri"/>
                      </a:endParaRPr>
                    </a:p>
                  </a:txBody>
                  <a:tcPr marL="0" marR="0" marT="533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3600" dirty="0">
                        <a:latin typeface="Times New Roman"/>
                        <a:cs typeface="Times New Roman"/>
                      </a:endParaRPr>
                    </a:p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800" b="1" spc="-50" dirty="0">
                          <a:latin typeface="Calibri"/>
                          <a:cs typeface="Calibri"/>
                        </a:rPr>
                        <a:t>Temuan</a:t>
                      </a:r>
                      <a:r>
                        <a:rPr sz="2800" b="1" spc="-5" dirty="0">
                          <a:latin typeface="Calibri"/>
                          <a:cs typeface="Calibri"/>
                        </a:rPr>
                        <a:t> Audit</a:t>
                      </a:r>
                      <a:endParaRPr sz="28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81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82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81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D3D1F03-3FEC-E617-FE5F-BEBA3E3C984E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138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68D3A699-4CE8-D74A-BC6A-79B3A1534C02}"/>
              </a:ext>
            </a:extLst>
          </p:cNvPr>
          <p:cNvSpPr txBox="1"/>
          <p:nvPr/>
        </p:nvSpPr>
        <p:spPr>
          <a:xfrm>
            <a:off x="533400" y="780346"/>
            <a:ext cx="8077200" cy="4199868"/>
          </a:xfrm>
          <a:prstGeom prst="rect">
            <a:avLst/>
          </a:prstGeom>
          <a:noFill/>
        </p:spPr>
        <p:txBody>
          <a:bodyPr vert="horz" wrap="square" lIns="0" tIns="97790" rIns="0" bIns="0" rtlCol="0">
            <a:spAutoFit/>
          </a:bodyPr>
          <a:lstStyle/>
          <a:p>
            <a:pPr marL="568960" indent="-516255">
              <a:lnSpc>
                <a:spcPct val="100000"/>
              </a:lnSpc>
              <a:spcBef>
                <a:spcPts val="770"/>
              </a:spcBef>
              <a:buAutoNum type="arabicPeriod"/>
              <a:tabLst>
                <a:tab pos="568960" algn="l"/>
                <a:tab pos="569595" algn="l"/>
              </a:tabLst>
            </a:pPr>
            <a:r>
              <a:rPr sz="2800" spc="-10" dirty="0">
                <a:latin typeface="Calibri"/>
                <a:cs typeface="Calibri"/>
              </a:rPr>
              <a:t>Harus </a:t>
            </a:r>
            <a:r>
              <a:rPr sz="2800" spc="-15" dirty="0">
                <a:latin typeface="Calibri"/>
                <a:cs typeface="Calibri"/>
              </a:rPr>
              <a:t>berdasarkan</a:t>
            </a:r>
            <a:r>
              <a:rPr sz="2800" spc="40" dirty="0">
                <a:latin typeface="Calibri"/>
                <a:cs typeface="Calibri"/>
              </a:rPr>
              <a:t> </a:t>
            </a:r>
            <a:r>
              <a:rPr sz="2800" spc="-25" dirty="0">
                <a:latin typeface="Calibri"/>
                <a:cs typeface="Calibri"/>
              </a:rPr>
              <a:t>fakta</a:t>
            </a:r>
            <a:endParaRPr sz="2800" dirty="0">
              <a:latin typeface="Calibri"/>
              <a:cs typeface="Calibri"/>
            </a:endParaRPr>
          </a:p>
          <a:p>
            <a:pPr marL="568960" indent="-516255">
              <a:lnSpc>
                <a:spcPct val="100000"/>
              </a:lnSpc>
              <a:spcBef>
                <a:spcPts val="675"/>
              </a:spcBef>
              <a:buAutoNum type="arabicPeriod"/>
              <a:tabLst>
                <a:tab pos="568960" algn="l"/>
                <a:tab pos="569595" algn="l"/>
              </a:tabLst>
            </a:pPr>
            <a:r>
              <a:rPr sz="2800" spc="-10" dirty="0">
                <a:latin typeface="Calibri"/>
                <a:cs typeface="Calibri"/>
              </a:rPr>
              <a:t>Harus </a:t>
            </a:r>
            <a:r>
              <a:rPr sz="2800" spc="-15" dirty="0">
                <a:latin typeface="Calibri"/>
                <a:cs typeface="Calibri"/>
              </a:rPr>
              <a:t>ringkas </a:t>
            </a:r>
            <a:r>
              <a:rPr sz="2800" spc="-10" dirty="0">
                <a:latin typeface="Calibri"/>
                <a:cs typeface="Calibri"/>
              </a:rPr>
              <a:t>dan</a:t>
            </a:r>
            <a:r>
              <a:rPr sz="2800" spc="6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jelas</a:t>
            </a:r>
            <a:endParaRPr sz="2800" dirty="0">
              <a:latin typeface="Calibri"/>
              <a:cs typeface="Calibri"/>
            </a:endParaRPr>
          </a:p>
          <a:p>
            <a:pPr marL="568960" indent="-516255">
              <a:lnSpc>
                <a:spcPct val="100000"/>
              </a:lnSpc>
              <a:spcBef>
                <a:spcPts val="670"/>
              </a:spcBef>
              <a:buAutoNum type="arabicPeriod"/>
              <a:tabLst>
                <a:tab pos="568960" algn="l"/>
                <a:tab pos="569595" algn="l"/>
              </a:tabLst>
            </a:pPr>
            <a:r>
              <a:rPr sz="2800" spc="-10" dirty="0">
                <a:latin typeface="Calibri"/>
                <a:cs typeface="Calibri"/>
              </a:rPr>
              <a:t>Tidak memasukkan</a:t>
            </a:r>
            <a:r>
              <a:rPr sz="2800" spc="3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opini</a:t>
            </a:r>
            <a:endParaRPr sz="2800" dirty="0">
              <a:latin typeface="Calibri"/>
              <a:cs typeface="Calibri"/>
            </a:endParaRPr>
          </a:p>
          <a:p>
            <a:pPr marL="568960" indent="-516255">
              <a:lnSpc>
                <a:spcPct val="100000"/>
              </a:lnSpc>
              <a:spcBef>
                <a:spcPts val="675"/>
              </a:spcBef>
              <a:buAutoNum type="arabicPeriod"/>
              <a:tabLst>
                <a:tab pos="568960" algn="l"/>
                <a:tab pos="569595" algn="l"/>
              </a:tabLst>
            </a:pPr>
            <a:r>
              <a:rPr sz="2800" spc="-10" dirty="0">
                <a:latin typeface="Calibri"/>
                <a:cs typeface="Calibri"/>
              </a:rPr>
              <a:t>Tidak memasukkan sebab-sebab</a:t>
            </a:r>
            <a:r>
              <a:rPr sz="2800" spc="12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ketidaksesuaian</a:t>
            </a:r>
            <a:endParaRPr sz="28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400" dirty="0">
              <a:latin typeface="Times New Roman"/>
              <a:cs typeface="Times New Roman"/>
            </a:endParaRPr>
          </a:p>
          <a:p>
            <a:pPr marL="53340">
              <a:lnSpc>
                <a:spcPct val="100000"/>
              </a:lnSpc>
            </a:pPr>
            <a:r>
              <a:rPr sz="3200" b="1" spc="-50" dirty="0">
                <a:latin typeface="Calibri"/>
                <a:cs typeface="Calibri"/>
              </a:rPr>
              <a:t>Temuan </a:t>
            </a:r>
            <a:r>
              <a:rPr sz="3200" b="1" spc="-15" dirty="0">
                <a:latin typeface="Calibri"/>
                <a:cs typeface="Calibri"/>
              </a:rPr>
              <a:t>yang </a:t>
            </a:r>
            <a:r>
              <a:rPr sz="3200" b="1" spc="-5" dirty="0">
                <a:latin typeface="Calibri"/>
                <a:cs typeface="Calibri"/>
              </a:rPr>
              <a:t>Dilaporkan</a:t>
            </a:r>
            <a:r>
              <a:rPr sz="3200" b="1" spc="-45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:</a:t>
            </a:r>
            <a:endParaRPr sz="3200" dirty="0">
              <a:latin typeface="Calibri"/>
              <a:cs typeface="Calibri"/>
            </a:endParaRPr>
          </a:p>
          <a:p>
            <a:pPr marL="467995" indent="-455930">
              <a:lnSpc>
                <a:spcPct val="100000"/>
              </a:lnSpc>
              <a:spcBef>
                <a:spcPts val="1830"/>
              </a:spcBef>
              <a:buAutoNum type="arabicPeriod"/>
              <a:tabLst>
                <a:tab pos="467995" algn="l"/>
                <a:tab pos="468630" algn="l"/>
              </a:tabLst>
            </a:pPr>
            <a:r>
              <a:rPr sz="2800" spc="-10" dirty="0">
                <a:latin typeface="Calibri"/>
                <a:cs typeface="Calibri"/>
              </a:rPr>
              <a:t>Harus disetujui </a:t>
            </a:r>
            <a:r>
              <a:rPr sz="2800" i="1" spc="-5" dirty="0">
                <a:latin typeface="Calibri"/>
                <a:cs typeface="Calibri"/>
              </a:rPr>
              <a:t>process owner</a:t>
            </a:r>
            <a:r>
              <a:rPr sz="2800" i="1" spc="7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(</a:t>
            </a:r>
            <a:r>
              <a:rPr sz="2800" i="1" spc="-10" dirty="0">
                <a:latin typeface="Calibri"/>
                <a:cs typeface="Calibri"/>
              </a:rPr>
              <a:t>auditee</a:t>
            </a:r>
            <a:r>
              <a:rPr sz="2800" spc="-10" dirty="0">
                <a:latin typeface="Calibri"/>
                <a:cs typeface="Calibri"/>
              </a:rPr>
              <a:t>)</a:t>
            </a:r>
            <a:endParaRPr sz="2800" dirty="0">
              <a:latin typeface="Calibri"/>
              <a:cs typeface="Calibri"/>
            </a:endParaRPr>
          </a:p>
          <a:p>
            <a:pPr marL="467995" indent="-455930">
              <a:lnSpc>
                <a:spcPct val="100000"/>
              </a:lnSpc>
              <a:buAutoNum type="arabicPeriod"/>
              <a:tabLst>
                <a:tab pos="467995" algn="l"/>
                <a:tab pos="468630" algn="l"/>
              </a:tabLst>
            </a:pPr>
            <a:r>
              <a:rPr sz="2800" spc="-15" dirty="0">
                <a:latin typeface="Calibri"/>
                <a:cs typeface="Calibri"/>
              </a:rPr>
              <a:t>Berdasarkan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bukti</a:t>
            </a:r>
            <a:endParaRPr sz="2800" dirty="0">
              <a:latin typeface="Calibri"/>
              <a:cs typeface="Calibri"/>
            </a:endParaRPr>
          </a:p>
        </p:txBody>
      </p:sp>
      <p:pic>
        <p:nvPicPr>
          <p:cNvPr id="5" name="Picture 2" descr="Temuan (Finding) dalam Audit">
            <a:extLst>
              <a:ext uri="{FF2B5EF4-FFF2-40B4-BE49-F238E27FC236}">
                <a16:creationId xmlns:a16="http://schemas.microsoft.com/office/drawing/2014/main" id="{33EC0D63-5AE6-6945-9326-0BFF8FC4C8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981" y="457200"/>
            <a:ext cx="2830286" cy="1852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ject 2">
            <a:extLst>
              <a:ext uri="{FF2B5EF4-FFF2-40B4-BE49-F238E27FC236}">
                <a16:creationId xmlns:a16="http://schemas.microsoft.com/office/drawing/2014/main" id="{4788048B-DA5F-8B4C-A03E-60F0DBEB764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55024" y="130819"/>
            <a:ext cx="3718234" cy="4879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10" dirty="0" err="1"/>
              <a:t>Temuan</a:t>
            </a:r>
            <a:r>
              <a:rPr lang="en-US" spc="-10" dirty="0"/>
              <a:t> Audit</a:t>
            </a:r>
            <a:endParaRPr spc="-5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120967-156C-7246-0AEC-33DF6611841F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29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 useBgFill="1">
        <p:nvSpPr>
          <p:cNvPr id="4" name="object 2">
            <a:extLst>
              <a:ext uri="{FF2B5EF4-FFF2-40B4-BE49-F238E27FC236}">
                <a16:creationId xmlns:a16="http://schemas.microsoft.com/office/drawing/2014/main" id="{DF1A0636-6F7D-214A-8D9F-B6EB4AC216F5}"/>
              </a:ext>
            </a:extLst>
          </p:cNvPr>
          <p:cNvSpPr txBox="1">
            <a:spLocks/>
          </p:cNvSpPr>
          <p:nvPr/>
        </p:nvSpPr>
        <p:spPr>
          <a:xfrm>
            <a:off x="1243406" y="302156"/>
            <a:ext cx="5902152" cy="505908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3970" algn="ctr">
              <a:spcBef>
                <a:spcPts val="105"/>
              </a:spcBef>
            </a:pPr>
            <a:r>
              <a:rPr lang="en-ID" b="1" spc="-35" dirty="0" err="1">
                <a:solidFill>
                  <a:srgbClr val="8A0000"/>
                </a:solidFill>
                <a:latin typeface="Comic Sans MS" panose="030F0902030302020204" pitchFamily="66" charset="0"/>
              </a:rPr>
              <a:t>Klasifikasi</a:t>
            </a:r>
            <a:r>
              <a:rPr lang="en-ID" b="1" spc="-35" dirty="0">
                <a:solidFill>
                  <a:srgbClr val="8A0000"/>
                </a:solidFill>
                <a:latin typeface="Comic Sans MS" panose="030F0902030302020204" pitchFamily="66" charset="0"/>
              </a:rPr>
              <a:t> “</a:t>
            </a:r>
            <a:r>
              <a:rPr lang="en-ID" b="1" spc="-35" dirty="0" err="1">
                <a:solidFill>
                  <a:srgbClr val="8A0000"/>
                </a:solidFill>
                <a:latin typeface="Comic Sans MS" panose="030F0902030302020204" pitchFamily="66" charset="0"/>
              </a:rPr>
              <a:t>Temuan</a:t>
            </a:r>
            <a:r>
              <a:rPr lang="en-ID" b="1" spc="-35" dirty="0">
                <a:solidFill>
                  <a:srgbClr val="8A0000"/>
                </a:solidFill>
                <a:latin typeface="Comic Sans MS" panose="030F0902030302020204" pitchFamily="66" charset="0"/>
              </a:rPr>
              <a:t> Audit”</a:t>
            </a:r>
            <a:endParaRPr lang="en-ID" b="1" spc="-10" dirty="0">
              <a:solidFill>
                <a:srgbClr val="8A0000"/>
              </a:solidFill>
              <a:latin typeface="Comic Sans MS" panose="030F0902030302020204" pitchFamily="66" charset="0"/>
            </a:endParaRPr>
          </a:p>
        </p:txBody>
      </p:sp>
      <p:sp useBgFill="1">
        <p:nvSpPr>
          <p:cNvPr id="5" name="TextBox 4">
            <a:extLst>
              <a:ext uri="{FF2B5EF4-FFF2-40B4-BE49-F238E27FC236}">
                <a16:creationId xmlns:a16="http://schemas.microsoft.com/office/drawing/2014/main" id="{818EC6FD-BF1D-C643-80EE-FCC4E3874FA1}"/>
              </a:ext>
            </a:extLst>
          </p:cNvPr>
          <p:cNvSpPr txBox="1"/>
          <p:nvPr/>
        </p:nvSpPr>
        <p:spPr>
          <a:xfrm>
            <a:off x="228252" y="1216188"/>
            <a:ext cx="86073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ID" sz="2000" b="1" dirty="0" err="1">
                <a:effectLst/>
                <a:latin typeface="Comic Sans MS" panose="030F0902030302020204" pitchFamily="66" charset="0"/>
              </a:rPr>
              <a:t>Temuan</a:t>
            </a:r>
            <a:r>
              <a:rPr lang="en-ID" sz="2000" b="1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b="1" dirty="0" err="1">
                <a:effectLst/>
                <a:latin typeface="Comic Sans MS" panose="030F0902030302020204" pitchFamily="66" charset="0"/>
              </a:rPr>
              <a:t>Positif</a:t>
            </a:r>
            <a:r>
              <a:rPr lang="en-ID" sz="2000" b="1" dirty="0">
                <a:latin typeface="Comic Sans MS" panose="030F0902030302020204" pitchFamily="66" charset="0"/>
              </a:rPr>
              <a:t>: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Prestasi</a:t>
            </a:r>
            <a:r>
              <a:rPr lang="en-ID" sz="2000" dirty="0">
                <a:latin typeface="Comic Sans MS" panose="030F0902030302020204" pitchFamily="66" charset="0"/>
              </a:rPr>
              <a:t>,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keberhasilan</a:t>
            </a:r>
            <a:r>
              <a:rPr lang="en-ID" sz="2000" dirty="0">
                <a:latin typeface="Comic Sans MS" panose="030F0902030302020204" pitchFamily="66" charset="0"/>
              </a:rPr>
              <a:t>,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kesuksesan</a:t>
            </a:r>
            <a:r>
              <a:rPr lang="en-ID" sz="2000" dirty="0">
                <a:latin typeface="Comic Sans MS" panose="030F0902030302020204" pitchFamily="66" charset="0"/>
              </a:rPr>
              <a:t>, </a:t>
            </a:r>
            <a:r>
              <a:rPr lang="en-ID" sz="2000" dirty="0" err="1">
                <a:latin typeface="Comic Sans MS" panose="030F0902030302020204" pitchFamily="66" charset="0"/>
              </a:rPr>
              <a:t>atau</a:t>
            </a:r>
            <a:r>
              <a:rPr lang="en-ID" sz="2000" dirty="0"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kesesuaian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yang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ditemukan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pada Prodi yang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teraudit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(</a:t>
            </a:r>
            <a:r>
              <a:rPr lang="en-ID" sz="2000" i="1" dirty="0">
                <a:effectLst/>
                <a:latin typeface="Comic Sans MS" panose="030F0902030302020204" pitchFamily="66" charset="0"/>
              </a:rPr>
              <a:t>Auditee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). </a:t>
            </a:r>
            <a:endParaRPr lang="en-ID" sz="2000" dirty="0">
              <a:latin typeface="Comic Sans MS" panose="030F0902030302020204" pitchFamily="66" charset="0"/>
            </a:endParaRPr>
          </a:p>
        </p:txBody>
      </p:sp>
      <p:sp useBgFill="1">
        <p:nvSpPr>
          <p:cNvPr id="6" name="TextBox 5">
            <a:extLst>
              <a:ext uri="{FF2B5EF4-FFF2-40B4-BE49-F238E27FC236}">
                <a16:creationId xmlns:a16="http://schemas.microsoft.com/office/drawing/2014/main" id="{889E8862-7E1C-284D-8A63-D4D0253D69B0}"/>
              </a:ext>
            </a:extLst>
          </p:cNvPr>
          <p:cNvSpPr txBox="1"/>
          <p:nvPr/>
        </p:nvSpPr>
        <p:spPr>
          <a:xfrm>
            <a:off x="250590" y="2255576"/>
            <a:ext cx="86025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en-ID" sz="2000" b="1" dirty="0" err="1">
                <a:effectLst/>
                <a:latin typeface="Comic Sans MS" panose="030F0902030302020204" pitchFamily="66" charset="0"/>
              </a:rPr>
              <a:t>Observasi</a:t>
            </a:r>
            <a:r>
              <a:rPr lang="en-ID" sz="2000" b="1" dirty="0">
                <a:effectLst/>
                <a:latin typeface="Comic Sans MS" panose="030F0902030302020204" pitchFamily="66" charset="0"/>
              </a:rPr>
              <a:t> (OB):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temuan</a:t>
            </a:r>
            <a:r>
              <a:rPr lang="en-ID" sz="2000" dirty="0"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latin typeface="Comic Sans MS" panose="030F0902030302020204" pitchFamily="66" charset="0"/>
              </a:rPr>
              <a:t>y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g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menunjukkan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b="1" dirty="0" err="1">
                <a:solidFill>
                  <a:srgbClr val="C00000"/>
                </a:solidFill>
                <a:effectLst/>
                <a:latin typeface="Comic Sans MS" panose="030F0902030302020204" pitchFamily="66" charset="0"/>
              </a:rPr>
              <a:t>ketidakcukupan</a:t>
            </a:r>
            <a:r>
              <a:rPr lang="en-ID" sz="2000" dirty="0"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terhadap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persyaratan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sistem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penjaminan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mutu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, dan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memerlukan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penyempurnaan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. OB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berpotensi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menjadi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ketidaksesuaian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. </a:t>
            </a:r>
            <a:r>
              <a:rPr lang="en-ID" sz="2000" dirty="0">
                <a:effectLst/>
                <a:latin typeface="Comic Sans MS" panose="030F0902030302020204" pitchFamily="66" charset="0"/>
                <a:sym typeface="Wingdings" pitchFamily="2" charset="2"/>
              </a:rPr>
              <a:t> </a:t>
            </a:r>
            <a:r>
              <a:rPr lang="en-ID" sz="2000" dirty="0" err="1">
                <a:effectLst/>
                <a:latin typeface="Comic Sans MS" panose="030F0902030302020204" pitchFamily="66" charset="0"/>
                <a:sym typeface="Wingdings" pitchFamily="2" charset="2"/>
              </a:rPr>
              <a:t>bukti</a:t>
            </a:r>
            <a:r>
              <a:rPr lang="en-ID" sz="2000" dirty="0">
                <a:effectLst/>
                <a:latin typeface="Comic Sans MS" panose="030F0902030302020204" pitchFamily="66" charset="0"/>
                <a:sym typeface="Wingdings" pitchFamily="2" charset="2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  <a:sym typeface="Wingdings" pitchFamily="2" charset="2"/>
              </a:rPr>
              <a:t>tidak</a:t>
            </a:r>
            <a:r>
              <a:rPr lang="en-ID" sz="2000" dirty="0">
                <a:effectLst/>
                <a:latin typeface="Comic Sans MS" panose="030F0902030302020204" pitchFamily="66" charset="0"/>
                <a:sym typeface="Wingdings" pitchFamily="2" charset="2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  <a:sym typeface="Wingdings" pitchFamily="2" charset="2"/>
              </a:rPr>
              <a:t>meyakinkan</a:t>
            </a:r>
            <a:r>
              <a:rPr lang="en-ID" sz="2000" dirty="0">
                <a:effectLst/>
                <a:latin typeface="Comic Sans MS" panose="030F0902030302020204" pitchFamily="66" charset="0"/>
                <a:sym typeface="Wingdings" pitchFamily="2" charset="2"/>
              </a:rPr>
              <a:t>?</a:t>
            </a:r>
            <a:endParaRPr lang="en-ID" sz="2000" dirty="0">
              <a:latin typeface="Comic Sans MS" panose="030F0902030302020204" pitchFamily="66" charset="0"/>
            </a:endParaRPr>
          </a:p>
        </p:txBody>
      </p:sp>
      <p:sp useBgFill="1">
        <p:nvSpPr>
          <p:cNvPr id="7" name="TextBox 6">
            <a:extLst>
              <a:ext uri="{FF2B5EF4-FFF2-40B4-BE49-F238E27FC236}">
                <a16:creationId xmlns:a16="http://schemas.microsoft.com/office/drawing/2014/main" id="{3C1B865F-BF57-5141-895A-BE1394D3DE30}"/>
              </a:ext>
            </a:extLst>
          </p:cNvPr>
          <p:cNvSpPr txBox="1"/>
          <p:nvPr/>
        </p:nvSpPr>
        <p:spPr>
          <a:xfrm>
            <a:off x="233082" y="3715847"/>
            <a:ext cx="84621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ID" sz="2000" b="1" dirty="0" err="1">
                <a:effectLst/>
                <a:latin typeface="Comic Sans MS" panose="030F0902030302020204" pitchFamily="66" charset="0"/>
              </a:rPr>
              <a:t>KeTidaksesuaian</a:t>
            </a:r>
            <a:r>
              <a:rPr lang="en-ID" sz="2000" b="1" dirty="0">
                <a:effectLst/>
                <a:latin typeface="Comic Sans MS" panose="030F0902030302020204" pitchFamily="66" charset="0"/>
              </a:rPr>
              <a:t> (KTS)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atau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Ketidak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patuhan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yaitu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: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tidak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memenuhi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persyaratan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/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standar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,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atau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temuan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yg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belum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mencapai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,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menyimpang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dengan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standar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atau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persyaratan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yang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ditentukan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PT.</a:t>
            </a:r>
            <a:endParaRPr lang="en-ID" sz="2000" dirty="0">
              <a:latin typeface="Comic Sans MS" panose="030F0902030302020204" pitchFamily="66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20BBA8-E006-D2F2-10B0-DEB3CBF51080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36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 useBgFill="1">
        <p:nvSpPr>
          <p:cNvPr id="4" name="TextBox 3">
            <a:extLst>
              <a:ext uri="{FF2B5EF4-FFF2-40B4-BE49-F238E27FC236}">
                <a16:creationId xmlns:a16="http://schemas.microsoft.com/office/drawing/2014/main" id="{D9E8F3F1-8E7B-1C4F-92BC-4FDA31F941D7}"/>
              </a:ext>
            </a:extLst>
          </p:cNvPr>
          <p:cNvSpPr txBox="1"/>
          <p:nvPr/>
        </p:nvSpPr>
        <p:spPr>
          <a:xfrm>
            <a:off x="436581" y="894805"/>
            <a:ext cx="817528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.Apple Color Emoji UI"/>
              <a:buChar char="❎"/>
            </a:pPr>
            <a:r>
              <a:rPr lang="en-ID" sz="2800" b="1" dirty="0">
                <a:effectLst/>
                <a:latin typeface="Comic Sans MS" panose="030F0902030302020204" pitchFamily="66" charset="0"/>
              </a:rPr>
              <a:t> KTS MINOR </a:t>
            </a:r>
            <a:r>
              <a:rPr lang="en-ID" sz="2800" dirty="0">
                <a:effectLst/>
                <a:latin typeface="Comic Sans MS" panose="030F0902030302020204" pitchFamily="66" charset="0"/>
              </a:rPr>
              <a:t>(</a:t>
            </a:r>
            <a:r>
              <a:rPr lang="en-ID" sz="2800" dirty="0" err="1">
                <a:effectLst/>
                <a:latin typeface="Comic Sans MS" panose="030F0902030302020204" pitchFamily="66" charset="0"/>
              </a:rPr>
              <a:t>ringan</a:t>
            </a:r>
            <a:r>
              <a:rPr lang="en-ID" sz="2800" dirty="0">
                <a:effectLst/>
                <a:latin typeface="Comic Sans MS" panose="030F0902030302020204" pitchFamily="66" charset="0"/>
              </a:rPr>
              <a:t>) </a:t>
            </a:r>
            <a:r>
              <a:rPr lang="en-ID" sz="2800" dirty="0" err="1">
                <a:effectLst/>
                <a:latin typeface="Comic Sans MS" panose="030F0902030302020204" pitchFamily="66" charset="0"/>
              </a:rPr>
              <a:t>adalah</a:t>
            </a:r>
            <a:r>
              <a:rPr lang="en-ID" sz="28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800" dirty="0" err="1">
                <a:effectLst/>
                <a:latin typeface="Comic Sans MS" panose="030F0902030302020204" pitchFamily="66" charset="0"/>
              </a:rPr>
              <a:t>Ketidaksesuaian</a:t>
            </a:r>
            <a:r>
              <a:rPr lang="en-ID" sz="2800" dirty="0">
                <a:effectLst/>
                <a:latin typeface="Comic Sans MS" panose="030F0902030302020204" pitchFamily="66" charset="0"/>
              </a:rPr>
              <a:t>   yang </a:t>
            </a:r>
            <a:r>
              <a:rPr lang="en-ID" sz="2800" dirty="0" err="1">
                <a:effectLst/>
                <a:latin typeface="Comic Sans MS" panose="030F0902030302020204" pitchFamily="66" charset="0"/>
              </a:rPr>
              <a:t>memiliki</a:t>
            </a:r>
            <a:r>
              <a:rPr lang="en-ID" sz="28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800" dirty="0" err="1">
                <a:effectLst/>
                <a:latin typeface="Comic Sans MS" panose="030F0902030302020204" pitchFamily="66" charset="0"/>
              </a:rPr>
              <a:t>dampak</a:t>
            </a:r>
            <a:r>
              <a:rPr lang="en-ID" sz="28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800" dirty="0" err="1">
                <a:effectLst/>
                <a:latin typeface="Comic Sans MS" panose="030F0902030302020204" pitchFamily="66" charset="0"/>
              </a:rPr>
              <a:t>terbatas</a:t>
            </a:r>
            <a:r>
              <a:rPr lang="en-ID" sz="28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800" dirty="0" err="1">
                <a:effectLst/>
                <a:latin typeface="Comic Sans MS" panose="030F0902030302020204" pitchFamily="66" charset="0"/>
              </a:rPr>
              <a:t>terhadap</a:t>
            </a:r>
            <a:r>
              <a:rPr lang="en-ID" sz="28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800" dirty="0" err="1">
                <a:effectLst/>
                <a:latin typeface="Comic Sans MS" panose="030F0902030302020204" pitchFamily="66" charset="0"/>
              </a:rPr>
              <a:t>sistem</a:t>
            </a:r>
            <a:r>
              <a:rPr lang="en-ID" sz="28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800" dirty="0" err="1">
                <a:effectLst/>
                <a:latin typeface="Comic Sans MS" panose="030F0902030302020204" pitchFamily="66" charset="0"/>
              </a:rPr>
              <a:t>penjaminan</a:t>
            </a:r>
            <a:r>
              <a:rPr lang="en-ID" sz="28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800" dirty="0" err="1">
                <a:effectLst/>
                <a:latin typeface="Comic Sans MS" panose="030F0902030302020204" pitchFamily="66" charset="0"/>
              </a:rPr>
              <a:t>mutu</a:t>
            </a:r>
            <a:r>
              <a:rPr lang="en-ID" sz="2800" dirty="0">
                <a:latin typeface="Comic Sans MS" panose="030F0902030302020204" pitchFamily="66" charset="0"/>
              </a:rPr>
              <a:t>.</a:t>
            </a:r>
          </a:p>
        </p:txBody>
      </p:sp>
      <p:sp useBgFill="1">
        <p:nvSpPr>
          <p:cNvPr id="5" name="TextBox 4">
            <a:extLst>
              <a:ext uri="{FF2B5EF4-FFF2-40B4-BE49-F238E27FC236}">
                <a16:creationId xmlns:a16="http://schemas.microsoft.com/office/drawing/2014/main" id="{B500475B-5730-2E45-874E-EB5EAC3CFA58}"/>
              </a:ext>
            </a:extLst>
          </p:cNvPr>
          <p:cNvSpPr txBox="1"/>
          <p:nvPr/>
        </p:nvSpPr>
        <p:spPr>
          <a:xfrm>
            <a:off x="436581" y="3028405"/>
            <a:ext cx="817528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.Apple Color Emoji UI"/>
              <a:buChar char="❎"/>
            </a:pPr>
            <a:r>
              <a:rPr lang="en-ID" sz="2800" b="1" dirty="0">
                <a:effectLst/>
                <a:latin typeface="Comic Sans MS" panose="030F0902030302020204" pitchFamily="66" charset="0"/>
              </a:rPr>
              <a:t> KTS MAJOR </a:t>
            </a:r>
            <a:r>
              <a:rPr lang="en-ID" sz="2800" dirty="0">
                <a:effectLst/>
                <a:latin typeface="Comic Sans MS" panose="030F0902030302020204" pitchFamily="66" charset="0"/>
              </a:rPr>
              <a:t>(</a:t>
            </a:r>
            <a:r>
              <a:rPr lang="en-ID" sz="2800" dirty="0" err="1">
                <a:effectLst/>
                <a:latin typeface="Comic Sans MS" panose="030F0902030302020204" pitchFamily="66" charset="0"/>
              </a:rPr>
              <a:t>berat</a:t>
            </a:r>
            <a:r>
              <a:rPr lang="en-ID" sz="2800" dirty="0">
                <a:effectLst/>
                <a:latin typeface="Comic Sans MS" panose="030F0902030302020204" pitchFamily="66" charset="0"/>
              </a:rPr>
              <a:t>) </a:t>
            </a:r>
            <a:r>
              <a:rPr lang="en-ID" sz="2800" dirty="0" err="1">
                <a:effectLst/>
                <a:latin typeface="Comic Sans MS" panose="030F0902030302020204" pitchFamily="66" charset="0"/>
              </a:rPr>
              <a:t>adalah</a:t>
            </a:r>
            <a:r>
              <a:rPr lang="en-ID" sz="28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800" dirty="0" err="1">
                <a:effectLst/>
                <a:latin typeface="Comic Sans MS" panose="030F0902030302020204" pitchFamily="66" charset="0"/>
              </a:rPr>
              <a:t>Ketidaksesuaian</a:t>
            </a:r>
            <a:r>
              <a:rPr lang="en-ID" sz="2800" dirty="0">
                <a:effectLst/>
                <a:latin typeface="Comic Sans MS" panose="030F0902030302020204" pitchFamily="66" charset="0"/>
              </a:rPr>
              <a:t> yang </a:t>
            </a:r>
            <a:r>
              <a:rPr lang="en-ID" sz="2800" dirty="0" err="1">
                <a:effectLst/>
                <a:latin typeface="Comic Sans MS" panose="030F0902030302020204" pitchFamily="66" charset="0"/>
              </a:rPr>
              <a:t>memiliki</a:t>
            </a:r>
            <a:r>
              <a:rPr lang="en-ID" sz="28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800" dirty="0" err="1">
                <a:effectLst/>
                <a:latin typeface="Comic Sans MS" panose="030F0902030302020204" pitchFamily="66" charset="0"/>
              </a:rPr>
              <a:t>dampak</a:t>
            </a:r>
            <a:r>
              <a:rPr lang="en-ID" sz="28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800" dirty="0" err="1">
                <a:effectLst/>
                <a:latin typeface="Comic Sans MS" panose="030F0902030302020204" pitchFamily="66" charset="0"/>
              </a:rPr>
              <a:t>luas</a:t>
            </a:r>
            <a:r>
              <a:rPr lang="en-ID" sz="28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800" dirty="0" err="1">
                <a:effectLst/>
                <a:latin typeface="Comic Sans MS" panose="030F0902030302020204" pitchFamily="66" charset="0"/>
              </a:rPr>
              <a:t>terhadap</a:t>
            </a:r>
            <a:r>
              <a:rPr lang="en-ID" sz="28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800" dirty="0" err="1">
                <a:effectLst/>
                <a:latin typeface="Comic Sans MS" panose="030F0902030302020204" pitchFamily="66" charset="0"/>
              </a:rPr>
              <a:t>sistem</a:t>
            </a:r>
            <a:r>
              <a:rPr lang="en-ID" sz="28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800" dirty="0" err="1">
                <a:effectLst/>
                <a:latin typeface="Comic Sans MS" panose="030F0902030302020204" pitchFamily="66" charset="0"/>
              </a:rPr>
              <a:t>penjaminan</a:t>
            </a:r>
            <a:r>
              <a:rPr lang="en-ID" sz="28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800" dirty="0" err="1">
                <a:effectLst/>
                <a:latin typeface="Comic Sans MS" panose="030F0902030302020204" pitchFamily="66" charset="0"/>
              </a:rPr>
              <a:t>mutu</a:t>
            </a:r>
            <a:r>
              <a:rPr lang="en-ID" sz="2800" dirty="0">
                <a:effectLst/>
                <a:latin typeface="Comic Sans MS" panose="030F0902030302020204" pitchFamily="66" charset="0"/>
              </a:rPr>
              <a:t>.</a:t>
            </a:r>
            <a:endParaRPr lang="en-ID" sz="2800" dirty="0">
              <a:latin typeface="Comic Sans MS" panose="030F09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4CD07B-48FC-B5BF-7E55-53EE42AFE277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55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 useBgFill="1">
        <p:nvSpPr>
          <p:cNvPr id="4" name="TextBox 3">
            <a:extLst>
              <a:ext uri="{FF2B5EF4-FFF2-40B4-BE49-F238E27FC236}">
                <a16:creationId xmlns:a16="http://schemas.microsoft.com/office/drawing/2014/main" id="{F485FBAA-C841-BA49-A3D6-342646CBA5B9}"/>
              </a:ext>
            </a:extLst>
          </p:cNvPr>
          <p:cNvSpPr txBox="1"/>
          <p:nvPr/>
        </p:nvSpPr>
        <p:spPr>
          <a:xfrm>
            <a:off x="1306286" y="209003"/>
            <a:ext cx="71830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ID" sz="3200" b="1" spc="-40" dirty="0">
                <a:solidFill>
                  <a:srgbClr val="1F487C"/>
                </a:solidFill>
                <a:latin typeface="Calibri"/>
                <a:cs typeface="Calibri"/>
              </a:rPr>
              <a:t>G.</a:t>
            </a:r>
            <a:r>
              <a:rPr lang="en-ID" sz="3200" b="1" spc="-4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lang="en-ID" sz="3200" b="1" spc="-30" dirty="0" err="1">
                <a:solidFill>
                  <a:srgbClr val="1F487C"/>
                </a:solidFill>
                <a:latin typeface="Calibri"/>
                <a:cs typeface="Calibri"/>
              </a:rPr>
              <a:t>Pertemuan</a:t>
            </a:r>
            <a:r>
              <a:rPr lang="en-ID" sz="3200" b="1" spc="-3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lang="en-ID" sz="3200" b="1" spc="-30" dirty="0" err="1">
                <a:solidFill>
                  <a:srgbClr val="1F487C"/>
                </a:solidFill>
                <a:latin typeface="Calibri"/>
                <a:cs typeface="Calibri"/>
              </a:rPr>
              <a:t>Penutup</a:t>
            </a:r>
            <a:r>
              <a:rPr lang="en-ID" sz="3200" b="1" spc="-30" dirty="0">
                <a:solidFill>
                  <a:srgbClr val="1F487C"/>
                </a:solidFill>
                <a:latin typeface="Calibri"/>
                <a:cs typeface="Calibri"/>
              </a:rPr>
              <a:t> (Closing Meeting)</a:t>
            </a:r>
            <a:endParaRPr lang="en-ID" sz="3200" dirty="0">
              <a:latin typeface="Calibri"/>
              <a:cs typeface="Calibri"/>
            </a:endParaRPr>
          </a:p>
        </p:txBody>
      </p:sp>
      <p:sp useBgFill="1">
        <p:nvSpPr>
          <p:cNvPr id="5" name="object 3">
            <a:extLst>
              <a:ext uri="{FF2B5EF4-FFF2-40B4-BE49-F238E27FC236}">
                <a16:creationId xmlns:a16="http://schemas.microsoft.com/office/drawing/2014/main" id="{DF9F5DF4-28D5-CE4E-B734-B0FABE135D65}"/>
              </a:ext>
            </a:extLst>
          </p:cNvPr>
          <p:cNvSpPr txBox="1"/>
          <p:nvPr/>
        </p:nvSpPr>
        <p:spPr>
          <a:xfrm>
            <a:off x="657502" y="1047203"/>
            <a:ext cx="7831824" cy="3524042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527685" marR="5080" indent="-515620">
              <a:spcBef>
                <a:spcPts val="0"/>
              </a:spcBef>
              <a:spcAft>
                <a:spcPts val="1800"/>
              </a:spcAft>
              <a:buAutoNum type="arabicPeriod"/>
              <a:tabLst>
                <a:tab pos="528320" algn="l"/>
              </a:tabLst>
            </a:pPr>
            <a:r>
              <a:rPr sz="2000" spc="-15" dirty="0" err="1">
                <a:latin typeface="Comic Sans MS" panose="030F0902030302020204" pitchFamily="66" charset="0"/>
                <a:cs typeface="Calibri"/>
              </a:rPr>
              <a:t>Ketua</a:t>
            </a:r>
            <a:r>
              <a:rPr lang="en-US" sz="2000" spc="600" dirty="0">
                <a:latin typeface="Comic Sans MS" panose="030F0902030302020204" pitchFamily="66" charset="0"/>
                <a:cs typeface="Calibri"/>
              </a:rPr>
              <a:t> </a:t>
            </a:r>
            <a:r>
              <a:rPr lang="en-ID" sz="2000" spc="-15" dirty="0">
                <a:latin typeface="Comic Sans MS" panose="030F0902030302020204" pitchFamily="66" charset="0"/>
                <a:cs typeface="Calibri"/>
              </a:rPr>
              <a:t>B</a:t>
            </a:r>
            <a:r>
              <a:rPr sz="2000" spc="-15" dirty="0" err="1">
                <a:latin typeface="Comic Sans MS" panose="030F0902030302020204" pitchFamily="66" charset="0"/>
                <a:cs typeface="Calibri"/>
              </a:rPr>
              <a:t>ersama</a:t>
            </a:r>
            <a:r>
              <a:rPr lang="en-US" sz="2000" spc="-15" dirty="0">
                <a:latin typeface="Comic Sans MS" panose="030F0902030302020204" pitchFamily="66" charset="0"/>
                <a:cs typeface="Calibri"/>
              </a:rPr>
              <a:t> </a:t>
            </a:r>
            <a:r>
              <a:rPr sz="2000" spc="-10" dirty="0" err="1">
                <a:latin typeface="Comic Sans MS" panose="030F0902030302020204" pitchFamily="66" charset="0"/>
                <a:cs typeface="Calibri"/>
              </a:rPr>
              <a:t>anggota</a:t>
            </a:r>
            <a:r>
              <a:rPr sz="2000" spc="-10" dirty="0">
                <a:latin typeface="Comic Sans MS" panose="030F0902030302020204" pitchFamily="66" charset="0"/>
                <a:cs typeface="Calibri"/>
              </a:rPr>
              <a:t> </a:t>
            </a:r>
            <a:r>
              <a:rPr sz="2000" spc="-5" dirty="0">
                <a:latin typeface="Comic Sans MS" panose="030F0902030302020204" pitchFamily="66" charset="0"/>
                <a:cs typeface="Calibri"/>
              </a:rPr>
              <a:t>tim audit </a:t>
            </a:r>
            <a:r>
              <a:rPr sz="2000" spc="-15" dirty="0">
                <a:latin typeface="Comic Sans MS" panose="030F0902030302020204" pitchFamily="66" charset="0"/>
                <a:cs typeface="Calibri"/>
              </a:rPr>
              <a:t>mengadakan  </a:t>
            </a:r>
            <a:r>
              <a:rPr sz="2000" spc="-20" dirty="0">
                <a:latin typeface="Comic Sans MS" panose="030F0902030302020204" pitchFamily="66" charset="0"/>
                <a:cs typeface="Calibri"/>
              </a:rPr>
              <a:t>rapat </a:t>
            </a:r>
            <a:r>
              <a:rPr sz="2000" spc="-5" dirty="0">
                <a:latin typeface="Comic Sans MS" panose="030F0902030302020204" pitchFamily="66" charset="0"/>
                <a:cs typeface="Calibri"/>
              </a:rPr>
              <a:t>penutupan audit </a:t>
            </a:r>
            <a:r>
              <a:rPr sz="2000" spc="-15" dirty="0">
                <a:latin typeface="Comic Sans MS" panose="030F0902030302020204" pitchFamily="66" charset="0"/>
                <a:cs typeface="Calibri"/>
              </a:rPr>
              <a:t>dengan teraudit </a:t>
            </a:r>
            <a:r>
              <a:rPr sz="2000" spc="-5" dirty="0">
                <a:latin typeface="Comic Sans MS" panose="030F0902030302020204" pitchFamily="66" charset="0"/>
                <a:cs typeface="Calibri"/>
              </a:rPr>
              <a:t>membahas  </a:t>
            </a:r>
            <a:r>
              <a:rPr sz="2000" spc="-10" dirty="0">
                <a:latin typeface="Comic Sans MS" panose="030F0902030302020204" pitchFamily="66" charset="0"/>
                <a:cs typeface="Calibri"/>
              </a:rPr>
              <a:t>temuan </a:t>
            </a:r>
            <a:r>
              <a:rPr sz="2000" spc="-5" dirty="0">
                <a:latin typeface="Comic Sans MS" panose="030F0902030302020204" pitchFamily="66" charset="0"/>
                <a:cs typeface="Calibri"/>
              </a:rPr>
              <a:t>audit </a:t>
            </a:r>
            <a:r>
              <a:rPr sz="2000" spc="-10" dirty="0" err="1">
                <a:latin typeface="Comic Sans MS" panose="030F0902030302020204" pitchFamily="66" charset="0"/>
                <a:cs typeface="Calibri"/>
              </a:rPr>
              <a:t>untuk</a:t>
            </a:r>
            <a:r>
              <a:rPr sz="2000" spc="55" dirty="0">
                <a:latin typeface="Comic Sans MS" panose="030F0902030302020204" pitchFamily="66" charset="0"/>
                <a:cs typeface="Calibri"/>
              </a:rPr>
              <a:t> </a:t>
            </a:r>
            <a:r>
              <a:rPr sz="2000" spc="-15" dirty="0" err="1">
                <a:latin typeface="Comic Sans MS" panose="030F0902030302020204" pitchFamily="66" charset="0"/>
                <a:cs typeface="Calibri"/>
              </a:rPr>
              <a:t>disepakati</a:t>
            </a:r>
            <a:r>
              <a:rPr lang="en-US" sz="2000" spc="-15" dirty="0">
                <a:latin typeface="Comic Sans MS" panose="030F0902030302020204" pitchFamily="66" charset="0"/>
                <a:cs typeface="Calibri"/>
              </a:rPr>
              <a:t>.</a:t>
            </a:r>
            <a:endParaRPr sz="2000" dirty="0">
              <a:latin typeface="Comic Sans MS" panose="030F0902030302020204" pitchFamily="66" charset="0"/>
              <a:cs typeface="Calibri"/>
            </a:endParaRPr>
          </a:p>
          <a:p>
            <a:pPr marL="527685" marR="6985" indent="-515620">
              <a:spcBef>
                <a:spcPts val="0"/>
              </a:spcBef>
              <a:spcAft>
                <a:spcPts val="1800"/>
              </a:spcAft>
              <a:buAutoNum type="arabicPeriod"/>
              <a:tabLst>
                <a:tab pos="528320" algn="l"/>
              </a:tabLst>
            </a:pPr>
            <a:r>
              <a:rPr sz="2000" spc="-15" dirty="0" err="1">
                <a:latin typeface="Comic Sans MS" panose="030F0902030302020204" pitchFamily="66" charset="0"/>
                <a:cs typeface="Calibri"/>
              </a:rPr>
              <a:t>Ketua</a:t>
            </a:r>
            <a:r>
              <a:rPr lang="en-US" sz="2000" spc="-15" dirty="0">
                <a:latin typeface="Comic Sans MS" panose="030F0902030302020204" pitchFamily="66" charset="0"/>
                <a:cs typeface="Calibri"/>
              </a:rPr>
              <a:t> </a:t>
            </a:r>
            <a:r>
              <a:rPr sz="2000" spc="-10" dirty="0" err="1">
                <a:latin typeface="Comic Sans MS" panose="030F0902030302020204" pitchFamily="66" charset="0"/>
                <a:cs typeface="Calibri"/>
              </a:rPr>
              <a:t>tim</a:t>
            </a:r>
            <a:r>
              <a:rPr lang="en-US" sz="2000" spc="-10" dirty="0">
                <a:latin typeface="Comic Sans MS" panose="030F0902030302020204" pitchFamily="66" charset="0"/>
                <a:cs typeface="Calibri"/>
              </a:rPr>
              <a:t> </a:t>
            </a:r>
            <a:r>
              <a:rPr sz="2000" spc="-5" dirty="0">
                <a:latin typeface="Comic Sans MS" panose="030F0902030302020204" pitchFamily="66" charset="0"/>
                <a:cs typeface="Calibri"/>
              </a:rPr>
              <a:t>audit</a:t>
            </a:r>
            <a:r>
              <a:rPr lang="en-US" sz="2000" spc="-5" dirty="0">
                <a:latin typeface="Comic Sans MS" panose="030F0902030302020204" pitchFamily="66" charset="0"/>
                <a:cs typeface="Calibri"/>
              </a:rPr>
              <a:t> </a:t>
            </a:r>
            <a:r>
              <a:rPr sz="2000" spc="-10" dirty="0">
                <a:latin typeface="Comic Sans MS" panose="030F0902030302020204" pitchFamily="66" charset="0"/>
                <a:cs typeface="Calibri"/>
              </a:rPr>
              <a:t>dan</a:t>
            </a:r>
            <a:r>
              <a:rPr lang="en-US" sz="2000" spc="-10" dirty="0">
                <a:latin typeface="Comic Sans MS" panose="030F0902030302020204" pitchFamily="66" charset="0"/>
                <a:cs typeface="Calibri"/>
              </a:rPr>
              <a:t> </a:t>
            </a:r>
            <a:r>
              <a:rPr sz="2000" spc="-15" dirty="0" err="1">
                <a:latin typeface="Comic Sans MS" panose="030F0902030302020204" pitchFamily="66" charset="0"/>
                <a:cs typeface="Calibri"/>
              </a:rPr>
              <a:t>teraudit</a:t>
            </a:r>
            <a:r>
              <a:rPr lang="en-US" sz="2000" spc="-15" dirty="0">
                <a:latin typeface="Comic Sans MS" panose="030F0902030302020204" pitchFamily="66" charset="0"/>
                <a:cs typeface="Calibri"/>
              </a:rPr>
              <a:t> </a:t>
            </a:r>
            <a:r>
              <a:rPr sz="2000" spc="-10" dirty="0" err="1">
                <a:latin typeface="Comic Sans MS" panose="030F0902030302020204" pitchFamily="66" charset="0"/>
                <a:cs typeface="Calibri"/>
              </a:rPr>
              <a:t>bersama-sama</a:t>
            </a:r>
            <a:r>
              <a:rPr sz="2000" spc="-10" dirty="0">
                <a:latin typeface="Comic Sans MS" panose="030F0902030302020204" pitchFamily="66" charset="0"/>
                <a:cs typeface="Calibri"/>
              </a:rPr>
              <a:t>  </a:t>
            </a:r>
            <a:r>
              <a:rPr sz="2000" spc="-15" dirty="0">
                <a:latin typeface="Comic Sans MS" panose="030F0902030302020204" pitchFamily="66" charset="0"/>
                <a:cs typeface="Calibri"/>
              </a:rPr>
              <a:t>menandatangani daftar </a:t>
            </a:r>
            <a:r>
              <a:rPr sz="2000" spc="-10" dirty="0">
                <a:latin typeface="Comic Sans MS" panose="030F0902030302020204" pitchFamily="66" charset="0"/>
                <a:cs typeface="Calibri"/>
              </a:rPr>
              <a:t>temuan</a:t>
            </a:r>
            <a:r>
              <a:rPr sz="2000" spc="55" dirty="0">
                <a:latin typeface="Comic Sans MS" panose="030F0902030302020204" pitchFamily="66" charset="0"/>
                <a:cs typeface="Calibri"/>
              </a:rPr>
              <a:t> </a:t>
            </a:r>
            <a:r>
              <a:rPr sz="2000" spc="-5" dirty="0">
                <a:latin typeface="Comic Sans MS" panose="030F0902030302020204" pitchFamily="66" charset="0"/>
                <a:cs typeface="Calibri"/>
              </a:rPr>
              <a:t>audit.</a:t>
            </a:r>
            <a:endParaRPr lang="en-US" sz="2000" spc="-5" dirty="0">
              <a:latin typeface="Comic Sans MS" panose="030F0902030302020204" pitchFamily="66" charset="0"/>
              <a:cs typeface="Calibri"/>
            </a:endParaRPr>
          </a:p>
          <a:p>
            <a:pPr marL="527685" marR="6985" indent="-515620">
              <a:spcBef>
                <a:spcPts val="0"/>
              </a:spcBef>
              <a:spcAft>
                <a:spcPts val="1800"/>
              </a:spcAft>
              <a:buAutoNum type="arabicPeriod"/>
              <a:tabLst>
                <a:tab pos="528320" algn="l"/>
              </a:tabLst>
            </a:pPr>
            <a:r>
              <a:rPr lang="en-ID" sz="2000" spc="-5" dirty="0" err="1">
                <a:latin typeface="Comic Sans MS" panose="030F0902030302020204" pitchFamily="66" charset="0"/>
                <a:cs typeface="Calibri"/>
              </a:rPr>
              <a:t>Ketua</a:t>
            </a:r>
            <a:r>
              <a:rPr lang="en-ID" sz="2000" spc="-5" dirty="0">
                <a:latin typeface="Comic Sans MS" panose="030F0902030302020204" pitchFamily="66" charset="0"/>
                <a:cs typeface="Calibri"/>
              </a:rPr>
              <a:t> auditor </a:t>
            </a:r>
            <a:r>
              <a:rPr lang="en-ID" sz="2000" spc="-5" dirty="0" err="1">
                <a:latin typeface="Comic Sans MS" panose="030F0902030302020204" pitchFamily="66" charset="0"/>
                <a:cs typeface="Calibri"/>
              </a:rPr>
              <a:t>menyerahkan</a:t>
            </a:r>
            <a:r>
              <a:rPr lang="en-ID" sz="2000" spc="-5" dirty="0">
                <a:latin typeface="Comic Sans MS" panose="030F0902030302020204" pitchFamily="66" charset="0"/>
                <a:cs typeface="Calibri"/>
              </a:rPr>
              <a:t> form </a:t>
            </a:r>
            <a:r>
              <a:rPr lang="en-ID" sz="2000" b="1" spc="-5" dirty="0" err="1">
                <a:solidFill>
                  <a:srgbClr val="C00000"/>
                </a:solidFill>
                <a:latin typeface="Comic Sans MS" panose="030F0902030302020204" pitchFamily="66" charset="0"/>
                <a:cs typeface="Calibri"/>
              </a:rPr>
              <a:t>Permintaan</a:t>
            </a:r>
            <a:r>
              <a:rPr lang="en-ID" sz="2000" b="1" spc="-5" dirty="0">
                <a:solidFill>
                  <a:srgbClr val="C00000"/>
                </a:solidFill>
                <a:latin typeface="Comic Sans MS" panose="030F0902030302020204" pitchFamily="66" charset="0"/>
                <a:cs typeface="Calibri"/>
              </a:rPr>
              <a:t> Tindakan </a:t>
            </a:r>
            <a:r>
              <a:rPr lang="en-ID" sz="2000" b="1" spc="-5" dirty="0" err="1">
                <a:solidFill>
                  <a:srgbClr val="C00000"/>
                </a:solidFill>
                <a:latin typeface="Comic Sans MS" panose="030F0902030302020204" pitchFamily="66" charset="0"/>
                <a:cs typeface="Calibri"/>
              </a:rPr>
              <a:t>Koreksi</a:t>
            </a:r>
            <a:r>
              <a:rPr lang="en-ID" sz="2000" spc="-5" dirty="0">
                <a:latin typeface="Comic Sans MS" panose="030F0902030302020204" pitchFamily="66" charset="0"/>
                <a:cs typeface="Calibri"/>
              </a:rPr>
              <a:t> (PTK) </a:t>
            </a:r>
            <a:r>
              <a:rPr lang="en-ID" sz="2000" spc="-5" dirty="0" err="1">
                <a:latin typeface="Comic Sans MS" panose="030F0902030302020204" pitchFamily="66" charset="0"/>
                <a:cs typeface="Calibri"/>
              </a:rPr>
              <a:t>untuk</a:t>
            </a:r>
            <a:r>
              <a:rPr lang="en-ID" sz="2000" spc="-5" dirty="0">
                <a:latin typeface="Comic Sans MS" panose="030F0902030302020204" pitchFamily="66" charset="0"/>
                <a:cs typeface="Calibri"/>
              </a:rPr>
              <a:t> </a:t>
            </a:r>
            <a:r>
              <a:rPr lang="en-ID" sz="2000" spc="-5" dirty="0" err="1">
                <a:latin typeface="Comic Sans MS" panose="030F0902030302020204" pitchFamily="66" charset="0"/>
                <a:cs typeface="Calibri"/>
              </a:rPr>
              <a:t>dianalisis</a:t>
            </a:r>
            <a:r>
              <a:rPr lang="en-ID" sz="2000" spc="-5" dirty="0">
                <a:latin typeface="Comic Sans MS" panose="030F0902030302020204" pitchFamily="66" charset="0"/>
                <a:cs typeface="Calibri"/>
              </a:rPr>
              <a:t> </a:t>
            </a:r>
            <a:r>
              <a:rPr lang="en-ID" sz="2000" spc="-5" dirty="0" err="1">
                <a:latin typeface="Comic Sans MS" panose="030F0902030302020204" pitchFamily="66" charset="0"/>
                <a:cs typeface="Calibri"/>
              </a:rPr>
              <a:t>akar</a:t>
            </a:r>
            <a:r>
              <a:rPr lang="en-ID" sz="2000" spc="-5" dirty="0">
                <a:latin typeface="Comic Sans MS" panose="030F0902030302020204" pitchFamily="66" charset="0"/>
                <a:cs typeface="Calibri"/>
              </a:rPr>
              <a:t> </a:t>
            </a:r>
            <a:r>
              <a:rPr lang="en-ID" sz="2000" spc="-5" dirty="0" err="1">
                <a:latin typeface="Comic Sans MS" panose="030F0902030302020204" pitchFamily="66" charset="0"/>
                <a:cs typeface="Calibri"/>
              </a:rPr>
              <a:t>penyebab</a:t>
            </a:r>
            <a:r>
              <a:rPr lang="en-ID" sz="2000" spc="-5" dirty="0">
                <a:latin typeface="Comic Sans MS" panose="030F0902030302020204" pitchFamily="66" charset="0"/>
                <a:cs typeface="Calibri"/>
              </a:rPr>
              <a:t> </a:t>
            </a:r>
            <a:r>
              <a:rPr lang="en-ID" sz="2000" spc="-5" dirty="0" err="1">
                <a:latin typeface="Comic Sans MS" panose="030F0902030302020204" pitchFamily="66" charset="0"/>
                <a:cs typeface="Calibri"/>
              </a:rPr>
              <a:t>ketidaksesuaian</a:t>
            </a:r>
            <a:r>
              <a:rPr lang="en-ID" sz="2000" spc="-5" dirty="0">
                <a:latin typeface="Comic Sans MS" panose="030F0902030302020204" pitchFamily="66" charset="0"/>
                <a:cs typeface="Calibri"/>
              </a:rPr>
              <a:t> dan </a:t>
            </a:r>
            <a:r>
              <a:rPr lang="en-ID" sz="2000" spc="-5" dirty="0" err="1">
                <a:latin typeface="Comic Sans MS" panose="030F0902030302020204" pitchFamily="66" charset="0"/>
                <a:cs typeface="Calibri"/>
              </a:rPr>
              <a:t>rencana</a:t>
            </a:r>
            <a:r>
              <a:rPr lang="en-ID" sz="2000" spc="-5" dirty="0">
                <a:latin typeface="Comic Sans MS" panose="030F0902030302020204" pitchFamily="66" charset="0"/>
                <a:cs typeface="Calibri"/>
              </a:rPr>
              <a:t> </a:t>
            </a:r>
            <a:r>
              <a:rPr lang="en-ID" sz="2000" spc="-5" dirty="0" err="1">
                <a:latin typeface="Comic Sans MS" panose="030F0902030302020204" pitchFamily="66" charset="0"/>
                <a:cs typeface="Calibri"/>
              </a:rPr>
              <a:t>tindak</a:t>
            </a:r>
            <a:r>
              <a:rPr lang="en-ID" sz="2000" spc="-5" dirty="0">
                <a:latin typeface="Comic Sans MS" panose="030F0902030302020204" pitchFamily="66" charset="0"/>
                <a:cs typeface="Calibri"/>
              </a:rPr>
              <a:t> </a:t>
            </a:r>
            <a:r>
              <a:rPr lang="en-ID" sz="2000" spc="-5" dirty="0" err="1">
                <a:latin typeface="Comic Sans MS" panose="030F0902030302020204" pitchFamily="66" charset="0"/>
                <a:cs typeface="Calibri"/>
              </a:rPr>
              <a:t>lanjut</a:t>
            </a:r>
            <a:r>
              <a:rPr lang="en-ID" sz="2000" spc="-5" dirty="0">
                <a:latin typeface="Comic Sans MS" panose="030F0902030302020204" pitchFamily="66" charset="0"/>
                <a:cs typeface="Calibri"/>
              </a:rPr>
              <a:t> </a:t>
            </a:r>
            <a:r>
              <a:rPr lang="en-ID" sz="2000" spc="-5" dirty="0" err="1">
                <a:latin typeface="Comic Sans MS" panose="030F0902030302020204" pitchFamily="66" charset="0"/>
                <a:cs typeface="Calibri"/>
              </a:rPr>
              <a:t>untuk</a:t>
            </a:r>
            <a:r>
              <a:rPr lang="en-ID" sz="2000" spc="-5" dirty="0">
                <a:latin typeface="Comic Sans MS" panose="030F0902030302020204" pitchFamily="66" charset="0"/>
                <a:cs typeface="Calibri"/>
              </a:rPr>
              <a:t> </a:t>
            </a:r>
            <a:r>
              <a:rPr lang="en-ID" sz="2000" spc="-5" dirty="0" err="1">
                <a:latin typeface="Comic Sans MS" panose="030F0902030302020204" pitchFamily="66" charset="0"/>
                <a:cs typeface="Calibri"/>
              </a:rPr>
              <a:t>setiap</a:t>
            </a:r>
            <a:r>
              <a:rPr lang="en-ID" sz="2000" spc="-5" dirty="0">
                <a:latin typeface="Comic Sans MS" panose="030F0902030302020204" pitchFamily="66" charset="0"/>
                <a:cs typeface="Calibri"/>
              </a:rPr>
              <a:t> </a:t>
            </a:r>
            <a:r>
              <a:rPr lang="en-ID" sz="2000" spc="-5" dirty="0" err="1">
                <a:latin typeface="Comic Sans MS" panose="030F0902030302020204" pitchFamily="66" charset="0"/>
                <a:cs typeface="Calibri"/>
              </a:rPr>
              <a:t>temuan</a:t>
            </a:r>
            <a:r>
              <a:rPr lang="en-ID" sz="2000" spc="-5" dirty="0">
                <a:latin typeface="Comic Sans MS" panose="030F0902030302020204" pitchFamily="66" charset="0"/>
                <a:cs typeface="Calibri"/>
              </a:rPr>
              <a:t> audit.</a:t>
            </a:r>
          </a:p>
          <a:p>
            <a:pPr marL="527685" marR="6985" indent="-515620">
              <a:spcBef>
                <a:spcPts val="0"/>
              </a:spcBef>
              <a:spcAft>
                <a:spcPts val="1800"/>
              </a:spcAft>
              <a:buAutoNum type="arabicPeriod"/>
              <a:tabLst>
                <a:tab pos="528320" algn="l"/>
              </a:tabLst>
            </a:pPr>
            <a:r>
              <a:rPr lang="en-ID" sz="2000" spc="-5" dirty="0" err="1">
                <a:latin typeface="Comic Sans MS" panose="030F0902030302020204" pitchFamily="66" charset="0"/>
                <a:cs typeface="Calibri"/>
              </a:rPr>
              <a:t>Ketua</a:t>
            </a:r>
            <a:r>
              <a:rPr lang="en-ID" sz="2000" spc="-5" dirty="0">
                <a:latin typeface="Comic Sans MS" panose="030F0902030302020204" pitchFamily="66" charset="0"/>
                <a:cs typeface="Calibri"/>
              </a:rPr>
              <a:t> </a:t>
            </a:r>
            <a:r>
              <a:rPr lang="en-ID" sz="2000" spc="-5" dirty="0" err="1">
                <a:latin typeface="Comic Sans MS" panose="030F0902030302020204" pitchFamily="66" charset="0"/>
                <a:cs typeface="Calibri"/>
              </a:rPr>
              <a:t>tim</a:t>
            </a:r>
            <a:r>
              <a:rPr lang="en-ID" sz="2000" spc="-5" dirty="0">
                <a:latin typeface="Comic Sans MS" panose="030F0902030302020204" pitchFamily="66" charset="0"/>
                <a:cs typeface="Calibri"/>
              </a:rPr>
              <a:t> audit </a:t>
            </a:r>
            <a:r>
              <a:rPr lang="en-ID" sz="2000" spc="-5" dirty="0" err="1">
                <a:latin typeface="Comic Sans MS" panose="030F0902030302020204" pitchFamily="66" charset="0"/>
                <a:cs typeface="Calibri"/>
              </a:rPr>
              <a:t>menutup</a:t>
            </a:r>
            <a:r>
              <a:rPr lang="en-ID" sz="2000" spc="-5" dirty="0">
                <a:latin typeface="Comic Sans MS" panose="030F0902030302020204" pitchFamily="66" charset="0"/>
                <a:cs typeface="Calibri"/>
              </a:rPr>
              <a:t> acara audit.</a:t>
            </a:r>
            <a:endParaRPr sz="2000" dirty="0">
              <a:latin typeface="Comic Sans MS" panose="030F0902030302020204" pitchFamily="66" charset="0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AD6FE0-2ECE-477D-35B0-B367DA4B2B31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86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Tips Mengerjakan Laporan Praktikum - INTIPKULIAH.COM">
            <a:extLst>
              <a:ext uri="{FF2B5EF4-FFF2-40B4-BE49-F238E27FC236}">
                <a16:creationId xmlns:a16="http://schemas.microsoft.com/office/drawing/2014/main" id="{28EC9EC5-6E6D-1B4E-A2BC-DE31F7C871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9097" y="342696"/>
            <a:ext cx="2872412" cy="226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528309F1-04B1-F14E-B392-AF49948A89EA}"/>
              </a:ext>
            </a:extLst>
          </p:cNvPr>
          <p:cNvSpPr txBox="1"/>
          <p:nvPr/>
        </p:nvSpPr>
        <p:spPr>
          <a:xfrm>
            <a:off x="432491" y="910669"/>
            <a:ext cx="8279018" cy="3874779"/>
          </a:xfrm>
          <a:prstGeom prst="rect">
            <a:avLst/>
          </a:prstGeom>
          <a:noFill/>
        </p:spPr>
        <p:txBody>
          <a:bodyPr vert="horz" wrap="square" lIns="0" tIns="12065" rIns="0" bIns="0" rtlCol="0">
            <a:spAutoFit/>
          </a:bodyPr>
          <a:lstStyle/>
          <a:p>
            <a:pPr marL="1206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tabLst>
                <a:tab pos="365125" algn="l"/>
              </a:tabLst>
            </a:pPr>
            <a:r>
              <a:rPr lang="en-US" sz="2400" b="1" spc="-10" dirty="0">
                <a:latin typeface="Calibri"/>
                <a:cs typeface="Calibri"/>
              </a:rPr>
              <a:t>Format </a:t>
            </a:r>
            <a:r>
              <a:rPr lang="en-US" sz="2400" b="1" spc="-10" dirty="0" err="1">
                <a:latin typeface="Calibri"/>
                <a:cs typeface="Calibri"/>
              </a:rPr>
              <a:t>Laporan</a:t>
            </a:r>
            <a:r>
              <a:rPr lang="en-US" sz="2400" b="1" spc="-10" dirty="0">
                <a:latin typeface="Calibri"/>
                <a:cs typeface="Calibri"/>
              </a:rPr>
              <a:t> AMI:</a:t>
            </a:r>
          </a:p>
          <a:p>
            <a:pPr marL="364490" indent="-35242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AutoNum type="arabicPeriod"/>
              <a:tabLst>
                <a:tab pos="365125" algn="l"/>
              </a:tabLst>
            </a:pPr>
            <a:r>
              <a:rPr sz="2400" spc="-10" dirty="0" err="1">
                <a:latin typeface="Calibri"/>
                <a:cs typeface="Calibri"/>
              </a:rPr>
              <a:t>Identifikasi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laporan</a:t>
            </a:r>
            <a:endParaRPr sz="2400" dirty="0">
              <a:latin typeface="Calibri"/>
              <a:cs typeface="Calibri"/>
            </a:endParaRPr>
          </a:p>
          <a:p>
            <a:pPr marL="364490" indent="-35242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AutoNum type="arabicPeriod"/>
              <a:tabLst>
                <a:tab pos="365125" algn="l"/>
              </a:tabLst>
            </a:pPr>
            <a:r>
              <a:rPr sz="2400" spc="-10" dirty="0">
                <a:latin typeface="Calibri"/>
                <a:cs typeface="Calibri"/>
              </a:rPr>
              <a:t>Maksud, </a:t>
            </a:r>
            <a:r>
              <a:rPr sz="2400" spc="-5" dirty="0">
                <a:latin typeface="Calibri"/>
                <a:cs typeface="Calibri"/>
              </a:rPr>
              <a:t>tujuan </a:t>
            </a:r>
            <a:r>
              <a:rPr sz="2400" spc="-10" dirty="0">
                <a:latin typeface="Calibri"/>
                <a:cs typeface="Calibri"/>
              </a:rPr>
              <a:t>dan </a:t>
            </a:r>
            <a:r>
              <a:rPr sz="2400" spc="-5" dirty="0">
                <a:latin typeface="Calibri"/>
                <a:cs typeface="Calibri"/>
              </a:rPr>
              <a:t>ruang </a:t>
            </a:r>
            <a:r>
              <a:rPr sz="2400" spc="-15" dirty="0">
                <a:latin typeface="Calibri"/>
                <a:cs typeface="Calibri"/>
              </a:rPr>
              <a:t>lingkup</a:t>
            </a:r>
            <a:r>
              <a:rPr sz="2400" spc="13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audit</a:t>
            </a:r>
            <a:endParaRPr sz="2400" dirty="0">
              <a:latin typeface="Calibri"/>
              <a:cs typeface="Calibri"/>
            </a:endParaRPr>
          </a:p>
          <a:p>
            <a:pPr marL="364490" indent="-35242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AutoNum type="arabicPeriod"/>
              <a:tabLst>
                <a:tab pos="365125" algn="l"/>
              </a:tabLst>
            </a:pPr>
            <a:r>
              <a:rPr sz="2400" spc="-5" dirty="0">
                <a:latin typeface="Calibri"/>
                <a:cs typeface="Calibri"/>
              </a:rPr>
              <a:t>Rincian </a:t>
            </a:r>
            <a:r>
              <a:rPr sz="2400" spc="-25" dirty="0">
                <a:latin typeface="Calibri"/>
                <a:cs typeface="Calibri"/>
              </a:rPr>
              <a:t>program </a:t>
            </a:r>
            <a:r>
              <a:rPr sz="2400" spc="-5" dirty="0">
                <a:latin typeface="Calibri"/>
                <a:cs typeface="Calibri"/>
              </a:rPr>
              <a:t>audit, </a:t>
            </a:r>
            <a:r>
              <a:rPr sz="2400" spc="-35" dirty="0">
                <a:latin typeface="Calibri"/>
                <a:cs typeface="Calibri"/>
              </a:rPr>
              <a:t>auditor, </a:t>
            </a:r>
            <a:r>
              <a:rPr sz="2400" spc="-10" dirty="0">
                <a:latin typeface="Calibri"/>
                <a:cs typeface="Calibri"/>
              </a:rPr>
              <a:t>tanggal </a:t>
            </a:r>
            <a:r>
              <a:rPr sz="2400" spc="-5" dirty="0">
                <a:latin typeface="Calibri"/>
                <a:cs typeface="Calibri"/>
              </a:rPr>
              <a:t>dan </a:t>
            </a:r>
            <a:r>
              <a:rPr sz="2400" spc="-15" dirty="0">
                <a:latin typeface="Calibri"/>
                <a:cs typeface="Calibri"/>
              </a:rPr>
              <a:t>area</a:t>
            </a:r>
            <a:r>
              <a:rPr sz="2400" spc="14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audit</a:t>
            </a:r>
            <a:endParaRPr sz="2400" dirty="0">
              <a:latin typeface="Calibri"/>
              <a:cs typeface="Calibri"/>
            </a:endParaRPr>
          </a:p>
          <a:p>
            <a:pPr marL="344805" marR="5080" indent="-33274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alibri"/>
              <a:buAutoNum type="arabicPeriod"/>
              <a:tabLst>
                <a:tab pos="378460" algn="l"/>
              </a:tabLst>
            </a:pPr>
            <a:r>
              <a:rPr sz="2400" dirty="0"/>
              <a:t>	</a:t>
            </a:r>
            <a:r>
              <a:rPr sz="2400" spc="-10" dirty="0">
                <a:latin typeface="Calibri"/>
                <a:cs typeface="Calibri"/>
              </a:rPr>
              <a:t>Identifikasi dokumen </a:t>
            </a:r>
            <a:r>
              <a:rPr sz="2400" spc="-25" dirty="0">
                <a:latin typeface="Calibri"/>
                <a:cs typeface="Calibri"/>
              </a:rPr>
              <a:t>referensi </a:t>
            </a:r>
            <a:r>
              <a:rPr sz="2400" spc="-10" dirty="0">
                <a:latin typeface="Calibri"/>
                <a:cs typeface="Calibri"/>
              </a:rPr>
              <a:t>(standar</a:t>
            </a:r>
            <a:r>
              <a:rPr sz="2400" i="1" spc="-10" dirty="0">
                <a:latin typeface="Calibri"/>
                <a:cs typeface="Calibri"/>
              </a:rPr>
              <a:t>, </a:t>
            </a:r>
            <a:r>
              <a:rPr sz="2400" i="1" spc="-5" dirty="0">
                <a:latin typeface="Calibri"/>
                <a:cs typeface="Calibri"/>
              </a:rPr>
              <a:t>quality </a:t>
            </a:r>
            <a:r>
              <a:rPr sz="2400" spc="-5" dirty="0">
                <a:latin typeface="Calibri"/>
                <a:cs typeface="Calibri"/>
              </a:rPr>
              <a:t>manual,  </a:t>
            </a:r>
            <a:r>
              <a:rPr sz="2400" spc="-40" dirty="0">
                <a:latin typeface="Calibri"/>
                <a:cs typeface="Calibri"/>
              </a:rPr>
              <a:t>prosedur, </a:t>
            </a:r>
            <a:r>
              <a:rPr sz="2400" spc="-30" dirty="0">
                <a:latin typeface="Calibri"/>
                <a:cs typeface="Calibri"/>
              </a:rPr>
              <a:t>kontrak,</a:t>
            </a:r>
            <a:r>
              <a:rPr sz="2400" spc="11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dll)</a:t>
            </a:r>
            <a:endParaRPr sz="2400" dirty="0">
              <a:latin typeface="Calibri"/>
              <a:cs typeface="Calibri"/>
            </a:endParaRPr>
          </a:p>
          <a:p>
            <a:pPr marL="364490" indent="-35242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AutoNum type="arabicPeriod"/>
              <a:tabLst>
                <a:tab pos="365125" algn="l"/>
              </a:tabLst>
            </a:pPr>
            <a:r>
              <a:rPr sz="2400" spc="-10" dirty="0">
                <a:latin typeface="Calibri"/>
                <a:cs typeface="Calibri"/>
              </a:rPr>
              <a:t>Daftar temuan</a:t>
            </a:r>
            <a:endParaRPr sz="2400" dirty="0">
              <a:latin typeface="Calibri"/>
              <a:cs typeface="Calibri"/>
            </a:endParaRPr>
          </a:p>
          <a:p>
            <a:pPr marL="364490" indent="-35242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AutoNum type="arabicPeriod"/>
              <a:tabLst>
                <a:tab pos="365125" algn="l"/>
              </a:tabLst>
            </a:pPr>
            <a:r>
              <a:rPr sz="2400" spc="-15" dirty="0">
                <a:latin typeface="Calibri"/>
                <a:cs typeface="Calibri"/>
              </a:rPr>
              <a:t>Saran </a:t>
            </a:r>
            <a:r>
              <a:rPr sz="2400" spc="-20" dirty="0">
                <a:latin typeface="Calibri"/>
                <a:cs typeface="Calibri"/>
              </a:rPr>
              <a:t>peningkatan</a:t>
            </a:r>
            <a:r>
              <a:rPr sz="2400" spc="5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mutu</a:t>
            </a:r>
            <a:endParaRPr sz="2400" dirty="0">
              <a:latin typeface="Calibri"/>
              <a:cs typeface="Calibri"/>
            </a:endParaRPr>
          </a:p>
          <a:p>
            <a:pPr marL="364490" indent="-35242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AutoNum type="arabicPeriod"/>
              <a:tabLst>
                <a:tab pos="365125" algn="l"/>
              </a:tabLst>
            </a:pPr>
            <a:r>
              <a:rPr sz="2400" spc="-10" dirty="0">
                <a:latin typeface="Calibri"/>
                <a:cs typeface="Calibri"/>
              </a:rPr>
              <a:t>Kesimpulan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audit</a:t>
            </a:r>
            <a:endParaRPr sz="2400" dirty="0">
              <a:latin typeface="Calibri"/>
              <a:cs typeface="Calibri"/>
            </a:endParaRPr>
          </a:p>
        </p:txBody>
      </p:sp>
      <p:sp useBgFill="1">
        <p:nvSpPr>
          <p:cNvPr id="5" name="TextBox 4">
            <a:extLst>
              <a:ext uri="{FF2B5EF4-FFF2-40B4-BE49-F238E27FC236}">
                <a16:creationId xmlns:a16="http://schemas.microsoft.com/office/drawing/2014/main" id="{6C0DB545-169F-3B4C-AC40-586897E5459F}"/>
              </a:ext>
            </a:extLst>
          </p:cNvPr>
          <p:cNvSpPr txBox="1"/>
          <p:nvPr/>
        </p:nvSpPr>
        <p:spPr>
          <a:xfrm>
            <a:off x="1306286" y="209003"/>
            <a:ext cx="71830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ID" sz="3200" b="1" spc="-40" dirty="0">
                <a:solidFill>
                  <a:srgbClr val="1F487C"/>
                </a:solidFill>
                <a:latin typeface="Calibri"/>
                <a:cs typeface="Calibri"/>
              </a:rPr>
              <a:t>G.</a:t>
            </a:r>
            <a:r>
              <a:rPr lang="en-ID" sz="3200" b="1" spc="-4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lang="en-ID" sz="3200" b="1" spc="-30" dirty="0">
                <a:solidFill>
                  <a:srgbClr val="1F487C"/>
                </a:solidFill>
                <a:latin typeface="Calibri"/>
                <a:cs typeface="Calibri"/>
              </a:rPr>
              <a:t>Menyusun </a:t>
            </a:r>
            <a:r>
              <a:rPr lang="en-ID" sz="3200" b="1" spc="-30" dirty="0" err="1">
                <a:solidFill>
                  <a:srgbClr val="1F487C"/>
                </a:solidFill>
                <a:latin typeface="Calibri"/>
                <a:cs typeface="Calibri"/>
              </a:rPr>
              <a:t>Laporan</a:t>
            </a:r>
            <a:r>
              <a:rPr lang="en-ID" sz="3200" b="1" spc="-30" dirty="0">
                <a:solidFill>
                  <a:srgbClr val="1F487C"/>
                </a:solidFill>
                <a:latin typeface="Calibri"/>
                <a:cs typeface="Calibri"/>
              </a:rPr>
              <a:t> AMI</a:t>
            </a:r>
            <a:endParaRPr lang="en-ID" sz="3200" dirty="0">
              <a:latin typeface="Calibri"/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416505-D1A8-8522-BCFA-4C92EAA3A06F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83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 useBgFill="1">
        <p:nvSpPr>
          <p:cNvPr id="4" name="object 2">
            <a:extLst>
              <a:ext uri="{FF2B5EF4-FFF2-40B4-BE49-F238E27FC236}">
                <a16:creationId xmlns:a16="http://schemas.microsoft.com/office/drawing/2014/main" id="{357DF65A-A654-7646-9CB0-0956BFDC1B6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38497" y="339633"/>
            <a:ext cx="7067006" cy="8880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n-US" sz="2800" spc="-15" dirty="0">
                <a:solidFill>
                  <a:srgbClr val="C00000"/>
                </a:solidFill>
              </a:rPr>
              <a:t>PERMINTAAN </a:t>
            </a:r>
            <a:r>
              <a:rPr sz="2800" spc="-15" dirty="0">
                <a:solidFill>
                  <a:srgbClr val="C00000"/>
                </a:solidFill>
              </a:rPr>
              <a:t>TINDAKAN</a:t>
            </a:r>
            <a:r>
              <a:rPr sz="2800" spc="-40" dirty="0">
                <a:solidFill>
                  <a:srgbClr val="C00000"/>
                </a:solidFill>
              </a:rPr>
              <a:t> </a:t>
            </a:r>
            <a:r>
              <a:rPr sz="2800" spc="-30" dirty="0">
                <a:solidFill>
                  <a:srgbClr val="C00000"/>
                </a:solidFill>
              </a:rPr>
              <a:t>KOREKSI</a:t>
            </a:r>
            <a:r>
              <a:rPr lang="en-US" sz="2800" spc="-30" dirty="0">
                <a:solidFill>
                  <a:srgbClr val="C00000"/>
                </a:solidFill>
              </a:rPr>
              <a:t> (PTK)</a:t>
            </a:r>
            <a:endParaRPr sz="2800" spc="-30" dirty="0">
              <a:solidFill>
                <a:srgbClr val="C0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8FC40B-CD73-D24C-A00C-9635F6D3A155}"/>
              </a:ext>
            </a:extLst>
          </p:cNvPr>
          <p:cNvSpPr txBox="1"/>
          <p:nvPr/>
        </p:nvSpPr>
        <p:spPr>
          <a:xfrm>
            <a:off x="304800" y="1443444"/>
            <a:ext cx="86106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.Apple Color Emoji UI"/>
              <a:buChar char="✅"/>
            </a:pPr>
            <a:r>
              <a:rPr lang="en-ID" sz="2000" dirty="0">
                <a:effectLst/>
                <a:latin typeface="Comic Sans MS" panose="030F0902030302020204" pitchFamily="66" charset="0"/>
              </a:rPr>
              <a:t> Tindakan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koreksi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adalah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tindakan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untuk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meniadakan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sebab-sebab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ketidaksesuaian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terhadap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standar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/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rencana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dan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mencegah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pengulangan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ketidak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sesuaian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dikemudian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hari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dalam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rangka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peningkatan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mutu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secara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berkelanjutan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. </a:t>
            </a:r>
            <a:endParaRPr lang="en-ID" sz="2000" dirty="0">
              <a:latin typeface="Comic Sans MS" panose="030F09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C22C2F-B3D4-D443-8ABB-9893F8822918}"/>
              </a:ext>
            </a:extLst>
          </p:cNvPr>
          <p:cNvSpPr txBox="1"/>
          <p:nvPr/>
        </p:nvSpPr>
        <p:spPr>
          <a:xfrm>
            <a:off x="304799" y="3107623"/>
            <a:ext cx="861060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.Apple Color Emoji UI"/>
              <a:buChar char="✅"/>
            </a:pPr>
            <a:r>
              <a:rPr lang="en-ID" sz="2000" dirty="0">
                <a:effectLst/>
                <a:latin typeface="Comic Sans MS" panose="030F0902030302020204" pitchFamily="66" charset="0"/>
              </a:rPr>
              <a:t> PTK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sebagai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suatu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permintaan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perbaikan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oleh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manajemen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kepada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teraudit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atas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dasar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laporan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audit agar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teraudit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/ auditee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memperbaiki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KTS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atau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penyebab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KTS. Tindakan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koreksi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dirumuskan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di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dalam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Rapat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Tinjauan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</a:t>
            </a:r>
            <a:r>
              <a:rPr lang="en-ID" sz="2000" dirty="0" err="1">
                <a:effectLst/>
                <a:latin typeface="Comic Sans MS" panose="030F0902030302020204" pitchFamily="66" charset="0"/>
              </a:rPr>
              <a:t>Manajemen</a:t>
            </a:r>
            <a:r>
              <a:rPr lang="en-ID" sz="2000" dirty="0">
                <a:effectLst/>
                <a:latin typeface="Comic Sans MS" panose="030F0902030302020204" pitchFamily="66" charset="0"/>
              </a:rPr>
              <a:t> (RTM). </a:t>
            </a:r>
            <a:endParaRPr lang="en-ID" sz="2000" dirty="0">
              <a:latin typeface="Comic Sans MS" panose="030F09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DB3FB0-8121-0FF9-29DE-4EEC697D3365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058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Mengapa Tampilan dan Suasana Ruang Kantor Anda Penting">
            <a:extLst>
              <a:ext uri="{FF2B5EF4-FFF2-40B4-BE49-F238E27FC236}">
                <a16:creationId xmlns:a16="http://schemas.microsoft.com/office/drawing/2014/main" id="{C18F72C0-6AEA-6142-99EB-896EBE59FF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26" y="2947103"/>
            <a:ext cx="1573060" cy="1455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asil gambar untuk gambar dokumen">
            <a:extLst>
              <a:ext uri="{FF2B5EF4-FFF2-40B4-BE49-F238E27FC236}">
                <a16:creationId xmlns:a16="http://schemas.microsoft.com/office/drawing/2014/main" id="{D4674AC4-2B3C-8940-BBD5-DE3D144B81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974" y="548433"/>
            <a:ext cx="2157633" cy="1431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E337923-04AC-4133-9334-25BBC6E1E6E2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71C51-AEB2-287E-41D7-C61408B7336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0" name="object 99">
            <a:extLst>
              <a:ext uri="{FF2B5EF4-FFF2-40B4-BE49-F238E27FC236}">
                <a16:creationId xmlns:a16="http://schemas.microsoft.com/office/drawing/2014/main" id="{E0052CFC-5B0F-944D-82AE-EE253B36C09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55936" y="165155"/>
            <a:ext cx="5056038" cy="7021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40" dirty="0">
                <a:solidFill>
                  <a:srgbClr val="0C0700"/>
                </a:solidFill>
                <a:latin typeface="Tahoma"/>
                <a:cs typeface="Tahoma"/>
              </a:rPr>
              <a:t>Tahapan</a:t>
            </a:r>
            <a:r>
              <a:rPr sz="4400" spc="-105" dirty="0">
                <a:solidFill>
                  <a:srgbClr val="0C0700"/>
                </a:solidFill>
                <a:latin typeface="Tahoma"/>
                <a:cs typeface="Tahoma"/>
              </a:rPr>
              <a:t> </a:t>
            </a:r>
            <a:r>
              <a:rPr sz="4400" spc="-195" dirty="0">
                <a:solidFill>
                  <a:srgbClr val="0C0700"/>
                </a:solidFill>
                <a:latin typeface="Tahoma"/>
                <a:cs typeface="Tahoma"/>
              </a:rPr>
              <a:t>AMI</a:t>
            </a:r>
            <a:endParaRPr sz="4400" dirty="0">
              <a:solidFill>
                <a:srgbClr val="0C0700"/>
              </a:solidFill>
              <a:latin typeface="Tahoma"/>
              <a:cs typeface="Tahoma"/>
            </a:endParaRPr>
          </a:p>
        </p:txBody>
      </p:sp>
      <p:sp>
        <p:nvSpPr>
          <p:cNvPr id="119" name="Rounded Rectangle 118">
            <a:extLst>
              <a:ext uri="{FF2B5EF4-FFF2-40B4-BE49-F238E27FC236}">
                <a16:creationId xmlns:a16="http://schemas.microsoft.com/office/drawing/2014/main" id="{A2A1861C-1B33-3B45-8F06-8A1FFC75D4C8}"/>
              </a:ext>
            </a:extLst>
          </p:cNvPr>
          <p:cNvSpPr/>
          <p:nvPr/>
        </p:nvSpPr>
        <p:spPr>
          <a:xfrm>
            <a:off x="435873" y="1094364"/>
            <a:ext cx="6043303" cy="590743"/>
          </a:xfrm>
          <a:prstGeom prst="roundRect">
            <a:avLst>
              <a:gd name="adj" fmla="val 21154"/>
            </a:avLst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Audit </a:t>
            </a:r>
            <a:r>
              <a:rPr lang="en-US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Dokumen</a:t>
            </a:r>
            <a:endParaRPr lang="en-US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0" name="Rounded Rectangle 119">
            <a:extLst>
              <a:ext uri="{FF2B5EF4-FFF2-40B4-BE49-F238E27FC236}">
                <a16:creationId xmlns:a16="http://schemas.microsoft.com/office/drawing/2014/main" id="{80009735-FA1E-D848-9E9B-7F7BF563BA50}"/>
              </a:ext>
            </a:extLst>
          </p:cNvPr>
          <p:cNvSpPr/>
          <p:nvPr/>
        </p:nvSpPr>
        <p:spPr>
          <a:xfrm>
            <a:off x="1867200" y="2953404"/>
            <a:ext cx="4244774" cy="590743"/>
          </a:xfrm>
          <a:prstGeom prst="roundRect">
            <a:avLst>
              <a:gd name="adj" fmla="val 21154"/>
            </a:avLst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0C07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Audit </a:t>
            </a:r>
            <a:r>
              <a:rPr lang="en-US" sz="2400" b="1" dirty="0" err="1">
                <a:solidFill>
                  <a:srgbClr val="0C07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Lapangan</a:t>
            </a:r>
            <a:endParaRPr lang="en-US" sz="2400" b="1" dirty="0">
              <a:solidFill>
                <a:srgbClr val="0C07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93E5F68E-D34A-B146-9EF0-6BBBF1B59DDB}"/>
              </a:ext>
            </a:extLst>
          </p:cNvPr>
          <p:cNvSpPr txBox="1"/>
          <p:nvPr/>
        </p:nvSpPr>
        <p:spPr>
          <a:xfrm>
            <a:off x="874393" y="1730600"/>
            <a:ext cx="7820873" cy="907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+mj-lt"/>
              <a:buAutoNum type="alphaLcPeriod"/>
            </a:pPr>
            <a:r>
              <a:rPr lang="en-ID" sz="1600" spc="-5" dirty="0">
                <a:latin typeface="Arial MT"/>
                <a:cs typeface="Arial MT"/>
              </a:rPr>
              <a:t>Audit</a:t>
            </a:r>
            <a:r>
              <a:rPr lang="en-ID" sz="1600" spc="15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terhadap</a:t>
            </a:r>
            <a:r>
              <a:rPr lang="en-ID" sz="1600" spc="15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kecukupan</a:t>
            </a:r>
            <a:r>
              <a:rPr lang="en-ID" sz="1600" spc="484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dokumen</a:t>
            </a:r>
            <a:r>
              <a:rPr lang="en-ID" sz="1600" spc="10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sistem</a:t>
            </a:r>
            <a:r>
              <a:rPr lang="en-ID" sz="1600" spc="25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organisasi</a:t>
            </a:r>
            <a:r>
              <a:rPr lang="en-ID" sz="1600" spc="-5" dirty="0">
                <a:latin typeface="Arial MT"/>
                <a:cs typeface="Arial MT"/>
              </a:rPr>
              <a:t>,</a:t>
            </a:r>
            <a:r>
              <a:rPr lang="en-ID" sz="1600" spc="15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penjaminan</a:t>
            </a:r>
            <a:r>
              <a:rPr lang="en-ID" sz="1600" spc="20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mutu</a:t>
            </a:r>
            <a:r>
              <a:rPr lang="en-ID" sz="1600" spc="-5" dirty="0">
                <a:latin typeface="Arial MT"/>
                <a:cs typeface="Arial MT"/>
              </a:rPr>
              <a:t> dan </a:t>
            </a:r>
            <a:r>
              <a:rPr lang="en-ID" sz="1600" spc="-5" dirty="0" err="1">
                <a:latin typeface="Arial MT"/>
                <a:cs typeface="Arial MT"/>
              </a:rPr>
              <a:t>dokumen</a:t>
            </a:r>
            <a:r>
              <a:rPr lang="en-ID" sz="1600" spc="-5" dirty="0">
                <a:latin typeface="Arial MT"/>
                <a:cs typeface="Arial MT"/>
              </a:rPr>
              <a:t> SPMI </a:t>
            </a:r>
            <a:r>
              <a:rPr lang="en-ID" sz="1600" spc="-5" dirty="0" err="1">
                <a:latin typeface="Arial MT"/>
                <a:cs typeface="Arial MT"/>
              </a:rPr>
              <a:t>untuk</a:t>
            </a:r>
            <a:r>
              <a:rPr lang="en-ID" sz="1600" spc="-5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memenuhi</a:t>
            </a:r>
            <a:r>
              <a:rPr lang="en-ID" sz="1600" spc="-5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persyaratan</a:t>
            </a:r>
            <a:r>
              <a:rPr lang="en-ID" sz="1600" spc="-5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standar</a:t>
            </a:r>
            <a:r>
              <a:rPr lang="en-ID" sz="1600" spc="-5" dirty="0">
                <a:latin typeface="Arial MT"/>
                <a:cs typeface="Arial MT"/>
              </a:rPr>
              <a:t> yang </a:t>
            </a:r>
            <a:r>
              <a:rPr lang="en-ID" sz="1600" spc="-5" dirty="0" err="1">
                <a:latin typeface="Arial MT"/>
                <a:cs typeface="Arial MT"/>
              </a:rPr>
              <a:t>ditetapkan</a:t>
            </a:r>
            <a:r>
              <a:rPr lang="en-ID" sz="1600" spc="-5" dirty="0">
                <a:latin typeface="Arial MT"/>
                <a:cs typeface="Arial MT"/>
              </a:rPr>
              <a:t>.</a:t>
            </a:r>
          </a:p>
          <a:p>
            <a:pPr marL="342900" indent="-342900">
              <a:spcAft>
                <a:spcPts val="600"/>
              </a:spcAft>
              <a:buFont typeface="+mj-lt"/>
              <a:buAutoNum type="alphaLcPeriod"/>
            </a:pPr>
            <a:r>
              <a:rPr lang="en-ID" sz="1600" spc="-5" dirty="0" err="1">
                <a:latin typeface="Arial MT"/>
              </a:rPr>
              <a:t>Dilakukan</a:t>
            </a:r>
            <a:r>
              <a:rPr lang="en-ID" sz="1600" spc="-5" dirty="0">
                <a:latin typeface="Arial MT"/>
              </a:rPr>
              <a:t> di </a:t>
            </a:r>
            <a:r>
              <a:rPr lang="en-ID" sz="1600" spc="-5" dirty="0" err="1">
                <a:latin typeface="Arial MT"/>
              </a:rPr>
              <a:t>kantor</a:t>
            </a:r>
            <a:r>
              <a:rPr lang="en-ID" sz="1600" spc="-5" dirty="0">
                <a:latin typeface="Arial MT"/>
              </a:rPr>
              <a:t> oleh masing-masing auditor.</a:t>
            </a:r>
            <a:endParaRPr lang="en-US" sz="1600" dirty="0"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E8887511-E26B-174C-9EDB-3CC0C531AAF1}"/>
              </a:ext>
            </a:extLst>
          </p:cNvPr>
          <p:cNvSpPr txBox="1"/>
          <p:nvPr/>
        </p:nvSpPr>
        <p:spPr>
          <a:xfrm>
            <a:off x="1713176" y="3629108"/>
            <a:ext cx="7130380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+mj-lt"/>
              <a:buAutoNum type="alphaLcPeriod"/>
            </a:pPr>
            <a:r>
              <a:rPr lang="en-ID" sz="1600" spc="-5" dirty="0" err="1">
                <a:latin typeface="Arial MT"/>
                <a:cs typeface="Arial MT"/>
              </a:rPr>
              <a:t>Memeriksa</a:t>
            </a:r>
            <a:r>
              <a:rPr lang="en-ID" sz="1600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apakah</a:t>
            </a:r>
            <a:r>
              <a:rPr lang="en-ID" sz="1600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standar</a:t>
            </a:r>
            <a:r>
              <a:rPr lang="en-ID" sz="1600" dirty="0">
                <a:latin typeface="Arial MT"/>
                <a:cs typeface="Arial MT"/>
              </a:rPr>
              <a:t> </a:t>
            </a:r>
            <a:r>
              <a:rPr lang="en-ID" sz="1600" spc="-5" dirty="0">
                <a:latin typeface="Arial MT"/>
                <a:cs typeface="Arial MT"/>
              </a:rPr>
              <a:t>yang</a:t>
            </a:r>
            <a:r>
              <a:rPr lang="en-ID" sz="1600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telah</a:t>
            </a:r>
            <a:r>
              <a:rPr lang="en-ID" sz="1600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ditetapkan</a:t>
            </a:r>
            <a:r>
              <a:rPr lang="en-ID" sz="1600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dalam</a:t>
            </a:r>
            <a:r>
              <a:rPr lang="en-ID" sz="1600" spc="-5" dirty="0">
                <a:latin typeface="Arial MT"/>
                <a:cs typeface="Arial MT"/>
              </a:rPr>
              <a:t> </a:t>
            </a:r>
            <a:r>
              <a:rPr lang="en-ID" sz="1600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dokumen</a:t>
            </a:r>
            <a:r>
              <a:rPr lang="en-ID" sz="1600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standar</a:t>
            </a:r>
            <a:r>
              <a:rPr lang="en-ID" sz="1600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dalam</a:t>
            </a:r>
            <a:r>
              <a:rPr lang="en-ID" sz="1600" dirty="0">
                <a:latin typeface="Arial MT"/>
                <a:cs typeface="Arial MT"/>
              </a:rPr>
              <a:t> </a:t>
            </a:r>
            <a:r>
              <a:rPr lang="en-ID" sz="1600" spc="-5" dirty="0">
                <a:latin typeface="Arial MT"/>
                <a:cs typeface="Arial MT"/>
              </a:rPr>
              <a:t>SPMI</a:t>
            </a:r>
            <a:r>
              <a:rPr lang="en-ID" sz="1600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atau</a:t>
            </a:r>
            <a:r>
              <a:rPr lang="en-ID" sz="1600" dirty="0">
                <a:latin typeface="Arial MT"/>
                <a:cs typeface="Arial MT"/>
              </a:rPr>
              <a:t> </a:t>
            </a:r>
            <a:r>
              <a:rPr lang="en-ID" sz="1600" spc="-5" dirty="0">
                <a:latin typeface="Arial MT"/>
                <a:cs typeface="Arial MT"/>
              </a:rPr>
              <a:t>yang</a:t>
            </a:r>
            <a:r>
              <a:rPr lang="en-ID" sz="1600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telah</a:t>
            </a:r>
            <a:r>
              <a:rPr lang="en-ID" sz="1600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dijanjikan</a:t>
            </a:r>
            <a:r>
              <a:rPr lang="en-ID" sz="1600" spc="-5" dirty="0">
                <a:latin typeface="Arial MT"/>
                <a:cs typeface="Arial MT"/>
              </a:rPr>
              <a:t>, </a:t>
            </a:r>
            <a:r>
              <a:rPr lang="en-ID" sz="1600" spc="-5" dirty="0" err="1">
                <a:latin typeface="Arial MT"/>
                <a:cs typeface="Arial MT"/>
              </a:rPr>
              <a:t>dipenuhi</a:t>
            </a:r>
            <a:r>
              <a:rPr lang="en-ID" sz="1600" spc="-10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atau</a:t>
            </a:r>
            <a:r>
              <a:rPr lang="en-ID" sz="1600" spc="-5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tidak</a:t>
            </a:r>
            <a:r>
              <a:rPr lang="en-ID" sz="1600" spc="-5" dirty="0">
                <a:latin typeface="Arial MT"/>
                <a:cs typeface="Arial MT"/>
              </a:rPr>
              <a:t>?</a:t>
            </a:r>
          </a:p>
          <a:p>
            <a:pPr marL="342900" indent="-342900">
              <a:spcAft>
                <a:spcPts val="600"/>
              </a:spcAft>
              <a:buFont typeface="+mj-lt"/>
              <a:buAutoNum type="alphaLcPeriod"/>
            </a:pPr>
            <a:r>
              <a:rPr lang="en-ID" sz="1600" spc="-5" dirty="0" err="1">
                <a:latin typeface="Arial MT"/>
                <a:cs typeface="Arial MT"/>
              </a:rPr>
              <a:t>Memeriksa</a:t>
            </a:r>
            <a:r>
              <a:rPr lang="en-ID" sz="1600" spc="-5" dirty="0">
                <a:latin typeface="Arial MT"/>
                <a:cs typeface="Arial MT"/>
              </a:rPr>
              <a:t>/</a:t>
            </a:r>
            <a:r>
              <a:rPr lang="en-ID" sz="1600" spc="-5" dirty="0" err="1">
                <a:latin typeface="Arial MT"/>
                <a:cs typeface="Arial MT"/>
              </a:rPr>
              <a:t>memastikan</a:t>
            </a:r>
            <a:r>
              <a:rPr lang="en-ID" sz="1600" spc="-5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apakah</a:t>
            </a:r>
            <a:r>
              <a:rPr lang="en-ID" sz="1600" spc="-5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setiap</a:t>
            </a:r>
            <a:r>
              <a:rPr lang="en-ID" sz="1600" spc="-5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dokumen</a:t>
            </a:r>
            <a:r>
              <a:rPr lang="en-ID" sz="1600" spc="-5" dirty="0">
                <a:latin typeface="Arial MT"/>
                <a:cs typeface="Arial MT"/>
              </a:rPr>
              <a:t> SPMI (</a:t>
            </a:r>
            <a:r>
              <a:rPr lang="en-ID" sz="1600" spc="-5" dirty="0" err="1">
                <a:latin typeface="Arial MT"/>
                <a:cs typeface="Arial MT"/>
              </a:rPr>
              <a:t>misal</a:t>
            </a:r>
            <a:r>
              <a:rPr lang="en-ID" sz="1600" spc="-5" dirty="0">
                <a:latin typeface="Arial MT"/>
                <a:cs typeface="Arial MT"/>
              </a:rPr>
              <a:t> manual SPMI </a:t>
            </a:r>
            <a:r>
              <a:rPr lang="en-ID" sz="1600" spc="-5" dirty="0" err="1">
                <a:latin typeface="Arial MT"/>
                <a:cs typeface="Arial MT"/>
              </a:rPr>
              <a:t>atau</a:t>
            </a:r>
            <a:r>
              <a:rPr lang="en-ID" sz="1600" spc="-5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instruksi</a:t>
            </a:r>
            <a:r>
              <a:rPr lang="en-ID" sz="1600" spc="-5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kerja</a:t>
            </a:r>
            <a:r>
              <a:rPr lang="en-ID" sz="1600" spc="-5" dirty="0">
                <a:latin typeface="Arial MT"/>
                <a:cs typeface="Arial MT"/>
              </a:rPr>
              <a:t>) </a:t>
            </a:r>
            <a:r>
              <a:rPr lang="en-ID" sz="1600" spc="-5" dirty="0" err="1">
                <a:latin typeface="Arial MT"/>
                <a:cs typeface="Arial MT"/>
              </a:rPr>
              <a:t>telah</a:t>
            </a:r>
            <a:r>
              <a:rPr lang="en-ID" sz="1600" spc="-5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dilaksanakan</a:t>
            </a:r>
            <a:r>
              <a:rPr lang="en-ID" sz="1600" spc="-5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secara</a:t>
            </a:r>
            <a:r>
              <a:rPr lang="en-ID" sz="1600" spc="-5" dirty="0">
                <a:latin typeface="Arial MT"/>
                <a:cs typeface="Arial MT"/>
              </a:rPr>
              <a:t> </a:t>
            </a:r>
            <a:r>
              <a:rPr lang="en-ID" sz="1600" spc="-5" dirty="0" err="1">
                <a:latin typeface="Arial MT"/>
                <a:cs typeface="Arial MT"/>
              </a:rPr>
              <a:t>tertib</a:t>
            </a:r>
            <a:r>
              <a:rPr lang="en-ID" sz="1600" spc="-5" dirty="0">
                <a:latin typeface="Arial MT"/>
                <a:cs typeface="Arial MT"/>
              </a:rPr>
              <a:t> dan </a:t>
            </a:r>
            <a:r>
              <a:rPr lang="en-ID" sz="1600" spc="-5" dirty="0" err="1">
                <a:latin typeface="Arial MT"/>
                <a:cs typeface="Arial MT"/>
              </a:rPr>
              <a:t>benar</a:t>
            </a:r>
            <a:r>
              <a:rPr lang="en-ID" sz="1600" spc="-5" dirty="0">
                <a:latin typeface="Arial MT"/>
                <a:cs typeface="Arial MT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921FB7-C691-0AF3-4608-9DCBC2588B51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69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  <p:bldP spid="120" grpId="0" animBg="1"/>
      <p:bldP spid="122" grpId="0"/>
      <p:bldP spid="12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 useBgFill="1">
        <p:nvSpPr>
          <p:cNvPr id="9" name="object 2">
            <a:extLst>
              <a:ext uri="{FF2B5EF4-FFF2-40B4-BE49-F238E27FC236}">
                <a16:creationId xmlns:a16="http://schemas.microsoft.com/office/drawing/2014/main" id="{D77F3D47-7FE7-B24F-A0E2-188517C7601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41750" y="139803"/>
            <a:ext cx="8225005" cy="1257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n-US" sz="4000" spc="-15" dirty="0" err="1">
                <a:solidFill>
                  <a:srgbClr val="8A0000"/>
                </a:solidFill>
              </a:rPr>
              <a:t>Rapat</a:t>
            </a:r>
            <a:r>
              <a:rPr lang="en-US" sz="4000" spc="-15" dirty="0">
                <a:solidFill>
                  <a:srgbClr val="8A0000"/>
                </a:solidFill>
              </a:rPr>
              <a:t> </a:t>
            </a:r>
            <a:r>
              <a:rPr lang="en-US" sz="4000" spc="-15" dirty="0" err="1">
                <a:solidFill>
                  <a:srgbClr val="8A0000"/>
                </a:solidFill>
              </a:rPr>
              <a:t>Tinjauan</a:t>
            </a:r>
            <a:r>
              <a:rPr lang="en-US" sz="4000" spc="-15" dirty="0">
                <a:solidFill>
                  <a:srgbClr val="8A0000"/>
                </a:solidFill>
              </a:rPr>
              <a:t> </a:t>
            </a:r>
            <a:r>
              <a:rPr lang="en-US" sz="4000" spc="-15" dirty="0" err="1">
                <a:solidFill>
                  <a:srgbClr val="8A0000"/>
                </a:solidFill>
              </a:rPr>
              <a:t>Manajemen</a:t>
            </a:r>
            <a:r>
              <a:rPr lang="en-US" sz="4000" spc="-15" dirty="0">
                <a:solidFill>
                  <a:srgbClr val="8A0000"/>
                </a:solidFill>
              </a:rPr>
              <a:t> (RTM)</a:t>
            </a:r>
            <a:endParaRPr sz="4000" spc="-30" dirty="0">
              <a:solidFill>
                <a:srgbClr val="8A0000"/>
              </a:solidFill>
            </a:endParaRPr>
          </a:p>
        </p:txBody>
      </p:sp>
      <p:sp useBgFill="1">
        <p:nvSpPr>
          <p:cNvPr id="10" name="object 3">
            <a:extLst>
              <a:ext uri="{FF2B5EF4-FFF2-40B4-BE49-F238E27FC236}">
                <a16:creationId xmlns:a16="http://schemas.microsoft.com/office/drawing/2014/main" id="{4BA3C9C8-577F-1C45-A94E-75481A4A70E7}"/>
              </a:ext>
            </a:extLst>
          </p:cNvPr>
          <p:cNvSpPr txBox="1"/>
          <p:nvPr/>
        </p:nvSpPr>
        <p:spPr>
          <a:xfrm>
            <a:off x="289678" y="1497876"/>
            <a:ext cx="8225005" cy="7508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95"/>
              </a:spcBef>
              <a:buFont typeface=".Apple Color Emoji UI"/>
              <a:buChar char="☯️"/>
            </a:pPr>
            <a:r>
              <a:rPr lang="id-ID" sz="1600" spc="-10" dirty="0">
                <a:latin typeface="Comic Sans MS" panose="030F0902030302020204" pitchFamily="66" charset="0"/>
                <a:cs typeface="Calibri"/>
              </a:rPr>
              <a:t>Rapat Tinjauan </a:t>
            </a:r>
            <a:r>
              <a:rPr lang="id-ID" sz="1600" spc="-5" dirty="0">
                <a:latin typeface="Comic Sans MS" panose="030F0902030302020204" pitchFamily="66" charset="0"/>
                <a:cs typeface="Calibri"/>
              </a:rPr>
              <a:t>Manajemen adalah </a:t>
            </a:r>
            <a:r>
              <a:rPr lang="id-ID" sz="1600" spc="-10" dirty="0">
                <a:latin typeface="Comic Sans MS" panose="030F0902030302020204" pitchFamily="66" charset="0"/>
                <a:cs typeface="Calibri"/>
              </a:rPr>
              <a:t>suatu </a:t>
            </a:r>
            <a:r>
              <a:rPr lang="id-ID" sz="1600" spc="-20" dirty="0">
                <a:latin typeface="Comic Sans MS" panose="030F0902030302020204" pitchFamily="66" charset="0"/>
                <a:cs typeface="Calibri"/>
              </a:rPr>
              <a:t>rapat </a:t>
            </a:r>
            <a:r>
              <a:rPr lang="id-ID" sz="1600" spc="-15" dirty="0">
                <a:latin typeface="Comic Sans MS" panose="030F0902030302020204" pitchFamily="66" charset="0"/>
                <a:cs typeface="Calibri"/>
              </a:rPr>
              <a:t>dengan </a:t>
            </a:r>
            <a:r>
              <a:rPr lang="id-ID" sz="1600" spc="-10" dirty="0">
                <a:latin typeface="Comic Sans MS" panose="030F0902030302020204" pitchFamily="66" charset="0"/>
                <a:cs typeface="Calibri"/>
              </a:rPr>
              <a:t>periode waktu tertentu </a:t>
            </a:r>
            <a:r>
              <a:rPr lang="id-ID" sz="1600" spc="-15" dirty="0">
                <a:latin typeface="Comic Sans MS" panose="030F0902030302020204" pitchFamily="66" charset="0"/>
                <a:cs typeface="Calibri"/>
              </a:rPr>
              <a:t>yang </a:t>
            </a:r>
            <a:r>
              <a:rPr lang="id-ID" sz="1600" spc="-5" dirty="0">
                <a:latin typeface="Comic Sans MS" panose="030F0902030302020204" pitchFamily="66" charset="0"/>
                <a:cs typeface="Calibri"/>
              </a:rPr>
              <a:t>bertujuan </a:t>
            </a:r>
            <a:r>
              <a:rPr lang="id-ID" sz="1600" spc="-10" dirty="0">
                <a:latin typeface="Comic Sans MS" panose="030F0902030302020204" pitchFamily="66" charset="0"/>
                <a:cs typeface="Calibri"/>
              </a:rPr>
              <a:t>untuk  </a:t>
            </a:r>
            <a:r>
              <a:rPr lang="id-ID" sz="1600" spc="-5" dirty="0">
                <a:latin typeface="Comic Sans MS" panose="030F0902030302020204" pitchFamily="66" charset="0"/>
                <a:cs typeface="Calibri"/>
              </a:rPr>
              <a:t>membahas tindak </a:t>
            </a:r>
            <a:r>
              <a:rPr lang="id-ID" sz="1600" dirty="0">
                <a:latin typeface="Comic Sans MS" panose="030F0902030302020204" pitchFamily="66" charset="0"/>
                <a:cs typeface="Calibri"/>
              </a:rPr>
              <a:t>lanjut </a:t>
            </a:r>
            <a:r>
              <a:rPr lang="id-ID" sz="1600" spc="-5" dirty="0">
                <a:latin typeface="Comic Sans MS" panose="030F0902030302020204" pitchFamily="66" charset="0"/>
                <a:cs typeface="Calibri"/>
              </a:rPr>
              <a:t>temuan, </a:t>
            </a:r>
            <a:r>
              <a:rPr lang="id-ID" sz="1600" spc="-10" dirty="0">
                <a:latin typeface="Comic Sans MS" panose="030F0902030302020204" pitchFamily="66" charset="0"/>
                <a:cs typeface="Calibri"/>
              </a:rPr>
              <a:t>dipimpin </a:t>
            </a:r>
            <a:r>
              <a:rPr lang="id-ID" sz="1600" spc="-5" dirty="0">
                <a:latin typeface="Comic Sans MS" panose="030F0902030302020204" pitchFamily="66" charset="0"/>
                <a:cs typeface="Calibri"/>
              </a:rPr>
              <a:t>langsung  </a:t>
            </a:r>
            <a:r>
              <a:rPr lang="id-ID" sz="1600" spc="-10" dirty="0">
                <a:latin typeface="Comic Sans MS" panose="030F0902030302020204" pitchFamily="66" charset="0"/>
                <a:cs typeface="Calibri"/>
              </a:rPr>
              <a:t>oleh </a:t>
            </a:r>
            <a:r>
              <a:rPr lang="id-ID" sz="1600" spc="-5" dirty="0">
                <a:latin typeface="Comic Sans MS" panose="030F0902030302020204" pitchFamily="66" charset="0"/>
                <a:cs typeface="Calibri"/>
              </a:rPr>
              <a:t>pimpinan, </a:t>
            </a:r>
            <a:r>
              <a:rPr lang="id-ID" sz="1600" spc="-10" dirty="0">
                <a:latin typeface="Comic Sans MS" panose="030F0902030302020204" pitchFamily="66" charset="0"/>
                <a:cs typeface="Calibri"/>
              </a:rPr>
              <a:t>dan </a:t>
            </a:r>
            <a:r>
              <a:rPr lang="id-ID" sz="1600" spc="-5" dirty="0">
                <a:latin typeface="Comic Sans MS" panose="030F0902030302020204" pitchFamily="66" charset="0"/>
                <a:cs typeface="Calibri"/>
              </a:rPr>
              <a:t>dihadiri </a:t>
            </a:r>
            <a:r>
              <a:rPr lang="id-ID" sz="1600" spc="-10" dirty="0">
                <a:latin typeface="Comic Sans MS" panose="030F0902030302020204" pitchFamily="66" charset="0"/>
                <a:cs typeface="Calibri"/>
              </a:rPr>
              <a:t>oleh </a:t>
            </a:r>
            <a:r>
              <a:rPr lang="id-ID" sz="1600" spc="-5" dirty="0">
                <a:latin typeface="Comic Sans MS" panose="030F0902030302020204" pitchFamily="66" charset="0"/>
                <a:cs typeface="Calibri"/>
              </a:rPr>
              <a:t>seluruh </a:t>
            </a:r>
            <a:r>
              <a:rPr lang="id-ID" sz="1600" spc="-15" dirty="0">
                <a:latin typeface="Comic Sans MS" panose="030F0902030302020204" pitchFamily="66" charset="0"/>
                <a:cs typeface="Calibri"/>
              </a:rPr>
              <a:t>jajaran </a:t>
            </a:r>
            <a:r>
              <a:rPr lang="id-ID" sz="1600" spc="-5" dirty="0">
                <a:latin typeface="Comic Sans MS" panose="030F0902030302020204" pitchFamily="66" charset="0"/>
                <a:cs typeface="Calibri"/>
              </a:rPr>
              <a:t>manajemen.</a:t>
            </a:r>
            <a:endParaRPr lang="id-ID" sz="1600" dirty="0">
              <a:latin typeface="Comic Sans MS" panose="030F0902030302020204" pitchFamily="66" charset="0"/>
              <a:cs typeface="Calibri"/>
            </a:endParaRPr>
          </a:p>
        </p:txBody>
      </p:sp>
      <p:sp useBgFill="1">
        <p:nvSpPr>
          <p:cNvPr id="11" name="TextBox 10">
            <a:extLst>
              <a:ext uri="{FF2B5EF4-FFF2-40B4-BE49-F238E27FC236}">
                <a16:creationId xmlns:a16="http://schemas.microsoft.com/office/drawing/2014/main" id="{32E6BBF3-90B6-104D-99DD-D87AD9482B83}"/>
              </a:ext>
            </a:extLst>
          </p:cNvPr>
          <p:cNvSpPr txBox="1"/>
          <p:nvPr/>
        </p:nvSpPr>
        <p:spPr>
          <a:xfrm>
            <a:off x="263552" y="2383465"/>
            <a:ext cx="80989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.Apple Color Emoji UI"/>
              <a:buChar char="☯️"/>
            </a:pPr>
            <a:r>
              <a:rPr lang="id-ID" sz="1600" dirty="0">
                <a:effectLst/>
                <a:latin typeface="Comic Sans MS" panose="030F0902030302020204" pitchFamily="66" charset="0"/>
              </a:rPr>
              <a:t>Tinjauan manajemen dilakukan untuk memastikan apakah temuan tersebut dapat ditindaklanjuti dengan baik dan memastikan bahwa sistem mutu berjalan efektif dan </a:t>
            </a:r>
            <a:r>
              <a:rPr lang="id-ID" sz="1600" dirty="0" err="1">
                <a:effectLst/>
                <a:latin typeface="Comic Sans MS" panose="030F0902030302020204" pitchFamily="66" charset="0"/>
              </a:rPr>
              <a:t>effisien</a:t>
            </a:r>
            <a:r>
              <a:rPr lang="id-ID" sz="1600" dirty="0">
                <a:effectLst/>
                <a:latin typeface="Comic Sans MS" panose="030F0902030302020204" pitchFamily="66" charset="0"/>
              </a:rPr>
              <a:t>. </a:t>
            </a:r>
            <a:endParaRPr lang="id-ID" sz="1600" dirty="0">
              <a:latin typeface="Comic Sans MS" panose="030F0902030302020204" pitchFamily="66" charset="0"/>
            </a:endParaRPr>
          </a:p>
        </p:txBody>
      </p:sp>
      <p:sp useBgFill="1">
        <p:nvSpPr>
          <p:cNvPr id="12" name="TextBox 11">
            <a:extLst>
              <a:ext uri="{FF2B5EF4-FFF2-40B4-BE49-F238E27FC236}">
                <a16:creationId xmlns:a16="http://schemas.microsoft.com/office/drawing/2014/main" id="{2EA801AD-ED2E-4049-ACBF-C85748BF83DE}"/>
              </a:ext>
            </a:extLst>
          </p:cNvPr>
          <p:cNvSpPr txBox="1"/>
          <p:nvPr/>
        </p:nvSpPr>
        <p:spPr>
          <a:xfrm>
            <a:off x="289678" y="3282404"/>
            <a:ext cx="60980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.Apple Color Emoji UI"/>
              <a:buChar char="☯️"/>
            </a:pPr>
            <a:r>
              <a:rPr lang="id-ID" sz="1600" dirty="0">
                <a:effectLst/>
                <a:latin typeface="Comic Sans MS" panose="030F0902030302020204" pitchFamily="66" charset="0"/>
              </a:rPr>
              <a:t>Tinjauan ini harus mencakup penilaian untuk peningkatan dan perubahan sistem mutu, termasuk kebijakan mutu dan sasaran mutu. </a:t>
            </a:r>
            <a:endParaRPr lang="id-ID" sz="1600" dirty="0">
              <a:latin typeface="Comic Sans MS" panose="030F0902030302020204" pitchFamily="66" charset="0"/>
            </a:endParaRPr>
          </a:p>
        </p:txBody>
      </p:sp>
      <p:sp useBgFill="1">
        <p:nvSpPr>
          <p:cNvPr id="13" name="TextBox 12">
            <a:extLst>
              <a:ext uri="{FF2B5EF4-FFF2-40B4-BE49-F238E27FC236}">
                <a16:creationId xmlns:a16="http://schemas.microsoft.com/office/drawing/2014/main" id="{16A122A6-0C80-2844-A7F0-58CEB2ABE364}"/>
              </a:ext>
            </a:extLst>
          </p:cNvPr>
          <p:cNvSpPr txBox="1"/>
          <p:nvPr/>
        </p:nvSpPr>
        <p:spPr>
          <a:xfrm>
            <a:off x="263552" y="4220532"/>
            <a:ext cx="6476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.Apple Color Emoji UI"/>
              <a:buChar char="☯️"/>
            </a:pPr>
            <a:r>
              <a:rPr lang="id-ID" sz="1600" dirty="0">
                <a:effectLst/>
                <a:latin typeface="Comic Sans MS" panose="030F0902030302020204" pitchFamily="66" charset="0"/>
              </a:rPr>
              <a:t>Setiap kegiatan RTM</a:t>
            </a:r>
            <a:r>
              <a:rPr lang="id-ID" sz="1600" spc="-10" dirty="0">
                <a:latin typeface="Comic Sans MS" panose="030F0902030302020204" pitchFamily="66" charset="0"/>
                <a:cs typeface="Calibri"/>
              </a:rPr>
              <a:t> harus direkam dan diarsipkan secara tertib, dan dapat diakses secara mudah dan cepat apabila diperlukan.</a:t>
            </a:r>
            <a:endParaRPr lang="id-ID" sz="1600" dirty="0">
              <a:latin typeface="Comic Sans MS" panose="030F0902030302020204" pitchFamily="66" charset="0"/>
            </a:endParaRPr>
          </a:p>
        </p:txBody>
      </p:sp>
      <p:pic>
        <p:nvPicPr>
          <p:cNvPr id="4098" name="Picture 2" descr="Rapat Birokrasi: Serius, &quot;Ecek-ecek&quot;, Hingga Pemimpin yang Enggak Tahu  Apa-apa Halaman 1 - Kompasiana.com">
            <a:extLst>
              <a:ext uri="{FF2B5EF4-FFF2-40B4-BE49-F238E27FC236}">
                <a16:creationId xmlns:a16="http://schemas.microsoft.com/office/drawing/2014/main" id="{6368AD5B-929E-B140-8509-1BB9B344DE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381" y="3073483"/>
            <a:ext cx="2638087" cy="1610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55D75C2-2D0D-C46C-690C-C8F75A773526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65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152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 useBgFill="1">
        <p:nvSpPr>
          <p:cNvPr id="4" name="object 2">
            <a:extLst>
              <a:ext uri="{FF2B5EF4-FFF2-40B4-BE49-F238E27FC236}">
                <a16:creationId xmlns:a16="http://schemas.microsoft.com/office/drawing/2014/main" id="{55F12250-388C-3C41-980F-CD2031B2A9E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09012" y="658091"/>
            <a:ext cx="7112769" cy="4879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5" dirty="0"/>
              <a:t>Materi </a:t>
            </a:r>
            <a:r>
              <a:rPr spc="-5" dirty="0"/>
              <a:t>Rapat</a:t>
            </a:r>
            <a:r>
              <a:rPr spc="-15" dirty="0"/>
              <a:t> </a:t>
            </a:r>
            <a:r>
              <a:rPr spc="-5" dirty="0" err="1"/>
              <a:t>Tinjauan</a:t>
            </a:r>
            <a:r>
              <a:rPr spc="-35" dirty="0"/>
              <a:t> </a:t>
            </a:r>
            <a:r>
              <a:rPr spc="-5" dirty="0" err="1"/>
              <a:t>Manajemen</a:t>
            </a:r>
            <a:endParaRPr spc="-5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F0A1274F-FE41-CE40-BF30-074915C7F062}"/>
              </a:ext>
            </a:extLst>
          </p:cNvPr>
          <p:cNvSpPr txBox="1"/>
          <p:nvPr/>
        </p:nvSpPr>
        <p:spPr>
          <a:xfrm>
            <a:off x="650875" y="1368139"/>
            <a:ext cx="7842250" cy="34618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4330" indent="-342265">
              <a:lnSpc>
                <a:spcPct val="100000"/>
              </a:lnSpc>
              <a:spcBef>
                <a:spcPts val="95"/>
              </a:spcBef>
              <a:buAutoNum type="arabicPeriod"/>
              <a:tabLst>
                <a:tab pos="354965" algn="l"/>
              </a:tabLst>
            </a:pPr>
            <a:r>
              <a:rPr sz="2800" spc="-10" dirty="0">
                <a:latin typeface="Calibri"/>
                <a:cs typeface="Calibri"/>
              </a:rPr>
              <a:t>Hasil/temuan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audit</a:t>
            </a:r>
            <a:endParaRPr sz="2800" dirty="0">
              <a:latin typeface="Calibri"/>
              <a:cs typeface="Calibri"/>
            </a:endParaRPr>
          </a:p>
          <a:p>
            <a:pPr marL="354330" marR="5080" indent="-342265">
              <a:lnSpc>
                <a:spcPts val="3390"/>
              </a:lnSpc>
              <a:spcBef>
                <a:spcPts val="90"/>
              </a:spcBef>
              <a:buAutoNum type="arabicPeriod"/>
              <a:tabLst>
                <a:tab pos="354965" algn="l"/>
                <a:tab pos="1687195" algn="l"/>
                <a:tab pos="2644775" algn="l"/>
                <a:tab pos="4436110" algn="l"/>
                <a:tab pos="6493510" algn="l"/>
              </a:tabLst>
            </a:pPr>
            <a:r>
              <a:rPr sz="2800" spc="-5" dirty="0">
                <a:latin typeface="Calibri"/>
                <a:cs typeface="Calibri"/>
              </a:rPr>
              <a:t>Ump</a:t>
            </a:r>
            <a:r>
              <a:rPr sz="2800" spc="10" dirty="0">
                <a:latin typeface="Calibri"/>
                <a:cs typeface="Calibri"/>
              </a:rPr>
              <a:t>a</a:t>
            </a:r>
            <a:r>
              <a:rPr sz="2800" spc="-5" dirty="0">
                <a:latin typeface="Calibri"/>
                <a:cs typeface="Calibri"/>
              </a:rPr>
              <a:t>n</a:t>
            </a:r>
            <a:r>
              <a:rPr sz="2800" dirty="0">
                <a:latin typeface="Calibri"/>
                <a:cs typeface="Calibri"/>
              </a:rPr>
              <a:t>	b</a:t>
            </a:r>
            <a:r>
              <a:rPr sz="2800" spc="-5" dirty="0">
                <a:latin typeface="Calibri"/>
                <a:cs typeface="Calibri"/>
              </a:rPr>
              <a:t>alik</a:t>
            </a:r>
            <a:r>
              <a:rPr sz="2800" dirty="0">
                <a:latin typeface="Calibri"/>
                <a:cs typeface="Calibri"/>
              </a:rPr>
              <a:t>	</a:t>
            </a:r>
            <a:r>
              <a:rPr sz="2800" spc="-10" dirty="0">
                <a:latin typeface="Calibri"/>
                <a:cs typeface="Calibri"/>
              </a:rPr>
              <a:t>pem</a:t>
            </a:r>
            <a:r>
              <a:rPr sz="2800" dirty="0">
                <a:latin typeface="Calibri"/>
                <a:cs typeface="Calibri"/>
              </a:rPr>
              <a:t>a</a:t>
            </a:r>
            <a:r>
              <a:rPr sz="2800" spc="-10" dirty="0">
                <a:latin typeface="Calibri"/>
                <a:cs typeface="Calibri"/>
              </a:rPr>
              <a:t>ng</a:t>
            </a:r>
            <a:r>
              <a:rPr sz="2800" spc="-45" dirty="0">
                <a:latin typeface="Calibri"/>
                <a:cs typeface="Calibri"/>
              </a:rPr>
              <a:t>k</a:t>
            </a:r>
            <a:r>
              <a:rPr sz="2800" spc="-5" dirty="0">
                <a:latin typeface="Calibri"/>
                <a:cs typeface="Calibri"/>
              </a:rPr>
              <a:t>u</a:t>
            </a:r>
            <a:r>
              <a:rPr sz="2800" dirty="0">
                <a:latin typeface="Calibri"/>
                <a:cs typeface="Calibri"/>
              </a:rPr>
              <a:t>	</a:t>
            </a:r>
            <a:r>
              <a:rPr sz="2800" spc="-90" dirty="0">
                <a:latin typeface="Calibri"/>
                <a:cs typeface="Calibri"/>
              </a:rPr>
              <a:t>k</a:t>
            </a:r>
            <a:r>
              <a:rPr sz="2800" dirty="0">
                <a:latin typeface="Calibri"/>
                <a:cs typeface="Calibri"/>
              </a:rPr>
              <a:t>e</a:t>
            </a:r>
            <a:r>
              <a:rPr sz="2800" spc="-10" dirty="0">
                <a:latin typeface="Calibri"/>
                <a:cs typeface="Calibri"/>
              </a:rPr>
              <a:t>pe</a:t>
            </a:r>
            <a:r>
              <a:rPr sz="2800" spc="-40" dirty="0">
                <a:latin typeface="Calibri"/>
                <a:cs typeface="Calibri"/>
              </a:rPr>
              <a:t>n</a:t>
            </a:r>
            <a:r>
              <a:rPr sz="2800" dirty="0">
                <a:latin typeface="Calibri"/>
                <a:cs typeface="Calibri"/>
              </a:rPr>
              <a:t>t</a:t>
            </a:r>
            <a:r>
              <a:rPr sz="2800" spc="-5" dirty="0">
                <a:latin typeface="Calibri"/>
                <a:cs typeface="Calibri"/>
              </a:rPr>
              <a:t>i</a:t>
            </a:r>
            <a:r>
              <a:rPr sz="2800" spc="-15" dirty="0">
                <a:latin typeface="Calibri"/>
                <a:cs typeface="Calibri"/>
              </a:rPr>
              <a:t>n</a:t>
            </a:r>
            <a:r>
              <a:rPr sz="2800" spc="-50" dirty="0">
                <a:latin typeface="Calibri"/>
                <a:cs typeface="Calibri"/>
              </a:rPr>
              <a:t>g</a:t>
            </a:r>
            <a:r>
              <a:rPr sz="2800" spc="-5" dirty="0">
                <a:latin typeface="Calibri"/>
                <a:cs typeface="Calibri"/>
              </a:rPr>
              <a:t>an</a:t>
            </a:r>
            <a:r>
              <a:rPr sz="2800" dirty="0">
                <a:latin typeface="Calibri"/>
                <a:cs typeface="Calibri"/>
              </a:rPr>
              <a:t>	</a:t>
            </a:r>
            <a:r>
              <a:rPr sz="2800" spc="-10" dirty="0">
                <a:latin typeface="Calibri"/>
                <a:cs typeface="Calibri"/>
              </a:rPr>
              <a:t>(</a:t>
            </a:r>
            <a:r>
              <a:rPr sz="2800" spc="-85" dirty="0">
                <a:latin typeface="Calibri"/>
                <a:cs typeface="Calibri"/>
              </a:rPr>
              <a:t>k</a:t>
            </a:r>
            <a:r>
              <a:rPr sz="2800" spc="-5" dirty="0">
                <a:latin typeface="Calibri"/>
                <a:cs typeface="Calibri"/>
              </a:rPr>
              <a:t>el</a:t>
            </a:r>
            <a:r>
              <a:rPr sz="2800" spc="-15" dirty="0">
                <a:latin typeface="Calibri"/>
                <a:cs typeface="Calibri"/>
              </a:rPr>
              <a:t>u</a:t>
            </a:r>
            <a:r>
              <a:rPr sz="2800" spc="-10" dirty="0">
                <a:latin typeface="Calibri"/>
                <a:cs typeface="Calibri"/>
              </a:rPr>
              <a:t>h</a:t>
            </a:r>
            <a:r>
              <a:rPr sz="2800" spc="5" dirty="0">
                <a:latin typeface="Calibri"/>
                <a:cs typeface="Calibri"/>
              </a:rPr>
              <a:t>a</a:t>
            </a:r>
            <a:r>
              <a:rPr sz="2800" spc="-10" dirty="0">
                <a:latin typeface="Calibri"/>
                <a:cs typeface="Calibri"/>
              </a:rPr>
              <a:t>n,  </a:t>
            </a:r>
            <a:r>
              <a:rPr sz="2800" spc="-15" dirty="0">
                <a:latin typeface="Calibri"/>
                <a:cs typeface="Calibri"/>
              </a:rPr>
              <a:t>kepuasan)</a:t>
            </a:r>
            <a:endParaRPr sz="2800" dirty="0">
              <a:latin typeface="Calibri"/>
              <a:cs typeface="Calibri"/>
            </a:endParaRPr>
          </a:p>
          <a:p>
            <a:pPr marL="354330" indent="-342265">
              <a:lnSpc>
                <a:spcPts val="3215"/>
              </a:lnSpc>
              <a:buAutoNum type="arabicPeriod"/>
              <a:tabLst>
                <a:tab pos="354965" algn="l"/>
              </a:tabLst>
            </a:pPr>
            <a:r>
              <a:rPr sz="2800" spc="-10" dirty="0">
                <a:latin typeface="Calibri"/>
                <a:cs typeface="Calibri"/>
              </a:rPr>
              <a:t>Kinerja</a:t>
            </a:r>
            <a:r>
              <a:rPr sz="2800" spc="2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proses</a:t>
            </a:r>
            <a:r>
              <a:rPr sz="2800" spc="3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dan</a:t>
            </a:r>
            <a:r>
              <a:rPr sz="2800" spc="1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kesesuaian</a:t>
            </a:r>
            <a:r>
              <a:rPr sz="2800" spc="3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luaran</a:t>
            </a:r>
            <a:r>
              <a:rPr sz="2800" spc="20" dirty="0">
                <a:latin typeface="Calibri"/>
                <a:cs typeface="Calibri"/>
              </a:rPr>
              <a:t> </a:t>
            </a:r>
            <a:r>
              <a:rPr sz="2800" spc="-60" dirty="0">
                <a:latin typeface="Calibri"/>
                <a:cs typeface="Calibri"/>
              </a:rPr>
              <a:t>Tri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Dharma</a:t>
            </a:r>
            <a:endParaRPr sz="2800" dirty="0">
              <a:latin typeface="Calibri"/>
              <a:cs typeface="Calibri"/>
            </a:endParaRPr>
          </a:p>
          <a:p>
            <a:pPr marL="354330" indent="-342265">
              <a:lnSpc>
                <a:spcPct val="100000"/>
              </a:lnSpc>
              <a:buAutoNum type="arabicPeriod"/>
              <a:tabLst>
                <a:tab pos="354965" algn="l"/>
              </a:tabLst>
            </a:pPr>
            <a:r>
              <a:rPr sz="2800" spc="-15" dirty="0">
                <a:latin typeface="Calibri"/>
                <a:cs typeface="Calibri"/>
              </a:rPr>
              <a:t>Status</a:t>
            </a:r>
            <a:r>
              <a:rPr sz="2800" spc="2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tindakan</a:t>
            </a:r>
            <a:r>
              <a:rPr sz="2800" spc="2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pencegahan</a:t>
            </a:r>
            <a:r>
              <a:rPr sz="2800" spc="2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dan</a:t>
            </a:r>
            <a:r>
              <a:rPr sz="2800" spc="1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perbaikan</a:t>
            </a:r>
            <a:endParaRPr sz="2800" dirty="0">
              <a:latin typeface="Calibri"/>
              <a:cs typeface="Calibri"/>
            </a:endParaRPr>
          </a:p>
          <a:p>
            <a:pPr marL="354330" indent="-342265">
              <a:lnSpc>
                <a:spcPct val="100000"/>
              </a:lnSpc>
              <a:buAutoNum type="arabicPeriod"/>
              <a:tabLst>
                <a:tab pos="354965" algn="l"/>
              </a:tabLst>
            </a:pPr>
            <a:r>
              <a:rPr sz="2800" spc="-10" dirty="0">
                <a:latin typeface="Calibri"/>
                <a:cs typeface="Calibri"/>
              </a:rPr>
              <a:t>Tindak</a:t>
            </a:r>
            <a:r>
              <a:rPr sz="2800" spc="1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lanjut</a:t>
            </a:r>
            <a:r>
              <a:rPr sz="2800" spc="1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dari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5" dirty="0" err="1">
                <a:latin typeface="Calibri"/>
                <a:cs typeface="Calibri"/>
              </a:rPr>
              <a:t>tinjauan</a:t>
            </a:r>
            <a:r>
              <a:rPr sz="2800" spc="20" dirty="0">
                <a:latin typeface="Calibri"/>
                <a:cs typeface="Calibri"/>
              </a:rPr>
              <a:t> </a:t>
            </a:r>
            <a:r>
              <a:rPr sz="2800" spc="-20" dirty="0" err="1">
                <a:latin typeface="Calibri"/>
                <a:cs typeface="Calibri"/>
              </a:rPr>
              <a:t>sebelumnya</a:t>
            </a:r>
            <a:endParaRPr lang="en-US" sz="2800" spc="-20" dirty="0">
              <a:latin typeface="Calibri"/>
              <a:cs typeface="Calibri"/>
            </a:endParaRPr>
          </a:p>
          <a:p>
            <a:pPr marL="354330" indent="-342265">
              <a:lnSpc>
                <a:spcPct val="100000"/>
              </a:lnSpc>
              <a:buAutoNum type="arabicPeriod"/>
              <a:tabLst>
                <a:tab pos="354965" algn="l"/>
              </a:tabLst>
            </a:pPr>
            <a:r>
              <a:rPr lang="en-ID" sz="2800" spc="-20" dirty="0" err="1">
                <a:latin typeface="Calibri"/>
                <a:cs typeface="Calibri"/>
              </a:rPr>
              <a:t>Perubahan</a:t>
            </a:r>
            <a:r>
              <a:rPr lang="en-ID" sz="2800" spc="-20" dirty="0">
                <a:latin typeface="Calibri"/>
                <a:cs typeface="Calibri"/>
              </a:rPr>
              <a:t> </a:t>
            </a:r>
            <a:r>
              <a:rPr lang="en-ID" sz="2800" spc="-20" dirty="0" err="1">
                <a:latin typeface="Calibri"/>
                <a:cs typeface="Calibri"/>
              </a:rPr>
              <a:t>yg</a:t>
            </a:r>
            <a:r>
              <a:rPr lang="en-ID" sz="2800" spc="-20" dirty="0">
                <a:latin typeface="Calibri"/>
                <a:cs typeface="Calibri"/>
              </a:rPr>
              <a:t> </a:t>
            </a:r>
            <a:r>
              <a:rPr lang="en-ID" sz="2800" spc="-20" dirty="0" err="1">
                <a:latin typeface="Calibri"/>
                <a:cs typeface="Calibri"/>
              </a:rPr>
              <a:t>dapat</a:t>
            </a:r>
            <a:r>
              <a:rPr lang="en-ID" sz="2800" spc="-20" dirty="0">
                <a:latin typeface="Calibri"/>
                <a:cs typeface="Calibri"/>
              </a:rPr>
              <a:t> </a:t>
            </a:r>
            <a:r>
              <a:rPr lang="en-ID" sz="2800" spc="-20" dirty="0" err="1">
                <a:latin typeface="Calibri"/>
                <a:cs typeface="Calibri"/>
              </a:rPr>
              <a:t>mempengaruhi</a:t>
            </a:r>
            <a:r>
              <a:rPr lang="en-ID" sz="2800" spc="-20" dirty="0">
                <a:latin typeface="Calibri"/>
                <a:cs typeface="Calibri"/>
              </a:rPr>
              <a:t> </a:t>
            </a:r>
            <a:r>
              <a:rPr lang="en-ID" sz="2800" spc="-20" dirty="0" err="1">
                <a:latin typeface="Calibri"/>
                <a:cs typeface="Calibri"/>
              </a:rPr>
              <a:t>Sistem</a:t>
            </a:r>
            <a:r>
              <a:rPr lang="en-ID" sz="2800" spc="-20" dirty="0">
                <a:latin typeface="Calibri"/>
                <a:cs typeface="Calibri"/>
              </a:rPr>
              <a:t> </a:t>
            </a:r>
            <a:r>
              <a:rPr lang="en-ID" sz="2800" spc="-20" dirty="0" err="1">
                <a:latin typeface="Calibri"/>
                <a:cs typeface="Calibri"/>
              </a:rPr>
              <a:t>Penjamu</a:t>
            </a:r>
            <a:endParaRPr lang="en-ID" sz="2800" spc="-20" dirty="0">
              <a:latin typeface="Calibri"/>
              <a:cs typeface="Calibri"/>
            </a:endParaRPr>
          </a:p>
          <a:p>
            <a:pPr marL="354330" indent="-342265">
              <a:lnSpc>
                <a:spcPct val="100000"/>
              </a:lnSpc>
              <a:buAutoNum type="arabicPeriod"/>
              <a:tabLst>
                <a:tab pos="354965" algn="l"/>
              </a:tabLst>
            </a:pPr>
            <a:r>
              <a:rPr lang="en-ID" sz="2800" spc="-20" dirty="0" err="1">
                <a:latin typeface="Calibri"/>
                <a:cs typeface="Calibri"/>
              </a:rPr>
              <a:t>Rekomendasi</a:t>
            </a:r>
            <a:r>
              <a:rPr lang="en-ID" sz="2800" spc="-20" dirty="0">
                <a:latin typeface="Calibri"/>
                <a:cs typeface="Calibri"/>
              </a:rPr>
              <a:t> </a:t>
            </a:r>
            <a:r>
              <a:rPr lang="en-ID" sz="2800" spc="-20" dirty="0" err="1">
                <a:latin typeface="Calibri"/>
                <a:cs typeface="Calibri"/>
              </a:rPr>
              <a:t>utk</a:t>
            </a:r>
            <a:r>
              <a:rPr lang="en-ID" sz="2800" spc="-20" dirty="0">
                <a:latin typeface="Calibri"/>
                <a:cs typeface="Calibri"/>
              </a:rPr>
              <a:t> </a:t>
            </a:r>
            <a:r>
              <a:rPr lang="en-ID" sz="2800" spc="-20" dirty="0" err="1">
                <a:latin typeface="Calibri"/>
                <a:cs typeface="Calibri"/>
              </a:rPr>
              <a:t>peningkatan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160724-25D5-7A55-A232-76606C340827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1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13EE3DF7-0D18-0040-A961-7518467AF52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22729" y="342899"/>
            <a:ext cx="3994745" cy="58028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>
              <a:lnSpc>
                <a:spcPct val="100000"/>
              </a:lnSpc>
            </a:pPr>
            <a:r>
              <a:rPr sz="3600" spc="-5" dirty="0">
                <a:solidFill>
                  <a:srgbClr val="8A0000"/>
                </a:solidFill>
              </a:rPr>
              <a:t>HASIL</a:t>
            </a:r>
            <a:r>
              <a:rPr sz="3600" spc="-10" dirty="0">
                <a:solidFill>
                  <a:srgbClr val="8A0000"/>
                </a:solidFill>
              </a:rPr>
              <a:t> </a:t>
            </a:r>
            <a:r>
              <a:rPr lang="en-US" sz="3600" spc="-95" dirty="0">
                <a:solidFill>
                  <a:srgbClr val="8A0000"/>
                </a:solidFill>
              </a:rPr>
              <a:t>RTM</a:t>
            </a:r>
            <a:endParaRPr sz="3600" dirty="0">
              <a:solidFill>
                <a:srgbClr val="8A0000"/>
              </a:solidFill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5E34CEEE-8D0A-5A4A-B155-C073F2CDBBF2}"/>
              </a:ext>
            </a:extLst>
          </p:cNvPr>
          <p:cNvSpPr txBox="1"/>
          <p:nvPr/>
        </p:nvSpPr>
        <p:spPr>
          <a:xfrm>
            <a:off x="575129" y="1323611"/>
            <a:ext cx="7863477" cy="34900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Aft>
                <a:spcPts val="1200"/>
              </a:spcAft>
              <a:tabLst>
                <a:tab pos="940435" algn="l"/>
                <a:tab pos="2486660" algn="l"/>
                <a:tab pos="4463415" algn="l"/>
                <a:tab pos="5377815" algn="l"/>
              </a:tabLst>
            </a:pPr>
            <a:r>
              <a:rPr sz="2800" spc="-10" dirty="0">
                <a:latin typeface="Calibri"/>
                <a:cs typeface="Calibri"/>
              </a:rPr>
              <a:t>Hasi</a:t>
            </a:r>
            <a:r>
              <a:rPr sz="2800" spc="-5" dirty="0">
                <a:latin typeface="Calibri"/>
                <a:cs typeface="Calibri"/>
              </a:rPr>
              <a:t>l</a:t>
            </a:r>
            <a:r>
              <a:rPr lang="en-US" sz="2800" spc="-5" dirty="0">
                <a:latin typeface="Calibri"/>
                <a:cs typeface="Calibri"/>
              </a:rPr>
              <a:t> </a:t>
            </a:r>
            <a:r>
              <a:rPr sz="2800" spc="-55" dirty="0" err="1">
                <a:latin typeface="Calibri"/>
                <a:cs typeface="Calibri"/>
              </a:rPr>
              <a:t>K</a:t>
            </a:r>
            <a:r>
              <a:rPr sz="2800" spc="-5" dirty="0" err="1">
                <a:latin typeface="Calibri"/>
                <a:cs typeface="Calibri"/>
              </a:rPr>
              <a:t>a</a:t>
            </a:r>
            <a:r>
              <a:rPr sz="2800" dirty="0" err="1">
                <a:latin typeface="Calibri"/>
                <a:cs typeface="Calibri"/>
              </a:rPr>
              <a:t>j</a:t>
            </a:r>
            <a:r>
              <a:rPr sz="2800" spc="-5" dirty="0" err="1">
                <a:latin typeface="Calibri"/>
                <a:cs typeface="Calibri"/>
              </a:rPr>
              <a:t>iulang</a:t>
            </a:r>
            <a:r>
              <a:rPr lang="en-US" sz="2800" spc="-5" dirty="0">
                <a:latin typeface="Calibri"/>
                <a:cs typeface="Calibri"/>
              </a:rPr>
              <a:t> </a:t>
            </a:r>
            <a:r>
              <a:rPr sz="2800" spc="-5" dirty="0" err="1">
                <a:latin typeface="Calibri"/>
                <a:cs typeface="Calibri"/>
              </a:rPr>
              <a:t>Manajemen</a:t>
            </a:r>
            <a:r>
              <a:rPr lang="en-US" sz="2800" spc="-5" dirty="0">
                <a:latin typeface="Calibri"/>
                <a:cs typeface="Calibri"/>
              </a:rPr>
              <a:t> (RTM) </a:t>
            </a:r>
            <a:r>
              <a:rPr sz="2800" spc="-10" dirty="0" err="1">
                <a:latin typeface="Calibri"/>
                <a:cs typeface="Calibri"/>
              </a:rPr>
              <a:t>dih</a:t>
            </a:r>
            <a:r>
              <a:rPr sz="2800" spc="5" dirty="0" err="1">
                <a:latin typeface="Calibri"/>
                <a:cs typeface="Calibri"/>
              </a:rPr>
              <a:t>a</a:t>
            </a:r>
            <a:r>
              <a:rPr sz="2800" spc="-70" dirty="0" err="1">
                <a:latin typeface="Calibri"/>
                <a:cs typeface="Calibri"/>
              </a:rPr>
              <a:t>r</a:t>
            </a:r>
            <a:r>
              <a:rPr sz="2800" spc="-5" dirty="0" err="1">
                <a:latin typeface="Calibri"/>
                <a:cs typeface="Calibri"/>
              </a:rPr>
              <a:t>ap</a:t>
            </a:r>
            <a:r>
              <a:rPr sz="2800" spc="-55" dirty="0" err="1">
                <a:latin typeface="Calibri"/>
                <a:cs typeface="Calibri"/>
              </a:rPr>
              <a:t>k</a:t>
            </a:r>
            <a:r>
              <a:rPr sz="2800" spc="-5" dirty="0" err="1">
                <a:latin typeface="Calibri"/>
                <a:cs typeface="Calibri"/>
              </a:rPr>
              <a:t>an</a:t>
            </a:r>
            <a:r>
              <a:rPr lang="en-US" sz="2800" spc="-5" dirty="0">
                <a:latin typeface="Calibri"/>
                <a:cs typeface="Calibri"/>
              </a:rPr>
              <a:t> </a:t>
            </a:r>
            <a:r>
              <a:rPr lang="en-US" sz="2800" spc="-5" dirty="0" err="1">
                <a:latin typeface="Calibri"/>
                <a:cs typeface="Calibri"/>
              </a:rPr>
              <a:t>dapat</a:t>
            </a:r>
            <a:r>
              <a:rPr lang="en-US" sz="2800" spc="-5" dirty="0">
                <a:latin typeface="Calibri"/>
                <a:cs typeface="Calibri"/>
              </a:rPr>
              <a:t> berupa:</a:t>
            </a:r>
          </a:p>
          <a:p>
            <a:pPr marL="527050" indent="-514350">
              <a:lnSpc>
                <a:spcPct val="100000"/>
              </a:lnSpc>
              <a:spcAft>
                <a:spcPts val="1200"/>
              </a:spcAft>
              <a:buAutoNum type="arabicPeriod"/>
              <a:tabLst>
                <a:tab pos="940435" algn="l"/>
                <a:tab pos="2486660" algn="l"/>
                <a:tab pos="4463415" algn="l"/>
                <a:tab pos="5377815" algn="l"/>
              </a:tabLst>
            </a:pPr>
            <a:r>
              <a:rPr lang="en-US" sz="2800" spc="-5" dirty="0" err="1">
                <a:latin typeface="Calibri"/>
                <a:cs typeface="Calibri"/>
              </a:rPr>
              <a:t>Peningkatan</a:t>
            </a:r>
            <a:r>
              <a:rPr lang="en-US" sz="2800" spc="-5" dirty="0">
                <a:latin typeface="Calibri"/>
                <a:cs typeface="Calibri"/>
              </a:rPr>
              <a:t> </a:t>
            </a:r>
            <a:r>
              <a:rPr lang="en-US" sz="2800" spc="-5" dirty="0" err="1">
                <a:latin typeface="Calibri"/>
                <a:cs typeface="Calibri"/>
              </a:rPr>
              <a:t>efektivitas</a:t>
            </a:r>
            <a:r>
              <a:rPr lang="en-US" sz="2800" spc="-5" dirty="0">
                <a:latin typeface="Calibri"/>
                <a:cs typeface="Calibri"/>
              </a:rPr>
              <a:t> </a:t>
            </a:r>
            <a:r>
              <a:rPr lang="en-US" sz="2800" spc="-5" dirty="0" err="1">
                <a:latin typeface="Calibri"/>
                <a:cs typeface="Calibri"/>
              </a:rPr>
              <a:t>Sistem</a:t>
            </a:r>
            <a:r>
              <a:rPr lang="en-US" sz="2800" spc="-5" dirty="0">
                <a:latin typeface="Calibri"/>
                <a:cs typeface="Calibri"/>
              </a:rPr>
              <a:t> </a:t>
            </a:r>
            <a:r>
              <a:rPr lang="en-US" sz="2800" spc="-5" dirty="0" err="1">
                <a:latin typeface="Calibri"/>
                <a:cs typeface="Calibri"/>
              </a:rPr>
              <a:t>Penjaminan</a:t>
            </a:r>
            <a:r>
              <a:rPr lang="en-US" sz="2800" spc="-5" dirty="0">
                <a:latin typeface="Calibri"/>
                <a:cs typeface="Calibri"/>
              </a:rPr>
              <a:t> </a:t>
            </a:r>
            <a:r>
              <a:rPr lang="en-US" sz="2800" spc="-5" dirty="0" err="1">
                <a:latin typeface="Calibri"/>
                <a:cs typeface="Calibri"/>
              </a:rPr>
              <a:t>Mutu</a:t>
            </a:r>
            <a:r>
              <a:rPr lang="en-US" sz="2800" spc="-5" dirty="0">
                <a:latin typeface="Calibri"/>
                <a:cs typeface="Calibri"/>
              </a:rPr>
              <a:t> Internal (SPMI) dan </a:t>
            </a:r>
            <a:r>
              <a:rPr lang="en-US" sz="2800" spc="-5" dirty="0" err="1">
                <a:latin typeface="Calibri"/>
                <a:cs typeface="Calibri"/>
              </a:rPr>
              <a:t>prosesnya</a:t>
            </a:r>
            <a:r>
              <a:rPr lang="en-US" sz="2800" spc="-5" dirty="0">
                <a:latin typeface="Calibri"/>
                <a:cs typeface="Calibri"/>
              </a:rPr>
              <a:t>.</a:t>
            </a:r>
          </a:p>
          <a:p>
            <a:pPr marL="527050" indent="-514350">
              <a:lnSpc>
                <a:spcPct val="100000"/>
              </a:lnSpc>
              <a:spcAft>
                <a:spcPts val="1200"/>
              </a:spcAft>
              <a:buAutoNum type="arabicPeriod"/>
              <a:tabLst>
                <a:tab pos="940435" algn="l"/>
                <a:tab pos="2486660" algn="l"/>
                <a:tab pos="4463415" algn="l"/>
                <a:tab pos="5377815" algn="l"/>
              </a:tabLst>
            </a:pPr>
            <a:r>
              <a:rPr lang="en-US" sz="2800" spc="-5" dirty="0" err="1">
                <a:latin typeface="Calibri"/>
                <a:cs typeface="Calibri"/>
              </a:rPr>
              <a:t>Peningkatan</a:t>
            </a:r>
            <a:r>
              <a:rPr lang="en-US" sz="2800" spc="-5" dirty="0">
                <a:latin typeface="Calibri"/>
                <a:cs typeface="Calibri"/>
              </a:rPr>
              <a:t> </a:t>
            </a:r>
            <a:r>
              <a:rPr lang="en-US" sz="2800" spc="-5" dirty="0" err="1">
                <a:latin typeface="Calibri"/>
                <a:cs typeface="Calibri"/>
              </a:rPr>
              <a:t>hasil</a:t>
            </a:r>
            <a:r>
              <a:rPr lang="en-US" sz="2800" spc="-5" dirty="0">
                <a:latin typeface="Calibri"/>
                <a:cs typeface="Calibri"/>
              </a:rPr>
              <a:t> </a:t>
            </a:r>
            <a:r>
              <a:rPr lang="en-US" sz="2800" spc="-5" dirty="0" err="1">
                <a:latin typeface="Calibri"/>
                <a:cs typeface="Calibri"/>
              </a:rPr>
              <a:t>layanan</a:t>
            </a:r>
            <a:r>
              <a:rPr lang="en-US" sz="2800" spc="-5" dirty="0">
                <a:latin typeface="Calibri"/>
                <a:cs typeface="Calibri"/>
              </a:rPr>
              <a:t> </a:t>
            </a:r>
            <a:r>
              <a:rPr lang="en-US" sz="2800" spc="-5" dirty="0" err="1">
                <a:latin typeface="Calibri"/>
                <a:cs typeface="Calibri"/>
              </a:rPr>
              <a:t>yg</a:t>
            </a:r>
            <a:r>
              <a:rPr lang="en-US" sz="2800" spc="-5" dirty="0">
                <a:latin typeface="Calibri"/>
                <a:cs typeface="Calibri"/>
              </a:rPr>
              <a:t> </a:t>
            </a:r>
            <a:r>
              <a:rPr lang="en-US" sz="2800" spc="-5" dirty="0" err="1">
                <a:latin typeface="Calibri"/>
                <a:cs typeface="Calibri"/>
              </a:rPr>
              <a:t>menuju</a:t>
            </a:r>
            <a:r>
              <a:rPr lang="en-US" sz="2800" spc="-5" dirty="0">
                <a:latin typeface="Calibri"/>
                <a:cs typeface="Calibri"/>
              </a:rPr>
              <a:t> </a:t>
            </a:r>
            <a:r>
              <a:rPr lang="en-US" sz="2800" spc="-5" dirty="0" err="1">
                <a:latin typeface="Calibri"/>
                <a:cs typeface="Calibri"/>
              </a:rPr>
              <a:t>pemenuhan</a:t>
            </a:r>
            <a:r>
              <a:rPr lang="en-US" sz="2800" spc="-5" dirty="0">
                <a:latin typeface="Calibri"/>
                <a:cs typeface="Calibri"/>
              </a:rPr>
              <a:t> </a:t>
            </a:r>
            <a:r>
              <a:rPr lang="en-US" sz="2800" spc="-5" dirty="0" err="1">
                <a:latin typeface="Calibri"/>
                <a:cs typeface="Calibri"/>
              </a:rPr>
              <a:t>standar</a:t>
            </a:r>
            <a:r>
              <a:rPr lang="en-US" sz="2800" spc="-5" dirty="0">
                <a:latin typeface="Calibri"/>
                <a:cs typeface="Calibri"/>
              </a:rPr>
              <a:t>.</a:t>
            </a:r>
          </a:p>
          <a:p>
            <a:pPr marL="527050" indent="-514350">
              <a:lnSpc>
                <a:spcPct val="100000"/>
              </a:lnSpc>
              <a:spcAft>
                <a:spcPts val="1200"/>
              </a:spcAft>
              <a:buAutoNum type="arabicPeriod"/>
              <a:tabLst>
                <a:tab pos="940435" algn="l"/>
                <a:tab pos="2486660" algn="l"/>
                <a:tab pos="4463415" algn="l"/>
                <a:tab pos="5377815" algn="l"/>
              </a:tabLst>
            </a:pPr>
            <a:r>
              <a:rPr lang="en-US" sz="2800" spc="-5" dirty="0">
                <a:latin typeface="Calibri"/>
                <a:cs typeface="Calibri"/>
              </a:rPr>
              <a:t>Program </a:t>
            </a:r>
            <a:r>
              <a:rPr lang="en-US" sz="2800" spc="-5" dirty="0" err="1">
                <a:latin typeface="Calibri"/>
                <a:cs typeface="Calibri"/>
              </a:rPr>
              <a:t>peningkatan</a:t>
            </a:r>
            <a:r>
              <a:rPr lang="en-US" sz="2800" spc="-5" dirty="0">
                <a:latin typeface="Calibri"/>
                <a:cs typeface="Calibri"/>
              </a:rPr>
              <a:t> </a:t>
            </a:r>
            <a:r>
              <a:rPr lang="en-US" sz="2800" spc="-5" dirty="0" err="1">
                <a:latin typeface="Calibri"/>
                <a:cs typeface="Calibri"/>
              </a:rPr>
              <a:t>mutu</a:t>
            </a:r>
            <a:r>
              <a:rPr lang="en-US" sz="2800" spc="-5" dirty="0">
                <a:latin typeface="Calibri"/>
                <a:cs typeface="Calibri"/>
              </a:rPr>
              <a:t>.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C18880-6BCD-E673-598F-EACAE897D590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99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3B05900D-6781-7C4B-89D7-4D15BA384F9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70800" y="342899"/>
            <a:ext cx="4591703" cy="4879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0" dirty="0"/>
              <a:t>DAMPAK</a:t>
            </a:r>
            <a:r>
              <a:rPr spc="-45" dirty="0"/>
              <a:t> </a:t>
            </a:r>
            <a:r>
              <a:rPr spc="-5" dirty="0"/>
              <a:t>POSITIF</a:t>
            </a:r>
            <a:r>
              <a:rPr spc="-40" dirty="0"/>
              <a:t> </a:t>
            </a:r>
            <a:r>
              <a:rPr dirty="0"/>
              <a:t>AMI</a:t>
            </a: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573C0AFA-D465-8F4F-AB7C-C3EFD6EE3CF8}"/>
              </a:ext>
            </a:extLst>
          </p:cNvPr>
          <p:cNvSpPr txBox="1"/>
          <p:nvPr/>
        </p:nvSpPr>
        <p:spPr>
          <a:xfrm>
            <a:off x="361351" y="1228062"/>
            <a:ext cx="8610600" cy="33368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27685" marR="6350" indent="-51562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528320" algn="l"/>
              </a:tabLst>
            </a:pPr>
            <a:r>
              <a:rPr sz="2400" dirty="0">
                <a:latin typeface="Arial MT"/>
                <a:cs typeface="Arial MT"/>
              </a:rPr>
              <a:t>Hasil</a:t>
            </a:r>
            <a:r>
              <a:rPr sz="2400" spc="5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Audit</a:t>
            </a:r>
            <a:r>
              <a:rPr sz="2400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Mutu</a:t>
            </a:r>
            <a:r>
              <a:rPr sz="2400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Internal</a:t>
            </a:r>
            <a:r>
              <a:rPr sz="2400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merupakan</a:t>
            </a:r>
            <a:r>
              <a:rPr sz="2400" dirty="0">
                <a:latin typeface="Arial MT"/>
                <a:cs typeface="Arial MT"/>
              </a:rPr>
              <a:t> peluang</a:t>
            </a:r>
            <a:r>
              <a:rPr sz="2400" spc="5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untuk </a:t>
            </a:r>
            <a:r>
              <a:rPr sz="2400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perbaikan</a:t>
            </a:r>
            <a:r>
              <a:rPr sz="2400" spc="20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mutu</a:t>
            </a:r>
            <a:r>
              <a:rPr sz="2400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di</a:t>
            </a:r>
            <a:r>
              <a:rPr sz="2400" spc="20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PT</a:t>
            </a:r>
            <a:r>
              <a:rPr sz="2400" spc="-45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yang</a:t>
            </a:r>
            <a:r>
              <a:rPr sz="2400" spc="5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berdasarkan</a:t>
            </a:r>
            <a:r>
              <a:rPr sz="2400" spc="3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fakta</a:t>
            </a:r>
            <a:r>
              <a:rPr sz="2400" spc="-5" dirty="0">
                <a:latin typeface="Arial MT"/>
                <a:cs typeface="Arial MT"/>
              </a:rPr>
              <a:t> di</a:t>
            </a:r>
            <a:r>
              <a:rPr sz="2400" spc="10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lapangan.</a:t>
            </a:r>
            <a:endParaRPr sz="24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Arial MT"/>
              <a:buAutoNum type="arabicPeriod"/>
            </a:pPr>
            <a:endParaRPr sz="2400" dirty="0">
              <a:latin typeface="Arial MT"/>
              <a:cs typeface="Arial MT"/>
            </a:endParaRPr>
          </a:p>
          <a:p>
            <a:pPr marL="527685" marR="5080" indent="-515620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528320" algn="l"/>
              </a:tabLst>
            </a:pPr>
            <a:r>
              <a:rPr sz="2400" dirty="0">
                <a:latin typeface="Arial MT"/>
                <a:cs typeface="Arial MT"/>
              </a:rPr>
              <a:t>Hasil </a:t>
            </a:r>
            <a:r>
              <a:rPr sz="2400" spc="-5" dirty="0">
                <a:latin typeface="Arial MT"/>
                <a:cs typeface="Arial MT"/>
              </a:rPr>
              <a:t>Audit</a:t>
            </a:r>
            <a:r>
              <a:rPr sz="2400" dirty="0">
                <a:latin typeface="Arial MT"/>
                <a:cs typeface="Arial MT"/>
              </a:rPr>
              <a:t> Mutu </a:t>
            </a:r>
            <a:r>
              <a:rPr sz="2400" spc="-5" dirty="0">
                <a:latin typeface="Arial MT"/>
                <a:cs typeface="Arial MT"/>
              </a:rPr>
              <a:t>Internal </a:t>
            </a:r>
            <a:r>
              <a:rPr sz="2400" dirty="0">
                <a:latin typeface="Arial MT"/>
                <a:cs typeface="Arial MT"/>
              </a:rPr>
              <a:t>melahirkan kebijakan pimpinan </a:t>
            </a:r>
            <a:r>
              <a:rPr sz="2400" spc="5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untuk</a:t>
            </a:r>
            <a:r>
              <a:rPr sz="2400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pemenuhan</a:t>
            </a:r>
            <a:r>
              <a:rPr sz="2400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terhadap</a:t>
            </a:r>
            <a:r>
              <a:rPr sz="2400" dirty="0">
                <a:latin typeface="Arial MT"/>
                <a:cs typeface="Arial MT"/>
              </a:rPr>
              <a:t> ketidaksesuaian</a:t>
            </a:r>
            <a:r>
              <a:rPr sz="2400" spc="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sistem </a:t>
            </a:r>
            <a:r>
              <a:rPr sz="2400" spc="5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penjaminan</a:t>
            </a:r>
            <a:r>
              <a:rPr sz="2400" spc="15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mutu</a:t>
            </a:r>
            <a:r>
              <a:rPr sz="2400" spc="-5" dirty="0">
                <a:latin typeface="Arial MT"/>
                <a:cs typeface="Arial MT"/>
              </a:rPr>
              <a:t> internal</a:t>
            </a:r>
            <a:r>
              <a:rPr sz="2400" spc="10" dirty="0">
                <a:latin typeface="Arial MT"/>
                <a:cs typeface="Arial MT"/>
              </a:rPr>
              <a:t> </a:t>
            </a:r>
            <a:r>
              <a:rPr sz="2400" dirty="0">
                <a:latin typeface="Arial MT"/>
                <a:cs typeface="Arial MT"/>
              </a:rPr>
              <a:t>(SPMI).</a:t>
            </a:r>
          </a:p>
          <a:p>
            <a:pPr>
              <a:lnSpc>
                <a:spcPct val="100000"/>
              </a:lnSpc>
              <a:spcBef>
                <a:spcPts val="5"/>
              </a:spcBef>
              <a:buFont typeface="Arial MT"/>
              <a:buAutoNum type="arabicPeriod"/>
            </a:pPr>
            <a:endParaRPr sz="2400" dirty="0">
              <a:latin typeface="Arial MT"/>
              <a:cs typeface="Arial MT"/>
            </a:endParaRPr>
          </a:p>
          <a:p>
            <a:pPr marL="527685" marR="5080" indent="-515620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528320" algn="l"/>
              </a:tabLst>
            </a:pPr>
            <a:r>
              <a:rPr sz="2400" dirty="0">
                <a:latin typeface="Arial MT"/>
                <a:cs typeface="Arial MT"/>
              </a:rPr>
              <a:t>Hasil </a:t>
            </a:r>
            <a:r>
              <a:rPr sz="2400" spc="-5" dirty="0">
                <a:latin typeface="Arial MT"/>
                <a:cs typeface="Arial MT"/>
              </a:rPr>
              <a:t>Audit Mutu Internal akan </a:t>
            </a:r>
            <a:r>
              <a:rPr sz="2400" dirty="0">
                <a:latin typeface="Arial MT"/>
                <a:cs typeface="Arial MT"/>
              </a:rPr>
              <a:t>selalu </a:t>
            </a:r>
            <a:r>
              <a:rPr sz="2400" spc="-5" dirty="0">
                <a:latin typeface="Arial MT"/>
                <a:cs typeface="Arial MT"/>
              </a:rPr>
              <a:t>melahirkan </a:t>
            </a:r>
            <a:r>
              <a:rPr sz="2400" dirty="0">
                <a:latin typeface="Arial MT"/>
                <a:cs typeface="Arial MT"/>
              </a:rPr>
              <a:t>perbaikan </a:t>
            </a:r>
            <a:r>
              <a:rPr sz="2400" spc="5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Sistem</a:t>
            </a:r>
            <a:r>
              <a:rPr sz="2400" spc="10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Penjaminan</a:t>
            </a:r>
            <a:r>
              <a:rPr sz="2400" spc="25" dirty="0">
                <a:latin typeface="Arial MT"/>
                <a:cs typeface="Arial MT"/>
              </a:rPr>
              <a:t> </a:t>
            </a:r>
            <a:r>
              <a:rPr sz="2400" spc="-5" dirty="0">
                <a:latin typeface="Arial MT"/>
                <a:cs typeface="Arial MT"/>
              </a:rPr>
              <a:t>Mutu Internal</a:t>
            </a:r>
            <a:r>
              <a:rPr sz="2400" dirty="0">
                <a:latin typeface="Arial MT"/>
                <a:cs typeface="Arial MT"/>
              </a:rPr>
              <a:t> (SPMI)</a:t>
            </a:r>
            <a:r>
              <a:rPr sz="2400" spc="665" dirty="0">
                <a:latin typeface="Arial MT"/>
                <a:cs typeface="Arial MT"/>
              </a:rPr>
              <a:t> </a:t>
            </a:r>
            <a:r>
              <a:rPr sz="2400" spc="-95" dirty="0">
                <a:latin typeface="Arial MT"/>
                <a:cs typeface="Arial MT"/>
              </a:rPr>
              <a:t>PT.</a:t>
            </a:r>
            <a:endParaRPr sz="2400" dirty="0">
              <a:latin typeface="Arial MT"/>
              <a:cs typeface="Arial M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8C5BC4-3000-2483-8132-1033672C308D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44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88877A87-192F-444B-8D27-41CBA4894C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162" y="3416299"/>
            <a:ext cx="3651600" cy="1167187"/>
          </a:xfrm>
          <a:solidFill>
            <a:schemeClr val="accent1"/>
          </a:solidFill>
        </p:spPr>
        <p:txBody>
          <a:bodyPr/>
          <a:lstStyle/>
          <a:p>
            <a:endParaRPr lang="en-ID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96263B6-D003-4BB9-935A-5F93A7F557F8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241" y="110202"/>
            <a:ext cx="778330" cy="449971"/>
          </a:xfrm>
          <a:prstGeom prst="rect">
            <a:avLst/>
          </a:prstGeom>
        </p:spPr>
      </p:pic>
      <p:sp>
        <p:nvSpPr>
          <p:cNvPr id="6" name="Google Shape;606;p65">
            <a:extLst>
              <a:ext uri="{FF2B5EF4-FFF2-40B4-BE49-F238E27FC236}">
                <a16:creationId xmlns:a16="http://schemas.microsoft.com/office/drawing/2014/main" id="{2B478A84-919E-4FEE-AA9C-33A83427F82F}"/>
              </a:ext>
            </a:extLst>
          </p:cNvPr>
          <p:cNvSpPr txBox="1">
            <a:spLocks/>
          </p:cNvSpPr>
          <p:nvPr/>
        </p:nvSpPr>
        <p:spPr>
          <a:xfrm>
            <a:off x="0" y="1235201"/>
            <a:ext cx="4746828" cy="9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Staatliches"/>
              <a:buNone/>
              <a:defRPr sz="4800" b="1" i="0" u="none" strike="noStrike" cap="none">
                <a:solidFill>
                  <a:srgbClr val="FFFFFF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rPr lang="en-ID" sz="3600" dirty="0">
                <a:solidFill>
                  <a:srgbClr val="FFC000"/>
                </a:solidFill>
              </a:rPr>
              <a:t>TERIMA </a:t>
            </a:r>
            <a:r>
              <a:rPr lang="en-ID" sz="3600" dirty="0">
                <a:solidFill>
                  <a:schemeClr val="accent5">
                    <a:lumMod val="90000"/>
                  </a:schemeClr>
                </a:solidFill>
              </a:rPr>
              <a:t>KASIH</a:t>
            </a:r>
          </a:p>
        </p:txBody>
      </p:sp>
      <p:sp>
        <p:nvSpPr>
          <p:cNvPr id="7" name="Google Shape;2643;p68">
            <a:extLst>
              <a:ext uri="{FF2B5EF4-FFF2-40B4-BE49-F238E27FC236}">
                <a16:creationId xmlns:a16="http://schemas.microsoft.com/office/drawing/2014/main" id="{66D134FA-05D1-4F02-AB67-07BC5E8E2875}"/>
              </a:ext>
            </a:extLst>
          </p:cNvPr>
          <p:cNvSpPr txBox="1">
            <a:spLocks/>
          </p:cNvSpPr>
          <p:nvPr/>
        </p:nvSpPr>
        <p:spPr>
          <a:xfrm>
            <a:off x="620572" y="2243842"/>
            <a:ext cx="4395337" cy="1872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Condensed Light"/>
              <a:buNone/>
              <a:defRPr sz="2800" b="0" i="0" u="none" strike="noStrike" cap="none">
                <a:solidFill>
                  <a:schemeClr val="dk2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pPr marL="92075" indent="0" algn="l" fontAlgn="base"/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Direktorat</a:t>
            </a:r>
            <a:r>
              <a:rPr lang="en-ID" b="1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Penjaminan</a:t>
            </a:r>
            <a:r>
              <a:rPr lang="en-ID" b="1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1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Mutu</a:t>
            </a:r>
            <a:endParaRPr lang="en-ID" b="0" i="0" dirty="0">
              <a:solidFill>
                <a:srgbClr val="666666"/>
              </a:solidFill>
              <a:effectLst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92075" indent="0" algn="l" fontAlgn="base"/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Kampus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Karangmalang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, Yogyakarta 55281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Telepon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: (0274) 586168</a:t>
            </a:r>
            <a:r>
              <a:rPr lang="en-ID" dirty="0">
                <a:solidFill>
                  <a:srgbClr val="66666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pesawat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263</a:t>
            </a:r>
            <a:r>
              <a:rPr lang="en-ID" dirty="0">
                <a:solidFill>
                  <a:srgbClr val="66666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n-ID" b="0" i="0" dirty="0" err="1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faximile</a:t>
            </a: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(0274) 550838</a:t>
            </a:r>
            <a:b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n-ID" b="0" i="0" dirty="0">
                <a:solidFill>
                  <a:srgbClr val="DDDDDD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Email : </a:t>
            </a:r>
            <a:r>
              <a:rPr lang="en-ID" b="0" i="0" u="none" strike="noStrike" dirty="0">
                <a:solidFill>
                  <a:schemeClr val="bg1"/>
                </a:solidFill>
                <a:effectLst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ditpenjamu@uny.ac.id</a:t>
            </a:r>
            <a:endParaRPr lang="en-ID" b="0" i="0" dirty="0">
              <a:solidFill>
                <a:schemeClr val="bg1"/>
              </a:solidFill>
              <a:effectLst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A3E9A7-BF48-D597-8B0B-87EC612C216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4" t="7451" r="68608" b="77825"/>
          <a:stretch/>
        </p:blipFill>
        <p:spPr>
          <a:xfrm>
            <a:off x="7993743" y="4478729"/>
            <a:ext cx="1150257" cy="513661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242987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 useBgFill="1">
        <p:nvSpPr>
          <p:cNvPr id="4" name="object 99">
            <a:extLst>
              <a:ext uri="{FF2B5EF4-FFF2-40B4-BE49-F238E27FC236}">
                <a16:creationId xmlns:a16="http://schemas.microsoft.com/office/drawing/2014/main" id="{C4757DF5-FA28-4F4B-8453-F5D5DC59C00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5329" y="97971"/>
            <a:ext cx="6373138" cy="51744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95"/>
              </a:spcBef>
            </a:pPr>
            <a:r>
              <a:rPr lang="en-US" sz="3200" spc="-40" dirty="0">
                <a:solidFill>
                  <a:srgbClr val="002093"/>
                </a:solidFill>
                <a:latin typeface="+mj-lt"/>
                <a:cs typeface="Tahoma"/>
              </a:rPr>
              <a:t>1. </a:t>
            </a:r>
            <a:r>
              <a:rPr sz="3200" spc="-40" dirty="0" err="1">
                <a:solidFill>
                  <a:srgbClr val="002093"/>
                </a:solidFill>
                <a:latin typeface="+mj-lt"/>
                <a:cs typeface="Tahoma"/>
              </a:rPr>
              <a:t>Tahapan</a:t>
            </a:r>
            <a:r>
              <a:rPr sz="3200" spc="-105" dirty="0">
                <a:solidFill>
                  <a:srgbClr val="002093"/>
                </a:solidFill>
                <a:latin typeface="+mj-lt"/>
                <a:cs typeface="Tahoma"/>
              </a:rPr>
              <a:t> </a:t>
            </a:r>
            <a:r>
              <a:rPr sz="3200" spc="-195" dirty="0">
                <a:solidFill>
                  <a:srgbClr val="002093"/>
                </a:solidFill>
                <a:latin typeface="+mj-lt"/>
                <a:cs typeface="Tahoma"/>
              </a:rPr>
              <a:t>A</a:t>
            </a:r>
            <a:r>
              <a:rPr lang="en-US" sz="3200" spc="-195" dirty="0">
                <a:solidFill>
                  <a:srgbClr val="002093"/>
                </a:solidFill>
                <a:latin typeface="+mj-lt"/>
                <a:cs typeface="Tahoma"/>
              </a:rPr>
              <a:t>udit </a:t>
            </a:r>
            <a:r>
              <a:rPr lang="en-US" sz="3200" spc="-195" dirty="0" err="1">
                <a:solidFill>
                  <a:srgbClr val="002093"/>
                </a:solidFill>
                <a:latin typeface="+mj-lt"/>
                <a:cs typeface="Tahoma"/>
              </a:rPr>
              <a:t>Dokumen</a:t>
            </a:r>
            <a:endParaRPr sz="3200" dirty="0">
              <a:solidFill>
                <a:srgbClr val="002093"/>
              </a:solidFill>
              <a:latin typeface="+mj-lt"/>
              <a:cs typeface="Tahoma"/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3DBB5A31-B260-2C41-AEBD-784142C4946E}"/>
              </a:ext>
            </a:extLst>
          </p:cNvPr>
          <p:cNvSpPr txBox="1"/>
          <p:nvPr/>
        </p:nvSpPr>
        <p:spPr>
          <a:xfrm>
            <a:off x="705124" y="856012"/>
            <a:ext cx="7990143" cy="416716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27685" marR="5080" indent="-515620">
              <a:lnSpc>
                <a:spcPct val="100000"/>
              </a:lnSpc>
              <a:buFont typeface="+mj-lt"/>
              <a:buAutoNum type="alphaLcPeriod"/>
              <a:tabLst>
                <a:tab pos="528320" algn="l"/>
              </a:tabLst>
            </a:pPr>
            <a:r>
              <a:rPr sz="2800" spc="-15" dirty="0">
                <a:latin typeface="Calibri"/>
                <a:cs typeface="Calibri"/>
              </a:rPr>
              <a:t>Ketua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tim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audit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membacakan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identitas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teraudit, 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lingkup</a:t>
            </a:r>
            <a:r>
              <a:rPr sz="2800" spc="2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audit,</a:t>
            </a:r>
            <a:r>
              <a:rPr sz="2800" spc="25" dirty="0">
                <a:latin typeface="Calibri"/>
                <a:cs typeface="Calibri"/>
              </a:rPr>
              <a:t> </a:t>
            </a:r>
            <a:r>
              <a:rPr lang="en-US" sz="2800" spc="25" dirty="0">
                <a:latin typeface="Calibri"/>
                <a:cs typeface="Calibri"/>
              </a:rPr>
              <a:t>dan </a:t>
            </a:r>
            <a:r>
              <a:rPr sz="2800" spc="-15" dirty="0" err="1">
                <a:latin typeface="Calibri"/>
                <a:cs typeface="Calibri"/>
              </a:rPr>
              <a:t>dokumen</a:t>
            </a:r>
            <a:r>
              <a:rPr sz="2800" spc="3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yang</a:t>
            </a:r>
            <a:r>
              <a:rPr sz="2800" spc="20" dirty="0">
                <a:latin typeface="Calibri"/>
                <a:cs typeface="Calibri"/>
              </a:rPr>
              <a:t> </a:t>
            </a:r>
            <a:r>
              <a:rPr sz="2800" spc="-15" dirty="0" err="1">
                <a:latin typeface="Calibri"/>
                <a:cs typeface="Calibri"/>
              </a:rPr>
              <a:t>tersedia</a:t>
            </a:r>
            <a:r>
              <a:rPr sz="2800" spc="-15" dirty="0">
                <a:latin typeface="Calibri"/>
                <a:cs typeface="Calibri"/>
              </a:rPr>
              <a:t>.</a:t>
            </a:r>
            <a:endParaRPr lang="en-US" sz="2800" spc="-15" dirty="0">
              <a:latin typeface="Calibri"/>
              <a:cs typeface="Calibri"/>
            </a:endParaRPr>
          </a:p>
          <a:p>
            <a:pPr marL="527685" marR="5080" indent="-515620">
              <a:lnSpc>
                <a:spcPct val="100000"/>
              </a:lnSpc>
              <a:buFont typeface="+mj-lt"/>
              <a:buAutoNum type="alphaLcPeriod"/>
              <a:tabLst>
                <a:tab pos="528320" algn="l"/>
              </a:tabLst>
            </a:pPr>
            <a:endParaRPr sz="1800" dirty="0">
              <a:latin typeface="Calibri"/>
              <a:cs typeface="Calibri"/>
            </a:endParaRPr>
          </a:p>
          <a:p>
            <a:pPr marL="527685" marR="5080" indent="-515620">
              <a:lnSpc>
                <a:spcPct val="100000"/>
              </a:lnSpc>
              <a:buFont typeface="+mj-lt"/>
              <a:buAutoNum type="alphaLcPeriod"/>
              <a:tabLst>
                <a:tab pos="528320" algn="l"/>
              </a:tabLst>
            </a:pPr>
            <a:r>
              <a:rPr sz="2800" spc="-15" dirty="0">
                <a:latin typeface="Calibri"/>
                <a:cs typeface="Calibri"/>
              </a:rPr>
              <a:t>Ketua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tim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audit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membagi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tugas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kepada</a:t>
            </a:r>
            <a:r>
              <a:rPr sz="2800" spc="-1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semua 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anggota tim </a:t>
            </a:r>
            <a:r>
              <a:rPr sz="2800" spc="-20" dirty="0">
                <a:latin typeface="Calibri"/>
                <a:cs typeface="Calibri"/>
              </a:rPr>
              <a:t>tentang</a:t>
            </a:r>
            <a:r>
              <a:rPr sz="2800" spc="-15" dirty="0">
                <a:latin typeface="Calibri"/>
                <a:cs typeface="Calibri"/>
              </a:rPr>
              <a:t> dokumen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yang</a:t>
            </a:r>
            <a:r>
              <a:rPr sz="2800" spc="-1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harus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diaudit 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yang</a:t>
            </a:r>
            <a:r>
              <a:rPr sz="2800" spc="1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menjadi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tanggung</a:t>
            </a:r>
            <a:r>
              <a:rPr sz="2800" spc="10" dirty="0">
                <a:latin typeface="Calibri"/>
                <a:cs typeface="Calibri"/>
              </a:rPr>
              <a:t> </a:t>
            </a:r>
            <a:r>
              <a:rPr sz="2800" spc="-25" dirty="0" err="1">
                <a:latin typeface="Calibri"/>
                <a:cs typeface="Calibri"/>
              </a:rPr>
              <a:t>jawabnya</a:t>
            </a:r>
            <a:r>
              <a:rPr sz="2800" spc="-25" dirty="0">
                <a:latin typeface="Calibri"/>
                <a:cs typeface="Calibri"/>
              </a:rPr>
              <a:t>.</a:t>
            </a:r>
            <a:endParaRPr lang="en-US" sz="2800" spc="-25" dirty="0">
              <a:latin typeface="Calibri"/>
              <a:cs typeface="Calibri"/>
            </a:endParaRPr>
          </a:p>
          <a:p>
            <a:pPr marL="527685" marR="5080" indent="-515620">
              <a:lnSpc>
                <a:spcPct val="100000"/>
              </a:lnSpc>
              <a:buFont typeface="+mj-lt"/>
              <a:buAutoNum type="alphaLcPeriod"/>
              <a:tabLst>
                <a:tab pos="528320" algn="l"/>
              </a:tabLst>
            </a:pPr>
            <a:endParaRPr sz="1800" dirty="0">
              <a:latin typeface="Calibri"/>
              <a:cs typeface="Calibri"/>
            </a:endParaRPr>
          </a:p>
          <a:p>
            <a:pPr marL="527685" marR="5080" indent="-515620">
              <a:lnSpc>
                <a:spcPct val="100000"/>
              </a:lnSpc>
              <a:buFont typeface="+mj-lt"/>
              <a:buAutoNum type="alphaLcPeriod"/>
              <a:tabLst>
                <a:tab pos="528320" algn="l"/>
              </a:tabLst>
            </a:pPr>
            <a:r>
              <a:rPr sz="2800" spc="-5" dirty="0">
                <a:latin typeface="Calibri"/>
                <a:cs typeface="Calibri"/>
              </a:rPr>
              <a:t>Setiap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anggota</a:t>
            </a:r>
            <a:r>
              <a:rPr sz="2800" spc="-5" dirty="0">
                <a:latin typeface="Calibri"/>
                <a:cs typeface="Calibri"/>
              </a:rPr>
              <a:t> tim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auditor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membuat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daftar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tilik 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berupa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daftar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pertanyaan</a:t>
            </a:r>
            <a:r>
              <a:rPr sz="2800" spc="-15" dirty="0">
                <a:latin typeface="Calibri"/>
                <a:cs typeface="Calibri"/>
              </a:rPr>
              <a:t> yang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akan</a:t>
            </a:r>
            <a:r>
              <a:rPr sz="2800" spc="60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dibawa</a:t>
            </a:r>
            <a:r>
              <a:rPr sz="2800" spc="605" dirty="0">
                <a:latin typeface="Calibri"/>
                <a:cs typeface="Calibri"/>
              </a:rPr>
              <a:t> </a:t>
            </a:r>
            <a:r>
              <a:rPr sz="2800" spc="-90" dirty="0">
                <a:latin typeface="Calibri"/>
                <a:cs typeface="Calibri"/>
              </a:rPr>
              <a:t>ke </a:t>
            </a:r>
            <a:r>
              <a:rPr sz="2800" spc="-8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audit</a:t>
            </a:r>
            <a:r>
              <a:rPr sz="2800" spc="2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lapangan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untuk</a:t>
            </a:r>
            <a:r>
              <a:rPr sz="2800" spc="3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diverifikasi</a:t>
            </a:r>
            <a:r>
              <a:rPr sz="2800" spc="3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lebih</a:t>
            </a:r>
            <a:r>
              <a:rPr sz="2800" spc="1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lanjut.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FB3CC8-57A1-56FD-CECF-DA516EE4B394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4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181256C-9E74-F24A-9405-35521043A7AF}"/>
              </a:ext>
            </a:extLst>
          </p:cNvPr>
          <p:cNvSpPr/>
          <p:nvPr/>
        </p:nvSpPr>
        <p:spPr>
          <a:xfrm>
            <a:off x="1502229" y="927463"/>
            <a:ext cx="7080068" cy="30436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Hasil </a:t>
            </a:r>
            <a:r>
              <a:rPr lang="en-US" sz="2800" dirty="0" err="1"/>
              <a:t>pelaksanaan</a:t>
            </a:r>
            <a:r>
              <a:rPr lang="en-US" sz="2800" dirty="0"/>
              <a:t> audit </a:t>
            </a:r>
            <a:r>
              <a:rPr lang="en-US" sz="2800" dirty="0" err="1"/>
              <a:t>dokumen</a:t>
            </a:r>
            <a:r>
              <a:rPr lang="en-US" sz="2800" dirty="0"/>
              <a:t> </a:t>
            </a:r>
            <a:r>
              <a:rPr lang="en-US" sz="2800" dirty="0" err="1"/>
              <a:t>adalah</a:t>
            </a:r>
            <a:r>
              <a:rPr lang="en-US" sz="2800" dirty="0"/>
              <a:t> DAFTAR TILIK dan KESIAPAN audit </a:t>
            </a:r>
            <a:r>
              <a:rPr lang="en-US" sz="2800" dirty="0" err="1"/>
              <a:t>lapangan</a:t>
            </a:r>
            <a:endParaRPr lang="en-US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A1AF61-5F30-9968-3459-5913C34891E4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70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08D33BDD-F8DB-4D4C-A642-CAA38AF3F7F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772605" y="46811"/>
            <a:ext cx="2717800" cy="3943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400" spc="-15" dirty="0">
                <a:solidFill>
                  <a:srgbClr val="792368"/>
                </a:solidFill>
                <a:latin typeface="Calibri"/>
                <a:cs typeface="Calibri"/>
              </a:rPr>
              <a:t>Contoh</a:t>
            </a:r>
            <a:r>
              <a:rPr sz="2400" spc="-25" dirty="0">
                <a:solidFill>
                  <a:srgbClr val="792368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792368"/>
                </a:solidFill>
                <a:latin typeface="Calibri"/>
                <a:cs typeface="Calibri"/>
              </a:rPr>
              <a:t>Daftar</a:t>
            </a:r>
            <a:r>
              <a:rPr sz="2400" spc="-30" dirty="0">
                <a:solidFill>
                  <a:srgbClr val="792368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792368"/>
                </a:solidFill>
                <a:latin typeface="Calibri"/>
                <a:cs typeface="Calibri"/>
              </a:rPr>
              <a:t>Tilik</a:t>
            </a:r>
            <a:endParaRPr sz="2400" dirty="0">
              <a:solidFill>
                <a:srgbClr val="792368"/>
              </a:solidFill>
              <a:latin typeface="Calibri"/>
              <a:cs typeface="Calibri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DB44392F-D605-F54F-839B-6F8B829F865C}"/>
              </a:ext>
            </a:extLst>
          </p:cNvPr>
          <p:cNvSpPr txBox="1"/>
          <p:nvPr/>
        </p:nvSpPr>
        <p:spPr>
          <a:xfrm>
            <a:off x="2545721" y="4031581"/>
            <a:ext cx="63963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S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=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Sesuai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dengan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standar/peraturan,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prosedur,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dll;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TS</a:t>
            </a:r>
            <a:r>
              <a:rPr sz="1800" dirty="0">
                <a:latin typeface="Calibri"/>
                <a:cs typeface="Calibri"/>
              </a:rPr>
              <a:t> =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Tidak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Sesuai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7B198338-406F-1248-AF96-FDE029D6B2E2}"/>
              </a:ext>
            </a:extLst>
          </p:cNvPr>
          <p:cNvSpPr/>
          <p:nvPr/>
        </p:nvSpPr>
        <p:spPr>
          <a:xfrm>
            <a:off x="2528256" y="4342256"/>
            <a:ext cx="364115" cy="246700"/>
          </a:xfrm>
          <a:custGeom>
            <a:avLst/>
            <a:gdLst/>
            <a:ahLst/>
            <a:cxnLst/>
            <a:rect l="l" t="t" r="r" b="b"/>
            <a:pathLst>
              <a:path w="332740" h="337185">
                <a:moveTo>
                  <a:pt x="332231" y="0"/>
                </a:moveTo>
                <a:lnTo>
                  <a:pt x="0" y="0"/>
                </a:lnTo>
                <a:lnTo>
                  <a:pt x="0" y="336804"/>
                </a:lnTo>
                <a:lnTo>
                  <a:pt x="332231" y="336804"/>
                </a:lnTo>
                <a:lnTo>
                  <a:pt x="332231" y="0"/>
                </a:lnTo>
                <a:close/>
              </a:path>
            </a:pathLst>
          </a:custGeom>
          <a:solidFill>
            <a:srgbClr val="94B3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152878B2-A568-E34B-9FB6-C9816969B24B}"/>
              </a:ext>
            </a:extLst>
          </p:cNvPr>
          <p:cNvSpPr/>
          <p:nvPr/>
        </p:nvSpPr>
        <p:spPr>
          <a:xfrm>
            <a:off x="2530226" y="4667736"/>
            <a:ext cx="348828" cy="271323"/>
          </a:xfrm>
          <a:custGeom>
            <a:avLst/>
            <a:gdLst/>
            <a:ahLst/>
            <a:cxnLst/>
            <a:rect l="l" t="t" r="r" b="b"/>
            <a:pathLst>
              <a:path w="318770" h="370840">
                <a:moveTo>
                  <a:pt x="318516" y="0"/>
                </a:moveTo>
                <a:lnTo>
                  <a:pt x="0" y="0"/>
                </a:lnTo>
                <a:lnTo>
                  <a:pt x="0" y="370331"/>
                </a:lnTo>
                <a:lnTo>
                  <a:pt x="318516" y="370331"/>
                </a:lnTo>
                <a:lnTo>
                  <a:pt x="318516" y="0"/>
                </a:lnTo>
                <a:close/>
              </a:path>
            </a:pathLst>
          </a:custGeom>
          <a:solidFill>
            <a:srgbClr val="77923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F1F6ACA0-5F04-8E46-85BC-5F12CF729622}"/>
              </a:ext>
            </a:extLst>
          </p:cNvPr>
          <p:cNvSpPr txBox="1"/>
          <p:nvPr/>
        </p:nvSpPr>
        <p:spPr>
          <a:xfrm>
            <a:off x="3042097" y="4279567"/>
            <a:ext cx="1934210" cy="3438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9800"/>
              </a:lnSpc>
              <a:spcBef>
                <a:spcPts val="100"/>
              </a:spcBef>
            </a:pPr>
            <a:r>
              <a:rPr sz="1800" spc="-5" dirty="0">
                <a:latin typeface="Calibri"/>
                <a:cs typeface="Calibri"/>
              </a:rPr>
              <a:t>Hasil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audit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 err="1">
                <a:latin typeface="Calibri"/>
                <a:cs typeface="Calibri"/>
              </a:rPr>
              <a:t>dokumen</a:t>
            </a:r>
            <a:r>
              <a:rPr sz="1800" spc="-10" dirty="0">
                <a:latin typeface="Calibri"/>
                <a:cs typeface="Calibri"/>
              </a:rPr>
              <a:t> </a:t>
            </a:r>
            <a:endParaRPr sz="1800" dirty="0">
              <a:latin typeface="Calibri"/>
              <a:cs typeface="Calibri"/>
            </a:endParaRPr>
          </a:p>
        </p:txBody>
      </p:sp>
      <p:graphicFrame>
        <p:nvGraphicFramePr>
          <p:cNvPr id="9" name="object 2">
            <a:extLst>
              <a:ext uri="{FF2B5EF4-FFF2-40B4-BE49-F238E27FC236}">
                <a16:creationId xmlns:a16="http://schemas.microsoft.com/office/drawing/2014/main" id="{FFBAD748-C9FF-864C-B5C7-489FE81C93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430950"/>
              </p:ext>
            </p:extLst>
          </p:nvPr>
        </p:nvGraphicFramePr>
        <p:xfrm>
          <a:off x="692331" y="707728"/>
          <a:ext cx="8174424" cy="332385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74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67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42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342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10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2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3142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9652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b="1" dirty="0">
                          <a:latin typeface="Calibri"/>
                          <a:cs typeface="Calibri"/>
                        </a:rPr>
                        <a:t>No.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8425" marR="9144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b="1" spc="-35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2000" b="1" spc="-1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2000" b="1" spc="-40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20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2000" b="1" spc="-25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2000" b="1" spc="-5" dirty="0">
                          <a:latin typeface="Calibri"/>
                          <a:cs typeface="Calibri"/>
                        </a:rPr>
                        <a:t>ensi  (Butir </a:t>
                      </a:r>
                      <a:r>
                        <a:rPr sz="20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b="1" spc="-5" dirty="0">
                          <a:latin typeface="Calibri"/>
                          <a:cs typeface="Calibri"/>
                        </a:rPr>
                        <a:t>Mutu)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120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  <a:p>
                      <a:pPr marL="25146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b="1" spc="-20" dirty="0">
                          <a:latin typeface="Calibri"/>
                          <a:cs typeface="Calibri"/>
                        </a:rPr>
                        <a:t>Pertanyaan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  <a:p>
                      <a:pPr marL="10160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b="1" spc="-20" dirty="0" err="1">
                          <a:latin typeface="Calibri"/>
                          <a:cs typeface="Calibri"/>
                        </a:rPr>
                        <a:t>Catatan</a:t>
                      </a:r>
                      <a:r>
                        <a:rPr sz="20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b="1" spc="-5" dirty="0">
                          <a:latin typeface="Calibri"/>
                          <a:cs typeface="Calibri"/>
                        </a:rPr>
                        <a:t>Audit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b="1" dirty="0">
                          <a:latin typeface="Calibri"/>
                          <a:cs typeface="Calibri"/>
                        </a:rPr>
                        <a:t>S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  <a:p>
                      <a:pPr marL="20701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b="1" spc="-15" dirty="0">
                          <a:latin typeface="Calibri"/>
                          <a:cs typeface="Calibri"/>
                        </a:rPr>
                        <a:t>TS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tc>
                  <a:txBody>
                    <a:bodyPr/>
                    <a:lstStyle/>
                    <a:p>
                      <a:pPr marL="361315" marR="312420" indent="-3810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000" b="1" spc="-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2000" b="1" spc="-2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2000" b="1" spc="-3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2000" b="1" spc="-25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2000" b="1" spc="-3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2000" b="1" dirty="0">
                          <a:latin typeface="Calibri"/>
                          <a:cs typeface="Calibri"/>
                        </a:rPr>
                        <a:t>an  </a:t>
                      </a:r>
                      <a:r>
                        <a:rPr sz="2000" b="1" spc="-5" dirty="0">
                          <a:latin typeface="Calibri"/>
                          <a:cs typeface="Calibri"/>
                        </a:rPr>
                        <a:t>Khusus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762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1.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2275"/>
                        </a:lnSpc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Standar</a:t>
                      </a:r>
                      <a:r>
                        <a:rPr sz="18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5</a:t>
                      </a:r>
                    </a:p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Butir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5.3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2275"/>
                        </a:lnSpc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Apakah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setiap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dosen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2275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25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%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dosen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69215">
                        <a:lnSpc>
                          <a:spcPct val="100000"/>
                        </a:lnSpc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belum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C3D59B"/>
                    </a:solidFill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640"/>
                        </a:spcBef>
                      </a:pPr>
                      <a:r>
                        <a:rPr sz="1800" dirty="0">
                          <a:latin typeface="Wingdings"/>
                          <a:cs typeface="Wingdings"/>
                        </a:rPr>
                        <a:t></a:t>
                      </a:r>
                      <a:endParaRPr sz="1800">
                        <a:latin typeface="Wingdings"/>
                        <a:cs typeface="Wingdings"/>
                      </a:endParaRPr>
                    </a:p>
                  </a:txBody>
                  <a:tcPr marL="0" marR="0" marT="812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C3D59B"/>
                    </a:solidFill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3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2100"/>
                        </a:lnSpc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merencanakan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2100"/>
                        </a:lnSpc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menyampaikan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C3D59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C3D59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73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2100"/>
                        </a:lnSpc>
                      </a:pPr>
                      <a:r>
                        <a:rPr sz="1800" b="1" spc="-5" dirty="0">
                          <a:latin typeface="Calibri"/>
                          <a:cs typeface="Calibri"/>
                        </a:rPr>
                        <a:t>proses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2100"/>
                        </a:lnSpc>
                      </a:pPr>
                      <a:r>
                        <a:rPr sz="1800" spc="-20" dirty="0">
                          <a:latin typeface="Calibri"/>
                          <a:cs typeface="Calibri"/>
                        </a:rPr>
                        <a:t>kontrak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C3D59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C3D59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73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2100"/>
                        </a:lnSpc>
                      </a:pPr>
                      <a:r>
                        <a:rPr sz="1800" b="1" spc="-5" dirty="0">
                          <a:latin typeface="Calibri"/>
                          <a:cs typeface="Calibri"/>
                        </a:rPr>
                        <a:t>pembelajaran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2100"/>
                        </a:lnSpc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perkuliahan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C3D59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C3D59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83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2100"/>
                        </a:lnSpc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secara</a:t>
                      </a:r>
                      <a:r>
                        <a:rPr sz="18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baik.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3D5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148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2.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819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dst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819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object 8">
            <a:extLst>
              <a:ext uri="{FF2B5EF4-FFF2-40B4-BE49-F238E27FC236}">
                <a16:creationId xmlns:a16="http://schemas.microsoft.com/office/drawing/2014/main" id="{46B90DB8-8940-0746-8B6E-6A72CF81AE59}"/>
              </a:ext>
            </a:extLst>
          </p:cNvPr>
          <p:cNvSpPr txBox="1"/>
          <p:nvPr/>
        </p:nvSpPr>
        <p:spPr>
          <a:xfrm>
            <a:off x="3029035" y="4595247"/>
            <a:ext cx="1934210" cy="3438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9800"/>
              </a:lnSpc>
              <a:spcBef>
                <a:spcPts val="100"/>
              </a:spcBef>
            </a:pPr>
            <a:r>
              <a:rPr sz="1800" spc="-5" dirty="0">
                <a:latin typeface="Calibri"/>
                <a:cs typeface="Calibri"/>
              </a:rPr>
              <a:t>Hasil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audit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lapangan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711A82-9A1D-2BDE-B5A1-392CE1935AE9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86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C8CA28-DCA2-72CA-0D53-7512ED76165C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 useBgFill="1">
        <p:nvSpPr>
          <p:cNvPr id="4" name="object 99">
            <a:extLst>
              <a:ext uri="{FF2B5EF4-FFF2-40B4-BE49-F238E27FC236}">
                <a16:creationId xmlns:a16="http://schemas.microsoft.com/office/drawing/2014/main" id="{C4757DF5-FA28-4F4B-8453-F5D5DC59C00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78028" y="320042"/>
            <a:ext cx="6373138" cy="51744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95"/>
              </a:spcBef>
            </a:pPr>
            <a:r>
              <a:rPr lang="en-US" sz="3200" spc="-40" dirty="0">
                <a:solidFill>
                  <a:srgbClr val="002093"/>
                </a:solidFill>
                <a:latin typeface="+mj-lt"/>
                <a:cs typeface="Tahoma"/>
              </a:rPr>
              <a:t>2. </a:t>
            </a:r>
            <a:r>
              <a:rPr sz="3200" spc="-40" dirty="0" err="1">
                <a:solidFill>
                  <a:srgbClr val="002093"/>
                </a:solidFill>
                <a:latin typeface="+mj-lt"/>
                <a:cs typeface="Tahoma"/>
              </a:rPr>
              <a:t>Tahapan</a:t>
            </a:r>
            <a:r>
              <a:rPr sz="3200" spc="-105" dirty="0">
                <a:solidFill>
                  <a:srgbClr val="002093"/>
                </a:solidFill>
                <a:latin typeface="+mj-lt"/>
                <a:cs typeface="Tahoma"/>
              </a:rPr>
              <a:t> </a:t>
            </a:r>
            <a:r>
              <a:rPr sz="3200" spc="-195" dirty="0">
                <a:solidFill>
                  <a:srgbClr val="002093"/>
                </a:solidFill>
                <a:latin typeface="+mj-lt"/>
                <a:cs typeface="Tahoma"/>
              </a:rPr>
              <a:t>A</a:t>
            </a:r>
            <a:r>
              <a:rPr lang="en-US" sz="3200" spc="-195" dirty="0">
                <a:solidFill>
                  <a:srgbClr val="002093"/>
                </a:solidFill>
                <a:latin typeface="+mj-lt"/>
                <a:cs typeface="Tahoma"/>
              </a:rPr>
              <a:t>udit </a:t>
            </a:r>
            <a:r>
              <a:rPr lang="en-US" sz="3200" spc="-195" dirty="0" err="1">
                <a:solidFill>
                  <a:srgbClr val="002093"/>
                </a:solidFill>
                <a:latin typeface="+mj-lt"/>
                <a:cs typeface="Tahoma"/>
              </a:rPr>
              <a:t>Lapangan</a:t>
            </a:r>
            <a:endParaRPr sz="3200" dirty="0">
              <a:solidFill>
                <a:srgbClr val="002093"/>
              </a:solidFill>
              <a:latin typeface="+mj-lt"/>
              <a:cs typeface="Tahoma"/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BA07314F-C41D-1D42-A173-18C59A28DA89}"/>
              </a:ext>
            </a:extLst>
          </p:cNvPr>
          <p:cNvSpPr txBox="1">
            <a:spLocks/>
          </p:cNvSpPr>
          <p:nvPr/>
        </p:nvSpPr>
        <p:spPr>
          <a:xfrm>
            <a:off x="1082616" y="1227397"/>
            <a:ext cx="7567930" cy="88806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3335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Josefin Sans"/>
              <a:buNone/>
              <a:defRPr sz="3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12700" marR="5080" algn="l">
              <a:spcBef>
                <a:spcPts val="105"/>
              </a:spcBef>
            </a:pPr>
            <a:r>
              <a:rPr lang="en-ID" sz="2800" b="0" spc="-10" dirty="0">
                <a:solidFill>
                  <a:srgbClr val="8A0000"/>
                </a:solidFill>
                <a:latin typeface="+mj-lt"/>
              </a:rPr>
              <a:t>Tindakan </a:t>
            </a:r>
            <a:r>
              <a:rPr lang="en-ID" sz="2800" b="0" spc="-15" dirty="0">
                <a:solidFill>
                  <a:srgbClr val="8A0000"/>
                </a:solidFill>
                <a:latin typeface="+mj-lt"/>
              </a:rPr>
              <a:t>yang </a:t>
            </a:r>
            <a:r>
              <a:rPr lang="en-ID" sz="2800" b="0" spc="-5" dirty="0">
                <a:solidFill>
                  <a:srgbClr val="8A0000"/>
                </a:solidFill>
                <a:latin typeface="+mj-lt"/>
              </a:rPr>
              <a:t>Harus </a:t>
            </a:r>
            <a:r>
              <a:rPr lang="en-ID" sz="2800" b="0" spc="-5" dirty="0" err="1">
                <a:solidFill>
                  <a:srgbClr val="8A0000"/>
                </a:solidFill>
                <a:latin typeface="+mj-lt"/>
              </a:rPr>
              <a:t>Dikuasai</a:t>
            </a:r>
            <a:r>
              <a:rPr lang="en-ID" sz="2800" b="0" spc="-5" dirty="0">
                <a:solidFill>
                  <a:srgbClr val="8A0000"/>
                </a:solidFill>
                <a:latin typeface="+mj-lt"/>
              </a:rPr>
              <a:t> Auditor </a:t>
            </a:r>
            <a:r>
              <a:rPr lang="en-ID" sz="2800" b="0" dirty="0" err="1">
                <a:solidFill>
                  <a:srgbClr val="8A0000"/>
                </a:solidFill>
                <a:latin typeface="+mj-lt"/>
              </a:rPr>
              <a:t>dalam</a:t>
            </a:r>
            <a:r>
              <a:rPr lang="en-ID" sz="2800" b="0" dirty="0">
                <a:solidFill>
                  <a:srgbClr val="8A0000"/>
                </a:solidFill>
                <a:latin typeface="+mj-lt"/>
              </a:rPr>
              <a:t> </a:t>
            </a:r>
            <a:r>
              <a:rPr lang="en-ID" sz="2800" b="0" spc="-710" dirty="0">
                <a:solidFill>
                  <a:srgbClr val="8A0000"/>
                </a:solidFill>
                <a:latin typeface="+mj-lt"/>
              </a:rPr>
              <a:t> </a:t>
            </a:r>
            <a:r>
              <a:rPr lang="en-ID" sz="2800" b="0" spc="-10" dirty="0" err="1">
                <a:solidFill>
                  <a:srgbClr val="8A0000"/>
                </a:solidFill>
                <a:latin typeface="+mj-lt"/>
              </a:rPr>
              <a:t>Pelaksanaan</a:t>
            </a:r>
            <a:r>
              <a:rPr lang="en-ID" sz="2800" b="0" spc="-55" dirty="0">
                <a:solidFill>
                  <a:srgbClr val="8A0000"/>
                </a:solidFill>
                <a:latin typeface="+mj-lt"/>
              </a:rPr>
              <a:t> </a:t>
            </a:r>
            <a:r>
              <a:rPr lang="en-ID" sz="2800" b="0" dirty="0">
                <a:solidFill>
                  <a:srgbClr val="8A0000"/>
                </a:solidFill>
                <a:latin typeface="+mj-lt"/>
              </a:rPr>
              <a:t>Audit</a:t>
            </a:r>
            <a:r>
              <a:rPr lang="en-ID" sz="2800" b="0" spc="-10" dirty="0">
                <a:solidFill>
                  <a:srgbClr val="8A0000"/>
                </a:solidFill>
                <a:latin typeface="+mj-lt"/>
              </a:rPr>
              <a:t> </a:t>
            </a:r>
            <a:r>
              <a:rPr lang="en-ID" sz="2800" b="0" spc="-10" dirty="0" err="1">
                <a:solidFill>
                  <a:srgbClr val="8A0000"/>
                </a:solidFill>
                <a:latin typeface="+mj-lt"/>
              </a:rPr>
              <a:t>Lapangan</a:t>
            </a:r>
            <a:r>
              <a:rPr lang="en-ID" sz="2800" b="0" spc="-10" dirty="0">
                <a:solidFill>
                  <a:srgbClr val="8A0000"/>
                </a:solidFill>
                <a:latin typeface="+mj-lt"/>
              </a:rPr>
              <a:t>:</a:t>
            </a: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561BF543-EC68-5248-AFA8-0921F18EEE4A}"/>
              </a:ext>
            </a:extLst>
          </p:cNvPr>
          <p:cNvSpPr txBox="1"/>
          <p:nvPr/>
        </p:nvSpPr>
        <p:spPr>
          <a:xfrm>
            <a:off x="1157729" y="2358428"/>
            <a:ext cx="5021002" cy="2159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17830" indent="-405765">
              <a:lnSpc>
                <a:spcPct val="100000"/>
              </a:lnSpc>
              <a:spcBef>
                <a:spcPts val="95"/>
              </a:spcBef>
              <a:buAutoNum type="arabicPeriod"/>
              <a:tabLst>
                <a:tab pos="417830" algn="l"/>
                <a:tab pos="418465" algn="l"/>
              </a:tabLst>
            </a:pPr>
            <a:r>
              <a:rPr sz="2800" spc="-50" dirty="0">
                <a:latin typeface="Calibri"/>
                <a:cs typeface="Calibri"/>
              </a:rPr>
              <a:t>Teknik</a:t>
            </a:r>
            <a:r>
              <a:rPr sz="2800" spc="-15" dirty="0">
                <a:latin typeface="Calibri"/>
                <a:cs typeface="Calibri"/>
              </a:rPr>
              <a:t> </a:t>
            </a:r>
            <a:r>
              <a:rPr sz="2800" spc="-20" dirty="0" err="1">
                <a:latin typeface="Calibri"/>
                <a:cs typeface="Calibri"/>
              </a:rPr>
              <a:t>Bertanya</a:t>
            </a:r>
            <a:r>
              <a:rPr lang="en-US" sz="2800" spc="-20" dirty="0">
                <a:latin typeface="Calibri"/>
                <a:cs typeface="Calibri"/>
              </a:rPr>
              <a:t>.</a:t>
            </a:r>
            <a:endParaRPr sz="2800" dirty="0">
              <a:latin typeface="Calibri"/>
              <a:cs typeface="Calibri"/>
            </a:endParaRPr>
          </a:p>
          <a:p>
            <a:pPr marL="417830" indent="-405765">
              <a:lnSpc>
                <a:spcPct val="100000"/>
              </a:lnSpc>
              <a:buAutoNum type="arabicPeriod"/>
              <a:tabLst>
                <a:tab pos="417830" algn="l"/>
                <a:tab pos="418465" algn="l"/>
              </a:tabLst>
            </a:pPr>
            <a:r>
              <a:rPr sz="2800" spc="-20" dirty="0" err="1">
                <a:latin typeface="Calibri"/>
                <a:cs typeface="Calibri"/>
              </a:rPr>
              <a:t>Mencatat</a:t>
            </a:r>
            <a:r>
              <a:rPr sz="2800" spc="-10" dirty="0">
                <a:latin typeface="Calibri"/>
                <a:cs typeface="Calibri"/>
              </a:rPr>
              <a:t> Hasil</a:t>
            </a:r>
            <a:r>
              <a:rPr lang="en-US" sz="2800" spc="-10" dirty="0">
                <a:latin typeface="Calibri"/>
                <a:cs typeface="Calibri"/>
              </a:rPr>
              <a:t>.</a:t>
            </a:r>
            <a:endParaRPr sz="2800" dirty="0">
              <a:latin typeface="Calibri"/>
              <a:cs typeface="Calibri"/>
            </a:endParaRPr>
          </a:p>
          <a:p>
            <a:pPr marL="417830" indent="-405765">
              <a:lnSpc>
                <a:spcPct val="100000"/>
              </a:lnSpc>
              <a:buAutoNum type="arabicPeriod"/>
              <a:tabLst>
                <a:tab pos="417830" algn="l"/>
                <a:tab pos="418465" algn="l"/>
              </a:tabLst>
            </a:pPr>
            <a:r>
              <a:rPr sz="2800" spc="-10" dirty="0" err="1">
                <a:latin typeface="Calibri"/>
                <a:cs typeface="Calibri"/>
              </a:rPr>
              <a:t>Me</a:t>
            </a:r>
            <a:r>
              <a:rPr lang="en-US" sz="2800" spc="-10" dirty="0" err="1">
                <a:latin typeface="Calibri"/>
                <a:cs typeface="Calibri"/>
              </a:rPr>
              <a:t>ngidentifikasi</a:t>
            </a:r>
            <a:r>
              <a:rPr sz="2800" spc="-15" dirty="0">
                <a:latin typeface="Calibri"/>
                <a:cs typeface="Calibri"/>
              </a:rPr>
              <a:t> </a:t>
            </a:r>
            <a:r>
              <a:rPr sz="2800" spc="-45" dirty="0" err="1">
                <a:latin typeface="Calibri"/>
                <a:cs typeface="Calibri"/>
              </a:rPr>
              <a:t>Temuan</a:t>
            </a:r>
            <a:r>
              <a:rPr lang="en-US" sz="2800" spc="-45" dirty="0">
                <a:latin typeface="Calibri"/>
                <a:cs typeface="Calibri"/>
              </a:rPr>
              <a:t>.</a:t>
            </a:r>
            <a:endParaRPr sz="2800" dirty="0">
              <a:latin typeface="Calibri"/>
              <a:cs typeface="Calibri"/>
            </a:endParaRPr>
          </a:p>
          <a:p>
            <a:pPr marL="417830" indent="-405765">
              <a:lnSpc>
                <a:spcPct val="100000"/>
              </a:lnSpc>
              <a:buAutoNum type="arabicPeriod"/>
              <a:tabLst>
                <a:tab pos="417830" algn="l"/>
                <a:tab pos="418465" algn="l"/>
              </a:tabLst>
            </a:pPr>
            <a:r>
              <a:rPr sz="2800" spc="-15" dirty="0">
                <a:latin typeface="Calibri"/>
                <a:cs typeface="Calibri"/>
              </a:rPr>
              <a:t>Melakukan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10" dirty="0" err="1">
                <a:latin typeface="Calibri"/>
                <a:cs typeface="Calibri"/>
              </a:rPr>
              <a:t>Rapat</a:t>
            </a:r>
            <a:r>
              <a:rPr sz="2800" spc="-30" dirty="0">
                <a:latin typeface="Calibri"/>
                <a:cs typeface="Calibri"/>
              </a:rPr>
              <a:t> </a:t>
            </a:r>
            <a:r>
              <a:rPr sz="2800" spc="-15" dirty="0" err="1">
                <a:latin typeface="Calibri"/>
                <a:cs typeface="Calibri"/>
              </a:rPr>
              <a:t>Penutupan</a:t>
            </a:r>
            <a:r>
              <a:rPr lang="en-US" sz="2800" spc="-15" dirty="0">
                <a:latin typeface="Calibri"/>
                <a:cs typeface="Calibri"/>
              </a:rPr>
              <a:t>.</a:t>
            </a:r>
            <a:endParaRPr sz="2800" dirty="0">
              <a:latin typeface="Calibri"/>
              <a:cs typeface="Calibri"/>
            </a:endParaRPr>
          </a:p>
          <a:p>
            <a:pPr marL="417830" indent="-405765">
              <a:lnSpc>
                <a:spcPct val="100000"/>
              </a:lnSpc>
              <a:buAutoNum type="arabicPeriod"/>
              <a:tabLst>
                <a:tab pos="417830" algn="l"/>
                <a:tab pos="418465" algn="l"/>
              </a:tabLst>
            </a:pPr>
            <a:r>
              <a:rPr sz="2800" spc="-10" dirty="0">
                <a:latin typeface="Calibri"/>
                <a:cs typeface="Calibri"/>
              </a:rPr>
              <a:t>Membuat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15" dirty="0" err="1">
                <a:latin typeface="Calibri"/>
                <a:cs typeface="Calibri"/>
              </a:rPr>
              <a:t>Laporan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Audit</a:t>
            </a:r>
            <a:r>
              <a:rPr lang="en-US" sz="2800" spc="-5" dirty="0">
                <a:latin typeface="Calibri"/>
                <a:cs typeface="Calibri"/>
              </a:rPr>
              <a:t>.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A17B6D-6C8F-1D04-5669-74D3FD1DE4C5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362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501711-F472-F72F-BD43-5E28FB38F560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C33BC9FF-989E-804F-93A7-569F57F2309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71110" y="199631"/>
            <a:ext cx="3980088" cy="30328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 algn="r">
              <a:lnSpc>
                <a:spcPct val="100000"/>
              </a:lnSpc>
              <a:spcBef>
                <a:spcPts val="105"/>
              </a:spcBef>
            </a:pPr>
            <a:r>
              <a:rPr sz="1800" b="0" spc="-35" dirty="0">
                <a:solidFill>
                  <a:srgbClr val="8A0000"/>
                </a:solidFill>
                <a:latin typeface="+mj-lt"/>
              </a:rPr>
              <a:t>Tahapan</a:t>
            </a:r>
            <a:r>
              <a:rPr sz="1800" b="0" spc="-70" dirty="0">
                <a:solidFill>
                  <a:srgbClr val="8A0000"/>
                </a:solidFill>
                <a:latin typeface="+mj-lt"/>
              </a:rPr>
              <a:t> </a:t>
            </a:r>
            <a:r>
              <a:rPr sz="1800" b="0" dirty="0">
                <a:solidFill>
                  <a:srgbClr val="8A0000"/>
                </a:solidFill>
                <a:latin typeface="+mj-lt"/>
              </a:rPr>
              <a:t>Audit</a:t>
            </a:r>
            <a:r>
              <a:rPr sz="1800" b="0" spc="-45" dirty="0">
                <a:solidFill>
                  <a:srgbClr val="8A0000"/>
                </a:solidFill>
                <a:latin typeface="+mj-lt"/>
              </a:rPr>
              <a:t> </a:t>
            </a:r>
            <a:r>
              <a:rPr sz="1800" b="0" spc="-10" dirty="0" err="1">
                <a:solidFill>
                  <a:srgbClr val="8A0000"/>
                </a:solidFill>
                <a:latin typeface="+mj-lt"/>
              </a:rPr>
              <a:t>Lapangan</a:t>
            </a:r>
            <a:r>
              <a:rPr lang="en-US" sz="1800" b="0" spc="-10" dirty="0">
                <a:solidFill>
                  <a:srgbClr val="8A0000"/>
                </a:solidFill>
                <a:latin typeface="+mj-lt"/>
              </a:rPr>
              <a:t> (</a:t>
            </a:r>
            <a:r>
              <a:rPr lang="en-US" sz="1800" b="0" spc="-10" dirty="0" err="1">
                <a:solidFill>
                  <a:srgbClr val="8A0000"/>
                </a:solidFill>
                <a:latin typeface="+mj-lt"/>
              </a:rPr>
              <a:t>lanjutan</a:t>
            </a:r>
            <a:r>
              <a:rPr lang="en-US" sz="1800" b="0" spc="-10" dirty="0">
                <a:solidFill>
                  <a:srgbClr val="8A0000"/>
                </a:solidFill>
                <a:latin typeface="+mj-lt"/>
              </a:rPr>
              <a:t>)</a:t>
            </a:r>
            <a:endParaRPr sz="1800" b="0" spc="-10" dirty="0">
              <a:solidFill>
                <a:srgbClr val="8A0000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CBF94E-B2A5-C74B-AB0D-4D6FC3BC583A}"/>
              </a:ext>
            </a:extLst>
          </p:cNvPr>
          <p:cNvSpPr txBox="1"/>
          <p:nvPr/>
        </p:nvSpPr>
        <p:spPr>
          <a:xfrm>
            <a:off x="842417" y="876324"/>
            <a:ext cx="7008360" cy="38985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27050" indent="-514350">
              <a:lnSpc>
                <a:spcPct val="100000"/>
              </a:lnSpc>
              <a:spcBef>
                <a:spcPts val="434"/>
              </a:spcBef>
              <a:buAutoNum type="alphaUcPeriod"/>
            </a:pPr>
            <a:r>
              <a:rPr lang="en-ID" sz="2800" spc="-10" dirty="0" err="1">
                <a:solidFill>
                  <a:srgbClr val="0C0700"/>
                </a:solidFill>
                <a:latin typeface="Calibri"/>
                <a:cs typeface="Calibri"/>
              </a:rPr>
              <a:t>Rapat</a:t>
            </a:r>
            <a:r>
              <a:rPr lang="en-ID" sz="2800" spc="5" dirty="0">
                <a:solidFill>
                  <a:srgbClr val="0C0700"/>
                </a:solidFill>
                <a:latin typeface="Calibri"/>
                <a:cs typeface="Calibri"/>
              </a:rPr>
              <a:t> </a:t>
            </a:r>
            <a:r>
              <a:rPr lang="en-ID" sz="2800" spc="-15" dirty="0" err="1">
                <a:solidFill>
                  <a:srgbClr val="0C0700"/>
                </a:solidFill>
                <a:latin typeface="Calibri"/>
                <a:cs typeface="Calibri"/>
              </a:rPr>
              <a:t>Pembukaan</a:t>
            </a:r>
            <a:r>
              <a:rPr lang="en-ID" sz="2800" spc="-15" dirty="0">
                <a:solidFill>
                  <a:srgbClr val="0C0700"/>
                </a:solidFill>
                <a:latin typeface="Calibri"/>
                <a:cs typeface="Calibri"/>
              </a:rPr>
              <a:t>.</a:t>
            </a:r>
          </a:p>
          <a:p>
            <a:pPr marL="527050" indent="-514350">
              <a:lnSpc>
                <a:spcPct val="100000"/>
              </a:lnSpc>
              <a:spcBef>
                <a:spcPts val="434"/>
              </a:spcBef>
              <a:buAutoNum type="alphaUcPeriod"/>
            </a:pPr>
            <a:r>
              <a:rPr lang="en-ID" sz="2800" spc="-15" dirty="0" err="1">
                <a:solidFill>
                  <a:srgbClr val="0C0700"/>
                </a:solidFill>
                <a:latin typeface="Calibri"/>
                <a:cs typeface="Calibri"/>
              </a:rPr>
              <a:t>Pengumpulan</a:t>
            </a:r>
            <a:r>
              <a:rPr lang="en-ID" sz="2800" spc="-15" dirty="0">
                <a:solidFill>
                  <a:srgbClr val="0C0700"/>
                </a:solidFill>
                <a:latin typeface="Calibri"/>
                <a:cs typeface="Calibri"/>
              </a:rPr>
              <a:t> </a:t>
            </a:r>
            <a:r>
              <a:rPr lang="en-ID" sz="2800" spc="-15" dirty="0" err="1">
                <a:solidFill>
                  <a:srgbClr val="0C0700"/>
                </a:solidFill>
                <a:latin typeface="Calibri"/>
                <a:cs typeface="Calibri"/>
              </a:rPr>
              <a:t>bukti</a:t>
            </a:r>
            <a:r>
              <a:rPr lang="en-ID" sz="2800" spc="-15" dirty="0">
                <a:solidFill>
                  <a:srgbClr val="0C0700"/>
                </a:solidFill>
                <a:latin typeface="Calibri"/>
                <a:cs typeface="Calibri"/>
              </a:rPr>
              <a:t> audit.</a:t>
            </a:r>
          </a:p>
          <a:p>
            <a:pPr marL="527050" indent="-514350">
              <a:lnSpc>
                <a:spcPct val="100000"/>
              </a:lnSpc>
              <a:spcBef>
                <a:spcPts val="434"/>
              </a:spcBef>
              <a:buAutoNum type="alphaUcPeriod"/>
            </a:pPr>
            <a:r>
              <a:rPr lang="en-ID" sz="2800" dirty="0" err="1">
                <a:solidFill>
                  <a:srgbClr val="0C0700"/>
                </a:solidFill>
                <a:latin typeface="Calibri"/>
                <a:cs typeface="Calibri"/>
              </a:rPr>
              <a:t>Wawancara</a:t>
            </a:r>
            <a:r>
              <a:rPr lang="en-ID" sz="2800" dirty="0">
                <a:solidFill>
                  <a:srgbClr val="0C0700"/>
                </a:solidFill>
                <a:latin typeface="Calibri"/>
                <a:cs typeface="Calibri"/>
              </a:rPr>
              <a:t>.</a:t>
            </a:r>
          </a:p>
          <a:p>
            <a:pPr marL="527050" indent="-514350">
              <a:lnSpc>
                <a:spcPct val="100000"/>
              </a:lnSpc>
              <a:spcBef>
                <a:spcPts val="434"/>
              </a:spcBef>
              <a:buAutoNum type="alphaUcPeriod"/>
            </a:pPr>
            <a:r>
              <a:rPr lang="en-ID" sz="2800" dirty="0" err="1">
                <a:solidFill>
                  <a:srgbClr val="0C0700"/>
                </a:solidFill>
                <a:latin typeface="Calibri"/>
                <a:cs typeface="Calibri"/>
              </a:rPr>
              <a:t>Penelusuran</a:t>
            </a:r>
            <a:r>
              <a:rPr lang="en-ID" sz="2800" dirty="0">
                <a:solidFill>
                  <a:srgbClr val="0C0700"/>
                </a:solidFill>
                <a:latin typeface="Calibri"/>
                <a:cs typeface="Calibri"/>
              </a:rPr>
              <a:t> </a:t>
            </a:r>
            <a:r>
              <a:rPr lang="en-ID" sz="2800" dirty="0" err="1">
                <a:solidFill>
                  <a:srgbClr val="0C0700"/>
                </a:solidFill>
                <a:latin typeface="Calibri"/>
                <a:cs typeface="Calibri"/>
              </a:rPr>
              <a:t>bukti</a:t>
            </a:r>
            <a:r>
              <a:rPr lang="en-ID" sz="2800" dirty="0">
                <a:solidFill>
                  <a:srgbClr val="0C0700"/>
                </a:solidFill>
                <a:latin typeface="Calibri"/>
                <a:cs typeface="Calibri"/>
              </a:rPr>
              <a:t> audit.</a:t>
            </a:r>
          </a:p>
          <a:p>
            <a:pPr marL="527050" indent="-514350">
              <a:lnSpc>
                <a:spcPct val="100000"/>
              </a:lnSpc>
              <a:spcBef>
                <a:spcPts val="434"/>
              </a:spcBef>
              <a:buAutoNum type="alphaUcPeriod"/>
            </a:pPr>
            <a:r>
              <a:rPr lang="en-ID" sz="2800" dirty="0" err="1">
                <a:solidFill>
                  <a:srgbClr val="0C0700"/>
                </a:solidFill>
                <a:latin typeface="Calibri"/>
                <a:cs typeface="Calibri"/>
              </a:rPr>
              <a:t>Mencatat</a:t>
            </a:r>
            <a:r>
              <a:rPr lang="en-ID" sz="2800" dirty="0">
                <a:solidFill>
                  <a:srgbClr val="0C0700"/>
                </a:solidFill>
                <a:latin typeface="Calibri"/>
                <a:cs typeface="Calibri"/>
              </a:rPr>
              <a:t> </a:t>
            </a:r>
            <a:r>
              <a:rPr lang="en-ID" sz="2800" dirty="0" err="1">
                <a:solidFill>
                  <a:srgbClr val="0C0700"/>
                </a:solidFill>
                <a:latin typeface="Calibri"/>
                <a:cs typeface="Calibri"/>
              </a:rPr>
              <a:t>hasil</a:t>
            </a:r>
            <a:r>
              <a:rPr lang="en-ID" sz="2800" dirty="0">
                <a:solidFill>
                  <a:srgbClr val="0C0700"/>
                </a:solidFill>
                <a:latin typeface="Calibri"/>
                <a:cs typeface="Calibri"/>
              </a:rPr>
              <a:t> audit.</a:t>
            </a:r>
          </a:p>
          <a:p>
            <a:pPr marL="527050" indent="-514350">
              <a:lnSpc>
                <a:spcPct val="100000"/>
              </a:lnSpc>
              <a:spcBef>
                <a:spcPts val="434"/>
              </a:spcBef>
              <a:buAutoNum type="alphaUcPeriod"/>
            </a:pPr>
            <a:r>
              <a:rPr lang="en-ID" sz="2800" dirty="0" err="1">
                <a:solidFill>
                  <a:srgbClr val="0C0700"/>
                </a:solidFill>
                <a:latin typeface="Calibri"/>
                <a:cs typeface="Calibri"/>
              </a:rPr>
              <a:t>Pertemuan</a:t>
            </a:r>
            <a:r>
              <a:rPr lang="en-ID" sz="2800" dirty="0">
                <a:solidFill>
                  <a:srgbClr val="0C0700"/>
                </a:solidFill>
                <a:latin typeface="Calibri"/>
                <a:cs typeface="Calibri"/>
              </a:rPr>
              <a:t>/</a:t>
            </a:r>
            <a:r>
              <a:rPr lang="en-ID" sz="2800" dirty="0" err="1">
                <a:solidFill>
                  <a:srgbClr val="0C0700"/>
                </a:solidFill>
                <a:latin typeface="Calibri"/>
                <a:cs typeface="Calibri"/>
              </a:rPr>
              <a:t>rapat</a:t>
            </a:r>
            <a:r>
              <a:rPr lang="en-ID" sz="2800" dirty="0">
                <a:solidFill>
                  <a:srgbClr val="0C0700"/>
                </a:solidFill>
                <a:latin typeface="Calibri"/>
                <a:cs typeface="Calibri"/>
              </a:rPr>
              <a:t> auditor.</a:t>
            </a:r>
          </a:p>
          <a:p>
            <a:pPr marL="527050" indent="-514350">
              <a:lnSpc>
                <a:spcPct val="100000"/>
              </a:lnSpc>
              <a:spcBef>
                <a:spcPts val="434"/>
              </a:spcBef>
              <a:buAutoNum type="alphaUcPeriod"/>
            </a:pPr>
            <a:r>
              <a:rPr lang="en-ID" sz="2800" dirty="0" err="1">
                <a:solidFill>
                  <a:srgbClr val="0C0700"/>
                </a:solidFill>
                <a:latin typeface="Calibri"/>
                <a:cs typeface="Calibri"/>
              </a:rPr>
              <a:t>Rapat</a:t>
            </a:r>
            <a:r>
              <a:rPr lang="en-ID" sz="2800" dirty="0">
                <a:solidFill>
                  <a:srgbClr val="0C0700"/>
                </a:solidFill>
                <a:latin typeface="Calibri"/>
                <a:cs typeface="Calibri"/>
              </a:rPr>
              <a:t> </a:t>
            </a:r>
            <a:r>
              <a:rPr lang="en-ID" sz="2800" dirty="0" err="1">
                <a:solidFill>
                  <a:srgbClr val="0C0700"/>
                </a:solidFill>
                <a:latin typeface="Calibri"/>
                <a:cs typeface="Calibri"/>
              </a:rPr>
              <a:t>penutupan</a:t>
            </a:r>
            <a:r>
              <a:rPr lang="en-ID" sz="2800" dirty="0">
                <a:solidFill>
                  <a:srgbClr val="0C0700"/>
                </a:solidFill>
                <a:latin typeface="Calibri"/>
                <a:cs typeface="Calibri"/>
              </a:rPr>
              <a:t>.</a:t>
            </a:r>
          </a:p>
          <a:p>
            <a:pPr marL="527050" indent="-514350">
              <a:lnSpc>
                <a:spcPct val="100000"/>
              </a:lnSpc>
              <a:spcBef>
                <a:spcPts val="434"/>
              </a:spcBef>
              <a:buAutoNum type="alphaUcPeriod"/>
            </a:pPr>
            <a:r>
              <a:rPr lang="en-ID" sz="2800" dirty="0">
                <a:solidFill>
                  <a:srgbClr val="0C0700"/>
                </a:solidFill>
                <a:latin typeface="Calibri"/>
                <a:cs typeface="Calibri"/>
              </a:rPr>
              <a:t>Menyusun </a:t>
            </a:r>
            <a:r>
              <a:rPr lang="en-ID" sz="2800" dirty="0" err="1">
                <a:solidFill>
                  <a:srgbClr val="0C0700"/>
                </a:solidFill>
                <a:latin typeface="Calibri"/>
                <a:cs typeface="Calibri"/>
              </a:rPr>
              <a:t>laporan</a:t>
            </a:r>
            <a:r>
              <a:rPr lang="en-ID" sz="2800" dirty="0">
                <a:solidFill>
                  <a:srgbClr val="0C0700"/>
                </a:solidFill>
                <a:latin typeface="Calibri"/>
                <a:cs typeface="Calibri"/>
              </a:rPr>
              <a:t> AMI.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52BBC1-D62E-C98A-26F3-870755C0C024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23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ED2D-B41F-414F-8BC4-25679C03E4B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67" y="228599"/>
            <a:ext cx="342976" cy="228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D98563-281E-0CB7-3EF0-80D2DB543042}"/>
              </a:ext>
            </a:extLst>
          </p:cNvPr>
          <p:cNvSpPr txBox="1"/>
          <p:nvPr/>
        </p:nvSpPr>
        <p:spPr>
          <a:xfrm>
            <a:off x="8136624" y="4864798"/>
            <a:ext cx="1027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www.uny.ac.id</a:t>
            </a:r>
            <a:endParaRPr lang="en-US" sz="900" i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4F160D15-C077-7D4B-AAC0-F6ED37E1E5D4}"/>
              </a:ext>
            </a:extLst>
          </p:cNvPr>
          <p:cNvSpPr txBox="1"/>
          <p:nvPr/>
        </p:nvSpPr>
        <p:spPr>
          <a:xfrm>
            <a:off x="1025299" y="1173432"/>
            <a:ext cx="7409226" cy="2441052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360000" marR="67310" lvl="8" indent="-349200">
              <a:lnSpc>
                <a:spcPts val="2680"/>
              </a:lnSpc>
              <a:spcAft>
                <a:spcPts val="1200"/>
              </a:spcAft>
              <a:buFont typeface="+mj-lt"/>
              <a:buAutoNum type="arabicPeriod"/>
              <a:tabLst>
                <a:tab pos="527685" algn="l"/>
                <a:tab pos="528320" algn="l"/>
              </a:tabLst>
            </a:pPr>
            <a:r>
              <a:rPr sz="2400" spc="-15" dirty="0" err="1">
                <a:latin typeface="Calibri"/>
                <a:cs typeface="Calibri"/>
              </a:rPr>
              <a:t>Ketua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tim </a:t>
            </a:r>
            <a:r>
              <a:rPr sz="2400" spc="-10" dirty="0">
                <a:latin typeface="Calibri"/>
                <a:cs typeface="Calibri"/>
              </a:rPr>
              <a:t>auditor</a:t>
            </a:r>
            <a:r>
              <a:rPr sz="2400" spc="2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memperkenalkan</a:t>
            </a:r>
            <a:r>
              <a:rPr sz="2400" spc="2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diri</a:t>
            </a:r>
            <a:r>
              <a:rPr sz="2400" spc="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dan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seluruh </a:t>
            </a:r>
            <a:r>
              <a:rPr sz="2400" spc="-6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anggota </a:t>
            </a:r>
            <a:r>
              <a:rPr sz="2400" spc="-10" dirty="0" err="1">
                <a:latin typeface="Calibri"/>
                <a:cs typeface="Calibri"/>
              </a:rPr>
              <a:t>tim.</a:t>
            </a:r>
            <a:endParaRPr lang="en-US" sz="2400" dirty="0">
              <a:latin typeface="Calibri"/>
              <a:cs typeface="Calibri"/>
            </a:endParaRPr>
          </a:p>
          <a:p>
            <a:pPr marL="360000" marR="67310" lvl="8" indent="-349200">
              <a:lnSpc>
                <a:spcPts val="2680"/>
              </a:lnSpc>
              <a:spcAft>
                <a:spcPts val="1200"/>
              </a:spcAft>
              <a:buFont typeface="+mj-lt"/>
              <a:buAutoNum type="arabicPeriod"/>
              <a:tabLst>
                <a:tab pos="527685" algn="l"/>
                <a:tab pos="528320" algn="l"/>
              </a:tabLst>
            </a:pPr>
            <a:r>
              <a:rPr sz="2400" spc="-15" dirty="0" err="1">
                <a:latin typeface="Calibri"/>
                <a:cs typeface="Calibri"/>
              </a:rPr>
              <a:t>Ketua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5" dirty="0" err="1">
                <a:latin typeface="Calibri"/>
                <a:cs typeface="Calibri"/>
              </a:rPr>
              <a:t>tim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auditor</a:t>
            </a:r>
            <a:r>
              <a:rPr lang="en-US" sz="2400" spc="-10" dirty="0">
                <a:latin typeface="Calibri"/>
                <a:cs typeface="Calibri"/>
              </a:rPr>
              <a:t> </a:t>
            </a:r>
            <a:r>
              <a:rPr sz="2400" spc="-20" dirty="0" err="1">
                <a:latin typeface="Calibri"/>
                <a:cs typeface="Calibri"/>
              </a:rPr>
              <a:t>menyampaikan</a:t>
            </a:r>
            <a:r>
              <a:rPr sz="2400" spc="3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tujuan</a:t>
            </a:r>
            <a:r>
              <a:rPr sz="2400" spc="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audit, </a:t>
            </a:r>
            <a:r>
              <a:rPr sz="2400" spc="-62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lingkup</a:t>
            </a:r>
            <a:r>
              <a:rPr sz="2400" spc="2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dan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area</a:t>
            </a:r>
            <a:r>
              <a:rPr sz="2400" spc="-5" dirty="0">
                <a:latin typeface="Calibri"/>
                <a:cs typeface="Calibri"/>
              </a:rPr>
              <a:t> audit.</a:t>
            </a:r>
            <a:endParaRPr lang="en-US" sz="2400" dirty="0">
              <a:latin typeface="Calibri"/>
              <a:cs typeface="Calibri"/>
            </a:endParaRPr>
          </a:p>
          <a:p>
            <a:pPr marL="360000" marR="67310" lvl="8" indent="-349200">
              <a:lnSpc>
                <a:spcPts val="2680"/>
              </a:lnSpc>
              <a:spcAft>
                <a:spcPts val="1200"/>
              </a:spcAft>
              <a:buFont typeface="+mj-lt"/>
              <a:buAutoNum type="arabicPeriod"/>
              <a:tabLst>
                <a:tab pos="527685" algn="l"/>
                <a:tab pos="528320" algn="l"/>
              </a:tabLst>
            </a:pPr>
            <a:r>
              <a:rPr sz="2400" spc="-15" dirty="0" err="1">
                <a:latin typeface="Calibri"/>
                <a:cs typeface="Calibri"/>
              </a:rPr>
              <a:t>Ketua</a:t>
            </a:r>
            <a:r>
              <a:rPr sz="2400" spc="-5" dirty="0">
                <a:latin typeface="Calibri"/>
                <a:cs typeface="Calibri"/>
              </a:rPr>
              <a:t> tim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auditor</a:t>
            </a:r>
            <a:r>
              <a:rPr sz="2400" spc="20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menyampaikan</a:t>
            </a:r>
            <a:r>
              <a:rPr sz="2400" spc="4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jadwal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acara</a:t>
            </a:r>
            <a:r>
              <a:rPr sz="2400" spc="-5" dirty="0">
                <a:latin typeface="Calibri"/>
                <a:cs typeface="Calibri"/>
              </a:rPr>
              <a:t> audit </a:t>
            </a:r>
            <a:r>
              <a:rPr sz="2400" spc="-61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untuk</a:t>
            </a:r>
            <a:r>
              <a:rPr sz="2400" spc="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disetujui</a:t>
            </a:r>
            <a:r>
              <a:rPr sz="2400" spc="4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oleh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5" dirty="0" err="1">
                <a:latin typeface="Calibri"/>
                <a:cs typeface="Calibri"/>
              </a:rPr>
              <a:t>teraudit</a:t>
            </a:r>
            <a:r>
              <a:rPr lang="en-US" sz="2400" spc="-15" dirty="0">
                <a:latin typeface="Calibri"/>
                <a:cs typeface="Calibri"/>
              </a:rPr>
              <a:t> (auditee)</a:t>
            </a:r>
            <a:r>
              <a:rPr sz="2400" spc="-15" dirty="0">
                <a:latin typeface="Calibri"/>
                <a:cs typeface="Calibri"/>
              </a:rPr>
              <a:t>.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D35C15-8C4D-2E48-A86C-5A091F7AC6B4}"/>
              </a:ext>
            </a:extLst>
          </p:cNvPr>
          <p:cNvSpPr txBox="1"/>
          <p:nvPr/>
        </p:nvSpPr>
        <p:spPr>
          <a:xfrm>
            <a:off x="541972" y="654256"/>
            <a:ext cx="39800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lang="en-ID" sz="2800" b="1" spc="5" dirty="0">
                <a:solidFill>
                  <a:srgbClr val="1F487C"/>
                </a:solidFill>
                <a:latin typeface="Calibri"/>
                <a:cs typeface="Calibri"/>
              </a:rPr>
              <a:t>A.</a:t>
            </a:r>
            <a:r>
              <a:rPr lang="en-ID" sz="2800" b="1" spc="-1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lang="en-ID" sz="2800" b="1" spc="-10" dirty="0" err="1">
                <a:solidFill>
                  <a:srgbClr val="1F487C"/>
                </a:solidFill>
                <a:latin typeface="Calibri"/>
                <a:cs typeface="Calibri"/>
              </a:rPr>
              <a:t>Rapat</a:t>
            </a:r>
            <a:r>
              <a:rPr lang="en-ID" sz="2800" b="1" spc="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lang="en-ID" sz="2800" b="1" spc="-15" dirty="0" err="1">
                <a:solidFill>
                  <a:srgbClr val="1F487C"/>
                </a:solidFill>
                <a:latin typeface="Calibri"/>
                <a:cs typeface="Calibri"/>
              </a:rPr>
              <a:t>Pembukaan</a:t>
            </a:r>
            <a:endParaRPr lang="en-ID" sz="2800" dirty="0">
              <a:latin typeface="Calibri"/>
              <a:cs typeface="Calibri"/>
            </a:endParaRPr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6BFB7C32-E16A-934D-9F46-71CCB529EE97}"/>
              </a:ext>
            </a:extLst>
          </p:cNvPr>
          <p:cNvSpPr txBox="1"/>
          <p:nvPr/>
        </p:nvSpPr>
        <p:spPr>
          <a:xfrm>
            <a:off x="1412276" y="3812315"/>
            <a:ext cx="7035312" cy="979113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lvl="5"/>
            <a:r>
              <a:rPr sz="2000" b="1" spc="-20" dirty="0" err="1">
                <a:solidFill>
                  <a:srgbClr val="8A0000"/>
                </a:solidFill>
                <a:latin typeface="Calibri"/>
                <a:cs typeface="Calibri"/>
              </a:rPr>
              <a:t>Catatan</a:t>
            </a:r>
            <a:r>
              <a:rPr sz="2000" b="1" spc="-20" dirty="0">
                <a:solidFill>
                  <a:srgbClr val="8A0000"/>
                </a:solidFill>
                <a:latin typeface="Calibri"/>
                <a:cs typeface="Calibri"/>
              </a:rPr>
              <a:t>:</a:t>
            </a:r>
            <a:endParaRPr lang="en-US" sz="2000" b="1" dirty="0">
              <a:solidFill>
                <a:srgbClr val="8A0000"/>
              </a:solidFill>
              <a:latin typeface="Calibri"/>
              <a:cs typeface="Calibri"/>
            </a:endParaRPr>
          </a:p>
          <a:p>
            <a:pPr lvl="5">
              <a:spcAft>
                <a:spcPts val="1200"/>
              </a:spcAft>
            </a:pPr>
            <a:r>
              <a:rPr sz="2000" spc="-10" dirty="0">
                <a:latin typeface="Calibri"/>
                <a:cs typeface="Calibri"/>
              </a:rPr>
              <a:t>Tim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auditor</a:t>
            </a:r>
            <a:r>
              <a:rPr sz="2000" spc="2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melakukan</a:t>
            </a:r>
            <a:r>
              <a:rPr sz="2000" spc="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audit</a:t>
            </a:r>
            <a:r>
              <a:rPr sz="2000" spc="2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dengan</a:t>
            </a:r>
            <a:r>
              <a:rPr sz="2000" spc="1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berpedoman</a:t>
            </a:r>
            <a:r>
              <a:rPr sz="2000" spc="4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pada </a:t>
            </a:r>
            <a:r>
              <a:rPr sz="2000" spc="-61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daftar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tilik</a:t>
            </a:r>
            <a:r>
              <a:rPr sz="2000" spc="15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yang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telah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dibuat</a:t>
            </a:r>
            <a:r>
              <a:rPr sz="2000" spc="4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pada</a:t>
            </a:r>
            <a:r>
              <a:rPr sz="2000" spc="1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saat</a:t>
            </a:r>
            <a:r>
              <a:rPr sz="2000" spc="1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Audit</a:t>
            </a:r>
            <a:r>
              <a:rPr sz="2000" spc="4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Dokumen.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0" name="object 2">
            <a:extLst>
              <a:ext uri="{FF2B5EF4-FFF2-40B4-BE49-F238E27FC236}">
                <a16:creationId xmlns:a16="http://schemas.microsoft.com/office/drawing/2014/main" id="{B1DF9662-8FAE-FA4E-A52F-9434CEC5A5B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0" y="153912"/>
            <a:ext cx="3980088" cy="30328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 algn="r">
              <a:lnSpc>
                <a:spcPct val="100000"/>
              </a:lnSpc>
              <a:spcBef>
                <a:spcPts val="105"/>
              </a:spcBef>
            </a:pPr>
            <a:r>
              <a:rPr sz="1800" b="0" spc="-35" dirty="0">
                <a:solidFill>
                  <a:srgbClr val="8A0000"/>
                </a:solidFill>
                <a:latin typeface="+mj-lt"/>
              </a:rPr>
              <a:t>Tahapan</a:t>
            </a:r>
            <a:r>
              <a:rPr sz="1800" b="0" spc="-70" dirty="0">
                <a:solidFill>
                  <a:srgbClr val="8A0000"/>
                </a:solidFill>
                <a:latin typeface="+mj-lt"/>
              </a:rPr>
              <a:t> </a:t>
            </a:r>
            <a:r>
              <a:rPr sz="1800" b="0" dirty="0">
                <a:solidFill>
                  <a:srgbClr val="8A0000"/>
                </a:solidFill>
                <a:latin typeface="+mj-lt"/>
              </a:rPr>
              <a:t>Audit</a:t>
            </a:r>
            <a:r>
              <a:rPr sz="1800" b="0" spc="-45" dirty="0">
                <a:solidFill>
                  <a:srgbClr val="8A0000"/>
                </a:solidFill>
                <a:latin typeface="+mj-lt"/>
              </a:rPr>
              <a:t> </a:t>
            </a:r>
            <a:r>
              <a:rPr sz="1800" b="0" spc="-10" dirty="0" err="1">
                <a:solidFill>
                  <a:srgbClr val="8A0000"/>
                </a:solidFill>
                <a:latin typeface="+mj-lt"/>
              </a:rPr>
              <a:t>Lapangan</a:t>
            </a:r>
            <a:r>
              <a:rPr lang="en-US" sz="1800" b="0" spc="-10" dirty="0">
                <a:solidFill>
                  <a:srgbClr val="8A0000"/>
                </a:solidFill>
                <a:latin typeface="+mj-lt"/>
              </a:rPr>
              <a:t> (</a:t>
            </a:r>
            <a:r>
              <a:rPr lang="en-US" sz="1800" b="0" spc="-10" dirty="0" err="1">
                <a:solidFill>
                  <a:srgbClr val="8A0000"/>
                </a:solidFill>
                <a:latin typeface="+mj-lt"/>
              </a:rPr>
              <a:t>lanjutan</a:t>
            </a:r>
            <a:r>
              <a:rPr lang="en-US" sz="1800" b="0" spc="-10" dirty="0">
                <a:solidFill>
                  <a:srgbClr val="8A0000"/>
                </a:solidFill>
                <a:latin typeface="+mj-lt"/>
              </a:rPr>
              <a:t>)</a:t>
            </a:r>
            <a:endParaRPr sz="1800" b="0" spc="-10" dirty="0">
              <a:solidFill>
                <a:srgbClr val="8A0000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63099C-B276-431F-2542-E2F8599A8F02}"/>
              </a:ext>
            </a:extLst>
          </p:cNvPr>
          <p:cNvSpPr txBox="1"/>
          <p:nvPr/>
        </p:nvSpPr>
        <p:spPr>
          <a:xfrm>
            <a:off x="0" y="4864798"/>
            <a:ext cx="25282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Unggul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Kreatif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dan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Inovatif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Berkelanjutan</a:t>
            </a:r>
            <a:endParaRPr lang="en-US" sz="900" i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018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/>
    </p:bldLst>
  </p:timing>
</p:sld>
</file>

<file path=ppt/theme/theme1.xml><?xml version="1.0" encoding="utf-8"?>
<a:theme xmlns:a="http://schemas.openxmlformats.org/drawingml/2006/main" name="Aquatic and Physical Therapy Center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2543</TotalTime>
  <Words>2191</Words>
  <Application>Microsoft Macintosh PowerPoint</Application>
  <PresentationFormat>On-screen Show (16:9)</PresentationFormat>
  <Paragraphs>317</Paragraphs>
  <Slides>34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52" baseType="lpstr">
      <vt:lpstr>Calibri</vt:lpstr>
      <vt:lpstr>Staatliches</vt:lpstr>
      <vt:lpstr>Tahoma</vt:lpstr>
      <vt:lpstr>Wingdings</vt:lpstr>
      <vt:lpstr>Josefin Sans</vt:lpstr>
      <vt:lpstr>.Apple Color Emoji UI</vt:lpstr>
      <vt:lpstr>Open Sans</vt:lpstr>
      <vt:lpstr>Arial Narrow</vt:lpstr>
      <vt:lpstr>Comic Sans MS</vt:lpstr>
      <vt:lpstr>Lato</vt:lpstr>
      <vt:lpstr>Segoe UI Historic</vt:lpstr>
      <vt:lpstr>Century Gothic</vt:lpstr>
      <vt:lpstr>Times New Roman</vt:lpstr>
      <vt:lpstr>Wingdings 2</vt:lpstr>
      <vt:lpstr>Arial MT</vt:lpstr>
      <vt:lpstr>Arial</vt:lpstr>
      <vt:lpstr>Roboto Condensed Light</vt:lpstr>
      <vt:lpstr>Aquatic and Physical Therapy Center by Slidesgo</vt:lpstr>
      <vt:lpstr>PowerPoint Presentation</vt:lpstr>
      <vt:lpstr>PowerPoint Presentation</vt:lpstr>
      <vt:lpstr>Tahapan AMI</vt:lpstr>
      <vt:lpstr>1. Tahapan Audit Dokumen</vt:lpstr>
      <vt:lpstr>PowerPoint Presentation</vt:lpstr>
      <vt:lpstr>Contoh Daftar Tilik</vt:lpstr>
      <vt:lpstr>2. Tahapan Audit Lapangan</vt:lpstr>
      <vt:lpstr>Tahapan Audit Lapangan (lanjutan)</vt:lpstr>
      <vt:lpstr>Tahapan Audit Lapangan (lanjutan)</vt:lpstr>
      <vt:lpstr>Tahapan Audit Lapangan (lanjutan)</vt:lpstr>
      <vt:lpstr>Tahapan Audit Lapangan (lanjutan)</vt:lpstr>
      <vt:lpstr>Contoh Aktivitas Lapangan</vt:lpstr>
      <vt:lpstr>Contoh Aktivitas Lapangan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Contoh Temuan dengan kaidah PLOR</vt:lpstr>
      <vt:lpstr>Format Temuan</vt:lpstr>
      <vt:lpstr>Temuan Audit</vt:lpstr>
      <vt:lpstr>PowerPoint Presentation</vt:lpstr>
      <vt:lpstr>PowerPoint Presentation</vt:lpstr>
      <vt:lpstr>PowerPoint Presentation</vt:lpstr>
      <vt:lpstr>PowerPoint Presentation</vt:lpstr>
      <vt:lpstr>PERMINTAAN TINDAKAN KOREKSI (PTK)</vt:lpstr>
      <vt:lpstr>Rapat Tinjauan Manajemen (RTM)</vt:lpstr>
      <vt:lpstr>Materi Rapat Tinjauan Manajemen</vt:lpstr>
      <vt:lpstr>HASIL RTM</vt:lpstr>
      <vt:lpstr>DAMPAK POSITIF AMI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Aquatic and Physical Therapy Center</dc:title>
  <dc:creator>WAGIRAN</dc:creator>
  <cp:lastModifiedBy>Wagiran utama</cp:lastModifiedBy>
  <cp:revision>38</cp:revision>
  <dcterms:modified xsi:type="dcterms:W3CDTF">2023-06-08T16:29:44Z</dcterms:modified>
</cp:coreProperties>
</file>