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0"/>
  </p:notesMasterIdLst>
  <p:sldIdLst>
    <p:sldId id="256" r:id="rId2"/>
    <p:sldId id="589" r:id="rId3"/>
    <p:sldId id="593" r:id="rId4"/>
    <p:sldId id="596" r:id="rId5"/>
    <p:sldId id="598" r:id="rId6"/>
    <p:sldId id="597" r:id="rId7"/>
    <p:sldId id="595" r:id="rId8"/>
    <p:sldId id="594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entury Gothic" panose="020B0502020202020204" pitchFamily="34" charset="0"/>
      <p:regular r:id="rId15"/>
      <p:bold r:id="rId16"/>
      <p:italic r:id="rId17"/>
      <p:boldItalic r:id="rId18"/>
    </p:embeddedFont>
    <p:embeddedFont>
      <p:font typeface="Josefin Sans" pitchFamily="2" charset="77"/>
      <p:regular r:id="rId19"/>
      <p:bold r:id="rId20"/>
      <p:italic r:id="rId21"/>
      <p:boldItalic r:id="rId22"/>
    </p:embeddedFont>
    <p:embeddedFont>
      <p:font typeface="Lato" panose="020F0502020204030203" pitchFamily="34" charset="0"/>
      <p:regular r:id="rId23"/>
      <p:bold r:id="rId24"/>
      <p:italic r:id="rId25"/>
      <p:boldItalic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Roboto Condensed Light" panose="020F0302020204030204" pitchFamily="34" charset="0"/>
      <p:regular r:id="rId31"/>
      <p:italic r:id="rId32"/>
    </p:embeddedFont>
    <p:embeddedFont>
      <p:font typeface="Segoe UI Historic" panose="020B0502040204020203" pitchFamily="34" charset="0"/>
      <p:regular r:id="rId33"/>
    </p:embeddedFont>
    <p:embeddedFont>
      <p:font typeface="Staatliches" pitchFamily="2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40"/>
    <a:srgbClr val="0C07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65" autoAdjust="0"/>
    <p:restoredTop sz="81497" autoAdjust="0"/>
  </p:normalViewPr>
  <p:slideViewPr>
    <p:cSldViewPr snapToGrid="0">
      <p:cViewPr varScale="1">
        <p:scale>
          <a:sx n="132" d="100"/>
          <a:sy n="132" d="100"/>
        </p:scale>
        <p:origin x="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21" Type="http://schemas.openxmlformats.org/officeDocument/2006/relationships/font" Target="fonts/font11.fntdata"/><Relationship Id="rId34" Type="http://schemas.openxmlformats.org/officeDocument/2006/relationships/font" Target="fonts/font24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0" y="1347677"/>
            <a:ext cx="5419023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2400" dirty="0">
                <a:solidFill>
                  <a:srgbClr val="FFAB40"/>
                </a:solidFill>
              </a:rPr>
              <a:t>PELATIHAN DAN SERTIFIKASI </a:t>
            </a:r>
          </a:p>
          <a:p>
            <a:r>
              <a:rPr lang="en-ID" sz="2000" dirty="0">
                <a:solidFill>
                  <a:srgbClr val="002060"/>
                </a:solidFill>
              </a:rPr>
              <a:t>SPMI-AUDITOR AUDIT MUTU INTERNAL</a:t>
            </a:r>
          </a:p>
        </p:txBody>
      </p:sp>
      <p:sp>
        <p:nvSpPr>
          <p:cNvPr id="14" name="Google Shape;492;p33">
            <a:extLst>
              <a:ext uri="{FF2B5EF4-FFF2-40B4-BE49-F238E27FC236}">
                <a16:creationId xmlns:a16="http://schemas.microsoft.com/office/drawing/2014/main" id="{F52A87D7-98B0-4B27-8FDA-0D372D57609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21657" y="2498608"/>
            <a:ext cx="5099458" cy="790832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DIREKTORAT PENJAMINAN MUTU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Universitas Negeri Yogyakarta </a:t>
            </a:r>
            <a:endParaRPr sz="120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221657" y="2359605"/>
            <a:ext cx="5099458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8E207D9-C54E-4DA3-8687-85F9F09D8BA1}"/>
              </a:ext>
            </a:extLst>
          </p:cNvPr>
          <p:cNvSpPr txBox="1"/>
          <p:nvPr/>
        </p:nvSpPr>
        <p:spPr>
          <a:xfrm>
            <a:off x="5579792" y="3149942"/>
            <a:ext cx="33849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Diselenggarakan</a:t>
            </a:r>
            <a:r>
              <a:rPr lang="en-US" sz="11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oleh </a:t>
            </a:r>
            <a:r>
              <a:rPr lang="en-US" sz="1100" dirty="0" err="1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Direktorat</a:t>
            </a:r>
            <a:r>
              <a:rPr lang="en-US" sz="11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Penjaminan</a:t>
            </a:r>
            <a:r>
              <a:rPr lang="en-US" sz="11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Mutu</a:t>
            </a:r>
            <a:r>
              <a:rPr lang="en-US" sz="11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Universitas Negeri Yogyakarta</a:t>
            </a:r>
            <a:endParaRPr lang="en-ID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PENTINGNYA KOMUNIKASI AUDITOR DENGAN PIHAK YANG BERTANGGUNGJAWAB ATAS TATA  KELOLA - Drs. J. Tanzil &amp; Associates">
            <a:extLst>
              <a:ext uri="{FF2B5EF4-FFF2-40B4-BE49-F238E27FC236}">
                <a16:creationId xmlns:a16="http://schemas.microsoft.com/office/drawing/2014/main" id="{970BB07C-E567-1A3C-9A5F-897472278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142" y="1819058"/>
            <a:ext cx="2890851" cy="135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77" y="243811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048791-B547-E8D5-778B-B525B1BD32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767CE0-48BA-A77D-0557-54BD7B77BEE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F014BF-8DFC-0805-425E-81496873F91C}"/>
              </a:ext>
            </a:extLst>
          </p:cNvPr>
          <p:cNvSpPr txBox="1"/>
          <p:nvPr/>
        </p:nvSpPr>
        <p:spPr>
          <a:xfrm>
            <a:off x="1214526" y="551720"/>
            <a:ext cx="69247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entury Gothic" panose="020B0502020202020204" pitchFamily="34" charset="0"/>
              </a:rPr>
              <a:t>Peserta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memiliki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pemahaman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komprehensif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tentang</a:t>
            </a:r>
            <a:r>
              <a:rPr lang="en-US" dirty="0">
                <a:latin typeface="Century Gothic" panose="020B0502020202020204" pitchFamily="34" charset="0"/>
              </a:rPr>
              <a:t> SPMI dan AMI, </a:t>
            </a:r>
            <a:r>
              <a:rPr lang="en-US" dirty="0" err="1">
                <a:latin typeface="Century Gothic" panose="020B0502020202020204" pitchFamily="34" charset="0"/>
              </a:rPr>
              <a:t>mampu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menelaah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dokumen</a:t>
            </a:r>
            <a:r>
              <a:rPr lang="en-US" dirty="0">
                <a:latin typeface="Century Gothic" panose="020B0502020202020204" pitchFamily="34" charset="0"/>
              </a:rPr>
              <a:t> SPMI, </a:t>
            </a:r>
            <a:r>
              <a:rPr lang="en-US" dirty="0" err="1">
                <a:latin typeface="Century Gothic" panose="020B0502020202020204" pitchFamily="34" charset="0"/>
              </a:rPr>
              <a:t>merencanakan</a:t>
            </a:r>
            <a:r>
              <a:rPr lang="en-US" dirty="0">
                <a:latin typeface="Century Gothic" panose="020B0502020202020204" pitchFamily="34" charset="0"/>
              </a:rPr>
              <a:t> AMI dan </a:t>
            </a:r>
            <a:r>
              <a:rPr lang="en-US" dirty="0" err="1">
                <a:latin typeface="Century Gothic" panose="020B0502020202020204" pitchFamily="34" charset="0"/>
              </a:rPr>
              <a:t>melakukan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simulasi</a:t>
            </a:r>
            <a:r>
              <a:rPr lang="en-US" dirty="0">
                <a:latin typeface="Century Gothic" panose="020B0502020202020204" pitchFamily="34" charset="0"/>
              </a:rPr>
              <a:t> audit </a:t>
            </a:r>
            <a:r>
              <a:rPr lang="en-US" dirty="0" err="1">
                <a:latin typeface="Century Gothic" panose="020B0502020202020204" pitchFamily="34" charset="0"/>
              </a:rPr>
              <a:t>mutu</a:t>
            </a:r>
            <a:r>
              <a:rPr lang="en-US" dirty="0">
                <a:latin typeface="Century Gothic" panose="020B0502020202020204" pitchFamily="34" charset="0"/>
              </a:rPr>
              <a:t> internal </a:t>
            </a:r>
            <a:r>
              <a:rPr lang="en-US" dirty="0" err="1">
                <a:latin typeface="Century Gothic" panose="020B0502020202020204" pitchFamily="34" charset="0"/>
              </a:rPr>
              <a:t>secara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terbimbing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952FD6-3268-FFD6-8CC6-BC8CFA192EC5}"/>
              </a:ext>
            </a:extLst>
          </p:cNvPr>
          <p:cNvSpPr txBox="1"/>
          <p:nvPr/>
        </p:nvSpPr>
        <p:spPr>
          <a:xfrm>
            <a:off x="1214526" y="60327"/>
            <a:ext cx="369043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Capaian</a:t>
            </a:r>
            <a:r>
              <a:rPr lang="en-US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Pembelajaran</a:t>
            </a:r>
            <a:endParaRPr lang="en-US" sz="2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214526" y="1648178"/>
            <a:ext cx="7608911" cy="2827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M1: </a:t>
            </a:r>
            <a:r>
              <a:rPr lang="en-US" sz="1200" dirty="0" err="1">
                <a:latin typeface="Century Gothic" panose="020B0502020202020204" pitchFamily="34" charset="0"/>
              </a:rPr>
              <a:t>Konsep</a:t>
            </a:r>
            <a:r>
              <a:rPr lang="en-US" sz="1200" dirty="0">
                <a:latin typeface="Century Gothic" panose="020B0502020202020204" pitchFamily="34" charset="0"/>
              </a:rPr>
              <a:t> Dasar SPMI-SPME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M2: </a:t>
            </a:r>
            <a:r>
              <a:rPr lang="en-US" sz="1200" dirty="0" err="1">
                <a:latin typeface="Century Gothic" panose="020B0502020202020204" pitchFamily="34" charset="0"/>
              </a:rPr>
              <a:t>Penyusunan</a:t>
            </a:r>
            <a:r>
              <a:rPr lang="en-US" sz="1200" dirty="0">
                <a:latin typeface="Century Gothic" panose="020B0502020202020204" pitchFamily="34" charset="0"/>
              </a:rPr>
              <a:t> dan </a:t>
            </a:r>
            <a:r>
              <a:rPr lang="en-US" sz="1200" dirty="0" err="1">
                <a:latin typeface="Century Gothic" panose="020B0502020202020204" pitchFamily="34" charset="0"/>
              </a:rPr>
              <a:t>Telaah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latin typeface="Century Gothic" panose="020B0502020202020204" pitchFamily="34" charset="0"/>
              </a:rPr>
              <a:t>Dokumen</a:t>
            </a:r>
            <a:r>
              <a:rPr lang="en-US" sz="1200" dirty="0">
                <a:latin typeface="Century Gothic" panose="020B0502020202020204" pitchFamily="34" charset="0"/>
              </a:rPr>
              <a:t> SPMI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M3: </a:t>
            </a:r>
            <a:r>
              <a:rPr lang="en-US" sz="1200" dirty="0" err="1">
                <a:latin typeface="Century Gothic" panose="020B0502020202020204" pitchFamily="34" charset="0"/>
              </a:rPr>
              <a:t>Implementasi</a:t>
            </a:r>
            <a:r>
              <a:rPr lang="en-US" sz="1200" dirty="0">
                <a:latin typeface="Century Gothic" panose="020B0502020202020204" pitchFamily="34" charset="0"/>
              </a:rPr>
              <a:t> SPMI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M4: </a:t>
            </a:r>
            <a:r>
              <a:rPr lang="en-US" sz="1200" dirty="0" err="1">
                <a:latin typeface="Century Gothic" panose="020B0502020202020204" pitchFamily="34" charset="0"/>
              </a:rPr>
              <a:t>Konsep</a:t>
            </a:r>
            <a:r>
              <a:rPr lang="en-US" sz="1200" dirty="0">
                <a:latin typeface="Century Gothic" panose="020B0502020202020204" pitchFamily="34" charset="0"/>
              </a:rPr>
              <a:t> Dasar AMI (</a:t>
            </a:r>
            <a:r>
              <a:rPr lang="en-US" sz="1200" dirty="0" err="1">
                <a:latin typeface="Century Gothic" panose="020B0502020202020204" pitchFamily="34" charset="0"/>
              </a:rPr>
              <a:t>Pengertian</a:t>
            </a:r>
            <a:r>
              <a:rPr lang="en-US" sz="1200" dirty="0"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latin typeface="Century Gothic" panose="020B0502020202020204" pitchFamily="34" charset="0"/>
              </a:rPr>
              <a:t>Tujuan</a:t>
            </a:r>
            <a:r>
              <a:rPr lang="en-US" sz="1200" dirty="0"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latin typeface="Century Gothic" panose="020B0502020202020204" pitchFamily="34" charset="0"/>
              </a:rPr>
              <a:t>Manfaat</a:t>
            </a:r>
            <a:r>
              <a:rPr lang="en-US" sz="1200" dirty="0">
                <a:latin typeface="Century Gothic" panose="020B0502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M5: </a:t>
            </a:r>
            <a:r>
              <a:rPr lang="en-US" sz="1200" dirty="0" err="1">
                <a:latin typeface="Century Gothic" panose="020B0502020202020204" pitchFamily="34" charset="0"/>
              </a:rPr>
              <a:t>Perencanaan</a:t>
            </a:r>
            <a:r>
              <a:rPr lang="en-US" sz="1200" dirty="0">
                <a:latin typeface="Century Gothic" panose="020B0502020202020204" pitchFamily="34" charset="0"/>
              </a:rPr>
              <a:t> AMI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M6: </a:t>
            </a:r>
            <a:r>
              <a:rPr lang="en-US" sz="1200" dirty="0" err="1">
                <a:latin typeface="Century Gothic" panose="020B0502020202020204" pitchFamily="34" charset="0"/>
              </a:rPr>
              <a:t>Pelaksanaan</a:t>
            </a:r>
            <a:r>
              <a:rPr lang="en-US" sz="1200" dirty="0">
                <a:latin typeface="Century Gothic" panose="020B0502020202020204" pitchFamily="34" charset="0"/>
              </a:rPr>
              <a:t> AMI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M7: </a:t>
            </a:r>
            <a:r>
              <a:rPr lang="en-US" sz="1200" dirty="0" err="1">
                <a:latin typeface="Century Gothic" panose="020B0502020202020204" pitchFamily="34" charset="0"/>
              </a:rPr>
              <a:t>Pengendalian</a:t>
            </a:r>
            <a:r>
              <a:rPr lang="en-US" sz="1200" dirty="0">
                <a:latin typeface="Century Gothic" panose="020B0502020202020204" pitchFamily="34" charset="0"/>
              </a:rPr>
              <a:t> dan </a:t>
            </a:r>
            <a:r>
              <a:rPr lang="en-US" sz="1200" dirty="0" err="1">
                <a:latin typeface="Century Gothic" panose="020B0502020202020204" pitchFamily="34" charset="0"/>
              </a:rPr>
              <a:t>Tindaklanjut</a:t>
            </a:r>
            <a:r>
              <a:rPr lang="en-US" sz="1200" dirty="0">
                <a:latin typeface="Century Gothic" panose="020B0502020202020204" pitchFamily="34" charset="0"/>
              </a:rPr>
              <a:t> AMI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M8: Etika Auditor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M9: </a:t>
            </a:r>
            <a:r>
              <a:rPr lang="en-US" sz="1200" dirty="0" err="1">
                <a:latin typeface="Century Gothic" panose="020B0502020202020204" pitchFamily="34" charset="0"/>
              </a:rPr>
              <a:t>Praktik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latin typeface="Century Gothic" panose="020B0502020202020204" pitchFamily="34" charset="0"/>
              </a:rPr>
              <a:t>Simulasi</a:t>
            </a:r>
            <a:r>
              <a:rPr lang="en-US" sz="1200" dirty="0">
                <a:latin typeface="Century Gothic" panose="020B0502020202020204" pitchFamily="34" charset="0"/>
              </a:rPr>
              <a:t> AMI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latin typeface="Century Gothic" panose="020B0502020202020204" pitchFamily="34" charset="0"/>
              </a:rPr>
              <a:t>M10: Wrap-up-Cek SPMI-AMI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214526" y="1307393"/>
            <a:ext cx="3190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Materi</a:t>
            </a:r>
            <a:r>
              <a:rPr lang="en-US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Pembahasan</a:t>
            </a:r>
            <a:endParaRPr lang="en-US" sz="2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05201E9-028E-6BE7-5DEA-B50A694539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938" y="1648178"/>
            <a:ext cx="3215015" cy="2695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C89C00-87A9-8A4B-14C0-E7CD7526CAE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53E49BB-369E-37A1-76CD-432C914A8DFE}"/>
              </a:ext>
            </a:extLst>
          </p:cNvPr>
          <p:cNvSpPr txBox="1"/>
          <p:nvPr/>
        </p:nvSpPr>
        <p:spPr>
          <a:xfrm>
            <a:off x="2459643" y="228599"/>
            <a:ext cx="6578600" cy="4031873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Selama</a:t>
            </a:r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peserta</a:t>
            </a:r>
            <a:r>
              <a:rPr lang="en-US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b="1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diwajibkan</a:t>
            </a:r>
            <a:r>
              <a:rPr lang="en-US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</a:t>
            </a:r>
          </a:p>
          <a:p>
            <a:endParaRPr lang="en-ID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Hadir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tepat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waktu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(15 </a:t>
            </a: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menit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sebelum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acara </a:t>
            </a:r>
            <a:r>
              <a:rPr lang="en-US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dimulai</a:t>
            </a:r>
            <a:r>
              <a:rPr lang="en-US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Menandatangani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daftar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hadir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yang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disediakan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(2 kali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setiap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hari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pagi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sebelum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pelatiahan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dan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siang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/sore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setelah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Selalu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membawa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materi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mengaktifkan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genggam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selama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mengikuti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merokokdi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dalam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ruang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Mengikuti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seluruh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acara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dengan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aktif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dan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tertib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 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Sertifikat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SPMI akan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diberikan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dengan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ketentuan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sebagai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berikut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15900" indent="-2159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meninggalkan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lebih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dari 2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66700" indent="-2667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meninggalkan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kerja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kelompok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 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Sertifikat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AMI akan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diberikan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dengan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ketentuan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sebagai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berikut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66700" indent="-2667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meninggalkan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acara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lebih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dari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tiga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(3)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yang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boleh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ditinggalkan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adalah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kerja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kelompok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termasuk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praktik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audit),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serta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sesi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ujian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tulis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66700" indent="-266700">
              <a:buFont typeface="+mj-lt"/>
              <a:buAutoNum type="arabicPeriod"/>
            </a:pP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Mencapai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nilai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akhir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sekurang-kurangnya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70.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 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Bagi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peserta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yang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memenuhi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persyaratan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di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atas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boleh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mengikuti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acara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sampai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akhir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</a:t>
            </a:r>
            <a:r>
              <a:rPr lang="fr-FR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namun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tidak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berhak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mendapat</a:t>
            </a:r>
            <a:r>
              <a:rPr lang="fr-FR" sz="1200" u="sng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fr-FR" sz="1200" u="sng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sertifikat</a:t>
            </a:r>
            <a:r>
              <a:rPr lang="fr-FR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  <a:endParaRPr lang="en-ID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B1B62-9823-5102-50B4-B39F6C64BA9F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4" descr="Business People Meeting PNG, Clipart, Business, Business Clipart, Business  Meeting, Cartoon, Cartoon Business People Free PNG">
            <a:extLst>
              <a:ext uri="{FF2B5EF4-FFF2-40B4-BE49-F238E27FC236}">
                <a16:creationId xmlns:a16="http://schemas.microsoft.com/office/drawing/2014/main" id="{103F3786-0328-2A25-F04C-53094740A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9343"/>
            <a:ext cx="2298700" cy="1170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9B48EC-2D6F-7FC6-6C39-D881CA159E05}"/>
              </a:ext>
            </a:extLst>
          </p:cNvPr>
          <p:cNvSpPr txBox="1"/>
          <p:nvPr/>
        </p:nvSpPr>
        <p:spPr>
          <a:xfrm>
            <a:off x="214638" y="1778000"/>
            <a:ext cx="1869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TATA TERTIB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EDF225-7717-15EC-8A65-6EB17395CE8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8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B1B62-9823-5102-50B4-B39F6C64BA9F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BF5F4F1-496F-BFB4-A049-9819963218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410605"/>
              </p:ext>
            </p:extLst>
          </p:nvPr>
        </p:nvGraphicFramePr>
        <p:xfrm>
          <a:off x="2331720" y="1252688"/>
          <a:ext cx="5593080" cy="2702627"/>
        </p:xfrm>
        <a:graphic>
          <a:graphicData uri="http://schemas.openxmlformats.org/drawingml/2006/table">
            <a:tbl>
              <a:tblPr firstRow="1" firstCol="1" bandRow="1">
                <a:tableStyleId>{2C415D47-705E-45D1-AE59-72437842BC1E}</a:tableStyleId>
              </a:tblPr>
              <a:tblGrid>
                <a:gridCol w="1195346">
                  <a:extLst>
                    <a:ext uri="{9D8B030D-6E8A-4147-A177-3AD203B41FA5}">
                      <a16:colId xmlns:a16="http://schemas.microsoft.com/office/drawing/2014/main" val="3267703687"/>
                    </a:ext>
                  </a:extLst>
                </a:gridCol>
                <a:gridCol w="770142">
                  <a:extLst>
                    <a:ext uri="{9D8B030D-6E8A-4147-A177-3AD203B41FA5}">
                      <a16:colId xmlns:a16="http://schemas.microsoft.com/office/drawing/2014/main" val="1373252133"/>
                    </a:ext>
                  </a:extLst>
                </a:gridCol>
                <a:gridCol w="3627592">
                  <a:extLst>
                    <a:ext uri="{9D8B030D-6E8A-4147-A177-3AD203B41FA5}">
                      <a16:colId xmlns:a16="http://schemas.microsoft.com/office/drawing/2014/main" val="556742647"/>
                    </a:ext>
                  </a:extLst>
                </a:gridCol>
              </a:tblGrid>
              <a:tr h="231207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Waktu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Durasi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Acara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491589"/>
                  </a:ext>
                </a:extLst>
              </a:tr>
              <a:tr h="11557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07.30 – 08.00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Registrasi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Peserta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13324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08.00 – 08.30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Pembukaan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7015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08.30 – 09.00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Pretest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574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09.00 – 09.15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15’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Istirahat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6671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09.15 – 10.15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Konsep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Dasar SPMI-SPME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2907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10.15 – 11.15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Penyusunan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dan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Telaah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Dokumen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SPMI: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Kebijakan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Mutu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dan Manual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Mutu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2989875"/>
                  </a:ext>
                </a:extLst>
              </a:tr>
              <a:tr h="1397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11.15 – 12.15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ISHOMA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1564349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13.00 – 14.30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90’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Penyusunan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dan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Telaah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Dokumen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SPMI: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Standar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dan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Formulir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380089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14.30 – 16.00 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fr-FR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90’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fr-FR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Implementasi</a:t>
                      </a: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SPMI  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772194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16.00 – 22.00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 240’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fr-FR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Penugasan</a:t>
                      </a: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fr-FR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Telaah</a:t>
                      </a: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SPMI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901438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8AD3B5F-3052-8261-8D4C-DE9D9E61D954}"/>
              </a:ext>
            </a:extLst>
          </p:cNvPr>
          <p:cNvSpPr txBox="1"/>
          <p:nvPr/>
        </p:nvSpPr>
        <p:spPr>
          <a:xfrm>
            <a:off x="2253916" y="944911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Hari 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Pertama</a:t>
            </a:r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F2730-0405-F901-CF86-B6108EA3B937}"/>
              </a:ext>
            </a:extLst>
          </p:cNvPr>
          <p:cNvSpPr txBox="1"/>
          <p:nvPr/>
        </p:nvSpPr>
        <p:spPr>
          <a:xfrm>
            <a:off x="2104862" y="228599"/>
            <a:ext cx="273664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Jadwal</a:t>
            </a:r>
            <a:r>
              <a:rPr lang="en-US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Pelatihan</a:t>
            </a:r>
            <a:endParaRPr lang="en-US" sz="2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E135A-F97D-A259-797A-FAB07D2E4A9A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73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B1B62-9823-5102-50B4-B39F6C64BA9F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AD3B5F-3052-8261-8D4C-DE9D9E61D954}"/>
              </a:ext>
            </a:extLst>
          </p:cNvPr>
          <p:cNvSpPr txBox="1"/>
          <p:nvPr/>
        </p:nvSpPr>
        <p:spPr>
          <a:xfrm>
            <a:off x="2253916" y="944911"/>
            <a:ext cx="1130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Hari 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Kedua</a:t>
            </a:r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078220-D9E0-6B8D-BAEF-C57EE84CC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197019"/>
              </p:ext>
            </p:extLst>
          </p:nvPr>
        </p:nvGraphicFramePr>
        <p:xfrm>
          <a:off x="2312870" y="1336675"/>
          <a:ext cx="5603910" cy="2712386"/>
        </p:xfrm>
        <a:graphic>
          <a:graphicData uri="http://schemas.openxmlformats.org/drawingml/2006/table">
            <a:tbl>
              <a:tblPr firstRow="1" firstCol="1" bandRow="1">
                <a:tableStyleId>{2C415D47-705E-45D1-AE59-72437842BC1E}</a:tableStyleId>
              </a:tblPr>
              <a:tblGrid>
                <a:gridCol w="1187668">
                  <a:extLst>
                    <a:ext uri="{9D8B030D-6E8A-4147-A177-3AD203B41FA5}">
                      <a16:colId xmlns:a16="http://schemas.microsoft.com/office/drawing/2014/main" val="3602064681"/>
                    </a:ext>
                  </a:extLst>
                </a:gridCol>
                <a:gridCol w="824885">
                  <a:extLst>
                    <a:ext uri="{9D8B030D-6E8A-4147-A177-3AD203B41FA5}">
                      <a16:colId xmlns:a16="http://schemas.microsoft.com/office/drawing/2014/main" val="357379636"/>
                    </a:ext>
                  </a:extLst>
                </a:gridCol>
                <a:gridCol w="3591357">
                  <a:extLst>
                    <a:ext uri="{9D8B030D-6E8A-4147-A177-3AD203B41FA5}">
                      <a16:colId xmlns:a16="http://schemas.microsoft.com/office/drawing/2014/main" val="344066586"/>
                    </a:ext>
                  </a:extLst>
                </a:gridCol>
              </a:tblGrid>
              <a:tr h="282241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Waktu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Durasi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Acara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79982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07.30 – 08.00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Registrasi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Peserta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0779601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08.00 – 09.00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Konsep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Dasar AMI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4229166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09.00 – 10.15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75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Perencanaan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 (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Penyusunan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Instrumen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AMI)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3753605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10.15 – 11.30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75’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Pelaksanaan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 (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Implementasi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AMI)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 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510752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11.30 – 13.00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 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ISHOMA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2212510"/>
                  </a:ext>
                </a:extLst>
              </a:tr>
              <a:tr h="32131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13.00 – 14.30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90’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Pengendalian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dan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Tindak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Lanjut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 (RTM dan RTL) 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942163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14.30 – 15.00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Etika Auditor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87743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15.00 – 16.00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Penyiapan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Perangkat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Simulasi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726111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16.00 – 22.00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 240’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fr-FR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Penugasan</a:t>
                      </a:r>
                      <a:r>
                        <a:rPr lang="fr-FR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Penyiapan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Perangkat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Simulasi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5211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DC1821F-7129-5BBB-47BF-1BA32538B0C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86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B1B62-9823-5102-50B4-B39F6C64BA9F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AD3B5F-3052-8261-8D4C-DE9D9E61D954}"/>
              </a:ext>
            </a:extLst>
          </p:cNvPr>
          <p:cNvSpPr txBox="1"/>
          <p:nvPr/>
        </p:nvSpPr>
        <p:spPr>
          <a:xfrm>
            <a:off x="2253916" y="944911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Hari </a:t>
            </a:r>
            <a:r>
              <a:rPr lang="en-US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Ketiga</a:t>
            </a:r>
            <a:r>
              <a:rPr lang="en-US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A65D06-1ABE-36EC-EFDA-DFA604A22A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9789"/>
              </p:ext>
            </p:extLst>
          </p:nvPr>
        </p:nvGraphicFramePr>
        <p:xfrm>
          <a:off x="2331720" y="1402063"/>
          <a:ext cx="5135880" cy="1882893"/>
        </p:xfrm>
        <a:graphic>
          <a:graphicData uri="http://schemas.openxmlformats.org/drawingml/2006/table">
            <a:tbl>
              <a:tblPr firstRow="1" firstCol="1" bandRow="1">
                <a:tableStyleId>{2C415D47-705E-45D1-AE59-72437842BC1E}</a:tableStyleId>
              </a:tblPr>
              <a:tblGrid>
                <a:gridCol w="1097634">
                  <a:extLst>
                    <a:ext uri="{9D8B030D-6E8A-4147-A177-3AD203B41FA5}">
                      <a16:colId xmlns:a16="http://schemas.microsoft.com/office/drawing/2014/main" val="823421493"/>
                    </a:ext>
                  </a:extLst>
                </a:gridCol>
                <a:gridCol w="712604">
                  <a:extLst>
                    <a:ext uri="{9D8B030D-6E8A-4147-A177-3AD203B41FA5}">
                      <a16:colId xmlns:a16="http://schemas.microsoft.com/office/drawing/2014/main" val="2420978172"/>
                    </a:ext>
                  </a:extLst>
                </a:gridCol>
                <a:gridCol w="3325642">
                  <a:extLst>
                    <a:ext uri="{9D8B030D-6E8A-4147-A177-3AD203B41FA5}">
                      <a16:colId xmlns:a16="http://schemas.microsoft.com/office/drawing/2014/main" val="3334103723"/>
                    </a:ext>
                  </a:extLst>
                </a:gridCol>
              </a:tblGrid>
              <a:tr h="250308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Waktu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Durasi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ID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Acara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802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07.30 – 08.00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Registrasi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Peserta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1541479"/>
                  </a:ext>
                </a:extLst>
              </a:tr>
              <a:tr h="29337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08.00 – 12.00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210’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Penyiapan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Perangkat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Simulasi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4475714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12.00 – 13.00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ISHOMA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3179550"/>
                  </a:ext>
                </a:extLst>
              </a:tr>
              <a:tr h="29083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13.00 – 15.00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120’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Praktik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AMI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6716458"/>
                  </a:ext>
                </a:extLst>
              </a:tr>
              <a:tr h="16891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15.00 – 15.15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15’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Istirahat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059825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15.15 – 16.15 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60’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Uji </a:t>
                      </a: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Kompetensi</a:t>
                      </a: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Auditor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491670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16.15 – 16.30 </a:t>
                      </a:r>
                      <a:endParaRPr lang="en-ID" sz="120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-114300" algn="l"/>
                        </a:tabLst>
                      </a:pPr>
                      <a:r>
                        <a:rPr lang="en-US" sz="120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30’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-114300" algn="l"/>
                        </a:tabLst>
                      </a:pPr>
                      <a:r>
                        <a:rPr lang="en-US" sz="120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Penutupan</a:t>
                      </a:r>
                      <a:endParaRPr lang="en-ID" sz="120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231802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BDCC54F-E591-0C9E-C300-2DE0355AA8C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9B1B62-9823-5102-50B4-B39F6C64BA9F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EEE94B-D7F0-8E11-C82E-5CA2330C0D66}"/>
              </a:ext>
            </a:extLst>
          </p:cNvPr>
          <p:cNvSpPr txBox="1"/>
          <p:nvPr/>
        </p:nvSpPr>
        <p:spPr>
          <a:xfrm>
            <a:off x="2349500" y="2202418"/>
            <a:ext cx="46987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Selamat</a:t>
            </a:r>
            <a:r>
              <a:rPr lang="en-US" sz="2800" i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i="1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Mengikuti</a:t>
            </a:r>
            <a:r>
              <a:rPr lang="en-US" sz="2800" i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US" sz="2800" i="1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Pelatihan</a:t>
            </a:r>
            <a:endParaRPr lang="en-US" sz="2800" i="1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34AB13-54A4-0461-4414-23E8006C0AE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0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</TotalTime>
  <Words>633</Words>
  <Application>Microsoft Macintosh PowerPoint</Application>
  <PresentationFormat>On-screen Show (16:9)</PresentationFormat>
  <Paragraphs>147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Josefin Sans</vt:lpstr>
      <vt:lpstr>Lato</vt:lpstr>
      <vt:lpstr>Century Gothic</vt:lpstr>
      <vt:lpstr>Roboto Condensed Light</vt:lpstr>
      <vt:lpstr>Open Sans</vt:lpstr>
      <vt:lpstr>Segoe UI Historic</vt:lpstr>
      <vt:lpstr>Calibri</vt:lpstr>
      <vt:lpstr>Staatliches</vt:lpstr>
      <vt:lpstr>Arial</vt:lpstr>
      <vt:lpstr>Aquatic and Physical Therapy Center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29</cp:revision>
  <dcterms:modified xsi:type="dcterms:W3CDTF">2023-06-08T16:43:26Z</dcterms:modified>
</cp:coreProperties>
</file>