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17"/>
  </p:notesMasterIdLst>
  <p:sldIdLst>
    <p:sldId id="256" r:id="rId2"/>
    <p:sldId id="593" r:id="rId3"/>
    <p:sldId id="607" r:id="rId4"/>
    <p:sldId id="591" r:id="rId5"/>
    <p:sldId id="594" r:id="rId6"/>
    <p:sldId id="592" r:id="rId7"/>
    <p:sldId id="596" r:id="rId8"/>
    <p:sldId id="608" r:id="rId9"/>
    <p:sldId id="595" r:id="rId10"/>
    <p:sldId id="597" r:id="rId11"/>
    <p:sldId id="598" r:id="rId12"/>
    <p:sldId id="599" r:id="rId13"/>
    <p:sldId id="600" r:id="rId14"/>
    <p:sldId id="606" r:id="rId15"/>
    <p:sldId id="635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entury Gothic" panose="020B0502020202020204" pitchFamily="34" charset="0"/>
      <p:regular r:id="rId22"/>
      <p:bold r:id="rId23"/>
      <p:italic r:id="rId24"/>
      <p:boldItalic r:id="rId25"/>
    </p:embeddedFont>
    <p:embeddedFont>
      <p:font typeface="Comic Sans MS" panose="030F0902030302020204" pitchFamily="66" charset="0"/>
      <p:regular r:id="rId26"/>
    </p:embeddedFont>
    <p:embeddedFont>
      <p:font typeface="Josefin Sans" pitchFamily="2" charset="77"/>
      <p:regular r:id="rId27"/>
      <p:bold r:id="rId28"/>
      <p:italic r:id="rId29"/>
      <p:boldItalic r:id="rId30"/>
    </p:embeddedFont>
    <p:embeddedFont>
      <p:font typeface="Lato" panose="020F0502020204030203" pitchFamily="34" charset="0"/>
      <p:regular r:id="rId31"/>
      <p:bold r:id="rId32"/>
      <p:italic r:id="rId33"/>
      <p:boldItalic r:id="rId34"/>
    </p:embeddedFont>
    <p:embeddedFont>
      <p:font typeface="Open Sans" panose="020B0606030504020204" pitchFamily="34" charset="0"/>
      <p:regular r:id="rId35"/>
      <p:bold r:id="rId36"/>
      <p:italic r:id="rId37"/>
      <p:boldItalic r:id="rId38"/>
    </p:embeddedFont>
    <p:embeddedFont>
      <p:font typeface="Roboto Condensed Light" panose="020F0302020204030204" pitchFamily="34" charset="0"/>
      <p:regular r:id="rId39"/>
      <p:italic r:id="rId40"/>
    </p:embeddedFont>
    <p:embeddedFont>
      <p:font typeface="Segoe UI Historic" panose="020B0502040204020203" pitchFamily="34" charset="0"/>
      <p:regular r:id="rId41"/>
    </p:embeddedFont>
    <p:embeddedFont>
      <p:font typeface="Staatliches" pitchFamily="2" charset="0"/>
      <p:regular r:id="rId42"/>
    </p:embeddedFont>
    <p:embeddedFont>
      <p:font typeface="Tahoma" panose="020B0604030504040204" pitchFamily="34" charset="0"/>
      <p:regular r:id="rId43"/>
      <p:bold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93"/>
    <a:srgbClr val="8A0000"/>
    <a:srgbClr val="792368"/>
    <a:srgbClr val="0C0700"/>
    <a:srgbClr val="FF9640"/>
    <a:srgbClr val="FFAB4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415D47-705E-45D1-AE59-72437842BC1E}">
  <a:tblStyle styleId="{2C415D47-705E-45D1-AE59-72437842BC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 autoAdjust="0"/>
    <p:restoredTop sz="81497" autoAdjust="0"/>
  </p:normalViewPr>
  <p:slideViewPr>
    <p:cSldViewPr snapToGrid="0">
      <p:cViewPr varScale="1">
        <p:scale>
          <a:sx n="132" d="100"/>
          <a:sy n="132" d="100"/>
        </p:scale>
        <p:origin x="4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font" Target="fonts/font25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font" Target="fonts/font23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font" Target="fonts/font2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font" Target="fonts/font26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46" Type="http://schemas.openxmlformats.org/officeDocument/2006/relationships/viewProps" Target="viewProps.xml"/><Relationship Id="rId20" Type="http://schemas.openxmlformats.org/officeDocument/2006/relationships/font" Target="fonts/font3.fntdata"/><Relationship Id="rId41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6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" name="Google Shape;2640;g6347246601_1_15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1" name="Google Shape;2641;g6347246601_1_15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202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26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950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11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561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498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467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773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635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2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"/>
          <p:cNvSpPr txBox="1">
            <a:spLocks noGrp="1"/>
          </p:cNvSpPr>
          <p:nvPr>
            <p:ph type="title"/>
          </p:nvPr>
        </p:nvSpPr>
        <p:spPr>
          <a:xfrm>
            <a:off x="2129125" y="363275"/>
            <a:ext cx="48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/>
          <p:nvPr/>
        </p:nvSpPr>
        <p:spPr>
          <a:xfrm flipH="1">
            <a:off x="-141518" y="-118290"/>
            <a:ext cx="3204343" cy="1651139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6"/>
          <p:cNvSpPr/>
          <p:nvPr/>
        </p:nvSpPr>
        <p:spPr>
          <a:xfrm rot="10800000" flipH="1">
            <a:off x="-241297" y="-72669"/>
            <a:ext cx="2420522" cy="1034218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6"/>
          <p:cNvSpPr/>
          <p:nvPr/>
        </p:nvSpPr>
        <p:spPr>
          <a:xfrm rot="-10484947">
            <a:off x="-697915" y="-411807"/>
            <a:ext cx="1843431" cy="8692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6"/>
          <p:cNvSpPr/>
          <p:nvPr/>
        </p:nvSpPr>
        <p:spPr>
          <a:xfrm rot="10800000" flipH="1">
            <a:off x="1759263" y="458246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6"/>
          <p:cNvSpPr/>
          <p:nvPr/>
        </p:nvSpPr>
        <p:spPr>
          <a:xfrm rot="10800000" flipH="1">
            <a:off x="869351" y="69715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6"/>
          <p:cNvSpPr/>
          <p:nvPr/>
        </p:nvSpPr>
        <p:spPr>
          <a:xfrm rot="10800000" flipH="1">
            <a:off x="91151" y="126233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78600" y="1484550"/>
            <a:ext cx="7787100" cy="20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547575" y="3466725"/>
            <a:ext cx="40488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-1867025" y="1013175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-229260" y="3396805"/>
            <a:ext cx="3675485" cy="1893812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315040" flipH="1">
            <a:off x="-236345" y="4475012"/>
            <a:ext cx="2114446" cy="9970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3282713" y="476911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927300" y="4210275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5488" y="290826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4257175" y="4901838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559288" y="3910538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-5400000">
            <a:off x="6110254" y="2527892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5744675" y="-169359"/>
            <a:ext cx="3627772" cy="186929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484934" flipH="1">
            <a:off x="7292455" y="-348495"/>
            <a:ext cx="2087045" cy="984164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5634813" y="20792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7750600" y="102480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8980488" y="193977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4725450" y="139996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282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1"/>
        </a:solidFill>
        <a:effectLst/>
      </p:bgPr>
    </p:bg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25"/>
          <p:cNvSpPr txBox="1">
            <a:spLocks noGrp="1"/>
          </p:cNvSpPr>
          <p:nvPr>
            <p:ph type="ctrTitle"/>
          </p:nvPr>
        </p:nvSpPr>
        <p:spPr>
          <a:xfrm>
            <a:off x="914400" y="804025"/>
            <a:ext cx="3651600" cy="176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Font typeface="Staatliches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2" name="Google Shape;1322;p25"/>
          <p:cNvSpPr txBox="1">
            <a:spLocks noGrp="1"/>
          </p:cNvSpPr>
          <p:nvPr>
            <p:ph type="subTitle" idx="1"/>
          </p:nvPr>
        </p:nvSpPr>
        <p:spPr>
          <a:xfrm>
            <a:off x="914400" y="2571750"/>
            <a:ext cx="3651600" cy="12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1323" name="Google Shape;1323;p25"/>
          <p:cNvSpPr txBox="1"/>
          <p:nvPr/>
        </p:nvSpPr>
        <p:spPr>
          <a:xfrm>
            <a:off x="888381" y="3681550"/>
            <a:ext cx="34395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Google Shape;1324;p25"/>
          <p:cNvSpPr/>
          <p:nvPr/>
        </p:nvSpPr>
        <p:spPr>
          <a:xfrm rot="10800000" flipH="1">
            <a:off x="4366399" y="335155"/>
            <a:ext cx="3758237" cy="4824215"/>
          </a:xfrm>
          <a:custGeom>
            <a:avLst/>
            <a:gdLst/>
            <a:ahLst/>
            <a:cxnLst/>
            <a:rect l="l" t="t" r="r" b="b"/>
            <a:pathLst>
              <a:path w="49457" h="56384" extrusionOk="0">
                <a:moveTo>
                  <a:pt x="26052" y="1"/>
                </a:moveTo>
                <a:cubicBezTo>
                  <a:pt x="26452" y="1670"/>
                  <a:pt x="26646" y="3363"/>
                  <a:pt x="26302" y="5033"/>
                </a:cubicBezTo>
                <a:cubicBezTo>
                  <a:pt x="25788" y="7540"/>
                  <a:pt x="23582" y="9869"/>
                  <a:pt x="21120" y="9869"/>
                </a:cubicBezTo>
                <a:cubicBezTo>
                  <a:pt x="20849" y="9869"/>
                  <a:pt x="20574" y="9841"/>
                  <a:pt x="20299" y="9782"/>
                </a:cubicBezTo>
                <a:cubicBezTo>
                  <a:pt x="18318" y="9357"/>
                  <a:pt x="16978" y="7566"/>
                  <a:pt x="15743" y="5957"/>
                </a:cubicBezTo>
                <a:cubicBezTo>
                  <a:pt x="14512" y="4345"/>
                  <a:pt x="12946" y="2661"/>
                  <a:pt x="10918" y="2610"/>
                </a:cubicBezTo>
                <a:cubicBezTo>
                  <a:pt x="10884" y="2609"/>
                  <a:pt x="10851" y="2608"/>
                  <a:pt x="10817" y="2608"/>
                </a:cubicBezTo>
                <a:cubicBezTo>
                  <a:pt x="8301" y="2608"/>
                  <a:pt x="6557" y="5052"/>
                  <a:pt x="4495" y="6523"/>
                </a:cubicBezTo>
                <a:cubicBezTo>
                  <a:pt x="3156" y="7481"/>
                  <a:pt x="1609" y="8014"/>
                  <a:pt x="1" y="8202"/>
                </a:cubicBezTo>
                <a:cubicBezTo>
                  <a:pt x="1307" y="14936"/>
                  <a:pt x="5566" y="21137"/>
                  <a:pt x="11645" y="24368"/>
                </a:cubicBezTo>
                <a:cubicBezTo>
                  <a:pt x="14611" y="25938"/>
                  <a:pt x="17888" y="26839"/>
                  <a:pt x="20906" y="28306"/>
                </a:cubicBezTo>
                <a:cubicBezTo>
                  <a:pt x="23929" y="29773"/>
                  <a:pt x="26816" y="31984"/>
                  <a:pt x="27952" y="35139"/>
                </a:cubicBezTo>
                <a:cubicBezTo>
                  <a:pt x="29456" y="39313"/>
                  <a:pt x="27580" y="44118"/>
                  <a:pt x="29014" y="48315"/>
                </a:cubicBezTo>
                <a:cubicBezTo>
                  <a:pt x="30163" y="51696"/>
                  <a:pt x="33276" y="54050"/>
                  <a:pt x="36534" y="55507"/>
                </a:cubicBezTo>
                <a:cubicBezTo>
                  <a:pt x="37276" y="55837"/>
                  <a:pt x="38034" y="56129"/>
                  <a:pt x="38804" y="56384"/>
                </a:cubicBezTo>
                <a:cubicBezTo>
                  <a:pt x="40256" y="54366"/>
                  <a:pt x="42058" y="52612"/>
                  <a:pt x="43741" y="50772"/>
                </a:cubicBezTo>
                <a:cubicBezTo>
                  <a:pt x="45645" y="48688"/>
                  <a:pt x="47443" y="46400"/>
                  <a:pt x="48277" y="43708"/>
                </a:cubicBezTo>
                <a:cubicBezTo>
                  <a:pt x="49456" y="39897"/>
                  <a:pt x="48551" y="35728"/>
                  <a:pt x="46985" y="32059"/>
                </a:cubicBezTo>
                <a:cubicBezTo>
                  <a:pt x="45419" y="28391"/>
                  <a:pt x="43207" y="25028"/>
                  <a:pt x="41614" y="21374"/>
                </a:cubicBezTo>
                <a:cubicBezTo>
                  <a:pt x="40015" y="17713"/>
                  <a:pt x="39048" y="13573"/>
                  <a:pt x="40138" y="9734"/>
                </a:cubicBezTo>
                <a:cubicBezTo>
                  <a:pt x="41397" y="5298"/>
                  <a:pt x="45151" y="2100"/>
                  <a:pt x="493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25"/>
          <p:cNvSpPr/>
          <p:nvPr/>
        </p:nvSpPr>
        <p:spPr>
          <a:xfrm rot="10800000" flipH="1">
            <a:off x="4323086" y="4314893"/>
            <a:ext cx="2068144" cy="844477"/>
          </a:xfrm>
          <a:custGeom>
            <a:avLst/>
            <a:gdLst/>
            <a:ahLst/>
            <a:cxnLst/>
            <a:rect l="l" t="t" r="r" b="b"/>
            <a:pathLst>
              <a:path w="27216" h="9870" extrusionOk="0">
                <a:moveTo>
                  <a:pt x="501" y="1"/>
                </a:moveTo>
                <a:cubicBezTo>
                  <a:pt x="1" y="2713"/>
                  <a:pt x="44" y="5500"/>
                  <a:pt x="571" y="8202"/>
                </a:cubicBezTo>
                <a:cubicBezTo>
                  <a:pt x="2179" y="8014"/>
                  <a:pt x="3726" y="7481"/>
                  <a:pt x="5065" y="6523"/>
                </a:cubicBezTo>
                <a:cubicBezTo>
                  <a:pt x="7127" y="5052"/>
                  <a:pt x="8871" y="2608"/>
                  <a:pt x="11387" y="2608"/>
                </a:cubicBezTo>
                <a:cubicBezTo>
                  <a:pt x="11421" y="2608"/>
                  <a:pt x="11454" y="2609"/>
                  <a:pt x="11488" y="2610"/>
                </a:cubicBezTo>
                <a:cubicBezTo>
                  <a:pt x="13516" y="2661"/>
                  <a:pt x="15082" y="4345"/>
                  <a:pt x="16313" y="5957"/>
                </a:cubicBezTo>
                <a:cubicBezTo>
                  <a:pt x="17548" y="7566"/>
                  <a:pt x="18888" y="9357"/>
                  <a:pt x="20869" y="9782"/>
                </a:cubicBezTo>
                <a:cubicBezTo>
                  <a:pt x="21144" y="9841"/>
                  <a:pt x="21419" y="9869"/>
                  <a:pt x="21690" y="9869"/>
                </a:cubicBezTo>
                <a:cubicBezTo>
                  <a:pt x="24152" y="9869"/>
                  <a:pt x="26358" y="7540"/>
                  <a:pt x="26872" y="5033"/>
                </a:cubicBezTo>
                <a:cubicBezTo>
                  <a:pt x="27216" y="3363"/>
                  <a:pt x="27022" y="1670"/>
                  <a:pt x="26622" y="1"/>
                </a:cubicBezTo>
                <a:close/>
              </a:path>
            </a:pathLst>
          </a:custGeom>
          <a:solidFill>
            <a:srgbClr val="F59D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25"/>
          <p:cNvSpPr/>
          <p:nvPr/>
        </p:nvSpPr>
        <p:spPr>
          <a:xfrm rot="10800000" flipH="1">
            <a:off x="3363131" y="-81230"/>
            <a:ext cx="2800232" cy="1123659"/>
          </a:xfrm>
          <a:custGeom>
            <a:avLst/>
            <a:gdLst/>
            <a:ahLst/>
            <a:cxnLst/>
            <a:rect l="l" t="t" r="r" b="b"/>
            <a:pathLst>
              <a:path w="36850" h="13133" extrusionOk="0">
                <a:moveTo>
                  <a:pt x="14044" y="0"/>
                </a:moveTo>
                <a:cubicBezTo>
                  <a:pt x="12205" y="0"/>
                  <a:pt x="10289" y="657"/>
                  <a:pt x="8668" y="1584"/>
                </a:cubicBezTo>
                <a:cubicBezTo>
                  <a:pt x="4371" y="4041"/>
                  <a:pt x="1189" y="8337"/>
                  <a:pt x="0" y="13133"/>
                </a:cubicBezTo>
                <a:lnTo>
                  <a:pt x="36850" y="13133"/>
                </a:lnTo>
                <a:cubicBezTo>
                  <a:pt x="36845" y="12656"/>
                  <a:pt x="36812" y="12180"/>
                  <a:pt x="36680" y="11722"/>
                </a:cubicBezTo>
                <a:cubicBezTo>
                  <a:pt x="36001" y="9374"/>
                  <a:pt x="33171" y="8431"/>
                  <a:pt x="30733" y="8327"/>
                </a:cubicBezTo>
                <a:cubicBezTo>
                  <a:pt x="28290" y="8224"/>
                  <a:pt x="25678" y="8553"/>
                  <a:pt x="23555" y="7341"/>
                </a:cubicBezTo>
                <a:cubicBezTo>
                  <a:pt x="20919" y="5837"/>
                  <a:pt x="19882" y="2400"/>
                  <a:pt x="17278" y="843"/>
                </a:cubicBezTo>
                <a:cubicBezTo>
                  <a:pt x="16288" y="251"/>
                  <a:pt x="15181" y="0"/>
                  <a:pt x="14044" y="0"/>
                </a:cubicBezTo>
                <a:close/>
              </a:path>
            </a:pathLst>
          </a:custGeom>
          <a:solidFill>
            <a:srgbClr val="FCC01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25"/>
          <p:cNvSpPr/>
          <p:nvPr/>
        </p:nvSpPr>
        <p:spPr>
          <a:xfrm rot="10800000" flipH="1">
            <a:off x="7314957" y="222473"/>
            <a:ext cx="1969585" cy="4936898"/>
          </a:xfrm>
          <a:custGeom>
            <a:avLst/>
            <a:gdLst/>
            <a:ahLst/>
            <a:cxnLst/>
            <a:rect l="l" t="t" r="r" b="b"/>
            <a:pathLst>
              <a:path w="25919" h="57701" extrusionOk="0">
                <a:moveTo>
                  <a:pt x="10540" y="1"/>
                </a:moveTo>
                <a:cubicBezTo>
                  <a:pt x="6348" y="2100"/>
                  <a:pt x="2594" y="5298"/>
                  <a:pt x="1335" y="9734"/>
                </a:cubicBezTo>
                <a:cubicBezTo>
                  <a:pt x="245" y="13573"/>
                  <a:pt x="1212" y="17713"/>
                  <a:pt x="2811" y="21374"/>
                </a:cubicBezTo>
                <a:cubicBezTo>
                  <a:pt x="4404" y="25028"/>
                  <a:pt x="6616" y="28391"/>
                  <a:pt x="8182" y="32059"/>
                </a:cubicBezTo>
                <a:cubicBezTo>
                  <a:pt x="9748" y="35728"/>
                  <a:pt x="10653" y="39897"/>
                  <a:pt x="9474" y="43708"/>
                </a:cubicBezTo>
                <a:cubicBezTo>
                  <a:pt x="8640" y="46400"/>
                  <a:pt x="6842" y="48688"/>
                  <a:pt x="4938" y="50772"/>
                </a:cubicBezTo>
                <a:cubicBezTo>
                  <a:pt x="3255" y="52612"/>
                  <a:pt x="1453" y="54366"/>
                  <a:pt x="1" y="56384"/>
                </a:cubicBezTo>
                <a:cubicBezTo>
                  <a:pt x="2642" y="57263"/>
                  <a:pt x="5429" y="57701"/>
                  <a:pt x="8215" y="57701"/>
                </a:cubicBezTo>
                <a:cubicBezTo>
                  <a:pt x="12497" y="57701"/>
                  <a:pt x="16780" y="56668"/>
                  <a:pt x="20543" y="54620"/>
                </a:cubicBezTo>
                <a:cubicBezTo>
                  <a:pt x="22504" y="53554"/>
                  <a:pt x="24311" y="52224"/>
                  <a:pt x="25919" y="50683"/>
                </a:cubicBezTo>
                <a:lnTo>
                  <a:pt x="259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25"/>
          <p:cNvSpPr/>
          <p:nvPr/>
        </p:nvSpPr>
        <p:spPr>
          <a:xfrm rot="10800000" flipH="1">
            <a:off x="2493374" y="-81232"/>
            <a:ext cx="3958471" cy="1281175"/>
          </a:xfrm>
          <a:custGeom>
            <a:avLst/>
            <a:gdLst/>
            <a:ahLst/>
            <a:cxnLst/>
            <a:rect l="l" t="t" r="r" b="b"/>
            <a:pathLst>
              <a:path w="52092" h="14974" extrusionOk="0">
                <a:moveTo>
                  <a:pt x="10073" y="5769"/>
                </a:moveTo>
                <a:cubicBezTo>
                  <a:pt x="7479" y="5769"/>
                  <a:pt x="4891" y="6731"/>
                  <a:pt x="3028" y="8466"/>
                </a:cubicBezTo>
                <a:cubicBezTo>
                  <a:pt x="1213" y="10159"/>
                  <a:pt x="137" y="12540"/>
                  <a:pt x="0" y="14974"/>
                </a:cubicBezTo>
                <a:lnTo>
                  <a:pt x="11446" y="14974"/>
                </a:lnTo>
                <a:cubicBezTo>
                  <a:pt x="12158" y="12102"/>
                  <a:pt x="13582" y="9408"/>
                  <a:pt x="15534" y="7183"/>
                </a:cubicBezTo>
                <a:cubicBezTo>
                  <a:pt x="14502" y="6711"/>
                  <a:pt x="13450" y="6278"/>
                  <a:pt x="12337" y="6023"/>
                </a:cubicBezTo>
                <a:cubicBezTo>
                  <a:pt x="11597" y="5853"/>
                  <a:pt x="10833" y="5769"/>
                  <a:pt x="10073" y="5769"/>
                </a:cubicBezTo>
                <a:close/>
                <a:moveTo>
                  <a:pt x="45074" y="1"/>
                </a:moveTo>
                <a:cubicBezTo>
                  <a:pt x="43566" y="1"/>
                  <a:pt x="41995" y="486"/>
                  <a:pt x="40619" y="1128"/>
                </a:cubicBezTo>
                <a:cubicBezTo>
                  <a:pt x="37595" y="2533"/>
                  <a:pt x="34973" y="4604"/>
                  <a:pt x="32144" y="6344"/>
                </a:cubicBezTo>
                <a:cubicBezTo>
                  <a:pt x="32964" y="7452"/>
                  <a:pt x="33822" y="8509"/>
                  <a:pt x="35001" y="9182"/>
                </a:cubicBezTo>
                <a:cubicBezTo>
                  <a:pt x="37124" y="10394"/>
                  <a:pt x="39736" y="10065"/>
                  <a:pt x="42179" y="10168"/>
                </a:cubicBezTo>
                <a:cubicBezTo>
                  <a:pt x="44617" y="10272"/>
                  <a:pt x="47447" y="11215"/>
                  <a:pt x="48126" y="13563"/>
                </a:cubicBezTo>
                <a:cubicBezTo>
                  <a:pt x="48258" y="14021"/>
                  <a:pt x="48291" y="14497"/>
                  <a:pt x="48296" y="14974"/>
                </a:cubicBezTo>
                <a:lnTo>
                  <a:pt x="51884" y="14974"/>
                </a:lnTo>
                <a:cubicBezTo>
                  <a:pt x="52092" y="11470"/>
                  <a:pt x="51993" y="7956"/>
                  <a:pt x="50790" y="4670"/>
                </a:cubicBezTo>
                <a:cubicBezTo>
                  <a:pt x="50211" y="3085"/>
                  <a:pt x="49299" y="1505"/>
                  <a:pt x="47791" y="661"/>
                </a:cubicBezTo>
                <a:cubicBezTo>
                  <a:pt x="46951" y="194"/>
                  <a:pt x="46027" y="1"/>
                  <a:pt x="45074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25"/>
          <p:cNvSpPr/>
          <p:nvPr/>
        </p:nvSpPr>
        <p:spPr>
          <a:xfrm rot="10800000" flipH="1">
            <a:off x="3363131" y="-81227"/>
            <a:ext cx="2800232" cy="738468"/>
          </a:xfrm>
          <a:custGeom>
            <a:avLst/>
            <a:gdLst/>
            <a:ahLst/>
            <a:cxnLst/>
            <a:rect l="l" t="t" r="r" b="b"/>
            <a:pathLst>
              <a:path w="36850" h="8631" extrusionOk="0">
                <a:moveTo>
                  <a:pt x="20698" y="1"/>
                </a:moveTo>
                <a:cubicBezTo>
                  <a:pt x="20434" y="166"/>
                  <a:pt x="20169" y="321"/>
                  <a:pt x="19905" y="477"/>
                </a:cubicBezTo>
                <a:cubicBezTo>
                  <a:pt x="17354" y="1968"/>
                  <a:pt x="14431" y="3137"/>
                  <a:pt x="11488" y="3137"/>
                </a:cubicBezTo>
                <a:cubicBezTo>
                  <a:pt x="10814" y="3137"/>
                  <a:pt x="10134" y="3076"/>
                  <a:pt x="9460" y="2943"/>
                </a:cubicBezTo>
                <a:cubicBezTo>
                  <a:pt x="7564" y="2566"/>
                  <a:pt x="5847" y="1642"/>
                  <a:pt x="4088" y="840"/>
                </a:cubicBezTo>
                <a:cubicBezTo>
                  <a:pt x="2136" y="3065"/>
                  <a:pt x="712" y="5759"/>
                  <a:pt x="0" y="8631"/>
                </a:cubicBezTo>
                <a:lnTo>
                  <a:pt x="36850" y="8631"/>
                </a:lnTo>
                <a:cubicBezTo>
                  <a:pt x="36845" y="8154"/>
                  <a:pt x="36812" y="7678"/>
                  <a:pt x="36680" y="7220"/>
                </a:cubicBezTo>
                <a:cubicBezTo>
                  <a:pt x="36001" y="4872"/>
                  <a:pt x="33171" y="3929"/>
                  <a:pt x="30733" y="3825"/>
                </a:cubicBezTo>
                <a:cubicBezTo>
                  <a:pt x="28290" y="3722"/>
                  <a:pt x="25678" y="4051"/>
                  <a:pt x="23555" y="2839"/>
                </a:cubicBezTo>
                <a:cubicBezTo>
                  <a:pt x="22376" y="2166"/>
                  <a:pt x="21518" y="1109"/>
                  <a:pt x="20698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25"/>
          <p:cNvSpPr/>
          <p:nvPr/>
        </p:nvSpPr>
        <p:spPr>
          <a:xfrm rot="10800000" flipH="1">
            <a:off x="6530534" y="703175"/>
            <a:ext cx="1115229" cy="1401387"/>
          </a:xfrm>
          <a:custGeom>
            <a:avLst/>
            <a:gdLst/>
            <a:ahLst/>
            <a:cxnLst/>
            <a:rect l="l" t="t" r="r" b="b"/>
            <a:pathLst>
              <a:path w="14676" h="16379" extrusionOk="0">
                <a:moveTo>
                  <a:pt x="7560" y="1"/>
                </a:moveTo>
                <a:cubicBezTo>
                  <a:pt x="3283" y="1"/>
                  <a:pt x="0" y="8178"/>
                  <a:pt x="2476" y="12988"/>
                </a:cubicBezTo>
                <a:cubicBezTo>
                  <a:pt x="3703" y="15375"/>
                  <a:pt x="6008" y="16379"/>
                  <a:pt x="8201" y="16379"/>
                </a:cubicBezTo>
                <a:cubicBezTo>
                  <a:pt x="10559" y="16379"/>
                  <a:pt x="12790" y="15223"/>
                  <a:pt x="13430" y="13366"/>
                </a:cubicBezTo>
                <a:cubicBezTo>
                  <a:pt x="14675" y="9777"/>
                  <a:pt x="13214" y="571"/>
                  <a:pt x="7908" y="20"/>
                </a:cubicBezTo>
                <a:cubicBezTo>
                  <a:pt x="7791" y="5"/>
                  <a:pt x="7677" y="1"/>
                  <a:pt x="7560" y="1"/>
                </a:cubicBezTo>
                <a:close/>
              </a:path>
            </a:pathLst>
          </a:custGeom>
          <a:solidFill>
            <a:srgbClr val="F9AD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1" name="Google Shape;13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9400" y="2457450"/>
            <a:ext cx="5587997" cy="3143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5374" y="-152400"/>
            <a:ext cx="4467226" cy="251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18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0000" y="363275"/>
            <a:ext cx="806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0000" y="1152475"/>
            <a:ext cx="806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77" r:id="rId2"/>
    <p:sldLayoutId id="214748367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hyperlink" Target="mailto:ditpenjamu@uny.ac.id" TargetMode="Externa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2BCDD9-D6AD-E44C-3558-67E0C3D30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590" y="1668864"/>
            <a:ext cx="3357618" cy="2815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Google Shape;16354;p62">
            <a:extLst>
              <a:ext uri="{FF2B5EF4-FFF2-40B4-BE49-F238E27FC236}">
                <a16:creationId xmlns:a16="http://schemas.microsoft.com/office/drawing/2014/main" id="{D1A5700A-AEAE-4B43-9E89-08841EF2A222}"/>
              </a:ext>
            </a:extLst>
          </p:cNvPr>
          <p:cNvSpPr/>
          <p:nvPr/>
        </p:nvSpPr>
        <p:spPr>
          <a:xfrm>
            <a:off x="6341613" y="4343781"/>
            <a:ext cx="732955" cy="565822"/>
          </a:xfrm>
          <a:custGeom>
            <a:avLst/>
            <a:gdLst/>
            <a:ahLst/>
            <a:cxnLst/>
            <a:rect l="l" t="t" r="r" b="b"/>
            <a:pathLst>
              <a:path w="2079" h="1827" extrusionOk="0">
                <a:moveTo>
                  <a:pt x="1037" y="0"/>
                </a:moveTo>
                <a:cubicBezTo>
                  <a:pt x="780" y="0"/>
                  <a:pt x="535" y="110"/>
                  <a:pt x="326" y="298"/>
                </a:cubicBezTo>
                <a:cubicBezTo>
                  <a:pt x="174" y="434"/>
                  <a:pt x="0" y="590"/>
                  <a:pt x="0" y="797"/>
                </a:cubicBezTo>
                <a:cubicBezTo>
                  <a:pt x="0" y="1003"/>
                  <a:pt x="136" y="1188"/>
                  <a:pt x="277" y="1328"/>
                </a:cubicBezTo>
                <a:cubicBezTo>
                  <a:pt x="525" y="1587"/>
                  <a:pt x="915" y="1827"/>
                  <a:pt x="1262" y="1827"/>
                </a:cubicBezTo>
                <a:cubicBezTo>
                  <a:pt x="1491" y="1827"/>
                  <a:pt x="1701" y="1722"/>
                  <a:pt x="1839" y="1448"/>
                </a:cubicBezTo>
                <a:cubicBezTo>
                  <a:pt x="2078" y="966"/>
                  <a:pt x="1975" y="364"/>
                  <a:pt x="1476" y="108"/>
                </a:cubicBezTo>
                <a:cubicBezTo>
                  <a:pt x="1329" y="34"/>
                  <a:pt x="1181" y="0"/>
                  <a:pt x="1037" y="0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Google Shape;491;p33">
            <a:extLst>
              <a:ext uri="{FF2B5EF4-FFF2-40B4-BE49-F238E27FC236}">
                <a16:creationId xmlns:a16="http://schemas.microsoft.com/office/drawing/2014/main" id="{15F40933-AB89-4287-8B19-5D5B3633EAF3}"/>
              </a:ext>
            </a:extLst>
          </p:cNvPr>
          <p:cNvSpPr txBox="1">
            <a:spLocks/>
          </p:cNvSpPr>
          <p:nvPr/>
        </p:nvSpPr>
        <p:spPr>
          <a:xfrm>
            <a:off x="-982533" y="1296050"/>
            <a:ext cx="8232171" cy="1112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5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1200" dirty="0">
                <a:solidFill>
                  <a:srgbClr val="FF9640"/>
                </a:solidFill>
              </a:rPr>
              <a:t>PELATIHAN DAN SERTIFIKASI AUDITOR AUDIT MUTU INTERNAL</a:t>
            </a:r>
          </a:p>
          <a:p>
            <a:r>
              <a:rPr lang="en-ID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M8. KODE ETIK AUDITOR INTERNAL</a:t>
            </a:r>
          </a:p>
        </p:txBody>
      </p:sp>
      <p:sp>
        <p:nvSpPr>
          <p:cNvPr id="14" name="Google Shape;492;p33">
            <a:extLst>
              <a:ext uri="{FF2B5EF4-FFF2-40B4-BE49-F238E27FC236}">
                <a16:creationId xmlns:a16="http://schemas.microsoft.com/office/drawing/2014/main" id="{F52A87D7-98B0-4B27-8FDA-0D372D57609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10132" y="2734782"/>
            <a:ext cx="5099458" cy="11126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400" dirty="0">
                <a:solidFill>
                  <a:srgbClr val="002060"/>
                </a:solidFill>
              </a:rPr>
              <a:t>Tim Pelatihan Auditor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dirty="0">
                <a:solidFill>
                  <a:srgbClr val="002060"/>
                </a:solidFill>
              </a:rPr>
              <a:t>Lembaga Penjaminan Mutu dan Pengembangan Pendidikan (LPMPP)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dirty="0">
                <a:solidFill>
                  <a:srgbClr val="002060"/>
                </a:solidFill>
              </a:rPr>
              <a:t>Universitas Negeri Yogyakarta 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114A6B-B24F-4251-9C9C-2A0DBEA58745}"/>
              </a:ext>
            </a:extLst>
          </p:cNvPr>
          <p:cNvCxnSpPr>
            <a:cxnSpLocks/>
          </p:cNvCxnSpPr>
          <p:nvPr/>
        </p:nvCxnSpPr>
        <p:spPr>
          <a:xfrm>
            <a:off x="665578" y="2543322"/>
            <a:ext cx="4104863" cy="0"/>
          </a:xfrm>
          <a:prstGeom prst="line">
            <a:avLst/>
          </a:prstGeom>
          <a:ln>
            <a:solidFill>
              <a:srgbClr val="FFAB4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LAMBANG UNIVERSITAS | Universitas Negeri Yogyakarta">
            <a:extLst>
              <a:ext uri="{FF2B5EF4-FFF2-40B4-BE49-F238E27FC236}">
                <a16:creationId xmlns:a16="http://schemas.microsoft.com/office/drawing/2014/main" id="{29AB1FC8-FE3E-BE8B-C8B4-F527444F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568" y="251545"/>
            <a:ext cx="728175" cy="74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A49F2-1671-86CB-6F15-4ADA0111E874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64A68D-B045-E3A4-4711-DFD134DAC8B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F4E462-9DD3-077C-0D41-56BD5382D99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CB4EF4-B94D-424F-8139-B33F1ED88FC5}"/>
              </a:ext>
            </a:extLst>
          </p:cNvPr>
          <p:cNvSpPr txBox="1"/>
          <p:nvPr/>
        </p:nvSpPr>
        <p:spPr>
          <a:xfrm>
            <a:off x="473198" y="966373"/>
            <a:ext cx="817734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ID" sz="2000" dirty="0" err="1">
                <a:effectLst/>
                <a:latin typeface="GoudyOldStyleT"/>
              </a:rPr>
              <a:t>Independen</a:t>
            </a:r>
            <a:r>
              <a:rPr lang="en-ID" sz="2000" dirty="0">
                <a:effectLst/>
                <a:latin typeface="GoudyOldStyleT"/>
              </a:rPr>
              <a:t> </a:t>
            </a:r>
            <a:r>
              <a:rPr lang="en-ID" sz="2000" dirty="0" err="1">
                <a:effectLst/>
                <a:latin typeface="GoudyOldStyleT"/>
              </a:rPr>
              <a:t>merupakan</a:t>
            </a:r>
            <a:r>
              <a:rPr lang="en-ID" sz="2000" dirty="0">
                <a:effectLst/>
                <a:latin typeface="GoudyOldStyleT"/>
              </a:rPr>
              <a:t> </a:t>
            </a:r>
            <a:r>
              <a:rPr lang="en-ID" sz="2000" dirty="0" err="1">
                <a:effectLst/>
                <a:latin typeface="GoudyOldStyleT"/>
              </a:rPr>
              <a:t>tindakan</a:t>
            </a:r>
            <a:r>
              <a:rPr lang="en-ID" sz="2000" dirty="0">
                <a:effectLst/>
                <a:latin typeface="GoudyOldStyleT"/>
              </a:rPr>
              <a:t> </a:t>
            </a:r>
            <a:r>
              <a:rPr lang="en-ID" sz="2000" dirty="0" err="1">
                <a:effectLst/>
                <a:latin typeface="GoudyOldStyleT"/>
              </a:rPr>
              <a:t>tidak</a:t>
            </a:r>
            <a:r>
              <a:rPr lang="en-ID" sz="2000" dirty="0">
                <a:effectLst/>
                <a:latin typeface="GoudyOldStyleT"/>
              </a:rPr>
              <a:t> </a:t>
            </a:r>
            <a:r>
              <a:rPr lang="en-ID" sz="2000" dirty="0" err="1">
                <a:effectLst/>
                <a:latin typeface="GoudyOldStyleT"/>
              </a:rPr>
              <a:t>terlibat</a:t>
            </a:r>
            <a:r>
              <a:rPr lang="en-ID" sz="2000" dirty="0">
                <a:effectLst/>
                <a:latin typeface="GoudyOldStyleT"/>
              </a:rPr>
              <a:t> </a:t>
            </a:r>
            <a:r>
              <a:rPr lang="en-ID" sz="2000" dirty="0" err="1">
                <a:effectLst/>
                <a:latin typeface="GoudyOldStyleT"/>
              </a:rPr>
              <a:t>dalam</a:t>
            </a:r>
            <a:r>
              <a:rPr lang="en-ID" sz="2000" dirty="0">
                <a:effectLst/>
                <a:latin typeface="GoudyOldStyleT"/>
              </a:rPr>
              <a:t> </a:t>
            </a:r>
            <a:r>
              <a:rPr lang="en-ID" sz="2000" dirty="0" err="1">
                <a:effectLst/>
                <a:latin typeface="GoudyOldStyleT"/>
              </a:rPr>
              <a:t>pekerjaan</a:t>
            </a:r>
            <a:r>
              <a:rPr lang="en-ID" sz="2000" dirty="0">
                <a:effectLst/>
                <a:latin typeface="GoudyOldStyleT"/>
              </a:rPr>
              <a:t> </a:t>
            </a:r>
            <a:r>
              <a:rPr lang="en-ID" sz="2000" dirty="0" err="1">
                <a:effectLst/>
                <a:latin typeface="GoudyOldStyleT"/>
              </a:rPr>
              <a:t>teraudit</a:t>
            </a:r>
            <a:r>
              <a:rPr lang="en-ID" sz="2000" dirty="0">
                <a:effectLst/>
                <a:latin typeface="GoudyOldStyleT"/>
              </a:rPr>
              <a:t> (</a:t>
            </a:r>
            <a:r>
              <a:rPr lang="en-ID" sz="2000" i="1" dirty="0">
                <a:effectLst/>
                <a:latin typeface="GoudyOldStyleT"/>
              </a:rPr>
              <a:t>auditee</a:t>
            </a:r>
            <a:r>
              <a:rPr lang="en-ID" sz="2000" dirty="0">
                <a:effectLst/>
                <a:latin typeface="GoudyOldStyleT"/>
              </a:rPr>
              <a:t>) </a:t>
            </a:r>
            <a:r>
              <a:rPr lang="en-ID" sz="2000" dirty="0" err="1">
                <a:effectLst/>
                <a:latin typeface="GoudyOldStyleT"/>
              </a:rPr>
              <a:t>mencakup</a:t>
            </a:r>
            <a:r>
              <a:rPr lang="en-ID" sz="2000" dirty="0">
                <a:effectLst/>
                <a:latin typeface="GoudyOldStyleT"/>
              </a:rPr>
              <a:t> </a:t>
            </a:r>
            <a:r>
              <a:rPr lang="en-ID" sz="2000" dirty="0" err="1">
                <a:effectLst/>
                <a:latin typeface="GoudyOldStyleT"/>
              </a:rPr>
              <a:t>antara</a:t>
            </a:r>
            <a:r>
              <a:rPr lang="en-ID" sz="2000" dirty="0">
                <a:effectLst/>
                <a:latin typeface="GoudyOldStyleT"/>
              </a:rPr>
              <a:t> lain:</a:t>
            </a:r>
            <a:endParaRPr lang="en-ID" sz="2000" dirty="0">
              <a:latin typeface="GoudyOldStyleT"/>
            </a:endParaRPr>
          </a:p>
          <a:p>
            <a:pPr marL="342900" indent="-342900">
              <a:spcAft>
                <a:spcPts val="1200"/>
              </a:spcAft>
              <a:buSzPct val="60000"/>
              <a:buFont typeface=".Apple Color Emoji UI"/>
              <a:buChar char="🟢"/>
            </a:pPr>
            <a:r>
              <a:rPr lang="en-ID" sz="2000" dirty="0" err="1">
                <a:latin typeface="GoudyOldStyleT"/>
              </a:rPr>
              <a:t>Tidak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akan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berpartisipasi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dalam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kegiatan</a:t>
            </a:r>
            <a:r>
              <a:rPr lang="en-ID" sz="2000" dirty="0">
                <a:latin typeface="GoudyOldStyleT"/>
              </a:rPr>
              <a:t> yang </a:t>
            </a:r>
            <a:r>
              <a:rPr lang="en-ID" sz="2000" dirty="0" err="1">
                <a:latin typeface="GoudyOldStyleT"/>
              </a:rPr>
              <a:t>dapat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mengganggu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aktivitas</a:t>
            </a:r>
            <a:r>
              <a:rPr lang="en-ID" sz="2000" dirty="0">
                <a:latin typeface="GoudyOldStyleT"/>
              </a:rPr>
              <a:t> auditor. </a:t>
            </a:r>
            <a:r>
              <a:rPr lang="en-ID" sz="2000" dirty="0" err="1">
                <a:latin typeface="GoudyOldStyleT"/>
              </a:rPr>
              <a:t>Partisipasi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ini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meliputi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kegiatan</a:t>
            </a:r>
            <a:r>
              <a:rPr lang="en-ID" sz="2000" dirty="0">
                <a:latin typeface="GoudyOldStyleT"/>
              </a:rPr>
              <a:t> yang </a:t>
            </a:r>
            <a:r>
              <a:rPr lang="en-ID" sz="2000" dirty="0" err="1">
                <a:latin typeface="GoudyOldStyleT"/>
              </a:rPr>
              <a:t>mungkin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bertentangan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dengan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kepentingan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organisasi</a:t>
            </a:r>
            <a:r>
              <a:rPr lang="en-ID" sz="2000" dirty="0">
                <a:latin typeface="GoudyOldStyleT"/>
              </a:rPr>
              <a:t>.</a:t>
            </a:r>
          </a:p>
          <a:p>
            <a:pPr marL="342900" indent="-342900">
              <a:spcAft>
                <a:spcPts val="1200"/>
              </a:spcAft>
              <a:buSzPct val="60000"/>
              <a:buFont typeface=".Apple Color Emoji UI"/>
              <a:buChar char="🟢"/>
            </a:pPr>
            <a:r>
              <a:rPr lang="en-ID" sz="2000" dirty="0" err="1">
                <a:latin typeface="GoudyOldStyleT"/>
              </a:rPr>
              <a:t>Tidak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akan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menerima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apa</a:t>
            </a:r>
            <a:r>
              <a:rPr lang="en-ID" sz="2000" dirty="0">
                <a:latin typeface="GoudyOldStyleT"/>
              </a:rPr>
              <a:t> pun yang </a:t>
            </a:r>
            <a:r>
              <a:rPr lang="en-ID" sz="2000" dirty="0" err="1">
                <a:latin typeface="GoudyOldStyleT"/>
              </a:rPr>
              <a:t>dapat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mengganggu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profesionalitas</a:t>
            </a:r>
            <a:r>
              <a:rPr lang="en-ID" sz="2000" dirty="0">
                <a:latin typeface="GoudyOldStyleT"/>
              </a:rPr>
              <a:t> auditor.</a:t>
            </a:r>
          </a:p>
          <a:p>
            <a:pPr marL="342900" indent="-342900">
              <a:spcAft>
                <a:spcPts val="1200"/>
              </a:spcAft>
              <a:buSzPct val="60000"/>
              <a:buFont typeface=".Apple Color Emoji UI"/>
              <a:buChar char="🟢"/>
            </a:pPr>
            <a:r>
              <a:rPr lang="en-ID" sz="2000" dirty="0" err="1">
                <a:latin typeface="GoudyOldStyleT"/>
              </a:rPr>
              <a:t>Tidak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mengaudit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pekerjaan</a:t>
            </a:r>
            <a:r>
              <a:rPr lang="en-ID" sz="2000" dirty="0">
                <a:latin typeface="GoudyOldStyleT"/>
              </a:rPr>
              <a:t> / program </a:t>
            </a:r>
            <a:r>
              <a:rPr lang="en-ID" sz="2000" dirty="0" err="1">
                <a:latin typeface="GoudyOldStyleT"/>
              </a:rPr>
              <a:t>studi</a:t>
            </a:r>
            <a:r>
              <a:rPr lang="en-ID" sz="2000" dirty="0">
                <a:latin typeface="GoudyOldStyleT"/>
              </a:rPr>
              <a:t> yang </a:t>
            </a:r>
            <a:r>
              <a:rPr lang="en-ID" sz="2000" dirty="0" err="1">
                <a:latin typeface="GoudyOldStyleT"/>
              </a:rPr>
              <a:t>menjadi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tanggung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jawabnya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sendiri</a:t>
            </a:r>
            <a:endParaRPr lang="en-ID" sz="2000" dirty="0">
              <a:latin typeface="GoudyOldStyleT"/>
            </a:endParaRPr>
          </a:p>
          <a:p>
            <a:pPr marL="342900" indent="-342900">
              <a:spcAft>
                <a:spcPts val="1200"/>
              </a:spcAft>
              <a:buSzPct val="60000"/>
              <a:buFont typeface=".Apple Color Emoji UI"/>
              <a:buChar char="🟢"/>
            </a:pPr>
            <a:r>
              <a:rPr lang="en-ID" sz="2000" dirty="0" err="1">
                <a:latin typeface="GoudyOldStyleT"/>
              </a:rPr>
              <a:t>Tidak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ada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i="1" dirty="0">
                <a:latin typeface="GoudyOldStyleT"/>
              </a:rPr>
              <a:t>conflict of interest </a:t>
            </a:r>
            <a:r>
              <a:rPr lang="en-ID" sz="2000" dirty="0" err="1">
                <a:latin typeface="GoudyOldStyleT"/>
              </a:rPr>
              <a:t>dengan</a:t>
            </a:r>
            <a:r>
              <a:rPr lang="en-ID" sz="2000" dirty="0">
                <a:latin typeface="GoudyOldStyleT"/>
              </a:rPr>
              <a:t> </a:t>
            </a:r>
            <a:r>
              <a:rPr lang="en-ID" sz="2000" dirty="0" err="1">
                <a:latin typeface="GoudyOldStyleT"/>
              </a:rPr>
              <a:t>teraudit</a:t>
            </a:r>
            <a:r>
              <a:rPr lang="en-ID" sz="2000" dirty="0">
                <a:latin typeface="GoudyOldStyleT"/>
              </a:rPr>
              <a:t> (</a:t>
            </a:r>
            <a:r>
              <a:rPr lang="en-ID" sz="2000" i="1" dirty="0">
                <a:latin typeface="GoudyOldStyleT"/>
              </a:rPr>
              <a:t>auditee</a:t>
            </a:r>
            <a:r>
              <a:rPr lang="en-ID" sz="2000" dirty="0">
                <a:latin typeface="GoudyOldStyleT"/>
              </a:rPr>
              <a:t>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3CDAB6-9198-CC47-ABA0-BB57DAB5E9CB}"/>
              </a:ext>
            </a:extLst>
          </p:cNvPr>
          <p:cNvSpPr txBox="1"/>
          <p:nvPr/>
        </p:nvSpPr>
        <p:spPr>
          <a:xfrm>
            <a:off x="1788282" y="71845"/>
            <a:ext cx="49246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3600" b="1" dirty="0" err="1">
                <a:solidFill>
                  <a:srgbClr val="8A0000"/>
                </a:solidFill>
                <a:effectLst/>
                <a:latin typeface="GoudyOldStyleT"/>
              </a:rPr>
              <a:t>Independen</a:t>
            </a:r>
            <a:endParaRPr lang="en-US" sz="3600" dirty="0">
              <a:solidFill>
                <a:srgbClr val="8A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5C16AC-A48E-3C89-1C02-7AF9AE3C3D8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02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C683C6-B81D-2047-B662-80D659252484}"/>
              </a:ext>
            </a:extLst>
          </p:cNvPr>
          <p:cNvSpPr txBox="1"/>
          <p:nvPr/>
        </p:nvSpPr>
        <p:spPr>
          <a:xfrm>
            <a:off x="152400" y="1219200"/>
            <a:ext cx="838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.Apple Color Emoji UI"/>
              <a:buChar char="♥️"/>
            </a:pPr>
            <a:r>
              <a:rPr lang="en-ID" sz="2000" dirty="0">
                <a:effectLst/>
                <a:latin typeface="Comic Sans MS" panose="030F0902030302020204" pitchFamily="66" charset="0"/>
              </a:rPr>
              <a:t> Auditor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mutu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internal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harus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berpikir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,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bersikap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dan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bertindak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latin typeface="Comic Sans MS" panose="030F0902030302020204" pitchFamily="66" charset="0"/>
              </a:rPr>
              <a:t>sbg</a:t>
            </a:r>
            <a:r>
              <a:rPr lang="en-ID" sz="2000" dirty="0">
                <a:latin typeface="Comic Sans MS" panose="030F0902030302020204" pitchFamily="66" charset="0"/>
              </a:rPr>
              <a:t>: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ID" sz="2000" b="1" dirty="0" err="1">
                <a:solidFill>
                  <a:srgbClr val="0000FF"/>
                </a:solidFill>
                <a:effectLst/>
                <a:latin typeface="Comic Sans MS" panose="030F0902030302020204" pitchFamily="66" charset="0"/>
              </a:rPr>
              <a:t>Konselor</a:t>
            </a:r>
            <a:r>
              <a:rPr lang="en-ID" sz="2000" b="1" dirty="0">
                <a:solidFill>
                  <a:srgbClr val="0000FF"/>
                </a:solidFill>
                <a:effectLst/>
                <a:latin typeface="Comic Sans MS" panose="030F0902030302020204" pitchFamily="66" charset="0"/>
              </a:rPr>
              <a:t> 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ID" sz="2000" b="1" dirty="0" err="1">
                <a:solidFill>
                  <a:srgbClr val="0000FF"/>
                </a:solidFill>
                <a:effectLst/>
                <a:latin typeface="Comic Sans MS" panose="030F0902030302020204" pitchFamily="66" charset="0"/>
              </a:rPr>
              <a:t>Fasilitator</a:t>
            </a:r>
            <a:r>
              <a:rPr lang="en-ID" sz="2000" b="1" dirty="0">
                <a:solidFill>
                  <a:srgbClr val="0000FF"/>
                </a:solidFill>
                <a:effectLst/>
                <a:latin typeface="Comic Sans MS" panose="030F0902030302020204" pitchFamily="66" charset="0"/>
              </a:rPr>
              <a:t> </a:t>
            </a:r>
            <a:r>
              <a:rPr lang="en-ID" sz="2000" b="1" dirty="0" err="1">
                <a:solidFill>
                  <a:srgbClr val="0000FF"/>
                </a:solidFill>
                <a:effectLst/>
                <a:latin typeface="Comic Sans MS" panose="030F0902030302020204" pitchFamily="66" charset="0"/>
              </a:rPr>
              <a:t>atau</a:t>
            </a:r>
            <a:r>
              <a:rPr lang="en-ID" sz="2000" b="1" dirty="0">
                <a:solidFill>
                  <a:srgbClr val="0000FF"/>
                </a:solidFill>
                <a:effectLst/>
                <a:latin typeface="Comic Sans MS" panose="030F0902030302020204" pitchFamily="66" charset="0"/>
              </a:rPr>
              <a:t> motivator 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ID" sz="2000" b="1" dirty="0">
                <a:solidFill>
                  <a:srgbClr val="0000FF"/>
                </a:solidFill>
                <a:effectLst/>
                <a:latin typeface="Comic Sans MS" panose="030F0902030302020204" pitchFamily="66" charset="0"/>
              </a:rPr>
              <a:t>Inspirator </a:t>
            </a:r>
          </a:p>
        </p:txBody>
      </p:sp>
      <p:sp useBgFill="1">
        <p:nvSpPr>
          <p:cNvPr id="5" name="TextBox 4">
            <a:extLst>
              <a:ext uri="{FF2B5EF4-FFF2-40B4-BE49-F238E27FC236}">
                <a16:creationId xmlns:a16="http://schemas.microsoft.com/office/drawing/2014/main" id="{1F6A35BE-E523-7A44-AECB-727777418883}"/>
              </a:ext>
            </a:extLst>
          </p:cNvPr>
          <p:cNvSpPr txBox="1"/>
          <p:nvPr/>
        </p:nvSpPr>
        <p:spPr>
          <a:xfrm>
            <a:off x="1066800" y="228600"/>
            <a:ext cx="7924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000" b="1" dirty="0" err="1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Prinsip</a:t>
            </a:r>
            <a:r>
              <a:rPr lang="en-ID" sz="40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ID" sz="40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00209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Do</a:t>
            </a:r>
            <a:r>
              <a:rPr lang="en-ID" sz="40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 &amp; Don’t</a:t>
            </a:r>
            <a:endParaRPr lang="en-ID" sz="4000" b="1" dirty="0">
              <a:ln w="95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 useBgFill="1">
        <p:nvSpPr>
          <p:cNvPr id="6" name="TextBox 5">
            <a:extLst>
              <a:ext uri="{FF2B5EF4-FFF2-40B4-BE49-F238E27FC236}">
                <a16:creationId xmlns:a16="http://schemas.microsoft.com/office/drawing/2014/main" id="{EB9FE6C6-E0D4-6F49-ABA9-2C3356E65DEE}"/>
              </a:ext>
            </a:extLst>
          </p:cNvPr>
          <p:cNvSpPr txBox="1"/>
          <p:nvPr/>
        </p:nvSpPr>
        <p:spPr>
          <a:xfrm>
            <a:off x="114300" y="2734222"/>
            <a:ext cx="8915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.Apple Color Emoji UI"/>
              <a:buChar char="⛔️"/>
            </a:pPr>
            <a:r>
              <a:rPr lang="en-ID" sz="2000" dirty="0">
                <a:effectLst/>
                <a:latin typeface="Comic Sans MS" panose="030F0902030302020204" pitchFamily="66" charset="0"/>
              </a:rPr>
              <a:t>Auditor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tidak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boleh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berpikir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,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bersikap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, dan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bertindak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sbg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:</a:t>
            </a:r>
          </a:p>
          <a:p>
            <a:pPr marL="742950" lvl="1" indent="-285750">
              <a:buSzPct val="60000"/>
              <a:buFont typeface=".Apple Color Emoji UI"/>
              <a:buChar char="❌"/>
            </a:pP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Interogator</a:t>
            </a:r>
            <a:r>
              <a:rPr lang="en-ID" sz="2000" dirty="0">
                <a:latin typeface="Comic Sans MS" panose="030F0902030302020204" pitchFamily="66" charset="0"/>
              </a:rPr>
              <a:t>.</a:t>
            </a:r>
          </a:p>
          <a:p>
            <a:pPr marL="742950" lvl="1" indent="-285750">
              <a:buSzPct val="60000"/>
              <a:buFont typeface=".Apple Color Emoji UI"/>
              <a:buChar char="❌"/>
            </a:pPr>
            <a:r>
              <a:rPr lang="en-ID" sz="2000" dirty="0">
                <a:effectLst/>
                <a:latin typeface="Comic Sans MS" panose="030F0902030302020204" pitchFamily="66" charset="0"/>
              </a:rPr>
              <a:t> Investigator</a:t>
            </a:r>
          </a:p>
          <a:p>
            <a:pPr marL="742950" lvl="1" indent="-285750">
              <a:buSzPct val="60000"/>
              <a:buFont typeface=".Apple Color Emoji UI"/>
              <a:buChar char="❌"/>
            </a:pP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Provokator</a:t>
            </a:r>
            <a:endParaRPr lang="en-ID" sz="2000" dirty="0">
              <a:effectLst/>
              <a:latin typeface="Comic Sans MS" panose="030F0902030302020204" pitchFamily="66" charset="0"/>
            </a:endParaRPr>
          </a:p>
          <a:p>
            <a:pPr marL="742950" lvl="1" indent="-285750">
              <a:buSzPct val="60000"/>
              <a:buFont typeface=".Apple Color Emoji UI"/>
              <a:buChar char="❌"/>
            </a:pP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Instruktor</a:t>
            </a:r>
            <a:endParaRPr lang="en-ID" sz="2000" dirty="0">
              <a:latin typeface="Comic Sans MS" panose="030F0902030302020204" pitchFamily="66" charset="0"/>
            </a:endParaRPr>
          </a:p>
          <a:p>
            <a:pPr marL="742950" lvl="1" indent="-285750">
              <a:buSzPct val="60000"/>
              <a:buFont typeface=".Apple Color Emoji UI"/>
              <a:buChar char="❌"/>
            </a:pP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Kolaborator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BB6E97-7EEC-427B-E3AB-0DE20325C1A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44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E90CDC-CE0A-754F-9841-473B7083083F}"/>
              </a:ext>
            </a:extLst>
          </p:cNvPr>
          <p:cNvSpPr txBox="1"/>
          <p:nvPr/>
        </p:nvSpPr>
        <p:spPr>
          <a:xfrm>
            <a:off x="427271" y="1079146"/>
            <a:ext cx="8429346" cy="3375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800"/>
              </a:spcAft>
              <a:buFont typeface="+mj-lt"/>
              <a:buAutoNum type="arabicPeriod"/>
            </a:pP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Meminta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layanan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luar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proses audit. 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</a:pP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Menerima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hadiah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</a:pP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Mengenakan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pakaian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yang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kurang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pantas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ID" sz="1600" i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T-Shirt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 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</a:pP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Memberi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komentar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luar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konteks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/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substansi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yang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diaudit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</a:pP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Memberikan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janji-janji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yang di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luar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kewenangan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auditor. 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</a:pP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Menggunakan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sebutan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yg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kurang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pantas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seperti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“kalian”, ”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kamu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kepada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i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auditee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</a:pP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Berdebat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dalam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diskusi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dengan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sikap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”</a:t>
            </a:r>
            <a:r>
              <a:rPr lang="en-ID" sz="1600" i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bossy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dan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mendominasi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sesi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audit,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atau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terlalu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pasif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</a:pP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Bersikap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menggurui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menonjolkan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diri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dan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arogan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memandang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rendah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 </a:t>
            </a:r>
          </a:p>
          <a:p>
            <a:pPr marL="342900" indent="-342900">
              <a:spcAft>
                <a:spcPts val="800"/>
              </a:spcAft>
              <a:buFont typeface="+mj-lt"/>
              <a:buAutoNum type="arabicPeriod"/>
            </a:pP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Saling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menyalahkan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antara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auditor di </a:t>
            </a:r>
            <a:r>
              <a:rPr lang="en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depan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D" sz="1600" i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auditee</a:t>
            </a:r>
            <a:r>
              <a:rPr lang="en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 useBgFill="1">
        <p:nvSpPr>
          <p:cNvPr id="6" name="TextBox 5">
            <a:extLst>
              <a:ext uri="{FF2B5EF4-FFF2-40B4-BE49-F238E27FC236}">
                <a16:creationId xmlns:a16="http://schemas.microsoft.com/office/drawing/2014/main" id="{AFBA5F05-C2B5-9847-98F0-6C24AAE3E763}"/>
              </a:ext>
            </a:extLst>
          </p:cNvPr>
          <p:cNvSpPr txBox="1"/>
          <p:nvPr/>
        </p:nvSpPr>
        <p:spPr>
          <a:xfrm>
            <a:off x="1104900" y="175022"/>
            <a:ext cx="7924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0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Auditor</a:t>
            </a:r>
            <a:r>
              <a:rPr lang="en-ID" sz="40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 TIDAK </a:t>
            </a:r>
            <a:r>
              <a:rPr lang="en-ID" sz="4000" b="1" dirty="0" err="1">
                <a:ln w="952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diperkenankan</a:t>
            </a:r>
            <a:endParaRPr lang="en-ID" sz="4000" b="1" dirty="0">
              <a:ln w="9525">
                <a:solidFill>
                  <a:srgbClr val="C00000"/>
                </a:solidFill>
                <a:prstDash val="solid"/>
              </a:ln>
              <a:solidFill>
                <a:srgbClr val="00B05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64435D-F06C-1EE1-4857-9DF4EA87AA7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22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530049-5A13-F4A8-428C-7FFA9F669F36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TextBox 3">
            <a:extLst>
              <a:ext uri="{FF2B5EF4-FFF2-40B4-BE49-F238E27FC236}">
                <a16:creationId xmlns:a16="http://schemas.microsoft.com/office/drawing/2014/main" id="{F1A502CC-7221-8D47-86FB-EF69DF7B5721}"/>
              </a:ext>
            </a:extLst>
          </p:cNvPr>
          <p:cNvSpPr txBox="1"/>
          <p:nvPr/>
        </p:nvSpPr>
        <p:spPr>
          <a:xfrm>
            <a:off x="376185" y="291120"/>
            <a:ext cx="8391629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Menyalahkan auditor yang melakukan audit sebelumnya. </a:t>
            </a: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Menciptakan suasana </a:t>
            </a:r>
            <a:r>
              <a:rPr lang="id-ID" sz="1600" i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underpressure</a:t>
            </a:r>
            <a:r>
              <a:rPr lang="id-ID" sz="1600" i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 tidak kondusif bagi </a:t>
            </a:r>
            <a:r>
              <a:rPr lang="id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atmosfir</a:t>
            </a: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diskusi. </a:t>
            </a: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Menunjukkan emosi negatif yang tampak dari perilaku dan bahasa tubuh. </a:t>
            </a: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Meninggalkan sesi selama proses kunjungan lapangan tanpa alasan yang dapat dipertanggungjawabkan. </a:t>
            </a:r>
            <a:endParaRPr lang="id-ID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Membuat opini, asumsi, asumsi awal.</a:t>
            </a: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Membiarkan </a:t>
            </a:r>
            <a:r>
              <a:rPr lang="id-ID" sz="1600" i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auditee</a:t>
            </a:r>
            <a:r>
              <a:rPr lang="id-ID" sz="1600" i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mendikte audit.</a:t>
            </a: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Berada ‘di luar jalur’, mengarahkan ‘</a:t>
            </a:r>
            <a:r>
              <a:rPr lang="id-ID" sz="16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misleading</a:t>
            </a: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’. </a:t>
            </a: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Terpaku, bingung.</a:t>
            </a: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Mengubah jadwal pertemuan secara sepihak. </a:t>
            </a: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Mempersingkat waktu pelaksanaan audit tanpa alasan yang dapat dipertanggungjawabkan. </a:t>
            </a:r>
          </a:p>
          <a:p>
            <a:pPr marL="414900" indent="-414900">
              <a:spcAft>
                <a:spcPts val="600"/>
              </a:spcAft>
              <a:buFont typeface="+mj-lt"/>
              <a:buAutoNum type="arabicPeriod" startAt="10"/>
            </a:pPr>
            <a:r>
              <a:rPr lang="id-ID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Menjalankan tugas audit melebihi waktu yang dialokasikan. </a:t>
            </a:r>
          </a:p>
        </p:txBody>
      </p:sp>
      <p:sp useBgFill="1">
        <p:nvSpPr>
          <p:cNvPr id="5" name="TextBox 4">
            <a:extLst>
              <a:ext uri="{FF2B5EF4-FFF2-40B4-BE49-F238E27FC236}">
                <a16:creationId xmlns:a16="http://schemas.microsoft.com/office/drawing/2014/main" id="{1A070FF1-CA06-834F-BAB1-DD3156120657}"/>
              </a:ext>
            </a:extLst>
          </p:cNvPr>
          <p:cNvSpPr txBox="1"/>
          <p:nvPr/>
        </p:nvSpPr>
        <p:spPr>
          <a:xfrm>
            <a:off x="5346986" y="119503"/>
            <a:ext cx="31797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12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Auditor</a:t>
            </a:r>
            <a:r>
              <a:rPr lang="en-ID" sz="12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 TIDAK </a:t>
            </a:r>
            <a:r>
              <a:rPr lang="en-ID" sz="1200" b="1" dirty="0" err="1">
                <a:ln w="952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diperkenankan</a:t>
            </a:r>
            <a:r>
              <a:rPr lang="en-ID" sz="12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 (</a:t>
            </a:r>
            <a:r>
              <a:rPr lang="en-ID" sz="1200" b="1" dirty="0" err="1">
                <a:ln w="952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lanjutan</a:t>
            </a:r>
            <a:r>
              <a:rPr lang="en-ID" sz="12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)</a:t>
            </a:r>
            <a:endParaRPr lang="en-ID" sz="1200" b="1" dirty="0">
              <a:ln w="9525">
                <a:solidFill>
                  <a:srgbClr val="C00000"/>
                </a:solidFill>
                <a:prstDash val="solid"/>
              </a:ln>
              <a:solidFill>
                <a:srgbClr val="00B05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A579D7-7CEE-FE02-997F-AB4D3771695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14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6383C8-EA43-B947-BAE0-5BB98043ABF6}"/>
              </a:ext>
            </a:extLst>
          </p:cNvPr>
          <p:cNvSpPr/>
          <p:nvPr/>
        </p:nvSpPr>
        <p:spPr>
          <a:xfrm>
            <a:off x="763429" y="1149757"/>
            <a:ext cx="7557611" cy="263847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>
                <a:gd name="adj" fmla="val 34742"/>
              </a:avLst>
            </a:prstTxWarp>
            <a:spAutoFit/>
          </a:bodyPr>
          <a:lstStyle/>
          <a:p>
            <a:pPr algn="ctr"/>
            <a:r>
              <a:rPr lang="id-ID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F000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Semoga bermanfaat,</a:t>
            </a:r>
          </a:p>
          <a:p>
            <a:pPr algn="ctr"/>
            <a:r>
              <a:rPr lang="id-ID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F000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Selamat bergabung dalam komunitas </a:t>
            </a:r>
          </a:p>
          <a:p>
            <a:pPr algn="ctr"/>
            <a:r>
              <a:rPr lang="id-ID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9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Pejuang Mutu</a:t>
            </a:r>
            <a:endParaRPr lang="id-ID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93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A46495-B801-F64D-912A-C3A25A264661}"/>
              </a:ext>
            </a:extLst>
          </p:cNvPr>
          <p:cNvSpPr txBox="1"/>
          <p:nvPr/>
        </p:nvSpPr>
        <p:spPr>
          <a:xfrm>
            <a:off x="3187337" y="4741817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1FD9A7-E337-A702-0A29-487B5B32101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17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877A87-192F-444B-8D27-41CBA4894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162" y="3416299"/>
            <a:ext cx="3651600" cy="1167187"/>
          </a:xfrm>
          <a:solidFill>
            <a:schemeClr val="accent1"/>
          </a:solidFill>
        </p:spPr>
        <p:txBody>
          <a:bodyPr/>
          <a:lstStyle/>
          <a:p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63B6-D003-4BB9-935A-5F93A7F557F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41" y="110202"/>
            <a:ext cx="778330" cy="449971"/>
          </a:xfrm>
          <a:prstGeom prst="rect">
            <a:avLst/>
          </a:prstGeom>
        </p:spPr>
      </p:pic>
      <p:sp>
        <p:nvSpPr>
          <p:cNvPr id="6" name="Google Shape;606;p65">
            <a:extLst>
              <a:ext uri="{FF2B5EF4-FFF2-40B4-BE49-F238E27FC236}">
                <a16:creationId xmlns:a16="http://schemas.microsoft.com/office/drawing/2014/main" id="{2B478A84-919E-4FEE-AA9C-33A83427F82F}"/>
              </a:ext>
            </a:extLst>
          </p:cNvPr>
          <p:cNvSpPr txBox="1">
            <a:spLocks/>
          </p:cNvSpPr>
          <p:nvPr/>
        </p:nvSpPr>
        <p:spPr>
          <a:xfrm>
            <a:off x="0" y="1235201"/>
            <a:ext cx="4746828" cy="9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Staatliches"/>
              <a:buNone/>
              <a:defRPr sz="4800" b="1" i="0" u="none" strike="noStrike" cap="none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3600" dirty="0">
                <a:solidFill>
                  <a:srgbClr val="FFC000"/>
                </a:solidFill>
              </a:rPr>
              <a:t>TERIMA </a:t>
            </a:r>
            <a:r>
              <a:rPr lang="en-ID" sz="3600" dirty="0">
                <a:solidFill>
                  <a:schemeClr val="accent5">
                    <a:lumMod val="90000"/>
                  </a:schemeClr>
                </a:solidFill>
              </a:rPr>
              <a:t>KASIH</a:t>
            </a:r>
          </a:p>
        </p:txBody>
      </p:sp>
      <p:sp>
        <p:nvSpPr>
          <p:cNvPr id="7" name="Google Shape;2643;p68">
            <a:extLst>
              <a:ext uri="{FF2B5EF4-FFF2-40B4-BE49-F238E27FC236}">
                <a16:creationId xmlns:a16="http://schemas.microsoft.com/office/drawing/2014/main" id="{66D134FA-05D1-4F02-AB67-07BC5E8E2875}"/>
              </a:ext>
            </a:extLst>
          </p:cNvPr>
          <p:cNvSpPr txBox="1">
            <a:spLocks/>
          </p:cNvSpPr>
          <p:nvPr/>
        </p:nvSpPr>
        <p:spPr>
          <a:xfrm>
            <a:off x="620572" y="2243842"/>
            <a:ext cx="4395337" cy="187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92075" indent="0" algn="l" fontAlgn="base"/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Direktorat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Penjaminan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Mutu</a:t>
            </a:r>
            <a:endParaRPr lang="en-ID" b="0" i="0" dirty="0">
              <a:solidFill>
                <a:srgbClr val="666666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92075" indent="0" algn="l" fontAlgn="base"/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Kampus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Karangmalang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Yogyakarta 55281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(0274) 586168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pesawat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263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faximile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(0274) 550838</a:t>
            </a:r>
            <a:b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Email : </a:t>
            </a:r>
            <a:r>
              <a:rPr lang="en-ID" b="0" i="0" u="none" strike="noStrike" dirty="0">
                <a:solidFill>
                  <a:schemeClr val="bg1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ditpenjamu@uny.ac.id</a:t>
            </a:r>
            <a:endParaRPr lang="en-ID" b="0" i="0" dirty="0">
              <a:solidFill>
                <a:schemeClr val="bg1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A3E9A7-BF48-D597-8B0B-87EC612C21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7993743" y="4478729"/>
            <a:ext cx="1150257" cy="513661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298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5" name="TextBox 4">
            <a:extLst>
              <a:ext uri="{FF2B5EF4-FFF2-40B4-BE49-F238E27FC236}">
                <a16:creationId xmlns:a16="http://schemas.microsoft.com/office/drawing/2014/main" id="{C6CB57DB-841C-F04D-B131-6C7EE998457A}"/>
              </a:ext>
            </a:extLst>
          </p:cNvPr>
          <p:cNvSpPr txBox="1"/>
          <p:nvPr/>
        </p:nvSpPr>
        <p:spPr>
          <a:xfrm>
            <a:off x="1996440" y="284115"/>
            <a:ext cx="5932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36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PENDAHULUAN</a:t>
            </a:r>
            <a:endParaRPr lang="en-ID" sz="3600" b="1" dirty="0">
              <a:ln w="95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C4A014-EAEF-DF44-B6F1-DBE14736FC07}"/>
              </a:ext>
            </a:extLst>
          </p:cNvPr>
          <p:cNvSpPr txBox="1"/>
          <p:nvPr/>
        </p:nvSpPr>
        <p:spPr>
          <a:xfrm>
            <a:off x="342900" y="1118176"/>
            <a:ext cx="84582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ID" sz="2800" dirty="0" err="1">
                <a:effectLst/>
                <a:latin typeface="Calibri" panose="020F0502020204030204" pitchFamily="34" charset="0"/>
              </a:rPr>
              <a:t>Prinsip</a:t>
            </a:r>
            <a:r>
              <a:rPr lang="en-ID" sz="2800" dirty="0">
                <a:effectLst/>
                <a:latin typeface="Calibri" panose="020F0502020204030204" pitchFamily="34" charset="0"/>
              </a:rPr>
              <a:t> yang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harus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melandasi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pola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pikir</a:t>
            </a:r>
            <a:r>
              <a:rPr lang="en-ID" sz="2800" dirty="0">
                <a:effectLst/>
                <a:latin typeface="Calibri" panose="020F0502020204030204" pitchFamily="34" charset="0"/>
              </a:rPr>
              <a:t> dan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pola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tindak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semua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pelaku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manajemen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penjaminan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mutu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berbasis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i="1" dirty="0">
                <a:effectLst/>
                <a:latin typeface="Calibri" panose="020F0502020204030204" pitchFamily="34" charset="0"/>
              </a:rPr>
              <a:t>PDCA (PPEPP)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adalah</a:t>
            </a:r>
            <a:r>
              <a:rPr lang="en-ID" sz="2800" dirty="0">
                <a:effectLst/>
                <a:latin typeface="Calibri" panose="020F0502020204030204" pitchFamily="34" charset="0"/>
              </a:rPr>
              <a:t> : </a:t>
            </a:r>
            <a:endParaRPr lang="en-ID" sz="2800" dirty="0"/>
          </a:p>
          <a:p>
            <a:pPr indent="-342900">
              <a:spcAft>
                <a:spcPts val="1200"/>
              </a:spcAft>
              <a:buFont typeface="+mj-lt"/>
              <a:buAutoNum type="arabicPeriod"/>
            </a:pPr>
            <a:r>
              <a:rPr lang="en-ID" sz="2800" b="1" i="1" dirty="0">
                <a:effectLst/>
                <a:latin typeface="Calibri" panose="020F0502020204030204" pitchFamily="34" charset="0"/>
              </a:rPr>
              <a:t>Quality first: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semua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pikiran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dan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tindakan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pengelola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pendidikan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tinggi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harus</a:t>
            </a:r>
            <a:r>
              <a:rPr lang="en-ID" sz="2800" dirty="0"/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memrioritaskan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mutu</a:t>
            </a:r>
            <a:r>
              <a:rPr lang="en-ID" sz="2800" dirty="0">
                <a:effectLst/>
                <a:latin typeface="Calibri" panose="020F0502020204030204" pitchFamily="34" charset="0"/>
              </a:rPr>
              <a:t>; </a:t>
            </a:r>
          </a:p>
          <a:p>
            <a:pPr indent="-342900">
              <a:spcAft>
                <a:spcPts val="1200"/>
              </a:spcAft>
              <a:buFont typeface="+mj-lt"/>
              <a:buAutoNum type="arabicPeriod"/>
            </a:pPr>
            <a:r>
              <a:rPr lang="en-ID" sz="2800" b="1" i="1" dirty="0">
                <a:effectLst/>
                <a:latin typeface="Calibri" panose="020F0502020204030204" pitchFamily="34" charset="0"/>
              </a:rPr>
              <a:t>Stakeholder- in: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semua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pikiran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dan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tindakan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pengelola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pendidikan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harus</a:t>
            </a:r>
            <a:r>
              <a:rPr lang="en-ID" sz="2800" dirty="0">
                <a:effectLst/>
                <a:latin typeface="Calibri" panose="020F0502020204030204" pitchFamily="34" charset="0"/>
              </a:rPr>
              <a:t>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ditujukan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pada </a:t>
            </a:r>
            <a:r>
              <a:rPr lang="en-ID" sz="2800" dirty="0" err="1">
                <a:effectLst/>
                <a:latin typeface="Calibri" panose="020F0502020204030204" pitchFamily="34" charset="0"/>
              </a:rPr>
              <a:t>kepuasan</a:t>
            </a:r>
            <a:r>
              <a:rPr lang="en-ID" sz="2800" dirty="0">
                <a:effectLst/>
                <a:latin typeface="Calibri" panose="020F0502020204030204" pitchFamily="34" charset="0"/>
              </a:rPr>
              <a:t> stakeholders;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C074A8-FB79-CE6A-2D67-B1F21B3015D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35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5" name="TextBox 4">
            <a:extLst>
              <a:ext uri="{FF2B5EF4-FFF2-40B4-BE49-F238E27FC236}">
                <a16:creationId xmlns:a16="http://schemas.microsoft.com/office/drawing/2014/main" id="{C6CB57DB-841C-F04D-B131-6C7EE998457A}"/>
              </a:ext>
            </a:extLst>
          </p:cNvPr>
          <p:cNvSpPr txBox="1"/>
          <p:nvPr/>
        </p:nvSpPr>
        <p:spPr>
          <a:xfrm>
            <a:off x="3978397" y="228599"/>
            <a:ext cx="4672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1800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PENDAHULUAN</a:t>
            </a:r>
            <a:endParaRPr lang="en-ID" sz="1800" dirty="0">
              <a:ln w="95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C4A014-EAEF-DF44-B6F1-DBE14736FC07}"/>
              </a:ext>
            </a:extLst>
          </p:cNvPr>
          <p:cNvSpPr txBox="1"/>
          <p:nvPr/>
        </p:nvSpPr>
        <p:spPr>
          <a:xfrm>
            <a:off x="408555" y="570444"/>
            <a:ext cx="8458200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 startAt="3"/>
            </a:pPr>
            <a:r>
              <a:rPr lang="en-ID" sz="2400" b="1" i="1" dirty="0">
                <a:effectLst/>
                <a:latin typeface="Calibri" panose="020F0502020204030204" pitchFamily="34" charset="0"/>
              </a:rPr>
              <a:t>The next process is our stakeholders: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setiap</a:t>
            </a:r>
            <a:r>
              <a:rPr lang="en-ID" sz="2400" dirty="0">
                <a:effectLst/>
                <a:latin typeface="Calibri" panose="020F0502020204030204" pitchFamily="34" charset="0"/>
              </a:rPr>
              <a:t> orang yang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melaksanakan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tugas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dalam</a:t>
            </a:r>
            <a:r>
              <a:rPr lang="en-ID" sz="2400" dirty="0">
                <a:effectLst/>
                <a:latin typeface="Calibri" panose="020F0502020204030204" pitchFamily="34" charset="0"/>
              </a:rPr>
              <a:t> proses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pendidikan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tinggi</a:t>
            </a:r>
            <a:r>
              <a:rPr lang="en-ID" sz="2400" dirty="0">
                <a:effectLst/>
                <a:latin typeface="Calibri" panose="020F0502020204030204" pitchFamily="34" charset="0"/>
              </a:rPr>
              <a:t>,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harus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menganggap</a:t>
            </a:r>
            <a:r>
              <a:rPr lang="en-ID" sz="2400" dirty="0">
                <a:effectLst/>
                <a:latin typeface="Calibri" panose="020F0502020204030204" pitchFamily="34" charset="0"/>
              </a:rPr>
              <a:t> orang lain yang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menggunakan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hasil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pelaksanaan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tugasnya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sebagai</a:t>
            </a:r>
            <a:r>
              <a:rPr lang="en-ID" sz="2400" dirty="0">
                <a:effectLst/>
                <a:latin typeface="Calibri" panose="020F0502020204030204" pitchFamily="34" charset="0"/>
              </a:rPr>
              <a:t> stakeholder-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nya</a:t>
            </a:r>
            <a:r>
              <a:rPr lang="en-ID" sz="2400" dirty="0">
                <a:effectLst/>
                <a:latin typeface="Calibri" panose="020F0502020204030204" pitchFamily="34" charset="0"/>
              </a:rPr>
              <a:t> yang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harus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dipuaskan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; 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 startAt="3"/>
            </a:pPr>
            <a:r>
              <a:rPr lang="en-ID" sz="2400" b="1" i="1" dirty="0">
                <a:effectLst/>
                <a:latin typeface="Calibri" panose="020F0502020204030204" pitchFamily="34" charset="0"/>
              </a:rPr>
              <a:t>Speak with data: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Setiap</a:t>
            </a:r>
            <a:r>
              <a:rPr lang="en-ID" sz="2400" dirty="0">
                <a:effectLst/>
                <a:latin typeface="Calibri" panose="020F0502020204030204" pitchFamily="34" charset="0"/>
              </a:rPr>
              <a:t> orang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pelaksana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pendidikan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tinggi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harus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melakukan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tindakan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dan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mengambil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keputusan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berdasarkan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analisis</a:t>
            </a:r>
            <a:r>
              <a:rPr lang="en-ID" sz="2400" dirty="0">
                <a:effectLst/>
                <a:latin typeface="Calibri" panose="020F0502020204030204" pitchFamily="34" charset="0"/>
              </a:rPr>
              <a:t> data yang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telah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diperolehnya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terlebih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dahulu</a:t>
            </a:r>
            <a:r>
              <a:rPr lang="en-ID" sz="2400" dirty="0">
                <a:effectLst/>
                <a:latin typeface="Calibri" panose="020F0502020204030204" pitchFamily="34" charset="0"/>
              </a:rPr>
              <a:t>,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bukan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berdasarkan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pengandaian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atau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rekayasa</a:t>
            </a:r>
            <a:r>
              <a:rPr lang="en-ID" sz="2400" dirty="0">
                <a:effectLst/>
                <a:latin typeface="Calibri" panose="020F0502020204030204" pitchFamily="34" charset="0"/>
              </a:rPr>
              <a:t>; 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 startAt="3"/>
            </a:pPr>
            <a:r>
              <a:rPr lang="en-ID" sz="2400" b="1" i="1" dirty="0">
                <a:effectLst/>
                <a:latin typeface="Calibri" panose="020F0502020204030204" pitchFamily="34" charset="0"/>
              </a:rPr>
              <a:t>Upstream management: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semua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pengambilan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keputusan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di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dalam</a:t>
            </a:r>
            <a:r>
              <a:rPr lang="en-ID" sz="2400" dirty="0">
                <a:effectLst/>
                <a:latin typeface="Calibri" panose="020F0502020204030204" pitchFamily="34" charset="0"/>
              </a:rPr>
              <a:t> proses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pendidikan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tinggi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dilakukan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secara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partisipatif</a:t>
            </a:r>
            <a:r>
              <a:rPr lang="en-ID" sz="2400" dirty="0">
                <a:effectLst/>
                <a:latin typeface="Calibri" panose="020F0502020204030204" pitchFamily="34" charset="0"/>
              </a:rPr>
              <a:t>,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bukan</a:t>
            </a:r>
            <a:r>
              <a:rPr lang="en-ID" sz="2400" dirty="0">
                <a:effectLst/>
                <a:latin typeface="Calibri" panose="020F0502020204030204" pitchFamily="34" charset="0"/>
              </a:rPr>
              <a:t> </a:t>
            </a:r>
            <a:r>
              <a:rPr lang="en-ID" sz="2400" dirty="0" err="1">
                <a:effectLst/>
                <a:latin typeface="Calibri" panose="020F0502020204030204" pitchFamily="34" charset="0"/>
              </a:rPr>
              <a:t>otoritatif</a:t>
            </a:r>
            <a:r>
              <a:rPr lang="en-ID" sz="2400" dirty="0">
                <a:effectLst/>
                <a:latin typeface="Calibri" panose="020F0502020204030204" pitchFamily="34" charset="0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32B37A-DE7A-692A-0DC4-A7CA7EDD660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7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530049-5A13-F4A8-428C-7FFA9F669F36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TextBox 3">
            <a:extLst>
              <a:ext uri="{FF2B5EF4-FFF2-40B4-BE49-F238E27FC236}">
                <a16:creationId xmlns:a16="http://schemas.microsoft.com/office/drawing/2014/main" id="{5EB7051D-699C-5542-8B2E-B08D79473B30}"/>
              </a:ext>
            </a:extLst>
          </p:cNvPr>
          <p:cNvSpPr txBox="1"/>
          <p:nvPr/>
        </p:nvSpPr>
        <p:spPr>
          <a:xfrm>
            <a:off x="466305" y="342899"/>
            <a:ext cx="6599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3200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Peran &amp; </a:t>
            </a:r>
            <a:r>
              <a:rPr lang="en-ID" sz="3200" dirty="0" err="1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Tanggungjawab</a:t>
            </a:r>
            <a:r>
              <a:rPr lang="en-ID" sz="3200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 Auditor</a:t>
            </a:r>
            <a:endParaRPr lang="en-ID" sz="3200" dirty="0">
              <a:ln w="95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9AA2A6-1B03-A746-82BA-8BCEE6E73C1A}"/>
              </a:ext>
            </a:extLst>
          </p:cNvPr>
          <p:cNvSpPr txBox="1"/>
          <p:nvPr/>
        </p:nvSpPr>
        <p:spPr>
          <a:xfrm>
            <a:off x="466305" y="1686677"/>
            <a:ext cx="799382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ID" sz="2800" dirty="0" err="1">
                <a:effectLst/>
                <a:latin typeface="GoudyOldStyleT"/>
              </a:rPr>
              <a:t>Mengaudit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sesuai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lingkup</a:t>
            </a:r>
            <a:r>
              <a:rPr lang="en-ID" sz="2800" dirty="0">
                <a:effectLst/>
                <a:latin typeface="GoudyOldStyleT"/>
              </a:rPr>
              <a:t> audit.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ID" sz="2800" dirty="0" err="1"/>
              <a:t>Melaksanakan</a:t>
            </a:r>
            <a:r>
              <a:rPr lang="en-ID" sz="2800" dirty="0"/>
              <a:t> </a:t>
            </a:r>
            <a:r>
              <a:rPr lang="en-ID" sz="2800" dirty="0" err="1"/>
              <a:t>tugas</a:t>
            </a:r>
            <a:r>
              <a:rPr lang="en-ID" sz="2800" dirty="0"/>
              <a:t> </a:t>
            </a:r>
            <a:r>
              <a:rPr lang="en-ID" sz="2800" dirty="0" err="1"/>
              <a:t>secara</a:t>
            </a:r>
            <a:r>
              <a:rPr lang="en-ID" sz="2800" dirty="0"/>
              <a:t> </a:t>
            </a:r>
            <a:r>
              <a:rPr lang="en-ID" sz="2800" dirty="0" err="1"/>
              <a:t>obyektif</a:t>
            </a:r>
            <a:r>
              <a:rPr lang="en-ID" sz="2800" dirty="0"/>
              <a:t>.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ID" sz="2800" dirty="0" err="1"/>
              <a:t>Mengumpulkan</a:t>
            </a:r>
            <a:r>
              <a:rPr lang="en-ID" sz="2800" dirty="0"/>
              <a:t> dan </a:t>
            </a:r>
            <a:r>
              <a:rPr lang="en-ID" sz="2800" dirty="0" err="1"/>
              <a:t>menganalisis</a:t>
            </a:r>
            <a:r>
              <a:rPr lang="en-ID" sz="2800" dirty="0"/>
              <a:t> </a:t>
            </a:r>
            <a:r>
              <a:rPr lang="en-ID" sz="2800" dirty="0" err="1"/>
              <a:t>bukti</a:t>
            </a:r>
            <a:r>
              <a:rPr lang="en-ID" sz="2800" dirty="0"/>
              <a:t>.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ID" sz="2800" dirty="0" err="1"/>
              <a:t>Menjaga</a:t>
            </a:r>
            <a:r>
              <a:rPr lang="en-ID" sz="2800" dirty="0"/>
              <a:t> </a:t>
            </a:r>
            <a:r>
              <a:rPr lang="en-ID" sz="2800" dirty="0" err="1"/>
              <a:t>kerahasiaan</a:t>
            </a:r>
            <a:r>
              <a:rPr lang="en-ID" sz="2800" dirty="0"/>
              <a:t> </a:t>
            </a:r>
            <a:r>
              <a:rPr lang="en-ID" sz="2800" dirty="0" err="1"/>
              <a:t>dokumen</a:t>
            </a:r>
            <a:r>
              <a:rPr lang="en-ID" sz="2800" dirty="0"/>
              <a:t> yang </a:t>
            </a:r>
            <a:r>
              <a:rPr lang="en-ID" sz="2800" dirty="0" err="1"/>
              <a:t>diaudit</a:t>
            </a:r>
            <a:r>
              <a:rPr lang="en-ID" sz="2800" dirty="0"/>
              <a:t>. 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ID" sz="2800" dirty="0"/>
              <a:t>Mampu </a:t>
            </a:r>
            <a:r>
              <a:rPr lang="en-ID" sz="2800" dirty="0" err="1"/>
              <a:t>menjawab</a:t>
            </a:r>
            <a:r>
              <a:rPr lang="en-ID" sz="2800" dirty="0"/>
              <a:t> </a:t>
            </a:r>
            <a:r>
              <a:rPr lang="en-ID" sz="2800" dirty="0" err="1"/>
              <a:t>pertanyaan</a:t>
            </a:r>
            <a:r>
              <a:rPr lang="en-ID" sz="2800" dirty="0"/>
              <a:t>.</a:t>
            </a:r>
          </a:p>
        </p:txBody>
      </p:sp>
      <p:pic>
        <p:nvPicPr>
          <p:cNvPr id="1028" name="Picture 4" descr="27 Contoh Tanggung Jawab dalam Kehidupan Sehari-hari. Lengkap!">
            <a:extLst>
              <a:ext uri="{FF2B5EF4-FFF2-40B4-BE49-F238E27FC236}">
                <a16:creationId xmlns:a16="http://schemas.microsoft.com/office/drawing/2014/main" id="{14823073-B3B3-DC46-B528-CB332B725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251" y="594502"/>
            <a:ext cx="1764502" cy="146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3F4D1E-0318-828F-7765-5545963E6188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TextBox 3">
            <a:extLst>
              <a:ext uri="{FF2B5EF4-FFF2-40B4-BE49-F238E27FC236}">
                <a16:creationId xmlns:a16="http://schemas.microsoft.com/office/drawing/2014/main" id="{916DE1CA-6DB6-0F4A-8CFE-1CF970A16E3C}"/>
              </a:ext>
            </a:extLst>
          </p:cNvPr>
          <p:cNvSpPr txBox="1"/>
          <p:nvPr/>
        </p:nvSpPr>
        <p:spPr>
          <a:xfrm>
            <a:off x="1219200" y="228600"/>
            <a:ext cx="7086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000" b="1" dirty="0" err="1"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Persyaratan</a:t>
            </a:r>
            <a:r>
              <a:rPr lang="en-ID" sz="4000" b="1" dirty="0"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 Auditor</a:t>
            </a:r>
            <a:endParaRPr lang="en-ID" sz="4000" dirty="0">
              <a:solidFill>
                <a:srgbClr val="C0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5F2BE4-5BF9-2D43-A33D-F0D18D22BC02}"/>
              </a:ext>
            </a:extLst>
          </p:cNvPr>
          <p:cNvSpPr txBox="1"/>
          <p:nvPr/>
        </p:nvSpPr>
        <p:spPr>
          <a:xfrm>
            <a:off x="685800" y="1500258"/>
            <a:ext cx="69342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ID" sz="4400" dirty="0" err="1">
                <a:effectLst/>
                <a:latin typeface="GoudyOldStyleT"/>
              </a:rPr>
              <a:t>Kompeten</a:t>
            </a:r>
            <a:r>
              <a:rPr lang="en-ID" sz="4400" dirty="0">
                <a:effectLst/>
                <a:latin typeface="GoudyOldStyleT"/>
              </a:rPr>
              <a:t> </a:t>
            </a:r>
            <a:endParaRPr lang="en-ID" sz="4400" dirty="0"/>
          </a:p>
          <a:p>
            <a:pPr marL="742950" indent="-742950">
              <a:buFont typeface="+mj-lt"/>
              <a:buAutoNum type="arabicPeriod"/>
            </a:pPr>
            <a:r>
              <a:rPr lang="en-ID" sz="4400" dirty="0" err="1">
                <a:effectLst/>
                <a:latin typeface="SymbolMT"/>
              </a:rPr>
              <a:t>Integritas</a:t>
            </a:r>
            <a:endParaRPr lang="en-ID" sz="4400" dirty="0">
              <a:effectLst/>
              <a:latin typeface="SymbolMT"/>
            </a:endParaRPr>
          </a:p>
          <a:p>
            <a:pPr marL="742950" indent="-742950">
              <a:buFont typeface="+mj-lt"/>
              <a:buAutoNum type="arabicPeriod"/>
            </a:pPr>
            <a:r>
              <a:rPr lang="en-ID" sz="4400" dirty="0" err="1">
                <a:latin typeface="SymbolMT"/>
              </a:rPr>
              <a:t>Obyektif</a:t>
            </a:r>
            <a:endParaRPr lang="en-ID" sz="4400" dirty="0">
              <a:latin typeface="SymbolMT"/>
            </a:endParaRPr>
          </a:p>
          <a:p>
            <a:pPr marL="742950" indent="-742950">
              <a:buFont typeface="+mj-lt"/>
              <a:buAutoNum type="arabicPeriod"/>
            </a:pPr>
            <a:r>
              <a:rPr lang="en-ID" sz="4400" dirty="0">
                <a:latin typeface="SymbolMT"/>
              </a:rPr>
              <a:t>Independent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625A67-D22D-5898-FA5E-E1619A250C7B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23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F4E462-9DD3-077C-0D41-56BD5382D99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TextBox 3">
            <a:extLst>
              <a:ext uri="{FF2B5EF4-FFF2-40B4-BE49-F238E27FC236}">
                <a16:creationId xmlns:a16="http://schemas.microsoft.com/office/drawing/2014/main" id="{C3AE5D9D-713E-1C46-8BA4-BA3ED9C9F1FC}"/>
              </a:ext>
            </a:extLst>
          </p:cNvPr>
          <p:cNvSpPr txBox="1"/>
          <p:nvPr/>
        </p:nvSpPr>
        <p:spPr>
          <a:xfrm>
            <a:off x="1072896" y="283463"/>
            <a:ext cx="655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400" b="1" dirty="0">
                <a:solidFill>
                  <a:srgbClr val="8A0000"/>
                </a:solidFill>
                <a:effectLst/>
                <a:latin typeface="Arial" panose="020B0604020202020204" pitchFamily="34" charset="0"/>
              </a:rPr>
              <a:t>Chartered Institute of Internal Auditors</a:t>
            </a:r>
            <a:endParaRPr lang="en-US" sz="2400" b="1" dirty="0">
              <a:solidFill>
                <a:srgbClr val="8A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020516-E2FA-F048-8E26-C2CB8E787F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937621"/>
            <a:ext cx="8420100" cy="3911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55436A-A7AD-E10A-4278-DC923B543AA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85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530049-5A13-F4A8-428C-7FFA9F669F36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85B573-6730-1744-AA46-EB1ED74EEF49}"/>
              </a:ext>
            </a:extLst>
          </p:cNvPr>
          <p:cNvSpPr txBox="1"/>
          <p:nvPr/>
        </p:nvSpPr>
        <p:spPr>
          <a:xfrm>
            <a:off x="2550523" y="16467"/>
            <a:ext cx="34577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4000" b="1" dirty="0" err="1">
                <a:solidFill>
                  <a:srgbClr val="8A0000"/>
                </a:solidFill>
                <a:effectLst/>
                <a:latin typeface="GoudyOldStyleT"/>
              </a:rPr>
              <a:t>Kompeten</a:t>
            </a:r>
            <a:endParaRPr lang="en-ID" sz="4000" dirty="0">
              <a:solidFill>
                <a:srgbClr val="8A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B50DAA-6031-CB40-B80C-A6C77FDC4FEF}"/>
              </a:ext>
            </a:extLst>
          </p:cNvPr>
          <p:cNvSpPr txBox="1"/>
          <p:nvPr/>
        </p:nvSpPr>
        <p:spPr>
          <a:xfrm>
            <a:off x="306421" y="848313"/>
            <a:ext cx="838884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id-ID" sz="2400" dirty="0"/>
              <a:t>Auditor internal menerapkan pengetahuan, keterampilan, dan pengalaman yang dibutuhkan dalam pelaksanaan audit internal, dengan ketentuan:</a:t>
            </a:r>
          </a:p>
          <a:p>
            <a:pPr marL="285750" indent="-285750">
              <a:spcAft>
                <a:spcPts val="1200"/>
              </a:spcAft>
              <a:buSzPct val="65000"/>
              <a:buFont typeface=".Apple Color Emoji UI"/>
              <a:buChar char="🌏"/>
            </a:pPr>
            <a:r>
              <a:rPr lang="id-ID" sz="2400" dirty="0"/>
              <a:t>Bekerja hanya dalam layanan di mana mereka memiliki pengetahuan, keterampilan, dan pengalaman yang diperlukan. </a:t>
            </a:r>
          </a:p>
          <a:p>
            <a:pPr marL="285750" indent="-285750">
              <a:spcAft>
                <a:spcPts val="1200"/>
              </a:spcAft>
              <a:buSzPct val="65000"/>
              <a:buFont typeface=".Apple Color Emoji UI"/>
              <a:buChar char="🌏"/>
            </a:pPr>
            <a:r>
              <a:rPr lang="id-ID" sz="2400" dirty="0"/>
              <a:t>Melakukan jasa audit internal sesuai dengan Standar Praktik Profesional Audit Internal.</a:t>
            </a:r>
          </a:p>
          <a:p>
            <a:pPr marL="285750" indent="-285750">
              <a:spcAft>
                <a:spcPts val="1200"/>
              </a:spcAft>
              <a:buSzPct val="65000"/>
              <a:buFont typeface=".Apple Color Emoji UI"/>
              <a:buChar char="🌏"/>
            </a:pPr>
            <a:r>
              <a:rPr lang="id-ID" sz="2400" dirty="0"/>
              <a:t>Terus meningkatkan kemahiran, efektivitas dan kualitas layanan audit.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6D7D65-48BC-69C3-0DC0-4980FD91DF1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94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530049-5A13-F4A8-428C-7FFA9F669F36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33F508-AD3F-5145-A4FD-200FC2B04C4F}"/>
              </a:ext>
            </a:extLst>
          </p:cNvPr>
          <p:cNvSpPr txBox="1"/>
          <p:nvPr/>
        </p:nvSpPr>
        <p:spPr>
          <a:xfrm>
            <a:off x="240792" y="773073"/>
            <a:ext cx="80772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ID" sz="1800" dirty="0">
                <a:effectLst/>
                <a:latin typeface="GoudyOldStyleT"/>
              </a:rPr>
              <a:t>Auditor di </a:t>
            </a:r>
            <a:r>
              <a:rPr lang="en-ID" sz="1800" dirty="0" err="1">
                <a:effectLst/>
                <a:latin typeface="GoudyOldStyleT"/>
              </a:rPr>
              <a:t>dalam</a:t>
            </a:r>
            <a:r>
              <a:rPr lang="en-ID" sz="1800" dirty="0">
                <a:effectLst/>
                <a:latin typeface="GoudyOldStyleT"/>
              </a:rPr>
              <a:t> AMI </a:t>
            </a:r>
            <a:r>
              <a:rPr lang="en-ID" sz="1800" dirty="0" err="1">
                <a:effectLst/>
                <a:latin typeface="GoudyOldStyleT"/>
              </a:rPr>
              <a:t>harus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melakukan</a:t>
            </a:r>
            <a:r>
              <a:rPr lang="en-ID" sz="1800" dirty="0">
                <a:effectLst/>
                <a:latin typeface="GoudyOldStyleT"/>
              </a:rPr>
              <a:t> audit </a:t>
            </a:r>
            <a:r>
              <a:rPr lang="en-ID" sz="1800" dirty="0" err="1">
                <a:effectLst/>
                <a:latin typeface="GoudyOldStyleT"/>
              </a:rPr>
              <a:t>dengan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ketentuan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berikut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ini</a:t>
            </a:r>
            <a:r>
              <a:rPr lang="en-ID" sz="1800" dirty="0">
                <a:effectLst/>
                <a:latin typeface="GoudyOldStyleT"/>
              </a:rPr>
              <a:t>:</a:t>
            </a:r>
          </a:p>
          <a:p>
            <a:pPr marL="285750" indent="-285750">
              <a:spcAft>
                <a:spcPts val="600"/>
              </a:spcAft>
              <a:buFont typeface=".Apple Color Emoji UI"/>
              <a:buChar char="🧿"/>
            </a:pPr>
            <a:r>
              <a:rPr lang="en-ID" sz="1800" dirty="0" err="1">
                <a:effectLst/>
                <a:latin typeface="GoudyOldStyleT"/>
              </a:rPr>
              <a:t>Melakukan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pekerjaan</a:t>
            </a:r>
            <a:r>
              <a:rPr lang="en-ID" sz="1800" dirty="0">
                <a:effectLst/>
                <a:latin typeface="GoudyOldStyleT"/>
              </a:rPr>
              <a:t> auditor </a:t>
            </a:r>
            <a:r>
              <a:rPr lang="en-ID" sz="1800" dirty="0" err="1">
                <a:effectLst/>
                <a:latin typeface="GoudyOldStyleT"/>
              </a:rPr>
              <a:t>dengan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kejujuran</a:t>
            </a:r>
            <a:r>
              <a:rPr lang="en-ID" sz="1800" dirty="0">
                <a:effectLst/>
                <a:latin typeface="GoudyOldStyleT"/>
              </a:rPr>
              <a:t>, </a:t>
            </a:r>
            <a:r>
              <a:rPr lang="en-ID" sz="1800" dirty="0" err="1">
                <a:effectLst/>
                <a:latin typeface="GoudyOldStyleT"/>
              </a:rPr>
              <a:t>ketekunan</a:t>
            </a:r>
            <a:r>
              <a:rPr lang="en-ID" sz="1800" dirty="0">
                <a:effectLst/>
                <a:latin typeface="GoudyOldStyleT"/>
              </a:rPr>
              <a:t>, dan </a:t>
            </a:r>
            <a:r>
              <a:rPr lang="en-ID" sz="1800" dirty="0" err="1">
                <a:effectLst/>
                <a:latin typeface="GoudyOldStyleT"/>
              </a:rPr>
              <a:t>bertanggung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jawab</a:t>
            </a:r>
            <a:r>
              <a:rPr lang="en-ID" sz="1800" dirty="0">
                <a:effectLst/>
                <a:latin typeface="GoudyOldStyleT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.Apple Color Emoji UI"/>
              <a:buChar char="🧿"/>
            </a:pPr>
            <a:r>
              <a:rPr lang="en-ID" sz="1800" dirty="0" err="1">
                <a:effectLst/>
                <a:latin typeface="GoudyOldStyleT"/>
              </a:rPr>
              <a:t>Mentaati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hukum</a:t>
            </a:r>
            <a:r>
              <a:rPr lang="en-ID" sz="1800" dirty="0">
                <a:effectLst/>
                <a:latin typeface="GoudyOldStyleT"/>
              </a:rPr>
              <a:t> dan </a:t>
            </a:r>
            <a:r>
              <a:rPr lang="en-ID" sz="1800" dirty="0" err="1">
                <a:effectLst/>
                <a:latin typeface="GoudyOldStyleT"/>
              </a:rPr>
              <a:t>membuat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pengungkapan</a:t>
            </a:r>
            <a:r>
              <a:rPr lang="en-ID" sz="1800" dirty="0">
                <a:effectLst/>
                <a:latin typeface="GoudyOldStyleT"/>
              </a:rPr>
              <a:t> yang </a:t>
            </a:r>
            <a:r>
              <a:rPr lang="en-ID" sz="1800" dirty="0" err="1">
                <a:effectLst/>
                <a:latin typeface="GoudyOldStyleT"/>
              </a:rPr>
              <a:t>diharuskan</a:t>
            </a:r>
            <a:r>
              <a:rPr lang="en-ID" sz="1800" dirty="0">
                <a:effectLst/>
                <a:latin typeface="GoudyOldStyleT"/>
              </a:rPr>
              <a:t> oleh </a:t>
            </a:r>
            <a:r>
              <a:rPr lang="en-ID" sz="1800" dirty="0" err="1">
                <a:effectLst/>
                <a:latin typeface="GoudyOldStyleT"/>
              </a:rPr>
              <a:t>ketentuan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perundang</a:t>
            </a:r>
            <a:r>
              <a:rPr lang="en-ID" sz="1800" dirty="0">
                <a:effectLst/>
                <a:latin typeface="GoudyOldStyleT"/>
              </a:rPr>
              <a:t>- </a:t>
            </a:r>
            <a:r>
              <a:rPr lang="en-ID" sz="1800" dirty="0" err="1">
                <a:effectLst/>
                <a:latin typeface="GoudyOldStyleT"/>
              </a:rPr>
              <a:t>undangan</a:t>
            </a:r>
            <a:r>
              <a:rPr lang="en-ID" sz="1800" dirty="0">
                <a:effectLst/>
                <a:latin typeface="GoudyOldStyleT"/>
              </a:rPr>
              <a:t> dan </a:t>
            </a:r>
            <a:r>
              <a:rPr lang="en-ID" sz="1800" dirty="0" err="1">
                <a:effectLst/>
                <a:latin typeface="GoudyOldStyleT"/>
              </a:rPr>
              <a:t>profesi</a:t>
            </a:r>
            <a:r>
              <a:rPr lang="en-ID" sz="1800" dirty="0">
                <a:effectLst/>
                <a:latin typeface="GoudyOldStyleT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.Apple Color Emoji UI"/>
              <a:buChar char="🧿"/>
            </a:pPr>
            <a:r>
              <a:rPr lang="en-ID" sz="1800" dirty="0" err="1">
                <a:effectLst/>
                <a:latin typeface="GoudyOldStyleT"/>
              </a:rPr>
              <a:t>Sadar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tidak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boleh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terlibat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dalam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aktivitas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ilegal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apapun</a:t>
            </a:r>
            <a:r>
              <a:rPr lang="en-ID" sz="1800" dirty="0">
                <a:effectLst/>
                <a:latin typeface="GoudyOldStyleT"/>
              </a:rPr>
              <a:t>, </a:t>
            </a:r>
            <a:r>
              <a:rPr lang="en-ID" sz="1800" dirty="0" err="1">
                <a:effectLst/>
                <a:latin typeface="GoudyOldStyleT"/>
              </a:rPr>
              <a:t>atau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terlibat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dalam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tindakan</a:t>
            </a:r>
            <a:r>
              <a:rPr lang="en-ID" sz="1800" dirty="0">
                <a:effectLst/>
                <a:latin typeface="GoudyOldStyleT"/>
              </a:rPr>
              <a:t> yang </a:t>
            </a:r>
            <a:r>
              <a:rPr lang="en-ID" sz="1800" dirty="0" err="1">
                <a:effectLst/>
                <a:latin typeface="GoudyOldStyleT"/>
              </a:rPr>
              <a:t>memalukan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untuk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profesi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ataupun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organisasi</a:t>
            </a:r>
            <a:r>
              <a:rPr lang="en-ID" sz="1800" dirty="0">
                <a:effectLst/>
                <a:latin typeface="GoudyOldStyleT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.Apple Color Emoji UI"/>
              <a:buChar char="🧿"/>
            </a:pPr>
            <a:r>
              <a:rPr lang="en-ID" sz="1800" dirty="0" err="1">
                <a:effectLst/>
                <a:latin typeface="GoudyOldStyleT"/>
              </a:rPr>
              <a:t>Menghormati</a:t>
            </a:r>
            <a:r>
              <a:rPr lang="en-ID" sz="1800" dirty="0">
                <a:effectLst/>
                <a:latin typeface="GoudyOldStyleT"/>
              </a:rPr>
              <a:t> dan </a:t>
            </a:r>
            <a:r>
              <a:rPr lang="en-ID" sz="1800" dirty="0" err="1">
                <a:effectLst/>
                <a:latin typeface="GoudyOldStyleT"/>
              </a:rPr>
              <a:t>berkontribusi</a:t>
            </a:r>
            <a:r>
              <a:rPr lang="en-ID" sz="1800" dirty="0">
                <a:effectLst/>
                <a:latin typeface="GoudyOldStyleT"/>
              </a:rPr>
              <a:t> pada </a:t>
            </a:r>
            <a:r>
              <a:rPr lang="en-ID" sz="1800" dirty="0" err="1">
                <a:effectLst/>
                <a:latin typeface="GoudyOldStyleT"/>
              </a:rPr>
              <a:t>tujuan</a:t>
            </a:r>
            <a:r>
              <a:rPr lang="en-ID" sz="1800" dirty="0">
                <a:effectLst/>
                <a:latin typeface="GoudyOldStyleT"/>
              </a:rPr>
              <a:t> yang </a:t>
            </a:r>
            <a:r>
              <a:rPr lang="en-ID" sz="1800" dirty="0" err="1">
                <a:effectLst/>
                <a:latin typeface="GoudyOldStyleT"/>
              </a:rPr>
              <a:t>sah</a:t>
            </a:r>
            <a:r>
              <a:rPr lang="en-ID" sz="1800" dirty="0">
                <a:effectLst/>
                <a:latin typeface="GoudyOldStyleT"/>
              </a:rPr>
              <a:t> dan </a:t>
            </a:r>
            <a:r>
              <a:rPr lang="en-ID" sz="1800" dirty="0" err="1">
                <a:effectLst/>
                <a:latin typeface="GoudyOldStyleT"/>
              </a:rPr>
              <a:t>etis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dari</a:t>
            </a:r>
            <a:r>
              <a:rPr lang="en-ID" sz="1800" dirty="0">
                <a:effectLst/>
                <a:latin typeface="GoudyOldStyleT"/>
              </a:rPr>
              <a:t> </a:t>
            </a:r>
            <a:r>
              <a:rPr lang="en-ID" sz="1800" dirty="0" err="1">
                <a:effectLst/>
                <a:latin typeface="GoudyOldStyleT"/>
              </a:rPr>
              <a:t>organisasi</a:t>
            </a:r>
            <a:r>
              <a:rPr lang="en-ID" sz="1800" dirty="0">
                <a:effectLst/>
                <a:latin typeface="GoudyOldStyleT"/>
              </a:rPr>
              <a:t>. </a:t>
            </a:r>
          </a:p>
          <a:p>
            <a:pPr marL="285750" indent="-285750">
              <a:spcAft>
                <a:spcPts val="600"/>
              </a:spcAft>
              <a:buFont typeface=".Apple Color Emoji UI"/>
              <a:buChar char="🧿"/>
            </a:pPr>
            <a:r>
              <a:rPr lang="en-ID" sz="1800" dirty="0" err="1"/>
              <a:t>Berhati-hati</a:t>
            </a:r>
            <a:r>
              <a:rPr lang="en-ID" sz="1800" dirty="0"/>
              <a:t> </a:t>
            </a:r>
            <a:r>
              <a:rPr lang="en-ID" sz="1800" dirty="0" err="1"/>
              <a:t>dalam</a:t>
            </a:r>
            <a:r>
              <a:rPr lang="en-ID" sz="1800" dirty="0"/>
              <a:t> </a:t>
            </a:r>
            <a:r>
              <a:rPr lang="en-ID" sz="1800" dirty="0" err="1"/>
              <a:t>penggunaan</a:t>
            </a:r>
            <a:r>
              <a:rPr lang="en-ID" sz="1800" dirty="0"/>
              <a:t> dan </a:t>
            </a:r>
            <a:r>
              <a:rPr lang="en-ID" sz="1800" dirty="0" err="1"/>
              <a:t>kerahasiaan</a:t>
            </a:r>
            <a:r>
              <a:rPr lang="en-ID" sz="1800" dirty="0"/>
              <a:t> </a:t>
            </a:r>
            <a:r>
              <a:rPr lang="en-ID" sz="1800" dirty="0" err="1"/>
              <a:t>informasi</a:t>
            </a:r>
            <a:r>
              <a:rPr lang="en-ID" sz="1800" dirty="0"/>
              <a:t> yang </a:t>
            </a:r>
            <a:r>
              <a:rPr lang="en-ID" sz="1800" dirty="0" err="1"/>
              <a:t>diperoleh</a:t>
            </a:r>
            <a:r>
              <a:rPr lang="en-ID" sz="1800" dirty="0"/>
              <a:t> </a:t>
            </a:r>
            <a:r>
              <a:rPr lang="en-ID" sz="1800" dirty="0" err="1"/>
              <a:t>dalam</a:t>
            </a:r>
            <a:r>
              <a:rPr lang="en-ID" sz="1800" dirty="0"/>
              <a:t> </a:t>
            </a:r>
            <a:r>
              <a:rPr lang="en-ID" sz="1800" dirty="0" err="1"/>
              <a:t>tugas</a:t>
            </a:r>
            <a:r>
              <a:rPr lang="en-ID" sz="1800" dirty="0"/>
              <a:t> auditor. </a:t>
            </a:r>
          </a:p>
          <a:p>
            <a:pPr marL="285750" indent="-285750">
              <a:spcAft>
                <a:spcPts val="600"/>
              </a:spcAft>
              <a:buFont typeface=".Apple Color Emoji UI"/>
              <a:buChar char="🧿"/>
            </a:pPr>
            <a:r>
              <a:rPr lang="en-ID" sz="1800" dirty="0" err="1"/>
              <a:t>Tidak</a:t>
            </a:r>
            <a:r>
              <a:rPr lang="en-ID" sz="1800" dirty="0"/>
              <a:t> </a:t>
            </a:r>
            <a:r>
              <a:rPr lang="en-ID" sz="1800" dirty="0" err="1"/>
              <a:t>akan</a:t>
            </a:r>
            <a:r>
              <a:rPr lang="en-ID" sz="1800" dirty="0"/>
              <a:t> </a:t>
            </a:r>
            <a:r>
              <a:rPr lang="en-ID" sz="1800" dirty="0" err="1"/>
              <a:t>menggunakan</a:t>
            </a:r>
            <a:r>
              <a:rPr lang="en-ID" sz="1800" dirty="0"/>
              <a:t> </a:t>
            </a:r>
            <a:r>
              <a:rPr lang="en-ID" sz="1800" dirty="0" err="1"/>
              <a:t>informasi</a:t>
            </a:r>
            <a:r>
              <a:rPr lang="en-ID" sz="1800" dirty="0"/>
              <a:t> </a:t>
            </a:r>
            <a:r>
              <a:rPr lang="en-ID" sz="1800" dirty="0" err="1"/>
              <a:t>untuk</a:t>
            </a:r>
            <a:r>
              <a:rPr lang="en-ID" sz="1800" dirty="0"/>
              <a:t> </a:t>
            </a:r>
            <a:r>
              <a:rPr lang="en-ID" sz="1800" dirty="0" err="1"/>
              <a:t>keuntungan</a:t>
            </a:r>
            <a:r>
              <a:rPr lang="en-ID" sz="1800" dirty="0"/>
              <a:t> </a:t>
            </a:r>
            <a:r>
              <a:rPr lang="en-ID" sz="1800" dirty="0" err="1"/>
              <a:t>pribadi</a:t>
            </a:r>
            <a:r>
              <a:rPr lang="en-ID" sz="1800" dirty="0"/>
              <a:t> </a:t>
            </a:r>
            <a:r>
              <a:rPr lang="en-ID" sz="1800" dirty="0" err="1"/>
              <a:t>atau</a:t>
            </a:r>
            <a:r>
              <a:rPr lang="en-ID" sz="1800" dirty="0"/>
              <a:t> </a:t>
            </a:r>
            <a:r>
              <a:rPr lang="en-ID" sz="1800" dirty="0" err="1"/>
              <a:t>dengan</a:t>
            </a:r>
            <a:r>
              <a:rPr lang="en-ID" sz="1800" dirty="0"/>
              <a:t> </a:t>
            </a:r>
            <a:r>
              <a:rPr lang="en-ID" sz="1800" dirty="0" err="1"/>
              <a:t>cara</a:t>
            </a:r>
            <a:r>
              <a:rPr lang="en-ID" sz="1800" dirty="0"/>
              <a:t> </a:t>
            </a:r>
            <a:r>
              <a:rPr lang="en-ID" sz="1800" dirty="0" err="1"/>
              <a:t>apapun</a:t>
            </a:r>
            <a:r>
              <a:rPr lang="en-ID" sz="1800" dirty="0"/>
              <a:t> yang </a:t>
            </a:r>
            <a:r>
              <a:rPr lang="en-ID" sz="1800" dirty="0" err="1"/>
              <a:t>akan</a:t>
            </a:r>
            <a:r>
              <a:rPr lang="en-ID" sz="1800" dirty="0"/>
              <a:t> </a:t>
            </a:r>
            <a:r>
              <a:rPr lang="en-ID" sz="1800" dirty="0" err="1"/>
              <a:t>bertentangan</a:t>
            </a:r>
            <a:r>
              <a:rPr lang="en-ID" sz="1800" dirty="0"/>
              <a:t> </a:t>
            </a:r>
            <a:r>
              <a:rPr lang="en-ID" sz="1800" dirty="0" err="1"/>
              <a:t>dengan</a:t>
            </a:r>
            <a:r>
              <a:rPr lang="en-ID" sz="1800" dirty="0"/>
              <a:t> </a:t>
            </a:r>
            <a:r>
              <a:rPr lang="en-ID" sz="1800" dirty="0" err="1"/>
              <a:t>ketentuan</a:t>
            </a:r>
            <a:r>
              <a:rPr lang="en-ID" sz="1800" dirty="0"/>
              <a:t> </a:t>
            </a:r>
            <a:r>
              <a:rPr lang="en-ID" sz="1800" dirty="0" err="1"/>
              <a:t>perundangan</a:t>
            </a:r>
            <a:r>
              <a:rPr lang="en-ID" sz="1800" dirty="0"/>
              <a:t> </a:t>
            </a:r>
            <a:r>
              <a:rPr lang="en-ID" sz="1800" dirty="0" err="1"/>
              <a:t>atau</a:t>
            </a:r>
            <a:r>
              <a:rPr lang="en-ID" sz="1800" dirty="0"/>
              <a:t> </a:t>
            </a:r>
            <a:r>
              <a:rPr lang="en-ID" sz="1800" dirty="0" err="1"/>
              <a:t>merugikan</a:t>
            </a:r>
            <a:r>
              <a:rPr lang="en-ID" sz="1800" dirty="0"/>
              <a:t> </a:t>
            </a:r>
            <a:r>
              <a:rPr lang="en-ID" sz="1800" dirty="0" err="1"/>
              <a:t>tujuan</a:t>
            </a:r>
            <a:r>
              <a:rPr lang="en-ID" sz="1800" dirty="0"/>
              <a:t> dan </a:t>
            </a:r>
            <a:r>
              <a:rPr lang="en-ID" sz="1800" dirty="0" err="1"/>
              <a:t>etika</a:t>
            </a:r>
            <a:r>
              <a:rPr lang="en-ID" sz="1800" dirty="0"/>
              <a:t> </a:t>
            </a:r>
            <a:r>
              <a:rPr lang="en-ID" sz="1800" dirty="0" err="1"/>
              <a:t>dari</a:t>
            </a:r>
            <a:r>
              <a:rPr lang="en-ID" sz="1800" dirty="0"/>
              <a:t> </a:t>
            </a:r>
            <a:r>
              <a:rPr lang="en-ID" sz="1800" dirty="0" err="1"/>
              <a:t>organisasi</a:t>
            </a:r>
            <a:r>
              <a:rPr lang="en-ID" sz="1800" dirty="0"/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AD32E1-C979-4447-80DE-669C8C7D585C}"/>
              </a:ext>
            </a:extLst>
          </p:cNvPr>
          <p:cNvSpPr txBox="1"/>
          <p:nvPr/>
        </p:nvSpPr>
        <p:spPr>
          <a:xfrm>
            <a:off x="2550523" y="94845"/>
            <a:ext cx="34577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4000" b="1" dirty="0" err="1">
                <a:solidFill>
                  <a:srgbClr val="8A0000"/>
                </a:solidFill>
                <a:effectLst/>
                <a:latin typeface="GoudyOldStyleT"/>
              </a:rPr>
              <a:t>Integritas</a:t>
            </a:r>
            <a:r>
              <a:rPr lang="en-ID" sz="4000" b="1" dirty="0">
                <a:solidFill>
                  <a:srgbClr val="8A0000"/>
                </a:solidFill>
                <a:effectLst/>
                <a:latin typeface="GoudyOldStyleT"/>
              </a:rPr>
              <a:t> </a:t>
            </a:r>
            <a:endParaRPr lang="en-ID" sz="4000" dirty="0">
              <a:solidFill>
                <a:srgbClr val="8A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969B64-BCB1-75B4-42F6-4B47F02D199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37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E96134-B88A-1E4C-8CF3-43283915E0E2}"/>
              </a:ext>
            </a:extLst>
          </p:cNvPr>
          <p:cNvSpPr txBox="1"/>
          <p:nvPr/>
        </p:nvSpPr>
        <p:spPr>
          <a:xfrm>
            <a:off x="393821" y="1258283"/>
            <a:ext cx="8301446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SzPct val="50000"/>
            </a:pPr>
            <a:r>
              <a:rPr lang="en-ID" sz="2800" dirty="0">
                <a:effectLst/>
                <a:latin typeface="GoudyOldStyleT"/>
              </a:rPr>
              <a:t>Auditor di </a:t>
            </a:r>
            <a:r>
              <a:rPr lang="en-ID" sz="2800" dirty="0" err="1">
                <a:effectLst/>
                <a:latin typeface="GoudyOldStyleT"/>
              </a:rPr>
              <a:t>dalam</a:t>
            </a:r>
            <a:r>
              <a:rPr lang="en-ID" sz="2800" dirty="0">
                <a:effectLst/>
                <a:latin typeface="GoudyOldStyleT"/>
              </a:rPr>
              <a:t> AMI, </a:t>
            </a:r>
            <a:r>
              <a:rPr lang="en-ID" sz="2800" dirty="0" err="1">
                <a:effectLst/>
                <a:latin typeface="GoudyOldStyleT"/>
              </a:rPr>
              <a:t>akan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memenuhi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ketentuan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berikut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ini</a:t>
            </a:r>
            <a:r>
              <a:rPr lang="en-ID" sz="2800" dirty="0">
                <a:effectLst/>
                <a:latin typeface="GoudyOldStyleT"/>
              </a:rPr>
              <a:t>:</a:t>
            </a:r>
          </a:p>
          <a:p>
            <a:pPr marL="285750" indent="-285750">
              <a:spcAft>
                <a:spcPts val="1200"/>
              </a:spcAft>
              <a:buSzPct val="50000"/>
              <a:buFont typeface=".Apple Color Emoji UI"/>
              <a:buChar char="☯️"/>
            </a:pPr>
            <a:r>
              <a:rPr lang="en-ID" sz="2800" dirty="0" err="1">
                <a:effectLst/>
                <a:latin typeface="GoudyOldStyleT"/>
              </a:rPr>
              <a:t>Bekerja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sesuai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dengan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prosedur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operasional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baku</a:t>
            </a:r>
            <a:r>
              <a:rPr lang="en-ID" sz="2800" dirty="0">
                <a:effectLst/>
                <a:latin typeface="GoudyOldStyleT"/>
              </a:rPr>
              <a:t>.</a:t>
            </a:r>
          </a:p>
          <a:p>
            <a:pPr marL="285750" indent="-285750">
              <a:spcAft>
                <a:spcPts val="1200"/>
              </a:spcAft>
              <a:buSzPct val="50000"/>
              <a:buFont typeface=".Apple Color Emoji UI"/>
              <a:buChar char="☯️"/>
            </a:pPr>
            <a:r>
              <a:rPr lang="en-ID" sz="2800" dirty="0" err="1">
                <a:effectLst/>
                <a:latin typeface="GoudyOldStyleT"/>
              </a:rPr>
              <a:t>Mengungkapkan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semua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fakta</a:t>
            </a:r>
            <a:r>
              <a:rPr lang="en-ID" sz="2800" dirty="0">
                <a:effectLst/>
                <a:latin typeface="GoudyOldStyleT"/>
              </a:rPr>
              <a:t> material yang auditor </a:t>
            </a:r>
            <a:r>
              <a:rPr lang="en-ID" sz="2800" dirty="0" err="1">
                <a:effectLst/>
                <a:latin typeface="GoudyOldStyleT"/>
              </a:rPr>
              <a:t>ketahui</a:t>
            </a:r>
            <a:r>
              <a:rPr lang="en-ID" sz="2800" dirty="0">
                <a:effectLst/>
                <a:latin typeface="GoudyOldStyleT"/>
              </a:rPr>
              <a:t>, </a:t>
            </a:r>
            <a:r>
              <a:rPr lang="en-ID" sz="2800" dirty="0" err="1">
                <a:effectLst/>
                <a:latin typeface="GoudyOldStyleT"/>
              </a:rPr>
              <a:t>yg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jika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tidak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diungkapkan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dapat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mengganggu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pelaporan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kegiatan</a:t>
            </a:r>
            <a:r>
              <a:rPr lang="en-ID" sz="2800" dirty="0">
                <a:effectLst/>
                <a:latin typeface="GoudyOldStyleT"/>
              </a:rPr>
              <a:t> yang </a:t>
            </a:r>
            <a:r>
              <a:rPr lang="en-ID" sz="2800" dirty="0" err="1">
                <a:effectLst/>
                <a:latin typeface="GoudyOldStyleT"/>
              </a:rPr>
              <a:t>sedang</a:t>
            </a:r>
            <a:r>
              <a:rPr lang="en-ID" sz="2800" dirty="0">
                <a:effectLst/>
                <a:latin typeface="GoudyOldStyleT"/>
              </a:rPr>
              <a:t> </a:t>
            </a:r>
            <a:r>
              <a:rPr lang="en-ID" sz="2800" dirty="0" err="1">
                <a:effectLst/>
                <a:latin typeface="GoudyOldStyleT"/>
              </a:rPr>
              <a:t>diperiksa</a:t>
            </a:r>
            <a:r>
              <a:rPr lang="en-ID" sz="2800" dirty="0">
                <a:effectLst/>
                <a:latin typeface="GoudyOldStyleT"/>
              </a:rPr>
              <a:t>. </a:t>
            </a:r>
            <a:endParaRPr lang="en-ID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C0A90D-6066-4947-94C5-D993C0B0BA93}"/>
              </a:ext>
            </a:extLst>
          </p:cNvPr>
          <p:cNvSpPr txBox="1"/>
          <p:nvPr/>
        </p:nvSpPr>
        <p:spPr>
          <a:xfrm>
            <a:off x="2010351" y="342899"/>
            <a:ext cx="49246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3600" b="1" dirty="0" err="1">
                <a:solidFill>
                  <a:srgbClr val="8A0000"/>
                </a:solidFill>
                <a:effectLst/>
                <a:latin typeface="GoudyOldStyleT"/>
              </a:rPr>
              <a:t>Obyektif</a:t>
            </a:r>
            <a:endParaRPr lang="en-US" sz="3600" dirty="0">
              <a:solidFill>
                <a:srgbClr val="8A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1D5578-EA15-E1E5-72B4-C43DF514C27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6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Aquatic and Physical Therapy Center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</TotalTime>
  <Words>946</Words>
  <Application>Microsoft Macintosh PowerPoint</Application>
  <PresentationFormat>On-screen Show (16:9)</PresentationFormat>
  <Paragraphs>115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Century Gothic</vt:lpstr>
      <vt:lpstr>GoudyOldStyleT</vt:lpstr>
      <vt:lpstr>Comic Sans MS</vt:lpstr>
      <vt:lpstr>Calibri</vt:lpstr>
      <vt:lpstr>SymbolMT</vt:lpstr>
      <vt:lpstr>Staatliches</vt:lpstr>
      <vt:lpstr>Lato</vt:lpstr>
      <vt:lpstr>.Apple Color Emoji UI</vt:lpstr>
      <vt:lpstr>Roboto Condensed Light</vt:lpstr>
      <vt:lpstr>Arial</vt:lpstr>
      <vt:lpstr>Segoe UI Historic</vt:lpstr>
      <vt:lpstr>Open Sans</vt:lpstr>
      <vt:lpstr>Tahoma</vt:lpstr>
      <vt:lpstr>Josefin Sans</vt:lpstr>
      <vt:lpstr>Aquatic and Physical Therapy Center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Aquatic and Physical Therapy Center</dc:title>
  <dc:creator>WAGIRAN</dc:creator>
  <cp:lastModifiedBy>Wagiran utama</cp:lastModifiedBy>
  <cp:revision>34</cp:revision>
  <dcterms:modified xsi:type="dcterms:W3CDTF">2023-06-08T16:31:25Z</dcterms:modified>
</cp:coreProperties>
</file>